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ags/tag2.xml" ContentType="application/vnd.openxmlformats-officedocument.presentationml.tags+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1"/>
  </p:sldMasterIdLst>
  <p:notesMasterIdLst>
    <p:notesMasterId r:id="rId30"/>
  </p:notesMasterIdLst>
  <p:sldIdLst>
    <p:sldId id="256" r:id="rId2"/>
    <p:sldId id="310" r:id="rId3"/>
    <p:sldId id="279" r:id="rId4"/>
    <p:sldId id="322" r:id="rId5"/>
    <p:sldId id="302" r:id="rId6"/>
    <p:sldId id="280" r:id="rId7"/>
    <p:sldId id="264" r:id="rId8"/>
    <p:sldId id="341" r:id="rId9"/>
    <p:sldId id="265" r:id="rId10"/>
    <p:sldId id="268" r:id="rId11"/>
    <p:sldId id="269" r:id="rId12"/>
    <p:sldId id="340" r:id="rId13"/>
    <p:sldId id="272" r:id="rId14"/>
    <p:sldId id="339" r:id="rId15"/>
    <p:sldId id="331" r:id="rId16"/>
    <p:sldId id="295" r:id="rId17"/>
    <p:sldId id="296" r:id="rId18"/>
    <p:sldId id="278" r:id="rId19"/>
    <p:sldId id="285" r:id="rId20"/>
    <p:sldId id="293" r:id="rId21"/>
    <p:sldId id="315" r:id="rId22"/>
    <p:sldId id="294" r:id="rId23"/>
    <p:sldId id="335" r:id="rId24"/>
    <p:sldId id="337" r:id="rId25"/>
    <p:sldId id="338" r:id="rId26"/>
    <p:sldId id="287" r:id="rId27"/>
    <p:sldId id="304" r:id="rId28"/>
    <p:sldId id="303" r:id="rId29"/>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3300"/>
  </p:clrMru>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1" autoAdjust="0"/>
    <p:restoredTop sz="96711" autoAdjust="0"/>
  </p:normalViewPr>
  <p:slideViewPr>
    <p:cSldViewPr>
      <p:cViewPr>
        <p:scale>
          <a:sx n="69" d="100"/>
          <a:sy n="69" d="100"/>
        </p:scale>
        <p:origin x="-552" y="-282"/>
      </p:cViewPr>
      <p:guideLst>
        <p:guide orient="horz" pos="2160"/>
        <p:guide pos="2880"/>
      </p:guideLst>
    </p:cSldViewPr>
  </p:slideViewPr>
  <p:outlineViewPr>
    <p:cViewPr>
      <p:scale>
        <a:sx n="33" d="100"/>
        <a:sy n="33" d="100"/>
      </p:scale>
      <p:origin x="42" y="25188"/>
    </p:cViewPr>
  </p:outlineViewPr>
  <p:notesTextViewPr>
    <p:cViewPr>
      <p:scale>
        <a:sx n="75" d="100"/>
        <a:sy n="75" d="100"/>
      </p:scale>
      <p:origin x="0" y="0"/>
    </p:cViewPr>
  </p:notesTextViewPr>
  <p:sorterViewPr>
    <p:cViewPr>
      <p:scale>
        <a:sx n="100" d="100"/>
        <a:sy n="100" d="100"/>
      </p:scale>
      <p:origin x="0" y="318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yaA\Documents\My%20Dropbox\thesis%20related\excel\result_v1\F1_result%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yaA\Documents\My%20Dropbox\thesis%20related\excel\result_v1\F1_result%20.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yaA\Documents\My%20Dropbox\thesis%20related\excel\result_v1\F1_result%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style val="10"/>
  <c:chart>
    <c:plotArea>
      <c:layout>
        <c:manualLayout>
          <c:layoutTarget val="inner"/>
          <c:xMode val="edge"/>
          <c:yMode val="edge"/>
          <c:x val="0.18941401273885441"/>
          <c:y val="3.263602687961889E-2"/>
          <c:w val="0.79261004953998604"/>
          <c:h val="0.77761582993615164"/>
        </c:manualLayout>
      </c:layout>
      <c:lineChart>
        <c:grouping val="stacked"/>
        <c:ser>
          <c:idx val="0"/>
          <c:order val="0"/>
          <c:spPr>
            <a:ln w="31750">
              <a:solidFill>
                <a:schemeClr val="tx1"/>
              </a:solidFill>
            </a:ln>
          </c:spPr>
          <c:marker>
            <c:symbol val="diamond"/>
            <c:size val="6"/>
            <c:spPr>
              <a:solidFill>
                <a:sysClr val="windowText" lastClr="000000"/>
              </a:solidFill>
              <a:ln>
                <a:solidFill>
                  <a:prstClr val="black"/>
                </a:solidFill>
              </a:ln>
            </c:spPr>
          </c:marker>
          <c:dLbls>
            <c:txPr>
              <a:bodyPr/>
              <a:lstStyle/>
              <a:p>
                <a:pPr>
                  <a:defRPr lang="zh-TW"/>
                </a:pPr>
                <a:endParaRPr lang="zh-TW"/>
              </a:p>
            </c:txPr>
            <c:dLblPos val="t"/>
            <c:showVal val="1"/>
          </c:dLbls>
          <c:cat>
            <c:strRef>
              <c:f>click!$A$69:$D$69</c:f>
              <c:strCache>
                <c:ptCount val="4"/>
                <c:pt idx="0">
                  <c:v>in-degree</c:v>
                </c:pt>
                <c:pt idx="1">
                  <c:v>ratio-degree</c:v>
                </c:pt>
                <c:pt idx="2">
                  <c:v>topic-influence</c:v>
                </c:pt>
                <c:pt idx="3">
                  <c:v>social diffusion</c:v>
                </c:pt>
              </c:strCache>
            </c:strRef>
          </c:cat>
          <c:val>
            <c:numRef>
              <c:f>click!$A$71:$D$71</c:f>
              <c:numCache>
                <c:formatCode>0.0000_ </c:formatCode>
                <c:ptCount val="4"/>
                <c:pt idx="0">
                  <c:v>0.15670910871694474</c:v>
                </c:pt>
                <c:pt idx="1">
                  <c:v>0.17593064762876101</c:v>
                </c:pt>
                <c:pt idx="2">
                  <c:v>0.21714534377720018</c:v>
                </c:pt>
                <c:pt idx="3">
                  <c:v>0.29934747145187701</c:v>
                </c:pt>
              </c:numCache>
            </c:numRef>
          </c:val>
        </c:ser>
        <c:dLbls>
          <c:showVal val="1"/>
        </c:dLbls>
        <c:dropLines>
          <c:spPr>
            <a:ln>
              <a:solidFill>
                <a:schemeClr val="tx1"/>
              </a:solidFill>
              <a:prstDash val="dash"/>
            </a:ln>
          </c:spPr>
        </c:dropLines>
        <c:marker val="1"/>
        <c:axId val="38531456"/>
        <c:axId val="38532992"/>
      </c:lineChart>
      <c:catAx>
        <c:axId val="38531456"/>
        <c:scaling>
          <c:orientation val="minMax"/>
        </c:scaling>
        <c:axPos val="b"/>
        <c:tickLblPos val="nextTo"/>
        <c:txPr>
          <a:bodyPr/>
          <a:lstStyle/>
          <a:p>
            <a:pPr>
              <a:defRPr lang="zh-TW"/>
            </a:pPr>
            <a:endParaRPr lang="zh-TW"/>
          </a:p>
        </c:txPr>
        <c:crossAx val="38532992"/>
        <c:crosses val="autoZero"/>
        <c:auto val="1"/>
        <c:lblAlgn val="ctr"/>
        <c:lblOffset val="100"/>
      </c:catAx>
      <c:valAx>
        <c:axId val="38532992"/>
        <c:scaling>
          <c:orientation val="minMax"/>
        </c:scaling>
        <c:axPos val="l"/>
        <c:title>
          <c:tx>
            <c:rich>
              <a:bodyPr rot="-5400000" vert="horz"/>
              <a:lstStyle/>
              <a:p>
                <a:pPr>
                  <a:defRPr lang="zh-TW"/>
                </a:pPr>
                <a:r>
                  <a:rPr lang="en-US"/>
                  <a:t>Click-Through Rate of Advertisements</a:t>
                </a:r>
                <a:endParaRPr lang="zh-TW"/>
              </a:p>
            </c:rich>
          </c:tx>
        </c:title>
        <c:numFmt formatCode="General" sourceLinked="0"/>
        <c:tickLblPos val="nextTo"/>
        <c:txPr>
          <a:bodyPr/>
          <a:lstStyle/>
          <a:p>
            <a:pPr>
              <a:defRPr lang="zh-TW"/>
            </a:pPr>
            <a:endParaRPr lang="zh-TW"/>
          </a:p>
        </c:txPr>
        <c:crossAx val="38531456"/>
        <c:crosses val="autoZero"/>
        <c:crossBetween val="between"/>
      </c:valAx>
    </c:plotArea>
    <c:plotVisOnly val="1"/>
  </c:chart>
  <c:spPr>
    <a:ln>
      <a:noFill/>
    </a:ln>
  </c:spPr>
  <c:txPr>
    <a:bodyPr/>
    <a:lstStyle/>
    <a:p>
      <a:pPr>
        <a:defRPr sz="1200" b="1" baseline="0">
          <a:latin typeface="+mn-lt"/>
          <a:ea typeface="LiHei Pro" pitchFamily="34" charset="-120"/>
          <a:cs typeface="Times New Roman" pitchFamily="18" charset="0"/>
        </a:defRPr>
      </a:pPr>
      <a:endParaRPr lang="zh-TW"/>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TW"/>
  <c:style val="10"/>
  <c:chart>
    <c:plotArea>
      <c:layout/>
      <c:lineChart>
        <c:grouping val="stacked"/>
        <c:ser>
          <c:idx val="0"/>
          <c:order val="0"/>
          <c:spPr>
            <a:ln w="31750">
              <a:solidFill>
                <a:schemeClr val="tx1"/>
              </a:solidFill>
            </a:ln>
          </c:spPr>
          <c:marker>
            <c:symbol val="diamond"/>
            <c:size val="6"/>
            <c:spPr>
              <a:solidFill>
                <a:sysClr val="windowText" lastClr="000000"/>
              </a:solidFill>
              <a:ln>
                <a:solidFill>
                  <a:prstClr val="black"/>
                </a:solidFill>
              </a:ln>
            </c:spPr>
          </c:marker>
          <c:dLbls>
            <c:dLbl>
              <c:idx val="0"/>
              <c:tx>
                <c:rich>
                  <a:bodyPr/>
                  <a:lstStyle/>
                  <a:p>
                    <a:r>
                      <a:rPr lang="en-US" altLang="en-US"/>
                      <a:t>1.25 </a:t>
                    </a:r>
                  </a:p>
                </c:rich>
              </c:tx>
              <c:dLblPos val="t"/>
              <c:showVal val="1"/>
            </c:dLbl>
            <c:dLbl>
              <c:idx val="2"/>
              <c:layout>
                <c:manualLayout>
                  <c:x val="-7.347457627118642E-2"/>
                  <c:y val="-7.7131334192982001E-2"/>
                </c:manualLayout>
              </c:layout>
              <c:dLblPos val="r"/>
              <c:showVal val="1"/>
            </c:dLbl>
            <c:dLbl>
              <c:idx val="3"/>
              <c:layout>
                <c:manualLayout>
                  <c:x val="-6.5000000000000099E-2"/>
                  <c:y val="-4.9256769733051722E-2"/>
                </c:manualLayout>
              </c:layout>
              <c:dLblPos val="r"/>
              <c:showVal val="1"/>
            </c:dLbl>
            <c:txPr>
              <a:bodyPr/>
              <a:lstStyle/>
              <a:p>
                <a:pPr>
                  <a:defRPr lang="zh-TW"/>
                </a:pPr>
                <a:endParaRPr lang="zh-TW"/>
              </a:p>
            </c:txPr>
            <c:dLblPos val="t"/>
            <c:showVal val="1"/>
          </c:dLbls>
          <c:cat>
            <c:strRef>
              <c:f>click!$A$69:$D$69</c:f>
              <c:strCache>
                <c:ptCount val="4"/>
                <c:pt idx="0">
                  <c:v>in-degree</c:v>
                </c:pt>
                <c:pt idx="1">
                  <c:v>ratio-degree</c:v>
                </c:pt>
                <c:pt idx="2">
                  <c:v>topic-influence</c:v>
                </c:pt>
                <c:pt idx="3">
                  <c:v>social diffusion</c:v>
                </c:pt>
              </c:strCache>
            </c:strRef>
          </c:cat>
          <c:val>
            <c:numRef>
              <c:f>click!$A$72:$D$72</c:f>
              <c:numCache>
                <c:formatCode>0.0000_ </c:formatCode>
                <c:ptCount val="4"/>
                <c:pt idx="0">
                  <c:v>1.25</c:v>
                </c:pt>
                <c:pt idx="1">
                  <c:v>2.7115384615384621</c:v>
                </c:pt>
                <c:pt idx="2">
                  <c:v>3.1923076923076952</c:v>
                </c:pt>
                <c:pt idx="3">
                  <c:v>5.4423076923076934</c:v>
                </c:pt>
              </c:numCache>
            </c:numRef>
          </c:val>
        </c:ser>
        <c:dLbls>
          <c:showVal val="1"/>
        </c:dLbls>
        <c:dropLines>
          <c:spPr>
            <a:ln>
              <a:solidFill>
                <a:schemeClr val="tx1"/>
              </a:solidFill>
              <a:prstDash val="dash"/>
            </a:ln>
          </c:spPr>
        </c:dropLines>
        <c:marker val="1"/>
        <c:axId val="39459456"/>
        <c:axId val="40653184"/>
      </c:lineChart>
      <c:catAx>
        <c:axId val="39459456"/>
        <c:scaling>
          <c:orientation val="minMax"/>
        </c:scaling>
        <c:axPos val="b"/>
        <c:tickLblPos val="nextTo"/>
        <c:txPr>
          <a:bodyPr/>
          <a:lstStyle/>
          <a:p>
            <a:pPr>
              <a:defRPr lang="zh-TW"/>
            </a:pPr>
            <a:endParaRPr lang="zh-TW"/>
          </a:p>
        </c:txPr>
        <c:crossAx val="40653184"/>
        <c:crosses val="autoZero"/>
        <c:auto val="1"/>
        <c:lblAlgn val="ctr"/>
        <c:lblOffset val="100"/>
      </c:catAx>
      <c:valAx>
        <c:axId val="40653184"/>
        <c:scaling>
          <c:orientation val="minMax"/>
        </c:scaling>
        <c:axPos val="l"/>
        <c:title>
          <c:tx>
            <c:rich>
              <a:bodyPr rot="-5400000" vert="horz"/>
              <a:lstStyle/>
              <a:p>
                <a:pPr>
                  <a:defRPr lang="zh-TW"/>
                </a:pPr>
                <a:r>
                  <a:rPr lang="en-US"/>
                  <a:t>Repost Rate of Advertisements</a:t>
                </a:r>
                <a:endParaRPr lang="zh-TW"/>
              </a:p>
            </c:rich>
          </c:tx>
        </c:title>
        <c:numFmt formatCode="0.0_ " sourceLinked="0"/>
        <c:tickLblPos val="nextTo"/>
        <c:txPr>
          <a:bodyPr/>
          <a:lstStyle/>
          <a:p>
            <a:pPr>
              <a:defRPr lang="zh-TW"/>
            </a:pPr>
            <a:endParaRPr lang="zh-TW"/>
          </a:p>
        </c:txPr>
        <c:crossAx val="39459456"/>
        <c:crosses val="autoZero"/>
        <c:crossBetween val="between"/>
      </c:valAx>
    </c:plotArea>
    <c:plotVisOnly val="1"/>
  </c:chart>
  <c:spPr>
    <a:ln>
      <a:noFill/>
    </a:ln>
  </c:spPr>
  <c:txPr>
    <a:bodyPr/>
    <a:lstStyle/>
    <a:p>
      <a:pPr>
        <a:defRPr sz="1200" b="1">
          <a:latin typeface="+mn-lt"/>
        </a:defRPr>
      </a:pPr>
      <a:endParaRPr lang="zh-TW"/>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zh-TW"/>
  <c:style val="10"/>
  <c:chart>
    <c:plotArea>
      <c:layout/>
      <c:lineChart>
        <c:grouping val="standard"/>
        <c:ser>
          <c:idx val="0"/>
          <c:order val="0"/>
          <c:spPr>
            <a:ln w="31750">
              <a:solidFill>
                <a:sysClr val="windowText" lastClr="000000"/>
              </a:solidFill>
            </a:ln>
          </c:spPr>
          <c:marker>
            <c:symbol val="diamond"/>
            <c:size val="6"/>
            <c:spPr>
              <a:solidFill>
                <a:sysClr val="windowText" lastClr="000000"/>
              </a:solidFill>
              <a:ln>
                <a:solidFill>
                  <a:sysClr val="windowText" lastClr="000000"/>
                </a:solidFill>
              </a:ln>
            </c:spPr>
          </c:marker>
          <c:dLbls>
            <c:txPr>
              <a:bodyPr/>
              <a:lstStyle/>
              <a:p>
                <a:pPr>
                  <a:defRPr lang="zh-TW"/>
                </a:pPr>
                <a:endParaRPr lang="zh-TW"/>
              </a:p>
            </c:txPr>
            <c:dLblPos val="t"/>
            <c:showVal val="1"/>
          </c:dLbls>
          <c:cat>
            <c:strRef>
              <c:f>click!$A$69:$D$69</c:f>
              <c:strCache>
                <c:ptCount val="4"/>
                <c:pt idx="0">
                  <c:v>in-degree</c:v>
                </c:pt>
                <c:pt idx="1">
                  <c:v>ratio-degree</c:v>
                </c:pt>
                <c:pt idx="2">
                  <c:v>topic-influence</c:v>
                </c:pt>
                <c:pt idx="3">
                  <c:v>social diffusion</c:v>
                </c:pt>
              </c:strCache>
            </c:strRef>
          </c:cat>
          <c:val>
            <c:numRef>
              <c:f>click!$A$73:$D$73</c:f>
              <c:numCache>
                <c:formatCode>0.000_ </c:formatCode>
                <c:ptCount val="4"/>
                <c:pt idx="0">
                  <c:v>39.269230769230781</c:v>
                </c:pt>
                <c:pt idx="1">
                  <c:v>75.423076923076849</c:v>
                </c:pt>
                <c:pt idx="2">
                  <c:v>88.384615384615799</c:v>
                </c:pt>
                <c:pt idx="3">
                  <c:v>141.46153846153851</c:v>
                </c:pt>
              </c:numCache>
            </c:numRef>
          </c:val>
        </c:ser>
        <c:dLbls>
          <c:showVal val="1"/>
        </c:dLbls>
        <c:dropLines>
          <c:spPr>
            <a:ln>
              <a:prstDash val="dash"/>
            </a:ln>
          </c:spPr>
        </c:dropLines>
        <c:marker val="1"/>
        <c:axId val="41341312"/>
        <c:axId val="41342848"/>
      </c:lineChart>
      <c:catAx>
        <c:axId val="41341312"/>
        <c:scaling>
          <c:orientation val="minMax"/>
        </c:scaling>
        <c:axPos val="b"/>
        <c:tickLblPos val="nextTo"/>
        <c:txPr>
          <a:bodyPr/>
          <a:lstStyle/>
          <a:p>
            <a:pPr>
              <a:defRPr lang="zh-TW"/>
            </a:pPr>
            <a:endParaRPr lang="zh-TW"/>
          </a:p>
        </c:txPr>
        <c:crossAx val="41342848"/>
        <c:crosses val="autoZero"/>
        <c:auto val="1"/>
        <c:lblAlgn val="ctr"/>
        <c:lblOffset val="100"/>
      </c:catAx>
      <c:valAx>
        <c:axId val="41342848"/>
        <c:scaling>
          <c:orientation val="minMax"/>
        </c:scaling>
        <c:axPos val="l"/>
        <c:title>
          <c:tx>
            <c:rich>
              <a:bodyPr rot="-5400000" vert="horz"/>
              <a:lstStyle/>
              <a:p>
                <a:pPr algn="ctr" rtl="0">
                  <a:defRPr lang="zh-TW"/>
                </a:pPr>
                <a:r>
                  <a:rPr lang="en-US"/>
                  <a:t>Unique receivers of the advertisements</a:t>
                </a:r>
                <a:endParaRPr lang="zh-TW"/>
              </a:p>
              <a:p>
                <a:pPr algn="ctr" rtl="0">
                  <a:defRPr lang="zh-TW"/>
                </a:pPr>
                <a:endParaRPr lang="zh-TW"/>
              </a:p>
            </c:rich>
          </c:tx>
        </c:title>
        <c:numFmt formatCode="0_ " sourceLinked="0"/>
        <c:tickLblPos val="nextTo"/>
        <c:txPr>
          <a:bodyPr/>
          <a:lstStyle/>
          <a:p>
            <a:pPr>
              <a:defRPr lang="zh-TW"/>
            </a:pPr>
            <a:endParaRPr lang="zh-TW"/>
          </a:p>
        </c:txPr>
        <c:crossAx val="41341312"/>
        <c:crosses val="autoZero"/>
        <c:crossBetween val="between"/>
      </c:valAx>
    </c:plotArea>
    <c:plotVisOnly val="1"/>
  </c:chart>
  <c:spPr>
    <a:ln>
      <a:noFill/>
    </a:ln>
  </c:spPr>
  <c:txPr>
    <a:bodyPr/>
    <a:lstStyle/>
    <a:p>
      <a:pPr>
        <a:defRPr sz="1200" b="1">
          <a:latin typeface="+mn-lt"/>
        </a:defRPr>
      </a:pPr>
      <a:endParaRPr lang="zh-TW"/>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5" Type="http://schemas.openxmlformats.org/officeDocument/2006/relationships/image" Target="../media/image34.wmf"/><Relationship Id="rId4" Type="http://schemas.openxmlformats.org/officeDocument/2006/relationships/image" Target="../media/image3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defRPr>
            </a:lvl1pPr>
          </a:lstStyle>
          <a:p>
            <a:pPr>
              <a:defRPr/>
            </a:pPr>
            <a:fld id="{B023EC78-C2DC-4307-8113-A06148F48C7C}" type="datetimeFigureOut">
              <a:rPr lang="en-US"/>
              <a:pPr>
                <a:defRPr/>
              </a:pPr>
              <a:t>7/22/2010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defRPr>
            </a:lvl1pPr>
          </a:lstStyle>
          <a:p>
            <a:pPr>
              <a:defRPr/>
            </a:pPr>
            <a:fld id="{C94046FC-6B9E-4EB7-9AED-B947D5B79F1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投影片圖像版面配置區 1"/>
          <p:cNvSpPr>
            <a:spLocks noGrp="1" noRot="1" noChangeAspect="1"/>
          </p:cNvSpPr>
          <p:nvPr>
            <p:ph type="sldImg"/>
          </p:nvPr>
        </p:nvSpPr>
        <p:spPr bwMode="auto">
          <a:noFill/>
          <a:ln>
            <a:solidFill>
              <a:srgbClr val="000000"/>
            </a:solidFill>
            <a:miter lim="800000"/>
            <a:headEnd/>
            <a:tailEnd/>
          </a:ln>
        </p:spPr>
      </p:sp>
      <p:sp>
        <p:nvSpPr>
          <p:cNvPr id="15362"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5363"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5FF8B0-FAB8-4A4A-803E-2C6D2F3A7B45}" type="slidenum">
              <a:rPr lang="en-US" altLang="zh-TW">
                <a:ea typeface="標楷體" pitchFamily="65" charset="-120"/>
              </a:rPr>
              <a:pPr fontAlgn="base">
                <a:spcBef>
                  <a:spcPct val="0"/>
                </a:spcBef>
                <a:spcAft>
                  <a:spcPct val="0"/>
                </a:spcAft>
                <a:defRPr/>
              </a:pPr>
              <a:t>1</a:t>
            </a:fld>
            <a:endParaRPr lang="en-US" altLang="zh-TW">
              <a:ea typeface="標楷體" pitchFamily="65" charset="-12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投影片圖像版面配置區 1"/>
          <p:cNvSpPr>
            <a:spLocks noGrp="1" noRot="1" noChangeAspect="1"/>
          </p:cNvSpPr>
          <p:nvPr>
            <p:ph type="sldImg"/>
          </p:nvPr>
        </p:nvSpPr>
        <p:spPr bwMode="auto">
          <a:noFill/>
          <a:ln>
            <a:solidFill>
              <a:srgbClr val="000000"/>
            </a:solidFill>
            <a:miter lim="800000"/>
            <a:headEnd/>
            <a:tailEnd/>
          </a:ln>
        </p:spPr>
      </p:sp>
      <p:sp>
        <p:nvSpPr>
          <p:cNvPr id="3" name="備忘稿版面配置區 2"/>
          <p:cNvSpPr>
            <a:spLocks noGrp="1"/>
          </p:cNvSpPr>
          <p:nvPr>
            <p:ph type="body" idx="1"/>
          </p:nvPr>
        </p:nvSpPr>
        <p:spPr/>
        <p:txBody>
          <a:bodyPr/>
          <a:lstStyle/>
          <a:p>
            <a:pPr eaLnBrk="1" fontAlgn="auto" hangingPunct="1">
              <a:spcBef>
                <a:spcPts val="0"/>
              </a:spcBef>
              <a:spcAft>
                <a:spcPts val="0"/>
              </a:spcAft>
              <a:defRPr/>
            </a:pPr>
            <a:r>
              <a:rPr lang="en-US" altLang="zh-TW" dirty="0" smtClean="0">
                <a:solidFill>
                  <a:schemeClr val="bg1">
                    <a:lumMod val="50000"/>
                  </a:schemeClr>
                </a:solidFill>
              </a:rPr>
              <a:t>(Advertisement classification based on product category) </a:t>
            </a:r>
            <a:r>
              <a:rPr lang="en-US" altLang="zh-TW" dirty="0" smtClean="0"/>
              <a:t>describe a new personalized advertisement selection technique based on customer’s preference scores for product categories. They used category tree to define user preference and presented the preference tree algorithm to select personalized advertisements. Preference tree can reflect affinity levels among preference categories.</a:t>
            </a:r>
            <a:endParaRPr lang="en-US" altLang="zh-TW" dirty="0" smtClean="0">
              <a:solidFill>
                <a:schemeClr val="bg1">
                  <a:lumMod val="50000"/>
                </a:schemeClr>
              </a:solidFill>
            </a:endParaRPr>
          </a:p>
          <a:p>
            <a:pPr marL="0" lvl="1" eaLnBrk="1" fontAlgn="auto" hangingPunct="1">
              <a:spcBef>
                <a:spcPts val="0"/>
              </a:spcBef>
              <a:spcAft>
                <a:spcPts val="0"/>
              </a:spcAft>
              <a:defRPr/>
            </a:pPr>
            <a:r>
              <a:rPr lang="en-US" altLang="zh-TW" sz="1800" dirty="0" smtClean="0"/>
              <a:t>Product recommendation.</a:t>
            </a:r>
            <a:r>
              <a:rPr lang="en-US" altLang="zh-TW" b="1" dirty="0" smtClean="0">
                <a:cs typeface="Arial" pitchFamily="34" charset="0"/>
              </a:rPr>
              <a:t> </a:t>
            </a:r>
            <a:r>
              <a:rPr lang="en-US" altLang="zh-TW" sz="1600" b="1" dirty="0" smtClean="0">
                <a:solidFill>
                  <a:schemeClr val="tx2">
                    <a:lumMod val="60000"/>
                    <a:lumOff val="40000"/>
                  </a:schemeClr>
                </a:solidFill>
                <a:cs typeface="Arial" pitchFamily="34" charset="0"/>
              </a:rPr>
              <a:t>(S.T. Yuan,2004)</a:t>
            </a:r>
            <a:endParaRPr lang="zh-TW" altLang="en-US" sz="1600" b="1" dirty="0" smtClean="0">
              <a:cs typeface="Arial" pitchFamily="34" charset="0"/>
            </a:endParaRPr>
          </a:p>
          <a:p>
            <a:pPr eaLnBrk="1" fontAlgn="auto" hangingPunct="1">
              <a:spcBef>
                <a:spcPts val="0"/>
              </a:spcBef>
              <a:spcAft>
                <a:spcPts val="0"/>
              </a:spcAft>
              <a:defRPr/>
            </a:pPr>
            <a:endParaRPr lang="zh-TW" altLang="en-US" dirty="0"/>
          </a:p>
        </p:txBody>
      </p:sp>
      <p:sp>
        <p:nvSpPr>
          <p:cNvPr id="43011"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37CACC-1E6F-4019-8B16-661B4A2DCC5F}" type="slidenum">
              <a:rPr lang="en-US" altLang="zh-TW">
                <a:ea typeface="標楷體" pitchFamily="65" charset="-120"/>
              </a:rPr>
              <a:pPr fontAlgn="base">
                <a:spcBef>
                  <a:spcPct val="0"/>
                </a:spcBef>
                <a:spcAft>
                  <a:spcPct val="0"/>
                </a:spcAft>
                <a:defRPr/>
              </a:pPr>
              <a:t>10</a:t>
            </a:fld>
            <a:endParaRPr lang="en-US" altLang="zh-TW">
              <a:ea typeface="標楷體" pitchFamily="65" charset="-12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TextEdit="1"/>
          </p:cNvSpPr>
          <p:nvPr>
            <p:ph type="sldImg"/>
          </p:nvPr>
        </p:nvSpPr>
        <p:spPr bwMode="auto">
          <a:noFill/>
          <a:ln>
            <a:solidFill>
              <a:srgbClr val="000000"/>
            </a:solidFill>
            <a:miter lim="800000"/>
            <a:headEnd/>
            <a:tailEnd/>
          </a:ln>
        </p:spPr>
      </p:sp>
      <p:sp>
        <p:nvSpPr>
          <p:cNvPr id="37890"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投影片圖像版面配置區 1"/>
          <p:cNvSpPr>
            <a:spLocks noGrp="1" noRot="1" noChangeAspect="1"/>
          </p:cNvSpPr>
          <p:nvPr>
            <p:ph type="sldImg"/>
          </p:nvPr>
        </p:nvSpPr>
        <p:spPr bwMode="auto">
          <a:noFill/>
          <a:ln>
            <a:solidFill>
              <a:srgbClr val="000000"/>
            </a:solidFill>
            <a:miter lim="800000"/>
            <a:headEnd/>
            <a:tailEnd/>
          </a:ln>
        </p:spPr>
      </p:sp>
      <p:sp>
        <p:nvSpPr>
          <p:cNvPr id="24883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859FCFAA-AD40-45B4-88CC-DB8871C61A34}"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Rectangle 2"/>
          <p:cNvSpPr>
            <a:spLocks noGrp="1" noRot="1" noChangeAspect="1" noTextEdit="1"/>
          </p:cNvSpPr>
          <p:nvPr>
            <p:ph type="sldImg"/>
          </p:nvPr>
        </p:nvSpPr>
        <p:spPr bwMode="auto">
          <a:noFill/>
          <a:ln>
            <a:solidFill>
              <a:srgbClr val="000000"/>
            </a:solidFill>
            <a:miter lim="800000"/>
            <a:headEnd/>
            <a:tailEnd/>
          </a:ln>
        </p:spPr>
      </p:sp>
      <p:sp>
        <p:nvSpPr>
          <p:cNvPr id="250882"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投影片圖像版面配置區 1"/>
          <p:cNvSpPr>
            <a:spLocks noGrp="1" noRot="1" noChangeAspect="1"/>
          </p:cNvSpPr>
          <p:nvPr>
            <p:ph type="sldImg"/>
          </p:nvPr>
        </p:nvSpPr>
        <p:spPr bwMode="auto">
          <a:noFill/>
          <a:ln>
            <a:solidFill>
              <a:srgbClr val="000000"/>
            </a:solidFill>
            <a:miter lim="800000"/>
            <a:headEnd/>
            <a:tailEnd/>
          </a:ln>
        </p:spPr>
      </p:sp>
      <p:sp>
        <p:nvSpPr>
          <p:cNvPr id="25293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A9EEBDB6-60A5-4323-A2AE-024BE17438D2}"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Rectangle 2"/>
          <p:cNvSpPr>
            <a:spLocks noGrp="1" noRot="1" noChangeAspect="1" noTextEdit="1"/>
          </p:cNvSpPr>
          <p:nvPr>
            <p:ph type="sldImg"/>
          </p:nvPr>
        </p:nvSpPr>
        <p:spPr bwMode="auto">
          <a:noFill/>
          <a:ln>
            <a:solidFill>
              <a:srgbClr val="000000"/>
            </a:solidFill>
            <a:miter lim="800000"/>
            <a:headEnd/>
            <a:tailEnd/>
          </a:ln>
        </p:spPr>
      </p:sp>
      <p:sp>
        <p:nvSpPr>
          <p:cNvPr id="254978"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投影片圖像版面配置區 1"/>
          <p:cNvSpPr>
            <a:spLocks noGrp="1" noRot="1" noChangeAspect="1"/>
          </p:cNvSpPr>
          <p:nvPr>
            <p:ph type="sldImg"/>
          </p:nvPr>
        </p:nvSpPr>
        <p:spPr bwMode="auto">
          <a:noFill/>
          <a:ln>
            <a:solidFill>
              <a:srgbClr val="000000"/>
            </a:solidFill>
            <a:miter lim="800000"/>
            <a:headEnd/>
            <a:tailEnd/>
          </a:ln>
        </p:spPr>
      </p:sp>
      <p:sp>
        <p:nvSpPr>
          <p:cNvPr id="257026"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higher connection</a:t>
            </a:r>
          </a:p>
          <a:p>
            <a:pPr eaLnBrk="1" hangingPunct="1">
              <a:spcBef>
                <a:spcPct val="0"/>
              </a:spcBef>
            </a:pPr>
            <a:r>
              <a:rPr lang="en-US" altLang="zh-TW" smtClean="0"/>
              <a:t>discover potential preference of users.</a:t>
            </a:r>
            <a:endParaRPr lang="zh-TW" altLang="en-US" smtClean="0"/>
          </a:p>
        </p:txBody>
      </p:sp>
      <p:sp>
        <p:nvSpPr>
          <p:cNvPr id="69635"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D75E1B-B420-4877-87FF-CCD2720CD598}" type="slidenum">
              <a:rPr lang="zh-TW" altLang="en-US"/>
              <a:pPr fontAlgn="base">
                <a:spcBef>
                  <a:spcPct val="0"/>
                </a:spcBef>
                <a:spcAft>
                  <a:spcPct val="0"/>
                </a:spcAft>
                <a:defRPr/>
              </a:pPr>
              <a:t>16</a:t>
            </a:fld>
            <a:endParaRPr lang="en-US" altLang="zh-TW"/>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3" name="Rectangle 2"/>
          <p:cNvSpPr>
            <a:spLocks noGrp="1" noRot="1" noChangeAspect="1" noTextEdit="1"/>
          </p:cNvSpPr>
          <p:nvPr>
            <p:ph type="sldImg"/>
          </p:nvPr>
        </p:nvSpPr>
        <p:spPr bwMode="auto">
          <a:noFill/>
          <a:ln>
            <a:solidFill>
              <a:srgbClr val="000000"/>
            </a:solidFill>
            <a:miter lim="800000"/>
            <a:headEnd/>
            <a:tailEnd/>
          </a:ln>
        </p:spPr>
      </p:sp>
      <p:sp>
        <p:nvSpPr>
          <p:cNvPr id="259074"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投影片圖像版面配置區 1"/>
          <p:cNvSpPr>
            <a:spLocks noGrp="1" noRot="1" noChangeAspect="1"/>
          </p:cNvSpPr>
          <p:nvPr>
            <p:ph type="sldImg"/>
          </p:nvPr>
        </p:nvSpPr>
        <p:spPr bwMode="auto">
          <a:noFill/>
          <a:ln>
            <a:solidFill>
              <a:srgbClr val="000000"/>
            </a:solidFill>
            <a:miter lim="800000"/>
            <a:headEnd/>
            <a:tailEnd/>
          </a:ln>
        </p:spPr>
      </p:sp>
      <p:sp>
        <p:nvSpPr>
          <p:cNvPr id="261122" name="備忘稿版面配置區 2"/>
          <p:cNvSpPr>
            <a:spLocks noGrp="1"/>
          </p:cNvSpPr>
          <p:nvPr>
            <p:ph type="body" idx="1"/>
          </p:nvPr>
        </p:nvSpPr>
        <p:spPr bwMode="auto">
          <a:noFill/>
        </p:spPr>
        <p:txBody>
          <a:bodyPr wrap="square" numCol="1" anchor="t" anchorCtr="0" compatLnSpc="1">
            <a:prstTxWarp prst="textNoShape">
              <a:avLst/>
            </a:prstTxWarp>
          </a:bodyPr>
          <a:lstStyle/>
          <a:p>
            <a:pPr defTabSz="914400" eaLnBrk="1" hangingPunct="1">
              <a:spcBef>
                <a:spcPct val="0"/>
              </a:spcBef>
            </a:pPr>
            <a:r>
              <a:rPr lang="en-US" altLang="zh-TW" smtClean="0"/>
              <a:t>discover the practical weights for dealing with the u</a:t>
            </a:r>
          </a:p>
          <a:p>
            <a:pPr defTabSz="914400" eaLnBrk="1" hangingPunct="1">
              <a:spcBef>
                <a:spcPct val="0"/>
              </a:spcBef>
            </a:pPr>
            <a:r>
              <a:rPr lang="en-US" altLang="zh-TW" smtClean="0"/>
              <a:t>ncertain weighting problem of parameter combination.</a:t>
            </a:r>
          </a:p>
          <a:p>
            <a:pPr defTabSz="914400" eaLnBrk="1" hangingPunct="1">
              <a:spcBef>
                <a:spcPct val="0"/>
              </a:spcBef>
            </a:pPr>
            <a:endParaRPr lang="en-US" altLang="zh-TW" smtClean="0"/>
          </a:p>
          <a:p>
            <a:pPr defTabSz="914400" eaLnBrk="1" hangingPunct="1">
              <a:spcBef>
                <a:spcPct val="0"/>
              </a:spcBef>
            </a:pPr>
            <a:r>
              <a:rPr lang="zh-TW" altLang="en-US" smtClean="0"/>
              <a:t>由於</a:t>
            </a:r>
            <a:r>
              <a:rPr lang="en-US" altLang="zh-TW" smtClean="0"/>
              <a:t>ANN</a:t>
            </a:r>
            <a:r>
              <a:rPr lang="zh-TW" altLang="en-US" smtClean="0"/>
              <a:t>模型的建立需要 </a:t>
            </a:r>
            <a:r>
              <a:rPr lang="en-US" altLang="zh-TW" smtClean="0"/>
              <a:t>training data, output and input </a:t>
            </a:r>
            <a:endParaRPr lang="zh-TW" altLang="en-US" smtClean="0"/>
          </a:p>
        </p:txBody>
      </p:sp>
      <p:sp>
        <p:nvSpPr>
          <p:cNvPr id="90115"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7398A6-62C0-42C5-B9DC-F4051FA81642}" type="slidenum">
              <a:rPr lang="zh-TW" altLang="en-US"/>
              <a:pPr fontAlgn="base">
                <a:spcBef>
                  <a:spcPct val="0"/>
                </a:spcBef>
                <a:spcAft>
                  <a:spcPct val="0"/>
                </a:spcAft>
                <a:defRPr/>
              </a:pPr>
              <a:t>18</a:t>
            </a:fld>
            <a:endParaRPr lang="en-US" altLang="zh-TW"/>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投影片圖像版面配置區 1"/>
          <p:cNvSpPr>
            <a:spLocks noGrp="1" noRot="1" noChangeAspect="1"/>
          </p:cNvSpPr>
          <p:nvPr>
            <p:ph type="sldImg"/>
          </p:nvPr>
        </p:nvSpPr>
        <p:spPr bwMode="auto">
          <a:noFill/>
          <a:ln>
            <a:solidFill>
              <a:srgbClr val="000000"/>
            </a:solidFill>
            <a:miter lim="800000"/>
            <a:headEnd/>
            <a:tailEnd/>
          </a:ln>
        </p:spPr>
      </p:sp>
      <p:sp>
        <p:nvSpPr>
          <p:cNvPr id="263170"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zh-TW" altLang="en-US" smtClean="0"/>
          </a:p>
        </p:txBody>
      </p:sp>
      <p:sp>
        <p:nvSpPr>
          <p:cNvPr id="4" name="投影片編號版面配置區 3"/>
          <p:cNvSpPr>
            <a:spLocks noGrp="1"/>
          </p:cNvSpPr>
          <p:nvPr>
            <p:ph type="sldNum" sz="quarter" idx="5"/>
          </p:nvPr>
        </p:nvSpPr>
        <p:spPr/>
        <p:txBody>
          <a:bodyPr/>
          <a:lstStyle/>
          <a:p>
            <a:pPr>
              <a:defRPr/>
            </a:pPr>
            <a:fld id="{9582A736-62D7-4760-9EFD-6D11480ED8F1}"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TextEdit="1"/>
          </p:cNvSpPr>
          <p:nvPr>
            <p:ph type="sldImg"/>
          </p:nvPr>
        </p:nvSpPr>
        <p:spPr bwMode="auto">
          <a:noFill/>
          <a:ln>
            <a:solidFill>
              <a:srgbClr val="000000"/>
            </a:solidFill>
            <a:miter lim="800000"/>
            <a:headEnd/>
            <a:tailEnd/>
          </a:ln>
        </p:spPr>
      </p:sp>
      <p:sp>
        <p:nvSpPr>
          <p:cNvPr id="17410"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2"/>
          <p:cNvSpPr>
            <a:spLocks noGrp="1" noRot="1" noChangeAspect="1" noTextEdit="1"/>
          </p:cNvSpPr>
          <p:nvPr>
            <p:ph type="sldImg"/>
          </p:nvPr>
        </p:nvSpPr>
        <p:spPr bwMode="auto">
          <a:noFill/>
          <a:ln>
            <a:solidFill>
              <a:srgbClr val="000000"/>
            </a:solidFill>
            <a:miter lim="800000"/>
            <a:headEnd/>
            <a:tailEnd/>
          </a:ln>
        </p:spPr>
      </p:sp>
      <p:sp>
        <p:nvSpPr>
          <p:cNvPr id="265218"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Slide Image Placeholder 1"/>
          <p:cNvSpPr>
            <a:spLocks noGrp="1" noRot="1" noChangeAspect="1"/>
          </p:cNvSpPr>
          <p:nvPr>
            <p:ph type="sldImg"/>
          </p:nvPr>
        </p:nvSpPr>
        <p:spPr bwMode="auto">
          <a:noFill/>
          <a:ln>
            <a:solidFill>
              <a:srgbClr val="000000"/>
            </a:solidFill>
            <a:miter lim="800000"/>
            <a:headEnd/>
            <a:tailEnd/>
          </a:ln>
        </p:spPr>
      </p:sp>
      <p:sp>
        <p:nvSpPr>
          <p:cNvPr id="2672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ltLang="zh-TW" smtClean="0"/>
          </a:p>
        </p:txBody>
      </p:sp>
      <p:sp>
        <p:nvSpPr>
          <p:cNvPr id="4" name="Slide Number Placeholder 3"/>
          <p:cNvSpPr>
            <a:spLocks noGrp="1"/>
          </p:cNvSpPr>
          <p:nvPr>
            <p:ph type="sldNum" sz="quarter" idx="5"/>
          </p:nvPr>
        </p:nvSpPr>
        <p:spPr/>
        <p:txBody>
          <a:bodyPr/>
          <a:lstStyle/>
          <a:p>
            <a:pPr>
              <a:defRPr/>
            </a:pPr>
            <a:fld id="{AD0306A3-C135-466C-90D9-36209FEE75F4}"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投影片圖像版面配置區 1"/>
          <p:cNvSpPr>
            <a:spLocks noGrp="1" noRot="1" noChangeAspect="1"/>
          </p:cNvSpPr>
          <p:nvPr>
            <p:ph type="sldImg"/>
          </p:nvPr>
        </p:nvSpPr>
        <p:spPr bwMode="auto">
          <a:noFill/>
          <a:ln>
            <a:solidFill>
              <a:srgbClr val="000000"/>
            </a:solidFill>
            <a:miter lim="800000"/>
            <a:headEnd/>
            <a:tailEnd/>
          </a:ln>
        </p:spPr>
      </p:sp>
      <p:sp>
        <p:nvSpPr>
          <p:cNvPr id="26931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altLang="zh-TW" smtClean="0"/>
              <a:t>12*18=216Social diffusion</a:t>
            </a:r>
          </a:p>
          <a:p>
            <a:pPr eaLnBrk="1" hangingPunct="1">
              <a:spcBef>
                <a:spcPct val="0"/>
              </a:spcBef>
            </a:pPr>
            <a:r>
              <a:rPr lang="en-US" altLang="zh-TW" smtClean="0"/>
              <a:t>18 categories* 3 ads * 4 approaches = 216 different advertisements.</a:t>
            </a:r>
          </a:p>
          <a:p>
            <a:pPr eaLnBrk="1" hangingPunct="1">
              <a:spcBef>
                <a:spcPct val="0"/>
              </a:spcBef>
            </a:pPr>
            <a:endParaRPr lang="zh-TW" altLang="en-US" smtClean="0"/>
          </a:p>
        </p:txBody>
      </p:sp>
      <p:sp>
        <p:nvSpPr>
          <p:cNvPr id="8294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BEF70C-2C64-4087-87C4-36BEB25D9A3D}" type="slidenum">
              <a:rPr lang="en-US" altLang="zh-TW">
                <a:ea typeface="標楷體" pitchFamily="65" charset="-120"/>
              </a:rPr>
              <a:pPr fontAlgn="base">
                <a:spcBef>
                  <a:spcPct val="0"/>
                </a:spcBef>
                <a:spcAft>
                  <a:spcPct val="0"/>
                </a:spcAft>
                <a:defRPr/>
              </a:pPr>
              <a:t>22</a:t>
            </a:fld>
            <a:endParaRPr lang="en-US" altLang="zh-TW">
              <a:ea typeface="標楷體" pitchFamily="65" charset="-12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2"/>
          <p:cNvSpPr>
            <a:spLocks noGrp="1" noRot="1" noChangeAspect="1" noTextEdit="1"/>
          </p:cNvSpPr>
          <p:nvPr>
            <p:ph type="sldImg"/>
          </p:nvPr>
        </p:nvSpPr>
        <p:spPr bwMode="auto">
          <a:noFill/>
          <a:ln>
            <a:solidFill>
              <a:srgbClr val="000000"/>
            </a:solidFill>
            <a:miter lim="800000"/>
            <a:headEnd/>
            <a:tailEnd/>
          </a:ln>
        </p:spPr>
      </p:sp>
      <p:sp>
        <p:nvSpPr>
          <p:cNvPr id="271362"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2"/>
          <p:cNvSpPr>
            <a:spLocks noGrp="1" noRot="1" noChangeAspect="1" noTextEdit="1"/>
          </p:cNvSpPr>
          <p:nvPr>
            <p:ph type="sldImg"/>
          </p:nvPr>
        </p:nvSpPr>
        <p:spPr bwMode="auto">
          <a:noFill/>
          <a:ln>
            <a:solidFill>
              <a:srgbClr val="000000"/>
            </a:solidFill>
            <a:miter lim="800000"/>
            <a:headEnd/>
            <a:tailEnd/>
          </a:ln>
        </p:spPr>
      </p:sp>
      <p:sp>
        <p:nvSpPr>
          <p:cNvPr id="273410"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Slide Image Placeholder 1"/>
          <p:cNvSpPr>
            <a:spLocks noGrp="1" noRot="1" noChangeAspect="1"/>
          </p:cNvSpPr>
          <p:nvPr>
            <p:ph type="sldImg"/>
          </p:nvPr>
        </p:nvSpPr>
        <p:spPr bwMode="auto">
          <a:noFill/>
          <a:ln>
            <a:solidFill>
              <a:srgbClr val="000000"/>
            </a:solidFill>
            <a:miter lim="800000"/>
            <a:headEnd/>
            <a:tailEnd/>
          </a:ln>
        </p:spPr>
      </p:sp>
      <p:sp>
        <p:nvSpPr>
          <p:cNvPr id="275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ltLang="zh-TW" smtClean="0"/>
          </a:p>
        </p:txBody>
      </p:sp>
      <p:sp>
        <p:nvSpPr>
          <p:cNvPr id="4" name="Slide Number Placeholder 3"/>
          <p:cNvSpPr>
            <a:spLocks noGrp="1"/>
          </p:cNvSpPr>
          <p:nvPr>
            <p:ph type="sldNum" sz="quarter" idx="5"/>
          </p:nvPr>
        </p:nvSpPr>
        <p:spPr/>
        <p:txBody>
          <a:bodyPr/>
          <a:lstStyle/>
          <a:p>
            <a:pPr>
              <a:defRPr/>
            </a:pPr>
            <a:fld id="{57224640-DB9C-45A0-9AB8-7A68D3298382}"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Rectangle 2"/>
          <p:cNvSpPr>
            <a:spLocks noGrp="1" noRot="1" noChangeAspect="1" noTextEdit="1"/>
          </p:cNvSpPr>
          <p:nvPr>
            <p:ph type="sldImg"/>
          </p:nvPr>
        </p:nvSpPr>
        <p:spPr bwMode="auto">
          <a:noFill/>
          <a:ln>
            <a:solidFill>
              <a:srgbClr val="000000"/>
            </a:solidFill>
            <a:miter lim="800000"/>
            <a:headEnd/>
            <a:tailEnd/>
          </a:ln>
        </p:spPr>
      </p:sp>
      <p:sp>
        <p:nvSpPr>
          <p:cNvPr id="277506"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投影片圖像版面配置區 1"/>
          <p:cNvSpPr>
            <a:spLocks noGrp="1" noRot="1" noChangeAspect="1"/>
          </p:cNvSpPr>
          <p:nvPr>
            <p:ph type="sldImg"/>
          </p:nvPr>
        </p:nvSpPr>
        <p:spPr bwMode="auto">
          <a:noFill/>
          <a:ln>
            <a:solidFill>
              <a:srgbClr val="000000"/>
            </a:solidFill>
            <a:miter lim="800000"/>
            <a:headEnd/>
            <a:tailEnd/>
          </a:ln>
        </p:spPr>
      </p:sp>
      <p:sp>
        <p:nvSpPr>
          <p:cNvPr id="27955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99331"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2A7AA0-D9C4-4E4D-BBC8-EC5BBCA82C21}" type="slidenum">
              <a:rPr lang="en-US" altLang="zh-TW">
                <a:ea typeface="標楷體" pitchFamily="65" charset="-120"/>
              </a:rPr>
              <a:pPr fontAlgn="base">
                <a:spcBef>
                  <a:spcPct val="0"/>
                </a:spcBef>
                <a:spcAft>
                  <a:spcPct val="0"/>
                </a:spcAft>
                <a:defRPr/>
              </a:pPr>
              <a:t>27</a:t>
            </a:fld>
            <a:endParaRPr lang="en-US" altLang="zh-TW">
              <a:ea typeface="標楷體" pitchFamily="65" charset="-12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Rectangle 2"/>
          <p:cNvSpPr>
            <a:spLocks noGrp="1" noRot="1" noChangeAspect="1" noTextEdit="1"/>
          </p:cNvSpPr>
          <p:nvPr>
            <p:ph type="sldImg"/>
          </p:nvPr>
        </p:nvSpPr>
        <p:spPr bwMode="auto">
          <a:noFill/>
          <a:ln>
            <a:solidFill>
              <a:srgbClr val="000000"/>
            </a:solidFill>
            <a:miter lim="800000"/>
            <a:headEnd/>
            <a:tailEnd/>
          </a:ln>
        </p:spPr>
      </p:sp>
      <p:sp>
        <p:nvSpPr>
          <p:cNvPr id="281602"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Social media marketing</a:t>
            </a:r>
          </a:p>
          <a:p>
            <a:pPr eaLnBrk="1" hangingPunct="1">
              <a:spcBef>
                <a:spcPct val="0"/>
              </a:spcBef>
            </a:pPr>
            <a:endParaRPr lang="en-US" altLang="zh-TW" smtClean="0"/>
          </a:p>
          <a:p>
            <a:pPr eaLnBrk="1" hangingPunct="1">
              <a:spcBef>
                <a:spcPct val="0"/>
              </a:spcBef>
            </a:pPr>
            <a:r>
              <a:rPr lang="en-US" altLang="zh-TW" smtClean="0"/>
              <a:t>Micro-blogging information diffusion speed </a:t>
            </a:r>
          </a:p>
          <a:p>
            <a:pPr eaLnBrk="1" hangingPunct="1">
              <a:spcBef>
                <a:spcPct val="0"/>
              </a:spcBef>
            </a:pPr>
            <a:endParaRPr lang="en-US" altLang="zh-TW" smtClean="0"/>
          </a:p>
          <a:p>
            <a:pPr eaLnBrk="1" hangingPunct="1">
              <a:spcBef>
                <a:spcPct val="0"/>
              </a:spcBef>
            </a:pPr>
            <a:r>
              <a:rPr lang="en-US" altLang="zh-TW" smtClean="0"/>
              <a:t>Social advertising in social media</a:t>
            </a:r>
          </a:p>
          <a:p>
            <a:pPr eaLnBrk="1" hangingPunct="1">
              <a:spcBef>
                <a:spcPct val="0"/>
              </a:spcBef>
            </a:pPr>
            <a:endParaRPr lang="en-US" altLang="zh-TW" smtClean="0"/>
          </a:p>
          <a:p>
            <a:pPr eaLnBrk="1" hangingPunct="1">
              <a:spcBef>
                <a:spcPct val="0"/>
              </a:spcBef>
            </a:pPr>
            <a:r>
              <a:rPr lang="en-US" altLang="zh-TW" smtClean="0"/>
              <a:t>Facebook twitter social marketing  </a:t>
            </a:r>
          </a:p>
          <a:p>
            <a:pPr eaLnBrk="1" hangingPunct="1">
              <a:spcBef>
                <a:spcPct val="0"/>
              </a:spcBef>
            </a:pPr>
            <a:endParaRPr lang="en-US" altLang="zh-TW" smtClean="0"/>
          </a:p>
          <a:p>
            <a:pPr eaLnBrk="1" hangingPunct="1">
              <a:spcBef>
                <a:spcPct val="0"/>
              </a:spcBef>
            </a:pPr>
            <a:r>
              <a:rPr lang="en-US" altLang="zh-TW" smtClean="0"/>
              <a:t>Find a high propagation nodes to implement social advertising. </a:t>
            </a: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12E9FF-99C1-4238-9CE4-DAADB7ED5EFD}" type="slidenum">
              <a:rPr lang="en-US" altLang="zh-TW">
                <a:ea typeface="標楷體" pitchFamily="65" charset="-120"/>
              </a:rPr>
              <a:pPr fontAlgn="base">
                <a:spcBef>
                  <a:spcPct val="0"/>
                </a:spcBef>
                <a:spcAft>
                  <a:spcPct val="0"/>
                </a:spcAft>
                <a:defRPr/>
              </a:pPr>
              <a:t>3</a:t>
            </a:fld>
            <a:endParaRPr lang="en-US" altLang="zh-TW">
              <a:ea typeface="標楷體" pitchFamily="65" charset="-12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圖像版面配置區 1"/>
          <p:cNvSpPr>
            <a:spLocks noGrp="1" noRot="1" noChangeAspect="1"/>
          </p:cNvSpPr>
          <p:nvPr>
            <p:ph type="sldImg"/>
          </p:nvPr>
        </p:nvSpPr>
        <p:spPr bwMode="auto">
          <a:noFill/>
          <a:ln>
            <a:solidFill>
              <a:srgbClr val="000000"/>
            </a:solidFill>
            <a:miter lim="800000"/>
            <a:headEnd/>
            <a:tailEnd/>
          </a:ln>
        </p:spPr>
      </p:sp>
      <p:sp>
        <p:nvSpPr>
          <p:cNvPr id="3" name="備忘稿版面配置區 2"/>
          <p:cNvSpPr>
            <a:spLocks noGrp="1"/>
          </p:cNvSpPr>
          <p:nvPr>
            <p:ph type="body" idx="1"/>
          </p:nvPr>
        </p:nvSpPr>
        <p:spPr/>
        <p:txBody>
          <a:bodyPr/>
          <a:lstStyle/>
          <a:p>
            <a:pPr eaLnBrk="1" hangingPunct="1">
              <a:defRPr/>
            </a:pPr>
            <a:r>
              <a:rPr lang="en-US" altLang="zh-TW" sz="4000" dirty="0" smtClean="0"/>
              <a:t>Social relations and influences are meaningful and important for selling products or services</a:t>
            </a:r>
            <a:r>
              <a:rPr lang="zh-TW" altLang="en-US" sz="4000" dirty="0" smtClean="0"/>
              <a:t> </a:t>
            </a:r>
            <a:r>
              <a:rPr lang="en-US" altLang="zh-TW" sz="4000" dirty="0" err="1" smtClean="0">
                <a:solidFill>
                  <a:schemeClr val="bg1">
                    <a:lumMod val="50000"/>
                  </a:schemeClr>
                </a:solidFill>
              </a:rPr>
              <a:t>Wen</a:t>
            </a:r>
            <a:r>
              <a:rPr lang="en-US" altLang="zh-TW" sz="4000" dirty="0" smtClean="0">
                <a:solidFill>
                  <a:schemeClr val="bg1">
                    <a:lumMod val="50000"/>
                  </a:schemeClr>
                </a:solidFill>
              </a:rPr>
              <a:t> et al.,2009</a:t>
            </a:r>
            <a:endParaRPr lang="zh-TW" altLang="en-US" sz="4000" dirty="0" smtClean="0">
              <a:solidFill>
                <a:schemeClr val="bg1">
                  <a:lumMod val="50000"/>
                </a:schemeClr>
              </a:solidFill>
            </a:endParaRPr>
          </a:p>
          <a:p>
            <a:pPr eaLnBrk="1" hangingPunct="1">
              <a:defRPr/>
            </a:pPr>
            <a:endParaRPr lang="zh-TW" altLang="en-US" sz="4000" dirty="0" smtClean="0"/>
          </a:p>
          <a:p>
            <a:pPr eaLnBrk="1" hangingPunct="1">
              <a:defRPr/>
            </a:pPr>
            <a:endParaRPr lang="zh-TW" altLang="en-US" dirty="0"/>
          </a:p>
        </p:txBody>
      </p:sp>
      <p:sp>
        <p:nvSpPr>
          <p:cNvPr id="4" name="投影片編號版面配置區 3"/>
          <p:cNvSpPr>
            <a:spLocks noGrp="1"/>
          </p:cNvSpPr>
          <p:nvPr>
            <p:ph type="sldNum" sz="quarter" idx="5"/>
          </p:nvPr>
        </p:nvSpPr>
        <p:spPr/>
        <p:txBody>
          <a:bodyPr/>
          <a:lstStyle/>
          <a:p>
            <a:pPr>
              <a:defRPr/>
            </a:pPr>
            <a:fld id="{1CB2B66A-0AF9-412C-AF21-721C637049B5}"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投影片圖像版面配置區 1"/>
          <p:cNvSpPr>
            <a:spLocks noGrp="1" noRot="1" noChangeAspect="1"/>
          </p:cNvSpPr>
          <p:nvPr>
            <p:ph type="sldImg"/>
          </p:nvPr>
        </p:nvSpPr>
        <p:spPr bwMode="auto">
          <a:noFill/>
          <a:ln>
            <a:solidFill>
              <a:srgbClr val="000000"/>
            </a:solidFill>
            <a:miter lim="800000"/>
            <a:headEnd/>
            <a:tailEnd/>
          </a:ln>
        </p:spPr>
      </p:sp>
      <p:sp>
        <p:nvSpPr>
          <p:cNvPr id="23554"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Micro-blogging has emerged as a paradigm of information diffusion.</a:t>
            </a:r>
          </a:p>
          <a:p>
            <a:pPr eaLnBrk="1" hangingPunct="1">
              <a:spcBef>
                <a:spcPct val="0"/>
              </a:spcBef>
            </a:pPr>
            <a:r>
              <a:rPr lang="en-US" altLang="zh-TW" smtClean="0"/>
              <a:t> eMarketer reports that 90% of consumers rely on recommendations from people they trust. In the meantime, </a:t>
            </a:r>
          </a:p>
          <a:p>
            <a:pPr eaLnBrk="1" hangingPunct="1">
              <a:spcBef>
                <a:spcPct val="0"/>
              </a:spcBef>
            </a:pPr>
            <a:r>
              <a:rPr lang="en-US" altLang="zh-TW" smtClean="0"/>
              <a:t>IDG Amplify indicated that the efficiency of social advertising is greater than traditional advertising. </a:t>
            </a:r>
          </a:p>
          <a:p>
            <a:pPr eaLnBrk="1" hangingPunct="1">
              <a:spcBef>
                <a:spcPct val="0"/>
              </a:spcBef>
            </a:pPr>
            <a:endParaRPr lang="zh-TW" altLang="en-US" smtClean="0"/>
          </a:p>
        </p:txBody>
      </p:sp>
      <p:sp>
        <p:nvSpPr>
          <p:cNvPr id="21507"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0A9F5B-E99E-428E-BD7D-2AC7A9D8E091}" type="slidenum">
              <a:rPr lang="en-US" altLang="zh-TW">
                <a:ea typeface="標楷體" pitchFamily="65" charset="-120"/>
              </a:rPr>
              <a:pPr fontAlgn="base">
                <a:spcBef>
                  <a:spcPct val="0"/>
                </a:spcBef>
                <a:spcAft>
                  <a:spcPct val="0"/>
                </a:spcAft>
                <a:defRPr/>
              </a:pPr>
              <a:t>5</a:t>
            </a:fld>
            <a:endParaRPr lang="en-US" altLang="zh-TW">
              <a:ea typeface="標楷體" pitchFamily="65" charset="-12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TW" smtClean="0"/>
              <a:t>How to choose the right people to deliver the information, how to take the advantage of the social media, and how to design an ads diffusion mechanism to widen the spreading coverage are crucial issues in the online advertising campaign.</a:t>
            </a:r>
            <a:endParaRPr lang="zh-TW" altLang="en-US" smtClean="0"/>
          </a:p>
          <a:p>
            <a:pPr eaLnBrk="1" hangingPunct="1">
              <a:spcBef>
                <a:spcPct val="0"/>
              </a:spcBef>
            </a:pPr>
            <a:endParaRPr lang="en-US" altLang="zh-TW" smtClean="0"/>
          </a:p>
          <a:p>
            <a:pPr eaLnBrk="1" hangingPunct="1">
              <a:spcBef>
                <a:spcPct val="0"/>
              </a:spcBef>
            </a:pPr>
            <a:r>
              <a:rPr lang="en-US" altLang="zh-TW" sz="800" smtClean="0"/>
              <a:t>How could users select interesting and suitable social applications form tons of them?</a:t>
            </a:r>
          </a:p>
          <a:p>
            <a:pPr eaLnBrk="1" hangingPunct="1">
              <a:spcBef>
                <a:spcPct val="0"/>
              </a:spcBef>
            </a:pPr>
            <a:r>
              <a:rPr lang="en-US" altLang="zh-TW" sz="800" smtClean="0"/>
              <a:t>How to help developers enhance social app’s visibility?</a:t>
            </a:r>
          </a:p>
          <a:p>
            <a:pPr eaLnBrk="1" hangingPunct="1">
              <a:spcBef>
                <a:spcPct val="0"/>
              </a:spcBef>
            </a:pPr>
            <a:endParaRPr lang="en-US" altLang="zh-TW" smtClean="0"/>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B5C7E5-976D-44EF-84C5-47DEEA778DAB}" type="slidenum">
              <a:rPr lang="en-US" altLang="zh-TW">
                <a:ea typeface="標楷體" pitchFamily="65" charset="-120"/>
              </a:rPr>
              <a:pPr fontAlgn="base">
                <a:spcBef>
                  <a:spcPct val="0"/>
                </a:spcBef>
                <a:spcAft>
                  <a:spcPct val="0"/>
                </a:spcAft>
                <a:defRPr/>
              </a:pPr>
              <a:t>6</a:t>
            </a:fld>
            <a:endParaRPr lang="en-US" altLang="zh-TW">
              <a:ea typeface="標楷體" pitchFamily="65" charset="-12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TextEdit="1"/>
          </p:cNvSpPr>
          <p:nvPr>
            <p:ph type="sldImg"/>
          </p:nvPr>
        </p:nvSpPr>
        <p:spPr bwMode="auto">
          <a:noFill/>
          <a:ln>
            <a:solidFill>
              <a:srgbClr val="000000"/>
            </a:solidFill>
            <a:miter lim="800000"/>
            <a:headEnd/>
            <a:tailEnd/>
          </a:ln>
        </p:spPr>
      </p:sp>
      <p:sp>
        <p:nvSpPr>
          <p:cNvPr id="28674"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0722"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zh-TW" altLang="en-US" smtClean="0"/>
              <a:t>夏</a:t>
            </a:r>
            <a:endParaRPr lang="en-US" altLang="zh-TW" smtClean="0"/>
          </a:p>
          <a:p>
            <a:pPr eaLnBrk="1" hangingPunct="1">
              <a:spcBef>
                <a:spcPct val="0"/>
              </a:spcBef>
            </a:pPr>
            <a:r>
              <a:rPr lang="zh-TW" altLang="en-US" smtClean="0"/>
              <a:t>不同的使用者特性會影響使用者的資訊接受</a:t>
            </a:r>
            <a:endParaRPr lang="en-US" altLang="zh-TW" smtClean="0"/>
          </a:p>
          <a:p>
            <a:pPr eaLnBrk="1" hangingPunct="1">
              <a:spcBef>
                <a:spcPct val="0"/>
              </a:spcBef>
            </a:pPr>
            <a:endParaRPr lang="en-US" altLang="zh-TW" smtClean="0"/>
          </a:p>
          <a:p>
            <a:pPr eaLnBrk="1" hangingPunct="1">
              <a:spcBef>
                <a:spcPct val="0"/>
              </a:spcBef>
            </a:pPr>
            <a:r>
              <a:rPr lang="zh-TW" altLang="en-US" smtClean="0"/>
              <a:t>行銷者藉由了解這些資訊影響因子以及資訊遞過程可以最大化預期的傳播。</a:t>
            </a:r>
            <a:endParaRPr lang="en-US" altLang="zh-TW" smtClean="0"/>
          </a:p>
          <a:p>
            <a:pPr eaLnBrk="1" hangingPunct="1">
              <a:spcBef>
                <a:spcPct val="0"/>
              </a:spcBef>
            </a:pPr>
            <a:endParaRPr lang="en-US" altLang="zh-TW" smtClean="0"/>
          </a:p>
          <a:p>
            <a:pPr eaLnBrk="1" hangingPunct="1">
              <a:spcBef>
                <a:spcPct val="0"/>
              </a:spcBef>
            </a:pPr>
            <a:r>
              <a:rPr lang="en-US" altLang="zh-TW" smtClean="0"/>
              <a:t>Diffusion </a:t>
            </a:r>
            <a:r>
              <a:rPr lang="zh-TW" altLang="en-US" smtClean="0"/>
              <a:t>根據每個人的特性 因此對於資訊感興趣的程度不同 因此 藉由分析每個人特性可以</a:t>
            </a:r>
            <a:r>
              <a:rPr lang="en-US" altLang="zh-TW" smtClean="0"/>
              <a:t>diffusion</a:t>
            </a:r>
            <a:r>
              <a:rPr lang="zh-TW" altLang="en-US" smtClean="0"/>
              <a:t>的成效</a:t>
            </a:r>
            <a:endParaRPr lang="en-US" altLang="zh-TW" smtClean="0"/>
          </a:p>
          <a:p>
            <a:pPr eaLnBrk="1" hangingPunct="1">
              <a:spcBef>
                <a:spcPct val="0"/>
              </a:spcBef>
            </a:pPr>
            <a:r>
              <a:rPr lang="zh-TW" altLang="en-US" smtClean="0"/>
              <a:t>我們的</a:t>
            </a:r>
            <a:r>
              <a:rPr lang="en-US" altLang="zh-TW" smtClean="0"/>
              <a:t>design</a:t>
            </a:r>
            <a:r>
              <a:rPr lang="zh-TW" altLang="en-US" smtClean="0"/>
              <a:t>來自於 </a:t>
            </a:r>
            <a:r>
              <a:rPr lang="en-US" altLang="zh-TW" smtClean="0"/>
              <a:t>combine information diffusion and network routing. Network routing</a:t>
            </a:r>
          </a:p>
          <a:p>
            <a:pPr eaLnBrk="1" hangingPunct="1">
              <a:spcBef>
                <a:spcPct val="0"/>
              </a:spcBef>
            </a:pPr>
            <a:r>
              <a:rPr lang="zh-TW" altLang="en-US" smtClean="0"/>
              <a:t>藉由提供</a:t>
            </a:r>
            <a:endParaRPr lang="en-US" altLang="zh-TW" smtClean="0"/>
          </a:p>
          <a:p>
            <a:pPr eaLnBrk="1" hangingPunct="1">
              <a:spcBef>
                <a:spcPct val="0"/>
              </a:spcBef>
            </a:pPr>
            <a:r>
              <a:rPr lang="en-US" altLang="zh-TW" smtClean="0"/>
              <a:t>In this paper, we include static and dynamic factors dimensions to evaluate the propagation ability of nodes in social network.</a:t>
            </a:r>
            <a:endParaRPr lang="zh-TW" altLang="zh-TW" smtClean="0"/>
          </a:p>
          <a:p>
            <a:pPr eaLnBrk="1" hangingPunct="1">
              <a:spcBef>
                <a:spcPct val="0"/>
              </a:spcBef>
            </a:pPr>
            <a:endParaRPr lang="zh-TW" altLang="en-US" smtClean="0"/>
          </a:p>
        </p:txBody>
      </p:sp>
      <p:sp>
        <p:nvSpPr>
          <p:cNvPr id="30723" name="投影片編號版面配置區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BC1EDCD5-22D2-49EF-BD8F-2D0133F48E39}" type="slidenum">
              <a:rPr kumimoji="0" lang="en-US" altLang="zh-TW" sz="1200">
                <a:latin typeface="+mn-lt"/>
                <a:ea typeface="標楷體" pitchFamily="65" charset="-120"/>
              </a:rPr>
              <a:pPr algn="r">
                <a:defRPr/>
              </a:pPr>
              <a:t>8</a:t>
            </a:fld>
            <a:endParaRPr kumimoji="0" lang="en-US" altLang="zh-TW" sz="1200">
              <a:latin typeface="+mn-lt"/>
              <a:ea typeface="標楷體" pitchFamily="65" charset="-12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TextEdit="1"/>
          </p:cNvSpPr>
          <p:nvPr>
            <p:ph type="sldImg"/>
          </p:nvPr>
        </p:nvSpPr>
        <p:spPr bwMode="auto">
          <a:noFill/>
          <a:ln>
            <a:solidFill>
              <a:srgbClr val="000000"/>
            </a:solidFill>
            <a:miter lim="800000"/>
            <a:headEnd/>
            <a:tailEnd/>
          </a:ln>
        </p:spPr>
      </p:sp>
      <p:sp>
        <p:nvSpPr>
          <p:cNvPr id="32770" name="Rectangle 3"/>
          <p:cNvSpPr>
            <a:spLocks noGrp="1"/>
          </p:cNvSpPr>
          <p:nvPr>
            <p:ph type="body" idx="1"/>
          </p:nvPr>
        </p:nvSpPr>
        <p:spPr bwMode="auto">
          <a:noFill/>
        </p:spPr>
        <p:txBody>
          <a:bodyPr wrap="square" numCol="1" anchor="t" anchorCtr="0" compatLnSpc="1">
            <a:prstTxWarp prst="textNoShape">
              <a:avLst/>
            </a:prstTxWarp>
          </a:bodyPr>
          <a:lstStyle/>
          <a:p>
            <a:endParaRPr lang="zh-TW"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fld id="{5DEA4B35-DAD3-4242-AF58-1FB008EE123C}" type="slidenum">
              <a:rPr lang="en-US" altLang="zh-TW"/>
              <a:pPr>
                <a:defRPr/>
              </a:pPr>
              <a:t>‹#›</a:t>
            </a:fld>
            <a:endParaRPr lang="en-US" altLang="zh-TW" dirty="0"/>
          </a:p>
        </p:txBody>
      </p:sp>
      <p:sp>
        <p:nvSpPr>
          <p:cNvPr id="6" name="Rectangle 6"/>
          <p:cNvSpPr>
            <a:spLocks noGrp="1" noChangeArrowheads="1"/>
          </p:cNvSpPr>
          <p:nvPr>
            <p:ph type="sldNum" sz="quarter" idx="12"/>
          </p:nvPr>
        </p:nvSpPr>
        <p:spPr/>
        <p:txBody>
          <a:bodyPr/>
          <a:lstStyle>
            <a:lvl1pPr>
              <a:defRPr/>
            </a:lvl1pPr>
          </a:lstStyle>
          <a:p>
            <a:pPr>
              <a:defRPr/>
            </a:pPr>
            <a:fld id="{0BB51AD0-9555-47FF-A6FF-460E2B0A49A2}"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6" name="Rectangle 6"/>
          <p:cNvSpPr>
            <a:spLocks noGrp="1" noChangeArrowheads="1"/>
          </p:cNvSpPr>
          <p:nvPr>
            <p:ph type="sldNum" sz="quarter" idx="12"/>
          </p:nvPr>
        </p:nvSpPr>
        <p:spPr>
          <a:ln/>
        </p:spPr>
        <p:txBody>
          <a:bodyPr/>
          <a:lstStyle>
            <a:lvl1pPr>
              <a:defRPr/>
            </a:lvl1pPr>
          </a:lstStyle>
          <a:p>
            <a:pPr>
              <a:defRPr/>
            </a:pPr>
            <a:fld id="{6379BAA5-D003-4488-B555-F8EAF3367F62}"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6" name="Rectangle 6"/>
          <p:cNvSpPr>
            <a:spLocks noGrp="1" noChangeArrowheads="1"/>
          </p:cNvSpPr>
          <p:nvPr>
            <p:ph type="sldNum" sz="quarter" idx="12"/>
          </p:nvPr>
        </p:nvSpPr>
        <p:spPr>
          <a:ln/>
        </p:spPr>
        <p:txBody>
          <a:bodyPr/>
          <a:lstStyle>
            <a:lvl1pPr>
              <a:defRPr/>
            </a:lvl1pPr>
          </a:lstStyle>
          <a:p>
            <a:pPr>
              <a:defRPr/>
            </a:pPr>
            <a:fld id="{AA24940A-0C35-4B7D-A795-C380E0AEE115}"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smtClean="0"/>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200"/>
            </a:lvl2pPr>
            <a:lvl3pPr>
              <a:buFont typeface="Arial" pitchFamily="34" charset="0"/>
              <a:buChar char="•"/>
              <a:defRPr sz="2000"/>
            </a:lvl3pPr>
          </a:lstStyle>
          <a:p>
            <a:pPr lvl="0"/>
            <a:r>
              <a:rPr lang="zh-TW" altLang="en-US" dirty="0" smtClean="0"/>
              <a:t>按一下以編輯母片文字樣式</a:t>
            </a:r>
          </a:p>
          <a:p>
            <a:pPr lvl="1"/>
            <a:r>
              <a:rPr lang="zh-TW" altLang="en-US" dirty="0" smtClean="0"/>
              <a:t>第二層</a:t>
            </a:r>
          </a:p>
          <a:p>
            <a:pPr lvl="2"/>
            <a:r>
              <a:rPr lang="zh-TW" altLang="en-US" dirty="0" smtClean="0"/>
              <a:t>第三層</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6" name="Rectangle 6"/>
          <p:cNvSpPr>
            <a:spLocks noGrp="1" noChangeArrowheads="1"/>
          </p:cNvSpPr>
          <p:nvPr>
            <p:ph type="sldNum" sz="quarter" idx="12"/>
          </p:nvPr>
        </p:nvSpPr>
        <p:spPr>
          <a:ln/>
        </p:spPr>
        <p:txBody>
          <a:bodyPr/>
          <a:lstStyle>
            <a:lvl1pPr>
              <a:defRPr/>
            </a:lvl1pPr>
          </a:lstStyle>
          <a:p>
            <a:pPr>
              <a:defRPr/>
            </a:pPr>
            <a:fld id="{59D192F1-9BDB-4AFA-A986-40BB225F86BE}"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14348" y="1495421"/>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643182"/>
            <a:ext cx="7772400" cy="1500187"/>
          </a:xfrm>
        </p:spPr>
        <p:txBody>
          <a:bodyPr anchor="b"/>
          <a:lstStyle>
            <a:lvl1pPr marL="0" indent="0">
              <a:buNone/>
              <a:defRPr sz="2000" b="1"/>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6" name="Rectangle 6"/>
          <p:cNvSpPr>
            <a:spLocks noGrp="1" noChangeArrowheads="1"/>
          </p:cNvSpPr>
          <p:nvPr>
            <p:ph type="sldNum" sz="quarter" idx="12"/>
          </p:nvPr>
        </p:nvSpPr>
        <p:spPr>
          <a:ln/>
        </p:spPr>
        <p:txBody>
          <a:bodyPr/>
          <a:lstStyle>
            <a:lvl1pPr>
              <a:defRPr/>
            </a:lvl1pPr>
          </a:lstStyle>
          <a:p>
            <a:pPr>
              <a:defRPr/>
            </a:pPr>
            <a:fld id="{0B0A4970-6733-4629-883F-47936D476566}"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7" name="Rectangle 6"/>
          <p:cNvSpPr>
            <a:spLocks noGrp="1" noChangeArrowheads="1"/>
          </p:cNvSpPr>
          <p:nvPr>
            <p:ph type="sldNum" sz="quarter" idx="12"/>
          </p:nvPr>
        </p:nvSpPr>
        <p:spPr>
          <a:ln/>
        </p:spPr>
        <p:txBody>
          <a:bodyPr/>
          <a:lstStyle>
            <a:lvl1pPr>
              <a:defRPr/>
            </a:lvl1pPr>
          </a:lstStyle>
          <a:p>
            <a:pPr>
              <a:defRPr/>
            </a:pPr>
            <a:fld id="{B4C5084F-FAE8-45EF-B847-66F97D28B4E8}"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9" name="Rectangle 6"/>
          <p:cNvSpPr>
            <a:spLocks noGrp="1" noChangeArrowheads="1"/>
          </p:cNvSpPr>
          <p:nvPr>
            <p:ph type="sldNum" sz="quarter" idx="12"/>
          </p:nvPr>
        </p:nvSpPr>
        <p:spPr>
          <a:ln/>
        </p:spPr>
        <p:txBody>
          <a:bodyPr/>
          <a:lstStyle>
            <a:lvl1pPr>
              <a:defRPr/>
            </a:lvl1pPr>
          </a:lstStyle>
          <a:p>
            <a:pPr>
              <a:defRPr/>
            </a:pPr>
            <a:fld id="{0630F642-8B42-4D28-8769-1C40B6EF2E4C}"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5" name="Rectangle 6"/>
          <p:cNvSpPr>
            <a:spLocks noGrp="1" noChangeArrowheads="1"/>
          </p:cNvSpPr>
          <p:nvPr>
            <p:ph type="sldNum" sz="quarter" idx="12"/>
          </p:nvPr>
        </p:nvSpPr>
        <p:spPr>
          <a:ln/>
        </p:spPr>
        <p:txBody>
          <a:bodyPr/>
          <a:lstStyle>
            <a:lvl1pPr>
              <a:defRPr/>
            </a:lvl1pPr>
          </a:lstStyle>
          <a:p>
            <a:pPr>
              <a:defRPr/>
            </a:pPr>
            <a:fld id="{D3D362FC-FD9C-4CD3-BB47-91FABAAC6778}"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4" name="Rectangle 6"/>
          <p:cNvSpPr>
            <a:spLocks noGrp="1" noChangeArrowheads="1"/>
          </p:cNvSpPr>
          <p:nvPr>
            <p:ph type="sldNum" sz="quarter" idx="12"/>
          </p:nvPr>
        </p:nvSpPr>
        <p:spPr>
          <a:ln/>
        </p:spPr>
        <p:txBody>
          <a:bodyPr/>
          <a:lstStyle>
            <a:lvl1pPr>
              <a:defRPr/>
            </a:lvl1pPr>
          </a:lstStyle>
          <a:p>
            <a:pPr>
              <a:defRPr/>
            </a:pPr>
            <a:fld id="{8D59DCEF-F58F-4A64-BA9E-6DEFA75C4AEF}"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7" name="Rectangle 6"/>
          <p:cNvSpPr>
            <a:spLocks noGrp="1" noChangeArrowheads="1"/>
          </p:cNvSpPr>
          <p:nvPr>
            <p:ph type="sldNum" sz="quarter" idx="12"/>
          </p:nvPr>
        </p:nvSpPr>
        <p:spPr>
          <a:ln/>
        </p:spPr>
        <p:txBody>
          <a:bodyPr/>
          <a:lstStyle>
            <a:lvl1pPr>
              <a:defRPr/>
            </a:lvl1pPr>
          </a:lstStyle>
          <a:p>
            <a:pPr>
              <a:defRPr/>
            </a:pPr>
            <a:fld id="{3409AF0D-BADB-48B9-920A-D19E7A30DABF}"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TW"/>
              <a:t>‹#›</a:t>
            </a:r>
            <a:endParaRPr lang="zh-TW" altLang="en-US"/>
          </a:p>
        </p:txBody>
      </p:sp>
      <p:sp>
        <p:nvSpPr>
          <p:cNvPr id="7" name="Rectangle 6"/>
          <p:cNvSpPr>
            <a:spLocks noGrp="1" noChangeArrowheads="1"/>
          </p:cNvSpPr>
          <p:nvPr>
            <p:ph type="sldNum" sz="quarter" idx="12"/>
          </p:nvPr>
        </p:nvSpPr>
        <p:spPr>
          <a:ln/>
        </p:spPr>
        <p:txBody>
          <a:bodyPr/>
          <a:lstStyle>
            <a:lvl1pPr>
              <a:defRPr/>
            </a:lvl1pPr>
          </a:lstStyle>
          <a:p>
            <a:pPr>
              <a:defRPr/>
            </a:pPr>
            <a:fld id="{1324E1DF-42C1-4D47-AA87-35FD7F54FB31}"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1" name="Rectangle 7"/>
          <p:cNvSpPr>
            <a:spLocks noChangeArrowheads="1"/>
          </p:cNvSpPr>
          <p:nvPr/>
        </p:nvSpPr>
        <p:spPr bwMode="auto">
          <a:xfrm>
            <a:off x="0" y="6381750"/>
            <a:ext cx="9144000" cy="476250"/>
          </a:xfrm>
          <a:prstGeom prst="rect">
            <a:avLst/>
          </a:prstGeom>
          <a:solidFill>
            <a:srgbClr val="C0C0C0"/>
          </a:solidFill>
          <a:ln w="9525">
            <a:noFill/>
            <a:miter lim="800000"/>
            <a:headEnd/>
            <a:tailEnd/>
          </a:ln>
          <a:effectLst/>
        </p:spPr>
        <p:txBody>
          <a:bodyPr wrap="none" anchor="ctr"/>
          <a:lstStyle/>
          <a:p>
            <a:pPr fontAlgn="auto">
              <a:spcBef>
                <a:spcPts val="0"/>
              </a:spcBef>
              <a:spcAft>
                <a:spcPts val="0"/>
              </a:spcAft>
              <a:defRPr/>
            </a:pPr>
            <a:endParaRPr kumimoji="0" lang="zh-TW" altLang="en-US">
              <a:latin typeface="+mn-lt"/>
              <a:ea typeface="+mn-ea"/>
            </a:endParaRPr>
          </a:p>
        </p:txBody>
      </p:sp>
      <p:sp>
        <p:nvSpPr>
          <p:cNvPr id="1034" name="Rectangle 10"/>
          <p:cNvSpPr>
            <a:spLocks noChangeArrowheads="1"/>
          </p:cNvSpPr>
          <p:nvPr/>
        </p:nvSpPr>
        <p:spPr bwMode="auto">
          <a:xfrm>
            <a:off x="0" y="-26988"/>
            <a:ext cx="9144000" cy="1152526"/>
          </a:xfrm>
          <a:prstGeom prst="rect">
            <a:avLst/>
          </a:prstGeom>
          <a:solidFill>
            <a:srgbClr val="C0C0C0"/>
          </a:solidFill>
          <a:ln w="9525">
            <a:noFill/>
            <a:miter lim="800000"/>
            <a:headEnd/>
            <a:tailEnd/>
          </a:ln>
          <a:effectLst/>
        </p:spPr>
        <p:txBody>
          <a:bodyPr wrap="none" anchor="ctr"/>
          <a:lstStyle/>
          <a:p>
            <a:pPr fontAlgn="auto">
              <a:spcBef>
                <a:spcPts val="0"/>
              </a:spcBef>
              <a:spcAft>
                <a:spcPts val="0"/>
              </a:spcAft>
              <a:defRPr/>
            </a:pPr>
            <a:endParaRPr kumimoji="0" lang="zh-TW" altLang="en-US">
              <a:latin typeface="+mn-lt"/>
              <a:ea typeface="+mn-ea"/>
            </a:endParaRPr>
          </a:p>
        </p:txBody>
      </p:sp>
      <p:sp>
        <p:nvSpPr>
          <p:cNvPr id="27652" name="Rectangle 3"/>
          <p:cNvSpPr>
            <a:spLocks noGrp="1" noChangeArrowheads="1"/>
          </p:cNvSpPr>
          <p:nvPr>
            <p:ph type="body" idx="1"/>
          </p:nvPr>
        </p:nvSpPr>
        <p:spPr bwMode="auto">
          <a:xfrm>
            <a:off x="457200" y="1196975"/>
            <a:ext cx="8229600" cy="48244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fontAlgn="auto">
              <a:spcBef>
                <a:spcPts val="0"/>
              </a:spcBef>
              <a:spcAft>
                <a:spcPts val="0"/>
              </a:spcAft>
              <a:defRPr kumimoji="0" sz="1400">
                <a:latin typeface="+mn-lt"/>
                <a:ea typeface="新細明體" pitchFamily="18" charset="-120"/>
              </a:defRPr>
            </a:lvl1pPr>
          </a:lstStyle>
          <a:p>
            <a:pPr>
              <a:defRPr/>
            </a:pPr>
            <a:endParaRPr lang="zh-TW"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kumimoji="0" sz="1400">
                <a:latin typeface="+mn-lt"/>
                <a:ea typeface="新細明體" pitchFamily="18" charset="-120"/>
              </a:defRPr>
            </a:lvl1pPr>
          </a:lstStyle>
          <a:p>
            <a:pPr>
              <a:defRPr/>
            </a:pPr>
            <a:r>
              <a:rPr lang="en-US" altLang="zh-TW"/>
              <a:t>‹#›</a:t>
            </a:r>
            <a:endParaRPr lang="zh-TW" altLang="en-US"/>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kumimoji="0" sz="1400">
                <a:latin typeface="+mn-lt"/>
                <a:ea typeface="新細明體" pitchFamily="18" charset="-120"/>
              </a:defRPr>
            </a:lvl1pPr>
          </a:lstStyle>
          <a:p>
            <a:pPr>
              <a:defRPr/>
            </a:pPr>
            <a:fld id="{F49914D6-ABF2-44B4-92F8-C5DDEF7DE1B9}" type="slidenum">
              <a:rPr lang="zh-TW" altLang="en-US"/>
              <a:pPr>
                <a:defRPr/>
              </a:pPr>
              <a:t>‹#›</a:t>
            </a:fld>
            <a:endParaRPr lang="zh-TW" altLang="en-US"/>
          </a:p>
        </p:txBody>
      </p:sp>
      <p:sp>
        <p:nvSpPr>
          <p:cNvPr id="1032" name="Rectangle 8"/>
          <p:cNvSpPr>
            <a:spLocks noChangeArrowheads="1"/>
          </p:cNvSpPr>
          <p:nvPr/>
        </p:nvSpPr>
        <p:spPr bwMode="auto">
          <a:xfrm>
            <a:off x="0" y="6408738"/>
            <a:ext cx="9144000" cy="476250"/>
          </a:xfrm>
          <a:prstGeom prst="rect">
            <a:avLst/>
          </a:prstGeom>
          <a:noFill/>
          <a:ln w="9525">
            <a:noFill/>
            <a:miter lim="800000"/>
            <a:headEnd/>
            <a:tailEnd/>
          </a:ln>
          <a:effectLst/>
        </p:spPr>
        <p:txBody>
          <a:bodyPr anchor="ctr"/>
          <a:lstStyle/>
          <a:p>
            <a:pPr fontAlgn="auto">
              <a:spcBef>
                <a:spcPts val="0"/>
              </a:spcBef>
              <a:spcAft>
                <a:spcPts val="0"/>
              </a:spcAft>
              <a:defRPr/>
            </a:pPr>
            <a:r>
              <a:rPr kumimoji="0" lang="en-US" altLang="zh-TW" sz="1400" dirty="0">
                <a:solidFill>
                  <a:schemeClr val="accent2"/>
                </a:solidFill>
                <a:latin typeface="+mn-lt"/>
                <a:ea typeface="+mn-ea"/>
              </a:rPr>
              <a:t>        </a:t>
            </a:r>
            <a:r>
              <a:rPr kumimoji="0" lang="en-US" altLang="zh-TW" sz="1200" i="1" dirty="0">
                <a:solidFill>
                  <a:srgbClr val="2907A5"/>
                </a:solidFill>
                <a:latin typeface="+mn-lt"/>
                <a:ea typeface="+mn-ea"/>
                <a:cs typeface="Arial" pitchFamily="34" charset="0"/>
              </a:rPr>
              <a:t>Institute of Information Management, NCTU                                                                                                          </a:t>
            </a:r>
            <a:r>
              <a:rPr kumimoji="0" lang="en-US" altLang="zh-TW" sz="1200" i="1" dirty="0">
                <a:solidFill>
                  <a:srgbClr val="2907A5"/>
                </a:solidFill>
                <a:latin typeface="+mn-lt"/>
                <a:ea typeface="標楷體" pitchFamily="65" charset="-120"/>
                <a:cs typeface="Arial" pitchFamily="34" charset="0"/>
              </a:rPr>
              <a:t>IEBI Lab,2010</a:t>
            </a:r>
          </a:p>
        </p:txBody>
      </p:sp>
      <p:pic>
        <p:nvPicPr>
          <p:cNvPr id="27657" name="Picture 9" descr="logo"/>
          <p:cNvPicPr>
            <a:picLocks noChangeAspect="1" noChangeArrowheads="1"/>
          </p:cNvPicPr>
          <p:nvPr/>
        </p:nvPicPr>
        <p:blipFill>
          <a:blip r:embed="rId13"/>
          <a:srcRect/>
          <a:stretch>
            <a:fillRect/>
          </a:stretch>
        </p:blipFill>
        <p:spPr bwMode="auto">
          <a:xfrm>
            <a:off x="36513" y="6443663"/>
            <a:ext cx="376237" cy="377825"/>
          </a:xfrm>
          <a:prstGeom prst="rect">
            <a:avLst/>
          </a:prstGeom>
          <a:noFill/>
          <a:ln w="9525">
            <a:noFill/>
            <a:miter lim="800000"/>
            <a:headEnd/>
            <a:tailEnd/>
          </a:ln>
        </p:spPr>
      </p:pic>
      <p:sp>
        <p:nvSpPr>
          <p:cNvPr id="27658" name="Rectangle 2"/>
          <p:cNvSpPr>
            <a:spLocks noGrp="1" noChangeArrowheads="1"/>
          </p:cNvSpPr>
          <p:nvPr>
            <p:ph type="title"/>
          </p:nvPr>
        </p:nvSpPr>
        <p:spPr bwMode="auto">
          <a:xfrm>
            <a:off x="468313" y="-26988"/>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Tree>
  </p:cSld>
  <p:clrMap bg1="lt1" tx1="dk1" bg2="lt2" tx2="dk2" accent1="accent1" accent2="accent2" accent3="accent3" accent4="accent4" accent5="accent5" accent6="accent6" hlink="hlink" folHlink="folHlink"/>
  <p:sldLayoutIdLst>
    <p:sldLayoutId id="2147483704"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2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a:solidFill>
            <a:schemeClr val="tx1"/>
          </a:solidFill>
          <a:latin typeface="+mn-lt"/>
          <a:ea typeface="+mn-ea"/>
        </a:defRPr>
      </a:lvl4pPr>
      <a:lvl5pPr marL="2057400" indent="-228600" algn="l" rtl="0" eaLnBrk="0" fontAlgn="base" hangingPunct="0">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12.w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4.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oleObject" Target="???" TargetMode="External"/><Relationship Id="rId4" Type="http://schemas.openxmlformats.org/officeDocument/2006/relationships/image" Target="../media/image17.png"/><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15.xml"/><Relationship Id="rId7" Type="http://schemas.openxmlformats.org/officeDocument/2006/relationships/image" Target="../media/image26.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5.wmf"/><Relationship Id="rId5" Type="http://schemas.openxmlformats.org/officeDocument/2006/relationships/image" Target="../media/image24.wmf"/><Relationship Id="rId10" Type="http://schemas.openxmlformats.org/officeDocument/2006/relationships/image" Target="../media/image29.png"/><Relationship Id="rId4" Type="http://schemas.openxmlformats.org/officeDocument/2006/relationships/oleObject" Target="../embeddings/oleObject5.bin"/><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16.xml"/><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 Id="rId9"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44.jpeg"/><Relationship Id="rId5" Type="http://schemas.openxmlformats.org/officeDocument/2006/relationships/chart" Target="../charts/chart1.xml"/><Relationship Id="rId4" Type="http://schemas.openxmlformats.org/officeDocument/2006/relationships/oleObject" Target="../embeddings/oleObject11.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46.jpeg"/><Relationship Id="rId5" Type="http://schemas.openxmlformats.org/officeDocument/2006/relationships/chart" Target="../charts/chart2.xml"/><Relationship Id="rId4" Type="http://schemas.openxmlformats.org/officeDocument/2006/relationships/oleObject" Target="../embeddings/oleObject12.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48.jpeg"/><Relationship Id="rId5" Type="http://schemas.openxmlformats.org/officeDocument/2006/relationships/chart" Target="../charts/chart3.xml"/><Relationship Id="rId4" Type="http://schemas.openxmlformats.org/officeDocument/2006/relationships/oleObject" Target="../embeddings/oleObject13.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 TargetMode="External"/><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標題 1"/>
          <p:cNvSpPr>
            <a:spLocks noGrp="1"/>
          </p:cNvSpPr>
          <p:nvPr>
            <p:ph type="ctrTitle"/>
          </p:nvPr>
        </p:nvSpPr>
        <p:spPr/>
        <p:txBody>
          <a:bodyPr/>
          <a:lstStyle/>
          <a:p>
            <a:pPr eaLnBrk="1" hangingPunct="1"/>
            <a:r>
              <a:rPr lang="en-US" altLang="zh-TW" b="1" smtClean="0">
                <a:solidFill>
                  <a:schemeClr val="tx2"/>
                </a:solidFill>
              </a:rPr>
              <a:t/>
            </a:r>
            <a:br>
              <a:rPr lang="en-US" altLang="zh-TW" b="1" smtClean="0">
                <a:solidFill>
                  <a:schemeClr val="tx2"/>
                </a:solidFill>
              </a:rPr>
            </a:br>
            <a:r>
              <a:rPr lang="en-US" altLang="zh-TW" sz="3200" smtClean="0">
                <a:solidFill>
                  <a:schemeClr val="hlink"/>
                </a:solidFill>
              </a:rPr>
              <a:t>A Diffusing Mechanism for Online Advertisements over Social Media</a:t>
            </a:r>
            <a:r>
              <a:rPr lang="en-US" altLang="zh-TW" sz="2800" b="1" smtClean="0">
                <a:solidFill>
                  <a:schemeClr val="hlink"/>
                </a:solidFill>
              </a:rPr>
              <a:t/>
            </a:r>
            <a:br>
              <a:rPr lang="en-US" altLang="zh-TW" sz="2800" b="1" smtClean="0">
                <a:solidFill>
                  <a:schemeClr val="hlink"/>
                </a:solidFill>
              </a:rPr>
            </a:br>
            <a:endParaRPr lang="zh-TW" altLang="en-US" sz="2800" b="1" smtClean="0">
              <a:solidFill>
                <a:schemeClr val="hlink"/>
              </a:solidFill>
            </a:endParaRPr>
          </a:p>
        </p:txBody>
      </p:sp>
      <p:sp>
        <p:nvSpPr>
          <p:cNvPr id="14338" name="副標題 2"/>
          <p:cNvSpPr>
            <a:spLocks noGrp="1"/>
          </p:cNvSpPr>
          <p:nvPr>
            <p:ph type="subTitle" idx="1"/>
          </p:nvPr>
        </p:nvSpPr>
        <p:spPr/>
        <p:txBody>
          <a:bodyPr/>
          <a:lstStyle/>
          <a:p>
            <a:pPr eaLnBrk="1" hangingPunct="1"/>
            <a:r>
              <a:rPr lang="en-US" altLang="zh-TW" sz="2400" smtClean="0"/>
              <a:t>Yung-Ming Li Ya-Lin Shiu</a:t>
            </a:r>
          </a:p>
          <a:p>
            <a:pPr eaLnBrk="1" hangingPunct="1"/>
            <a:endParaRPr lang="en-US" altLang="zh-TW" sz="2400" smtClean="0"/>
          </a:p>
          <a:p>
            <a:pPr eaLnBrk="1" hangingPunct="1"/>
            <a:r>
              <a:rPr lang="en-US" altLang="zh-TW" sz="2200" smtClean="0"/>
              <a:t>Institute of Information Management</a:t>
            </a:r>
          </a:p>
          <a:p>
            <a:pPr eaLnBrk="1" hangingPunct="1"/>
            <a:r>
              <a:rPr lang="en-US" altLang="zh-TW" sz="2200" smtClean="0"/>
              <a:t>National Chiao Tung University, TAIWAN</a:t>
            </a:r>
          </a:p>
        </p:txBody>
      </p:sp>
    </p:spTree>
  </p:cSld>
  <p:clrMapOvr>
    <a:masterClrMapping/>
  </p:clrMapOvr>
  <p:transition advTm="1137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4" name="Picture 7"/>
          <p:cNvPicPr>
            <a:picLocks noChangeAspect="1" noChangeArrowheads="1"/>
          </p:cNvPicPr>
          <p:nvPr/>
        </p:nvPicPr>
        <p:blipFill>
          <a:blip r:embed="rId4"/>
          <a:srcRect/>
          <a:stretch>
            <a:fillRect/>
          </a:stretch>
        </p:blipFill>
        <p:spPr bwMode="auto">
          <a:xfrm>
            <a:off x="5292725" y="3068638"/>
            <a:ext cx="3024188" cy="3146425"/>
          </a:xfrm>
          <a:prstGeom prst="rect">
            <a:avLst/>
          </a:prstGeom>
          <a:noFill/>
          <a:ln w="9525">
            <a:noFill/>
            <a:miter lim="800000"/>
            <a:headEnd/>
            <a:tailEnd/>
          </a:ln>
        </p:spPr>
      </p:pic>
      <p:sp>
        <p:nvSpPr>
          <p:cNvPr id="22535"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22536"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22537"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22538"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22539" name="Rectangle 7"/>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22540" name="標題 11"/>
          <p:cNvSpPr>
            <a:spLocks noGrp="1"/>
          </p:cNvSpPr>
          <p:nvPr>
            <p:ph type="title"/>
          </p:nvPr>
        </p:nvSpPr>
        <p:spPr/>
        <p:txBody>
          <a:bodyPr/>
          <a:lstStyle/>
          <a:p>
            <a:pPr eaLnBrk="1" hangingPunct="1"/>
            <a:r>
              <a:rPr lang="en-US" altLang="zh-TW" smtClean="0"/>
              <a:t>Preference Module</a:t>
            </a:r>
            <a:endParaRPr lang="zh-TW" altLang="en-US" smtClean="0">
              <a:solidFill>
                <a:srgbClr val="FF0000"/>
              </a:solidFill>
            </a:endParaRPr>
          </a:p>
        </p:txBody>
      </p:sp>
      <p:sp>
        <p:nvSpPr>
          <p:cNvPr id="22541" name="內容版面配置區 12"/>
          <p:cNvSpPr>
            <a:spLocks noGrp="1"/>
          </p:cNvSpPr>
          <p:nvPr>
            <p:ph idx="1"/>
          </p:nvPr>
        </p:nvSpPr>
        <p:spPr/>
        <p:txBody>
          <a:bodyPr/>
          <a:lstStyle/>
          <a:p>
            <a:pPr eaLnBrk="1" hangingPunct="1"/>
            <a:r>
              <a:rPr lang="en-US" altLang="zh-TW" smtClean="0"/>
              <a:t>Preference tree (PT) establishment</a:t>
            </a:r>
          </a:p>
          <a:p>
            <a:pPr lvl="1" eaLnBrk="1" hangingPunct="1"/>
            <a:r>
              <a:rPr lang="en-US" altLang="zh-TW" smtClean="0"/>
              <a:t>Based on category tree </a:t>
            </a:r>
          </a:p>
          <a:p>
            <a:pPr eaLnBrk="1" hangingPunct="1"/>
            <a:r>
              <a:rPr lang="en-US" altLang="zh-TW" smtClean="0"/>
              <a:t>Advertisement classification based on product category) </a:t>
            </a:r>
            <a:r>
              <a:rPr lang="en-US" altLang="zh-TW" smtClean="0">
                <a:solidFill>
                  <a:srgbClr val="558ED5"/>
                </a:solidFill>
                <a:cs typeface="Arial" charset="0"/>
              </a:rPr>
              <a:t>(J. W. Kima et al, 2006)</a:t>
            </a:r>
            <a:endParaRPr lang="en-US" altLang="zh-TW" smtClean="0"/>
          </a:p>
          <a:p>
            <a:pPr eaLnBrk="1" hangingPunct="1"/>
            <a:r>
              <a:rPr lang="en-US" altLang="zh-TW" smtClean="0"/>
              <a:t>Ads fitness estimation by computing the </a:t>
            </a:r>
            <a:r>
              <a:rPr lang="en-US" altLang="zh-TW" smtClean="0">
                <a:solidFill>
                  <a:srgbClr val="FF3300"/>
                </a:solidFill>
              </a:rPr>
              <a:t>relevancy</a:t>
            </a:r>
            <a:r>
              <a:rPr lang="en-US" altLang="zh-TW" smtClean="0"/>
              <a:t> of the category of Ads and PT</a:t>
            </a:r>
            <a:endParaRPr lang="en-US" altLang="zh-TW" baseline="-25000" smtClean="0"/>
          </a:p>
          <a:p>
            <a:pPr lvl="1" eaLnBrk="1" hangingPunct="1">
              <a:buFontTx/>
              <a:buNone/>
            </a:pPr>
            <a:endParaRPr lang="en-US" altLang="zh-TW" baseline="-25000" smtClean="0"/>
          </a:p>
          <a:p>
            <a:pPr eaLnBrk="1" hangingPunct="1"/>
            <a:endParaRPr lang="en-US" altLang="zh-TW" smtClean="0"/>
          </a:p>
        </p:txBody>
      </p:sp>
      <p:graphicFrame>
        <p:nvGraphicFramePr>
          <p:cNvPr id="22532" name="Object 4"/>
          <p:cNvGraphicFramePr>
            <a:graphicFrameLocks noChangeAspect="1"/>
          </p:cNvGraphicFramePr>
          <p:nvPr/>
        </p:nvGraphicFramePr>
        <p:xfrm>
          <a:off x="901700" y="3889375"/>
          <a:ext cx="4030663" cy="835025"/>
        </p:xfrm>
        <a:graphic>
          <a:graphicData uri="http://schemas.openxmlformats.org/presentationml/2006/ole">
            <p:oleObj spid="_x0000_s22532" name="Equation" r:id="rId5" imgW="1854000" imgH="380880" progId="Equation.DSMT4">
              <p:embed/>
            </p:oleObj>
          </a:graphicData>
        </a:graphic>
      </p:graphicFrame>
      <p:sp>
        <p:nvSpPr>
          <p:cNvPr id="2" name="投影片編號版面配置區 10"/>
          <p:cNvSpPr>
            <a:spLocks noGrp="1"/>
          </p:cNvSpPr>
          <p:nvPr>
            <p:ph type="sldNum" sz="quarter" idx="12"/>
          </p:nvPr>
        </p:nvSpPr>
        <p:spPr/>
        <p:txBody>
          <a:bodyPr/>
          <a:lstStyle/>
          <a:p>
            <a:pPr fontAlgn="base">
              <a:spcBef>
                <a:spcPct val="0"/>
              </a:spcBef>
              <a:spcAft>
                <a:spcPct val="0"/>
              </a:spcAft>
              <a:defRPr/>
            </a:pPr>
            <a:fld id="{DAB1F34F-1B77-4C0F-A114-36C4E757CF8D}" type="slidenum">
              <a:rPr lang="zh-TW" altLang="en-US">
                <a:ea typeface="新細明體" charset="-120"/>
              </a:rPr>
              <a:pPr fontAlgn="base">
                <a:spcBef>
                  <a:spcPct val="0"/>
                </a:spcBef>
                <a:spcAft>
                  <a:spcPct val="0"/>
                </a:spcAft>
                <a:defRPr/>
              </a:pPr>
              <a:t>10</a:t>
            </a:fld>
            <a:endParaRPr lang="en-US" altLang="zh-TW">
              <a:ea typeface="新細明體" charset="-120"/>
            </a:endParaRPr>
          </a:p>
        </p:txBody>
      </p:sp>
      <p:graphicFrame>
        <p:nvGraphicFramePr>
          <p:cNvPr id="22533" name="Object 5"/>
          <p:cNvGraphicFramePr>
            <a:graphicFrameLocks noChangeAspect="1"/>
          </p:cNvGraphicFramePr>
          <p:nvPr/>
        </p:nvGraphicFramePr>
        <p:xfrm>
          <a:off x="971550" y="5184775"/>
          <a:ext cx="3671888" cy="779463"/>
        </p:xfrm>
        <a:graphic>
          <a:graphicData uri="http://schemas.openxmlformats.org/presentationml/2006/ole">
            <p:oleObj spid="_x0000_s22533" name="Equation" r:id="rId6" imgW="1688760" imgH="355320" progId="Equation.DSMT4">
              <p:embed/>
            </p:oleObj>
          </a:graphicData>
        </a:graphic>
      </p:graphicFrame>
    </p:spTree>
  </p:cSld>
  <p:clrMapOvr>
    <a:masterClrMapping/>
  </p:clrMapOvr>
  <p:transition advTm="79516"/>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標題 1"/>
          <p:cNvSpPr>
            <a:spLocks noGrp="1"/>
          </p:cNvSpPr>
          <p:nvPr>
            <p:ph type="title"/>
          </p:nvPr>
        </p:nvSpPr>
        <p:spPr/>
        <p:txBody>
          <a:bodyPr/>
          <a:lstStyle/>
          <a:p>
            <a:pPr eaLnBrk="1" hangingPunct="1"/>
            <a:r>
              <a:rPr lang="en-US" altLang="zh-TW" smtClean="0"/>
              <a:t>Discovery Engine of Social Endorsers</a:t>
            </a:r>
            <a:endParaRPr lang="zh-TW" altLang="en-US" smtClean="0"/>
          </a:p>
        </p:txBody>
      </p:sp>
      <p:pic>
        <p:nvPicPr>
          <p:cNvPr id="36866" name="內容版面配置區 3" descr="system_ahp.jpg"/>
          <p:cNvPicPr>
            <a:picLocks noGrp="1" noChangeAspect="1"/>
          </p:cNvPicPr>
          <p:nvPr>
            <p:ph idx="1"/>
          </p:nvPr>
        </p:nvPicPr>
        <p:blipFill>
          <a:blip r:embed="rId4"/>
          <a:srcRect/>
          <a:stretch>
            <a:fillRect/>
          </a:stretch>
        </p:blipFill>
        <p:spPr>
          <a:xfrm>
            <a:off x="1042988" y="1196975"/>
            <a:ext cx="7488237" cy="5099050"/>
          </a:xfrm>
        </p:spPr>
      </p:pic>
      <p:sp>
        <p:nvSpPr>
          <p:cNvPr id="44035" name="投影片編號版面配置區 6"/>
          <p:cNvSpPr>
            <a:spLocks noGrp="1"/>
          </p:cNvSpPr>
          <p:nvPr>
            <p:ph type="sldNum" sz="quarter" idx="12"/>
          </p:nvPr>
        </p:nvSpPr>
        <p:spPr/>
        <p:txBody>
          <a:bodyPr/>
          <a:lstStyle/>
          <a:p>
            <a:pPr fontAlgn="base">
              <a:spcBef>
                <a:spcPct val="0"/>
              </a:spcBef>
              <a:spcAft>
                <a:spcPct val="0"/>
              </a:spcAft>
              <a:defRPr/>
            </a:pPr>
            <a:fld id="{A823A35C-61C0-4989-A6FF-E07ABA1E048B}" type="slidenum">
              <a:rPr lang="zh-TW" altLang="en-US">
                <a:ea typeface="新細明體" charset="-120"/>
              </a:rPr>
              <a:pPr fontAlgn="base">
                <a:spcBef>
                  <a:spcPct val="0"/>
                </a:spcBef>
                <a:spcAft>
                  <a:spcPct val="0"/>
                </a:spcAft>
                <a:defRPr/>
              </a:pPr>
              <a:t>11</a:t>
            </a:fld>
            <a:endParaRPr lang="en-US" altLang="zh-TW">
              <a:ea typeface="新細明體" charset="-120"/>
            </a:endParaRPr>
          </a:p>
        </p:txBody>
      </p:sp>
      <p:sp>
        <p:nvSpPr>
          <p:cNvPr id="8" name="矩形 7"/>
          <p:cNvSpPr/>
          <p:nvPr/>
        </p:nvSpPr>
        <p:spPr>
          <a:xfrm>
            <a:off x="3708400" y="2803525"/>
            <a:ext cx="1471613" cy="12858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9" name="矩形 8"/>
          <p:cNvSpPr/>
          <p:nvPr/>
        </p:nvSpPr>
        <p:spPr>
          <a:xfrm>
            <a:off x="5567363" y="3341688"/>
            <a:ext cx="868362" cy="42068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ustDataLst>
      <p:tags r:id="rId1"/>
    </p:custDataLst>
  </p:cSld>
  <p:clrMapOvr>
    <a:masterClrMapping/>
  </p:clrMapOvr>
  <p:transition advTm="11796"/>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3" name="標題 1"/>
          <p:cNvSpPr>
            <a:spLocks noGrp="1"/>
          </p:cNvSpPr>
          <p:nvPr>
            <p:ph type="title"/>
          </p:nvPr>
        </p:nvSpPr>
        <p:spPr/>
        <p:txBody>
          <a:bodyPr/>
          <a:lstStyle/>
          <a:p>
            <a:pPr eaLnBrk="1" hangingPunct="1"/>
            <a:r>
              <a:rPr lang="en-US" altLang="zh-TW" smtClean="0"/>
              <a:t>Influence Module</a:t>
            </a:r>
            <a:endParaRPr lang="zh-TW" altLang="en-US" smtClean="0"/>
          </a:p>
        </p:txBody>
      </p:sp>
      <p:sp>
        <p:nvSpPr>
          <p:cNvPr id="247814" name="內容版面配置區 2"/>
          <p:cNvSpPr>
            <a:spLocks noGrp="1"/>
          </p:cNvSpPr>
          <p:nvPr>
            <p:ph idx="1"/>
          </p:nvPr>
        </p:nvSpPr>
        <p:spPr/>
        <p:txBody>
          <a:bodyPr/>
          <a:lstStyle/>
          <a:p>
            <a:pPr eaLnBrk="1" hangingPunct="1"/>
            <a:r>
              <a:rPr lang="en-US" altLang="zh-TW" smtClean="0"/>
              <a:t>Connection Degree</a:t>
            </a:r>
          </a:p>
          <a:p>
            <a:pPr lvl="1" eaLnBrk="1" hangingPunct="1"/>
            <a:r>
              <a:rPr lang="en-US" altLang="zh-TW" smtClean="0"/>
              <a:t>Evaluate the popularity of users</a:t>
            </a:r>
          </a:p>
          <a:p>
            <a:pPr lvl="1" eaLnBrk="1" hangingPunct="1"/>
            <a:endParaRPr lang="en-US" altLang="zh-TW" smtClean="0"/>
          </a:p>
          <a:p>
            <a:pPr lvl="1" eaLnBrk="1" hangingPunct="1">
              <a:buFontTx/>
              <a:buNone/>
            </a:pPr>
            <a:endParaRPr lang="en-US" altLang="zh-TW" smtClean="0"/>
          </a:p>
          <a:p>
            <a:pPr lvl="2" eaLnBrk="1" hangingPunct="1">
              <a:buFontTx/>
              <a:buChar char="•"/>
            </a:pPr>
            <a:r>
              <a:rPr lang="en-US" altLang="zh-TW" i="1" smtClean="0"/>
              <a:t>E</a:t>
            </a:r>
            <a:r>
              <a:rPr lang="en-US" altLang="zh-TW" i="1" baseline="-25000" smtClean="0"/>
              <a:t>ij </a:t>
            </a:r>
            <a:r>
              <a:rPr lang="en-US" altLang="zh-TW" smtClean="0"/>
              <a:t> is 1 if an edge from node </a:t>
            </a:r>
            <a:r>
              <a:rPr lang="en-US" altLang="zh-TW" i="1" smtClean="0"/>
              <a:t>i </a:t>
            </a:r>
            <a:r>
              <a:rPr lang="en-US" altLang="zh-TW" smtClean="0"/>
              <a:t>  to  </a:t>
            </a:r>
            <a:r>
              <a:rPr lang="en-US" altLang="zh-TW" i="1" smtClean="0"/>
              <a:t>j </a:t>
            </a:r>
            <a:r>
              <a:rPr lang="en-US" altLang="zh-TW" smtClean="0"/>
              <a:t> and from node </a:t>
            </a:r>
            <a:r>
              <a:rPr lang="en-US" altLang="zh-TW" i="1" smtClean="0"/>
              <a:t>j </a:t>
            </a:r>
            <a:r>
              <a:rPr lang="en-US" altLang="zh-TW" smtClean="0"/>
              <a:t> to </a:t>
            </a:r>
            <a:r>
              <a:rPr lang="en-US" altLang="zh-TW" i="1" smtClean="0"/>
              <a:t>i</a:t>
            </a:r>
            <a:r>
              <a:rPr lang="en-US" altLang="zh-TW" smtClean="0"/>
              <a:t>  exists   </a:t>
            </a:r>
          </a:p>
          <a:p>
            <a:pPr eaLnBrk="1" hangingPunct="1"/>
            <a:r>
              <a:rPr lang="en-US" altLang="zh-TW" smtClean="0"/>
              <a:t>Content Degree</a:t>
            </a:r>
          </a:p>
          <a:p>
            <a:pPr lvl="1" eaLnBrk="1" hangingPunct="1"/>
            <a:r>
              <a:rPr lang="en-US" altLang="zh-TW" smtClean="0"/>
              <a:t>Evaluate the popularity of content           </a:t>
            </a:r>
          </a:p>
          <a:p>
            <a:pPr lvl="1" eaLnBrk="1" hangingPunct="1">
              <a:buFontTx/>
              <a:buNone/>
            </a:pPr>
            <a:endParaRPr lang="en-US" altLang="zh-TW" smtClean="0"/>
          </a:p>
          <a:p>
            <a:pPr eaLnBrk="1" hangingPunct="1"/>
            <a:endParaRPr lang="en-US" altLang="zh-TW" smtClean="0"/>
          </a:p>
          <a:p>
            <a:pPr lvl="2" eaLnBrk="1" hangingPunct="1">
              <a:buFontTx/>
              <a:buChar char="•"/>
            </a:pPr>
            <a:endParaRPr lang="en-US" altLang="zh-TW" smtClean="0"/>
          </a:p>
          <a:p>
            <a:pPr lvl="2" eaLnBrk="1" hangingPunct="1">
              <a:buFontTx/>
              <a:buNone/>
            </a:pPr>
            <a:r>
              <a:rPr lang="en-US" altLang="zh-TW" smtClean="0"/>
              <a:t>      </a:t>
            </a:r>
          </a:p>
          <a:p>
            <a:pPr lvl="2" eaLnBrk="1" hangingPunct="1">
              <a:buFontTx/>
              <a:buChar char="•"/>
            </a:pPr>
            <a:r>
              <a:rPr lang="en-US" altLang="zh-TW" smtClean="0"/>
              <a:t>    as the total number the set of  elements </a:t>
            </a:r>
            <a:endParaRPr lang="zh-TW" altLang="en-US" smtClean="0"/>
          </a:p>
        </p:txBody>
      </p:sp>
      <p:sp>
        <p:nvSpPr>
          <p:cNvPr id="4" name="投影片編號版面配置區 3"/>
          <p:cNvSpPr>
            <a:spLocks noGrp="1"/>
          </p:cNvSpPr>
          <p:nvPr>
            <p:ph type="sldNum" sz="quarter" idx="12"/>
          </p:nvPr>
        </p:nvSpPr>
        <p:spPr/>
        <p:txBody>
          <a:bodyPr/>
          <a:lstStyle/>
          <a:p>
            <a:pPr>
              <a:defRPr/>
            </a:pPr>
            <a:fld id="{E97B8039-0467-4CBD-B986-9BBA18B35CCA}" type="slidenum">
              <a:rPr lang="zh-TW" altLang="en-US" smtClean="0"/>
              <a:pPr>
                <a:defRPr/>
              </a:pPr>
              <a:t>12</a:t>
            </a:fld>
            <a:endParaRPr lang="zh-TW" altLang="en-US"/>
          </a:p>
        </p:txBody>
      </p:sp>
      <p:graphicFrame>
        <p:nvGraphicFramePr>
          <p:cNvPr id="247811" name="Object 3"/>
          <p:cNvGraphicFramePr>
            <a:graphicFrameLocks noChangeAspect="1"/>
          </p:cNvGraphicFramePr>
          <p:nvPr/>
        </p:nvGraphicFramePr>
        <p:xfrm>
          <a:off x="1331913" y="2060575"/>
          <a:ext cx="1887537" cy="647700"/>
        </p:xfrm>
        <a:graphic>
          <a:graphicData uri="http://schemas.openxmlformats.org/presentationml/2006/ole">
            <p:oleObj spid="_x0000_s247811" name="Equation" r:id="rId4" imgW="1257120" imgH="431640" progId="Equation.DSMT4">
              <p:embed/>
            </p:oleObj>
          </a:graphicData>
        </a:graphic>
      </p:graphicFrame>
      <p:pic>
        <p:nvPicPr>
          <p:cNvPr id="247816" name="Picture 3"/>
          <p:cNvPicPr>
            <a:picLocks noChangeAspect="1" noChangeArrowheads="1"/>
          </p:cNvPicPr>
          <p:nvPr/>
        </p:nvPicPr>
        <p:blipFill>
          <a:blip r:embed="rId5"/>
          <a:srcRect/>
          <a:stretch>
            <a:fillRect/>
          </a:stretch>
        </p:blipFill>
        <p:spPr bwMode="auto">
          <a:xfrm>
            <a:off x="1474788" y="4724400"/>
            <a:ext cx="2665412" cy="892175"/>
          </a:xfrm>
          <a:prstGeom prst="rect">
            <a:avLst/>
          </a:prstGeom>
          <a:noFill/>
          <a:ln w="9525">
            <a:noFill/>
            <a:miter lim="800000"/>
            <a:headEnd/>
            <a:tailEnd/>
          </a:ln>
        </p:spPr>
      </p:pic>
      <p:graphicFrame>
        <p:nvGraphicFramePr>
          <p:cNvPr id="247812" name="Object 4"/>
          <p:cNvGraphicFramePr>
            <a:graphicFrameLocks noChangeAspect="1"/>
          </p:cNvGraphicFramePr>
          <p:nvPr/>
        </p:nvGraphicFramePr>
        <p:xfrm>
          <a:off x="1619250" y="5949950"/>
          <a:ext cx="304800" cy="355600"/>
        </p:xfrm>
        <a:graphic>
          <a:graphicData uri="http://schemas.openxmlformats.org/presentationml/2006/ole">
            <p:oleObj spid="_x0000_s247812" name="Equation" r:id="rId6" imgW="304560" imgH="355320" progId="Equation.DSMT4">
              <p:embed/>
            </p:oleObj>
          </a:graphicData>
        </a:graphic>
      </p:graphicFrame>
      <p:pic>
        <p:nvPicPr>
          <p:cNvPr id="247817" name="Picture 5"/>
          <p:cNvPicPr>
            <a:picLocks noChangeAspect="1" noChangeArrowheads="1"/>
          </p:cNvPicPr>
          <p:nvPr/>
        </p:nvPicPr>
        <p:blipFill>
          <a:blip r:embed="rId7"/>
          <a:srcRect/>
          <a:stretch>
            <a:fillRect/>
          </a:stretch>
        </p:blipFill>
        <p:spPr bwMode="auto">
          <a:xfrm>
            <a:off x="6259513" y="3424238"/>
            <a:ext cx="2705100" cy="2381250"/>
          </a:xfrm>
          <a:prstGeom prst="rect">
            <a:avLst/>
          </a:prstGeom>
          <a:noFill/>
          <a:ln w="9525">
            <a:noFill/>
            <a:miter lim="800000"/>
            <a:headEnd/>
            <a:tailEnd/>
          </a:ln>
        </p:spPr>
      </p:pic>
      <p:sp>
        <p:nvSpPr>
          <p:cNvPr id="11" name="矩形 10"/>
          <p:cNvSpPr/>
          <p:nvPr/>
        </p:nvSpPr>
        <p:spPr>
          <a:xfrm>
            <a:off x="6691313" y="4244975"/>
            <a:ext cx="1674812" cy="43973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defPPr>
              <a:defRPr lang="zh-TW"/>
            </a:defPPr>
            <a:lvl1pPr algn="ctr" rtl="0" fontAlgn="base">
              <a:spcBef>
                <a:spcPct val="0"/>
              </a:spcBef>
              <a:spcAft>
                <a:spcPct val="0"/>
              </a:spcAft>
              <a:defRPr kumimoji="1" kern="1200">
                <a:solidFill>
                  <a:schemeClr val="lt1"/>
                </a:solidFill>
                <a:latin typeface="+mn-lt"/>
                <a:ea typeface="+mn-ea"/>
                <a:cs typeface="+mn-cs"/>
              </a:defRPr>
            </a:lvl1pPr>
            <a:lvl2pPr marL="457200" algn="ctr" rtl="0" fontAlgn="base">
              <a:spcBef>
                <a:spcPct val="0"/>
              </a:spcBef>
              <a:spcAft>
                <a:spcPct val="0"/>
              </a:spcAft>
              <a:defRPr kumimoji="1" kern="1200">
                <a:solidFill>
                  <a:schemeClr val="lt1"/>
                </a:solidFill>
                <a:latin typeface="+mn-lt"/>
                <a:ea typeface="+mn-ea"/>
                <a:cs typeface="+mn-cs"/>
              </a:defRPr>
            </a:lvl2pPr>
            <a:lvl3pPr marL="914400" algn="ctr" rtl="0" fontAlgn="base">
              <a:spcBef>
                <a:spcPct val="0"/>
              </a:spcBef>
              <a:spcAft>
                <a:spcPct val="0"/>
              </a:spcAft>
              <a:defRPr kumimoji="1" kern="1200">
                <a:solidFill>
                  <a:schemeClr val="lt1"/>
                </a:solidFill>
                <a:latin typeface="+mn-lt"/>
                <a:ea typeface="+mn-ea"/>
                <a:cs typeface="+mn-cs"/>
              </a:defRPr>
            </a:lvl3pPr>
            <a:lvl4pPr marL="1371600" algn="ctr" rtl="0" fontAlgn="base">
              <a:spcBef>
                <a:spcPct val="0"/>
              </a:spcBef>
              <a:spcAft>
                <a:spcPct val="0"/>
              </a:spcAft>
              <a:defRPr kumimoji="1" kern="1200">
                <a:solidFill>
                  <a:schemeClr val="lt1"/>
                </a:solidFill>
                <a:latin typeface="+mn-lt"/>
                <a:ea typeface="+mn-ea"/>
                <a:cs typeface="+mn-cs"/>
              </a:defRPr>
            </a:lvl4pPr>
            <a:lvl5pPr marL="1828800" algn="ctr"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fontAlgn="auto">
              <a:spcBef>
                <a:spcPts val="0"/>
              </a:spcBef>
              <a:spcAft>
                <a:spcPts val="0"/>
              </a:spcAft>
              <a:defRPr/>
            </a:pPr>
            <a:endParaRPr kumimoji="0" lang="zh-TW" altLang="en-US"/>
          </a:p>
        </p:txBody>
      </p:sp>
      <p:sp>
        <p:nvSpPr>
          <p:cNvPr id="12" name="矩形 11"/>
          <p:cNvSpPr/>
          <p:nvPr/>
        </p:nvSpPr>
        <p:spPr>
          <a:xfrm>
            <a:off x="6762750" y="4908550"/>
            <a:ext cx="1657350" cy="42703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defPPr>
              <a:defRPr lang="zh-TW"/>
            </a:defPPr>
            <a:lvl1pPr algn="ctr" rtl="0" fontAlgn="base">
              <a:spcBef>
                <a:spcPct val="0"/>
              </a:spcBef>
              <a:spcAft>
                <a:spcPct val="0"/>
              </a:spcAft>
              <a:defRPr kumimoji="1" kern="1200">
                <a:solidFill>
                  <a:schemeClr val="lt1"/>
                </a:solidFill>
                <a:latin typeface="+mn-lt"/>
                <a:ea typeface="+mn-ea"/>
                <a:cs typeface="+mn-cs"/>
              </a:defRPr>
            </a:lvl1pPr>
            <a:lvl2pPr marL="457200" algn="ctr" rtl="0" fontAlgn="base">
              <a:spcBef>
                <a:spcPct val="0"/>
              </a:spcBef>
              <a:spcAft>
                <a:spcPct val="0"/>
              </a:spcAft>
              <a:defRPr kumimoji="1" kern="1200">
                <a:solidFill>
                  <a:schemeClr val="lt1"/>
                </a:solidFill>
                <a:latin typeface="+mn-lt"/>
                <a:ea typeface="+mn-ea"/>
                <a:cs typeface="+mn-cs"/>
              </a:defRPr>
            </a:lvl2pPr>
            <a:lvl3pPr marL="914400" algn="ctr" rtl="0" fontAlgn="base">
              <a:spcBef>
                <a:spcPct val="0"/>
              </a:spcBef>
              <a:spcAft>
                <a:spcPct val="0"/>
              </a:spcAft>
              <a:defRPr kumimoji="1" kern="1200">
                <a:solidFill>
                  <a:schemeClr val="lt1"/>
                </a:solidFill>
                <a:latin typeface="+mn-lt"/>
                <a:ea typeface="+mn-ea"/>
                <a:cs typeface="+mn-cs"/>
              </a:defRPr>
            </a:lvl3pPr>
            <a:lvl4pPr marL="1371600" algn="ctr" rtl="0" fontAlgn="base">
              <a:spcBef>
                <a:spcPct val="0"/>
              </a:spcBef>
              <a:spcAft>
                <a:spcPct val="0"/>
              </a:spcAft>
              <a:defRPr kumimoji="1" kern="1200">
                <a:solidFill>
                  <a:schemeClr val="lt1"/>
                </a:solidFill>
                <a:latin typeface="+mn-lt"/>
                <a:ea typeface="+mn-ea"/>
                <a:cs typeface="+mn-cs"/>
              </a:defRPr>
            </a:lvl4pPr>
            <a:lvl5pPr marL="1828800" algn="ctr"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500"/>
                                        <p:tgtEl>
                                          <p:spTgt spid="12"/>
                                        </p:tgtEl>
                                      </p:cBhvr>
                                    </p:animEffect>
                                  </p:childTnLst>
                                </p:cTn>
                              </p:par>
                              <p:par>
                                <p:cTn id="13" presetID="4" presetClass="exit" presetSubtype="16" fill="hold" grpId="1" nodeType="withEffect">
                                  <p:stCondLst>
                                    <p:cond delay="0"/>
                                  </p:stCondLst>
                                  <p:childTnLst>
                                    <p:animEffect transition="out" filter="box(in)">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標題 1"/>
          <p:cNvSpPr>
            <a:spLocks noGrp="1"/>
          </p:cNvSpPr>
          <p:nvPr>
            <p:ph type="title"/>
          </p:nvPr>
        </p:nvSpPr>
        <p:spPr/>
        <p:txBody>
          <a:bodyPr/>
          <a:lstStyle/>
          <a:p>
            <a:pPr eaLnBrk="1" hangingPunct="1"/>
            <a:r>
              <a:rPr lang="en-US" altLang="zh-TW" smtClean="0"/>
              <a:t>Discovery Engine of Social Endorsers</a:t>
            </a:r>
            <a:endParaRPr lang="zh-TW" altLang="en-US" smtClean="0"/>
          </a:p>
        </p:txBody>
      </p:sp>
      <p:pic>
        <p:nvPicPr>
          <p:cNvPr id="249858" name="內容版面配置區 3" descr="system_ahp.jpg"/>
          <p:cNvPicPr>
            <a:picLocks noGrp="1" noChangeAspect="1"/>
          </p:cNvPicPr>
          <p:nvPr>
            <p:ph idx="1"/>
          </p:nvPr>
        </p:nvPicPr>
        <p:blipFill>
          <a:blip r:embed="rId4"/>
          <a:srcRect/>
          <a:stretch>
            <a:fillRect/>
          </a:stretch>
        </p:blipFill>
        <p:spPr>
          <a:xfrm>
            <a:off x="1189038" y="1282700"/>
            <a:ext cx="7486650" cy="5099050"/>
          </a:xfrm>
        </p:spPr>
      </p:pic>
      <p:sp>
        <p:nvSpPr>
          <p:cNvPr id="48131" name="投影片編號版面配置區 6"/>
          <p:cNvSpPr>
            <a:spLocks noGrp="1"/>
          </p:cNvSpPr>
          <p:nvPr>
            <p:ph type="sldNum" sz="quarter" idx="12"/>
          </p:nvPr>
        </p:nvSpPr>
        <p:spPr/>
        <p:txBody>
          <a:bodyPr/>
          <a:lstStyle/>
          <a:p>
            <a:pPr fontAlgn="base">
              <a:spcBef>
                <a:spcPct val="0"/>
              </a:spcBef>
              <a:spcAft>
                <a:spcPct val="0"/>
              </a:spcAft>
              <a:defRPr/>
            </a:pPr>
            <a:fld id="{587335D5-C930-4082-B08A-91E24C30A4CE}" type="slidenum">
              <a:rPr lang="zh-TW" altLang="en-US">
                <a:ea typeface="新細明體" charset="-120"/>
              </a:rPr>
              <a:pPr fontAlgn="base">
                <a:spcBef>
                  <a:spcPct val="0"/>
                </a:spcBef>
                <a:spcAft>
                  <a:spcPct val="0"/>
                </a:spcAft>
                <a:defRPr/>
              </a:pPr>
              <a:t>13</a:t>
            </a:fld>
            <a:endParaRPr lang="en-US" altLang="zh-TW">
              <a:ea typeface="新細明體" charset="-120"/>
            </a:endParaRPr>
          </a:p>
        </p:txBody>
      </p:sp>
      <p:sp>
        <p:nvSpPr>
          <p:cNvPr id="10" name="矩形 9"/>
          <p:cNvSpPr/>
          <p:nvPr/>
        </p:nvSpPr>
        <p:spPr>
          <a:xfrm>
            <a:off x="3870325" y="4359275"/>
            <a:ext cx="1476375" cy="177800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1" name="矩形 10"/>
          <p:cNvSpPr/>
          <p:nvPr/>
        </p:nvSpPr>
        <p:spPr>
          <a:xfrm>
            <a:off x="5724525" y="4967288"/>
            <a:ext cx="852488" cy="423862"/>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ustDataLst>
      <p:tags r:id="rId1"/>
    </p:custDataLst>
  </p:cSld>
  <p:clrMapOvr>
    <a:masterClrMapping/>
  </p:clrMapOvr>
  <p:transition advTm="19812"/>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95" name="Picture 1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795963" y="1700213"/>
            <a:ext cx="3228975" cy="4105275"/>
          </a:xfrm>
          <a:prstGeom prst="rect">
            <a:avLst/>
          </a:prstGeom>
          <a:noFill/>
          <a:ln w="9525">
            <a:noFill/>
            <a:miter lim="800000"/>
            <a:headEnd/>
            <a:tailEnd/>
          </a:ln>
        </p:spPr>
      </p:pic>
      <p:pic>
        <p:nvPicPr>
          <p:cNvPr id="199692" name="Picture 12"/>
          <p:cNvPicPr>
            <a:picLocks noChangeAspect="1" noChangeArrowheads="1"/>
          </p:cNvPicPr>
          <p:nvPr/>
        </p:nvPicPr>
        <p:blipFill>
          <a:blip r:embed="rId5"/>
          <a:srcRect/>
          <a:stretch>
            <a:fillRect/>
          </a:stretch>
        </p:blipFill>
        <p:spPr bwMode="auto">
          <a:xfrm>
            <a:off x="2916238" y="2533650"/>
            <a:ext cx="3200400" cy="2190750"/>
          </a:xfrm>
          <a:prstGeom prst="rect">
            <a:avLst/>
          </a:prstGeom>
          <a:noFill/>
          <a:ln w="9525">
            <a:noFill/>
            <a:miter lim="800000"/>
            <a:headEnd/>
            <a:tailEnd/>
          </a:ln>
        </p:spPr>
      </p:pic>
      <p:sp>
        <p:nvSpPr>
          <p:cNvPr id="199705" name="標題 1"/>
          <p:cNvSpPr>
            <a:spLocks noGrp="1"/>
          </p:cNvSpPr>
          <p:nvPr>
            <p:ph type="title"/>
          </p:nvPr>
        </p:nvSpPr>
        <p:spPr/>
        <p:txBody>
          <a:bodyPr/>
          <a:lstStyle/>
          <a:p>
            <a:pPr eaLnBrk="1" hangingPunct="1"/>
            <a:r>
              <a:rPr lang="en-US" altLang="zh-TW" smtClean="0"/>
              <a:t>Propagation Strength Module</a:t>
            </a:r>
            <a:endParaRPr lang="zh-TW" altLang="en-US" smtClean="0"/>
          </a:p>
        </p:txBody>
      </p:sp>
      <p:sp>
        <p:nvSpPr>
          <p:cNvPr id="4" name="投影片編號版面配置區 3"/>
          <p:cNvSpPr>
            <a:spLocks noGrp="1"/>
          </p:cNvSpPr>
          <p:nvPr>
            <p:ph type="sldNum" sz="quarter" idx="12"/>
          </p:nvPr>
        </p:nvSpPr>
        <p:spPr/>
        <p:txBody>
          <a:bodyPr/>
          <a:lstStyle/>
          <a:p>
            <a:pPr>
              <a:defRPr/>
            </a:pPr>
            <a:fld id="{A4678268-790D-47E3-80E1-855819A6F30A}" type="slidenum">
              <a:rPr lang="zh-TW" altLang="en-US" smtClean="0"/>
              <a:pPr>
                <a:defRPr/>
              </a:pPr>
              <a:t>14</a:t>
            </a:fld>
            <a:endParaRPr lang="zh-TW" altLang="en-US"/>
          </a:p>
        </p:txBody>
      </p:sp>
      <p:pic>
        <p:nvPicPr>
          <p:cNvPr id="199686" name="Picture 6"/>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603875" y="4033838"/>
            <a:ext cx="552450" cy="619125"/>
          </a:xfrm>
          <a:prstGeom prst="rect">
            <a:avLst/>
          </a:prstGeom>
          <a:noFill/>
          <a:ln w="9525">
            <a:noFill/>
            <a:miter lim="800000"/>
            <a:headEnd/>
            <a:tailEnd/>
          </a:ln>
        </p:spPr>
      </p:pic>
      <p:pic>
        <p:nvPicPr>
          <p:cNvPr id="199708" name="Picture 1"/>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795588" y="3284538"/>
            <a:ext cx="552450" cy="614362"/>
          </a:xfrm>
          <a:prstGeom prst="rect">
            <a:avLst/>
          </a:prstGeom>
          <a:noFill/>
          <a:ln w="9525">
            <a:noFill/>
            <a:miter lim="800000"/>
            <a:headEnd/>
            <a:tailEnd/>
          </a:ln>
        </p:spPr>
      </p:pic>
      <p:pic>
        <p:nvPicPr>
          <p:cNvPr id="199687" name="Picture 7"/>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5651500" y="2665413"/>
            <a:ext cx="552450" cy="619125"/>
          </a:xfrm>
          <a:prstGeom prst="rect">
            <a:avLst/>
          </a:prstGeom>
          <a:noFill/>
          <a:ln w="9525">
            <a:noFill/>
            <a:miter lim="800000"/>
            <a:headEnd/>
            <a:tailEnd/>
          </a:ln>
        </p:spPr>
      </p:pic>
      <p:pic>
        <p:nvPicPr>
          <p:cNvPr id="199710" name="Picture 7"/>
          <p:cNvPicPr>
            <a:picLocks noChangeAspect="1" noChangeArrowheads="1"/>
          </p:cNvPicPr>
          <p:nvPr/>
        </p:nvPicPr>
        <p:blipFill>
          <a:blip r:embed="rId9"/>
          <a:srcRect/>
          <a:stretch>
            <a:fillRect/>
          </a:stretch>
        </p:blipFill>
        <p:spPr bwMode="auto">
          <a:xfrm>
            <a:off x="179388" y="1628775"/>
            <a:ext cx="2119312" cy="2560638"/>
          </a:xfrm>
          <a:prstGeom prst="rect">
            <a:avLst/>
          </a:prstGeom>
          <a:noFill/>
          <a:ln w="9525">
            <a:noFill/>
            <a:miter lim="800000"/>
            <a:headEnd/>
            <a:tailEnd/>
          </a:ln>
        </p:spPr>
      </p:pic>
      <p:sp>
        <p:nvSpPr>
          <p:cNvPr id="16" name="矩形 15"/>
          <p:cNvSpPr/>
          <p:nvPr/>
        </p:nvSpPr>
        <p:spPr>
          <a:xfrm>
            <a:off x="585788" y="2970213"/>
            <a:ext cx="1366837" cy="963612"/>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defPPr>
              <a:defRPr lang="zh-TW"/>
            </a:defPPr>
            <a:lvl1pPr algn="ctr" rtl="0" fontAlgn="base">
              <a:spcBef>
                <a:spcPct val="0"/>
              </a:spcBef>
              <a:spcAft>
                <a:spcPct val="0"/>
              </a:spcAft>
              <a:defRPr kumimoji="1" kern="1200">
                <a:solidFill>
                  <a:schemeClr val="lt1"/>
                </a:solidFill>
                <a:latin typeface="+mn-lt"/>
                <a:ea typeface="+mn-ea"/>
                <a:cs typeface="+mn-cs"/>
              </a:defRPr>
            </a:lvl1pPr>
            <a:lvl2pPr marL="457200" algn="ctr" rtl="0" fontAlgn="base">
              <a:spcBef>
                <a:spcPct val="0"/>
              </a:spcBef>
              <a:spcAft>
                <a:spcPct val="0"/>
              </a:spcAft>
              <a:defRPr kumimoji="1" kern="1200">
                <a:solidFill>
                  <a:schemeClr val="lt1"/>
                </a:solidFill>
                <a:latin typeface="+mn-lt"/>
                <a:ea typeface="+mn-ea"/>
                <a:cs typeface="+mn-cs"/>
              </a:defRPr>
            </a:lvl2pPr>
            <a:lvl3pPr marL="914400" algn="ctr" rtl="0" fontAlgn="base">
              <a:spcBef>
                <a:spcPct val="0"/>
              </a:spcBef>
              <a:spcAft>
                <a:spcPct val="0"/>
              </a:spcAft>
              <a:defRPr kumimoji="1" kern="1200">
                <a:solidFill>
                  <a:schemeClr val="lt1"/>
                </a:solidFill>
                <a:latin typeface="+mn-lt"/>
                <a:ea typeface="+mn-ea"/>
                <a:cs typeface="+mn-cs"/>
              </a:defRPr>
            </a:lvl3pPr>
            <a:lvl4pPr marL="1371600" algn="ctr" rtl="0" fontAlgn="base">
              <a:spcBef>
                <a:spcPct val="0"/>
              </a:spcBef>
              <a:spcAft>
                <a:spcPct val="0"/>
              </a:spcAft>
              <a:defRPr kumimoji="1" kern="1200">
                <a:solidFill>
                  <a:schemeClr val="lt1"/>
                </a:solidFill>
                <a:latin typeface="+mn-lt"/>
                <a:ea typeface="+mn-ea"/>
                <a:cs typeface="+mn-cs"/>
              </a:defRPr>
            </a:lvl4pPr>
            <a:lvl5pPr marL="1828800" algn="ctr"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fontAlgn="auto">
              <a:spcBef>
                <a:spcPts val="0"/>
              </a:spcBef>
              <a:spcAft>
                <a:spcPts val="0"/>
              </a:spcAft>
              <a:defRPr/>
            </a:pPr>
            <a:endParaRPr kumimoji="0" lang="zh-TW" altLang="en-US"/>
          </a:p>
        </p:txBody>
      </p:sp>
      <p:sp>
        <p:nvSpPr>
          <p:cNvPr id="17" name="矩形圖說文字 16"/>
          <p:cNvSpPr/>
          <p:nvPr/>
        </p:nvSpPr>
        <p:spPr>
          <a:xfrm>
            <a:off x="539750" y="4292600"/>
            <a:ext cx="2303463" cy="504825"/>
          </a:xfrm>
          <a:prstGeom prst="wedgeRectCallout">
            <a:avLst>
              <a:gd name="adj1" fmla="val -19984"/>
              <a:gd name="adj2" fmla="val -109620"/>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400" dirty="0">
                <a:solidFill>
                  <a:schemeClr val="tx1"/>
                </a:solidFill>
                <a:latin typeface="LiHei Pro" pitchFamily="34" charset="-120"/>
                <a:ea typeface="LiHei Pro" pitchFamily="34" charset="-120"/>
              </a:rPr>
              <a:t>Social Propagation (Sp)</a:t>
            </a:r>
            <a:endParaRPr lang="zh-TW" altLang="en-US" sz="1400" dirty="0">
              <a:solidFill>
                <a:schemeClr val="tx1"/>
              </a:solidFill>
              <a:latin typeface="LiHei Pro" pitchFamily="34" charset="-120"/>
              <a:ea typeface="LiHei Pro" pitchFamily="34" charset="-120"/>
            </a:endParaRPr>
          </a:p>
        </p:txBody>
      </p:sp>
      <p:sp>
        <p:nvSpPr>
          <p:cNvPr id="18" name="矩形 17"/>
          <p:cNvSpPr/>
          <p:nvPr/>
        </p:nvSpPr>
        <p:spPr>
          <a:xfrm>
            <a:off x="539750" y="2398713"/>
            <a:ext cx="1362075" cy="34448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defPPr>
              <a:defRPr lang="zh-TW"/>
            </a:defPPr>
            <a:lvl1pPr algn="ctr" rtl="0" fontAlgn="base">
              <a:spcBef>
                <a:spcPct val="0"/>
              </a:spcBef>
              <a:spcAft>
                <a:spcPct val="0"/>
              </a:spcAft>
              <a:defRPr kumimoji="1" kern="1200">
                <a:solidFill>
                  <a:schemeClr val="lt1"/>
                </a:solidFill>
                <a:latin typeface="+mn-lt"/>
                <a:ea typeface="+mn-ea"/>
                <a:cs typeface="+mn-cs"/>
              </a:defRPr>
            </a:lvl1pPr>
            <a:lvl2pPr marL="457200" algn="ctr" rtl="0" fontAlgn="base">
              <a:spcBef>
                <a:spcPct val="0"/>
              </a:spcBef>
              <a:spcAft>
                <a:spcPct val="0"/>
              </a:spcAft>
              <a:defRPr kumimoji="1" kern="1200">
                <a:solidFill>
                  <a:schemeClr val="lt1"/>
                </a:solidFill>
                <a:latin typeface="+mn-lt"/>
                <a:ea typeface="+mn-ea"/>
                <a:cs typeface="+mn-cs"/>
              </a:defRPr>
            </a:lvl2pPr>
            <a:lvl3pPr marL="914400" algn="ctr" rtl="0" fontAlgn="base">
              <a:spcBef>
                <a:spcPct val="0"/>
              </a:spcBef>
              <a:spcAft>
                <a:spcPct val="0"/>
              </a:spcAft>
              <a:defRPr kumimoji="1" kern="1200">
                <a:solidFill>
                  <a:schemeClr val="lt1"/>
                </a:solidFill>
                <a:latin typeface="+mn-lt"/>
                <a:ea typeface="+mn-ea"/>
                <a:cs typeface="+mn-cs"/>
              </a:defRPr>
            </a:lvl3pPr>
            <a:lvl4pPr marL="1371600" algn="ctr" rtl="0" fontAlgn="base">
              <a:spcBef>
                <a:spcPct val="0"/>
              </a:spcBef>
              <a:spcAft>
                <a:spcPct val="0"/>
              </a:spcAft>
              <a:defRPr kumimoji="1" kern="1200">
                <a:solidFill>
                  <a:schemeClr val="lt1"/>
                </a:solidFill>
                <a:latin typeface="+mn-lt"/>
                <a:ea typeface="+mn-ea"/>
                <a:cs typeface="+mn-cs"/>
              </a:defRPr>
            </a:lvl4pPr>
            <a:lvl5pPr marL="1828800" algn="ctr"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fontAlgn="auto">
              <a:spcBef>
                <a:spcPts val="0"/>
              </a:spcBef>
              <a:spcAft>
                <a:spcPts val="0"/>
              </a:spcAft>
              <a:defRPr/>
            </a:pPr>
            <a:endParaRPr kumimoji="0" lang="zh-TW" altLang="en-US"/>
          </a:p>
        </p:txBody>
      </p:sp>
      <p:sp>
        <p:nvSpPr>
          <p:cNvPr id="32" name="矩形 31"/>
          <p:cNvSpPr/>
          <p:nvPr/>
        </p:nvSpPr>
        <p:spPr>
          <a:xfrm>
            <a:off x="3008313" y="2924175"/>
            <a:ext cx="184150" cy="369888"/>
          </a:xfrm>
          <a:prstGeom prst="rect">
            <a:avLst/>
          </a:prstGeom>
          <a:solidFill>
            <a:schemeClr val="bg1"/>
          </a:solidFill>
        </p:spPr>
        <p:txBody>
          <a:bodyPr wrap="none">
            <a:spAutoFit/>
          </a:bodyPr>
          <a:lstStyle/>
          <a:p>
            <a:pPr algn="ctr">
              <a:defRPr/>
            </a:pPr>
            <a:endParaRPr lang="zh-TW" altLang="en-US" dirty="0">
              <a:solidFill>
                <a:schemeClr val="accent1">
                  <a:lumMod val="75000"/>
                </a:schemeClr>
              </a:solidFill>
              <a:latin typeface="LiHei Pro" pitchFamily="34" charset="-120"/>
              <a:ea typeface="LiHei Pro" pitchFamily="34" charset="-120"/>
            </a:endParaRPr>
          </a:p>
        </p:txBody>
      </p:sp>
      <p:sp>
        <p:nvSpPr>
          <p:cNvPr id="23" name="弧形箭號 (下彎) 22"/>
          <p:cNvSpPr/>
          <p:nvPr/>
        </p:nvSpPr>
        <p:spPr>
          <a:xfrm rot="665495" flipH="1" flipV="1">
            <a:off x="4246563" y="4664075"/>
            <a:ext cx="1079500" cy="465138"/>
          </a:xfrm>
          <a:prstGeom prst="curvedDownArrow">
            <a:avLst>
              <a:gd name="adj1" fmla="val 25000"/>
              <a:gd name="adj2" fmla="val 65422"/>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solidFill>
                <a:schemeClr val="tx1"/>
              </a:solidFill>
            </a:endParaRPr>
          </a:p>
        </p:txBody>
      </p:sp>
      <p:sp>
        <p:nvSpPr>
          <p:cNvPr id="25" name="弧形箭號 (下彎) 24"/>
          <p:cNvSpPr/>
          <p:nvPr/>
        </p:nvSpPr>
        <p:spPr>
          <a:xfrm flipH="1">
            <a:off x="4140200" y="1700213"/>
            <a:ext cx="1152525" cy="57626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chemeClr val="tx1"/>
              </a:solidFill>
            </a:endParaRPr>
          </a:p>
        </p:txBody>
      </p:sp>
      <p:graphicFrame>
        <p:nvGraphicFramePr>
          <p:cNvPr id="199700" name="Object 20"/>
          <p:cNvGraphicFramePr>
            <a:graphicFrameLocks noChangeAspect="1"/>
          </p:cNvGraphicFramePr>
          <p:nvPr/>
        </p:nvGraphicFramePr>
        <p:xfrm>
          <a:off x="2438400" y="2420938"/>
          <a:ext cx="1628775" cy="611187"/>
        </p:xfrm>
        <a:graphic>
          <a:graphicData uri="http://schemas.openxmlformats.org/presentationml/2006/ole">
            <p:oleObj spid="_x0000_s199700" name="Visio" r:id="rId10" imgW="1628394" imgH="611505" progId="Visio.Drawing.11">
              <p:link updateAutomatic="1"/>
            </p:oleObj>
          </a:graphicData>
        </a:graphic>
      </p:graphicFrame>
      <p:graphicFrame>
        <p:nvGraphicFramePr>
          <p:cNvPr id="199701" name="Object 21"/>
          <p:cNvGraphicFramePr>
            <a:graphicFrameLocks noChangeAspect="1"/>
          </p:cNvGraphicFramePr>
          <p:nvPr/>
        </p:nvGraphicFramePr>
        <p:xfrm>
          <a:off x="5076825" y="1989138"/>
          <a:ext cx="1612900" cy="611187"/>
        </p:xfrm>
        <a:graphic>
          <a:graphicData uri="http://schemas.openxmlformats.org/presentationml/2006/ole">
            <p:oleObj spid="_x0000_s199701" name="Visio" r:id="rId10" imgW="1613535" imgH="611505" progId="Visio.Drawing.11">
              <p:link updateAutomatic="1"/>
            </p:oleObj>
          </a:graphicData>
        </a:graphic>
      </p:graphicFrame>
      <p:graphicFrame>
        <p:nvGraphicFramePr>
          <p:cNvPr id="199702" name="Object 22"/>
          <p:cNvGraphicFramePr>
            <a:graphicFrameLocks noChangeAspect="1"/>
          </p:cNvGraphicFramePr>
          <p:nvPr/>
        </p:nvGraphicFramePr>
        <p:xfrm>
          <a:off x="5003800" y="4724400"/>
          <a:ext cx="1628775" cy="611188"/>
        </p:xfrm>
        <a:graphic>
          <a:graphicData uri="http://schemas.openxmlformats.org/presentationml/2006/ole">
            <p:oleObj spid="_x0000_s199702" name="Visio" r:id="rId10" imgW="1628013" imgH="611505" progId="Visio.Drawing.11">
              <p:link updateAutomatic="1"/>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ox(in)">
                                      <p:cBhvr>
                                        <p:cTn id="12" dur="500"/>
                                        <p:tgtEl>
                                          <p:spTgt spid="16"/>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ox(in)">
                                      <p:cBhvr>
                                        <p:cTn id="15" dur="500"/>
                                        <p:tgtEl>
                                          <p:spTgt spid="17"/>
                                        </p:tgtEl>
                                      </p:cBhvr>
                                    </p:animEffect>
                                  </p:childTnLst>
                                </p:cTn>
                              </p:par>
                              <p:par>
                                <p:cTn id="16" presetID="4" presetClass="exit" presetSubtype="16" fill="hold" grpId="1" nodeType="withEffect">
                                  <p:stCondLst>
                                    <p:cond delay="0"/>
                                  </p:stCondLst>
                                  <p:childTnLst>
                                    <p:animEffect transition="out" filter="box(in)">
                                      <p:cBhvr>
                                        <p:cTn id="17" dur="500"/>
                                        <p:tgtEl>
                                          <p:spTgt spid="18"/>
                                        </p:tgtEl>
                                      </p:cBhvr>
                                    </p:animEffect>
                                    <p:set>
                                      <p:cBhvr>
                                        <p:cTn id="18" dur="1" fill="hold">
                                          <p:stCondLst>
                                            <p:cond delay="499"/>
                                          </p:stCondLst>
                                        </p:cTn>
                                        <p:tgtEl>
                                          <p:spTgt spid="1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99700"/>
                                        </p:tgtEl>
                                        <p:attrNameLst>
                                          <p:attrName>style.visibility</p:attrName>
                                        </p:attrNameLst>
                                      </p:cBhvr>
                                      <p:to>
                                        <p:strVal val="visible"/>
                                      </p:to>
                                    </p:set>
                                    <p:animEffect transition="in" filter="box(in)">
                                      <p:cBhvr>
                                        <p:cTn id="23" dur="500"/>
                                        <p:tgtEl>
                                          <p:spTgt spid="199700"/>
                                        </p:tgtEl>
                                      </p:cBhvr>
                                    </p:animEffect>
                                  </p:childTnLst>
                                </p:cTn>
                              </p:par>
                              <p:par>
                                <p:cTn id="24" presetID="4" presetClass="entr" presetSubtype="16" fill="hold" nodeType="withEffect">
                                  <p:stCondLst>
                                    <p:cond delay="0"/>
                                  </p:stCondLst>
                                  <p:childTnLst>
                                    <p:set>
                                      <p:cBhvr>
                                        <p:cTn id="25" dur="1" fill="hold">
                                          <p:stCondLst>
                                            <p:cond delay="0"/>
                                          </p:stCondLst>
                                        </p:cTn>
                                        <p:tgtEl>
                                          <p:spTgt spid="199686"/>
                                        </p:tgtEl>
                                        <p:attrNameLst>
                                          <p:attrName>style.visibility</p:attrName>
                                        </p:attrNameLst>
                                      </p:cBhvr>
                                      <p:to>
                                        <p:strVal val="visible"/>
                                      </p:to>
                                    </p:set>
                                    <p:animEffect transition="in" filter="box(in)">
                                      <p:cBhvr>
                                        <p:cTn id="26" dur="500"/>
                                        <p:tgtEl>
                                          <p:spTgt spid="199686"/>
                                        </p:tgtEl>
                                      </p:cBhvr>
                                    </p:animEffect>
                                  </p:childTnLst>
                                </p:cTn>
                              </p:par>
                              <p:par>
                                <p:cTn id="27" presetID="4" presetClass="entr" presetSubtype="16" fill="hold" nodeType="withEffect">
                                  <p:stCondLst>
                                    <p:cond delay="0"/>
                                  </p:stCondLst>
                                  <p:childTnLst>
                                    <p:set>
                                      <p:cBhvr>
                                        <p:cTn id="28" dur="1" fill="hold">
                                          <p:stCondLst>
                                            <p:cond delay="0"/>
                                          </p:stCondLst>
                                        </p:cTn>
                                        <p:tgtEl>
                                          <p:spTgt spid="199687"/>
                                        </p:tgtEl>
                                        <p:attrNameLst>
                                          <p:attrName>style.visibility</p:attrName>
                                        </p:attrNameLst>
                                      </p:cBhvr>
                                      <p:to>
                                        <p:strVal val="visible"/>
                                      </p:to>
                                    </p:set>
                                    <p:animEffect transition="in" filter="box(in)">
                                      <p:cBhvr>
                                        <p:cTn id="29" dur="500"/>
                                        <p:tgtEl>
                                          <p:spTgt spid="199687"/>
                                        </p:tgtEl>
                                      </p:cBhvr>
                                    </p:animEffect>
                                  </p:childTnLst>
                                </p:cTn>
                              </p:par>
                              <p:par>
                                <p:cTn id="30" presetID="4" presetClass="entr" presetSubtype="16" fill="hold" nodeType="withEffect">
                                  <p:stCondLst>
                                    <p:cond delay="0"/>
                                  </p:stCondLst>
                                  <p:childTnLst>
                                    <p:set>
                                      <p:cBhvr>
                                        <p:cTn id="31" dur="1" fill="hold">
                                          <p:stCondLst>
                                            <p:cond delay="0"/>
                                          </p:stCondLst>
                                        </p:cTn>
                                        <p:tgtEl>
                                          <p:spTgt spid="199692"/>
                                        </p:tgtEl>
                                        <p:attrNameLst>
                                          <p:attrName>style.visibility</p:attrName>
                                        </p:attrNameLst>
                                      </p:cBhvr>
                                      <p:to>
                                        <p:strVal val="visible"/>
                                      </p:to>
                                    </p:set>
                                    <p:animEffect transition="in" filter="box(in)">
                                      <p:cBhvr>
                                        <p:cTn id="32" dur="500"/>
                                        <p:tgtEl>
                                          <p:spTgt spid="199692"/>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99701"/>
                                        </p:tgtEl>
                                        <p:attrNameLst>
                                          <p:attrName>style.visibility</p:attrName>
                                        </p:attrNameLst>
                                      </p:cBhvr>
                                      <p:to>
                                        <p:strVal val="visible"/>
                                      </p:to>
                                    </p:set>
                                    <p:animEffect transition="in" filter="box(in)">
                                      <p:cBhvr>
                                        <p:cTn id="37" dur="500"/>
                                        <p:tgtEl>
                                          <p:spTgt spid="199701"/>
                                        </p:tgtEl>
                                      </p:cBhvr>
                                    </p:animEffect>
                                  </p:childTnLst>
                                </p:cTn>
                              </p:par>
                              <p:par>
                                <p:cTn id="38" presetID="4" presetClass="entr" presetSubtype="16" fill="hold" nodeType="withEffect">
                                  <p:stCondLst>
                                    <p:cond delay="0"/>
                                  </p:stCondLst>
                                  <p:childTnLst>
                                    <p:set>
                                      <p:cBhvr>
                                        <p:cTn id="39" dur="1" fill="hold">
                                          <p:stCondLst>
                                            <p:cond delay="0"/>
                                          </p:stCondLst>
                                        </p:cTn>
                                        <p:tgtEl>
                                          <p:spTgt spid="199702"/>
                                        </p:tgtEl>
                                        <p:attrNameLst>
                                          <p:attrName>style.visibility</p:attrName>
                                        </p:attrNameLst>
                                      </p:cBhvr>
                                      <p:to>
                                        <p:strVal val="visible"/>
                                      </p:to>
                                    </p:set>
                                    <p:animEffect transition="in" filter="box(in)">
                                      <p:cBhvr>
                                        <p:cTn id="40" dur="500"/>
                                        <p:tgtEl>
                                          <p:spTgt spid="199702"/>
                                        </p:tgtEl>
                                      </p:cBhvr>
                                    </p:animEffect>
                                  </p:childTnLst>
                                </p:cTn>
                              </p:par>
                              <p:par>
                                <p:cTn id="41" presetID="4" presetClass="entr" presetSubtype="16" fill="hold" nodeType="withEffect">
                                  <p:stCondLst>
                                    <p:cond delay="0"/>
                                  </p:stCondLst>
                                  <p:childTnLst>
                                    <p:set>
                                      <p:cBhvr>
                                        <p:cTn id="42" dur="1" fill="hold">
                                          <p:stCondLst>
                                            <p:cond delay="0"/>
                                          </p:stCondLst>
                                        </p:cTn>
                                        <p:tgtEl>
                                          <p:spTgt spid="199695"/>
                                        </p:tgtEl>
                                        <p:attrNameLst>
                                          <p:attrName>style.visibility</p:attrName>
                                        </p:attrNameLst>
                                      </p:cBhvr>
                                      <p:to>
                                        <p:strVal val="visible"/>
                                      </p:to>
                                    </p:set>
                                    <p:animEffect transition="in" filter="box(in)">
                                      <p:cBhvr>
                                        <p:cTn id="43" dur="500"/>
                                        <p:tgtEl>
                                          <p:spTgt spid="199695"/>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box(in)">
                                      <p:cBhvr>
                                        <p:cTn id="48" dur="500"/>
                                        <p:tgtEl>
                                          <p:spTgt spid="23"/>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box(in)">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1" animBg="1"/>
      <p:bldP spid="23" grpId="0"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標題 1"/>
          <p:cNvSpPr>
            <a:spLocks noGrp="1"/>
          </p:cNvSpPr>
          <p:nvPr>
            <p:ph type="title"/>
          </p:nvPr>
        </p:nvSpPr>
        <p:spPr>
          <a:xfrm>
            <a:off x="0" y="-26988"/>
            <a:ext cx="8964613" cy="1143001"/>
          </a:xfrm>
        </p:spPr>
        <p:txBody>
          <a:bodyPr/>
          <a:lstStyle/>
          <a:p>
            <a:pPr eaLnBrk="1" hangingPunct="1"/>
            <a:r>
              <a:rPr lang="en-US" altLang="zh-TW" smtClean="0"/>
              <a:t>Propagation Strength Module </a:t>
            </a:r>
            <a:r>
              <a:rPr lang="en-US" altLang="zh-TW" sz="3200" smtClean="0"/>
              <a:t>(cont.)</a:t>
            </a:r>
            <a:endParaRPr lang="zh-TW" altLang="en-US" smtClean="0"/>
          </a:p>
        </p:txBody>
      </p:sp>
      <p:sp>
        <p:nvSpPr>
          <p:cNvPr id="120836" name="內容版面配置區 2"/>
          <p:cNvSpPr>
            <a:spLocks noGrp="1"/>
          </p:cNvSpPr>
          <p:nvPr>
            <p:ph idx="1"/>
          </p:nvPr>
        </p:nvSpPr>
        <p:spPr/>
        <p:txBody>
          <a:bodyPr/>
          <a:lstStyle/>
          <a:p>
            <a:pPr eaLnBrk="1" hangingPunct="1"/>
            <a:r>
              <a:rPr lang="en-US" altLang="zh-TW" smtClean="0"/>
              <a:t>Social activeness (</a:t>
            </a:r>
            <a:r>
              <a:rPr lang="en-US" altLang="zh-TW" i="1" smtClean="0"/>
              <a:t>Sa</a:t>
            </a:r>
            <a:r>
              <a:rPr lang="en-US" altLang="zh-TW" smtClean="0"/>
              <a:t>)</a:t>
            </a:r>
          </a:p>
          <a:p>
            <a:pPr eaLnBrk="1" hangingPunct="1"/>
            <a:endParaRPr lang="en-US" altLang="zh-TW" smtClean="0"/>
          </a:p>
          <a:p>
            <a:pPr eaLnBrk="1" hangingPunct="1"/>
            <a:endParaRPr lang="en-US" altLang="zh-TW" smtClean="0"/>
          </a:p>
          <a:p>
            <a:pPr eaLnBrk="1" hangingPunct="1"/>
            <a:r>
              <a:rPr lang="en-US" altLang="zh-TW" smtClean="0"/>
              <a:t>Social propagation (</a:t>
            </a:r>
            <a:r>
              <a:rPr lang="en-US" altLang="zh-TW" i="1" smtClean="0"/>
              <a:t>Sp</a:t>
            </a:r>
            <a:r>
              <a:rPr lang="en-US" altLang="zh-TW" smtClean="0"/>
              <a:t>)</a:t>
            </a:r>
          </a:p>
          <a:p>
            <a:pPr eaLnBrk="1" hangingPunct="1"/>
            <a:endParaRPr lang="en-US" altLang="zh-TW" smtClean="0"/>
          </a:p>
          <a:p>
            <a:pPr eaLnBrk="1" hangingPunct="1">
              <a:buFontTx/>
              <a:buNone/>
            </a:pPr>
            <a:endParaRPr lang="en-US" altLang="zh-TW" smtClean="0"/>
          </a:p>
          <a:p>
            <a:pPr lvl="1" eaLnBrk="1" hangingPunct="1"/>
            <a:r>
              <a:rPr lang="en-US" altLang="zh-TW" smtClean="0"/>
              <a:t>Social interaction (</a:t>
            </a:r>
            <a:r>
              <a:rPr lang="en-US" altLang="zh-TW" i="1" smtClean="0"/>
              <a:t>Si</a:t>
            </a:r>
            <a:r>
              <a:rPr lang="en-US" altLang="zh-TW" smtClean="0"/>
              <a:t>)</a:t>
            </a:r>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r>
              <a:rPr lang="en-US" altLang="zh-TW" smtClean="0"/>
              <a:t>Social Similarity </a:t>
            </a:r>
            <a:r>
              <a:rPr lang="en-US" altLang="zh-TW" i="1" smtClean="0"/>
              <a:t>(Ss)</a:t>
            </a:r>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endParaRPr lang="en-US" altLang="zh-TW" smtClean="0"/>
          </a:p>
          <a:p>
            <a:pPr lvl="1" eaLnBrk="1" hangingPunct="1"/>
            <a:endParaRPr lang="en-US" altLang="zh-TW" smtClean="0"/>
          </a:p>
          <a:p>
            <a:pPr eaLnBrk="1" hangingPunct="1"/>
            <a:endParaRPr lang="en-US" altLang="zh-TW" smtClean="0"/>
          </a:p>
          <a:p>
            <a:pPr eaLnBrk="1" hangingPunct="1"/>
            <a:endParaRPr lang="en-US" altLang="zh-TW" smtClean="0"/>
          </a:p>
          <a:p>
            <a:pPr eaLnBrk="1" hangingPunct="1"/>
            <a:endParaRPr lang="zh-TW" altLang="en-US" smtClean="0"/>
          </a:p>
        </p:txBody>
      </p:sp>
      <p:sp>
        <p:nvSpPr>
          <p:cNvPr id="4" name="投影片編號版面配置區 3"/>
          <p:cNvSpPr>
            <a:spLocks noGrp="1"/>
          </p:cNvSpPr>
          <p:nvPr>
            <p:ph type="sldNum" sz="quarter" idx="12"/>
          </p:nvPr>
        </p:nvSpPr>
        <p:spPr/>
        <p:txBody>
          <a:bodyPr/>
          <a:lstStyle/>
          <a:p>
            <a:pPr>
              <a:defRPr/>
            </a:pPr>
            <a:fld id="{C796351D-5161-4E59-B174-FF6E57B67DBB}" type="slidenum">
              <a:rPr lang="zh-TW" altLang="en-US" smtClean="0"/>
              <a:pPr>
                <a:defRPr/>
              </a:pPr>
              <a:t>15</a:t>
            </a:fld>
            <a:endParaRPr lang="zh-TW" altLang="en-US"/>
          </a:p>
        </p:txBody>
      </p:sp>
      <p:graphicFrame>
        <p:nvGraphicFramePr>
          <p:cNvPr id="120834" name="Object 2"/>
          <p:cNvGraphicFramePr>
            <a:graphicFrameLocks noChangeAspect="1"/>
          </p:cNvGraphicFramePr>
          <p:nvPr/>
        </p:nvGraphicFramePr>
        <p:xfrm>
          <a:off x="889000" y="1700213"/>
          <a:ext cx="2890838" cy="839787"/>
        </p:xfrm>
        <a:graphic>
          <a:graphicData uri="http://schemas.openxmlformats.org/presentationml/2006/ole">
            <p:oleObj spid="_x0000_s120834" name="Equation" r:id="rId4" imgW="1460160" imgH="431640" progId="Equation.DSMT4">
              <p:embed/>
            </p:oleObj>
          </a:graphicData>
        </a:graphic>
      </p:graphicFrame>
      <p:pic>
        <p:nvPicPr>
          <p:cNvPr id="120838" name="Picture 3"/>
          <p:cNvPicPr>
            <a:picLocks noChangeAspect="1" noChangeArrowheads="1"/>
          </p:cNvPicPr>
          <p:nvPr/>
        </p:nvPicPr>
        <p:blipFill>
          <a:blip r:embed="rId5"/>
          <a:srcRect/>
          <a:stretch>
            <a:fillRect/>
          </a:stretch>
        </p:blipFill>
        <p:spPr bwMode="auto">
          <a:xfrm>
            <a:off x="827088" y="3068638"/>
            <a:ext cx="4662487" cy="714375"/>
          </a:xfrm>
          <a:prstGeom prst="rect">
            <a:avLst/>
          </a:prstGeom>
          <a:noFill/>
          <a:ln w="9525">
            <a:noFill/>
            <a:miter lim="800000"/>
            <a:headEnd/>
            <a:tailEnd/>
          </a:ln>
        </p:spPr>
      </p:pic>
      <p:pic>
        <p:nvPicPr>
          <p:cNvPr id="120839" name="Picture 5"/>
          <p:cNvPicPr>
            <a:picLocks noChangeAspect="1" noChangeArrowheads="1"/>
          </p:cNvPicPr>
          <p:nvPr/>
        </p:nvPicPr>
        <p:blipFill>
          <a:blip r:embed="rId6"/>
          <a:srcRect/>
          <a:stretch>
            <a:fillRect/>
          </a:stretch>
        </p:blipFill>
        <p:spPr bwMode="auto">
          <a:xfrm>
            <a:off x="1331913" y="4292600"/>
            <a:ext cx="4103687" cy="1163638"/>
          </a:xfrm>
          <a:prstGeom prst="rect">
            <a:avLst/>
          </a:prstGeom>
          <a:noFill/>
          <a:ln w="9525">
            <a:noFill/>
            <a:miter lim="800000"/>
            <a:headEnd/>
            <a:tailEnd/>
          </a:ln>
        </p:spPr>
      </p:pic>
      <p:pic>
        <p:nvPicPr>
          <p:cNvPr id="120840" name="Picture 8"/>
          <p:cNvPicPr>
            <a:picLocks noChangeAspect="1" noChangeArrowheads="1"/>
          </p:cNvPicPr>
          <p:nvPr/>
        </p:nvPicPr>
        <p:blipFill>
          <a:blip r:embed="rId7"/>
          <a:srcRect/>
          <a:stretch>
            <a:fillRect/>
          </a:stretch>
        </p:blipFill>
        <p:spPr bwMode="auto">
          <a:xfrm>
            <a:off x="1331913" y="5895975"/>
            <a:ext cx="4103687" cy="485775"/>
          </a:xfrm>
          <a:prstGeom prst="rect">
            <a:avLst/>
          </a:prstGeom>
          <a:noFill/>
          <a:ln w="9525">
            <a:noFill/>
            <a:miter lim="800000"/>
            <a:headEnd/>
            <a:tailEnd/>
          </a:ln>
        </p:spPr>
      </p:pic>
      <p:pic>
        <p:nvPicPr>
          <p:cNvPr id="120841" name="Picture 2"/>
          <p:cNvPicPr>
            <a:picLocks noChangeAspect="1" noChangeArrowheads="1"/>
          </p:cNvPicPr>
          <p:nvPr/>
        </p:nvPicPr>
        <p:blipFill>
          <a:blip r:embed="rId8"/>
          <a:srcRect/>
          <a:stretch>
            <a:fillRect/>
          </a:stretch>
        </p:blipFill>
        <p:spPr bwMode="auto">
          <a:xfrm>
            <a:off x="6477000" y="1195388"/>
            <a:ext cx="2559050" cy="2881312"/>
          </a:xfrm>
          <a:prstGeom prst="rect">
            <a:avLst/>
          </a:prstGeom>
          <a:noFill/>
          <a:ln w="9525">
            <a:noFill/>
            <a:miter lim="800000"/>
            <a:headEnd/>
            <a:tailEnd/>
          </a:ln>
        </p:spPr>
      </p:pic>
      <p:sp>
        <p:nvSpPr>
          <p:cNvPr id="10" name="矩形 9"/>
          <p:cNvSpPr/>
          <p:nvPr/>
        </p:nvSpPr>
        <p:spPr>
          <a:xfrm>
            <a:off x="6788150" y="1992313"/>
            <a:ext cx="1816100" cy="42862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1" name="矩形 10"/>
          <p:cNvSpPr/>
          <p:nvPr/>
        </p:nvSpPr>
        <p:spPr>
          <a:xfrm>
            <a:off x="6804025" y="2565400"/>
            <a:ext cx="1800225" cy="107950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41" name="矩形 40"/>
          <p:cNvSpPr/>
          <p:nvPr/>
        </p:nvSpPr>
        <p:spPr>
          <a:xfrm>
            <a:off x="6796088" y="2565400"/>
            <a:ext cx="1808162" cy="455613"/>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defPPr>
              <a:defRPr lang="zh-TW"/>
            </a:defPPr>
            <a:lvl1pPr algn="ctr" rtl="0" fontAlgn="base">
              <a:spcBef>
                <a:spcPct val="0"/>
              </a:spcBef>
              <a:spcAft>
                <a:spcPct val="0"/>
              </a:spcAft>
              <a:defRPr kumimoji="1" kern="1200">
                <a:solidFill>
                  <a:schemeClr val="lt1"/>
                </a:solidFill>
                <a:latin typeface="+mn-lt"/>
                <a:ea typeface="+mn-ea"/>
                <a:cs typeface="+mn-cs"/>
              </a:defRPr>
            </a:lvl1pPr>
            <a:lvl2pPr marL="457200" algn="ctr" rtl="0" fontAlgn="base">
              <a:spcBef>
                <a:spcPct val="0"/>
              </a:spcBef>
              <a:spcAft>
                <a:spcPct val="0"/>
              </a:spcAft>
              <a:defRPr kumimoji="1" kern="1200">
                <a:solidFill>
                  <a:schemeClr val="lt1"/>
                </a:solidFill>
                <a:latin typeface="+mn-lt"/>
                <a:ea typeface="+mn-ea"/>
                <a:cs typeface="+mn-cs"/>
              </a:defRPr>
            </a:lvl2pPr>
            <a:lvl3pPr marL="914400" algn="ctr" rtl="0" fontAlgn="base">
              <a:spcBef>
                <a:spcPct val="0"/>
              </a:spcBef>
              <a:spcAft>
                <a:spcPct val="0"/>
              </a:spcAft>
              <a:defRPr kumimoji="1" kern="1200">
                <a:solidFill>
                  <a:schemeClr val="lt1"/>
                </a:solidFill>
                <a:latin typeface="+mn-lt"/>
                <a:ea typeface="+mn-ea"/>
                <a:cs typeface="+mn-cs"/>
              </a:defRPr>
            </a:lvl3pPr>
            <a:lvl4pPr marL="1371600" algn="ctr" rtl="0" fontAlgn="base">
              <a:spcBef>
                <a:spcPct val="0"/>
              </a:spcBef>
              <a:spcAft>
                <a:spcPct val="0"/>
              </a:spcAft>
              <a:defRPr kumimoji="1" kern="1200">
                <a:solidFill>
                  <a:schemeClr val="lt1"/>
                </a:solidFill>
                <a:latin typeface="+mn-lt"/>
                <a:ea typeface="+mn-ea"/>
                <a:cs typeface="+mn-cs"/>
              </a:defRPr>
            </a:lvl4pPr>
            <a:lvl5pPr marL="1828800" algn="ctr"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fontAlgn="auto">
              <a:spcBef>
                <a:spcPts val="0"/>
              </a:spcBef>
              <a:spcAft>
                <a:spcPts val="0"/>
              </a:spcAft>
              <a:defRPr/>
            </a:pPr>
            <a:endParaRPr kumimoji="0" lang="zh-TW" altLang="en-US"/>
          </a:p>
        </p:txBody>
      </p:sp>
      <p:sp>
        <p:nvSpPr>
          <p:cNvPr id="42" name="矩形 41"/>
          <p:cNvSpPr/>
          <p:nvPr/>
        </p:nvSpPr>
        <p:spPr>
          <a:xfrm>
            <a:off x="6796088" y="3167063"/>
            <a:ext cx="1808162" cy="45402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defPPr>
              <a:defRPr lang="zh-TW"/>
            </a:defPPr>
            <a:lvl1pPr algn="ctr" rtl="0" fontAlgn="base">
              <a:spcBef>
                <a:spcPct val="0"/>
              </a:spcBef>
              <a:spcAft>
                <a:spcPct val="0"/>
              </a:spcAft>
              <a:defRPr kumimoji="1" kern="1200">
                <a:solidFill>
                  <a:schemeClr val="lt1"/>
                </a:solidFill>
                <a:latin typeface="+mn-lt"/>
                <a:ea typeface="+mn-ea"/>
                <a:cs typeface="+mn-cs"/>
              </a:defRPr>
            </a:lvl1pPr>
            <a:lvl2pPr marL="457200" algn="ctr" rtl="0" fontAlgn="base">
              <a:spcBef>
                <a:spcPct val="0"/>
              </a:spcBef>
              <a:spcAft>
                <a:spcPct val="0"/>
              </a:spcAft>
              <a:defRPr kumimoji="1" kern="1200">
                <a:solidFill>
                  <a:schemeClr val="lt1"/>
                </a:solidFill>
                <a:latin typeface="+mn-lt"/>
                <a:ea typeface="+mn-ea"/>
                <a:cs typeface="+mn-cs"/>
              </a:defRPr>
            </a:lvl2pPr>
            <a:lvl3pPr marL="914400" algn="ctr" rtl="0" fontAlgn="base">
              <a:spcBef>
                <a:spcPct val="0"/>
              </a:spcBef>
              <a:spcAft>
                <a:spcPct val="0"/>
              </a:spcAft>
              <a:defRPr kumimoji="1" kern="1200">
                <a:solidFill>
                  <a:schemeClr val="lt1"/>
                </a:solidFill>
                <a:latin typeface="+mn-lt"/>
                <a:ea typeface="+mn-ea"/>
                <a:cs typeface="+mn-cs"/>
              </a:defRPr>
            </a:lvl3pPr>
            <a:lvl4pPr marL="1371600" algn="ctr" rtl="0" fontAlgn="base">
              <a:spcBef>
                <a:spcPct val="0"/>
              </a:spcBef>
              <a:spcAft>
                <a:spcPct val="0"/>
              </a:spcAft>
              <a:defRPr kumimoji="1" kern="1200">
                <a:solidFill>
                  <a:schemeClr val="lt1"/>
                </a:solidFill>
                <a:latin typeface="+mn-lt"/>
                <a:ea typeface="+mn-ea"/>
                <a:cs typeface="+mn-cs"/>
              </a:defRPr>
            </a:lvl4pPr>
            <a:lvl5pPr marL="1828800" algn="ctr"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fontAlgn="auto">
              <a:spcBef>
                <a:spcPts val="0"/>
              </a:spcBef>
              <a:spcAft>
                <a:spcPts val="0"/>
              </a:spcAft>
              <a:defRPr/>
            </a:pPr>
            <a:endParaRPr kumimoji="0" lang="zh-TW" altLang="en-US"/>
          </a:p>
        </p:txBody>
      </p:sp>
      <p:pic>
        <p:nvPicPr>
          <p:cNvPr id="120846" name="圖片 46" descr="diffusion42(pink).jpg"/>
          <p:cNvPicPr>
            <a:picLocks noChangeAspect="1"/>
          </p:cNvPicPr>
          <p:nvPr/>
        </p:nvPicPr>
        <p:blipFill>
          <a:blip r:embed="rId9"/>
          <a:srcRect/>
          <a:stretch>
            <a:fillRect/>
          </a:stretch>
        </p:blipFill>
        <p:spPr bwMode="auto">
          <a:xfrm>
            <a:off x="6227763" y="4652963"/>
            <a:ext cx="722312" cy="792162"/>
          </a:xfrm>
          <a:prstGeom prst="rect">
            <a:avLst/>
          </a:prstGeom>
          <a:noFill/>
          <a:ln w="9525">
            <a:noFill/>
            <a:miter lim="800000"/>
            <a:headEnd/>
            <a:tailEnd/>
          </a:ln>
        </p:spPr>
      </p:pic>
      <p:pic>
        <p:nvPicPr>
          <p:cNvPr id="48" name="圖片 47" descr="diffusion42.png"/>
          <p:cNvPicPr>
            <a:picLocks noChangeAspect="1"/>
          </p:cNvPicPr>
          <p:nvPr/>
        </p:nvPicPr>
        <p:blipFill>
          <a:blip r:embed="rId10"/>
          <a:srcRect/>
          <a:stretch>
            <a:fillRect/>
          </a:stretch>
        </p:blipFill>
        <p:spPr bwMode="auto">
          <a:xfrm>
            <a:off x="7954963" y="4652963"/>
            <a:ext cx="720725" cy="792162"/>
          </a:xfrm>
          <a:prstGeom prst="rect">
            <a:avLst/>
          </a:prstGeom>
          <a:noFill/>
          <a:ln w="9525">
            <a:noFill/>
            <a:miter lim="800000"/>
            <a:headEnd/>
            <a:tailEnd/>
          </a:ln>
        </p:spPr>
      </p:pic>
      <p:sp>
        <p:nvSpPr>
          <p:cNvPr id="120848" name="文字方塊 48"/>
          <p:cNvSpPr txBox="1">
            <a:spLocks noChangeArrowheads="1"/>
          </p:cNvSpPr>
          <p:nvPr/>
        </p:nvSpPr>
        <p:spPr bwMode="auto">
          <a:xfrm>
            <a:off x="6084888" y="5516563"/>
            <a:ext cx="1150937" cy="400050"/>
          </a:xfrm>
          <a:prstGeom prst="rect">
            <a:avLst/>
          </a:prstGeom>
          <a:noFill/>
          <a:ln w="9525">
            <a:noFill/>
            <a:miter lim="800000"/>
            <a:headEnd/>
            <a:tailEnd/>
          </a:ln>
        </p:spPr>
        <p:txBody>
          <a:bodyPr>
            <a:spAutoFit/>
          </a:bodyPr>
          <a:lstStyle/>
          <a:p>
            <a:pPr algn="ctr"/>
            <a:r>
              <a:rPr lang="en-US" altLang="zh-TW" sz="2000">
                <a:latin typeface="LiHei Pro"/>
                <a:ea typeface="LiHei Pro"/>
                <a:cs typeface="LiHei Pro"/>
              </a:rPr>
              <a:t>User </a:t>
            </a:r>
            <a:r>
              <a:rPr lang="en-US" altLang="zh-TW" sz="2000" i="1">
                <a:latin typeface="LiHei Pro"/>
                <a:ea typeface="LiHei Pro"/>
                <a:cs typeface="LiHei Pro"/>
              </a:rPr>
              <a:t>i</a:t>
            </a:r>
            <a:endParaRPr lang="zh-TW" altLang="en-US" sz="2000" i="1">
              <a:latin typeface="LiHei Pro"/>
              <a:ea typeface="LiHei Pro"/>
              <a:cs typeface="LiHei Pro"/>
            </a:endParaRPr>
          </a:p>
        </p:txBody>
      </p:sp>
      <p:sp>
        <p:nvSpPr>
          <p:cNvPr id="54" name="文字方塊 53"/>
          <p:cNvSpPr txBox="1">
            <a:spLocks noChangeArrowheads="1"/>
          </p:cNvSpPr>
          <p:nvPr/>
        </p:nvSpPr>
        <p:spPr bwMode="auto">
          <a:xfrm>
            <a:off x="7740650" y="5516563"/>
            <a:ext cx="1152525" cy="400050"/>
          </a:xfrm>
          <a:prstGeom prst="rect">
            <a:avLst/>
          </a:prstGeom>
          <a:noFill/>
          <a:ln w="9525">
            <a:noFill/>
            <a:miter lim="800000"/>
            <a:headEnd/>
            <a:tailEnd/>
          </a:ln>
        </p:spPr>
        <p:txBody>
          <a:bodyPr>
            <a:spAutoFit/>
          </a:bodyPr>
          <a:lstStyle/>
          <a:p>
            <a:pPr algn="ctr"/>
            <a:r>
              <a:rPr lang="en-US" altLang="zh-TW" sz="2000">
                <a:latin typeface="LiHei Pro"/>
                <a:ea typeface="LiHei Pro"/>
                <a:cs typeface="LiHei Pro"/>
              </a:rPr>
              <a:t>Friend </a:t>
            </a:r>
            <a:r>
              <a:rPr lang="en-US" altLang="zh-TW" sz="2000" i="1">
                <a:latin typeface="LiHei Pro"/>
                <a:ea typeface="LiHei Pro"/>
                <a:cs typeface="LiHei Pro"/>
              </a:rPr>
              <a:t>j</a:t>
            </a:r>
            <a:endParaRPr lang="zh-TW" altLang="en-US" sz="2000" i="1">
              <a:latin typeface="LiHei Pro"/>
              <a:ea typeface="LiHei Pro"/>
              <a:cs typeface="LiHei Pro"/>
            </a:endParaRPr>
          </a:p>
        </p:txBody>
      </p:sp>
      <p:cxnSp>
        <p:nvCxnSpPr>
          <p:cNvPr id="56" name="直線單箭頭接點 55"/>
          <p:cNvCxnSpPr/>
          <p:nvPr/>
        </p:nvCxnSpPr>
        <p:spPr>
          <a:xfrm>
            <a:off x="6948488" y="5157788"/>
            <a:ext cx="1008062" cy="1587"/>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3276600" y="3068638"/>
            <a:ext cx="935038" cy="42862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defPPr>
              <a:defRPr lang="zh-TW"/>
            </a:defPPr>
            <a:lvl1pPr algn="ctr" rtl="0" fontAlgn="base">
              <a:spcBef>
                <a:spcPct val="0"/>
              </a:spcBef>
              <a:spcAft>
                <a:spcPct val="0"/>
              </a:spcAft>
              <a:defRPr kumimoji="1" kern="1200">
                <a:solidFill>
                  <a:schemeClr val="lt1"/>
                </a:solidFill>
                <a:latin typeface="+mn-lt"/>
                <a:ea typeface="+mn-ea"/>
                <a:cs typeface="+mn-cs"/>
              </a:defRPr>
            </a:lvl1pPr>
            <a:lvl2pPr marL="457200" algn="ctr" rtl="0" fontAlgn="base">
              <a:spcBef>
                <a:spcPct val="0"/>
              </a:spcBef>
              <a:spcAft>
                <a:spcPct val="0"/>
              </a:spcAft>
              <a:defRPr kumimoji="1" kern="1200">
                <a:solidFill>
                  <a:schemeClr val="lt1"/>
                </a:solidFill>
                <a:latin typeface="+mn-lt"/>
                <a:ea typeface="+mn-ea"/>
                <a:cs typeface="+mn-cs"/>
              </a:defRPr>
            </a:lvl2pPr>
            <a:lvl3pPr marL="914400" algn="ctr" rtl="0" fontAlgn="base">
              <a:spcBef>
                <a:spcPct val="0"/>
              </a:spcBef>
              <a:spcAft>
                <a:spcPct val="0"/>
              </a:spcAft>
              <a:defRPr kumimoji="1" kern="1200">
                <a:solidFill>
                  <a:schemeClr val="lt1"/>
                </a:solidFill>
                <a:latin typeface="+mn-lt"/>
                <a:ea typeface="+mn-ea"/>
                <a:cs typeface="+mn-cs"/>
              </a:defRPr>
            </a:lvl3pPr>
            <a:lvl4pPr marL="1371600" algn="ctr" rtl="0" fontAlgn="base">
              <a:spcBef>
                <a:spcPct val="0"/>
              </a:spcBef>
              <a:spcAft>
                <a:spcPct val="0"/>
              </a:spcAft>
              <a:defRPr kumimoji="1" kern="1200">
                <a:solidFill>
                  <a:schemeClr val="lt1"/>
                </a:solidFill>
                <a:latin typeface="+mn-lt"/>
                <a:ea typeface="+mn-ea"/>
                <a:cs typeface="+mn-cs"/>
              </a:defRPr>
            </a:lvl4pPr>
            <a:lvl5pPr marL="1828800" algn="ctr"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fontAlgn="auto">
              <a:spcBef>
                <a:spcPts val="0"/>
              </a:spcBef>
              <a:spcAft>
                <a:spcPts val="0"/>
              </a:spcAft>
              <a:defRPr/>
            </a:pPr>
            <a:endParaRPr kumimoji="0" lang="zh-TW" altLang="en-US"/>
          </a:p>
        </p:txBody>
      </p:sp>
      <p:sp>
        <p:nvSpPr>
          <p:cNvPr id="20" name="矩形 19"/>
          <p:cNvSpPr/>
          <p:nvPr/>
        </p:nvSpPr>
        <p:spPr>
          <a:xfrm>
            <a:off x="4427538" y="3068638"/>
            <a:ext cx="936625" cy="42862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defPPr>
              <a:defRPr lang="zh-TW"/>
            </a:defPPr>
            <a:lvl1pPr algn="ctr" rtl="0" fontAlgn="base">
              <a:spcBef>
                <a:spcPct val="0"/>
              </a:spcBef>
              <a:spcAft>
                <a:spcPct val="0"/>
              </a:spcAft>
              <a:defRPr kumimoji="1" kern="1200">
                <a:solidFill>
                  <a:schemeClr val="lt1"/>
                </a:solidFill>
                <a:latin typeface="+mn-lt"/>
                <a:ea typeface="+mn-ea"/>
                <a:cs typeface="+mn-cs"/>
              </a:defRPr>
            </a:lvl1pPr>
            <a:lvl2pPr marL="457200" algn="ctr" rtl="0" fontAlgn="base">
              <a:spcBef>
                <a:spcPct val="0"/>
              </a:spcBef>
              <a:spcAft>
                <a:spcPct val="0"/>
              </a:spcAft>
              <a:defRPr kumimoji="1" kern="1200">
                <a:solidFill>
                  <a:schemeClr val="lt1"/>
                </a:solidFill>
                <a:latin typeface="+mn-lt"/>
                <a:ea typeface="+mn-ea"/>
                <a:cs typeface="+mn-cs"/>
              </a:defRPr>
            </a:lvl2pPr>
            <a:lvl3pPr marL="914400" algn="ctr" rtl="0" fontAlgn="base">
              <a:spcBef>
                <a:spcPct val="0"/>
              </a:spcBef>
              <a:spcAft>
                <a:spcPct val="0"/>
              </a:spcAft>
              <a:defRPr kumimoji="1" kern="1200">
                <a:solidFill>
                  <a:schemeClr val="lt1"/>
                </a:solidFill>
                <a:latin typeface="+mn-lt"/>
                <a:ea typeface="+mn-ea"/>
                <a:cs typeface="+mn-cs"/>
              </a:defRPr>
            </a:lvl3pPr>
            <a:lvl4pPr marL="1371600" algn="ctr" rtl="0" fontAlgn="base">
              <a:spcBef>
                <a:spcPct val="0"/>
              </a:spcBef>
              <a:spcAft>
                <a:spcPct val="0"/>
              </a:spcAft>
              <a:defRPr kumimoji="1" kern="1200">
                <a:solidFill>
                  <a:schemeClr val="lt1"/>
                </a:solidFill>
                <a:latin typeface="+mn-lt"/>
                <a:ea typeface="+mn-ea"/>
                <a:cs typeface="+mn-cs"/>
              </a:defRPr>
            </a:lvl4pPr>
            <a:lvl5pPr marL="1828800" algn="ctr"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par>
                                <p:cTn id="13" presetID="4" presetClass="exit" presetSubtype="16" fill="hold" grpId="2" nodeType="withEffect">
                                  <p:stCondLst>
                                    <p:cond delay="0"/>
                                  </p:stCondLst>
                                  <p:childTnLst>
                                    <p:animEffect transition="out" filter="box(in)">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par>
                                <p:cTn id="16" presetID="4" presetClass="entr" presetSubtype="16"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box(in)">
                                      <p:cBhvr>
                                        <p:cTn id="18" dur="500"/>
                                        <p:tgtEl>
                                          <p:spTgt spid="48"/>
                                        </p:tgtEl>
                                      </p:cBhvr>
                                    </p:animEffect>
                                  </p:childTnLst>
                                </p:cTn>
                              </p:par>
                              <p:par>
                                <p:cTn id="19" presetID="4" presetClass="entr" presetSubtype="16" fill="hold" nodeType="with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box(in)">
                                      <p:cBhvr>
                                        <p:cTn id="21" dur="500"/>
                                        <p:tgtEl>
                                          <p:spTgt spid="56"/>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box(in)">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xit" presetSubtype="16" fill="hold" grpId="1" nodeType="clickEffect">
                                  <p:stCondLst>
                                    <p:cond delay="0"/>
                                  </p:stCondLst>
                                  <p:childTnLst>
                                    <p:animEffect transition="out" filter="box(in)">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4" presetClass="exit" presetSubtype="16" fill="hold" grpId="1" nodeType="withEffect">
                                  <p:stCondLst>
                                    <p:cond delay="0"/>
                                  </p:stCondLst>
                                  <p:childTnLst>
                                    <p:animEffect transition="out" filter="box(in)">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4" presetClass="entr" presetSubtype="16"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box(in)">
                                      <p:cBhvr>
                                        <p:cTn id="35" dur="500"/>
                                        <p:tgtEl>
                                          <p:spTgt spid="41"/>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box(in)">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xit" presetSubtype="16" fill="hold" grpId="1" nodeType="clickEffect">
                                  <p:stCondLst>
                                    <p:cond delay="0"/>
                                  </p:stCondLst>
                                  <p:childTnLst>
                                    <p:animEffect transition="out" filter="box(in)">
                                      <p:cBhvr>
                                        <p:cTn id="42" dur="500"/>
                                        <p:tgtEl>
                                          <p:spTgt spid="41"/>
                                        </p:tgtEl>
                                      </p:cBhvr>
                                    </p:animEffect>
                                    <p:set>
                                      <p:cBhvr>
                                        <p:cTn id="43" dur="1" fill="hold">
                                          <p:stCondLst>
                                            <p:cond delay="499"/>
                                          </p:stCondLst>
                                        </p:cTn>
                                        <p:tgtEl>
                                          <p:spTgt spid="41"/>
                                        </p:tgtEl>
                                        <p:attrNameLst>
                                          <p:attrName>style.visibility</p:attrName>
                                        </p:attrNameLst>
                                      </p:cBhvr>
                                      <p:to>
                                        <p:strVal val="hidden"/>
                                      </p:to>
                                    </p:set>
                                  </p:childTnLst>
                                </p:cTn>
                              </p:par>
                              <p:par>
                                <p:cTn id="44" presetID="4" presetClass="entr" presetSubtype="16" fill="hold" grpId="0" nodeType="with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box(in)">
                                      <p:cBhvr>
                                        <p:cTn id="46" dur="500"/>
                                        <p:tgtEl>
                                          <p:spTgt spid="42"/>
                                        </p:tgtEl>
                                      </p:cBhvr>
                                    </p:animEffect>
                                  </p:childTnLst>
                                </p:cTn>
                              </p:par>
                              <p:par>
                                <p:cTn id="47" presetID="4" presetClass="exit" presetSubtype="16" fill="hold" grpId="1" nodeType="withEffect">
                                  <p:stCondLst>
                                    <p:cond delay="0"/>
                                  </p:stCondLst>
                                  <p:childTnLst>
                                    <p:animEffect transition="out" filter="box(in)">
                                      <p:cBhvr>
                                        <p:cTn id="48" dur="500"/>
                                        <p:tgtEl>
                                          <p:spTgt spid="19"/>
                                        </p:tgtEl>
                                      </p:cBhvr>
                                    </p:animEffect>
                                    <p:set>
                                      <p:cBhvr>
                                        <p:cTn id="49" dur="1" fill="hold">
                                          <p:stCondLst>
                                            <p:cond delay="499"/>
                                          </p:stCondLst>
                                        </p:cTn>
                                        <p:tgtEl>
                                          <p:spTgt spid="19"/>
                                        </p:tgtEl>
                                        <p:attrNameLst>
                                          <p:attrName>style.visibility</p:attrName>
                                        </p:attrNameLst>
                                      </p:cBhvr>
                                      <p:to>
                                        <p:strVal val="hidden"/>
                                      </p:to>
                                    </p:set>
                                  </p:childTnLst>
                                </p:cTn>
                              </p:par>
                              <p:par>
                                <p:cTn id="50" presetID="4" presetClass="entr" presetSubtype="16"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ox(in)">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0" grpId="2" animBg="1"/>
      <p:bldP spid="11" grpId="0" animBg="1"/>
      <p:bldP spid="11" grpId="1" animBg="1"/>
      <p:bldP spid="41" grpId="0" animBg="1"/>
      <p:bldP spid="41" grpId="1" animBg="1"/>
      <p:bldP spid="42" grpId="0" animBg="1"/>
      <p:bldP spid="54" grpId="0"/>
      <p:bldP spid="19" grpId="0" animBg="1"/>
      <p:bldP spid="19" grpId="1"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20" name="標題 1"/>
          <p:cNvSpPr>
            <a:spLocks noGrp="1"/>
          </p:cNvSpPr>
          <p:nvPr>
            <p:ph type="title"/>
          </p:nvPr>
        </p:nvSpPr>
        <p:spPr>
          <a:xfrm>
            <a:off x="142875" y="-26988"/>
            <a:ext cx="8555038" cy="1143001"/>
          </a:xfrm>
        </p:spPr>
        <p:txBody>
          <a:bodyPr/>
          <a:lstStyle/>
          <a:p>
            <a:pPr eaLnBrk="1" hangingPunct="1"/>
            <a:r>
              <a:rPr lang="en-US" altLang="zh-TW" sz="3600" smtClean="0"/>
              <a:t>Propagation Strength mModule </a:t>
            </a:r>
            <a:r>
              <a:rPr lang="en-US" altLang="zh-TW" sz="2800" smtClean="0"/>
              <a:t>(cont.)</a:t>
            </a:r>
            <a:endParaRPr lang="zh-TW" altLang="en-US" sz="2800" smtClean="0"/>
          </a:p>
        </p:txBody>
      </p:sp>
      <p:sp>
        <p:nvSpPr>
          <p:cNvPr id="3" name="內容版面配置區 2"/>
          <p:cNvSpPr>
            <a:spLocks noGrp="1"/>
          </p:cNvSpPr>
          <p:nvPr>
            <p:ph idx="1"/>
          </p:nvPr>
        </p:nvSpPr>
        <p:spPr/>
        <p:txBody>
          <a:bodyPr/>
          <a:lstStyle/>
          <a:p>
            <a:pPr eaLnBrk="1" hangingPunct="1">
              <a:defRPr/>
            </a:pPr>
            <a:r>
              <a:rPr lang="en-US" altLang="zh-TW" dirty="0" smtClean="0"/>
              <a:t>Friend-in-common </a:t>
            </a:r>
            <a:r>
              <a:rPr lang="en-US" sz="1800" dirty="0" smtClean="0">
                <a:solidFill>
                  <a:schemeClr val="bg1">
                    <a:lumMod val="50000"/>
                  </a:schemeClr>
                </a:solidFill>
              </a:rPr>
              <a:t>(Abraham and Rajesh,2008)</a:t>
            </a:r>
            <a:endParaRPr lang="en-US" altLang="zh-TW" sz="1800" dirty="0" smtClean="0">
              <a:solidFill>
                <a:schemeClr val="bg1">
                  <a:lumMod val="50000"/>
                </a:schemeClr>
              </a:solidFill>
            </a:endParaRPr>
          </a:p>
          <a:p>
            <a:pPr lvl="2" eaLnBrk="1" hangingPunct="1">
              <a:defRPr/>
            </a:pPr>
            <a:endParaRPr lang="en-US" altLang="zh-TW" dirty="0" smtClean="0"/>
          </a:p>
          <a:p>
            <a:pPr lvl="2" eaLnBrk="1" hangingPunct="1">
              <a:defRPr/>
            </a:pPr>
            <a:endParaRPr lang="en-US" altLang="zh-TW" dirty="0" smtClean="0"/>
          </a:p>
          <a:p>
            <a:pPr lvl="1" eaLnBrk="1" hangingPunct="1">
              <a:defRPr/>
            </a:pPr>
            <a:endParaRPr lang="en-US" altLang="zh-TW" dirty="0" smtClean="0"/>
          </a:p>
          <a:p>
            <a:pPr eaLnBrk="1" hangingPunct="1">
              <a:defRPr/>
            </a:pPr>
            <a:r>
              <a:rPr lang="en-US" altLang="zh-TW" dirty="0" smtClean="0"/>
              <a:t>Content-in-common</a:t>
            </a:r>
          </a:p>
        </p:txBody>
      </p:sp>
      <p:sp>
        <p:nvSpPr>
          <p:cNvPr id="6862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68623"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68624"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graphicFrame>
        <p:nvGraphicFramePr>
          <p:cNvPr id="68610" name="Object 2"/>
          <p:cNvGraphicFramePr>
            <a:graphicFrameLocks noChangeAspect="1"/>
          </p:cNvGraphicFramePr>
          <p:nvPr/>
        </p:nvGraphicFramePr>
        <p:xfrm>
          <a:off x="971550" y="5505450"/>
          <a:ext cx="3760788" cy="876300"/>
        </p:xfrm>
        <a:graphic>
          <a:graphicData uri="http://schemas.openxmlformats.org/presentationml/2006/ole">
            <p:oleObj spid="_x0000_s68610" name="Equation" r:id="rId4" imgW="1930320" imgH="444240" progId="Equation.DSMT4">
              <p:embed/>
            </p:oleObj>
          </a:graphicData>
        </a:graphic>
      </p:graphicFrame>
      <p:sp>
        <p:nvSpPr>
          <p:cNvPr id="68625" name="Rectangle 7"/>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68626"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68627" name="Rectangle 1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graphicFrame>
        <p:nvGraphicFramePr>
          <p:cNvPr id="68611" name="Object 3"/>
          <p:cNvGraphicFramePr>
            <a:graphicFrameLocks noChangeAspect="1"/>
          </p:cNvGraphicFramePr>
          <p:nvPr/>
        </p:nvGraphicFramePr>
        <p:xfrm>
          <a:off x="900113" y="1773238"/>
          <a:ext cx="3638550" cy="820737"/>
        </p:xfrm>
        <a:graphic>
          <a:graphicData uri="http://schemas.openxmlformats.org/presentationml/2006/ole">
            <p:oleObj spid="_x0000_s68611" name="Equation" r:id="rId5" imgW="2133360" imgH="482400" progId="Equation.DSMT4">
              <p:embed/>
            </p:oleObj>
          </a:graphicData>
        </a:graphic>
      </p:graphicFrame>
      <p:sp>
        <p:nvSpPr>
          <p:cNvPr id="68628" name="Rectangle 1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68629" name="投影片編號版面配置區 13"/>
          <p:cNvSpPr>
            <a:spLocks noGrp="1"/>
          </p:cNvSpPr>
          <p:nvPr>
            <p:ph type="sldNum" sz="quarter" idx="12"/>
          </p:nvPr>
        </p:nvSpPr>
        <p:spPr/>
        <p:txBody>
          <a:bodyPr/>
          <a:lstStyle/>
          <a:p>
            <a:pPr fontAlgn="base">
              <a:spcBef>
                <a:spcPct val="0"/>
              </a:spcBef>
              <a:spcAft>
                <a:spcPct val="0"/>
              </a:spcAft>
              <a:defRPr/>
            </a:pPr>
            <a:fld id="{7B3A22B9-6365-4C3B-BF50-558BBD8B8A71}" type="slidenum">
              <a:rPr lang="zh-TW" altLang="en-US">
                <a:ea typeface="新細明體" charset="-120"/>
              </a:rPr>
              <a:pPr fontAlgn="base">
                <a:spcBef>
                  <a:spcPct val="0"/>
                </a:spcBef>
                <a:spcAft>
                  <a:spcPct val="0"/>
                </a:spcAft>
                <a:defRPr/>
              </a:pPr>
              <a:t>16</a:t>
            </a:fld>
            <a:endParaRPr lang="en-US" altLang="zh-TW">
              <a:ea typeface="新細明體" charset="-120"/>
            </a:endParaRPr>
          </a:p>
        </p:txBody>
      </p:sp>
      <p:sp>
        <p:nvSpPr>
          <p:cNvPr id="68630"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68631"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68632"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sp>
        <p:nvSpPr>
          <p:cNvPr id="68633"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kumimoji="0" lang="zh-TW" altLang="en-US">
              <a:ea typeface="標楷體" pitchFamily="65" charset="-120"/>
            </a:endParaRPr>
          </a:p>
        </p:txBody>
      </p:sp>
      <p:grpSp>
        <p:nvGrpSpPr>
          <p:cNvPr id="68634" name="群組 24"/>
          <p:cNvGrpSpPr>
            <a:grpSpLocks/>
          </p:cNvGrpSpPr>
          <p:nvPr/>
        </p:nvGrpSpPr>
        <p:grpSpPr bwMode="auto">
          <a:xfrm>
            <a:off x="1033463" y="4397375"/>
            <a:ext cx="6275387" cy="903288"/>
            <a:chOff x="1177813" y="4613484"/>
            <a:chExt cx="5667310" cy="800971"/>
          </a:xfrm>
        </p:grpSpPr>
        <p:graphicFrame>
          <p:nvGraphicFramePr>
            <p:cNvPr id="68615" name="Object 7"/>
            <p:cNvGraphicFramePr>
              <a:graphicFrameLocks noChangeAspect="1"/>
            </p:cNvGraphicFramePr>
            <p:nvPr/>
          </p:nvGraphicFramePr>
          <p:xfrm>
            <a:off x="1177813" y="4613484"/>
            <a:ext cx="2079584" cy="800971"/>
          </p:xfrm>
          <a:graphic>
            <a:graphicData uri="http://schemas.openxmlformats.org/presentationml/2006/ole">
              <p:oleObj spid="_x0000_s68615" name="Equation" r:id="rId6" imgW="1269720" imgH="495000" progId="Equation.DSMT4">
                <p:embed/>
              </p:oleObj>
            </a:graphicData>
          </a:graphic>
        </p:graphicFrame>
        <p:graphicFrame>
          <p:nvGraphicFramePr>
            <p:cNvPr id="68617" name="Object 9"/>
            <p:cNvGraphicFramePr>
              <a:graphicFrameLocks noChangeAspect="1"/>
            </p:cNvGraphicFramePr>
            <p:nvPr/>
          </p:nvGraphicFramePr>
          <p:xfrm>
            <a:off x="3419187" y="4680099"/>
            <a:ext cx="1409672" cy="734356"/>
          </p:xfrm>
          <a:graphic>
            <a:graphicData uri="http://schemas.openxmlformats.org/presentationml/2006/ole">
              <p:oleObj spid="_x0000_s68617" name="Equation" r:id="rId7" imgW="825480" imgH="431640" progId="Equation.DSMT4">
                <p:embed/>
              </p:oleObj>
            </a:graphicData>
          </a:graphic>
        </p:graphicFrame>
        <p:graphicFrame>
          <p:nvGraphicFramePr>
            <p:cNvPr id="68619" name="Object 11"/>
            <p:cNvGraphicFramePr>
              <a:graphicFrameLocks noChangeAspect="1"/>
            </p:cNvGraphicFramePr>
            <p:nvPr/>
          </p:nvGraphicFramePr>
          <p:xfrm>
            <a:off x="4986152" y="4772094"/>
            <a:ext cx="1858971" cy="465868"/>
          </p:xfrm>
          <a:graphic>
            <a:graphicData uri="http://schemas.openxmlformats.org/presentationml/2006/ole">
              <p:oleObj spid="_x0000_s68619" name="Equation" r:id="rId8" imgW="977760" imgH="241200" progId="Equation.DSMT4">
                <p:embed/>
              </p:oleObj>
            </a:graphicData>
          </a:graphic>
        </p:graphicFrame>
      </p:grpSp>
      <p:pic>
        <p:nvPicPr>
          <p:cNvPr id="68635" name="圖片 22" descr="ir2.jpg"/>
          <p:cNvPicPr>
            <a:picLocks noChangeAspect="1"/>
          </p:cNvPicPr>
          <p:nvPr/>
        </p:nvPicPr>
        <p:blipFill>
          <a:blip r:embed="rId9"/>
          <a:srcRect/>
          <a:stretch>
            <a:fillRect/>
          </a:stretch>
        </p:blipFill>
        <p:spPr bwMode="auto">
          <a:xfrm>
            <a:off x="971550" y="3357563"/>
            <a:ext cx="7496175" cy="762000"/>
          </a:xfrm>
          <a:prstGeom prst="rect">
            <a:avLst/>
          </a:prstGeom>
          <a:noFill/>
          <a:ln w="9525">
            <a:noFill/>
            <a:miter lim="800000"/>
            <a:headEnd/>
            <a:tailEnd/>
          </a:ln>
        </p:spPr>
      </p:pic>
      <p:sp>
        <p:nvSpPr>
          <p:cNvPr id="68636" name="Text Box 30"/>
          <p:cNvSpPr txBox="1">
            <a:spLocks noChangeArrowheads="1"/>
          </p:cNvSpPr>
          <p:nvPr/>
        </p:nvSpPr>
        <p:spPr bwMode="auto">
          <a:xfrm>
            <a:off x="5148263" y="1916113"/>
            <a:ext cx="2376487" cy="366712"/>
          </a:xfrm>
          <a:prstGeom prst="rect">
            <a:avLst/>
          </a:prstGeom>
          <a:noFill/>
          <a:ln w="9525">
            <a:noFill/>
            <a:miter lim="800000"/>
            <a:headEnd/>
            <a:tailEnd/>
          </a:ln>
        </p:spPr>
        <p:txBody>
          <a:bodyPr>
            <a:spAutoFit/>
          </a:bodyPr>
          <a:lstStyle/>
          <a:p>
            <a:r>
              <a:rPr lang="en-US" altLang="zh-TW" b="1" i="1">
                <a:solidFill>
                  <a:srgbClr val="FF3300"/>
                </a:solidFill>
              </a:rPr>
              <a:t>F</a:t>
            </a:r>
            <a:r>
              <a:rPr lang="en-US" altLang="zh-TW" b="1">
                <a:solidFill>
                  <a:srgbClr val="FF3300"/>
                </a:solidFill>
              </a:rPr>
              <a:t>(</a:t>
            </a:r>
            <a:r>
              <a:rPr lang="en-US" altLang="zh-TW" b="1" i="1">
                <a:solidFill>
                  <a:srgbClr val="FF3300"/>
                </a:solidFill>
              </a:rPr>
              <a:t>i</a:t>
            </a:r>
            <a:r>
              <a:rPr lang="en-US" altLang="zh-TW" b="1">
                <a:solidFill>
                  <a:srgbClr val="FF3300"/>
                </a:solidFill>
              </a:rPr>
              <a:t>): Friend of </a:t>
            </a:r>
            <a:r>
              <a:rPr lang="en-US" altLang="zh-TW" b="1" i="1">
                <a:solidFill>
                  <a:srgbClr val="FF3300"/>
                </a:solidFill>
              </a:rPr>
              <a:t>i</a:t>
            </a:r>
          </a:p>
        </p:txBody>
      </p:sp>
      <p:sp>
        <p:nvSpPr>
          <p:cNvPr id="68637" name="Text Box 31"/>
          <p:cNvSpPr txBox="1">
            <a:spLocks noChangeArrowheads="1"/>
          </p:cNvSpPr>
          <p:nvPr/>
        </p:nvSpPr>
        <p:spPr bwMode="auto">
          <a:xfrm>
            <a:off x="5364163" y="5373688"/>
            <a:ext cx="3600450" cy="641350"/>
          </a:xfrm>
          <a:prstGeom prst="rect">
            <a:avLst/>
          </a:prstGeom>
          <a:noFill/>
          <a:ln w="9525">
            <a:noFill/>
            <a:miter lim="800000"/>
            <a:headEnd/>
            <a:tailEnd/>
          </a:ln>
        </p:spPr>
        <p:txBody>
          <a:bodyPr>
            <a:spAutoFit/>
          </a:bodyPr>
          <a:lstStyle/>
          <a:p>
            <a:r>
              <a:rPr lang="en-US" altLang="zh-TW" b="1" i="1">
                <a:solidFill>
                  <a:srgbClr val="FF3300"/>
                </a:solidFill>
              </a:rPr>
              <a:t>N</a:t>
            </a:r>
            <a:r>
              <a:rPr lang="en-US" altLang="zh-TW" b="1">
                <a:solidFill>
                  <a:srgbClr val="FF3300"/>
                </a:solidFill>
              </a:rPr>
              <a:t>: # of posts</a:t>
            </a:r>
          </a:p>
          <a:p>
            <a:r>
              <a:rPr lang="en-US" altLang="zh-TW" b="1" i="1">
                <a:solidFill>
                  <a:srgbClr val="FF3300"/>
                </a:solidFill>
              </a:rPr>
              <a:t>n</a:t>
            </a:r>
            <a:r>
              <a:rPr lang="en-US" altLang="zh-TW" b="1" i="1" baseline="-25000">
                <a:solidFill>
                  <a:srgbClr val="FF3300"/>
                </a:solidFill>
              </a:rPr>
              <a:t>i </a:t>
            </a:r>
            <a:r>
              <a:rPr lang="en-US" altLang="zh-TW" b="1">
                <a:solidFill>
                  <a:srgbClr val="FF3300"/>
                </a:solidFill>
              </a:rPr>
              <a:t>: # of posts including term </a:t>
            </a:r>
            <a:r>
              <a:rPr lang="en-US" altLang="zh-TW" b="1" i="1">
                <a:solidFill>
                  <a:srgbClr val="FF3300"/>
                </a:solidFill>
              </a:rPr>
              <a:t>i</a:t>
            </a:r>
          </a:p>
        </p:txBody>
      </p:sp>
    </p:spTree>
  </p:cSld>
  <p:clrMapOvr>
    <a:masterClrMapping/>
  </p:clrMapOvr>
  <p:transition advTm="4984"/>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標題 1"/>
          <p:cNvSpPr>
            <a:spLocks noGrp="1"/>
          </p:cNvSpPr>
          <p:nvPr>
            <p:ph type="title"/>
          </p:nvPr>
        </p:nvSpPr>
        <p:spPr/>
        <p:txBody>
          <a:bodyPr/>
          <a:lstStyle/>
          <a:p>
            <a:pPr eaLnBrk="1" hangingPunct="1"/>
            <a:r>
              <a:rPr lang="en-US" altLang="zh-TW" smtClean="0"/>
              <a:t>Discovery Engine of Social Endorsers</a:t>
            </a:r>
            <a:endParaRPr lang="zh-TW" altLang="en-US" smtClean="0"/>
          </a:p>
        </p:txBody>
      </p:sp>
      <p:pic>
        <p:nvPicPr>
          <p:cNvPr id="258050" name="內容版面配置區 3" descr="system_ahp.jpg"/>
          <p:cNvPicPr>
            <a:picLocks noGrp="1" noChangeAspect="1"/>
          </p:cNvPicPr>
          <p:nvPr>
            <p:ph idx="1"/>
          </p:nvPr>
        </p:nvPicPr>
        <p:blipFill>
          <a:blip r:embed="rId3"/>
          <a:srcRect/>
          <a:stretch>
            <a:fillRect/>
          </a:stretch>
        </p:blipFill>
        <p:spPr>
          <a:xfrm>
            <a:off x="1189038" y="1209675"/>
            <a:ext cx="7486650" cy="5099050"/>
          </a:xfrm>
        </p:spPr>
      </p:pic>
      <p:sp>
        <p:nvSpPr>
          <p:cNvPr id="70659" name="投影片編號版面配置區 6"/>
          <p:cNvSpPr>
            <a:spLocks noGrp="1"/>
          </p:cNvSpPr>
          <p:nvPr>
            <p:ph type="sldNum" sz="quarter" idx="12"/>
          </p:nvPr>
        </p:nvSpPr>
        <p:spPr/>
        <p:txBody>
          <a:bodyPr/>
          <a:lstStyle/>
          <a:p>
            <a:pPr fontAlgn="base">
              <a:spcBef>
                <a:spcPct val="0"/>
              </a:spcBef>
              <a:spcAft>
                <a:spcPct val="0"/>
              </a:spcAft>
              <a:defRPr/>
            </a:pPr>
            <a:fld id="{920104FB-40C4-4757-B96A-EA84F47FF950}" type="slidenum">
              <a:rPr lang="zh-TW" altLang="en-US">
                <a:ea typeface="新細明體" charset="-120"/>
              </a:rPr>
              <a:pPr fontAlgn="base">
                <a:spcBef>
                  <a:spcPct val="0"/>
                </a:spcBef>
                <a:spcAft>
                  <a:spcPct val="0"/>
                </a:spcAft>
                <a:defRPr/>
              </a:pPr>
              <a:t>17</a:t>
            </a:fld>
            <a:endParaRPr lang="en-US" altLang="zh-TW">
              <a:ea typeface="新細明體" charset="-120"/>
            </a:endParaRPr>
          </a:p>
        </p:txBody>
      </p:sp>
      <p:sp>
        <p:nvSpPr>
          <p:cNvPr id="8" name="矩形 7"/>
          <p:cNvSpPr/>
          <p:nvPr/>
        </p:nvSpPr>
        <p:spPr>
          <a:xfrm>
            <a:off x="6872288" y="2039938"/>
            <a:ext cx="603250" cy="30892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ransition advTm="1031"/>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標題 1"/>
          <p:cNvSpPr>
            <a:spLocks noGrp="1"/>
          </p:cNvSpPr>
          <p:nvPr>
            <p:ph type="title"/>
          </p:nvPr>
        </p:nvSpPr>
        <p:spPr>
          <a:xfrm>
            <a:off x="0" y="0"/>
            <a:ext cx="8964613" cy="1143000"/>
          </a:xfrm>
        </p:spPr>
        <p:txBody>
          <a:bodyPr/>
          <a:lstStyle/>
          <a:p>
            <a:pPr eaLnBrk="1" hangingPunct="1"/>
            <a:r>
              <a:rPr lang="en-US" altLang="zh-TW" smtClean="0"/>
              <a:t>Measurement aggregation module</a:t>
            </a:r>
            <a:endParaRPr lang="zh-TW" altLang="en-US" smtClean="0"/>
          </a:p>
        </p:txBody>
      </p:sp>
      <p:sp>
        <p:nvSpPr>
          <p:cNvPr id="260098" name="內容版面配置區 2"/>
          <p:cNvSpPr>
            <a:spLocks noGrp="1"/>
          </p:cNvSpPr>
          <p:nvPr>
            <p:ph idx="1"/>
          </p:nvPr>
        </p:nvSpPr>
        <p:spPr/>
        <p:txBody>
          <a:bodyPr/>
          <a:lstStyle/>
          <a:p>
            <a:pPr eaLnBrk="1" hangingPunct="1"/>
            <a:r>
              <a:rPr lang="en-US" altLang="zh-TW" smtClean="0"/>
              <a:t>Common approaches deal with uncertain weighting problems</a:t>
            </a:r>
            <a:r>
              <a:rPr lang="zh-TW" altLang="en-US" smtClean="0"/>
              <a:t> </a:t>
            </a:r>
            <a:r>
              <a:rPr lang="en-US" altLang="zh-TW" sz="1800" smtClean="0">
                <a:solidFill>
                  <a:srgbClr val="7F7F7F"/>
                </a:solidFill>
              </a:rPr>
              <a:t>(Kuo et al.,2002)</a:t>
            </a:r>
          </a:p>
          <a:p>
            <a:pPr lvl="1" eaLnBrk="1" hangingPunct="1"/>
            <a:r>
              <a:rPr lang="en-US" altLang="zh-TW" smtClean="0"/>
              <a:t>Black box : Artificial neural network (ANN)</a:t>
            </a:r>
          </a:p>
          <a:p>
            <a:pPr lvl="1" eaLnBrk="1" hangingPunct="1"/>
            <a:r>
              <a:rPr lang="en-US" altLang="zh-TW" smtClean="0">
                <a:solidFill>
                  <a:schemeClr val="hlink"/>
                </a:solidFill>
              </a:rPr>
              <a:t>White box: Analytic hierarchy process (AHP)</a:t>
            </a:r>
          </a:p>
          <a:p>
            <a:pPr eaLnBrk="1" hangingPunct="1"/>
            <a:r>
              <a:rPr lang="en-US" altLang="zh-TW" smtClean="0"/>
              <a:t>AHP is applied in many research fields.</a:t>
            </a:r>
          </a:p>
          <a:p>
            <a:pPr lvl="1" eaLnBrk="1" hangingPunct="1"/>
            <a:r>
              <a:rPr lang="en-US" altLang="zh-TW" smtClean="0"/>
              <a:t>Social network analysis </a:t>
            </a:r>
            <a:r>
              <a:rPr lang="en-US" altLang="zh-TW" sz="1800" smtClean="0">
                <a:solidFill>
                  <a:srgbClr val="7F7F7F"/>
                </a:solidFill>
              </a:rPr>
              <a:t>(Liebowitz,2005) </a:t>
            </a:r>
            <a:endParaRPr lang="en-US" altLang="zh-TW" smtClean="0">
              <a:solidFill>
                <a:srgbClr val="7F7F7F"/>
              </a:solidFill>
            </a:endParaRPr>
          </a:p>
          <a:p>
            <a:pPr lvl="1" eaLnBrk="1" hangingPunct="1"/>
            <a:r>
              <a:rPr lang="en-US" altLang="zh-TW" smtClean="0"/>
              <a:t>Recommendation systems </a:t>
            </a:r>
            <a:r>
              <a:rPr lang="en-US" altLang="zh-TW" sz="1800" smtClean="0">
                <a:solidFill>
                  <a:srgbClr val="7F7F7F"/>
                </a:solidFill>
              </a:rPr>
              <a:t>(Huang and Bian,2009)</a:t>
            </a:r>
            <a:endParaRPr lang="en-US" altLang="zh-TW" smtClean="0">
              <a:solidFill>
                <a:srgbClr val="7F7F7F"/>
              </a:solidFill>
            </a:endParaRPr>
          </a:p>
          <a:p>
            <a:pPr eaLnBrk="1" hangingPunct="1"/>
            <a:endParaRPr lang="en-US" altLang="zh-TW" u="sng" smtClean="0"/>
          </a:p>
          <a:p>
            <a:pPr eaLnBrk="1" hangingPunct="1"/>
            <a:r>
              <a:rPr lang="en-US" altLang="zh-TW" smtClean="0"/>
              <a:t>We apply AHP to deal with uncertain weighting problems</a:t>
            </a:r>
          </a:p>
          <a:p>
            <a:pPr eaLnBrk="1" hangingPunct="1"/>
            <a:endParaRPr lang="zh-TW" altLang="en-US" smtClean="0"/>
          </a:p>
        </p:txBody>
      </p:sp>
      <p:sp>
        <p:nvSpPr>
          <p:cNvPr id="71683" name="投影片編號版面配置區 3"/>
          <p:cNvSpPr>
            <a:spLocks noGrp="1"/>
          </p:cNvSpPr>
          <p:nvPr>
            <p:ph type="sldNum" sz="quarter" idx="12"/>
          </p:nvPr>
        </p:nvSpPr>
        <p:spPr/>
        <p:txBody>
          <a:bodyPr/>
          <a:lstStyle/>
          <a:p>
            <a:pPr fontAlgn="base">
              <a:spcBef>
                <a:spcPct val="0"/>
              </a:spcBef>
              <a:spcAft>
                <a:spcPct val="0"/>
              </a:spcAft>
              <a:defRPr/>
            </a:pPr>
            <a:fld id="{87831C49-F889-43A5-9D82-6BD2C4ECE488}" type="slidenum">
              <a:rPr lang="zh-TW" altLang="en-US">
                <a:ea typeface="新細明體" charset="-120"/>
              </a:rPr>
              <a:pPr fontAlgn="base">
                <a:spcBef>
                  <a:spcPct val="0"/>
                </a:spcBef>
                <a:spcAft>
                  <a:spcPct val="0"/>
                </a:spcAft>
                <a:defRPr/>
              </a:pPr>
              <a:t>18</a:t>
            </a:fld>
            <a:endParaRPr lang="en-US" altLang="zh-TW">
              <a:ea typeface="新細明體" charset="-120"/>
            </a:endParaRPr>
          </a:p>
        </p:txBody>
      </p:sp>
    </p:spTree>
  </p:cSld>
  <p:clrMapOvr>
    <a:masterClrMapping/>
  </p:clrMapOvr>
  <p:transition advTm="23094"/>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002" name="Object 2"/>
          <p:cNvGraphicFramePr>
            <a:graphicFrameLocks noChangeAspect="1"/>
          </p:cNvGraphicFramePr>
          <p:nvPr/>
        </p:nvGraphicFramePr>
        <p:xfrm>
          <a:off x="3851275" y="3124200"/>
          <a:ext cx="5187950" cy="3136900"/>
        </p:xfrm>
        <a:graphic>
          <a:graphicData uri="http://schemas.openxmlformats.org/presentationml/2006/ole">
            <p:oleObj spid="_x0000_s128002" name="Document" r:id="rId4" imgW="5270306" imgH="3187583" progId="Word.Document.12">
              <p:link updateAutomatic="1"/>
            </p:oleObj>
          </a:graphicData>
        </a:graphic>
      </p:graphicFrame>
      <p:sp>
        <p:nvSpPr>
          <p:cNvPr id="128003" name="標題 1"/>
          <p:cNvSpPr>
            <a:spLocks noGrp="1"/>
          </p:cNvSpPr>
          <p:nvPr>
            <p:ph type="title"/>
          </p:nvPr>
        </p:nvSpPr>
        <p:spPr/>
        <p:txBody>
          <a:bodyPr/>
          <a:lstStyle/>
          <a:p>
            <a:pPr eaLnBrk="1" hangingPunct="1"/>
            <a:r>
              <a:rPr lang="en-US" altLang="zh-TW" smtClean="0"/>
              <a:t>Experiments- Data Description</a:t>
            </a:r>
            <a:endParaRPr lang="zh-TW" altLang="en-US" smtClean="0"/>
          </a:p>
        </p:txBody>
      </p:sp>
      <p:sp>
        <p:nvSpPr>
          <p:cNvPr id="128004" name="內容版面配置區 2"/>
          <p:cNvSpPr>
            <a:spLocks noGrp="1"/>
          </p:cNvSpPr>
          <p:nvPr>
            <p:ph idx="1"/>
          </p:nvPr>
        </p:nvSpPr>
        <p:spPr/>
        <p:txBody>
          <a:bodyPr/>
          <a:lstStyle/>
          <a:p>
            <a:pPr eaLnBrk="1" hangingPunct="1"/>
            <a:r>
              <a:rPr lang="en-US" altLang="zh-TW" smtClean="0"/>
              <a:t>Platform: Plurk</a:t>
            </a:r>
          </a:p>
          <a:p>
            <a:pPr lvl="1" eaLnBrk="1" hangingPunct="1"/>
            <a:r>
              <a:rPr lang="en-US" altLang="zh-TW" smtClean="0"/>
              <a:t>One of the most popular microblog services</a:t>
            </a:r>
          </a:p>
          <a:p>
            <a:pPr lvl="1" eaLnBrk="1" hangingPunct="1"/>
            <a:r>
              <a:rPr lang="en-US" altLang="zh-TW" smtClean="0"/>
              <a:t>In Taiwan, the usage of Plurk is more than Twitter</a:t>
            </a:r>
          </a:p>
          <a:p>
            <a:pPr eaLnBrk="1" hangingPunct="1"/>
            <a:r>
              <a:rPr lang="en-US" altLang="zh-TW" smtClean="0"/>
              <a:t>Target users : 107 active users</a:t>
            </a:r>
          </a:p>
          <a:p>
            <a:pPr lvl="1" eaLnBrk="1" hangingPunct="1"/>
            <a:r>
              <a:rPr lang="en-US" altLang="zh-TW" smtClean="0"/>
              <a:t>55% male, 45% female</a:t>
            </a:r>
          </a:p>
          <a:p>
            <a:pPr lvl="1" eaLnBrk="1" hangingPunct="1"/>
            <a:r>
              <a:rPr lang="en-US" altLang="zh-TW" smtClean="0"/>
              <a:t>Aging between 20-50</a:t>
            </a:r>
          </a:p>
          <a:p>
            <a:pPr eaLnBrk="1" hangingPunct="1"/>
            <a:r>
              <a:rPr lang="en-US" altLang="zh-TW" smtClean="0"/>
              <a:t>Collect data to 3rd layers</a:t>
            </a:r>
          </a:p>
          <a:p>
            <a:pPr lvl="1" eaLnBrk="1" hangingPunct="1"/>
            <a:r>
              <a:rPr lang="en-US" altLang="zh-TW" smtClean="0"/>
              <a:t>121,837 users</a:t>
            </a:r>
          </a:p>
          <a:p>
            <a:pPr lvl="1" eaLnBrk="1" hangingPunct="1"/>
            <a:r>
              <a:rPr lang="en-US" altLang="zh-TW" smtClean="0"/>
              <a:t>971,014 plurks</a:t>
            </a:r>
          </a:p>
          <a:p>
            <a:pPr eaLnBrk="1" hangingPunct="1"/>
            <a:r>
              <a:rPr lang="en-US" altLang="zh-TW" smtClean="0"/>
              <a:t>Experiment time</a:t>
            </a:r>
          </a:p>
          <a:p>
            <a:pPr lvl="1" eaLnBrk="1" hangingPunct="1"/>
            <a:r>
              <a:rPr lang="en-US" altLang="zh-TW" smtClean="0"/>
              <a:t>3 months</a:t>
            </a:r>
          </a:p>
          <a:p>
            <a:pPr lvl="1" eaLnBrk="1" hangingPunct="1"/>
            <a:endParaRPr lang="en-US" altLang="zh-TW" smtClean="0"/>
          </a:p>
        </p:txBody>
      </p:sp>
      <p:sp>
        <p:nvSpPr>
          <p:cNvPr id="75779" name="投影片編號版面配置區 3"/>
          <p:cNvSpPr>
            <a:spLocks noGrp="1"/>
          </p:cNvSpPr>
          <p:nvPr>
            <p:ph type="sldNum" sz="quarter" idx="12"/>
          </p:nvPr>
        </p:nvSpPr>
        <p:spPr/>
        <p:txBody>
          <a:bodyPr/>
          <a:lstStyle/>
          <a:p>
            <a:pPr fontAlgn="base">
              <a:spcBef>
                <a:spcPct val="0"/>
              </a:spcBef>
              <a:spcAft>
                <a:spcPct val="0"/>
              </a:spcAft>
              <a:defRPr/>
            </a:pPr>
            <a:fld id="{ED389C24-4AD9-47E9-AB81-0B0D3C3A64BF}" type="slidenum">
              <a:rPr lang="zh-TW" altLang="en-US">
                <a:ea typeface="新細明體" charset="-120"/>
              </a:rPr>
              <a:pPr fontAlgn="base">
                <a:spcBef>
                  <a:spcPct val="0"/>
                </a:spcBef>
                <a:spcAft>
                  <a:spcPct val="0"/>
                </a:spcAft>
                <a:defRPr/>
              </a:pPr>
              <a:t>19</a:t>
            </a:fld>
            <a:endParaRPr lang="en-US" altLang="zh-TW">
              <a:ea typeface="新細明體" charset="-120"/>
            </a:endParaRPr>
          </a:p>
        </p:txBody>
      </p:sp>
    </p:spTree>
  </p:cSld>
  <p:clrMapOvr>
    <a:masterClrMapping/>
  </p:clrMapOvr>
  <p:transition advTm="53547"/>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標題 1"/>
          <p:cNvSpPr>
            <a:spLocks noGrp="1"/>
          </p:cNvSpPr>
          <p:nvPr>
            <p:ph type="title"/>
          </p:nvPr>
        </p:nvSpPr>
        <p:spPr/>
        <p:txBody>
          <a:bodyPr/>
          <a:lstStyle/>
          <a:p>
            <a:pPr eaLnBrk="1" hangingPunct="1"/>
            <a:r>
              <a:rPr lang="en-US" altLang="zh-TW" smtClean="0"/>
              <a:t>Agenda</a:t>
            </a:r>
            <a:endParaRPr lang="zh-TW" altLang="en-US" smtClean="0"/>
          </a:p>
        </p:txBody>
      </p:sp>
      <p:sp>
        <p:nvSpPr>
          <p:cNvPr id="16386" name="內容版面配置區 2"/>
          <p:cNvSpPr>
            <a:spLocks noGrp="1"/>
          </p:cNvSpPr>
          <p:nvPr>
            <p:ph idx="1"/>
          </p:nvPr>
        </p:nvSpPr>
        <p:spPr>
          <a:xfrm>
            <a:off x="468313" y="1196975"/>
            <a:ext cx="8229600" cy="4824413"/>
          </a:xfrm>
        </p:spPr>
        <p:txBody>
          <a:bodyPr/>
          <a:lstStyle/>
          <a:p>
            <a:pPr eaLnBrk="1" hangingPunct="1"/>
            <a:r>
              <a:rPr lang="en-US" altLang="zh-TW" sz="2800" smtClean="0"/>
              <a:t>Background </a:t>
            </a:r>
          </a:p>
          <a:p>
            <a:pPr eaLnBrk="1" hangingPunct="1"/>
            <a:r>
              <a:rPr lang="en-US" altLang="zh-TW" sz="2800" smtClean="0"/>
              <a:t>System Architecture</a:t>
            </a:r>
          </a:p>
          <a:p>
            <a:pPr eaLnBrk="1" hangingPunct="1"/>
            <a:r>
              <a:rPr lang="en-US" altLang="zh-TW" sz="2800" smtClean="0"/>
              <a:t>Experimental Study</a:t>
            </a:r>
          </a:p>
          <a:p>
            <a:pPr eaLnBrk="1" hangingPunct="1"/>
            <a:r>
              <a:rPr lang="en-US" altLang="zh-TW" sz="2800" smtClean="0"/>
              <a:t>Conclusion </a:t>
            </a:r>
            <a:endParaRPr lang="zh-TW" altLang="en-US" sz="2800" smtClean="0"/>
          </a:p>
        </p:txBody>
      </p:sp>
      <p:sp>
        <p:nvSpPr>
          <p:cNvPr id="16387" name="投影片編號版面配置區 3"/>
          <p:cNvSpPr>
            <a:spLocks noGrp="1"/>
          </p:cNvSpPr>
          <p:nvPr>
            <p:ph type="sldNum" sz="quarter" idx="12"/>
          </p:nvPr>
        </p:nvSpPr>
        <p:spPr/>
        <p:txBody>
          <a:bodyPr/>
          <a:lstStyle/>
          <a:p>
            <a:pPr fontAlgn="base">
              <a:spcBef>
                <a:spcPct val="0"/>
              </a:spcBef>
              <a:spcAft>
                <a:spcPct val="0"/>
              </a:spcAft>
              <a:defRPr/>
            </a:pPr>
            <a:fld id="{E5A3A25B-0E51-416F-8270-C3524DAF3A56}" type="slidenum">
              <a:rPr lang="zh-TW" altLang="en-US">
                <a:ea typeface="新細明體" charset="-120"/>
              </a:rPr>
              <a:pPr fontAlgn="base">
                <a:spcBef>
                  <a:spcPct val="0"/>
                </a:spcBef>
                <a:spcAft>
                  <a:spcPct val="0"/>
                </a:spcAft>
                <a:defRPr/>
              </a:pPr>
              <a:t>2</a:t>
            </a:fld>
            <a:endParaRPr lang="en-US" altLang="zh-TW">
              <a:ea typeface="新細明體" charset="-120"/>
            </a:endParaRPr>
          </a:p>
        </p:txBody>
      </p:sp>
    </p:spTree>
  </p:cSld>
  <p:clrMapOvr>
    <a:masterClrMapping/>
  </p:clrMapOvr>
  <p:transition advTm="14453"/>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descr="user_defined.jpg"/>
          <p:cNvPicPr>
            <a:picLocks noChangeAspect="1"/>
          </p:cNvPicPr>
          <p:nvPr/>
        </p:nvPicPr>
        <p:blipFill>
          <a:blip r:embed="rId3"/>
          <a:srcRect/>
          <a:stretch>
            <a:fillRect/>
          </a:stretch>
        </p:blipFill>
        <p:spPr bwMode="auto">
          <a:xfrm>
            <a:off x="207963" y="3213100"/>
            <a:ext cx="3546475" cy="3168650"/>
          </a:xfrm>
          <a:prstGeom prst="rect">
            <a:avLst/>
          </a:prstGeom>
          <a:noFill/>
          <a:ln w="9525">
            <a:noFill/>
            <a:miter lim="800000"/>
            <a:headEnd/>
            <a:tailEnd/>
          </a:ln>
        </p:spPr>
      </p:pic>
      <p:sp>
        <p:nvSpPr>
          <p:cNvPr id="264194" name="Title 1"/>
          <p:cNvSpPr>
            <a:spLocks noGrp="1"/>
          </p:cNvSpPr>
          <p:nvPr>
            <p:ph type="title"/>
          </p:nvPr>
        </p:nvSpPr>
        <p:spPr/>
        <p:txBody>
          <a:bodyPr/>
          <a:lstStyle/>
          <a:p>
            <a:pPr eaLnBrk="1" hangingPunct="1"/>
            <a:r>
              <a:rPr lang="en-US" altLang="zh-TW" smtClean="0"/>
              <a:t> Preference Module Computing</a:t>
            </a:r>
          </a:p>
        </p:txBody>
      </p:sp>
      <p:sp>
        <p:nvSpPr>
          <p:cNvPr id="264195" name="Content Placeholder 2"/>
          <p:cNvSpPr>
            <a:spLocks noGrp="1"/>
          </p:cNvSpPr>
          <p:nvPr>
            <p:ph idx="1"/>
          </p:nvPr>
        </p:nvSpPr>
        <p:spPr/>
        <p:txBody>
          <a:bodyPr/>
          <a:lstStyle/>
          <a:p>
            <a:pPr eaLnBrk="1" hangingPunct="1"/>
            <a:r>
              <a:rPr lang="en-US" altLang="zh-TW" smtClean="0"/>
              <a:t>Preference analysis module</a:t>
            </a:r>
          </a:p>
          <a:p>
            <a:pPr lvl="1" eaLnBrk="1" hangingPunct="1"/>
            <a:r>
              <a:rPr lang="en-US" altLang="zh-TW" smtClean="0"/>
              <a:t>Establish category tree with Yahoo and PChome</a:t>
            </a:r>
          </a:p>
          <a:p>
            <a:pPr lvl="1" eaLnBrk="1" hangingPunct="1"/>
            <a:r>
              <a:rPr lang="en-US" altLang="zh-TW" smtClean="0"/>
              <a:t>Explicit preferences by questionnaires</a:t>
            </a:r>
          </a:p>
          <a:p>
            <a:pPr lvl="1" eaLnBrk="1" hangingPunct="1"/>
            <a:r>
              <a:rPr lang="en-US" altLang="zh-TW" smtClean="0"/>
              <a:t>Implicit preferences from the fan pages</a:t>
            </a:r>
          </a:p>
          <a:p>
            <a:pPr lvl="1" eaLnBrk="1" hangingPunct="1"/>
            <a:endParaRPr lang="en-US" altLang="zh-TW" smtClean="0"/>
          </a:p>
          <a:p>
            <a:pPr lvl="1" eaLnBrk="1" hangingPunct="1"/>
            <a:endParaRPr lang="en-US" altLang="zh-TW" smtClean="0"/>
          </a:p>
          <a:p>
            <a:pPr eaLnBrk="1" hangingPunct="1"/>
            <a:endParaRPr lang="en-US" altLang="zh-TW" smtClean="0"/>
          </a:p>
          <a:p>
            <a:pPr lvl="1" eaLnBrk="1" hangingPunct="1"/>
            <a:endParaRPr lang="en-US" altLang="zh-TW" smtClean="0"/>
          </a:p>
          <a:p>
            <a:pPr lvl="1" eaLnBrk="1" hangingPunct="1">
              <a:buFontTx/>
              <a:buNone/>
            </a:pPr>
            <a:r>
              <a:rPr lang="en-US" altLang="zh-TW" smtClean="0"/>
              <a:t>  </a:t>
            </a:r>
          </a:p>
          <a:p>
            <a:pPr lvl="1" eaLnBrk="1" hangingPunct="1"/>
            <a:endParaRPr lang="zh-TW" altLang="en-US" b="1" smtClean="0"/>
          </a:p>
          <a:p>
            <a:pPr lvl="1" eaLnBrk="1" hangingPunct="1"/>
            <a:endParaRPr lang="en-US" altLang="zh-TW" smtClean="0"/>
          </a:p>
          <a:p>
            <a:pPr lvl="1" eaLnBrk="1" hangingPunct="1"/>
            <a:endParaRPr lang="zh-TW" altLang="en-US" b="1" smtClean="0"/>
          </a:p>
          <a:p>
            <a:pPr eaLnBrk="1" hangingPunct="1"/>
            <a:endParaRPr lang="en-US" altLang="zh-TW" smtClean="0"/>
          </a:p>
        </p:txBody>
      </p:sp>
      <p:pic>
        <p:nvPicPr>
          <p:cNvPr id="5" name="圖片 4" descr="產品tree04.jpg"/>
          <p:cNvPicPr>
            <a:picLocks noChangeAspect="1"/>
          </p:cNvPicPr>
          <p:nvPr/>
        </p:nvPicPr>
        <p:blipFill>
          <a:blip r:embed="rId4"/>
          <a:srcRect/>
          <a:stretch>
            <a:fillRect/>
          </a:stretch>
        </p:blipFill>
        <p:spPr bwMode="auto">
          <a:xfrm>
            <a:off x="4356100" y="2871788"/>
            <a:ext cx="4532313" cy="3389312"/>
          </a:xfrm>
          <a:prstGeom prst="rect">
            <a:avLst/>
          </a:prstGeom>
          <a:noFill/>
          <a:ln w="9525">
            <a:noFill/>
            <a:miter lim="800000"/>
            <a:headEnd/>
            <a:tailEnd/>
          </a:ln>
        </p:spPr>
      </p:pic>
      <p:sp>
        <p:nvSpPr>
          <p:cNvPr id="79876" name="Slide Number Placeholder 3"/>
          <p:cNvSpPr>
            <a:spLocks noGrp="1"/>
          </p:cNvSpPr>
          <p:nvPr>
            <p:ph type="sldNum" sz="quarter" idx="12"/>
          </p:nvPr>
        </p:nvSpPr>
        <p:spPr/>
        <p:txBody>
          <a:bodyPr/>
          <a:lstStyle/>
          <a:p>
            <a:pPr fontAlgn="base">
              <a:spcBef>
                <a:spcPct val="0"/>
              </a:spcBef>
              <a:spcAft>
                <a:spcPct val="0"/>
              </a:spcAft>
              <a:defRPr/>
            </a:pPr>
            <a:fld id="{854EB6E9-F0A2-4DF3-8D43-1B53D1A83E76}" type="slidenum">
              <a:rPr lang="zh-TW" altLang="en-US">
                <a:ea typeface="新細明體" charset="-120"/>
              </a:rPr>
              <a:pPr fontAlgn="base">
                <a:spcBef>
                  <a:spcPct val="0"/>
                </a:spcBef>
                <a:spcAft>
                  <a:spcPct val="0"/>
                </a:spcAft>
                <a:defRPr/>
              </a:pPr>
              <a:t>20</a:t>
            </a:fld>
            <a:endParaRPr lang="en-US" altLang="zh-TW">
              <a:ea typeface="新細明體" charset="-120"/>
            </a:endParaRPr>
          </a:p>
        </p:txBody>
      </p:sp>
      <p:pic>
        <p:nvPicPr>
          <p:cNvPr id="8" name="圖片 7" descr="logo-yahoo.gif"/>
          <p:cNvPicPr>
            <a:picLocks noChangeAspect="1"/>
          </p:cNvPicPr>
          <p:nvPr/>
        </p:nvPicPr>
        <p:blipFill>
          <a:blip r:embed="rId5"/>
          <a:srcRect/>
          <a:stretch>
            <a:fillRect/>
          </a:stretch>
        </p:blipFill>
        <p:spPr bwMode="auto">
          <a:xfrm>
            <a:off x="4427538" y="3141663"/>
            <a:ext cx="1836737" cy="444500"/>
          </a:xfrm>
          <a:prstGeom prst="rect">
            <a:avLst/>
          </a:prstGeom>
          <a:noFill/>
          <a:ln w="9525">
            <a:noFill/>
            <a:miter lim="800000"/>
            <a:headEnd/>
            <a:tailEnd/>
          </a:ln>
        </p:spPr>
      </p:pic>
      <p:pic>
        <p:nvPicPr>
          <p:cNvPr id="9" name="圖片 8" descr="pchome_logo.gif"/>
          <p:cNvPicPr>
            <a:picLocks noChangeAspect="1"/>
          </p:cNvPicPr>
          <p:nvPr/>
        </p:nvPicPr>
        <p:blipFill>
          <a:blip r:embed="rId6"/>
          <a:srcRect/>
          <a:stretch>
            <a:fillRect/>
          </a:stretch>
        </p:blipFill>
        <p:spPr bwMode="auto">
          <a:xfrm>
            <a:off x="7129463" y="3213100"/>
            <a:ext cx="1979612" cy="330200"/>
          </a:xfrm>
          <a:prstGeom prst="rect">
            <a:avLst/>
          </a:prstGeom>
          <a:noFill/>
          <a:ln w="9525">
            <a:noFill/>
            <a:miter lim="800000"/>
            <a:headEnd/>
            <a:tailEnd/>
          </a:ln>
        </p:spPr>
      </p:pic>
      <p:sp>
        <p:nvSpPr>
          <p:cNvPr id="11" name="橢圓 10"/>
          <p:cNvSpPr/>
          <p:nvPr/>
        </p:nvSpPr>
        <p:spPr>
          <a:xfrm>
            <a:off x="5940425" y="5589588"/>
            <a:ext cx="647700" cy="3603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pic>
        <p:nvPicPr>
          <p:cNvPr id="13" name="圖片 12" descr="2010-06-20_223300.jpg"/>
          <p:cNvPicPr>
            <a:picLocks noChangeAspect="1"/>
          </p:cNvPicPr>
          <p:nvPr/>
        </p:nvPicPr>
        <p:blipFill>
          <a:blip r:embed="rId7"/>
          <a:srcRect/>
          <a:stretch>
            <a:fillRect/>
          </a:stretch>
        </p:blipFill>
        <p:spPr bwMode="auto">
          <a:xfrm>
            <a:off x="2520950" y="3500438"/>
            <a:ext cx="1474788" cy="2773362"/>
          </a:xfrm>
          <a:prstGeom prst="rect">
            <a:avLst/>
          </a:prstGeom>
          <a:noFill/>
          <a:ln w="9525">
            <a:noFill/>
            <a:miter lim="800000"/>
            <a:headEnd/>
            <a:tailEnd/>
          </a:ln>
        </p:spPr>
      </p:pic>
      <p:pic>
        <p:nvPicPr>
          <p:cNvPr id="14" name="圖片 13" descr="2010-06-20_223321.jpg"/>
          <p:cNvPicPr>
            <a:picLocks noChangeAspect="1"/>
          </p:cNvPicPr>
          <p:nvPr/>
        </p:nvPicPr>
        <p:blipFill>
          <a:blip r:embed="rId8"/>
          <a:srcRect/>
          <a:stretch>
            <a:fillRect/>
          </a:stretch>
        </p:blipFill>
        <p:spPr bwMode="auto">
          <a:xfrm>
            <a:off x="890588" y="3500438"/>
            <a:ext cx="1377950" cy="2773362"/>
          </a:xfrm>
          <a:prstGeom prst="rect">
            <a:avLst/>
          </a:prstGeom>
          <a:noFill/>
          <a:ln w="9525">
            <a:noFill/>
            <a:miter lim="800000"/>
            <a:headEnd/>
            <a:tailEnd/>
          </a:ln>
        </p:spPr>
      </p:pic>
    </p:spTree>
  </p:cSld>
  <p:clrMapOvr>
    <a:masterClrMapping/>
  </p:clrMapOvr>
  <p:transition advTm="15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1000"/>
                                        <p:tgtEl>
                                          <p:spTgt spid="8"/>
                                        </p:tgtEl>
                                      </p:cBhvr>
                                    </p:animEffect>
                                  </p:childTnLst>
                                </p:cTn>
                              </p:par>
                              <p:par>
                                <p:cTn id="11" presetID="4"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ox(in)">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ox(in)">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ox(in)">
                                      <p:cBhvr>
                                        <p:cTn id="23" dur="500"/>
                                        <p:tgtEl>
                                          <p:spTgt spid="13"/>
                                        </p:tgtEl>
                                      </p:cBhvr>
                                    </p:animEffect>
                                  </p:childTnLst>
                                </p:cTn>
                              </p:par>
                              <p:par>
                                <p:cTn id="24" presetID="4" presetClass="entr" presetSubtype="16"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ox(in)">
                                      <p:cBhvr>
                                        <p:cTn id="26" dur="500"/>
                                        <p:tgtEl>
                                          <p:spTgt spid="14"/>
                                        </p:tgtEl>
                                      </p:cBhvr>
                                    </p:animEffect>
                                  </p:childTnLst>
                                </p:cTn>
                              </p:par>
                              <p:par>
                                <p:cTn id="27" presetID="4" presetClass="exit" presetSubtype="16" fill="hold" nodeType="withEffect">
                                  <p:stCondLst>
                                    <p:cond delay="0"/>
                                  </p:stCondLst>
                                  <p:childTnLst>
                                    <p:animEffect transition="out" filter="box(in)">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par>
                                <p:cTn id="30" presetID="4" presetClass="entr" presetSubtype="16"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ox(in)">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標題 1"/>
          <p:cNvSpPr>
            <a:spLocks noGrp="1"/>
          </p:cNvSpPr>
          <p:nvPr>
            <p:ph type="title"/>
          </p:nvPr>
        </p:nvSpPr>
        <p:spPr/>
        <p:txBody>
          <a:bodyPr/>
          <a:lstStyle/>
          <a:p>
            <a:pPr eaLnBrk="1" hangingPunct="1"/>
            <a:r>
              <a:rPr lang="en-US" altLang="zh-TW" smtClean="0"/>
              <a:t>Other Module Computing</a:t>
            </a:r>
            <a:endParaRPr lang="zh-TW" altLang="en-US" smtClean="0"/>
          </a:p>
        </p:txBody>
      </p:sp>
      <p:sp>
        <p:nvSpPr>
          <p:cNvPr id="266242" name="內容版面配置區 2"/>
          <p:cNvSpPr>
            <a:spLocks noGrp="1"/>
          </p:cNvSpPr>
          <p:nvPr>
            <p:ph idx="1"/>
          </p:nvPr>
        </p:nvSpPr>
        <p:spPr/>
        <p:txBody>
          <a:bodyPr/>
          <a:lstStyle/>
          <a:p>
            <a:pPr eaLnBrk="1" hangingPunct="1"/>
            <a:r>
              <a:rPr lang="en-US" altLang="zh-TW" smtClean="0"/>
              <a:t>Influence analysis module</a:t>
            </a:r>
            <a:endParaRPr lang="zh-TW" altLang="en-US" smtClean="0"/>
          </a:p>
          <a:p>
            <a:pPr lvl="1" eaLnBrk="1" hangingPunct="1"/>
            <a:r>
              <a:rPr lang="en-US" altLang="zh-TW" smtClean="0"/>
              <a:t>Friends/Content links</a:t>
            </a:r>
            <a:endParaRPr lang="en-US" altLang="zh-TW" smtClean="0">
              <a:sym typeface="Wingdings" pitchFamily="2" charset="2"/>
            </a:endParaRPr>
          </a:p>
          <a:p>
            <a:pPr eaLnBrk="1" hangingPunct="1"/>
            <a:r>
              <a:rPr lang="en-US" altLang="zh-TW" smtClean="0"/>
              <a:t>Propagation strength analysis module</a:t>
            </a:r>
          </a:p>
          <a:p>
            <a:pPr lvl="1" eaLnBrk="1" hangingPunct="1"/>
            <a:r>
              <a:rPr lang="en-US" altLang="zh-TW" smtClean="0"/>
              <a:t>Social activeness during the recent one month</a:t>
            </a:r>
          </a:p>
          <a:p>
            <a:pPr eaLnBrk="1" hangingPunct="1"/>
            <a:r>
              <a:rPr lang="en-US" altLang="zh-TW" smtClean="0"/>
              <a:t>AHP measure aggregation</a:t>
            </a:r>
          </a:p>
          <a:p>
            <a:pPr lvl="1" eaLnBrk="1" hangingPunct="1"/>
            <a:r>
              <a:rPr lang="en-US" altLang="zh-TW" smtClean="0"/>
              <a:t>Professional lecturers and active users in social media</a:t>
            </a:r>
          </a:p>
          <a:p>
            <a:pPr eaLnBrk="1" hangingPunct="1">
              <a:buFontTx/>
              <a:buNone/>
            </a:pPr>
            <a:endParaRPr lang="en-US" altLang="zh-TW" smtClean="0"/>
          </a:p>
          <a:p>
            <a:pPr eaLnBrk="1" hangingPunct="1"/>
            <a:endParaRPr lang="zh-TW" altLang="en-US" smtClean="0"/>
          </a:p>
        </p:txBody>
      </p:sp>
      <p:sp>
        <p:nvSpPr>
          <p:cNvPr id="80899" name="投影片編號版面配置區 3"/>
          <p:cNvSpPr>
            <a:spLocks noGrp="1"/>
          </p:cNvSpPr>
          <p:nvPr>
            <p:ph type="sldNum" sz="quarter" idx="12"/>
          </p:nvPr>
        </p:nvSpPr>
        <p:spPr/>
        <p:txBody>
          <a:bodyPr/>
          <a:lstStyle/>
          <a:p>
            <a:pPr fontAlgn="base">
              <a:spcBef>
                <a:spcPct val="0"/>
              </a:spcBef>
              <a:spcAft>
                <a:spcPct val="0"/>
              </a:spcAft>
              <a:defRPr/>
            </a:pPr>
            <a:fld id="{05486AEE-59C9-4B84-A826-61FC4A3CDCFD}" type="slidenum">
              <a:rPr lang="zh-TW" altLang="en-US">
                <a:ea typeface="新細明體" charset="-120"/>
              </a:rPr>
              <a:pPr fontAlgn="base">
                <a:spcBef>
                  <a:spcPct val="0"/>
                </a:spcBef>
                <a:spcAft>
                  <a:spcPct val="0"/>
                </a:spcAft>
                <a:defRPr/>
              </a:pPr>
              <a:t>21</a:t>
            </a:fld>
            <a:endParaRPr lang="en-US" altLang="zh-TW">
              <a:ea typeface="新細明體" charset="-120"/>
            </a:endParaRPr>
          </a:p>
        </p:txBody>
      </p:sp>
      <p:graphicFrame>
        <p:nvGraphicFramePr>
          <p:cNvPr id="5" name="表格 4"/>
          <p:cNvGraphicFramePr>
            <a:graphicFrameLocks noGrp="1"/>
          </p:cNvGraphicFramePr>
          <p:nvPr/>
        </p:nvGraphicFramePr>
        <p:xfrm>
          <a:off x="1116013" y="4508500"/>
          <a:ext cx="6769100" cy="1079500"/>
        </p:xfrm>
        <a:graphic>
          <a:graphicData uri="http://schemas.openxmlformats.org/drawingml/2006/table">
            <a:tbl>
              <a:tblPr/>
              <a:tblGrid>
                <a:gridCol w="881265"/>
                <a:gridCol w="1792614"/>
                <a:gridCol w="1622730"/>
                <a:gridCol w="2472143"/>
              </a:tblGrid>
              <a:tr h="572658">
                <a:tc>
                  <a:txBody>
                    <a:bodyPr/>
                    <a:lstStyle/>
                    <a:p>
                      <a:pPr marL="0" marR="0" lvl="0" indent="127000" algn="ctr" defTabSz="914400" rtl="0" eaLnBrk="1" fontAlgn="base" latinLnBrk="0" hangingPunct="1">
                        <a:lnSpc>
                          <a:spcPct val="150000"/>
                        </a:lnSpc>
                        <a:spcBef>
                          <a:spcPct val="0"/>
                        </a:spcBef>
                        <a:spcAft>
                          <a:spcPct val="0"/>
                        </a:spcAft>
                        <a:buClrTx/>
                        <a:buSzTx/>
                        <a:buFontTx/>
                        <a:buNone/>
                        <a:tabLst/>
                      </a:pPr>
                      <a:r>
                        <a:rPr kumimoji="0" lang="en-US" altLang="zh-TW" sz="1400" b="1" i="0" u="none" strike="noStrike" cap="none" normalizeH="0" baseline="0" dirty="0" smtClean="0">
                          <a:ln>
                            <a:noFill/>
                          </a:ln>
                          <a:solidFill>
                            <a:srgbClr val="FFFFFF"/>
                          </a:solidFill>
                          <a:effectLst/>
                          <a:latin typeface="Times New Roman" pitchFamily="18" charset="0"/>
                          <a:ea typeface="新細明體" charset="-120"/>
                          <a:cs typeface="Times New Roman" pitchFamily="18" charset="0"/>
                        </a:rPr>
                        <a:t>Measure</a:t>
                      </a:r>
                      <a:endParaRPr kumimoji="0" lang="zh-TW" altLang="zh-TW" sz="1400" b="1" i="0" u="none" strike="noStrike" cap="none" normalizeH="0" baseline="0" dirty="0" smtClean="0">
                        <a:ln>
                          <a:noFill/>
                        </a:ln>
                        <a:solidFill>
                          <a:schemeClr val="tx1"/>
                        </a:solidFill>
                        <a:effectLst/>
                        <a:latin typeface="Times New Roman" pitchFamily="18" charset="0"/>
                        <a:ea typeface="新細明體" charset="-120"/>
                        <a:cs typeface="Times New Roman" pitchFamily="18" charset="0"/>
                      </a:endParaRPr>
                    </a:p>
                  </a:txBody>
                  <a:tcPr marL="17780" marR="17780" marT="0" marB="0" anchor="ctr" horzOverflow="overflow">
                    <a:lnL>
                      <a:noFill/>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lnTlToBr>
                      <a:noFill/>
                    </a:lnTlToBr>
                    <a:lnBlToTr>
                      <a:noFill/>
                    </a:lnBlToTr>
                    <a:solidFill>
                      <a:srgbClr val="000000"/>
                    </a:solidFill>
                  </a:tcPr>
                </a:tc>
                <a:tc>
                  <a:txBody>
                    <a:bodyPr/>
                    <a:lstStyle/>
                    <a:p>
                      <a:pPr marL="0" marR="0" lvl="0" indent="127000" algn="ctr" defTabSz="914400" rtl="0" eaLnBrk="1" fontAlgn="base" latinLnBrk="0" hangingPunct="1">
                        <a:lnSpc>
                          <a:spcPct val="150000"/>
                        </a:lnSpc>
                        <a:spcBef>
                          <a:spcPct val="0"/>
                        </a:spcBef>
                        <a:spcAft>
                          <a:spcPct val="0"/>
                        </a:spcAft>
                        <a:buClrTx/>
                        <a:buSzTx/>
                        <a:buFontTx/>
                        <a:buNone/>
                        <a:tabLst/>
                      </a:pPr>
                      <a:r>
                        <a:rPr kumimoji="0" lang="en-US" altLang="zh-TW" sz="1400" b="1" i="0" u="none" strike="noStrike" cap="none" normalizeH="0" baseline="0" dirty="0" smtClean="0">
                          <a:ln>
                            <a:noFill/>
                          </a:ln>
                          <a:solidFill>
                            <a:srgbClr val="FFFFFF"/>
                          </a:solidFill>
                          <a:effectLst/>
                          <a:latin typeface="Times New Roman" pitchFamily="18" charset="0"/>
                          <a:ea typeface="新細明體" charset="-120"/>
                          <a:cs typeface="Times New Roman" pitchFamily="18" charset="0"/>
                        </a:rPr>
                        <a:t>Preference</a:t>
                      </a:r>
                      <a:endParaRPr kumimoji="0" lang="zh-TW" altLang="zh-TW" sz="1400" b="1" i="0" u="none" strike="noStrike" cap="none" normalizeH="0" baseline="0" dirty="0" smtClean="0">
                        <a:ln>
                          <a:noFill/>
                        </a:ln>
                        <a:solidFill>
                          <a:schemeClr val="tx1"/>
                        </a:solidFill>
                        <a:effectLst/>
                        <a:latin typeface="Times New Roman" pitchFamily="18" charset="0"/>
                        <a:ea typeface="新細明體" charset="-120"/>
                        <a:cs typeface="Times New Roman" pitchFamily="18" charset="0"/>
                      </a:endParaRPr>
                    </a:p>
                  </a:txBody>
                  <a:tcPr marL="17780" marR="177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lnTlToBr>
                      <a:noFill/>
                    </a:lnTlToBr>
                    <a:lnBlToTr>
                      <a:noFill/>
                    </a:lnBlToTr>
                    <a:solidFill>
                      <a:srgbClr val="000000"/>
                    </a:solidFill>
                  </a:tcPr>
                </a:tc>
                <a:tc>
                  <a:txBody>
                    <a:bodyPr/>
                    <a:lstStyle/>
                    <a:p>
                      <a:pPr marL="0" marR="0" lvl="0" indent="127000" algn="ctr" defTabSz="914400" rtl="0" eaLnBrk="1" fontAlgn="base" latinLnBrk="0" hangingPunct="1">
                        <a:lnSpc>
                          <a:spcPct val="150000"/>
                        </a:lnSpc>
                        <a:spcBef>
                          <a:spcPct val="0"/>
                        </a:spcBef>
                        <a:spcAft>
                          <a:spcPct val="0"/>
                        </a:spcAft>
                        <a:buClrTx/>
                        <a:buSzTx/>
                        <a:buFontTx/>
                        <a:buNone/>
                        <a:tabLst/>
                      </a:pPr>
                      <a:r>
                        <a:rPr kumimoji="0" lang="en-US" altLang="zh-TW" sz="1400" b="1" i="0" u="none" strike="noStrike" cap="none" normalizeH="0" baseline="0" dirty="0" smtClean="0">
                          <a:ln>
                            <a:noFill/>
                          </a:ln>
                          <a:solidFill>
                            <a:srgbClr val="FFFFFF"/>
                          </a:solidFill>
                          <a:effectLst/>
                          <a:latin typeface="Times New Roman" pitchFamily="18" charset="0"/>
                          <a:ea typeface="新細明體" charset="-120"/>
                          <a:cs typeface="Times New Roman" pitchFamily="18" charset="0"/>
                        </a:rPr>
                        <a:t>Influence</a:t>
                      </a:r>
                      <a:endParaRPr kumimoji="0" lang="zh-TW" altLang="zh-TW" sz="1400" b="1" i="0" u="none" strike="noStrike" cap="none" normalizeH="0" baseline="0" dirty="0" smtClean="0">
                        <a:ln>
                          <a:noFill/>
                        </a:ln>
                        <a:solidFill>
                          <a:schemeClr val="tx1"/>
                        </a:solidFill>
                        <a:effectLst/>
                        <a:latin typeface="Times New Roman" pitchFamily="18" charset="0"/>
                        <a:ea typeface="新細明體" charset="-120"/>
                        <a:cs typeface="Times New Roman" pitchFamily="18" charset="0"/>
                      </a:endParaRPr>
                    </a:p>
                  </a:txBody>
                  <a:tcPr marL="17780" marR="177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lnTlToBr>
                      <a:noFill/>
                    </a:lnTlToBr>
                    <a:lnBlToTr>
                      <a:noFill/>
                    </a:lnBlToTr>
                    <a:solidFill>
                      <a:srgbClr val="000000"/>
                    </a:solidFill>
                  </a:tcPr>
                </a:tc>
                <a:tc>
                  <a:txBody>
                    <a:bodyPr/>
                    <a:lstStyle/>
                    <a:p>
                      <a:pPr marL="0" marR="0" lvl="0" indent="127000" algn="ctr" defTabSz="914400" rtl="0" eaLnBrk="1" fontAlgn="base" latinLnBrk="0" hangingPunct="1">
                        <a:lnSpc>
                          <a:spcPct val="150000"/>
                        </a:lnSpc>
                        <a:spcBef>
                          <a:spcPct val="0"/>
                        </a:spcBef>
                        <a:spcAft>
                          <a:spcPct val="0"/>
                        </a:spcAft>
                        <a:buClrTx/>
                        <a:buSzTx/>
                        <a:buFontTx/>
                        <a:buNone/>
                        <a:tabLst/>
                      </a:pPr>
                      <a:r>
                        <a:rPr kumimoji="0" lang="en-US" altLang="zh-TW" sz="1400" b="1" i="0" u="none" strike="noStrike" cap="none" normalizeH="0" baseline="0" dirty="0" smtClean="0">
                          <a:ln>
                            <a:noFill/>
                          </a:ln>
                          <a:solidFill>
                            <a:srgbClr val="FFFFFF"/>
                          </a:solidFill>
                          <a:effectLst/>
                          <a:latin typeface="Times New Roman" pitchFamily="18" charset="0"/>
                          <a:ea typeface="新細明體" charset="-120"/>
                          <a:cs typeface="Times New Roman" pitchFamily="18" charset="0"/>
                        </a:rPr>
                        <a:t>Propagation strength</a:t>
                      </a:r>
                      <a:endParaRPr kumimoji="0" lang="zh-TW" altLang="zh-TW" sz="1400" b="1" i="0" u="none" strike="noStrike" cap="none" normalizeH="0" baseline="0" dirty="0" smtClean="0">
                        <a:ln>
                          <a:noFill/>
                        </a:ln>
                        <a:solidFill>
                          <a:schemeClr val="tx1"/>
                        </a:solidFill>
                        <a:effectLst/>
                        <a:latin typeface="Times New Roman" pitchFamily="18" charset="0"/>
                        <a:ea typeface="新細明體" charset="-120"/>
                        <a:cs typeface="Times New Roman" pitchFamily="18" charset="0"/>
                      </a:endParaRPr>
                    </a:p>
                  </a:txBody>
                  <a:tcPr marL="17780" marR="17780" marT="0" marB="0" anchor="ctr" horzOverflow="overflow">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lnTlToBr>
                      <a:noFill/>
                    </a:lnTlToBr>
                    <a:lnBlToTr>
                      <a:noFill/>
                    </a:lnBlToTr>
                    <a:solidFill>
                      <a:srgbClr val="000000"/>
                    </a:solidFill>
                  </a:tcPr>
                </a:tc>
              </a:tr>
              <a:tr h="507462">
                <a:tc>
                  <a:txBody>
                    <a:bodyPr/>
                    <a:lstStyle/>
                    <a:p>
                      <a:pPr marL="0" marR="0" lvl="0" indent="127000" algn="ctr" defTabSz="914400" rtl="0" eaLnBrk="1" fontAlgn="base" latinLnBrk="0" hangingPunct="1">
                        <a:lnSpc>
                          <a:spcPct val="150000"/>
                        </a:lnSpc>
                        <a:spcBef>
                          <a:spcPct val="0"/>
                        </a:spcBef>
                        <a:spcAft>
                          <a:spcPct val="0"/>
                        </a:spcAft>
                        <a:buClrTx/>
                        <a:buSzTx/>
                        <a:buFontTx/>
                        <a:buNone/>
                        <a:tabLst/>
                      </a:pPr>
                      <a:r>
                        <a:rPr kumimoji="0" lang="en-US" altLang="zh-TW" sz="1400" b="1" i="0" u="none" strike="noStrike" cap="none" normalizeH="0" baseline="0" dirty="0" smtClean="0">
                          <a:ln>
                            <a:noFill/>
                          </a:ln>
                          <a:solidFill>
                            <a:srgbClr val="000000"/>
                          </a:solidFill>
                          <a:effectLst/>
                          <a:latin typeface="Times New Roman" pitchFamily="18" charset="0"/>
                          <a:ea typeface="新細明體" charset="-120"/>
                          <a:cs typeface="Times New Roman" pitchFamily="18" charset="0"/>
                        </a:rPr>
                        <a:t>Weight</a:t>
                      </a:r>
                      <a:endParaRPr kumimoji="0" lang="zh-TW" altLang="zh-TW" sz="1400" b="1" i="0" u="none" strike="noStrike" cap="none" normalizeH="0" baseline="0" dirty="0" smtClean="0">
                        <a:ln>
                          <a:noFill/>
                        </a:ln>
                        <a:solidFill>
                          <a:schemeClr val="tx1"/>
                        </a:solidFill>
                        <a:effectLst/>
                        <a:latin typeface="Times New Roman" pitchFamily="18" charset="0"/>
                        <a:ea typeface="新細明體" charset="-120"/>
                        <a:cs typeface="Times New Roman" pitchFamily="18" charset="0"/>
                      </a:endParaRPr>
                    </a:p>
                  </a:txBody>
                  <a:tcPr marL="17780" marR="17780" marT="0" marB="0" anchor="ctr" horzOverflow="overflow">
                    <a:lnL>
                      <a:noFill/>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lnTlToBr>
                      <a:noFill/>
                    </a:lnTlToBr>
                    <a:lnBlToTr>
                      <a:noFill/>
                    </a:lnBlToTr>
                    <a:solidFill>
                      <a:srgbClr val="A5A5A5"/>
                    </a:solidFill>
                  </a:tcPr>
                </a:tc>
                <a:tc>
                  <a:txBody>
                    <a:bodyPr/>
                    <a:lstStyle/>
                    <a:p>
                      <a:pPr marL="0" marR="0" lvl="0" indent="127000" algn="ctr" defTabSz="914400" rtl="0" eaLnBrk="1" fontAlgn="base" latinLnBrk="0" hangingPunct="1">
                        <a:lnSpc>
                          <a:spcPct val="150000"/>
                        </a:lnSpc>
                        <a:spcBef>
                          <a:spcPct val="0"/>
                        </a:spcBef>
                        <a:spcAft>
                          <a:spcPct val="0"/>
                        </a:spcAft>
                        <a:buClrTx/>
                        <a:buSzTx/>
                        <a:buFontTx/>
                        <a:buNone/>
                        <a:tabLst/>
                      </a:pPr>
                      <a:r>
                        <a:rPr kumimoji="0" lang="en-US" altLang="zh-TW" sz="1400" b="1" i="0" u="none" strike="noStrike" cap="none" normalizeH="0" baseline="0" dirty="0" smtClean="0">
                          <a:ln>
                            <a:noFill/>
                          </a:ln>
                          <a:solidFill>
                            <a:srgbClr val="000000"/>
                          </a:solidFill>
                          <a:effectLst/>
                          <a:latin typeface="Times New Roman" pitchFamily="18" charset="0"/>
                          <a:ea typeface="新細明體" charset="-120"/>
                          <a:cs typeface="Times New Roman" pitchFamily="18" charset="0"/>
                        </a:rPr>
                        <a:t>0.340075768</a:t>
                      </a:r>
                      <a:endParaRPr kumimoji="0" lang="zh-TW" altLang="zh-TW" sz="1400" b="1" i="0" u="none" strike="noStrike" cap="none" normalizeH="0" baseline="0" dirty="0" smtClean="0">
                        <a:ln>
                          <a:noFill/>
                        </a:ln>
                        <a:solidFill>
                          <a:schemeClr val="tx1"/>
                        </a:solidFill>
                        <a:effectLst/>
                        <a:latin typeface="Times New Roman" pitchFamily="18" charset="0"/>
                        <a:ea typeface="新細明體" charset="-120"/>
                        <a:cs typeface="Times New Roman" pitchFamily="18" charset="0"/>
                      </a:endParaRPr>
                    </a:p>
                  </a:txBody>
                  <a:tcPr marL="17780" marR="177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lnTlToBr>
                      <a:noFill/>
                    </a:lnTlToBr>
                    <a:lnBlToTr>
                      <a:noFill/>
                    </a:lnBlToTr>
                    <a:solidFill>
                      <a:srgbClr val="A5A5A5"/>
                    </a:solidFill>
                  </a:tcPr>
                </a:tc>
                <a:tc>
                  <a:txBody>
                    <a:bodyPr/>
                    <a:lstStyle/>
                    <a:p>
                      <a:pPr marL="0" marR="0" lvl="0" indent="127000" algn="ctr" defTabSz="914400" rtl="0" eaLnBrk="1" fontAlgn="base" latinLnBrk="0" hangingPunct="1">
                        <a:lnSpc>
                          <a:spcPct val="150000"/>
                        </a:lnSpc>
                        <a:spcBef>
                          <a:spcPct val="0"/>
                        </a:spcBef>
                        <a:spcAft>
                          <a:spcPct val="0"/>
                        </a:spcAft>
                        <a:buClrTx/>
                        <a:buSzTx/>
                        <a:buFontTx/>
                        <a:buNone/>
                        <a:tabLst/>
                      </a:pPr>
                      <a:r>
                        <a:rPr kumimoji="0" lang="en-US" altLang="zh-TW" sz="1400" b="1" i="0" u="none" strike="noStrike" cap="none" normalizeH="0" baseline="0" dirty="0" smtClean="0">
                          <a:ln>
                            <a:noFill/>
                          </a:ln>
                          <a:solidFill>
                            <a:srgbClr val="000000"/>
                          </a:solidFill>
                          <a:effectLst/>
                          <a:latin typeface="Times New Roman" pitchFamily="18" charset="0"/>
                          <a:ea typeface="新細明體" charset="-120"/>
                          <a:cs typeface="Times New Roman" pitchFamily="18" charset="0"/>
                        </a:rPr>
                        <a:t>0.325100803</a:t>
                      </a:r>
                      <a:endParaRPr kumimoji="0" lang="zh-TW" altLang="zh-TW" sz="1400" b="1" i="0" u="none" strike="noStrike" cap="none" normalizeH="0" baseline="0" dirty="0" smtClean="0">
                        <a:ln>
                          <a:noFill/>
                        </a:ln>
                        <a:solidFill>
                          <a:schemeClr val="tx1"/>
                        </a:solidFill>
                        <a:effectLst/>
                        <a:latin typeface="Times New Roman" pitchFamily="18" charset="0"/>
                        <a:ea typeface="新細明體" charset="-120"/>
                        <a:cs typeface="Times New Roman" pitchFamily="18" charset="0"/>
                      </a:endParaRPr>
                    </a:p>
                  </a:txBody>
                  <a:tcPr marL="17780" marR="177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lnTlToBr>
                      <a:noFill/>
                    </a:lnTlToBr>
                    <a:lnBlToTr>
                      <a:noFill/>
                    </a:lnBlToTr>
                    <a:solidFill>
                      <a:srgbClr val="A5A5A5"/>
                    </a:solidFill>
                  </a:tcPr>
                </a:tc>
                <a:tc>
                  <a:txBody>
                    <a:bodyPr/>
                    <a:lstStyle/>
                    <a:p>
                      <a:pPr marL="0" marR="0" lvl="0" indent="127000" algn="ctr" defTabSz="914400" rtl="0" eaLnBrk="1" fontAlgn="base" latinLnBrk="0" hangingPunct="1">
                        <a:lnSpc>
                          <a:spcPct val="150000"/>
                        </a:lnSpc>
                        <a:spcBef>
                          <a:spcPct val="0"/>
                        </a:spcBef>
                        <a:spcAft>
                          <a:spcPct val="0"/>
                        </a:spcAft>
                        <a:buClrTx/>
                        <a:buSzTx/>
                        <a:buFontTx/>
                        <a:buNone/>
                        <a:tabLst/>
                      </a:pPr>
                      <a:r>
                        <a:rPr kumimoji="0" lang="en-US" altLang="zh-TW" sz="1400" b="1" i="0" u="none" strike="noStrike" cap="none" normalizeH="0" baseline="0" dirty="0" smtClean="0">
                          <a:ln>
                            <a:noFill/>
                          </a:ln>
                          <a:solidFill>
                            <a:srgbClr val="000000"/>
                          </a:solidFill>
                          <a:effectLst/>
                          <a:latin typeface="Times New Roman" pitchFamily="18" charset="0"/>
                          <a:ea typeface="新細明體" charset="-120"/>
                          <a:cs typeface="Times New Roman" pitchFamily="18" charset="0"/>
                        </a:rPr>
                        <a:t>0.33482343</a:t>
                      </a:r>
                      <a:endParaRPr kumimoji="0" lang="zh-TW" altLang="zh-TW" sz="1400" b="1" i="0" u="none" strike="noStrike" cap="none" normalizeH="0" baseline="0" dirty="0" smtClean="0">
                        <a:ln>
                          <a:noFill/>
                        </a:ln>
                        <a:solidFill>
                          <a:schemeClr val="tx1"/>
                        </a:solidFill>
                        <a:effectLst/>
                        <a:latin typeface="Times New Roman" pitchFamily="18" charset="0"/>
                        <a:ea typeface="新細明體" charset="-120"/>
                        <a:cs typeface="Times New Roman" pitchFamily="18" charset="0"/>
                      </a:endParaRPr>
                    </a:p>
                  </a:txBody>
                  <a:tcPr marL="17780" marR="17780" marT="0" marB="0" anchor="ctr" horzOverflow="overflow">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lnTlToBr>
                      <a:noFill/>
                    </a:lnTlToBr>
                    <a:lnBlToTr>
                      <a:noFill/>
                    </a:lnBlToTr>
                    <a:solidFill>
                      <a:srgbClr val="A5A5A5"/>
                    </a:solidFill>
                  </a:tcPr>
                </a:tc>
              </a:tr>
            </a:tbl>
          </a:graphicData>
        </a:graphic>
      </p:graphicFrame>
      <p:sp>
        <p:nvSpPr>
          <p:cNvPr id="6" name="矩形 5"/>
          <p:cNvSpPr/>
          <p:nvPr/>
        </p:nvSpPr>
        <p:spPr>
          <a:xfrm>
            <a:off x="1993900" y="4508500"/>
            <a:ext cx="5891213" cy="10810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7" name="文字方塊 6"/>
          <p:cNvSpPr txBox="1">
            <a:spLocks noChangeArrowheads="1"/>
          </p:cNvSpPr>
          <p:nvPr/>
        </p:nvSpPr>
        <p:spPr bwMode="auto">
          <a:xfrm>
            <a:off x="2771775" y="5589588"/>
            <a:ext cx="461963" cy="400050"/>
          </a:xfrm>
          <a:prstGeom prst="rect">
            <a:avLst/>
          </a:prstGeom>
          <a:noFill/>
          <a:ln w="9525">
            <a:noFill/>
            <a:miter lim="800000"/>
            <a:headEnd/>
            <a:tailEnd/>
          </a:ln>
        </p:spPr>
        <p:txBody>
          <a:bodyPr>
            <a:spAutoFit/>
          </a:bodyPr>
          <a:lstStyle/>
          <a:p>
            <a:r>
              <a:rPr kumimoji="0" lang="en-US" altLang="zh-TW" sz="2000">
                <a:solidFill>
                  <a:srgbClr val="FF0000"/>
                </a:solidFill>
                <a:ea typeface="標楷體" pitchFamily="65" charset="-120"/>
              </a:rPr>
              <a:t>1</a:t>
            </a:r>
            <a:endParaRPr kumimoji="0" lang="zh-TW" altLang="en-US" sz="2000">
              <a:solidFill>
                <a:srgbClr val="FF0000"/>
              </a:solidFill>
              <a:ea typeface="標楷體" pitchFamily="65" charset="-120"/>
            </a:endParaRPr>
          </a:p>
        </p:txBody>
      </p:sp>
      <p:sp>
        <p:nvSpPr>
          <p:cNvPr id="8" name="矩形 7"/>
          <p:cNvSpPr>
            <a:spLocks noChangeArrowheads="1"/>
          </p:cNvSpPr>
          <p:nvPr/>
        </p:nvSpPr>
        <p:spPr bwMode="auto">
          <a:xfrm>
            <a:off x="6516688" y="5561013"/>
            <a:ext cx="327025" cy="400050"/>
          </a:xfrm>
          <a:prstGeom prst="rect">
            <a:avLst/>
          </a:prstGeom>
          <a:noFill/>
          <a:ln w="9525">
            <a:noFill/>
            <a:miter lim="800000"/>
            <a:headEnd/>
            <a:tailEnd/>
          </a:ln>
        </p:spPr>
        <p:txBody>
          <a:bodyPr wrap="none">
            <a:spAutoFit/>
          </a:bodyPr>
          <a:lstStyle/>
          <a:p>
            <a:r>
              <a:rPr kumimoji="0" lang="en-US" altLang="zh-TW" sz="2000">
                <a:solidFill>
                  <a:srgbClr val="FF0000"/>
                </a:solidFill>
                <a:ea typeface="標楷體" pitchFamily="65" charset="-120"/>
              </a:rPr>
              <a:t>2</a:t>
            </a:r>
            <a:endParaRPr kumimoji="0" lang="zh-TW" altLang="en-US" sz="2000">
              <a:solidFill>
                <a:srgbClr val="FF0000"/>
              </a:solidFill>
              <a:ea typeface="標楷體" pitchFamily="65" charset="-120"/>
            </a:endParaRPr>
          </a:p>
        </p:txBody>
      </p:sp>
      <p:sp>
        <p:nvSpPr>
          <p:cNvPr id="9" name="矩形 8"/>
          <p:cNvSpPr>
            <a:spLocks noChangeArrowheads="1"/>
          </p:cNvSpPr>
          <p:nvPr/>
        </p:nvSpPr>
        <p:spPr bwMode="auto">
          <a:xfrm>
            <a:off x="4500563" y="5589588"/>
            <a:ext cx="327025" cy="400050"/>
          </a:xfrm>
          <a:prstGeom prst="rect">
            <a:avLst/>
          </a:prstGeom>
          <a:noFill/>
          <a:ln w="9525">
            <a:noFill/>
            <a:miter lim="800000"/>
            <a:headEnd/>
            <a:tailEnd/>
          </a:ln>
        </p:spPr>
        <p:txBody>
          <a:bodyPr wrap="none">
            <a:spAutoFit/>
          </a:bodyPr>
          <a:lstStyle/>
          <a:p>
            <a:r>
              <a:rPr kumimoji="0" lang="en-US" altLang="zh-TW" sz="2000">
                <a:solidFill>
                  <a:srgbClr val="FF0000"/>
                </a:solidFill>
                <a:ea typeface="標楷體" pitchFamily="65" charset="-120"/>
              </a:rPr>
              <a:t>3</a:t>
            </a:r>
            <a:endParaRPr kumimoji="0" lang="zh-TW" altLang="en-US" sz="2000">
              <a:solidFill>
                <a:srgbClr val="FF0000"/>
              </a:solidFill>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ox(in)">
                                      <p:cBhvr>
                                        <p:cTn id="10" dur="500"/>
                                        <p:tgtEl>
                                          <p:spTgt spid="9"/>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ox(i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標題 1"/>
          <p:cNvSpPr>
            <a:spLocks noGrp="1"/>
          </p:cNvSpPr>
          <p:nvPr>
            <p:ph type="title"/>
          </p:nvPr>
        </p:nvSpPr>
        <p:spPr/>
        <p:txBody>
          <a:bodyPr/>
          <a:lstStyle/>
          <a:p>
            <a:pPr eaLnBrk="1" hangingPunct="1"/>
            <a:r>
              <a:rPr lang="en-US" altLang="zh-TW" smtClean="0"/>
              <a:t>Benchmark Selection</a:t>
            </a:r>
            <a:endParaRPr lang="zh-TW" altLang="en-US" smtClean="0"/>
          </a:p>
        </p:txBody>
      </p:sp>
      <p:sp>
        <p:nvSpPr>
          <p:cNvPr id="268290" name="內容版面配置區 2"/>
          <p:cNvSpPr>
            <a:spLocks noGrp="1"/>
          </p:cNvSpPr>
          <p:nvPr>
            <p:ph idx="1"/>
          </p:nvPr>
        </p:nvSpPr>
        <p:spPr>
          <a:xfrm>
            <a:off x="457200" y="1196975"/>
            <a:ext cx="8362950" cy="5111750"/>
          </a:xfrm>
        </p:spPr>
        <p:txBody>
          <a:bodyPr/>
          <a:lstStyle/>
          <a:p>
            <a:pPr eaLnBrk="1" hangingPunct="1"/>
            <a:r>
              <a:rPr lang="en-US" altLang="zh-TW" smtClean="0">
                <a:solidFill>
                  <a:srgbClr val="FF3300"/>
                </a:solidFill>
              </a:rPr>
              <a:t>In-degree</a:t>
            </a:r>
          </a:p>
          <a:p>
            <a:pPr lvl="1" eaLnBrk="1" hangingPunct="1"/>
            <a:r>
              <a:rPr lang="en-US" altLang="zh-TW" smtClean="0"/>
              <a:t>the number of fans or followers </a:t>
            </a:r>
          </a:p>
          <a:p>
            <a:pPr lvl="1" eaLnBrk="1" hangingPunct="1"/>
            <a:r>
              <a:rPr lang="en-US" altLang="zh-TW" smtClean="0"/>
              <a:t>Twiiterholic.com and Wefollow.com</a:t>
            </a:r>
          </a:p>
          <a:p>
            <a:pPr eaLnBrk="1" hangingPunct="1"/>
            <a:r>
              <a:rPr lang="en-US" altLang="zh-TW" smtClean="0">
                <a:solidFill>
                  <a:srgbClr val="FF3300"/>
                </a:solidFill>
              </a:rPr>
              <a:t>Ratio-degree</a:t>
            </a:r>
          </a:p>
          <a:p>
            <a:pPr lvl="1" eaLnBrk="1" hangingPunct="1"/>
            <a:r>
              <a:rPr lang="en-US" altLang="zh-TW" smtClean="0"/>
              <a:t>The ratio between </a:t>
            </a:r>
            <a:r>
              <a:rPr lang="en-US" altLang="zh-TW" smtClean="0">
                <a:solidFill>
                  <a:schemeClr val="hlink"/>
                </a:solidFill>
              </a:rPr>
              <a:t>the number of a user’s followers</a:t>
            </a:r>
            <a:r>
              <a:rPr lang="en-US" altLang="zh-TW" smtClean="0"/>
              <a:t> and </a:t>
            </a:r>
            <a:r>
              <a:rPr lang="en-US" altLang="zh-TW" smtClean="0">
                <a:solidFill>
                  <a:schemeClr val="hlink"/>
                </a:solidFill>
              </a:rPr>
              <a:t>the number of other people that the user follow</a:t>
            </a:r>
          </a:p>
          <a:p>
            <a:pPr lvl="1" eaLnBrk="1" hangingPunct="1"/>
            <a:r>
              <a:rPr lang="en-US" altLang="zh-TW" smtClean="0"/>
              <a:t>Proposed by Web Ecology Project</a:t>
            </a:r>
          </a:p>
          <a:p>
            <a:pPr eaLnBrk="1" hangingPunct="1"/>
            <a:r>
              <a:rPr lang="en-US" altLang="zh-TW" smtClean="0">
                <a:solidFill>
                  <a:srgbClr val="FF3300"/>
                </a:solidFill>
              </a:rPr>
              <a:t>Topic-influence</a:t>
            </a:r>
          </a:p>
          <a:p>
            <a:pPr lvl="1" eaLnBrk="1" hangingPunct="1"/>
            <a:r>
              <a:rPr lang="en-US" altLang="zh-TW" smtClean="0"/>
              <a:t>Consider preference and influence measures </a:t>
            </a:r>
          </a:p>
          <a:p>
            <a:pPr lvl="1" eaLnBrk="1" hangingPunct="1"/>
            <a:r>
              <a:rPr lang="en-US" altLang="zh-TW" smtClean="0"/>
              <a:t>Without considering propagation strength</a:t>
            </a:r>
          </a:p>
          <a:p>
            <a:pPr eaLnBrk="1" hangingPunct="1"/>
            <a:r>
              <a:rPr lang="en-US" altLang="zh-TW" smtClean="0">
                <a:solidFill>
                  <a:srgbClr val="FF3300"/>
                </a:solidFill>
              </a:rPr>
              <a:t>Social diffusion- our approach</a:t>
            </a:r>
          </a:p>
          <a:p>
            <a:pPr eaLnBrk="1" hangingPunct="1"/>
            <a:r>
              <a:rPr lang="en-US" altLang="zh-TW" smtClean="0"/>
              <a:t>18 categories * 3ads * 4 approaches=</a:t>
            </a:r>
            <a:r>
              <a:rPr lang="zh-TW" altLang="en-US" smtClean="0"/>
              <a:t> </a:t>
            </a:r>
            <a:r>
              <a:rPr lang="en-US" altLang="zh-TW" smtClean="0"/>
              <a:t>216 different ads</a:t>
            </a:r>
          </a:p>
          <a:p>
            <a:pPr lvl="2" eaLnBrk="1" hangingPunct="1">
              <a:buFontTx/>
              <a:buChar char="•"/>
            </a:pPr>
            <a:endParaRPr lang="en-US" altLang="zh-TW" smtClean="0"/>
          </a:p>
          <a:p>
            <a:pPr lvl="2" eaLnBrk="1" hangingPunct="1">
              <a:buFontTx/>
              <a:buChar char="•"/>
            </a:pPr>
            <a:endParaRPr lang="en-US" altLang="zh-TW" smtClean="0"/>
          </a:p>
          <a:p>
            <a:pPr eaLnBrk="1" hangingPunct="1"/>
            <a:endParaRPr lang="en-US" altLang="zh-TW" smtClean="0"/>
          </a:p>
        </p:txBody>
      </p:sp>
      <p:sp>
        <p:nvSpPr>
          <p:cNvPr id="81923" name="投影片編號版面配置區 3"/>
          <p:cNvSpPr>
            <a:spLocks noGrp="1"/>
          </p:cNvSpPr>
          <p:nvPr>
            <p:ph type="sldNum" sz="quarter" idx="12"/>
          </p:nvPr>
        </p:nvSpPr>
        <p:spPr/>
        <p:txBody>
          <a:bodyPr/>
          <a:lstStyle/>
          <a:p>
            <a:pPr fontAlgn="base">
              <a:spcBef>
                <a:spcPct val="0"/>
              </a:spcBef>
              <a:spcAft>
                <a:spcPct val="0"/>
              </a:spcAft>
              <a:defRPr/>
            </a:pPr>
            <a:fld id="{F723F3C8-1FE5-41A7-8A0B-84DA23AD7022}" type="slidenum">
              <a:rPr lang="zh-TW" altLang="en-US">
                <a:ea typeface="新細明體" charset="-120"/>
              </a:rPr>
              <a:pPr fontAlgn="base">
                <a:spcBef>
                  <a:spcPct val="0"/>
                </a:spcBef>
                <a:spcAft>
                  <a:spcPct val="0"/>
                </a:spcAft>
                <a:defRPr/>
              </a:pPr>
              <a:t>22</a:t>
            </a:fld>
            <a:endParaRPr lang="en-US" altLang="zh-TW">
              <a:ea typeface="新細明體" charset="-12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1" name="標題 1"/>
          <p:cNvSpPr>
            <a:spLocks noGrp="1"/>
          </p:cNvSpPr>
          <p:nvPr>
            <p:ph type="title"/>
          </p:nvPr>
        </p:nvSpPr>
        <p:spPr/>
        <p:txBody>
          <a:bodyPr/>
          <a:lstStyle/>
          <a:p>
            <a:pPr eaLnBrk="1" hangingPunct="1"/>
            <a:r>
              <a:rPr lang="en-US" altLang="zh-TW" smtClean="0"/>
              <a:t>Results and Evaluations</a:t>
            </a:r>
            <a:endParaRPr lang="zh-TW" altLang="en-US" smtClean="0"/>
          </a:p>
        </p:txBody>
      </p:sp>
      <p:sp>
        <p:nvSpPr>
          <p:cNvPr id="165892" name="內容版面配置區 2"/>
          <p:cNvSpPr>
            <a:spLocks noGrp="1"/>
          </p:cNvSpPr>
          <p:nvPr>
            <p:ph idx="1"/>
          </p:nvPr>
        </p:nvSpPr>
        <p:spPr/>
        <p:txBody>
          <a:bodyPr/>
          <a:lstStyle/>
          <a:p>
            <a:pPr eaLnBrk="1" hangingPunct="1"/>
            <a:r>
              <a:rPr lang="en-US" altLang="zh-TW" smtClean="0"/>
              <a:t>Click-through Rate</a:t>
            </a:r>
          </a:p>
          <a:p>
            <a:pPr eaLnBrk="1" hangingPunct="1"/>
            <a:endParaRPr lang="zh-TW" altLang="en-US" smtClean="0"/>
          </a:p>
        </p:txBody>
      </p:sp>
      <p:sp>
        <p:nvSpPr>
          <p:cNvPr id="4" name="投影片編號版面配置區 3"/>
          <p:cNvSpPr>
            <a:spLocks noGrp="1"/>
          </p:cNvSpPr>
          <p:nvPr>
            <p:ph type="sldNum" sz="quarter" idx="12"/>
          </p:nvPr>
        </p:nvSpPr>
        <p:spPr/>
        <p:txBody>
          <a:bodyPr/>
          <a:lstStyle/>
          <a:p>
            <a:pPr>
              <a:defRPr/>
            </a:pPr>
            <a:fld id="{902C11C4-0B89-449D-A458-527BF12F3A93}" type="slidenum">
              <a:rPr lang="zh-TW" altLang="en-US" smtClean="0"/>
              <a:pPr>
                <a:defRPr/>
              </a:pPr>
              <a:t>23</a:t>
            </a:fld>
            <a:endParaRPr lang="zh-TW" altLang="en-US"/>
          </a:p>
        </p:txBody>
      </p:sp>
      <p:graphicFrame>
        <p:nvGraphicFramePr>
          <p:cNvPr id="165890" name="Object 2"/>
          <p:cNvGraphicFramePr>
            <a:graphicFrameLocks noChangeAspect="1"/>
          </p:cNvGraphicFramePr>
          <p:nvPr/>
        </p:nvGraphicFramePr>
        <p:xfrm>
          <a:off x="3779838" y="1125538"/>
          <a:ext cx="2341562" cy="939800"/>
        </p:xfrm>
        <a:graphic>
          <a:graphicData uri="http://schemas.openxmlformats.org/presentationml/2006/ole">
            <p:oleObj spid="_x0000_s165890" name="Equation" r:id="rId4" imgW="1091880" imgH="431640" progId="Equation.DSMT4">
              <p:embed/>
            </p:oleObj>
          </a:graphicData>
        </a:graphic>
      </p:graphicFrame>
      <p:graphicFrame>
        <p:nvGraphicFramePr>
          <p:cNvPr id="6" name="圖表 5"/>
          <p:cNvGraphicFramePr/>
          <p:nvPr/>
        </p:nvGraphicFramePr>
        <p:xfrm>
          <a:off x="1835696" y="2060848"/>
          <a:ext cx="5508000" cy="2520000"/>
        </p:xfrm>
        <a:graphic>
          <a:graphicData uri="http://schemas.openxmlformats.org/drawingml/2006/chart">
            <c:chart xmlns:c="http://schemas.openxmlformats.org/drawingml/2006/chart" xmlns:r="http://schemas.openxmlformats.org/officeDocument/2006/relationships" r:id="rId5"/>
          </a:graphicData>
        </a:graphic>
      </p:graphicFrame>
      <p:pic>
        <p:nvPicPr>
          <p:cNvPr id="165895" name="圖片 6" descr="2010-06-22_104339.jpg"/>
          <p:cNvPicPr>
            <a:picLocks noChangeAspect="1"/>
          </p:cNvPicPr>
          <p:nvPr/>
        </p:nvPicPr>
        <p:blipFill>
          <a:blip r:embed="rId6"/>
          <a:srcRect/>
          <a:stretch>
            <a:fillRect/>
          </a:stretch>
        </p:blipFill>
        <p:spPr bwMode="auto">
          <a:xfrm>
            <a:off x="2051050" y="4652963"/>
            <a:ext cx="5400675" cy="1617662"/>
          </a:xfrm>
          <a:prstGeom prst="rect">
            <a:avLst/>
          </a:prstGeom>
          <a:noFill/>
          <a:ln w="9525">
            <a:noFill/>
            <a:miter lim="800000"/>
            <a:headEnd/>
            <a:tailEnd/>
          </a:ln>
        </p:spPr>
      </p:pic>
      <p:sp>
        <p:nvSpPr>
          <p:cNvPr id="9" name="橢圓 8"/>
          <p:cNvSpPr/>
          <p:nvPr/>
        </p:nvSpPr>
        <p:spPr>
          <a:xfrm>
            <a:off x="6372225" y="1916113"/>
            <a:ext cx="792163" cy="792162"/>
          </a:xfrm>
          <a:prstGeom prst="ellipse">
            <a:avLst/>
          </a:prstGeom>
          <a:noFill/>
          <a:ln w="444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0" name="橢圓 9"/>
          <p:cNvSpPr/>
          <p:nvPr/>
        </p:nvSpPr>
        <p:spPr>
          <a:xfrm>
            <a:off x="5292725" y="2349500"/>
            <a:ext cx="792163" cy="792163"/>
          </a:xfrm>
          <a:prstGeom prst="ellipse">
            <a:avLst/>
          </a:prstGeom>
          <a:noFill/>
          <a:ln w="444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1" name="橢圓 10"/>
          <p:cNvSpPr/>
          <p:nvPr/>
        </p:nvSpPr>
        <p:spPr>
          <a:xfrm>
            <a:off x="6659563" y="4941888"/>
            <a:ext cx="792162" cy="1150937"/>
          </a:xfrm>
          <a:prstGeom prst="ellipse">
            <a:avLst/>
          </a:prstGeom>
          <a:noFill/>
          <a:ln w="444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par>
                                <p:cTn id="13" presetID="4" presetClass="exit" presetSubtype="16" fill="hold" grpId="0" nodeType="withEffect">
                                  <p:stCondLst>
                                    <p:cond delay="0"/>
                                  </p:stCondLst>
                                  <p:childTnLst>
                                    <p:animEffect transition="out" filter="box(in)">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ox(in)">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9" name="標題 1"/>
          <p:cNvSpPr>
            <a:spLocks noGrp="1"/>
          </p:cNvSpPr>
          <p:nvPr>
            <p:ph type="title"/>
          </p:nvPr>
        </p:nvSpPr>
        <p:spPr/>
        <p:txBody>
          <a:bodyPr/>
          <a:lstStyle/>
          <a:p>
            <a:pPr eaLnBrk="1" hangingPunct="1"/>
            <a:r>
              <a:rPr lang="en-US" altLang="zh-TW" smtClean="0"/>
              <a:t>Results and Evaluations </a:t>
            </a:r>
            <a:r>
              <a:rPr lang="en-US" altLang="zh-TW" sz="3200" smtClean="0"/>
              <a:t>(cont.)</a:t>
            </a:r>
            <a:endParaRPr lang="zh-TW" altLang="en-US" smtClean="0"/>
          </a:p>
        </p:txBody>
      </p:sp>
      <p:sp>
        <p:nvSpPr>
          <p:cNvPr id="167940" name="內容版面配置區 2"/>
          <p:cNvSpPr>
            <a:spLocks noGrp="1"/>
          </p:cNvSpPr>
          <p:nvPr>
            <p:ph idx="1"/>
          </p:nvPr>
        </p:nvSpPr>
        <p:spPr/>
        <p:txBody>
          <a:bodyPr/>
          <a:lstStyle/>
          <a:p>
            <a:pPr eaLnBrk="1" hangingPunct="1"/>
            <a:r>
              <a:rPr lang="en-US" altLang="zh-TW" smtClean="0"/>
              <a:t>Repost Rate (RR)</a:t>
            </a:r>
          </a:p>
          <a:p>
            <a:pPr eaLnBrk="1" hangingPunct="1">
              <a:buFontTx/>
              <a:buNone/>
            </a:pPr>
            <a:endParaRPr lang="zh-TW" altLang="en-US" smtClean="0"/>
          </a:p>
        </p:txBody>
      </p:sp>
      <p:sp>
        <p:nvSpPr>
          <p:cNvPr id="4" name="投影片編號版面配置區 3"/>
          <p:cNvSpPr>
            <a:spLocks noGrp="1"/>
          </p:cNvSpPr>
          <p:nvPr>
            <p:ph type="sldNum" sz="quarter" idx="12"/>
          </p:nvPr>
        </p:nvSpPr>
        <p:spPr/>
        <p:txBody>
          <a:bodyPr/>
          <a:lstStyle/>
          <a:p>
            <a:pPr>
              <a:defRPr/>
            </a:pPr>
            <a:fld id="{90EA62A2-C381-4ADF-A9FD-BB14C556A4D2}" type="slidenum">
              <a:rPr lang="zh-TW" altLang="en-US" smtClean="0"/>
              <a:pPr>
                <a:defRPr/>
              </a:pPr>
              <a:t>24</a:t>
            </a:fld>
            <a:endParaRPr lang="zh-TW" altLang="en-US"/>
          </a:p>
        </p:txBody>
      </p:sp>
      <p:graphicFrame>
        <p:nvGraphicFramePr>
          <p:cNvPr id="167938" name="Object 2"/>
          <p:cNvGraphicFramePr>
            <a:graphicFrameLocks noChangeAspect="1"/>
          </p:cNvGraphicFramePr>
          <p:nvPr/>
        </p:nvGraphicFramePr>
        <p:xfrm>
          <a:off x="3630613" y="1125538"/>
          <a:ext cx="2640012" cy="939800"/>
        </p:xfrm>
        <a:graphic>
          <a:graphicData uri="http://schemas.openxmlformats.org/presentationml/2006/ole">
            <p:oleObj spid="_x0000_s167938" name="Equation" r:id="rId4" imgW="1231560" imgH="431640" progId="Equation.DSMT4">
              <p:embed/>
            </p:oleObj>
          </a:graphicData>
        </a:graphic>
      </p:graphicFrame>
      <p:sp>
        <p:nvSpPr>
          <p:cNvPr id="6" name="橢圓 5"/>
          <p:cNvSpPr/>
          <p:nvPr/>
        </p:nvSpPr>
        <p:spPr>
          <a:xfrm>
            <a:off x="6156325" y="1916113"/>
            <a:ext cx="820738" cy="741362"/>
          </a:xfrm>
          <a:prstGeom prst="ellipse">
            <a:avLst/>
          </a:prstGeom>
          <a:noFill/>
          <a:ln w="444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graphicFrame>
        <p:nvGraphicFramePr>
          <p:cNvPr id="7" name="圖表 6"/>
          <p:cNvGraphicFramePr/>
          <p:nvPr/>
        </p:nvGraphicFramePr>
        <p:xfrm>
          <a:off x="1619672" y="1988840"/>
          <a:ext cx="5652000" cy="2520000"/>
        </p:xfrm>
        <a:graphic>
          <a:graphicData uri="http://schemas.openxmlformats.org/drawingml/2006/chart">
            <c:chart xmlns:c="http://schemas.openxmlformats.org/drawingml/2006/chart" xmlns:r="http://schemas.openxmlformats.org/officeDocument/2006/relationships" r:id="rId5"/>
          </a:graphicData>
        </a:graphic>
      </p:graphicFrame>
      <p:pic>
        <p:nvPicPr>
          <p:cNvPr id="167944" name="圖片 7" descr="2010-06-22_104325.jpg"/>
          <p:cNvPicPr>
            <a:picLocks noChangeAspect="1"/>
          </p:cNvPicPr>
          <p:nvPr/>
        </p:nvPicPr>
        <p:blipFill>
          <a:blip r:embed="rId6"/>
          <a:srcRect/>
          <a:stretch>
            <a:fillRect/>
          </a:stretch>
        </p:blipFill>
        <p:spPr bwMode="auto">
          <a:xfrm>
            <a:off x="1979613" y="4508500"/>
            <a:ext cx="5400675" cy="1657350"/>
          </a:xfrm>
          <a:prstGeom prst="rect">
            <a:avLst/>
          </a:prstGeom>
          <a:noFill/>
          <a:ln w="9525">
            <a:noFill/>
            <a:miter lim="800000"/>
            <a:headEnd/>
            <a:tailEnd/>
          </a:ln>
        </p:spPr>
      </p:pic>
      <p:sp>
        <p:nvSpPr>
          <p:cNvPr id="9" name="橢圓 8"/>
          <p:cNvSpPr/>
          <p:nvPr/>
        </p:nvSpPr>
        <p:spPr>
          <a:xfrm>
            <a:off x="6588125" y="4868863"/>
            <a:ext cx="792163" cy="1152525"/>
          </a:xfrm>
          <a:prstGeom prst="ellipse">
            <a:avLst/>
          </a:prstGeom>
          <a:noFill/>
          <a:ln w="444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標題 1"/>
          <p:cNvSpPr>
            <a:spLocks noGrp="1"/>
          </p:cNvSpPr>
          <p:nvPr>
            <p:ph type="title"/>
          </p:nvPr>
        </p:nvSpPr>
        <p:spPr/>
        <p:txBody>
          <a:bodyPr/>
          <a:lstStyle/>
          <a:p>
            <a:pPr eaLnBrk="1" hangingPunct="1"/>
            <a:r>
              <a:rPr lang="en-US" altLang="zh-TW" smtClean="0"/>
              <a:t>Results and Evaluations </a:t>
            </a:r>
            <a:r>
              <a:rPr lang="en-US" altLang="zh-TW" sz="3200" smtClean="0"/>
              <a:t>(cont.)</a:t>
            </a:r>
            <a:endParaRPr lang="zh-TW" altLang="en-US" smtClean="0"/>
          </a:p>
        </p:txBody>
      </p:sp>
      <p:sp>
        <p:nvSpPr>
          <p:cNvPr id="168964" name="內容版面配置區 2"/>
          <p:cNvSpPr>
            <a:spLocks noGrp="1"/>
          </p:cNvSpPr>
          <p:nvPr>
            <p:ph idx="1"/>
          </p:nvPr>
        </p:nvSpPr>
        <p:spPr/>
        <p:txBody>
          <a:bodyPr/>
          <a:lstStyle/>
          <a:p>
            <a:pPr eaLnBrk="1" hangingPunct="1"/>
            <a:r>
              <a:rPr lang="en-US" altLang="zh-TW" smtClean="0"/>
              <a:t>Exposure Rate (ER)</a:t>
            </a:r>
          </a:p>
          <a:p>
            <a:pPr eaLnBrk="1" hangingPunct="1"/>
            <a:endParaRPr lang="zh-TW" altLang="en-US" smtClean="0"/>
          </a:p>
        </p:txBody>
      </p:sp>
      <p:sp>
        <p:nvSpPr>
          <p:cNvPr id="4" name="投影片編號版面配置區 3"/>
          <p:cNvSpPr>
            <a:spLocks noGrp="1"/>
          </p:cNvSpPr>
          <p:nvPr>
            <p:ph type="sldNum" sz="quarter" idx="12"/>
          </p:nvPr>
        </p:nvSpPr>
        <p:spPr/>
        <p:txBody>
          <a:bodyPr/>
          <a:lstStyle/>
          <a:p>
            <a:pPr>
              <a:defRPr/>
            </a:pPr>
            <a:fld id="{EA5CD8AF-399D-495D-BA44-B42739AD3EE5}" type="slidenum">
              <a:rPr lang="zh-TW" altLang="en-US" smtClean="0"/>
              <a:pPr>
                <a:defRPr/>
              </a:pPr>
              <a:t>25</a:t>
            </a:fld>
            <a:endParaRPr lang="zh-TW" altLang="en-US"/>
          </a:p>
        </p:txBody>
      </p:sp>
      <p:graphicFrame>
        <p:nvGraphicFramePr>
          <p:cNvPr id="168962" name="Object 2"/>
          <p:cNvGraphicFramePr>
            <a:graphicFrameLocks noChangeAspect="1"/>
          </p:cNvGraphicFramePr>
          <p:nvPr/>
        </p:nvGraphicFramePr>
        <p:xfrm>
          <a:off x="3995738" y="1196975"/>
          <a:ext cx="2443162" cy="868363"/>
        </p:xfrm>
        <a:graphic>
          <a:graphicData uri="http://schemas.openxmlformats.org/presentationml/2006/ole">
            <p:oleObj spid="_x0000_s168962" name="Equation" r:id="rId4" imgW="1231560" imgH="431640" progId="Equation.DSMT4">
              <p:embed/>
            </p:oleObj>
          </a:graphicData>
        </a:graphic>
      </p:graphicFrame>
      <p:sp>
        <p:nvSpPr>
          <p:cNvPr id="6" name="橢圓 5"/>
          <p:cNvSpPr/>
          <p:nvPr/>
        </p:nvSpPr>
        <p:spPr>
          <a:xfrm>
            <a:off x="6300788" y="1844675"/>
            <a:ext cx="749300" cy="719138"/>
          </a:xfrm>
          <a:prstGeom prst="ellipse">
            <a:avLst/>
          </a:prstGeom>
          <a:noFill/>
          <a:ln w="444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graphicFrame>
        <p:nvGraphicFramePr>
          <p:cNvPr id="7" name="圖表 6"/>
          <p:cNvGraphicFramePr/>
          <p:nvPr/>
        </p:nvGraphicFramePr>
        <p:xfrm>
          <a:off x="1691680" y="1916832"/>
          <a:ext cx="5688000" cy="2520000"/>
        </p:xfrm>
        <a:graphic>
          <a:graphicData uri="http://schemas.openxmlformats.org/drawingml/2006/chart">
            <c:chart xmlns:c="http://schemas.openxmlformats.org/drawingml/2006/chart" xmlns:r="http://schemas.openxmlformats.org/officeDocument/2006/relationships" r:id="rId5"/>
          </a:graphicData>
        </a:graphic>
      </p:graphicFrame>
      <p:pic>
        <p:nvPicPr>
          <p:cNvPr id="168968" name="圖片 7" descr="2010-06-22_112449.jpg"/>
          <p:cNvPicPr>
            <a:picLocks noChangeAspect="1"/>
          </p:cNvPicPr>
          <p:nvPr/>
        </p:nvPicPr>
        <p:blipFill>
          <a:blip r:embed="rId6"/>
          <a:srcRect/>
          <a:stretch>
            <a:fillRect/>
          </a:stretch>
        </p:blipFill>
        <p:spPr bwMode="auto">
          <a:xfrm>
            <a:off x="2268538" y="4365625"/>
            <a:ext cx="5181600" cy="1979613"/>
          </a:xfrm>
          <a:prstGeom prst="rect">
            <a:avLst/>
          </a:prstGeom>
          <a:noFill/>
          <a:ln w="9525">
            <a:noFill/>
            <a:miter lim="800000"/>
            <a:headEnd/>
            <a:tailEnd/>
          </a:ln>
        </p:spPr>
      </p:pic>
      <p:sp>
        <p:nvSpPr>
          <p:cNvPr id="9" name="橢圓 8"/>
          <p:cNvSpPr/>
          <p:nvPr/>
        </p:nvSpPr>
        <p:spPr>
          <a:xfrm>
            <a:off x="6659563" y="4652963"/>
            <a:ext cx="792162" cy="1152525"/>
          </a:xfrm>
          <a:prstGeom prst="ellipse">
            <a:avLst/>
          </a:prstGeom>
          <a:noFill/>
          <a:ln w="444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標題 1"/>
          <p:cNvSpPr>
            <a:spLocks noGrp="1"/>
          </p:cNvSpPr>
          <p:nvPr>
            <p:ph type="title"/>
          </p:nvPr>
        </p:nvSpPr>
        <p:spPr/>
        <p:txBody>
          <a:bodyPr/>
          <a:lstStyle/>
          <a:p>
            <a:pPr eaLnBrk="1" hangingPunct="1"/>
            <a:r>
              <a:rPr lang="en-US" altLang="zh-TW" smtClean="0"/>
              <a:t>Conclusion</a:t>
            </a:r>
            <a:endParaRPr lang="zh-TW" altLang="en-US" smtClean="0"/>
          </a:p>
        </p:txBody>
      </p:sp>
      <p:sp>
        <p:nvSpPr>
          <p:cNvPr id="276482" name="內容版面配置區 2"/>
          <p:cNvSpPr>
            <a:spLocks noGrp="1"/>
          </p:cNvSpPr>
          <p:nvPr>
            <p:ph idx="1"/>
          </p:nvPr>
        </p:nvSpPr>
        <p:spPr/>
        <p:txBody>
          <a:bodyPr/>
          <a:lstStyle/>
          <a:p>
            <a:pPr eaLnBrk="1" hangingPunct="1"/>
            <a:r>
              <a:rPr lang="en-US" altLang="zh-TW" smtClean="0"/>
              <a:t>We propose one of the pioneering mechanism for </a:t>
            </a:r>
            <a:r>
              <a:rPr lang="en-US" altLang="zh-TW" smtClean="0">
                <a:solidFill>
                  <a:srgbClr val="FF3300"/>
                </a:solidFill>
              </a:rPr>
              <a:t>diffusing online ads over social media</a:t>
            </a:r>
          </a:p>
          <a:p>
            <a:pPr eaLnBrk="1" hangingPunct="1"/>
            <a:endParaRPr lang="en-US" altLang="zh-TW" smtClean="0"/>
          </a:p>
          <a:p>
            <a:pPr eaLnBrk="1" hangingPunct="1"/>
            <a:r>
              <a:rPr lang="en-US" altLang="zh-TW" smtClean="0"/>
              <a:t>Our system significantly increases the</a:t>
            </a:r>
            <a:r>
              <a:rPr lang="zh-TW" altLang="en-US" smtClean="0"/>
              <a:t> </a:t>
            </a:r>
            <a:r>
              <a:rPr lang="en-US" altLang="zh-TW" smtClean="0">
                <a:solidFill>
                  <a:srgbClr val="FF3300"/>
                </a:solidFill>
              </a:rPr>
              <a:t>CTR</a:t>
            </a:r>
            <a:r>
              <a:rPr lang="en-US" altLang="zh-TW" smtClean="0"/>
              <a:t>, </a:t>
            </a:r>
            <a:r>
              <a:rPr lang="en-US" altLang="zh-TW" smtClean="0">
                <a:solidFill>
                  <a:srgbClr val="FF3300"/>
                </a:solidFill>
              </a:rPr>
              <a:t>repost rate</a:t>
            </a:r>
            <a:r>
              <a:rPr lang="en-US" altLang="zh-TW" smtClean="0"/>
              <a:t> , and </a:t>
            </a:r>
            <a:r>
              <a:rPr lang="en-US" altLang="zh-TW" smtClean="0">
                <a:solidFill>
                  <a:srgbClr val="FF3300"/>
                </a:solidFill>
              </a:rPr>
              <a:t>exposure rate</a:t>
            </a:r>
            <a:r>
              <a:rPr lang="en-US" altLang="zh-TW" smtClean="0"/>
              <a:t> of online advertisements</a:t>
            </a:r>
          </a:p>
          <a:p>
            <a:pPr eaLnBrk="1" hangingPunct="1"/>
            <a:endParaRPr lang="en-US" altLang="zh-TW" smtClean="0"/>
          </a:p>
          <a:p>
            <a:pPr eaLnBrk="1" hangingPunct="1"/>
            <a:r>
              <a:rPr lang="en-US" altLang="zh-TW" smtClean="0"/>
              <a:t>The mechanism support users to effectively share the information and </a:t>
            </a:r>
            <a:r>
              <a:rPr lang="en-US" altLang="zh-TW" smtClean="0">
                <a:solidFill>
                  <a:srgbClr val="FF3300"/>
                </a:solidFill>
              </a:rPr>
              <a:t>reduce the risk of social spam</a:t>
            </a:r>
          </a:p>
          <a:p>
            <a:pPr eaLnBrk="1" hangingPunct="1">
              <a:buFontTx/>
              <a:buNone/>
            </a:pPr>
            <a:endParaRPr lang="zh-TW" altLang="en-US" smtClean="0"/>
          </a:p>
        </p:txBody>
      </p:sp>
      <p:sp>
        <p:nvSpPr>
          <p:cNvPr id="96259" name="投影片編號版面配置區 3"/>
          <p:cNvSpPr>
            <a:spLocks noGrp="1"/>
          </p:cNvSpPr>
          <p:nvPr>
            <p:ph type="sldNum" sz="quarter" idx="12"/>
          </p:nvPr>
        </p:nvSpPr>
        <p:spPr/>
        <p:txBody>
          <a:bodyPr/>
          <a:lstStyle/>
          <a:p>
            <a:pPr fontAlgn="base">
              <a:spcBef>
                <a:spcPct val="0"/>
              </a:spcBef>
              <a:spcAft>
                <a:spcPct val="0"/>
              </a:spcAft>
              <a:defRPr/>
            </a:pPr>
            <a:fld id="{8EFD6C42-77F7-47DF-A236-EA8DD69CD87B}" type="slidenum">
              <a:rPr lang="zh-TW" altLang="en-US">
                <a:ea typeface="新細明體" charset="-120"/>
              </a:rPr>
              <a:pPr fontAlgn="base">
                <a:spcBef>
                  <a:spcPct val="0"/>
                </a:spcBef>
                <a:spcAft>
                  <a:spcPct val="0"/>
                </a:spcAft>
                <a:defRPr/>
              </a:pPr>
              <a:t>26</a:t>
            </a:fld>
            <a:endParaRPr lang="en-US" altLang="zh-TW">
              <a:ea typeface="新細明體" charset="-12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標題 1"/>
          <p:cNvSpPr>
            <a:spLocks noGrp="1"/>
          </p:cNvSpPr>
          <p:nvPr>
            <p:ph type="title"/>
          </p:nvPr>
        </p:nvSpPr>
        <p:spPr/>
        <p:txBody>
          <a:bodyPr/>
          <a:lstStyle/>
          <a:p>
            <a:pPr eaLnBrk="1" hangingPunct="1"/>
            <a:r>
              <a:rPr lang="en-US" altLang="zh-TW" smtClean="0"/>
              <a:t>Future works</a:t>
            </a:r>
            <a:endParaRPr lang="zh-TW" altLang="en-US" smtClean="0"/>
          </a:p>
        </p:txBody>
      </p:sp>
      <p:sp>
        <p:nvSpPr>
          <p:cNvPr id="278530" name="內容版面配置區 2"/>
          <p:cNvSpPr>
            <a:spLocks noGrp="1"/>
          </p:cNvSpPr>
          <p:nvPr>
            <p:ph idx="1"/>
          </p:nvPr>
        </p:nvSpPr>
        <p:spPr/>
        <p:txBody>
          <a:bodyPr/>
          <a:lstStyle/>
          <a:p>
            <a:pPr eaLnBrk="1" hangingPunct="1"/>
            <a:r>
              <a:rPr lang="en-US" altLang="zh-TW" smtClean="0"/>
              <a:t>Continuously improve the performance of the modules included in the endorser discovery engine.</a:t>
            </a:r>
          </a:p>
          <a:p>
            <a:pPr lvl="1" eaLnBrk="1" hangingPunct="1"/>
            <a:r>
              <a:rPr lang="en-US" altLang="zh-TW" smtClean="0">
                <a:solidFill>
                  <a:srgbClr val="FF3300"/>
                </a:solidFill>
              </a:rPr>
              <a:t>Generalization</a:t>
            </a:r>
            <a:r>
              <a:rPr lang="en-US" altLang="zh-TW" smtClean="0"/>
              <a:t> of the framework</a:t>
            </a:r>
          </a:p>
          <a:p>
            <a:pPr lvl="1" eaLnBrk="1" hangingPunct="1"/>
            <a:r>
              <a:rPr lang="en-US" altLang="zh-TW" smtClean="0"/>
              <a:t>Include other important factors</a:t>
            </a:r>
          </a:p>
          <a:p>
            <a:pPr eaLnBrk="1" hangingPunct="1"/>
            <a:r>
              <a:rPr lang="en-US" altLang="zh-TW" smtClean="0"/>
              <a:t>Design a </a:t>
            </a:r>
            <a:r>
              <a:rPr lang="en-US" altLang="zh-TW" smtClean="0">
                <a:solidFill>
                  <a:srgbClr val="FF3300"/>
                </a:solidFill>
              </a:rPr>
              <a:t>monitor/feedback mechanism</a:t>
            </a:r>
            <a:r>
              <a:rPr lang="en-US" altLang="zh-TW" smtClean="0"/>
              <a:t> to adjust the recommended list or variation of users’ preferences</a:t>
            </a:r>
          </a:p>
          <a:p>
            <a:pPr eaLnBrk="1" hangingPunct="1"/>
            <a:r>
              <a:rPr lang="en-US" altLang="zh-TW" smtClean="0"/>
              <a:t>Develop appropriate </a:t>
            </a:r>
            <a:r>
              <a:rPr lang="en-US" altLang="zh-TW" smtClean="0">
                <a:solidFill>
                  <a:srgbClr val="FF3300"/>
                </a:solidFill>
              </a:rPr>
              <a:t>incentive mechanisms</a:t>
            </a:r>
            <a:r>
              <a:rPr lang="en-US" altLang="zh-TW" smtClean="0"/>
              <a:t> to induce higher diffusing effort</a:t>
            </a:r>
          </a:p>
          <a:p>
            <a:pPr eaLnBrk="1" hangingPunct="1"/>
            <a:r>
              <a:rPr lang="en-US" altLang="zh-TW" smtClean="0">
                <a:solidFill>
                  <a:srgbClr val="FF3300"/>
                </a:solidFill>
              </a:rPr>
              <a:t>Interface</a:t>
            </a:r>
            <a:r>
              <a:rPr lang="en-US" altLang="zh-TW" smtClean="0"/>
              <a:t> design and service </a:t>
            </a:r>
            <a:r>
              <a:rPr lang="en-US" altLang="zh-TW" smtClean="0">
                <a:solidFill>
                  <a:srgbClr val="FF3300"/>
                </a:solidFill>
              </a:rPr>
              <a:t>quality</a:t>
            </a:r>
            <a:r>
              <a:rPr lang="en-US" altLang="zh-TW" smtClean="0"/>
              <a:t> improvement </a:t>
            </a:r>
          </a:p>
          <a:p>
            <a:pPr eaLnBrk="1" hangingPunct="1"/>
            <a:endParaRPr lang="zh-TW" altLang="en-US" smtClean="0"/>
          </a:p>
        </p:txBody>
      </p:sp>
      <p:sp>
        <p:nvSpPr>
          <p:cNvPr id="98307" name="投影片編號版面配置區 3"/>
          <p:cNvSpPr>
            <a:spLocks noGrp="1"/>
          </p:cNvSpPr>
          <p:nvPr>
            <p:ph type="sldNum" sz="quarter" idx="12"/>
          </p:nvPr>
        </p:nvSpPr>
        <p:spPr/>
        <p:txBody>
          <a:bodyPr/>
          <a:lstStyle/>
          <a:p>
            <a:pPr fontAlgn="base">
              <a:spcBef>
                <a:spcPct val="0"/>
              </a:spcBef>
              <a:spcAft>
                <a:spcPct val="0"/>
              </a:spcAft>
              <a:defRPr/>
            </a:pPr>
            <a:fld id="{E28CFEBE-C37F-412E-8099-50AAD5684B42}" type="slidenum">
              <a:rPr lang="zh-TW" altLang="en-US">
                <a:ea typeface="新細明體" charset="-120"/>
              </a:rPr>
              <a:pPr fontAlgn="base">
                <a:spcBef>
                  <a:spcPct val="0"/>
                </a:spcBef>
                <a:spcAft>
                  <a:spcPct val="0"/>
                </a:spcAft>
                <a:defRPr/>
              </a:pPr>
              <a:t>27</a:t>
            </a:fld>
            <a:endParaRPr lang="en-US" altLang="zh-TW">
              <a:ea typeface="新細明體" charset="-12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投影片編號版面配置區 3"/>
          <p:cNvSpPr>
            <a:spLocks noGrp="1"/>
          </p:cNvSpPr>
          <p:nvPr>
            <p:ph type="sldNum" sz="quarter" idx="12"/>
          </p:nvPr>
        </p:nvSpPr>
        <p:spPr/>
        <p:txBody>
          <a:bodyPr/>
          <a:lstStyle/>
          <a:p>
            <a:pPr fontAlgn="base">
              <a:spcBef>
                <a:spcPct val="0"/>
              </a:spcBef>
              <a:spcAft>
                <a:spcPct val="0"/>
              </a:spcAft>
              <a:defRPr/>
            </a:pPr>
            <a:fld id="{56ED33A2-C30B-47A4-9775-3D26A097E22D}" type="slidenum">
              <a:rPr lang="zh-TW" altLang="en-US">
                <a:ea typeface="新細明體" charset="-120"/>
              </a:rPr>
              <a:pPr fontAlgn="base">
                <a:spcBef>
                  <a:spcPct val="0"/>
                </a:spcBef>
                <a:spcAft>
                  <a:spcPct val="0"/>
                </a:spcAft>
                <a:defRPr/>
              </a:pPr>
              <a:t>28</a:t>
            </a:fld>
            <a:endParaRPr lang="en-US" altLang="zh-TW">
              <a:ea typeface="新細明體" charset="-120"/>
            </a:endParaRPr>
          </a:p>
        </p:txBody>
      </p:sp>
      <p:sp>
        <p:nvSpPr>
          <p:cNvPr id="5" name="標題 1"/>
          <p:cNvSpPr txBox="1">
            <a:spLocks/>
          </p:cNvSpPr>
          <p:nvPr/>
        </p:nvSpPr>
        <p:spPr bwMode="auto">
          <a:xfrm>
            <a:off x="428625" y="3000375"/>
            <a:ext cx="8229600" cy="1066800"/>
          </a:xfrm>
          <a:prstGeom prst="rect">
            <a:avLst/>
          </a:prstGeom>
          <a:noFill/>
          <a:ln w="9525">
            <a:noFill/>
            <a:miter lim="800000"/>
            <a:headEnd/>
            <a:tailEnd/>
          </a:ln>
        </p:spPr>
        <p:txBody>
          <a:bodyPr anchor="ctr"/>
          <a:lstStyle/>
          <a:p>
            <a:pPr algn="ctr">
              <a:defRPr/>
            </a:pPr>
            <a:r>
              <a:rPr lang="en-US" altLang="zh-TW" sz="4000" b="1" kern="0">
                <a:solidFill>
                  <a:srgbClr val="2907A5"/>
                </a:solidFill>
                <a:latin typeface="+mj-lt"/>
                <a:ea typeface="+mj-ea"/>
                <a:cs typeface="+mj-cs"/>
              </a:rPr>
              <a:t>Thank you!</a:t>
            </a:r>
            <a:endParaRPr lang="zh-TW" altLang="en-US" sz="4000" b="1" kern="0">
              <a:solidFill>
                <a:srgbClr val="2907A5"/>
              </a:solidFill>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altLang="zh-TW" smtClean="0"/>
              <a:t>Background and Motivation (1/3)</a:t>
            </a:r>
          </a:p>
        </p:txBody>
      </p:sp>
      <p:sp>
        <p:nvSpPr>
          <p:cNvPr id="18434" name="Content Placeholder 2"/>
          <p:cNvSpPr>
            <a:spLocks noGrp="1"/>
          </p:cNvSpPr>
          <p:nvPr>
            <p:ph idx="1"/>
          </p:nvPr>
        </p:nvSpPr>
        <p:spPr>
          <a:xfrm>
            <a:off x="468313" y="1700213"/>
            <a:ext cx="8229600" cy="4824412"/>
          </a:xfrm>
        </p:spPr>
        <p:txBody>
          <a:bodyPr/>
          <a:lstStyle/>
          <a:p>
            <a:pPr eaLnBrk="1" hangingPunct="1"/>
            <a:r>
              <a:rPr lang="en-US" altLang="zh-TW" smtClean="0">
                <a:solidFill>
                  <a:srgbClr val="FF3300"/>
                </a:solidFill>
              </a:rPr>
              <a:t>Social media</a:t>
            </a:r>
            <a:r>
              <a:rPr lang="en-US" altLang="zh-TW" smtClean="0"/>
              <a:t> has been flourished and raised high popularity and attention</a:t>
            </a:r>
          </a:p>
          <a:p>
            <a:pPr eaLnBrk="1" hangingPunct="1"/>
            <a:r>
              <a:rPr lang="en-US" altLang="zh-TW" smtClean="0">
                <a:solidFill>
                  <a:srgbClr val="FF3300"/>
                </a:solidFill>
              </a:rPr>
              <a:t>Online advertising </a:t>
            </a:r>
            <a:r>
              <a:rPr lang="en-US" altLang="zh-TW" smtClean="0"/>
              <a:t>revenue is growing year over year</a:t>
            </a:r>
          </a:p>
          <a:p>
            <a:pPr eaLnBrk="1" hangingPunct="1"/>
            <a:r>
              <a:rPr lang="en-US" altLang="zh-TW" smtClean="0"/>
              <a:t>A number of marketers have used social media to </a:t>
            </a:r>
            <a:r>
              <a:rPr lang="en-US" altLang="zh-TW" smtClean="0">
                <a:solidFill>
                  <a:srgbClr val="FF0000"/>
                </a:solidFill>
              </a:rPr>
              <a:t>market their businesses </a:t>
            </a:r>
            <a:endParaRPr lang="en-US" altLang="zh-TW" smtClean="0"/>
          </a:p>
          <a:p>
            <a:pPr eaLnBrk="1" hangingPunct="1"/>
            <a:endParaRPr lang="en-US" altLang="zh-TW" smtClean="0"/>
          </a:p>
        </p:txBody>
      </p:sp>
      <p:sp>
        <p:nvSpPr>
          <p:cNvPr id="18435" name="投影片編號版面配置區 3"/>
          <p:cNvSpPr>
            <a:spLocks noGrp="1"/>
          </p:cNvSpPr>
          <p:nvPr>
            <p:ph type="sldNum" sz="quarter" idx="12"/>
          </p:nvPr>
        </p:nvSpPr>
        <p:spPr/>
        <p:txBody>
          <a:bodyPr/>
          <a:lstStyle/>
          <a:p>
            <a:pPr fontAlgn="base">
              <a:spcBef>
                <a:spcPct val="0"/>
              </a:spcBef>
              <a:spcAft>
                <a:spcPct val="0"/>
              </a:spcAft>
              <a:defRPr/>
            </a:pPr>
            <a:fld id="{F5F7AABC-501B-4534-BB3A-0E9B49EBF9A9}" type="slidenum">
              <a:rPr lang="zh-TW" altLang="en-US">
                <a:ea typeface="新細明體" charset="-120"/>
              </a:rPr>
              <a:pPr fontAlgn="base">
                <a:spcBef>
                  <a:spcPct val="0"/>
                </a:spcBef>
                <a:spcAft>
                  <a:spcPct val="0"/>
                </a:spcAft>
                <a:defRPr/>
              </a:pPr>
              <a:t>3</a:t>
            </a:fld>
            <a:endParaRPr lang="en-US" altLang="zh-TW">
              <a:ea typeface="新細明體" charset="-120"/>
            </a:endParaRPr>
          </a:p>
        </p:txBody>
      </p:sp>
    </p:spTree>
  </p:cSld>
  <p:clrMapOvr>
    <a:masterClrMapping/>
  </p:clrMapOvr>
  <p:transition advTm="46813"/>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標題 1"/>
          <p:cNvSpPr>
            <a:spLocks noGrp="1"/>
          </p:cNvSpPr>
          <p:nvPr>
            <p:ph type="title"/>
          </p:nvPr>
        </p:nvSpPr>
        <p:spPr/>
        <p:txBody>
          <a:bodyPr/>
          <a:lstStyle/>
          <a:p>
            <a:pPr eaLnBrk="1" hangingPunct="1"/>
            <a:r>
              <a:rPr lang="en-US" altLang="zh-TW" smtClean="0"/>
              <a:t>Background and Motivation (2/3)</a:t>
            </a:r>
            <a:endParaRPr lang="zh-TW" altLang="en-US" smtClean="0"/>
          </a:p>
        </p:txBody>
      </p:sp>
      <p:sp>
        <p:nvSpPr>
          <p:cNvPr id="20482" name="內容版面配置區 2"/>
          <p:cNvSpPr>
            <a:spLocks noGrp="1"/>
          </p:cNvSpPr>
          <p:nvPr>
            <p:ph idx="1"/>
          </p:nvPr>
        </p:nvSpPr>
        <p:spPr/>
        <p:txBody>
          <a:bodyPr/>
          <a:lstStyle/>
          <a:p>
            <a:pPr eaLnBrk="1" hangingPunct="1"/>
            <a:endParaRPr lang="en-US" altLang="zh-TW" smtClean="0"/>
          </a:p>
          <a:p>
            <a:pPr eaLnBrk="1" hangingPunct="1"/>
            <a:endParaRPr lang="en-US" altLang="zh-TW" smtClean="0"/>
          </a:p>
          <a:p>
            <a:pPr eaLnBrk="1" hangingPunct="1"/>
            <a:endParaRPr lang="en-US" altLang="zh-TW" smtClean="0"/>
          </a:p>
          <a:p>
            <a:pPr eaLnBrk="1" hangingPunct="1"/>
            <a:endParaRPr lang="en-US" altLang="zh-TW" smtClean="0"/>
          </a:p>
          <a:p>
            <a:pPr eaLnBrk="1" hangingPunct="1"/>
            <a:endParaRPr lang="en-US" altLang="zh-TW" smtClean="0"/>
          </a:p>
          <a:p>
            <a:pPr eaLnBrk="1" hangingPunct="1"/>
            <a:endParaRPr lang="en-US" altLang="zh-TW" smtClean="0"/>
          </a:p>
          <a:p>
            <a:pPr eaLnBrk="1" hangingPunct="1"/>
            <a:endParaRPr lang="en-US" altLang="zh-TW" smtClean="0"/>
          </a:p>
          <a:p>
            <a:pPr eaLnBrk="1" hangingPunct="1"/>
            <a:endParaRPr lang="en-US" altLang="zh-TW" smtClean="0"/>
          </a:p>
          <a:p>
            <a:pPr eaLnBrk="1" hangingPunct="1"/>
            <a:endParaRPr lang="en-US" altLang="zh-TW" smtClean="0"/>
          </a:p>
          <a:p>
            <a:pPr eaLnBrk="1" hangingPunct="1"/>
            <a:endParaRPr lang="en-US" altLang="zh-TW" smtClean="0"/>
          </a:p>
        </p:txBody>
      </p:sp>
      <p:sp>
        <p:nvSpPr>
          <p:cNvPr id="4" name="投影片編號版面配置區 3"/>
          <p:cNvSpPr>
            <a:spLocks noGrp="1"/>
          </p:cNvSpPr>
          <p:nvPr>
            <p:ph type="sldNum" sz="quarter" idx="12"/>
          </p:nvPr>
        </p:nvSpPr>
        <p:spPr/>
        <p:txBody>
          <a:bodyPr/>
          <a:lstStyle/>
          <a:p>
            <a:pPr>
              <a:defRPr/>
            </a:pPr>
            <a:fld id="{9D92EC81-3191-4274-9CE3-33E48D0BBAC6}" type="slidenum">
              <a:rPr lang="zh-TW" altLang="en-US" smtClean="0"/>
              <a:pPr>
                <a:defRPr/>
              </a:pPr>
              <a:t>4</a:t>
            </a:fld>
            <a:endParaRPr lang="zh-TW" altLang="en-US"/>
          </a:p>
        </p:txBody>
      </p:sp>
      <p:graphicFrame>
        <p:nvGraphicFramePr>
          <p:cNvPr id="20504" name="Group 24"/>
          <p:cNvGraphicFramePr>
            <a:graphicFrameLocks noGrp="1"/>
          </p:cNvGraphicFramePr>
          <p:nvPr/>
        </p:nvGraphicFramePr>
        <p:xfrm>
          <a:off x="395288" y="2276475"/>
          <a:ext cx="8424862" cy="2840038"/>
        </p:xfrm>
        <a:graphic>
          <a:graphicData uri="http://schemas.openxmlformats.org/drawingml/2006/table">
            <a:tbl>
              <a:tblPr/>
              <a:tblGrid>
                <a:gridCol w="1693862"/>
                <a:gridCol w="3365500"/>
                <a:gridCol w="3365500"/>
              </a:tblGrid>
              <a:tr h="2063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smtClean="0">
                        <a:ln>
                          <a:noFill/>
                        </a:ln>
                        <a:solidFill>
                          <a:srgbClr val="FFFFFF"/>
                        </a:solidFill>
                        <a:effectLst/>
                        <a:latin typeface="Arial" charset="0"/>
                        <a:ea typeface="標楷體" pitchFamily="65" charset="-120"/>
                      </a:endParaRP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smtClean="0">
                          <a:ln>
                            <a:noFill/>
                          </a:ln>
                          <a:solidFill>
                            <a:srgbClr val="FFFFFF"/>
                          </a:solidFill>
                          <a:effectLst/>
                          <a:latin typeface="Arial" charset="0"/>
                          <a:ea typeface="標楷體" pitchFamily="65" charset="-120"/>
                        </a:rPr>
                        <a:t>Targeted advertising</a:t>
                      </a:r>
                      <a:endParaRPr kumimoji="0" lang="zh-TW" altLang="en-US" sz="2000" b="1" i="0" u="none" strike="noStrike" cap="none" normalizeH="0" baseline="0" smtClean="0">
                        <a:ln>
                          <a:noFill/>
                        </a:ln>
                        <a:solidFill>
                          <a:srgbClr val="FFFFFF"/>
                        </a:solidFill>
                        <a:effectLst/>
                        <a:latin typeface="Arial" charset="0"/>
                        <a:ea typeface="標楷體" pitchFamily="65" charset="-120"/>
                      </a:endParaRP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smtClean="0">
                          <a:ln>
                            <a:noFill/>
                          </a:ln>
                          <a:solidFill>
                            <a:srgbClr val="FFFFFF"/>
                          </a:solidFill>
                          <a:effectLst/>
                          <a:latin typeface="Arial" charset="0"/>
                          <a:ea typeface="標楷體" pitchFamily="65" charset="-120"/>
                        </a:rPr>
                        <a:t>Social advertising</a:t>
                      </a:r>
                      <a:endParaRPr kumimoji="0" lang="zh-TW" altLang="en-US" sz="2000" b="1" i="0" u="none" strike="noStrike" cap="none" normalizeH="0" baseline="0" smtClean="0">
                        <a:ln>
                          <a:noFill/>
                        </a:ln>
                        <a:solidFill>
                          <a:srgbClr val="FFFFFF"/>
                        </a:solidFill>
                        <a:effectLst/>
                        <a:latin typeface="Arial" charset="0"/>
                        <a:ea typeface="標楷體" pitchFamily="65" charset="-120"/>
                      </a:endParaRP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1112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smtClean="0">
                          <a:ln>
                            <a:noFill/>
                          </a:ln>
                          <a:solidFill>
                            <a:srgbClr val="000000"/>
                          </a:solidFill>
                          <a:effectLst/>
                          <a:latin typeface="Arial" charset="0"/>
                          <a:ea typeface="標楷體" pitchFamily="65" charset="-120"/>
                        </a:rPr>
                        <a:t>Concept</a:t>
                      </a:r>
                      <a:endParaRPr kumimoji="0" lang="zh-TW" altLang="en-US" sz="2000" b="0" i="0" u="none" strike="noStrike" cap="none" normalizeH="0" baseline="0" smtClean="0">
                        <a:ln>
                          <a:noFill/>
                        </a:ln>
                        <a:solidFill>
                          <a:srgbClr val="000000"/>
                        </a:solidFill>
                        <a:effectLst/>
                        <a:latin typeface="Arial" charset="0"/>
                        <a:ea typeface="標楷體" pitchFamily="65" charset="-120"/>
                      </a:endParaRP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smtClean="0">
                          <a:ln>
                            <a:noFill/>
                          </a:ln>
                          <a:solidFill>
                            <a:srgbClr val="000000"/>
                          </a:solidFill>
                          <a:effectLst/>
                          <a:latin typeface="Arial" charset="0"/>
                          <a:ea typeface="標楷體" pitchFamily="65" charset="-120"/>
                        </a:rPr>
                        <a:t>Distribute appropriate advertisements </a:t>
                      </a:r>
                      <a:r>
                        <a:rPr kumimoji="0" lang="en-US" altLang="zh-TW" sz="2000" b="0" i="0" u="none" strike="noStrike" cap="none" normalizeH="0" baseline="0" smtClean="0">
                          <a:ln>
                            <a:noFill/>
                          </a:ln>
                          <a:solidFill>
                            <a:srgbClr val="FF0000"/>
                          </a:solidFill>
                          <a:effectLst/>
                          <a:latin typeface="Arial" charset="0"/>
                          <a:ea typeface="標楷體" pitchFamily="65" charset="-120"/>
                        </a:rPr>
                        <a:t>to</a:t>
                      </a:r>
                      <a:r>
                        <a:rPr kumimoji="0" lang="en-US" altLang="zh-TW" sz="2000" b="0" i="0" u="none" strike="noStrike" cap="none" normalizeH="0" baseline="0" smtClean="0">
                          <a:ln>
                            <a:noFill/>
                          </a:ln>
                          <a:solidFill>
                            <a:srgbClr val="000000"/>
                          </a:solidFill>
                          <a:effectLst/>
                          <a:latin typeface="Arial" charset="0"/>
                          <a:ea typeface="標楷體" pitchFamily="65" charset="-120"/>
                        </a:rPr>
                        <a:t> users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2000" b="0" i="0" u="none" strike="noStrike" cap="none" normalizeH="0" baseline="0" smtClean="0">
                        <a:ln>
                          <a:noFill/>
                        </a:ln>
                        <a:solidFill>
                          <a:srgbClr val="000000"/>
                        </a:solidFill>
                        <a:effectLst/>
                        <a:latin typeface="Arial" charset="0"/>
                        <a:ea typeface="標楷體" pitchFamily="65" charset="-120"/>
                      </a:endParaRP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smtClean="0">
                          <a:ln>
                            <a:noFill/>
                          </a:ln>
                          <a:solidFill>
                            <a:srgbClr val="000000"/>
                          </a:solidFill>
                          <a:effectLst/>
                          <a:latin typeface="Arial" charset="0"/>
                          <a:ea typeface="標楷體" pitchFamily="65" charset="-120"/>
                        </a:rPr>
                        <a:t>Distribute appropriate advertisements </a:t>
                      </a:r>
                      <a:r>
                        <a:rPr kumimoji="0" lang="en-US" altLang="zh-TW" sz="2000" b="0" i="0" u="none" strike="noStrike" cap="none" normalizeH="0" baseline="0" smtClean="0">
                          <a:ln>
                            <a:noFill/>
                          </a:ln>
                          <a:solidFill>
                            <a:srgbClr val="FF0000"/>
                          </a:solidFill>
                          <a:effectLst/>
                          <a:latin typeface="Arial" charset="0"/>
                          <a:ea typeface="標楷體" pitchFamily="65" charset="-120"/>
                        </a:rPr>
                        <a:t>between</a:t>
                      </a:r>
                      <a:r>
                        <a:rPr kumimoji="0" lang="en-US" altLang="zh-TW" sz="2000" b="0" i="0" u="none" strike="noStrike" cap="none" normalizeH="0" baseline="0" smtClean="0">
                          <a:ln>
                            <a:noFill/>
                          </a:ln>
                          <a:solidFill>
                            <a:srgbClr val="000000"/>
                          </a:solidFill>
                          <a:effectLst/>
                          <a:latin typeface="Arial" charset="0"/>
                          <a:ea typeface="標楷體" pitchFamily="65" charset="-120"/>
                        </a:rPr>
                        <a:t> users</a:t>
                      </a: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3319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0" i="0" u="none" strike="noStrike" cap="none" normalizeH="0" baseline="0" smtClean="0">
                          <a:ln>
                            <a:noFill/>
                          </a:ln>
                          <a:solidFill>
                            <a:srgbClr val="000000"/>
                          </a:solidFill>
                          <a:effectLst/>
                          <a:latin typeface="Arial" charset="0"/>
                          <a:ea typeface="標楷體" pitchFamily="65" charset="-120"/>
                        </a:rPr>
                        <a:t>Approaches</a:t>
                      </a:r>
                      <a:endParaRPr kumimoji="0" lang="zh-TW" altLang="en-US" sz="2000" b="0" i="0" u="none" strike="noStrike" cap="none" normalizeH="0" baseline="0" smtClean="0">
                        <a:ln>
                          <a:noFill/>
                        </a:ln>
                        <a:solidFill>
                          <a:srgbClr val="000000"/>
                        </a:solidFill>
                        <a:effectLst/>
                        <a:latin typeface="Arial" charset="0"/>
                        <a:ea typeface="標楷體" pitchFamily="65" charset="-120"/>
                      </a:endParaRP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altLang="zh-TW" sz="2000" b="0" i="0" u="none" strike="noStrike" cap="none" normalizeH="0" baseline="0" smtClean="0">
                          <a:ln>
                            <a:noFill/>
                          </a:ln>
                          <a:solidFill>
                            <a:srgbClr val="000000"/>
                          </a:solidFill>
                          <a:effectLst/>
                          <a:latin typeface="Arial" charset="0"/>
                          <a:ea typeface="標楷體" pitchFamily="65" charset="-120"/>
                        </a:rPr>
                        <a:t>Content-based </a:t>
                      </a:r>
                      <a:r>
                        <a:rPr kumimoji="0" lang="zh-TW" altLang="en-US" sz="2000" b="0" i="0" u="none" strike="noStrike" cap="none" normalizeH="0" baseline="0" smtClean="0">
                          <a:ln>
                            <a:noFill/>
                          </a:ln>
                          <a:solidFill>
                            <a:srgbClr val="000000"/>
                          </a:solidFill>
                          <a:effectLst/>
                          <a:latin typeface="Arial" charset="0"/>
                          <a:ea typeface="標楷體" pitchFamily="65" charset="-120"/>
                        </a:rPr>
                        <a:t> </a:t>
                      </a:r>
                      <a:endParaRPr kumimoji="0" lang="en-US" altLang="zh-TW" sz="2000" b="0" i="0" u="none" strike="noStrike" cap="none" normalizeH="0" baseline="0" smtClean="0">
                        <a:ln>
                          <a:noFill/>
                        </a:ln>
                        <a:solidFill>
                          <a:srgbClr val="000000"/>
                        </a:solidFill>
                        <a:effectLst/>
                        <a:latin typeface="Arial" charset="0"/>
                        <a:ea typeface="標楷體" pitchFamily="65" charset="-12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rgbClr val="7F7F7F"/>
                          </a:solidFill>
                          <a:effectLst/>
                          <a:latin typeface="Arial" charset="0"/>
                          <a:ea typeface="標楷體" pitchFamily="65" charset="-120"/>
                        </a:rPr>
                        <a:t>(Albadvi and Shahbazi,2009)</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altLang="zh-TW" sz="2000" b="0" i="0" u="none" strike="noStrike" cap="none" normalizeH="0" baseline="0" smtClean="0">
                          <a:ln>
                            <a:noFill/>
                          </a:ln>
                          <a:solidFill>
                            <a:srgbClr val="000000"/>
                          </a:solidFill>
                          <a:effectLst/>
                          <a:latin typeface="Arial" charset="0"/>
                          <a:ea typeface="標楷體" pitchFamily="65" charset="-120"/>
                        </a:rPr>
                        <a:t>Collaborative-based</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rgbClr val="000000"/>
                          </a:solidFill>
                          <a:effectLst/>
                          <a:latin typeface="Arial" charset="0"/>
                          <a:ea typeface="標楷體" pitchFamily="65" charset="-120"/>
                        </a:rPr>
                        <a:t> </a:t>
                      </a:r>
                      <a:r>
                        <a:rPr kumimoji="0" lang="en-US" altLang="zh-TW" sz="1600" b="0" i="0" u="none" strike="noStrike" cap="none" normalizeH="0" baseline="0" smtClean="0">
                          <a:ln>
                            <a:noFill/>
                          </a:ln>
                          <a:solidFill>
                            <a:srgbClr val="7F7F7F"/>
                          </a:solidFill>
                          <a:effectLst/>
                          <a:latin typeface="Arial" charset="0"/>
                          <a:ea typeface="標楷體" pitchFamily="65" charset="-120"/>
                        </a:rPr>
                        <a:t>(Yang and Dia,2008)</a:t>
                      </a: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altLang="zh-TW" sz="2000" b="0" i="0" u="none" strike="noStrike" cap="none" normalizeH="0" baseline="0" smtClean="0">
                          <a:ln>
                            <a:noFill/>
                          </a:ln>
                          <a:solidFill>
                            <a:srgbClr val="000000"/>
                          </a:solidFill>
                          <a:effectLst/>
                          <a:latin typeface="Arial" charset="0"/>
                          <a:ea typeface="標楷體" pitchFamily="65" charset="-120"/>
                        </a:rPr>
                        <a:t>Social network analysis </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600" b="0" i="0" u="none" strike="noStrike" cap="none" normalizeH="0" baseline="0" smtClean="0">
                          <a:ln>
                            <a:noFill/>
                          </a:ln>
                          <a:solidFill>
                            <a:srgbClr val="7F7F7F"/>
                          </a:solidFill>
                          <a:effectLst/>
                          <a:latin typeface="Arial" charset="0"/>
                          <a:ea typeface="標楷體" pitchFamily="65" charset="-120"/>
                        </a:rPr>
                        <a:t>(Li and Lien,2009)</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2000" b="0" i="0" u="none" strike="noStrike" cap="none" normalizeH="0" baseline="0" smtClean="0">
                        <a:ln>
                          <a:noFill/>
                        </a:ln>
                        <a:solidFill>
                          <a:srgbClr val="000000"/>
                        </a:solidFill>
                        <a:effectLst/>
                        <a:latin typeface="Arial" charset="0"/>
                        <a:ea typeface="標楷體" pitchFamily="65" charset="-120"/>
                      </a:endParaRPr>
                    </a:p>
                  </a:txBody>
                  <a:tcPr marL="89321" marR="89321"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0502" name="內容版面配置區 2"/>
          <p:cNvSpPr txBox="1">
            <a:spLocks/>
          </p:cNvSpPr>
          <p:nvPr/>
        </p:nvSpPr>
        <p:spPr bwMode="auto">
          <a:xfrm>
            <a:off x="395288" y="2033588"/>
            <a:ext cx="8443912" cy="4824412"/>
          </a:xfrm>
          <a:prstGeom prst="rect">
            <a:avLst/>
          </a:prstGeom>
          <a:noFill/>
          <a:ln w="9525">
            <a:noFill/>
            <a:miter lim="800000"/>
            <a:headEnd/>
            <a:tailEnd/>
          </a:ln>
        </p:spPr>
        <p:txBody>
          <a:bodyPr/>
          <a:lstStyle/>
          <a:p>
            <a:pPr marL="342900" indent="-342900">
              <a:spcBef>
                <a:spcPct val="20000"/>
              </a:spcBef>
              <a:buFontTx/>
              <a:buChar char="•"/>
            </a:pPr>
            <a:endParaRPr lang="en-US" altLang="zh-TW" sz="2400">
              <a:ea typeface="標楷體" pitchFamily="65" charset="-120"/>
            </a:endParaRPr>
          </a:p>
          <a:p>
            <a:pPr marL="342900" indent="-342900">
              <a:spcBef>
                <a:spcPct val="20000"/>
              </a:spcBef>
              <a:buFontTx/>
              <a:buChar char="•"/>
            </a:pPr>
            <a:endParaRPr lang="en-US" altLang="zh-TW" sz="2400">
              <a:ea typeface="標楷體" pitchFamily="65" charset="-120"/>
            </a:endParaRPr>
          </a:p>
          <a:p>
            <a:pPr marL="342900" indent="-342900">
              <a:spcBef>
                <a:spcPct val="20000"/>
              </a:spcBef>
              <a:buFontTx/>
              <a:buChar char="•"/>
            </a:pPr>
            <a:endParaRPr lang="en-US" altLang="zh-TW" sz="2400">
              <a:ea typeface="標楷體" pitchFamily="65" charset="-120"/>
            </a:endParaRPr>
          </a:p>
          <a:p>
            <a:pPr marL="342900" indent="-342900">
              <a:spcBef>
                <a:spcPct val="20000"/>
              </a:spcBef>
              <a:buFontTx/>
              <a:buChar char="•"/>
            </a:pPr>
            <a:endParaRPr lang="en-US" altLang="zh-TW" sz="2400">
              <a:ea typeface="標楷體" pitchFamily="65" charset="-120"/>
            </a:endParaRPr>
          </a:p>
          <a:p>
            <a:pPr marL="342900" indent="-342900">
              <a:spcBef>
                <a:spcPct val="20000"/>
              </a:spcBef>
              <a:buFontTx/>
              <a:buChar char="•"/>
            </a:pPr>
            <a:endParaRPr lang="en-US" altLang="zh-TW" sz="2400">
              <a:ea typeface="標楷體" pitchFamily="65" charset="-120"/>
            </a:endParaRPr>
          </a:p>
          <a:p>
            <a:pPr marL="342900" indent="-342900">
              <a:spcBef>
                <a:spcPct val="20000"/>
              </a:spcBef>
              <a:buFontTx/>
              <a:buChar char="•"/>
            </a:pPr>
            <a:endParaRPr lang="en-US" altLang="zh-TW" sz="2400">
              <a:ea typeface="標楷體" pitchFamily="65" charset="-120"/>
            </a:endParaRPr>
          </a:p>
          <a:p>
            <a:pPr marL="342900" indent="-342900">
              <a:spcBef>
                <a:spcPct val="20000"/>
              </a:spcBef>
            </a:pPr>
            <a:endParaRPr lang="en-US" altLang="zh-TW" sz="2400">
              <a:ea typeface="標楷體" pitchFamily="65" charset="-120"/>
            </a:endParaRPr>
          </a:p>
          <a:p>
            <a:pPr marL="342900" indent="-342900">
              <a:spcBef>
                <a:spcPct val="20000"/>
              </a:spcBef>
              <a:buFontTx/>
              <a:buChar char="•"/>
            </a:pPr>
            <a:endParaRPr lang="en-US" altLang="zh-TW" sz="2400">
              <a:ea typeface="標楷體" pitchFamily="65" charset="-120"/>
            </a:endParaRPr>
          </a:p>
          <a:p>
            <a:pPr marL="342900" indent="-342900">
              <a:spcBef>
                <a:spcPct val="20000"/>
              </a:spcBef>
            </a:pPr>
            <a:endParaRPr lang="en-US" altLang="zh-TW" sz="2400">
              <a:solidFill>
                <a:srgbClr val="7F7F7F"/>
              </a:solidFill>
              <a:ea typeface="標楷體" pitchFamily="65" charset="-120"/>
            </a:endParaRPr>
          </a:p>
          <a:p>
            <a:pPr marL="342900" indent="-342900">
              <a:spcBef>
                <a:spcPct val="20000"/>
              </a:spcBef>
              <a:buFontTx/>
              <a:buChar char="•"/>
            </a:pPr>
            <a:endParaRPr lang="zh-TW" altLang="en-US" sz="2400">
              <a:ea typeface="標楷體" pitchFamily="65" charset="-120"/>
            </a:endParaRPr>
          </a:p>
        </p:txBody>
      </p:sp>
      <p:sp>
        <p:nvSpPr>
          <p:cNvPr id="20503" name="Text Box 25"/>
          <p:cNvSpPr txBox="1">
            <a:spLocks noChangeArrowheads="1"/>
          </p:cNvSpPr>
          <p:nvPr/>
        </p:nvSpPr>
        <p:spPr bwMode="auto">
          <a:xfrm>
            <a:off x="611188" y="1241425"/>
            <a:ext cx="6224587" cy="579438"/>
          </a:xfrm>
          <a:prstGeom prst="rect">
            <a:avLst/>
          </a:prstGeom>
          <a:noFill/>
          <a:ln w="9525">
            <a:noFill/>
            <a:miter lim="800000"/>
            <a:headEnd/>
            <a:tailEnd/>
          </a:ln>
        </p:spPr>
        <p:txBody>
          <a:bodyPr wrap="none">
            <a:spAutoFit/>
          </a:bodyPr>
          <a:lstStyle/>
          <a:p>
            <a:r>
              <a:rPr lang="en-US" altLang="zh-TW" sz="3200"/>
              <a:t>Approaches of Online advertising</a:t>
            </a:r>
            <a:r>
              <a:rPr lang="en-US" altLang="zh-TW"/>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標題 1"/>
          <p:cNvSpPr>
            <a:spLocks noGrp="1"/>
          </p:cNvSpPr>
          <p:nvPr>
            <p:ph type="title"/>
          </p:nvPr>
        </p:nvSpPr>
        <p:spPr/>
        <p:txBody>
          <a:bodyPr/>
          <a:lstStyle/>
          <a:p>
            <a:pPr eaLnBrk="1" hangingPunct="1"/>
            <a:r>
              <a:rPr lang="en-US" altLang="zh-TW" smtClean="0"/>
              <a:t>Background and Motivation (3/3)</a:t>
            </a:r>
            <a:endParaRPr lang="zh-TW" altLang="en-US" smtClean="0"/>
          </a:p>
        </p:txBody>
      </p:sp>
      <p:sp>
        <p:nvSpPr>
          <p:cNvPr id="34818" name="內容版面配置區 2"/>
          <p:cNvSpPr>
            <a:spLocks noGrp="1"/>
          </p:cNvSpPr>
          <p:nvPr>
            <p:ph idx="1"/>
          </p:nvPr>
        </p:nvSpPr>
        <p:spPr/>
        <p:txBody>
          <a:bodyPr/>
          <a:lstStyle/>
          <a:p>
            <a:pPr eaLnBrk="1" hangingPunct="1"/>
            <a:endParaRPr lang="en-US" altLang="zh-TW" smtClean="0">
              <a:solidFill>
                <a:srgbClr val="FF0000"/>
              </a:solidFill>
            </a:endParaRPr>
          </a:p>
          <a:p>
            <a:pPr eaLnBrk="1" hangingPunct="1"/>
            <a:r>
              <a:rPr lang="en-US" altLang="zh-TW" smtClean="0">
                <a:solidFill>
                  <a:srgbClr val="FF0000"/>
                </a:solidFill>
              </a:rPr>
              <a:t>Social relation </a:t>
            </a:r>
            <a:r>
              <a:rPr lang="en-US" altLang="zh-TW" smtClean="0"/>
              <a:t>and </a:t>
            </a:r>
            <a:r>
              <a:rPr lang="en-US" altLang="zh-TW" smtClean="0">
                <a:solidFill>
                  <a:srgbClr val="FF0000"/>
                </a:solidFill>
              </a:rPr>
              <a:t>influence</a:t>
            </a:r>
            <a:r>
              <a:rPr lang="en-US" altLang="zh-TW" smtClean="0"/>
              <a:t> are important for selling products or services </a:t>
            </a:r>
            <a:r>
              <a:rPr lang="en-US" altLang="zh-TW" smtClean="0">
                <a:solidFill>
                  <a:srgbClr val="7F7F7F"/>
                </a:solidFill>
              </a:rPr>
              <a:t>(Wen et al.,2009) </a:t>
            </a:r>
            <a:endParaRPr lang="en-US" altLang="zh-TW" smtClean="0">
              <a:solidFill>
                <a:srgbClr val="FF0000"/>
              </a:solidFill>
            </a:endParaRPr>
          </a:p>
          <a:p>
            <a:pPr eaLnBrk="1" hangingPunct="1"/>
            <a:r>
              <a:rPr lang="en-US" altLang="zh-TW" smtClean="0">
                <a:solidFill>
                  <a:srgbClr val="FF0000"/>
                </a:solidFill>
              </a:rPr>
              <a:t>Social advertising </a:t>
            </a:r>
            <a:r>
              <a:rPr lang="en-US" altLang="zh-TW" smtClean="0"/>
              <a:t>has become an important advertising model</a:t>
            </a:r>
          </a:p>
          <a:p>
            <a:pPr lvl="1" eaLnBrk="1" hangingPunct="1"/>
            <a:r>
              <a:rPr lang="en-US" altLang="zh-TW" smtClean="0"/>
              <a:t>Marketers should advertise </a:t>
            </a:r>
            <a:r>
              <a:rPr lang="en-US" altLang="zh-TW" smtClean="0">
                <a:solidFill>
                  <a:srgbClr val="FF0000"/>
                </a:solidFill>
              </a:rPr>
              <a:t>between</a:t>
            </a:r>
            <a:r>
              <a:rPr lang="en-US" altLang="zh-TW" smtClean="0"/>
              <a:t> people and increase the </a:t>
            </a:r>
            <a:r>
              <a:rPr lang="en-US" altLang="zh-TW" smtClean="0">
                <a:solidFill>
                  <a:srgbClr val="FF0000"/>
                </a:solidFill>
              </a:rPr>
              <a:t>resonance</a:t>
            </a:r>
            <a:r>
              <a:rPr lang="en-US" altLang="zh-TW" smtClean="0"/>
              <a:t> to keep the advertisement alive</a:t>
            </a:r>
          </a:p>
          <a:p>
            <a:pPr lvl="1" eaLnBrk="1" hangingPunct="1"/>
            <a:r>
              <a:rPr lang="en-US" altLang="zh-TW" smtClean="0"/>
              <a:t>E.g. The Promoted Tweets emphasizes “</a:t>
            </a:r>
            <a:r>
              <a:rPr lang="en-US" altLang="zh-TW" smtClean="0">
                <a:solidFill>
                  <a:srgbClr val="FF0000"/>
                </a:solidFill>
              </a:rPr>
              <a:t>resonance</a:t>
            </a:r>
            <a:r>
              <a:rPr lang="en-US" altLang="zh-TW" smtClean="0"/>
              <a:t>” - </a:t>
            </a:r>
            <a:r>
              <a:rPr lang="en-US" altLang="zh-TW" smtClean="0">
                <a:solidFill>
                  <a:schemeClr val="hlink"/>
                </a:solidFill>
              </a:rPr>
              <a:t>the interactions between users and advertisements</a:t>
            </a:r>
          </a:p>
          <a:p>
            <a:pPr eaLnBrk="1" hangingPunct="1"/>
            <a:endParaRPr lang="zh-TW" altLang="en-US" smtClean="0">
              <a:solidFill>
                <a:schemeClr val="hlink"/>
              </a:solidFill>
            </a:endParaRPr>
          </a:p>
        </p:txBody>
      </p:sp>
      <p:sp>
        <p:nvSpPr>
          <p:cNvPr id="20483" name="投影片編號版面配置區 3"/>
          <p:cNvSpPr>
            <a:spLocks noGrp="1"/>
          </p:cNvSpPr>
          <p:nvPr>
            <p:ph type="sldNum" sz="quarter" idx="12"/>
          </p:nvPr>
        </p:nvSpPr>
        <p:spPr/>
        <p:txBody>
          <a:bodyPr/>
          <a:lstStyle/>
          <a:p>
            <a:pPr fontAlgn="base">
              <a:spcBef>
                <a:spcPct val="0"/>
              </a:spcBef>
              <a:spcAft>
                <a:spcPct val="0"/>
              </a:spcAft>
              <a:defRPr/>
            </a:pPr>
            <a:fld id="{25A0D30E-5C39-4525-AB85-DCD0EC45164C}" type="slidenum">
              <a:rPr lang="zh-TW" altLang="en-US">
                <a:ea typeface="新細明體" charset="-120"/>
              </a:rPr>
              <a:pPr fontAlgn="base">
                <a:spcBef>
                  <a:spcPct val="0"/>
                </a:spcBef>
                <a:spcAft>
                  <a:spcPct val="0"/>
                </a:spcAft>
                <a:defRPr/>
              </a:pPr>
              <a:t>5</a:t>
            </a:fld>
            <a:endParaRPr lang="en-US" altLang="zh-TW">
              <a:ea typeface="新細明體" charset="-120"/>
            </a:endParaRPr>
          </a:p>
        </p:txBody>
      </p:sp>
    </p:spTree>
  </p:cSld>
  <p:clrMapOvr>
    <a:masterClrMapping/>
  </p:clrMapOvr>
  <p:transition advTm="140485"/>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0" y="-26988"/>
            <a:ext cx="9001125" cy="1143001"/>
          </a:xfrm>
        </p:spPr>
        <p:txBody>
          <a:bodyPr/>
          <a:lstStyle/>
          <a:p>
            <a:pPr eaLnBrk="1" hangingPunct="1"/>
            <a:r>
              <a:rPr lang="en-US" altLang="zh-TW" smtClean="0"/>
              <a:t>Research Problem and Objectives</a:t>
            </a:r>
          </a:p>
        </p:txBody>
      </p:sp>
      <p:sp>
        <p:nvSpPr>
          <p:cNvPr id="24578" name="Content Placeholder 2"/>
          <p:cNvSpPr>
            <a:spLocks noGrp="1"/>
          </p:cNvSpPr>
          <p:nvPr>
            <p:ph idx="1"/>
          </p:nvPr>
        </p:nvSpPr>
        <p:spPr/>
        <p:txBody>
          <a:bodyPr/>
          <a:lstStyle/>
          <a:p>
            <a:pPr eaLnBrk="1" hangingPunct="1"/>
            <a:r>
              <a:rPr lang="en-US" altLang="zh-TW" smtClean="0"/>
              <a:t>Marketers</a:t>
            </a:r>
          </a:p>
          <a:p>
            <a:pPr lvl="1" eaLnBrk="1" hangingPunct="1"/>
            <a:r>
              <a:rPr lang="en-US" altLang="zh-TW" smtClean="0"/>
              <a:t>How to choose the </a:t>
            </a:r>
            <a:r>
              <a:rPr lang="en-US" altLang="zh-TW" smtClean="0">
                <a:solidFill>
                  <a:schemeClr val="hlink"/>
                </a:solidFill>
              </a:rPr>
              <a:t>right people</a:t>
            </a:r>
            <a:r>
              <a:rPr lang="en-US" altLang="zh-TW" smtClean="0"/>
              <a:t> to deliver the information</a:t>
            </a:r>
          </a:p>
          <a:p>
            <a:pPr lvl="1" eaLnBrk="1" hangingPunct="1"/>
            <a:r>
              <a:rPr lang="en-US" altLang="zh-TW" smtClean="0"/>
              <a:t>How to improve the</a:t>
            </a:r>
            <a:r>
              <a:rPr lang="en-US" altLang="zh-TW" smtClean="0">
                <a:solidFill>
                  <a:schemeClr val="hlink"/>
                </a:solidFill>
              </a:rPr>
              <a:t> efficiency </a:t>
            </a:r>
            <a:r>
              <a:rPr lang="en-US" altLang="zh-TW" smtClean="0"/>
              <a:t>and the </a:t>
            </a:r>
            <a:r>
              <a:rPr lang="en-US" altLang="zh-TW" smtClean="0">
                <a:solidFill>
                  <a:schemeClr val="hlink"/>
                </a:solidFill>
              </a:rPr>
              <a:t>resonances </a:t>
            </a:r>
            <a:r>
              <a:rPr lang="en-US" altLang="zh-TW" smtClean="0"/>
              <a:t>of advertisements</a:t>
            </a:r>
          </a:p>
          <a:p>
            <a:pPr eaLnBrk="1" hangingPunct="1"/>
            <a:r>
              <a:rPr lang="en-US" altLang="zh-TW" smtClean="0"/>
              <a:t>Users</a:t>
            </a:r>
          </a:p>
          <a:p>
            <a:pPr lvl="1" eaLnBrk="1" hangingPunct="1"/>
            <a:r>
              <a:rPr lang="en-US" altLang="zh-TW" smtClean="0"/>
              <a:t>How to reduce the </a:t>
            </a:r>
            <a:r>
              <a:rPr lang="en-US" altLang="zh-TW" smtClean="0">
                <a:solidFill>
                  <a:schemeClr val="hlink"/>
                </a:solidFill>
              </a:rPr>
              <a:t>risk of excessive sharing</a:t>
            </a:r>
          </a:p>
          <a:p>
            <a:pPr lvl="1" eaLnBrk="1" hangingPunct="1"/>
            <a:r>
              <a:rPr lang="en-US" altLang="zh-TW" smtClean="0"/>
              <a:t>How to avoid being a </a:t>
            </a:r>
            <a:r>
              <a:rPr lang="en-US" altLang="zh-TW" smtClean="0">
                <a:solidFill>
                  <a:schemeClr val="hlink"/>
                </a:solidFill>
              </a:rPr>
              <a:t>social spam</a:t>
            </a:r>
            <a:r>
              <a:rPr lang="en-US" altLang="zh-TW" smtClean="0"/>
              <a:t> </a:t>
            </a:r>
          </a:p>
          <a:p>
            <a:pPr eaLnBrk="1" hangingPunct="1"/>
            <a:r>
              <a:rPr lang="en-US" altLang="zh-TW" smtClean="0"/>
              <a:t>Approach </a:t>
            </a:r>
          </a:p>
          <a:p>
            <a:pPr lvl="1" eaLnBrk="1" hangingPunct="1"/>
            <a:r>
              <a:rPr lang="en-US" altLang="zh-TW" smtClean="0"/>
              <a:t>Take the advantage of social media to design a </a:t>
            </a:r>
            <a:r>
              <a:rPr lang="en-US" altLang="zh-TW" smtClean="0">
                <a:solidFill>
                  <a:srgbClr val="FF3300"/>
                </a:solidFill>
              </a:rPr>
              <a:t>diffusing mechanism </a:t>
            </a:r>
            <a:r>
              <a:rPr lang="en-US" altLang="zh-TW" smtClean="0"/>
              <a:t>to</a:t>
            </a:r>
            <a:r>
              <a:rPr lang="en-US" altLang="zh-TW" smtClean="0">
                <a:solidFill>
                  <a:srgbClr val="FF3300"/>
                </a:solidFill>
              </a:rPr>
              <a:t> </a:t>
            </a:r>
            <a:r>
              <a:rPr lang="en-US" altLang="zh-TW" smtClean="0"/>
              <a:t>improve the </a:t>
            </a:r>
            <a:r>
              <a:rPr lang="en-US" altLang="zh-TW" smtClean="0">
                <a:solidFill>
                  <a:schemeClr val="hlink"/>
                </a:solidFill>
              </a:rPr>
              <a:t>efficiency </a:t>
            </a:r>
            <a:r>
              <a:rPr lang="en-US" altLang="zh-TW" smtClean="0"/>
              <a:t>and </a:t>
            </a:r>
            <a:r>
              <a:rPr lang="en-US" altLang="zh-TW" smtClean="0">
                <a:solidFill>
                  <a:schemeClr val="hlink"/>
                </a:solidFill>
              </a:rPr>
              <a:t>resonances</a:t>
            </a:r>
            <a:r>
              <a:rPr lang="en-US" altLang="zh-TW" smtClean="0"/>
              <a:t>, reduce the risk of </a:t>
            </a:r>
            <a:r>
              <a:rPr lang="en-US" altLang="zh-TW" smtClean="0">
                <a:solidFill>
                  <a:schemeClr val="hlink"/>
                </a:solidFill>
              </a:rPr>
              <a:t>social spam</a:t>
            </a:r>
          </a:p>
          <a:p>
            <a:pPr eaLnBrk="1" hangingPunct="1"/>
            <a:endParaRPr lang="en-US" altLang="zh-TW" smtClean="0">
              <a:solidFill>
                <a:schemeClr val="hlink"/>
              </a:solidFill>
            </a:endParaRPr>
          </a:p>
        </p:txBody>
      </p:sp>
      <p:sp>
        <p:nvSpPr>
          <p:cNvPr id="41987" name="投影片編號版面配置區 3"/>
          <p:cNvSpPr>
            <a:spLocks noGrp="1"/>
          </p:cNvSpPr>
          <p:nvPr>
            <p:ph type="sldNum" sz="quarter" idx="12"/>
          </p:nvPr>
        </p:nvSpPr>
        <p:spPr/>
        <p:txBody>
          <a:bodyPr/>
          <a:lstStyle/>
          <a:p>
            <a:pPr fontAlgn="base">
              <a:spcBef>
                <a:spcPct val="0"/>
              </a:spcBef>
              <a:spcAft>
                <a:spcPct val="0"/>
              </a:spcAft>
              <a:defRPr/>
            </a:pPr>
            <a:fld id="{227B65C2-CA22-463D-804F-3738C1B94CE3}" type="slidenum">
              <a:rPr lang="zh-TW" altLang="en-US">
                <a:ea typeface="新細明體" charset="-120"/>
              </a:rPr>
              <a:pPr fontAlgn="base">
                <a:spcBef>
                  <a:spcPct val="0"/>
                </a:spcBef>
                <a:spcAft>
                  <a:spcPct val="0"/>
                </a:spcAft>
                <a:defRPr/>
              </a:pPr>
              <a:t>6</a:t>
            </a:fld>
            <a:endParaRPr lang="en-US" altLang="zh-TW">
              <a:ea typeface="新細明體" charset="-120"/>
            </a:endParaRPr>
          </a:p>
        </p:txBody>
      </p:sp>
    </p:spTree>
  </p:cSld>
  <p:clrMapOvr>
    <a:masterClrMapping/>
  </p:clrMapOvr>
  <p:transition advTm="54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5" name="標題 63"/>
          <p:cNvSpPr>
            <a:spLocks noGrp="1"/>
          </p:cNvSpPr>
          <p:nvPr>
            <p:ph type="title"/>
          </p:nvPr>
        </p:nvSpPr>
        <p:spPr>
          <a:xfrm>
            <a:off x="684213" y="1557338"/>
            <a:ext cx="8229600" cy="1143000"/>
          </a:xfrm>
        </p:spPr>
        <p:txBody>
          <a:bodyPr/>
          <a:lstStyle/>
          <a:p>
            <a:pPr eaLnBrk="1" hangingPunct="1"/>
            <a:r>
              <a:rPr lang="en-US" altLang="zh-TW" smtClean="0"/>
              <a:t>Social Diffusing Mechanism </a:t>
            </a:r>
            <a:endParaRPr lang="zh-TW" altLang="en-US" sz="3200" smtClean="0">
              <a:solidFill>
                <a:srgbClr val="002060"/>
              </a:solidFill>
            </a:endParaRPr>
          </a:p>
        </p:txBody>
      </p:sp>
      <p:sp>
        <p:nvSpPr>
          <p:cNvPr id="1079" name="投影片編號版面配置區 65"/>
          <p:cNvSpPr>
            <a:spLocks noGrp="1"/>
          </p:cNvSpPr>
          <p:nvPr>
            <p:ph type="sldNum" sz="quarter" idx="12"/>
          </p:nvPr>
        </p:nvSpPr>
        <p:spPr/>
        <p:txBody>
          <a:bodyPr/>
          <a:lstStyle/>
          <a:p>
            <a:pPr fontAlgn="base">
              <a:spcBef>
                <a:spcPct val="0"/>
              </a:spcBef>
              <a:spcAft>
                <a:spcPct val="0"/>
              </a:spcAft>
              <a:defRPr/>
            </a:pPr>
            <a:fld id="{C0C60220-022F-4429-B099-DDE3F00A2107}" type="slidenum">
              <a:rPr lang="zh-TW" altLang="en-US">
                <a:ea typeface="新細明體" charset="-120"/>
              </a:rPr>
              <a:pPr fontAlgn="base">
                <a:spcBef>
                  <a:spcPct val="0"/>
                </a:spcBef>
                <a:spcAft>
                  <a:spcPct val="0"/>
                </a:spcAft>
                <a:defRPr/>
              </a:pPr>
              <a:t>7</a:t>
            </a:fld>
            <a:endParaRPr lang="en-US" altLang="zh-TW">
              <a:ea typeface="新細明體" charset="-120"/>
            </a:endParaRPr>
          </a:p>
        </p:txBody>
      </p:sp>
      <p:pic>
        <p:nvPicPr>
          <p:cNvPr id="1037" name="Picture 9"/>
          <p:cNvPicPr>
            <a:picLocks noChangeAspect="1" noChangeArrowheads="1"/>
          </p:cNvPicPr>
          <p:nvPr/>
        </p:nvPicPr>
        <p:blipFill>
          <a:blip r:embed="rId5"/>
          <a:srcRect/>
          <a:stretch>
            <a:fillRect/>
          </a:stretch>
        </p:blipFill>
        <p:spPr bwMode="auto">
          <a:xfrm>
            <a:off x="398463" y="1895475"/>
            <a:ext cx="8421687" cy="4629150"/>
          </a:xfrm>
          <a:prstGeom prst="rect">
            <a:avLst/>
          </a:prstGeom>
          <a:noFill/>
          <a:ln w="9525">
            <a:noFill/>
            <a:miter lim="800000"/>
            <a:headEnd/>
            <a:tailEnd/>
          </a:ln>
        </p:spPr>
      </p:pic>
      <p:cxnSp>
        <p:nvCxnSpPr>
          <p:cNvPr id="180" name="直線接點 179"/>
          <p:cNvCxnSpPr/>
          <p:nvPr/>
        </p:nvCxnSpPr>
        <p:spPr>
          <a:xfrm flipV="1">
            <a:off x="5508625" y="4221163"/>
            <a:ext cx="358775" cy="35877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3" name="直線接點 182"/>
          <p:cNvCxnSpPr/>
          <p:nvPr/>
        </p:nvCxnSpPr>
        <p:spPr>
          <a:xfrm rot="5400000" flipH="1" flipV="1">
            <a:off x="5904707" y="4401344"/>
            <a:ext cx="3603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8" name="直線接點 187"/>
          <p:cNvCxnSpPr/>
          <p:nvPr/>
        </p:nvCxnSpPr>
        <p:spPr>
          <a:xfrm flipV="1">
            <a:off x="6227763" y="4581525"/>
            <a:ext cx="792162" cy="21431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0" name="直線接點 189"/>
          <p:cNvCxnSpPr/>
          <p:nvPr/>
        </p:nvCxnSpPr>
        <p:spPr>
          <a:xfrm>
            <a:off x="6300788" y="4148138"/>
            <a:ext cx="719137" cy="28892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2" name="直線接點 191"/>
          <p:cNvCxnSpPr/>
          <p:nvPr/>
        </p:nvCxnSpPr>
        <p:spPr>
          <a:xfrm flipV="1">
            <a:off x="6300788" y="3573463"/>
            <a:ext cx="719137" cy="43021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7" name="直線接點 196"/>
          <p:cNvCxnSpPr/>
          <p:nvPr/>
        </p:nvCxnSpPr>
        <p:spPr>
          <a:xfrm flipV="1">
            <a:off x="5219700" y="3284538"/>
            <a:ext cx="431800" cy="14287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9" name="直線接點 198"/>
          <p:cNvCxnSpPr/>
          <p:nvPr/>
        </p:nvCxnSpPr>
        <p:spPr>
          <a:xfrm rot="16200000" flipH="1">
            <a:off x="5795963" y="3500437"/>
            <a:ext cx="287338" cy="14446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2" name="直線接點 201"/>
          <p:cNvCxnSpPr/>
          <p:nvPr/>
        </p:nvCxnSpPr>
        <p:spPr>
          <a:xfrm flipV="1">
            <a:off x="7380288" y="3284538"/>
            <a:ext cx="360362" cy="14446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5" name="直線接點 204"/>
          <p:cNvCxnSpPr/>
          <p:nvPr/>
        </p:nvCxnSpPr>
        <p:spPr>
          <a:xfrm flipV="1">
            <a:off x="7308850" y="2997200"/>
            <a:ext cx="431800" cy="36036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7" name="直線接點 206"/>
          <p:cNvCxnSpPr/>
          <p:nvPr/>
        </p:nvCxnSpPr>
        <p:spPr>
          <a:xfrm rot="5400000" flipH="1" flipV="1">
            <a:off x="7200900" y="3105150"/>
            <a:ext cx="287338" cy="71438"/>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1" name="直線接點 210"/>
          <p:cNvCxnSpPr/>
          <p:nvPr/>
        </p:nvCxnSpPr>
        <p:spPr>
          <a:xfrm rot="16200000" flipH="1">
            <a:off x="6911976" y="3321050"/>
            <a:ext cx="144462" cy="7143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3" name="直線接點 212"/>
          <p:cNvCxnSpPr/>
          <p:nvPr/>
        </p:nvCxnSpPr>
        <p:spPr>
          <a:xfrm flipV="1">
            <a:off x="7380288" y="4437063"/>
            <a:ext cx="504825" cy="7143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5" name="直線接點 214"/>
          <p:cNvCxnSpPr/>
          <p:nvPr/>
        </p:nvCxnSpPr>
        <p:spPr>
          <a:xfrm>
            <a:off x="7380288" y="4652963"/>
            <a:ext cx="576262"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7" name="直線接點 216"/>
          <p:cNvCxnSpPr/>
          <p:nvPr/>
        </p:nvCxnSpPr>
        <p:spPr>
          <a:xfrm>
            <a:off x="7308850" y="4724400"/>
            <a:ext cx="647700" cy="14446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9" name="直線接點 218"/>
          <p:cNvCxnSpPr/>
          <p:nvPr/>
        </p:nvCxnSpPr>
        <p:spPr>
          <a:xfrm>
            <a:off x="7235825" y="4797425"/>
            <a:ext cx="360363" cy="21590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1" name="直線接點 220"/>
          <p:cNvCxnSpPr/>
          <p:nvPr/>
        </p:nvCxnSpPr>
        <p:spPr>
          <a:xfrm>
            <a:off x="4643438" y="3213100"/>
            <a:ext cx="288925" cy="71438"/>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3" name="直線接點 222"/>
          <p:cNvCxnSpPr/>
          <p:nvPr/>
        </p:nvCxnSpPr>
        <p:spPr>
          <a:xfrm flipV="1">
            <a:off x="4643438" y="3429000"/>
            <a:ext cx="215900" cy="71438"/>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6" name="直線單箭頭接點 225"/>
          <p:cNvCxnSpPr/>
          <p:nvPr/>
        </p:nvCxnSpPr>
        <p:spPr>
          <a:xfrm>
            <a:off x="1403350" y="4075113"/>
            <a:ext cx="4464050" cy="15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aphicFrame>
        <p:nvGraphicFramePr>
          <p:cNvPr id="228" name="Object 10"/>
          <p:cNvGraphicFramePr>
            <a:graphicFrameLocks noChangeAspect="1"/>
          </p:cNvGraphicFramePr>
          <p:nvPr/>
        </p:nvGraphicFramePr>
        <p:xfrm>
          <a:off x="3068638" y="3683000"/>
          <a:ext cx="517525" cy="609600"/>
        </p:xfrm>
        <a:graphic>
          <a:graphicData uri="http://schemas.openxmlformats.org/presentationml/2006/ole">
            <p:oleObj spid="_x0000_s1034" name="Visio" r:id="rId6" imgW="518160" imgH="609918" progId="Visio.Drawing.11">
              <p:link updateAutomatic="1"/>
            </p:oleObj>
          </a:graphicData>
        </a:graphic>
      </p:graphicFrame>
      <p:pic>
        <p:nvPicPr>
          <p:cNvPr id="229" name="Picture 10"/>
          <p:cNvPicPr>
            <a:picLocks noChangeAspect="1" noChangeArrowheads="1"/>
          </p:cNvPicPr>
          <p:nvPr/>
        </p:nvPicPr>
        <p:blipFill>
          <a:blip r:embed="rId7"/>
          <a:srcRect/>
          <a:stretch>
            <a:fillRect/>
          </a:stretch>
        </p:blipFill>
        <p:spPr bwMode="auto">
          <a:xfrm>
            <a:off x="4068763" y="3500438"/>
            <a:ext cx="304800" cy="942975"/>
          </a:xfrm>
          <a:prstGeom prst="rect">
            <a:avLst/>
          </a:prstGeom>
          <a:noFill/>
          <a:ln w="9525">
            <a:noFill/>
            <a:miter lim="800000"/>
            <a:headEnd/>
            <a:tailEnd/>
          </a:ln>
        </p:spPr>
      </p:pic>
      <p:cxnSp>
        <p:nvCxnSpPr>
          <p:cNvPr id="236" name="直線接點 235"/>
          <p:cNvCxnSpPr/>
          <p:nvPr/>
        </p:nvCxnSpPr>
        <p:spPr>
          <a:xfrm>
            <a:off x="5148263" y="3500438"/>
            <a:ext cx="719137" cy="39687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1"/>
          <p:cNvPicPr>
            <a:picLocks noChangeAspect="1" noChangeArrowheads="1"/>
          </p:cNvPicPr>
          <p:nvPr/>
        </p:nvPicPr>
        <p:blipFill>
          <a:blip r:embed="rId8"/>
          <a:srcRect/>
          <a:stretch>
            <a:fillRect/>
          </a:stretch>
        </p:blipFill>
        <p:spPr bwMode="auto">
          <a:xfrm>
            <a:off x="5867400" y="3573463"/>
            <a:ext cx="790575" cy="762000"/>
          </a:xfrm>
          <a:prstGeom prst="rect">
            <a:avLst/>
          </a:prstGeom>
          <a:noFill/>
          <a:ln w="9525">
            <a:noFill/>
            <a:miter lim="800000"/>
            <a:headEnd/>
            <a:tailEnd/>
          </a:ln>
        </p:spPr>
      </p:pic>
      <p:cxnSp>
        <p:nvCxnSpPr>
          <p:cNvPr id="240" name="直線單箭頭接點 239"/>
          <p:cNvCxnSpPr/>
          <p:nvPr/>
        </p:nvCxnSpPr>
        <p:spPr>
          <a:xfrm rot="10800000">
            <a:off x="5148263" y="3573463"/>
            <a:ext cx="642937" cy="3476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1" name="直線單箭頭接點 240"/>
          <p:cNvCxnSpPr/>
          <p:nvPr/>
        </p:nvCxnSpPr>
        <p:spPr>
          <a:xfrm>
            <a:off x="6372225" y="4221163"/>
            <a:ext cx="573088" cy="2921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3" name="直線單箭頭接點 242"/>
          <p:cNvCxnSpPr>
            <a:stCxn id="1035" idx="3"/>
          </p:cNvCxnSpPr>
          <p:nvPr/>
        </p:nvCxnSpPr>
        <p:spPr>
          <a:xfrm flipV="1">
            <a:off x="6659563" y="3500438"/>
            <a:ext cx="434975" cy="3095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nvGrpSpPr>
          <p:cNvPr id="251" name="群組 250"/>
          <p:cNvGrpSpPr>
            <a:grpSpLocks/>
          </p:cNvGrpSpPr>
          <p:nvPr/>
        </p:nvGrpSpPr>
        <p:grpSpPr bwMode="auto">
          <a:xfrm>
            <a:off x="1042988" y="4724400"/>
            <a:ext cx="6121400" cy="1584325"/>
            <a:chOff x="1142976" y="5000636"/>
            <a:chExt cx="5644396" cy="1576210"/>
          </a:xfrm>
        </p:grpSpPr>
        <p:cxnSp>
          <p:nvCxnSpPr>
            <p:cNvPr id="252" name="肘形接點 251"/>
            <p:cNvCxnSpPr/>
            <p:nvPr/>
          </p:nvCxnSpPr>
          <p:spPr>
            <a:xfrm>
              <a:off x="1142976" y="5000636"/>
              <a:ext cx="5642932" cy="1429329"/>
            </a:xfrm>
            <a:prstGeom prst="bentConnector3">
              <a:avLst>
                <a:gd name="adj1" fmla="val -842"/>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53" name="直線單箭頭接點 252"/>
            <p:cNvCxnSpPr/>
            <p:nvPr/>
          </p:nvCxnSpPr>
          <p:spPr>
            <a:xfrm rot="5400000" flipH="1" flipV="1">
              <a:off x="6106721" y="5750894"/>
              <a:ext cx="1359836" cy="1464"/>
            </a:xfrm>
            <a:prstGeom prst="straightConnector1">
              <a:avLst/>
            </a:prstGeom>
            <a:ln w="9525">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pic>
          <p:nvPicPr>
            <p:cNvPr id="1088" name="Picture 10"/>
            <p:cNvPicPr>
              <a:picLocks noChangeAspect="1" noChangeArrowheads="1"/>
            </p:cNvPicPr>
            <p:nvPr/>
          </p:nvPicPr>
          <p:blipFill>
            <a:blip r:embed="rId7"/>
            <a:srcRect/>
            <a:stretch>
              <a:fillRect/>
            </a:stretch>
          </p:blipFill>
          <p:spPr bwMode="auto">
            <a:xfrm>
              <a:off x="1773155" y="5633871"/>
              <a:ext cx="304800" cy="942975"/>
            </a:xfrm>
            <a:prstGeom prst="rect">
              <a:avLst/>
            </a:prstGeom>
            <a:noFill/>
            <a:ln w="9525">
              <a:noFill/>
              <a:miter lim="800000"/>
              <a:headEnd/>
              <a:tailEnd/>
            </a:ln>
          </p:spPr>
        </p:pic>
      </p:grpSp>
      <p:grpSp>
        <p:nvGrpSpPr>
          <p:cNvPr id="262" name="群組 261"/>
          <p:cNvGrpSpPr>
            <a:grpSpLocks/>
          </p:cNvGrpSpPr>
          <p:nvPr/>
        </p:nvGrpSpPr>
        <p:grpSpPr bwMode="auto">
          <a:xfrm>
            <a:off x="1042988" y="1916113"/>
            <a:ext cx="6192837" cy="1584325"/>
            <a:chOff x="1000100" y="1744504"/>
            <a:chExt cx="5644396" cy="1613058"/>
          </a:xfrm>
        </p:grpSpPr>
        <p:cxnSp>
          <p:nvCxnSpPr>
            <p:cNvPr id="263" name="直線接點 262"/>
            <p:cNvCxnSpPr/>
            <p:nvPr/>
          </p:nvCxnSpPr>
          <p:spPr>
            <a:xfrm>
              <a:off x="4714318" y="2070995"/>
              <a:ext cx="1928732" cy="0"/>
            </a:xfrm>
            <a:prstGeom prst="line">
              <a:avLst/>
            </a:prstGeom>
            <a:ln w="9525">
              <a:solidFill>
                <a:schemeClr val="tx1"/>
              </a:solidFill>
              <a:prstDash val="dash"/>
            </a:ln>
          </p:spPr>
          <p:style>
            <a:lnRef idx="2">
              <a:schemeClr val="accent1"/>
            </a:lnRef>
            <a:fillRef idx="0">
              <a:schemeClr val="accent1"/>
            </a:fillRef>
            <a:effectRef idx="1">
              <a:schemeClr val="accent1"/>
            </a:effectRef>
            <a:fontRef idx="minor">
              <a:schemeClr val="tx1"/>
            </a:fontRef>
          </p:style>
        </p:cxnSp>
        <p:grpSp>
          <p:nvGrpSpPr>
            <p:cNvPr id="1081" name="群組 263"/>
            <p:cNvGrpSpPr>
              <a:grpSpLocks/>
            </p:cNvGrpSpPr>
            <p:nvPr/>
          </p:nvGrpSpPr>
          <p:grpSpPr bwMode="auto">
            <a:xfrm>
              <a:off x="1000100" y="1744504"/>
              <a:ext cx="5644396" cy="1613058"/>
              <a:chOff x="1000100" y="1744504"/>
              <a:chExt cx="5644396" cy="1613058"/>
            </a:xfrm>
          </p:grpSpPr>
          <p:pic>
            <p:nvPicPr>
              <p:cNvPr id="1082" name="Picture 10"/>
              <p:cNvPicPr>
                <a:picLocks noChangeAspect="1" noChangeArrowheads="1"/>
              </p:cNvPicPr>
              <p:nvPr/>
            </p:nvPicPr>
            <p:blipFill>
              <a:blip r:embed="rId7"/>
              <a:srcRect/>
              <a:stretch>
                <a:fillRect/>
              </a:stretch>
            </p:blipFill>
            <p:spPr bwMode="auto">
              <a:xfrm>
                <a:off x="1773135" y="1744504"/>
                <a:ext cx="304800" cy="942975"/>
              </a:xfrm>
              <a:prstGeom prst="rect">
                <a:avLst/>
              </a:prstGeom>
              <a:noFill/>
              <a:ln w="9525">
                <a:noFill/>
                <a:miter lim="800000"/>
                <a:headEnd/>
                <a:tailEnd/>
              </a:ln>
            </p:spPr>
          </p:pic>
          <p:cxnSp>
            <p:nvCxnSpPr>
              <p:cNvPr id="266" name="肘形接點 265"/>
              <p:cNvCxnSpPr/>
              <p:nvPr/>
            </p:nvCxnSpPr>
            <p:spPr>
              <a:xfrm flipV="1">
                <a:off x="1000100" y="2070995"/>
                <a:ext cx="3714218" cy="1286567"/>
              </a:xfrm>
              <a:prstGeom prst="bentConnector3">
                <a:avLst>
                  <a:gd name="adj1" fmla="val 196"/>
                </a:avLst>
              </a:prstGeom>
              <a:ln w="6350">
                <a:solidFill>
                  <a:schemeClr val="tx1"/>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67" name="直線單箭頭接點 266"/>
              <p:cNvCxnSpPr/>
              <p:nvPr/>
            </p:nvCxnSpPr>
            <p:spPr>
              <a:xfrm rot="5400000">
                <a:off x="4213352" y="2572129"/>
                <a:ext cx="1000484" cy="1446"/>
              </a:xfrm>
              <a:prstGeom prst="straightConnector1">
                <a:avLst/>
              </a:prstGeom>
              <a:ln w="9525">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268" name="直線單箭頭接點 267"/>
              <p:cNvCxnSpPr/>
              <p:nvPr/>
            </p:nvCxnSpPr>
            <p:spPr>
              <a:xfrm rot="5400000">
                <a:off x="6143532" y="2570513"/>
                <a:ext cx="1000483" cy="1446"/>
              </a:xfrm>
              <a:prstGeom prst="straightConnector1">
                <a:avLst/>
              </a:prstGeom>
              <a:ln w="9525">
                <a:solidFill>
                  <a:schemeClr val="tx1"/>
                </a:solidFill>
                <a:prstDash val="dash"/>
                <a:tailEnd type="arrow"/>
              </a:ln>
            </p:spPr>
            <p:style>
              <a:lnRef idx="2">
                <a:schemeClr val="accent1"/>
              </a:lnRef>
              <a:fillRef idx="0">
                <a:schemeClr val="accent1"/>
              </a:fillRef>
              <a:effectRef idx="1">
                <a:schemeClr val="accent1"/>
              </a:effectRef>
              <a:fontRef idx="minor">
                <a:schemeClr val="tx1"/>
              </a:fontRef>
            </p:style>
          </p:cxnSp>
        </p:grpSp>
      </p:grpSp>
      <p:pic>
        <p:nvPicPr>
          <p:cNvPr id="269" name="Picture 11"/>
          <p:cNvPicPr>
            <a:picLocks noChangeAspect="1" noChangeArrowheads="1"/>
          </p:cNvPicPr>
          <p:nvPr/>
        </p:nvPicPr>
        <p:blipFill>
          <a:blip r:embed="rId8"/>
          <a:srcRect/>
          <a:stretch>
            <a:fillRect/>
          </a:stretch>
        </p:blipFill>
        <p:spPr bwMode="auto">
          <a:xfrm>
            <a:off x="4859338" y="3068638"/>
            <a:ext cx="523875" cy="504825"/>
          </a:xfrm>
          <a:prstGeom prst="rect">
            <a:avLst/>
          </a:prstGeom>
          <a:noFill/>
          <a:ln w="9525">
            <a:noFill/>
            <a:miter lim="800000"/>
            <a:headEnd/>
            <a:tailEnd/>
          </a:ln>
        </p:spPr>
      </p:pic>
      <p:pic>
        <p:nvPicPr>
          <p:cNvPr id="270" name="Picture 11"/>
          <p:cNvPicPr>
            <a:picLocks noChangeAspect="1" noChangeArrowheads="1"/>
          </p:cNvPicPr>
          <p:nvPr/>
        </p:nvPicPr>
        <p:blipFill>
          <a:blip r:embed="rId8"/>
          <a:srcRect/>
          <a:stretch>
            <a:fillRect/>
          </a:stretch>
        </p:blipFill>
        <p:spPr bwMode="auto">
          <a:xfrm>
            <a:off x="7019925" y="3213100"/>
            <a:ext cx="374650" cy="360363"/>
          </a:xfrm>
          <a:prstGeom prst="rect">
            <a:avLst/>
          </a:prstGeom>
          <a:noFill/>
          <a:ln w="9525">
            <a:noFill/>
            <a:miter lim="800000"/>
            <a:headEnd/>
            <a:tailEnd/>
          </a:ln>
        </p:spPr>
      </p:pic>
      <p:pic>
        <p:nvPicPr>
          <p:cNvPr id="271" name="Picture 11"/>
          <p:cNvPicPr>
            <a:picLocks noChangeAspect="1" noChangeArrowheads="1"/>
          </p:cNvPicPr>
          <p:nvPr/>
        </p:nvPicPr>
        <p:blipFill>
          <a:blip r:embed="rId8"/>
          <a:srcRect/>
          <a:stretch>
            <a:fillRect/>
          </a:stretch>
        </p:blipFill>
        <p:spPr bwMode="auto">
          <a:xfrm>
            <a:off x="7000875" y="4292600"/>
            <a:ext cx="523875" cy="504825"/>
          </a:xfrm>
          <a:prstGeom prst="rect">
            <a:avLst/>
          </a:prstGeom>
          <a:noFill/>
          <a:ln w="9525">
            <a:noFill/>
            <a:miter lim="800000"/>
            <a:headEnd/>
            <a:tailEnd/>
          </a:ln>
        </p:spPr>
      </p:pic>
      <p:cxnSp>
        <p:nvCxnSpPr>
          <p:cNvPr id="272" name="直線單箭頭接點 271"/>
          <p:cNvCxnSpPr/>
          <p:nvPr/>
        </p:nvCxnSpPr>
        <p:spPr>
          <a:xfrm rot="10800000">
            <a:off x="4643438" y="3141663"/>
            <a:ext cx="215900" cy="179387"/>
          </a:xfrm>
          <a:prstGeom prst="straightConnector1">
            <a:avLst/>
          </a:prstGeom>
          <a:ln w="19050">
            <a:solidFill>
              <a:schemeClr val="tx1"/>
            </a:solidFill>
            <a:tailEnd type="arrow" w="sm" len="med"/>
          </a:ln>
        </p:spPr>
        <p:style>
          <a:lnRef idx="2">
            <a:schemeClr val="accent1"/>
          </a:lnRef>
          <a:fillRef idx="0">
            <a:schemeClr val="accent1"/>
          </a:fillRef>
          <a:effectRef idx="1">
            <a:schemeClr val="accent1"/>
          </a:effectRef>
          <a:fontRef idx="minor">
            <a:schemeClr val="tx1"/>
          </a:fontRef>
        </p:style>
      </p:cxnSp>
      <p:cxnSp>
        <p:nvCxnSpPr>
          <p:cNvPr id="276" name="直線單箭頭接點 275"/>
          <p:cNvCxnSpPr/>
          <p:nvPr/>
        </p:nvCxnSpPr>
        <p:spPr>
          <a:xfrm rot="10800000" flipV="1">
            <a:off x="4572000" y="3429000"/>
            <a:ext cx="287338" cy="71438"/>
          </a:xfrm>
          <a:prstGeom prst="straightConnector1">
            <a:avLst/>
          </a:prstGeom>
          <a:ln w="19050">
            <a:solidFill>
              <a:schemeClr val="tx1"/>
            </a:solidFill>
            <a:tailEnd type="arrow" w="sm" len="med"/>
          </a:ln>
        </p:spPr>
        <p:style>
          <a:lnRef idx="2">
            <a:schemeClr val="accent1"/>
          </a:lnRef>
          <a:fillRef idx="0">
            <a:schemeClr val="accent1"/>
          </a:fillRef>
          <a:effectRef idx="1">
            <a:schemeClr val="accent1"/>
          </a:effectRef>
          <a:fontRef idx="minor">
            <a:schemeClr val="tx1"/>
          </a:fontRef>
        </p:style>
      </p:cxnSp>
      <p:cxnSp>
        <p:nvCxnSpPr>
          <p:cNvPr id="280" name="直線單箭頭接點 279"/>
          <p:cNvCxnSpPr/>
          <p:nvPr/>
        </p:nvCxnSpPr>
        <p:spPr>
          <a:xfrm flipV="1">
            <a:off x="7451725" y="3284538"/>
            <a:ext cx="288925" cy="144462"/>
          </a:xfrm>
          <a:prstGeom prst="straightConnector1">
            <a:avLst/>
          </a:prstGeom>
          <a:ln w="19050">
            <a:solidFill>
              <a:schemeClr val="tx1"/>
            </a:solidFill>
            <a:tailEnd type="arrow" w="sm" len="med"/>
          </a:ln>
        </p:spPr>
        <p:style>
          <a:lnRef idx="2">
            <a:schemeClr val="accent1"/>
          </a:lnRef>
          <a:fillRef idx="0">
            <a:schemeClr val="accent1"/>
          </a:fillRef>
          <a:effectRef idx="1">
            <a:schemeClr val="accent1"/>
          </a:effectRef>
          <a:fontRef idx="minor">
            <a:schemeClr val="tx1"/>
          </a:fontRef>
        </p:style>
      </p:cxnSp>
      <p:cxnSp>
        <p:nvCxnSpPr>
          <p:cNvPr id="283" name="直線單箭頭接點 282"/>
          <p:cNvCxnSpPr/>
          <p:nvPr/>
        </p:nvCxnSpPr>
        <p:spPr>
          <a:xfrm rot="5400000" flipH="1" flipV="1">
            <a:off x="7379494" y="3069432"/>
            <a:ext cx="288925" cy="287337"/>
          </a:xfrm>
          <a:prstGeom prst="straightConnector1">
            <a:avLst/>
          </a:prstGeom>
          <a:ln w="19050">
            <a:solidFill>
              <a:schemeClr val="tx1"/>
            </a:solidFill>
            <a:tailEnd type="arrow" w="sm" len="med"/>
          </a:ln>
        </p:spPr>
        <p:style>
          <a:lnRef idx="2">
            <a:schemeClr val="accent1"/>
          </a:lnRef>
          <a:fillRef idx="0">
            <a:schemeClr val="accent1"/>
          </a:fillRef>
          <a:effectRef idx="1">
            <a:schemeClr val="accent1"/>
          </a:effectRef>
          <a:fontRef idx="minor">
            <a:schemeClr val="tx1"/>
          </a:fontRef>
        </p:style>
      </p:cxnSp>
      <p:cxnSp>
        <p:nvCxnSpPr>
          <p:cNvPr id="285" name="直線單箭頭接點 284"/>
          <p:cNvCxnSpPr/>
          <p:nvPr/>
        </p:nvCxnSpPr>
        <p:spPr>
          <a:xfrm rot="5400000" flipH="1" flipV="1">
            <a:off x="7236619" y="3069431"/>
            <a:ext cx="215900" cy="71438"/>
          </a:xfrm>
          <a:prstGeom prst="straightConnector1">
            <a:avLst/>
          </a:prstGeom>
          <a:ln w="19050">
            <a:solidFill>
              <a:schemeClr val="tx1"/>
            </a:solidFill>
            <a:tailEnd type="arrow" w="sm" len="med"/>
          </a:ln>
        </p:spPr>
        <p:style>
          <a:lnRef idx="2">
            <a:schemeClr val="accent1"/>
          </a:lnRef>
          <a:fillRef idx="0">
            <a:schemeClr val="accent1"/>
          </a:fillRef>
          <a:effectRef idx="1">
            <a:schemeClr val="accent1"/>
          </a:effectRef>
          <a:fontRef idx="minor">
            <a:schemeClr val="tx1"/>
          </a:fontRef>
        </p:style>
      </p:cxnSp>
      <p:cxnSp>
        <p:nvCxnSpPr>
          <p:cNvPr id="290" name="直線單箭頭接點 289"/>
          <p:cNvCxnSpPr/>
          <p:nvPr/>
        </p:nvCxnSpPr>
        <p:spPr>
          <a:xfrm flipV="1">
            <a:off x="7524750" y="4437063"/>
            <a:ext cx="431800" cy="71437"/>
          </a:xfrm>
          <a:prstGeom prst="straightConnector1">
            <a:avLst/>
          </a:prstGeom>
          <a:ln w="19050">
            <a:solidFill>
              <a:schemeClr val="tx1"/>
            </a:solidFill>
            <a:tailEnd type="arrow" w="sm" len="med"/>
          </a:ln>
        </p:spPr>
        <p:style>
          <a:lnRef idx="2">
            <a:schemeClr val="accent1"/>
          </a:lnRef>
          <a:fillRef idx="0">
            <a:schemeClr val="accent1"/>
          </a:fillRef>
          <a:effectRef idx="1">
            <a:schemeClr val="accent1"/>
          </a:effectRef>
          <a:fontRef idx="minor">
            <a:schemeClr val="tx1"/>
          </a:fontRef>
        </p:style>
      </p:cxnSp>
      <p:cxnSp>
        <p:nvCxnSpPr>
          <p:cNvPr id="292" name="直線單箭頭接點 291"/>
          <p:cNvCxnSpPr/>
          <p:nvPr/>
        </p:nvCxnSpPr>
        <p:spPr>
          <a:xfrm>
            <a:off x="7596188" y="4797425"/>
            <a:ext cx="360362" cy="71438"/>
          </a:xfrm>
          <a:prstGeom prst="straightConnector1">
            <a:avLst/>
          </a:prstGeom>
          <a:ln w="19050">
            <a:solidFill>
              <a:schemeClr val="tx1"/>
            </a:solidFill>
            <a:tailEnd type="arrow" w="sm" len="med"/>
          </a:ln>
        </p:spPr>
        <p:style>
          <a:lnRef idx="2">
            <a:schemeClr val="accent1"/>
          </a:lnRef>
          <a:fillRef idx="0">
            <a:schemeClr val="accent1"/>
          </a:fillRef>
          <a:effectRef idx="1">
            <a:schemeClr val="accent1"/>
          </a:effectRef>
          <a:fontRef idx="minor">
            <a:schemeClr val="tx1"/>
          </a:fontRef>
        </p:style>
      </p:cxnSp>
      <p:cxnSp>
        <p:nvCxnSpPr>
          <p:cNvPr id="294" name="直線單箭頭接點 293"/>
          <p:cNvCxnSpPr/>
          <p:nvPr/>
        </p:nvCxnSpPr>
        <p:spPr>
          <a:xfrm>
            <a:off x="7235825" y="4797425"/>
            <a:ext cx="431800" cy="215900"/>
          </a:xfrm>
          <a:prstGeom prst="straightConnector1">
            <a:avLst/>
          </a:prstGeom>
          <a:ln w="19050">
            <a:solidFill>
              <a:schemeClr val="tx1"/>
            </a:solidFill>
            <a:tailEnd type="arrow" w="sm" len="med"/>
          </a:ln>
        </p:spPr>
        <p:style>
          <a:lnRef idx="2">
            <a:schemeClr val="accent1"/>
          </a:lnRef>
          <a:fillRef idx="0">
            <a:schemeClr val="accent1"/>
          </a:fillRef>
          <a:effectRef idx="1">
            <a:schemeClr val="accent1"/>
          </a:effectRef>
          <a:fontRef idx="minor">
            <a:schemeClr val="tx1"/>
          </a:fontRef>
        </p:style>
      </p:cxnSp>
      <p:sp>
        <p:nvSpPr>
          <p:cNvPr id="300" name="文字方塊 299"/>
          <p:cNvSpPr txBox="1">
            <a:spLocks noChangeArrowheads="1"/>
          </p:cNvSpPr>
          <p:nvPr/>
        </p:nvSpPr>
        <p:spPr bwMode="auto">
          <a:xfrm>
            <a:off x="395288" y="1341438"/>
            <a:ext cx="8569325" cy="466725"/>
          </a:xfrm>
          <a:prstGeom prst="rect">
            <a:avLst/>
          </a:prstGeom>
          <a:noFill/>
          <a:ln w="9525">
            <a:solidFill>
              <a:srgbClr val="FF0000"/>
            </a:solidFill>
            <a:miter lim="800000"/>
            <a:headEnd/>
            <a:tailEnd/>
          </a:ln>
        </p:spPr>
        <p:txBody>
          <a:bodyPr>
            <a:spAutoFit/>
          </a:bodyPr>
          <a:lstStyle/>
          <a:p>
            <a:pPr>
              <a:buFont typeface="Arial" charset="0"/>
              <a:buChar char="•"/>
            </a:pPr>
            <a:r>
              <a:rPr lang="en-US" altLang="zh-TW" sz="2400"/>
              <a:t> (1) Endorser discovery engine identifies influential endorsers</a:t>
            </a:r>
          </a:p>
        </p:txBody>
      </p:sp>
      <p:sp>
        <p:nvSpPr>
          <p:cNvPr id="301" name="文字方塊 300"/>
          <p:cNvSpPr txBox="1">
            <a:spLocks noChangeArrowheads="1"/>
          </p:cNvSpPr>
          <p:nvPr/>
        </p:nvSpPr>
        <p:spPr bwMode="auto">
          <a:xfrm>
            <a:off x="395288" y="1341438"/>
            <a:ext cx="8064500" cy="466725"/>
          </a:xfrm>
          <a:prstGeom prst="rect">
            <a:avLst/>
          </a:prstGeom>
          <a:noFill/>
          <a:ln w="9525">
            <a:solidFill>
              <a:srgbClr val="FF0000"/>
            </a:solidFill>
            <a:miter lim="800000"/>
            <a:headEnd/>
            <a:tailEnd/>
          </a:ln>
        </p:spPr>
        <p:txBody>
          <a:bodyPr>
            <a:spAutoFit/>
          </a:bodyPr>
          <a:lstStyle/>
          <a:p>
            <a:pPr>
              <a:buFont typeface="Arial" charset="0"/>
              <a:buChar char="•"/>
            </a:pPr>
            <a:r>
              <a:rPr lang="en-US" altLang="zh-TW" sz="2400"/>
              <a:t>(2)  Deliver the relevant ads and recommended lists.</a:t>
            </a:r>
          </a:p>
        </p:txBody>
      </p:sp>
      <p:sp>
        <p:nvSpPr>
          <p:cNvPr id="302" name="文字方塊 301"/>
          <p:cNvSpPr txBox="1">
            <a:spLocks noChangeArrowheads="1"/>
          </p:cNvSpPr>
          <p:nvPr/>
        </p:nvSpPr>
        <p:spPr bwMode="auto">
          <a:xfrm>
            <a:off x="395288" y="1341438"/>
            <a:ext cx="8280400" cy="466725"/>
          </a:xfrm>
          <a:prstGeom prst="rect">
            <a:avLst/>
          </a:prstGeom>
          <a:noFill/>
          <a:ln w="9525">
            <a:solidFill>
              <a:schemeClr val="hlink"/>
            </a:solidFill>
            <a:miter lim="800000"/>
            <a:headEnd/>
            <a:tailEnd/>
          </a:ln>
        </p:spPr>
        <p:txBody>
          <a:bodyPr>
            <a:spAutoFit/>
          </a:bodyPr>
          <a:lstStyle/>
          <a:p>
            <a:pPr>
              <a:buFont typeface="Arial" charset="0"/>
              <a:buNone/>
            </a:pPr>
            <a:r>
              <a:rPr lang="en-US" altLang="zh-TW" sz="2400"/>
              <a:t>(2a) Social endorsers deliver the ads to their friends.</a:t>
            </a:r>
          </a:p>
        </p:txBody>
      </p:sp>
      <p:sp>
        <p:nvSpPr>
          <p:cNvPr id="303" name="文字方塊 302"/>
          <p:cNvSpPr txBox="1">
            <a:spLocks noChangeArrowheads="1"/>
          </p:cNvSpPr>
          <p:nvPr/>
        </p:nvSpPr>
        <p:spPr bwMode="auto">
          <a:xfrm>
            <a:off x="323850" y="1196975"/>
            <a:ext cx="8424863" cy="893763"/>
          </a:xfrm>
          <a:prstGeom prst="rect">
            <a:avLst/>
          </a:prstGeom>
          <a:noFill/>
          <a:ln w="9525">
            <a:solidFill>
              <a:schemeClr val="hlink"/>
            </a:solidFill>
            <a:miter lim="800000"/>
            <a:headEnd/>
            <a:tailEnd/>
          </a:ln>
        </p:spPr>
        <p:txBody>
          <a:bodyPr>
            <a:spAutoFit/>
          </a:bodyPr>
          <a:lstStyle/>
          <a:p>
            <a:pPr>
              <a:buFont typeface="Arial" charset="0"/>
              <a:buChar char="•"/>
            </a:pPr>
            <a:r>
              <a:rPr lang="en-US" altLang="zh-TW" sz="2800"/>
              <a:t> (2b)</a:t>
            </a:r>
            <a:r>
              <a:rPr lang="en-US" altLang="zh-TW" sz="2400"/>
              <a:t> Endorser discovery engine sends a   </a:t>
            </a:r>
          </a:p>
          <a:p>
            <a:r>
              <a:rPr lang="en-US" altLang="zh-TW" sz="2400"/>
              <a:t>   recommended list of friends for each researched endorser.</a:t>
            </a:r>
          </a:p>
        </p:txBody>
      </p:sp>
      <p:sp>
        <p:nvSpPr>
          <p:cNvPr id="3" name="標題 63"/>
          <p:cNvSpPr>
            <a:spLocks/>
          </p:cNvSpPr>
          <p:nvPr/>
        </p:nvSpPr>
        <p:spPr bwMode="auto">
          <a:xfrm>
            <a:off x="468313" y="-26988"/>
            <a:ext cx="8229600" cy="1143001"/>
          </a:xfrm>
          <a:prstGeom prst="rect">
            <a:avLst/>
          </a:prstGeom>
          <a:noFill/>
          <a:ln w="9525">
            <a:noFill/>
            <a:miter lim="800000"/>
            <a:headEnd/>
            <a:tailEnd/>
          </a:ln>
        </p:spPr>
        <p:txBody>
          <a:bodyPr anchor="ctr"/>
          <a:lstStyle/>
          <a:p>
            <a:pPr algn="ctr"/>
            <a:r>
              <a:rPr lang="en-US" altLang="zh-TW" sz="4000" b="1">
                <a:solidFill>
                  <a:srgbClr val="2907A5"/>
                </a:solidFill>
                <a:ea typeface="標楷體" pitchFamily="65" charset="-120"/>
              </a:rPr>
              <a:t>Social Diffusing Mechanism </a:t>
            </a:r>
            <a:endParaRPr lang="zh-TW" altLang="en-US" sz="3200" b="1">
              <a:solidFill>
                <a:srgbClr val="002060"/>
              </a:solidFill>
              <a:ea typeface="標楷體" pitchFamily="65" charset="-120"/>
            </a:endParaRPr>
          </a:p>
        </p:txBody>
      </p:sp>
    </p:spTree>
    <p:custDataLst>
      <p:tags r:id="rId2"/>
    </p:custDataLst>
  </p:cSld>
  <p:clrMapOvr>
    <a:masterClrMapping/>
  </p:clrMapOvr>
  <p:transition advTm="417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p:cTn id="6" dur="500" fill="hold"/>
                                        <p:tgtEl>
                                          <p:spTgt spid="1035"/>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229"/>
                                        </p:tgtEl>
                                        <p:attrNameLst>
                                          <p:attrName>style.visibility</p:attrName>
                                        </p:attrNameLst>
                                      </p:cBhvr>
                                      <p:to>
                                        <p:strVal val="visible"/>
                                      </p:to>
                                    </p:set>
                                    <p:animEffect transition="in" filter="box(in)">
                                      <p:cBhvr>
                                        <p:cTn id="11" dur="500"/>
                                        <p:tgtEl>
                                          <p:spTgt spid="229"/>
                                        </p:tgtEl>
                                      </p:cBhvr>
                                    </p:animEffect>
                                  </p:childTnLst>
                                </p:cTn>
                              </p:par>
                              <p:par>
                                <p:cTn id="12" presetID="4" presetClass="entr" presetSubtype="16" fill="hold" nodeType="withEffect">
                                  <p:stCondLst>
                                    <p:cond delay="0"/>
                                  </p:stCondLst>
                                  <p:childTnLst>
                                    <p:set>
                                      <p:cBhvr>
                                        <p:cTn id="13" dur="1" fill="hold">
                                          <p:stCondLst>
                                            <p:cond delay="0"/>
                                          </p:stCondLst>
                                        </p:cTn>
                                        <p:tgtEl>
                                          <p:spTgt spid="228"/>
                                        </p:tgtEl>
                                        <p:attrNameLst>
                                          <p:attrName>style.visibility</p:attrName>
                                        </p:attrNameLst>
                                      </p:cBhvr>
                                      <p:to>
                                        <p:strVal val="visible"/>
                                      </p:to>
                                    </p:set>
                                    <p:animEffect transition="in" filter="box(in)">
                                      <p:cBhvr>
                                        <p:cTn id="14" dur="500"/>
                                        <p:tgtEl>
                                          <p:spTgt spid="228"/>
                                        </p:tgtEl>
                                      </p:cBhvr>
                                    </p:animEffect>
                                  </p:childTnLst>
                                </p:cTn>
                              </p:par>
                              <p:par>
                                <p:cTn id="15" presetID="4" presetClass="entr" presetSubtype="16" fill="hold" nodeType="withEffect">
                                  <p:stCondLst>
                                    <p:cond delay="0"/>
                                  </p:stCondLst>
                                  <p:childTnLst>
                                    <p:set>
                                      <p:cBhvr>
                                        <p:cTn id="16" dur="1" fill="hold">
                                          <p:stCondLst>
                                            <p:cond delay="0"/>
                                          </p:stCondLst>
                                        </p:cTn>
                                        <p:tgtEl>
                                          <p:spTgt spid="226"/>
                                        </p:tgtEl>
                                        <p:attrNameLst>
                                          <p:attrName>style.visibility</p:attrName>
                                        </p:attrNameLst>
                                      </p:cBhvr>
                                      <p:to>
                                        <p:strVal val="visible"/>
                                      </p:to>
                                    </p:set>
                                    <p:animEffect transition="in" filter="box(in)">
                                      <p:cBhvr>
                                        <p:cTn id="17" dur="500"/>
                                        <p:tgtEl>
                                          <p:spTgt spid="226"/>
                                        </p:tgtEl>
                                      </p:cBhvr>
                                    </p:animEffect>
                                  </p:childTnLst>
                                </p:cTn>
                              </p:par>
                              <p:par>
                                <p:cTn id="18" presetID="4" presetClass="exit" presetSubtype="16" fill="hold" grpId="0" nodeType="withEffect">
                                  <p:stCondLst>
                                    <p:cond delay="0"/>
                                  </p:stCondLst>
                                  <p:childTnLst>
                                    <p:animEffect transition="out" filter="box(in)">
                                      <p:cBhvr>
                                        <p:cTn id="19" dur="500"/>
                                        <p:tgtEl>
                                          <p:spTgt spid="300"/>
                                        </p:tgtEl>
                                      </p:cBhvr>
                                    </p:animEffect>
                                    <p:set>
                                      <p:cBhvr>
                                        <p:cTn id="20" dur="1" fill="hold">
                                          <p:stCondLst>
                                            <p:cond delay="499"/>
                                          </p:stCondLst>
                                        </p:cTn>
                                        <p:tgtEl>
                                          <p:spTgt spid="300"/>
                                        </p:tgtEl>
                                        <p:attrNameLst>
                                          <p:attrName>style.visibility</p:attrName>
                                        </p:attrNameLst>
                                      </p:cBhvr>
                                      <p:to>
                                        <p:strVal val="hidden"/>
                                      </p:to>
                                    </p:set>
                                  </p:childTnLst>
                                </p:cTn>
                              </p:par>
                              <p:par>
                                <p:cTn id="21" presetID="4" presetClass="entr" presetSubtype="16" fill="hold" grpId="0" nodeType="withEffect">
                                  <p:stCondLst>
                                    <p:cond delay="0"/>
                                  </p:stCondLst>
                                  <p:childTnLst>
                                    <p:set>
                                      <p:cBhvr>
                                        <p:cTn id="22" dur="1" fill="hold">
                                          <p:stCondLst>
                                            <p:cond delay="0"/>
                                          </p:stCondLst>
                                        </p:cTn>
                                        <p:tgtEl>
                                          <p:spTgt spid="301"/>
                                        </p:tgtEl>
                                        <p:attrNameLst>
                                          <p:attrName>style.visibility</p:attrName>
                                        </p:attrNameLst>
                                      </p:cBhvr>
                                      <p:to>
                                        <p:strVal val="visible"/>
                                      </p:to>
                                    </p:set>
                                    <p:animEffect transition="in" filter="box(in)">
                                      <p:cBhvr>
                                        <p:cTn id="23" dur="500"/>
                                        <p:tgtEl>
                                          <p:spTgt spid="301"/>
                                        </p:tgtEl>
                                      </p:cBhvr>
                                    </p:animEffect>
                                  </p:childTnLst>
                                </p:cTn>
                              </p:par>
                            </p:childTnLst>
                          </p:cTn>
                        </p:par>
                        <p:par>
                          <p:cTn id="24" fill="hold">
                            <p:stCondLst>
                              <p:cond delay="500"/>
                            </p:stCondLst>
                            <p:childTnLst>
                              <p:par>
                                <p:cTn id="25" presetID="4" presetClass="entr" presetSubtype="1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ox(in)">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nodeType="clickEffect">
                                  <p:stCondLst>
                                    <p:cond delay="0"/>
                                  </p:stCondLst>
                                  <p:childTnLst>
                                    <p:animEffect transition="out" filter="box(in)">
                                      <p:cBhvr>
                                        <p:cTn id="31" dur="500"/>
                                        <p:tgtEl>
                                          <p:spTgt spid="180"/>
                                        </p:tgtEl>
                                      </p:cBhvr>
                                    </p:animEffect>
                                    <p:set>
                                      <p:cBhvr>
                                        <p:cTn id="32" dur="1" fill="hold">
                                          <p:stCondLst>
                                            <p:cond delay="499"/>
                                          </p:stCondLst>
                                        </p:cTn>
                                        <p:tgtEl>
                                          <p:spTgt spid="180"/>
                                        </p:tgtEl>
                                        <p:attrNameLst>
                                          <p:attrName>style.visibility</p:attrName>
                                        </p:attrNameLst>
                                      </p:cBhvr>
                                      <p:to>
                                        <p:strVal val="hidden"/>
                                      </p:to>
                                    </p:set>
                                  </p:childTnLst>
                                </p:cTn>
                              </p:par>
                              <p:par>
                                <p:cTn id="33" presetID="4" presetClass="entr" presetSubtype="16" fill="hold" grpId="0" nodeType="withEffect">
                                  <p:stCondLst>
                                    <p:cond delay="0"/>
                                  </p:stCondLst>
                                  <p:childTnLst>
                                    <p:set>
                                      <p:cBhvr>
                                        <p:cTn id="34" dur="1" fill="hold">
                                          <p:stCondLst>
                                            <p:cond delay="0"/>
                                          </p:stCondLst>
                                        </p:cTn>
                                        <p:tgtEl>
                                          <p:spTgt spid="302"/>
                                        </p:tgtEl>
                                        <p:attrNameLst>
                                          <p:attrName>style.visibility</p:attrName>
                                        </p:attrNameLst>
                                      </p:cBhvr>
                                      <p:to>
                                        <p:strVal val="visible"/>
                                      </p:to>
                                    </p:set>
                                    <p:animEffect transition="in" filter="box(in)">
                                      <p:cBhvr>
                                        <p:cTn id="35" dur="500"/>
                                        <p:tgtEl>
                                          <p:spTgt spid="302"/>
                                        </p:tgtEl>
                                      </p:cBhvr>
                                    </p:animEffect>
                                  </p:childTnLst>
                                </p:cTn>
                              </p:par>
                              <p:par>
                                <p:cTn id="36" presetID="4" presetClass="exit" presetSubtype="16" fill="hold" grpId="1" nodeType="withEffect">
                                  <p:stCondLst>
                                    <p:cond delay="0"/>
                                  </p:stCondLst>
                                  <p:childTnLst>
                                    <p:animEffect transition="out" filter="box(in)">
                                      <p:cBhvr>
                                        <p:cTn id="37" dur="500"/>
                                        <p:tgtEl>
                                          <p:spTgt spid="301"/>
                                        </p:tgtEl>
                                      </p:cBhvr>
                                    </p:animEffect>
                                    <p:set>
                                      <p:cBhvr>
                                        <p:cTn id="38" dur="1" fill="hold">
                                          <p:stCondLst>
                                            <p:cond delay="499"/>
                                          </p:stCondLst>
                                        </p:cTn>
                                        <p:tgtEl>
                                          <p:spTgt spid="301"/>
                                        </p:tgtEl>
                                        <p:attrNameLst>
                                          <p:attrName>style.visibility</p:attrName>
                                        </p:attrNameLst>
                                      </p:cBhvr>
                                      <p:to>
                                        <p:strVal val="hidden"/>
                                      </p:to>
                                    </p:set>
                                  </p:childTnLst>
                                </p:cTn>
                              </p:par>
                              <p:par>
                                <p:cTn id="39" presetID="4" presetClass="exit" presetSubtype="16" fill="hold" nodeType="withEffect">
                                  <p:stCondLst>
                                    <p:cond delay="0"/>
                                  </p:stCondLst>
                                  <p:childTnLst>
                                    <p:animEffect transition="out" filter="box(in)">
                                      <p:cBhvr>
                                        <p:cTn id="40" dur="500"/>
                                        <p:tgtEl>
                                          <p:spTgt spid="183"/>
                                        </p:tgtEl>
                                      </p:cBhvr>
                                    </p:animEffect>
                                    <p:set>
                                      <p:cBhvr>
                                        <p:cTn id="41" dur="1" fill="hold">
                                          <p:stCondLst>
                                            <p:cond delay="499"/>
                                          </p:stCondLst>
                                        </p:cTn>
                                        <p:tgtEl>
                                          <p:spTgt spid="183"/>
                                        </p:tgtEl>
                                        <p:attrNameLst>
                                          <p:attrName>style.visibility</p:attrName>
                                        </p:attrNameLst>
                                      </p:cBhvr>
                                      <p:to>
                                        <p:strVal val="hidden"/>
                                      </p:to>
                                    </p:set>
                                  </p:childTnLst>
                                </p:cTn>
                              </p:par>
                              <p:par>
                                <p:cTn id="42" presetID="4" presetClass="exit" presetSubtype="16" fill="hold" nodeType="withEffect">
                                  <p:stCondLst>
                                    <p:cond delay="0"/>
                                  </p:stCondLst>
                                  <p:childTnLst>
                                    <p:animEffect transition="out" filter="box(in)">
                                      <p:cBhvr>
                                        <p:cTn id="43" dur="500"/>
                                        <p:tgtEl>
                                          <p:spTgt spid="236"/>
                                        </p:tgtEl>
                                      </p:cBhvr>
                                    </p:animEffect>
                                    <p:set>
                                      <p:cBhvr>
                                        <p:cTn id="44" dur="1" fill="hold">
                                          <p:stCondLst>
                                            <p:cond delay="499"/>
                                          </p:stCondLst>
                                        </p:cTn>
                                        <p:tgtEl>
                                          <p:spTgt spid="236"/>
                                        </p:tgtEl>
                                        <p:attrNameLst>
                                          <p:attrName>style.visibility</p:attrName>
                                        </p:attrNameLst>
                                      </p:cBhvr>
                                      <p:to>
                                        <p:strVal val="hidden"/>
                                      </p:to>
                                    </p:set>
                                  </p:childTnLst>
                                </p:cTn>
                              </p:par>
                              <p:par>
                                <p:cTn id="45" presetID="4" presetClass="exit" presetSubtype="16" fill="hold" nodeType="withEffect">
                                  <p:stCondLst>
                                    <p:cond delay="0"/>
                                  </p:stCondLst>
                                  <p:childTnLst>
                                    <p:animEffect transition="out" filter="box(in)">
                                      <p:cBhvr>
                                        <p:cTn id="46" dur="500"/>
                                        <p:tgtEl>
                                          <p:spTgt spid="199"/>
                                        </p:tgtEl>
                                      </p:cBhvr>
                                    </p:animEffect>
                                    <p:set>
                                      <p:cBhvr>
                                        <p:cTn id="47" dur="1" fill="hold">
                                          <p:stCondLst>
                                            <p:cond delay="499"/>
                                          </p:stCondLst>
                                        </p:cTn>
                                        <p:tgtEl>
                                          <p:spTgt spid="199"/>
                                        </p:tgtEl>
                                        <p:attrNameLst>
                                          <p:attrName>style.visibility</p:attrName>
                                        </p:attrNameLst>
                                      </p:cBhvr>
                                      <p:to>
                                        <p:strVal val="hidden"/>
                                      </p:to>
                                    </p:set>
                                  </p:childTnLst>
                                </p:cTn>
                              </p:par>
                              <p:par>
                                <p:cTn id="48" presetID="4" presetClass="exit" presetSubtype="16" fill="hold" nodeType="withEffect">
                                  <p:stCondLst>
                                    <p:cond delay="0"/>
                                  </p:stCondLst>
                                  <p:childTnLst>
                                    <p:animEffect transition="out" filter="box(in)">
                                      <p:cBhvr>
                                        <p:cTn id="49" dur="500"/>
                                        <p:tgtEl>
                                          <p:spTgt spid="192"/>
                                        </p:tgtEl>
                                      </p:cBhvr>
                                    </p:animEffect>
                                    <p:set>
                                      <p:cBhvr>
                                        <p:cTn id="50" dur="1" fill="hold">
                                          <p:stCondLst>
                                            <p:cond delay="499"/>
                                          </p:stCondLst>
                                        </p:cTn>
                                        <p:tgtEl>
                                          <p:spTgt spid="192"/>
                                        </p:tgtEl>
                                        <p:attrNameLst>
                                          <p:attrName>style.visibility</p:attrName>
                                        </p:attrNameLst>
                                      </p:cBhvr>
                                      <p:to>
                                        <p:strVal val="hidden"/>
                                      </p:to>
                                    </p:set>
                                  </p:childTnLst>
                                </p:cTn>
                              </p:par>
                              <p:par>
                                <p:cTn id="51" presetID="4" presetClass="exit" presetSubtype="16" fill="hold" nodeType="withEffect">
                                  <p:stCondLst>
                                    <p:cond delay="0"/>
                                  </p:stCondLst>
                                  <p:childTnLst>
                                    <p:animEffect transition="out" filter="box(in)">
                                      <p:cBhvr>
                                        <p:cTn id="52" dur="500"/>
                                        <p:tgtEl>
                                          <p:spTgt spid="190"/>
                                        </p:tgtEl>
                                      </p:cBhvr>
                                    </p:animEffect>
                                    <p:set>
                                      <p:cBhvr>
                                        <p:cTn id="53" dur="1" fill="hold">
                                          <p:stCondLst>
                                            <p:cond delay="499"/>
                                          </p:stCondLst>
                                        </p:cTn>
                                        <p:tgtEl>
                                          <p:spTgt spid="190"/>
                                        </p:tgtEl>
                                        <p:attrNameLst>
                                          <p:attrName>style.visibility</p:attrName>
                                        </p:attrNameLst>
                                      </p:cBhvr>
                                      <p:to>
                                        <p:strVal val="hidden"/>
                                      </p:to>
                                    </p:set>
                                  </p:childTnLst>
                                </p:cTn>
                              </p:par>
                              <p:par>
                                <p:cTn id="54" presetID="4" presetClass="exit" presetSubtype="16" fill="hold" nodeType="withEffect">
                                  <p:stCondLst>
                                    <p:cond delay="0"/>
                                  </p:stCondLst>
                                  <p:childTnLst>
                                    <p:animEffect transition="out" filter="box(in)">
                                      <p:cBhvr>
                                        <p:cTn id="55" dur="500"/>
                                        <p:tgtEl>
                                          <p:spTgt spid="188"/>
                                        </p:tgtEl>
                                      </p:cBhvr>
                                    </p:animEffect>
                                    <p:set>
                                      <p:cBhvr>
                                        <p:cTn id="56" dur="1" fill="hold">
                                          <p:stCondLst>
                                            <p:cond delay="499"/>
                                          </p:stCondLst>
                                        </p:cTn>
                                        <p:tgtEl>
                                          <p:spTgt spid="188"/>
                                        </p:tgtEl>
                                        <p:attrNameLst>
                                          <p:attrName>style.visibility</p:attrName>
                                        </p:attrNameLst>
                                      </p:cBhvr>
                                      <p:to>
                                        <p:strVal val="hidden"/>
                                      </p:to>
                                    </p:set>
                                  </p:childTnLst>
                                </p:cTn>
                              </p:par>
                              <p:par>
                                <p:cTn id="57" presetID="4" presetClass="exit" presetSubtype="16" fill="hold" nodeType="withEffect">
                                  <p:stCondLst>
                                    <p:cond delay="0"/>
                                  </p:stCondLst>
                                  <p:childTnLst>
                                    <p:animEffect transition="out" filter="box(in)">
                                      <p:cBhvr>
                                        <p:cTn id="58" dur="500"/>
                                        <p:tgtEl>
                                          <p:spTgt spid="197"/>
                                        </p:tgtEl>
                                      </p:cBhvr>
                                    </p:animEffect>
                                    <p:set>
                                      <p:cBhvr>
                                        <p:cTn id="59" dur="1" fill="hold">
                                          <p:stCondLst>
                                            <p:cond delay="499"/>
                                          </p:stCondLst>
                                        </p:cTn>
                                        <p:tgtEl>
                                          <p:spTgt spid="197"/>
                                        </p:tgtEl>
                                        <p:attrNameLst>
                                          <p:attrName>style.visibility</p:attrName>
                                        </p:attrNameLst>
                                      </p:cBhvr>
                                      <p:to>
                                        <p:strVal val="hidden"/>
                                      </p:to>
                                    </p:set>
                                  </p:childTnLst>
                                </p:cTn>
                              </p:par>
                              <p:par>
                                <p:cTn id="60" presetID="4" presetClass="entr" presetSubtype="16" fill="hold" nodeType="withEffect">
                                  <p:stCondLst>
                                    <p:cond delay="0"/>
                                  </p:stCondLst>
                                  <p:childTnLst>
                                    <p:set>
                                      <p:cBhvr>
                                        <p:cTn id="61" dur="1" fill="hold">
                                          <p:stCondLst>
                                            <p:cond delay="0"/>
                                          </p:stCondLst>
                                        </p:cTn>
                                        <p:tgtEl>
                                          <p:spTgt spid="243"/>
                                        </p:tgtEl>
                                        <p:attrNameLst>
                                          <p:attrName>style.visibility</p:attrName>
                                        </p:attrNameLst>
                                      </p:cBhvr>
                                      <p:to>
                                        <p:strVal val="visible"/>
                                      </p:to>
                                    </p:set>
                                    <p:animEffect transition="in" filter="box(in)">
                                      <p:cBhvr>
                                        <p:cTn id="62" dur="500"/>
                                        <p:tgtEl>
                                          <p:spTgt spid="243"/>
                                        </p:tgtEl>
                                      </p:cBhvr>
                                    </p:animEffect>
                                  </p:childTnLst>
                                </p:cTn>
                              </p:par>
                              <p:par>
                                <p:cTn id="63" presetID="4" presetClass="entr" presetSubtype="16" fill="hold" nodeType="withEffect">
                                  <p:stCondLst>
                                    <p:cond delay="0"/>
                                  </p:stCondLst>
                                  <p:childTnLst>
                                    <p:set>
                                      <p:cBhvr>
                                        <p:cTn id="64" dur="1" fill="hold">
                                          <p:stCondLst>
                                            <p:cond delay="0"/>
                                          </p:stCondLst>
                                        </p:cTn>
                                        <p:tgtEl>
                                          <p:spTgt spid="241"/>
                                        </p:tgtEl>
                                        <p:attrNameLst>
                                          <p:attrName>style.visibility</p:attrName>
                                        </p:attrNameLst>
                                      </p:cBhvr>
                                      <p:to>
                                        <p:strVal val="visible"/>
                                      </p:to>
                                    </p:set>
                                    <p:animEffect transition="in" filter="box(in)">
                                      <p:cBhvr>
                                        <p:cTn id="65" dur="500"/>
                                        <p:tgtEl>
                                          <p:spTgt spid="241"/>
                                        </p:tgtEl>
                                      </p:cBhvr>
                                    </p:animEffect>
                                  </p:childTnLst>
                                </p:cTn>
                              </p:par>
                              <p:par>
                                <p:cTn id="66" presetID="4" presetClass="entr" presetSubtype="16" fill="hold" nodeType="withEffect">
                                  <p:stCondLst>
                                    <p:cond delay="0"/>
                                  </p:stCondLst>
                                  <p:childTnLst>
                                    <p:set>
                                      <p:cBhvr>
                                        <p:cTn id="67" dur="1" fill="hold">
                                          <p:stCondLst>
                                            <p:cond delay="0"/>
                                          </p:stCondLst>
                                        </p:cTn>
                                        <p:tgtEl>
                                          <p:spTgt spid="240"/>
                                        </p:tgtEl>
                                        <p:attrNameLst>
                                          <p:attrName>style.visibility</p:attrName>
                                        </p:attrNameLst>
                                      </p:cBhvr>
                                      <p:to>
                                        <p:strVal val="visible"/>
                                      </p:to>
                                    </p:set>
                                    <p:animEffect transition="in" filter="box(in)">
                                      <p:cBhvr>
                                        <p:cTn id="68" dur="500"/>
                                        <p:tgtEl>
                                          <p:spTgt spid="240"/>
                                        </p:tgtEl>
                                      </p:cBhvr>
                                    </p:animEffect>
                                  </p:childTnLst>
                                </p:cTn>
                              </p:par>
                            </p:childTnLst>
                          </p:cTn>
                        </p:par>
                      </p:childTnLst>
                    </p:cTn>
                  </p:par>
                  <p:par>
                    <p:cTn id="69" fill="hold">
                      <p:stCondLst>
                        <p:cond delay="indefinite"/>
                      </p:stCondLst>
                      <p:childTnLst>
                        <p:par>
                          <p:cTn id="70" fill="hold">
                            <p:stCondLst>
                              <p:cond delay="0"/>
                            </p:stCondLst>
                            <p:childTnLst>
                              <p:par>
                                <p:cTn id="71" presetID="4" presetClass="entr" presetSubtype="16" fill="hold" nodeType="clickEffect">
                                  <p:stCondLst>
                                    <p:cond delay="0"/>
                                  </p:stCondLst>
                                  <p:childTnLst>
                                    <p:set>
                                      <p:cBhvr>
                                        <p:cTn id="72" dur="1" fill="hold">
                                          <p:stCondLst>
                                            <p:cond delay="0"/>
                                          </p:stCondLst>
                                        </p:cTn>
                                        <p:tgtEl>
                                          <p:spTgt spid="251"/>
                                        </p:tgtEl>
                                        <p:attrNameLst>
                                          <p:attrName>style.visibility</p:attrName>
                                        </p:attrNameLst>
                                      </p:cBhvr>
                                      <p:to>
                                        <p:strVal val="visible"/>
                                      </p:to>
                                    </p:set>
                                    <p:animEffect transition="in" filter="box(in)">
                                      <p:cBhvr>
                                        <p:cTn id="73" dur="500"/>
                                        <p:tgtEl>
                                          <p:spTgt spid="251"/>
                                        </p:tgtEl>
                                      </p:cBhvr>
                                    </p:animEffect>
                                  </p:childTnLst>
                                </p:cTn>
                              </p:par>
                              <p:par>
                                <p:cTn id="74" presetID="4" presetClass="entr" presetSubtype="16" fill="hold" nodeType="withEffect">
                                  <p:stCondLst>
                                    <p:cond delay="0"/>
                                  </p:stCondLst>
                                  <p:childTnLst>
                                    <p:set>
                                      <p:cBhvr>
                                        <p:cTn id="75" dur="1" fill="hold">
                                          <p:stCondLst>
                                            <p:cond delay="0"/>
                                          </p:stCondLst>
                                        </p:cTn>
                                        <p:tgtEl>
                                          <p:spTgt spid="262"/>
                                        </p:tgtEl>
                                        <p:attrNameLst>
                                          <p:attrName>style.visibility</p:attrName>
                                        </p:attrNameLst>
                                      </p:cBhvr>
                                      <p:to>
                                        <p:strVal val="visible"/>
                                      </p:to>
                                    </p:set>
                                    <p:animEffect transition="in" filter="box(in)">
                                      <p:cBhvr>
                                        <p:cTn id="76" dur="500"/>
                                        <p:tgtEl>
                                          <p:spTgt spid="262"/>
                                        </p:tgtEl>
                                      </p:cBhvr>
                                    </p:animEffect>
                                  </p:childTnLst>
                                </p:cTn>
                              </p:par>
                              <p:par>
                                <p:cTn id="77" presetID="4" presetClass="exit" presetSubtype="16" fill="hold" grpId="1" nodeType="withEffect">
                                  <p:stCondLst>
                                    <p:cond delay="0"/>
                                  </p:stCondLst>
                                  <p:childTnLst>
                                    <p:animEffect transition="out" filter="box(in)">
                                      <p:cBhvr>
                                        <p:cTn id="78" dur="500"/>
                                        <p:tgtEl>
                                          <p:spTgt spid="302"/>
                                        </p:tgtEl>
                                      </p:cBhvr>
                                    </p:animEffect>
                                    <p:set>
                                      <p:cBhvr>
                                        <p:cTn id="79" dur="1" fill="hold">
                                          <p:stCondLst>
                                            <p:cond delay="499"/>
                                          </p:stCondLst>
                                        </p:cTn>
                                        <p:tgtEl>
                                          <p:spTgt spid="302"/>
                                        </p:tgtEl>
                                        <p:attrNameLst>
                                          <p:attrName>style.visibility</p:attrName>
                                        </p:attrNameLst>
                                      </p:cBhvr>
                                      <p:to>
                                        <p:strVal val="hidden"/>
                                      </p:to>
                                    </p:set>
                                  </p:childTnLst>
                                </p:cTn>
                              </p:par>
                              <p:par>
                                <p:cTn id="80" presetID="4" presetClass="entr" presetSubtype="16" fill="hold" grpId="0" nodeType="withEffect">
                                  <p:stCondLst>
                                    <p:cond delay="0"/>
                                  </p:stCondLst>
                                  <p:childTnLst>
                                    <p:set>
                                      <p:cBhvr>
                                        <p:cTn id="81" dur="1" fill="hold">
                                          <p:stCondLst>
                                            <p:cond delay="0"/>
                                          </p:stCondLst>
                                        </p:cTn>
                                        <p:tgtEl>
                                          <p:spTgt spid="303"/>
                                        </p:tgtEl>
                                        <p:attrNameLst>
                                          <p:attrName>style.visibility</p:attrName>
                                        </p:attrNameLst>
                                      </p:cBhvr>
                                      <p:to>
                                        <p:strVal val="visible"/>
                                      </p:to>
                                    </p:set>
                                    <p:animEffect transition="in" filter="box(in)">
                                      <p:cBhvr>
                                        <p:cTn id="82" dur="500"/>
                                        <p:tgtEl>
                                          <p:spTgt spid="303"/>
                                        </p:tgtEl>
                                      </p:cBhvr>
                                    </p:animEffect>
                                  </p:childTnLst>
                                </p:cTn>
                              </p:par>
                            </p:childTnLst>
                          </p:cTn>
                        </p:par>
                        <p:par>
                          <p:cTn id="83" fill="hold">
                            <p:stCondLst>
                              <p:cond delay="500"/>
                            </p:stCondLst>
                            <p:childTnLst>
                              <p:par>
                                <p:cTn id="84" presetID="4" presetClass="entr" presetSubtype="16" fill="hold" nodeType="afterEffect">
                                  <p:stCondLst>
                                    <p:cond delay="0"/>
                                  </p:stCondLst>
                                  <p:childTnLst>
                                    <p:set>
                                      <p:cBhvr>
                                        <p:cTn id="85" dur="1" fill="hold">
                                          <p:stCondLst>
                                            <p:cond delay="0"/>
                                          </p:stCondLst>
                                        </p:cTn>
                                        <p:tgtEl>
                                          <p:spTgt spid="270"/>
                                        </p:tgtEl>
                                        <p:attrNameLst>
                                          <p:attrName>style.visibility</p:attrName>
                                        </p:attrNameLst>
                                      </p:cBhvr>
                                      <p:to>
                                        <p:strVal val="visible"/>
                                      </p:to>
                                    </p:set>
                                    <p:animEffect transition="in" filter="box(in)">
                                      <p:cBhvr>
                                        <p:cTn id="86" dur="500"/>
                                        <p:tgtEl>
                                          <p:spTgt spid="270"/>
                                        </p:tgtEl>
                                      </p:cBhvr>
                                    </p:animEffect>
                                  </p:childTnLst>
                                </p:cTn>
                              </p:par>
                              <p:par>
                                <p:cTn id="87" presetID="4" presetClass="entr" presetSubtype="16" fill="hold" nodeType="withEffect">
                                  <p:stCondLst>
                                    <p:cond delay="0"/>
                                  </p:stCondLst>
                                  <p:childTnLst>
                                    <p:set>
                                      <p:cBhvr>
                                        <p:cTn id="88" dur="1" fill="hold">
                                          <p:stCondLst>
                                            <p:cond delay="0"/>
                                          </p:stCondLst>
                                        </p:cTn>
                                        <p:tgtEl>
                                          <p:spTgt spid="269"/>
                                        </p:tgtEl>
                                        <p:attrNameLst>
                                          <p:attrName>style.visibility</p:attrName>
                                        </p:attrNameLst>
                                      </p:cBhvr>
                                      <p:to>
                                        <p:strVal val="visible"/>
                                      </p:to>
                                    </p:set>
                                    <p:animEffect transition="in" filter="box(in)">
                                      <p:cBhvr>
                                        <p:cTn id="89" dur="500"/>
                                        <p:tgtEl>
                                          <p:spTgt spid="269"/>
                                        </p:tgtEl>
                                      </p:cBhvr>
                                    </p:animEffect>
                                  </p:childTnLst>
                                </p:cTn>
                              </p:par>
                              <p:par>
                                <p:cTn id="90" presetID="4" presetClass="entr" presetSubtype="16" fill="hold" nodeType="withEffect">
                                  <p:stCondLst>
                                    <p:cond delay="0"/>
                                  </p:stCondLst>
                                  <p:childTnLst>
                                    <p:set>
                                      <p:cBhvr>
                                        <p:cTn id="91" dur="1" fill="hold">
                                          <p:stCondLst>
                                            <p:cond delay="0"/>
                                          </p:stCondLst>
                                        </p:cTn>
                                        <p:tgtEl>
                                          <p:spTgt spid="271"/>
                                        </p:tgtEl>
                                        <p:attrNameLst>
                                          <p:attrName>style.visibility</p:attrName>
                                        </p:attrNameLst>
                                      </p:cBhvr>
                                      <p:to>
                                        <p:strVal val="visible"/>
                                      </p:to>
                                    </p:set>
                                    <p:animEffect transition="in" filter="box(in)">
                                      <p:cBhvr>
                                        <p:cTn id="92" dur="500"/>
                                        <p:tgtEl>
                                          <p:spTgt spid="271"/>
                                        </p:tgtEl>
                                      </p:cBhvr>
                                    </p:animEffect>
                                  </p:childTnLst>
                                </p:cTn>
                              </p:par>
                            </p:childTnLst>
                          </p:cTn>
                        </p:par>
                      </p:childTnLst>
                    </p:cTn>
                  </p:par>
                  <p:par>
                    <p:cTn id="93" fill="hold">
                      <p:stCondLst>
                        <p:cond delay="indefinite"/>
                      </p:stCondLst>
                      <p:childTnLst>
                        <p:par>
                          <p:cTn id="94" fill="hold">
                            <p:stCondLst>
                              <p:cond delay="0"/>
                            </p:stCondLst>
                            <p:childTnLst>
                              <p:par>
                                <p:cTn id="95" presetID="4" presetClass="exit" presetSubtype="16" fill="hold" nodeType="clickEffect">
                                  <p:stCondLst>
                                    <p:cond delay="0"/>
                                  </p:stCondLst>
                                  <p:childTnLst>
                                    <p:animEffect transition="out" filter="box(in)">
                                      <p:cBhvr>
                                        <p:cTn id="96" dur="500"/>
                                        <p:tgtEl>
                                          <p:spTgt spid="223"/>
                                        </p:tgtEl>
                                      </p:cBhvr>
                                    </p:animEffect>
                                    <p:set>
                                      <p:cBhvr>
                                        <p:cTn id="97" dur="1" fill="hold">
                                          <p:stCondLst>
                                            <p:cond delay="499"/>
                                          </p:stCondLst>
                                        </p:cTn>
                                        <p:tgtEl>
                                          <p:spTgt spid="223"/>
                                        </p:tgtEl>
                                        <p:attrNameLst>
                                          <p:attrName>style.visibility</p:attrName>
                                        </p:attrNameLst>
                                      </p:cBhvr>
                                      <p:to>
                                        <p:strVal val="hidden"/>
                                      </p:to>
                                    </p:set>
                                  </p:childTnLst>
                                </p:cTn>
                              </p:par>
                              <p:par>
                                <p:cTn id="98" presetID="4" presetClass="exit" presetSubtype="16" fill="hold" nodeType="withEffect">
                                  <p:stCondLst>
                                    <p:cond delay="0"/>
                                  </p:stCondLst>
                                  <p:childTnLst>
                                    <p:animEffect transition="out" filter="box(in)">
                                      <p:cBhvr>
                                        <p:cTn id="99" dur="500"/>
                                        <p:tgtEl>
                                          <p:spTgt spid="221"/>
                                        </p:tgtEl>
                                      </p:cBhvr>
                                    </p:animEffect>
                                    <p:set>
                                      <p:cBhvr>
                                        <p:cTn id="100" dur="1" fill="hold">
                                          <p:stCondLst>
                                            <p:cond delay="499"/>
                                          </p:stCondLst>
                                        </p:cTn>
                                        <p:tgtEl>
                                          <p:spTgt spid="221"/>
                                        </p:tgtEl>
                                        <p:attrNameLst>
                                          <p:attrName>style.visibility</p:attrName>
                                        </p:attrNameLst>
                                      </p:cBhvr>
                                      <p:to>
                                        <p:strVal val="hidden"/>
                                      </p:to>
                                    </p:set>
                                  </p:childTnLst>
                                </p:cTn>
                              </p:par>
                              <p:par>
                                <p:cTn id="101" presetID="4" presetClass="exit" presetSubtype="16" fill="hold" nodeType="withEffect">
                                  <p:stCondLst>
                                    <p:cond delay="0"/>
                                  </p:stCondLst>
                                  <p:childTnLst>
                                    <p:animEffect transition="out" filter="box(in)">
                                      <p:cBhvr>
                                        <p:cTn id="102" dur="500"/>
                                        <p:tgtEl>
                                          <p:spTgt spid="219"/>
                                        </p:tgtEl>
                                      </p:cBhvr>
                                    </p:animEffect>
                                    <p:set>
                                      <p:cBhvr>
                                        <p:cTn id="103" dur="1" fill="hold">
                                          <p:stCondLst>
                                            <p:cond delay="499"/>
                                          </p:stCondLst>
                                        </p:cTn>
                                        <p:tgtEl>
                                          <p:spTgt spid="219"/>
                                        </p:tgtEl>
                                        <p:attrNameLst>
                                          <p:attrName>style.visibility</p:attrName>
                                        </p:attrNameLst>
                                      </p:cBhvr>
                                      <p:to>
                                        <p:strVal val="hidden"/>
                                      </p:to>
                                    </p:set>
                                  </p:childTnLst>
                                </p:cTn>
                              </p:par>
                              <p:par>
                                <p:cTn id="104" presetID="4" presetClass="exit" presetSubtype="16" fill="hold" nodeType="withEffect">
                                  <p:stCondLst>
                                    <p:cond delay="0"/>
                                  </p:stCondLst>
                                  <p:childTnLst>
                                    <p:animEffect transition="out" filter="box(in)">
                                      <p:cBhvr>
                                        <p:cTn id="105" dur="500"/>
                                        <p:tgtEl>
                                          <p:spTgt spid="217"/>
                                        </p:tgtEl>
                                      </p:cBhvr>
                                    </p:animEffect>
                                    <p:set>
                                      <p:cBhvr>
                                        <p:cTn id="106" dur="1" fill="hold">
                                          <p:stCondLst>
                                            <p:cond delay="499"/>
                                          </p:stCondLst>
                                        </p:cTn>
                                        <p:tgtEl>
                                          <p:spTgt spid="217"/>
                                        </p:tgtEl>
                                        <p:attrNameLst>
                                          <p:attrName>style.visibility</p:attrName>
                                        </p:attrNameLst>
                                      </p:cBhvr>
                                      <p:to>
                                        <p:strVal val="hidden"/>
                                      </p:to>
                                    </p:set>
                                  </p:childTnLst>
                                </p:cTn>
                              </p:par>
                              <p:par>
                                <p:cTn id="107" presetID="4" presetClass="exit" presetSubtype="16" fill="hold" nodeType="withEffect">
                                  <p:stCondLst>
                                    <p:cond delay="0"/>
                                  </p:stCondLst>
                                  <p:childTnLst>
                                    <p:animEffect transition="out" filter="box(in)">
                                      <p:cBhvr>
                                        <p:cTn id="108" dur="500"/>
                                        <p:tgtEl>
                                          <p:spTgt spid="215"/>
                                        </p:tgtEl>
                                      </p:cBhvr>
                                    </p:animEffect>
                                    <p:set>
                                      <p:cBhvr>
                                        <p:cTn id="109" dur="1" fill="hold">
                                          <p:stCondLst>
                                            <p:cond delay="499"/>
                                          </p:stCondLst>
                                        </p:cTn>
                                        <p:tgtEl>
                                          <p:spTgt spid="215"/>
                                        </p:tgtEl>
                                        <p:attrNameLst>
                                          <p:attrName>style.visibility</p:attrName>
                                        </p:attrNameLst>
                                      </p:cBhvr>
                                      <p:to>
                                        <p:strVal val="hidden"/>
                                      </p:to>
                                    </p:set>
                                  </p:childTnLst>
                                </p:cTn>
                              </p:par>
                              <p:par>
                                <p:cTn id="110" presetID="4" presetClass="exit" presetSubtype="16" fill="hold" nodeType="withEffect">
                                  <p:stCondLst>
                                    <p:cond delay="0"/>
                                  </p:stCondLst>
                                  <p:childTnLst>
                                    <p:animEffect transition="out" filter="box(in)">
                                      <p:cBhvr>
                                        <p:cTn id="111" dur="500"/>
                                        <p:tgtEl>
                                          <p:spTgt spid="213"/>
                                        </p:tgtEl>
                                      </p:cBhvr>
                                    </p:animEffect>
                                    <p:set>
                                      <p:cBhvr>
                                        <p:cTn id="112" dur="1" fill="hold">
                                          <p:stCondLst>
                                            <p:cond delay="499"/>
                                          </p:stCondLst>
                                        </p:cTn>
                                        <p:tgtEl>
                                          <p:spTgt spid="213"/>
                                        </p:tgtEl>
                                        <p:attrNameLst>
                                          <p:attrName>style.visibility</p:attrName>
                                        </p:attrNameLst>
                                      </p:cBhvr>
                                      <p:to>
                                        <p:strVal val="hidden"/>
                                      </p:to>
                                    </p:set>
                                  </p:childTnLst>
                                </p:cTn>
                              </p:par>
                              <p:par>
                                <p:cTn id="113" presetID="4" presetClass="exit" presetSubtype="16" fill="hold" nodeType="withEffect">
                                  <p:stCondLst>
                                    <p:cond delay="0"/>
                                  </p:stCondLst>
                                  <p:childTnLst>
                                    <p:animEffect transition="out" filter="box(in)">
                                      <p:cBhvr>
                                        <p:cTn id="114" dur="500"/>
                                        <p:tgtEl>
                                          <p:spTgt spid="202"/>
                                        </p:tgtEl>
                                      </p:cBhvr>
                                    </p:animEffect>
                                    <p:set>
                                      <p:cBhvr>
                                        <p:cTn id="115" dur="1" fill="hold">
                                          <p:stCondLst>
                                            <p:cond delay="499"/>
                                          </p:stCondLst>
                                        </p:cTn>
                                        <p:tgtEl>
                                          <p:spTgt spid="202"/>
                                        </p:tgtEl>
                                        <p:attrNameLst>
                                          <p:attrName>style.visibility</p:attrName>
                                        </p:attrNameLst>
                                      </p:cBhvr>
                                      <p:to>
                                        <p:strVal val="hidden"/>
                                      </p:to>
                                    </p:set>
                                  </p:childTnLst>
                                </p:cTn>
                              </p:par>
                              <p:par>
                                <p:cTn id="116" presetID="4" presetClass="exit" presetSubtype="16" fill="hold" nodeType="withEffect">
                                  <p:stCondLst>
                                    <p:cond delay="0"/>
                                  </p:stCondLst>
                                  <p:childTnLst>
                                    <p:animEffect transition="out" filter="box(in)">
                                      <p:cBhvr>
                                        <p:cTn id="117" dur="500"/>
                                        <p:tgtEl>
                                          <p:spTgt spid="205"/>
                                        </p:tgtEl>
                                      </p:cBhvr>
                                    </p:animEffect>
                                    <p:set>
                                      <p:cBhvr>
                                        <p:cTn id="118" dur="1" fill="hold">
                                          <p:stCondLst>
                                            <p:cond delay="499"/>
                                          </p:stCondLst>
                                        </p:cTn>
                                        <p:tgtEl>
                                          <p:spTgt spid="205"/>
                                        </p:tgtEl>
                                        <p:attrNameLst>
                                          <p:attrName>style.visibility</p:attrName>
                                        </p:attrNameLst>
                                      </p:cBhvr>
                                      <p:to>
                                        <p:strVal val="hidden"/>
                                      </p:to>
                                    </p:set>
                                  </p:childTnLst>
                                </p:cTn>
                              </p:par>
                              <p:par>
                                <p:cTn id="119" presetID="4" presetClass="exit" presetSubtype="16" fill="hold" nodeType="withEffect">
                                  <p:stCondLst>
                                    <p:cond delay="0"/>
                                  </p:stCondLst>
                                  <p:childTnLst>
                                    <p:animEffect transition="out" filter="box(in)">
                                      <p:cBhvr>
                                        <p:cTn id="120" dur="500"/>
                                        <p:tgtEl>
                                          <p:spTgt spid="207"/>
                                        </p:tgtEl>
                                      </p:cBhvr>
                                    </p:animEffect>
                                    <p:set>
                                      <p:cBhvr>
                                        <p:cTn id="121" dur="1" fill="hold">
                                          <p:stCondLst>
                                            <p:cond delay="499"/>
                                          </p:stCondLst>
                                        </p:cTn>
                                        <p:tgtEl>
                                          <p:spTgt spid="207"/>
                                        </p:tgtEl>
                                        <p:attrNameLst>
                                          <p:attrName>style.visibility</p:attrName>
                                        </p:attrNameLst>
                                      </p:cBhvr>
                                      <p:to>
                                        <p:strVal val="hidden"/>
                                      </p:to>
                                    </p:set>
                                  </p:childTnLst>
                                </p:cTn>
                              </p:par>
                              <p:par>
                                <p:cTn id="122" presetID="4" presetClass="exit" presetSubtype="16" fill="hold" nodeType="withEffect">
                                  <p:stCondLst>
                                    <p:cond delay="0"/>
                                  </p:stCondLst>
                                  <p:childTnLst>
                                    <p:animEffect transition="out" filter="box(in)">
                                      <p:cBhvr>
                                        <p:cTn id="123" dur="500"/>
                                        <p:tgtEl>
                                          <p:spTgt spid="211"/>
                                        </p:tgtEl>
                                      </p:cBhvr>
                                    </p:animEffect>
                                    <p:set>
                                      <p:cBhvr>
                                        <p:cTn id="124" dur="1" fill="hold">
                                          <p:stCondLst>
                                            <p:cond delay="499"/>
                                          </p:stCondLst>
                                        </p:cTn>
                                        <p:tgtEl>
                                          <p:spTgt spid="211"/>
                                        </p:tgtEl>
                                        <p:attrNameLst>
                                          <p:attrName>style.visibility</p:attrName>
                                        </p:attrNameLst>
                                      </p:cBhvr>
                                      <p:to>
                                        <p:strVal val="hidden"/>
                                      </p:to>
                                    </p:set>
                                  </p:childTnLst>
                                </p:cTn>
                              </p:par>
                            </p:childTnLst>
                          </p:cTn>
                        </p:par>
                        <p:par>
                          <p:cTn id="125" fill="hold">
                            <p:stCondLst>
                              <p:cond delay="500"/>
                            </p:stCondLst>
                            <p:childTnLst>
                              <p:par>
                                <p:cTn id="126" presetID="4" presetClass="entr" presetSubtype="16" fill="hold" nodeType="afterEffect">
                                  <p:stCondLst>
                                    <p:cond delay="0"/>
                                  </p:stCondLst>
                                  <p:childTnLst>
                                    <p:set>
                                      <p:cBhvr>
                                        <p:cTn id="127" dur="1" fill="hold">
                                          <p:stCondLst>
                                            <p:cond delay="0"/>
                                          </p:stCondLst>
                                        </p:cTn>
                                        <p:tgtEl>
                                          <p:spTgt spid="280"/>
                                        </p:tgtEl>
                                        <p:attrNameLst>
                                          <p:attrName>style.visibility</p:attrName>
                                        </p:attrNameLst>
                                      </p:cBhvr>
                                      <p:to>
                                        <p:strVal val="visible"/>
                                      </p:to>
                                    </p:set>
                                    <p:animEffect transition="in" filter="box(in)">
                                      <p:cBhvr>
                                        <p:cTn id="128" dur="500"/>
                                        <p:tgtEl>
                                          <p:spTgt spid="280"/>
                                        </p:tgtEl>
                                      </p:cBhvr>
                                    </p:animEffect>
                                  </p:childTnLst>
                                </p:cTn>
                              </p:par>
                              <p:par>
                                <p:cTn id="129" presetID="4" presetClass="entr" presetSubtype="16" fill="hold" nodeType="withEffect">
                                  <p:stCondLst>
                                    <p:cond delay="0"/>
                                  </p:stCondLst>
                                  <p:childTnLst>
                                    <p:set>
                                      <p:cBhvr>
                                        <p:cTn id="130" dur="1" fill="hold">
                                          <p:stCondLst>
                                            <p:cond delay="0"/>
                                          </p:stCondLst>
                                        </p:cTn>
                                        <p:tgtEl>
                                          <p:spTgt spid="283"/>
                                        </p:tgtEl>
                                        <p:attrNameLst>
                                          <p:attrName>style.visibility</p:attrName>
                                        </p:attrNameLst>
                                      </p:cBhvr>
                                      <p:to>
                                        <p:strVal val="visible"/>
                                      </p:to>
                                    </p:set>
                                    <p:animEffect transition="in" filter="box(in)">
                                      <p:cBhvr>
                                        <p:cTn id="131" dur="500"/>
                                        <p:tgtEl>
                                          <p:spTgt spid="283"/>
                                        </p:tgtEl>
                                      </p:cBhvr>
                                    </p:animEffect>
                                  </p:childTnLst>
                                </p:cTn>
                              </p:par>
                              <p:par>
                                <p:cTn id="132" presetID="4" presetClass="entr" presetSubtype="16" fill="hold" nodeType="withEffect">
                                  <p:stCondLst>
                                    <p:cond delay="0"/>
                                  </p:stCondLst>
                                  <p:childTnLst>
                                    <p:set>
                                      <p:cBhvr>
                                        <p:cTn id="133" dur="1" fill="hold">
                                          <p:stCondLst>
                                            <p:cond delay="0"/>
                                          </p:stCondLst>
                                        </p:cTn>
                                        <p:tgtEl>
                                          <p:spTgt spid="285"/>
                                        </p:tgtEl>
                                        <p:attrNameLst>
                                          <p:attrName>style.visibility</p:attrName>
                                        </p:attrNameLst>
                                      </p:cBhvr>
                                      <p:to>
                                        <p:strVal val="visible"/>
                                      </p:to>
                                    </p:set>
                                    <p:animEffect transition="in" filter="box(in)">
                                      <p:cBhvr>
                                        <p:cTn id="134" dur="500"/>
                                        <p:tgtEl>
                                          <p:spTgt spid="285"/>
                                        </p:tgtEl>
                                      </p:cBhvr>
                                    </p:animEffect>
                                  </p:childTnLst>
                                </p:cTn>
                              </p:par>
                              <p:par>
                                <p:cTn id="135" presetID="4" presetClass="entr" presetSubtype="16" fill="hold" nodeType="withEffect">
                                  <p:stCondLst>
                                    <p:cond delay="0"/>
                                  </p:stCondLst>
                                  <p:childTnLst>
                                    <p:set>
                                      <p:cBhvr>
                                        <p:cTn id="136" dur="1" fill="hold">
                                          <p:stCondLst>
                                            <p:cond delay="0"/>
                                          </p:stCondLst>
                                        </p:cTn>
                                        <p:tgtEl>
                                          <p:spTgt spid="272"/>
                                        </p:tgtEl>
                                        <p:attrNameLst>
                                          <p:attrName>style.visibility</p:attrName>
                                        </p:attrNameLst>
                                      </p:cBhvr>
                                      <p:to>
                                        <p:strVal val="visible"/>
                                      </p:to>
                                    </p:set>
                                    <p:animEffect transition="in" filter="box(in)">
                                      <p:cBhvr>
                                        <p:cTn id="137" dur="500"/>
                                        <p:tgtEl>
                                          <p:spTgt spid="272"/>
                                        </p:tgtEl>
                                      </p:cBhvr>
                                    </p:animEffect>
                                  </p:childTnLst>
                                </p:cTn>
                              </p:par>
                              <p:par>
                                <p:cTn id="138" presetID="4" presetClass="entr" presetSubtype="16" fill="hold" nodeType="withEffect">
                                  <p:stCondLst>
                                    <p:cond delay="0"/>
                                  </p:stCondLst>
                                  <p:childTnLst>
                                    <p:set>
                                      <p:cBhvr>
                                        <p:cTn id="139" dur="1" fill="hold">
                                          <p:stCondLst>
                                            <p:cond delay="0"/>
                                          </p:stCondLst>
                                        </p:cTn>
                                        <p:tgtEl>
                                          <p:spTgt spid="276"/>
                                        </p:tgtEl>
                                        <p:attrNameLst>
                                          <p:attrName>style.visibility</p:attrName>
                                        </p:attrNameLst>
                                      </p:cBhvr>
                                      <p:to>
                                        <p:strVal val="visible"/>
                                      </p:to>
                                    </p:set>
                                    <p:animEffect transition="in" filter="box(in)">
                                      <p:cBhvr>
                                        <p:cTn id="140" dur="500"/>
                                        <p:tgtEl>
                                          <p:spTgt spid="276"/>
                                        </p:tgtEl>
                                      </p:cBhvr>
                                    </p:animEffect>
                                  </p:childTnLst>
                                </p:cTn>
                              </p:par>
                              <p:par>
                                <p:cTn id="141" presetID="4" presetClass="entr" presetSubtype="16" fill="hold" nodeType="withEffect">
                                  <p:stCondLst>
                                    <p:cond delay="0"/>
                                  </p:stCondLst>
                                  <p:childTnLst>
                                    <p:set>
                                      <p:cBhvr>
                                        <p:cTn id="142" dur="1" fill="hold">
                                          <p:stCondLst>
                                            <p:cond delay="0"/>
                                          </p:stCondLst>
                                        </p:cTn>
                                        <p:tgtEl>
                                          <p:spTgt spid="294"/>
                                        </p:tgtEl>
                                        <p:attrNameLst>
                                          <p:attrName>style.visibility</p:attrName>
                                        </p:attrNameLst>
                                      </p:cBhvr>
                                      <p:to>
                                        <p:strVal val="visible"/>
                                      </p:to>
                                    </p:set>
                                    <p:animEffect transition="in" filter="box(in)">
                                      <p:cBhvr>
                                        <p:cTn id="143" dur="500"/>
                                        <p:tgtEl>
                                          <p:spTgt spid="294"/>
                                        </p:tgtEl>
                                      </p:cBhvr>
                                    </p:animEffect>
                                  </p:childTnLst>
                                </p:cTn>
                              </p:par>
                              <p:par>
                                <p:cTn id="144" presetID="4" presetClass="entr" presetSubtype="16" fill="hold" nodeType="withEffect">
                                  <p:stCondLst>
                                    <p:cond delay="0"/>
                                  </p:stCondLst>
                                  <p:childTnLst>
                                    <p:set>
                                      <p:cBhvr>
                                        <p:cTn id="145" dur="1" fill="hold">
                                          <p:stCondLst>
                                            <p:cond delay="0"/>
                                          </p:stCondLst>
                                        </p:cTn>
                                        <p:tgtEl>
                                          <p:spTgt spid="292"/>
                                        </p:tgtEl>
                                        <p:attrNameLst>
                                          <p:attrName>style.visibility</p:attrName>
                                        </p:attrNameLst>
                                      </p:cBhvr>
                                      <p:to>
                                        <p:strVal val="visible"/>
                                      </p:to>
                                    </p:set>
                                    <p:animEffect transition="in" filter="box(in)">
                                      <p:cBhvr>
                                        <p:cTn id="146" dur="500"/>
                                        <p:tgtEl>
                                          <p:spTgt spid="292"/>
                                        </p:tgtEl>
                                      </p:cBhvr>
                                    </p:animEffect>
                                  </p:childTnLst>
                                </p:cTn>
                              </p:par>
                              <p:par>
                                <p:cTn id="147" presetID="4" presetClass="entr" presetSubtype="16" fill="hold" nodeType="withEffect">
                                  <p:stCondLst>
                                    <p:cond delay="0"/>
                                  </p:stCondLst>
                                  <p:childTnLst>
                                    <p:set>
                                      <p:cBhvr>
                                        <p:cTn id="148" dur="1" fill="hold">
                                          <p:stCondLst>
                                            <p:cond delay="0"/>
                                          </p:stCondLst>
                                        </p:cTn>
                                        <p:tgtEl>
                                          <p:spTgt spid="290"/>
                                        </p:tgtEl>
                                        <p:attrNameLst>
                                          <p:attrName>style.visibility</p:attrName>
                                        </p:attrNameLst>
                                      </p:cBhvr>
                                      <p:to>
                                        <p:strVal val="visible"/>
                                      </p:to>
                                    </p:set>
                                    <p:animEffect transition="in" filter="box(in)">
                                      <p:cBhvr>
                                        <p:cTn id="149" dur="500"/>
                                        <p:tgtEl>
                                          <p:spTgt spid="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 grpId="0"/>
      <p:bldP spid="300" grpId="0" animBg="1"/>
      <p:bldP spid="301" grpId="0" animBg="1"/>
      <p:bldP spid="301" grpId="1" animBg="1"/>
      <p:bldP spid="302" grpId="0" animBg="1"/>
      <p:bldP spid="302" grpId="1" animBg="1"/>
      <p:bldP spid="30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標題 1"/>
          <p:cNvSpPr>
            <a:spLocks noGrp="1"/>
          </p:cNvSpPr>
          <p:nvPr>
            <p:ph type="title" idx="4294967295"/>
          </p:nvPr>
        </p:nvSpPr>
        <p:spPr/>
        <p:txBody>
          <a:bodyPr/>
          <a:lstStyle/>
          <a:p>
            <a:pPr eaLnBrk="1" hangingPunct="1"/>
            <a:r>
              <a:rPr lang="en-US" altLang="zh-TW" sz="3600" b="1" smtClean="0">
                <a:solidFill>
                  <a:srgbClr val="2907A5"/>
                </a:solidFill>
              </a:rPr>
              <a:t>  Influential Factors for Information Diffusion</a:t>
            </a:r>
            <a:endParaRPr lang="zh-TW" altLang="en-US" sz="3600" b="1" smtClean="0">
              <a:solidFill>
                <a:srgbClr val="2907A5"/>
              </a:solidFill>
            </a:endParaRPr>
          </a:p>
        </p:txBody>
      </p:sp>
      <p:sp>
        <p:nvSpPr>
          <p:cNvPr id="29698" name="內容版面配置區 2"/>
          <p:cNvSpPr>
            <a:spLocks noGrp="1"/>
          </p:cNvSpPr>
          <p:nvPr>
            <p:ph idx="4294967295"/>
          </p:nvPr>
        </p:nvSpPr>
        <p:spPr/>
        <p:txBody>
          <a:bodyPr/>
          <a:lstStyle/>
          <a:p>
            <a:pPr eaLnBrk="1" hangingPunct="1"/>
            <a:r>
              <a:rPr lang="en-US" altLang="zh-TW" smtClean="0"/>
              <a:t>Marketers can maximize the expected </a:t>
            </a:r>
            <a:r>
              <a:rPr lang="en-US" altLang="zh-TW" smtClean="0">
                <a:solidFill>
                  <a:schemeClr val="hlink"/>
                </a:solidFill>
              </a:rPr>
              <a:t>spreading</a:t>
            </a:r>
            <a:r>
              <a:rPr lang="en-US" altLang="zh-TW" smtClean="0"/>
              <a:t> result by measuring </a:t>
            </a:r>
            <a:r>
              <a:rPr lang="en-US" altLang="zh-TW" smtClean="0">
                <a:solidFill>
                  <a:srgbClr val="FF3300"/>
                </a:solidFill>
              </a:rPr>
              <a:t>influential factors</a:t>
            </a:r>
            <a:r>
              <a:rPr lang="en-US" altLang="zh-TW" smtClean="0"/>
              <a:t> and realizing the process of information diffusion </a:t>
            </a:r>
            <a:r>
              <a:rPr lang="en-US" altLang="zh-TW" sz="1800" smtClean="0">
                <a:solidFill>
                  <a:srgbClr val="7F7F7F"/>
                </a:solidFill>
              </a:rPr>
              <a:t>(Iribarren and Moro,2007)</a:t>
            </a:r>
          </a:p>
          <a:p>
            <a:pPr eaLnBrk="1" hangingPunct="1"/>
            <a:endParaRPr lang="en-US" altLang="zh-TW" smtClean="0"/>
          </a:p>
          <a:p>
            <a:pPr eaLnBrk="1" hangingPunct="1"/>
            <a:r>
              <a:rPr lang="en-US" altLang="zh-TW" smtClean="0"/>
              <a:t>Different users’ characteristics - </a:t>
            </a:r>
            <a:r>
              <a:rPr lang="en-US" altLang="zh-TW" smtClean="0">
                <a:solidFill>
                  <a:srgbClr val="FF3300"/>
                </a:solidFill>
              </a:rPr>
              <a:t>preference</a:t>
            </a:r>
            <a:r>
              <a:rPr lang="en-US" altLang="zh-TW" smtClean="0"/>
              <a:t>, </a:t>
            </a:r>
            <a:r>
              <a:rPr lang="en-US" altLang="zh-TW" smtClean="0">
                <a:solidFill>
                  <a:srgbClr val="FF3300"/>
                </a:solidFill>
              </a:rPr>
              <a:t>relation</a:t>
            </a:r>
            <a:r>
              <a:rPr lang="en-US" altLang="zh-TW" smtClean="0"/>
              <a:t>, and </a:t>
            </a:r>
            <a:r>
              <a:rPr lang="en-US" altLang="zh-TW" smtClean="0">
                <a:solidFill>
                  <a:srgbClr val="FF3300"/>
                </a:solidFill>
              </a:rPr>
              <a:t>action</a:t>
            </a:r>
            <a:r>
              <a:rPr lang="en-US" altLang="zh-TW" smtClean="0"/>
              <a:t>, lead to various information infection probability </a:t>
            </a:r>
            <a:r>
              <a:rPr lang="en-US" altLang="zh-TW" sz="1800" smtClean="0">
                <a:solidFill>
                  <a:srgbClr val="7F7F7F"/>
                </a:solidFill>
              </a:rPr>
              <a:t>(Xia et al.,2009)</a:t>
            </a:r>
          </a:p>
          <a:p>
            <a:pPr eaLnBrk="1" hangingPunct="1"/>
            <a:endParaRPr lang="en-US" altLang="zh-TW" smtClean="0">
              <a:solidFill>
                <a:srgbClr val="7F7F7F"/>
              </a:solidFill>
            </a:endParaRPr>
          </a:p>
          <a:p>
            <a:pPr eaLnBrk="1" hangingPunct="1"/>
            <a:r>
              <a:rPr lang="en-US" altLang="zh-TW" smtClean="0"/>
              <a:t>We apply these factors to evaluate the</a:t>
            </a:r>
            <a:r>
              <a:rPr lang="en-US" altLang="zh-TW" smtClean="0">
                <a:solidFill>
                  <a:srgbClr val="FF0000"/>
                </a:solidFill>
              </a:rPr>
              <a:t> diffusion capabilities</a:t>
            </a:r>
            <a:r>
              <a:rPr lang="en-US" altLang="zh-TW" smtClean="0"/>
              <a:t> of users in social media</a:t>
            </a:r>
          </a:p>
          <a:p>
            <a:pPr eaLnBrk="1" hangingPunct="1">
              <a:buFontTx/>
              <a:buNone/>
            </a:pPr>
            <a:endParaRPr lang="zh-TW" altLang="en-US" smtClean="0"/>
          </a:p>
        </p:txBody>
      </p:sp>
      <p:sp>
        <p:nvSpPr>
          <p:cNvPr id="29699" name="投影片編號版面配置區 3"/>
          <p:cNvSpPr txBox="1">
            <a:spLocks noGrp="1"/>
          </p:cNvSpPr>
          <p:nvPr/>
        </p:nvSpPr>
        <p:spPr bwMode="auto">
          <a:xfrm>
            <a:off x="2590800" y="6524625"/>
            <a:ext cx="2197100" cy="333375"/>
          </a:xfrm>
          <a:prstGeom prst="rect">
            <a:avLst/>
          </a:prstGeom>
          <a:noFill/>
          <a:ln>
            <a:miter lim="800000"/>
            <a:headEnd/>
            <a:tailEnd/>
          </a:ln>
        </p:spPr>
        <p:txBody>
          <a:bodyPr/>
          <a:lstStyle/>
          <a:p>
            <a:pPr algn="r">
              <a:defRPr/>
            </a:pPr>
            <a:fld id="{DE1B6712-2440-41B2-B0CA-2F2141BC7017}" type="slidenum">
              <a:rPr kumimoji="0" lang="zh-TW" altLang="en-US" sz="1400">
                <a:latin typeface="+mn-lt"/>
              </a:rPr>
              <a:pPr algn="r">
                <a:defRPr/>
              </a:pPr>
              <a:t>8</a:t>
            </a:fld>
            <a:endParaRPr kumimoji="0" lang="en-US" altLang="zh-TW" sz="1400">
              <a:latin typeface="+mn-lt"/>
            </a:endParaRPr>
          </a:p>
        </p:txBody>
      </p:sp>
    </p:spTree>
  </p:cSld>
  <p:clrMapOvr>
    <a:masterClrMapping/>
  </p:clrMapOvr>
  <p:transition advTm="91734"/>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標題 1"/>
          <p:cNvSpPr>
            <a:spLocks noGrp="1"/>
          </p:cNvSpPr>
          <p:nvPr>
            <p:ph type="title"/>
          </p:nvPr>
        </p:nvSpPr>
        <p:spPr/>
        <p:txBody>
          <a:bodyPr/>
          <a:lstStyle/>
          <a:p>
            <a:pPr eaLnBrk="1" hangingPunct="1"/>
            <a:r>
              <a:rPr lang="en-US" altLang="zh-TW" smtClean="0"/>
              <a:t>Social Endorsers Discovery Engine</a:t>
            </a:r>
            <a:endParaRPr lang="zh-TW" altLang="en-US" smtClean="0"/>
          </a:p>
        </p:txBody>
      </p:sp>
      <p:pic>
        <p:nvPicPr>
          <p:cNvPr id="31746" name="內容版面配置區 3" descr="system_ahp.jpg"/>
          <p:cNvPicPr>
            <a:picLocks noGrp="1" noChangeAspect="1"/>
          </p:cNvPicPr>
          <p:nvPr>
            <p:ph idx="1"/>
          </p:nvPr>
        </p:nvPicPr>
        <p:blipFill>
          <a:blip r:embed="rId3"/>
          <a:srcRect/>
          <a:stretch>
            <a:fillRect/>
          </a:stretch>
        </p:blipFill>
        <p:spPr>
          <a:xfrm>
            <a:off x="684213" y="1181100"/>
            <a:ext cx="7848600" cy="5200650"/>
          </a:xfrm>
        </p:spPr>
      </p:pic>
      <p:sp>
        <p:nvSpPr>
          <p:cNvPr id="39939" name="投影片編號版面配置區 6"/>
          <p:cNvSpPr>
            <a:spLocks noGrp="1"/>
          </p:cNvSpPr>
          <p:nvPr>
            <p:ph type="sldNum" sz="quarter" idx="12"/>
          </p:nvPr>
        </p:nvSpPr>
        <p:spPr/>
        <p:txBody>
          <a:bodyPr/>
          <a:lstStyle/>
          <a:p>
            <a:pPr fontAlgn="base">
              <a:spcBef>
                <a:spcPct val="0"/>
              </a:spcBef>
              <a:spcAft>
                <a:spcPct val="0"/>
              </a:spcAft>
              <a:defRPr/>
            </a:pPr>
            <a:fld id="{90A8FE54-AF4F-4822-BEA9-85F2F7EC2EF8}" type="slidenum">
              <a:rPr lang="zh-TW" altLang="en-US">
                <a:ea typeface="新細明體" charset="-120"/>
              </a:rPr>
              <a:pPr fontAlgn="base">
                <a:spcBef>
                  <a:spcPct val="0"/>
                </a:spcBef>
                <a:spcAft>
                  <a:spcPct val="0"/>
                </a:spcAft>
                <a:defRPr/>
              </a:pPr>
              <a:t>9</a:t>
            </a:fld>
            <a:endParaRPr lang="en-US" altLang="zh-TW">
              <a:ea typeface="新細明體" charset="-120"/>
            </a:endParaRPr>
          </a:p>
        </p:txBody>
      </p:sp>
      <p:sp>
        <p:nvSpPr>
          <p:cNvPr id="13" name="矩形 12"/>
          <p:cNvSpPr/>
          <p:nvPr/>
        </p:nvSpPr>
        <p:spPr>
          <a:xfrm>
            <a:off x="3481388" y="2816225"/>
            <a:ext cx="1522412" cy="131762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4" name="矩形 13"/>
          <p:cNvSpPr/>
          <p:nvPr/>
        </p:nvSpPr>
        <p:spPr>
          <a:xfrm>
            <a:off x="5424488" y="3349625"/>
            <a:ext cx="889000" cy="43973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5" name="矩形 14"/>
          <p:cNvSpPr/>
          <p:nvPr/>
        </p:nvSpPr>
        <p:spPr>
          <a:xfrm>
            <a:off x="3475038" y="1258888"/>
            <a:ext cx="1528762" cy="136048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6" name="矩形 15"/>
          <p:cNvSpPr/>
          <p:nvPr/>
        </p:nvSpPr>
        <p:spPr>
          <a:xfrm>
            <a:off x="5399088" y="1851025"/>
            <a:ext cx="896937" cy="42545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9" name="矩形 18"/>
          <p:cNvSpPr/>
          <p:nvPr/>
        </p:nvSpPr>
        <p:spPr>
          <a:xfrm>
            <a:off x="3497263" y="4322763"/>
            <a:ext cx="1543050" cy="183673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0" name="矩形 19"/>
          <p:cNvSpPr/>
          <p:nvPr/>
        </p:nvSpPr>
        <p:spPr>
          <a:xfrm>
            <a:off x="5424488" y="4941888"/>
            <a:ext cx="895350" cy="42703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17" name="矩形 16"/>
          <p:cNvSpPr/>
          <p:nvPr/>
        </p:nvSpPr>
        <p:spPr>
          <a:xfrm>
            <a:off x="6634163" y="2025650"/>
            <a:ext cx="636587" cy="313848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1" name="橢圓 20"/>
          <p:cNvSpPr/>
          <p:nvPr/>
        </p:nvSpPr>
        <p:spPr>
          <a:xfrm>
            <a:off x="7451725" y="3141663"/>
            <a:ext cx="1296988" cy="122396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ransition advTm="1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500"/>
                                        <p:tgtEl>
                                          <p:spTgt spid="1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ox(in)">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xit" presetSubtype="16" fill="hold" grpId="1" nodeType="clickEffect">
                                  <p:stCondLst>
                                    <p:cond delay="0"/>
                                  </p:stCondLst>
                                  <p:childTnLst>
                                    <p:animEffect transition="out" filter="box(in)">
                                      <p:cBhvr>
                                        <p:cTn id="14" dur="500"/>
                                        <p:tgtEl>
                                          <p:spTgt spid="16"/>
                                        </p:tgtEl>
                                      </p:cBhvr>
                                    </p:animEffect>
                                    <p:set>
                                      <p:cBhvr>
                                        <p:cTn id="15" dur="1" fill="hold">
                                          <p:stCondLst>
                                            <p:cond delay="499"/>
                                          </p:stCondLst>
                                        </p:cTn>
                                        <p:tgtEl>
                                          <p:spTgt spid="16"/>
                                        </p:tgtEl>
                                        <p:attrNameLst>
                                          <p:attrName>style.visibility</p:attrName>
                                        </p:attrNameLst>
                                      </p:cBhvr>
                                      <p:to>
                                        <p:strVal val="hidden"/>
                                      </p:to>
                                    </p:set>
                                  </p:childTnLst>
                                </p:cTn>
                              </p:par>
                              <p:par>
                                <p:cTn id="16" presetID="4" presetClass="exit" presetSubtype="16" fill="hold" grpId="1" nodeType="withEffect">
                                  <p:stCondLst>
                                    <p:cond delay="0"/>
                                  </p:stCondLst>
                                  <p:childTnLst>
                                    <p:animEffect transition="out" filter="box(in)">
                                      <p:cBhvr>
                                        <p:cTn id="17" dur="500"/>
                                        <p:tgtEl>
                                          <p:spTgt spid="15"/>
                                        </p:tgtEl>
                                      </p:cBhvr>
                                    </p:animEffect>
                                    <p:set>
                                      <p:cBhvr>
                                        <p:cTn id="18" dur="1" fill="hold">
                                          <p:stCondLst>
                                            <p:cond delay="499"/>
                                          </p:stCondLst>
                                        </p:cTn>
                                        <p:tgtEl>
                                          <p:spTgt spid="15"/>
                                        </p:tgtEl>
                                        <p:attrNameLst>
                                          <p:attrName>style.visibility</p:attrName>
                                        </p:attrNameLst>
                                      </p:cBhvr>
                                      <p:to>
                                        <p:strVal val="hidden"/>
                                      </p:to>
                                    </p:set>
                                  </p:childTnLst>
                                </p:cTn>
                              </p:par>
                              <p:par>
                                <p:cTn id="19" presetID="4" presetClass="entr" presetSubtype="16"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ox(in)">
                                      <p:cBhvr>
                                        <p:cTn id="21" dur="500"/>
                                        <p:tgtEl>
                                          <p:spTgt spid="13"/>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ox(in)">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ox(in)">
                                      <p:cBhvr>
                                        <p:cTn id="29" dur="500"/>
                                        <p:tgtEl>
                                          <p:spTgt spid="19"/>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ox(in)">
                                      <p:cBhvr>
                                        <p:cTn id="32" dur="500"/>
                                        <p:tgtEl>
                                          <p:spTgt spid="20"/>
                                        </p:tgtEl>
                                      </p:cBhvr>
                                    </p:animEffect>
                                  </p:childTnLst>
                                </p:cTn>
                              </p:par>
                              <p:par>
                                <p:cTn id="33" presetID="4" presetClass="exit" presetSubtype="16" fill="hold" grpId="1" nodeType="withEffect">
                                  <p:stCondLst>
                                    <p:cond delay="0"/>
                                  </p:stCondLst>
                                  <p:childTnLst>
                                    <p:animEffect transition="out" filter="box(in)">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par>
                                <p:cTn id="36" presetID="4" presetClass="exit" presetSubtype="16" fill="hold" grpId="1" nodeType="withEffect">
                                  <p:stCondLst>
                                    <p:cond delay="0"/>
                                  </p:stCondLst>
                                  <p:childTnLst>
                                    <p:animEffect transition="out" filter="box(in)">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 presetClass="exit" presetSubtype="16" fill="hold" grpId="1" nodeType="clickEffect">
                                  <p:stCondLst>
                                    <p:cond delay="0"/>
                                  </p:stCondLst>
                                  <p:childTnLst>
                                    <p:animEffect transition="out" filter="box(in)">
                                      <p:cBhvr>
                                        <p:cTn id="42" dur="500"/>
                                        <p:tgtEl>
                                          <p:spTgt spid="19"/>
                                        </p:tgtEl>
                                      </p:cBhvr>
                                    </p:animEffect>
                                    <p:set>
                                      <p:cBhvr>
                                        <p:cTn id="43" dur="1" fill="hold">
                                          <p:stCondLst>
                                            <p:cond delay="499"/>
                                          </p:stCondLst>
                                        </p:cTn>
                                        <p:tgtEl>
                                          <p:spTgt spid="19"/>
                                        </p:tgtEl>
                                        <p:attrNameLst>
                                          <p:attrName>style.visibility</p:attrName>
                                        </p:attrNameLst>
                                      </p:cBhvr>
                                      <p:to>
                                        <p:strVal val="hidden"/>
                                      </p:to>
                                    </p:set>
                                  </p:childTnLst>
                                </p:cTn>
                              </p:par>
                              <p:par>
                                <p:cTn id="44" presetID="4" presetClass="entr" presetSubtype="16" fill="hold" grpId="2"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ox(in)">
                                      <p:cBhvr>
                                        <p:cTn id="46" dur="500"/>
                                        <p:tgtEl>
                                          <p:spTgt spid="20"/>
                                        </p:tgtEl>
                                      </p:cBhvr>
                                    </p:animEffect>
                                  </p:childTnLst>
                                </p:cTn>
                              </p:par>
                              <p:par>
                                <p:cTn id="47" presetID="4" presetClass="entr" presetSubtype="16" fill="hold" grpId="2"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ox(in)">
                                      <p:cBhvr>
                                        <p:cTn id="49" dur="500"/>
                                        <p:tgtEl>
                                          <p:spTgt spid="14"/>
                                        </p:tgtEl>
                                      </p:cBhvr>
                                    </p:animEffect>
                                  </p:childTnLst>
                                </p:cTn>
                              </p:par>
                              <p:par>
                                <p:cTn id="50" presetID="4" presetClass="entr" presetSubtype="16" fill="hold" grpId="2"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ox(in)">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xit" presetSubtype="16" fill="hold" grpId="3" nodeType="clickEffect">
                                  <p:stCondLst>
                                    <p:cond delay="0"/>
                                  </p:stCondLst>
                                  <p:childTnLst>
                                    <p:animEffect transition="out" filter="box(in)">
                                      <p:cBhvr>
                                        <p:cTn id="56" dur="500"/>
                                        <p:tgtEl>
                                          <p:spTgt spid="20"/>
                                        </p:tgtEl>
                                      </p:cBhvr>
                                    </p:animEffect>
                                    <p:set>
                                      <p:cBhvr>
                                        <p:cTn id="57" dur="1" fill="hold">
                                          <p:stCondLst>
                                            <p:cond delay="499"/>
                                          </p:stCondLst>
                                        </p:cTn>
                                        <p:tgtEl>
                                          <p:spTgt spid="20"/>
                                        </p:tgtEl>
                                        <p:attrNameLst>
                                          <p:attrName>style.visibility</p:attrName>
                                        </p:attrNameLst>
                                      </p:cBhvr>
                                      <p:to>
                                        <p:strVal val="hidden"/>
                                      </p:to>
                                    </p:set>
                                  </p:childTnLst>
                                </p:cTn>
                              </p:par>
                              <p:par>
                                <p:cTn id="58" presetID="4" presetClass="exit" presetSubtype="16" fill="hold" grpId="3" nodeType="withEffect">
                                  <p:stCondLst>
                                    <p:cond delay="0"/>
                                  </p:stCondLst>
                                  <p:childTnLst>
                                    <p:animEffect transition="out" filter="box(in)">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4" presetClass="exit" presetSubtype="16" fill="hold" grpId="3" nodeType="withEffect">
                                  <p:stCondLst>
                                    <p:cond delay="0"/>
                                  </p:stCondLst>
                                  <p:childTnLst>
                                    <p:animEffect transition="out" filter="box(in)">
                                      <p:cBhvr>
                                        <p:cTn id="62" dur="500"/>
                                        <p:tgtEl>
                                          <p:spTgt spid="16"/>
                                        </p:tgtEl>
                                      </p:cBhvr>
                                    </p:animEffect>
                                    <p:set>
                                      <p:cBhvr>
                                        <p:cTn id="63" dur="1" fill="hold">
                                          <p:stCondLst>
                                            <p:cond delay="499"/>
                                          </p:stCondLst>
                                        </p:cTn>
                                        <p:tgtEl>
                                          <p:spTgt spid="16"/>
                                        </p:tgtEl>
                                        <p:attrNameLst>
                                          <p:attrName>style.visibility</p:attrName>
                                        </p:attrNameLst>
                                      </p:cBhvr>
                                      <p:to>
                                        <p:strVal val="hidden"/>
                                      </p:to>
                                    </p:set>
                                  </p:childTnLst>
                                </p:cTn>
                              </p:par>
                              <p:par>
                                <p:cTn id="64" presetID="4" presetClass="entr" presetSubtype="16"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box(in)">
                                      <p:cBhvr>
                                        <p:cTn id="66" dur="500"/>
                                        <p:tgtEl>
                                          <p:spTgt spid="17"/>
                                        </p:tgtEl>
                                      </p:cBhvr>
                                    </p:animEffect>
                                  </p:childTnLst>
                                </p:cTn>
                              </p:par>
                            </p:childTnLst>
                          </p:cTn>
                        </p:par>
                      </p:childTnLst>
                    </p:cTn>
                  </p:par>
                  <p:par>
                    <p:cTn id="67" fill="hold">
                      <p:stCondLst>
                        <p:cond delay="indefinite"/>
                      </p:stCondLst>
                      <p:childTnLst>
                        <p:par>
                          <p:cTn id="68" fill="hold">
                            <p:stCondLst>
                              <p:cond delay="0"/>
                            </p:stCondLst>
                            <p:childTnLst>
                              <p:par>
                                <p:cTn id="69" presetID="4" presetClass="entr" presetSubtype="16"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box(in)">
                                      <p:cBhvr>
                                        <p:cTn id="71" dur="500"/>
                                        <p:tgtEl>
                                          <p:spTgt spid="21"/>
                                        </p:tgtEl>
                                      </p:cBhvr>
                                    </p:animEffect>
                                  </p:childTnLst>
                                </p:cTn>
                              </p:par>
                              <p:par>
                                <p:cTn id="72" presetID="4" presetClass="exit" presetSubtype="16" fill="hold" grpId="1" nodeType="withEffect">
                                  <p:stCondLst>
                                    <p:cond delay="0"/>
                                  </p:stCondLst>
                                  <p:childTnLst>
                                    <p:animEffect transition="out" filter="box(in)">
                                      <p:cBhvr>
                                        <p:cTn id="73" dur="500"/>
                                        <p:tgtEl>
                                          <p:spTgt spid="17"/>
                                        </p:tgtEl>
                                      </p:cBhvr>
                                    </p:animEffect>
                                    <p:set>
                                      <p:cBhvr>
                                        <p:cTn id="74" dur="1" fill="hold">
                                          <p:stCondLst>
                                            <p:cond delay="499"/>
                                          </p:stCondLst>
                                        </p:cTn>
                                        <p:tgtEl>
                                          <p:spTgt spid="17"/>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4" presetClass="entr" presetSubtype="16" fill="hold" grpId="2" nodeType="click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box(in)">
                                      <p:cBhvr>
                                        <p:cTn id="79" dur="500"/>
                                        <p:tgtEl>
                                          <p:spTgt spid="15"/>
                                        </p:tgtEl>
                                      </p:cBhvr>
                                    </p:animEffect>
                                  </p:childTnLst>
                                </p:cTn>
                              </p:par>
                              <p:par>
                                <p:cTn id="80" presetID="4" presetClass="entr" presetSubtype="16" fill="hold" grpId="4"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box(in)">
                                      <p:cBhvr>
                                        <p:cTn id="82" dur="500"/>
                                        <p:tgtEl>
                                          <p:spTgt spid="16"/>
                                        </p:tgtEl>
                                      </p:cBhvr>
                                    </p:animEffect>
                                  </p:childTnLst>
                                </p:cTn>
                              </p:par>
                              <p:par>
                                <p:cTn id="83" presetID="4" presetClass="exit" presetSubtype="16" fill="hold" grpId="1" nodeType="withEffect">
                                  <p:stCondLst>
                                    <p:cond delay="0"/>
                                  </p:stCondLst>
                                  <p:childTnLst>
                                    <p:animEffect transition="out" filter="box(in)">
                                      <p:cBhvr>
                                        <p:cTn id="84" dur="500"/>
                                        <p:tgtEl>
                                          <p:spTgt spid="21"/>
                                        </p:tgtEl>
                                      </p:cBhvr>
                                    </p:animEffect>
                                    <p:set>
                                      <p:cBhvr>
                                        <p:cTn id="85"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4" grpId="2" animBg="1"/>
      <p:bldP spid="14" grpId="3" animBg="1"/>
      <p:bldP spid="15" grpId="1" animBg="1"/>
      <p:bldP spid="15" grpId="2" animBg="1"/>
      <p:bldP spid="16" grpId="0" animBg="1"/>
      <p:bldP spid="16" grpId="1" animBg="1"/>
      <p:bldP spid="16" grpId="2" animBg="1"/>
      <p:bldP spid="16" grpId="3" animBg="1"/>
      <p:bldP spid="16" grpId="4" animBg="1"/>
      <p:bldP spid="19" grpId="0" animBg="1"/>
      <p:bldP spid="19" grpId="1" animBg="1"/>
      <p:bldP spid="20" grpId="0" animBg="1"/>
      <p:bldP spid="20" grpId="2" animBg="1"/>
      <p:bldP spid="20" grpId="3" animBg="1"/>
      <p:bldP spid="17" grpId="0" animBg="1"/>
      <p:bldP spid="17" grpId="1" animBg="1"/>
      <p:bldP spid="21" grpId="0" animBg="1"/>
      <p:bldP spid="21"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1"/>
</p:tagLst>
</file>

<file path=ppt/tags/tag2.xml><?xml version="1.0" encoding="utf-8"?>
<p:tagLst xmlns:a="http://schemas.openxmlformats.org/drawingml/2006/main" xmlns:r="http://schemas.openxmlformats.org/officeDocument/2006/relationships" xmlns:p="http://schemas.openxmlformats.org/presentationml/2006/main">
  <p:tag name="TIMING" val="|3|6.8"/>
</p:tagLst>
</file>

<file path=ppt/tags/tag3.xml><?xml version="1.0" encoding="utf-8"?>
<p:tagLst xmlns:a="http://schemas.openxmlformats.org/drawingml/2006/main" xmlns:r="http://schemas.openxmlformats.org/officeDocument/2006/relationships" xmlns:p="http://schemas.openxmlformats.org/presentationml/2006/main">
  <p:tag name="TIMING" val="|8.7|6.6"/>
</p:tagLst>
</file>

<file path=ppt/theme/theme1.xml><?xml version="1.0" encoding="utf-8"?>
<a:theme xmlns:a="http://schemas.openxmlformats.org/drawingml/2006/main" name="Thesi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Thesis</Template>
  <TotalTime>4353</TotalTime>
  <Words>1222</Words>
  <Application>Microsoft Macintosh PowerPoint</Application>
  <PresentationFormat>如螢幕大小 (4:3)</PresentationFormat>
  <Paragraphs>288</Paragraphs>
  <Slides>28</Slides>
  <Notes>28</Notes>
  <HiddenSlides>0</HiddenSlides>
  <MMClips>0</MMClips>
  <ScaleCrop>false</ScaleCrop>
  <HeadingPairs>
    <vt:vector size="10" baseType="variant">
      <vt:variant>
        <vt:lpstr>Fonts Used</vt:lpstr>
      </vt:variant>
      <vt:variant>
        <vt:i4>7</vt:i4>
      </vt:variant>
      <vt:variant>
        <vt:lpstr>Design Template</vt:lpstr>
      </vt:variant>
      <vt:variant>
        <vt:i4>2</vt:i4>
      </vt:variant>
      <vt:variant>
        <vt:lpstr>Links</vt:lpstr>
      </vt:variant>
      <vt:variant>
        <vt:i4>5</vt:i4>
      </vt:variant>
      <vt:variant>
        <vt:lpstr>Embedded OLE Servers</vt:lpstr>
      </vt:variant>
      <vt:variant>
        <vt:i4>1</vt:i4>
      </vt:variant>
      <vt:variant>
        <vt:lpstr>Slide Titles</vt:lpstr>
      </vt:variant>
      <vt:variant>
        <vt:i4>28</vt:i4>
      </vt:variant>
    </vt:vector>
  </HeadingPairs>
  <TitlesOfParts>
    <vt:vector size="43" baseType="lpstr">
      <vt:lpstr>Arial</vt:lpstr>
      <vt:lpstr>新細明體</vt:lpstr>
      <vt:lpstr>標楷體</vt:lpstr>
      <vt:lpstr>Calibri</vt:lpstr>
      <vt:lpstr>LiHei Pro</vt:lpstr>
      <vt:lpstr>Wingdings</vt:lpstr>
      <vt:lpstr>Times New Roman</vt:lpstr>
      <vt:lpstr>Thesis</vt:lpstr>
      <vt:lpstr>Thesis</vt:lpstr>
      <vt:lpstr>???</vt:lpstr>
      <vt:lpstr>???</vt:lpstr>
      <vt:lpstr>???</vt:lpstr>
      <vt:lpstr>???</vt:lpstr>
      <vt:lpstr>???</vt:lpstr>
      <vt:lpstr>Equation</vt:lpstr>
      <vt:lpstr> A Diffusing Mechanism for Online Advertisements over Social Media </vt:lpstr>
      <vt:lpstr>Agenda</vt:lpstr>
      <vt:lpstr>Background and Motivation (1/3)</vt:lpstr>
      <vt:lpstr>Background and Motivation (2/3)</vt:lpstr>
      <vt:lpstr>Background and Motivation (3/3)</vt:lpstr>
      <vt:lpstr>Research Problem and Objectives</vt:lpstr>
      <vt:lpstr>Social Diffusing Mechanism </vt:lpstr>
      <vt:lpstr>  Influential Factors for Information Diffusion</vt:lpstr>
      <vt:lpstr>Social Endorsers Discovery Engine</vt:lpstr>
      <vt:lpstr>Preference Module</vt:lpstr>
      <vt:lpstr>Discovery Engine of Social Endorsers</vt:lpstr>
      <vt:lpstr>Influence Module</vt:lpstr>
      <vt:lpstr>Discovery Engine of Social Endorsers</vt:lpstr>
      <vt:lpstr>Propagation Strength Module</vt:lpstr>
      <vt:lpstr>Propagation Strength Module (cont.)</vt:lpstr>
      <vt:lpstr>Propagation Strength mModule (cont.)</vt:lpstr>
      <vt:lpstr>Discovery Engine of Social Endorsers</vt:lpstr>
      <vt:lpstr>Measurement aggregation module</vt:lpstr>
      <vt:lpstr>Experiments- Data Description</vt:lpstr>
      <vt:lpstr> Preference Module Computing</vt:lpstr>
      <vt:lpstr>Other Module Computing</vt:lpstr>
      <vt:lpstr>Benchmark Selection</vt:lpstr>
      <vt:lpstr>Results and Evaluations</vt:lpstr>
      <vt:lpstr>Results and Evaluations (cont.)</vt:lpstr>
      <vt:lpstr>Results and Evaluations (cont.)</vt:lpstr>
      <vt:lpstr>Conclusion</vt:lpstr>
      <vt:lpstr>Future works</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AyaA</dc:creator>
  <cp:lastModifiedBy>Lee</cp:lastModifiedBy>
  <cp:revision>533</cp:revision>
  <dcterms:created xsi:type="dcterms:W3CDTF">2010-06-23T05:24:51Z</dcterms:created>
  <dcterms:modified xsi:type="dcterms:W3CDTF">2010-07-23T04:24:35Z</dcterms:modified>
</cp:coreProperties>
</file>