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1D44B7"/>
    <a:srgbClr val="3163F9"/>
    <a:srgbClr val="4B004B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41" autoAdjust="0"/>
    <p:restoredTop sz="94802" autoAdjust="0"/>
  </p:normalViewPr>
  <p:slideViewPr>
    <p:cSldViewPr snapToGrid="0" snapToObjects="1">
      <p:cViewPr>
        <p:scale>
          <a:sx n="66" d="100"/>
          <a:sy n="66" d="100"/>
        </p:scale>
        <p:origin x="-192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54"/>
    </p:cViewPr>
  </p:sorterViewPr>
  <p:gridSpacing cx="72008" cy="72008"/>
</p:viewPr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97355808123423"/>
          <c:y val="3.7145798722418515E-2"/>
          <c:w val="0.80712308653165321"/>
          <c:h val="0.77293582453923615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'E1E2 CTR'!$A$9:$A$11</c:f>
              <c:strCache>
                <c:ptCount val="3"/>
                <c:pt idx="0">
                  <c:v>Ads+#fan</c:v>
                </c:pt>
                <c:pt idx="1">
                  <c:v>Ads+name</c:v>
                </c:pt>
                <c:pt idx="2">
                  <c:v>Ads+SC</c:v>
                </c:pt>
              </c:strCache>
            </c:strRef>
          </c:cat>
          <c:val>
            <c:numRef>
              <c:f>'E1E2 CTR'!$B$9:$B$11</c:f>
              <c:numCache>
                <c:formatCode>0%</c:formatCode>
                <c:ptCount val="3"/>
                <c:pt idx="0">
                  <c:v>2</c:v>
                </c:pt>
                <c:pt idx="1">
                  <c:v>3.1538461538461542</c:v>
                </c:pt>
                <c:pt idx="2">
                  <c:v>5.3076923076923084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0111872"/>
        <c:axId val="83158144"/>
      </c:barChart>
      <c:catAx>
        <c:axId val="80111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Advertisement Pattern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83158144"/>
        <c:crosses val="autoZero"/>
        <c:auto val="1"/>
        <c:lblAlgn val="ctr"/>
        <c:lblOffset val="100"/>
        <c:noMultiLvlLbl val="0"/>
      </c:catAx>
      <c:valAx>
        <c:axId val="831581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increase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80111872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solidFill>
        <a:schemeClr val="bg1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02187226596698E-2"/>
          <c:y val="0.102326480023331"/>
          <c:w val="0.84827048260381799"/>
          <c:h val="0.6294400793650799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'final accruacy (category char)'!$D$1</c:f>
              <c:strCache>
                <c:ptCount val="1"/>
                <c:pt idx="0">
                  <c:v>Accuracy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</c:spPr>
          </c:dPt>
          <c:dLbls>
            <c:dLbl>
              <c:idx val="0"/>
              <c:layout>
                <c:manualLayout>
                  <c:x val="5.1550724637681204E-3"/>
                  <c:y val="1.9654365079365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518518518518502E-3"/>
                  <c:y val="1.0583333333333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'final accruacy (category char)'!$A$2:$A$6</c:f>
              <c:strCache>
                <c:ptCount val="5"/>
                <c:pt idx="0">
                  <c:v>Cell Phone</c:v>
                </c:pt>
                <c:pt idx="1">
                  <c:v>Computer</c:v>
                </c:pt>
                <c:pt idx="2">
                  <c:v>MP3 Player</c:v>
                </c:pt>
                <c:pt idx="3">
                  <c:v>Digital Camera</c:v>
                </c:pt>
                <c:pt idx="4">
                  <c:v>Overall</c:v>
                </c:pt>
              </c:strCache>
            </c:strRef>
          </c:cat>
          <c:val>
            <c:numRef>
              <c:f>'final accruacy (category char)'!$D$2:$D$6</c:f>
              <c:numCache>
                <c:formatCode>0%</c:formatCode>
                <c:ptCount val="5"/>
                <c:pt idx="0">
                  <c:v>0.87096774193548399</c:v>
                </c:pt>
                <c:pt idx="1">
                  <c:v>0.85</c:v>
                </c:pt>
                <c:pt idx="2">
                  <c:v>0.83333333333333304</c:v>
                </c:pt>
                <c:pt idx="3">
                  <c:v>0.76</c:v>
                </c:pt>
                <c:pt idx="4">
                  <c:v>0.82954545454545503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5481728"/>
        <c:axId val="85505920"/>
      </c:barChart>
      <c:catAx>
        <c:axId val="854817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 </a:t>
                </a:r>
              </a:p>
              <a:p>
                <a:pPr>
                  <a:defRPr/>
                </a:pPr>
                <a:r>
                  <a:rPr lang="en-US"/>
                  <a:t>Categories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79677861952862095"/>
              <c:y val="0.89468306878306902"/>
            </c:manualLayout>
          </c:layout>
          <c:overlay val="0"/>
        </c:title>
        <c:majorTickMark val="out"/>
        <c:minorTickMark val="none"/>
        <c:tickLblPos val="nextTo"/>
        <c:txPr>
          <a:bodyPr rot="-2220000"/>
          <a:lstStyle/>
          <a:p>
            <a:pPr>
              <a:defRPr/>
            </a:pPr>
            <a:endParaRPr lang="zh-TW"/>
          </a:p>
        </c:txPr>
        <c:crossAx val="85505920"/>
        <c:crosses val="autoZero"/>
        <c:auto val="1"/>
        <c:lblAlgn val="ctr"/>
        <c:lblOffset val="100"/>
        <c:noMultiLvlLbl val="0"/>
      </c:catAx>
      <c:valAx>
        <c:axId val="85505920"/>
        <c:scaling>
          <c:orientation val="minMax"/>
          <c:max val="1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Accuracy Rate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1.4874396135265699E-3"/>
              <c:y val="5.3373015873015895E-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85481728"/>
        <c:crosses val="autoZero"/>
        <c:crossBetween val="between"/>
        <c:majorUnit val="0.2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solidFill>
        <a:schemeClr val="bg1"/>
      </a:solidFill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02187226596698E-2"/>
          <c:y val="0.132945416066899"/>
          <c:w val="0.84482014590347998"/>
          <c:h val="0.5441757936507940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'final accruacy (category char)'!$D$1</c:f>
              <c:strCache>
                <c:ptCount val="1"/>
                <c:pt idx="0">
                  <c:v>Accuracy</c:v>
                </c:pt>
              </c:strCache>
            </c:strRef>
          </c:tx>
          <c:invertIfNegative val="0"/>
          <c:dPt>
            <c:idx val="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7.7270531400966203E-3"/>
                  <c:y val="2.1694047619047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518518518518502E-3"/>
                  <c:y val="1.0583333333333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'final accruacy (category char)'!$A$7:$A$10</c:f>
              <c:strCache>
                <c:ptCount val="4"/>
                <c:pt idx="0">
                  <c:v>Peripheral Product</c:v>
                </c:pt>
                <c:pt idx="1">
                  <c:v>Restaurant</c:v>
                </c:pt>
                <c:pt idx="2">
                  <c:v>Movie</c:v>
                </c:pt>
                <c:pt idx="3">
                  <c:v>Overall</c:v>
                </c:pt>
              </c:strCache>
            </c:strRef>
          </c:cat>
          <c:val>
            <c:numRef>
              <c:f>'final accruacy (category char)'!$D$7:$D$10</c:f>
              <c:numCache>
                <c:formatCode>0%</c:formatCode>
                <c:ptCount val="4"/>
                <c:pt idx="0">
                  <c:v>0.87878787878787901</c:v>
                </c:pt>
                <c:pt idx="1">
                  <c:v>0.82758620689655205</c:v>
                </c:pt>
                <c:pt idx="2">
                  <c:v>0.63636363636363602</c:v>
                </c:pt>
                <c:pt idx="3">
                  <c:v>0.82191780821917804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5549824"/>
        <c:axId val="85557632"/>
      </c:barChart>
      <c:catAx>
        <c:axId val="855498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 </a:t>
                </a:r>
              </a:p>
              <a:p>
                <a:pPr>
                  <a:defRPr/>
                </a:pPr>
                <a:r>
                  <a:rPr lang="en-US"/>
                  <a:t>Categories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88478040762656196"/>
              <c:y val="0.89468305555555605"/>
            </c:manualLayout>
          </c:layout>
          <c:overlay val="0"/>
        </c:title>
        <c:majorTickMark val="out"/>
        <c:minorTickMark val="none"/>
        <c:tickLblPos val="nextTo"/>
        <c:txPr>
          <a:bodyPr rot="-2220000"/>
          <a:lstStyle/>
          <a:p>
            <a:pPr>
              <a:defRPr/>
            </a:pPr>
            <a:endParaRPr lang="zh-TW"/>
          </a:p>
        </c:txPr>
        <c:crossAx val="85557632"/>
        <c:crosses val="autoZero"/>
        <c:auto val="1"/>
        <c:lblAlgn val="ctr"/>
        <c:lblOffset val="100"/>
        <c:noMultiLvlLbl val="0"/>
      </c:catAx>
      <c:valAx>
        <c:axId val="8555763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Accuracy Rate</a:t>
                </a:r>
                <a:endParaRPr lang="zh-TW" dirty="0"/>
              </a:p>
            </c:rich>
          </c:tx>
          <c:layout>
            <c:manualLayout>
              <c:xMode val="edge"/>
              <c:yMode val="edge"/>
              <c:x val="3.56341189674523E-3"/>
              <c:y val="1.53015873015871E-3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85549824"/>
        <c:crosses val="autoZero"/>
        <c:crossBetween val="between"/>
        <c:majorUnit val="0.2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solidFill>
        <a:schemeClr val="bg1"/>
      </a:solidFill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02187226596698E-2"/>
          <c:y val="0.102326480023331"/>
          <c:w val="0.84827048260381799"/>
          <c:h val="0.6294400793650799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'final accruacy (category char)'!$D$1</c:f>
              <c:strCache>
                <c:ptCount val="1"/>
                <c:pt idx="0">
                  <c:v>Accuracy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</c:spPr>
          </c:dPt>
          <c:dLbls>
            <c:dLbl>
              <c:idx val="0"/>
              <c:layout>
                <c:manualLayout>
                  <c:x val="5.1550724637681204E-3"/>
                  <c:y val="1.9654365079365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518518518518502E-3"/>
                  <c:y val="1.0583333333333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'final accruacy (category char)'!$A$2:$A$6</c:f>
              <c:strCache>
                <c:ptCount val="5"/>
                <c:pt idx="0">
                  <c:v>Cell Phone</c:v>
                </c:pt>
                <c:pt idx="1">
                  <c:v>Computer</c:v>
                </c:pt>
                <c:pt idx="2">
                  <c:v>MP3 Player</c:v>
                </c:pt>
                <c:pt idx="3">
                  <c:v>Digital Camera</c:v>
                </c:pt>
                <c:pt idx="4">
                  <c:v>Overall</c:v>
                </c:pt>
              </c:strCache>
            </c:strRef>
          </c:cat>
          <c:val>
            <c:numRef>
              <c:f>'final accruacy (category char)'!$D$2:$D$6</c:f>
              <c:numCache>
                <c:formatCode>0%</c:formatCode>
                <c:ptCount val="5"/>
                <c:pt idx="0">
                  <c:v>0.87096774193548399</c:v>
                </c:pt>
                <c:pt idx="1">
                  <c:v>0.85</c:v>
                </c:pt>
                <c:pt idx="2">
                  <c:v>0.83333333333333304</c:v>
                </c:pt>
                <c:pt idx="3">
                  <c:v>0.76</c:v>
                </c:pt>
                <c:pt idx="4">
                  <c:v>0.82954545454545503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5568896"/>
        <c:axId val="87108608"/>
      </c:barChart>
      <c:catAx>
        <c:axId val="85568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 </a:t>
                </a:r>
              </a:p>
              <a:p>
                <a:pPr>
                  <a:defRPr/>
                </a:pPr>
                <a:r>
                  <a:rPr lang="en-US"/>
                  <a:t>Categories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79677861952862095"/>
              <c:y val="0.89468306878306902"/>
            </c:manualLayout>
          </c:layout>
          <c:overlay val="0"/>
        </c:title>
        <c:majorTickMark val="out"/>
        <c:minorTickMark val="none"/>
        <c:tickLblPos val="nextTo"/>
        <c:txPr>
          <a:bodyPr rot="-2220000"/>
          <a:lstStyle/>
          <a:p>
            <a:pPr>
              <a:defRPr/>
            </a:pPr>
            <a:endParaRPr lang="zh-TW"/>
          </a:p>
        </c:txPr>
        <c:crossAx val="87108608"/>
        <c:crosses val="autoZero"/>
        <c:auto val="1"/>
        <c:lblAlgn val="ctr"/>
        <c:lblOffset val="100"/>
        <c:noMultiLvlLbl val="0"/>
      </c:catAx>
      <c:valAx>
        <c:axId val="87108608"/>
        <c:scaling>
          <c:orientation val="minMax"/>
          <c:max val="1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Accuracy Rate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1.4874396135265699E-3"/>
              <c:y val="5.3373015873015895E-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85568896"/>
        <c:crosses val="autoZero"/>
        <c:crossBetween val="between"/>
        <c:majorUnit val="0.2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solidFill>
        <a:schemeClr val="bg1"/>
      </a:solidFill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02187226596698E-2"/>
          <c:y val="0.132945416066899"/>
          <c:w val="0.84482014590347998"/>
          <c:h val="0.5441757936507940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'final accruacy (category char)'!$D$1</c:f>
              <c:strCache>
                <c:ptCount val="1"/>
                <c:pt idx="0">
                  <c:v>Accuracy</c:v>
                </c:pt>
              </c:strCache>
            </c:strRef>
          </c:tx>
          <c:invertIfNegative val="0"/>
          <c:dPt>
            <c:idx val="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7.7270531400966203E-3"/>
                  <c:y val="2.1694047619047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518518518518502E-3"/>
                  <c:y val="1.0583333333333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'final accruacy (category char)'!$A$7:$A$10</c:f>
              <c:strCache>
                <c:ptCount val="4"/>
                <c:pt idx="0">
                  <c:v>Peripheral Product</c:v>
                </c:pt>
                <c:pt idx="1">
                  <c:v>Restaurant</c:v>
                </c:pt>
                <c:pt idx="2">
                  <c:v>Movie</c:v>
                </c:pt>
                <c:pt idx="3">
                  <c:v>Overall</c:v>
                </c:pt>
              </c:strCache>
            </c:strRef>
          </c:cat>
          <c:val>
            <c:numRef>
              <c:f>'final accruacy (category char)'!$D$7:$D$10</c:f>
              <c:numCache>
                <c:formatCode>0%</c:formatCode>
                <c:ptCount val="4"/>
                <c:pt idx="0">
                  <c:v>0.87878787878787901</c:v>
                </c:pt>
                <c:pt idx="1">
                  <c:v>0.82758620689655205</c:v>
                </c:pt>
                <c:pt idx="2">
                  <c:v>0.63636363636363602</c:v>
                </c:pt>
                <c:pt idx="3">
                  <c:v>0.82191780821917804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7127936"/>
        <c:axId val="87148032"/>
      </c:barChart>
      <c:catAx>
        <c:axId val="87127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 </a:t>
                </a:r>
              </a:p>
              <a:p>
                <a:pPr>
                  <a:defRPr/>
                </a:pPr>
                <a:r>
                  <a:rPr lang="en-US"/>
                  <a:t>Categories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88478040762656196"/>
              <c:y val="0.89468305555555605"/>
            </c:manualLayout>
          </c:layout>
          <c:overlay val="0"/>
        </c:title>
        <c:majorTickMark val="out"/>
        <c:minorTickMark val="none"/>
        <c:tickLblPos val="nextTo"/>
        <c:txPr>
          <a:bodyPr rot="-2220000"/>
          <a:lstStyle/>
          <a:p>
            <a:pPr>
              <a:defRPr/>
            </a:pPr>
            <a:endParaRPr lang="zh-TW"/>
          </a:p>
        </c:txPr>
        <c:crossAx val="87148032"/>
        <c:crosses val="autoZero"/>
        <c:auto val="1"/>
        <c:lblAlgn val="ctr"/>
        <c:lblOffset val="100"/>
        <c:noMultiLvlLbl val="0"/>
      </c:catAx>
      <c:valAx>
        <c:axId val="8714803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Accuracy Rate</a:t>
                </a:r>
                <a:endParaRPr lang="zh-TW" dirty="0"/>
              </a:p>
            </c:rich>
          </c:tx>
          <c:layout>
            <c:manualLayout>
              <c:xMode val="edge"/>
              <c:yMode val="edge"/>
              <c:x val="3.56341189674523E-3"/>
              <c:y val="1.53015873015871E-3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87127936"/>
        <c:crosses val="autoZero"/>
        <c:crossBetween val="between"/>
        <c:majorUnit val="0.2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solidFill>
        <a:schemeClr val="bg1"/>
      </a:solidFill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9882162483419"/>
          <c:y val="0.25293019986139681"/>
          <c:w val="0.83039441144272763"/>
          <c:h val="0.65973295694471024"/>
        </c:manualLayout>
      </c:layout>
      <c:lineChart>
        <c:grouping val="standard"/>
        <c:varyColors val="0"/>
        <c:ser>
          <c:idx val="0"/>
          <c:order val="0"/>
          <c:tx>
            <c:strRef>
              <c:f>'E1 好感'!$L$3</c:f>
              <c:strCache>
                <c:ptCount val="1"/>
                <c:pt idx="0">
                  <c:v>Ads+#fan</c:v>
                </c:pt>
              </c:strCache>
            </c:strRef>
          </c:tx>
          <c:spPr>
            <a:ln>
              <a:prstDash val="sysDot"/>
            </a:ln>
          </c:spPr>
          <c:marker>
            <c:symbol val="circle"/>
            <c:size val="5"/>
          </c:marker>
          <c:val>
            <c:numRef>
              <c:f>'E1 好感'!$M$3:$Q$3</c:f>
              <c:numCache>
                <c:formatCode>General</c:formatCode>
                <c:ptCount val="5"/>
                <c:pt idx="0">
                  <c:v>1.1687000000000001</c:v>
                </c:pt>
                <c:pt idx="1">
                  <c:v>2.1741999999999999</c:v>
                </c:pt>
                <c:pt idx="2">
                  <c:v>3.1852999999999998</c:v>
                </c:pt>
                <c:pt idx="3">
                  <c:v>4.0843999999999996</c:v>
                </c:pt>
                <c:pt idx="4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'E1 好感'!$L$4</c:f>
              <c:strCache>
                <c:ptCount val="1"/>
                <c:pt idx="0">
                  <c:v>Ads+name</c:v>
                </c:pt>
              </c:strCache>
            </c:strRef>
          </c:tx>
          <c:spPr>
            <a:ln>
              <a:prstDash val="sysDash"/>
            </a:ln>
          </c:spPr>
          <c:marker>
            <c:symbol val="triangle"/>
            <c:size val="5"/>
          </c:marker>
          <c:val>
            <c:numRef>
              <c:f>'E1 好感'!$M$4:$Q$4</c:f>
              <c:numCache>
                <c:formatCode>General</c:formatCode>
                <c:ptCount val="5"/>
                <c:pt idx="0">
                  <c:v>1.8862000000000001</c:v>
                </c:pt>
                <c:pt idx="1">
                  <c:v>2.9521000000000002</c:v>
                </c:pt>
                <c:pt idx="2">
                  <c:v>3.7421000000000002</c:v>
                </c:pt>
                <c:pt idx="3">
                  <c:v>4.2812999999999999</c:v>
                </c:pt>
                <c:pt idx="4">
                  <c:v>4.9535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'E1 好感'!$L$5</c:f>
              <c:strCache>
                <c:ptCount val="1"/>
                <c:pt idx="0">
                  <c:v>Ads+SC</c:v>
                </c:pt>
              </c:strCache>
            </c:strRef>
          </c:tx>
          <c:marker>
            <c:symbol val="square"/>
            <c:size val="5"/>
          </c:marker>
          <c:val>
            <c:numRef>
              <c:f>'E1 好感'!$M$5:$Q$5</c:f>
              <c:numCache>
                <c:formatCode>General</c:formatCode>
                <c:ptCount val="5"/>
                <c:pt idx="0">
                  <c:v>2.6972</c:v>
                </c:pt>
                <c:pt idx="1">
                  <c:v>3.852399999999998</c:v>
                </c:pt>
                <c:pt idx="2">
                  <c:v>4.3744999999999976</c:v>
                </c:pt>
                <c:pt idx="3">
                  <c:v>4.6217999999999977</c:v>
                </c:pt>
                <c:pt idx="4">
                  <c:v>4.9667000000000003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830464"/>
        <c:axId val="84836736"/>
      </c:lineChart>
      <c:catAx>
        <c:axId val="848304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zh-TW"/>
                  <a:t>Initial impression score about the product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84836736"/>
        <c:crosses val="autoZero"/>
        <c:auto val="1"/>
        <c:lblAlgn val="ctr"/>
        <c:lblOffset val="100"/>
        <c:noMultiLvlLbl val="0"/>
      </c:catAx>
      <c:valAx>
        <c:axId val="84836736"/>
        <c:scaling>
          <c:orientation val="minMax"/>
          <c:max val="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TW"/>
                  <a:t>Final</a:t>
                </a:r>
                <a:r>
                  <a:rPr lang="en-US" altLang="zh-TW" baseline="0"/>
                  <a:t> impression score</a:t>
                </a:r>
                <a:endParaRPr lang="zh-TW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830464"/>
        <c:crosses val="autoZero"/>
        <c:crossBetween val="between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15552578649062332"/>
          <c:y val="4.7999169892666713E-2"/>
          <c:w val="0.72918849272494901"/>
          <c:h val="7.402420298872998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982904744269"/>
          <c:y val="0.114022344779978"/>
          <c:w val="0.84502391188831505"/>
          <c:h val="0.70137785927518004"/>
        </c:manualLayout>
      </c:layout>
      <c:lineChart>
        <c:grouping val="standard"/>
        <c:varyColors val="0"/>
        <c:ser>
          <c:idx val="0"/>
          <c:order val="0"/>
          <c:tx>
            <c:strRef>
              <c:f>Target_Hit!$E$2</c:f>
              <c:strCache>
                <c:ptCount val="1"/>
                <c:pt idx="0">
                  <c:v>Average TDR</c:v>
                </c:pt>
              </c:strCache>
            </c:strRef>
          </c:tx>
          <c:dLbls>
            <c:dLbl>
              <c:idx val="0"/>
              <c:layout>
                <c:manualLayout>
                  <c:x val="-2.0304568527918801E-2"/>
                  <c:y val="-5.6847545219638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204737732657E-2"/>
                  <c:y val="-3.1007751937984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304568527918801E-2"/>
                  <c:y val="-4.651162790697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1.55038759689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Target_Hit!$F$1:$I$1</c:f>
              <c:strCache>
                <c:ptCount val="4"/>
                <c:pt idx="0">
                  <c:v>TSA</c:v>
                </c:pt>
                <c:pt idx="1">
                  <c:v>DPA</c:v>
                </c:pt>
                <c:pt idx="2">
                  <c:v>IA</c:v>
                </c:pt>
                <c:pt idx="3">
                  <c:v>Random Selected</c:v>
                </c:pt>
              </c:strCache>
            </c:strRef>
          </c:cat>
          <c:val>
            <c:numRef>
              <c:f>Target_Hit!$F$2:$I$2</c:f>
              <c:numCache>
                <c:formatCode>0.00%</c:formatCode>
                <c:ptCount val="4"/>
                <c:pt idx="0">
                  <c:v>0.67342444444444505</c:v>
                </c:pt>
                <c:pt idx="1">
                  <c:v>0.40339000000000003</c:v>
                </c:pt>
                <c:pt idx="2">
                  <c:v>0.379677777777778</c:v>
                </c:pt>
                <c:pt idx="3">
                  <c:v>0.112361111111111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283584"/>
        <c:axId val="85285120"/>
      </c:lineChart>
      <c:catAx>
        <c:axId val="85283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5285120"/>
        <c:crosses val="autoZero"/>
        <c:auto val="1"/>
        <c:lblAlgn val="ctr"/>
        <c:lblOffset val="100"/>
        <c:noMultiLvlLbl val="0"/>
      </c:catAx>
      <c:valAx>
        <c:axId val="8528512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85283584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34286980676328499"/>
          <c:y val="2.9685000075965601E-2"/>
          <c:w val="0.295854589371981"/>
          <c:h val="8.393024726202620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418994413407797E-2"/>
          <c:y val="9.9429502852485696E-2"/>
          <c:w val="0.86591376811594201"/>
          <c:h val="0.76854115729421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Result_Summary!$C$10:$D$10</c:f>
              <c:strCache>
                <c:ptCount val="1"/>
                <c:pt idx="0">
                  <c:v>TSA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1.6771488469601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2.5157232704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Result_Summary!$E$10:$G$10</c:f>
              <c:numCache>
                <c:formatCode>0.00_ </c:formatCode>
                <c:ptCount val="3"/>
                <c:pt idx="0">
                  <c:v>3.5217927170868299</c:v>
                </c:pt>
                <c:pt idx="1">
                  <c:v>3.6380952380952398</c:v>
                </c:pt>
                <c:pt idx="2">
                  <c:v>3.6761624649859881</c:v>
                </c:pt>
              </c:numCache>
            </c:numRef>
          </c:val>
        </c:ser>
        <c:ser>
          <c:idx val="1"/>
          <c:order val="1"/>
          <c:tx>
            <c:strRef>
              <c:f>Result_Summary!$C$11:$D$11</c:f>
              <c:strCache>
                <c:ptCount val="1"/>
                <c:pt idx="0">
                  <c:v>Celebrity Endorser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Result_Summary!$E$11:$G$11</c:f>
              <c:numCache>
                <c:formatCode>0.00_ </c:formatCode>
                <c:ptCount val="3"/>
                <c:pt idx="0">
                  <c:v>3.433876063183479</c:v>
                </c:pt>
                <c:pt idx="1">
                  <c:v>3.55075334143377</c:v>
                </c:pt>
                <c:pt idx="2">
                  <c:v>3.512433090024329</c:v>
                </c:pt>
              </c:numCache>
            </c:numRef>
          </c:val>
        </c:ser>
        <c:ser>
          <c:idx val="2"/>
          <c:order val="2"/>
          <c:tx>
            <c:strRef>
              <c:f>Result_Summary!$C$12:$D$12</c:f>
              <c:strCache>
                <c:ptCount val="1"/>
                <c:pt idx="0">
                  <c:v>Random Selected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Result_Summary!$E$13:$G$13</c:f>
              <c:numCache>
                <c:formatCode>0.00_ </c:formatCode>
                <c:ptCount val="3"/>
                <c:pt idx="0">
                  <c:v>1.9539553752535499</c:v>
                </c:pt>
                <c:pt idx="1">
                  <c:v>1.87545638945233</c:v>
                </c:pt>
                <c:pt idx="2">
                  <c:v>2.1663286004055999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603072"/>
        <c:axId val="85604608"/>
      </c:barChart>
      <c:catAx>
        <c:axId val="8560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5604608"/>
        <c:crosses val="autoZero"/>
        <c:auto val="1"/>
        <c:lblAlgn val="ctr"/>
        <c:lblOffset val="100"/>
        <c:noMultiLvlLbl val="0"/>
      </c:catAx>
      <c:valAx>
        <c:axId val="85604608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85603072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105826811594203"/>
          <c:y val="1.25786163522013E-2"/>
          <c:w val="0.84969879227053202"/>
          <c:h val="8.03232143151916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982904744269"/>
          <c:y val="0.114022344779978"/>
          <c:w val="0.84502391188831505"/>
          <c:h val="0.70137785927518004"/>
        </c:manualLayout>
      </c:layout>
      <c:lineChart>
        <c:grouping val="standard"/>
        <c:varyColors val="0"/>
        <c:ser>
          <c:idx val="0"/>
          <c:order val="0"/>
          <c:tx>
            <c:strRef>
              <c:f>Target_Hit!$E$2</c:f>
              <c:strCache>
                <c:ptCount val="1"/>
                <c:pt idx="0">
                  <c:v>Average TDR</c:v>
                </c:pt>
              </c:strCache>
            </c:strRef>
          </c:tx>
          <c:dLbls>
            <c:dLbl>
              <c:idx val="0"/>
              <c:layout>
                <c:manualLayout>
                  <c:x val="-2.0304568527918801E-2"/>
                  <c:y val="-5.6847545219638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204737732657E-2"/>
                  <c:y val="-3.1007751937984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304568527918801E-2"/>
                  <c:y val="-4.651162790697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1.55038759689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Target_Hit!$F$1:$I$1</c:f>
              <c:strCache>
                <c:ptCount val="4"/>
                <c:pt idx="0">
                  <c:v>TSA</c:v>
                </c:pt>
                <c:pt idx="1">
                  <c:v>DPA</c:v>
                </c:pt>
                <c:pt idx="2">
                  <c:v>IA</c:v>
                </c:pt>
                <c:pt idx="3">
                  <c:v>Random Selected</c:v>
                </c:pt>
              </c:strCache>
            </c:strRef>
          </c:cat>
          <c:val>
            <c:numRef>
              <c:f>Target_Hit!$F$2:$I$2</c:f>
              <c:numCache>
                <c:formatCode>0.00%</c:formatCode>
                <c:ptCount val="4"/>
                <c:pt idx="0">
                  <c:v>0.67342444444444505</c:v>
                </c:pt>
                <c:pt idx="1">
                  <c:v>0.40339000000000003</c:v>
                </c:pt>
                <c:pt idx="2">
                  <c:v>0.379677777777778</c:v>
                </c:pt>
                <c:pt idx="3">
                  <c:v>0.112361111111111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640320"/>
        <c:axId val="85641856"/>
      </c:lineChart>
      <c:catAx>
        <c:axId val="85640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5641856"/>
        <c:crosses val="autoZero"/>
        <c:auto val="1"/>
        <c:lblAlgn val="ctr"/>
        <c:lblOffset val="100"/>
        <c:noMultiLvlLbl val="0"/>
      </c:catAx>
      <c:valAx>
        <c:axId val="8564185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85640320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34286980676328499"/>
          <c:y val="2.9685000075965601E-2"/>
          <c:w val="0.295854589371981"/>
          <c:h val="8.393024726202620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418994413407797E-2"/>
          <c:y val="9.9429502852485696E-2"/>
          <c:w val="0.86591376811594201"/>
          <c:h val="0.76854115729421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Result_Summary!$C$10:$D$10</c:f>
              <c:strCache>
                <c:ptCount val="1"/>
                <c:pt idx="0">
                  <c:v>TSA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1.6771488469601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2.5157232704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Result_Summary!$E$10:$G$10</c:f>
              <c:numCache>
                <c:formatCode>0.00_ </c:formatCode>
                <c:ptCount val="3"/>
                <c:pt idx="0">
                  <c:v>3.5217927170868299</c:v>
                </c:pt>
                <c:pt idx="1">
                  <c:v>3.6380952380952398</c:v>
                </c:pt>
                <c:pt idx="2">
                  <c:v>3.6761624649859881</c:v>
                </c:pt>
              </c:numCache>
            </c:numRef>
          </c:val>
        </c:ser>
        <c:ser>
          <c:idx val="1"/>
          <c:order val="1"/>
          <c:tx>
            <c:strRef>
              <c:f>Result_Summary!$C$11:$D$11</c:f>
              <c:strCache>
                <c:ptCount val="1"/>
                <c:pt idx="0">
                  <c:v>Celebrity Endorser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Result_Summary!$E$11:$G$11</c:f>
              <c:numCache>
                <c:formatCode>0.00_ </c:formatCode>
                <c:ptCount val="3"/>
                <c:pt idx="0">
                  <c:v>3.433876063183479</c:v>
                </c:pt>
                <c:pt idx="1">
                  <c:v>3.55075334143377</c:v>
                </c:pt>
                <c:pt idx="2">
                  <c:v>3.512433090024329</c:v>
                </c:pt>
              </c:numCache>
            </c:numRef>
          </c:val>
        </c:ser>
        <c:ser>
          <c:idx val="2"/>
          <c:order val="2"/>
          <c:tx>
            <c:strRef>
              <c:f>Result_Summary!$C$12:$D$12</c:f>
              <c:strCache>
                <c:ptCount val="1"/>
                <c:pt idx="0">
                  <c:v>Random Selected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Result_Summary!$E$13:$G$13</c:f>
              <c:numCache>
                <c:formatCode>0.00_ </c:formatCode>
                <c:ptCount val="3"/>
                <c:pt idx="0">
                  <c:v>1.9539553752535499</c:v>
                </c:pt>
                <c:pt idx="1">
                  <c:v>1.87545638945233</c:v>
                </c:pt>
                <c:pt idx="2">
                  <c:v>2.1663286004055999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369984"/>
        <c:axId val="85371520"/>
      </c:barChart>
      <c:catAx>
        <c:axId val="8536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5371520"/>
        <c:crosses val="autoZero"/>
        <c:auto val="1"/>
        <c:lblAlgn val="ctr"/>
        <c:lblOffset val="100"/>
        <c:noMultiLvlLbl val="0"/>
      </c:catAx>
      <c:valAx>
        <c:axId val="85371520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85369984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105826811594203"/>
          <c:y val="1.25786163522013E-2"/>
          <c:w val="0.84969879227053202"/>
          <c:h val="8.03232143151916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539969135802498E-2"/>
          <c:y val="0.19925520833333299"/>
          <c:w val="0.821728142450871"/>
          <c:h val="0.64705868055555604"/>
        </c:manualLayout>
      </c:layout>
      <c:lineChart>
        <c:grouping val="standard"/>
        <c:varyColors val="0"/>
        <c:ser>
          <c:idx val="0"/>
          <c:order val="0"/>
          <c:tx>
            <c:v>Social Design</c:v>
          </c:tx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工作表3!$A$7:$E$7</c:f>
              <c:numCache>
                <c:formatCode>General</c:formatCode>
                <c:ptCount val="5"/>
                <c:pt idx="0">
                  <c:v>4.4809603042548201</c:v>
                </c:pt>
                <c:pt idx="1">
                  <c:v>3.9627763251723329</c:v>
                </c:pt>
                <c:pt idx="2">
                  <c:v>3.9913002139291671</c:v>
                </c:pt>
                <c:pt idx="3">
                  <c:v>3.8627763251723328</c:v>
                </c:pt>
                <c:pt idx="4">
                  <c:v>3.3731162348466839</c:v>
                </c:pt>
              </c:numCache>
            </c:numRef>
          </c:val>
          <c:smooth val="0"/>
        </c:ser>
        <c:ser>
          <c:idx val="1"/>
          <c:order val="1"/>
          <c:tx>
            <c:v>No filter</c:v>
          </c:tx>
          <c:spPr>
            <a:ln>
              <a:prstDash val="lg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工作表3!$A$15:$E$15</c:f>
              <c:numCache>
                <c:formatCode>General</c:formatCode>
                <c:ptCount val="5"/>
                <c:pt idx="0">
                  <c:v>4.0181584444801546</c:v>
                </c:pt>
                <c:pt idx="1">
                  <c:v>3.4235899084043071</c:v>
                </c:pt>
                <c:pt idx="2">
                  <c:v>3.6373131929937328</c:v>
                </c:pt>
                <c:pt idx="3">
                  <c:v>3.4235899084043071</c:v>
                </c:pt>
                <c:pt idx="4">
                  <c:v>3.0427446569178849</c:v>
                </c:pt>
              </c:numCache>
            </c:numRef>
          </c:val>
          <c:smooth val="0"/>
        </c:ser>
        <c:ser>
          <c:idx val="2"/>
          <c:order val="2"/>
          <c:tx>
            <c:v>Knowledge</c:v>
          </c:tx>
          <c:spPr>
            <a:ln>
              <a:prstDash val="sys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工作表3!$A$23:$E$23</c:f>
              <c:numCache>
                <c:formatCode>General</c:formatCode>
                <c:ptCount val="5"/>
                <c:pt idx="0">
                  <c:v>4.1576434020909874</c:v>
                </c:pt>
                <c:pt idx="1">
                  <c:v>3.493924837524724</c:v>
                </c:pt>
                <c:pt idx="2">
                  <c:v>3.6790053687482338</c:v>
                </c:pt>
                <c:pt idx="3">
                  <c:v>3.493924837524724</c:v>
                </c:pt>
                <c:pt idx="4">
                  <c:v>3.1152868041819728</c:v>
                </c:pt>
              </c:numCache>
            </c:numRef>
          </c:val>
          <c:smooth val="0"/>
        </c:ser>
        <c:ser>
          <c:idx val="3"/>
          <c:order val="3"/>
          <c:tx>
            <c:v>Authority</c:v>
          </c:tx>
          <c:spPr>
            <a:ln>
              <a:prstDash val="sysDot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工作表3!$A$32:$E$32</c:f>
              <c:numCache>
                <c:formatCode>General</c:formatCode>
                <c:ptCount val="5"/>
                <c:pt idx="0">
                  <c:v>4.4357853742968416</c:v>
                </c:pt>
                <c:pt idx="1">
                  <c:v>3.721808740804847</c:v>
                </c:pt>
                <c:pt idx="2">
                  <c:v>3.8819125919515369</c:v>
                </c:pt>
                <c:pt idx="3">
                  <c:v>3.721808740804847</c:v>
                </c:pt>
                <c:pt idx="4">
                  <c:v>3.1679359584595419</c:v>
                </c:pt>
              </c:numCache>
            </c:numRef>
          </c:val>
          <c:smooth val="0"/>
        </c:ser>
        <c:ser>
          <c:idx val="4"/>
          <c:order val="4"/>
          <c:tx>
            <c:v>User Evaluation</c:v>
          </c:tx>
          <c:spPr>
            <a:ln>
              <a:prstDash val="lgDashDotDot"/>
            </a:ln>
          </c:spPr>
          <c:marker>
            <c:spPr>
              <a:ln>
                <a:prstDash val="solid"/>
              </a:ln>
            </c:spPr>
          </c:marke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工作表3!$K$7:$O$7</c:f>
              <c:numCache>
                <c:formatCode>General</c:formatCode>
                <c:ptCount val="5"/>
                <c:pt idx="0">
                  <c:v>4.7</c:v>
                </c:pt>
                <c:pt idx="1">
                  <c:v>4.3</c:v>
                </c:pt>
                <c:pt idx="2">
                  <c:v>4.2</c:v>
                </c:pt>
                <c:pt idx="3">
                  <c:v>4.0999999999999996</c:v>
                </c:pt>
                <c:pt idx="4">
                  <c:v>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452288"/>
        <c:axId val="85463040"/>
      </c:lineChart>
      <c:catAx>
        <c:axId val="854522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91364259259259295"/>
              <c:y val="0.86859027777777797"/>
            </c:manualLayout>
          </c:layout>
          <c:overlay val="0"/>
        </c:title>
        <c:majorTickMark val="out"/>
        <c:minorTickMark val="none"/>
        <c:tickLblPos val="nextTo"/>
        <c:crossAx val="85463040"/>
        <c:crosses val="autoZero"/>
        <c:auto val="1"/>
        <c:lblAlgn val="ctr"/>
        <c:lblOffset val="100"/>
        <c:noMultiLvlLbl val="0"/>
      </c:catAx>
      <c:valAx>
        <c:axId val="85463040"/>
        <c:scaling>
          <c:orientation val="minMax"/>
          <c:min val="2.5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StarRating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"/>
              <c:y val="9.722430555555559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85452288"/>
        <c:crosses val="autoZero"/>
        <c:crossBetween val="between"/>
        <c:majorUnit val="0.5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16627802035186401"/>
          <c:y val="2.6458333333333299E-2"/>
          <c:w val="0.72931533210320898"/>
          <c:h val="0.1528666666666670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/>
      </a:pPr>
      <a:endParaRPr lang="zh-TW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925801928323799E-2"/>
          <c:y val="0.255272619047619"/>
          <c:w val="0.91122601499497302"/>
          <c:h val="0.643673412698413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Untarget Companion Generating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0.33300000000000002</c:v>
                </c:pt>
                <c:pt idx="1">
                  <c:v>0.3664</c:v>
                </c:pt>
                <c:pt idx="2">
                  <c:v>0.27260000000000001</c:v>
                </c:pt>
                <c:pt idx="3">
                  <c:v>0.39960000000000001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Companion List Generating Module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工作表1!$C$2:$C$5</c:f>
              <c:numCache>
                <c:formatCode>General</c:formatCode>
                <c:ptCount val="4"/>
                <c:pt idx="0">
                  <c:v>0.69379999999999997</c:v>
                </c:pt>
                <c:pt idx="1">
                  <c:v>0.74060000000000004</c:v>
                </c:pt>
                <c:pt idx="2">
                  <c:v>0.61360000000000003</c:v>
                </c:pt>
                <c:pt idx="3">
                  <c:v>0.8206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059776"/>
        <c:axId val="144061568"/>
      </c:barChart>
      <c:catAx>
        <c:axId val="144059776"/>
        <c:scaling>
          <c:orientation val="minMax"/>
        </c:scaling>
        <c:delete val="0"/>
        <c:axPos val="b"/>
        <c:numFmt formatCode="g/&quot;通&quot;&quot;用&quot;&quot;格&quot;&quot;式&quot;" sourceLinked="1"/>
        <c:majorTickMark val="out"/>
        <c:minorTickMark val="none"/>
        <c:tickLblPos val="nextTo"/>
        <c:crossAx val="144061568"/>
        <c:crosses val="autoZero"/>
        <c:auto val="1"/>
        <c:lblAlgn val="ctr"/>
        <c:lblOffset val="100"/>
        <c:noMultiLvlLbl val="0"/>
      </c:catAx>
      <c:valAx>
        <c:axId val="144061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4059776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legend>
      <c:legendPos val="t"/>
      <c:layout>
        <c:manualLayout>
          <c:xMode val="edge"/>
          <c:yMode val="edge"/>
          <c:x val="0.20341769766741699"/>
          <c:y val="5.2412698412698397E-2"/>
          <c:w val="0.68970989364397095"/>
          <c:h val="0.21498293650793701"/>
        </c:manualLayout>
      </c:layout>
      <c:overlay val="0"/>
      <c:txPr>
        <a:bodyPr/>
        <a:lstStyle/>
        <a:p>
          <a:pPr>
            <a:defRPr sz="1100"/>
          </a:pPr>
          <a:endParaRPr lang="zh-TW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4A7D1-7C26-457A-8171-2294B2015C19}">
      <dsp:nvSpPr>
        <dsp:cNvPr id="0" name=""/>
        <dsp:cNvSpPr/>
      </dsp:nvSpPr>
      <dsp:spPr>
        <a:xfrm>
          <a:off x="0" y="16682"/>
          <a:ext cx="8229600" cy="743535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Social Diffusion Engine</a:t>
          </a:r>
          <a:endParaRPr lang="zh-TW" sz="3100" kern="1200" dirty="0"/>
        </a:p>
      </dsp:txBody>
      <dsp:txXfrm>
        <a:off x="36296" y="52978"/>
        <a:ext cx="8157008" cy="670943"/>
      </dsp:txXfrm>
    </dsp:sp>
    <dsp:sp modelId="{EC62914F-769D-443F-A02E-2DEBDE83F102}">
      <dsp:nvSpPr>
        <dsp:cNvPr id="0" name=""/>
        <dsp:cNvSpPr/>
      </dsp:nvSpPr>
      <dsp:spPr>
        <a:xfrm>
          <a:off x="0" y="760217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disseminate the right information to the right users and spreading it widely</a:t>
          </a:r>
          <a:endParaRPr lang="zh-TW" sz="2400" kern="1200"/>
        </a:p>
      </dsp:txBody>
      <dsp:txXfrm>
        <a:off x="0" y="760217"/>
        <a:ext cx="8229600" cy="753997"/>
      </dsp:txXfrm>
    </dsp:sp>
    <dsp:sp modelId="{CAA69230-053A-4E17-8142-66BDF5136D57}">
      <dsp:nvSpPr>
        <dsp:cNvPr id="0" name=""/>
        <dsp:cNvSpPr/>
      </dsp:nvSpPr>
      <dsp:spPr>
        <a:xfrm>
          <a:off x="0" y="1514215"/>
          <a:ext cx="82296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/>
            <a:t>Social Decision  Engine</a:t>
          </a:r>
          <a:endParaRPr lang="zh-TW" sz="3100" kern="1200"/>
        </a:p>
      </dsp:txBody>
      <dsp:txXfrm>
        <a:off x="36296" y="1550511"/>
        <a:ext cx="8157008" cy="670943"/>
      </dsp:txXfrm>
    </dsp:sp>
    <dsp:sp modelId="{C22E6405-F6D3-4B21-AFBB-D8C133BBCBF0}">
      <dsp:nvSpPr>
        <dsp:cNvPr id="0" name=""/>
        <dsp:cNvSpPr/>
      </dsp:nvSpPr>
      <dsp:spPr>
        <a:xfrm>
          <a:off x="0" y="2257750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facilitate the integration of diverse views into a growing knowledge base</a:t>
          </a:r>
          <a:endParaRPr lang="zh-TW" sz="2400" kern="1200"/>
        </a:p>
      </dsp:txBody>
      <dsp:txXfrm>
        <a:off x="0" y="2257750"/>
        <a:ext cx="8229600" cy="753997"/>
      </dsp:txXfrm>
    </dsp:sp>
    <dsp:sp modelId="{BA5B2F0F-0E43-4387-9ACB-26820CF05798}">
      <dsp:nvSpPr>
        <dsp:cNvPr id="0" name=""/>
        <dsp:cNvSpPr/>
      </dsp:nvSpPr>
      <dsp:spPr>
        <a:xfrm>
          <a:off x="0" y="3011747"/>
          <a:ext cx="8229600" cy="743535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/>
            <a:t>Social Trust Engine</a:t>
          </a:r>
          <a:endParaRPr lang="zh-TW" sz="3100" kern="1200"/>
        </a:p>
      </dsp:txBody>
      <dsp:txXfrm>
        <a:off x="36296" y="3048043"/>
        <a:ext cx="8157008" cy="670943"/>
      </dsp:txXfrm>
    </dsp:sp>
    <dsp:sp modelId="{9B8E19A2-E5A7-4FE7-BAF3-5417032220C4}">
      <dsp:nvSpPr>
        <dsp:cNvPr id="0" name=""/>
        <dsp:cNvSpPr/>
      </dsp:nvSpPr>
      <dsp:spPr>
        <a:xfrm>
          <a:off x="0" y="3755282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provides a basis dealing with uncertain, complex, and threatening images of the future</a:t>
          </a:r>
          <a:endParaRPr lang="zh-TW" sz="2400" kern="1200"/>
        </a:p>
      </dsp:txBody>
      <dsp:txXfrm>
        <a:off x="0" y="3755282"/>
        <a:ext cx="8229600" cy="753997"/>
      </dsp:txXfrm>
    </dsp:sp>
  </dsp:spTree>
</dsp:drawing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4E0CF-69C3-AA43-AD1B-1CAAAEC7A165}" type="datetimeFigureOut">
              <a:rPr kumimoji="1" lang="zh-TW" altLang="en-US" smtClean="0"/>
              <a:pPr/>
              <a:t>2012/9/29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617D7-16D6-6447-AAD8-67CDE296D45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9498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3127</TotalTime>
  <Words>1836</Words>
  <Application>Microsoft Office PowerPoint</Application>
  <PresentationFormat>如螢幕大小 (4:3)</PresentationFormat>
  <Paragraphs>432</Paragraphs>
  <Slides>67</Slides>
  <Notes>11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67</vt:i4>
      </vt:variant>
    </vt:vector>
  </HeadingPairs>
  <TitlesOfParts>
    <vt:vector size="69" baseType="lpstr">
      <vt:lpstr>Office 佈景主題</vt:lpstr>
      <vt:lpstr>Visio</vt:lpstr>
      <vt:lpstr>Engineering Social Commerce: The Design of Engines interfacing Social Computing and E-Commerce</vt:lpstr>
      <vt:lpstr>Agenda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Social Commerce Engineering Architecture </vt:lpstr>
      <vt:lpstr>PowerPoint 簡報</vt:lpstr>
      <vt:lpstr>Social Commerce Engine</vt:lpstr>
      <vt:lpstr>Social Diffusion Engine</vt:lpstr>
      <vt:lpstr>Research Issues</vt:lpstr>
      <vt:lpstr>Research Issues</vt:lpstr>
      <vt:lpstr>Maximizing the number of influenced nodes</vt:lpstr>
      <vt:lpstr>Find top-k influencers</vt:lpstr>
      <vt:lpstr>Minimizing the set size of the endorsing nodes</vt:lpstr>
      <vt:lpstr>Diffusing Path Planning</vt:lpstr>
      <vt:lpstr>Social Decision Engine</vt:lpstr>
      <vt:lpstr>PowerPoint 簡報</vt:lpstr>
      <vt:lpstr>Wisdom of crowd/ Collective Intelligence</vt:lpstr>
      <vt:lpstr>Research Issues</vt:lpstr>
      <vt:lpstr>Social Decision Engine</vt:lpstr>
      <vt:lpstr>Social Decision Engine</vt:lpstr>
      <vt:lpstr>Social Decision Engine</vt:lpstr>
      <vt:lpstr>Social Trust Engine</vt:lpstr>
      <vt:lpstr>PowerPoint 簡報</vt:lpstr>
      <vt:lpstr>PowerPoint 簡報</vt:lpstr>
      <vt:lpstr>PowerPoint 簡報</vt:lpstr>
      <vt:lpstr>Trust-based Recommendation Engine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Open  issues and Extended Studies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</dc:creator>
  <cp:lastModifiedBy>yml</cp:lastModifiedBy>
  <cp:revision>330</cp:revision>
  <dcterms:created xsi:type="dcterms:W3CDTF">2012-09-10T13:53:02Z</dcterms:created>
  <dcterms:modified xsi:type="dcterms:W3CDTF">2012-09-29T06:51:32Z</dcterms:modified>
</cp:coreProperties>
</file>