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342" r:id="rId2"/>
    <p:sldId id="343" r:id="rId3"/>
    <p:sldId id="412" r:id="rId4"/>
    <p:sldId id="407" r:id="rId5"/>
    <p:sldId id="327" r:id="rId6"/>
    <p:sldId id="338" r:id="rId7"/>
    <p:sldId id="339" r:id="rId8"/>
    <p:sldId id="329" r:id="rId9"/>
    <p:sldId id="330" r:id="rId10"/>
    <p:sldId id="340" r:id="rId11"/>
    <p:sldId id="335" r:id="rId12"/>
    <p:sldId id="413" r:id="rId13"/>
    <p:sldId id="408" r:id="rId14"/>
    <p:sldId id="384" r:id="rId15"/>
    <p:sldId id="386" r:id="rId16"/>
    <p:sldId id="419" r:id="rId17"/>
    <p:sldId id="388" r:id="rId18"/>
    <p:sldId id="392" r:id="rId19"/>
    <p:sldId id="394" r:id="rId20"/>
    <p:sldId id="395" r:id="rId21"/>
    <p:sldId id="398" r:id="rId22"/>
    <p:sldId id="399" r:id="rId23"/>
    <p:sldId id="403" r:id="rId24"/>
    <p:sldId id="404" r:id="rId25"/>
    <p:sldId id="423" r:id="rId26"/>
    <p:sldId id="411" r:id="rId27"/>
    <p:sldId id="348" r:id="rId28"/>
    <p:sldId id="349" r:id="rId29"/>
    <p:sldId id="350" r:id="rId30"/>
    <p:sldId id="351" r:id="rId31"/>
    <p:sldId id="353" r:id="rId32"/>
    <p:sldId id="356" r:id="rId33"/>
    <p:sldId id="357" r:id="rId34"/>
    <p:sldId id="359" r:id="rId35"/>
    <p:sldId id="361" r:id="rId36"/>
    <p:sldId id="362" r:id="rId37"/>
    <p:sldId id="365" r:id="rId38"/>
    <p:sldId id="367" r:id="rId39"/>
    <p:sldId id="370" r:id="rId40"/>
    <p:sldId id="371" r:id="rId41"/>
    <p:sldId id="372" r:id="rId42"/>
    <p:sldId id="373" r:id="rId43"/>
    <p:sldId id="376" r:id="rId44"/>
    <p:sldId id="377" r:id="rId45"/>
    <p:sldId id="378" r:id="rId46"/>
    <p:sldId id="381" r:id="rId47"/>
    <p:sldId id="426" r:id="rId48"/>
    <p:sldId id="436" r:id="rId49"/>
    <p:sldId id="430" r:id="rId50"/>
    <p:sldId id="431" r:id="rId51"/>
    <p:sldId id="432" r:id="rId52"/>
    <p:sldId id="433" r:id="rId53"/>
    <p:sldId id="434" r:id="rId54"/>
    <p:sldId id="435" r:id="rId55"/>
    <p:sldId id="414" r:id="rId56"/>
    <p:sldId id="415" r:id="rId57"/>
    <p:sldId id="437" r:id="rId58"/>
    <p:sldId id="439" r:id="rId59"/>
    <p:sldId id="441" r:id="rId60"/>
    <p:sldId id="438" r:id="rId61"/>
    <p:sldId id="443" r:id="rId62"/>
    <p:sldId id="444" r:id="rId63"/>
    <p:sldId id="440" r:id="rId64"/>
  </p:sldIdLst>
  <p:sldSz cx="9144000" cy="6858000" type="screen4x3"/>
  <p:notesSz cx="7099300" cy="10234613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3399"/>
    <a:srgbClr val="1D44B7"/>
    <a:srgbClr val="3163F9"/>
    <a:srgbClr val="4B0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802" autoAdjust="0"/>
  </p:normalViewPr>
  <p:slideViewPr>
    <p:cSldViewPr snapToGrid="0" snapToObjects="1">
      <p:cViewPr>
        <p:scale>
          <a:sx n="112" d="100"/>
          <a:sy n="112" d="100"/>
        </p:scale>
        <p:origin x="-168" y="-7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136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&#32654;&#26376;&#20809;&#20185;&#23376;\Thesis\magic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ropbox\&#32654;&#26376;&#20809;&#20185;&#23376;\Thesis\magi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21555;&#25991;&#32724;_&#35542;&#25991;&#26360;&#38754;&#36039;&#26009;\Result_Dat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21555;&#25991;&#32724;_&#35542;&#25991;&#26360;&#38754;&#36039;&#26009;\Result_Data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&#26700;&#38754;\keynote\&#30889;&#35542;\&#38515;&#23459;&#37528;_&#35542;&#25991;&#26360;&#38754;&#36039;&#26009;\excel\final_result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ChengYang\My%20Documents\Dropbox\00_my%20papers\00_SocialSupport\Social%20Appraisal\00_figur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697355808123423"/>
          <c:y val="3.7145798722418515E-2"/>
          <c:w val="0.80712308653165321"/>
          <c:h val="0.77293582453923615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'E1E2 CTR'!$A$9:$A$11</c:f>
              <c:strCache>
                <c:ptCount val="3"/>
                <c:pt idx="0">
                  <c:v>Ads+#fan</c:v>
                </c:pt>
                <c:pt idx="1">
                  <c:v>Ads+name</c:v>
                </c:pt>
                <c:pt idx="2">
                  <c:v>Ads+SC</c:v>
                </c:pt>
              </c:strCache>
            </c:strRef>
          </c:cat>
          <c:val>
            <c:numRef>
              <c:f>'E1E2 CTR'!$B$9:$B$11</c:f>
              <c:numCache>
                <c:formatCode>0%</c:formatCode>
                <c:ptCount val="3"/>
                <c:pt idx="0">
                  <c:v>2</c:v>
                </c:pt>
                <c:pt idx="1">
                  <c:v>3.1538461538461542</c:v>
                </c:pt>
                <c:pt idx="2">
                  <c:v>5.3076923076923084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5418624"/>
        <c:axId val="109001728"/>
      </c:barChart>
      <c:catAx>
        <c:axId val="954186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Advertisement Pattern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001728"/>
        <c:crosses val="autoZero"/>
        <c:auto val="1"/>
        <c:lblAlgn val="ctr"/>
        <c:lblOffset val="100"/>
        <c:noMultiLvlLbl val="0"/>
      </c:catAx>
      <c:valAx>
        <c:axId val="10900172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increase</a:t>
                </a:r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95418624"/>
        <c:crosses val="autoZero"/>
        <c:crossBetween val="between"/>
      </c:valAx>
      <c:spPr>
        <a:noFill/>
        <a:ln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solidFill>
        <a:schemeClr val="bg1"/>
      </a:solidFill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79882162483419"/>
          <c:y val="0.25293019986139681"/>
          <c:w val="0.83039441144272763"/>
          <c:h val="0.65973295694471024"/>
        </c:manualLayout>
      </c:layout>
      <c:lineChart>
        <c:grouping val="standard"/>
        <c:varyColors val="0"/>
        <c:ser>
          <c:idx val="0"/>
          <c:order val="0"/>
          <c:tx>
            <c:strRef>
              <c:f>'E1 好感'!$L$3</c:f>
              <c:strCache>
                <c:ptCount val="1"/>
                <c:pt idx="0">
                  <c:v>Ads+#fan</c:v>
                </c:pt>
              </c:strCache>
            </c:strRef>
          </c:tx>
          <c:spPr>
            <a:ln>
              <a:prstDash val="sysDot"/>
            </a:ln>
          </c:spPr>
          <c:marker>
            <c:symbol val="circle"/>
            <c:size val="5"/>
          </c:marker>
          <c:val>
            <c:numRef>
              <c:f>'E1 好感'!$M$3:$Q$3</c:f>
              <c:numCache>
                <c:formatCode>General</c:formatCode>
                <c:ptCount val="5"/>
                <c:pt idx="0">
                  <c:v>1.1687000000000001</c:v>
                </c:pt>
                <c:pt idx="1">
                  <c:v>2.1741999999999999</c:v>
                </c:pt>
                <c:pt idx="2">
                  <c:v>3.1852999999999998</c:v>
                </c:pt>
                <c:pt idx="3">
                  <c:v>4.0843999999999996</c:v>
                </c:pt>
                <c:pt idx="4">
                  <c:v>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'E1 好感'!$L$4</c:f>
              <c:strCache>
                <c:ptCount val="1"/>
                <c:pt idx="0">
                  <c:v>Ads+name</c:v>
                </c:pt>
              </c:strCache>
            </c:strRef>
          </c:tx>
          <c:spPr>
            <a:ln>
              <a:prstDash val="sysDash"/>
            </a:ln>
          </c:spPr>
          <c:marker>
            <c:symbol val="triangle"/>
            <c:size val="5"/>
          </c:marker>
          <c:val>
            <c:numRef>
              <c:f>'E1 好感'!$M$4:$Q$4</c:f>
              <c:numCache>
                <c:formatCode>General</c:formatCode>
                <c:ptCount val="5"/>
                <c:pt idx="0">
                  <c:v>1.8862000000000001</c:v>
                </c:pt>
                <c:pt idx="1">
                  <c:v>2.9521000000000002</c:v>
                </c:pt>
                <c:pt idx="2">
                  <c:v>3.7421000000000002</c:v>
                </c:pt>
                <c:pt idx="3">
                  <c:v>4.2812999999999999</c:v>
                </c:pt>
                <c:pt idx="4">
                  <c:v>4.9535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'E1 好感'!$L$5</c:f>
              <c:strCache>
                <c:ptCount val="1"/>
                <c:pt idx="0">
                  <c:v>Ads+SC</c:v>
                </c:pt>
              </c:strCache>
            </c:strRef>
          </c:tx>
          <c:marker>
            <c:symbol val="square"/>
            <c:size val="5"/>
          </c:marker>
          <c:val>
            <c:numRef>
              <c:f>'E1 好感'!$M$5:$Q$5</c:f>
              <c:numCache>
                <c:formatCode>General</c:formatCode>
                <c:ptCount val="5"/>
                <c:pt idx="0">
                  <c:v>2.6972</c:v>
                </c:pt>
                <c:pt idx="1">
                  <c:v>3.852399999999998</c:v>
                </c:pt>
                <c:pt idx="2">
                  <c:v>4.3744999999999976</c:v>
                </c:pt>
                <c:pt idx="3">
                  <c:v>4.6217999999999977</c:v>
                </c:pt>
                <c:pt idx="4">
                  <c:v>4.9667000000000003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425024"/>
        <c:axId val="109426944"/>
      </c:lineChart>
      <c:catAx>
        <c:axId val="1094250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zh-TW"/>
                  <a:t>Initial impression score about the product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426944"/>
        <c:crosses val="autoZero"/>
        <c:auto val="1"/>
        <c:lblAlgn val="ctr"/>
        <c:lblOffset val="100"/>
        <c:noMultiLvlLbl val="0"/>
      </c:catAx>
      <c:valAx>
        <c:axId val="109426944"/>
        <c:scaling>
          <c:orientation val="minMax"/>
          <c:max val="5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zh-TW"/>
                  <a:t>Final</a:t>
                </a:r>
                <a:r>
                  <a:rPr lang="en-US" altLang="zh-TW" baseline="0"/>
                  <a:t> impression score</a:t>
                </a:r>
                <a:endParaRPr lang="zh-TW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9425024"/>
        <c:crosses val="autoZero"/>
        <c:crossBetween val="between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15552578649062332"/>
          <c:y val="4.7999169892666713E-2"/>
          <c:w val="0.72918849272494901"/>
          <c:h val="7.402420298872998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982904744269"/>
          <c:y val="0.114022344779978"/>
          <c:w val="0.84502391188831505"/>
          <c:h val="0.70137785927518004"/>
        </c:manualLayout>
      </c:layout>
      <c:lineChart>
        <c:grouping val="standard"/>
        <c:varyColors val="0"/>
        <c:ser>
          <c:idx val="0"/>
          <c:order val="0"/>
          <c:tx>
            <c:strRef>
              <c:f>Target_Hit!$E$2</c:f>
              <c:strCache>
                <c:ptCount val="1"/>
                <c:pt idx="0">
                  <c:v>Average TDR</c:v>
                </c:pt>
              </c:strCache>
            </c:strRef>
          </c:tx>
          <c:dLbls>
            <c:dLbl>
              <c:idx val="0"/>
              <c:layout>
                <c:manualLayout>
                  <c:x val="-2.0304568527918801E-2"/>
                  <c:y val="-5.6847545219638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204737732657E-2"/>
                  <c:y val="-3.1007751937984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304568527918801E-2"/>
                  <c:y val="-4.651162790697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1.55038759689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Target_Hit!$F$1:$I$1</c:f>
              <c:strCache>
                <c:ptCount val="4"/>
                <c:pt idx="0">
                  <c:v>TSA</c:v>
                </c:pt>
                <c:pt idx="1">
                  <c:v>DPA</c:v>
                </c:pt>
                <c:pt idx="2">
                  <c:v>IA</c:v>
                </c:pt>
                <c:pt idx="3">
                  <c:v>Random Selected</c:v>
                </c:pt>
              </c:strCache>
            </c:strRef>
          </c:cat>
          <c:val>
            <c:numRef>
              <c:f>Target_Hit!$F$2:$I$2</c:f>
              <c:numCache>
                <c:formatCode>0.00%</c:formatCode>
                <c:ptCount val="4"/>
                <c:pt idx="0">
                  <c:v>0.67342444444444505</c:v>
                </c:pt>
                <c:pt idx="1">
                  <c:v>0.40339000000000003</c:v>
                </c:pt>
                <c:pt idx="2">
                  <c:v>0.379677777777778</c:v>
                </c:pt>
                <c:pt idx="3">
                  <c:v>0.112361111111111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80832"/>
        <c:axId val="109882368"/>
      </c:lineChart>
      <c:catAx>
        <c:axId val="109880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882368"/>
        <c:crosses val="autoZero"/>
        <c:auto val="1"/>
        <c:lblAlgn val="ctr"/>
        <c:lblOffset val="100"/>
        <c:noMultiLvlLbl val="0"/>
      </c:catAx>
      <c:valAx>
        <c:axId val="10988236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9880832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34286980676328499"/>
          <c:y val="2.9685000075965601E-2"/>
          <c:w val="0.295854589371981"/>
          <c:h val="8.393024726202620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418994413407797E-2"/>
          <c:y val="9.9429502852485696E-2"/>
          <c:w val="0.86591376811594201"/>
          <c:h val="0.76854115729421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Result_Summary!$C$10:$D$10</c:f>
              <c:strCache>
                <c:ptCount val="1"/>
                <c:pt idx="0">
                  <c:v>TSA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1.67714884696016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2.5157232704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Result_Summary!$E$10:$G$10</c:f>
              <c:numCache>
                <c:formatCode>0.00_ </c:formatCode>
                <c:ptCount val="3"/>
                <c:pt idx="0">
                  <c:v>3.5217927170868299</c:v>
                </c:pt>
                <c:pt idx="1">
                  <c:v>3.6380952380952398</c:v>
                </c:pt>
                <c:pt idx="2">
                  <c:v>3.6761624649859881</c:v>
                </c:pt>
              </c:numCache>
            </c:numRef>
          </c:val>
        </c:ser>
        <c:ser>
          <c:idx val="1"/>
          <c:order val="1"/>
          <c:tx>
            <c:strRef>
              <c:f>Result_Summary!$C$11:$D$11</c:f>
              <c:strCache>
                <c:ptCount val="1"/>
                <c:pt idx="0">
                  <c:v>Celebrity Endorser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Result_Summary!$E$11:$G$11</c:f>
              <c:numCache>
                <c:formatCode>0.00_ </c:formatCode>
                <c:ptCount val="3"/>
                <c:pt idx="0">
                  <c:v>3.433876063183479</c:v>
                </c:pt>
                <c:pt idx="1">
                  <c:v>3.55075334143377</c:v>
                </c:pt>
                <c:pt idx="2">
                  <c:v>3.512433090024329</c:v>
                </c:pt>
              </c:numCache>
            </c:numRef>
          </c:val>
        </c:ser>
        <c:ser>
          <c:idx val="2"/>
          <c:order val="2"/>
          <c:tx>
            <c:strRef>
              <c:f>Result_Summary!$C$12:$D$12</c:f>
              <c:strCache>
                <c:ptCount val="1"/>
                <c:pt idx="0">
                  <c:v>Random Selected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Result_Summary!$E$9:$G$9</c:f>
              <c:strCache>
                <c:ptCount val="3"/>
                <c:pt idx="0">
                  <c:v>Satisfaction on ads information</c:v>
                </c:pt>
                <c:pt idx="1">
                  <c:v>Sender appropriateness</c:v>
                </c:pt>
                <c:pt idx="2">
                  <c:v>Purchase willingness</c:v>
                </c:pt>
              </c:strCache>
            </c:strRef>
          </c:cat>
          <c:val>
            <c:numRef>
              <c:f>Result_Summary!$E$13:$G$13</c:f>
              <c:numCache>
                <c:formatCode>0.00_ </c:formatCode>
                <c:ptCount val="3"/>
                <c:pt idx="0">
                  <c:v>1.9539553752535499</c:v>
                </c:pt>
                <c:pt idx="1">
                  <c:v>1.87545638945233</c:v>
                </c:pt>
                <c:pt idx="2">
                  <c:v>2.1663286004055999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585344"/>
        <c:axId val="110586880"/>
      </c:barChart>
      <c:catAx>
        <c:axId val="110585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586880"/>
        <c:crosses val="autoZero"/>
        <c:auto val="1"/>
        <c:lblAlgn val="ctr"/>
        <c:lblOffset val="100"/>
        <c:noMultiLvlLbl val="0"/>
      </c:catAx>
      <c:valAx>
        <c:axId val="110586880"/>
        <c:scaling>
          <c:orientation val="minMax"/>
        </c:scaling>
        <c:delete val="0"/>
        <c:axPos val="l"/>
        <c:majorGridlines/>
        <c:numFmt formatCode="0.00_ " sourceLinked="1"/>
        <c:majorTickMark val="out"/>
        <c:minorTickMark val="none"/>
        <c:tickLblPos val="nextTo"/>
        <c:crossAx val="110585344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105826811594203"/>
          <c:y val="1.25786163522013E-2"/>
          <c:w val="0.84969879227053202"/>
          <c:h val="8.03232143151916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18437740876671E-2"/>
          <c:y val="0.26540028931922233"/>
          <c:w val="0.821728142450871"/>
          <c:h val="0.64705868055555604"/>
        </c:manualLayout>
      </c:layout>
      <c:lineChart>
        <c:grouping val="standard"/>
        <c:varyColors val="0"/>
        <c:ser>
          <c:idx val="0"/>
          <c:order val="0"/>
          <c:tx>
            <c:v>Social Design</c:v>
          </c:tx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工作表3!$A$7:$E$7</c:f>
              <c:numCache>
                <c:formatCode>General</c:formatCode>
                <c:ptCount val="5"/>
                <c:pt idx="0">
                  <c:v>4.4809603042548201</c:v>
                </c:pt>
                <c:pt idx="1">
                  <c:v>3.9627763251723329</c:v>
                </c:pt>
                <c:pt idx="2">
                  <c:v>3.9913002139291671</c:v>
                </c:pt>
                <c:pt idx="3">
                  <c:v>3.8627763251723328</c:v>
                </c:pt>
                <c:pt idx="4">
                  <c:v>3.3731162348466839</c:v>
                </c:pt>
              </c:numCache>
            </c:numRef>
          </c:val>
          <c:smooth val="0"/>
        </c:ser>
        <c:ser>
          <c:idx val="1"/>
          <c:order val="1"/>
          <c:tx>
            <c:v>No filter</c:v>
          </c:tx>
          <c:spPr>
            <a:ln>
              <a:prstDash val="lg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工作表3!$A$15:$E$15</c:f>
              <c:numCache>
                <c:formatCode>General</c:formatCode>
                <c:ptCount val="5"/>
                <c:pt idx="0">
                  <c:v>4.0181584444801546</c:v>
                </c:pt>
                <c:pt idx="1">
                  <c:v>3.4235899084043071</c:v>
                </c:pt>
                <c:pt idx="2">
                  <c:v>3.6373131929937328</c:v>
                </c:pt>
                <c:pt idx="3">
                  <c:v>3.4235899084043071</c:v>
                </c:pt>
                <c:pt idx="4">
                  <c:v>3.0427446569178849</c:v>
                </c:pt>
              </c:numCache>
            </c:numRef>
          </c:val>
          <c:smooth val="0"/>
        </c:ser>
        <c:ser>
          <c:idx val="2"/>
          <c:order val="2"/>
          <c:tx>
            <c:v>Knowledge</c:v>
          </c:tx>
          <c:spPr>
            <a:ln>
              <a:prstDash val="sysDash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工作表3!$A$23:$E$23</c:f>
              <c:numCache>
                <c:formatCode>General</c:formatCode>
                <c:ptCount val="5"/>
                <c:pt idx="0">
                  <c:v>4.1576434020909874</c:v>
                </c:pt>
                <c:pt idx="1">
                  <c:v>3.493924837524724</c:v>
                </c:pt>
                <c:pt idx="2">
                  <c:v>3.6790053687482338</c:v>
                </c:pt>
                <c:pt idx="3">
                  <c:v>3.493924837524724</c:v>
                </c:pt>
                <c:pt idx="4">
                  <c:v>3.1152868041819728</c:v>
                </c:pt>
              </c:numCache>
            </c:numRef>
          </c:val>
          <c:smooth val="0"/>
        </c:ser>
        <c:ser>
          <c:idx val="3"/>
          <c:order val="3"/>
          <c:tx>
            <c:v>Authority</c:v>
          </c:tx>
          <c:spPr>
            <a:ln>
              <a:prstDash val="sysDot"/>
            </a:ln>
          </c:spP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工作表3!$A$32:$E$32</c:f>
              <c:numCache>
                <c:formatCode>General</c:formatCode>
                <c:ptCount val="5"/>
                <c:pt idx="0">
                  <c:v>4.4357853742968416</c:v>
                </c:pt>
                <c:pt idx="1">
                  <c:v>3.721808740804847</c:v>
                </c:pt>
                <c:pt idx="2">
                  <c:v>3.8819125919515369</c:v>
                </c:pt>
                <c:pt idx="3">
                  <c:v>3.721808740804847</c:v>
                </c:pt>
                <c:pt idx="4">
                  <c:v>3.1679359584595419</c:v>
                </c:pt>
              </c:numCache>
            </c:numRef>
          </c:val>
          <c:smooth val="0"/>
        </c:ser>
        <c:ser>
          <c:idx val="4"/>
          <c:order val="4"/>
          <c:tx>
            <c:v>User Evaluation</c:v>
          </c:tx>
          <c:spPr>
            <a:ln>
              <a:prstDash val="lgDashDotDot"/>
            </a:ln>
          </c:spPr>
          <c:marker>
            <c:spPr>
              <a:ln>
                <a:prstDash val="solid"/>
              </a:ln>
            </c:spPr>
          </c:marker>
          <c:cat>
            <c:strRef>
              <c:f>工作表3!$J$1:$J$5</c:f>
              <c:strCache>
                <c:ptCount val="5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  <c:pt idx="3">
                  <c:v>Product D</c:v>
                </c:pt>
                <c:pt idx="4">
                  <c:v>Product E</c:v>
                </c:pt>
              </c:strCache>
            </c:strRef>
          </c:cat>
          <c:val>
            <c:numRef>
              <c:f>工作表3!$K$7:$O$7</c:f>
              <c:numCache>
                <c:formatCode>General</c:formatCode>
                <c:ptCount val="5"/>
                <c:pt idx="0">
                  <c:v>4.7</c:v>
                </c:pt>
                <c:pt idx="1">
                  <c:v>4.3</c:v>
                </c:pt>
                <c:pt idx="2">
                  <c:v>4.2</c:v>
                </c:pt>
                <c:pt idx="3">
                  <c:v>4.0999999999999996</c:v>
                </c:pt>
                <c:pt idx="4">
                  <c:v>3.5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662400"/>
        <c:axId val="110664704"/>
      </c:lineChart>
      <c:catAx>
        <c:axId val="1106624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91364259259259295"/>
              <c:y val="0.86859027777777797"/>
            </c:manualLayout>
          </c:layout>
          <c:overlay val="0"/>
        </c:title>
        <c:majorTickMark val="out"/>
        <c:minorTickMark val="none"/>
        <c:tickLblPos val="nextTo"/>
        <c:crossAx val="110664704"/>
        <c:crosses val="autoZero"/>
        <c:auto val="1"/>
        <c:lblAlgn val="ctr"/>
        <c:lblOffset val="100"/>
        <c:noMultiLvlLbl val="0"/>
      </c:catAx>
      <c:valAx>
        <c:axId val="110664704"/>
        <c:scaling>
          <c:orientation val="minMax"/>
          <c:min val="2.5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StarRating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"/>
              <c:y val="9.722430555555559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10662400"/>
        <c:crosses val="autoZero"/>
        <c:crossBetween val="between"/>
        <c:majorUnit val="0.5"/>
      </c:valAx>
      <c:spPr>
        <a:ln>
          <a:solidFill>
            <a:schemeClr val="tx1">
              <a:lumMod val="50000"/>
              <a:lumOff val="50000"/>
            </a:schemeClr>
          </a:solidFill>
        </a:ln>
      </c:spPr>
    </c:plotArea>
    <c:legend>
      <c:legendPos val="t"/>
      <c:layout>
        <c:manualLayout>
          <c:xMode val="edge"/>
          <c:yMode val="edge"/>
          <c:x val="0.26519712322433875"/>
          <c:y val="9.2367255747519313E-4"/>
          <c:w val="0.72931533210320898"/>
          <c:h val="0.1528666666666670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 b="0"/>
      </a:pPr>
      <a:endParaRPr lang="zh-TW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925801928323799E-2"/>
          <c:y val="0.255272619047619"/>
          <c:w val="0.91122601499497302"/>
          <c:h val="0.643673412698413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Untarget Companion Generating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0.33300000000000002</c:v>
                </c:pt>
                <c:pt idx="1">
                  <c:v>0.3664</c:v>
                </c:pt>
                <c:pt idx="2">
                  <c:v>0.27260000000000001</c:v>
                </c:pt>
                <c:pt idx="3">
                  <c:v>0.39960000000000001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Companion List Generating Module</c:v>
                </c:pt>
              </c:strCache>
            </c:strRef>
          </c:tx>
          <c:invertIfNegative val="0"/>
          <c:cat>
            <c:strRef>
              <c:f>工作表1!$A$2:$A$5</c:f>
              <c:strCache>
                <c:ptCount val="4"/>
                <c:pt idx="0">
                  <c:v>PL model</c:v>
                </c:pt>
                <c:pt idx="1">
                  <c:v>PI model</c:v>
                </c:pt>
                <c:pt idx="2">
                  <c:v>LI model</c:v>
                </c:pt>
                <c:pt idx="3">
                  <c:v>PLI model</c:v>
                </c:pt>
              </c:strCache>
            </c:strRef>
          </c:cat>
          <c:val>
            <c:numRef>
              <c:f>工作表1!$C$2:$C$5</c:f>
              <c:numCache>
                <c:formatCode>General</c:formatCode>
                <c:ptCount val="4"/>
                <c:pt idx="0">
                  <c:v>0.69379999999999997</c:v>
                </c:pt>
                <c:pt idx="1">
                  <c:v>0.74060000000000004</c:v>
                </c:pt>
                <c:pt idx="2">
                  <c:v>0.61360000000000003</c:v>
                </c:pt>
                <c:pt idx="3">
                  <c:v>0.8206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201088"/>
        <c:axId val="154202880"/>
      </c:barChart>
      <c:catAx>
        <c:axId val="154201088"/>
        <c:scaling>
          <c:orientation val="minMax"/>
        </c:scaling>
        <c:delete val="0"/>
        <c:axPos val="b"/>
        <c:numFmt formatCode="g/&quot;通&quot;&quot;用&quot;&quot;格&quot;&quot;式&quot;" sourceLinked="1"/>
        <c:majorTickMark val="out"/>
        <c:minorTickMark val="none"/>
        <c:tickLblPos val="nextTo"/>
        <c:crossAx val="154202880"/>
        <c:crosses val="autoZero"/>
        <c:auto val="1"/>
        <c:lblAlgn val="ctr"/>
        <c:lblOffset val="100"/>
        <c:noMultiLvlLbl val="0"/>
      </c:catAx>
      <c:valAx>
        <c:axId val="154202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4201088"/>
        <c:crosses val="autoZero"/>
        <c:crossBetween val="between"/>
      </c:valAx>
      <c:spPr>
        <a:ln>
          <a:solidFill>
            <a:sysClr val="windowText" lastClr="000000"/>
          </a:solidFill>
        </a:ln>
      </c:spPr>
    </c:plotArea>
    <c:legend>
      <c:legendPos val="t"/>
      <c:layout>
        <c:manualLayout>
          <c:xMode val="edge"/>
          <c:yMode val="edge"/>
          <c:x val="0.20050070454642027"/>
          <c:y val="4.1158883252977868E-3"/>
          <c:w val="0.68970989364397095"/>
          <c:h val="0.21498293650793701"/>
        </c:manualLayout>
      </c:layout>
      <c:overlay val="0"/>
      <c:txPr>
        <a:bodyPr/>
        <a:lstStyle/>
        <a:p>
          <a:pPr>
            <a:defRPr sz="1100"/>
          </a:pPr>
          <a:endParaRPr lang="zh-TW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502187226596698E-2"/>
          <c:y val="0.102326480023331"/>
          <c:w val="0.84827048260381799"/>
          <c:h val="0.6294400793650799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'final accruacy (category char)'!$D$1</c:f>
              <c:strCache>
                <c:ptCount val="1"/>
                <c:pt idx="0">
                  <c:v>Accuracy</c:v>
                </c:pt>
              </c:strCache>
            </c:strRef>
          </c:tx>
          <c:invertIfNegative val="0"/>
          <c:dPt>
            <c:idx val="4"/>
            <c:invertIfNegative val="0"/>
            <c:bubble3D val="0"/>
            <c:spPr>
              <a:solidFill>
                <a:srgbClr val="4BACC6">
                  <a:lumMod val="75000"/>
                </a:srgbClr>
              </a:solidFill>
            </c:spPr>
          </c:dPt>
          <c:dLbls>
            <c:dLbl>
              <c:idx val="0"/>
              <c:layout>
                <c:manualLayout>
                  <c:x val="5.1550724637681204E-3"/>
                  <c:y val="1.9654365079365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7638888888888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3518518518518502E-3"/>
                  <c:y val="1.0583333333333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'final accruacy (category char)'!$A$2:$A$6</c:f>
              <c:strCache>
                <c:ptCount val="5"/>
                <c:pt idx="0">
                  <c:v>Cell Phone</c:v>
                </c:pt>
                <c:pt idx="1">
                  <c:v>Computer</c:v>
                </c:pt>
                <c:pt idx="2">
                  <c:v>MP3 Player</c:v>
                </c:pt>
                <c:pt idx="3">
                  <c:v>Digital Camera</c:v>
                </c:pt>
                <c:pt idx="4">
                  <c:v>Overall</c:v>
                </c:pt>
              </c:strCache>
            </c:strRef>
          </c:cat>
          <c:val>
            <c:numRef>
              <c:f>'final accruacy (category char)'!$D$2:$D$6</c:f>
              <c:numCache>
                <c:formatCode>0%</c:formatCode>
                <c:ptCount val="5"/>
                <c:pt idx="0">
                  <c:v>0.87096774193548399</c:v>
                </c:pt>
                <c:pt idx="1">
                  <c:v>0.85</c:v>
                </c:pt>
                <c:pt idx="2">
                  <c:v>0.83333333333333304</c:v>
                </c:pt>
                <c:pt idx="3">
                  <c:v>0.76</c:v>
                </c:pt>
                <c:pt idx="4">
                  <c:v>0.82954545454545503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0310912"/>
        <c:axId val="110343296"/>
      </c:barChart>
      <c:catAx>
        <c:axId val="1103109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Product </a:t>
                </a:r>
              </a:p>
              <a:p>
                <a:pPr>
                  <a:defRPr/>
                </a:pPr>
                <a:r>
                  <a:rPr lang="en-US"/>
                  <a:t>Categories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0.79677861952862095"/>
              <c:y val="0.89468306878306902"/>
            </c:manualLayout>
          </c:layout>
          <c:overlay val="0"/>
        </c:title>
        <c:majorTickMark val="out"/>
        <c:minorTickMark val="none"/>
        <c:tickLblPos val="nextTo"/>
        <c:txPr>
          <a:bodyPr rot="-2220000"/>
          <a:lstStyle/>
          <a:p>
            <a:pPr>
              <a:defRPr/>
            </a:pPr>
            <a:endParaRPr lang="zh-TW"/>
          </a:p>
        </c:txPr>
        <c:crossAx val="110343296"/>
        <c:crosses val="autoZero"/>
        <c:auto val="1"/>
        <c:lblAlgn val="ctr"/>
        <c:lblOffset val="100"/>
        <c:noMultiLvlLbl val="0"/>
      </c:catAx>
      <c:valAx>
        <c:axId val="110343296"/>
        <c:scaling>
          <c:orientation val="minMax"/>
          <c:max val="1"/>
          <c:min val="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Accuracy Rate</a:t>
                </a:r>
                <a:endParaRPr lang="zh-TW"/>
              </a:p>
            </c:rich>
          </c:tx>
          <c:layout>
            <c:manualLayout>
              <c:xMode val="edge"/>
              <c:yMode val="edge"/>
              <c:x val="1.4874396135265699E-3"/>
              <c:y val="5.3373015873015895E-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110310912"/>
        <c:crosses val="autoZero"/>
        <c:crossBetween val="between"/>
        <c:majorUnit val="0.2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solidFill>
        <a:schemeClr val="bg1"/>
      </a:solidFill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[MAE.xlsx]工作表5!$B$7</c:f>
              <c:strCache>
                <c:ptCount val="1"/>
                <c:pt idx="0">
                  <c:v>Fitness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-8.3333333333333835E-3"/>
                  <c:y val="4.62962962962958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[MAE.xlsx]工作表5!$A$8:$A$12</c:f>
              <c:strCache>
                <c:ptCount val="5"/>
                <c:pt idx="0">
                  <c:v>Eating</c:v>
                </c:pt>
                <c:pt idx="1">
                  <c:v>Drinking</c:v>
                </c:pt>
                <c:pt idx="2">
                  <c:v>Enjoying</c:v>
                </c:pt>
                <c:pt idx="3">
                  <c:v>Shopping</c:v>
                </c:pt>
                <c:pt idx="4">
                  <c:v>Learning</c:v>
                </c:pt>
              </c:strCache>
            </c:strRef>
          </c:cat>
          <c:val>
            <c:numRef>
              <c:f>[MAE.xlsx]工作表5!$B$8:$B$12</c:f>
              <c:numCache>
                <c:formatCode>General</c:formatCode>
                <c:ptCount val="5"/>
                <c:pt idx="0">
                  <c:v>4.1100000000000003</c:v>
                </c:pt>
                <c:pt idx="1">
                  <c:v>4.05</c:v>
                </c:pt>
                <c:pt idx="2">
                  <c:v>3.78</c:v>
                </c:pt>
                <c:pt idx="3">
                  <c:v>3.84</c:v>
                </c:pt>
                <c:pt idx="4">
                  <c:v>3.56</c:v>
                </c:pt>
              </c:numCache>
            </c:numRef>
          </c:val>
        </c:ser>
        <c:ser>
          <c:idx val="1"/>
          <c:order val="1"/>
          <c:tx>
            <c:strRef>
              <c:f>[MAE.xlsx]工作表5!$C$7</c:f>
              <c:strCache>
                <c:ptCount val="1"/>
                <c:pt idx="0">
                  <c:v>Satifaction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[MAE.xlsx]工作表5!$A$8:$A$12</c:f>
              <c:strCache>
                <c:ptCount val="5"/>
                <c:pt idx="0">
                  <c:v>Eating</c:v>
                </c:pt>
                <c:pt idx="1">
                  <c:v>Drinking</c:v>
                </c:pt>
                <c:pt idx="2">
                  <c:v>Enjoying</c:v>
                </c:pt>
                <c:pt idx="3">
                  <c:v>Shopping</c:v>
                </c:pt>
                <c:pt idx="4">
                  <c:v>Learning</c:v>
                </c:pt>
              </c:strCache>
            </c:strRef>
          </c:cat>
          <c:val>
            <c:numRef>
              <c:f>[MAE.xlsx]工作表5!$C$8:$C$12</c:f>
              <c:numCache>
                <c:formatCode>General</c:formatCode>
                <c:ptCount val="5"/>
                <c:pt idx="0">
                  <c:v>4.0199999999999996</c:v>
                </c:pt>
                <c:pt idx="1">
                  <c:v>3.94</c:v>
                </c:pt>
                <c:pt idx="2">
                  <c:v>3.84</c:v>
                </c:pt>
                <c:pt idx="3">
                  <c:v>3.94</c:v>
                </c:pt>
                <c:pt idx="4">
                  <c:v>3.78</c:v>
                </c:pt>
              </c:numCache>
            </c:numRef>
          </c:val>
        </c:ser>
        <c:ser>
          <c:idx val="2"/>
          <c:order val="2"/>
          <c:tx>
            <c:strRef>
              <c:f>[MAE.xlsx]工作表5!$D$7</c:f>
              <c:strCache>
                <c:ptCount val="1"/>
                <c:pt idx="0">
                  <c:v>Purchase Willing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444444444444445E-2"/>
                  <c:y val="-2.121889068003332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999999999999949E-2"/>
                  <c:y val="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3333333333333333E-2"/>
                  <c:y val="-1.3888888888888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6111111111111108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0555555555555454E-2"/>
                  <c:y val="-1.3888888888888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[MAE.xlsx]工作表5!$A$8:$A$12</c:f>
              <c:strCache>
                <c:ptCount val="5"/>
                <c:pt idx="0">
                  <c:v>Eating</c:v>
                </c:pt>
                <c:pt idx="1">
                  <c:v>Drinking</c:v>
                </c:pt>
                <c:pt idx="2">
                  <c:v>Enjoying</c:v>
                </c:pt>
                <c:pt idx="3">
                  <c:v>Shopping</c:v>
                </c:pt>
                <c:pt idx="4">
                  <c:v>Learning</c:v>
                </c:pt>
              </c:strCache>
            </c:strRef>
          </c:cat>
          <c:val>
            <c:numRef>
              <c:f>[MAE.xlsx]工作表5!$D$8:$D$12</c:f>
              <c:numCache>
                <c:formatCode>General</c:formatCode>
                <c:ptCount val="5"/>
                <c:pt idx="0">
                  <c:v>4.1399999999999997</c:v>
                </c:pt>
                <c:pt idx="1">
                  <c:v>4.03</c:v>
                </c:pt>
                <c:pt idx="2">
                  <c:v>3.92</c:v>
                </c:pt>
                <c:pt idx="3">
                  <c:v>3.95</c:v>
                </c:pt>
                <c:pt idx="4">
                  <c:v>3.78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614016"/>
        <c:axId val="154767360"/>
        <c:axId val="0"/>
      </c:bar3DChart>
      <c:catAx>
        <c:axId val="15461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54767360"/>
        <c:crosses val="autoZero"/>
        <c:auto val="1"/>
        <c:lblAlgn val="ctr"/>
        <c:lblOffset val="100"/>
        <c:noMultiLvlLbl val="0"/>
      </c:catAx>
      <c:valAx>
        <c:axId val="15476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54614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Accuracy!$G$62:$N$62</c:f>
              <c:strCache>
                <c:ptCount val="8"/>
                <c:pt idx="0">
                  <c:v>Random</c:v>
                </c:pt>
                <c:pt idx="1">
                  <c:v>E</c:v>
                </c:pt>
                <c:pt idx="2">
                  <c:v>P</c:v>
                </c:pt>
                <c:pt idx="3">
                  <c:v>S</c:v>
                </c:pt>
                <c:pt idx="4">
                  <c:v>E+P</c:v>
                </c:pt>
                <c:pt idx="5">
                  <c:v>P+S</c:v>
                </c:pt>
                <c:pt idx="6">
                  <c:v>E+S</c:v>
                </c:pt>
                <c:pt idx="7">
                  <c:v>E+S+P</c:v>
                </c:pt>
              </c:strCache>
            </c:strRef>
          </c:cat>
          <c:val>
            <c:numRef>
              <c:f>Accuracy!$G$63:$N$63</c:f>
              <c:numCache>
                <c:formatCode>0%</c:formatCode>
                <c:ptCount val="8"/>
                <c:pt idx="0">
                  <c:v>0.19047619047619047</c:v>
                </c:pt>
                <c:pt idx="1">
                  <c:v>0.39047619047619048</c:v>
                </c:pt>
                <c:pt idx="2">
                  <c:v>0.37142857142857144</c:v>
                </c:pt>
                <c:pt idx="3">
                  <c:v>0.3619047619047619</c:v>
                </c:pt>
                <c:pt idx="4">
                  <c:v>0.44761904761904764</c:v>
                </c:pt>
                <c:pt idx="5">
                  <c:v>0.4285714285714286</c:v>
                </c:pt>
                <c:pt idx="6">
                  <c:v>0.50476190476190474</c:v>
                </c:pt>
                <c:pt idx="7">
                  <c:v>0.60952380952380947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586944"/>
        <c:axId val="157588864"/>
      </c:barChart>
      <c:catAx>
        <c:axId val="1575869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baseline="0" dirty="0" smtClean="0"/>
                  <a:t>Criteria </a:t>
                </a:r>
                <a:r>
                  <a:rPr lang="en-US" sz="1400" baseline="0" dirty="0"/>
                  <a:t>Combinations</a:t>
                </a:r>
                <a:endParaRPr lang="en-US" sz="1400" dirty="0"/>
              </a:p>
            </c:rich>
          </c:tx>
          <c:layout/>
          <c:overlay val="0"/>
        </c:title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157588864"/>
        <c:crosses val="autoZero"/>
        <c:auto val="1"/>
        <c:lblAlgn val="ctr"/>
        <c:lblOffset val="100"/>
        <c:noMultiLvlLbl val="0"/>
      </c:catAx>
      <c:valAx>
        <c:axId val="157588864"/>
        <c:scaling>
          <c:orientation val="minMax"/>
          <c:max val="0.70000000000000007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Percision</a:t>
                </a:r>
                <a:endParaRPr lang="zh-TW" sz="1200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157586944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zh-TW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E51BE-B6F6-4ABB-9A3C-17492242515A}" type="doc">
      <dgm:prSet loTypeId="urn:microsoft.com/office/officeart/2005/8/layout/equation1" loCatId="process" qsTypeId="urn:microsoft.com/office/officeart/2005/8/quickstyle/3d1" qsCatId="3D" csTypeId="urn:microsoft.com/office/officeart/2005/8/colors/accent1_2" csCatId="accent1" phldr="1"/>
      <dgm:spPr/>
    </dgm:pt>
    <dgm:pt modelId="{11CCA29B-3587-468F-9463-5FFCEDEAFD65}">
      <dgm:prSet phldrT="[文字]" custT="1"/>
      <dgm:spPr/>
      <dgm:t>
        <a:bodyPr/>
        <a:lstStyle/>
        <a:p>
          <a:r>
            <a:rPr lang="en-US" altLang="zh-TW" sz="1600" b="1" dirty="0" smtClean="0">
              <a:latin typeface="Tahoma"/>
              <a:cs typeface="Tahoma"/>
            </a:rPr>
            <a:t>E-Commerce </a:t>
          </a:r>
          <a:endParaRPr lang="zh-TW" altLang="en-US" sz="1600" b="1" dirty="0">
            <a:latin typeface="Tahoma"/>
            <a:cs typeface="Tahoma"/>
          </a:endParaRPr>
        </a:p>
      </dgm:t>
    </dgm:pt>
    <dgm:pt modelId="{38CC07DB-438F-44B5-9A82-9A42C8F78F61}" type="parTrans" cxnId="{574A2B97-3A6C-4445-B5D6-9D94787B77CD}">
      <dgm:prSet/>
      <dgm:spPr/>
      <dgm:t>
        <a:bodyPr/>
        <a:lstStyle/>
        <a:p>
          <a:endParaRPr lang="zh-TW" altLang="en-US"/>
        </a:p>
      </dgm:t>
    </dgm:pt>
    <dgm:pt modelId="{9F7D8620-6C60-46BD-98F2-2DC8DF40E2EF}" type="sibTrans" cxnId="{574A2B97-3A6C-4445-B5D6-9D94787B77CD}">
      <dgm:prSet/>
      <dgm:spPr/>
      <dgm:t>
        <a:bodyPr/>
        <a:lstStyle/>
        <a:p>
          <a:endParaRPr lang="zh-TW" altLang="en-US" dirty="0"/>
        </a:p>
      </dgm:t>
    </dgm:pt>
    <dgm:pt modelId="{397E969C-2D1F-472E-B931-FDEB38E6364F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1600" b="1" smtClean="0">
              <a:latin typeface="Tahoma"/>
              <a:cs typeface="Tahoma"/>
            </a:rPr>
            <a:t>Social Computing </a:t>
          </a:r>
          <a:endParaRPr lang="zh-TW" altLang="en-US" sz="1600" b="1" dirty="0">
            <a:latin typeface="Tahoma"/>
            <a:cs typeface="Tahoma"/>
          </a:endParaRPr>
        </a:p>
      </dgm:t>
    </dgm:pt>
    <dgm:pt modelId="{15038E99-5A65-43AE-9C29-4FAEE2BD5E57}" type="parTrans" cxnId="{EB5F0F58-9431-4757-9DC7-784CD9AE48EE}">
      <dgm:prSet/>
      <dgm:spPr/>
      <dgm:t>
        <a:bodyPr/>
        <a:lstStyle/>
        <a:p>
          <a:endParaRPr lang="zh-TW" altLang="en-US"/>
        </a:p>
      </dgm:t>
    </dgm:pt>
    <dgm:pt modelId="{FBF43F7A-0C87-4514-B191-509259C114C4}" type="sibTrans" cxnId="{EB5F0F58-9431-4757-9DC7-784CD9AE48EE}">
      <dgm:prSet/>
      <dgm:spPr/>
      <dgm:t>
        <a:bodyPr/>
        <a:lstStyle/>
        <a:p>
          <a:endParaRPr lang="zh-TW" altLang="en-US"/>
        </a:p>
      </dgm:t>
    </dgm:pt>
    <dgm:pt modelId="{697C1089-3759-4363-B6A3-C1177F296A8C}">
      <dgm:prSet phldrT="[文字]" custT="1"/>
      <dgm:spPr>
        <a:solidFill>
          <a:srgbClr val="FF3399"/>
        </a:solidFill>
      </dgm:spPr>
      <dgm:t>
        <a:bodyPr/>
        <a:lstStyle/>
        <a:p>
          <a:r>
            <a:rPr lang="en-US" altLang="zh-TW" sz="1600" b="1" dirty="0" smtClean="0">
              <a:latin typeface="Tahoma"/>
              <a:cs typeface="Tahoma"/>
            </a:rPr>
            <a:t>Social Commerce</a:t>
          </a:r>
          <a:endParaRPr lang="zh-TW" altLang="en-US" sz="1600" b="1" dirty="0">
            <a:latin typeface="Tahoma"/>
            <a:cs typeface="Tahoma"/>
          </a:endParaRPr>
        </a:p>
      </dgm:t>
    </dgm:pt>
    <dgm:pt modelId="{453BA8AB-752E-4AF2-AD74-BC7A0FDCE361}" type="parTrans" cxnId="{E41618BC-401C-4057-9D40-A5706FAAE10D}">
      <dgm:prSet/>
      <dgm:spPr/>
      <dgm:t>
        <a:bodyPr/>
        <a:lstStyle/>
        <a:p>
          <a:endParaRPr lang="zh-TW" altLang="en-US"/>
        </a:p>
      </dgm:t>
    </dgm:pt>
    <dgm:pt modelId="{E948A6AE-2313-4A87-8A77-817A1741EF07}" type="sibTrans" cxnId="{E41618BC-401C-4057-9D40-A5706FAAE10D}">
      <dgm:prSet/>
      <dgm:spPr/>
      <dgm:t>
        <a:bodyPr/>
        <a:lstStyle/>
        <a:p>
          <a:endParaRPr lang="zh-TW" altLang="en-US"/>
        </a:p>
      </dgm:t>
    </dgm:pt>
    <dgm:pt modelId="{C65A8B76-FC73-42CB-AB96-2E7245819EFF}" type="pres">
      <dgm:prSet presAssocID="{215E51BE-B6F6-4ABB-9A3C-17492242515A}" presName="linearFlow" presStyleCnt="0">
        <dgm:presLayoutVars>
          <dgm:dir/>
          <dgm:resizeHandles val="exact"/>
        </dgm:presLayoutVars>
      </dgm:prSet>
      <dgm:spPr/>
    </dgm:pt>
    <dgm:pt modelId="{3826404A-22FA-4CA2-9F89-25CB1B4F882D}" type="pres">
      <dgm:prSet presAssocID="{11CCA29B-3587-468F-9463-5FFCEDEAFD65}" presName="node" presStyleLbl="node1" presStyleIdx="0" presStyleCnt="3" custScaleX="109050" custScaleY="1047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1C73179-D3F5-4A4C-9F27-3FA243EF361D}" type="pres">
      <dgm:prSet presAssocID="{9F7D8620-6C60-46BD-98F2-2DC8DF40E2EF}" presName="spacerL" presStyleCnt="0"/>
      <dgm:spPr/>
    </dgm:pt>
    <dgm:pt modelId="{73DA138E-1CDB-4EAA-9C69-AFA7788C40C7}" type="pres">
      <dgm:prSet presAssocID="{9F7D8620-6C60-46BD-98F2-2DC8DF40E2EF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E06EE78B-AF7C-45AA-BEF8-045350D39999}" type="pres">
      <dgm:prSet presAssocID="{9F7D8620-6C60-46BD-98F2-2DC8DF40E2EF}" presName="spacerR" presStyleCnt="0"/>
      <dgm:spPr/>
    </dgm:pt>
    <dgm:pt modelId="{75DD7B03-EDFD-489E-8BFF-52A86146FB56}" type="pres">
      <dgm:prSet presAssocID="{397E969C-2D1F-472E-B931-FDEB38E6364F}" presName="node" presStyleLbl="node1" presStyleIdx="1" presStyleCnt="3" custScaleX="117308" custScaleY="1090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5B4E7D6-D5D6-40B6-82CC-09C40963B8D0}" type="pres">
      <dgm:prSet presAssocID="{FBF43F7A-0C87-4514-B191-509259C114C4}" presName="spacerL" presStyleCnt="0"/>
      <dgm:spPr/>
    </dgm:pt>
    <dgm:pt modelId="{B2A17EBD-6DB1-4129-8814-F9315FCEFF9B}" type="pres">
      <dgm:prSet presAssocID="{FBF43F7A-0C87-4514-B191-509259C114C4}" presName="sibTrans" presStyleLbl="sibTrans2D1" presStyleIdx="1" presStyleCnt="2"/>
      <dgm:spPr>
        <a:prstGeom prst="rightArrow">
          <a:avLst/>
        </a:prstGeom>
      </dgm:spPr>
      <dgm:t>
        <a:bodyPr/>
        <a:lstStyle/>
        <a:p>
          <a:endParaRPr lang="zh-TW" altLang="en-US"/>
        </a:p>
      </dgm:t>
    </dgm:pt>
    <dgm:pt modelId="{C7E409AD-3656-4142-A224-CC4AB82FF95B}" type="pres">
      <dgm:prSet presAssocID="{FBF43F7A-0C87-4514-B191-509259C114C4}" presName="spacerR" presStyleCnt="0"/>
      <dgm:spPr/>
    </dgm:pt>
    <dgm:pt modelId="{F23D44EE-E48C-4B6C-8AA4-04CA71043BB4}" type="pres">
      <dgm:prSet presAssocID="{697C1089-3759-4363-B6A3-C1177F296A8C}" presName="node" presStyleLbl="node1" presStyleIdx="2" presStyleCnt="3" custScaleX="117308" custScaleY="1090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123ED1C-E4B1-49DC-9CCA-5338721EC6A9}" type="presOf" srcId="{215E51BE-B6F6-4ABB-9A3C-17492242515A}" destId="{C65A8B76-FC73-42CB-AB96-2E7245819EFF}" srcOrd="0" destOrd="0" presId="urn:microsoft.com/office/officeart/2005/8/layout/equation1"/>
    <dgm:cxn modelId="{A977FACE-247B-4664-ABF5-F96FCC9E3F07}" type="presOf" srcId="{397E969C-2D1F-472E-B931-FDEB38E6364F}" destId="{75DD7B03-EDFD-489E-8BFF-52A86146FB56}" srcOrd="0" destOrd="0" presId="urn:microsoft.com/office/officeart/2005/8/layout/equation1"/>
    <dgm:cxn modelId="{5ABDC5B4-F252-407E-8F6C-5F0AFAABEEF7}" type="presOf" srcId="{9F7D8620-6C60-46BD-98F2-2DC8DF40E2EF}" destId="{73DA138E-1CDB-4EAA-9C69-AFA7788C40C7}" srcOrd="0" destOrd="0" presId="urn:microsoft.com/office/officeart/2005/8/layout/equation1"/>
    <dgm:cxn modelId="{DA7B9776-622B-49D8-8918-305203BCE358}" type="presOf" srcId="{FBF43F7A-0C87-4514-B191-509259C114C4}" destId="{B2A17EBD-6DB1-4129-8814-F9315FCEFF9B}" srcOrd="0" destOrd="0" presId="urn:microsoft.com/office/officeart/2005/8/layout/equation1"/>
    <dgm:cxn modelId="{EB5F0F58-9431-4757-9DC7-784CD9AE48EE}" srcId="{215E51BE-B6F6-4ABB-9A3C-17492242515A}" destId="{397E969C-2D1F-472E-B931-FDEB38E6364F}" srcOrd="1" destOrd="0" parTransId="{15038E99-5A65-43AE-9C29-4FAEE2BD5E57}" sibTransId="{FBF43F7A-0C87-4514-B191-509259C114C4}"/>
    <dgm:cxn modelId="{E41618BC-401C-4057-9D40-A5706FAAE10D}" srcId="{215E51BE-B6F6-4ABB-9A3C-17492242515A}" destId="{697C1089-3759-4363-B6A3-C1177F296A8C}" srcOrd="2" destOrd="0" parTransId="{453BA8AB-752E-4AF2-AD74-BC7A0FDCE361}" sibTransId="{E948A6AE-2313-4A87-8A77-817A1741EF07}"/>
    <dgm:cxn modelId="{F5C2B999-2337-4099-955B-EE953263F78A}" type="presOf" srcId="{11CCA29B-3587-468F-9463-5FFCEDEAFD65}" destId="{3826404A-22FA-4CA2-9F89-25CB1B4F882D}" srcOrd="0" destOrd="0" presId="urn:microsoft.com/office/officeart/2005/8/layout/equation1"/>
    <dgm:cxn modelId="{574A2B97-3A6C-4445-B5D6-9D94787B77CD}" srcId="{215E51BE-B6F6-4ABB-9A3C-17492242515A}" destId="{11CCA29B-3587-468F-9463-5FFCEDEAFD65}" srcOrd="0" destOrd="0" parTransId="{38CC07DB-438F-44B5-9A82-9A42C8F78F61}" sibTransId="{9F7D8620-6C60-46BD-98F2-2DC8DF40E2EF}"/>
    <dgm:cxn modelId="{494B54CD-D74E-4940-A202-8DC92766C043}" type="presOf" srcId="{697C1089-3759-4363-B6A3-C1177F296A8C}" destId="{F23D44EE-E48C-4B6C-8AA4-04CA71043BB4}" srcOrd="0" destOrd="0" presId="urn:microsoft.com/office/officeart/2005/8/layout/equation1"/>
    <dgm:cxn modelId="{4FC05B8B-F095-4963-99C5-C0944DC890F8}" type="presParOf" srcId="{C65A8B76-FC73-42CB-AB96-2E7245819EFF}" destId="{3826404A-22FA-4CA2-9F89-25CB1B4F882D}" srcOrd="0" destOrd="0" presId="urn:microsoft.com/office/officeart/2005/8/layout/equation1"/>
    <dgm:cxn modelId="{A42257DC-C06D-43F9-ABBC-A75AE3E6D6A4}" type="presParOf" srcId="{C65A8B76-FC73-42CB-AB96-2E7245819EFF}" destId="{31C73179-D3F5-4A4C-9F27-3FA243EF361D}" srcOrd="1" destOrd="0" presId="urn:microsoft.com/office/officeart/2005/8/layout/equation1"/>
    <dgm:cxn modelId="{22056C99-0145-4A43-BF40-B44F0AF80378}" type="presParOf" srcId="{C65A8B76-FC73-42CB-AB96-2E7245819EFF}" destId="{73DA138E-1CDB-4EAA-9C69-AFA7788C40C7}" srcOrd="2" destOrd="0" presId="urn:microsoft.com/office/officeart/2005/8/layout/equation1"/>
    <dgm:cxn modelId="{9AEDCEE7-E09D-4DF6-87DA-3778EBC054F7}" type="presParOf" srcId="{C65A8B76-FC73-42CB-AB96-2E7245819EFF}" destId="{E06EE78B-AF7C-45AA-BEF8-045350D39999}" srcOrd="3" destOrd="0" presId="urn:microsoft.com/office/officeart/2005/8/layout/equation1"/>
    <dgm:cxn modelId="{F85F781A-94E9-4AE4-85A2-4D891449514D}" type="presParOf" srcId="{C65A8B76-FC73-42CB-AB96-2E7245819EFF}" destId="{75DD7B03-EDFD-489E-8BFF-52A86146FB56}" srcOrd="4" destOrd="0" presId="urn:microsoft.com/office/officeart/2005/8/layout/equation1"/>
    <dgm:cxn modelId="{03FE21E1-42F0-4272-B038-AC33903442C4}" type="presParOf" srcId="{C65A8B76-FC73-42CB-AB96-2E7245819EFF}" destId="{85B4E7D6-D5D6-40B6-82CC-09C40963B8D0}" srcOrd="5" destOrd="0" presId="urn:microsoft.com/office/officeart/2005/8/layout/equation1"/>
    <dgm:cxn modelId="{5875C3AA-9E41-4AF4-ACDC-5C2B006B4F1D}" type="presParOf" srcId="{C65A8B76-FC73-42CB-AB96-2E7245819EFF}" destId="{B2A17EBD-6DB1-4129-8814-F9315FCEFF9B}" srcOrd="6" destOrd="0" presId="urn:microsoft.com/office/officeart/2005/8/layout/equation1"/>
    <dgm:cxn modelId="{9E49061F-4BBE-42F4-8A4A-809795B00B31}" type="presParOf" srcId="{C65A8B76-FC73-42CB-AB96-2E7245819EFF}" destId="{C7E409AD-3656-4142-A224-CC4AB82FF95B}" srcOrd="7" destOrd="0" presId="urn:microsoft.com/office/officeart/2005/8/layout/equation1"/>
    <dgm:cxn modelId="{0092F984-2C27-4332-A349-50CFED51A687}" type="presParOf" srcId="{C65A8B76-FC73-42CB-AB96-2E7245819EFF}" destId="{F23D44EE-E48C-4B6C-8AA4-04CA71043BB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EF15E-28FF-4054-9948-916E61BA6C72}" type="doc">
      <dgm:prSet loTypeId="urn:microsoft.com/office/officeart/2005/8/layout/cycle6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3469DDA9-BA8F-47A1-A758-F9CF710BA9E1}">
      <dgm:prSet phldrT="[文字]"/>
      <dgm:spPr/>
      <dgm:t>
        <a:bodyPr lIns="36000" tIns="36000" rIns="36000" bIns="3600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b="1" dirty="0" smtClean="0"/>
            <a:t>Social Media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zh-TW" altLang="en-US" b="1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b="1" dirty="0" smtClean="0"/>
            <a:t>Big Data</a:t>
          </a:r>
        </a:p>
      </dgm:t>
    </dgm:pt>
    <dgm:pt modelId="{E59B5184-D361-4DA4-A86D-E76CA01E9905}" type="par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F701B03A-BA9D-4627-BC6D-F2AB2D95BE70}" type="sibTrans" cxnId="{ED1330E7-65DD-498F-9AD9-FE4DE3058A55}">
      <dgm:prSet/>
      <dgm:spPr/>
      <dgm:t>
        <a:bodyPr/>
        <a:lstStyle/>
        <a:p>
          <a:endParaRPr lang="zh-TW" altLang="en-US"/>
        </a:p>
      </dgm:t>
    </dgm:pt>
    <dgm:pt modelId="{7CFFBAF8-9A92-4D7B-A165-FB4376259735}">
      <dgm:prSet phldrT="[文字]"/>
      <dgm:spPr/>
      <dgm:t>
        <a:bodyPr/>
        <a:lstStyle/>
        <a:p>
          <a:r>
            <a:rPr lang="en-US" altLang="zh-TW" b="1" dirty="0" smtClean="0"/>
            <a:t>Analyzing</a:t>
          </a:r>
        </a:p>
        <a:p>
          <a:r>
            <a:rPr lang="en-US" altLang="zh-TW" b="1" dirty="0" smtClean="0"/>
            <a:t>(Discovering)</a:t>
          </a:r>
          <a:endParaRPr lang="zh-TW" altLang="en-US" b="1" dirty="0"/>
        </a:p>
      </dgm:t>
    </dgm:pt>
    <dgm:pt modelId="{589E99BF-EFB3-42D0-B1DF-CA0486CCD0E9}" type="par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15D6ACDB-7E86-4FC9-9531-34E77F11F758}" type="sibTrans" cxnId="{0799EE2C-EE1A-4D92-8A69-DEE7E452CB37}">
      <dgm:prSet/>
      <dgm:spPr/>
      <dgm:t>
        <a:bodyPr/>
        <a:lstStyle/>
        <a:p>
          <a:endParaRPr lang="zh-TW" altLang="en-US"/>
        </a:p>
      </dgm:t>
    </dgm:pt>
    <dgm:pt modelId="{0057D9FC-B88B-4DC5-A3F5-81C3BEE4965A}">
      <dgm:prSet phldrT="[文字]"/>
      <dgm:spPr/>
      <dgm:t>
        <a:bodyPr/>
        <a:lstStyle/>
        <a:p>
          <a:r>
            <a:rPr lang="en-US" altLang="zh-TW" b="1" dirty="0" smtClean="0"/>
            <a:t>Social Elements &amp; Dynamics</a:t>
          </a:r>
          <a:endParaRPr lang="zh-TW" altLang="en-US" b="1" dirty="0"/>
        </a:p>
      </dgm:t>
    </dgm:pt>
    <dgm:pt modelId="{BC2944E5-8ECD-45F5-8D4F-C65778B185B7}" type="par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6A31BD2-3709-4294-90EF-BF18A156223B}" type="sibTrans" cxnId="{D93610A9-637C-440A-9CA3-E05016E5172B}">
      <dgm:prSet/>
      <dgm:spPr/>
      <dgm:t>
        <a:bodyPr/>
        <a:lstStyle/>
        <a:p>
          <a:endParaRPr lang="zh-TW" altLang="en-US"/>
        </a:p>
      </dgm:t>
    </dgm:pt>
    <dgm:pt modelId="{15992F26-4A5C-48E2-87A2-DCF4C70515E0}">
      <dgm:prSet phldrT="[文字]"/>
      <dgm:spPr/>
      <dgm:t>
        <a:bodyPr/>
        <a:lstStyle/>
        <a:p>
          <a:r>
            <a:rPr lang="en-US" altLang="zh-TW" b="1" dirty="0" smtClean="0"/>
            <a:t>Designing </a:t>
          </a:r>
        </a:p>
        <a:p>
          <a:r>
            <a:rPr lang="en-US" altLang="zh-TW" b="1" dirty="0" smtClean="0"/>
            <a:t>(Engineering)</a:t>
          </a:r>
          <a:endParaRPr lang="zh-TW" altLang="en-US" b="1" dirty="0"/>
        </a:p>
      </dgm:t>
    </dgm:pt>
    <dgm:pt modelId="{021FD2F8-0D89-490C-8166-8ABCAB9DDE85}" type="par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8CB8456F-8C5E-43BE-A871-F1C477C65F97}" type="sibTrans" cxnId="{3DD04219-ECD9-4EEC-8DC3-104D3D67B3CF}">
      <dgm:prSet/>
      <dgm:spPr/>
      <dgm:t>
        <a:bodyPr/>
        <a:lstStyle/>
        <a:p>
          <a:endParaRPr lang="zh-TW" altLang="en-US"/>
        </a:p>
      </dgm:t>
    </dgm:pt>
    <dgm:pt modelId="{9EC68BDC-91B1-4270-A925-96C6A21E3E32}" type="pres">
      <dgm:prSet presAssocID="{712EF15E-28FF-4054-9948-916E61BA6C7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78762FC-506D-44E3-BA24-F5B09A9A94C7}" type="pres">
      <dgm:prSet presAssocID="{3469DDA9-BA8F-47A1-A758-F9CF710BA9E1}" presName="node" presStyleLbl="node1" presStyleIdx="0" presStyleCnt="4" custScaleX="117224" custScaleY="1114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547762-2F95-41EC-A7DC-F0EC63455D1C}" type="pres">
      <dgm:prSet presAssocID="{3469DDA9-BA8F-47A1-A758-F9CF710BA9E1}" presName="spNode" presStyleCnt="0"/>
      <dgm:spPr/>
    </dgm:pt>
    <dgm:pt modelId="{3342CEA8-D402-4D52-89CD-CA374C2755C6}" type="pres">
      <dgm:prSet presAssocID="{F701B03A-BA9D-4627-BC6D-F2AB2D95BE70}" presName="sibTrans" presStyleLbl="sibTrans1D1" presStyleIdx="0" presStyleCnt="4"/>
      <dgm:spPr/>
      <dgm:t>
        <a:bodyPr/>
        <a:lstStyle/>
        <a:p>
          <a:endParaRPr lang="zh-TW" altLang="en-US"/>
        </a:p>
      </dgm:t>
    </dgm:pt>
    <dgm:pt modelId="{BD8A904D-CD74-42A5-A262-8F5C57A91EEC}" type="pres">
      <dgm:prSet presAssocID="{7CFFBAF8-9A92-4D7B-A165-FB437625973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CE7B172-D4DB-49F6-9D78-5A254F3B3B25}" type="pres">
      <dgm:prSet presAssocID="{7CFFBAF8-9A92-4D7B-A165-FB4376259735}" presName="spNode" presStyleCnt="0"/>
      <dgm:spPr/>
    </dgm:pt>
    <dgm:pt modelId="{AACAA4FF-5CE1-48E3-831D-6FBCF4FB2852}" type="pres">
      <dgm:prSet presAssocID="{15D6ACDB-7E86-4FC9-9531-34E77F11F758}" presName="sibTrans" presStyleLbl="sibTrans1D1" presStyleIdx="1" presStyleCnt="4"/>
      <dgm:spPr/>
      <dgm:t>
        <a:bodyPr/>
        <a:lstStyle/>
        <a:p>
          <a:endParaRPr lang="zh-TW" altLang="en-US"/>
        </a:p>
      </dgm:t>
    </dgm:pt>
    <dgm:pt modelId="{C352A8E1-BEC2-4776-A3C5-44604911A26D}" type="pres">
      <dgm:prSet presAssocID="{0057D9FC-B88B-4DC5-A3F5-81C3BEE4965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2E224B-3DB1-4186-8E75-00902E125494}" type="pres">
      <dgm:prSet presAssocID="{0057D9FC-B88B-4DC5-A3F5-81C3BEE4965A}" presName="spNode" presStyleCnt="0"/>
      <dgm:spPr/>
    </dgm:pt>
    <dgm:pt modelId="{6F05E72D-10E7-4D08-90AA-77B0FA5D5658}" type="pres">
      <dgm:prSet presAssocID="{16A31BD2-3709-4294-90EF-BF18A156223B}" presName="sibTrans" presStyleLbl="sibTrans1D1" presStyleIdx="2" presStyleCnt="4"/>
      <dgm:spPr/>
      <dgm:t>
        <a:bodyPr/>
        <a:lstStyle/>
        <a:p>
          <a:endParaRPr lang="zh-TW" altLang="en-US"/>
        </a:p>
      </dgm:t>
    </dgm:pt>
    <dgm:pt modelId="{93471B2B-7DF2-4A35-812D-60FB0BD73120}" type="pres">
      <dgm:prSet presAssocID="{15992F26-4A5C-48E2-87A2-DCF4C70515E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DECD5A-2AB7-4CC0-B4CB-1AEA5E965D43}" type="pres">
      <dgm:prSet presAssocID="{15992F26-4A5C-48E2-87A2-DCF4C70515E0}" presName="spNode" presStyleCnt="0"/>
      <dgm:spPr/>
    </dgm:pt>
    <dgm:pt modelId="{7A0419D7-5BBC-4D6A-BEBF-19948F15FE8A}" type="pres">
      <dgm:prSet presAssocID="{8CB8456F-8C5E-43BE-A871-F1C477C65F97}" presName="sibTrans" presStyleLbl="sibTrans1D1" presStyleIdx="3" presStyleCnt="4"/>
      <dgm:spPr/>
      <dgm:t>
        <a:bodyPr/>
        <a:lstStyle/>
        <a:p>
          <a:endParaRPr lang="zh-TW" altLang="en-US"/>
        </a:p>
      </dgm:t>
    </dgm:pt>
  </dgm:ptLst>
  <dgm:cxnLst>
    <dgm:cxn modelId="{3DAB5415-4D42-4413-8B55-126CD29146F3}" type="presOf" srcId="{16A31BD2-3709-4294-90EF-BF18A156223B}" destId="{6F05E72D-10E7-4D08-90AA-77B0FA5D5658}" srcOrd="0" destOrd="0" presId="urn:microsoft.com/office/officeart/2005/8/layout/cycle6"/>
    <dgm:cxn modelId="{1ED2D6DF-3373-4841-A46E-6885728088B2}" type="presOf" srcId="{15D6ACDB-7E86-4FC9-9531-34E77F11F758}" destId="{AACAA4FF-5CE1-48E3-831D-6FBCF4FB2852}" srcOrd="0" destOrd="0" presId="urn:microsoft.com/office/officeart/2005/8/layout/cycle6"/>
    <dgm:cxn modelId="{E68195FE-5018-4E0F-8448-23C264AC3382}" type="presOf" srcId="{8CB8456F-8C5E-43BE-A871-F1C477C65F97}" destId="{7A0419D7-5BBC-4D6A-BEBF-19948F15FE8A}" srcOrd="0" destOrd="0" presId="urn:microsoft.com/office/officeart/2005/8/layout/cycle6"/>
    <dgm:cxn modelId="{FA2BF55D-262D-4A4E-9536-BEC557577740}" type="presOf" srcId="{7CFFBAF8-9A92-4D7B-A165-FB4376259735}" destId="{BD8A904D-CD74-42A5-A262-8F5C57A91EEC}" srcOrd="0" destOrd="0" presId="urn:microsoft.com/office/officeart/2005/8/layout/cycle6"/>
    <dgm:cxn modelId="{3DD04219-ECD9-4EEC-8DC3-104D3D67B3CF}" srcId="{712EF15E-28FF-4054-9948-916E61BA6C72}" destId="{15992F26-4A5C-48E2-87A2-DCF4C70515E0}" srcOrd="3" destOrd="0" parTransId="{021FD2F8-0D89-490C-8166-8ABCAB9DDE85}" sibTransId="{8CB8456F-8C5E-43BE-A871-F1C477C65F97}"/>
    <dgm:cxn modelId="{508EA42A-71CF-4B4E-A9B4-AFA5D6EEB59A}" type="presOf" srcId="{0057D9FC-B88B-4DC5-A3F5-81C3BEE4965A}" destId="{C352A8E1-BEC2-4776-A3C5-44604911A26D}" srcOrd="0" destOrd="0" presId="urn:microsoft.com/office/officeart/2005/8/layout/cycle6"/>
    <dgm:cxn modelId="{BBB13618-8B95-4D7D-B49A-10E5930A249F}" type="presOf" srcId="{712EF15E-28FF-4054-9948-916E61BA6C72}" destId="{9EC68BDC-91B1-4270-A925-96C6A21E3E32}" srcOrd="0" destOrd="0" presId="urn:microsoft.com/office/officeart/2005/8/layout/cycle6"/>
    <dgm:cxn modelId="{AFD1EF2C-B81B-4FC9-BFD0-B24452772A6B}" type="presOf" srcId="{F701B03A-BA9D-4627-BC6D-F2AB2D95BE70}" destId="{3342CEA8-D402-4D52-89CD-CA374C2755C6}" srcOrd="0" destOrd="0" presId="urn:microsoft.com/office/officeart/2005/8/layout/cycle6"/>
    <dgm:cxn modelId="{3ABEB335-1D84-498C-A619-CE93D2B28D57}" type="presOf" srcId="{3469DDA9-BA8F-47A1-A758-F9CF710BA9E1}" destId="{078762FC-506D-44E3-BA24-F5B09A9A94C7}" srcOrd="0" destOrd="0" presId="urn:microsoft.com/office/officeart/2005/8/layout/cycle6"/>
    <dgm:cxn modelId="{ED1330E7-65DD-498F-9AD9-FE4DE3058A55}" srcId="{712EF15E-28FF-4054-9948-916E61BA6C72}" destId="{3469DDA9-BA8F-47A1-A758-F9CF710BA9E1}" srcOrd="0" destOrd="0" parTransId="{E59B5184-D361-4DA4-A86D-E76CA01E9905}" sibTransId="{F701B03A-BA9D-4627-BC6D-F2AB2D95BE70}"/>
    <dgm:cxn modelId="{D93610A9-637C-440A-9CA3-E05016E5172B}" srcId="{712EF15E-28FF-4054-9948-916E61BA6C72}" destId="{0057D9FC-B88B-4DC5-A3F5-81C3BEE4965A}" srcOrd="2" destOrd="0" parTransId="{BC2944E5-8ECD-45F5-8D4F-C65778B185B7}" sibTransId="{16A31BD2-3709-4294-90EF-BF18A156223B}"/>
    <dgm:cxn modelId="{777DCA21-3351-4770-BFAA-33B2656057F2}" type="presOf" srcId="{15992F26-4A5C-48E2-87A2-DCF4C70515E0}" destId="{93471B2B-7DF2-4A35-812D-60FB0BD73120}" srcOrd="0" destOrd="0" presId="urn:microsoft.com/office/officeart/2005/8/layout/cycle6"/>
    <dgm:cxn modelId="{0799EE2C-EE1A-4D92-8A69-DEE7E452CB37}" srcId="{712EF15E-28FF-4054-9948-916E61BA6C72}" destId="{7CFFBAF8-9A92-4D7B-A165-FB4376259735}" srcOrd="1" destOrd="0" parTransId="{589E99BF-EFB3-42D0-B1DF-CA0486CCD0E9}" sibTransId="{15D6ACDB-7E86-4FC9-9531-34E77F11F758}"/>
    <dgm:cxn modelId="{DD3EC738-4DFD-437E-84EC-6436BFABDC6D}" type="presParOf" srcId="{9EC68BDC-91B1-4270-A925-96C6A21E3E32}" destId="{078762FC-506D-44E3-BA24-F5B09A9A94C7}" srcOrd="0" destOrd="0" presId="urn:microsoft.com/office/officeart/2005/8/layout/cycle6"/>
    <dgm:cxn modelId="{156E8DD7-259E-4657-ADDE-0ED9884F2539}" type="presParOf" srcId="{9EC68BDC-91B1-4270-A925-96C6A21E3E32}" destId="{78547762-2F95-41EC-A7DC-F0EC63455D1C}" srcOrd="1" destOrd="0" presId="urn:microsoft.com/office/officeart/2005/8/layout/cycle6"/>
    <dgm:cxn modelId="{69B58484-1B3B-4B09-830F-D5FDA1DD27D7}" type="presParOf" srcId="{9EC68BDC-91B1-4270-A925-96C6A21E3E32}" destId="{3342CEA8-D402-4D52-89CD-CA374C2755C6}" srcOrd="2" destOrd="0" presId="urn:microsoft.com/office/officeart/2005/8/layout/cycle6"/>
    <dgm:cxn modelId="{D6770D56-4E47-4B69-A4EF-05D4300CB136}" type="presParOf" srcId="{9EC68BDC-91B1-4270-A925-96C6A21E3E32}" destId="{BD8A904D-CD74-42A5-A262-8F5C57A91EEC}" srcOrd="3" destOrd="0" presId="urn:microsoft.com/office/officeart/2005/8/layout/cycle6"/>
    <dgm:cxn modelId="{CD527C63-48F2-4EB1-9F7D-EA4A3F138315}" type="presParOf" srcId="{9EC68BDC-91B1-4270-A925-96C6A21E3E32}" destId="{BCE7B172-D4DB-49F6-9D78-5A254F3B3B25}" srcOrd="4" destOrd="0" presId="urn:microsoft.com/office/officeart/2005/8/layout/cycle6"/>
    <dgm:cxn modelId="{6DBA6DF0-F4E4-47BE-9D25-D9AA3455C4E9}" type="presParOf" srcId="{9EC68BDC-91B1-4270-A925-96C6A21E3E32}" destId="{AACAA4FF-5CE1-48E3-831D-6FBCF4FB2852}" srcOrd="5" destOrd="0" presId="urn:microsoft.com/office/officeart/2005/8/layout/cycle6"/>
    <dgm:cxn modelId="{6C42B197-2C0A-418D-B139-F0AE693175BE}" type="presParOf" srcId="{9EC68BDC-91B1-4270-A925-96C6A21E3E32}" destId="{C352A8E1-BEC2-4776-A3C5-44604911A26D}" srcOrd="6" destOrd="0" presId="urn:microsoft.com/office/officeart/2005/8/layout/cycle6"/>
    <dgm:cxn modelId="{EC091BBB-327F-4983-9013-D655D2E689E9}" type="presParOf" srcId="{9EC68BDC-91B1-4270-A925-96C6A21E3E32}" destId="{642E224B-3DB1-4186-8E75-00902E125494}" srcOrd="7" destOrd="0" presId="urn:microsoft.com/office/officeart/2005/8/layout/cycle6"/>
    <dgm:cxn modelId="{BAB3017A-A60E-4EA1-BEF1-655F33E5DEEF}" type="presParOf" srcId="{9EC68BDC-91B1-4270-A925-96C6A21E3E32}" destId="{6F05E72D-10E7-4D08-90AA-77B0FA5D5658}" srcOrd="8" destOrd="0" presId="urn:microsoft.com/office/officeart/2005/8/layout/cycle6"/>
    <dgm:cxn modelId="{CAC44161-8FEB-4EA1-A366-11BD240F62C0}" type="presParOf" srcId="{9EC68BDC-91B1-4270-A925-96C6A21E3E32}" destId="{93471B2B-7DF2-4A35-812D-60FB0BD73120}" srcOrd="9" destOrd="0" presId="urn:microsoft.com/office/officeart/2005/8/layout/cycle6"/>
    <dgm:cxn modelId="{C8CE542E-A7BF-4B13-A647-779D0342288F}" type="presParOf" srcId="{9EC68BDC-91B1-4270-A925-96C6A21E3E32}" destId="{DBDECD5A-2AB7-4CC0-B4CB-1AEA5E965D43}" srcOrd="10" destOrd="0" presId="urn:microsoft.com/office/officeart/2005/8/layout/cycle6"/>
    <dgm:cxn modelId="{90D610BA-F555-4FA1-A3A6-49A781E77749}" type="presParOf" srcId="{9EC68BDC-91B1-4270-A925-96C6A21E3E32}" destId="{7A0419D7-5BBC-4D6A-BEBF-19948F15FE8A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8B91-607B-4DF1-ACF4-69E0C910FBD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4528E9B6-D7B7-4840-BC24-2C88C0D14B50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b="1" dirty="0" smtClean="0"/>
            <a:t>Social Diffusion Engine</a:t>
          </a:r>
          <a:endParaRPr lang="zh-TW" dirty="0"/>
        </a:p>
      </dgm:t>
    </dgm:pt>
    <dgm:pt modelId="{80D5924C-7AF2-4601-9850-1550D4A5DD5D}" type="parTrans" cxnId="{69C39D19-1337-4EDC-B719-B0E4FF165B11}">
      <dgm:prSet/>
      <dgm:spPr/>
      <dgm:t>
        <a:bodyPr/>
        <a:lstStyle/>
        <a:p>
          <a:endParaRPr lang="zh-TW" altLang="en-US"/>
        </a:p>
      </dgm:t>
    </dgm:pt>
    <dgm:pt modelId="{A0BBDC40-0899-4369-BF57-AE1C01908F7A}" type="sibTrans" cxnId="{69C39D19-1337-4EDC-B719-B0E4FF165B11}">
      <dgm:prSet/>
      <dgm:spPr/>
      <dgm:t>
        <a:bodyPr/>
        <a:lstStyle/>
        <a:p>
          <a:endParaRPr lang="zh-TW" altLang="en-US"/>
        </a:p>
      </dgm:t>
    </dgm:pt>
    <dgm:pt modelId="{B707EB08-BE00-4DFA-9469-880627D20963}">
      <dgm:prSet/>
      <dgm:spPr/>
      <dgm:t>
        <a:bodyPr/>
        <a:lstStyle/>
        <a:p>
          <a:pPr rtl="0"/>
          <a:r>
            <a:rPr lang="en-US" dirty="0" smtClean="0"/>
            <a:t>Used to disseminate the right information to the right users and spreading it widely</a:t>
          </a:r>
          <a:endParaRPr lang="zh-TW" dirty="0"/>
        </a:p>
      </dgm:t>
    </dgm:pt>
    <dgm:pt modelId="{4D5FD688-0B77-4A25-82FB-89B785C1A01A}" type="parTrans" cxnId="{4481EEB4-F1F3-4212-BE4F-6DDF7E9DA25D}">
      <dgm:prSet/>
      <dgm:spPr/>
      <dgm:t>
        <a:bodyPr/>
        <a:lstStyle/>
        <a:p>
          <a:endParaRPr lang="zh-TW" altLang="en-US"/>
        </a:p>
      </dgm:t>
    </dgm:pt>
    <dgm:pt modelId="{F5F5CE1C-07EF-4649-BE36-88295E62E630}" type="sibTrans" cxnId="{4481EEB4-F1F3-4212-BE4F-6DDF7E9DA25D}">
      <dgm:prSet/>
      <dgm:spPr/>
      <dgm:t>
        <a:bodyPr/>
        <a:lstStyle/>
        <a:p>
          <a:endParaRPr lang="zh-TW" altLang="en-US"/>
        </a:p>
      </dgm:t>
    </dgm:pt>
    <dgm:pt modelId="{90D6BC52-A930-4BAD-BE1B-F06213255436}">
      <dgm:prSet/>
      <dgm:spPr/>
      <dgm:t>
        <a:bodyPr/>
        <a:lstStyle/>
        <a:p>
          <a:pPr rtl="0"/>
          <a:r>
            <a:rPr lang="en-US" b="1" dirty="0" smtClean="0"/>
            <a:t>Social Decision  Engine</a:t>
          </a:r>
          <a:endParaRPr lang="zh-TW" dirty="0"/>
        </a:p>
      </dgm:t>
    </dgm:pt>
    <dgm:pt modelId="{5C332BDC-5FF7-4365-9D7F-095381186128}" type="parTrans" cxnId="{51923AAF-FA57-41FE-A023-6C14DB51BF4D}">
      <dgm:prSet/>
      <dgm:spPr/>
      <dgm:t>
        <a:bodyPr/>
        <a:lstStyle/>
        <a:p>
          <a:endParaRPr lang="zh-TW" altLang="en-US"/>
        </a:p>
      </dgm:t>
    </dgm:pt>
    <dgm:pt modelId="{42F914C2-8135-4BB3-908C-98835079688B}" type="sibTrans" cxnId="{51923AAF-FA57-41FE-A023-6C14DB51BF4D}">
      <dgm:prSet/>
      <dgm:spPr/>
      <dgm:t>
        <a:bodyPr/>
        <a:lstStyle/>
        <a:p>
          <a:endParaRPr lang="zh-TW" altLang="en-US"/>
        </a:p>
      </dgm:t>
    </dgm:pt>
    <dgm:pt modelId="{C93A928A-A554-478C-A612-543BDC3B1921}">
      <dgm:prSet/>
      <dgm:spPr/>
      <dgm:t>
        <a:bodyPr/>
        <a:lstStyle/>
        <a:p>
          <a:pPr rtl="0"/>
          <a:r>
            <a:rPr lang="en-US" smtClean="0"/>
            <a:t>Used to facilitate the integration of diverse views into a growing knowledge base</a:t>
          </a:r>
          <a:endParaRPr lang="zh-TW"/>
        </a:p>
      </dgm:t>
    </dgm:pt>
    <dgm:pt modelId="{E0D696FF-9829-4EC1-AB60-5959FAE6FD48}" type="parTrans" cxnId="{54F8E992-2332-47BB-BC75-E7B5930BE341}">
      <dgm:prSet/>
      <dgm:spPr/>
      <dgm:t>
        <a:bodyPr/>
        <a:lstStyle/>
        <a:p>
          <a:endParaRPr lang="zh-TW" altLang="en-US"/>
        </a:p>
      </dgm:t>
    </dgm:pt>
    <dgm:pt modelId="{CA9D8617-75D4-45E0-917D-1DAF073F3236}" type="sibTrans" cxnId="{54F8E992-2332-47BB-BC75-E7B5930BE341}">
      <dgm:prSet/>
      <dgm:spPr/>
      <dgm:t>
        <a:bodyPr/>
        <a:lstStyle/>
        <a:p>
          <a:endParaRPr lang="zh-TW" altLang="en-US"/>
        </a:p>
      </dgm:t>
    </dgm:pt>
    <dgm:pt modelId="{B1D3EBDD-1794-420A-8518-9429592701B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en-US" b="1" smtClean="0"/>
            <a:t>Social Trust Engine</a:t>
          </a:r>
          <a:endParaRPr lang="zh-TW"/>
        </a:p>
      </dgm:t>
    </dgm:pt>
    <dgm:pt modelId="{5C7E7BE1-8EBD-4C2A-A764-AC388E4C418B}" type="parTrans" cxnId="{C5F9B78A-6C79-4661-B9BD-592830FC300A}">
      <dgm:prSet/>
      <dgm:spPr/>
      <dgm:t>
        <a:bodyPr/>
        <a:lstStyle/>
        <a:p>
          <a:endParaRPr lang="zh-TW" altLang="en-US"/>
        </a:p>
      </dgm:t>
    </dgm:pt>
    <dgm:pt modelId="{91360F1B-5067-4463-A053-17AE37B9D8D5}" type="sibTrans" cxnId="{C5F9B78A-6C79-4661-B9BD-592830FC300A}">
      <dgm:prSet/>
      <dgm:spPr/>
      <dgm:t>
        <a:bodyPr/>
        <a:lstStyle/>
        <a:p>
          <a:endParaRPr lang="zh-TW" altLang="en-US"/>
        </a:p>
      </dgm:t>
    </dgm:pt>
    <dgm:pt modelId="{E6262858-AAD8-4937-B79E-E6635A43EA00}">
      <dgm:prSet/>
      <dgm:spPr/>
      <dgm:t>
        <a:bodyPr/>
        <a:lstStyle/>
        <a:p>
          <a:pPr rtl="0"/>
          <a:r>
            <a:rPr lang="en-US" smtClean="0"/>
            <a:t>Used to provides a basis dealing with uncertain, complex, and threatening images of the future</a:t>
          </a:r>
          <a:endParaRPr lang="zh-TW"/>
        </a:p>
      </dgm:t>
    </dgm:pt>
    <dgm:pt modelId="{13E45646-1403-42DE-A051-C3B8ED3FF1BD}" type="parTrans" cxnId="{DDD66BB9-D9F8-4C0B-8807-98EF3371B56F}">
      <dgm:prSet/>
      <dgm:spPr/>
      <dgm:t>
        <a:bodyPr/>
        <a:lstStyle/>
        <a:p>
          <a:endParaRPr lang="zh-TW" altLang="en-US"/>
        </a:p>
      </dgm:t>
    </dgm:pt>
    <dgm:pt modelId="{BF3DCFEF-AC68-4611-BF4F-F644262FF489}" type="sibTrans" cxnId="{DDD66BB9-D9F8-4C0B-8807-98EF3371B56F}">
      <dgm:prSet/>
      <dgm:spPr/>
      <dgm:t>
        <a:bodyPr/>
        <a:lstStyle/>
        <a:p>
          <a:endParaRPr lang="zh-TW" altLang="en-US"/>
        </a:p>
      </dgm:t>
    </dgm:pt>
    <dgm:pt modelId="{0EEA10E1-F34D-42AA-90FE-61CEBC98817D}" type="pres">
      <dgm:prSet presAssocID="{A2238B91-607B-4DF1-ACF4-69E0C910FBD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2B4A7D1-7C26-457A-8171-2294B2015C19}" type="pres">
      <dgm:prSet presAssocID="{4528E9B6-D7B7-4840-BC24-2C88C0D14B5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62914F-769D-443F-A02E-2DEBDE83F102}" type="pres">
      <dgm:prSet presAssocID="{4528E9B6-D7B7-4840-BC24-2C88C0D14B50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A69230-053A-4E17-8142-66BDF5136D57}" type="pres">
      <dgm:prSet presAssocID="{90D6BC52-A930-4BAD-BE1B-F0621325543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2E6405-F6D3-4B21-AFBB-D8C133BBCBF0}" type="pres">
      <dgm:prSet presAssocID="{90D6BC52-A930-4BAD-BE1B-F06213255436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5B2F0F-0E43-4387-9ACB-26820CF05798}" type="pres">
      <dgm:prSet presAssocID="{B1D3EBDD-1794-420A-8518-9429592701B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8E19A2-E5A7-4FE7-BAF3-5417032220C4}" type="pres">
      <dgm:prSet presAssocID="{B1D3EBDD-1794-420A-8518-9429592701BA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4F8E992-2332-47BB-BC75-E7B5930BE341}" srcId="{90D6BC52-A930-4BAD-BE1B-F06213255436}" destId="{C93A928A-A554-478C-A612-543BDC3B1921}" srcOrd="0" destOrd="0" parTransId="{E0D696FF-9829-4EC1-AB60-5959FAE6FD48}" sibTransId="{CA9D8617-75D4-45E0-917D-1DAF073F3236}"/>
    <dgm:cxn modelId="{639F9110-2DE3-40E9-8002-7FB1B9D40A1F}" type="presOf" srcId="{4528E9B6-D7B7-4840-BC24-2C88C0D14B50}" destId="{B2B4A7D1-7C26-457A-8171-2294B2015C19}" srcOrd="0" destOrd="0" presId="urn:microsoft.com/office/officeart/2005/8/layout/vList2"/>
    <dgm:cxn modelId="{DDD66BB9-D9F8-4C0B-8807-98EF3371B56F}" srcId="{B1D3EBDD-1794-420A-8518-9429592701BA}" destId="{E6262858-AAD8-4937-B79E-E6635A43EA00}" srcOrd="0" destOrd="0" parTransId="{13E45646-1403-42DE-A051-C3B8ED3FF1BD}" sibTransId="{BF3DCFEF-AC68-4611-BF4F-F644262FF489}"/>
    <dgm:cxn modelId="{01343759-C8B1-488A-975E-135DB61415B7}" type="presOf" srcId="{B1D3EBDD-1794-420A-8518-9429592701BA}" destId="{BA5B2F0F-0E43-4387-9ACB-26820CF05798}" srcOrd="0" destOrd="0" presId="urn:microsoft.com/office/officeart/2005/8/layout/vList2"/>
    <dgm:cxn modelId="{D99075F0-8832-4F00-9350-D3B172CE541B}" type="presOf" srcId="{B707EB08-BE00-4DFA-9469-880627D20963}" destId="{EC62914F-769D-443F-A02E-2DEBDE83F102}" srcOrd="0" destOrd="0" presId="urn:microsoft.com/office/officeart/2005/8/layout/vList2"/>
    <dgm:cxn modelId="{C5F9B78A-6C79-4661-B9BD-592830FC300A}" srcId="{A2238B91-607B-4DF1-ACF4-69E0C910FBD5}" destId="{B1D3EBDD-1794-420A-8518-9429592701BA}" srcOrd="2" destOrd="0" parTransId="{5C7E7BE1-8EBD-4C2A-A764-AC388E4C418B}" sibTransId="{91360F1B-5067-4463-A053-17AE37B9D8D5}"/>
    <dgm:cxn modelId="{4481EEB4-F1F3-4212-BE4F-6DDF7E9DA25D}" srcId="{4528E9B6-D7B7-4840-BC24-2C88C0D14B50}" destId="{B707EB08-BE00-4DFA-9469-880627D20963}" srcOrd="0" destOrd="0" parTransId="{4D5FD688-0B77-4A25-82FB-89B785C1A01A}" sibTransId="{F5F5CE1C-07EF-4649-BE36-88295E62E630}"/>
    <dgm:cxn modelId="{65F7D161-4F0E-4607-BFA4-1C84095F78C9}" type="presOf" srcId="{90D6BC52-A930-4BAD-BE1B-F06213255436}" destId="{CAA69230-053A-4E17-8142-66BDF5136D57}" srcOrd="0" destOrd="0" presId="urn:microsoft.com/office/officeart/2005/8/layout/vList2"/>
    <dgm:cxn modelId="{90BADF9F-1953-48C5-9701-03F813486955}" type="presOf" srcId="{E6262858-AAD8-4937-B79E-E6635A43EA00}" destId="{9B8E19A2-E5A7-4FE7-BAF3-5417032220C4}" srcOrd="0" destOrd="0" presId="urn:microsoft.com/office/officeart/2005/8/layout/vList2"/>
    <dgm:cxn modelId="{69C39D19-1337-4EDC-B719-B0E4FF165B11}" srcId="{A2238B91-607B-4DF1-ACF4-69E0C910FBD5}" destId="{4528E9B6-D7B7-4840-BC24-2C88C0D14B50}" srcOrd="0" destOrd="0" parTransId="{80D5924C-7AF2-4601-9850-1550D4A5DD5D}" sibTransId="{A0BBDC40-0899-4369-BF57-AE1C01908F7A}"/>
    <dgm:cxn modelId="{51923AAF-FA57-41FE-A023-6C14DB51BF4D}" srcId="{A2238B91-607B-4DF1-ACF4-69E0C910FBD5}" destId="{90D6BC52-A930-4BAD-BE1B-F06213255436}" srcOrd="1" destOrd="0" parTransId="{5C332BDC-5FF7-4365-9D7F-095381186128}" sibTransId="{42F914C2-8135-4BB3-908C-98835079688B}"/>
    <dgm:cxn modelId="{21852A9C-1A93-4027-A1BB-6612D1D4AE66}" type="presOf" srcId="{A2238B91-607B-4DF1-ACF4-69E0C910FBD5}" destId="{0EEA10E1-F34D-42AA-90FE-61CEBC98817D}" srcOrd="0" destOrd="0" presId="urn:microsoft.com/office/officeart/2005/8/layout/vList2"/>
    <dgm:cxn modelId="{654B40A0-18D3-4DAB-9FC5-C3EEF84780DC}" type="presOf" srcId="{C93A928A-A554-478C-A612-543BDC3B1921}" destId="{C22E6405-F6D3-4B21-AFBB-D8C133BBCBF0}" srcOrd="0" destOrd="0" presId="urn:microsoft.com/office/officeart/2005/8/layout/vList2"/>
    <dgm:cxn modelId="{D7481DAB-91E8-4874-929C-7AE6CB00ABCE}" type="presParOf" srcId="{0EEA10E1-F34D-42AA-90FE-61CEBC98817D}" destId="{B2B4A7D1-7C26-457A-8171-2294B2015C19}" srcOrd="0" destOrd="0" presId="urn:microsoft.com/office/officeart/2005/8/layout/vList2"/>
    <dgm:cxn modelId="{E99CAE6C-16C4-40DD-A95B-115B433E1A0C}" type="presParOf" srcId="{0EEA10E1-F34D-42AA-90FE-61CEBC98817D}" destId="{EC62914F-769D-443F-A02E-2DEBDE83F102}" srcOrd="1" destOrd="0" presId="urn:microsoft.com/office/officeart/2005/8/layout/vList2"/>
    <dgm:cxn modelId="{FCAAF2F2-D2C9-41D7-91B4-1F9D633CD8CD}" type="presParOf" srcId="{0EEA10E1-F34D-42AA-90FE-61CEBC98817D}" destId="{CAA69230-053A-4E17-8142-66BDF5136D57}" srcOrd="2" destOrd="0" presId="urn:microsoft.com/office/officeart/2005/8/layout/vList2"/>
    <dgm:cxn modelId="{1CCE149D-7787-45B7-BE4D-C2ECF050032A}" type="presParOf" srcId="{0EEA10E1-F34D-42AA-90FE-61CEBC98817D}" destId="{C22E6405-F6D3-4B21-AFBB-D8C133BBCBF0}" srcOrd="3" destOrd="0" presId="urn:microsoft.com/office/officeart/2005/8/layout/vList2"/>
    <dgm:cxn modelId="{813F1B93-5846-4491-B11A-F5140997C6F0}" type="presParOf" srcId="{0EEA10E1-F34D-42AA-90FE-61CEBC98817D}" destId="{BA5B2F0F-0E43-4387-9ACB-26820CF05798}" srcOrd="4" destOrd="0" presId="urn:microsoft.com/office/officeart/2005/8/layout/vList2"/>
    <dgm:cxn modelId="{58F9D909-EA49-474A-BF54-FD47F755E9E4}" type="presParOf" srcId="{0EEA10E1-F34D-42AA-90FE-61CEBC98817D}" destId="{9B8E19A2-E5A7-4FE7-BAF3-5417032220C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6404A-22FA-4CA2-9F89-25CB1B4F882D}">
      <dsp:nvSpPr>
        <dsp:cNvPr id="0" name=""/>
        <dsp:cNvSpPr/>
      </dsp:nvSpPr>
      <dsp:spPr>
        <a:xfrm>
          <a:off x="1473" y="485500"/>
          <a:ext cx="1987958" cy="19094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Tahoma"/>
              <a:cs typeface="Tahoma"/>
            </a:rPr>
            <a:t>E-Commerce </a:t>
          </a:r>
          <a:endParaRPr lang="zh-TW" altLang="en-US" sz="1600" b="1" kern="1200" dirty="0">
            <a:latin typeface="Tahoma"/>
            <a:cs typeface="Tahoma"/>
          </a:endParaRPr>
        </a:p>
      </dsp:txBody>
      <dsp:txXfrm>
        <a:off x="292603" y="765131"/>
        <a:ext cx="1405698" cy="1350180"/>
      </dsp:txXfrm>
    </dsp:sp>
    <dsp:sp modelId="{73DA138E-1CDB-4EAA-9C69-AFA7788C40C7}">
      <dsp:nvSpPr>
        <dsp:cNvPr id="0" name=""/>
        <dsp:cNvSpPr/>
      </dsp:nvSpPr>
      <dsp:spPr>
        <a:xfrm>
          <a:off x="2137458" y="911558"/>
          <a:ext cx="1057327" cy="1057327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700" kern="1200" dirty="0"/>
        </a:p>
      </dsp:txBody>
      <dsp:txXfrm>
        <a:off x="2277607" y="1315880"/>
        <a:ext cx="777029" cy="248683"/>
      </dsp:txXfrm>
    </dsp:sp>
    <dsp:sp modelId="{75DD7B03-EDFD-489E-8BFF-52A86146FB56}">
      <dsp:nvSpPr>
        <dsp:cNvPr id="0" name=""/>
        <dsp:cNvSpPr/>
      </dsp:nvSpPr>
      <dsp:spPr>
        <a:xfrm>
          <a:off x="3342812" y="446242"/>
          <a:ext cx="2138500" cy="198795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smtClean="0">
              <a:latin typeface="Tahoma"/>
              <a:cs typeface="Tahoma"/>
            </a:rPr>
            <a:t>Social Computing </a:t>
          </a:r>
          <a:endParaRPr lang="zh-TW" altLang="en-US" sz="1600" b="1" kern="1200" dirty="0">
            <a:latin typeface="Tahoma"/>
            <a:cs typeface="Tahoma"/>
          </a:endParaRPr>
        </a:p>
      </dsp:txBody>
      <dsp:txXfrm>
        <a:off x="3655988" y="737372"/>
        <a:ext cx="1512148" cy="1405698"/>
      </dsp:txXfrm>
    </dsp:sp>
    <dsp:sp modelId="{B2A17EBD-6DB1-4129-8814-F9315FCEFF9B}">
      <dsp:nvSpPr>
        <dsp:cNvPr id="0" name=""/>
        <dsp:cNvSpPr/>
      </dsp:nvSpPr>
      <dsp:spPr>
        <a:xfrm>
          <a:off x="5629338" y="911558"/>
          <a:ext cx="1057327" cy="1057327"/>
        </a:xfrm>
        <a:prstGeom prst="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700" kern="1200"/>
        </a:p>
      </dsp:txBody>
      <dsp:txXfrm>
        <a:off x="5629338" y="1175890"/>
        <a:ext cx="792995" cy="528663"/>
      </dsp:txXfrm>
    </dsp:sp>
    <dsp:sp modelId="{F23D44EE-E48C-4B6C-8AA4-04CA71043BB4}">
      <dsp:nvSpPr>
        <dsp:cNvPr id="0" name=""/>
        <dsp:cNvSpPr/>
      </dsp:nvSpPr>
      <dsp:spPr>
        <a:xfrm>
          <a:off x="6834691" y="446242"/>
          <a:ext cx="2138500" cy="1987958"/>
        </a:xfrm>
        <a:prstGeom prst="ellipse">
          <a:avLst/>
        </a:prstGeom>
        <a:solidFill>
          <a:srgbClr val="FF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1" kern="1200" dirty="0" smtClean="0">
              <a:latin typeface="Tahoma"/>
              <a:cs typeface="Tahoma"/>
            </a:rPr>
            <a:t>Social Commerce</a:t>
          </a:r>
          <a:endParaRPr lang="zh-TW" altLang="en-US" sz="1600" b="1" kern="1200" dirty="0">
            <a:latin typeface="Tahoma"/>
            <a:cs typeface="Tahoma"/>
          </a:endParaRPr>
        </a:p>
      </dsp:txBody>
      <dsp:txXfrm>
        <a:off x="7147867" y="737372"/>
        <a:ext cx="1512148" cy="14056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8762FC-506D-44E3-BA24-F5B09A9A94C7}">
      <dsp:nvSpPr>
        <dsp:cNvPr id="0" name=""/>
        <dsp:cNvSpPr/>
      </dsp:nvSpPr>
      <dsp:spPr>
        <a:xfrm>
          <a:off x="2353229" y="-29964"/>
          <a:ext cx="2043964" cy="12630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altLang="zh-TW" sz="2000" b="1" kern="1200" dirty="0" smtClean="0"/>
            <a:t>Social Media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zh-TW" altLang="en-US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Big Data</a:t>
          </a:r>
        </a:p>
      </dsp:txBody>
      <dsp:txXfrm>
        <a:off x="2414886" y="31693"/>
        <a:ext cx="1920650" cy="1139742"/>
      </dsp:txXfrm>
    </dsp:sp>
    <dsp:sp modelId="{3342CEA8-D402-4D52-89CD-CA374C2755C6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2904542" y="310481"/>
              </a:moveTo>
              <a:arcTo wR="1872037" hR="1872037" stAng="18208368" swAng="231129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A904D-CD74-42A5-A262-8F5C57A91EEC}">
      <dsp:nvSpPr>
        <dsp:cNvPr id="0" name=""/>
        <dsp:cNvSpPr/>
      </dsp:nvSpPr>
      <dsp:spPr>
        <a:xfrm>
          <a:off x="4375428" y="1906917"/>
          <a:ext cx="1743639" cy="113336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Analyzing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(Discovering)</a:t>
          </a:r>
          <a:endParaRPr lang="zh-TW" altLang="en-US" sz="2000" b="1" kern="1200" dirty="0"/>
        </a:p>
      </dsp:txBody>
      <dsp:txXfrm>
        <a:off x="4430754" y="1962243"/>
        <a:ext cx="1632987" cy="1022713"/>
      </dsp:txXfrm>
    </dsp:sp>
    <dsp:sp modelId="{AACAA4FF-5CE1-48E3-831D-6FBCF4FB2852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3651889" y="2452250"/>
              </a:moveTo>
              <a:arcTo wR="1872037" hR="1872037" stAng="1083326" swAng="2625214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2A8E1-BEC2-4776-A3C5-44604911A26D}">
      <dsp:nvSpPr>
        <dsp:cNvPr id="0" name=""/>
        <dsp:cNvSpPr/>
      </dsp:nvSpPr>
      <dsp:spPr>
        <a:xfrm>
          <a:off x="2503391" y="3778954"/>
          <a:ext cx="1743639" cy="11333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Social Elements &amp; Dynamics</a:t>
          </a:r>
          <a:endParaRPr lang="zh-TW" altLang="en-US" sz="2000" b="1" kern="1200" dirty="0"/>
        </a:p>
      </dsp:txBody>
      <dsp:txXfrm>
        <a:off x="2558717" y="3834280"/>
        <a:ext cx="1632987" cy="1022713"/>
      </dsp:txXfrm>
    </dsp:sp>
    <dsp:sp modelId="{6F05E72D-10E7-4D08-90AA-77B0FA5D5658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987663" y="3522008"/>
              </a:moveTo>
              <a:arcTo wR="1872037" hR="1872037" stAng="7091460" swAng="2625214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71B2B-7DF2-4A35-812D-60FB0BD73120}">
      <dsp:nvSpPr>
        <dsp:cNvPr id="0" name=""/>
        <dsp:cNvSpPr/>
      </dsp:nvSpPr>
      <dsp:spPr>
        <a:xfrm>
          <a:off x="631354" y="1906917"/>
          <a:ext cx="1743639" cy="11333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Designing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/>
            <a:t>(Engineering)</a:t>
          </a:r>
          <a:endParaRPr lang="zh-TW" altLang="en-US" sz="2000" b="1" kern="1200" dirty="0"/>
        </a:p>
      </dsp:txBody>
      <dsp:txXfrm>
        <a:off x="686680" y="1962243"/>
        <a:ext cx="1632987" cy="1022713"/>
      </dsp:txXfrm>
    </dsp:sp>
    <dsp:sp modelId="{7A0419D7-5BBC-4D6A-BEBF-19948F15FE8A}">
      <dsp:nvSpPr>
        <dsp:cNvPr id="0" name=""/>
        <dsp:cNvSpPr/>
      </dsp:nvSpPr>
      <dsp:spPr>
        <a:xfrm>
          <a:off x="1503174" y="601563"/>
          <a:ext cx="3744074" cy="3744074"/>
        </a:xfrm>
        <a:custGeom>
          <a:avLst/>
          <a:gdLst/>
          <a:ahLst/>
          <a:cxnLst/>
          <a:rect l="0" t="0" r="0" b="0"/>
          <a:pathLst>
            <a:path>
              <a:moveTo>
                <a:pt x="91681" y="1293369"/>
              </a:moveTo>
              <a:arcTo wR="1872037" hR="1872037" stAng="11880340" swAng="231129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4A7D1-7C26-457A-8171-2294B2015C19}">
      <dsp:nvSpPr>
        <dsp:cNvPr id="0" name=""/>
        <dsp:cNvSpPr/>
      </dsp:nvSpPr>
      <dsp:spPr>
        <a:xfrm>
          <a:off x="0" y="16682"/>
          <a:ext cx="8229600" cy="743535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Social Diffusion Engine</a:t>
          </a:r>
          <a:endParaRPr lang="zh-TW" sz="3100" kern="1200" dirty="0"/>
        </a:p>
      </dsp:txBody>
      <dsp:txXfrm>
        <a:off x="36296" y="52978"/>
        <a:ext cx="8157008" cy="670943"/>
      </dsp:txXfrm>
    </dsp:sp>
    <dsp:sp modelId="{EC62914F-769D-443F-A02E-2DEBDE83F102}">
      <dsp:nvSpPr>
        <dsp:cNvPr id="0" name=""/>
        <dsp:cNvSpPr/>
      </dsp:nvSpPr>
      <dsp:spPr>
        <a:xfrm>
          <a:off x="0" y="760217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 smtClean="0"/>
            <a:t>Used to disseminate the right information to the right users and spreading it widely</a:t>
          </a:r>
          <a:endParaRPr lang="zh-TW" sz="2400" kern="1200" dirty="0"/>
        </a:p>
      </dsp:txBody>
      <dsp:txXfrm>
        <a:off x="0" y="760217"/>
        <a:ext cx="8229600" cy="753997"/>
      </dsp:txXfrm>
    </dsp:sp>
    <dsp:sp modelId="{CAA69230-053A-4E17-8142-66BDF5136D57}">
      <dsp:nvSpPr>
        <dsp:cNvPr id="0" name=""/>
        <dsp:cNvSpPr/>
      </dsp:nvSpPr>
      <dsp:spPr>
        <a:xfrm>
          <a:off x="0" y="1514215"/>
          <a:ext cx="8229600" cy="743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Social Decision  Engine</a:t>
          </a:r>
          <a:endParaRPr lang="zh-TW" sz="3100" kern="1200" dirty="0"/>
        </a:p>
      </dsp:txBody>
      <dsp:txXfrm>
        <a:off x="36296" y="1550511"/>
        <a:ext cx="8157008" cy="670943"/>
      </dsp:txXfrm>
    </dsp:sp>
    <dsp:sp modelId="{C22E6405-F6D3-4B21-AFBB-D8C133BBCBF0}">
      <dsp:nvSpPr>
        <dsp:cNvPr id="0" name=""/>
        <dsp:cNvSpPr/>
      </dsp:nvSpPr>
      <dsp:spPr>
        <a:xfrm>
          <a:off x="0" y="2257750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facilitate the integration of diverse views into a growing knowledge base</a:t>
          </a:r>
          <a:endParaRPr lang="zh-TW" sz="2400" kern="1200"/>
        </a:p>
      </dsp:txBody>
      <dsp:txXfrm>
        <a:off x="0" y="2257750"/>
        <a:ext cx="8229600" cy="753997"/>
      </dsp:txXfrm>
    </dsp:sp>
    <dsp:sp modelId="{BA5B2F0F-0E43-4387-9ACB-26820CF05798}">
      <dsp:nvSpPr>
        <dsp:cNvPr id="0" name=""/>
        <dsp:cNvSpPr/>
      </dsp:nvSpPr>
      <dsp:spPr>
        <a:xfrm>
          <a:off x="0" y="3011747"/>
          <a:ext cx="8229600" cy="743535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smtClean="0"/>
            <a:t>Social Trust Engine</a:t>
          </a:r>
          <a:endParaRPr lang="zh-TW" sz="3100" kern="1200"/>
        </a:p>
      </dsp:txBody>
      <dsp:txXfrm>
        <a:off x="36296" y="3048043"/>
        <a:ext cx="8157008" cy="670943"/>
      </dsp:txXfrm>
    </dsp:sp>
    <dsp:sp modelId="{9B8E19A2-E5A7-4FE7-BAF3-5417032220C4}">
      <dsp:nvSpPr>
        <dsp:cNvPr id="0" name=""/>
        <dsp:cNvSpPr/>
      </dsp:nvSpPr>
      <dsp:spPr>
        <a:xfrm>
          <a:off x="0" y="3755282"/>
          <a:ext cx="8229600" cy="753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smtClean="0"/>
            <a:t>Used to provides a basis dealing with uncertain, complex, and threatening images of the future</a:t>
          </a:r>
          <a:endParaRPr lang="zh-TW" sz="2400" kern="1200"/>
        </a:p>
      </dsp:txBody>
      <dsp:txXfrm>
        <a:off x="0" y="3755282"/>
        <a:ext cx="8229600" cy="753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0.52068</cdr:x>
      <cdr:y>0.91413</cdr:y>
    </cdr:from>
    <cdr:to>
      <cdr:x>0.7786</cdr:x>
      <cdr:y>1</cdr:y>
    </cdr:to>
    <cdr:sp macro="" textlink="">
      <cdr:nvSpPr>
        <cdr:cNvPr id="2" name="文字方塊 4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2246536" y="5280000"/>
          <a:ext cx="1112851" cy="216403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6350">
          <a:noFill/>
        </a:ln>
        <a:effectLst xmlns:a="http://schemas.openxmlformats.org/drawingml/2006/main"/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0"/>
            </a:spcAft>
          </a:pPr>
          <a:r>
            <a:rPr lang="en-US" altLang="zh-TW" sz="1000" kern="100" dirty="0" smtClean="0">
              <a:latin typeface="Times New Roman"/>
              <a:ea typeface="新細明體"/>
              <a:cs typeface="Times New Roman"/>
            </a:rPr>
            <a:t>LI model score</a:t>
          </a:r>
          <a:endParaRPr lang="zh-TW" sz="1000" kern="100" dirty="0">
            <a:effectLst/>
            <a:latin typeface="Calibri"/>
            <a:ea typeface="新細明體"/>
            <a:cs typeface="Times New Roman"/>
          </a:endParaRPr>
        </a:p>
      </cdr:txBody>
    </cdr:sp>
  </cdr:relSizeAnchor>
  <cdr:relSizeAnchor xmlns:cdr="http://schemas.openxmlformats.org/drawingml/2006/chartDrawing">
    <cdr:from>
      <cdr:x>0</cdr:x>
      <cdr:y>0.14287</cdr:y>
    </cdr:from>
    <cdr:to>
      <cdr:x>0.16038</cdr:x>
      <cdr:y>0.23659</cdr:y>
    </cdr:to>
    <cdr:sp macro="" textlink="">
      <cdr:nvSpPr>
        <cdr:cNvPr id="3" name="文字方塊 25"/>
        <cdr:cNvSpPr txBox="1">
          <a:spLocks xmlns:a="http://schemas.openxmlformats.org/drawingml/2006/main"/>
        </cdr:cNvSpPr>
      </cdr:nvSpPr>
      <cdr:spPr>
        <a:xfrm xmlns:a="http://schemas.openxmlformats.org/drawingml/2006/main">
          <a:off x="0" y="360040"/>
          <a:ext cx="691972" cy="236157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6350">
          <a:noFill/>
        </a:ln>
        <a:effectLst xmlns:a="http://schemas.openxmlformats.org/drawingml/2006/main"/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zh-TW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0"/>
            </a:spcAft>
          </a:pPr>
          <a:r>
            <a:rPr lang="en-US" sz="1000" kern="100" dirty="0">
              <a:effectLst/>
              <a:latin typeface="Times New Roman"/>
              <a:ea typeface="新細明體"/>
              <a:cs typeface="Times New Roman"/>
            </a:rPr>
            <a:t>Hit Ratio</a:t>
          </a:r>
          <a:endParaRPr lang="zh-TW" sz="1200" kern="100" dirty="0">
            <a:effectLst/>
            <a:latin typeface="Calibri"/>
            <a:ea typeface="新細明體"/>
            <a:cs typeface="Times New Roman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1DA4E0CF-69C3-AA43-AD1B-1CAAAEC7A165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F3617D7-16D6-6447-AAD8-67CDE296D45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9498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617D7-16D6-6447-AAD8-67CDE296D456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92161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299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3916" indent="-286121" defTabSz="990299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4486" indent="-228897" defTabSz="990299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2280" indent="-228897" defTabSz="990299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60075" indent="-228897" defTabSz="990299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7869" indent="-228897" defTabSz="99029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5663" indent="-228897" defTabSz="99029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33458" indent="-228897" defTabSz="99029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91252" indent="-228897" defTabSz="990299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14B1D61F-633C-43EF-85C6-33EACAB4E89E}" type="slidenum">
              <a:rPr lang="en-US" altLang="zh-TW" smtClean="0"/>
              <a:pPr eaLnBrk="1" hangingPunct="1"/>
              <a:t>62</a:t>
            </a:fld>
            <a:endParaRPr lang="en-US" altLang="zh-TW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zh-TW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US" altLang="zh-TW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According to IBM, we create 2.5 quintillion bytes of data every day.</a:t>
            </a:r>
          </a:p>
          <a:p>
            <a:r>
              <a:rPr lang="en-US" altLang="zh-TW" dirty="0" smtClean="0"/>
              <a:t>90% of the data we have has been created in the past two years and the amount of data is expected to increase exponentially.</a:t>
            </a:r>
          </a:p>
          <a:p>
            <a:r>
              <a:rPr lang="en-US" altLang="zh-TW" dirty="0" smtClean="0"/>
              <a:t>This social computing sources come through interactive.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90A0-5290-4B3F-AE4D-A6A2B59856A1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How</a:t>
            </a:r>
            <a:r>
              <a:rPr kumimoji="1" lang="en-US" altLang="zh-TW" baseline="0" dirty="0" smtClean="0"/>
              <a:t> to value up advertising?</a:t>
            </a:r>
          </a:p>
          <a:p>
            <a:r>
              <a:rPr kumimoji="1" lang="en-US" altLang="zh-TW" baseline="0" dirty="0" smtClean="0"/>
              <a:t>How to cost saving advertising?</a:t>
            </a:r>
            <a:endParaRPr kumimoji="1" lang="zh-TW" altLang="en-US" dirty="0" smtClean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617D7-16D6-6447-AAD8-67CDE296D456}" type="slidenum">
              <a:rPr kumimoji="1" lang="zh-TW" altLang="en-US" smtClean="0"/>
              <a:t>28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17943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How</a:t>
            </a:r>
            <a:r>
              <a:rPr kumimoji="1" lang="en-US" altLang="zh-TW" baseline="0" dirty="0" smtClean="0"/>
              <a:t> to value up advertising?</a:t>
            </a:r>
          </a:p>
          <a:p>
            <a:r>
              <a:rPr kumimoji="1" lang="en-US" altLang="zh-TW" baseline="0" dirty="0" smtClean="0"/>
              <a:t>How to cost saving advertising?</a:t>
            </a:r>
            <a:endParaRPr kumimoji="1" lang="zh-TW" altLang="en-US" dirty="0" smtClean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617D7-16D6-6447-AAD8-67CDE296D456}" type="slidenum">
              <a:rPr kumimoji="1" lang="zh-TW" altLang="en-US" smtClean="0"/>
              <a:t>40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1794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zh-TW" smtClean="0"/>
              <a:t> </a:t>
            </a:r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258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652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6788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938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402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59508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24043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866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4349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94726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2570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D035A-3CCD-0F46-B59D-65FDD0B5D827}" type="datetimeFigureOut">
              <a:rPr kumimoji="1" lang="zh-TW" altLang="en-US" smtClean="0"/>
              <a:pPr/>
              <a:t>2013/11/24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grpSp>
        <p:nvGrpSpPr>
          <p:cNvPr id="7" name="群組 6"/>
          <p:cNvGrpSpPr/>
          <p:nvPr/>
        </p:nvGrpSpPr>
        <p:grpSpPr>
          <a:xfrm>
            <a:off x="0" y="6368291"/>
            <a:ext cx="9144000" cy="503999"/>
            <a:chOff x="0" y="6368291"/>
            <a:chExt cx="9144000" cy="503999"/>
          </a:xfrm>
        </p:grpSpPr>
        <p:sp>
          <p:nvSpPr>
            <p:cNvPr id="8" name="矩形 7"/>
            <p:cNvSpPr/>
            <p:nvPr/>
          </p:nvSpPr>
          <p:spPr>
            <a:xfrm>
              <a:off x="0" y="6368291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9" name="Picture 9" descr="log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3" y="6443663"/>
              <a:ext cx="376237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矩形 9"/>
            <p:cNvSpPr/>
            <p:nvPr/>
          </p:nvSpPr>
          <p:spPr>
            <a:xfrm>
              <a:off x="376762" y="6469063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新細明體" pitchFamily="18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/>
            </a:p>
          </p:txBody>
        </p:sp>
      </p:grpSp>
      <p:grpSp>
        <p:nvGrpSpPr>
          <p:cNvPr id="12" name="群組 11"/>
          <p:cNvGrpSpPr>
            <a:grpSpLocks noChangeAspect="1"/>
          </p:cNvGrpSpPr>
          <p:nvPr/>
        </p:nvGrpSpPr>
        <p:grpSpPr>
          <a:xfrm>
            <a:off x="7505939" y="6430432"/>
            <a:ext cx="1576923" cy="380274"/>
            <a:chOff x="802992" y="1003371"/>
            <a:chExt cx="2247007" cy="541866"/>
          </a:xfrm>
        </p:grpSpPr>
        <p:sp>
          <p:nvSpPr>
            <p:cNvPr id="13" name="矩形 12"/>
            <p:cNvSpPr>
              <a:spLocks noChangeAspect="1"/>
            </p:cNvSpPr>
            <p:nvPr/>
          </p:nvSpPr>
          <p:spPr>
            <a:xfrm>
              <a:off x="802992" y="1005522"/>
              <a:ext cx="537600" cy="539715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4" name="矩形 13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5" name="矩形 14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  <p:sp>
          <p:nvSpPr>
            <p:cNvPr id="16" name="矩形 15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18" name="矩形 17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136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7.png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3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://iebi.nctu.edu.tw/AutomobileTheory.pdf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43560" y="1541145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TW" sz="4900" b="1" dirty="0" smtClean="0">
                <a:solidFill>
                  <a:srgbClr val="7030A0"/>
                </a:solidFill>
              </a:rPr>
              <a:t>Social Commerce</a:t>
            </a:r>
            <a:r>
              <a:rPr lang="zh-TW" altLang="en-US" sz="4900" b="1" dirty="0" smtClean="0">
                <a:solidFill>
                  <a:srgbClr val="7030A0"/>
                </a:solidFill>
              </a:rPr>
              <a:t> </a:t>
            </a:r>
            <a:r>
              <a:rPr lang="en-US" altLang="zh-TW" b="1" dirty="0">
                <a:solidFill>
                  <a:srgbClr val="7030A0"/>
                </a:solidFill>
              </a:rPr>
              <a:t>Engineering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3120" y="4108450"/>
            <a:ext cx="7482840" cy="2038350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rgbClr val="002060"/>
                </a:solidFill>
              </a:rPr>
              <a:t> Yung-Ming Li Ph.D.</a:t>
            </a: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Professor, Institute of Information Management</a:t>
            </a:r>
          </a:p>
          <a:p>
            <a:r>
              <a:rPr lang="en-US" altLang="zh-TW" sz="2400" dirty="0" smtClean="0">
                <a:solidFill>
                  <a:srgbClr val="002060"/>
                </a:solidFill>
              </a:rPr>
              <a:t>National </a:t>
            </a:r>
            <a:r>
              <a:rPr lang="en-US" altLang="zh-TW" sz="2400" dirty="0" err="1" smtClean="0">
                <a:solidFill>
                  <a:srgbClr val="002060"/>
                </a:solidFill>
              </a:rPr>
              <a:t>Chiao</a:t>
            </a:r>
            <a:r>
              <a:rPr lang="en-US" altLang="zh-TW" sz="2400" dirty="0" smtClean="0">
                <a:solidFill>
                  <a:srgbClr val="002060"/>
                </a:solidFill>
              </a:rPr>
              <a:t> Tung University, Taiwan</a:t>
            </a:r>
          </a:p>
          <a:p>
            <a:endParaRPr lang="zh-TW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52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412776"/>
            <a:ext cx="8449733" cy="48665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2800" dirty="0" smtClean="0"/>
          </a:p>
          <a:p>
            <a:pPr>
              <a:buNone/>
            </a:pPr>
            <a:endParaRPr lang="en-US" altLang="zh-TW" dirty="0" smtClean="0"/>
          </a:p>
        </p:txBody>
      </p:sp>
      <p:cxnSp>
        <p:nvCxnSpPr>
          <p:cNvPr id="10" name="直線接點 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281142303"/>
              </p:ext>
            </p:extLst>
          </p:nvPr>
        </p:nvGraphicFramePr>
        <p:xfrm>
          <a:off x="1290917" y="1397000"/>
          <a:ext cx="6750423" cy="488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121023" y="3361764"/>
            <a:ext cx="1881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00B0F0"/>
                </a:solidFill>
              </a:rPr>
              <a:t>Trust mechanism</a:t>
            </a: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Diffusion mech.</a:t>
            </a:r>
            <a:endParaRPr lang="en-US" altLang="zh-TW" b="1" dirty="0">
              <a:solidFill>
                <a:srgbClr val="00B0F0"/>
              </a:solidFill>
            </a:endParaRPr>
          </a:p>
          <a:p>
            <a:r>
              <a:rPr lang="en-US" altLang="zh-TW" b="1" dirty="0" smtClean="0">
                <a:solidFill>
                  <a:srgbClr val="00B0F0"/>
                </a:solidFill>
              </a:rPr>
              <a:t>Decision  mech.</a:t>
            </a:r>
          </a:p>
        </p:txBody>
      </p:sp>
      <p:sp>
        <p:nvSpPr>
          <p:cNvPr id="13" name="向下箭號 12"/>
          <p:cNvSpPr/>
          <p:nvPr/>
        </p:nvSpPr>
        <p:spPr>
          <a:xfrm>
            <a:off x="4424083" y="1863044"/>
            <a:ext cx="484094" cy="31538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876364" y="5356026"/>
            <a:ext cx="16808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Influence</a:t>
            </a:r>
          </a:p>
          <a:p>
            <a:r>
              <a:rPr lang="en-US" altLang="zh-TW" b="1" dirty="0" smtClean="0">
                <a:solidFill>
                  <a:srgbClr val="7030A0"/>
                </a:solidFill>
              </a:rPr>
              <a:t>Interaction</a:t>
            </a:r>
          </a:p>
          <a:p>
            <a:r>
              <a:rPr lang="en-US" altLang="zh-TW" b="1" dirty="0" smtClean="0">
                <a:solidFill>
                  <a:srgbClr val="7030A0"/>
                </a:solidFill>
              </a:rPr>
              <a:t>Similarity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7247" y="3361764"/>
            <a:ext cx="1586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Behavior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Click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Feedback</a:t>
            </a: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Link</a:t>
            </a:r>
          </a:p>
          <a:p>
            <a:r>
              <a:rPr lang="en-US" altLang="zh-TW" b="1" dirty="0" err="1" smtClean="0">
                <a:solidFill>
                  <a:schemeClr val="accent3">
                    <a:lumMod val="75000"/>
                  </a:schemeClr>
                </a:solidFill>
              </a:rPr>
              <a:t>PageRank</a:t>
            </a:r>
            <a:endParaRPr lang="en-US" altLang="zh-TW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Relationship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316227" y="471345"/>
            <a:ext cx="8215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Computing: Life Cycle</a:t>
            </a:r>
          </a:p>
        </p:txBody>
      </p:sp>
    </p:spTree>
    <p:extLst>
      <p:ext uri="{BB962C8B-B14F-4D97-AF65-F5344CB8AC3E}">
        <p14:creationId xmlns:p14="http://schemas.microsoft.com/office/powerpoint/2010/main" val="74764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1043608" y="1700687"/>
            <a:ext cx="7056784" cy="396044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ahoma"/>
              <a:cs typeface="Tahom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97915" y="5801347"/>
            <a:ext cx="4563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The Elements of Social Dynamics </a:t>
            </a:r>
            <a:endParaRPr lang="zh-TW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2555776" y="4028643"/>
            <a:ext cx="2016224" cy="10081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smtClean="0">
                <a:latin typeface="Tahoma"/>
                <a:cs typeface="Tahoma"/>
              </a:rPr>
              <a:t>Information Cascade </a:t>
            </a:r>
            <a:endParaRPr lang="zh-TW" altLang="en-US" sz="1400" b="1" dirty="0">
              <a:latin typeface="Tahoma"/>
              <a:cs typeface="Tahoma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5580529" y="2804507"/>
            <a:ext cx="1728192" cy="122413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Influence</a:t>
            </a:r>
            <a:endParaRPr lang="en-US" altLang="zh-TW" sz="1600" b="1" dirty="0">
              <a:latin typeface="Tahoma"/>
              <a:cs typeface="Tahoma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1965410" y="2804507"/>
            <a:ext cx="1872208" cy="10801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err="1" smtClean="0">
                <a:latin typeface="Tahoma"/>
                <a:cs typeface="Tahoma"/>
              </a:rPr>
              <a:t>Homophily</a:t>
            </a:r>
            <a:r>
              <a:rPr lang="en-US" altLang="zh-TW" sz="1600" b="1" dirty="0" smtClean="0">
                <a:latin typeface="Tahoma"/>
                <a:cs typeface="Tahoma"/>
              </a:rPr>
              <a:t> </a:t>
            </a: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Similarity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550231" y="2154687"/>
            <a:ext cx="2458652" cy="100811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 Interactions</a:t>
            </a: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Relations/ ties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4683122" y="4221565"/>
            <a:ext cx="2017059" cy="94229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1600" b="1" dirty="0" smtClean="0">
              <a:latin typeface="Tahoma"/>
              <a:cs typeface="Tahoma"/>
            </a:endParaRPr>
          </a:p>
          <a:p>
            <a:pPr algn="ctr"/>
            <a:r>
              <a:rPr lang="en-US" altLang="zh-TW" sz="1600" b="1" dirty="0" smtClean="0">
                <a:latin typeface="Tahoma"/>
                <a:cs typeface="Tahoma"/>
              </a:rPr>
              <a:t>Diffusion</a:t>
            </a:r>
            <a:endParaRPr lang="zh-TW" altLang="en-US" sz="1600" b="1" dirty="0"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0" y="458495"/>
            <a:ext cx="8776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Elements and Dynamics</a:t>
            </a:r>
          </a:p>
        </p:txBody>
      </p:sp>
      <p:cxnSp>
        <p:nvCxnSpPr>
          <p:cNvPr id="13" name="直線接點 12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1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 txBox="1">
            <a:spLocks noGrp="1"/>
          </p:cNvSpPr>
          <p:nvPr>
            <p:ph type="title"/>
          </p:nvPr>
        </p:nvSpPr>
        <p:spPr>
          <a:xfrm>
            <a:off x="579568" y="584526"/>
            <a:ext cx="7984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 Engineering Architecture </a:t>
            </a:r>
          </a:p>
        </p:txBody>
      </p:sp>
      <p:pic>
        <p:nvPicPr>
          <p:cNvPr id="6" name="Picture 4" descr="C:\DOCUME~1\CHENGY~1\LOCALS~1\Temp\SNAGHTML2774f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680" y="1320800"/>
            <a:ext cx="494929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19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19" name="群組 18"/>
          <p:cNvGrpSpPr/>
          <p:nvPr/>
        </p:nvGrpSpPr>
        <p:grpSpPr>
          <a:xfrm>
            <a:off x="157392" y="2493994"/>
            <a:ext cx="8867856" cy="1869239"/>
            <a:chOff x="133955" y="707952"/>
            <a:chExt cx="6048864" cy="1670865"/>
          </a:xfrm>
        </p:grpSpPr>
        <p:sp>
          <p:nvSpPr>
            <p:cNvPr id="17" name="矩形 16"/>
            <p:cNvSpPr/>
            <p:nvPr/>
          </p:nvSpPr>
          <p:spPr>
            <a:xfrm>
              <a:off x="133955" y="707952"/>
              <a:ext cx="6048864" cy="839675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238628" y="728137"/>
              <a:ext cx="5604934" cy="16506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Social Commerce Engines</a:t>
              </a:r>
              <a:endParaRPr kumimoji="1" lang="en-US" altLang="zh-TW" sz="4800" b="1" dirty="0">
                <a:solidFill>
                  <a:srgbClr val="FFFFFF"/>
                </a:solidFill>
              </a:endParaRPr>
            </a:p>
            <a:p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124007" y="3633172"/>
            <a:ext cx="2856212" cy="2541997"/>
            <a:chOff x="2554947" y="2134577"/>
            <a:chExt cx="3342489" cy="3206295"/>
          </a:xfrm>
        </p:grpSpPr>
        <p:grpSp>
          <p:nvGrpSpPr>
            <p:cNvPr id="12" name="群組 11"/>
            <p:cNvGrpSpPr/>
            <p:nvPr/>
          </p:nvGrpSpPr>
          <p:grpSpPr>
            <a:xfrm>
              <a:off x="2554947" y="2134577"/>
              <a:ext cx="1789346" cy="1789346"/>
              <a:chOff x="1622768" y="1431476"/>
              <a:chExt cx="1789346" cy="1789346"/>
            </a:xfrm>
          </p:grpSpPr>
          <p:sp>
            <p:nvSpPr>
              <p:cNvPr id="24" name="形狀 52"/>
              <p:cNvSpPr/>
              <p:nvPr/>
            </p:nvSpPr>
            <p:spPr>
              <a:xfrm>
                <a:off x="1622768" y="1431476"/>
                <a:ext cx="1789346" cy="1789346"/>
              </a:xfrm>
              <a:prstGeom prst="gear6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25" name="形狀 6"/>
              <p:cNvSpPr/>
              <p:nvPr/>
            </p:nvSpPr>
            <p:spPr>
              <a:xfrm>
                <a:off x="2005508" y="1884672"/>
                <a:ext cx="1020893" cy="88295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1600" b="0" kern="1200" dirty="0" smtClean="0">
                    <a:latin typeface="Tahoma"/>
                    <a:cs typeface="Tahoma"/>
                  </a:rPr>
                  <a:t>Diffusion</a:t>
                </a:r>
                <a:endParaRPr lang="zh-TW" altLang="en-US" sz="1600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4144243" y="2272715"/>
              <a:ext cx="1753193" cy="1753193"/>
              <a:chOff x="2624984" y="197010"/>
              <a:chExt cx="1753193" cy="1753193"/>
            </a:xfrm>
          </p:grpSpPr>
          <p:sp>
            <p:nvSpPr>
              <p:cNvPr id="21" name="形狀 50"/>
              <p:cNvSpPr/>
              <p:nvPr/>
            </p:nvSpPr>
            <p:spPr>
              <a:xfrm rot="20700000">
                <a:off x="2624984" y="197010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23" name="形狀 8"/>
              <p:cNvSpPr/>
              <p:nvPr/>
            </p:nvSpPr>
            <p:spPr>
              <a:xfrm>
                <a:off x="3009511" y="581537"/>
                <a:ext cx="984140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1600" dirty="0" smtClean="0">
                    <a:latin typeface="Tahoma"/>
                    <a:cs typeface="Tahoma"/>
                  </a:rPr>
                  <a:t>Decision</a:t>
                </a:r>
                <a:endParaRPr lang="zh-TW" altLang="en-US" sz="1600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14" name="群組 13"/>
            <p:cNvGrpSpPr/>
            <p:nvPr/>
          </p:nvGrpSpPr>
          <p:grpSpPr>
            <a:xfrm>
              <a:off x="3271922" y="3587679"/>
              <a:ext cx="1753193" cy="1753193"/>
              <a:chOff x="2624984" y="197010"/>
              <a:chExt cx="1753193" cy="1753193"/>
            </a:xfrm>
          </p:grpSpPr>
          <p:sp>
            <p:nvSpPr>
              <p:cNvPr id="15" name="形狀 50"/>
              <p:cNvSpPr/>
              <p:nvPr/>
            </p:nvSpPr>
            <p:spPr>
              <a:xfrm rot="20700000">
                <a:off x="2624984" y="197010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20" name="形狀 8"/>
              <p:cNvSpPr/>
              <p:nvPr/>
            </p:nvSpPr>
            <p:spPr>
              <a:xfrm>
                <a:off x="3009511" y="581537"/>
                <a:ext cx="984140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1600" dirty="0" smtClean="0">
                    <a:latin typeface="Tahoma"/>
                    <a:cs typeface="Tahoma"/>
                  </a:rPr>
                  <a:t>Trust</a:t>
                </a:r>
                <a:endParaRPr lang="zh-TW" altLang="en-US" sz="1800" b="0" kern="1200" dirty="0">
                  <a:latin typeface="Tahoma"/>
                  <a:cs typeface="Tahom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626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649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660066"/>
                </a:solidFill>
              </a:rPr>
              <a:t>    Social </a:t>
            </a:r>
            <a:r>
              <a:rPr lang="en-US" b="1" dirty="0">
                <a:solidFill>
                  <a:srgbClr val="660066"/>
                </a:solidFill>
              </a:rPr>
              <a:t>C</a:t>
            </a:r>
            <a:r>
              <a:rPr lang="en-US" b="1" dirty="0" smtClean="0">
                <a:solidFill>
                  <a:srgbClr val="660066"/>
                </a:solidFill>
              </a:rPr>
              <a:t>ommerce Engine</a:t>
            </a:r>
            <a:endParaRPr lang="en-US" b="1" dirty="0">
              <a:solidFill>
                <a:srgbClr val="660066"/>
              </a:solidFill>
            </a:endParaRPr>
          </a:p>
        </p:txBody>
      </p:sp>
      <p:graphicFrame>
        <p:nvGraphicFramePr>
          <p:cNvPr id="11" name="內容版面配置區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1818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63941" y="414411"/>
            <a:ext cx="1350898" cy="1185789"/>
            <a:chOff x="2554947" y="2134577"/>
            <a:chExt cx="3328971" cy="3206295"/>
          </a:xfrm>
        </p:grpSpPr>
        <p:grpSp>
          <p:nvGrpSpPr>
            <p:cNvPr id="5" name="群組 4"/>
            <p:cNvGrpSpPr/>
            <p:nvPr/>
          </p:nvGrpSpPr>
          <p:grpSpPr>
            <a:xfrm>
              <a:off x="2554947" y="2134577"/>
              <a:ext cx="1789346" cy="1789346"/>
              <a:chOff x="1622768" y="1431476"/>
              <a:chExt cx="1789346" cy="1789346"/>
            </a:xfrm>
          </p:grpSpPr>
          <p:sp>
            <p:nvSpPr>
              <p:cNvPr id="13" name="形狀 52"/>
              <p:cNvSpPr/>
              <p:nvPr/>
            </p:nvSpPr>
            <p:spPr>
              <a:xfrm>
                <a:off x="1622768" y="1431476"/>
                <a:ext cx="1789346" cy="1789346"/>
              </a:xfrm>
              <a:prstGeom prst="gear6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</p:sp>
          <p:sp>
            <p:nvSpPr>
              <p:cNvPr id="14" name="形狀 6"/>
              <p:cNvSpPr/>
              <p:nvPr/>
            </p:nvSpPr>
            <p:spPr>
              <a:xfrm>
                <a:off x="2005506" y="1884671"/>
                <a:ext cx="1210831" cy="8829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900" b="0" kern="1200" dirty="0" smtClean="0">
                    <a:latin typeface="Tahoma"/>
                    <a:cs typeface="Tahoma"/>
                  </a:rPr>
                  <a:t>Diffusion</a:t>
                </a:r>
                <a:endParaRPr lang="zh-TW" altLang="en-US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6" name="群組 5"/>
            <p:cNvGrpSpPr/>
            <p:nvPr/>
          </p:nvGrpSpPr>
          <p:grpSpPr>
            <a:xfrm>
              <a:off x="4130725" y="2311576"/>
              <a:ext cx="1753193" cy="1753193"/>
              <a:chOff x="2611466" y="235871"/>
              <a:chExt cx="1753193" cy="1753193"/>
            </a:xfrm>
          </p:grpSpPr>
          <p:sp>
            <p:nvSpPr>
              <p:cNvPr id="10" name="形狀 50"/>
              <p:cNvSpPr/>
              <p:nvPr/>
            </p:nvSpPr>
            <p:spPr>
              <a:xfrm rot="20700000">
                <a:off x="2611466" y="235871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2" name="形狀 8"/>
              <p:cNvSpPr/>
              <p:nvPr/>
            </p:nvSpPr>
            <p:spPr>
              <a:xfrm>
                <a:off x="3009512" y="581536"/>
                <a:ext cx="1202445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900" dirty="0" smtClean="0">
                    <a:latin typeface="Tahoma"/>
                    <a:cs typeface="Tahoma"/>
                  </a:rPr>
                  <a:t>Decision</a:t>
                </a:r>
                <a:endParaRPr lang="zh-TW" altLang="en-US" sz="800" b="0" kern="1200" dirty="0">
                  <a:latin typeface="Tahoma"/>
                  <a:cs typeface="Tahoma"/>
                </a:endParaRPr>
              </a:p>
            </p:txBody>
          </p:sp>
        </p:grpSp>
        <p:grpSp>
          <p:nvGrpSpPr>
            <p:cNvPr id="7" name="群組 6"/>
            <p:cNvGrpSpPr/>
            <p:nvPr/>
          </p:nvGrpSpPr>
          <p:grpSpPr>
            <a:xfrm>
              <a:off x="3271922" y="3587679"/>
              <a:ext cx="1753193" cy="1753193"/>
              <a:chOff x="2624984" y="197010"/>
              <a:chExt cx="1753193" cy="1753193"/>
            </a:xfrm>
          </p:grpSpPr>
          <p:sp>
            <p:nvSpPr>
              <p:cNvPr id="8" name="形狀 50"/>
              <p:cNvSpPr/>
              <p:nvPr/>
            </p:nvSpPr>
            <p:spPr>
              <a:xfrm rot="20700000">
                <a:off x="2624984" y="197010"/>
                <a:ext cx="1753193" cy="1753193"/>
              </a:xfrm>
              <a:prstGeom prst="gear6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9" name="形狀 8"/>
              <p:cNvSpPr/>
              <p:nvPr/>
            </p:nvSpPr>
            <p:spPr>
              <a:xfrm>
                <a:off x="3009511" y="581537"/>
                <a:ext cx="984140" cy="9841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altLang="zh-TW" sz="1100" dirty="0" smtClean="0">
                    <a:latin typeface="Tahoma"/>
                    <a:cs typeface="Tahoma"/>
                  </a:rPr>
                  <a:t>Trust</a:t>
                </a:r>
                <a:endParaRPr lang="zh-TW" altLang="en-US" sz="1200" b="0" kern="1200" dirty="0">
                  <a:latin typeface="Tahoma"/>
                  <a:cs typeface="Tahom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469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0499" y="457200"/>
            <a:ext cx="8514113" cy="884712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Social Diffusion Engine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3453" y="1603094"/>
            <a:ext cx="8229600" cy="4525963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Information/Knowledge Sharing </a:t>
            </a:r>
          </a:p>
          <a:p>
            <a:pPr lvl="1"/>
            <a:r>
              <a:rPr lang="en-US" altLang="zh-TW" sz="3200" dirty="0" smtClean="0"/>
              <a:t>Innovation Propagation (new product, idea)</a:t>
            </a:r>
          </a:p>
          <a:p>
            <a:pPr lvl="1"/>
            <a:r>
              <a:rPr lang="en-US" altLang="zh-TW" sz="3200" dirty="0"/>
              <a:t>Viral (</a:t>
            </a:r>
            <a:r>
              <a:rPr lang="en-US" altLang="zh-TW" sz="3200" dirty="0" smtClean="0"/>
              <a:t>Word-of-Mouth)</a:t>
            </a:r>
          </a:p>
          <a:p>
            <a:pPr marL="457200" lvl="1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Marketing/Advertising</a:t>
            </a:r>
          </a:p>
          <a:p>
            <a:pPr lvl="1"/>
            <a:endParaRPr lang="zh-TW" altLang="en-US" b="1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423453" y="1341912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203" y="3490196"/>
            <a:ext cx="3402142" cy="263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39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393" y="94408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Research Issues – endorser discovery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cxnSp>
        <p:nvCxnSpPr>
          <p:cNvPr id="4" name="直線接點 3"/>
          <p:cNvCxnSpPr/>
          <p:nvPr/>
        </p:nvCxnSpPr>
        <p:spPr>
          <a:xfrm>
            <a:off x="550393" y="1838053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190499" y="457200"/>
            <a:ext cx="8514113" cy="88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Social Diffusion Engine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65163" y="1686739"/>
            <a:ext cx="7158037" cy="3877275"/>
            <a:chOff x="665163" y="1761525"/>
            <a:chExt cx="7903104" cy="3573670"/>
          </a:xfrm>
        </p:grpSpPr>
        <p:sp>
          <p:nvSpPr>
            <p:cNvPr id="8" name="Cloud Callout 1"/>
            <p:cNvSpPr/>
            <p:nvPr/>
          </p:nvSpPr>
          <p:spPr>
            <a:xfrm>
              <a:off x="665163" y="1761525"/>
              <a:ext cx="7903104" cy="3573670"/>
            </a:xfrm>
            <a:prstGeom prst="cloudCallout">
              <a:avLst>
                <a:gd name="adj1" fmla="val 49660"/>
                <a:gd name="adj2" fmla="val 62973"/>
              </a:avLst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>
                <a:solidFill>
                  <a:srgbClr val="FFFFFF"/>
                </a:solidFill>
                <a:latin typeface="Calibri" charset="0"/>
                <a:ea typeface="新細明體" charset="0"/>
                <a:cs typeface="新細明體" charset="0"/>
              </a:endParaRPr>
            </a:p>
          </p:txBody>
        </p:sp>
        <p:pic>
          <p:nvPicPr>
            <p:cNvPr id="9" name="Picture 30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5567" y="2311437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1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4850" y="4235371"/>
              <a:ext cx="439901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3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3827" y="2449294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3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3052" y="2929519"/>
              <a:ext cx="439901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0440" y="3067377"/>
              <a:ext cx="480717" cy="481741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14" name="Picture 36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159" y="3617288"/>
              <a:ext cx="480717" cy="48022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9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674" y="3273404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4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3436" y="2379608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7463" y="3891487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6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2243266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7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9821" y="3135547"/>
              <a:ext cx="479205" cy="481741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8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1234" y="3479432"/>
              <a:ext cx="479206" cy="48174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9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3067377"/>
              <a:ext cx="439902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50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1234" y="2723492"/>
              <a:ext cx="320478" cy="321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51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130" y="4380802"/>
              <a:ext cx="439902" cy="44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52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0596" y="2594725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53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6746" y="2861349"/>
              <a:ext cx="480717" cy="480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4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4928" y="3762719"/>
              <a:ext cx="480717" cy="480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55" descr="social person-2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955" y="3418836"/>
              <a:ext cx="439901" cy="44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" name="Straight Arrow Connector 43"/>
            <p:cNvCxnSpPr>
              <a:stCxn id="14" idx="0"/>
            </p:cNvCxnSpPr>
            <p:nvPr/>
          </p:nvCxnSpPr>
          <p:spPr>
            <a:xfrm flipV="1">
              <a:off x="3168518" y="3411260"/>
              <a:ext cx="513974" cy="2060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57"/>
            <p:cNvCxnSpPr>
              <a:stCxn id="14" idx="0"/>
              <a:endCxn id="24" idx="2"/>
            </p:cNvCxnSpPr>
            <p:nvPr/>
          </p:nvCxnSpPr>
          <p:spPr>
            <a:xfrm flipH="1" flipV="1">
              <a:off x="3011303" y="3035563"/>
              <a:ext cx="157216" cy="5817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59"/>
            <p:cNvCxnSpPr>
              <a:stCxn id="24" idx="1"/>
            </p:cNvCxnSpPr>
            <p:nvPr/>
          </p:nvCxnSpPr>
          <p:spPr>
            <a:xfrm flipH="1" flipV="1">
              <a:off x="2516980" y="2723492"/>
              <a:ext cx="273616" cy="908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61"/>
            <p:cNvCxnSpPr/>
            <p:nvPr/>
          </p:nvCxnSpPr>
          <p:spPr>
            <a:xfrm>
              <a:off x="3271313" y="3755145"/>
              <a:ext cx="411179" cy="274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25602"/>
            <p:cNvCxnSpPr>
              <a:stCxn id="24" idx="2"/>
              <a:endCxn id="27" idx="0"/>
            </p:cNvCxnSpPr>
            <p:nvPr/>
          </p:nvCxnSpPr>
          <p:spPr>
            <a:xfrm flipH="1">
              <a:off x="2668149" y="3035563"/>
              <a:ext cx="343154" cy="383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25604"/>
            <p:cNvCxnSpPr>
              <a:stCxn id="27" idx="1"/>
            </p:cNvCxnSpPr>
            <p:nvPr/>
          </p:nvCxnSpPr>
          <p:spPr>
            <a:xfrm flipH="1" flipV="1">
              <a:off x="2173827" y="3549118"/>
              <a:ext cx="275127" cy="908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25607"/>
            <p:cNvCxnSpPr>
              <a:stCxn id="13" idx="0"/>
            </p:cNvCxnSpPr>
            <p:nvPr/>
          </p:nvCxnSpPr>
          <p:spPr>
            <a:xfrm flipH="1" flipV="1">
              <a:off x="4436824" y="2929519"/>
              <a:ext cx="513974" cy="13785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25609"/>
            <p:cNvCxnSpPr>
              <a:stCxn id="22" idx="1"/>
            </p:cNvCxnSpPr>
            <p:nvPr/>
          </p:nvCxnSpPr>
          <p:spPr>
            <a:xfrm flipH="1" flipV="1">
              <a:off x="3888081" y="2587150"/>
              <a:ext cx="343153" cy="29692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25611"/>
            <p:cNvCxnSpPr>
              <a:endCxn id="9" idx="1"/>
            </p:cNvCxnSpPr>
            <p:nvPr/>
          </p:nvCxnSpPr>
          <p:spPr>
            <a:xfrm flipV="1">
              <a:off x="4436824" y="2472017"/>
              <a:ext cx="548743" cy="389332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25613"/>
            <p:cNvCxnSpPr>
              <a:stCxn id="13" idx="3"/>
            </p:cNvCxnSpPr>
            <p:nvPr/>
          </p:nvCxnSpPr>
          <p:spPr>
            <a:xfrm flipV="1">
              <a:off x="5191156" y="3205233"/>
              <a:ext cx="343153" cy="1030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25615"/>
            <p:cNvCxnSpPr>
              <a:stCxn id="25" idx="3"/>
            </p:cNvCxnSpPr>
            <p:nvPr/>
          </p:nvCxnSpPr>
          <p:spPr>
            <a:xfrm>
              <a:off x="5877463" y="3102219"/>
              <a:ext cx="341641" cy="1030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25617"/>
            <p:cNvCxnSpPr/>
            <p:nvPr/>
          </p:nvCxnSpPr>
          <p:spPr>
            <a:xfrm flipV="1">
              <a:off x="6424694" y="2587150"/>
              <a:ext cx="686306" cy="41205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25619"/>
            <p:cNvCxnSpPr/>
            <p:nvPr/>
          </p:nvCxnSpPr>
          <p:spPr>
            <a:xfrm>
              <a:off x="6356667" y="3273404"/>
              <a:ext cx="480717" cy="20602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25621"/>
            <p:cNvCxnSpPr>
              <a:stCxn id="13" idx="2"/>
            </p:cNvCxnSpPr>
            <p:nvPr/>
          </p:nvCxnSpPr>
          <p:spPr>
            <a:xfrm flipH="1">
              <a:off x="4574388" y="3549118"/>
              <a:ext cx="376410" cy="1363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25623"/>
            <p:cNvCxnSpPr>
              <a:stCxn id="20" idx="2"/>
              <a:endCxn id="10" idx="0"/>
            </p:cNvCxnSpPr>
            <p:nvPr/>
          </p:nvCxnSpPr>
          <p:spPr>
            <a:xfrm>
              <a:off x="4471593" y="3961173"/>
              <a:ext cx="253964" cy="2741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25626"/>
            <p:cNvCxnSpPr>
              <a:stCxn id="10" idx="3"/>
            </p:cNvCxnSpPr>
            <p:nvPr/>
          </p:nvCxnSpPr>
          <p:spPr>
            <a:xfrm>
              <a:off x="4944751" y="4456548"/>
              <a:ext cx="314431" cy="1908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25628"/>
            <p:cNvCxnSpPr>
              <a:stCxn id="23" idx="3"/>
            </p:cNvCxnSpPr>
            <p:nvPr/>
          </p:nvCxnSpPr>
          <p:spPr>
            <a:xfrm flipV="1">
              <a:off x="5563032" y="4235371"/>
              <a:ext cx="382457" cy="36660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Box 41"/>
          <p:cNvSpPr txBox="1">
            <a:spLocks noChangeArrowheads="1"/>
          </p:cNvSpPr>
          <p:nvPr/>
        </p:nvSpPr>
        <p:spPr bwMode="auto">
          <a:xfrm>
            <a:off x="4256851" y="3700160"/>
            <a:ext cx="1670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Tahoma"/>
                <a:cs typeface="Tahoma"/>
              </a:rPr>
              <a:t>Seed Endorser</a:t>
            </a:r>
            <a:endParaRPr lang="en-US" sz="1600" b="1" dirty="0">
              <a:solidFill>
                <a:srgbClr val="FF0000"/>
              </a:solidFill>
              <a:latin typeface="Tahoma"/>
              <a:cs typeface="Tahoma"/>
            </a:endParaRPr>
          </a:p>
        </p:txBody>
      </p:sp>
      <p:sp>
        <p:nvSpPr>
          <p:cNvPr id="46" name="TextBox 41"/>
          <p:cNvSpPr txBox="1">
            <a:spLocks noChangeArrowheads="1"/>
          </p:cNvSpPr>
          <p:nvPr/>
        </p:nvSpPr>
        <p:spPr bwMode="auto">
          <a:xfrm>
            <a:off x="2081521" y="4444282"/>
            <a:ext cx="1670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r>
              <a:rPr lang="en-US" sz="1600" b="1" dirty="0" smtClean="0">
                <a:solidFill>
                  <a:srgbClr val="FF0000"/>
                </a:solidFill>
                <a:latin typeface="Tahoma"/>
                <a:cs typeface="Tahoma"/>
              </a:rPr>
              <a:t>Seed Endorser</a:t>
            </a:r>
            <a:endParaRPr lang="en-US" sz="1600" b="1" dirty="0">
              <a:solidFill>
                <a:srgbClr val="FF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2692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393" y="94408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Research Issues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0393" y="2087089"/>
            <a:ext cx="8229600" cy="3822700"/>
          </a:xfrm>
        </p:spPr>
        <p:txBody>
          <a:bodyPr/>
          <a:lstStyle/>
          <a:p>
            <a:r>
              <a:rPr lang="en-US" altLang="zh-TW" dirty="0" smtClean="0">
                <a:solidFill>
                  <a:srgbClr val="7030A0"/>
                </a:solidFill>
              </a:rPr>
              <a:t>Maximizing</a:t>
            </a:r>
            <a:r>
              <a:rPr lang="en-US" altLang="zh-TW" dirty="0" smtClean="0"/>
              <a:t> the number of the ultimately influenced nodes and </a:t>
            </a:r>
            <a:r>
              <a:rPr lang="en-US" altLang="zh-TW" dirty="0" smtClean="0">
                <a:solidFill>
                  <a:srgbClr val="FF0000"/>
                </a:solidFill>
              </a:rPr>
              <a:t>the expected lift in profit</a:t>
            </a:r>
            <a:r>
              <a:rPr lang="en-US" altLang="zh-TW" dirty="0" smtClean="0"/>
              <a:t> </a:t>
            </a:r>
            <a:r>
              <a:rPr lang="en-US" altLang="zh-TW" dirty="0" smtClean="0">
                <a:solidFill>
                  <a:srgbClr val="7030A0"/>
                </a:solidFill>
              </a:rPr>
              <a:t>(value creation)</a:t>
            </a:r>
          </a:p>
          <a:p>
            <a:r>
              <a:rPr lang="en-US" altLang="zh-TW" dirty="0" smtClean="0">
                <a:solidFill>
                  <a:srgbClr val="7030A0"/>
                </a:solidFill>
              </a:rPr>
              <a:t>Minimizing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/>
              <a:t>the set size of the seed endorsers that can guarantee the complete diffusion coverage and </a:t>
            </a:r>
            <a:r>
              <a:rPr lang="en-US" altLang="zh-TW" dirty="0" smtClean="0">
                <a:solidFill>
                  <a:srgbClr val="FF0000"/>
                </a:solidFill>
              </a:rPr>
              <a:t>the expected time to complete diffusion</a:t>
            </a:r>
            <a:r>
              <a:rPr lang="en-US" altLang="zh-TW" dirty="0" smtClean="0"/>
              <a:t> </a:t>
            </a:r>
            <a:r>
              <a:rPr lang="en-US" altLang="zh-TW" dirty="0" smtClean="0">
                <a:solidFill>
                  <a:srgbClr val="7030A0"/>
                </a:solidFill>
              </a:rPr>
              <a:t>(cost reduction)</a:t>
            </a:r>
            <a:endParaRPr lang="zh-TW" altLang="en-US" dirty="0">
              <a:solidFill>
                <a:srgbClr val="7030A0"/>
              </a:solidFill>
            </a:endParaRPr>
          </a:p>
        </p:txBody>
      </p:sp>
      <p:cxnSp>
        <p:nvCxnSpPr>
          <p:cNvPr id="4" name="直線接點 3"/>
          <p:cNvCxnSpPr/>
          <p:nvPr/>
        </p:nvCxnSpPr>
        <p:spPr>
          <a:xfrm>
            <a:off x="550393" y="1838053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190499" y="457200"/>
            <a:ext cx="8514113" cy="884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Social Diffusion Engine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5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solidFill>
                  <a:srgbClr val="7030A0"/>
                </a:solidFill>
              </a:rPr>
              <a:t>Diffusing Path Planning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8158" y="1531678"/>
            <a:ext cx="3974348" cy="419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 descr="difussion path planning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1" y="1897666"/>
            <a:ext cx="4672120" cy="326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5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59646"/>
            <a:ext cx="8229600" cy="746640"/>
          </a:xfrm>
        </p:spPr>
        <p:txBody>
          <a:bodyPr>
            <a:normAutofit fontScale="90000"/>
          </a:bodyPr>
          <a:lstStyle/>
          <a:p>
            <a:r>
              <a:rPr lang="en-US" altLang="zh-TW" b="1" dirty="0" smtClean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003399"/>
              </a:solidFill>
            </a:endParaRP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457200" y="3796950"/>
            <a:ext cx="8229600" cy="26638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zh-TW" sz="2800" dirty="0">
                <a:solidFill>
                  <a:srgbClr val="7030A0"/>
                </a:solidFill>
              </a:rPr>
              <a:t>50% </a:t>
            </a:r>
            <a:r>
              <a:rPr lang="en-US" altLang="zh-TW" sz="2800" dirty="0"/>
              <a:t>of 16-64 year olds users admit to using social media to assist with</a:t>
            </a:r>
            <a:r>
              <a:rPr lang="en-US" altLang="zh-TW" sz="2800" dirty="0">
                <a:solidFill>
                  <a:srgbClr val="7030A0"/>
                </a:solidFill>
              </a:rPr>
              <a:t> shopping decisions (</a:t>
            </a:r>
            <a:r>
              <a:rPr lang="en-US" altLang="zh-TW" sz="2800" dirty="0"/>
              <a:t>IBM, 2011).</a:t>
            </a:r>
          </a:p>
          <a:p>
            <a:pPr>
              <a:lnSpc>
                <a:spcPct val="80000"/>
              </a:lnSpc>
            </a:pPr>
            <a:r>
              <a:rPr lang="en-US" altLang="zh-TW" sz="2800" dirty="0" smtClean="0">
                <a:solidFill>
                  <a:srgbClr val="7030A0"/>
                </a:solidFill>
              </a:rPr>
              <a:t>81</a:t>
            </a:r>
            <a:r>
              <a:rPr lang="en-US" altLang="zh-TW" sz="2800" dirty="0">
                <a:solidFill>
                  <a:srgbClr val="7030A0"/>
                </a:solidFill>
              </a:rPr>
              <a:t>% </a:t>
            </a:r>
            <a:r>
              <a:rPr lang="en-US" altLang="zh-TW" sz="2800" dirty="0"/>
              <a:t>of consumers receive </a:t>
            </a:r>
            <a:r>
              <a:rPr lang="en-US" altLang="zh-TW" sz="2800" dirty="0">
                <a:solidFill>
                  <a:srgbClr val="7030A0"/>
                </a:solidFill>
              </a:rPr>
              <a:t>advice</a:t>
            </a:r>
            <a:r>
              <a:rPr lang="en-US" altLang="zh-TW" sz="2800" dirty="0"/>
              <a:t> from</a:t>
            </a:r>
            <a:r>
              <a:rPr lang="en-US" altLang="zh-TW" sz="2800" dirty="0">
                <a:solidFill>
                  <a:srgbClr val="003399"/>
                </a:solidFill>
              </a:rPr>
              <a:t> </a:t>
            </a:r>
            <a:r>
              <a:rPr lang="en-US" altLang="zh-TW" sz="2800" dirty="0">
                <a:solidFill>
                  <a:srgbClr val="7030A0"/>
                </a:solidFill>
              </a:rPr>
              <a:t>friends</a:t>
            </a:r>
            <a:r>
              <a:rPr lang="en-US" altLang="zh-TW" sz="2800" dirty="0">
                <a:solidFill>
                  <a:srgbClr val="003399"/>
                </a:solidFill>
              </a:rPr>
              <a:t> </a:t>
            </a:r>
            <a:r>
              <a:rPr lang="en-US" altLang="zh-TW" sz="2800" dirty="0"/>
              <a:t>(Gartner, 2012</a:t>
            </a:r>
            <a:r>
              <a:rPr lang="en-US" altLang="zh-TW" sz="2800" dirty="0" smtClean="0"/>
              <a:t>)</a:t>
            </a:r>
            <a:endParaRPr lang="en-US" altLang="zh-TW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17609"/>
            <a:ext cx="820737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24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Background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Engines 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Applications </a:t>
            </a:r>
          </a:p>
          <a:p>
            <a:r>
              <a:rPr lang="en-US" altLang="zh-TW" dirty="0" smtClean="0"/>
              <a:t>Social Commerce </a:t>
            </a:r>
            <a:r>
              <a:rPr lang="en-US" altLang="zh-TW" dirty="0" smtClean="0">
                <a:solidFill>
                  <a:srgbClr val="7030A0"/>
                </a:solidFill>
              </a:rPr>
              <a:t>Open Issues</a:t>
            </a:r>
            <a:endParaRPr lang="zh-TW" alt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3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2200" y="1702643"/>
            <a:ext cx="7677400" cy="4063157"/>
          </a:xfrm>
        </p:spPr>
        <p:txBody>
          <a:bodyPr/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Wisdom of Crowd/Collective Intelligence</a:t>
            </a:r>
          </a:p>
          <a:p>
            <a:pPr lvl="1"/>
            <a:r>
              <a:rPr lang="en-US" altLang="zh-TW" sz="3200" dirty="0" smtClean="0"/>
              <a:t>Market Prediction </a:t>
            </a:r>
          </a:p>
          <a:p>
            <a:pPr lvl="1"/>
            <a:r>
              <a:rPr lang="en-US" altLang="zh-TW" sz="3200" dirty="0" smtClean="0"/>
              <a:t>Product Creation</a:t>
            </a:r>
          </a:p>
          <a:p>
            <a:pPr lvl="1"/>
            <a:r>
              <a:rPr lang="en-US" altLang="zh-TW" sz="3200" dirty="0" smtClean="0"/>
              <a:t>Social Recommendation/Appraisal 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TW" dirty="0" smtClean="0"/>
              <a:t> </a:t>
            </a:r>
          </a:p>
          <a:p>
            <a:pPr marL="0" indent="0">
              <a:buNone/>
            </a:pPr>
            <a:endParaRPr lang="zh-TW" altLang="en-US" b="1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552202" y="559646"/>
            <a:ext cx="8229600" cy="746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003399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431075" y="1306286"/>
            <a:ext cx="8471853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48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0033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2209801"/>
            <a:ext cx="7531100" cy="3594100"/>
          </a:xfrm>
        </p:spPr>
        <p:txBody>
          <a:bodyPr>
            <a:normAutofit fontScale="92500"/>
          </a:bodyPr>
          <a:lstStyle/>
          <a:p>
            <a:r>
              <a:rPr lang="en-US" altLang="zh-TW" sz="3600" dirty="0" smtClean="0">
                <a:solidFill>
                  <a:srgbClr val="7030A0"/>
                </a:solidFill>
              </a:rPr>
              <a:t>Social decision </a:t>
            </a:r>
            <a:r>
              <a:rPr lang="en-US" altLang="zh-TW" sz="3600" dirty="0">
                <a:solidFill>
                  <a:srgbClr val="7030A0"/>
                </a:solidFill>
              </a:rPr>
              <a:t>g</a:t>
            </a:r>
            <a:r>
              <a:rPr lang="en-US" altLang="zh-TW" sz="3600" dirty="0" smtClean="0">
                <a:solidFill>
                  <a:srgbClr val="7030A0"/>
                </a:solidFill>
              </a:rPr>
              <a:t>roup </a:t>
            </a:r>
            <a:r>
              <a:rPr lang="en-US" altLang="zh-TW" sz="3600" dirty="0">
                <a:solidFill>
                  <a:srgbClr val="7030A0"/>
                </a:solidFill>
              </a:rPr>
              <a:t>r</a:t>
            </a:r>
            <a:r>
              <a:rPr lang="en-US" altLang="zh-TW" sz="3600" dirty="0" smtClean="0">
                <a:solidFill>
                  <a:srgbClr val="7030A0"/>
                </a:solidFill>
              </a:rPr>
              <a:t>ecruiting</a:t>
            </a:r>
            <a:r>
              <a:rPr lang="en-US" altLang="zh-TW" sz="3600" dirty="0"/>
              <a:t>: finding </a:t>
            </a:r>
            <a:r>
              <a:rPr lang="en-US" altLang="zh-TW" sz="3600" dirty="0" smtClean="0"/>
              <a:t>important and influential decision supporters from social networks  </a:t>
            </a:r>
          </a:p>
          <a:p>
            <a:r>
              <a:rPr lang="en-US" altLang="zh-TW" sz="3600" dirty="0" smtClean="0">
                <a:solidFill>
                  <a:srgbClr val="7030A0"/>
                </a:solidFill>
              </a:rPr>
              <a:t>Alternatives proposing &amp; ranking</a:t>
            </a:r>
            <a:r>
              <a:rPr lang="en-US" altLang="zh-TW" sz="3600" dirty="0" smtClean="0"/>
              <a:t>: resolving conflicts and ranking alternatives by inducing consensus </a:t>
            </a:r>
          </a:p>
          <a:p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50393" y="94408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Social Decision Process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423453" y="194128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58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solidFill>
                  <a:srgbClr val="003399"/>
                </a:solidFill>
              </a:rPr>
              <a:t>Social Decision Engine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" t="44485" r="1004" b="2077"/>
          <a:stretch>
            <a:fillRect/>
          </a:stretch>
        </p:blipFill>
        <p:spPr bwMode="auto">
          <a:xfrm>
            <a:off x="82550" y="2268538"/>
            <a:ext cx="8985250" cy="320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270993" y="8461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sz="3600" b="1" dirty="0" smtClean="0">
                <a:solidFill>
                  <a:srgbClr val="FF3399"/>
                </a:solidFill>
              </a:rPr>
              <a:t>Social Decision Process</a:t>
            </a:r>
            <a:endParaRPr lang="zh-TW" altLang="en-US" sz="3600" b="1" dirty="0">
              <a:solidFill>
                <a:srgbClr val="FF3399"/>
              </a:solidFill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423452" y="1875972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57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46768" cy="1200940"/>
          </a:xfrm>
        </p:spPr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Trust Engine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Internet involves more</a:t>
            </a:r>
            <a:r>
              <a:rPr lang="en-US" altLang="zh-TW" dirty="0" smtClean="0">
                <a:solidFill>
                  <a:srgbClr val="7030A0"/>
                </a:solidFill>
              </a:rPr>
              <a:t> uncertainty </a:t>
            </a:r>
            <a:r>
              <a:rPr lang="en-US" altLang="zh-TW" dirty="0" smtClean="0"/>
              <a:t>and </a:t>
            </a:r>
            <a:r>
              <a:rPr lang="en-US" altLang="zh-TW" dirty="0" smtClean="0">
                <a:solidFill>
                  <a:srgbClr val="7030A0"/>
                </a:solidFill>
              </a:rPr>
              <a:t>risk</a:t>
            </a:r>
          </a:p>
          <a:p>
            <a:r>
              <a:rPr lang="en-US" altLang="zh-TW" dirty="0" smtClean="0"/>
              <a:t>Social trust engine can </a:t>
            </a:r>
          </a:p>
          <a:p>
            <a:pPr lvl="1"/>
            <a:r>
              <a:rPr lang="en-US" altLang="zh-TW" dirty="0" smtClean="0"/>
              <a:t>Mitigate Risks</a:t>
            </a:r>
          </a:p>
          <a:p>
            <a:pPr lvl="1"/>
            <a:r>
              <a:rPr lang="en-US" altLang="zh-TW" dirty="0" smtClean="0"/>
              <a:t>Reduce Uncertainties</a:t>
            </a:r>
          </a:p>
          <a:p>
            <a:pPr lvl="1"/>
            <a:r>
              <a:rPr lang="en-US" altLang="zh-TW" dirty="0" smtClean="0"/>
              <a:t>Conveying Cooperation</a:t>
            </a:r>
          </a:p>
          <a:p>
            <a:pPr lvl="1"/>
            <a:r>
              <a:rPr lang="en-US" altLang="zh-TW" dirty="0" smtClean="0"/>
              <a:t>Improve Service discovery</a:t>
            </a:r>
            <a:endParaRPr lang="zh-TW" altLang="en-US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423452" y="143008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9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5911" y="1762245"/>
            <a:ext cx="8346057" cy="4441786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rgbClr val="FF3399"/>
                </a:solidFill>
              </a:rPr>
              <a:t>Business Applications</a:t>
            </a:r>
          </a:p>
          <a:p>
            <a:pPr lvl="1"/>
            <a:r>
              <a:rPr lang="en-US" altLang="zh-TW" sz="3200" dirty="0" smtClean="0"/>
              <a:t>Information quality assessment (request and provision) </a:t>
            </a:r>
          </a:p>
          <a:p>
            <a:pPr lvl="1"/>
            <a:r>
              <a:rPr lang="en-US" altLang="zh-TW" sz="3200" dirty="0" smtClean="0"/>
              <a:t>Computing resource reliability assessment </a:t>
            </a:r>
          </a:p>
          <a:p>
            <a:pPr lvl="1"/>
            <a:r>
              <a:rPr lang="en-US" altLang="zh-TW" sz="3200" dirty="0" smtClean="0"/>
              <a:t>Buyer/seller credibility assessment </a:t>
            </a:r>
          </a:p>
        </p:txBody>
      </p:sp>
      <p:cxnSp>
        <p:nvCxnSpPr>
          <p:cNvPr id="4" name="直線接點 3"/>
          <p:cNvCxnSpPr/>
          <p:nvPr/>
        </p:nvCxnSpPr>
        <p:spPr>
          <a:xfrm>
            <a:off x="457201" y="144770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589830" y="399260"/>
            <a:ext cx="8646768" cy="1200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Trust Engine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內容版面配置區 2"/>
          <p:cNvSpPr>
            <a:spLocks noGrp="1"/>
          </p:cNvSpPr>
          <p:nvPr>
            <p:ph idx="1"/>
          </p:nvPr>
        </p:nvSpPr>
        <p:spPr>
          <a:xfrm>
            <a:off x="525463" y="1151680"/>
            <a:ext cx="8347075" cy="54112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None/>
            </a:pPr>
            <a:r>
              <a:rPr lang="en-US" altLang="zh-TW" sz="3600" dirty="0" smtClean="0">
                <a:solidFill>
                  <a:srgbClr val="FF3399"/>
                </a:solidFill>
              </a:rPr>
              <a:t>Social Trust Process</a:t>
            </a:r>
          </a:p>
          <a:p>
            <a:pPr lvl="2" eaLnBrk="1" hangingPunct="1">
              <a:buNone/>
            </a:pPr>
            <a:endParaRPr lang="en-US" altLang="zh-TW" dirty="0" smtClean="0"/>
          </a:p>
          <a:p>
            <a:pPr lvl="1" eaLnBrk="1" hangingPunct="1"/>
            <a:endParaRPr lang="en-US" altLang="zh-TW" sz="3200" dirty="0" smtClean="0"/>
          </a:p>
        </p:txBody>
      </p:sp>
      <p:cxnSp>
        <p:nvCxnSpPr>
          <p:cNvPr id="4" name="直線接點 3"/>
          <p:cNvCxnSpPr/>
          <p:nvPr/>
        </p:nvCxnSpPr>
        <p:spPr>
          <a:xfrm>
            <a:off x="457200" y="1750675"/>
            <a:ext cx="8483600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標題 1"/>
          <p:cNvSpPr txBox="1">
            <a:spLocks/>
          </p:cNvSpPr>
          <p:nvPr/>
        </p:nvSpPr>
        <p:spPr>
          <a:xfrm>
            <a:off x="590550" y="400050"/>
            <a:ext cx="8645525" cy="12001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en-US" altLang="zh-TW" b="1" dirty="0" smtClean="0">
                <a:solidFill>
                  <a:schemeClr val="accent6">
                    <a:lumMod val="75000"/>
                  </a:schemeClr>
                </a:solidFill>
              </a:rPr>
              <a:t>Social Trust Engine</a:t>
            </a:r>
            <a:endParaRPr kumimoji="0" lang="zh-TW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312516" y="2095006"/>
            <a:ext cx="2430678" cy="305625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3171462" y="2177957"/>
            <a:ext cx="2453833" cy="2973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45028" y="5232283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3399"/>
                </a:solidFill>
              </a:rPr>
              <a:t>Trust formation</a:t>
            </a:r>
          </a:p>
          <a:p>
            <a:r>
              <a:rPr lang="en-US" altLang="zh-TW" dirty="0" smtClean="0">
                <a:solidFill>
                  <a:srgbClr val="FF3399"/>
                </a:solidFill>
              </a:rPr>
              <a:t>(trust discovery)</a:t>
            </a:r>
            <a:endParaRPr lang="zh-TW" altLang="en-US" dirty="0">
              <a:solidFill>
                <a:srgbClr val="FF3399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436444" y="5220174"/>
            <a:ext cx="2044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3399"/>
                </a:solidFill>
              </a:rPr>
              <a:t>Trust computation</a:t>
            </a:r>
          </a:p>
          <a:p>
            <a:r>
              <a:rPr lang="en-US" altLang="zh-TW" dirty="0" smtClean="0">
                <a:solidFill>
                  <a:srgbClr val="FF3399"/>
                </a:solidFill>
              </a:rPr>
              <a:t>   (trust calculator)</a:t>
            </a:r>
            <a:endParaRPr lang="zh-TW" altLang="en-US" dirty="0">
              <a:solidFill>
                <a:srgbClr val="FF3399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493074" y="5271857"/>
            <a:ext cx="1817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3399"/>
                </a:solidFill>
              </a:rPr>
              <a:t>Trust evaluation</a:t>
            </a:r>
          </a:p>
          <a:p>
            <a:r>
              <a:rPr lang="en-US" altLang="zh-TW" dirty="0" smtClean="0">
                <a:solidFill>
                  <a:srgbClr val="FF3399"/>
                </a:solidFill>
              </a:rPr>
              <a:t>(trust credibility)</a:t>
            </a:r>
            <a:endParaRPr lang="zh-TW" altLang="en-US" dirty="0">
              <a:solidFill>
                <a:srgbClr val="FF3399"/>
              </a:solidFill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6020765" y="2204157"/>
            <a:ext cx="2851773" cy="2959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圓角矩形 24"/>
          <p:cNvSpPr/>
          <p:nvPr/>
        </p:nvSpPr>
        <p:spPr>
          <a:xfrm>
            <a:off x="454028" y="2145157"/>
            <a:ext cx="2057681" cy="128093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圓角矩形 25"/>
          <p:cNvSpPr/>
          <p:nvPr/>
        </p:nvSpPr>
        <p:spPr>
          <a:xfrm>
            <a:off x="400063" y="3657586"/>
            <a:ext cx="2111646" cy="129636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760778" y="4898578"/>
            <a:ext cx="12442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Indirect trust</a:t>
            </a:r>
            <a:endParaRPr lang="zh-TW" alt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向右箭號 27"/>
          <p:cNvSpPr/>
          <p:nvPr/>
        </p:nvSpPr>
        <p:spPr>
          <a:xfrm>
            <a:off x="2743194" y="3426095"/>
            <a:ext cx="428268" cy="3703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向右箭號 28"/>
          <p:cNvSpPr/>
          <p:nvPr/>
        </p:nvSpPr>
        <p:spPr>
          <a:xfrm>
            <a:off x="5625295" y="3507111"/>
            <a:ext cx="395470" cy="33567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圓角矩形 29"/>
          <p:cNvSpPr/>
          <p:nvPr/>
        </p:nvSpPr>
        <p:spPr>
          <a:xfrm>
            <a:off x="6054408" y="2395945"/>
            <a:ext cx="1106394" cy="83337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圓角矩形 30"/>
          <p:cNvSpPr/>
          <p:nvPr/>
        </p:nvSpPr>
        <p:spPr>
          <a:xfrm>
            <a:off x="7799624" y="2421020"/>
            <a:ext cx="1033827" cy="83337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圓角矩形 31"/>
          <p:cNvSpPr/>
          <p:nvPr/>
        </p:nvSpPr>
        <p:spPr>
          <a:xfrm>
            <a:off x="6054408" y="3507111"/>
            <a:ext cx="1025368" cy="83337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圓角矩形 32"/>
          <p:cNvSpPr/>
          <p:nvPr/>
        </p:nvSpPr>
        <p:spPr>
          <a:xfrm>
            <a:off x="7882575" y="3534145"/>
            <a:ext cx="989964" cy="83337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/>
          </a:p>
        </p:txBody>
      </p:sp>
      <p:sp>
        <p:nvSpPr>
          <p:cNvPr id="34" name="文字方塊 33"/>
          <p:cNvSpPr txBox="1"/>
          <p:nvPr/>
        </p:nvSpPr>
        <p:spPr>
          <a:xfrm>
            <a:off x="6307646" y="3727565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Risk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7880649" y="3750187"/>
            <a:ext cx="890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Tolerance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054408" y="2548840"/>
            <a:ext cx="1047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Reputation</a:t>
            </a:r>
          </a:p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(trust score)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7799624" y="2618290"/>
            <a:ext cx="1002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Importance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直線單箭頭接點 38"/>
          <p:cNvCxnSpPr>
            <a:stCxn id="32" idx="3"/>
          </p:cNvCxnSpPr>
          <p:nvPr/>
        </p:nvCxnSpPr>
        <p:spPr>
          <a:xfrm flipV="1">
            <a:off x="7079776" y="3919465"/>
            <a:ext cx="756498" cy="4334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/>
          <p:cNvSpPr txBox="1"/>
          <p:nvPr/>
        </p:nvSpPr>
        <p:spPr>
          <a:xfrm>
            <a:off x="6998751" y="3973519"/>
            <a:ext cx="9044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comparison</a:t>
            </a:r>
            <a:endParaRPr lang="zh-TW" altLang="en-US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直線單箭頭接點 43"/>
          <p:cNvCxnSpPr>
            <a:endCxn id="45" idx="0"/>
          </p:cNvCxnSpPr>
          <p:nvPr/>
        </p:nvCxnSpPr>
        <p:spPr>
          <a:xfrm rot="5400000">
            <a:off x="7283050" y="4572208"/>
            <a:ext cx="410459" cy="1082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6913702" y="4777979"/>
            <a:ext cx="1148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trust decision</a:t>
            </a:r>
            <a:endParaRPr lang="zh-TW" alt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直線單箭頭接點 51"/>
          <p:cNvCxnSpPr>
            <a:stCxn id="30" idx="2"/>
          </p:cNvCxnSpPr>
          <p:nvPr/>
        </p:nvCxnSpPr>
        <p:spPr>
          <a:xfrm rot="5400000">
            <a:off x="6452017" y="3378556"/>
            <a:ext cx="304825" cy="635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/>
          <p:cNvCxnSpPr>
            <a:stCxn id="31" idx="2"/>
          </p:cNvCxnSpPr>
          <p:nvPr/>
        </p:nvCxnSpPr>
        <p:spPr>
          <a:xfrm flipH="1">
            <a:off x="8310623" y="3254395"/>
            <a:ext cx="5915" cy="27975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/>
          <p:cNvSpPr txBox="1"/>
          <p:nvPr/>
        </p:nvSpPr>
        <p:spPr>
          <a:xfrm>
            <a:off x="6754074" y="3205751"/>
            <a:ext cx="12955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Business situation,</a:t>
            </a:r>
          </a:p>
          <a:p>
            <a:r>
              <a:rPr lang="en-US" altLang="zh-TW" sz="1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Strategic valuations</a:t>
            </a:r>
            <a:endParaRPr lang="zh-TW" altLang="en-US" sz="11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590550" y="2204963"/>
            <a:ext cx="1829873" cy="3438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矩形 41"/>
          <p:cNvSpPr/>
          <p:nvPr/>
        </p:nvSpPr>
        <p:spPr>
          <a:xfrm>
            <a:off x="590550" y="2641440"/>
            <a:ext cx="1829873" cy="3077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圓角矩形 42"/>
          <p:cNvSpPr/>
          <p:nvPr/>
        </p:nvSpPr>
        <p:spPr>
          <a:xfrm>
            <a:off x="590550" y="3072060"/>
            <a:ext cx="1829873" cy="3019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文字方塊 45"/>
          <p:cNvSpPr txBox="1"/>
          <p:nvPr/>
        </p:nvSpPr>
        <p:spPr>
          <a:xfrm>
            <a:off x="807078" y="2204963"/>
            <a:ext cx="13548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Similarity belief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959478" y="2635163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Familiarity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762703" y="3051863"/>
            <a:ext cx="1308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Past experience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圓角矩形 48"/>
          <p:cNvSpPr/>
          <p:nvPr/>
        </p:nvSpPr>
        <p:spPr>
          <a:xfrm>
            <a:off x="511450" y="3734788"/>
            <a:ext cx="1829873" cy="3438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圓角矩形 49"/>
          <p:cNvSpPr/>
          <p:nvPr/>
        </p:nvSpPr>
        <p:spPr>
          <a:xfrm>
            <a:off x="511450" y="4171265"/>
            <a:ext cx="1829873" cy="30777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圓角矩形 50"/>
          <p:cNvSpPr/>
          <p:nvPr/>
        </p:nvSpPr>
        <p:spPr>
          <a:xfrm>
            <a:off x="511450" y="4601885"/>
            <a:ext cx="1829873" cy="3019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683603" y="4581688"/>
            <a:ext cx="14863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System reputation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855303" y="3384178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Direct trust</a:t>
            </a:r>
            <a:endParaRPr lang="zh-TW" alt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454028" y="4166913"/>
            <a:ext cx="19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Neighborhood reputation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685528" y="3750213"/>
            <a:ext cx="1530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Witness reputation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圓角矩形 62"/>
          <p:cNvSpPr/>
          <p:nvPr/>
        </p:nvSpPr>
        <p:spPr>
          <a:xfrm>
            <a:off x="3413294" y="2374720"/>
            <a:ext cx="2022733" cy="7413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圓角矩形 63"/>
          <p:cNvSpPr/>
          <p:nvPr/>
        </p:nvSpPr>
        <p:spPr>
          <a:xfrm>
            <a:off x="3438369" y="3267920"/>
            <a:ext cx="2022733" cy="7413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圓角矩形 64"/>
          <p:cNvSpPr/>
          <p:nvPr/>
        </p:nvSpPr>
        <p:spPr>
          <a:xfrm>
            <a:off x="3415219" y="4124470"/>
            <a:ext cx="2022733" cy="7413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文字方塊 65"/>
          <p:cNvSpPr txBox="1"/>
          <p:nvPr/>
        </p:nvSpPr>
        <p:spPr>
          <a:xfrm>
            <a:off x="3674770" y="4839801"/>
            <a:ext cx="14293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Trust inference</a:t>
            </a:r>
            <a:endParaRPr lang="zh-TW" alt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3647852" y="2587513"/>
            <a:ext cx="1630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Target Selection 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3363312" y="3488309"/>
            <a:ext cx="1914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lang="en-US" altLang="zh-TW" sz="1600" dirty="0">
                <a:latin typeface="Times New Roman" pitchFamily="18" charset="0"/>
                <a:cs typeface="Times New Roman" pitchFamily="18" charset="0"/>
              </a:rPr>
              <a:t>Propagation</a:t>
            </a:r>
            <a:endParaRPr lang="en-US" altLang="zh-TW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文字方塊 69"/>
          <p:cNvSpPr txBox="1"/>
          <p:nvPr/>
        </p:nvSpPr>
        <p:spPr>
          <a:xfrm>
            <a:off x="3932413" y="4325688"/>
            <a:ext cx="1212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>
                <a:latin typeface="Times New Roman" pitchFamily="18" charset="0"/>
                <a:cs typeface="Times New Roman" pitchFamily="18" charset="0"/>
              </a:rPr>
              <a:t>Aggregation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1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19" name="群組 18"/>
          <p:cNvGrpSpPr/>
          <p:nvPr/>
        </p:nvGrpSpPr>
        <p:grpSpPr>
          <a:xfrm>
            <a:off x="157392" y="2493994"/>
            <a:ext cx="8867856" cy="939366"/>
            <a:chOff x="133955" y="707952"/>
            <a:chExt cx="6048864" cy="839675"/>
          </a:xfrm>
        </p:grpSpPr>
        <p:sp>
          <p:nvSpPr>
            <p:cNvPr id="17" name="矩形 16"/>
            <p:cNvSpPr/>
            <p:nvPr/>
          </p:nvSpPr>
          <p:spPr>
            <a:xfrm>
              <a:off x="133955" y="707952"/>
              <a:ext cx="6048864" cy="839675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238628" y="728137"/>
              <a:ext cx="5604934" cy="742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Social Commerce Applications</a:t>
              </a:r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pic>
        <p:nvPicPr>
          <p:cNvPr id="3074" name="圖片 9" descr="D:\Doris\IEBI\國科會\國科會 5app\1 VP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365" y="3647075"/>
            <a:ext cx="3597728" cy="2329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94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423454" y="460173"/>
            <a:ext cx="86885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 Applications</a:t>
            </a:r>
            <a:endParaRPr kumimoji="1" lang="zh-TW" altLang="en-US" sz="44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2409636" y="1493613"/>
            <a:ext cx="2147124" cy="856833"/>
            <a:chOff x="2705" y="1259738"/>
            <a:chExt cx="2637706" cy="1055082"/>
          </a:xfrm>
          <a:solidFill>
            <a:srgbClr val="003399"/>
          </a:solidFill>
        </p:grpSpPr>
        <p:sp>
          <p:nvSpPr>
            <p:cNvPr id="44" name="矩形 43"/>
            <p:cNvSpPr/>
            <p:nvPr/>
          </p:nvSpPr>
          <p:spPr>
            <a:xfrm>
              <a:off x="270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矩形 44"/>
            <p:cNvSpPr/>
            <p:nvPr/>
          </p:nvSpPr>
          <p:spPr>
            <a:xfrm>
              <a:off x="2705" y="1259738"/>
              <a:ext cx="2637706" cy="1055080"/>
            </a:xfrm>
            <a:prstGeom prst="rect">
              <a:avLst/>
            </a:prstGeom>
            <a:solidFill>
              <a:srgbClr val="003399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400" b="1" kern="1200" dirty="0">
                <a:latin typeface="Tahoma"/>
                <a:cs typeface="Tahoma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4683639" y="1493612"/>
            <a:ext cx="2159121" cy="856833"/>
            <a:chOff x="6016675" y="1259738"/>
            <a:chExt cx="2637706" cy="1055082"/>
          </a:xfrm>
          <a:solidFill>
            <a:schemeClr val="accent6">
              <a:lumMod val="75000"/>
            </a:schemeClr>
          </a:solidFill>
        </p:grpSpPr>
        <p:sp>
          <p:nvSpPr>
            <p:cNvPr id="34" name="矩形 33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4464771"/>
                <a:satOff val="26899"/>
                <a:lumOff val="2156"/>
                <a:alphaOff val="0"/>
              </a:schemeClr>
            </a:lnRef>
            <a:fillRef idx="1">
              <a:schemeClr val="accent4">
                <a:hueOff val="-4464771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1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矩形 35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latin typeface="Tahoma"/>
                <a:cs typeface="Tahoma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2443018" y="2455704"/>
            <a:ext cx="2151842" cy="2566236"/>
            <a:chOff x="2705" y="2314823"/>
            <a:chExt cx="2637706" cy="2064237"/>
          </a:xfrm>
          <a:noFill/>
        </p:grpSpPr>
        <p:sp>
          <p:nvSpPr>
            <p:cNvPr id="42" name="矩形 41"/>
            <p:cNvSpPr/>
            <p:nvPr/>
          </p:nvSpPr>
          <p:spPr>
            <a:xfrm>
              <a:off x="2705" y="2314823"/>
              <a:ext cx="2637706" cy="2064237"/>
            </a:xfrm>
            <a:prstGeom prst="rect">
              <a:avLst/>
            </a:prstGeom>
            <a:grpFill/>
            <a:ln>
              <a:solidFill>
                <a:srgbClr val="003399"/>
              </a:solidFill>
            </a:ln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altLang="zh-TW" dirty="0" smtClean="0"/>
                <a:t>Production Strategy </a:t>
              </a:r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Market trend </a:t>
              </a:r>
              <a:r>
                <a:rPr lang="en-US" altLang="zh-TW" dirty="0"/>
                <a:t>m</a:t>
              </a:r>
              <a:r>
                <a:rPr lang="en-US" altLang="zh-TW" dirty="0" smtClean="0"/>
                <a:t>onitoring</a:t>
              </a:r>
              <a:endParaRPr lang="en-US" altLang="zh-TW" dirty="0"/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/>
                <a:t>P</a:t>
              </a:r>
              <a:r>
                <a:rPr lang="en-US" altLang="zh-TW" dirty="0" smtClean="0"/>
                <a:t>roduct creation</a:t>
              </a:r>
            </a:p>
            <a:p>
              <a:pPr marL="285750" indent="-285750">
                <a:buFont typeface="Arial"/>
                <a:buChar char="•"/>
              </a:pPr>
              <a:endParaRPr lang="zh-TW" altLang="en-US" dirty="0"/>
            </a:p>
          </p:txBody>
        </p:sp>
        <p:sp>
          <p:nvSpPr>
            <p:cNvPr id="43" name="矩形 42"/>
            <p:cNvSpPr/>
            <p:nvPr/>
          </p:nvSpPr>
          <p:spPr>
            <a:xfrm>
              <a:off x="2705" y="2314823"/>
              <a:ext cx="2637706" cy="2064237"/>
            </a:xfrm>
            <a:prstGeom prst="rect">
              <a:avLst/>
            </a:prstGeom>
            <a:grpFill/>
            <a:ln>
              <a:solidFill>
                <a:srgbClr val="003399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698" tIns="250698" rIns="334264" bIns="376047" numCol="1" spcCol="1270" anchor="t" anchorCtr="0">
              <a:noAutofit/>
            </a:bodyPr>
            <a:lstStyle/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 dirty="0"/>
            </a:p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 dirty="0"/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4669666" y="2455704"/>
            <a:ext cx="2173094" cy="2566239"/>
            <a:chOff x="2705" y="2314820"/>
            <a:chExt cx="2637706" cy="2064240"/>
          </a:xfrm>
          <a:noFill/>
        </p:grpSpPr>
        <p:sp>
          <p:nvSpPr>
            <p:cNvPr id="50" name="矩形 49"/>
            <p:cNvSpPr/>
            <p:nvPr/>
          </p:nvSpPr>
          <p:spPr>
            <a:xfrm>
              <a:off x="2705" y="2314820"/>
              <a:ext cx="2637706" cy="2064240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altLang="zh-TW" dirty="0" smtClean="0"/>
                <a:t>Purchasing  Strategy </a:t>
              </a:r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Recommendation</a:t>
              </a:r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Appraisal</a:t>
              </a:r>
              <a:endParaRPr lang="en-US" altLang="zh-TW" dirty="0"/>
            </a:p>
            <a:p>
              <a:pPr marL="285750" indent="-285750">
                <a:buFont typeface="Lucida Grande"/>
                <a:buChar char="-"/>
              </a:pPr>
              <a:endParaRPr lang="en-US" altLang="zh-TW" dirty="0" smtClean="0"/>
            </a:p>
            <a:p>
              <a:pPr marL="285750" indent="-285750">
                <a:buFont typeface="Arial"/>
                <a:buChar char="•"/>
              </a:pPr>
              <a:endParaRPr lang="zh-TW" altLang="en-US" dirty="0"/>
            </a:p>
          </p:txBody>
        </p:sp>
        <p:sp>
          <p:nvSpPr>
            <p:cNvPr id="51" name="矩形 50"/>
            <p:cNvSpPr/>
            <p:nvPr/>
          </p:nvSpPr>
          <p:spPr>
            <a:xfrm>
              <a:off x="2705" y="2314820"/>
              <a:ext cx="2637706" cy="2064240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698" tIns="250698" rIns="334264" bIns="376047" numCol="1" spcCol="1270" anchor="t" anchorCtr="0">
              <a:noAutofit/>
            </a:bodyPr>
            <a:lstStyle/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 dirty="0"/>
            </a:p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 dirty="0"/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2295336" y="1554272"/>
            <a:ext cx="2337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Market Intelligence and Product Creation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4660779" y="1427116"/>
            <a:ext cx="200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Recommendation</a:t>
            </a:r>
          </a:p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</a:t>
            </a:r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nd Appraisal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89960" y="1493613"/>
            <a:ext cx="2226520" cy="792387"/>
            <a:chOff x="3009690" y="1259738"/>
            <a:chExt cx="2637706" cy="1055082"/>
          </a:xfrm>
          <a:solidFill>
            <a:schemeClr val="accent3">
              <a:lumMod val="75000"/>
            </a:schemeClr>
          </a:solidFill>
        </p:grpSpPr>
        <p:sp>
          <p:nvSpPr>
            <p:cNvPr id="52" name="矩形 51"/>
            <p:cNvSpPr/>
            <p:nvPr/>
          </p:nvSpPr>
          <p:spPr>
            <a:xfrm>
              <a:off x="3009690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2232386"/>
                <a:satOff val="13449"/>
                <a:lumOff val="1078"/>
                <a:alphaOff val="0"/>
              </a:schemeClr>
            </a:lnRef>
            <a:fillRef idx="1">
              <a:schemeClr val="accent4">
                <a:hueOff val="-2232386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6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矩形 52"/>
            <p:cNvSpPr/>
            <p:nvPr/>
          </p:nvSpPr>
          <p:spPr>
            <a:xfrm>
              <a:off x="3009690" y="1259738"/>
              <a:ext cx="2637706" cy="10550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latin typeface="Tahoma"/>
                <a:cs typeface="Tahoma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02217" y="2455700"/>
            <a:ext cx="2214263" cy="2566239"/>
            <a:chOff x="2705" y="2314820"/>
            <a:chExt cx="2637706" cy="2064240"/>
          </a:xfrm>
          <a:noFill/>
        </p:grpSpPr>
        <p:sp>
          <p:nvSpPr>
            <p:cNvPr id="55" name="矩形 54"/>
            <p:cNvSpPr/>
            <p:nvPr/>
          </p:nvSpPr>
          <p:spPr>
            <a:xfrm>
              <a:off x="2705" y="2314820"/>
              <a:ext cx="2637706" cy="2064240"/>
            </a:xfrm>
            <a:prstGeom prst="rect">
              <a:avLst/>
            </a:prstGeom>
            <a:grpFill/>
            <a:ln>
              <a:solidFill>
                <a:srgbClr val="4F6228"/>
              </a:solidFill>
            </a:ln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altLang="zh-TW" dirty="0" smtClean="0"/>
                <a:t>Advertising Strategy</a:t>
              </a:r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Social advertising</a:t>
              </a:r>
              <a:endParaRPr lang="en-US" altLang="zh-TW" dirty="0"/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Target advertising </a:t>
              </a:r>
            </a:p>
          </p:txBody>
        </p:sp>
        <p:sp>
          <p:nvSpPr>
            <p:cNvPr id="56" name="矩形 55"/>
            <p:cNvSpPr/>
            <p:nvPr/>
          </p:nvSpPr>
          <p:spPr>
            <a:xfrm>
              <a:off x="2705" y="2314820"/>
              <a:ext cx="2637706" cy="2064240"/>
            </a:xfrm>
            <a:prstGeom prst="rect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698" tIns="250698" rIns="334264" bIns="376047" numCol="1" spcCol="1270" anchor="t" anchorCtr="0">
              <a:noAutofit/>
            </a:bodyPr>
            <a:lstStyle/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/>
            </a:p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/>
            </a:p>
          </p:txBody>
        </p:sp>
      </p:grpSp>
      <p:sp>
        <p:nvSpPr>
          <p:cNvPr id="57" name="文字方塊 56"/>
          <p:cNvSpPr txBox="1"/>
          <p:nvPr/>
        </p:nvSpPr>
        <p:spPr>
          <a:xfrm>
            <a:off x="77234" y="1553724"/>
            <a:ext cx="1957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Marketing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and Advertising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6952930" y="1501232"/>
            <a:ext cx="2159121" cy="856833"/>
            <a:chOff x="6016675" y="1259738"/>
            <a:chExt cx="2637706" cy="1055082"/>
          </a:xfrm>
          <a:solidFill>
            <a:srgbClr val="00B0F0"/>
          </a:solidFill>
        </p:grpSpPr>
        <p:sp>
          <p:nvSpPr>
            <p:cNvPr id="31" name="矩形 30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2">
              <a:schemeClr val="accent4">
                <a:hueOff val="-4464771"/>
                <a:satOff val="26899"/>
                <a:lumOff val="2156"/>
                <a:alphaOff val="0"/>
              </a:schemeClr>
            </a:lnRef>
            <a:fillRef idx="1">
              <a:schemeClr val="accent4">
                <a:hueOff val="-4464771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1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矩形 38"/>
            <p:cNvSpPr/>
            <p:nvPr/>
          </p:nvSpPr>
          <p:spPr>
            <a:xfrm>
              <a:off x="6016675" y="1259738"/>
              <a:ext cx="2637706" cy="10550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4264" tIns="191008" rIns="334264" bIns="191008" numCol="1" spcCol="1270" anchor="ctr" anchorCtr="0">
              <a:noAutofit/>
            </a:bodyPr>
            <a:lstStyle/>
            <a:p>
              <a:pPr lvl="0" algn="ctr" defTabSz="2089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2400" b="1" kern="1200" dirty="0">
                <a:solidFill>
                  <a:srgbClr val="00B0F0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6917566" y="2463324"/>
            <a:ext cx="2173094" cy="2566239"/>
            <a:chOff x="2705" y="2314820"/>
            <a:chExt cx="2637706" cy="2064240"/>
          </a:xfrm>
          <a:noFill/>
        </p:grpSpPr>
        <p:sp>
          <p:nvSpPr>
            <p:cNvPr id="46" name="矩形 45"/>
            <p:cNvSpPr/>
            <p:nvPr/>
          </p:nvSpPr>
          <p:spPr>
            <a:xfrm>
              <a:off x="2705" y="2314820"/>
              <a:ext cx="2637706" cy="2064240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r>
                <a:rPr lang="en-US" altLang="zh-TW" dirty="0" err="1" smtClean="0"/>
                <a:t>SoLoMo</a:t>
              </a:r>
              <a:r>
                <a:rPr lang="en-US" altLang="zh-TW" dirty="0" smtClean="0"/>
                <a:t>  Commerce </a:t>
              </a:r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Store Shopping</a:t>
              </a:r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Advertising</a:t>
              </a:r>
            </a:p>
            <a:p>
              <a:pPr marL="285750" indent="-285750">
                <a:buFont typeface="Lucida Grande"/>
                <a:buChar char="-"/>
              </a:pPr>
              <a:r>
                <a:rPr lang="en-US" altLang="zh-TW" dirty="0" smtClean="0"/>
                <a:t>Crowd Marketing</a:t>
              </a:r>
              <a:endParaRPr lang="en-US" altLang="zh-TW" dirty="0"/>
            </a:p>
            <a:p>
              <a:pPr marL="285750" indent="-285750">
                <a:buFont typeface="Lucida Grande"/>
                <a:buChar char="-"/>
              </a:pPr>
              <a:endParaRPr lang="en-US" altLang="zh-TW" dirty="0" smtClean="0"/>
            </a:p>
            <a:p>
              <a:pPr marL="285750" indent="-285750">
                <a:buFont typeface="Arial"/>
                <a:buChar char="•"/>
              </a:pPr>
              <a:endParaRPr lang="zh-TW" altLang="en-US" dirty="0"/>
            </a:p>
          </p:txBody>
        </p:sp>
        <p:sp>
          <p:nvSpPr>
            <p:cNvPr id="47" name="矩形 46"/>
            <p:cNvSpPr/>
            <p:nvPr/>
          </p:nvSpPr>
          <p:spPr>
            <a:xfrm>
              <a:off x="2705" y="2314820"/>
              <a:ext cx="2637706" cy="2064240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698" tIns="250698" rIns="334264" bIns="376047" numCol="1" spcCol="1270" anchor="t" anchorCtr="0">
              <a:noAutofit/>
            </a:bodyPr>
            <a:lstStyle/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 dirty="0"/>
            </a:p>
            <a:p>
              <a:pPr marL="285750" lvl="1" indent="-285750" algn="l" defTabSz="20891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zh-TW" altLang="en-US" sz="4700" kern="1200" dirty="0"/>
            </a:p>
          </p:txBody>
        </p:sp>
      </p:grpSp>
      <p:sp>
        <p:nvSpPr>
          <p:cNvPr id="48" name="文字方塊 47"/>
          <p:cNvSpPr txBox="1"/>
          <p:nvPr/>
        </p:nvSpPr>
        <p:spPr>
          <a:xfrm>
            <a:off x="6908679" y="1663336"/>
            <a:ext cx="2006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Social Context</a:t>
            </a:r>
          </a:p>
          <a:p>
            <a:pPr algn="ctr"/>
            <a:r>
              <a:rPr lang="en-US" altLang="zh-TW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Application</a:t>
            </a:r>
            <a:endParaRPr lang="zh-TW" altLang="en-US" sz="16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15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746984" y="1721357"/>
            <a:ext cx="7698833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How </a:t>
            </a:r>
            <a:r>
              <a:rPr kumimoji="1"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cost down (disturbance avoiding) </a:t>
            </a: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advertising?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</a:pPr>
            <a:endParaRPr kumimoji="1" lang="en-US" altLang="zh-TW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pPr lvl="1">
              <a:lnSpc>
                <a:spcPct val="120000"/>
              </a:lnSpc>
            </a:pPr>
            <a:endParaRPr kumimoji="1"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pPr lvl="1" indent="-457200">
              <a:lnSpc>
                <a:spcPct val="120000"/>
              </a:lnSpc>
              <a:buFont typeface="Arial" pitchFamily="34" charset="0"/>
              <a:buChar char="•"/>
            </a:pP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How </a:t>
            </a:r>
            <a:r>
              <a:rPr kumimoji="1"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value up (loveliness increasing) advertising</a:t>
            </a: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?</a:t>
            </a:r>
          </a:p>
          <a:p>
            <a:pPr>
              <a:lnSpc>
                <a:spcPct val="120000"/>
              </a:lnSpc>
            </a:pPr>
            <a:endParaRPr kumimoji="1"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21141" y="473431"/>
            <a:ext cx="8633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66909" y="2830318"/>
            <a:ext cx="8333356" cy="1019791"/>
            <a:chOff x="423454" y="1514104"/>
            <a:chExt cx="8333356" cy="1330696"/>
          </a:xfrm>
        </p:grpSpPr>
        <p:sp>
          <p:nvSpPr>
            <p:cNvPr id="4" name="圓角矩形 3"/>
            <p:cNvSpPr/>
            <p:nvPr/>
          </p:nvSpPr>
          <p:spPr>
            <a:xfrm>
              <a:off x="423454" y="1514104"/>
              <a:ext cx="8333356" cy="1330696"/>
            </a:xfrm>
            <a:prstGeom prst="roundRect">
              <a:avLst/>
            </a:prstGeom>
            <a:solidFill>
              <a:srgbClr val="77933C">
                <a:alpha val="70000"/>
              </a:srgbClr>
            </a:solidFill>
            <a:ln w="12700" cmpd="sng"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749300" y="1836951"/>
              <a:ext cx="7698833" cy="682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i="1" dirty="0" smtClean="0">
                  <a:solidFill>
                    <a:schemeClr val="bg1"/>
                  </a:solidFill>
                  <a:latin typeface="Tahoma"/>
                  <a:cs typeface="Tahoma"/>
                </a:rPr>
                <a:t>Target advertising mechanism</a:t>
              </a:r>
              <a:endParaRPr lang="zh-TW" altLang="en-US" sz="2800" i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66909" y="4923246"/>
            <a:ext cx="8333356" cy="1019791"/>
            <a:chOff x="567979" y="1512970"/>
            <a:chExt cx="8333356" cy="1330696"/>
          </a:xfrm>
        </p:grpSpPr>
        <p:sp>
          <p:nvSpPr>
            <p:cNvPr id="26" name="圓角矩形 25"/>
            <p:cNvSpPr/>
            <p:nvPr/>
          </p:nvSpPr>
          <p:spPr>
            <a:xfrm>
              <a:off x="567979" y="1512970"/>
              <a:ext cx="8333356" cy="1330696"/>
            </a:xfrm>
            <a:prstGeom prst="roundRect">
              <a:avLst/>
            </a:prstGeom>
            <a:solidFill>
              <a:srgbClr val="77933C">
                <a:alpha val="70000"/>
              </a:srgbClr>
            </a:solidFill>
            <a:ln w="12700" cmpd="sng"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749300" y="1836951"/>
              <a:ext cx="7698833" cy="682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i="1" dirty="0" smtClean="0">
                  <a:solidFill>
                    <a:schemeClr val="bg1"/>
                  </a:solidFill>
                  <a:latin typeface="Tahoma"/>
                  <a:cs typeface="Tahoma"/>
                </a:rPr>
                <a:t>Social advertising mechanism</a:t>
              </a:r>
              <a:endParaRPr lang="zh-TW" altLang="en-US" sz="2800" i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1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623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ontext Enhanced Ads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內容版面配置區 2"/>
          <p:cNvSpPr>
            <a:spLocks noGrp="1"/>
          </p:cNvSpPr>
          <p:nvPr>
            <p:ph idx="1"/>
          </p:nvPr>
        </p:nvSpPr>
        <p:spPr>
          <a:xfrm>
            <a:off x="90000" y="2149610"/>
            <a:ext cx="8796010" cy="4837467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Problem of banner </a:t>
            </a:r>
            <a:r>
              <a:rPr lang="en-US" altLang="zh-TW" dirty="0"/>
              <a:t>advertising</a:t>
            </a:r>
          </a:p>
          <a:p>
            <a:pPr lvl="1"/>
            <a:r>
              <a:rPr lang="en-US" altLang="zh-TW" dirty="0" smtClean="0"/>
              <a:t>CTR of Facebook ads (</a:t>
            </a:r>
            <a:r>
              <a:rPr lang="en-US" altLang="zh-TW" dirty="0" err="1" smtClean="0"/>
              <a:t>Webtrends</a:t>
            </a:r>
            <a:r>
              <a:rPr lang="en-US" altLang="zh-TW" dirty="0" smtClean="0"/>
              <a:t>, 2011)</a:t>
            </a:r>
            <a:endParaRPr lang="en-US" altLang="zh-TW" sz="3200" dirty="0" smtClean="0"/>
          </a:p>
          <a:p>
            <a:pPr lvl="2"/>
            <a:r>
              <a:rPr lang="en-US" altLang="zh-TW" dirty="0" smtClean="0"/>
              <a:t>2009: 0.063%, 2010: 0.051% (significantly lower than  </a:t>
            </a:r>
            <a:r>
              <a:rPr lang="en-US" altLang="zh-TW" dirty="0"/>
              <a:t>G</a:t>
            </a:r>
            <a:r>
              <a:rPr lang="en-US" altLang="zh-TW" dirty="0" smtClean="0"/>
              <a:t>oogle ads)</a:t>
            </a:r>
          </a:p>
          <a:p>
            <a:r>
              <a:rPr lang="en-US" altLang="zh-TW" dirty="0" smtClean="0"/>
              <a:t>Solution: Enhance the adornment of Ads by adding social context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041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19" name="群組 18"/>
          <p:cNvGrpSpPr/>
          <p:nvPr/>
        </p:nvGrpSpPr>
        <p:grpSpPr>
          <a:xfrm>
            <a:off x="157392" y="2493994"/>
            <a:ext cx="8867856" cy="939366"/>
            <a:chOff x="133955" y="707952"/>
            <a:chExt cx="6048864" cy="839675"/>
          </a:xfrm>
        </p:grpSpPr>
        <p:sp>
          <p:nvSpPr>
            <p:cNvPr id="17" name="矩形 16"/>
            <p:cNvSpPr/>
            <p:nvPr/>
          </p:nvSpPr>
          <p:spPr>
            <a:xfrm>
              <a:off x="133955" y="707952"/>
              <a:ext cx="6048864" cy="839675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238628" y="728137"/>
              <a:ext cx="5604934" cy="742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Social Commerce Background</a:t>
              </a:r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28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4200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ontext Enhanced Ads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0829" y="2119881"/>
            <a:ext cx="8216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Discover and leverage the social context from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the </a:t>
            </a:r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social sharing behavior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amplify the effect of </a:t>
            </a:r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advertising</a:t>
            </a:r>
            <a:endParaRPr lang="en-US" altLang="zh-TW" sz="24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14" name="Picture 3" descr="C:\Documents and Settings\ChengYang\桌面\troditio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255831"/>
            <a:ext cx="32861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4994286" y="4436582"/>
            <a:ext cx="3912647" cy="1440030"/>
            <a:chOff x="4572000" y="4255831"/>
            <a:chExt cx="4572000" cy="1440030"/>
          </a:xfrm>
        </p:grpSpPr>
        <p:pic>
          <p:nvPicPr>
            <p:cNvPr id="13" name="Picture 2" descr="C:\Documents and Settings\ChengYang\桌面\social context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4258350"/>
              <a:ext cx="4350820" cy="1396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圓角矩形 14"/>
            <p:cNvSpPr/>
            <p:nvPr/>
          </p:nvSpPr>
          <p:spPr>
            <a:xfrm>
              <a:off x="5942273" y="4255831"/>
              <a:ext cx="3201727" cy="1440030"/>
            </a:xfrm>
            <a:prstGeom prst="roundRect">
              <a:avLst/>
            </a:prstGeom>
            <a:noFill/>
            <a:ln w="38100">
              <a:solidFill>
                <a:srgbClr val="1D44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705389" y="3579342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400" dirty="0" smtClean="0">
                <a:latin typeface="Tahoma"/>
                <a:cs typeface="Tahoma"/>
              </a:rPr>
              <a:t> Official product </a:t>
            </a:r>
            <a:r>
              <a:rPr kumimoji="1" lang="en-US" altLang="zh-TW" sz="2400" dirty="0">
                <a:latin typeface="Tahoma"/>
                <a:cs typeface="Tahoma"/>
              </a:rPr>
              <a:t>i</a:t>
            </a:r>
            <a:r>
              <a:rPr kumimoji="1" lang="en-US" altLang="zh-TW" sz="2400" dirty="0" smtClean="0">
                <a:latin typeface="Tahoma"/>
                <a:cs typeface="Tahoma"/>
              </a:rPr>
              <a:t>nfo</a:t>
            </a:r>
            <a:endParaRPr kumimoji="1" lang="zh-TW" altLang="en-US" sz="2400" dirty="0">
              <a:latin typeface="Tahoma"/>
              <a:cs typeface="Tahoma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21480" y="4287296"/>
            <a:ext cx="1337242" cy="158403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5466064" y="3597036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 Social context info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85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aphicFrame>
        <p:nvGraphicFramePr>
          <p:cNvPr id="20" name="圖表 19"/>
          <p:cNvGraphicFramePr/>
          <p:nvPr>
            <p:extLst>
              <p:ext uri="{D42A27DB-BD31-4B8C-83A1-F6EECF244321}">
                <p14:modId xmlns:p14="http://schemas.microsoft.com/office/powerpoint/2010/main" val="2913159297"/>
              </p:ext>
            </p:extLst>
          </p:nvPr>
        </p:nvGraphicFramePr>
        <p:xfrm>
          <a:off x="4540658" y="3430106"/>
          <a:ext cx="4598456" cy="3077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圖表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8485505"/>
              </p:ext>
            </p:extLst>
          </p:nvPr>
        </p:nvGraphicFramePr>
        <p:xfrm>
          <a:off x="4615100" y="463664"/>
          <a:ext cx="4418457" cy="2910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57" y="1830445"/>
            <a:ext cx="4302093" cy="26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60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1" y="1095705"/>
            <a:ext cx="81998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Endorser Advertising 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</a:t>
            </a:r>
            <a:r>
              <a:rPr kumimoji="1" lang="en-US" altLang="zh-TW" sz="4000" b="1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6912" y="2049812"/>
            <a:ext cx="842002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TW" sz="2400" dirty="0" smtClean="0">
                <a:latin typeface="Tahoma"/>
                <a:cs typeface="Tahoma"/>
              </a:rPr>
              <a:t>Target-reaching social advertising strategy focuses on</a:t>
            </a:r>
          </a:p>
          <a:p>
            <a:pPr marL="342900" indent="-342900">
              <a:lnSpc>
                <a:spcPct val="140000"/>
              </a:lnSpc>
              <a:buFont typeface="Arial" pitchFamily="34" charset="0"/>
              <a:buChar char="•"/>
            </a:pPr>
            <a:r>
              <a:rPr lang="en-US" altLang="zh-TW" sz="2400" dirty="0" smtClean="0">
                <a:latin typeface="Tahoma"/>
                <a:cs typeface="Tahoma"/>
              </a:rPr>
              <a:t> (1) identifying </a:t>
            </a:r>
            <a:r>
              <a:rPr lang="en-US" altLang="zh-TW" sz="2400" dirty="0">
                <a:latin typeface="Tahoma"/>
                <a:cs typeface="Tahoma"/>
              </a:rPr>
              <a:t>the right receivers of the </a:t>
            </a:r>
            <a:r>
              <a:rPr lang="en-US" altLang="zh-TW" sz="2400" dirty="0" smtClean="0">
                <a:latin typeface="Tahoma"/>
                <a:cs typeface="Tahoma"/>
              </a:rPr>
              <a:t>ads</a:t>
            </a:r>
          </a:p>
          <a:p>
            <a:pPr marL="342900" indent="-342900">
              <a:lnSpc>
                <a:spcPct val="140000"/>
              </a:lnSpc>
              <a:buFont typeface="Arial" pitchFamily="34" charset="0"/>
              <a:buChar char="•"/>
            </a:pPr>
            <a:r>
              <a:rPr lang="en-US" altLang="zh-TW" sz="2400" dirty="0" smtClean="0">
                <a:latin typeface="Tahoma"/>
                <a:cs typeface="Tahoma"/>
              </a:rPr>
              <a:t> (2) discovering </a:t>
            </a:r>
            <a:r>
              <a:rPr lang="en-US" altLang="zh-TW" sz="2400" dirty="0">
                <a:latin typeface="Tahoma"/>
                <a:cs typeface="Tahoma"/>
              </a:rPr>
              <a:t>the influencers of the receivers to </a:t>
            </a:r>
            <a:r>
              <a:rPr lang="en-US" altLang="zh-TW" sz="2400" dirty="0" smtClean="0">
                <a:latin typeface="Tahoma"/>
                <a:cs typeface="Tahoma"/>
              </a:rPr>
              <a:t>deliver the ads</a:t>
            </a:r>
          </a:p>
          <a:p>
            <a:pPr>
              <a:lnSpc>
                <a:spcPct val="140000"/>
              </a:lnSpc>
            </a:pPr>
            <a:endParaRPr lang="en-US" altLang="zh-TW" sz="2400" dirty="0" smtClean="0">
              <a:latin typeface="Tahoma"/>
              <a:cs typeface="Tahoma"/>
            </a:endParaRPr>
          </a:p>
          <a:p>
            <a:pPr>
              <a:lnSpc>
                <a:spcPct val="140000"/>
              </a:lnSpc>
            </a:pPr>
            <a:endParaRPr lang="en-US" altLang="zh-TW" sz="2400" dirty="0" smtClean="0">
              <a:latin typeface="Tahoma"/>
              <a:cs typeface="Tahoma"/>
            </a:endParaRPr>
          </a:p>
          <a:p>
            <a:pPr>
              <a:lnSpc>
                <a:spcPct val="140000"/>
              </a:lnSpc>
            </a:pPr>
            <a:endParaRPr lang="en-US" altLang="zh-TW" sz="2400" dirty="0" smtClean="0">
              <a:latin typeface="Tahoma"/>
              <a:cs typeface="Tahoma"/>
            </a:endParaRPr>
          </a:p>
          <a:p>
            <a:pPr>
              <a:lnSpc>
                <a:spcPct val="140000"/>
              </a:lnSpc>
            </a:pPr>
            <a:endParaRPr lang="en-US" altLang="zh-TW" sz="2400" dirty="0">
              <a:latin typeface="Tahoma"/>
              <a:cs typeface="Tahoma"/>
            </a:endParaRPr>
          </a:p>
          <a:p>
            <a:pPr>
              <a:lnSpc>
                <a:spcPct val="140000"/>
              </a:lnSpc>
            </a:pPr>
            <a:endParaRPr lang="en-US" altLang="zh-TW" sz="2400" dirty="0" smtClean="0">
              <a:latin typeface="Tahoma"/>
              <a:cs typeface="Tahoma"/>
            </a:endParaRPr>
          </a:p>
          <a:p>
            <a:pPr>
              <a:lnSpc>
                <a:spcPct val="140000"/>
              </a:lnSpc>
            </a:pPr>
            <a:endParaRPr lang="zh-TW" altLang="en-US" sz="2400" dirty="0">
              <a:latin typeface="Tahoma"/>
              <a:cs typeface="Tahoma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08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1" y="1095705"/>
            <a:ext cx="8493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Target-Reaching Social Advertising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S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trategy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23454" y="457655"/>
            <a:ext cx="8686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000" b="1" dirty="0" smtClean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Social Marketing </a:t>
            </a:r>
            <a:r>
              <a:rPr kumimoji="1" lang="en-US" altLang="zh-TW" sz="4000" b="1" dirty="0">
                <a:solidFill>
                  <a:schemeClr val="accent3">
                    <a:lumMod val="75000"/>
                  </a:schemeClr>
                </a:solidFill>
                <a:latin typeface="Tahoma"/>
                <a:cs typeface="Tahoma"/>
              </a:rPr>
              <a:t>and Advertising</a:t>
            </a:r>
            <a:endParaRPr kumimoji="1" lang="zh-TW" altLang="en-US" sz="4000" b="1" dirty="0">
              <a:solidFill>
                <a:schemeClr val="accent3">
                  <a:lumMod val="75000"/>
                </a:schemeClr>
              </a:solidFill>
              <a:latin typeface="Tahoma"/>
              <a:cs typeface="Tahoma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4" y="1777246"/>
            <a:ext cx="8483479" cy="460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直線接點 13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44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graphicFrame>
        <p:nvGraphicFramePr>
          <p:cNvPr id="18" name="圖表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9802791"/>
              </p:ext>
            </p:extLst>
          </p:nvPr>
        </p:nvGraphicFramePr>
        <p:xfrm>
          <a:off x="4598455" y="417757"/>
          <a:ext cx="4573045" cy="2993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圖表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602814"/>
              </p:ext>
            </p:extLst>
          </p:nvPr>
        </p:nvGraphicFramePr>
        <p:xfrm>
          <a:off x="4625956" y="3400873"/>
          <a:ext cx="4545544" cy="3021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185932"/>
            <a:ext cx="4598455" cy="279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34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749300" y="1398369"/>
            <a:ext cx="7698833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en-US" altLang="zh-TW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What </a:t>
            </a:r>
            <a:r>
              <a:rPr kumimoji="1" lang="en-US" altLang="zh-TW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do people talk </a:t>
            </a:r>
            <a:r>
              <a:rPr kumimoji="1" lang="en-US" altLang="zh-TW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about brands on social media </a:t>
            </a:r>
            <a:r>
              <a:rPr kumimoji="1" lang="en-US" altLang="zh-TW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?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TW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TW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TW" sz="2800" dirty="0">
              <a:solidFill>
                <a:schemeClr val="tx1">
                  <a:lumMod val="65000"/>
                  <a:lumOff val="35000"/>
                </a:schemeClr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en-US" altLang="zh-TW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How </a:t>
            </a:r>
            <a:r>
              <a:rPr kumimoji="1" lang="en-US" altLang="zh-TW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cs typeface="Tahoma"/>
              </a:rPr>
              <a:t>to design products satisfying user expectation ?</a:t>
            </a:r>
            <a:endParaRPr kumimoji="1"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33455" y="453374"/>
            <a:ext cx="8711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>
                <a:solidFill>
                  <a:srgbClr val="000090"/>
                </a:solidFill>
                <a:latin typeface="Tahoma"/>
                <a:cs typeface="Tahoma"/>
              </a:rPr>
              <a:t>Market Intelligence and Product Creation</a:t>
            </a:r>
            <a:endParaRPr kumimoji="1" lang="zh-TW" altLang="en-US" sz="3200" b="1" dirty="0">
              <a:solidFill>
                <a:srgbClr val="000090"/>
              </a:solidFill>
              <a:latin typeface="Tahoma"/>
              <a:cs typeface="Tahom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576910" y="2600335"/>
            <a:ext cx="8333356" cy="1019791"/>
            <a:chOff x="333455" y="1468383"/>
            <a:chExt cx="8333356" cy="1330696"/>
          </a:xfrm>
        </p:grpSpPr>
        <p:sp>
          <p:nvSpPr>
            <p:cNvPr id="4" name="圓角矩形 3"/>
            <p:cNvSpPr/>
            <p:nvPr/>
          </p:nvSpPr>
          <p:spPr>
            <a:xfrm>
              <a:off x="333455" y="1468383"/>
              <a:ext cx="8333356" cy="1330696"/>
            </a:xfrm>
            <a:prstGeom prst="roundRect">
              <a:avLst/>
            </a:prstGeom>
            <a:solidFill>
              <a:srgbClr val="003399">
                <a:alpha val="70000"/>
              </a:srgbClr>
            </a:solidFill>
            <a:ln w="12700" cmpd="sng"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749300" y="1874829"/>
              <a:ext cx="7698833" cy="682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i="1" dirty="0">
                  <a:solidFill>
                    <a:schemeClr val="bg1"/>
                  </a:solidFill>
                  <a:latin typeface="Tahoma"/>
                  <a:cs typeface="Tahoma"/>
                </a:rPr>
                <a:t>M</a:t>
              </a:r>
              <a:r>
                <a:rPr lang="en-US" altLang="zh-TW" sz="2800" i="1" dirty="0" smtClean="0">
                  <a:solidFill>
                    <a:schemeClr val="bg1"/>
                  </a:solidFill>
                  <a:latin typeface="Tahoma"/>
                  <a:cs typeface="Tahoma"/>
                </a:rPr>
                <a:t>arket trends monitoring mechanism</a:t>
              </a:r>
              <a:endParaRPr lang="zh-TW" altLang="en-US" sz="2800" i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711138" y="5110154"/>
            <a:ext cx="8333356" cy="1019791"/>
            <a:chOff x="385292" y="1514104"/>
            <a:chExt cx="8333356" cy="1330696"/>
          </a:xfrm>
        </p:grpSpPr>
        <p:sp>
          <p:nvSpPr>
            <p:cNvPr id="20" name="圓角矩形 19"/>
            <p:cNvSpPr/>
            <p:nvPr/>
          </p:nvSpPr>
          <p:spPr>
            <a:xfrm>
              <a:off x="385292" y="1514104"/>
              <a:ext cx="8333356" cy="1330696"/>
            </a:xfrm>
            <a:prstGeom prst="roundRect">
              <a:avLst/>
            </a:prstGeom>
            <a:solidFill>
              <a:srgbClr val="003399">
                <a:alpha val="70000"/>
              </a:srgbClr>
            </a:solidFill>
            <a:ln w="12700" cmpd="sng"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749300" y="1874829"/>
              <a:ext cx="7698833" cy="682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i="1" dirty="0">
                  <a:solidFill>
                    <a:schemeClr val="bg1"/>
                  </a:solidFill>
                  <a:latin typeface="Tahoma"/>
                  <a:cs typeface="Tahoma"/>
                </a:rPr>
                <a:t>N</a:t>
              </a:r>
              <a:r>
                <a:rPr lang="en-US" altLang="zh-TW" sz="2800" i="1" dirty="0" smtClean="0">
                  <a:solidFill>
                    <a:schemeClr val="bg1"/>
                  </a:solidFill>
                  <a:latin typeface="Tahoma"/>
                  <a:cs typeface="Tahoma"/>
                </a:rPr>
                <a:t>ew </a:t>
              </a:r>
              <a:r>
                <a:rPr lang="en-US" altLang="zh-TW" sz="2800" i="1" dirty="0">
                  <a:solidFill>
                    <a:schemeClr val="bg1"/>
                  </a:solidFill>
                  <a:latin typeface="Tahoma"/>
                  <a:cs typeface="Tahoma"/>
                </a:rPr>
                <a:t>products </a:t>
              </a:r>
              <a:r>
                <a:rPr lang="en-US" altLang="zh-TW" sz="2800" i="1" dirty="0" smtClean="0">
                  <a:solidFill>
                    <a:schemeClr val="bg1"/>
                  </a:solidFill>
                  <a:latin typeface="Tahoma"/>
                  <a:cs typeface="Tahoma"/>
                </a:rPr>
                <a:t>creating  mechanism</a:t>
              </a:r>
              <a:endParaRPr lang="zh-TW" altLang="en-US" sz="2800" i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634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161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Monitoring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Market</a:t>
            </a:r>
            <a:r>
              <a:rPr lang="zh-TW" altLang="en-US" sz="2800" b="1" dirty="0" smtClean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Trends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23454" y="457655"/>
            <a:ext cx="8711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>
                <a:solidFill>
                  <a:srgbClr val="000090"/>
                </a:solidFill>
                <a:latin typeface="Tahoma"/>
                <a:cs typeface="Tahoma"/>
              </a:rPr>
              <a:t>Market Intelligence and Product Creation</a:t>
            </a:r>
            <a:endParaRPr kumimoji="1" lang="zh-TW" altLang="en-US" sz="3200" b="1" dirty="0">
              <a:solidFill>
                <a:srgbClr val="000090"/>
              </a:solidFill>
              <a:latin typeface="Tahoma"/>
              <a:cs typeface="Tahoma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222" y="1642539"/>
            <a:ext cx="3264622" cy="2863163"/>
          </a:xfrm>
          <a:prstGeom prst="rect">
            <a:avLst/>
          </a:prstGeom>
        </p:spPr>
      </p:pic>
      <p:cxnSp>
        <p:nvCxnSpPr>
          <p:cNvPr id="13" name="直線接點 12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內容版面配置區 2"/>
          <p:cNvSpPr>
            <a:spLocks noGrp="1"/>
          </p:cNvSpPr>
          <p:nvPr>
            <p:ph idx="1"/>
          </p:nvPr>
        </p:nvSpPr>
        <p:spPr>
          <a:xfrm>
            <a:off x="536378" y="1600200"/>
            <a:ext cx="4937322" cy="4525963"/>
          </a:xfrm>
        </p:spPr>
        <p:txBody>
          <a:bodyPr>
            <a:noAutofit/>
          </a:bodyPr>
          <a:lstStyle/>
          <a:p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Word-of-mouth could make 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business better or worse 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rapidly</a:t>
            </a:r>
          </a:p>
          <a:p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We can identifying </a:t>
            </a:r>
            <a:r>
              <a: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opportunities and threats 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of the market from social media </a:t>
            </a:r>
          </a:p>
          <a:p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How to numerically summarize  opinions? </a:t>
            </a:r>
          </a:p>
          <a:p>
            <a:endParaRPr lang="en-US" altLang="zh-TW" sz="22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7131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3399"/>
                </a:solidFill>
              </a:rPr>
              <a:t>Market trends monitoring  </a:t>
            </a:r>
            <a:endParaRPr lang="zh-TW" altLang="en-US" dirty="0">
              <a:solidFill>
                <a:srgbClr val="FF33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53" y="2238375"/>
            <a:ext cx="4502499" cy="2741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257" y="2238376"/>
            <a:ext cx="4120543" cy="287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18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1" y="1095705"/>
            <a:ext cx="7776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Product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Creation via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Market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Intelligence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23454" y="457654"/>
            <a:ext cx="87110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>
                <a:solidFill>
                  <a:srgbClr val="000090"/>
                </a:solidFill>
                <a:latin typeface="Tahoma"/>
                <a:cs typeface="Tahoma"/>
              </a:rPr>
              <a:t>Market Intelligence and Product Creation</a:t>
            </a:r>
            <a:endParaRPr kumimoji="1" lang="zh-TW" altLang="en-US" sz="3200" b="1" dirty="0">
              <a:solidFill>
                <a:srgbClr val="000090"/>
              </a:solidFill>
              <a:latin typeface="Tahoma"/>
              <a:cs typeface="Tahom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41107" y="1618925"/>
            <a:ext cx="7777573" cy="2411523"/>
            <a:chOff x="423454" y="2096852"/>
            <a:chExt cx="8209988" cy="2690643"/>
          </a:xfrm>
        </p:grpSpPr>
        <p:graphicFrame>
          <p:nvGraphicFramePr>
            <p:cNvPr id="13" name="物件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0116237"/>
                </p:ext>
              </p:extLst>
            </p:nvPr>
          </p:nvGraphicFramePr>
          <p:xfrm>
            <a:off x="4577276" y="2123199"/>
            <a:ext cx="4056166" cy="2664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8" name="Visio" r:id="rId3" imgW="2642006" imgH="1735226" progId="Visio.Drawing.11">
                    <p:embed/>
                  </p:oleObj>
                </mc:Choice>
                <mc:Fallback>
                  <p:oleObj name="Visio" r:id="rId3" imgW="2642006" imgH="1735226" progId="Visio.Drawing.1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577276" y="2123199"/>
                          <a:ext cx="4056166" cy="26642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物件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51902436"/>
                </p:ext>
              </p:extLst>
            </p:nvPr>
          </p:nvGraphicFramePr>
          <p:xfrm>
            <a:off x="423454" y="2096852"/>
            <a:ext cx="4153822" cy="2664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9" name="Visio" r:id="rId5" imgW="2659990" imgH="1706575" progId="Visio.Drawing.11">
                    <p:embed/>
                  </p:oleObj>
                </mc:Choice>
                <mc:Fallback>
                  <p:oleObj name="Visio" r:id="rId5" imgW="2659990" imgH="1706575" progId="Visio.Drawing.1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23454" y="2096852"/>
                          <a:ext cx="4153822" cy="26642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矩形 3"/>
          <p:cNvSpPr/>
          <p:nvPr/>
        </p:nvSpPr>
        <p:spPr>
          <a:xfrm>
            <a:off x="486911" y="4006834"/>
            <a:ext cx="81454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TW" sz="2400" dirty="0" smtClean="0">
                <a:ea typeface="Tahoma" pitchFamily="34" charset="0"/>
                <a:cs typeface="Tahoma" pitchFamily="34" charset="0"/>
              </a:rPr>
              <a:t>Enterprises might construct </a:t>
            </a:r>
            <a:r>
              <a:rPr lang="en-US" altLang="zh-TW" sz="2400" dirty="0" smtClean="0">
                <a:solidFill>
                  <a:srgbClr val="7030A0"/>
                </a:solidFill>
                <a:ea typeface="Tahoma" pitchFamily="34" charset="0"/>
                <a:cs typeface="Tahoma" pitchFamily="34" charset="0"/>
              </a:rPr>
              <a:t>focus group </a:t>
            </a:r>
            <a:r>
              <a:rPr lang="en-US" altLang="zh-TW" sz="2400" dirty="0" smtClean="0">
                <a:ea typeface="Tahoma" pitchFamily="34" charset="0"/>
                <a:cs typeface="Tahoma" pitchFamily="34" charset="0"/>
              </a:rPr>
              <a:t>and organize feedback within the company to understand customer needs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altLang="zh-TW" sz="2400" dirty="0" smtClean="0">
                <a:solidFill>
                  <a:srgbClr val="FF3399"/>
                </a:solidFill>
                <a:cs typeface="Tahoma"/>
              </a:rPr>
              <a:t>Social </a:t>
            </a:r>
            <a:r>
              <a:rPr lang="en-US" altLang="zh-TW" sz="2400" dirty="0">
                <a:solidFill>
                  <a:srgbClr val="FF3399"/>
                </a:solidFill>
                <a:cs typeface="Tahoma"/>
              </a:rPr>
              <a:t>media </a:t>
            </a:r>
            <a:r>
              <a:rPr lang="en-US" altLang="zh-TW" sz="2400" dirty="0">
                <a:cs typeface="Tahoma"/>
              </a:rPr>
              <a:t>make businesses get closer to customers and directly know their perceptions of </a:t>
            </a:r>
            <a:r>
              <a:rPr lang="en-US" altLang="zh-TW" sz="2400" dirty="0" smtClean="0">
                <a:cs typeface="Tahoma"/>
              </a:rPr>
              <a:t>products</a:t>
            </a:r>
            <a:endParaRPr lang="en-US" altLang="zh-TW" sz="2400" dirty="0">
              <a:cs typeface="Tahoma"/>
            </a:endParaRPr>
          </a:p>
        </p:txBody>
      </p:sp>
      <p:cxnSp>
        <p:nvCxnSpPr>
          <p:cNvPr id="15" name="直線接點 14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0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610761"/>
              </p:ext>
            </p:extLst>
          </p:nvPr>
        </p:nvGraphicFramePr>
        <p:xfrm>
          <a:off x="4729136" y="1367850"/>
          <a:ext cx="3843364" cy="234531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921315"/>
                <a:gridCol w="1922049"/>
              </a:tblGrid>
              <a:tr h="209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Category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Range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Screen Size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3.7 ~ 4.3 inches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Processor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1 ~1.2 </a:t>
                      </a:r>
                      <a:r>
                        <a:rPr lang="en-US" sz="1600" kern="100" dirty="0" err="1">
                          <a:effectLst/>
                          <a:latin typeface="Tahoma"/>
                          <a:ea typeface="新細明體"/>
                          <a:cs typeface="Tahoma"/>
                        </a:rPr>
                        <a:t>Ghz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Camera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5 ~ 8 megapixels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Build-in Memory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512 MB ~1GB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Battery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Tahoma"/>
                          <a:ea typeface="新細明體"/>
                          <a:cs typeface="Tahoma"/>
                        </a:rPr>
                        <a:t>6 ~ 8 hours</a:t>
                      </a:r>
                      <a:endParaRPr lang="zh-TW" sz="1600" kern="100" dirty="0">
                        <a:effectLst/>
                        <a:latin typeface="Tahoma"/>
                        <a:ea typeface="新細明體"/>
                        <a:cs typeface="Tahoma"/>
                      </a:endParaRPr>
                    </a:p>
                  </a:txBody>
                  <a:tcPr marL="68557" marR="68557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圖表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55747"/>
              </p:ext>
            </p:extLst>
          </p:nvPr>
        </p:nvGraphicFramePr>
        <p:xfrm>
          <a:off x="4668608" y="3707350"/>
          <a:ext cx="3903891" cy="2700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矩形 27"/>
          <p:cNvSpPr/>
          <p:nvPr/>
        </p:nvSpPr>
        <p:spPr>
          <a:xfrm>
            <a:off x="249240" y="4908475"/>
            <a:ext cx="4188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Users’ opinions on product portfolio  can </a:t>
            </a:r>
            <a:r>
              <a:rPr lang="en-US" altLang="zh-TW" sz="2000" dirty="0">
                <a:solidFill>
                  <a:schemeClr val="bg1"/>
                </a:solidFill>
                <a:latin typeface="Tahoma"/>
                <a:cs typeface="Tahoma"/>
              </a:rPr>
              <a:t>more reflect the </a:t>
            </a:r>
            <a:r>
              <a:rPr lang="en-US" altLang="zh-TW" sz="2000" dirty="0" smtClean="0">
                <a:solidFill>
                  <a:schemeClr val="bg1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schemeClr val="bg1"/>
              </a:solidFill>
              <a:latin typeface="Tahoma"/>
              <a:cs typeface="Tahoma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54" y="1469450"/>
            <a:ext cx="4114624" cy="265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13"/>
          <p:cNvSpPr/>
          <p:nvPr/>
        </p:nvSpPr>
        <p:spPr>
          <a:xfrm>
            <a:off x="486912" y="635985"/>
            <a:ext cx="7776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Product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Creation via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Market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Intelligence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5171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706591535"/>
              </p:ext>
            </p:extLst>
          </p:nvPr>
        </p:nvGraphicFramePr>
        <p:xfrm>
          <a:off x="101602" y="1998134"/>
          <a:ext cx="8974666" cy="2880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07118" y="458495"/>
            <a:ext cx="50447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Social Commerce</a:t>
            </a:r>
          </a:p>
        </p:txBody>
      </p:sp>
      <p:cxnSp>
        <p:nvCxnSpPr>
          <p:cNvPr id="6" name="直線接點 5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://www.viralblog.com/wp-content/uploads/2012/05/social-commerce-forrest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172" y="440565"/>
            <a:ext cx="1942507" cy="17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95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" name="矩形 1"/>
          <p:cNvSpPr/>
          <p:nvPr/>
        </p:nvSpPr>
        <p:spPr>
          <a:xfrm>
            <a:off x="656967" y="1428272"/>
            <a:ext cx="7698833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How </a:t>
            </a:r>
            <a:r>
              <a:rPr kumimoji="1"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increase the willingness-to-buy </a:t>
            </a: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of online shopper?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TW" sz="28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TW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TW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How </a:t>
            </a:r>
            <a:r>
              <a:rPr kumimoji="1"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support customer </a:t>
            </a:r>
            <a:r>
              <a:rPr kumimoji="1"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to make purchasing decision via social networking of friends?</a:t>
            </a:r>
            <a:endParaRPr kumimoji="1" lang="zh-TW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585494" y="2746110"/>
            <a:ext cx="8333356" cy="1019791"/>
            <a:chOff x="423454" y="1514104"/>
            <a:chExt cx="8333356" cy="1330696"/>
          </a:xfrm>
        </p:grpSpPr>
        <p:sp>
          <p:nvSpPr>
            <p:cNvPr id="4" name="圓角矩形 3"/>
            <p:cNvSpPr/>
            <p:nvPr/>
          </p:nvSpPr>
          <p:spPr>
            <a:xfrm>
              <a:off x="423454" y="1514104"/>
              <a:ext cx="8333356" cy="1330696"/>
            </a:xfrm>
            <a:prstGeom prst="roundRect">
              <a:avLst/>
            </a:prstGeom>
            <a:solidFill>
              <a:srgbClr val="E46C0A">
                <a:alpha val="70000"/>
              </a:srgbClr>
            </a:solidFill>
            <a:ln w="12700" cmpd="sng"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749300" y="1874829"/>
              <a:ext cx="7698833" cy="682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i="1" dirty="0" smtClean="0">
                  <a:solidFill>
                    <a:schemeClr val="bg1"/>
                  </a:solidFill>
                  <a:latin typeface="Tahoma"/>
                  <a:cs typeface="Tahoma"/>
                </a:rPr>
                <a:t>Social recommendation mechanism </a:t>
              </a:r>
              <a:endParaRPr lang="zh-TW" altLang="en-US" sz="2800" i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749300" y="5168216"/>
            <a:ext cx="8333356" cy="1019791"/>
            <a:chOff x="423454" y="1514104"/>
            <a:chExt cx="8333356" cy="1330696"/>
          </a:xfrm>
        </p:grpSpPr>
        <p:sp>
          <p:nvSpPr>
            <p:cNvPr id="19" name="圓角矩形 18"/>
            <p:cNvSpPr/>
            <p:nvPr/>
          </p:nvSpPr>
          <p:spPr>
            <a:xfrm>
              <a:off x="423454" y="1514104"/>
              <a:ext cx="8333356" cy="1330696"/>
            </a:xfrm>
            <a:prstGeom prst="roundRect">
              <a:avLst/>
            </a:prstGeom>
            <a:solidFill>
              <a:srgbClr val="E46C0A">
                <a:alpha val="70000"/>
              </a:srgbClr>
            </a:solidFill>
            <a:ln w="12700" cmpd="sng">
              <a:noFill/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749300" y="1874829"/>
              <a:ext cx="7698833" cy="6827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800" i="1" dirty="0" smtClean="0">
                  <a:solidFill>
                    <a:schemeClr val="bg1"/>
                  </a:solidFill>
                  <a:latin typeface="Tahoma"/>
                  <a:cs typeface="Tahoma"/>
                </a:rPr>
                <a:t>Social appraisal mechanism </a:t>
              </a:r>
              <a:endParaRPr lang="zh-TW" altLang="en-US" sz="2800" i="1" dirty="0">
                <a:solidFill>
                  <a:schemeClr val="bg1"/>
                </a:solidFill>
                <a:latin typeface="Tahoma"/>
                <a:cs typeface="Tahoma"/>
              </a:endParaRPr>
            </a:p>
          </p:txBody>
        </p:sp>
      </p:grpSp>
      <p:sp>
        <p:nvSpPr>
          <p:cNvPr id="17" name="文字方塊 16"/>
          <p:cNvSpPr txBox="1"/>
          <p:nvPr/>
        </p:nvSpPr>
        <p:spPr>
          <a:xfrm>
            <a:off x="70874" y="457655"/>
            <a:ext cx="905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Recommendation and </a:t>
            </a:r>
            <a:r>
              <a:rPr kumimoji="1" lang="en-US" altLang="zh-TW" sz="3600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Appraisal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042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4200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Group-Coupon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R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ecommendation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88316" y="436790"/>
            <a:ext cx="905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Recommendation and Appraisal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9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Group-coupons: Products are sold using the </a:t>
            </a:r>
            <a:r>
              <a:rPr lang="en-US" altLang="zh-TW" sz="2800" dirty="0"/>
              <a:t>form of </a:t>
            </a:r>
            <a:r>
              <a:rPr lang="en-US" altLang="zh-TW" sz="2800" dirty="0">
                <a:solidFill>
                  <a:srgbClr val="003399"/>
                </a:solidFill>
              </a:rPr>
              <a:t>ticket package </a:t>
            </a:r>
            <a:r>
              <a:rPr lang="en-US" altLang="zh-TW" sz="2800" dirty="0"/>
              <a:t>which needs </a:t>
            </a:r>
            <a:r>
              <a:rPr lang="en-US" altLang="zh-TW" sz="2800" dirty="0">
                <a:solidFill>
                  <a:srgbClr val="003399"/>
                </a:solidFill>
              </a:rPr>
              <a:t>a </a:t>
            </a:r>
            <a:r>
              <a:rPr lang="en-US" altLang="zh-TW" sz="2800" dirty="0" smtClean="0">
                <a:solidFill>
                  <a:srgbClr val="003399"/>
                </a:solidFill>
              </a:rPr>
              <a:t>suitable (minimum) </a:t>
            </a:r>
            <a:r>
              <a:rPr lang="en-US" altLang="zh-TW" sz="2800" dirty="0">
                <a:solidFill>
                  <a:srgbClr val="003399"/>
                </a:solidFill>
              </a:rPr>
              <a:t>number of consumer </a:t>
            </a:r>
            <a:r>
              <a:rPr lang="en-US" altLang="zh-TW" sz="2800" dirty="0" smtClean="0">
                <a:solidFill>
                  <a:srgbClr val="003399"/>
                </a:solidFill>
              </a:rPr>
              <a:t>companions</a:t>
            </a:r>
            <a:r>
              <a:rPr lang="en-US" altLang="zh-TW" sz="2800" dirty="0" smtClean="0"/>
              <a:t>.</a:t>
            </a:r>
          </a:p>
          <a:p>
            <a:r>
              <a:rPr lang="en-US" altLang="zh-TW" sz="2800" dirty="0" smtClean="0"/>
              <a:t>Practical and Research Issues</a:t>
            </a:r>
          </a:p>
          <a:p>
            <a:pPr lvl="1"/>
            <a:r>
              <a:rPr lang="en-GB" altLang="zh-TW" sz="2400" dirty="0"/>
              <a:t>How to develop personalized and </a:t>
            </a:r>
            <a:r>
              <a:rPr lang="en-GB" altLang="zh-TW" sz="2400" dirty="0">
                <a:solidFill>
                  <a:srgbClr val="003399"/>
                </a:solidFill>
              </a:rPr>
              <a:t>value-added </a:t>
            </a:r>
            <a:r>
              <a:rPr lang="en-GB" altLang="zh-TW" sz="2400" dirty="0"/>
              <a:t>services for the group-coupon customers</a:t>
            </a:r>
            <a:r>
              <a:rPr lang="en-GB" altLang="zh-TW" sz="2400" dirty="0" smtClean="0"/>
              <a:t>?</a:t>
            </a:r>
          </a:p>
          <a:p>
            <a:pPr lvl="1"/>
            <a:r>
              <a:rPr lang="en-GB" altLang="zh-TW" sz="2400" dirty="0" smtClean="0"/>
              <a:t>How </a:t>
            </a:r>
            <a:r>
              <a:rPr lang="en-GB" altLang="zh-TW" sz="2400" dirty="0"/>
              <a:t>to utilize the power of </a:t>
            </a:r>
            <a:r>
              <a:rPr lang="en-GB" altLang="zh-TW" sz="2400" dirty="0">
                <a:solidFill>
                  <a:srgbClr val="003399"/>
                </a:solidFill>
              </a:rPr>
              <a:t>social influence </a:t>
            </a:r>
            <a:r>
              <a:rPr lang="en-GB" altLang="zh-TW" sz="2400" dirty="0"/>
              <a:t>to increase the revenue of group-coupon platform?</a:t>
            </a:r>
            <a:endParaRPr lang="zh-TW" altLang="zh-TW" sz="2400" dirty="0"/>
          </a:p>
          <a:p>
            <a:pPr marL="0" lvl="0" indent="0">
              <a:buNone/>
            </a:pPr>
            <a:endParaRPr lang="zh-TW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5725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4200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Group-Coupon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R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ecommendation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2330" y="1726511"/>
            <a:ext cx="8216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altLang="zh-TW" sz="2400" dirty="0" smtClean="0">
                <a:solidFill>
                  <a:srgbClr val="003399"/>
                </a:solidFill>
                <a:latin typeface="Tahoma"/>
                <a:cs typeface="Tahoma"/>
              </a:rPr>
              <a:t>The types of group coupons to promote</a:t>
            </a:r>
            <a:endParaRPr lang="zh-TW" altLang="en-US" sz="2400" dirty="0">
              <a:solidFill>
                <a:srgbClr val="003399"/>
              </a:solidFill>
              <a:latin typeface="Tahoma"/>
              <a:cs typeface="Tahoma"/>
            </a:endParaRPr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9" y="3561889"/>
            <a:ext cx="4805411" cy="2821621"/>
          </a:xfrm>
          <a:prstGeom prst="rect">
            <a:avLst/>
          </a:prstGeom>
          <a:noFill/>
        </p:spPr>
      </p:pic>
      <p:pic>
        <p:nvPicPr>
          <p:cNvPr id="27" name="圖片 2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01"/>
          <a:stretch/>
        </p:blipFill>
        <p:spPr bwMode="auto">
          <a:xfrm>
            <a:off x="4805411" y="3561890"/>
            <a:ext cx="4303568" cy="2821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矩形 27"/>
          <p:cNvSpPr/>
          <p:nvPr/>
        </p:nvSpPr>
        <p:spPr>
          <a:xfrm>
            <a:off x="666909" y="2961632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500" dirty="0">
                <a:latin typeface="Tahoma"/>
                <a:cs typeface="Tahoma"/>
              </a:rPr>
              <a:t>Package coupon</a:t>
            </a:r>
            <a:endParaRPr kumimoji="1" lang="zh-TW" altLang="en-US" sz="2500" dirty="0">
              <a:latin typeface="Tahoma"/>
              <a:cs typeface="Tahoma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427584" y="2979326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500" dirty="0">
                <a:latin typeface="Tahoma"/>
                <a:cs typeface="Tahoma"/>
              </a:rPr>
              <a:t>Group-formed coupon</a:t>
            </a:r>
            <a:endParaRPr kumimoji="1" lang="zh-TW" altLang="en-US" sz="2500" dirty="0">
              <a:latin typeface="Tahoma"/>
              <a:cs typeface="Tahoma"/>
            </a:endParaRPr>
          </a:p>
        </p:txBody>
      </p:sp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243457" y="457655"/>
            <a:ext cx="905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Recommendation and </a:t>
            </a:r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Appraisal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194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05" y="1767655"/>
            <a:ext cx="4311145" cy="262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圖表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198132"/>
              </p:ext>
            </p:extLst>
          </p:nvPr>
        </p:nvGraphicFramePr>
        <p:xfrm>
          <a:off x="4790135" y="3077533"/>
          <a:ext cx="4353865" cy="2629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Group-Coupon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R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ecommendation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0937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252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A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ppraisal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for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Purchase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D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ecision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179999" y="446959"/>
            <a:ext cx="905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Recommendation </a:t>
            </a:r>
            <a:r>
              <a:rPr kumimoji="1" lang="en-US" altLang="zh-TW" sz="3600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and Appraisal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19" name="內容版面配置區 2"/>
          <p:cNvSpPr>
            <a:spLocks noGrp="1"/>
          </p:cNvSpPr>
          <p:nvPr>
            <p:ph idx="1"/>
          </p:nvPr>
        </p:nvSpPr>
        <p:spPr>
          <a:xfrm>
            <a:off x="486912" y="17907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People usually </a:t>
            </a:r>
            <a:r>
              <a:rPr lang="en-US" altLang="zh-TW" dirty="0"/>
              <a:t>ask for some others’ </a:t>
            </a:r>
            <a:r>
              <a:rPr lang="en-US" altLang="zh-TW" dirty="0" smtClean="0"/>
              <a:t>support  for decision making</a:t>
            </a:r>
          </a:p>
          <a:p>
            <a:r>
              <a:rPr lang="en-US" altLang="zh-TW" dirty="0" smtClean="0"/>
              <a:t>Soliciting friends’ suggestions is time </a:t>
            </a:r>
            <a:r>
              <a:rPr lang="en-US" altLang="zh-TW" dirty="0"/>
              <a:t>consuming </a:t>
            </a:r>
            <a:endParaRPr lang="zh-TW" altLang="en-US" sz="2800" dirty="0"/>
          </a:p>
          <a:p>
            <a:endParaRPr lang="en-US" altLang="zh-TW" sz="3600" dirty="0" smtClean="0"/>
          </a:p>
        </p:txBody>
      </p:sp>
    </p:spTree>
    <p:extLst>
      <p:ext uri="{BB962C8B-B14F-4D97-AF65-F5344CB8AC3E}">
        <p14:creationId xmlns:p14="http://schemas.microsoft.com/office/powerpoint/2010/main" val="47077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486912" y="1083121"/>
            <a:ext cx="8252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Social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A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ppraisal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for 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Purchase </a:t>
            </a:r>
            <a:r>
              <a:rPr lang="en-US" altLang="zh-TW" sz="2800" b="1" dirty="0">
                <a:solidFill>
                  <a:srgbClr val="FF3399"/>
                </a:solidFill>
                <a:latin typeface="Tahoma"/>
                <a:cs typeface="Tahoma"/>
              </a:rPr>
              <a:t>D</a:t>
            </a:r>
            <a:r>
              <a:rPr lang="en-US" altLang="zh-TW" sz="2800" b="1" dirty="0" smtClean="0">
                <a:solidFill>
                  <a:srgbClr val="FF3399"/>
                </a:solidFill>
                <a:latin typeface="Tahoma"/>
                <a:cs typeface="Tahoma"/>
              </a:rPr>
              <a:t>ecision</a:t>
            </a:r>
            <a:endParaRPr lang="zh-TW" altLang="en-US" sz="2800" b="1" dirty="0">
              <a:solidFill>
                <a:srgbClr val="FF3399"/>
              </a:solidFill>
              <a:latin typeface="Tahoma"/>
              <a:cs typeface="Tahom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22330" y="1841975"/>
            <a:ext cx="8216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A social </a:t>
            </a:r>
            <a:r>
              <a:rPr lang="en-US" altLang="zh-TW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rPr>
              <a:t>network could be seen as a large group of experts supporting decisions of consumers </a:t>
            </a:r>
            <a:endParaRPr lang="zh-TW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6909" y="2788436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Traditional Way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427584" y="2806130"/>
            <a:ext cx="3273088" cy="48109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2800" dirty="0" smtClean="0">
                <a:latin typeface="Tahoma"/>
                <a:cs typeface="Tahoma"/>
              </a:rPr>
              <a:t>Social Appraisal</a:t>
            </a:r>
            <a:endParaRPr kumimoji="1" lang="zh-TW" altLang="en-US" sz="2800" dirty="0">
              <a:latin typeface="Tahoma"/>
              <a:cs typeface="Tahoma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39" y="3347683"/>
            <a:ext cx="3472458" cy="295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9733" y="3475420"/>
            <a:ext cx="3259419" cy="2824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線接點 16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179999" y="457655"/>
            <a:ext cx="905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Social Recommendation </a:t>
            </a:r>
            <a:r>
              <a:rPr kumimoji="1" lang="en-US" altLang="zh-TW" sz="3600" b="1" dirty="0">
                <a:solidFill>
                  <a:schemeClr val="accent6">
                    <a:lumMod val="75000"/>
                  </a:schemeClr>
                </a:solidFill>
                <a:latin typeface="Tahoma"/>
                <a:cs typeface="Tahoma"/>
              </a:rPr>
              <a:t>and Appraisal</a:t>
            </a:r>
            <a:endParaRPr kumimoji="1" lang="zh-TW" altLang="en-US" sz="3600" b="1" dirty="0">
              <a:solidFill>
                <a:schemeClr val="accent6">
                  <a:lumMod val="75000"/>
                </a:schemeClr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0681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635597"/>
              </p:ext>
            </p:extLst>
          </p:nvPr>
        </p:nvGraphicFramePr>
        <p:xfrm>
          <a:off x="4638433" y="3145539"/>
          <a:ext cx="4505567" cy="2965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04" y="1112385"/>
            <a:ext cx="4311774" cy="2625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67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sp>
        <p:nvSpPr>
          <p:cNvPr id="19" name="標題 4"/>
          <p:cNvSpPr txBox="1">
            <a:spLocks noGrp="1"/>
          </p:cNvSpPr>
          <p:nvPr>
            <p:ph type="title"/>
          </p:nvPr>
        </p:nvSpPr>
        <p:spPr>
          <a:xfrm>
            <a:off x="173435" y="1020259"/>
            <a:ext cx="6619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b="1" dirty="0">
                <a:solidFill>
                  <a:srgbClr val="660066"/>
                </a:solidFill>
                <a:latin typeface="Tahoma"/>
                <a:cs typeface="Tahoma"/>
              </a:rPr>
              <a:t>Contextual </a:t>
            </a:r>
            <a:r>
              <a:rPr kumimoji="1" lang="en-US" altLang="zh-TW" sz="2800" b="1" dirty="0" smtClean="0">
                <a:solidFill>
                  <a:srgbClr val="660066"/>
                </a:solidFill>
                <a:latin typeface="Tahoma"/>
                <a:cs typeface="Tahoma"/>
              </a:rPr>
              <a:t>Commerce Architecture </a:t>
            </a:r>
          </a:p>
        </p:txBody>
      </p:sp>
      <p:cxnSp>
        <p:nvCxnSpPr>
          <p:cNvPr id="20" name="直線接點 19"/>
          <p:cNvCxnSpPr/>
          <p:nvPr/>
        </p:nvCxnSpPr>
        <p:spPr>
          <a:xfrm>
            <a:off x="263434" y="154347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72" t="41406" r="5772" b="-1"/>
          <a:stretch/>
        </p:blipFill>
        <p:spPr bwMode="auto">
          <a:xfrm>
            <a:off x="576910" y="1594090"/>
            <a:ext cx="7416470" cy="4790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1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sp>
        <p:nvSpPr>
          <p:cNvPr id="19" name="標題 4"/>
          <p:cNvSpPr txBox="1">
            <a:spLocks noGrp="1"/>
          </p:cNvSpPr>
          <p:nvPr>
            <p:ph type="title"/>
          </p:nvPr>
        </p:nvSpPr>
        <p:spPr>
          <a:xfrm>
            <a:off x="118603" y="988386"/>
            <a:ext cx="6498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b="1" dirty="0">
                <a:solidFill>
                  <a:srgbClr val="660066"/>
                </a:solidFill>
                <a:latin typeface="Tahoma"/>
                <a:cs typeface="Tahoma"/>
              </a:rPr>
              <a:t>Contextual </a:t>
            </a:r>
            <a:r>
              <a:rPr kumimoji="1" lang="en-US" altLang="zh-TW" sz="2800" b="1" dirty="0" smtClean="0">
                <a:solidFill>
                  <a:srgbClr val="660066"/>
                </a:solidFill>
                <a:latin typeface="Tahoma"/>
                <a:cs typeface="Tahoma"/>
              </a:rPr>
              <a:t>Commerce Applications</a:t>
            </a:r>
          </a:p>
        </p:txBody>
      </p:sp>
      <p:cxnSp>
        <p:nvCxnSpPr>
          <p:cNvPr id="20" name="直線接點 19"/>
          <p:cNvCxnSpPr/>
          <p:nvPr/>
        </p:nvCxnSpPr>
        <p:spPr>
          <a:xfrm>
            <a:off x="263434" y="154347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31" y="1551099"/>
            <a:ext cx="6641630" cy="4803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1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6" name="矩形 5"/>
          <p:cNvSpPr/>
          <p:nvPr/>
        </p:nvSpPr>
        <p:spPr>
          <a:xfrm>
            <a:off x="220212" y="1045021"/>
            <a:ext cx="84200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Contextual Store Shopping Mechanism</a:t>
            </a:r>
            <a:endParaRPr lang="zh-TW" altLang="en-US" sz="32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pic>
        <p:nvPicPr>
          <p:cNvPr id="24" name="Picture 2" descr="前後圖致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61" y="2420492"/>
            <a:ext cx="7866796" cy="391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群組 24"/>
          <p:cNvGrpSpPr/>
          <p:nvPr/>
        </p:nvGrpSpPr>
        <p:grpSpPr>
          <a:xfrm>
            <a:off x="332065" y="1749219"/>
            <a:ext cx="8229600" cy="753997"/>
            <a:chOff x="0" y="760217"/>
            <a:chExt cx="8229600" cy="753997"/>
          </a:xfrm>
        </p:grpSpPr>
        <p:sp>
          <p:nvSpPr>
            <p:cNvPr id="27" name="矩形 26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矩形 27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39370" rIns="220472" bIns="39370" numCol="1" spcCol="1270" anchor="t" anchorCtr="0">
              <a:noAutofit/>
            </a:bodyPr>
            <a:lstStyle/>
            <a:p>
              <a:pPr marL="0" lvl="1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r>
                <a:rPr lang="en-US" sz="2400" i="1" kern="12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Help customers get the better shopping experience with the shopping support tool .</a:t>
              </a:r>
              <a:endParaRPr lang="zh-TW" sz="2400" i="1" kern="1200" dirty="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2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/>
          <p:cNvSpPr txBox="1"/>
          <p:nvPr/>
        </p:nvSpPr>
        <p:spPr>
          <a:xfrm>
            <a:off x="457200" y="459790"/>
            <a:ext cx="830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From E-Commerce </a:t>
            </a:r>
            <a:r>
              <a:rPr kumimoji="1" lang="en-US" altLang="zh-TW" sz="3600" b="1" dirty="0">
                <a:solidFill>
                  <a:srgbClr val="660066"/>
                </a:solidFill>
                <a:latin typeface="Tahoma"/>
                <a:cs typeface="Tahoma"/>
              </a:rPr>
              <a:t>to </a:t>
            </a:r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S-Commerce </a:t>
            </a:r>
            <a:endParaRPr kumimoji="1" lang="en-US" altLang="zh-TW" sz="36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264770" y="4937009"/>
            <a:ext cx="59180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srgbClr val="0070C0"/>
                </a:solidFill>
              </a:rPr>
              <a:t>Expedite the process of buying, selling, or exchanging products, services, or information via </a:t>
            </a:r>
            <a:r>
              <a:rPr lang="en-US" altLang="zh-TW" sz="2000" dirty="0">
                <a:solidFill>
                  <a:srgbClr val="0070C0"/>
                </a:solidFill>
              </a:rPr>
              <a:t> </a:t>
            </a:r>
            <a:r>
              <a:rPr lang="en-US" altLang="zh-TW" sz="2000" b="1" u="sng" dirty="0" smtClean="0">
                <a:solidFill>
                  <a:srgbClr val="0070C0"/>
                </a:solidFill>
              </a:rPr>
              <a:t>Internet</a:t>
            </a:r>
            <a:endParaRPr lang="en-US" altLang="zh-TW" sz="2000" b="1" u="sng" dirty="0">
              <a:solidFill>
                <a:srgbClr val="0070C0"/>
              </a:solidFill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1057402" y="2211388"/>
            <a:ext cx="4610628" cy="2614083"/>
            <a:chOff x="1474259" y="2211388"/>
            <a:chExt cx="4610628" cy="2614083"/>
          </a:xfrm>
        </p:grpSpPr>
        <p:pic>
          <p:nvPicPr>
            <p:cNvPr id="1026" name="Picture 2" descr="D:\MyDocuments\交大\keynote\photos\images (6)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4259" y="2211388"/>
              <a:ext cx="2166408" cy="2253562"/>
            </a:xfrm>
            <a:prstGeom prst="rect">
              <a:avLst/>
            </a:prstGeom>
            <a:noFill/>
          </p:spPr>
        </p:pic>
        <p:pic>
          <p:nvPicPr>
            <p:cNvPr id="1029" name="Picture 5" descr="C:\Users\krissy\Desktop\imagesCAPUDA0I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465512" y="3082396"/>
              <a:ext cx="2619375" cy="1743075"/>
            </a:xfrm>
            <a:prstGeom prst="rect">
              <a:avLst/>
            </a:prstGeom>
            <a:noFill/>
          </p:spPr>
        </p:pic>
        <p:sp>
          <p:nvSpPr>
            <p:cNvPr id="24" name="弧形 23"/>
            <p:cNvSpPr/>
            <p:nvPr/>
          </p:nvSpPr>
          <p:spPr>
            <a:xfrm>
              <a:off x="2921001" y="2963333"/>
              <a:ext cx="1769533" cy="313267"/>
            </a:xfrm>
            <a:prstGeom prst="arc">
              <a:avLst>
                <a:gd name="adj1" fmla="val 10753123"/>
                <a:gd name="adj2" fmla="val 21429253"/>
              </a:avLst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6" name="矩形 25"/>
          <p:cNvSpPr/>
          <p:nvPr/>
        </p:nvSpPr>
        <p:spPr>
          <a:xfrm>
            <a:off x="524435" y="1576405"/>
            <a:ext cx="42064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E-Commerce</a:t>
            </a:r>
            <a:endParaRPr lang="zh-TW" alt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084887" y="1227936"/>
            <a:ext cx="3059114" cy="5130531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084888" y="2211388"/>
            <a:ext cx="313531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Efficiency</a:t>
            </a:r>
          </a:p>
          <a:p>
            <a:pPr algn="ctr"/>
            <a:endParaRPr lang="en-US" altLang="zh-TW" sz="40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  <a:p>
            <a:pPr algn="ctr"/>
            <a:r>
              <a:rPr lang="en-US" altLang="zh-TW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Improvement</a:t>
            </a:r>
            <a:endParaRPr lang="zh-TW" alt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7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pic>
        <p:nvPicPr>
          <p:cNvPr id="14" name="圖片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" y="748036"/>
            <a:ext cx="5245441" cy="546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物件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6859148"/>
              </p:ext>
            </p:extLst>
          </p:nvPr>
        </p:nvGraphicFramePr>
        <p:xfrm>
          <a:off x="5288280" y="3695700"/>
          <a:ext cx="3688792" cy="2478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r:id="rId5" imgW="7663336" imgH="3718882" progId="Excel.Sheet.8">
                  <p:embed/>
                </p:oleObj>
              </mc:Choice>
              <mc:Fallback>
                <p:oleObj r:id="rId5" imgW="7663336" imgH="3718882" progId="Excel.Sheet.8">
                  <p:embed/>
                  <p:pic>
                    <p:nvPicPr>
                      <p:cNvPr id="0" name="物件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8280" y="3695700"/>
                        <a:ext cx="3688792" cy="2478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199" y="1257299"/>
            <a:ext cx="3444060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725651" y="887967"/>
            <a:ext cx="26073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Recommendation Performance</a:t>
            </a:r>
            <a:endParaRPr lang="zh-TW" altLang="en-US" sz="1400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718031" y="3410187"/>
            <a:ext cx="16143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Customer’s Rating</a:t>
            </a:r>
            <a:endParaRPr lang="zh-TW" altLang="en-US" sz="1400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51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>
              <a:solidFill>
                <a:prstClr val="black"/>
              </a:solidFill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20212" y="1045021"/>
            <a:ext cx="84200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Contextual </a:t>
            </a:r>
            <a:r>
              <a:rPr lang="en-US" altLang="zh-TW" sz="3200" b="1" dirty="0" smtClean="0">
                <a:solidFill>
                  <a:schemeClr val="accent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Mobile Adverting</a:t>
            </a:r>
            <a:endParaRPr lang="zh-TW" altLang="en-US" sz="3200" b="1" dirty="0">
              <a:solidFill>
                <a:schemeClr val="accent3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32065" y="1749219"/>
            <a:ext cx="8229600" cy="753997"/>
            <a:chOff x="0" y="760217"/>
            <a:chExt cx="8229600" cy="753997"/>
          </a:xfrm>
        </p:grpSpPr>
        <p:sp>
          <p:nvSpPr>
            <p:cNvPr id="27" name="矩形 26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矩形 27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39370" rIns="220472" bIns="39370" numCol="1" spcCol="1270" anchor="t" anchorCtr="0">
              <a:noAutofit/>
            </a:bodyPr>
            <a:lstStyle/>
            <a:p>
              <a:pPr marL="0" lvl="1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r>
                <a:rPr lang="en-US" sz="24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Promote </a:t>
              </a:r>
              <a:r>
                <a:rPr lang="en-US" sz="24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products on mobile device with an intellective and persuasive </a:t>
              </a:r>
              <a:r>
                <a:rPr lang="en-US" sz="24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way.</a:t>
              </a:r>
              <a:endParaRPr lang="en-US" sz="2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5" name="Picture 2" descr="前後圖潘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6" y="2503215"/>
            <a:ext cx="7764781" cy="385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99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>
              <a:solidFill>
                <a:prstClr val="black"/>
              </a:solidFill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prstClr val="white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prstClr val="white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prstClr val="white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prstClr val="white"/>
              </a:solidFill>
              <a:latin typeface="Tahoma"/>
              <a:cs typeface="Tahoma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" y="1237631"/>
            <a:ext cx="5300129" cy="4911709"/>
          </a:xfrm>
          <a:prstGeom prst="rect">
            <a:avLst/>
          </a:prstGeom>
        </p:spPr>
      </p:pic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185414"/>
              </p:ext>
            </p:extLst>
          </p:nvPr>
        </p:nvGraphicFramePr>
        <p:xfrm>
          <a:off x="5304281" y="2590800"/>
          <a:ext cx="3839719" cy="278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矩形 3"/>
          <p:cNvSpPr/>
          <p:nvPr/>
        </p:nvSpPr>
        <p:spPr>
          <a:xfrm>
            <a:off x="5423705" y="1781066"/>
            <a:ext cx="36219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</a:t>
            </a:r>
            <a:r>
              <a:rPr lang="en-US" altLang="zh-CN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ave a better performance in predicting </a:t>
            </a:r>
            <a:r>
              <a:rPr lang="en-US" altLang="zh-CN" sz="20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users’ basic need</a:t>
            </a:r>
            <a:r>
              <a:rPr lang="en-US" altLang="zh-CN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zh-TW" altLang="en-US" sz="2000" dirty="0">
              <a:solidFill>
                <a:prstClr val="black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22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>
              <a:solidFill>
                <a:prstClr val="black"/>
              </a:solidFill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3457" y="1057764"/>
            <a:ext cx="84200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Contextual Crowd </a:t>
            </a:r>
            <a:r>
              <a:rPr lang="en-US" altLang="zh-TW" sz="32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</a:t>
            </a:r>
            <a:endParaRPr lang="zh-TW" altLang="en-US" sz="32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>
            <a:off x="423454" y="1642539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179999" y="457655"/>
            <a:ext cx="6768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00B0F0"/>
                </a:solidFill>
                <a:latin typeface="Tahoma"/>
                <a:cs typeface="Tahoma"/>
              </a:rPr>
              <a:t>Social Contextual commerce</a:t>
            </a:r>
            <a:endParaRPr kumimoji="1" lang="zh-TW" altLang="en-US" sz="3600" b="1" dirty="0">
              <a:solidFill>
                <a:srgbClr val="00B0F0"/>
              </a:solidFill>
              <a:latin typeface="Tahoma"/>
              <a:cs typeface="Tahoma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32065" y="1749219"/>
            <a:ext cx="8229600" cy="753997"/>
            <a:chOff x="0" y="760217"/>
            <a:chExt cx="8229600" cy="753997"/>
          </a:xfrm>
        </p:grpSpPr>
        <p:sp>
          <p:nvSpPr>
            <p:cNvPr id="27" name="矩形 26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矩形 27"/>
            <p:cNvSpPr/>
            <p:nvPr/>
          </p:nvSpPr>
          <p:spPr>
            <a:xfrm>
              <a:off x="0" y="760217"/>
              <a:ext cx="8229600" cy="753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290" tIns="39370" rIns="220472" bIns="39370" numCol="1" spcCol="1270" anchor="t" anchorCtr="0">
              <a:noAutofit/>
            </a:bodyPr>
            <a:lstStyle/>
            <a:p>
              <a:pPr marL="0" lvl="1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r>
                <a:rPr lang="en-US" sz="2400" i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Maximize </a:t>
              </a:r>
              <a:r>
                <a:rPr lang="en-US" sz="2400" i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the participants and the economic value of a social event</a:t>
              </a:r>
            </a:p>
          </p:txBody>
        </p:sp>
      </p:grpSp>
      <p:pic>
        <p:nvPicPr>
          <p:cNvPr id="15" name="Picture 2" descr="致緯前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9" y="2453641"/>
            <a:ext cx="7791763" cy="397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99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>
              <a:solidFill>
                <a:prstClr val="black"/>
              </a:solidFill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4890201" y="2951177"/>
            <a:ext cx="4086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smtClean="0">
                <a:solidFill>
                  <a:prstClr val="white"/>
                </a:solidFill>
                <a:latin typeface="Tahoma"/>
                <a:cs typeface="Tahoma"/>
              </a:rPr>
              <a:t>Close </a:t>
            </a:r>
            <a:r>
              <a:rPr lang="en-US" altLang="zh-TW" sz="2000" dirty="0">
                <a:solidFill>
                  <a:prstClr val="white"/>
                </a:solidFill>
                <a:latin typeface="Tahoma"/>
                <a:cs typeface="Tahoma"/>
              </a:rPr>
              <a:t>to user evaluation means it can more reflect the </a:t>
            </a:r>
            <a:r>
              <a:rPr lang="en-US" altLang="zh-TW" sz="2000" dirty="0" smtClean="0">
                <a:solidFill>
                  <a:prstClr val="white"/>
                </a:solidFill>
                <a:latin typeface="Tahoma"/>
                <a:cs typeface="Tahoma"/>
              </a:rPr>
              <a:t>reality</a:t>
            </a:r>
            <a:endParaRPr lang="zh-TW" altLang="en-US" sz="2000" dirty="0">
              <a:solidFill>
                <a:prstClr val="white"/>
              </a:solidFill>
              <a:latin typeface="Tahoma"/>
              <a:cs typeface="Tahoma"/>
            </a:endParaRPr>
          </a:p>
        </p:txBody>
      </p:sp>
      <p:pic>
        <p:nvPicPr>
          <p:cNvPr id="11" name="內容版面配置區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" y="449138"/>
            <a:ext cx="5295681" cy="5875462"/>
          </a:xfrm>
        </p:spPr>
      </p:pic>
      <p:graphicFrame>
        <p:nvGraphicFramePr>
          <p:cNvPr id="12" name="內容版面配置區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702084"/>
              </p:ext>
            </p:extLst>
          </p:nvPr>
        </p:nvGraphicFramePr>
        <p:xfrm>
          <a:off x="5317100" y="2074780"/>
          <a:ext cx="3743080" cy="3167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5783580" y="1508760"/>
            <a:ext cx="3108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7030A0"/>
                </a:solidFill>
              </a:rPr>
              <a:t>Recommendation Performance</a:t>
            </a:r>
            <a:endParaRPr lang="zh-TW" alt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22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15"/>
          <p:cNvSpPr txBox="1"/>
          <p:nvPr/>
        </p:nvSpPr>
        <p:spPr>
          <a:xfrm>
            <a:off x="8263467" y="6654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grpSp>
        <p:nvGrpSpPr>
          <p:cNvPr id="19" name="群組 18"/>
          <p:cNvGrpSpPr/>
          <p:nvPr/>
        </p:nvGrpSpPr>
        <p:grpSpPr>
          <a:xfrm>
            <a:off x="90000" y="2527865"/>
            <a:ext cx="8867856" cy="1584205"/>
            <a:chOff x="133955" y="707952"/>
            <a:chExt cx="6048864" cy="2198540"/>
          </a:xfrm>
        </p:grpSpPr>
        <p:sp>
          <p:nvSpPr>
            <p:cNvPr id="17" name="矩形 16"/>
            <p:cNvSpPr/>
            <p:nvPr/>
          </p:nvSpPr>
          <p:spPr>
            <a:xfrm>
              <a:off x="133955" y="707952"/>
              <a:ext cx="6048864" cy="219854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238628" y="728137"/>
              <a:ext cx="5604934" cy="2178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Social Commerce: Conclusion and Open Issues</a:t>
              </a:r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1" y="-8467"/>
            <a:ext cx="9171499" cy="359997"/>
            <a:chOff x="1" y="-8468"/>
            <a:chExt cx="9171499" cy="503999"/>
          </a:xfrm>
        </p:grpSpPr>
        <p:sp>
          <p:nvSpPr>
            <p:cNvPr id="22" name="矩形 21"/>
            <p:cNvSpPr/>
            <p:nvPr/>
          </p:nvSpPr>
          <p:spPr>
            <a:xfrm>
              <a:off x="243457" y="-1"/>
              <a:ext cx="179997" cy="49106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" y="-1"/>
              <a:ext cx="179998" cy="491068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6912" y="-1"/>
              <a:ext cx="179997" cy="49106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749300" y="-8468"/>
              <a:ext cx="8422200" cy="503999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561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>
                <a:solidFill>
                  <a:srgbClr val="7030A0"/>
                </a:solidFill>
              </a:rPr>
              <a:t>Open  issues and </a:t>
            </a:r>
            <a:r>
              <a:rPr lang="en-US" altLang="zh-TW" dirty="0">
                <a:solidFill>
                  <a:srgbClr val="7030A0"/>
                </a:solidFill>
              </a:rPr>
              <a:t>E</a:t>
            </a:r>
            <a:r>
              <a:rPr lang="en-US" altLang="zh-TW" dirty="0" smtClean="0">
                <a:solidFill>
                  <a:srgbClr val="7030A0"/>
                </a:solidFill>
              </a:rPr>
              <a:t>xtended Studies  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30338"/>
            <a:ext cx="8521699" cy="4430210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 smtClean="0">
                <a:solidFill>
                  <a:srgbClr val="FF3399"/>
                </a:solidFill>
              </a:rPr>
              <a:t>Social media</a:t>
            </a:r>
          </a:p>
          <a:p>
            <a:pPr lvl="1"/>
            <a:r>
              <a:rPr lang="en-US" altLang="zh-TW" dirty="0" smtClean="0"/>
              <a:t>Consolidate big data of 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social interactions </a:t>
            </a:r>
          </a:p>
          <a:p>
            <a:r>
              <a:rPr lang="en-US" altLang="zh-TW" dirty="0" smtClean="0">
                <a:solidFill>
                  <a:srgbClr val="FF3399"/>
                </a:solidFill>
              </a:rPr>
              <a:t>Social Engines</a:t>
            </a:r>
          </a:p>
          <a:p>
            <a:pPr lvl="1"/>
            <a:r>
              <a:rPr lang="en-US" altLang="zh-TW" dirty="0" smtClean="0"/>
              <a:t>Efficiency-improved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computing algorithm</a:t>
            </a:r>
          </a:p>
          <a:p>
            <a:r>
              <a:rPr lang="en-US" altLang="zh-TW" dirty="0" smtClean="0">
                <a:solidFill>
                  <a:srgbClr val="FF3399"/>
                </a:solidFill>
              </a:rPr>
              <a:t>Social  Applications</a:t>
            </a:r>
          </a:p>
          <a:p>
            <a:pPr lvl="1" indent="-342900"/>
            <a:r>
              <a:rPr lang="en-US" altLang="zh-TW" dirty="0" smtClean="0"/>
              <a:t>Value-created service </a:t>
            </a:r>
          </a:p>
          <a:p>
            <a:pPr marL="40005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innovation</a:t>
            </a:r>
          </a:p>
          <a:p>
            <a:r>
              <a:rPr lang="en-US" altLang="zh-TW" dirty="0" smtClean="0">
                <a:solidFill>
                  <a:srgbClr val="FF3399"/>
                </a:solidFill>
              </a:rPr>
              <a:t>Social Business Models</a:t>
            </a:r>
          </a:p>
          <a:p>
            <a:pPr lvl="1"/>
            <a:r>
              <a:rPr lang="en-US" altLang="zh-TW" dirty="0" smtClean="0"/>
              <a:t>Monetizing and pricing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scheme (game theory)</a:t>
            </a:r>
            <a:endParaRPr lang="zh-TW" altLang="en-US" dirty="0"/>
          </a:p>
        </p:txBody>
      </p:sp>
      <p:pic>
        <p:nvPicPr>
          <p:cNvPr id="5" name="Picture 4" descr="C:\DOCUME~1\CHENGY~1\LOCALS~1\Temp\SNAGHTML2774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1417638"/>
            <a:ext cx="4463215" cy="408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65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97104" y="2108036"/>
            <a:ext cx="8867856" cy="1584205"/>
            <a:chOff x="133955" y="707952"/>
            <a:chExt cx="6048864" cy="2198540"/>
          </a:xfrm>
        </p:grpSpPr>
        <p:sp>
          <p:nvSpPr>
            <p:cNvPr id="5" name="矩形 4"/>
            <p:cNvSpPr/>
            <p:nvPr/>
          </p:nvSpPr>
          <p:spPr>
            <a:xfrm>
              <a:off x="133955" y="707952"/>
              <a:ext cx="6048864" cy="219854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55920" y="1076268"/>
              <a:ext cx="5604934" cy="115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資管精神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: 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眼高手黑</a:t>
              </a:r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783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52400" y="2108036"/>
            <a:ext cx="8867856" cy="1699591"/>
            <a:chOff x="133955" y="707952"/>
            <a:chExt cx="6048864" cy="2358672"/>
          </a:xfrm>
        </p:grpSpPr>
        <p:sp>
          <p:nvSpPr>
            <p:cNvPr id="5" name="矩形 4"/>
            <p:cNvSpPr/>
            <p:nvPr/>
          </p:nvSpPr>
          <p:spPr>
            <a:xfrm>
              <a:off x="133955" y="707952"/>
              <a:ext cx="6048864" cy="219854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55920" y="888269"/>
              <a:ext cx="5604934" cy="2178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資管方法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: 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歸納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x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演繹</a:t>
              </a:r>
              <a:endParaRPr kumimoji="1" lang="en-US" altLang="zh-TW" sz="4800" b="1" dirty="0" smtClean="0">
                <a:solidFill>
                  <a:srgbClr val="FFFFFF"/>
                </a:solidFill>
              </a:endParaRPr>
            </a:p>
            <a:p>
              <a:pPr algn="ctr"/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(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資料實證與工程設計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58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76144" y="2375694"/>
            <a:ext cx="8867856" cy="1584205"/>
            <a:chOff x="133955" y="696202"/>
            <a:chExt cx="6048864" cy="2198540"/>
          </a:xfrm>
        </p:grpSpPr>
        <p:sp>
          <p:nvSpPr>
            <p:cNvPr id="5" name="矩形 4"/>
            <p:cNvSpPr/>
            <p:nvPr/>
          </p:nvSpPr>
          <p:spPr>
            <a:xfrm>
              <a:off x="133955" y="696202"/>
              <a:ext cx="6048864" cy="219854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55920" y="853019"/>
              <a:ext cx="5604934" cy="115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資管範疇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: 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微觀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x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宏觀</a:t>
              </a:r>
              <a:endParaRPr kumimoji="1" lang="zh-TW" altLang="en-US" sz="48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299262" y="4294201"/>
            <a:ext cx="4545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2"/>
              </a:rPr>
              <a:t>http://iebi.nctu.edu.tw/AutomobileTheory.pdf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332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47700"/>
            <a:ext cx="8229600" cy="45259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0" name="右彎箭號 9"/>
          <p:cNvSpPr/>
          <p:nvPr/>
        </p:nvSpPr>
        <p:spPr>
          <a:xfrm rot="7019859">
            <a:off x="2622177" y="2224464"/>
            <a:ext cx="3711388" cy="3388659"/>
          </a:xfrm>
          <a:prstGeom prst="bentArrow">
            <a:avLst>
              <a:gd name="adj1" fmla="val 30953"/>
              <a:gd name="adj2" fmla="val 32816"/>
              <a:gd name="adj3" fmla="val 25000"/>
              <a:gd name="adj4" fmla="val 4375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07395" y="2940440"/>
            <a:ext cx="241915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Shift</a:t>
            </a:r>
            <a:endParaRPr lang="zh-TW" altLang="en-US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750" y="2940440"/>
            <a:ext cx="190500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500924" y="4436927"/>
            <a:ext cx="2183061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</a:rPr>
              <a:t>Social Media 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97104" y="2240735"/>
            <a:ext cx="8867856" cy="1674191"/>
            <a:chOff x="133955" y="707952"/>
            <a:chExt cx="6048864" cy="2323422"/>
          </a:xfrm>
        </p:grpSpPr>
        <p:sp>
          <p:nvSpPr>
            <p:cNvPr id="5" name="矩形 4"/>
            <p:cNvSpPr/>
            <p:nvPr/>
          </p:nvSpPr>
          <p:spPr>
            <a:xfrm>
              <a:off x="133955" y="707952"/>
              <a:ext cx="6048864" cy="219854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55920" y="853019"/>
              <a:ext cx="5604934" cy="2178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資管實務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: 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改變 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Change </a:t>
              </a:r>
            </a:p>
            <a:p>
              <a:pPr algn="ctr"/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 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服務創新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x</a:t>
              </a:r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價值創造</a:t>
              </a:r>
              <a:endParaRPr kumimoji="1" lang="zh-TW" altLang="en-US" sz="48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748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97104" y="2240735"/>
            <a:ext cx="8867856" cy="1674191"/>
            <a:chOff x="133955" y="707952"/>
            <a:chExt cx="6048864" cy="2323422"/>
          </a:xfrm>
        </p:grpSpPr>
        <p:sp>
          <p:nvSpPr>
            <p:cNvPr id="5" name="矩形 4"/>
            <p:cNvSpPr/>
            <p:nvPr/>
          </p:nvSpPr>
          <p:spPr>
            <a:xfrm>
              <a:off x="133955" y="707952"/>
              <a:ext cx="6048864" cy="219854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55920" y="853019"/>
              <a:ext cx="5604934" cy="2178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資管趨勢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: </a:t>
              </a:r>
            </a:p>
            <a:p>
              <a:pPr algn="ctr"/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Social x Mobile x Cloud </a:t>
              </a:r>
              <a:endParaRPr kumimoji="1" lang="zh-TW" altLang="en-US" sz="48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178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6"/>
          <p:cNvSpPr>
            <a:spLocks noChangeArrowheads="1"/>
          </p:cNvSpPr>
          <p:nvPr/>
        </p:nvSpPr>
        <p:spPr bwMode="auto">
          <a:xfrm>
            <a:off x="3276600" y="1628775"/>
            <a:ext cx="2590800" cy="2305050"/>
          </a:xfrm>
          <a:prstGeom prst="rect">
            <a:avLst/>
          </a:prstGeom>
          <a:solidFill>
            <a:srgbClr val="FFFF99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mtClean="0"/>
              <a:t>IS Current Trends </a:t>
            </a:r>
          </a:p>
        </p:txBody>
      </p:sp>
      <p:sp>
        <p:nvSpPr>
          <p:cNvPr id="5124" name="Oval 3"/>
          <p:cNvSpPr>
            <a:spLocks noChangeArrowheads="1"/>
          </p:cNvSpPr>
          <p:nvPr/>
        </p:nvSpPr>
        <p:spPr bwMode="auto">
          <a:xfrm>
            <a:off x="3635375" y="1916113"/>
            <a:ext cx="1871663" cy="16557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endParaRPr lang="en-US" altLang="zh-TW"/>
          </a:p>
        </p:txBody>
      </p:sp>
      <p:sp>
        <p:nvSpPr>
          <p:cNvPr id="5125" name="Oval 4"/>
          <p:cNvSpPr>
            <a:spLocks noChangeArrowheads="1"/>
          </p:cNvSpPr>
          <p:nvPr/>
        </p:nvSpPr>
        <p:spPr bwMode="auto">
          <a:xfrm>
            <a:off x="2700338" y="3357563"/>
            <a:ext cx="1871662" cy="1655762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/>
              <a:t>Mobile Computing </a:t>
            </a:r>
          </a:p>
        </p:txBody>
      </p:sp>
      <p:sp>
        <p:nvSpPr>
          <p:cNvPr id="5126" name="Oval 5"/>
          <p:cNvSpPr>
            <a:spLocks noChangeArrowheads="1"/>
          </p:cNvSpPr>
          <p:nvPr/>
        </p:nvSpPr>
        <p:spPr bwMode="auto">
          <a:xfrm>
            <a:off x="4572000" y="3357563"/>
            <a:ext cx="1871663" cy="1655762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/>
              <a:t>Cloud computing </a:t>
            </a: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3563938" y="2492375"/>
            <a:ext cx="203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Social Computing </a:t>
            </a:r>
          </a:p>
        </p:txBody>
      </p:sp>
      <p:sp>
        <p:nvSpPr>
          <p:cNvPr id="5128" name="Text Box 13"/>
          <p:cNvSpPr txBox="1">
            <a:spLocks noChangeArrowheads="1"/>
          </p:cNvSpPr>
          <p:nvPr/>
        </p:nvSpPr>
        <p:spPr bwMode="auto">
          <a:xfrm>
            <a:off x="6156325" y="4941888"/>
            <a:ext cx="25971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zh-TW"/>
              <a:t> Computing Resource  </a:t>
            </a:r>
          </a:p>
          <a:p>
            <a:pPr eaLnBrk="1" hangingPunct="1">
              <a:buFontTx/>
              <a:buChar char="-"/>
            </a:pPr>
            <a:r>
              <a:rPr lang="en-US" altLang="zh-TW"/>
              <a:t> Economic </a:t>
            </a:r>
          </a:p>
          <a:p>
            <a:pPr eaLnBrk="1" hangingPunct="1">
              <a:buFontTx/>
              <a:buChar char="-"/>
            </a:pPr>
            <a:r>
              <a:rPr lang="en-US" altLang="zh-TW"/>
              <a:t> De-location </a:t>
            </a:r>
          </a:p>
        </p:txBody>
      </p:sp>
      <p:sp>
        <p:nvSpPr>
          <p:cNvPr id="5129" name="Text Box 14"/>
          <p:cNvSpPr txBox="1">
            <a:spLocks noChangeArrowheads="1"/>
          </p:cNvSpPr>
          <p:nvPr/>
        </p:nvSpPr>
        <p:spPr bwMode="auto">
          <a:xfrm>
            <a:off x="2484438" y="5013325"/>
            <a:ext cx="19494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zh-TW"/>
              <a:t> Personalization </a:t>
            </a:r>
          </a:p>
          <a:p>
            <a:pPr eaLnBrk="1" hangingPunct="1">
              <a:buFontTx/>
              <a:buChar char="-"/>
            </a:pPr>
            <a:r>
              <a:rPr lang="en-US" altLang="zh-TW"/>
              <a:t> Location </a:t>
            </a:r>
          </a:p>
          <a:p>
            <a:pPr eaLnBrk="1" hangingPunct="1">
              <a:buFontTx/>
              <a:buChar char="-"/>
            </a:pPr>
            <a:r>
              <a:rPr lang="en-US" altLang="zh-TW"/>
              <a:t> Instant </a:t>
            </a:r>
          </a:p>
        </p:txBody>
      </p:sp>
      <p:sp>
        <p:nvSpPr>
          <p:cNvPr id="5130" name="Text Box 15"/>
          <p:cNvSpPr txBox="1">
            <a:spLocks noChangeArrowheads="1"/>
          </p:cNvSpPr>
          <p:nvPr/>
        </p:nvSpPr>
        <p:spPr bwMode="auto">
          <a:xfrm>
            <a:off x="5508625" y="1557338"/>
            <a:ext cx="30924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zh-TW"/>
              <a:t> Contribution (Web 2.0)  </a:t>
            </a:r>
          </a:p>
          <a:p>
            <a:pPr eaLnBrk="1" hangingPunct="1">
              <a:buFontTx/>
              <a:buChar char="-"/>
            </a:pPr>
            <a:r>
              <a:rPr lang="en-US" altLang="zh-TW"/>
              <a:t> Relations (Social networks)</a:t>
            </a:r>
          </a:p>
          <a:p>
            <a:pPr eaLnBrk="1" hangingPunct="1">
              <a:buFontTx/>
              <a:buChar char="-"/>
            </a:pPr>
            <a:r>
              <a:rPr lang="en-US" altLang="zh-TW"/>
              <a:t> Social resource </a:t>
            </a:r>
          </a:p>
        </p:txBody>
      </p:sp>
      <p:sp>
        <p:nvSpPr>
          <p:cNvPr id="5131" name="Rectangle 17"/>
          <p:cNvSpPr>
            <a:spLocks noChangeArrowheads="1"/>
          </p:cNvSpPr>
          <p:nvPr/>
        </p:nvSpPr>
        <p:spPr bwMode="auto">
          <a:xfrm>
            <a:off x="250825" y="1052513"/>
            <a:ext cx="1368425" cy="40322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5132" name="Rectangle 18"/>
          <p:cNvSpPr>
            <a:spLocks noChangeArrowheads="1"/>
          </p:cNvSpPr>
          <p:nvPr/>
        </p:nvSpPr>
        <p:spPr bwMode="auto">
          <a:xfrm>
            <a:off x="250825" y="1052513"/>
            <a:ext cx="1368425" cy="6477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 dirty="0"/>
              <a:t>Finance</a:t>
            </a:r>
          </a:p>
        </p:txBody>
      </p:sp>
      <p:sp>
        <p:nvSpPr>
          <p:cNvPr id="5133" name="Rectangle 20"/>
          <p:cNvSpPr>
            <a:spLocks noChangeArrowheads="1"/>
          </p:cNvSpPr>
          <p:nvPr/>
        </p:nvSpPr>
        <p:spPr bwMode="auto">
          <a:xfrm>
            <a:off x="250825" y="1700213"/>
            <a:ext cx="1368425" cy="720725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/>
              <a:t>Marketing </a:t>
            </a:r>
          </a:p>
        </p:txBody>
      </p:sp>
      <p:sp>
        <p:nvSpPr>
          <p:cNvPr id="5134" name="Rectangle 21"/>
          <p:cNvSpPr>
            <a:spLocks noChangeArrowheads="1"/>
          </p:cNvSpPr>
          <p:nvPr/>
        </p:nvSpPr>
        <p:spPr bwMode="auto">
          <a:xfrm>
            <a:off x="250825" y="2420938"/>
            <a:ext cx="1368425" cy="7175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/>
              <a:t>Operations </a:t>
            </a:r>
          </a:p>
        </p:txBody>
      </p:sp>
      <p:sp>
        <p:nvSpPr>
          <p:cNvPr id="5135" name="Rectangle 22"/>
          <p:cNvSpPr>
            <a:spLocks noChangeArrowheads="1"/>
          </p:cNvSpPr>
          <p:nvPr/>
        </p:nvSpPr>
        <p:spPr bwMode="auto">
          <a:xfrm>
            <a:off x="250825" y="3141663"/>
            <a:ext cx="1368425" cy="6477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/>
              <a:t>Service </a:t>
            </a:r>
          </a:p>
        </p:txBody>
      </p:sp>
      <p:sp>
        <p:nvSpPr>
          <p:cNvPr id="5136" name="Rectangle 23"/>
          <p:cNvSpPr>
            <a:spLocks noChangeArrowheads="1"/>
          </p:cNvSpPr>
          <p:nvPr/>
        </p:nvSpPr>
        <p:spPr bwMode="auto">
          <a:xfrm>
            <a:off x="250825" y="3789363"/>
            <a:ext cx="1368425" cy="646112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/>
              <a:t>Applications</a:t>
            </a:r>
          </a:p>
        </p:txBody>
      </p:sp>
      <p:sp>
        <p:nvSpPr>
          <p:cNvPr id="5137" name="Rectangle 24"/>
          <p:cNvSpPr>
            <a:spLocks noChangeArrowheads="1"/>
          </p:cNvSpPr>
          <p:nvPr/>
        </p:nvSpPr>
        <p:spPr bwMode="auto">
          <a:xfrm>
            <a:off x="250825" y="4437063"/>
            <a:ext cx="1368425" cy="6477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en-US" altLang="zh-TW"/>
              <a:t>Technology</a:t>
            </a:r>
          </a:p>
        </p:txBody>
      </p:sp>
      <p:sp>
        <p:nvSpPr>
          <p:cNvPr id="5138" name="Line 27"/>
          <p:cNvSpPr>
            <a:spLocks noChangeShapeType="1"/>
          </p:cNvSpPr>
          <p:nvPr/>
        </p:nvSpPr>
        <p:spPr bwMode="auto">
          <a:xfrm>
            <a:off x="2195513" y="1052513"/>
            <a:ext cx="0" cy="4032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5139" name="Text Box 28"/>
          <p:cNvSpPr txBox="1">
            <a:spLocks noChangeArrowheads="1"/>
          </p:cNvSpPr>
          <p:nvPr/>
        </p:nvSpPr>
        <p:spPr bwMode="auto">
          <a:xfrm>
            <a:off x="1692275" y="692150"/>
            <a:ext cx="730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value</a:t>
            </a:r>
          </a:p>
        </p:txBody>
      </p:sp>
      <p:sp>
        <p:nvSpPr>
          <p:cNvPr id="5140" name="Text Box 29"/>
          <p:cNvSpPr txBox="1">
            <a:spLocks noChangeArrowheads="1"/>
          </p:cNvSpPr>
          <p:nvPr/>
        </p:nvSpPr>
        <p:spPr bwMode="auto">
          <a:xfrm>
            <a:off x="1908175" y="5229225"/>
            <a:ext cx="56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skill</a:t>
            </a:r>
          </a:p>
        </p:txBody>
      </p:sp>
      <p:sp>
        <p:nvSpPr>
          <p:cNvPr id="5141" name="Text Box 30"/>
          <p:cNvSpPr txBox="1">
            <a:spLocks noChangeArrowheads="1"/>
          </p:cNvSpPr>
          <p:nvPr/>
        </p:nvSpPr>
        <p:spPr bwMode="auto">
          <a:xfrm>
            <a:off x="1600200" y="1792288"/>
            <a:ext cx="94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dirty="0"/>
              <a:t>Pricing </a:t>
            </a:r>
          </a:p>
        </p:txBody>
      </p:sp>
      <p:sp>
        <p:nvSpPr>
          <p:cNvPr id="5142" name="Text Box 31"/>
          <p:cNvSpPr txBox="1">
            <a:spLocks noChangeArrowheads="1"/>
          </p:cNvSpPr>
          <p:nvPr/>
        </p:nvSpPr>
        <p:spPr bwMode="auto">
          <a:xfrm>
            <a:off x="1619250" y="1196975"/>
            <a:ext cx="1352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investment </a:t>
            </a:r>
          </a:p>
        </p:txBody>
      </p:sp>
      <p:sp>
        <p:nvSpPr>
          <p:cNvPr id="5143" name="Text Box 32"/>
          <p:cNvSpPr txBox="1">
            <a:spLocks noChangeArrowheads="1"/>
          </p:cNvSpPr>
          <p:nvPr/>
        </p:nvSpPr>
        <p:spPr bwMode="auto">
          <a:xfrm>
            <a:off x="1619250" y="2565400"/>
            <a:ext cx="1314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Scheduling</a:t>
            </a:r>
          </a:p>
        </p:txBody>
      </p:sp>
    </p:spTree>
    <p:extLst>
      <p:ext uri="{BB962C8B-B14F-4D97-AF65-F5344CB8AC3E}">
        <p14:creationId xmlns:p14="http://schemas.microsoft.com/office/powerpoint/2010/main" val="341712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97104" y="2240735"/>
            <a:ext cx="8867856" cy="1674191"/>
            <a:chOff x="133955" y="707952"/>
            <a:chExt cx="6048864" cy="2323422"/>
          </a:xfrm>
        </p:grpSpPr>
        <p:sp>
          <p:nvSpPr>
            <p:cNvPr id="5" name="矩形 4"/>
            <p:cNvSpPr/>
            <p:nvPr/>
          </p:nvSpPr>
          <p:spPr>
            <a:xfrm>
              <a:off x="133955" y="707952"/>
              <a:ext cx="6048864" cy="219854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55920" y="853019"/>
              <a:ext cx="5604934" cy="2178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800" b="1" dirty="0" smtClean="0">
                  <a:solidFill>
                    <a:srgbClr val="FFFFFF"/>
                  </a:solidFill>
                </a:rPr>
                <a:t>資管職涯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:  Engineer x Manager</a:t>
              </a:r>
            </a:p>
            <a:p>
              <a:pPr algn="ctr"/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(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IT-solutions 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x 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Strategy-insights</a:t>
              </a:r>
              <a:r>
                <a:rPr kumimoji="1" lang="en-US" altLang="zh-TW" sz="4800" b="1" dirty="0" smtClean="0">
                  <a:solidFill>
                    <a:srgbClr val="FFFFFF"/>
                  </a:solidFill>
                </a:rPr>
                <a:t>)</a:t>
              </a:r>
              <a:endParaRPr kumimoji="1" lang="zh-TW" altLang="en-US" sz="48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094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字方塊 18"/>
          <p:cNvSpPr txBox="1"/>
          <p:nvPr/>
        </p:nvSpPr>
        <p:spPr>
          <a:xfrm>
            <a:off x="457200" y="459790"/>
            <a:ext cx="830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From E-Commerce </a:t>
            </a:r>
            <a:r>
              <a:rPr kumimoji="1" lang="en-US" altLang="zh-TW" sz="3600" b="1" dirty="0">
                <a:solidFill>
                  <a:srgbClr val="660066"/>
                </a:solidFill>
                <a:latin typeface="Tahoma"/>
                <a:cs typeface="Tahoma"/>
              </a:rPr>
              <a:t>to </a:t>
            </a:r>
            <a:r>
              <a:rPr kumimoji="1" lang="en-US" altLang="zh-TW" sz="3600" b="1" dirty="0" smtClean="0">
                <a:solidFill>
                  <a:srgbClr val="660066"/>
                </a:solidFill>
                <a:latin typeface="Tahoma"/>
                <a:cs typeface="Tahoma"/>
              </a:rPr>
              <a:t>S-Commerce </a:t>
            </a:r>
            <a:endParaRPr kumimoji="1" lang="en-US" altLang="zh-TW" sz="3600" b="1" dirty="0">
              <a:solidFill>
                <a:srgbClr val="660066"/>
              </a:solidFill>
              <a:latin typeface="Tahoma"/>
              <a:cs typeface="Tahoma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6019505" y="1227936"/>
            <a:ext cx="3124495" cy="5130531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>
              <a:latin typeface="+mj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019506" y="2211387"/>
            <a:ext cx="320069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Value </a:t>
            </a:r>
          </a:p>
          <a:p>
            <a:pPr algn="ctr"/>
            <a:endParaRPr lang="en-US" altLang="zh-TW" sz="4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</a:endParaRPr>
          </a:p>
          <a:p>
            <a:pPr algn="ctr"/>
            <a:r>
              <a:rPr lang="en-US" altLang="zh-TW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</a:rPr>
              <a:t>Creation</a:t>
            </a:r>
            <a:endParaRPr lang="zh-TW" altLang="en-US" sz="4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1" name="Picture 3" descr="D:\MyDocuments\交大\keynote\photos\ID-100559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227935"/>
            <a:ext cx="6019504" cy="4002971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567628" y="1288058"/>
            <a:ext cx="352211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S-Commerce</a:t>
            </a:r>
            <a:endParaRPr lang="zh-TW" altLang="en-US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3399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16540" y="5378823"/>
            <a:ext cx="558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3399"/>
                </a:solidFill>
              </a:rPr>
              <a:t>Create new business transactions through customer </a:t>
            </a:r>
            <a:r>
              <a:rPr lang="en-US" altLang="zh-TW" sz="2400" u="sng" dirty="0" smtClean="0">
                <a:solidFill>
                  <a:srgbClr val="FF3399"/>
                </a:solidFill>
              </a:rPr>
              <a:t>participation and social relations</a:t>
            </a:r>
            <a:endParaRPr lang="zh-TW" altLang="en-US" sz="2400" u="sng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ocial_media_sites_origi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72533"/>
            <a:ext cx="9143998" cy="60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群組 6"/>
          <p:cNvGrpSpPr/>
          <p:nvPr/>
        </p:nvGrpSpPr>
        <p:grpSpPr>
          <a:xfrm>
            <a:off x="2" y="2338446"/>
            <a:ext cx="9144000" cy="1107996"/>
            <a:chOff x="11176" y="728137"/>
            <a:chExt cx="6237225" cy="1107996"/>
          </a:xfrm>
        </p:grpSpPr>
        <p:sp>
          <p:nvSpPr>
            <p:cNvPr id="8" name="矩形 7"/>
            <p:cNvSpPr/>
            <p:nvPr/>
          </p:nvSpPr>
          <p:spPr>
            <a:xfrm>
              <a:off x="11176" y="897467"/>
              <a:ext cx="6237225" cy="914400"/>
            </a:xfrm>
            <a:prstGeom prst="rect">
              <a:avLst/>
            </a:prstGeom>
            <a:solidFill>
              <a:srgbClr val="4B004B">
                <a:alpha val="8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40266" y="728137"/>
              <a:ext cx="560493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6600" b="1" dirty="0" smtClean="0">
                  <a:solidFill>
                    <a:srgbClr val="FFFFFF"/>
                  </a:solidFill>
                </a:rPr>
                <a:t>Social Media</a:t>
              </a:r>
              <a:endParaRPr kumimoji="1" lang="zh-TW" altLang="en-US" sz="66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0" y="5774267"/>
            <a:ext cx="9144002" cy="643466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/>
              <a:t>Online service, platform, technological tools that allow users sharing and discuss information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98795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6725" y="1600200"/>
            <a:ext cx="8229600" cy="4525963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5123" name="Picture 3" descr="C:\Users\krissy\Desktop\LOD_Cloud_Diagram_as_of_September_20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207" y="1229231"/>
            <a:ext cx="7751593" cy="5111490"/>
          </a:xfrm>
          <a:prstGeom prst="rect">
            <a:avLst/>
          </a:prstGeom>
          <a:noFill/>
        </p:spPr>
      </p:pic>
      <p:sp>
        <p:nvSpPr>
          <p:cNvPr id="7" name="橢圓 6"/>
          <p:cNvSpPr/>
          <p:nvPr/>
        </p:nvSpPr>
        <p:spPr>
          <a:xfrm>
            <a:off x="2496592" y="2340579"/>
            <a:ext cx="2304256" cy="101641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Tahoma"/>
                <a:cs typeface="Tahoma"/>
              </a:rPr>
              <a:t>Social Data</a:t>
            </a:r>
            <a:endParaRPr lang="zh-TW" altLang="en-US" b="1" dirty="0">
              <a:latin typeface="Tahoma"/>
              <a:cs typeface="Tahoma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5580112" y="3356992"/>
            <a:ext cx="2304256" cy="8640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Tahoma"/>
                <a:cs typeface="Tahoma"/>
              </a:rPr>
              <a:t>Machine Data</a:t>
            </a:r>
            <a:endParaRPr lang="zh-TW" altLang="en-US" b="1" dirty="0">
              <a:latin typeface="Tahoma"/>
              <a:cs typeface="Tahoma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2327589" y="4653136"/>
            <a:ext cx="2473259" cy="9348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latin typeface="Tahoma"/>
                <a:cs typeface="Tahoma"/>
              </a:rPr>
              <a:t>Transactional Data</a:t>
            </a:r>
            <a:endParaRPr lang="zh-TW" altLang="en-US" b="1" dirty="0">
              <a:latin typeface="Tahoma"/>
              <a:cs typeface="Tahom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57200" y="459790"/>
            <a:ext cx="5631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4400" b="1" dirty="0" smtClean="0">
                <a:solidFill>
                  <a:srgbClr val="660066"/>
                </a:solidFill>
                <a:latin typeface="Tahoma"/>
                <a:cs typeface="Tahoma"/>
              </a:rPr>
              <a:t>The </a:t>
            </a:r>
            <a:r>
              <a:rPr kumimoji="1" lang="en-US" altLang="zh-TW" sz="4400" b="1" dirty="0">
                <a:solidFill>
                  <a:srgbClr val="660066"/>
                </a:solidFill>
                <a:latin typeface="Tahoma"/>
                <a:cs typeface="Tahoma"/>
              </a:rPr>
              <a:t>Era of Big Data</a:t>
            </a:r>
          </a:p>
        </p:txBody>
      </p:sp>
      <p:cxnSp>
        <p:nvCxnSpPr>
          <p:cNvPr id="13" name="直線接點 12"/>
          <p:cNvCxnSpPr/>
          <p:nvPr/>
        </p:nvCxnSpPr>
        <p:spPr>
          <a:xfrm>
            <a:off x="423454" y="1227936"/>
            <a:ext cx="8483479" cy="0"/>
          </a:xfrm>
          <a:prstGeom prst="line">
            <a:avLst/>
          </a:prstGeom>
          <a:ln w="12700" cmpd="sng">
            <a:solidFill>
              <a:schemeClr val="tx1">
                <a:lumMod val="75000"/>
                <a:lumOff val="2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9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3764</TotalTime>
  <Words>1462</Words>
  <Application>Microsoft Office PowerPoint</Application>
  <PresentationFormat>如螢幕大小 (4:3)</PresentationFormat>
  <Paragraphs>380</Paragraphs>
  <Slides>63</Slides>
  <Notes>10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63</vt:i4>
      </vt:variant>
    </vt:vector>
  </HeadingPairs>
  <TitlesOfParts>
    <vt:vector size="66" baseType="lpstr">
      <vt:lpstr>Office 佈景主題</vt:lpstr>
      <vt:lpstr>Visio</vt:lpstr>
      <vt:lpstr>Microsoft Excel 97-2003 工作表</vt:lpstr>
      <vt:lpstr>Social Commerce Engineering</vt:lpstr>
      <vt:lpstr>Agenda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Social Commerce Engineering Architecture </vt:lpstr>
      <vt:lpstr>PowerPoint 簡報</vt:lpstr>
      <vt:lpstr>    Social Commerce Engine</vt:lpstr>
      <vt:lpstr>Social Diffusion Engine</vt:lpstr>
      <vt:lpstr>Research Issues – endorser discovery</vt:lpstr>
      <vt:lpstr>Research Issues</vt:lpstr>
      <vt:lpstr>Diffusing Path Planning</vt:lpstr>
      <vt:lpstr>Social Decision Engine</vt:lpstr>
      <vt:lpstr>PowerPoint 簡報</vt:lpstr>
      <vt:lpstr>Social Decision Engine</vt:lpstr>
      <vt:lpstr>Social Decision Engine</vt:lpstr>
      <vt:lpstr>Social Trust Engine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Market trends monitoring  </vt:lpstr>
      <vt:lpstr>PowerPoint 簡報</vt:lpstr>
      <vt:lpstr>PowerPoint 簡報</vt:lpstr>
      <vt:lpstr>PowerPoint 簡報</vt:lpstr>
      <vt:lpstr>PowerPoint 簡報</vt:lpstr>
      <vt:lpstr>PowerPoint 簡報</vt:lpstr>
      <vt:lpstr>Group-Coupon Recommendation</vt:lpstr>
      <vt:lpstr>PowerPoint 簡報</vt:lpstr>
      <vt:lpstr>PowerPoint 簡報</vt:lpstr>
      <vt:lpstr>PowerPoint 簡報</vt:lpstr>
      <vt:lpstr>Contextual Commerce Architecture </vt:lpstr>
      <vt:lpstr>Contextual Commerce Applications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Open  issues and Extended Studies  </vt:lpstr>
      <vt:lpstr>PowerPoint 簡報</vt:lpstr>
      <vt:lpstr>PowerPoint 簡報</vt:lpstr>
      <vt:lpstr>PowerPoint 簡報</vt:lpstr>
      <vt:lpstr>PowerPoint 簡報</vt:lpstr>
      <vt:lpstr>PowerPoint 簡報</vt:lpstr>
      <vt:lpstr>IS Current Trends 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</dc:creator>
  <cp:lastModifiedBy>yml</cp:lastModifiedBy>
  <cp:revision>398</cp:revision>
  <dcterms:created xsi:type="dcterms:W3CDTF">2012-09-10T13:53:02Z</dcterms:created>
  <dcterms:modified xsi:type="dcterms:W3CDTF">2013-11-24T11:26:02Z</dcterms:modified>
</cp:coreProperties>
</file>