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</p:sldIdLst>
  <p:sldSz cx="4610100" cy="3460750"/>
  <p:notesSz cx="4610100" cy="346075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8844"/>
  </p:normalViewPr>
  <p:slideViewPr>
    <p:cSldViewPr>
      <p:cViewPr>
        <p:scale>
          <a:sx n="267" d="100"/>
          <a:sy n="267" d="100"/>
        </p:scale>
        <p:origin x="1512" y="-272"/>
      </p:cViewPr>
      <p:guideLst>
        <p:guide orient="horz" pos="2880"/>
        <p:guide pos="2160"/>
      </p:guideLst>
    </p:cSldViewPr>
  </p:slideViewPr>
  <p:notesTextViewPr>
    <p:cViewPr>
      <p:scale>
        <a:sx n="195" d="100"/>
        <a:sy n="19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2611438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18503-6B94-AB46-A098-C1929C6C5E0E}" type="datetimeFigureOut">
              <a:rPr kumimoji="1" lang="zh-TW" altLang="en-US" smtClean="0"/>
              <a:t>2022/2/19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527175" y="433388"/>
            <a:ext cx="1555750" cy="116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460375" y="1665288"/>
            <a:ext cx="3689350" cy="1363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2611438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9D80A-28C8-114F-ABE3-84B9FF42E62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52244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分散式系統是自主</a:t>
            </a:r>
            <a:r>
              <a:rPr lang="zh-TW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計算元素的集合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，在</a:t>
            </a:r>
            <a:r>
              <a:rPr lang="zh-TW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用戶看來，它是一個單一的連貫系統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zh-TW" alt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54366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暴露分佈可能是好的</a:t>
            </a:r>
            <a:endParaRPr lang="en-US" altLang="zh-TW" dirty="0"/>
          </a:p>
          <a:p>
            <a:pPr marL="171450" indent="-171450">
              <a:buFontTx/>
              <a:buChar char="-"/>
            </a:pPr>
            <a:r>
              <a:rPr lang="zh-TW" altLang="zh-TW" dirty="0"/>
              <a:t>利用基於位置的服務（尋找附近的朋友） </a:t>
            </a:r>
            <a:endParaRPr lang="en-US" altLang="zh-TW" dirty="0"/>
          </a:p>
          <a:p>
            <a:pPr marL="171450" indent="-171450">
              <a:buFontTx/>
              <a:buChar char="-"/>
            </a:pPr>
            <a:r>
              <a:rPr lang="zh-TW" altLang="zh-TW" dirty="0"/>
              <a:t>與不同時區的用戶打交道時 </a:t>
            </a:r>
            <a:endParaRPr lang="en-US" altLang="zh-TW" dirty="0"/>
          </a:p>
          <a:p>
            <a:pPr marL="171450" indent="-171450">
              <a:buFontTx/>
              <a:buChar char="-"/>
            </a:pPr>
            <a:r>
              <a:rPr lang="zh-TW" altLang="zh-TW" dirty="0"/>
              <a:t>它使用戶更容易理解正在發生的事情時（例如，當服務器長時間沒有響應時，將其報告為失敗）。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39800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暴露分佈可能是好的</a:t>
            </a:r>
            <a:endParaRPr lang="en-US" altLang="zh-TW" dirty="0"/>
          </a:p>
          <a:p>
            <a:pPr marL="171450" indent="-171450">
              <a:buFontTx/>
              <a:buChar char="-"/>
            </a:pPr>
            <a:r>
              <a:rPr lang="zh-TW" altLang="zh-TW" dirty="0"/>
              <a:t>利用基於位置的服務（尋找附近的朋友） </a:t>
            </a:r>
            <a:endParaRPr lang="en-US" altLang="zh-TW" dirty="0"/>
          </a:p>
          <a:p>
            <a:pPr marL="171450" indent="-171450">
              <a:buFontTx/>
              <a:buChar char="-"/>
            </a:pPr>
            <a:r>
              <a:rPr lang="zh-TW" altLang="zh-TW" dirty="0"/>
              <a:t>與不同時區的用戶打交道時 </a:t>
            </a:r>
            <a:endParaRPr lang="en-US" altLang="zh-TW" dirty="0"/>
          </a:p>
          <a:p>
            <a:pPr marL="171450" indent="-171450">
              <a:buFontTx/>
              <a:buChar char="-"/>
            </a:pPr>
            <a:r>
              <a:rPr lang="zh-TW" altLang="zh-TW" dirty="0"/>
              <a:t>它使用戶更容易理解正在發生的事情時（例如，當服務器長時間沒有響應時，將其報告為失敗）。</a:t>
            </a:r>
            <a:endParaRPr lang="en-US" altLang="zh-TW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15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37393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能夠與來自其他開放系統的服務進行交互，而不管底層環境如何： </a:t>
            </a:r>
            <a:endParaRPr lang="en-US" altLang="zh-TW" dirty="0"/>
          </a:p>
          <a:p>
            <a:r>
              <a:rPr lang="en-US" altLang="zh-TW" dirty="0"/>
              <a:t>1, </a:t>
            </a:r>
            <a:r>
              <a:rPr lang="zh-TW" altLang="zh-TW" dirty="0"/>
              <a:t>系統應符合明確定義的接口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zh-TW" dirty="0"/>
              <a:t>系統應易於互操作 </a:t>
            </a:r>
            <a:endParaRPr lang="en-US" altLang="zh-TW" dirty="0"/>
          </a:p>
          <a:p>
            <a:r>
              <a:rPr lang="en-US" altLang="zh-TW" dirty="0"/>
              <a:t>3. </a:t>
            </a:r>
            <a:r>
              <a:rPr lang="zh-TW" altLang="en-US" dirty="0"/>
              <a:t>系</a:t>
            </a:r>
            <a:r>
              <a:rPr lang="zh-TW" altLang="zh-TW" dirty="0"/>
              <a:t>統應支持應用程序的可移植性 </a:t>
            </a:r>
            <a:endParaRPr lang="en-US" altLang="zh-TW" dirty="0"/>
          </a:p>
          <a:p>
            <a:r>
              <a:rPr lang="en-US" altLang="zh-TW" dirty="0"/>
              <a:t>4. </a:t>
            </a:r>
            <a:r>
              <a:rPr lang="zh-TW" altLang="zh-TW" dirty="0"/>
              <a:t>系統應易於擴展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16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37989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對於客戶端緩存的數據，我們需要什麼級別的一致性？</a:t>
            </a:r>
            <a:endParaRPr lang="en-US" altLang="zh-TW" dirty="0"/>
          </a:p>
          <a:p>
            <a:r>
              <a:rPr lang="zh-TW" altLang="zh-TW" dirty="0"/>
              <a:t>我們允許下載的代碼執行哪些操作？ </a:t>
            </a:r>
            <a:endParaRPr lang="en-US" altLang="zh-TW" dirty="0"/>
          </a:p>
          <a:p>
            <a:r>
              <a:rPr lang="zh-TW" altLang="zh-TW" dirty="0"/>
              <a:t>面對不斷變化的</a:t>
            </a:r>
            <a:r>
              <a:rPr lang="en-US" altLang="zh-TW" dirty="0"/>
              <a:t>bandwidth</a:t>
            </a:r>
            <a:r>
              <a:rPr lang="zh-TW" altLang="zh-TW" dirty="0"/>
              <a:t>，我們調整了哪些 QoS 要求？</a:t>
            </a:r>
            <a:endParaRPr lang="en-US" altLang="zh-TW" dirty="0"/>
          </a:p>
          <a:p>
            <a:r>
              <a:rPr lang="zh-TW" altLang="zh-TW" dirty="0"/>
              <a:t>我們需要什麼級別的保密通信？</a:t>
            </a:r>
            <a:endParaRPr lang="en-US" altLang="zh-TW" dirty="0"/>
          </a:p>
          <a:p>
            <a:endParaRPr kumimoji="1" lang="en-US" altLang="zh-TW" dirty="0"/>
          </a:p>
          <a:p>
            <a:r>
              <a:rPr lang="zh-TW" altLang="zh-TW" dirty="0"/>
              <a:t>允許（動態）設置緩存策略 </a:t>
            </a:r>
            <a:endParaRPr lang="en-US" altLang="zh-TW" dirty="0"/>
          </a:p>
          <a:p>
            <a:r>
              <a:rPr lang="zh-TW" altLang="zh-TW" dirty="0"/>
              <a:t>支持移動代碼的不同信任級別 </a:t>
            </a:r>
            <a:endParaRPr lang="en-US" altLang="zh-TW" dirty="0"/>
          </a:p>
          <a:p>
            <a:r>
              <a:rPr lang="zh-TW" altLang="zh-TW" dirty="0"/>
              <a:t>為每個數據流提供可調整的 QoS 參數 </a:t>
            </a:r>
            <a:endParaRPr lang="en-US" altLang="zh-TW" dirty="0"/>
          </a:p>
          <a:p>
            <a:r>
              <a:rPr lang="zh-TW" altLang="zh-TW" dirty="0"/>
              <a:t>提供不同的加密算法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17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634983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嚴格分離</a:t>
            </a:r>
            <a:endParaRPr kumimoji="1" lang="en-US" altLang="zh-TW" dirty="0"/>
          </a:p>
          <a:p>
            <a:r>
              <a:rPr lang="zh-TW" altLang="zh-TW" dirty="0"/>
              <a:t>策略和機制的分離越嚴格，我們就越需要確保適當的機制，這可能導致配置參數多，管理複雜。</a:t>
            </a:r>
            <a:endParaRPr lang="en-US" altLang="zh-TW" dirty="0"/>
          </a:p>
          <a:p>
            <a:r>
              <a:rPr lang="zh-TW" altLang="zh-TW" dirty="0"/>
              <a:t>硬編碼策略通常以降低靈活性為代價簡化管理並降低複雜性</a:t>
            </a:r>
            <a:r>
              <a:rPr lang="zh-TW" altLang="en-US" dirty="0"/>
              <a:t>，</a:t>
            </a:r>
            <a:r>
              <a:rPr lang="zh-TW" altLang="zh-TW" dirty="0"/>
              <a:t>沒有明顯的解決方案。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18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091990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在分佈式系統中擴展</a:t>
            </a:r>
            <a:endParaRPr lang="en-US" altLang="zh-TW" dirty="0"/>
          </a:p>
          <a:p>
            <a:r>
              <a:rPr lang="zh-TW" altLang="zh-TW" dirty="0"/>
              <a:t>許多現代分佈式系統的開發人員很容易使用形容詞“可擴展的”，而沒有弄清楚他們的系統為什麼實際可擴展</a:t>
            </a:r>
            <a:endParaRPr lang="en-US" altLang="zh-TW" dirty="0"/>
          </a:p>
          <a:p>
            <a:endParaRPr kumimoji="1" lang="en-US" altLang="zh-TW" dirty="0"/>
          </a:p>
          <a:p>
            <a:pPr marL="171450" indent="-171450">
              <a:buFontTx/>
              <a:buChar char="-"/>
            </a:pPr>
            <a:r>
              <a:rPr lang="zh-TW" altLang="zh-TW" dirty="0"/>
              <a:t>用戶和/或進程的數量（</a:t>
            </a:r>
            <a:r>
              <a:rPr lang="en-US" altLang="zh-TW" dirty="0"/>
              <a:t>size </a:t>
            </a:r>
            <a:r>
              <a:rPr lang="zh-TW" altLang="zh-TW" dirty="0"/>
              <a:t>可擴展性） </a:t>
            </a:r>
            <a:endParaRPr lang="en-US" altLang="zh-TW" dirty="0"/>
          </a:p>
          <a:p>
            <a:pPr marL="171450" indent="-171450">
              <a:buFontTx/>
              <a:buChar char="-"/>
            </a:pPr>
            <a:r>
              <a:rPr lang="zh-TW" altLang="zh-TW" dirty="0"/>
              <a:t>節點之間的最大距離（地理可擴展性） </a:t>
            </a:r>
            <a:endParaRPr lang="en-US" altLang="zh-TW" dirty="0"/>
          </a:p>
          <a:p>
            <a:pPr marL="171450" indent="-171450">
              <a:buFontTx/>
              <a:buChar char="-"/>
            </a:pPr>
            <a:r>
              <a:rPr lang="zh-TW" altLang="zh-TW" dirty="0"/>
              <a:t>管理域的數量（管理可擴展性</a:t>
            </a:r>
            <a:r>
              <a:rPr lang="en-US" altLang="zh-TW" dirty="0"/>
              <a:t>)</a:t>
            </a:r>
          </a:p>
          <a:p>
            <a:pPr marL="171450" indent="-171450">
              <a:buFontTx/>
              <a:buChar char="-"/>
            </a:pPr>
            <a:endParaRPr lang="en-US" altLang="zh-TW" dirty="0"/>
          </a:p>
          <a:p>
            <a:pPr marL="171450" indent="-171450">
              <a:buFontTx/>
              <a:buChar char="-"/>
            </a:pPr>
            <a:endParaRPr lang="en-US" altLang="zh-TW" dirty="0"/>
          </a:p>
          <a:p>
            <a:pPr marL="171450" indent="-171450">
              <a:buFontTx/>
              <a:buChar char="-"/>
            </a:pPr>
            <a:r>
              <a:rPr lang="zh-TW" altLang="zh-TW" dirty="0"/>
              <a:t>大多數</a:t>
            </a:r>
            <a:r>
              <a:rPr lang="zh-TW" altLang="en-US" dirty="0"/>
              <a:t>系統</a:t>
            </a:r>
            <a:r>
              <a:rPr lang="zh-TW" altLang="zh-TW" dirty="0"/>
              <a:t>在一定程度上只考慮大小可伸縮性。通常是一種解決方案：多台強大的</a:t>
            </a:r>
            <a:r>
              <a:rPr lang="en-US" altLang="zh-TW" dirty="0"/>
              <a:t>servers</a:t>
            </a:r>
            <a:r>
              <a:rPr lang="zh-TW" altLang="zh-TW" dirty="0"/>
              <a:t>並行獨立運行。今天，挑戰仍然在於地理和管理的可擴展性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19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270057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集中式解決方案可擴展性問題的根本原因</a:t>
            </a:r>
            <a:endParaRPr lang="en-US" altLang="zh-TW" dirty="0"/>
          </a:p>
          <a:p>
            <a:r>
              <a:rPr lang="zh-TW" altLang="zh-TW" dirty="0"/>
              <a:t>計算能力，受 CPU 限制 </a:t>
            </a:r>
            <a:endParaRPr lang="en-US" altLang="zh-TW" dirty="0"/>
          </a:p>
          <a:p>
            <a:r>
              <a:rPr lang="zh-TW" altLang="zh-TW" dirty="0"/>
              <a:t>存儲容量</a:t>
            </a:r>
            <a:r>
              <a:rPr lang="en-US" altLang="zh-TW" dirty="0"/>
              <a:t>.</a:t>
            </a:r>
            <a:r>
              <a:rPr lang="zh-TW" altLang="zh-TW" dirty="0"/>
              <a:t>包括 CPU 和磁盤之間的傳輸速率 </a:t>
            </a:r>
            <a:endParaRPr lang="en-US" altLang="zh-TW" dirty="0"/>
          </a:p>
          <a:p>
            <a:r>
              <a:rPr lang="zh-TW" altLang="zh-TW" dirty="0"/>
              <a:t>用戶和中心化服務之間的網絡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20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854056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不能簡單地從 LAN 到 WAN：許多分佈式系統假設同步的客戶端-服務器交互：客戶端發送請求並等待應答</a:t>
            </a:r>
            <a:r>
              <a:rPr lang="zh-TW" altLang="en-US" dirty="0"/>
              <a:t>，</a:t>
            </a:r>
            <a:r>
              <a:rPr lang="zh-TW" altLang="zh-TW" dirty="0"/>
              <a:t>延遲可能很容易禁止這種方案。</a:t>
            </a:r>
            <a:endParaRPr lang="en-US" altLang="zh-TW" dirty="0"/>
          </a:p>
          <a:p>
            <a:r>
              <a:rPr lang="zh-TW" altLang="zh-TW" dirty="0"/>
              <a:t>WAN 鏈接通常天生不可靠：簡單地</a:t>
            </a:r>
            <a:r>
              <a:rPr lang="en" altLang="zh-TW" spc="-10" dirty="0"/>
              <a:t>moving streaming video</a:t>
            </a:r>
            <a:r>
              <a:rPr lang="zh-TW" altLang="zh-TW" dirty="0"/>
              <a:t>從 LAN 移動到 WAN 肯定會失敗。 </a:t>
            </a:r>
            <a:endParaRPr lang="en-US" altLang="zh-TW" dirty="0"/>
          </a:p>
          <a:p>
            <a:r>
              <a:rPr lang="zh-TW" altLang="zh-TW" dirty="0"/>
              <a:t>缺乏多點通信，無法部署簡單的搜索廣播。解決方案是開發單獨的命名和目錄服務（有自己的可擴展性問題）。</a:t>
            </a:r>
            <a:endParaRPr lang="en-US" altLang="zh-TW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24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623700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關於使用（以及支付）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zh-TW" b="1" dirty="0"/>
              <a:t>計算網格</a:t>
            </a:r>
            <a:r>
              <a:rPr lang="zh-TW" altLang="zh-TW" dirty="0"/>
              <a:t>：在不同域之間共享昂貴的資源。 </a:t>
            </a:r>
            <a:endParaRPr lang="en-US" altLang="zh-TW" dirty="0"/>
          </a:p>
          <a:p>
            <a:r>
              <a:rPr lang="zh-TW" altLang="zh-TW" b="1" dirty="0"/>
              <a:t>共享設備</a:t>
            </a:r>
            <a:r>
              <a:rPr lang="zh-TW" altLang="zh-TW" dirty="0"/>
              <a:t>：如何控制、管理和使用構建為大規模共享傳感器網絡的共享射電望遠鏡？、管理和安全的政策衝突</a:t>
            </a:r>
            <a:endParaRPr lang="en-US" altLang="zh-TW" dirty="0"/>
          </a:p>
          <a:p>
            <a:endParaRPr kumimoji="1" lang="en-US" altLang="zh-TW" dirty="0"/>
          </a:p>
          <a:p>
            <a:r>
              <a:rPr lang="zh-TW" altLang="zh-TW" dirty="0"/>
              <a:t>文件共享系統（例如，基於 BitTorrent）</a:t>
            </a:r>
            <a:endParaRPr lang="en-US" altLang="zh-TW" dirty="0"/>
          </a:p>
          <a:p>
            <a:r>
              <a:rPr lang="zh-TW" altLang="zh-TW" dirty="0"/>
              <a:t>點對點電話 (Skype) </a:t>
            </a:r>
            <a:endParaRPr lang="en-US" altLang="zh-TW" dirty="0"/>
          </a:p>
          <a:p>
            <a:r>
              <a:rPr lang="zh-TW" altLang="zh-TW" dirty="0"/>
              <a:t>同伴輔助音頻流 (Spotify</a:t>
            </a:r>
            <a:r>
              <a:rPr lang="zh-TW" altLang="en-US" dirty="0"/>
              <a:t>）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25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2061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利用異步通信</a:t>
            </a:r>
            <a:endParaRPr lang="en-US" altLang="zh-TW" dirty="0"/>
          </a:p>
          <a:p>
            <a:r>
              <a:rPr lang="zh-TW" altLang="zh-TW" dirty="0"/>
              <a:t>對傳入的響應有單獨的處理程序</a:t>
            </a:r>
            <a:endParaRPr lang="en-US" altLang="zh-TW" dirty="0"/>
          </a:p>
          <a:p>
            <a:r>
              <a:rPr lang="zh-TW" altLang="zh-TW" dirty="0"/>
              <a:t>問題：不是每個應用程序都適合這個模型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26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95668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每個節點都是自</a:t>
            </a:r>
            <a:r>
              <a:rPr lang="zh-TW" altLang="en-US" dirty="0"/>
              <a:t>主的</a:t>
            </a:r>
            <a:r>
              <a:rPr lang="zh-TW" altLang="zh-TW" dirty="0"/>
              <a:t>，因此會有自己的時間概念：沒有</a:t>
            </a:r>
            <a:r>
              <a:rPr lang="en-US" altLang="zh-TW" dirty="0"/>
              <a:t>global clock</a:t>
            </a:r>
            <a:r>
              <a:rPr lang="zh-TW" altLang="zh-TW" dirty="0"/>
              <a:t>。導致基本的</a:t>
            </a:r>
            <a:r>
              <a:rPr lang="zh-TW" altLang="zh-TW" b="1" dirty="0">
                <a:solidFill>
                  <a:srgbClr val="FF0000"/>
                </a:solidFill>
              </a:rPr>
              <a:t>同步和協調問題</a:t>
            </a:r>
            <a:r>
              <a:rPr lang="zh-TW" altLang="en-US" dirty="0"/>
              <a:t>。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3708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擁有多個副本（緩存或複制）會導致不一致：修改一個副本會使該副本與其他副本不同。</a:t>
            </a:r>
          </a:p>
          <a:p>
            <a:r>
              <a:rPr kumimoji="1" lang="zh-TW" altLang="en-US" dirty="0"/>
              <a:t>始終保持副本一致並且通常需要在每次修改時進行全局同步。</a:t>
            </a:r>
          </a:p>
          <a:p>
            <a:r>
              <a:rPr kumimoji="1" lang="zh-TW" altLang="en-US" dirty="0"/>
              <a:t>全局同步排除了大規模解決方案。</a:t>
            </a:r>
            <a:endParaRPr kumimoji="1" lang="en-US" altLang="zh-TW" dirty="0"/>
          </a:p>
          <a:p>
            <a:endParaRPr kumimoji="1" lang="en-US" altLang="zh-TW" dirty="0"/>
          </a:p>
          <a:p>
            <a:r>
              <a:rPr kumimoji="1" lang="zh-TW" altLang="en-US" dirty="0"/>
              <a:t>如果我們可以容忍不一致，我們可能會減少對全局同步的需求，但容忍不一致取決於應用程序。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34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228230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許多分佈式系統由於需要稍後修補的錯誤而變得不必要地複雜。 經常做出許多錯誤的假設。</a:t>
            </a:r>
            <a:endParaRPr kumimoji="1" lang="en-US" altLang="zh-TW" dirty="0"/>
          </a:p>
          <a:p>
            <a:r>
              <a:rPr kumimoji="1" lang="zh-TW" altLang="en-US" dirty="0"/>
              <a:t>網絡可靠</a:t>
            </a:r>
          </a:p>
          <a:p>
            <a:r>
              <a:rPr kumimoji="1" lang="zh-TW" altLang="en-US" dirty="0"/>
              <a:t>網絡很安全</a:t>
            </a:r>
          </a:p>
          <a:p>
            <a:r>
              <a:rPr kumimoji="1" lang="zh-TW" altLang="en-US" dirty="0"/>
              <a:t>網絡是同構的 </a:t>
            </a:r>
            <a:endParaRPr kumimoji="1" lang="en-US" altLang="zh-TW" dirty="0"/>
          </a:p>
          <a:p>
            <a:r>
              <a:rPr kumimoji="1" lang="zh-TW" altLang="en-US" dirty="0"/>
              <a:t>拓撲不變</a:t>
            </a:r>
            <a:endParaRPr kumimoji="1" lang="en-US" altLang="zh-TW" dirty="0"/>
          </a:p>
          <a:p>
            <a:r>
              <a:rPr kumimoji="1" lang="zh-TW" altLang="en-US" dirty="0"/>
              <a:t>延遲為零</a:t>
            </a:r>
          </a:p>
          <a:p>
            <a:r>
              <a:rPr kumimoji="1" lang="zh-TW" altLang="en-US" dirty="0"/>
              <a:t>帶寬是無限的 </a:t>
            </a:r>
            <a:endParaRPr kumimoji="1" lang="en-US" altLang="zh-TW" dirty="0"/>
          </a:p>
          <a:p>
            <a:r>
              <a:rPr kumimoji="1" lang="zh-TW" altLang="en-US" dirty="0"/>
              <a:t>傳輸成本為零 </a:t>
            </a:r>
            <a:endParaRPr kumimoji="1" lang="en-US" altLang="zh-TW" dirty="0"/>
          </a:p>
          <a:p>
            <a:r>
              <a:rPr kumimoji="1" lang="zh-TW" altLang="en-US" dirty="0"/>
              <a:t>有一個管理員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44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61532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高性能分散式計算系統 </a:t>
            </a:r>
            <a:endParaRPr kumimoji="1" lang="en-US" altLang="zh-TW" dirty="0"/>
          </a:p>
          <a:p>
            <a:r>
              <a:rPr kumimoji="1" lang="zh-TW" altLang="en-US" dirty="0"/>
              <a:t>分散式信息系統</a:t>
            </a:r>
          </a:p>
          <a:p>
            <a:r>
              <a:rPr kumimoji="1" lang="zh-TW" altLang="en-US" dirty="0"/>
              <a:t>用於普適計算的分佈式系統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45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337029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與多計算機相比，多處理器相對容易編程，但在增加處理器（或內核）數量時會出現問題。</a:t>
            </a:r>
            <a:endParaRPr kumimoji="1" lang="en-US" altLang="zh-TW" dirty="0"/>
          </a:p>
          <a:p>
            <a:r>
              <a:rPr kumimoji="1" lang="zh-TW" altLang="en-US" dirty="0"/>
              <a:t>解決方案：嘗試在多計算機上實現共享內存模型。</a:t>
            </a:r>
            <a:endParaRPr kumimoji="1" lang="en-US" altLang="zh-TW" dirty="0"/>
          </a:p>
          <a:p>
            <a:endParaRPr kumimoji="1" lang="en-US" altLang="zh-TW" dirty="0"/>
          </a:p>
          <a:p>
            <a:r>
              <a:rPr kumimoji="1" lang="zh-TW" altLang="en-US" dirty="0"/>
              <a:t>將所有主內存頁面（來自不同處理器）映射到一個虛擬地址空間。 如果處理器 </a:t>
            </a:r>
            <a:r>
              <a:rPr kumimoji="1" lang="en" altLang="zh-TW" dirty="0"/>
              <a:t>A </a:t>
            </a:r>
            <a:r>
              <a:rPr kumimoji="1" lang="zh-TW" altLang="en-US" dirty="0"/>
              <a:t>處的進程尋址位於處理器 </a:t>
            </a:r>
            <a:r>
              <a:rPr kumimoji="1" lang="en" altLang="zh-TW" dirty="0"/>
              <a:t>B </a:t>
            </a:r>
            <a:r>
              <a:rPr kumimoji="1" lang="zh-TW" altLang="en-US" dirty="0"/>
              <a:t>處的頁面 </a:t>
            </a:r>
            <a:r>
              <a:rPr kumimoji="1" lang="en" altLang="zh-TW" dirty="0"/>
              <a:t>P</a:t>
            </a:r>
            <a:r>
              <a:rPr kumimoji="1" lang="zh-TW" altLang="en" dirty="0"/>
              <a:t>，</a:t>
            </a:r>
            <a:r>
              <a:rPr kumimoji="1" lang="zh-TW" altLang="en-US" dirty="0"/>
              <a:t>則 </a:t>
            </a:r>
            <a:r>
              <a:rPr kumimoji="1" lang="en" altLang="zh-TW" dirty="0"/>
              <a:t>A </a:t>
            </a:r>
            <a:r>
              <a:rPr kumimoji="1" lang="zh-TW" altLang="en-US" dirty="0"/>
              <a:t>處的操作系統捕獲並從 </a:t>
            </a:r>
            <a:r>
              <a:rPr kumimoji="1" lang="en" altLang="zh-TW" dirty="0"/>
              <a:t>B </a:t>
            </a:r>
            <a:r>
              <a:rPr kumimoji="1" lang="zh-TW" altLang="en-US" dirty="0"/>
              <a:t>獲取 </a:t>
            </a:r>
            <a:r>
              <a:rPr kumimoji="1" lang="en" altLang="zh-TW" dirty="0"/>
              <a:t>P</a:t>
            </a:r>
            <a:r>
              <a:rPr kumimoji="1" lang="zh-TW" altLang="en" dirty="0"/>
              <a:t>，</a:t>
            </a:r>
            <a:r>
              <a:rPr kumimoji="1" lang="zh-TW" altLang="en-US" dirty="0"/>
              <a:t>就像 </a:t>
            </a:r>
            <a:r>
              <a:rPr kumimoji="1" lang="en" altLang="zh-TW" dirty="0"/>
              <a:t>P </a:t>
            </a:r>
            <a:r>
              <a:rPr kumimoji="1" lang="zh-TW" altLang="en-US" dirty="0"/>
              <a:t>位於本地磁盤上時一樣。</a:t>
            </a:r>
            <a:endParaRPr kumimoji="1" lang="en-US" altLang="zh-TW" dirty="0"/>
          </a:p>
          <a:p>
            <a:endParaRPr kumimoji="1" lang="en-US" altLang="zh-TW" dirty="0"/>
          </a:p>
          <a:p>
            <a:r>
              <a:rPr kumimoji="1" lang="zh-TW" altLang="en-US" dirty="0"/>
              <a:t>分佈式共享內存的性能永遠無法與多處理器競爭，也無法滿足程序員的期望。 它現在已被廣泛廢棄。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47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276697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同構：相同的操作系統，幾乎相同的硬件</a:t>
            </a:r>
          </a:p>
          <a:p>
            <a:r>
              <a:rPr kumimoji="1" lang="zh-TW" altLang="en-US" dirty="0"/>
              <a:t>單一管理節點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48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458055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異質</a:t>
            </a:r>
          </a:p>
          <a:p>
            <a:r>
              <a:rPr kumimoji="1" lang="zh-TW" altLang="en-US" dirty="0"/>
              <a:t>分散在多個組織中 </a:t>
            </a:r>
            <a:endParaRPr kumimoji="1" lang="en-US" altLang="zh-TW" dirty="0"/>
          </a:p>
          <a:p>
            <a:r>
              <a:rPr kumimoji="1" lang="zh-TW" altLang="en-US" dirty="0"/>
              <a:t>可以輕鬆跨越廣域網</a:t>
            </a:r>
            <a:endParaRPr kumimoji="1" lang="en-US" altLang="zh-TW" dirty="0"/>
          </a:p>
          <a:p>
            <a:endParaRPr kumimoji="1" lang="en-US" altLang="zh-TW" dirty="0"/>
          </a:p>
          <a:p>
            <a:r>
              <a:rPr kumimoji="1" lang="zh-TW" altLang="en-US" dirty="0"/>
              <a:t>為了允許協作，網格通常使用虛擬組織。 從本質上講，這是一組用戶（或者更好的是：他們的 </a:t>
            </a:r>
            <a:r>
              <a:rPr kumimoji="1" lang="en-US" altLang="zh-TW" dirty="0"/>
              <a:t>ID</a:t>
            </a:r>
            <a:r>
              <a:rPr kumimoji="1" lang="zh-TW" altLang="en-US" dirty="0"/>
              <a:t>），允許對資源分配進行授權。</a:t>
            </a:r>
            <a:endParaRPr kumimoji="1" lang="en-US" altLang="zh-TW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49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03438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" altLang="zh-TW" dirty="0"/>
              <a:t>Fabric</a:t>
            </a:r>
            <a:r>
              <a:rPr kumimoji="1" lang="zh-TW" altLang="en" dirty="0"/>
              <a:t>：</a:t>
            </a:r>
            <a:r>
              <a:rPr kumimoji="1" lang="zh-TW" altLang="en-US" dirty="0"/>
              <a:t>為本地資源提供接口（用於查詢狀態和能力、鎖定等）</a:t>
            </a:r>
          </a:p>
          <a:p>
            <a:r>
              <a:rPr kumimoji="1" lang="zh-TW" altLang="en-US" dirty="0"/>
              <a:t>連接性：通信</a:t>
            </a:r>
            <a:r>
              <a:rPr kumimoji="1" lang="en-US" altLang="zh-TW" dirty="0"/>
              <a:t>/</a:t>
            </a:r>
            <a:r>
              <a:rPr kumimoji="1" lang="zh-TW" altLang="en-US" dirty="0"/>
              <a:t>事務協議，例如，用於在資源之間移動數據。 還有各種身份驗證協議。</a:t>
            </a:r>
          </a:p>
          <a:p>
            <a:r>
              <a:rPr kumimoji="1" lang="zh-TW" altLang="en-US" dirty="0"/>
              <a:t>資源：管理單個資源，例如創建進程或讀取數據。</a:t>
            </a:r>
          </a:p>
          <a:p>
            <a:r>
              <a:rPr kumimoji="1" lang="zh-TW" altLang="en-US" dirty="0"/>
              <a:t>集體：處理對多種資源的訪問：發現、調度、複製。</a:t>
            </a:r>
          </a:p>
          <a:p>
            <a:r>
              <a:rPr kumimoji="1" lang="zh-TW" altLang="en-US" dirty="0"/>
              <a:t>應用程序：包含單個組織中的實際網格應用程序。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50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650691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雲計算成功的一個重要原因是它允許組織外包其 </a:t>
            </a:r>
            <a:r>
              <a:rPr kumimoji="1" lang="en" altLang="zh-TW" dirty="0"/>
              <a:t>IT </a:t>
            </a:r>
            <a:r>
              <a:rPr kumimoji="1" lang="zh-TW" altLang="en-US" dirty="0"/>
              <a:t>基礎設施：硬件和軟件。 基本問題：外包也便宜嗎？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53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687114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65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26312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集合中的每個節點僅與系統中的其他節點（即其鄰居）進行通信。鄰居的集合可能是動態的，或者甚至可能只是隱</a:t>
            </a:r>
            <a:r>
              <a:rPr lang="zh-TW" altLang="en-US" dirty="0"/>
              <a:t>藏的</a:t>
            </a:r>
            <a:r>
              <a:rPr lang="zh-TW" altLang="zh-TW" dirty="0"/>
              <a:t>（即，需要查找）。</a:t>
            </a:r>
            <a:endParaRPr lang="en-US" altLang="zh-TW" dirty="0"/>
          </a:p>
          <a:p>
            <a:r>
              <a:rPr lang="zh-TW" altLang="zh-TW" dirty="0"/>
              <a:t>覆蓋網絡的著名示例：點對點系統。</a:t>
            </a:r>
            <a:r>
              <a:rPr lang="zh-TW" altLang="en-US" dirty="0"/>
              <a:t>‘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&gt;  </a:t>
            </a:r>
            <a:r>
              <a:rPr lang="zh-TW" altLang="zh-TW" dirty="0"/>
              <a:t>結構化：每個節點都有一組明確定義的可以與之通信的鄰居（樹、環）。 </a:t>
            </a:r>
            <a:endParaRPr lang="en-US" altLang="zh-TW" dirty="0"/>
          </a:p>
          <a:p>
            <a:r>
              <a:rPr lang="en-US" altLang="zh-TW" dirty="0"/>
              <a:t>&gt; </a:t>
            </a:r>
            <a:r>
              <a:rPr lang="zh-TW" altLang="zh-TW" dirty="0"/>
              <a:t>非結構化：每個節點都有從系統中隨機選擇的其他節點的引用。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70727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無論用戶與系統之間的交互在何處、何時以及如何發生，作為一個整體的節點集合操作相同。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Examples </a:t>
            </a:r>
          </a:p>
          <a:p>
            <a:r>
              <a:rPr lang="zh-TW" altLang="zh-TW" dirty="0"/>
              <a:t>最終用戶無法判斷計算發生在哪裡 </a:t>
            </a:r>
            <a:endParaRPr lang="en-US" altLang="zh-TW" dirty="0"/>
          </a:p>
          <a:p>
            <a:r>
              <a:rPr lang="zh-TW" altLang="zh-TW" dirty="0"/>
              <a:t>數據的確切存儲位置應該與應用程序無關</a:t>
            </a:r>
            <a:br>
              <a:rPr lang="zh-TW" altLang="en-US" dirty="0"/>
            </a:b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數據是否被複製完全隱藏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TW" dirty="0"/>
          </a:p>
          <a:p>
            <a:r>
              <a:rPr lang="zh-TW" altLang="zh-TW" dirty="0"/>
              <a:t>關鍵字是</a:t>
            </a:r>
            <a:r>
              <a:rPr lang="en-US" altLang="zh-TW" dirty="0"/>
              <a:t>distribution transparency</a:t>
            </a:r>
          </a:p>
          <a:p>
            <a:endParaRPr kumimoji="1" lang="en-US" altLang="zh-TW" dirty="0"/>
          </a:p>
          <a:p>
            <a:r>
              <a:rPr kumimoji="1" lang="en-US" altLang="zh-TW" dirty="0"/>
              <a:t>Partial failures:</a:t>
            </a:r>
          </a:p>
          <a:p>
            <a:r>
              <a:rPr lang="zh-TW" altLang="zh-TW" dirty="0"/>
              <a:t>在任何時候都不可避免地只有分佈式系統的一部分發生故障。隱藏部分故障及其恢復通常非常困難，而且通常無法隱藏。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46925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不需要由應用程序單獨實現的常用組件和功能。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90526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支持資源共享 </a:t>
            </a:r>
            <a:endParaRPr lang="en-US" altLang="zh-TW" dirty="0"/>
          </a:p>
          <a:p>
            <a:r>
              <a:rPr lang="zh-TW" altLang="en-US" dirty="0"/>
              <a:t>想要達到</a:t>
            </a:r>
            <a:r>
              <a:rPr lang="zh-TW" altLang="zh-TW" dirty="0"/>
              <a:t>分配透明 </a:t>
            </a:r>
            <a:r>
              <a:rPr lang="en-US" altLang="zh-TW" dirty="0"/>
              <a:t> :</a:t>
            </a:r>
          </a:p>
          <a:p>
            <a:r>
              <a:rPr lang="zh-TW" altLang="en-US" dirty="0"/>
              <a:t>開</a:t>
            </a:r>
            <a:r>
              <a:rPr lang="zh-TW" altLang="zh-TW" dirty="0"/>
              <a:t>放 </a:t>
            </a:r>
            <a:endParaRPr lang="en-US" altLang="zh-TW" dirty="0"/>
          </a:p>
          <a:p>
            <a:r>
              <a:rPr lang="zh-TW" altLang="zh-TW" dirty="0"/>
              <a:t>可擴展性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05391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&gt;  </a:t>
            </a:r>
            <a:r>
              <a:rPr lang="zh-TW" altLang="zh-TW" dirty="0"/>
              <a:t>基於雲的共享存儲和文件</a:t>
            </a:r>
            <a:endParaRPr lang="en-US" altLang="zh-TW" dirty="0"/>
          </a:p>
          <a:p>
            <a:pPr marL="171450" indent="-171450">
              <a:buFont typeface="Wingdings" pitchFamily="2" charset="2"/>
              <a:buChar char="Ø"/>
            </a:pPr>
            <a:r>
              <a:rPr lang="zh-TW" altLang="zh-TW" dirty="0"/>
              <a:t>點對點輔助多媒體流 </a:t>
            </a:r>
            <a:endParaRPr lang="en-US" altLang="zh-TW" dirty="0"/>
          </a:p>
          <a:p>
            <a:pPr marL="171450" indent="-171450">
              <a:buFont typeface="Wingdings" pitchFamily="2" charset="2"/>
              <a:buChar char="Ø"/>
            </a:pPr>
            <a:r>
              <a:rPr lang="zh-TW" altLang="zh-TW" dirty="0"/>
              <a:t>共享郵件服務（想想外包郵件系統） </a:t>
            </a:r>
            <a:endParaRPr lang="en-US" altLang="zh-TW" dirty="0"/>
          </a:p>
          <a:p>
            <a:pPr marL="171450" indent="-171450">
              <a:buFont typeface="Wingdings" pitchFamily="2" charset="2"/>
              <a:buChar char="Ø"/>
            </a:pPr>
            <a:r>
              <a:rPr lang="zh-TW" altLang="zh-TW" dirty="0"/>
              <a:t>共享 Web 託管（想想內容分發網絡）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59889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Access :</a:t>
            </a:r>
            <a:r>
              <a:rPr lang="zh-TW" altLang="zh-TW" dirty="0"/>
              <a:t>隱藏數據表示和對象訪問方式的差異</a:t>
            </a:r>
            <a:endParaRPr lang="en-US" altLang="zh-TW" dirty="0"/>
          </a:p>
          <a:p>
            <a:r>
              <a:rPr kumimoji="1" lang="en-US" altLang="zh-TW" dirty="0"/>
              <a:t>Location:</a:t>
            </a:r>
            <a:r>
              <a:rPr lang="zh-TW" altLang="zh-TW" dirty="0"/>
              <a:t>隱藏對象所在的位置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TW" sz="1200" spc="-5" dirty="0">
                <a:solidFill>
                  <a:srgbClr val="FA0000"/>
                </a:solidFill>
                <a:latin typeface="Arial"/>
                <a:cs typeface="Arial"/>
              </a:rPr>
              <a:t>Relocation :</a:t>
            </a:r>
            <a:r>
              <a:rPr lang="zh-TW" altLang="zh-TW" dirty="0"/>
              <a:t>隱藏對象可能被移動到另一個位置 在使用中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TW" sz="1200" spc="-5" dirty="0">
                <a:solidFill>
                  <a:srgbClr val="FA0000"/>
                </a:solidFill>
                <a:latin typeface="Arial"/>
                <a:cs typeface="Arial"/>
              </a:rPr>
              <a:t>Migration: 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隱藏對象可能會移動到另一個位置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TW" sz="1200" spc="-5" dirty="0">
                <a:solidFill>
                  <a:srgbClr val="FA0000"/>
                </a:solidFill>
                <a:latin typeface="Arial"/>
                <a:cs typeface="Arial"/>
              </a:rPr>
              <a:t>Replication: </a:t>
            </a:r>
            <a:r>
              <a:rPr lang="en" altLang="zh-TW" sz="1200" spc="-5" dirty="0">
                <a:latin typeface="Arial"/>
                <a:cs typeface="Arial"/>
              </a:rPr>
              <a:t>Hide that an object is</a:t>
            </a:r>
            <a:r>
              <a:rPr lang="en" altLang="zh-TW" sz="1200" spc="-10" dirty="0">
                <a:latin typeface="Arial"/>
                <a:cs typeface="Arial"/>
              </a:rPr>
              <a:t> </a:t>
            </a:r>
            <a:r>
              <a:rPr lang="en" altLang="zh-TW" sz="1200" spc="-5" dirty="0">
                <a:latin typeface="Arial"/>
                <a:cs typeface="Arial"/>
              </a:rPr>
              <a:t>replicated</a:t>
            </a:r>
            <a:endParaRPr lang="en" altLang="zh-TW" sz="1200" dirty="0"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TW" sz="1200" spc="-5" dirty="0">
                <a:solidFill>
                  <a:srgbClr val="FA0000"/>
                </a:solidFill>
                <a:latin typeface="Arial"/>
                <a:cs typeface="Arial"/>
              </a:rPr>
              <a:t>Concurrency:</a:t>
            </a:r>
            <a:r>
              <a:rPr lang="zh-TW" altLang="zh-TW" dirty="0"/>
              <a:t>隱藏一個對象可能被幾個人共享</a:t>
            </a:r>
            <a:r>
              <a:rPr lang="en-US" altLang="zh-TW" dirty="0"/>
              <a:t>,</a:t>
            </a:r>
            <a:r>
              <a:rPr lang="zh-TW" altLang="zh-TW" dirty="0"/>
              <a:t>獨立用戶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TW" sz="1200" spc="-10" dirty="0">
                <a:solidFill>
                  <a:srgbClr val="FA0000"/>
                </a:solidFill>
                <a:latin typeface="Arial"/>
                <a:cs typeface="Arial"/>
              </a:rPr>
              <a:t>Failure:</a:t>
            </a:r>
            <a:r>
              <a:rPr lang="zh-TW" altLang="zh-TW" dirty="0"/>
              <a:t>隱藏對象的故障和恢復</a:t>
            </a:r>
            <a:endParaRPr lang="en" altLang="zh-TW" sz="1200" dirty="0"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" altLang="zh-TW" sz="1200" dirty="0"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" altLang="zh-TW" sz="1200" dirty="0">
              <a:latin typeface="Arial"/>
              <a:cs typeface="Arial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79574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Degree of transparency</a:t>
            </a:r>
          </a:p>
          <a:p>
            <a:r>
              <a:rPr lang="zh-TW" altLang="zh-TW" dirty="0"/>
              <a:t>以完全的分</a:t>
            </a:r>
            <a:r>
              <a:rPr lang="zh-TW" altLang="en-US" dirty="0"/>
              <a:t>散</a:t>
            </a:r>
            <a:r>
              <a:rPr lang="zh-TW" altLang="zh-TW" dirty="0"/>
              <a:t>透明度為目標可能太過分了： </a:t>
            </a:r>
            <a:endParaRPr lang="en-US" altLang="zh-TW" dirty="0"/>
          </a:p>
          <a:p>
            <a:r>
              <a:rPr lang="en-US" altLang="zh-TW" dirty="0"/>
              <a:t>1. </a:t>
            </a:r>
            <a:r>
              <a:rPr lang="zh-TW" altLang="zh-TW" dirty="0"/>
              <a:t>存在無法隱藏的通信延遲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zh-TW" dirty="0"/>
              <a:t>完全隱藏網絡和節點的故障（理論上和實踐上）是不可能的</a:t>
            </a:r>
            <a:endParaRPr lang="en-US" altLang="zh-TW" dirty="0"/>
          </a:p>
          <a:p>
            <a:r>
              <a:rPr lang="en-US" altLang="zh-TW" dirty="0"/>
              <a:t>- </a:t>
            </a:r>
            <a:r>
              <a:rPr lang="zh-TW" altLang="zh-TW" dirty="0"/>
              <a:t>您無法區分慢速計算機和故障計算機 </a:t>
            </a:r>
            <a:endParaRPr lang="en-US" altLang="zh-TW" dirty="0"/>
          </a:p>
          <a:p>
            <a:r>
              <a:rPr lang="en-US" altLang="zh-TW" dirty="0"/>
              <a:t>- </a:t>
            </a:r>
            <a:r>
              <a:rPr lang="zh-TW" altLang="zh-TW" dirty="0"/>
              <a:t>您永遠無法確定服務器在崩潰之前確實執行了操作 </a:t>
            </a:r>
            <a:endParaRPr lang="en-US" altLang="zh-TW" dirty="0"/>
          </a:p>
          <a:p>
            <a:r>
              <a:rPr lang="en-US" altLang="zh-TW" dirty="0"/>
              <a:t>3. </a:t>
            </a:r>
            <a:r>
              <a:rPr lang="zh-TW" altLang="zh-TW" dirty="0"/>
              <a:t>完全透明將成本性能，暴露系統的分佈 </a:t>
            </a:r>
            <a:endParaRPr lang="en-US" altLang="zh-TW" dirty="0"/>
          </a:p>
          <a:p>
            <a:pPr marL="171450" indent="-171450">
              <a:buFontTx/>
              <a:buChar char="-"/>
            </a:pPr>
            <a:r>
              <a:rPr lang="zh-TW" altLang="zh-TW" dirty="0"/>
              <a:t>使副本與主服務器保持最新狀態需要時間</a:t>
            </a:r>
            <a:endParaRPr lang="en-US" altLang="zh-TW" dirty="0"/>
          </a:p>
          <a:p>
            <a:pPr marL="171450" indent="-171450">
              <a:buFontTx/>
              <a:buChar char="-"/>
            </a:pPr>
            <a:r>
              <a:rPr lang="zh-TW" altLang="zh-TW" dirty="0"/>
              <a:t>立即將寫入操作刷新到磁盤以實現容錯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9D80A-28C8-114F-ABE3-84B9FF42E625}" type="slidenum">
              <a:rPr kumimoji="1" lang="zh-TW" altLang="en-US" smtClean="0"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1228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0" y="129032"/>
            <a:ext cx="4610100" cy="321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91515" y="1938020"/>
            <a:ext cx="3227070" cy="8651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04064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" dirty="0"/>
              <a:t>‹#›</a:t>
            </a:fld>
            <a:r>
              <a:rPr spc="-5" dirty="0"/>
              <a:t>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4064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04064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" dirty="0"/>
              <a:t>‹#›</a:t>
            </a:fld>
            <a:r>
              <a:rPr spc="-5" dirty="0"/>
              <a:t>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4064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30505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74201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04064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" dirty="0"/>
              <a:t>‹#›</a:t>
            </a:fld>
            <a:r>
              <a:rPr spc="-5" dirty="0"/>
              <a:t>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4064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04064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" dirty="0"/>
              <a:t>‹#›</a:t>
            </a:fld>
            <a:r>
              <a:rPr spc="-5" dirty="0"/>
              <a:t>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743" y="671994"/>
            <a:ext cx="4432935" cy="82550"/>
          </a:xfrm>
          <a:custGeom>
            <a:avLst/>
            <a:gdLst/>
            <a:ahLst/>
            <a:cxnLst/>
            <a:rect l="l" t="t" r="r" b="b"/>
            <a:pathLst>
              <a:path w="4432935" h="82550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82384"/>
                </a:lnTo>
                <a:lnTo>
                  <a:pt x="4432567" y="82384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FE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38544" y="1225334"/>
            <a:ext cx="101599" cy="10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89344" y="1212634"/>
            <a:ext cx="4381715" cy="114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520311" y="722566"/>
            <a:ext cx="50749" cy="5027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7743" y="716422"/>
            <a:ext cx="4432935" cy="560070"/>
          </a:xfrm>
          <a:custGeom>
            <a:avLst/>
            <a:gdLst/>
            <a:ahLst/>
            <a:cxnLst/>
            <a:rect l="l" t="t" r="r" b="b"/>
            <a:pathLst>
              <a:path w="4432935" h="560069">
                <a:moveTo>
                  <a:pt x="4432567" y="0"/>
                </a:moveTo>
                <a:lnTo>
                  <a:pt x="0" y="0"/>
                </a:lnTo>
                <a:lnTo>
                  <a:pt x="0" y="508911"/>
                </a:lnTo>
                <a:lnTo>
                  <a:pt x="4008" y="528636"/>
                </a:lnTo>
                <a:lnTo>
                  <a:pt x="14922" y="544789"/>
                </a:lnTo>
                <a:lnTo>
                  <a:pt x="31075" y="555703"/>
                </a:lnTo>
                <a:lnTo>
                  <a:pt x="50800" y="559712"/>
                </a:lnTo>
                <a:lnTo>
                  <a:pt x="4381767" y="559712"/>
                </a:lnTo>
                <a:lnTo>
                  <a:pt x="4401492" y="555703"/>
                </a:lnTo>
                <a:lnTo>
                  <a:pt x="4417644" y="544789"/>
                </a:lnTo>
                <a:lnTo>
                  <a:pt x="4428558" y="528636"/>
                </a:lnTo>
                <a:lnTo>
                  <a:pt x="4432567" y="508911"/>
                </a:lnTo>
                <a:lnTo>
                  <a:pt x="4432567" y="0"/>
                </a:lnTo>
                <a:close/>
              </a:path>
            </a:pathLst>
          </a:custGeom>
          <a:solidFill>
            <a:srgbClr val="FFE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4520311" y="760658"/>
            <a:ext cx="0" cy="483870"/>
          </a:xfrm>
          <a:custGeom>
            <a:avLst/>
            <a:gdLst/>
            <a:ahLst/>
            <a:cxnLst/>
            <a:rect l="l" t="t" r="r" b="b"/>
            <a:pathLst>
              <a:path h="483869">
                <a:moveTo>
                  <a:pt x="0" y="483724"/>
                </a:moveTo>
                <a:lnTo>
                  <a:pt x="0" y="0"/>
                </a:lnTo>
              </a:path>
            </a:pathLst>
          </a:custGeom>
          <a:ln w="317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520311" y="747958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0" y="12700"/>
                </a:moveTo>
                <a:lnTo>
                  <a:pt x="0" y="0"/>
                </a:lnTo>
              </a:path>
            </a:pathLst>
          </a:custGeom>
          <a:ln w="3175">
            <a:solidFill>
              <a:srgbClr val="AFAF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4520311" y="735258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0" y="12700"/>
                </a:moveTo>
                <a:lnTo>
                  <a:pt x="0" y="0"/>
                </a:lnTo>
              </a:path>
            </a:pathLst>
          </a:custGeom>
          <a:ln w="3175">
            <a:solidFill>
              <a:srgbClr val="CE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4520311" y="722558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0" y="12700"/>
                </a:moveTo>
                <a:lnTo>
                  <a:pt x="0" y="0"/>
                </a:lnTo>
              </a:path>
            </a:pathLst>
          </a:custGeom>
          <a:ln w="3175">
            <a:solidFill>
              <a:srgbClr val="EF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04064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" dirty="0"/>
              <a:t>‹#›</a:t>
            </a:fld>
            <a:r>
              <a:rPr spc="-5" dirty="0"/>
              <a:t>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304415" cy="129539"/>
          </a:xfrm>
          <a:custGeom>
            <a:avLst/>
            <a:gdLst/>
            <a:ahLst/>
            <a:cxnLst/>
            <a:rect l="l" t="t" r="r" b="b"/>
            <a:pathLst>
              <a:path w="2304415" h="129539">
                <a:moveTo>
                  <a:pt x="2303995" y="0"/>
                </a:moveTo>
                <a:lnTo>
                  <a:pt x="0" y="0"/>
                </a:lnTo>
                <a:lnTo>
                  <a:pt x="0" y="129032"/>
                </a:lnTo>
                <a:lnTo>
                  <a:pt x="2303995" y="129032"/>
                </a:lnTo>
                <a:lnTo>
                  <a:pt x="2303995" y="0"/>
                </a:lnTo>
                <a:close/>
              </a:path>
            </a:pathLst>
          </a:custGeom>
          <a:solidFill>
            <a:srgbClr val="FCC1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129032"/>
            <a:ext cx="4610100" cy="321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04064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0604" y="806558"/>
            <a:ext cx="4388891" cy="1970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567434" y="3218497"/>
            <a:ext cx="1475232" cy="173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0505" y="3218497"/>
            <a:ext cx="1060323" cy="173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258348" y="3331252"/>
            <a:ext cx="283210" cy="119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04064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" dirty="0"/>
              <a:t>‹#›</a:t>
            </a:fld>
            <a:r>
              <a:rPr spc="-5" dirty="0"/>
              <a:t>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" Target="slide7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slide" Target="slide7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slide" Target="slide10.xml"/><Relationship Id="rId4" Type="http://schemas.openxmlformats.org/officeDocument/2006/relationships/slide" Target="slide11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slide" Target="slide7.xml"/><Relationship Id="rId7" Type="http://schemas.openxmlformats.org/officeDocument/2006/relationships/image" Target="../media/image2.png"/><Relationship Id="rId12" Type="http://schemas.openxmlformats.org/officeDocument/2006/relationships/slide" Target="slide10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61.png"/><Relationship Id="rId10" Type="http://schemas.openxmlformats.org/officeDocument/2006/relationships/image" Target="../media/image63.png"/><Relationship Id="rId4" Type="http://schemas.openxmlformats.org/officeDocument/2006/relationships/slide" Target="slide12.xml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slide" Target="slide10.xml"/><Relationship Id="rId3" Type="http://schemas.openxmlformats.org/officeDocument/2006/relationships/slide" Target="slide2.xml"/><Relationship Id="rId7" Type="http://schemas.openxmlformats.org/officeDocument/2006/relationships/image" Target="../media/image28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68.png"/><Relationship Id="rId5" Type="http://schemas.openxmlformats.org/officeDocument/2006/relationships/slide" Target="slide13.xml"/><Relationship Id="rId10" Type="http://schemas.openxmlformats.org/officeDocument/2006/relationships/image" Target="../media/image12.png"/><Relationship Id="rId4" Type="http://schemas.openxmlformats.org/officeDocument/2006/relationships/slide" Target="slide7.xml"/><Relationship Id="rId9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" Target="slide2.xml"/><Relationship Id="rId7" Type="http://schemas.openxmlformats.org/officeDocument/2006/relationships/image" Target="../media/image59.png"/><Relationship Id="rId12" Type="http://schemas.openxmlformats.org/officeDocument/2006/relationships/slide" Target="slide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35.png"/><Relationship Id="rId5" Type="http://schemas.openxmlformats.org/officeDocument/2006/relationships/slide" Target="slide14.xml"/><Relationship Id="rId10" Type="http://schemas.openxmlformats.org/officeDocument/2006/relationships/image" Target="../media/image34.png"/><Relationship Id="rId4" Type="http://schemas.openxmlformats.org/officeDocument/2006/relationships/slide" Target="slide7.xml"/><Relationship Id="rId9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" Target="slide2.xml"/><Relationship Id="rId7" Type="http://schemas.openxmlformats.org/officeDocument/2006/relationships/image" Target="../media/image73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35.png"/><Relationship Id="rId5" Type="http://schemas.openxmlformats.org/officeDocument/2006/relationships/slide" Target="slide15.xml"/><Relationship Id="rId15" Type="http://schemas.openxmlformats.org/officeDocument/2006/relationships/slide" Target="slide10.xml"/><Relationship Id="rId10" Type="http://schemas.openxmlformats.org/officeDocument/2006/relationships/image" Target="../media/image34.png"/><Relationship Id="rId4" Type="http://schemas.openxmlformats.org/officeDocument/2006/relationships/slide" Target="slide7.xml"/><Relationship Id="rId9" Type="http://schemas.openxmlformats.org/officeDocument/2006/relationships/image" Target="../media/image74.png"/><Relationship Id="rId14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slide" Target="slide2.xml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slide" Target="slide16.xml"/><Relationship Id="rId10" Type="http://schemas.openxmlformats.org/officeDocument/2006/relationships/image" Target="../media/image12.png"/><Relationship Id="rId4" Type="http://schemas.openxmlformats.org/officeDocument/2006/relationships/slide" Target="slide7.xml"/><Relationship Id="rId9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2.png"/><Relationship Id="rId3" Type="http://schemas.openxmlformats.org/officeDocument/2006/relationships/slide" Target="slide2.xml"/><Relationship Id="rId7" Type="http://schemas.openxmlformats.org/officeDocument/2006/relationships/image" Target="../media/image5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83.png"/><Relationship Id="rId5" Type="http://schemas.openxmlformats.org/officeDocument/2006/relationships/slide" Target="slide17.xml"/><Relationship Id="rId15" Type="http://schemas.openxmlformats.org/officeDocument/2006/relationships/image" Target="../media/image44.png"/><Relationship Id="rId10" Type="http://schemas.openxmlformats.org/officeDocument/2006/relationships/image" Target="../media/image12.png"/><Relationship Id="rId4" Type="http://schemas.openxmlformats.org/officeDocument/2006/relationships/slide" Target="slide7.xml"/><Relationship Id="rId9" Type="http://schemas.openxmlformats.org/officeDocument/2006/relationships/image" Target="../media/image82.png"/><Relationship Id="rId14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17.xml"/><Relationship Id="rId3" Type="http://schemas.openxmlformats.org/officeDocument/2006/relationships/slide" Target="slide2.xml"/><Relationship Id="rId7" Type="http://schemas.openxmlformats.org/officeDocument/2006/relationships/image" Target="../media/image14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1" Type="http://schemas.openxmlformats.org/officeDocument/2006/relationships/image" Target="../media/image32.png"/><Relationship Id="rId5" Type="http://schemas.openxmlformats.org/officeDocument/2006/relationships/slide" Target="slide18.xml"/><Relationship Id="rId10" Type="http://schemas.openxmlformats.org/officeDocument/2006/relationships/image" Target="../media/image87.png"/><Relationship Id="rId4" Type="http://schemas.openxmlformats.org/officeDocument/2006/relationships/slide" Target="slide7.xml"/><Relationship Id="rId9" Type="http://schemas.openxmlformats.org/officeDocument/2006/relationships/image" Target="../media/image8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44.png"/><Relationship Id="rId3" Type="http://schemas.openxmlformats.org/officeDocument/2006/relationships/slide" Target="slide2.xml"/><Relationship Id="rId7" Type="http://schemas.openxmlformats.org/officeDocument/2006/relationships/image" Target="../media/image90.png"/><Relationship Id="rId12" Type="http://schemas.openxmlformats.org/officeDocument/2006/relationships/image" Target="../media/image93.png"/><Relationship Id="rId17" Type="http://schemas.openxmlformats.org/officeDocument/2006/relationships/image" Target="../media/image9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32.png"/><Relationship Id="rId5" Type="http://schemas.openxmlformats.org/officeDocument/2006/relationships/slide" Target="slide19.xml"/><Relationship Id="rId15" Type="http://schemas.openxmlformats.org/officeDocument/2006/relationships/image" Target="../media/image94.png"/><Relationship Id="rId10" Type="http://schemas.openxmlformats.org/officeDocument/2006/relationships/image" Target="../media/image92.png"/><Relationship Id="rId4" Type="http://schemas.openxmlformats.org/officeDocument/2006/relationships/slide" Target="slide7.xml"/><Relationship Id="rId9" Type="http://schemas.openxmlformats.org/officeDocument/2006/relationships/image" Target="../media/image91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" Target="slide2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slide" Target="slide2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slide" Target="slide19.xml"/><Relationship Id="rId5" Type="http://schemas.openxmlformats.org/officeDocument/2006/relationships/slide" Target="slide20.xml"/><Relationship Id="rId10" Type="http://schemas.openxmlformats.org/officeDocument/2006/relationships/image" Target="../media/image12.png"/><Relationship Id="rId4" Type="http://schemas.openxmlformats.org/officeDocument/2006/relationships/slide" Target="slide7.xml"/><Relationship Id="rId9" Type="http://schemas.openxmlformats.org/officeDocument/2006/relationships/image" Target="../media/image9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3.png"/><Relationship Id="rId18" Type="http://schemas.openxmlformats.org/officeDocument/2006/relationships/image" Target="../media/image106.png"/><Relationship Id="rId3" Type="http://schemas.openxmlformats.org/officeDocument/2006/relationships/slide" Target="slide7.xml"/><Relationship Id="rId7" Type="http://schemas.openxmlformats.org/officeDocument/2006/relationships/image" Target="../media/image42.png"/><Relationship Id="rId12" Type="http://schemas.openxmlformats.org/officeDocument/2006/relationships/image" Target="../media/image78.png"/><Relationship Id="rId17" Type="http://schemas.openxmlformats.org/officeDocument/2006/relationships/image" Target="../media/image105.png"/><Relationship Id="rId2" Type="http://schemas.openxmlformats.org/officeDocument/2006/relationships/slide" Target="slide2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0.png"/><Relationship Id="rId5" Type="http://schemas.openxmlformats.org/officeDocument/2006/relationships/image" Target="../media/image98.png"/><Relationship Id="rId15" Type="http://schemas.openxmlformats.org/officeDocument/2006/relationships/image" Target="../media/image104.png"/><Relationship Id="rId10" Type="http://schemas.openxmlformats.org/officeDocument/2006/relationships/image" Target="../media/image102.png"/><Relationship Id="rId19" Type="http://schemas.openxmlformats.org/officeDocument/2006/relationships/slide" Target="slide19.xml"/><Relationship Id="rId4" Type="http://schemas.openxmlformats.org/officeDocument/2006/relationships/slide" Target="slide21.xml"/><Relationship Id="rId9" Type="http://schemas.openxmlformats.org/officeDocument/2006/relationships/image" Target="../media/image101.png"/><Relationship Id="rId1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0.png"/><Relationship Id="rId3" Type="http://schemas.openxmlformats.org/officeDocument/2006/relationships/slide" Target="slide7.xml"/><Relationship Id="rId7" Type="http://schemas.openxmlformats.org/officeDocument/2006/relationships/image" Target="../media/image15.png"/><Relationship Id="rId12" Type="http://schemas.openxmlformats.org/officeDocument/2006/relationships/image" Target="../media/image112.png"/><Relationship Id="rId2" Type="http://schemas.openxmlformats.org/officeDocument/2006/relationships/slide" Target="slide2.xml"/><Relationship Id="rId16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1.png"/><Relationship Id="rId5" Type="http://schemas.openxmlformats.org/officeDocument/2006/relationships/image" Target="../media/image107.png"/><Relationship Id="rId15" Type="http://schemas.openxmlformats.org/officeDocument/2006/relationships/image" Target="../media/image114.png"/><Relationship Id="rId10" Type="http://schemas.openxmlformats.org/officeDocument/2006/relationships/image" Target="../media/image28.png"/><Relationship Id="rId4" Type="http://schemas.openxmlformats.org/officeDocument/2006/relationships/slide" Target="slide22.xml"/><Relationship Id="rId9" Type="http://schemas.openxmlformats.org/officeDocument/2006/relationships/image" Target="../media/image110.png"/><Relationship Id="rId14" Type="http://schemas.openxmlformats.org/officeDocument/2006/relationships/image" Target="../media/image1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.png"/><Relationship Id="rId3" Type="http://schemas.openxmlformats.org/officeDocument/2006/relationships/slide" Target="slide7.xml"/><Relationship Id="rId7" Type="http://schemas.openxmlformats.org/officeDocument/2006/relationships/image" Target="../media/image47.png"/><Relationship Id="rId12" Type="http://schemas.openxmlformats.org/officeDocument/2006/relationships/image" Target="../media/image12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11" Type="http://schemas.openxmlformats.org/officeDocument/2006/relationships/image" Target="../media/image29.png"/><Relationship Id="rId5" Type="http://schemas.openxmlformats.org/officeDocument/2006/relationships/image" Target="../media/image115.png"/><Relationship Id="rId15" Type="http://schemas.openxmlformats.org/officeDocument/2006/relationships/slide" Target="slide19.xml"/><Relationship Id="rId10" Type="http://schemas.openxmlformats.org/officeDocument/2006/relationships/image" Target="../media/image119.png"/><Relationship Id="rId4" Type="http://schemas.openxmlformats.org/officeDocument/2006/relationships/slide" Target="slide23.xml"/><Relationship Id="rId9" Type="http://schemas.openxmlformats.org/officeDocument/2006/relationships/image" Target="../media/image118.png"/><Relationship Id="rId1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slide" Target="slide2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slide" Target="slide19.xml"/><Relationship Id="rId5" Type="http://schemas.openxmlformats.org/officeDocument/2006/relationships/slide" Target="slide24.xml"/><Relationship Id="rId10" Type="http://schemas.openxmlformats.org/officeDocument/2006/relationships/image" Target="../media/image20.png"/><Relationship Id="rId4" Type="http://schemas.openxmlformats.org/officeDocument/2006/relationships/slide" Target="slide7.xml"/><Relationship Id="rId9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25.png"/><Relationship Id="rId18" Type="http://schemas.openxmlformats.org/officeDocument/2006/relationships/image" Target="../media/image128.png"/><Relationship Id="rId3" Type="http://schemas.openxmlformats.org/officeDocument/2006/relationships/slide" Target="slide2.xml"/><Relationship Id="rId7" Type="http://schemas.openxmlformats.org/officeDocument/2006/relationships/image" Target="../media/image10.png"/><Relationship Id="rId12" Type="http://schemas.openxmlformats.org/officeDocument/2006/relationships/image" Target="../media/image2.png"/><Relationship Id="rId17" Type="http://schemas.openxmlformats.org/officeDocument/2006/relationships/image" Target="../media/image127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32.png"/><Relationship Id="rId5" Type="http://schemas.openxmlformats.org/officeDocument/2006/relationships/slide" Target="slide25.xml"/><Relationship Id="rId15" Type="http://schemas.openxmlformats.org/officeDocument/2006/relationships/image" Target="../media/image126.png"/><Relationship Id="rId10" Type="http://schemas.openxmlformats.org/officeDocument/2006/relationships/image" Target="../media/image124.png"/><Relationship Id="rId19" Type="http://schemas.openxmlformats.org/officeDocument/2006/relationships/slide" Target="slide19.xml"/><Relationship Id="rId4" Type="http://schemas.openxmlformats.org/officeDocument/2006/relationships/slide" Target="slide7.xml"/><Relationship Id="rId9" Type="http://schemas.openxmlformats.org/officeDocument/2006/relationships/image" Target="../media/image123.png"/><Relationship Id="rId1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" Target="slide2.xml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slide" Target="slide26.xml"/><Relationship Id="rId10" Type="http://schemas.openxmlformats.org/officeDocument/2006/relationships/image" Target="../media/image12.png"/><Relationship Id="rId4" Type="http://schemas.openxmlformats.org/officeDocument/2006/relationships/slide" Target="slide7.xml"/><Relationship Id="rId9" Type="http://schemas.openxmlformats.org/officeDocument/2006/relationships/image" Target="../media/image13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7.png"/><Relationship Id="rId3" Type="http://schemas.openxmlformats.org/officeDocument/2006/relationships/slide" Target="slide7.xml"/><Relationship Id="rId7" Type="http://schemas.openxmlformats.org/officeDocument/2006/relationships/image" Target="../media/image2.png"/><Relationship Id="rId12" Type="http://schemas.openxmlformats.org/officeDocument/2006/relationships/image" Target="../media/image13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hyperlink" Target="mailto:MVS@VAN-STEEN.NET" TargetMode="External"/><Relationship Id="rId5" Type="http://schemas.openxmlformats.org/officeDocument/2006/relationships/image" Target="../media/image132.png"/><Relationship Id="rId10" Type="http://schemas.openxmlformats.org/officeDocument/2006/relationships/image" Target="../media/image135.png"/><Relationship Id="rId4" Type="http://schemas.openxmlformats.org/officeDocument/2006/relationships/slide" Target="slide27.xml"/><Relationship Id="rId9" Type="http://schemas.openxmlformats.org/officeDocument/2006/relationships/image" Target="../media/image134.png"/><Relationship Id="rId14" Type="http://schemas.openxmlformats.org/officeDocument/2006/relationships/slide" Target="slide2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slide" Target="slide7.xml"/><Relationship Id="rId7" Type="http://schemas.openxmlformats.org/officeDocument/2006/relationships/image" Target="../media/image81.png"/><Relationship Id="rId12" Type="http://schemas.openxmlformats.org/officeDocument/2006/relationships/slide" Target="slide2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107.png"/><Relationship Id="rId10" Type="http://schemas.openxmlformats.org/officeDocument/2006/relationships/image" Target="../media/image44.png"/><Relationship Id="rId4" Type="http://schemas.openxmlformats.org/officeDocument/2006/relationships/slide" Target="slide28.xml"/><Relationship Id="rId9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slide" Target="slide7.xml"/><Relationship Id="rId7" Type="http://schemas.openxmlformats.org/officeDocument/2006/relationships/image" Target="../media/image7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26.xml"/><Relationship Id="rId5" Type="http://schemas.openxmlformats.org/officeDocument/2006/relationships/image" Target="../media/image139.png"/><Relationship Id="rId10" Type="http://schemas.openxmlformats.org/officeDocument/2006/relationships/image" Target="../media/image44.png"/><Relationship Id="rId4" Type="http://schemas.openxmlformats.org/officeDocument/2006/relationships/slide" Target="slide29.xml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openxmlformats.org/officeDocument/2006/relationships/slide" Target="slide2.xml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2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slide" Target="slide3.xml"/><Relationship Id="rId9" Type="http://schemas.openxmlformats.org/officeDocument/2006/relationships/image" Target="../media/image17.png"/><Relationship Id="rId1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slide" Target="slide7.xml"/><Relationship Id="rId7" Type="http://schemas.openxmlformats.org/officeDocument/2006/relationships/image" Target="../media/image7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141.png"/><Relationship Id="rId4" Type="http://schemas.openxmlformats.org/officeDocument/2006/relationships/slide" Target="slide30.xml"/><Relationship Id="rId9" Type="http://schemas.openxmlformats.org/officeDocument/2006/relationships/slide" Target="slide2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slide" Target="slide7.xml"/><Relationship Id="rId7" Type="http://schemas.openxmlformats.org/officeDocument/2006/relationships/image" Target="../media/image7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143.png"/><Relationship Id="rId10" Type="http://schemas.openxmlformats.org/officeDocument/2006/relationships/slide" Target="slide26.xml"/><Relationship Id="rId4" Type="http://schemas.openxmlformats.org/officeDocument/2006/relationships/slide" Target="slide31.xml"/><Relationship Id="rId9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slide" Target="slide7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11" Type="http://schemas.openxmlformats.org/officeDocument/2006/relationships/slide" Target="slide26.xml"/><Relationship Id="rId5" Type="http://schemas.openxmlformats.org/officeDocument/2006/relationships/image" Target="../media/image145.png"/><Relationship Id="rId10" Type="http://schemas.openxmlformats.org/officeDocument/2006/relationships/image" Target="../media/image12.png"/><Relationship Id="rId4" Type="http://schemas.openxmlformats.org/officeDocument/2006/relationships/slide" Target="slide32.xml"/><Relationship Id="rId9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slide" Target="slide7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slide" Target="slide26.xml"/><Relationship Id="rId5" Type="http://schemas.openxmlformats.org/officeDocument/2006/relationships/image" Target="../media/image148.png"/><Relationship Id="rId10" Type="http://schemas.openxmlformats.org/officeDocument/2006/relationships/image" Target="../media/image12.png"/><Relationship Id="rId4" Type="http://schemas.openxmlformats.org/officeDocument/2006/relationships/slide" Target="slide33.xml"/><Relationship Id="rId9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4.png"/><Relationship Id="rId3" Type="http://schemas.openxmlformats.org/officeDocument/2006/relationships/slide" Target="slide2.xml"/><Relationship Id="rId7" Type="http://schemas.openxmlformats.org/officeDocument/2006/relationships/image" Target="../media/image90.png"/><Relationship Id="rId12" Type="http://schemas.openxmlformats.org/officeDocument/2006/relationships/image" Target="../media/image1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11" Type="http://schemas.openxmlformats.org/officeDocument/2006/relationships/image" Target="../media/image12.png"/><Relationship Id="rId5" Type="http://schemas.openxmlformats.org/officeDocument/2006/relationships/slide" Target="slide34.xml"/><Relationship Id="rId15" Type="http://schemas.openxmlformats.org/officeDocument/2006/relationships/slide" Target="slide26.xml"/><Relationship Id="rId10" Type="http://schemas.openxmlformats.org/officeDocument/2006/relationships/image" Target="../media/image44.png"/><Relationship Id="rId4" Type="http://schemas.openxmlformats.org/officeDocument/2006/relationships/slide" Target="slide7.xml"/><Relationship Id="rId9" Type="http://schemas.openxmlformats.org/officeDocument/2006/relationships/image" Target="../media/image147.png"/><Relationship Id="rId14" Type="http://schemas.openxmlformats.org/officeDocument/2006/relationships/image" Target="../media/image15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slide" Target="slide7.xml"/><Relationship Id="rId7" Type="http://schemas.openxmlformats.org/officeDocument/2006/relationships/image" Target="../media/image2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153.png"/><Relationship Id="rId4" Type="http://schemas.openxmlformats.org/officeDocument/2006/relationships/slide" Target="slide3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slide" Target="slide7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11" Type="http://schemas.openxmlformats.org/officeDocument/2006/relationships/image" Target="../media/image159.png"/><Relationship Id="rId5" Type="http://schemas.openxmlformats.org/officeDocument/2006/relationships/image" Target="../media/image155.png"/><Relationship Id="rId10" Type="http://schemas.openxmlformats.org/officeDocument/2006/relationships/image" Target="../media/image14.png"/><Relationship Id="rId4" Type="http://schemas.openxmlformats.org/officeDocument/2006/relationships/slide" Target="slide36.xml"/><Relationship Id="rId9" Type="http://schemas.openxmlformats.org/officeDocument/2006/relationships/image" Target="../media/image15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slide" Target="slide7.xml"/><Relationship Id="rId7" Type="http://schemas.openxmlformats.org/officeDocument/2006/relationships/image" Target="../media/image15.png"/><Relationship Id="rId12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11" Type="http://schemas.openxmlformats.org/officeDocument/2006/relationships/image" Target="../media/image165.png"/><Relationship Id="rId5" Type="http://schemas.openxmlformats.org/officeDocument/2006/relationships/image" Target="../media/image160.png"/><Relationship Id="rId10" Type="http://schemas.openxmlformats.org/officeDocument/2006/relationships/image" Target="../media/image164.png"/><Relationship Id="rId4" Type="http://schemas.openxmlformats.org/officeDocument/2006/relationships/slide" Target="slide37.xml"/><Relationship Id="rId9" Type="http://schemas.openxmlformats.org/officeDocument/2006/relationships/image" Target="../media/image16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slide" Target="slide7.xml"/><Relationship Id="rId7" Type="http://schemas.openxmlformats.org/officeDocument/2006/relationships/image" Target="../media/image2.png"/><Relationship Id="rId12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168.png"/><Relationship Id="rId5" Type="http://schemas.openxmlformats.org/officeDocument/2006/relationships/image" Target="../media/image166.png"/><Relationship Id="rId10" Type="http://schemas.openxmlformats.org/officeDocument/2006/relationships/image" Target="../media/image10.png"/><Relationship Id="rId4" Type="http://schemas.openxmlformats.org/officeDocument/2006/relationships/slide" Target="slide38.xml"/><Relationship Id="rId9" Type="http://schemas.openxmlformats.org/officeDocument/2006/relationships/image" Target="../media/image16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2.png"/><Relationship Id="rId3" Type="http://schemas.openxmlformats.org/officeDocument/2006/relationships/slide" Target="slide7.xml"/><Relationship Id="rId7" Type="http://schemas.openxmlformats.org/officeDocument/2006/relationships/image" Target="../media/image15.png"/><Relationship Id="rId12" Type="http://schemas.openxmlformats.org/officeDocument/2006/relationships/image" Target="../media/image17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11" Type="http://schemas.openxmlformats.org/officeDocument/2006/relationships/image" Target="../media/image2.png"/><Relationship Id="rId5" Type="http://schemas.openxmlformats.org/officeDocument/2006/relationships/image" Target="../media/image169.png"/><Relationship Id="rId10" Type="http://schemas.openxmlformats.org/officeDocument/2006/relationships/image" Target="../media/image173.png"/><Relationship Id="rId4" Type="http://schemas.openxmlformats.org/officeDocument/2006/relationships/slide" Target="slide39.xml"/><Relationship Id="rId9" Type="http://schemas.openxmlformats.org/officeDocument/2006/relationships/image" Target="../media/image172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" Target="slide2.xml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slide" Target="slide4.xml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20.png"/><Relationship Id="rId3" Type="http://schemas.openxmlformats.org/officeDocument/2006/relationships/slide" Target="slide7.xml"/><Relationship Id="rId7" Type="http://schemas.openxmlformats.org/officeDocument/2006/relationships/image" Target="../media/image2.png"/><Relationship Id="rId12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59.png"/><Relationship Id="rId5" Type="http://schemas.openxmlformats.org/officeDocument/2006/relationships/image" Target="../media/image175.png"/><Relationship Id="rId10" Type="http://schemas.openxmlformats.org/officeDocument/2006/relationships/image" Target="../media/image14.png"/><Relationship Id="rId4" Type="http://schemas.openxmlformats.org/officeDocument/2006/relationships/slide" Target="slide40.xml"/><Relationship Id="rId9" Type="http://schemas.openxmlformats.org/officeDocument/2006/relationships/image" Target="../media/image177.png"/><Relationship Id="rId1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image" Target="../media/image20.png"/><Relationship Id="rId3" Type="http://schemas.openxmlformats.org/officeDocument/2006/relationships/slide" Target="slide7.xml"/><Relationship Id="rId7" Type="http://schemas.openxmlformats.org/officeDocument/2006/relationships/image" Target="../media/image2.png"/><Relationship Id="rId12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159.png"/><Relationship Id="rId5" Type="http://schemas.openxmlformats.org/officeDocument/2006/relationships/image" Target="../media/image178.png"/><Relationship Id="rId10" Type="http://schemas.openxmlformats.org/officeDocument/2006/relationships/image" Target="../media/image14.png"/><Relationship Id="rId4" Type="http://schemas.openxmlformats.org/officeDocument/2006/relationships/slide" Target="slide41.xml"/><Relationship Id="rId9" Type="http://schemas.openxmlformats.org/officeDocument/2006/relationships/image" Target="../media/image180.png"/><Relationship Id="rId1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13" Type="http://schemas.openxmlformats.org/officeDocument/2006/relationships/image" Target="../media/image20.png"/><Relationship Id="rId3" Type="http://schemas.openxmlformats.org/officeDocument/2006/relationships/slide" Target="slide7.xml"/><Relationship Id="rId7" Type="http://schemas.openxmlformats.org/officeDocument/2006/relationships/image" Target="../media/image2.png"/><Relationship Id="rId12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11" Type="http://schemas.openxmlformats.org/officeDocument/2006/relationships/image" Target="../media/image184.png"/><Relationship Id="rId5" Type="http://schemas.openxmlformats.org/officeDocument/2006/relationships/image" Target="../media/image181.png"/><Relationship Id="rId10" Type="http://schemas.openxmlformats.org/officeDocument/2006/relationships/image" Target="../media/image183.png"/><Relationship Id="rId4" Type="http://schemas.openxmlformats.org/officeDocument/2006/relationships/slide" Target="slide42.xml"/><Relationship Id="rId9" Type="http://schemas.openxmlformats.org/officeDocument/2006/relationships/image" Target="../media/image180.png"/><Relationship Id="rId1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2.png"/><Relationship Id="rId3" Type="http://schemas.openxmlformats.org/officeDocument/2006/relationships/slide" Target="slide7.xml"/><Relationship Id="rId7" Type="http://schemas.openxmlformats.org/officeDocument/2006/relationships/image" Target="../media/image105.png"/><Relationship Id="rId12" Type="http://schemas.openxmlformats.org/officeDocument/2006/relationships/image" Target="../media/image15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2.png"/><Relationship Id="rId5" Type="http://schemas.openxmlformats.org/officeDocument/2006/relationships/image" Target="../media/image98.png"/><Relationship Id="rId15" Type="http://schemas.openxmlformats.org/officeDocument/2006/relationships/image" Target="../media/image44.png"/><Relationship Id="rId10" Type="http://schemas.openxmlformats.org/officeDocument/2006/relationships/image" Target="../media/image14.png"/><Relationship Id="rId4" Type="http://schemas.openxmlformats.org/officeDocument/2006/relationships/slide" Target="slide43.xml"/><Relationship Id="rId9" Type="http://schemas.openxmlformats.org/officeDocument/2006/relationships/image" Target="../media/image185.png"/><Relationship Id="rId1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59.png"/><Relationship Id="rId3" Type="http://schemas.openxmlformats.org/officeDocument/2006/relationships/slide" Target="slide2.xml"/><Relationship Id="rId7" Type="http://schemas.openxmlformats.org/officeDocument/2006/relationships/image" Target="../media/image7.png"/><Relationship Id="rId12" Type="http://schemas.openxmlformats.org/officeDocument/2006/relationships/image" Target="../media/image18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image" Target="../media/image186.png"/><Relationship Id="rId5" Type="http://schemas.openxmlformats.org/officeDocument/2006/relationships/slide" Target="slide44.xml"/><Relationship Id="rId15" Type="http://schemas.openxmlformats.org/officeDocument/2006/relationships/image" Target="../media/image20.png"/><Relationship Id="rId10" Type="http://schemas.openxmlformats.org/officeDocument/2006/relationships/image" Target="../media/image185.png"/><Relationship Id="rId4" Type="http://schemas.openxmlformats.org/officeDocument/2006/relationships/slide" Target="slide7.xml"/><Relationship Id="rId9" Type="http://schemas.openxmlformats.org/officeDocument/2006/relationships/image" Target="../media/image176.png"/><Relationship Id="rId1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" Target="slide2.xml"/><Relationship Id="rId7" Type="http://schemas.openxmlformats.org/officeDocument/2006/relationships/image" Target="../media/image18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88.png"/><Relationship Id="rId4" Type="http://schemas.openxmlformats.org/officeDocument/2006/relationships/slide" Target="slide45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3" Type="http://schemas.openxmlformats.org/officeDocument/2006/relationships/slide" Target="slide45.xml"/><Relationship Id="rId7" Type="http://schemas.openxmlformats.org/officeDocument/2006/relationships/image" Target="../media/image29.png"/><Relationship Id="rId12" Type="http://schemas.openxmlformats.org/officeDocument/2006/relationships/image" Target="../media/image19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.png"/><Relationship Id="rId5" Type="http://schemas.openxmlformats.org/officeDocument/2006/relationships/image" Target="../media/image190.png"/><Relationship Id="rId10" Type="http://schemas.openxmlformats.org/officeDocument/2006/relationships/image" Target="../media/image156.png"/><Relationship Id="rId4" Type="http://schemas.openxmlformats.org/officeDocument/2006/relationships/slide" Target="slide46.xml"/><Relationship Id="rId9" Type="http://schemas.openxmlformats.org/officeDocument/2006/relationships/image" Target="../media/image19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9.png"/><Relationship Id="rId3" Type="http://schemas.openxmlformats.org/officeDocument/2006/relationships/slide" Target="slide2.xml"/><Relationship Id="rId7" Type="http://schemas.openxmlformats.org/officeDocument/2006/relationships/image" Target="../media/image195.png"/><Relationship Id="rId12" Type="http://schemas.openxmlformats.org/officeDocument/2006/relationships/image" Target="../media/image198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4.png"/><Relationship Id="rId11" Type="http://schemas.openxmlformats.org/officeDocument/2006/relationships/image" Target="../media/image4.png"/><Relationship Id="rId5" Type="http://schemas.openxmlformats.org/officeDocument/2006/relationships/slide" Target="slide47.xml"/><Relationship Id="rId15" Type="http://schemas.openxmlformats.org/officeDocument/2006/relationships/image" Target="../media/image200.png"/><Relationship Id="rId10" Type="http://schemas.openxmlformats.org/officeDocument/2006/relationships/image" Target="../media/image197.png"/><Relationship Id="rId4" Type="http://schemas.openxmlformats.org/officeDocument/2006/relationships/slide" Target="slide45.xml"/><Relationship Id="rId9" Type="http://schemas.openxmlformats.org/officeDocument/2006/relationships/image" Target="../media/image196.png"/><Relationship Id="rId14" Type="http://schemas.openxmlformats.org/officeDocument/2006/relationships/image" Target="../media/image5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05.png"/><Relationship Id="rId3" Type="http://schemas.openxmlformats.org/officeDocument/2006/relationships/slide" Target="slide2.xml"/><Relationship Id="rId7" Type="http://schemas.openxmlformats.org/officeDocument/2006/relationships/image" Target="../media/image32.png"/><Relationship Id="rId12" Type="http://schemas.openxmlformats.org/officeDocument/2006/relationships/image" Target="../media/image20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2.png"/><Relationship Id="rId11" Type="http://schemas.openxmlformats.org/officeDocument/2006/relationships/image" Target="../media/image12.png"/><Relationship Id="rId5" Type="http://schemas.openxmlformats.org/officeDocument/2006/relationships/slide" Target="slide48.xml"/><Relationship Id="rId10" Type="http://schemas.openxmlformats.org/officeDocument/2006/relationships/image" Target="../media/image44.png"/><Relationship Id="rId4" Type="http://schemas.openxmlformats.org/officeDocument/2006/relationships/slide" Target="slide45.xml"/><Relationship Id="rId9" Type="http://schemas.openxmlformats.org/officeDocument/2006/relationships/image" Target="../media/image20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8.png"/><Relationship Id="rId3" Type="http://schemas.openxmlformats.org/officeDocument/2006/relationships/slide" Target="slide2.xml"/><Relationship Id="rId7" Type="http://schemas.openxmlformats.org/officeDocument/2006/relationships/image" Target="../media/image90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png"/><Relationship Id="rId11" Type="http://schemas.openxmlformats.org/officeDocument/2006/relationships/image" Target="../media/image20.png"/><Relationship Id="rId5" Type="http://schemas.openxmlformats.org/officeDocument/2006/relationships/slide" Target="slide49.xml"/><Relationship Id="rId15" Type="http://schemas.openxmlformats.org/officeDocument/2006/relationships/image" Target="../media/image2.png"/><Relationship Id="rId10" Type="http://schemas.openxmlformats.org/officeDocument/2006/relationships/image" Target="../media/image44.png"/><Relationship Id="rId4" Type="http://schemas.openxmlformats.org/officeDocument/2006/relationships/slide" Target="slide45.xml"/><Relationship Id="rId9" Type="http://schemas.openxmlformats.org/officeDocument/2006/relationships/image" Target="../media/image207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openxmlformats.org/officeDocument/2006/relationships/slide" Target="slide2.xml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2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10" Type="http://schemas.openxmlformats.org/officeDocument/2006/relationships/image" Target="../media/image32.png"/><Relationship Id="rId4" Type="http://schemas.openxmlformats.org/officeDocument/2006/relationships/slide" Target="slide5.xml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3" Type="http://schemas.openxmlformats.org/officeDocument/2006/relationships/slide" Target="slide2.xml"/><Relationship Id="rId7" Type="http://schemas.openxmlformats.org/officeDocument/2006/relationships/image" Target="../media/image2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5" Type="http://schemas.openxmlformats.org/officeDocument/2006/relationships/slide" Target="slide50.xml"/><Relationship Id="rId10" Type="http://schemas.openxmlformats.org/officeDocument/2006/relationships/slide" Target="slide49.xml"/><Relationship Id="rId4" Type="http://schemas.openxmlformats.org/officeDocument/2006/relationships/slide" Target="slide45.xml"/><Relationship Id="rId9" Type="http://schemas.openxmlformats.org/officeDocument/2006/relationships/image" Target="../media/image21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1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3" Type="http://schemas.openxmlformats.org/officeDocument/2006/relationships/slide" Target="slide45.xml"/><Relationship Id="rId7" Type="http://schemas.openxmlformats.org/officeDocument/2006/relationships/image" Target="../media/image2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slide" Target="slide51.xml"/><Relationship Id="rId5" Type="http://schemas.openxmlformats.org/officeDocument/2006/relationships/image" Target="../media/image214.png"/><Relationship Id="rId10" Type="http://schemas.openxmlformats.org/officeDocument/2006/relationships/image" Target="../media/image12.png"/><Relationship Id="rId4" Type="http://schemas.openxmlformats.org/officeDocument/2006/relationships/slide" Target="slide52.xml"/><Relationship Id="rId9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20.png"/><Relationship Id="rId3" Type="http://schemas.openxmlformats.org/officeDocument/2006/relationships/slide" Target="slide2.xml"/><Relationship Id="rId7" Type="http://schemas.openxmlformats.org/officeDocument/2006/relationships/image" Target="../media/image32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6" Type="http://schemas.openxmlformats.org/officeDocument/2006/relationships/slide" Target="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7.png"/><Relationship Id="rId11" Type="http://schemas.openxmlformats.org/officeDocument/2006/relationships/image" Target="../media/image220.png"/><Relationship Id="rId5" Type="http://schemas.openxmlformats.org/officeDocument/2006/relationships/slide" Target="slide53.xml"/><Relationship Id="rId15" Type="http://schemas.openxmlformats.org/officeDocument/2006/relationships/image" Target="../media/image69.png"/><Relationship Id="rId10" Type="http://schemas.openxmlformats.org/officeDocument/2006/relationships/image" Target="../media/image219.png"/><Relationship Id="rId4" Type="http://schemas.openxmlformats.org/officeDocument/2006/relationships/slide" Target="slide45.xml"/><Relationship Id="rId9" Type="http://schemas.openxmlformats.org/officeDocument/2006/relationships/image" Target="../media/image218.png"/><Relationship Id="rId14" Type="http://schemas.openxmlformats.org/officeDocument/2006/relationships/image" Target="../media/image6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6.png"/><Relationship Id="rId3" Type="http://schemas.openxmlformats.org/officeDocument/2006/relationships/slide" Target="slide45.xml"/><Relationship Id="rId7" Type="http://schemas.openxmlformats.org/officeDocument/2006/relationships/image" Target="../media/image2.png"/><Relationship Id="rId12" Type="http://schemas.openxmlformats.org/officeDocument/2006/relationships/image" Target="../media/image2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24.png"/><Relationship Id="rId5" Type="http://schemas.openxmlformats.org/officeDocument/2006/relationships/image" Target="../media/image221.png"/><Relationship Id="rId15" Type="http://schemas.openxmlformats.org/officeDocument/2006/relationships/slide" Target="slide51.xml"/><Relationship Id="rId10" Type="http://schemas.openxmlformats.org/officeDocument/2006/relationships/image" Target="../media/image183.png"/><Relationship Id="rId4" Type="http://schemas.openxmlformats.org/officeDocument/2006/relationships/slide" Target="slide54.xml"/><Relationship Id="rId9" Type="http://schemas.openxmlformats.org/officeDocument/2006/relationships/image" Target="../media/image223.png"/><Relationship Id="rId14" Type="http://schemas.openxmlformats.org/officeDocument/2006/relationships/image" Target="../media/image22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3" Type="http://schemas.openxmlformats.org/officeDocument/2006/relationships/slide" Target="slide45.xml"/><Relationship Id="rId7" Type="http://schemas.openxmlformats.org/officeDocument/2006/relationships/image" Target="../media/image2.png"/><Relationship Id="rId12" Type="http://schemas.openxmlformats.org/officeDocument/2006/relationships/slide" Target="slide5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12.png"/><Relationship Id="rId5" Type="http://schemas.openxmlformats.org/officeDocument/2006/relationships/image" Target="../media/image228.png"/><Relationship Id="rId10" Type="http://schemas.openxmlformats.org/officeDocument/2006/relationships/image" Target="../media/image20.png"/><Relationship Id="rId4" Type="http://schemas.openxmlformats.org/officeDocument/2006/relationships/slide" Target="slide55.xml"/><Relationship Id="rId9" Type="http://schemas.openxmlformats.org/officeDocument/2006/relationships/image" Target="../media/image44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3" Type="http://schemas.openxmlformats.org/officeDocument/2006/relationships/slide" Target="slide45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30.png"/><Relationship Id="rId10" Type="http://schemas.openxmlformats.org/officeDocument/2006/relationships/slide" Target="slide51.xml"/><Relationship Id="rId4" Type="http://schemas.openxmlformats.org/officeDocument/2006/relationships/slide" Target="slide56.xml"/><Relationship Id="rId9" Type="http://schemas.openxmlformats.org/officeDocument/2006/relationships/image" Target="../media/image1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13" Type="http://schemas.openxmlformats.org/officeDocument/2006/relationships/image" Target="../media/image235.png"/><Relationship Id="rId3" Type="http://schemas.openxmlformats.org/officeDocument/2006/relationships/slide" Target="slide45.xml"/><Relationship Id="rId7" Type="http://schemas.openxmlformats.org/officeDocument/2006/relationships/image" Target="../media/image2.png"/><Relationship Id="rId12" Type="http://schemas.openxmlformats.org/officeDocument/2006/relationships/image" Target="../media/image23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59.png"/><Relationship Id="rId5" Type="http://schemas.openxmlformats.org/officeDocument/2006/relationships/image" Target="../media/image232.png"/><Relationship Id="rId10" Type="http://schemas.openxmlformats.org/officeDocument/2006/relationships/image" Target="../media/image44.png"/><Relationship Id="rId4" Type="http://schemas.openxmlformats.org/officeDocument/2006/relationships/slide" Target="slide57.xml"/><Relationship Id="rId9" Type="http://schemas.openxmlformats.org/officeDocument/2006/relationships/image" Target="../media/image12.png"/><Relationship Id="rId14" Type="http://schemas.openxmlformats.org/officeDocument/2006/relationships/slide" Target="slide51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13" Type="http://schemas.openxmlformats.org/officeDocument/2006/relationships/slide" Target="slide51.xml"/><Relationship Id="rId3" Type="http://schemas.openxmlformats.org/officeDocument/2006/relationships/slide" Target="slide45.xml"/><Relationship Id="rId7" Type="http://schemas.openxmlformats.org/officeDocument/2006/relationships/image" Target="../media/image29.png"/><Relationship Id="rId12" Type="http://schemas.openxmlformats.org/officeDocument/2006/relationships/image" Target="../media/image24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11" Type="http://schemas.openxmlformats.org/officeDocument/2006/relationships/image" Target="../media/image239.png"/><Relationship Id="rId5" Type="http://schemas.openxmlformats.org/officeDocument/2006/relationships/image" Target="../media/image236.png"/><Relationship Id="rId10" Type="http://schemas.openxmlformats.org/officeDocument/2006/relationships/image" Target="../media/image238.png"/><Relationship Id="rId4" Type="http://schemas.openxmlformats.org/officeDocument/2006/relationships/slide" Target="slide58.xml"/><Relationship Id="rId9" Type="http://schemas.openxmlformats.org/officeDocument/2006/relationships/image" Target="../media/image12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13" Type="http://schemas.openxmlformats.org/officeDocument/2006/relationships/image" Target="../media/image14.png"/><Relationship Id="rId3" Type="http://schemas.openxmlformats.org/officeDocument/2006/relationships/slide" Target="slide45.xml"/><Relationship Id="rId7" Type="http://schemas.openxmlformats.org/officeDocument/2006/relationships/image" Target="../media/image15.png"/><Relationship Id="rId12" Type="http://schemas.openxmlformats.org/officeDocument/2006/relationships/image" Target="../media/image24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1.png"/><Relationship Id="rId11" Type="http://schemas.openxmlformats.org/officeDocument/2006/relationships/image" Target="../media/image244.png"/><Relationship Id="rId5" Type="http://schemas.openxmlformats.org/officeDocument/2006/relationships/image" Target="../media/image107.png"/><Relationship Id="rId15" Type="http://schemas.openxmlformats.org/officeDocument/2006/relationships/image" Target="../media/image246.png"/><Relationship Id="rId10" Type="http://schemas.openxmlformats.org/officeDocument/2006/relationships/image" Target="../media/image10.png"/><Relationship Id="rId4" Type="http://schemas.openxmlformats.org/officeDocument/2006/relationships/slide" Target="slide59.xml"/><Relationship Id="rId9" Type="http://schemas.openxmlformats.org/officeDocument/2006/relationships/image" Target="../media/image243.png"/><Relationship Id="rId1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.xml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slide" Target="slide6.xml"/><Relationship Id="rId9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13" Type="http://schemas.openxmlformats.org/officeDocument/2006/relationships/image" Target="../media/image252.png"/><Relationship Id="rId3" Type="http://schemas.openxmlformats.org/officeDocument/2006/relationships/slide" Target="slide45.xml"/><Relationship Id="rId7" Type="http://schemas.openxmlformats.org/officeDocument/2006/relationships/image" Target="../media/image42.png"/><Relationship Id="rId12" Type="http://schemas.openxmlformats.org/officeDocument/2006/relationships/image" Target="../media/image25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250.png"/><Relationship Id="rId5" Type="http://schemas.openxmlformats.org/officeDocument/2006/relationships/image" Target="../media/image247.png"/><Relationship Id="rId10" Type="http://schemas.openxmlformats.org/officeDocument/2006/relationships/image" Target="../media/image15.png"/><Relationship Id="rId4" Type="http://schemas.openxmlformats.org/officeDocument/2006/relationships/slide" Target="slide60.xml"/><Relationship Id="rId9" Type="http://schemas.openxmlformats.org/officeDocument/2006/relationships/image" Target="../media/image249.png"/><Relationship Id="rId14" Type="http://schemas.openxmlformats.org/officeDocument/2006/relationships/image" Target="../media/image253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13" Type="http://schemas.openxmlformats.org/officeDocument/2006/relationships/image" Target="../media/image261.png"/><Relationship Id="rId3" Type="http://schemas.openxmlformats.org/officeDocument/2006/relationships/slide" Target="slide45.xml"/><Relationship Id="rId7" Type="http://schemas.openxmlformats.org/officeDocument/2006/relationships/image" Target="../media/image256.png"/><Relationship Id="rId12" Type="http://schemas.openxmlformats.org/officeDocument/2006/relationships/image" Target="../media/image260.png"/><Relationship Id="rId17" Type="http://schemas.openxmlformats.org/officeDocument/2006/relationships/slide" Target="slide60.xml"/><Relationship Id="rId2" Type="http://schemas.openxmlformats.org/officeDocument/2006/relationships/slide" Target="slide2.xml"/><Relationship Id="rId16" Type="http://schemas.openxmlformats.org/officeDocument/2006/relationships/image" Target="../media/image2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5.png"/><Relationship Id="rId11" Type="http://schemas.openxmlformats.org/officeDocument/2006/relationships/image" Target="../media/image101.png"/><Relationship Id="rId5" Type="http://schemas.openxmlformats.org/officeDocument/2006/relationships/image" Target="../media/image254.png"/><Relationship Id="rId15" Type="http://schemas.openxmlformats.org/officeDocument/2006/relationships/image" Target="../media/image66.png"/><Relationship Id="rId10" Type="http://schemas.openxmlformats.org/officeDocument/2006/relationships/image" Target="../media/image259.png"/><Relationship Id="rId4" Type="http://schemas.openxmlformats.org/officeDocument/2006/relationships/slide" Target="slide61.xml"/><Relationship Id="rId9" Type="http://schemas.openxmlformats.org/officeDocument/2006/relationships/image" Target="../media/image258.png"/><Relationship Id="rId14" Type="http://schemas.openxmlformats.org/officeDocument/2006/relationships/image" Target="../media/image32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png"/><Relationship Id="rId3" Type="http://schemas.openxmlformats.org/officeDocument/2006/relationships/slide" Target="slide45.xml"/><Relationship Id="rId7" Type="http://schemas.openxmlformats.org/officeDocument/2006/relationships/image" Target="../media/image7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slide" Target="slide6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6.png"/><Relationship Id="rId3" Type="http://schemas.openxmlformats.org/officeDocument/2006/relationships/slide" Target="slide45.xml"/><Relationship Id="rId7" Type="http://schemas.openxmlformats.org/officeDocument/2006/relationships/image" Target="../media/image26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png"/><Relationship Id="rId11" Type="http://schemas.openxmlformats.org/officeDocument/2006/relationships/slide" Target="slide62.xml"/><Relationship Id="rId5" Type="http://schemas.openxmlformats.org/officeDocument/2006/relationships/image" Target="../media/image264.png"/><Relationship Id="rId10" Type="http://schemas.openxmlformats.org/officeDocument/2006/relationships/image" Target="../media/image268.png"/><Relationship Id="rId4" Type="http://schemas.openxmlformats.org/officeDocument/2006/relationships/slide" Target="slide63.xml"/><Relationship Id="rId9" Type="http://schemas.openxmlformats.org/officeDocument/2006/relationships/image" Target="../media/image26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png"/><Relationship Id="rId3" Type="http://schemas.openxmlformats.org/officeDocument/2006/relationships/slide" Target="slide45.xml"/><Relationship Id="rId7" Type="http://schemas.openxmlformats.org/officeDocument/2006/relationships/image" Target="../media/image15.png"/><Relationship Id="rId12" Type="http://schemas.openxmlformats.org/officeDocument/2006/relationships/image" Target="../media/image27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0.png"/><Relationship Id="rId11" Type="http://schemas.openxmlformats.org/officeDocument/2006/relationships/image" Target="../media/image2.png"/><Relationship Id="rId5" Type="http://schemas.openxmlformats.org/officeDocument/2006/relationships/image" Target="../media/image269.png"/><Relationship Id="rId10" Type="http://schemas.openxmlformats.org/officeDocument/2006/relationships/image" Target="../media/image14.png"/><Relationship Id="rId4" Type="http://schemas.openxmlformats.org/officeDocument/2006/relationships/slide" Target="slide64.xml"/><Relationship Id="rId9" Type="http://schemas.openxmlformats.org/officeDocument/2006/relationships/image" Target="../media/image27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77.png"/><Relationship Id="rId3" Type="http://schemas.openxmlformats.org/officeDocument/2006/relationships/slide" Target="slide2.xml"/><Relationship Id="rId7" Type="http://schemas.openxmlformats.org/officeDocument/2006/relationships/image" Target="../media/image183.pn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4.png"/><Relationship Id="rId11" Type="http://schemas.openxmlformats.org/officeDocument/2006/relationships/image" Target="../media/image14.png"/><Relationship Id="rId5" Type="http://schemas.openxmlformats.org/officeDocument/2006/relationships/slide" Target="slide65.xml"/><Relationship Id="rId10" Type="http://schemas.openxmlformats.org/officeDocument/2006/relationships/image" Target="../media/image276.png"/><Relationship Id="rId4" Type="http://schemas.openxmlformats.org/officeDocument/2006/relationships/slide" Target="slide45.xml"/><Relationship Id="rId9" Type="http://schemas.openxmlformats.org/officeDocument/2006/relationships/image" Target="../media/image275.png"/><Relationship Id="rId14" Type="http://schemas.openxmlformats.org/officeDocument/2006/relationships/image" Target="../media/image12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png"/><Relationship Id="rId3" Type="http://schemas.openxmlformats.org/officeDocument/2006/relationships/slide" Target="slide45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2.png"/><Relationship Id="rId5" Type="http://schemas.openxmlformats.org/officeDocument/2006/relationships/image" Target="../media/image278.png"/><Relationship Id="rId10" Type="http://schemas.openxmlformats.org/officeDocument/2006/relationships/image" Target="../media/image280.png"/><Relationship Id="rId4" Type="http://schemas.openxmlformats.org/officeDocument/2006/relationships/slide" Target="slide66.xml"/><Relationship Id="rId9" Type="http://schemas.openxmlformats.org/officeDocument/2006/relationships/image" Target="../media/image279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png"/><Relationship Id="rId13" Type="http://schemas.openxmlformats.org/officeDocument/2006/relationships/image" Target="../media/image12.png"/><Relationship Id="rId3" Type="http://schemas.openxmlformats.org/officeDocument/2006/relationships/slide" Target="slide45.xml"/><Relationship Id="rId7" Type="http://schemas.openxmlformats.org/officeDocument/2006/relationships/image" Target="../media/image53.png"/><Relationship Id="rId12" Type="http://schemas.openxmlformats.org/officeDocument/2006/relationships/image" Target="../media/image28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.png"/><Relationship Id="rId5" Type="http://schemas.openxmlformats.org/officeDocument/2006/relationships/image" Target="../media/image281.png"/><Relationship Id="rId10" Type="http://schemas.openxmlformats.org/officeDocument/2006/relationships/image" Target="../media/image14.png"/><Relationship Id="rId4" Type="http://schemas.openxmlformats.org/officeDocument/2006/relationships/slide" Target="slide67.xml"/><Relationship Id="rId9" Type="http://schemas.openxmlformats.org/officeDocument/2006/relationships/image" Target="../media/image282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png"/><Relationship Id="rId3" Type="http://schemas.openxmlformats.org/officeDocument/2006/relationships/slide" Target="slide45.xml"/><Relationship Id="rId7" Type="http://schemas.openxmlformats.org/officeDocument/2006/relationships/image" Target="../media/image15.png"/><Relationship Id="rId12" Type="http://schemas.openxmlformats.org/officeDocument/2006/relationships/image" Target="../media/image28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5.png"/><Relationship Id="rId11" Type="http://schemas.openxmlformats.org/officeDocument/2006/relationships/image" Target="../media/image288.png"/><Relationship Id="rId5" Type="http://schemas.openxmlformats.org/officeDocument/2006/relationships/image" Target="../media/image284.png"/><Relationship Id="rId10" Type="http://schemas.openxmlformats.org/officeDocument/2006/relationships/image" Target="../media/image287.png"/><Relationship Id="rId4" Type="http://schemas.openxmlformats.org/officeDocument/2006/relationships/slide" Target="slide68.xml"/><Relationship Id="rId9" Type="http://schemas.openxmlformats.org/officeDocument/2006/relationships/image" Target="../media/image225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3" Type="http://schemas.openxmlformats.org/officeDocument/2006/relationships/slide" Target="slide45.xml"/><Relationship Id="rId7" Type="http://schemas.openxmlformats.org/officeDocument/2006/relationships/image" Target="../media/image7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290.png"/><Relationship Id="rId4" Type="http://schemas.openxmlformats.org/officeDocument/2006/relationships/slide" Target="slide69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" Target="slide2.xml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32.png"/><Relationship Id="rId4" Type="http://schemas.openxmlformats.org/officeDocument/2006/relationships/slide" Target="slide7.xml"/><Relationship Id="rId9" Type="http://schemas.openxmlformats.org/officeDocument/2006/relationships/image" Target="../media/image12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png"/><Relationship Id="rId13" Type="http://schemas.openxmlformats.org/officeDocument/2006/relationships/image" Target="../media/image12.png"/><Relationship Id="rId3" Type="http://schemas.openxmlformats.org/officeDocument/2006/relationships/slide" Target="slide45.xml"/><Relationship Id="rId7" Type="http://schemas.openxmlformats.org/officeDocument/2006/relationships/image" Target="../media/image2.png"/><Relationship Id="rId12" Type="http://schemas.openxmlformats.org/officeDocument/2006/relationships/image" Target="../media/image20.png"/><Relationship Id="rId2" Type="http://schemas.openxmlformats.org/officeDocument/2006/relationships/slide" Target="slide2.xml"/><Relationship Id="rId16" Type="http://schemas.openxmlformats.org/officeDocument/2006/relationships/slide" Target="slide6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295.png"/><Relationship Id="rId5" Type="http://schemas.openxmlformats.org/officeDocument/2006/relationships/image" Target="../media/image292.png"/><Relationship Id="rId15" Type="http://schemas.openxmlformats.org/officeDocument/2006/relationships/image" Target="../media/image297.png"/><Relationship Id="rId10" Type="http://schemas.openxmlformats.org/officeDocument/2006/relationships/image" Target="../media/image59.png"/><Relationship Id="rId4" Type="http://schemas.openxmlformats.org/officeDocument/2006/relationships/slide" Target="slide70.xml"/><Relationship Id="rId9" Type="http://schemas.openxmlformats.org/officeDocument/2006/relationships/image" Target="../media/image294.png"/><Relationship Id="rId14" Type="http://schemas.openxmlformats.org/officeDocument/2006/relationships/image" Target="../media/image29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png"/><Relationship Id="rId13" Type="http://schemas.openxmlformats.org/officeDocument/2006/relationships/image" Target="../media/image303.png"/><Relationship Id="rId3" Type="http://schemas.openxmlformats.org/officeDocument/2006/relationships/slide" Target="slide45.xml"/><Relationship Id="rId7" Type="http://schemas.openxmlformats.org/officeDocument/2006/relationships/image" Target="../media/image29.png"/><Relationship Id="rId12" Type="http://schemas.openxmlformats.org/officeDocument/2006/relationships/image" Target="../media/image302.png"/><Relationship Id="rId2" Type="http://schemas.openxmlformats.org/officeDocument/2006/relationships/slide" Target="slide2.xml"/><Relationship Id="rId16" Type="http://schemas.openxmlformats.org/officeDocument/2006/relationships/slide" Target="slide6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22.png"/><Relationship Id="rId5" Type="http://schemas.openxmlformats.org/officeDocument/2006/relationships/image" Target="../media/image298.png"/><Relationship Id="rId15" Type="http://schemas.openxmlformats.org/officeDocument/2006/relationships/image" Target="../media/image305.png"/><Relationship Id="rId10" Type="http://schemas.openxmlformats.org/officeDocument/2006/relationships/image" Target="../media/image301.png"/><Relationship Id="rId4" Type="http://schemas.openxmlformats.org/officeDocument/2006/relationships/slide" Target="slide71.xml"/><Relationship Id="rId9" Type="http://schemas.openxmlformats.org/officeDocument/2006/relationships/image" Target="../media/image300.png"/><Relationship Id="rId14" Type="http://schemas.openxmlformats.org/officeDocument/2006/relationships/image" Target="../media/image304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png"/><Relationship Id="rId3" Type="http://schemas.openxmlformats.org/officeDocument/2006/relationships/slide" Target="slide45.xml"/><Relationship Id="rId7" Type="http://schemas.openxmlformats.org/officeDocument/2006/relationships/image" Target="../media/image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306.png"/><Relationship Id="rId4" Type="http://schemas.openxmlformats.org/officeDocument/2006/relationships/slide" Target="slide72.xml"/><Relationship Id="rId9" Type="http://schemas.openxmlformats.org/officeDocument/2006/relationships/slide" Target="slide69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png"/><Relationship Id="rId3" Type="http://schemas.openxmlformats.org/officeDocument/2006/relationships/slide" Target="slide45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308.png"/><Relationship Id="rId4" Type="http://schemas.openxmlformats.org/officeDocument/2006/relationships/slide" Target="slide73.xml"/><Relationship Id="rId9" Type="http://schemas.openxmlformats.org/officeDocument/2006/relationships/image" Target="../media/image12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2.png"/><Relationship Id="rId13" Type="http://schemas.openxmlformats.org/officeDocument/2006/relationships/image" Target="../media/image316.png"/><Relationship Id="rId3" Type="http://schemas.openxmlformats.org/officeDocument/2006/relationships/slide" Target="slide45.xml"/><Relationship Id="rId7" Type="http://schemas.openxmlformats.org/officeDocument/2006/relationships/image" Target="../media/image42.png"/><Relationship Id="rId12" Type="http://schemas.openxmlformats.org/officeDocument/2006/relationships/image" Target="../media/image3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1.png"/><Relationship Id="rId11" Type="http://schemas.openxmlformats.org/officeDocument/2006/relationships/image" Target="../media/image314.png"/><Relationship Id="rId5" Type="http://schemas.openxmlformats.org/officeDocument/2006/relationships/image" Target="../media/image310.png"/><Relationship Id="rId10" Type="http://schemas.openxmlformats.org/officeDocument/2006/relationships/image" Target="../media/image254.png"/><Relationship Id="rId4" Type="http://schemas.openxmlformats.org/officeDocument/2006/relationships/slide" Target="slide74.xml"/><Relationship Id="rId9" Type="http://schemas.openxmlformats.org/officeDocument/2006/relationships/image" Target="../media/image313.png"/><Relationship Id="rId14" Type="http://schemas.openxmlformats.org/officeDocument/2006/relationships/slide" Target="slide73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8.png"/><Relationship Id="rId13" Type="http://schemas.openxmlformats.org/officeDocument/2006/relationships/slide" Target="slide73.xml"/><Relationship Id="rId3" Type="http://schemas.openxmlformats.org/officeDocument/2006/relationships/slide" Target="slide45.xml"/><Relationship Id="rId7" Type="http://schemas.openxmlformats.org/officeDocument/2006/relationships/image" Target="../media/image15.png"/><Relationship Id="rId12" Type="http://schemas.openxmlformats.org/officeDocument/2006/relationships/image" Target="../media/image31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7.png"/><Relationship Id="rId11" Type="http://schemas.openxmlformats.org/officeDocument/2006/relationships/image" Target="../media/image78.png"/><Relationship Id="rId5" Type="http://schemas.openxmlformats.org/officeDocument/2006/relationships/image" Target="../media/image107.png"/><Relationship Id="rId10" Type="http://schemas.openxmlformats.org/officeDocument/2006/relationships/image" Target="../media/image59.png"/><Relationship Id="rId4" Type="http://schemas.openxmlformats.org/officeDocument/2006/relationships/slide" Target="slide75.xml"/><Relationship Id="rId9" Type="http://schemas.openxmlformats.org/officeDocument/2006/relationships/image" Target="../media/image245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2.png"/><Relationship Id="rId13" Type="http://schemas.openxmlformats.org/officeDocument/2006/relationships/image" Target="../media/image12.png"/><Relationship Id="rId18" Type="http://schemas.openxmlformats.org/officeDocument/2006/relationships/slide" Target="slide73.xml"/><Relationship Id="rId3" Type="http://schemas.openxmlformats.org/officeDocument/2006/relationships/slide" Target="slide45.xml"/><Relationship Id="rId7" Type="http://schemas.openxmlformats.org/officeDocument/2006/relationships/image" Target="../media/image321.png"/><Relationship Id="rId12" Type="http://schemas.openxmlformats.org/officeDocument/2006/relationships/image" Target="../media/image325.png"/><Relationship Id="rId17" Type="http://schemas.openxmlformats.org/officeDocument/2006/relationships/image" Target="../media/image327.png"/><Relationship Id="rId2" Type="http://schemas.openxmlformats.org/officeDocument/2006/relationships/slide" Target="slide2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11" Type="http://schemas.openxmlformats.org/officeDocument/2006/relationships/image" Target="../media/image2.png"/><Relationship Id="rId5" Type="http://schemas.openxmlformats.org/officeDocument/2006/relationships/image" Target="../media/image107.png"/><Relationship Id="rId15" Type="http://schemas.openxmlformats.org/officeDocument/2006/relationships/image" Target="../media/image326.png"/><Relationship Id="rId10" Type="http://schemas.openxmlformats.org/officeDocument/2006/relationships/image" Target="../media/image324.png"/><Relationship Id="rId4" Type="http://schemas.openxmlformats.org/officeDocument/2006/relationships/slide" Target="slide76.xml"/><Relationship Id="rId9" Type="http://schemas.openxmlformats.org/officeDocument/2006/relationships/image" Target="../media/image323.png"/><Relationship Id="rId1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32.png"/><Relationship Id="rId3" Type="http://schemas.openxmlformats.org/officeDocument/2006/relationships/slide" Target="slide2.xml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34.png"/><Relationship Id="rId5" Type="http://schemas.openxmlformats.org/officeDocument/2006/relationships/slide" Target="slide8.xml"/><Relationship Id="rId15" Type="http://schemas.openxmlformats.org/officeDocument/2006/relationships/image" Target="../media/image50.png"/><Relationship Id="rId10" Type="http://schemas.openxmlformats.org/officeDocument/2006/relationships/image" Target="../media/image35.png"/><Relationship Id="rId4" Type="http://schemas.openxmlformats.org/officeDocument/2006/relationships/slide" Target="slide7.xml"/><Relationship Id="rId9" Type="http://schemas.openxmlformats.org/officeDocument/2006/relationships/image" Target="../media/image48.png"/><Relationship Id="rId1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" Target="slide2.xml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slide" Target="slide9.xml"/><Relationship Id="rId4" Type="http://schemas.openxmlformats.org/officeDocument/2006/relationships/slide" Target="slide7.xml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12303" y="638994"/>
            <a:ext cx="1783714" cy="554355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70"/>
              </a:spcBef>
            </a:pPr>
            <a:r>
              <a:rPr sz="1400" b="1" spc="10" dirty="0">
                <a:solidFill>
                  <a:srgbClr val="04064C"/>
                </a:solidFill>
                <a:latin typeface="Arial"/>
                <a:cs typeface="Arial"/>
              </a:rPr>
              <a:t>Distributed</a:t>
            </a:r>
            <a:r>
              <a:rPr sz="1400" b="1" spc="-4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04064C"/>
                </a:solidFill>
                <a:latin typeface="Arial"/>
                <a:cs typeface="Arial"/>
              </a:rPr>
              <a:t>Systems</a:t>
            </a:r>
            <a:endParaRPr sz="1400">
              <a:latin typeface="Arial"/>
              <a:cs typeface="Arial"/>
            </a:endParaRPr>
          </a:p>
          <a:p>
            <a:pPr marL="3810" algn="ctr">
              <a:lnSpc>
                <a:spcPct val="100000"/>
              </a:lnSpc>
              <a:spcBef>
                <a:spcPts val="509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(3rd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Edition)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7743" y="1807362"/>
            <a:ext cx="4483735" cy="1163955"/>
            <a:chOff x="87743" y="1807362"/>
            <a:chExt cx="4483735" cy="1163955"/>
          </a:xfrm>
        </p:grpSpPr>
        <p:sp>
          <p:nvSpPr>
            <p:cNvPr id="4" name="object 4"/>
            <p:cNvSpPr/>
            <p:nvPr/>
          </p:nvSpPr>
          <p:spPr>
            <a:xfrm>
              <a:off x="87743" y="1807362"/>
              <a:ext cx="4432935" cy="82550"/>
            </a:xfrm>
            <a:custGeom>
              <a:avLst/>
              <a:gdLst/>
              <a:ahLst/>
              <a:cxnLst/>
              <a:rect l="l" t="t" r="r" b="b"/>
              <a:pathLst>
                <a:path w="4432935" h="825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82384"/>
                  </a:lnTo>
                  <a:lnTo>
                    <a:pt x="4432567" y="82384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544" y="2869552"/>
              <a:ext cx="101600" cy="1016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9344" y="2856852"/>
              <a:ext cx="4381715" cy="1143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20311" y="1857933"/>
              <a:ext cx="50749" cy="101161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7743" y="1851775"/>
              <a:ext cx="4432935" cy="1068705"/>
            </a:xfrm>
            <a:custGeom>
              <a:avLst/>
              <a:gdLst/>
              <a:ahLst/>
              <a:cxnLst/>
              <a:rect l="l" t="t" r="r" b="b"/>
              <a:pathLst>
                <a:path w="4432935" h="1068705">
                  <a:moveTo>
                    <a:pt x="4432567" y="0"/>
                  </a:moveTo>
                  <a:lnTo>
                    <a:pt x="0" y="0"/>
                  </a:lnTo>
                  <a:lnTo>
                    <a:pt x="0" y="1017776"/>
                  </a:lnTo>
                  <a:lnTo>
                    <a:pt x="4008" y="1037501"/>
                  </a:lnTo>
                  <a:lnTo>
                    <a:pt x="14922" y="1053654"/>
                  </a:lnTo>
                  <a:lnTo>
                    <a:pt x="31075" y="1064568"/>
                  </a:lnTo>
                  <a:lnTo>
                    <a:pt x="50800" y="1068577"/>
                  </a:lnTo>
                  <a:lnTo>
                    <a:pt x="4381767" y="1068577"/>
                  </a:lnTo>
                  <a:lnTo>
                    <a:pt x="4401492" y="1064568"/>
                  </a:lnTo>
                  <a:lnTo>
                    <a:pt x="4417644" y="1053654"/>
                  </a:lnTo>
                  <a:lnTo>
                    <a:pt x="4428558" y="1037501"/>
                  </a:lnTo>
                  <a:lnTo>
                    <a:pt x="4432567" y="101777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896012"/>
              <a:ext cx="0" cy="993140"/>
            </a:xfrm>
            <a:custGeom>
              <a:avLst/>
              <a:gdLst/>
              <a:ahLst/>
              <a:cxnLst/>
              <a:rect l="l" t="t" r="r" b="b"/>
              <a:pathLst>
                <a:path h="993139">
                  <a:moveTo>
                    <a:pt x="0" y="99258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20311" y="188331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87061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85791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307998" y="2023818"/>
            <a:ext cx="1992630" cy="559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1400" spc="15" dirty="0">
                <a:latin typeface="Arial"/>
                <a:cs typeface="Arial"/>
              </a:rPr>
              <a:t>Chapter 01: Introduction</a:t>
            </a:r>
            <a:endParaRPr sz="1400">
              <a:latin typeface="Arial"/>
              <a:cs typeface="Arial"/>
            </a:endParaRPr>
          </a:p>
          <a:p>
            <a:pPr marL="3810" algn="ctr">
              <a:lnSpc>
                <a:spcPct val="100000"/>
              </a:lnSpc>
              <a:spcBef>
                <a:spcPts val="1170"/>
              </a:spcBef>
            </a:pPr>
            <a:r>
              <a:rPr sz="1100" spc="-20" dirty="0">
                <a:latin typeface="Arial"/>
                <a:cs typeface="Arial"/>
              </a:rPr>
              <a:t>Version: </a:t>
            </a:r>
            <a:r>
              <a:rPr sz="1100" spc="-5" dirty="0">
                <a:latin typeface="Arial"/>
                <a:cs typeface="Arial"/>
              </a:rPr>
              <a:t>February 25,</a:t>
            </a:r>
            <a:r>
              <a:rPr sz="1100" spc="6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2017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24554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Making distribution transparent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z="1400" spc="15" dirty="0">
                <a:solidFill>
                  <a:srgbClr val="04064C"/>
                </a:solidFill>
                <a:latin typeface="Arial"/>
                <a:cs typeface="Arial"/>
              </a:rPr>
              <a:t>Degree </a:t>
            </a:r>
            <a:r>
              <a:rPr sz="1400" spc="10" dirty="0">
                <a:solidFill>
                  <a:srgbClr val="04064C"/>
                </a:solidFill>
                <a:latin typeface="Arial"/>
                <a:cs typeface="Arial"/>
              </a:rPr>
              <a:t>of</a:t>
            </a:r>
            <a:r>
              <a:rPr sz="14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400" spc="15" dirty="0">
                <a:solidFill>
                  <a:srgbClr val="04064C"/>
                </a:solidFill>
                <a:latin typeface="Arial"/>
                <a:cs typeface="Arial"/>
              </a:rPr>
              <a:t>transparency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7743" y="815060"/>
            <a:ext cx="4483735" cy="2118995"/>
            <a:chOff x="87743" y="815060"/>
            <a:chExt cx="4483735" cy="2118995"/>
          </a:xfrm>
        </p:grpSpPr>
        <p:sp>
          <p:nvSpPr>
            <p:cNvPr id="5" name="object 5"/>
            <p:cNvSpPr/>
            <p:nvPr/>
          </p:nvSpPr>
          <p:spPr>
            <a:xfrm>
              <a:off x="87743" y="815060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978039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831960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819260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859294"/>
              <a:ext cx="50749" cy="197266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22286"/>
              <a:ext cx="4432935" cy="1860550"/>
            </a:xfrm>
            <a:custGeom>
              <a:avLst/>
              <a:gdLst/>
              <a:ahLst/>
              <a:cxnLst/>
              <a:rect l="l" t="t" r="r" b="b"/>
              <a:pathLst>
                <a:path w="4432935" h="1860550">
                  <a:moveTo>
                    <a:pt x="4432567" y="0"/>
                  </a:moveTo>
                  <a:lnTo>
                    <a:pt x="0" y="0"/>
                  </a:lnTo>
                  <a:lnTo>
                    <a:pt x="0" y="1809673"/>
                  </a:lnTo>
                  <a:lnTo>
                    <a:pt x="4008" y="1829398"/>
                  </a:lnTo>
                  <a:lnTo>
                    <a:pt x="14922" y="1845551"/>
                  </a:lnTo>
                  <a:lnTo>
                    <a:pt x="31075" y="1856465"/>
                  </a:lnTo>
                  <a:lnTo>
                    <a:pt x="50800" y="1860474"/>
                  </a:lnTo>
                  <a:lnTo>
                    <a:pt x="4381767" y="1860474"/>
                  </a:lnTo>
                  <a:lnTo>
                    <a:pt x="4401492" y="1856465"/>
                  </a:lnTo>
                  <a:lnTo>
                    <a:pt x="4417644" y="1845551"/>
                  </a:lnTo>
                  <a:lnTo>
                    <a:pt x="4428558" y="1829398"/>
                  </a:lnTo>
                  <a:lnTo>
                    <a:pt x="4432567" y="180967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897356"/>
              <a:ext cx="0" cy="1953895"/>
            </a:xfrm>
            <a:custGeom>
              <a:avLst/>
              <a:gdLst/>
              <a:ahLst/>
              <a:cxnLst/>
              <a:rect l="l" t="t" r="r" b="b"/>
              <a:pathLst>
                <a:path h="1953895">
                  <a:moveTo>
                    <a:pt x="0" y="195365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8465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7195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85925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21665" y="765359"/>
            <a:ext cx="3197225" cy="4127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Aiming at full distribution transparency </a:t>
            </a:r>
            <a:r>
              <a:rPr sz="1000" spc="-1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be too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much: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17" name="object 17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6700" y="3331252"/>
            <a:ext cx="120523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Degree of distribution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transparency</a:t>
            </a:r>
            <a:endParaRPr sz="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10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24554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Making distribution transparent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Degree </a:t>
            </a:r>
            <a:r>
              <a:rPr spc="10" dirty="0"/>
              <a:t>of</a:t>
            </a:r>
            <a:r>
              <a:rPr spc="-10" dirty="0"/>
              <a:t> </a:t>
            </a:r>
            <a:r>
              <a:rPr spc="15" dirty="0"/>
              <a:t>transparency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15060"/>
            <a:ext cx="4483735" cy="2118995"/>
            <a:chOff x="87743" y="815060"/>
            <a:chExt cx="4483735" cy="2118995"/>
          </a:xfrm>
        </p:grpSpPr>
        <p:sp>
          <p:nvSpPr>
            <p:cNvPr id="5" name="object 5"/>
            <p:cNvSpPr/>
            <p:nvPr/>
          </p:nvSpPr>
          <p:spPr>
            <a:xfrm>
              <a:off x="87743" y="815060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978039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831960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819260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859294"/>
              <a:ext cx="50749" cy="197266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22286"/>
              <a:ext cx="4432935" cy="1860550"/>
            </a:xfrm>
            <a:custGeom>
              <a:avLst/>
              <a:gdLst/>
              <a:ahLst/>
              <a:cxnLst/>
              <a:rect l="l" t="t" r="r" b="b"/>
              <a:pathLst>
                <a:path w="4432935" h="1860550">
                  <a:moveTo>
                    <a:pt x="4432567" y="0"/>
                  </a:moveTo>
                  <a:lnTo>
                    <a:pt x="0" y="0"/>
                  </a:lnTo>
                  <a:lnTo>
                    <a:pt x="0" y="1809673"/>
                  </a:lnTo>
                  <a:lnTo>
                    <a:pt x="4008" y="1829398"/>
                  </a:lnTo>
                  <a:lnTo>
                    <a:pt x="14922" y="1845551"/>
                  </a:lnTo>
                  <a:lnTo>
                    <a:pt x="31075" y="1856465"/>
                  </a:lnTo>
                  <a:lnTo>
                    <a:pt x="50800" y="1860474"/>
                  </a:lnTo>
                  <a:lnTo>
                    <a:pt x="4381767" y="1860474"/>
                  </a:lnTo>
                  <a:lnTo>
                    <a:pt x="4401492" y="1856465"/>
                  </a:lnTo>
                  <a:lnTo>
                    <a:pt x="4417644" y="1845551"/>
                  </a:lnTo>
                  <a:lnTo>
                    <a:pt x="4428558" y="1829398"/>
                  </a:lnTo>
                  <a:lnTo>
                    <a:pt x="4432567" y="180967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897356"/>
              <a:ext cx="0" cy="1953895"/>
            </a:xfrm>
            <a:custGeom>
              <a:avLst/>
              <a:gdLst/>
              <a:ahLst/>
              <a:cxnLst/>
              <a:rect l="l" t="t" r="r" b="b"/>
              <a:pathLst>
                <a:path h="1953895">
                  <a:moveTo>
                    <a:pt x="0" y="195365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8465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7195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85925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288453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21665" y="765359"/>
            <a:ext cx="3526790" cy="64071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Aiming at full distribution transparency </a:t>
            </a:r>
            <a:r>
              <a:rPr sz="1000" spc="-1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be too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much:</a:t>
            </a:r>
            <a:endParaRPr sz="1000">
              <a:latin typeface="Arial"/>
              <a:cs typeface="Arial"/>
            </a:endParaRPr>
          </a:p>
          <a:p>
            <a:pPr marL="29337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There are communication latencies that cannot be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hidden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18" name="object 18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6700" y="3331252"/>
            <a:ext cx="120523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0" action="ppaction://hlinksldjump"/>
              </a:rPr>
              <a:t>Degree of distribution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10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0" action="ppaction://hlinksldjump"/>
              </a:rPr>
              <a:t>transparency</a:t>
            </a:r>
            <a:endParaRPr sz="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10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24554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Making distribution transparent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Degree </a:t>
            </a:r>
            <a:r>
              <a:rPr spc="10" dirty="0"/>
              <a:t>of</a:t>
            </a:r>
            <a:r>
              <a:rPr spc="-10" dirty="0"/>
              <a:t> </a:t>
            </a:r>
            <a:r>
              <a:rPr spc="15" dirty="0"/>
              <a:t>transparency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15060"/>
            <a:ext cx="4483735" cy="2118995"/>
            <a:chOff x="87743" y="815060"/>
            <a:chExt cx="4483735" cy="2118995"/>
          </a:xfrm>
        </p:grpSpPr>
        <p:sp>
          <p:nvSpPr>
            <p:cNvPr id="5" name="object 5"/>
            <p:cNvSpPr/>
            <p:nvPr/>
          </p:nvSpPr>
          <p:spPr>
            <a:xfrm>
              <a:off x="87743" y="815060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978039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831960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819260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859294"/>
              <a:ext cx="50749" cy="197266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22286"/>
              <a:ext cx="4432935" cy="1860550"/>
            </a:xfrm>
            <a:custGeom>
              <a:avLst/>
              <a:gdLst/>
              <a:ahLst/>
              <a:cxnLst/>
              <a:rect l="l" t="t" r="r" b="b"/>
              <a:pathLst>
                <a:path w="4432935" h="1860550">
                  <a:moveTo>
                    <a:pt x="4432567" y="0"/>
                  </a:moveTo>
                  <a:lnTo>
                    <a:pt x="0" y="0"/>
                  </a:lnTo>
                  <a:lnTo>
                    <a:pt x="0" y="1809673"/>
                  </a:lnTo>
                  <a:lnTo>
                    <a:pt x="4008" y="1829398"/>
                  </a:lnTo>
                  <a:lnTo>
                    <a:pt x="14922" y="1845551"/>
                  </a:lnTo>
                  <a:lnTo>
                    <a:pt x="31075" y="1856465"/>
                  </a:lnTo>
                  <a:lnTo>
                    <a:pt x="50800" y="1860474"/>
                  </a:lnTo>
                  <a:lnTo>
                    <a:pt x="4381767" y="1860474"/>
                  </a:lnTo>
                  <a:lnTo>
                    <a:pt x="4401492" y="1856465"/>
                  </a:lnTo>
                  <a:lnTo>
                    <a:pt x="4417644" y="1845551"/>
                  </a:lnTo>
                  <a:lnTo>
                    <a:pt x="4428558" y="1829398"/>
                  </a:lnTo>
                  <a:lnTo>
                    <a:pt x="4432567" y="180967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897356"/>
              <a:ext cx="0" cy="1953895"/>
            </a:xfrm>
            <a:custGeom>
              <a:avLst/>
              <a:gdLst/>
              <a:ahLst/>
              <a:cxnLst/>
              <a:rect l="l" t="t" r="r" b="b"/>
              <a:pathLst>
                <a:path h="1953895">
                  <a:moveTo>
                    <a:pt x="0" y="195365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8465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7195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85925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288453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440281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1581" y="1784184"/>
              <a:ext cx="61874" cy="6187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1581" y="1936013"/>
              <a:ext cx="61874" cy="6187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21665" y="765359"/>
            <a:ext cx="4359910" cy="14249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Aiming at full distribution transparency </a:t>
            </a:r>
            <a:r>
              <a:rPr sz="1000" spc="-1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be too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much:</a:t>
            </a:r>
            <a:endParaRPr sz="1000">
              <a:latin typeface="Arial"/>
              <a:cs typeface="Arial"/>
            </a:endParaRPr>
          </a:p>
          <a:p>
            <a:pPr marL="293370" marR="213995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There are communication latencies that cannot be hidden 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Completely hiding failures</a:t>
            </a:r>
            <a:r>
              <a:rPr sz="1000" spc="-5" dirty="0">
                <a:latin typeface="Arial"/>
                <a:cs typeface="Arial"/>
              </a:rPr>
              <a:t>of networks and nodes is (theoretically and  practically)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impossible</a:t>
            </a:r>
            <a:endParaRPr sz="1000">
              <a:latin typeface="Arial"/>
              <a:cs typeface="Arial"/>
            </a:endParaRPr>
          </a:p>
          <a:p>
            <a:pPr marL="570865">
              <a:lnSpc>
                <a:spcPts val="1200"/>
              </a:lnSpc>
              <a:spcBef>
                <a:spcPts val="190"/>
              </a:spcBef>
            </a:pPr>
            <a:r>
              <a:rPr sz="1000" spc="-50" dirty="0">
                <a:latin typeface="Arial"/>
                <a:cs typeface="Arial"/>
              </a:rPr>
              <a:t>You </a:t>
            </a:r>
            <a:r>
              <a:rPr sz="1000" spc="-5" dirty="0">
                <a:latin typeface="Arial"/>
                <a:cs typeface="Arial"/>
              </a:rPr>
              <a:t>cannot distinguish a </a:t>
            </a:r>
            <a:r>
              <a:rPr sz="1000" spc="-10" dirty="0">
                <a:latin typeface="Arial"/>
                <a:cs typeface="Arial"/>
              </a:rPr>
              <a:t>slow </a:t>
            </a:r>
            <a:r>
              <a:rPr sz="1000" spc="-5" dirty="0">
                <a:latin typeface="Arial"/>
                <a:cs typeface="Arial"/>
              </a:rPr>
              <a:t>computer from a </a:t>
            </a:r>
            <a:r>
              <a:rPr sz="1000" spc="-10" dirty="0">
                <a:latin typeface="Arial"/>
                <a:cs typeface="Arial"/>
              </a:rPr>
              <a:t>failing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one</a:t>
            </a:r>
            <a:endParaRPr sz="1000">
              <a:latin typeface="Arial"/>
              <a:cs typeface="Arial"/>
            </a:endParaRPr>
          </a:p>
          <a:p>
            <a:pPr marL="570865" marR="5080">
              <a:lnSpc>
                <a:spcPts val="1200"/>
              </a:lnSpc>
              <a:spcBef>
                <a:spcPts val="35"/>
              </a:spcBef>
            </a:pPr>
            <a:r>
              <a:rPr sz="1000" spc="-55" dirty="0">
                <a:latin typeface="Arial"/>
                <a:cs typeface="Arial"/>
              </a:rPr>
              <a:t>You </a:t>
            </a:r>
            <a:r>
              <a:rPr sz="1000" spc="-10" dirty="0">
                <a:latin typeface="Arial"/>
                <a:cs typeface="Arial"/>
              </a:rPr>
              <a:t>can </a:t>
            </a:r>
            <a:r>
              <a:rPr sz="1000" spc="-20" dirty="0">
                <a:latin typeface="Arial"/>
                <a:cs typeface="Arial"/>
              </a:rPr>
              <a:t>never </a:t>
            </a:r>
            <a:r>
              <a:rPr sz="1000" spc="-10" dirty="0">
                <a:latin typeface="Arial"/>
                <a:cs typeface="Arial"/>
              </a:rPr>
              <a:t>be sure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spc="-10" dirty="0">
                <a:latin typeface="Arial"/>
                <a:cs typeface="Arial"/>
              </a:rPr>
              <a:t>a </a:t>
            </a:r>
            <a:r>
              <a:rPr sz="1000" spc="-5" dirty="0">
                <a:latin typeface="Arial"/>
                <a:cs typeface="Arial"/>
              </a:rPr>
              <a:t>server actually </a:t>
            </a:r>
            <a:r>
              <a:rPr sz="1000" spc="-10" dirty="0">
                <a:latin typeface="Arial"/>
                <a:cs typeface="Arial"/>
              </a:rPr>
              <a:t>performed an operation  before </a:t>
            </a:r>
            <a:r>
              <a:rPr sz="1000" spc="-5" dirty="0">
                <a:latin typeface="Arial"/>
                <a:cs typeface="Arial"/>
              </a:rPr>
              <a:t>a crash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1" name="object 2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6700" y="3331252"/>
            <a:ext cx="120523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2" action="ppaction://hlinksldjump"/>
              </a:rPr>
              <a:t>Degree of distribution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12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2" action="ppaction://hlinksldjump"/>
              </a:rPr>
              <a:t>transparency</a:t>
            </a:r>
            <a:endParaRPr sz="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10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24554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Making distribution transparent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Degree </a:t>
            </a:r>
            <a:r>
              <a:rPr spc="10" dirty="0"/>
              <a:t>of</a:t>
            </a:r>
            <a:r>
              <a:rPr spc="-10" dirty="0"/>
              <a:t> </a:t>
            </a:r>
            <a:r>
              <a:rPr spc="15" dirty="0"/>
              <a:t>transparency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15060"/>
            <a:ext cx="4483735" cy="2118995"/>
            <a:chOff x="87743" y="815060"/>
            <a:chExt cx="4483735" cy="2118995"/>
          </a:xfrm>
        </p:grpSpPr>
        <p:sp>
          <p:nvSpPr>
            <p:cNvPr id="5" name="object 5"/>
            <p:cNvSpPr/>
            <p:nvPr/>
          </p:nvSpPr>
          <p:spPr>
            <a:xfrm>
              <a:off x="87743" y="815060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978039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831960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819260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859294"/>
              <a:ext cx="50749" cy="197266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22286"/>
              <a:ext cx="4432935" cy="1860550"/>
            </a:xfrm>
            <a:custGeom>
              <a:avLst/>
              <a:gdLst/>
              <a:ahLst/>
              <a:cxnLst/>
              <a:rect l="l" t="t" r="r" b="b"/>
              <a:pathLst>
                <a:path w="4432935" h="1860550">
                  <a:moveTo>
                    <a:pt x="4432567" y="0"/>
                  </a:moveTo>
                  <a:lnTo>
                    <a:pt x="0" y="0"/>
                  </a:lnTo>
                  <a:lnTo>
                    <a:pt x="0" y="1809673"/>
                  </a:lnTo>
                  <a:lnTo>
                    <a:pt x="4008" y="1829398"/>
                  </a:lnTo>
                  <a:lnTo>
                    <a:pt x="14922" y="1845551"/>
                  </a:lnTo>
                  <a:lnTo>
                    <a:pt x="31075" y="1856465"/>
                  </a:lnTo>
                  <a:lnTo>
                    <a:pt x="50800" y="1860474"/>
                  </a:lnTo>
                  <a:lnTo>
                    <a:pt x="4381767" y="1860474"/>
                  </a:lnTo>
                  <a:lnTo>
                    <a:pt x="4401492" y="1856465"/>
                  </a:lnTo>
                  <a:lnTo>
                    <a:pt x="4417644" y="1845551"/>
                  </a:lnTo>
                  <a:lnTo>
                    <a:pt x="4428558" y="1829398"/>
                  </a:lnTo>
                  <a:lnTo>
                    <a:pt x="4432567" y="180967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897356"/>
              <a:ext cx="0" cy="1953895"/>
            </a:xfrm>
            <a:custGeom>
              <a:avLst/>
              <a:gdLst/>
              <a:ahLst/>
              <a:cxnLst/>
              <a:rect l="l" t="t" r="r" b="b"/>
              <a:pathLst>
                <a:path h="1953895">
                  <a:moveTo>
                    <a:pt x="0" y="195365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8465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7195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85925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288453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440281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1581" y="1784184"/>
              <a:ext cx="61874" cy="6187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1581" y="1936013"/>
              <a:ext cx="61874" cy="6187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69557" y="2250046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61581" y="2593949"/>
              <a:ext cx="61874" cy="6187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61581" y="2745778"/>
              <a:ext cx="61874" cy="6187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21665" y="765359"/>
            <a:ext cx="4359910" cy="20834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Aiming at full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distribution transparency </a:t>
            </a:r>
            <a:r>
              <a:rPr sz="1000" spc="-1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be too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much:</a:t>
            </a:r>
            <a:endParaRPr sz="1000" dirty="0">
              <a:latin typeface="Arial"/>
              <a:cs typeface="Arial"/>
            </a:endParaRPr>
          </a:p>
          <a:p>
            <a:pPr marL="293370" marR="213995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There are communication latencies that cannot be hidden 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Completely hiding failures</a:t>
            </a:r>
            <a:r>
              <a:rPr sz="1000" spc="-5" dirty="0">
                <a:latin typeface="Arial"/>
                <a:cs typeface="Arial"/>
              </a:rPr>
              <a:t>of networks and nodes is (theoretically and  practically)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impossible</a:t>
            </a:r>
            <a:endParaRPr sz="1000" dirty="0">
              <a:latin typeface="Arial"/>
              <a:cs typeface="Arial"/>
            </a:endParaRPr>
          </a:p>
          <a:p>
            <a:pPr marL="570865">
              <a:lnSpc>
                <a:spcPts val="1200"/>
              </a:lnSpc>
              <a:spcBef>
                <a:spcPts val="190"/>
              </a:spcBef>
            </a:pPr>
            <a:r>
              <a:rPr sz="1000" spc="-50" dirty="0">
                <a:latin typeface="Arial"/>
                <a:cs typeface="Arial"/>
              </a:rPr>
              <a:t>You </a:t>
            </a:r>
            <a:r>
              <a:rPr sz="1000" spc="-5" dirty="0">
                <a:latin typeface="Arial"/>
                <a:cs typeface="Arial"/>
              </a:rPr>
              <a:t>cannot distinguish a </a:t>
            </a:r>
            <a:r>
              <a:rPr sz="1000" spc="-10" dirty="0">
                <a:latin typeface="Arial"/>
                <a:cs typeface="Arial"/>
              </a:rPr>
              <a:t>slow </a:t>
            </a:r>
            <a:r>
              <a:rPr sz="1000" spc="-5" dirty="0">
                <a:latin typeface="Arial"/>
                <a:cs typeface="Arial"/>
              </a:rPr>
              <a:t>computer from a </a:t>
            </a:r>
            <a:r>
              <a:rPr sz="1000" spc="-10" dirty="0">
                <a:latin typeface="Arial"/>
                <a:cs typeface="Arial"/>
              </a:rPr>
              <a:t>failing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one</a:t>
            </a:r>
            <a:endParaRPr sz="1000" dirty="0">
              <a:latin typeface="Arial"/>
              <a:cs typeface="Arial"/>
            </a:endParaRPr>
          </a:p>
          <a:p>
            <a:pPr marL="570865" marR="5080">
              <a:lnSpc>
                <a:spcPts val="1200"/>
              </a:lnSpc>
              <a:spcBef>
                <a:spcPts val="35"/>
              </a:spcBef>
            </a:pPr>
            <a:r>
              <a:rPr sz="1000" spc="-55" dirty="0">
                <a:latin typeface="Arial"/>
                <a:cs typeface="Arial"/>
              </a:rPr>
              <a:t>You </a:t>
            </a:r>
            <a:r>
              <a:rPr sz="1000" spc="-10" dirty="0">
                <a:latin typeface="Arial"/>
                <a:cs typeface="Arial"/>
              </a:rPr>
              <a:t>can </a:t>
            </a:r>
            <a:r>
              <a:rPr sz="1000" spc="-20" dirty="0">
                <a:latin typeface="Arial"/>
                <a:cs typeface="Arial"/>
              </a:rPr>
              <a:t>never </a:t>
            </a:r>
            <a:r>
              <a:rPr sz="1000" spc="-10" dirty="0">
                <a:latin typeface="Arial"/>
                <a:cs typeface="Arial"/>
              </a:rPr>
              <a:t>be sure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spc="-10" dirty="0">
                <a:latin typeface="Arial"/>
                <a:cs typeface="Arial"/>
              </a:rPr>
              <a:t>a </a:t>
            </a:r>
            <a:r>
              <a:rPr sz="1000" spc="-5" dirty="0">
                <a:latin typeface="Arial"/>
                <a:cs typeface="Arial"/>
              </a:rPr>
              <a:t>server actually </a:t>
            </a:r>
            <a:r>
              <a:rPr sz="1000" spc="-10" dirty="0">
                <a:latin typeface="Arial"/>
                <a:cs typeface="Arial"/>
              </a:rPr>
              <a:t>performed an operation  before </a:t>
            </a:r>
            <a:r>
              <a:rPr sz="1000" spc="-5" dirty="0">
                <a:latin typeface="Arial"/>
                <a:cs typeface="Arial"/>
              </a:rPr>
              <a:t>a crash</a:t>
            </a:r>
            <a:endParaRPr sz="1000" dirty="0">
              <a:latin typeface="Arial"/>
              <a:cs typeface="Arial"/>
            </a:endParaRPr>
          </a:p>
          <a:p>
            <a:pPr marL="293370" marR="330200">
              <a:lnSpc>
                <a:spcPct val="100000"/>
              </a:lnSpc>
              <a:spcBef>
                <a:spcPts val="150"/>
              </a:spcBef>
            </a:pPr>
            <a:r>
              <a:rPr sz="1000" spc="-5" dirty="0">
                <a:latin typeface="Arial"/>
                <a:cs typeface="Arial"/>
              </a:rPr>
              <a:t>Full transparency will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cost performance</a:t>
            </a:r>
            <a:r>
              <a:rPr sz="1000" spc="-5" dirty="0">
                <a:latin typeface="Arial"/>
                <a:cs typeface="Arial"/>
              </a:rPr>
              <a:t>, </a:t>
            </a:r>
            <a:r>
              <a:rPr sz="1000" spc="-10" dirty="0">
                <a:latin typeface="Arial"/>
                <a:cs typeface="Arial"/>
              </a:rPr>
              <a:t>exposing </a:t>
            </a:r>
            <a:r>
              <a:rPr sz="1000" spc="-5" dirty="0">
                <a:latin typeface="Arial"/>
                <a:cs typeface="Arial"/>
              </a:rPr>
              <a:t>distribution of the  system</a:t>
            </a:r>
            <a:endParaRPr sz="1000" dirty="0">
              <a:latin typeface="Arial"/>
              <a:cs typeface="Arial"/>
            </a:endParaRPr>
          </a:p>
          <a:p>
            <a:pPr marL="570865" marR="294005">
              <a:lnSpc>
                <a:spcPct val="100000"/>
              </a:lnSpc>
              <a:spcBef>
                <a:spcPts val="190"/>
              </a:spcBef>
            </a:pPr>
            <a:r>
              <a:rPr sz="1000" spc="-10" dirty="0">
                <a:latin typeface="Arial"/>
                <a:cs typeface="Arial"/>
              </a:rPr>
              <a:t>Keeping </a:t>
            </a:r>
            <a:r>
              <a:rPr sz="1000" spc="-5" dirty="0">
                <a:latin typeface="Arial"/>
                <a:cs typeface="Arial"/>
              </a:rPr>
              <a:t>replicas</a:t>
            </a:r>
            <a:r>
              <a:rPr lang="en-US" sz="1000" spc="-5" dirty="0"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exactly</a:t>
            </a:r>
            <a:r>
              <a:rPr lang="en-US" sz="1000" spc="-5" dirty="0">
                <a:solidFill>
                  <a:srgbClr val="0000FA"/>
                </a:solidFill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up-to-date with the master</a:t>
            </a:r>
            <a:r>
              <a:rPr lang="en-US" sz="1000" spc="-5" dirty="0"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takes time  </a:t>
            </a:r>
            <a:r>
              <a:rPr sz="1000" spc="-5" dirty="0">
                <a:latin typeface="Arial"/>
                <a:cs typeface="Arial"/>
              </a:rPr>
              <a:t>Immediately flushing </a:t>
            </a:r>
            <a:r>
              <a:rPr sz="1000" dirty="0">
                <a:latin typeface="Arial"/>
                <a:cs typeface="Arial"/>
              </a:rPr>
              <a:t>write </a:t>
            </a:r>
            <a:r>
              <a:rPr sz="1000" spc="-5" dirty="0">
                <a:latin typeface="Arial"/>
                <a:cs typeface="Arial"/>
              </a:rPr>
              <a:t>operations to disk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10" dirty="0">
                <a:latin typeface="Arial"/>
                <a:cs typeface="Arial"/>
              </a:rPr>
              <a:t>fault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tolerance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4" name="object 24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6700" y="3331252"/>
            <a:ext cx="120523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3" action="ppaction://hlinksldjump"/>
              </a:rPr>
              <a:t>Degree of distribution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1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3" action="ppaction://hlinksldjump"/>
              </a:rPr>
              <a:t>transparency</a:t>
            </a:r>
            <a:endParaRPr sz="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10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24554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Making distribution transparent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Degree </a:t>
            </a:r>
            <a:r>
              <a:rPr spc="10" dirty="0"/>
              <a:t>of</a:t>
            </a:r>
            <a:r>
              <a:rPr spc="-10" dirty="0"/>
              <a:t> </a:t>
            </a:r>
            <a:r>
              <a:rPr spc="15" dirty="0"/>
              <a:t>transparency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951953"/>
            <a:ext cx="4483735" cy="1101090"/>
            <a:chOff x="87743" y="951953"/>
            <a:chExt cx="4483735" cy="1101090"/>
          </a:xfrm>
        </p:grpSpPr>
        <p:sp>
          <p:nvSpPr>
            <p:cNvPr id="5" name="object 5"/>
            <p:cNvSpPr/>
            <p:nvPr/>
          </p:nvSpPr>
          <p:spPr>
            <a:xfrm>
              <a:off x="87743" y="951953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971"/>
                  </a:lnTo>
                  <a:lnTo>
                    <a:pt x="4432567" y="182971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3F9D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122273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951342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938642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96188"/>
              <a:ext cx="50749" cy="95515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166543"/>
              <a:ext cx="4432935" cy="835660"/>
            </a:xfrm>
            <a:custGeom>
              <a:avLst/>
              <a:gdLst/>
              <a:ahLst/>
              <a:cxnLst/>
              <a:rect l="l" t="t" r="r" b="b"/>
              <a:pathLst>
                <a:path w="4432935" h="835660">
                  <a:moveTo>
                    <a:pt x="4432567" y="0"/>
                  </a:moveTo>
                  <a:lnTo>
                    <a:pt x="0" y="0"/>
                  </a:lnTo>
                  <a:lnTo>
                    <a:pt x="0" y="784799"/>
                  </a:lnTo>
                  <a:lnTo>
                    <a:pt x="4008" y="804523"/>
                  </a:lnTo>
                  <a:lnTo>
                    <a:pt x="14922" y="820676"/>
                  </a:lnTo>
                  <a:lnTo>
                    <a:pt x="31075" y="831590"/>
                  </a:lnTo>
                  <a:lnTo>
                    <a:pt x="50800" y="835599"/>
                  </a:lnTo>
                  <a:lnTo>
                    <a:pt x="4381767" y="835599"/>
                  </a:lnTo>
                  <a:lnTo>
                    <a:pt x="4401492" y="831590"/>
                  </a:lnTo>
                  <a:lnTo>
                    <a:pt x="4417644" y="820676"/>
                  </a:lnTo>
                  <a:lnTo>
                    <a:pt x="4428558" y="804523"/>
                  </a:lnTo>
                  <a:lnTo>
                    <a:pt x="4432567" y="784799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CFE6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034276"/>
              <a:ext cx="0" cy="936625"/>
            </a:xfrm>
            <a:custGeom>
              <a:avLst/>
              <a:gdLst/>
              <a:ahLst/>
              <a:cxnLst/>
              <a:rect l="l" t="t" r="r" b="b"/>
              <a:pathLst>
                <a:path h="936625">
                  <a:moveTo>
                    <a:pt x="0" y="93611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02157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00887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9617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242910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470647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698396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25844" y="853294"/>
            <a:ext cx="4277360" cy="111442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Exposing distribution 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may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be</a:t>
            </a:r>
            <a:r>
              <a:rPr sz="100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good</a:t>
            </a:r>
            <a:endParaRPr sz="1000" dirty="0">
              <a:latin typeface="Arial"/>
              <a:cs typeface="Arial"/>
            </a:endParaRPr>
          </a:p>
          <a:p>
            <a:pPr marL="289560" marR="223520">
              <a:lnSpc>
                <a:spcPct val="149400"/>
              </a:lnSpc>
              <a:spcBef>
                <a:spcPts val="105"/>
              </a:spcBef>
            </a:pPr>
            <a:r>
              <a:rPr sz="1000" spc="-5" dirty="0">
                <a:latin typeface="Arial"/>
                <a:cs typeface="Arial"/>
              </a:rPr>
              <a:t>Making use of location-based </a:t>
            </a:r>
            <a:r>
              <a:rPr sz="1000" dirty="0">
                <a:latin typeface="Arial"/>
                <a:cs typeface="Arial"/>
              </a:rPr>
              <a:t>services </a:t>
            </a:r>
            <a:r>
              <a:rPr sz="1000" spc="-5" dirty="0">
                <a:latin typeface="Arial"/>
                <a:cs typeface="Arial"/>
              </a:rPr>
              <a:t>(finding </a:t>
            </a:r>
            <a:r>
              <a:rPr sz="1000" spc="-10" dirty="0">
                <a:latin typeface="Arial"/>
                <a:cs typeface="Arial"/>
              </a:rPr>
              <a:t>your nearby </a:t>
            </a:r>
            <a:r>
              <a:rPr sz="1000" spc="-5" dirty="0">
                <a:latin typeface="Arial"/>
                <a:cs typeface="Arial"/>
              </a:rPr>
              <a:t>friends)  When dealing with users in different time </a:t>
            </a:r>
            <a:r>
              <a:rPr sz="1000" spc="-10" dirty="0">
                <a:latin typeface="Arial"/>
                <a:cs typeface="Arial"/>
              </a:rPr>
              <a:t>zones</a:t>
            </a:r>
            <a:endParaRPr sz="1000" dirty="0">
              <a:latin typeface="Arial"/>
              <a:cs typeface="Arial"/>
            </a:endParaRPr>
          </a:p>
          <a:p>
            <a:pPr marL="289560" marR="508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When it </a:t>
            </a:r>
            <a:r>
              <a:rPr sz="1000" spc="-1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it easier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user to understand </a:t>
            </a:r>
            <a:r>
              <a:rPr sz="1000" spc="-15" dirty="0">
                <a:latin typeface="Arial"/>
                <a:cs typeface="Arial"/>
              </a:rPr>
              <a:t>what’s </a:t>
            </a:r>
            <a:r>
              <a:rPr sz="1000" spc="-5" dirty="0">
                <a:latin typeface="Arial"/>
                <a:cs typeface="Arial"/>
              </a:rPr>
              <a:t>going on (when  e.g., a server does not respond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long time, </a:t>
            </a:r>
            <a:r>
              <a:rPr sz="1000" dirty="0">
                <a:latin typeface="Arial"/>
                <a:cs typeface="Arial"/>
              </a:rPr>
              <a:t>report </a:t>
            </a:r>
            <a:r>
              <a:rPr sz="1000" spc="-5" dirty="0">
                <a:latin typeface="Arial"/>
                <a:cs typeface="Arial"/>
              </a:rPr>
              <a:t>it as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failing).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0" name="object 20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6700" y="3331252"/>
            <a:ext cx="120523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2" action="ppaction://hlinksldjump"/>
              </a:rPr>
              <a:t>Degree of distribution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12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2" action="ppaction://hlinksldjump"/>
              </a:rPr>
              <a:t>transparency</a:t>
            </a:r>
            <a:endParaRPr sz="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11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24554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Making distribution transparent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Degree </a:t>
            </a:r>
            <a:r>
              <a:rPr spc="10" dirty="0"/>
              <a:t>of</a:t>
            </a:r>
            <a:r>
              <a:rPr spc="-10" dirty="0"/>
              <a:t> </a:t>
            </a:r>
            <a:r>
              <a:rPr spc="15" dirty="0"/>
              <a:t>transparency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951953"/>
            <a:ext cx="4483735" cy="1101090"/>
            <a:chOff x="87743" y="951953"/>
            <a:chExt cx="4483735" cy="1101090"/>
          </a:xfrm>
        </p:grpSpPr>
        <p:sp>
          <p:nvSpPr>
            <p:cNvPr id="5" name="object 5"/>
            <p:cNvSpPr/>
            <p:nvPr/>
          </p:nvSpPr>
          <p:spPr>
            <a:xfrm>
              <a:off x="87743" y="951953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971"/>
                  </a:lnTo>
                  <a:lnTo>
                    <a:pt x="4432567" y="182971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3F9D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122273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951342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938642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96188"/>
              <a:ext cx="50749" cy="95515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166543"/>
              <a:ext cx="4432935" cy="835660"/>
            </a:xfrm>
            <a:custGeom>
              <a:avLst/>
              <a:gdLst/>
              <a:ahLst/>
              <a:cxnLst/>
              <a:rect l="l" t="t" r="r" b="b"/>
              <a:pathLst>
                <a:path w="4432935" h="835660">
                  <a:moveTo>
                    <a:pt x="4432567" y="0"/>
                  </a:moveTo>
                  <a:lnTo>
                    <a:pt x="0" y="0"/>
                  </a:lnTo>
                  <a:lnTo>
                    <a:pt x="0" y="784799"/>
                  </a:lnTo>
                  <a:lnTo>
                    <a:pt x="4008" y="804523"/>
                  </a:lnTo>
                  <a:lnTo>
                    <a:pt x="14922" y="820676"/>
                  </a:lnTo>
                  <a:lnTo>
                    <a:pt x="31075" y="831590"/>
                  </a:lnTo>
                  <a:lnTo>
                    <a:pt x="50800" y="835599"/>
                  </a:lnTo>
                  <a:lnTo>
                    <a:pt x="4381767" y="835599"/>
                  </a:lnTo>
                  <a:lnTo>
                    <a:pt x="4401492" y="831590"/>
                  </a:lnTo>
                  <a:lnTo>
                    <a:pt x="4417644" y="820676"/>
                  </a:lnTo>
                  <a:lnTo>
                    <a:pt x="4428558" y="804523"/>
                  </a:lnTo>
                  <a:lnTo>
                    <a:pt x="4432567" y="784799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CFE6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034276"/>
              <a:ext cx="0" cy="936625"/>
            </a:xfrm>
            <a:custGeom>
              <a:avLst/>
              <a:gdLst/>
              <a:ahLst/>
              <a:cxnLst/>
              <a:rect l="l" t="t" r="r" b="b"/>
              <a:pathLst>
                <a:path h="936625">
                  <a:moveTo>
                    <a:pt x="0" y="93611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02157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00887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9617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242910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470647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698396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87743" y="2154072"/>
            <a:ext cx="4483735" cy="574675"/>
            <a:chOff x="87743" y="2154072"/>
            <a:chExt cx="4483735" cy="574675"/>
          </a:xfrm>
        </p:grpSpPr>
        <p:sp>
          <p:nvSpPr>
            <p:cNvPr id="19" name="object 19"/>
            <p:cNvSpPr/>
            <p:nvPr/>
          </p:nvSpPr>
          <p:spPr>
            <a:xfrm>
              <a:off x="87743" y="2154072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7744" y="2317051"/>
              <a:ext cx="4432566" cy="506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8544" y="2626614"/>
              <a:ext cx="101600" cy="1016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9344" y="2613914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2198306"/>
              <a:ext cx="50749" cy="428307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7743" y="2361336"/>
              <a:ext cx="4432935" cy="316230"/>
            </a:xfrm>
            <a:custGeom>
              <a:avLst/>
              <a:gdLst/>
              <a:ahLst/>
              <a:cxnLst/>
              <a:rect l="l" t="t" r="r" b="b"/>
              <a:pathLst>
                <a:path w="4432935" h="316230">
                  <a:moveTo>
                    <a:pt x="4432567" y="0"/>
                  </a:moveTo>
                  <a:lnTo>
                    <a:pt x="0" y="0"/>
                  </a:lnTo>
                  <a:lnTo>
                    <a:pt x="0" y="265277"/>
                  </a:lnTo>
                  <a:lnTo>
                    <a:pt x="4008" y="285002"/>
                  </a:lnTo>
                  <a:lnTo>
                    <a:pt x="14922" y="301155"/>
                  </a:lnTo>
                  <a:lnTo>
                    <a:pt x="31075" y="312069"/>
                  </a:lnTo>
                  <a:lnTo>
                    <a:pt x="50800" y="316077"/>
                  </a:lnTo>
                  <a:lnTo>
                    <a:pt x="4381767" y="316077"/>
                  </a:lnTo>
                  <a:lnTo>
                    <a:pt x="4401492" y="312069"/>
                  </a:lnTo>
                  <a:lnTo>
                    <a:pt x="4417644" y="301155"/>
                  </a:lnTo>
                  <a:lnTo>
                    <a:pt x="4428558" y="285002"/>
                  </a:lnTo>
                  <a:lnTo>
                    <a:pt x="4432567" y="26527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2236406"/>
              <a:ext cx="0" cy="409575"/>
            </a:xfrm>
            <a:custGeom>
              <a:avLst/>
              <a:gdLst/>
              <a:ahLst/>
              <a:cxnLst/>
              <a:rect l="l" t="t" r="r" b="b"/>
              <a:pathLst>
                <a:path h="409575">
                  <a:moveTo>
                    <a:pt x="0" y="40925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222370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20311" y="221100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20311" y="219830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25844" y="853294"/>
            <a:ext cx="4277360" cy="181610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Exposing distribution 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may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be</a:t>
            </a:r>
            <a:r>
              <a:rPr sz="100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good</a:t>
            </a:r>
            <a:endParaRPr sz="1000" dirty="0">
              <a:latin typeface="Arial"/>
              <a:cs typeface="Arial"/>
            </a:endParaRPr>
          </a:p>
          <a:p>
            <a:pPr marL="289560" marR="223520">
              <a:lnSpc>
                <a:spcPct val="149400"/>
              </a:lnSpc>
              <a:spcBef>
                <a:spcPts val="105"/>
              </a:spcBef>
            </a:pPr>
            <a:r>
              <a:rPr sz="1000" spc="-5" dirty="0">
                <a:latin typeface="Arial"/>
                <a:cs typeface="Arial"/>
              </a:rPr>
              <a:t>Making use of location-based </a:t>
            </a:r>
            <a:r>
              <a:rPr sz="1000" dirty="0">
                <a:latin typeface="Arial"/>
                <a:cs typeface="Arial"/>
              </a:rPr>
              <a:t>services </a:t>
            </a:r>
            <a:r>
              <a:rPr sz="1000" spc="-5" dirty="0">
                <a:latin typeface="Arial"/>
                <a:cs typeface="Arial"/>
              </a:rPr>
              <a:t>(finding </a:t>
            </a:r>
            <a:r>
              <a:rPr sz="1000" spc="-10" dirty="0">
                <a:latin typeface="Arial"/>
                <a:cs typeface="Arial"/>
              </a:rPr>
              <a:t>your nearby </a:t>
            </a:r>
            <a:r>
              <a:rPr sz="1000" spc="-5" dirty="0">
                <a:latin typeface="Arial"/>
                <a:cs typeface="Arial"/>
              </a:rPr>
              <a:t>friends)  When dealing with users in different time </a:t>
            </a:r>
            <a:r>
              <a:rPr sz="1000" spc="-10" dirty="0">
                <a:latin typeface="Arial"/>
                <a:cs typeface="Arial"/>
              </a:rPr>
              <a:t>zones</a:t>
            </a:r>
            <a:endParaRPr sz="1000" dirty="0">
              <a:latin typeface="Arial"/>
              <a:cs typeface="Arial"/>
            </a:endParaRPr>
          </a:p>
          <a:p>
            <a:pPr marL="289560" marR="508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When it </a:t>
            </a:r>
            <a:r>
              <a:rPr sz="1000" spc="-1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it easier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user to understand </a:t>
            </a:r>
            <a:r>
              <a:rPr sz="1000" spc="-15" dirty="0">
                <a:latin typeface="Arial"/>
                <a:cs typeface="Arial"/>
              </a:rPr>
              <a:t>what’s </a:t>
            </a:r>
            <a:r>
              <a:rPr sz="1000" spc="-5" dirty="0">
                <a:latin typeface="Arial"/>
                <a:cs typeface="Arial"/>
              </a:rPr>
              <a:t>going on (when  e.g., a server does not respond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long time, </a:t>
            </a:r>
            <a:r>
              <a:rPr sz="1000" dirty="0">
                <a:latin typeface="Arial"/>
                <a:cs typeface="Arial"/>
              </a:rPr>
              <a:t>report </a:t>
            </a:r>
            <a:r>
              <a:rPr sz="1000" spc="-5" dirty="0">
                <a:latin typeface="Arial"/>
                <a:cs typeface="Arial"/>
              </a:rPr>
              <a:t>it as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failing).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Conclusion</a:t>
            </a:r>
            <a:endParaRPr sz="1000" dirty="0">
              <a:latin typeface="Arial"/>
              <a:cs typeface="Arial"/>
            </a:endParaRPr>
          </a:p>
          <a:p>
            <a:pPr marL="12700" marR="15875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Distribution transparency is a nice a goal, </a:t>
            </a:r>
            <a:r>
              <a:rPr sz="1000" spc="-10" dirty="0">
                <a:latin typeface="Arial"/>
                <a:cs typeface="Arial"/>
              </a:rPr>
              <a:t>but achieving </a:t>
            </a:r>
            <a:r>
              <a:rPr sz="1000" spc="-5" dirty="0">
                <a:latin typeface="Arial"/>
                <a:cs typeface="Arial"/>
              </a:rPr>
              <a:t>it is a different </a:t>
            </a:r>
            <a:r>
              <a:rPr sz="1000" spc="-15" dirty="0">
                <a:latin typeface="Arial"/>
                <a:cs typeface="Arial"/>
              </a:rPr>
              <a:t>story,  </a:t>
            </a:r>
            <a:r>
              <a:rPr sz="1000" spc="-5" dirty="0">
                <a:latin typeface="Arial"/>
                <a:cs typeface="Arial"/>
              </a:rPr>
              <a:t>and it should often not </a:t>
            </a:r>
            <a:r>
              <a:rPr sz="1000" spc="-20" dirty="0">
                <a:latin typeface="Arial"/>
                <a:cs typeface="Arial"/>
              </a:rPr>
              <a:t>even </a:t>
            </a:r>
            <a:r>
              <a:rPr sz="1000" spc="-5" dirty="0">
                <a:latin typeface="Arial"/>
                <a:cs typeface="Arial"/>
              </a:rPr>
              <a:t>be aimed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at.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1" name="object 3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6700" y="3331252"/>
            <a:ext cx="120523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5" action="ppaction://hlinksldjump"/>
              </a:rPr>
              <a:t>Degree of distribution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1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5" action="ppaction://hlinksldjump"/>
              </a:rPr>
              <a:t>transparency</a:t>
            </a:r>
            <a:endParaRPr sz="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11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7733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open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Openness </a:t>
            </a:r>
            <a:r>
              <a:rPr spc="10" dirty="0"/>
              <a:t>of distributed</a:t>
            </a:r>
            <a:r>
              <a:rPr spc="-10" dirty="0"/>
              <a:t> </a:t>
            </a:r>
            <a:r>
              <a:rPr spc="15" dirty="0"/>
              <a:t>systems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1146581"/>
            <a:ext cx="4483735" cy="1290320"/>
            <a:chOff x="87743" y="1146581"/>
            <a:chExt cx="4483735" cy="1290320"/>
          </a:xfrm>
        </p:grpSpPr>
        <p:sp>
          <p:nvSpPr>
            <p:cNvPr id="5" name="object 5"/>
            <p:cNvSpPr/>
            <p:nvPr/>
          </p:nvSpPr>
          <p:spPr>
            <a:xfrm>
              <a:off x="87743" y="1146581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971"/>
                  </a:lnTo>
                  <a:lnTo>
                    <a:pt x="4432567" y="182971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316901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334679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321979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190815"/>
              <a:ext cx="50749" cy="114386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361165"/>
              <a:ext cx="4432935" cy="1024890"/>
            </a:xfrm>
            <a:custGeom>
              <a:avLst/>
              <a:gdLst/>
              <a:ahLst/>
              <a:cxnLst/>
              <a:rect l="l" t="t" r="r" b="b"/>
              <a:pathLst>
                <a:path w="4432935" h="1024889">
                  <a:moveTo>
                    <a:pt x="4432567" y="0"/>
                  </a:moveTo>
                  <a:lnTo>
                    <a:pt x="0" y="0"/>
                  </a:lnTo>
                  <a:lnTo>
                    <a:pt x="0" y="973513"/>
                  </a:lnTo>
                  <a:lnTo>
                    <a:pt x="4008" y="993238"/>
                  </a:lnTo>
                  <a:lnTo>
                    <a:pt x="14922" y="1009391"/>
                  </a:lnTo>
                  <a:lnTo>
                    <a:pt x="31075" y="1020305"/>
                  </a:lnTo>
                  <a:lnTo>
                    <a:pt x="50800" y="1024313"/>
                  </a:lnTo>
                  <a:lnTo>
                    <a:pt x="4381767" y="1024313"/>
                  </a:lnTo>
                  <a:lnTo>
                    <a:pt x="4401492" y="1020305"/>
                  </a:lnTo>
                  <a:lnTo>
                    <a:pt x="4417644" y="1009391"/>
                  </a:lnTo>
                  <a:lnTo>
                    <a:pt x="4428558" y="993238"/>
                  </a:lnTo>
                  <a:lnTo>
                    <a:pt x="4432567" y="97351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228899"/>
              <a:ext cx="0" cy="1125220"/>
            </a:xfrm>
            <a:custGeom>
              <a:avLst/>
              <a:gdLst/>
              <a:ahLst/>
              <a:cxnLst/>
              <a:rect l="l" t="t" r="r" b="b"/>
              <a:pathLst>
                <a:path h="1125220">
                  <a:moveTo>
                    <a:pt x="0" y="112482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21619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20349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19079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779143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930971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2082812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9557" y="2234641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19900" y="1085882"/>
            <a:ext cx="4302125" cy="126619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What are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we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talking about?</a:t>
            </a:r>
            <a:endParaRPr sz="1000" dirty="0">
              <a:latin typeface="Arial"/>
              <a:cs typeface="Arial"/>
            </a:endParaRPr>
          </a:p>
          <a:p>
            <a:pPr marL="18415" marR="5080">
              <a:lnSpc>
                <a:spcPct val="100000"/>
              </a:lnSpc>
              <a:spcBef>
                <a:spcPts val="400"/>
              </a:spcBef>
            </a:pPr>
            <a:r>
              <a:rPr sz="1000" spc="-5" dirty="0">
                <a:latin typeface="Arial"/>
                <a:cs typeface="Arial"/>
              </a:rPr>
              <a:t>Be </a:t>
            </a:r>
            <a:r>
              <a:rPr sz="1000" spc="-10" dirty="0">
                <a:latin typeface="Arial"/>
                <a:cs typeface="Arial"/>
              </a:rPr>
              <a:t>able </a:t>
            </a:r>
            <a:r>
              <a:rPr sz="1000" spc="-5" dirty="0">
                <a:latin typeface="Arial"/>
                <a:cs typeface="Arial"/>
              </a:rPr>
              <a:t>to interact with </a:t>
            </a:r>
            <a:r>
              <a:rPr sz="1000" dirty="0">
                <a:latin typeface="Arial"/>
                <a:cs typeface="Arial"/>
              </a:rPr>
              <a:t>services </a:t>
            </a:r>
            <a:r>
              <a:rPr sz="1000" spc="-5" dirty="0">
                <a:latin typeface="Arial"/>
                <a:cs typeface="Arial"/>
              </a:rPr>
              <a:t>from other open systems, irrespective of the  underlying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environment:</a:t>
            </a:r>
            <a:endParaRPr sz="1000" dirty="0">
              <a:latin typeface="Arial"/>
              <a:cs typeface="Arial"/>
            </a:endParaRPr>
          </a:p>
          <a:p>
            <a:pPr marL="295275" marR="1219200">
              <a:lnSpc>
                <a:spcPct val="100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Systems should conform to well-defined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interfaces  </a:t>
            </a:r>
            <a:r>
              <a:rPr sz="1000" spc="-5" dirty="0">
                <a:latin typeface="Arial"/>
                <a:cs typeface="Arial"/>
              </a:rPr>
              <a:t>Systems should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easily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interoperate</a:t>
            </a:r>
            <a:endParaRPr sz="1000" dirty="0">
              <a:latin typeface="Arial"/>
              <a:cs typeface="Arial"/>
            </a:endParaRPr>
          </a:p>
          <a:p>
            <a:pPr marL="295275" marR="1287780">
              <a:lnSpc>
                <a:spcPts val="1200"/>
              </a:lnSpc>
              <a:spcBef>
                <a:spcPts val="35"/>
              </a:spcBef>
            </a:pPr>
            <a:r>
              <a:rPr sz="1000" spc="-5" dirty="0">
                <a:latin typeface="Arial"/>
                <a:cs typeface="Arial"/>
              </a:rPr>
              <a:t>Systems should </a:t>
            </a:r>
            <a:r>
              <a:rPr sz="1000" dirty="0">
                <a:latin typeface="Arial"/>
                <a:cs typeface="Arial"/>
              </a:rPr>
              <a:t>support</a:t>
            </a:r>
            <a:r>
              <a:rPr sz="1000" dirty="0">
                <a:solidFill>
                  <a:srgbClr val="0000FA"/>
                </a:solidFill>
                <a:latin typeface="Arial"/>
                <a:cs typeface="Arial"/>
              </a:rPr>
              <a:t>portability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applications  Systems should be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easily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extensible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1" name="object 2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6700" y="3331252"/>
            <a:ext cx="158940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Interoperability, 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composability,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and</a:t>
            </a:r>
            <a:r>
              <a:rPr sz="600" spc="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extensibility</a:t>
            </a:r>
            <a:endParaRPr sz="600">
              <a:latin typeface="Arial"/>
              <a:cs typeface="Arial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12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7733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open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Policies </a:t>
            </a:r>
            <a:r>
              <a:rPr spc="10" dirty="0"/>
              <a:t>versus</a:t>
            </a:r>
            <a:r>
              <a:rPr dirty="0"/>
              <a:t> </a:t>
            </a:r>
            <a:r>
              <a:rPr spc="15" dirty="0"/>
              <a:t>mechanisms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93482"/>
            <a:ext cx="4483735" cy="910590"/>
            <a:chOff x="87743" y="893482"/>
            <a:chExt cx="4483735" cy="910590"/>
          </a:xfrm>
        </p:grpSpPr>
        <p:sp>
          <p:nvSpPr>
            <p:cNvPr id="5" name="object 5"/>
            <p:cNvSpPr/>
            <p:nvPr/>
          </p:nvSpPr>
          <p:spPr>
            <a:xfrm>
              <a:off x="87743" y="893482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971"/>
                  </a:lnTo>
                  <a:lnTo>
                    <a:pt x="4432567" y="182971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063790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702003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689303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37717"/>
              <a:ext cx="50749" cy="76428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108071"/>
              <a:ext cx="4432935" cy="645160"/>
            </a:xfrm>
            <a:custGeom>
              <a:avLst/>
              <a:gdLst/>
              <a:ahLst/>
              <a:cxnLst/>
              <a:rect l="l" t="t" r="r" b="b"/>
              <a:pathLst>
                <a:path w="4432935" h="645160">
                  <a:moveTo>
                    <a:pt x="4432567" y="0"/>
                  </a:moveTo>
                  <a:lnTo>
                    <a:pt x="0" y="0"/>
                  </a:lnTo>
                  <a:lnTo>
                    <a:pt x="0" y="593932"/>
                  </a:lnTo>
                  <a:lnTo>
                    <a:pt x="4008" y="613656"/>
                  </a:lnTo>
                  <a:lnTo>
                    <a:pt x="14922" y="629809"/>
                  </a:lnTo>
                  <a:lnTo>
                    <a:pt x="31075" y="640723"/>
                  </a:lnTo>
                  <a:lnTo>
                    <a:pt x="50800" y="644732"/>
                  </a:lnTo>
                  <a:lnTo>
                    <a:pt x="4381767" y="644732"/>
                  </a:lnTo>
                  <a:lnTo>
                    <a:pt x="4401492" y="640723"/>
                  </a:lnTo>
                  <a:lnTo>
                    <a:pt x="4417644" y="629809"/>
                  </a:lnTo>
                  <a:lnTo>
                    <a:pt x="4428558" y="613656"/>
                  </a:lnTo>
                  <a:lnTo>
                    <a:pt x="4432567" y="593932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975804"/>
              <a:ext cx="0" cy="745490"/>
            </a:xfrm>
            <a:custGeom>
              <a:avLst/>
              <a:gdLst/>
              <a:ahLst/>
              <a:cxnLst/>
              <a:rect l="l" t="t" r="r" b="b"/>
              <a:pathLst>
                <a:path h="745489">
                  <a:moveTo>
                    <a:pt x="0" y="74524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6310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5040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3770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146467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298295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450136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9557" y="1601965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87743" y="1904732"/>
            <a:ext cx="4483735" cy="911225"/>
            <a:chOff x="87743" y="1904732"/>
            <a:chExt cx="4483735" cy="911225"/>
          </a:xfrm>
        </p:grpSpPr>
        <p:sp>
          <p:nvSpPr>
            <p:cNvPr id="20" name="object 20"/>
            <p:cNvSpPr/>
            <p:nvPr/>
          </p:nvSpPr>
          <p:spPr>
            <a:xfrm>
              <a:off x="87743" y="1904732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971"/>
                  </a:lnTo>
                  <a:lnTo>
                    <a:pt x="4432567" y="182971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4" y="2075053"/>
              <a:ext cx="4432566" cy="506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8544" y="2714332"/>
              <a:ext cx="101600" cy="1016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9344" y="2701632"/>
              <a:ext cx="4381715" cy="1143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948967"/>
              <a:ext cx="50749" cy="7653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7743" y="2119323"/>
              <a:ext cx="4432935" cy="646430"/>
            </a:xfrm>
            <a:custGeom>
              <a:avLst/>
              <a:gdLst/>
              <a:ahLst/>
              <a:cxnLst/>
              <a:rect l="l" t="t" r="r" b="b"/>
              <a:pathLst>
                <a:path w="4432935" h="646430">
                  <a:moveTo>
                    <a:pt x="4432567" y="0"/>
                  </a:moveTo>
                  <a:lnTo>
                    <a:pt x="0" y="0"/>
                  </a:lnTo>
                  <a:lnTo>
                    <a:pt x="0" y="595008"/>
                  </a:lnTo>
                  <a:lnTo>
                    <a:pt x="4008" y="614733"/>
                  </a:lnTo>
                  <a:lnTo>
                    <a:pt x="14922" y="630886"/>
                  </a:lnTo>
                  <a:lnTo>
                    <a:pt x="31075" y="641800"/>
                  </a:lnTo>
                  <a:lnTo>
                    <a:pt x="50800" y="645809"/>
                  </a:lnTo>
                  <a:lnTo>
                    <a:pt x="4381767" y="645809"/>
                  </a:lnTo>
                  <a:lnTo>
                    <a:pt x="4401492" y="641800"/>
                  </a:lnTo>
                  <a:lnTo>
                    <a:pt x="4417644" y="630886"/>
                  </a:lnTo>
                  <a:lnTo>
                    <a:pt x="4428558" y="614733"/>
                  </a:lnTo>
                  <a:lnTo>
                    <a:pt x="4432567" y="595008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1987057"/>
              <a:ext cx="0" cy="746760"/>
            </a:xfrm>
            <a:custGeom>
              <a:avLst/>
              <a:gdLst/>
              <a:ahLst/>
              <a:cxnLst/>
              <a:rect l="l" t="t" r="r" b="b"/>
              <a:pathLst>
                <a:path h="746760">
                  <a:moveTo>
                    <a:pt x="0" y="74632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20311" y="197435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20311" y="196165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520311" y="194895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9557" y="2157717"/>
              <a:ext cx="76809" cy="7680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9557" y="2309558"/>
              <a:ext cx="76809" cy="76809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69557" y="2461387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69557" y="2613215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25844" y="832771"/>
            <a:ext cx="4342130" cy="1898014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Implementing openness:</a:t>
            </a:r>
            <a:r>
              <a:rPr sz="1000" spc="5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policies</a:t>
            </a:r>
            <a:endParaRPr sz="1000" dirty="0">
              <a:latin typeface="Arial"/>
              <a:cs typeface="Arial"/>
            </a:endParaRPr>
          </a:p>
          <a:p>
            <a:pPr marL="289560" marR="511809">
              <a:lnSpc>
                <a:spcPct val="100000"/>
              </a:lnSpc>
              <a:spcBef>
                <a:spcPts val="400"/>
              </a:spcBef>
            </a:pPr>
            <a:r>
              <a:rPr sz="1000" spc="-5" dirty="0">
                <a:latin typeface="Arial"/>
                <a:cs typeface="Arial"/>
              </a:rPr>
              <a:t>What </a:t>
            </a:r>
            <a:r>
              <a:rPr sz="1000" spc="-15" dirty="0">
                <a:latin typeface="Arial"/>
                <a:cs typeface="Arial"/>
              </a:rPr>
              <a:t>level </a:t>
            </a:r>
            <a:r>
              <a:rPr sz="1000" spc="-5" dirty="0">
                <a:latin typeface="Arial"/>
                <a:cs typeface="Arial"/>
              </a:rPr>
              <a:t>of consistency do </a:t>
            </a:r>
            <a:r>
              <a:rPr sz="1000" spc="-10" dirty="0">
                <a:latin typeface="Arial"/>
                <a:cs typeface="Arial"/>
              </a:rPr>
              <a:t>we </a:t>
            </a:r>
            <a:r>
              <a:rPr sz="1000" spc="-5" dirty="0">
                <a:latin typeface="Arial"/>
                <a:cs typeface="Arial"/>
              </a:rPr>
              <a:t>require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client-cached data?  Which operations do </a:t>
            </a:r>
            <a:r>
              <a:rPr sz="1000" spc="-10" dirty="0">
                <a:latin typeface="Arial"/>
                <a:cs typeface="Arial"/>
              </a:rPr>
              <a:t>we </a:t>
            </a:r>
            <a:r>
              <a:rPr sz="1000" spc="-5" dirty="0">
                <a:latin typeface="Arial"/>
                <a:cs typeface="Arial"/>
              </a:rPr>
              <a:t>allow downloaded code to perform?</a:t>
            </a:r>
            <a:endParaRPr sz="1000" dirty="0">
              <a:latin typeface="Arial"/>
              <a:cs typeface="Arial"/>
            </a:endParaRPr>
          </a:p>
          <a:p>
            <a:pPr marL="289560" marR="5080">
              <a:lnSpc>
                <a:spcPts val="1200"/>
              </a:lnSpc>
              <a:spcBef>
                <a:spcPts val="30"/>
              </a:spcBef>
            </a:pPr>
            <a:r>
              <a:rPr sz="1000" spc="-5" dirty="0">
                <a:latin typeface="Arial"/>
                <a:cs typeface="Arial"/>
              </a:rPr>
              <a:t>Which QoS requirements do </a:t>
            </a:r>
            <a:r>
              <a:rPr sz="1000" spc="-10" dirty="0">
                <a:latin typeface="Arial"/>
                <a:cs typeface="Arial"/>
              </a:rPr>
              <a:t>we </a:t>
            </a:r>
            <a:r>
              <a:rPr sz="1000" spc="-5" dirty="0">
                <a:latin typeface="Arial"/>
                <a:cs typeface="Arial"/>
              </a:rPr>
              <a:t>adjust in the </a:t>
            </a:r>
            <a:r>
              <a:rPr sz="1000" spc="-10" dirty="0">
                <a:latin typeface="Arial"/>
                <a:cs typeface="Arial"/>
              </a:rPr>
              <a:t>face </a:t>
            </a:r>
            <a:r>
              <a:rPr sz="1000" spc="-5" dirty="0">
                <a:latin typeface="Arial"/>
                <a:cs typeface="Arial"/>
              </a:rPr>
              <a:t>of varying bandwidth?  What </a:t>
            </a:r>
            <a:r>
              <a:rPr sz="1000" spc="-15" dirty="0">
                <a:latin typeface="Arial"/>
                <a:cs typeface="Arial"/>
              </a:rPr>
              <a:t>level </a:t>
            </a:r>
            <a:r>
              <a:rPr sz="1000" spc="-5" dirty="0">
                <a:latin typeface="Arial"/>
                <a:cs typeface="Arial"/>
              </a:rPr>
              <a:t>of secrecy do </a:t>
            </a:r>
            <a:r>
              <a:rPr sz="1000" spc="-10" dirty="0">
                <a:latin typeface="Arial"/>
                <a:cs typeface="Arial"/>
              </a:rPr>
              <a:t>we </a:t>
            </a:r>
            <a:r>
              <a:rPr sz="1000" spc="-5" dirty="0">
                <a:latin typeface="Arial"/>
                <a:cs typeface="Arial"/>
              </a:rPr>
              <a:t>require </a:t>
            </a:r>
            <a:r>
              <a:rPr sz="1000" spc="-15" dirty="0">
                <a:latin typeface="Arial"/>
                <a:cs typeface="Arial"/>
              </a:rPr>
              <a:t>for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communication?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Implementing openness:</a:t>
            </a:r>
            <a:r>
              <a:rPr sz="1000" spc="5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mechanisms</a:t>
            </a:r>
            <a:endParaRPr sz="1000" dirty="0">
              <a:latin typeface="Arial"/>
              <a:cs typeface="Arial"/>
            </a:endParaRPr>
          </a:p>
          <a:p>
            <a:pPr marL="289560" marR="1435735">
              <a:lnSpc>
                <a:spcPct val="100000"/>
              </a:lnSpc>
              <a:spcBef>
                <a:spcPts val="395"/>
              </a:spcBef>
            </a:pPr>
            <a:r>
              <a:rPr sz="1000" spc="-5" dirty="0">
                <a:latin typeface="Arial"/>
                <a:cs typeface="Arial"/>
              </a:rPr>
              <a:t>Allow (dynamic) setting of caching policies  </a:t>
            </a:r>
            <a:r>
              <a:rPr sz="1000" dirty="0">
                <a:latin typeface="Arial"/>
                <a:cs typeface="Arial"/>
              </a:rPr>
              <a:t>Support </a:t>
            </a:r>
            <a:r>
              <a:rPr sz="1000" spc="-5" dirty="0">
                <a:latin typeface="Arial"/>
                <a:cs typeface="Arial"/>
              </a:rPr>
              <a:t>different </a:t>
            </a:r>
            <a:r>
              <a:rPr sz="1000" spc="-15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trust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mobile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code</a:t>
            </a:r>
            <a:endParaRPr sz="1000" dirty="0">
              <a:latin typeface="Arial"/>
              <a:cs typeface="Arial"/>
            </a:endParaRPr>
          </a:p>
          <a:p>
            <a:pPr marL="289560" marR="1123950">
              <a:lnSpc>
                <a:spcPts val="1200"/>
              </a:lnSpc>
              <a:spcBef>
                <a:spcPts val="30"/>
              </a:spcBef>
            </a:pPr>
            <a:r>
              <a:rPr sz="1000" spc="-5" dirty="0">
                <a:latin typeface="Arial"/>
                <a:cs typeface="Arial"/>
              </a:rPr>
              <a:t>Provide adjustable QoS parameters per data stream  </a:t>
            </a:r>
            <a:r>
              <a:rPr sz="1000" spc="-10" dirty="0">
                <a:latin typeface="Arial"/>
                <a:cs typeface="Arial"/>
              </a:rPr>
              <a:t>Offer </a:t>
            </a:r>
            <a:r>
              <a:rPr sz="1000" spc="-5" dirty="0">
                <a:latin typeface="Arial"/>
                <a:cs typeface="Arial"/>
              </a:rPr>
              <a:t>different </a:t>
            </a:r>
            <a:r>
              <a:rPr sz="1000" dirty="0">
                <a:latin typeface="Arial"/>
                <a:cs typeface="Arial"/>
              </a:rPr>
              <a:t>encryption</a:t>
            </a:r>
            <a:r>
              <a:rPr sz="1000" spc="-5" dirty="0">
                <a:latin typeface="Arial"/>
                <a:cs typeface="Arial"/>
              </a:rPr>
              <a:t> algorithms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6" name="object 36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66700" y="3331252"/>
            <a:ext cx="118935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Separating policy from mechanism</a:t>
            </a:r>
            <a:endParaRPr sz="600">
              <a:latin typeface="Arial"/>
              <a:cs typeface="Arial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13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7733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open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20" dirty="0"/>
              <a:t>On </a:t>
            </a:r>
            <a:r>
              <a:rPr spc="15" dirty="0"/>
              <a:t>strict</a:t>
            </a:r>
            <a:r>
              <a:rPr spc="-15" dirty="0"/>
              <a:t> </a:t>
            </a:r>
            <a:r>
              <a:rPr spc="10" dirty="0"/>
              <a:t>separation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1079017"/>
            <a:ext cx="4483735" cy="751205"/>
            <a:chOff x="87743" y="1079017"/>
            <a:chExt cx="4483735" cy="751205"/>
          </a:xfrm>
        </p:grpSpPr>
        <p:sp>
          <p:nvSpPr>
            <p:cNvPr id="5" name="object 5"/>
            <p:cNvSpPr/>
            <p:nvPr/>
          </p:nvSpPr>
          <p:spPr>
            <a:xfrm>
              <a:off x="87743" y="1079017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241996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728432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715731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123251"/>
              <a:ext cx="50749" cy="60518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286268"/>
              <a:ext cx="4432935" cy="493395"/>
            </a:xfrm>
            <a:custGeom>
              <a:avLst/>
              <a:gdLst/>
              <a:ahLst/>
              <a:cxnLst/>
              <a:rect l="l" t="t" r="r" b="b"/>
              <a:pathLst>
                <a:path w="4432935" h="493394">
                  <a:moveTo>
                    <a:pt x="4432567" y="0"/>
                  </a:moveTo>
                  <a:lnTo>
                    <a:pt x="0" y="0"/>
                  </a:lnTo>
                  <a:lnTo>
                    <a:pt x="0" y="442163"/>
                  </a:lnTo>
                  <a:lnTo>
                    <a:pt x="4008" y="461887"/>
                  </a:lnTo>
                  <a:lnTo>
                    <a:pt x="14922" y="478040"/>
                  </a:lnTo>
                  <a:lnTo>
                    <a:pt x="31075" y="488955"/>
                  </a:lnTo>
                  <a:lnTo>
                    <a:pt x="50800" y="492963"/>
                  </a:lnTo>
                  <a:lnTo>
                    <a:pt x="4381767" y="492963"/>
                  </a:lnTo>
                  <a:lnTo>
                    <a:pt x="4401492" y="488955"/>
                  </a:lnTo>
                  <a:lnTo>
                    <a:pt x="4417644" y="478040"/>
                  </a:lnTo>
                  <a:lnTo>
                    <a:pt x="4428558" y="461887"/>
                  </a:lnTo>
                  <a:lnTo>
                    <a:pt x="4432567" y="44216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161338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39">
                  <a:moveTo>
                    <a:pt x="0" y="58614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14863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13593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12323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931161"/>
            <a:ext cx="4483735" cy="607060"/>
            <a:chOff x="87743" y="1931161"/>
            <a:chExt cx="4483735" cy="607060"/>
          </a:xfrm>
        </p:grpSpPr>
        <p:sp>
          <p:nvSpPr>
            <p:cNvPr id="16" name="object 16"/>
            <p:cNvSpPr/>
            <p:nvPr/>
          </p:nvSpPr>
          <p:spPr>
            <a:xfrm>
              <a:off x="87743" y="1931161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971"/>
                  </a:lnTo>
                  <a:lnTo>
                    <a:pt x="4432567" y="182971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6666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2101481"/>
              <a:ext cx="4432566" cy="506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436025"/>
              <a:ext cx="101600" cy="1016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423325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975396"/>
              <a:ext cx="50749" cy="46062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2145759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266"/>
                  </a:lnTo>
                  <a:lnTo>
                    <a:pt x="4008" y="309990"/>
                  </a:lnTo>
                  <a:lnTo>
                    <a:pt x="14922" y="326143"/>
                  </a:lnTo>
                  <a:lnTo>
                    <a:pt x="31075" y="337058"/>
                  </a:lnTo>
                  <a:lnTo>
                    <a:pt x="50800" y="341066"/>
                  </a:lnTo>
                  <a:lnTo>
                    <a:pt x="4381767" y="341066"/>
                  </a:lnTo>
                  <a:lnTo>
                    <a:pt x="4401492" y="337058"/>
                  </a:lnTo>
                  <a:lnTo>
                    <a:pt x="4417644" y="326143"/>
                  </a:lnTo>
                  <a:lnTo>
                    <a:pt x="4428558" y="309990"/>
                  </a:lnTo>
                  <a:lnTo>
                    <a:pt x="4432567" y="29026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D8D8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2013492"/>
              <a:ext cx="0" cy="441959"/>
            </a:xfrm>
            <a:custGeom>
              <a:avLst/>
              <a:gdLst/>
              <a:ahLst/>
              <a:cxnLst/>
              <a:rect l="l" t="t" r="r" b="b"/>
              <a:pathLst>
                <a:path h="441960">
                  <a:moveTo>
                    <a:pt x="0" y="4415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200079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98809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97539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21920" y="1030332"/>
            <a:ext cx="4360545" cy="142303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 dirty="0">
              <a:latin typeface="Arial"/>
              <a:cs typeface="Arial"/>
            </a:endParaRPr>
          </a:p>
          <a:p>
            <a:pPr marL="16510" marR="5080" indent="-4445" algn="just">
              <a:lnSpc>
                <a:spcPct val="100000"/>
              </a:lnSpc>
              <a:spcBef>
                <a:spcPts val="320"/>
              </a:spcBef>
            </a:pPr>
            <a:r>
              <a:rPr sz="1000" spc="-5" dirty="0">
                <a:latin typeface="Arial"/>
                <a:cs typeface="Arial"/>
              </a:rPr>
              <a:t>The stricter the separation </a:t>
            </a:r>
            <a:r>
              <a:rPr sz="1000" spc="-10" dirty="0">
                <a:latin typeface="Arial"/>
                <a:cs typeface="Arial"/>
              </a:rPr>
              <a:t>between </a:t>
            </a:r>
            <a:r>
              <a:rPr sz="1000" spc="-5" dirty="0">
                <a:latin typeface="Arial"/>
                <a:cs typeface="Arial"/>
              </a:rPr>
              <a:t>policy and mechanism, the more </a:t>
            </a:r>
            <a:r>
              <a:rPr sz="1000" spc="-15" dirty="0">
                <a:latin typeface="Arial"/>
                <a:cs typeface="Arial"/>
              </a:rPr>
              <a:t>we </a:t>
            </a:r>
            <a:r>
              <a:rPr sz="1000" spc="-5" dirty="0">
                <a:latin typeface="Arial"/>
                <a:cs typeface="Arial"/>
              </a:rPr>
              <a:t>need  to </a:t>
            </a:r>
            <a:r>
              <a:rPr sz="1000" spc="-1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ensure proper mechanisms, potentially leading to </a:t>
            </a: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configuration  parameters and </a:t>
            </a:r>
            <a:r>
              <a:rPr sz="1000" spc="-10" dirty="0">
                <a:latin typeface="Arial"/>
                <a:cs typeface="Arial"/>
              </a:rPr>
              <a:t>complex </a:t>
            </a:r>
            <a:r>
              <a:rPr sz="1000" spc="-5" dirty="0">
                <a:latin typeface="Arial"/>
                <a:cs typeface="Arial"/>
              </a:rPr>
              <a:t>management.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 dirty="0">
              <a:latin typeface="Arial"/>
              <a:cs typeface="Arial"/>
            </a:endParaRPr>
          </a:p>
          <a:p>
            <a:pPr marL="16510" algn="just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Finding a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balance</a:t>
            </a:r>
            <a:endParaRPr sz="1000" dirty="0">
              <a:latin typeface="Arial"/>
              <a:cs typeface="Arial"/>
            </a:endParaRPr>
          </a:p>
          <a:p>
            <a:pPr marL="16510" marR="121285">
              <a:lnSpc>
                <a:spcPct val="100000"/>
              </a:lnSpc>
              <a:spcBef>
                <a:spcPts val="395"/>
              </a:spcBef>
            </a:pPr>
            <a:r>
              <a:rPr sz="1000" spc="-5" dirty="0">
                <a:latin typeface="Arial"/>
                <a:cs typeface="Arial"/>
              </a:rPr>
              <a:t>Hard coding policies often simplifies management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and</a:t>
            </a:r>
            <a:r>
              <a:rPr sz="1000" spc="-5" dirty="0">
                <a:latin typeface="Arial"/>
                <a:cs typeface="Arial"/>
              </a:rPr>
              <a:t>reduces complexity at  the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of less </a:t>
            </a:r>
            <a:r>
              <a:rPr sz="1000" spc="-15" dirty="0">
                <a:latin typeface="Arial"/>
                <a:cs typeface="Arial"/>
              </a:rPr>
              <a:t>flexibility. </a:t>
            </a:r>
            <a:r>
              <a:rPr sz="1000" spc="-5" dirty="0">
                <a:latin typeface="Arial"/>
                <a:cs typeface="Arial"/>
              </a:rPr>
              <a:t>There is no obvious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solution.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8" name="object 28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6700" y="3331252"/>
            <a:ext cx="118935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3" action="ppaction://hlinksldjump"/>
              </a:rPr>
              <a:t>Separating policy from mechanism</a:t>
            </a:r>
            <a:endParaRPr sz="600">
              <a:latin typeface="Arial"/>
              <a:cs typeface="Arial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14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Scale </a:t>
            </a:r>
            <a:r>
              <a:rPr spc="10" dirty="0"/>
              <a:t>in distributed</a:t>
            </a:r>
            <a:r>
              <a:rPr spc="-15" dirty="0"/>
              <a:t> </a:t>
            </a:r>
            <a:r>
              <a:rPr spc="15" dirty="0"/>
              <a:t>systems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661479"/>
            <a:ext cx="4483735" cy="600710"/>
            <a:chOff x="87743" y="661479"/>
            <a:chExt cx="4483735" cy="600710"/>
          </a:xfrm>
        </p:grpSpPr>
        <p:sp>
          <p:nvSpPr>
            <p:cNvPr id="5" name="object 5"/>
            <p:cNvSpPr/>
            <p:nvPr/>
          </p:nvSpPr>
          <p:spPr>
            <a:xfrm>
              <a:off x="87743" y="661479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824458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160081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147381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705713"/>
              <a:ext cx="50749" cy="45436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868738"/>
              <a:ext cx="4432935" cy="342265"/>
            </a:xfrm>
            <a:custGeom>
              <a:avLst/>
              <a:gdLst/>
              <a:ahLst/>
              <a:cxnLst/>
              <a:rect l="l" t="t" r="r" b="b"/>
              <a:pathLst>
                <a:path w="4432935" h="342265">
                  <a:moveTo>
                    <a:pt x="4432567" y="0"/>
                  </a:moveTo>
                  <a:lnTo>
                    <a:pt x="0" y="0"/>
                  </a:lnTo>
                  <a:lnTo>
                    <a:pt x="0" y="291343"/>
                  </a:lnTo>
                  <a:lnTo>
                    <a:pt x="4008" y="311067"/>
                  </a:lnTo>
                  <a:lnTo>
                    <a:pt x="14922" y="327220"/>
                  </a:lnTo>
                  <a:lnTo>
                    <a:pt x="31075" y="338134"/>
                  </a:lnTo>
                  <a:lnTo>
                    <a:pt x="50800" y="342143"/>
                  </a:lnTo>
                  <a:lnTo>
                    <a:pt x="4381767" y="342143"/>
                  </a:lnTo>
                  <a:lnTo>
                    <a:pt x="4401492" y="338134"/>
                  </a:lnTo>
                  <a:lnTo>
                    <a:pt x="4417644" y="327220"/>
                  </a:lnTo>
                  <a:lnTo>
                    <a:pt x="4428558" y="311067"/>
                  </a:lnTo>
                  <a:lnTo>
                    <a:pt x="4432567" y="29134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743808"/>
              <a:ext cx="0" cy="435609"/>
            </a:xfrm>
            <a:custGeom>
              <a:avLst/>
              <a:gdLst/>
              <a:ahLst/>
              <a:cxnLst/>
              <a:rect l="l" t="t" r="r" b="b"/>
              <a:pathLst>
                <a:path h="435609">
                  <a:moveTo>
                    <a:pt x="0" y="43532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73110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71840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70570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362811"/>
            <a:ext cx="4483735" cy="947419"/>
            <a:chOff x="87743" y="1362811"/>
            <a:chExt cx="4483735" cy="947419"/>
          </a:xfrm>
        </p:grpSpPr>
        <p:sp>
          <p:nvSpPr>
            <p:cNvPr id="16" name="object 16"/>
            <p:cNvSpPr/>
            <p:nvPr/>
          </p:nvSpPr>
          <p:spPr>
            <a:xfrm>
              <a:off x="87743" y="1362811"/>
              <a:ext cx="4432935" cy="181610"/>
            </a:xfrm>
            <a:custGeom>
              <a:avLst/>
              <a:gdLst/>
              <a:ahLst/>
              <a:cxnLst/>
              <a:rect l="l" t="t" r="r" b="b"/>
              <a:pathLst>
                <a:path w="4432935" h="18160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1200"/>
                  </a:lnTo>
                  <a:lnTo>
                    <a:pt x="4432567" y="181200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531353"/>
              <a:ext cx="4432566" cy="506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208339"/>
              <a:ext cx="101600" cy="1016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195639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407045"/>
              <a:ext cx="50749" cy="80129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575625"/>
              <a:ext cx="4432935" cy="683895"/>
            </a:xfrm>
            <a:custGeom>
              <a:avLst/>
              <a:gdLst/>
              <a:ahLst/>
              <a:cxnLst/>
              <a:rect l="l" t="t" r="r" b="b"/>
              <a:pathLst>
                <a:path w="4432935" h="683894">
                  <a:moveTo>
                    <a:pt x="4432567" y="0"/>
                  </a:moveTo>
                  <a:lnTo>
                    <a:pt x="0" y="0"/>
                  </a:lnTo>
                  <a:lnTo>
                    <a:pt x="0" y="632713"/>
                  </a:lnTo>
                  <a:lnTo>
                    <a:pt x="4008" y="652438"/>
                  </a:lnTo>
                  <a:lnTo>
                    <a:pt x="14922" y="668591"/>
                  </a:lnTo>
                  <a:lnTo>
                    <a:pt x="31075" y="679505"/>
                  </a:lnTo>
                  <a:lnTo>
                    <a:pt x="50800" y="683514"/>
                  </a:lnTo>
                  <a:lnTo>
                    <a:pt x="4381767" y="683514"/>
                  </a:lnTo>
                  <a:lnTo>
                    <a:pt x="4401492" y="679505"/>
                  </a:lnTo>
                  <a:lnTo>
                    <a:pt x="4417644" y="668591"/>
                  </a:lnTo>
                  <a:lnTo>
                    <a:pt x="4428558" y="652438"/>
                  </a:lnTo>
                  <a:lnTo>
                    <a:pt x="4432567" y="63271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445130"/>
              <a:ext cx="0" cy="782320"/>
            </a:xfrm>
            <a:custGeom>
              <a:avLst/>
              <a:gdLst/>
              <a:ahLst/>
              <a:cxnLst/>
              <a:rect l="l" t="t" r="r" b="b"/>
              <a:pathLst>
                <a:path h="782319">
                  <a:moveTo>
                    <a:pt x="0" y="78225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43243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41973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40703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652803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1880552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9557" y="2108301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87743" y="2411069"/>
            <a:ext cx="4483735" cy="753110"/>
            <a:chOff x="87743" y="2411069"/>
            <a:chExt cx="4483735" cy="753110"/>
          </a:xfrm>
        </p:grpSpPr>
        <p:sp>
          <p:nvSpPr>
            <p:cNvPr id="30" name="object 30"/>
            <p:cNvSpPr/>
            <p:nvPr/>
          </p:nvSpPr>
          <p:spPr>
            <a:xfrm>
              <a:off x="87743" y="2411069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6666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7744" y="2574048"/>
              <a:ext cx="4432566" cy="5060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38544" y="3062325"/>
              <a:ext cx="101600" cy="1016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9344" y="3049625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520311" y="2455303"/>
              <a:ext cx="50749" cy="60702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7743" y="2618326"/>
              <a:ext cx="4432935" cy="495300"/>
            </a:xfrm>
            <a:custGeom>
              <a:avLst/>
              <a:gdLst/>
              <a:ahLst/>
              <a:cxnLst/>
              <a:rect l="l" t="t" r="r" b="b"/>
              <a:pathLst>
                <a:path w="4432935" h="495300">
                  <a:moveTo>
                    <a:pt x="4432567" y="0"/>
                  </a:moveTo>
                  <a:lnTo>
                    <a:pt x="0" y="0"/>
                  </a:lnTo>
                  <a:lnTo>
                    <a:pt x="0" y="443999"/>
                  </a:lnTo>
                  <a:lnTo>
                    <a:pt x="4008" y="463724"/>
                  </a:lnTo>
                  <a:lnTo>
                    <a:pt x="14922" y="479877"/>
                  </a:lnTo>
                  <a:lnTo>
                    <a:pt x="31075" y="490791"/>
                  </a:lnTo>
                  <a:lnTo>
                    <a:pt x="50800" y="494800"/>
                  </a:lnTo>
                  <a:lnTo>
                    <a:pt x="4381767" y="494800"/>
                  </a:lnTo>
                  <a:lnTo>
                    <a:pt x="4401492" y="490791"/>
                  </a:lnTo>
                  <a:lnTo>
                    <a:pt x="4417644" y="479877"/>
                  </a:lnTo>
                  <a:lnTo>
                    <a:pt x="4428558" y="463724"/>
                  </a:lnTo>
                  <a:lnTo>
                    <a:pt x="4432567" y="443999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D8D8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520311" y="2493396"/>
              <a:ext cx="0" cy="588010"/>
            </a:xfrm>
            <a:custGeom>
              <a:avLst/>
              <a:gdLst/>
              <a:ahLst/>
              <a:cxnLst/>
              <a:rect l="l" t="t" r="r" b="b"/>
              <a:pathLst>
                <a:path h="588010">
                  <a:moveTo>
                    <a:pt x="0" y="58797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520311" y="248069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20311" y="246799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20311" y="245529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13195" y="611778"/>
            <a:ext cx="4342130" cy="24669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 dirty="0">
              <a:latin typeface="Arial"/>
              <a:cs typeface="Arial"/>
            </a:endParaRPr>
          </a:p>
          <a:p>
            <a:pPr marL="12700" marR="288290" indent="12065">
              <a:lnSpc>
                <a:spcPct val="100000"/>
              </a:lnSpc>
              <a:spcBef>
                <a:spcPts val="325"/>
              </a:spcBef>
            </a:pPr>
            <a:r>
              <a:rPr sz="1000" spc="-10" dirty="0">
                <a:latin typeface="Arial"/>
                <a:cs typeface="Arial"/>
              </a:rPr>
              <a:t>Many developers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modern </a:t>
            </a:r>
            <a:r>
              <a:rPr sz="1000" spc="-5" dirty="0">
                <a:latin typeface="Arial"/>
                <a:cs typeface="Arial"/>
              </a:rPr>
              <a:t>distributed systems easily use the adjective  “scalable” without making clear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why</a:t>
            </a:r>
            <a:r>
              <a:rPr sz="1000" spc="-5" dirty="0">
                <a:latin typeface="Arial"/>
                <a:cs typeface="Arial"/>
              </a:rPr>
              <a:t>their system actually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scales.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 dirty="0">
              <a:latin typeface="Arial"/>
              <a:cs typeface="Arial"/>
            </a:endParaRPr>
          </a:p>
          <a:p>
            <a:pPr marL="20955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At least three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components</a:t>
            </a:r>
            <a:endParaRPr sz="1000" dirty="0">
              <a:latin typeface="Arial"/>
              <a:cs typeface="Arial"/>
            </a:endParaRPr>
          </a:p>
          <a:p>
            <a:pPr marL="302260" marR="672465">
              <a:lnSpc>
                <a:spcPct val="1494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Number of users and/or processes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(size scalability)  </a:t>
            </a:r>
            <a:r>
              <a:rPr sz="1000" spc="-5" dirty="0">
                <a:latin typeface="Arial"/>
                <a:cs typeface="Arial"/>
              </a:rPr>
              <a:t>Maximum distance between nodes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(geographical scalability)  </a:t>
            </a:r>
            <a:r>
              <a:rPr sz="1000" spc="-5" dirty="0">
                <a:latin typeface="Arial"/>
                <a:cs typeface="Arial"/>
              </a:rPr>
              <a:t>Number of administrative domains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(administrative</a:t>
            </a:r>
            <a:r>
              <a:rPr sz="1000" dirty="0">
                <a:solidFill>
                  <a:srgbClr val="FA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scalability)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50" dirty="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 dirty="0">
              <a:latin typeface="Arial"/>
              <a:cs typeface="Arial"/>
            </a:endParaRPr>
          </a:p>
          <a:p>
            <a:pPr marL="24765" marR="5080">
              <a:lnSpc>
                <a:spcPct val="100000"/>
              </a:lnSpc>
              <a:spcBef>
                <a:spcPts val="334"/>
              </a:spcBef>
            </a:pPr>
            <a:r>
              <a:rPr sz="1000" spc="-5" dirty="0">
                <a:latin typeface="Arial"/>
                <a:cs typeface="Arial"/>
              </a:rPr>
              <a:t>Most systems account </a:t>
            </a:r>
            <a:r>
              <a:rPr sz="1000" spc="-25" dirty="0">
                <a:latin typeface="Arial"/>
                <a:cs typeface="Arial"/>
              </a:rPr>
              <a:t>only, </a:t>
            </a:r>
            <a:r>
              <a:rPr sz="1000" spc="-5" dirty="0">
                <a:latin typeface="Arial"/>
                <a:cs typeface="Arial"/>
              </a:rPr>
              <a:t>to a </a:t>
            </a:r>
            <a:r>
              <a:rPr sz="1000" dirty="0">
                <a:latin typeface="Arial"/>
                <a:cs typeface="Arial"/>
              </a:rPr>
              <a:t>certain </a:t>
            </a:r>
            <a:r>
              <a:rPr sz="1000" spc="-10" dirty="0">
                <a:latin typeface="Arial"/>
                <a:cs typeface="Arial"/>
              </a:rPr>
              <a:t>extent,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10" dirty="0">
                <a:latin typeface="Arial"/>
                <a:cs typeface="Arial"/>
              </a:rPr>
              <a:t>size scalability. </a:t>
            </a:r>
            <a:r>
              <a:rPr sz="1000" spc="-5" dirty="0">
                <a:latin typeface="Arial"/>
                <a:cs typeface="Arial"/>
              </a:rPr>
              <a:t>Often a  solution: multiple powerful servers operating independently in parallel. </a:t>
            </a:r>
            <a:r>
              <a:rPr sz="1000" spc="-45" dirty="0">
                <a:latin typeface="Arial"/>
                <a:cs typeface="Arial"/>
              </a:rPr>
              <a:t>Today,  </a:t>
            </a:r>
            <a:r>
              <a:rPr sz="1000" spc="-5" dirty="0">
                <a:latin typeface="Arial"/>
                <a:cs typeface="Arial"/>
              </a:rPr>
              <a:t>the challenge still lies in geographical and administrative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scalability.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42" name="object 42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66700" y="3331252"/>
            <a:ext cx="77216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Scalability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dimensions</a:t>
            </a:r>
            <a:endParaRPr sz="6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15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147447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What is a 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system?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03995" y="0"/>
            <a:ext cx="2304415" cy="129539"/>
          </a:xfrm>
          <a:custGeom>
            <a:avLst/>
            <a:gdLst/>
            <a:ahLst/>
            <a:cxnLst/>
            <a:rect l="l" t="t" r="r" b="b"/>
            <a:pathLst>
              <a:path w="2304415" h="129539">
                <a:moveTo>
                  <a:pt x="2303995" y="0"/>
                </a:moveTo>
                <a:lnTo>
                  <a:pt x="0" y="0"/>
                </a:lnTo>
                <a:lnTo>
                  <a:pt x="0" y="129032"/>
                </a:lnTo>
                <a:lnTo>
                  <a:pt x="2303995" y="129032"/>
                </a:lnTo>
                <a:lnTo>
                  <a:pt x="2303995" y="0"/>
                </a:lnTo>
                <a:close/>
              </a:path>
            </a:pathLst>
          </a:custGeom>
          <a:solidFill>
            <a:srgbClr val="FCC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Distributed</a:t>
            </a:r>
            <a:r>
              <a:rPr dirty="0"/>
              <a:t> </a:t>
            </a:r>
            <a:r>
              <a:rPr spc="15" dirty="0"/>
              <a:t>System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87743" y="985583"/>
            <a:ext cx="4483735" cy="599440"/>
            <a:chOff x="87743" y="985583"/>
            <a:chExt cx="4483735" cy="599440"/>
          </a:xfrm>
        </p:grpSpPr>
        <p:sp>
          <p:nvSpPr>
            <p:cNvPr id="6" name="object 6"/>
            <p:cNvSpPr/>
            <p:nvPr/>
          </p:nvSpPr>
          <p:spPr>
            <a:xfrm>
              <a:off x="87743" y="985583"/>
              <a:ext cx="4432935" cy="175260"/>
            </a:xfrm>
            <a:custGeom>
              <a:avLst/>
              <a:gdLst/>
              <a:ahLst/>
              <a:cxnLst/>
              <a:rect l="l" t="t" r="r" b="b"/>
              <a:pathLst>
                <a:path w="4432935" h="17525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4812"/>
                  </a:lnTo>
                  <a:lnTo>
                    <a:pt x="4432567" y="174812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7744" y="1147749"/>
              <a:ext cx="4432566" cy="5060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544" y="1483372"/>
              <a:ext cx="101600" cy="1016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344" y="1470672"/>
              <a:ext cx="4381715" cy="1143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20311" y="1029830"/>
              <a:ext cx="50749" cy="45354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743" y="1192029"/>
              <a:ext cx="4432935" cy="342265"/>
            </a:xfrm>
            <a:custGeom>
              <a:avLst/>
              <a:gdLst/>
              <a:ahLst/>
              <a:cxnLst/>
              <a:rect l="l" t="t" r="r" b="b"/>
              <a:pathLst>
                <a:path w="4432935" h="342265">
                  <a:moveTo>
                    <a:pt x="4432567" y="0"/>
                  </a:moveTo>
                  <a:lnTo>
                    <a:pt x="0" y="0"/>
                  </a:lnTo>
                  <a:lnTo>
                    <a:pt x="0" y="291343"/>
                  </a:lnTo>
                  <a:lnTo>
                    <a:pt x="4008" y="311067"/>
                  </a:lnTo>
                  <a:lnTo>
                    <a:pt x="14922" y="327220"/>
                  </a:lnTo>
                  <a:lnTo>
                    <a:pt x="31075" y="338134"/>
                  </a:lnTo>
                  <a:lnTo>
                    <a:pt x="50800" y="342143"/>
                  </a:lnTo>
                  <a:lnTo>
                    <a:pt x="4381767" y="342143"/>
                  </a:lnTo>
                  <a:lnTo>
                    <a:pt x="4401492" y="338134"/>
                  </a:lnTo>
                  <a:lnTo>
                    <a:pt x="4417644" y="327220"/>
                  </a:lnTo>
                  <a:lnTo>
                    <a:pt x="4428558" y="311067"/>
                  </a:lnTo>
                  <a:lnTo>
                    <a:pt x="4432567" y="29134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067922"/>
              <a:ext cx="0" cy="434975"/>
            </a:xfrm>
            <a:custGeom>
              <a:avLst/>
              <a:gdLst/>
              <a:ahLst/>
              <a:cxnLst/>
              <a:rect l="l" t="t" r="r" b="b"/>
              <a:pathLst>
                <a:path h="434975">
                  <a:moveTo>
                    <a:pt x="0" y="4344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05522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04252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20311" y="102982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87743" y="1686089"/>
            <a:ext cx="4483735" cy="991869"/>
            <a:chOff x="87743" y="1686089"/>
            <a:chExt cx="4483735" cy="991869"/>
          </a:xfrm>
        </p:grpSpPr>
        <p:sp>
          <p:nvSpPr>
            <p:cNvPr id="17" name="object 17"/>
            <p:cNvSpPr/>
            <p:nvPr/>
          </p:nvSpPr>
          <p:spPr>
            <a:xfrm>
              <a:off x="87743" y="1686089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7744" y="1849069"/>
              <a:ext cx="4432566" cy="5060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38544" y="2576169"/>
              <a:ext cx="101600" cy="1016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9344" y="2563469"/>
              <a:ext cx="4381715" cy="1143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20311" y="1730336"/>
              <a:ext cx="50749" cy="84583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43" y="1893351"/>
              <a:ext cx="4432935" cy="734060"/>
            </a:xfrm>
            <a:custGeom>
              <a:avLst/>
              <a:gdLst/>
              <a:ahLst/>
              <a:cxnLst/>
              <a:rect l="l" t="t" r="r" b="b"/>
              <a:pathLst>
                <a:path w="4432935" h="734060">
                  <a:moveTo>
                    <a:pt x="4432567" y="0"/>
                  </a:moveTo>
                  <a:lnTo>
                    <a:pt x="0" y="0"/>
                  </a:lnTo>
                  <a:lnTo>
                    <a:pt x="0" y="682818"/>
                  </a:lnTo>
                  <a:lnTo>
                    <a:pt x="4008" y="702542"/>
                  </a:lnTo>
                  <a:lnTo>
                    <a:pt x="14922" y="718695"/>
                  </a:lnTo>
                  <a:lnTo>
                    <a:pt x="31075" y="729609"/>
                  </a:lnTo>
                  <a:lnTo>
                    <a:pt x="50800" y="733618"/>
                  </a:lnTo>
                  <a:lnTo>
                    <a:pt x="4381767" y="733618"/>
                  </a:lnTo>
                  <a:lnTo>
                    <a:pt x="4401492" y="729609"/>
                  </a:lnTo>
                  <a:lnTo>
                    <a:pt x="4417644" y="718695"/>
                  </a:lnTo>
                  <a:lnTo>
                    <a:pt x="4428558" y="702542"/>
                  </a:lnTo>
                  <a:lnTo>
                    <a:pt x="4432567" y="682818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768422"/>
              <a:ext cx="0" cy="827405"/>
            </a:xfrm>
            <a:custGeom>
              <a:avLst/>
              <a:gdLst/>
              <a:ahLst/>
              <a:cxnLst/>
              <a:rect l="l" t="t" r="r" b="b"/>
              <a:pathLst>
                <a:path h="827405">
                  <a:moveTo>
                    <a:pt x="0" y="82679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75572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74302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173032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1969706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9557" y="2349284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21665" y="935069"/>
            <a:ext cx="4360545" cy="1685718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Definition</a:t>
            </a:r>
            <a:endParaRPr sz="1000" dirty="0">
              <a:latin typeface="Arial"/>
              <a:cs typeface="Arial"/>
            </a:endParaRPr>
          </a:p>
          <a:p>
            <a:pPr marL="16510" marR="191770" indent="-4445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A distributed system is a collection of</a:t>
            </a:r>
            <a:r>
              <a:rPr lang="zh-TW" altLang="en-US" sz="1000" spc="-5" dirty="0"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autonomous computing </a:t>
            </a:r>
            <a:r>
              <a:rPr sz="1000" spc="-5" dirty="0" err="1">
                <a:solidFill>
                  <a:srgbClr val="FA0000"/>
                </a:solidFill>
                <a:latin typeface="Arial"/>
                <a:cs typeface="Arial"/>
              </a:rPr>
              <a:t>elements</a:t>
            </a:r>
            <a:r>
              <a:rPr sz="1000" spc="-5" dirty="0" err="1">
                <a:latin typeface="Arial"/>
                <a:cs typeface="Arial"/>
              </a:rPr>
              <a:t>that</a:t>
            </a:r>
            <a:r>
              <a:rPr sz="1000" spc="-5" dirty="0">
                <a:latin typeface="Arial"/>
                <a:cs typeface="Arial"/>
              </a:rPr>
              <a:t>  appears to its users as a</a:t>
            </a:r>
            <a:r>
              <a:rPr lang="en-US" sz="1000" spc="-5" dirty="0"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single coherent system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 dirty="0">
              <a:latin typeface="Arial"/>
              <a:cs typeface="Arial"/>
            </a:endParaRPr>
          </a:p>
          <a:p>
            <a:pPr marL="1651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Characteristic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features</a:t>
            </a:r>
            <a:endParaRPr sz="1000" dirty="0">
              <a:latin typeface="Arial"/>
              <a:cs typeface="Arial"/>
            </a:endParaRPr>
          </a:p>
          <a:p>
            <a:pPr marL="293370" marR="273050">
              <a:lnSpc>
                <a:spcPct val="100000"/>
              </a:lnSpc>
              <a:spcBef>
                <a:spcPts val="625"/>
              </a:spcBef>
            </a:pPr>
            <a:r>
              <a:rPr sz="1000" spc="-10" dirty="0">
                <a:latin typeface="Arial"/>
                <a:cs typeface="Arial"/>
              </a:rPr>
              <a:t>Autonomous </a:t>
            </a:r>
            <a:r>
              <a:rPr sz="1000" spc="-5" dirty="0">
                <a:latin typeface="Arial"/>
                <a:cs typeface="Arial"/>
              </a:rPr>
              <a:t>computing elements, also </a:t>
            </a:r>
            <a:r>
              <a:rPr sz="1000" spc="-10" dirty="0">
                <a:latin typeface="Arial"/>
                <a:cs typeface="Arial"/>
              </a:rPr>
              <a:t>referred </a:t>
            </a:r>
            <a:r>
              <a:rPr sz="1000" spc="-5" dirty="0">
                <a:latin typeface="Arial"/>
                <a:cs typeface="Arial"/>
              </a:rPr>
              <a:t>to as</a:t>
            </a:r>
            <a:r>
              <a:rPr lang="zh-TW" altLang="en-US" sz="1000" spc="-5" dirty="0"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nodes</a:t>
            </a:r>
            <a:r>
              <a:rPr sz="1000" spc="-5" dirty="0">
                <a:latin typeface="Arial"/>
                <a:cs typeface="Arial"/>
              </a:rPr>
              <a:t>, be </a:t>
            </a:r>
            <a:r>
              <a:rPr sz="1000" spc="-10" dirty="0">
                <a:latin typeface="Arial"/>
                <a:cs typeface="Arial"/>
              </a:rPr>
              <a:t>they  </a:t>
            </a:r>
            <a:r>
              <a:rPr sz="1000" spc="-5" dirty="0">
                <a:latin typeface="Arial"/>
                <a:cs typeface="Arial"/>
              </a:rPr>
              <a:t>hardware </a:t>
            </a:r>
            <a:r>
              <a:rPr sz="1000" spc="-10" dirty="0">
                <a:latin typeface="Arial"/>
                <a:cs typeface="Arial"/>
              </a:rPr>
              <a:t>devices </a:t>
            </a:r>
            <a:r>
              <a:rPr sz="1000" spc="-5" dirty="0">
                <a:latin typeface="Arial"/>
                <a:cs typeface="Arial"/>
              </a:rPr>
              <a:t>or software processes.</a:t>
            </a:r>
            <a:endParaRPr sz="1000" dirty="0">
              <a:latin typeface="Arial"/>
              <a:cs typeface="Arial"/>
            </a:endParaRPr>
          </a:p>
          <a:p>
            <a:pPr marL="293370">
              <a:lnSpc>
                <a:spcPts val="1200"/>
              </a:lnSpc>
              <a:spcBef>
                <a:spcPts val="585"/>
              </a:spcBef>
            </a:pPr>
            <a:r>
              <a:rPr sz="1000" spc="-15" dirty="0">
                <a:latin typeface="Arial"/>
                <a:cs typeface="Arial"/>
              </a:rPr>
              <a:t>Single coherent system: users or applications perceive a single system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i="1" spc="240" dirty="0">
                <a:latin typeface="DejaVu Sans Condensed"/>
                <a:cs typeface="DejaVu Sans Condensed"/>
              </a:rPr>
              <a:t>⇒</a:t>
            </a:r>
            <a:endParaRPr sz="1000" dirty="0">
              <a:latin typeface="DejaVu Sans Condensed"/>
              <a:cs typeface="DejaVu Sans Condensed"/>
            </a:endParaRPr>
          </a:p>
          <a:p>
            <a:pPr marL="293370">
              <a:lnSpc>
                <a:spcPts val="1200"/>
              </a:lnSpc>
            </a:pPr>
            <a:r>
              <a:rPr sz="1000" spc="-5" dirty="0">
                <a:latin typeface="Arial"/>
                <a:cs typeface="Arial"/>
              </a:rPr>
              <a:t>nodes need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</a:t>
            </a:r>
            <a:r>
              <a:rPr lang="zh-TW" altLang="en-US" sz="1000" spc="-5" dirty="0"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collaborate</a:t>
            </a:r>
            <a:r>
              <a:rPr lang="en-US" sz="1000" spc="-5" dirty="0">
                <a:solidFill>
                  <a:srgbClr val="0000FA"/>
                </a:solidFill>
                <a:latin typeface="Arial"/>
                <a:cs typeface="Arial"/>
              </a:rPr>
              <a:t>(</a:t>
            </a:r>
            <a:r>
              <a:rPr lang="en-US" sz="1000" spc="-5" dirty="0" err="1">
                <a:solidFill>
                  <a:srgbClr val="0000FA"/>
                </a:solidFill>
                <a:latin typeface="Arial"/>
                <a:cs typeface="Arial"/>
              </a:rPr>
              <a:t>合作協調</a:t>
            </a:r>
            <a:r>
              <a:rPr lang="en-US" sz="1000" spc="-5" dirty="0">
                <a:solidFill>
                  <a:srgbClr val="0000FA"/>
                </a:solidFill>
                <a:latin typeface="Arial"/>
                <a:cs typeface="Arial"/>
              </a:rPr>
              <a:t>)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1" name="object 3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300563" y="3331252"/>
            <a:ext cx="24130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</a:t>
            </a:fld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Size</a:t>
            </a:r>
            <a:r>
              <a:rPr dirty="0"/>
              <a:t> </a:t>
            </a:r>
            <a:r>
              <a:rPr spc="10" dirty="0"/>
              <a:t>scalability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1292910"/>
            <a:ext cx="4483735" cy="923925"/>
            <a:chOff x="87743" y="1292910"/>
            <a:chExt cx="4483735" cy="923925"/>
          </a:xfrm>
        </p:grpSpPr>
        <p:sp>
          <p:nvSpPr>
            <p:cNvPr id="5" name="object 5"/>
            <p:cNvSpPr/>
            <p:nvPr/>
          </p:nvSpPr>
          <p:spPr>
            <a:xfrm>
              <a:off x="87743" y="1292910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908"/>
                  </a:lnTo>
                  <a:lnTo>
                    <a:pt x="4432567" y="182908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463167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115172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102472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337157"/>
              <a:ext cx="50749" cy="77801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507448"/>
              <a:ext cx="4432935" cy="659130"/>
            </a:xfrm>
            <a:custGeom>
              <a:avLst/>
              <a:gdLst/>
              <a:ahLst/>
              <a:cxnLst/>
              <a:rect l="l" t="t" r="r" b="b"/>
              <a:pathLst>
                <a:path w="4432935" h="659130">
                  <a:moveTo>
                    <a:pt x="4432567" y="0"/>
                  </a:moveTo>
                  <a:lnTo>
                    <a:pt x="0" y="0"/>
                  </a:lnTo>
                  <a:lnTo>
                    <a:pt x="0" y="607724"/>
                  </a:lnTo>
                  <a:lnTo>
                    <a:pt x="4008" y="627448"/>
                  </a:lnTo>
                  <a:lnTo>
                    <a:pt x="14922" y="643601"/>
                  </a:lnTo>
                  <a:lnTo>
                    <a:pt x="31075" y="654516"/>
                  </a:lnTo>
                  <a:lnTo>
                    <a:pt x="50800" y="658524"/>
                  </a:lnTo>
                  <a:lnTo>
                    <a:pt x="4381767" y="658524"/>
                  </a:lnTo>
                  <a:lnTo>
                    <a:pt x="4401492" y="654516"/>
                  </a:lnTo>
                  <a:lnTo>
                    <a:pt x="4417644" y="643601"/>
                  </a:lnTo>
                  <a:lnTo>
                    <a:pt x="4428558" y="627448"/>
                  </a:lnTo>
                  <a:lnTo>
                    <a:pt x="4432567" y="607724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375244"/>
              <a:ext cx="0" cy="759460"/>
            </a:xfrm>
            <a:custGeom>
              <a:avLst/>
              <a:gdLst/>
              <a:ahLst/>
              <a:cxnLst/>
              <a:rect l="l" t="t" r="r" b="b"/>
              <a:pathLst>
                <a:path h="759460">
                  <a:moveTo>
                    <a:pt x="0" y="75897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36254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34984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33714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584629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812379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2040115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body" idx="1"/>
          </p:nvPr>
        </p:nvSpPr>
        <p:spPr>
          <a:xfrm>
            <a:off x="110604" y="806558"/>
            <a:ext cx="4388891" cy="1322310"/>
          </a:xfrm>
          <a:prstGeom prst="rect">
            <a:avLst/>
          </a:prstGeom>
        </p:spPr>
        <p:txBody>
          <a:bodyPr vert="horz" wrap="square" lIns="0" tIns="401662" rIns="0" bIns="0" rtlCol="0">
            <a:spAutoFit/>
          </a:bodyPr>
          <a:lstStyle/>
          <a:p>
            <a:pPr marL="304800" marR="878840" indent="-277495">
              <a:lnSpc>
                <a:spcPct val="157800"/>
              </a:lnSpc>
              <a:spcBef>
                <a:spcPts val="100"/>
              </a:spcBef>
            </a:pPr>
            <a:r>
              <a:rPr spc="-5" dirty="0">
                <a:solidFill>
                  <a:srgbClr val="04064C"/>
                </a:solidFill>
              </a:rPr>
              <a:t>Root causes </a:t>
            </a:r>
            <a:r>
              <a:rPr spc="-15" dirty="0">
                <a:solidFill>
                  <a:srgbClr val="04064C"/>
                </a:solidFill>
              </a:rPr>
              <a:t>for </a:t>
            </a:r>
            <a:r>
              <a:rPr spc="-5" dirty="0">
                <a:solidFill>
                  <a:srgbClr val="04064C"/>
                </a:solidFill>
              </a:rPr>
              <a:t>scalability problems with </a:t>
            </a:r>
            <a:r>
              <a:rPr lang="zh-TW" altLang="en-US" spc="-5" dirty="0">
                <a:solidFill>
                  <a:srgbClr val="04064C"/>
                </a:solidFill>
              </a:rPr>
              <a:t>ㄏ</a:t>
            </a:r>
            <a:r>
              <a:rPr spc="-5" dirty="0"/>
              <a:t>The computational </a:t>
            </a:r>
            <a:r>
              <a:rPr spc="-15" dirty="0"/>
              <a:t>capacity, </a:t>
            </a:r>
            <a:r>
              <a:rPr spc="-5" dirty="0"/>
              <a:t>limited </a:t>
            </a:r>
            <a:r>
              <a:rPr spc="-15" dirty="0"/>
              <a:t>by </a:t>
            </a:r>
            <a:r>
              <a:rPr spc="-5" dirty="0"/>
              <a:t>the</a:t>
            </a:r>
            <a:r>
              <a:rPr spc="20" dirty="0"/>
              <a:t> </a:t>
            </a:r>
            <a:r>
              <a:rPr spc="-5" dirty="0"/>
              <a:t>CPUs</a:t>
            </a:r>
          </a:p>
          <a:p>
            <a:pPr marL="304800" marR="5080">
              <a:lnSpc>
                <a:spcPct val="149400"/>
              </a:lnSpc>
            </a:pPr>
            <a:r>
              <a:rPr spc="-10" dirty="0"/>
              <a:t>The storage </a:t>
            </a:r>
            <a:r>
              <a:rPr spc="-20" dirty="0"/>
              <a:t>capacity, </a:t>
            </a:r>
            <a:r>
              <a:rPr spc="-10" dirty="0"/>
              <a:t>including the </a:t>
            </a:r>
            <a:r>
              <a:rPr spc="-15" dirty="0"/>
              <a:t>transfer </a:t>
            </a:r>
            <a:r>
              <a:rPr spc="-10" dirty="0"/>
              <a:t>rate between </a:t>
            </a:r>
            <a:r>
              <a:rPr spc="-15" dirty="0"/>
              <a:t>CPUs </a:t>
            </a:r>
            <a:r>
              <a:rPr spc="-10" dirty="0"/>
              <a:t>and disks  </a:t>
            </a:r>
            <a:r>
              <a:rPr spc="-5" dirty="0"/>
              <a:t>The network between the user and the centralized </a:t>
            </a:r>
            <a:r>
              <a:rPr dirty="0"/>
              <a:t>service</a:t>
            </a:r>
          </a:p>
        </p:txBody>
      </p:sp>
      <p:grpSp>
        <p:nvGrpSpPr>
          <p:cNvPr id="19" name="object 19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0" name="object 20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6700" y="3331252"/>
            <a:ext cx="77216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Scalability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dimensions</a:t>
            </a:r>
            <a:endParaRPr sz="60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16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Formal</a:t>
            </a:r>
            <a:r>
              <a:rPr dirty="0"/>
              <a:t> </a:t>
            </a:r>
            <a:r>
              <a:rPr spc="15" dirty="0"/>
              <a:t>analysis</a:t>
            </a:r>
          </a:p>
        </p:txBody>
      </p:sp>
      <p:sp>
        <p:nvSpPr>
          <p:cNvPr id="4" name="object 4"/>
          <p:cNvSpPr/>
          <p:nvPr/>
        </p:nvSpPr>
        <p:spPr>
          <a:xfrm>
            <a:off x="87743" y="602525"/>
            <a:ext cx="4432935" cy="183515"/>
          </a:xfrm>
          <a:custGeom>
            <a:avLst/>
            <a:gdLst/>
            <a:ahLst/>
            <a:cxnLst/>
            <a:rect l="l" t="t" r="r" b="b"/>
            <a:pathLst>
              <a:path w="4432935" h="183515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2971"/>
                </a:lnTo>
                <a:lnTo>
                  <a:pt x="4432567" y="182971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1665" y="592803"/>
            <a:ext cx="37249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 centralized </a:t>
            </a:r>
            <a:r>
              <a:rPr sz="1000" dirty="0">
                <a:solidFill>
                  <a:srgbClr val="04064C"/>
                </a:solidFill>
                <a:latin typeface="Arial"/>
                <a:cs typeface="Arial"/>
              </a:rPr>
              <a:t>service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can be modeled as a simple queuing</a:t>
            </a:r>
            <a:r>
              <a:rPr sz="1000" spc="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system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7743" y="646748"/>
            <a:ext cx="4483735" cy="849630"/>
            <a:chOff x="87743" y="646748"/>
            <a:chExt cx="4483735" cy="849630"/>
          </a:xfrm>
        </p:grpSpPr>
        <p:sp>
          <p:nvSpPr>
            <p:cNvPr id="7" name="object 7"/>
            <p:cNvSpPr/>
            <p:nvPr/>
          </p:nvSpPr>
          <p:spPr>
            <a:xfrm>
              <a:off x="87744" y="772833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544" y="1394726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344" y="1382026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20311" y="646760"/>
              <a:ext cx="50749" cy="74796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743" y="817115"/>
              <a:ext cx="4432935" cy="628650"/>
            </a:xfrm>
            <a:custGeom>
              <a:avLst/>
              <a:gdLst/>
              <a:ahLst/>
              <a:cxnLst/>
              <a:rect l="l" t="t" r="r" b="b"/>
              <a:pathLst>
                <a:path w="4432935" h="628650">
                  <a:moveTo>
                    <a:pt x="4432567" y="0"/>
                  </a:moveTo>
                  <a:lnTo>
                    <a:pt x="0" y="0"/>
                  </a:lnTo>
                  <a:lnTo>
                    <a:pt x="0" y="577611"/>
                  </a:lnTo>
                  <a:lnTo>
                    <a:pt x="4008" y="597335"/>
                  </a:lnTo>
                  <a:lnTo>
                    <a:pt x="14922" y="613488"/>
                  </a:lnTo>
                  <a:lnTo>
                    <a:pt x="31075" y="624403"/>
                  </a:lnTo>
                  <a:lnTo>
                    <a:pt x="50800" y="628411"/>
                  </a:lnTo>
                  <a:lnTo>
                    <a:pt x="4381767" y="628411"/>
                  </a:lnTo>
                  <a:lnTo>
                    <a:pt x="4401492" y="624403"/>
                  </a:lnTo>
                  <a:lnTo>
                    <a:pt x="4417644" y="613488"/>
                  </a:lnTo>
                  <a:lnTo>
                    <a:pt x="4428558" y="597335"/>
                  </a:lnTo>
                  <a:lnTo>
                    <a:pt x="4432567" y="57761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84848"/>
              <a:ext cx="0" cy="728980"/>
            </a:xfrm>
            <a:custGeom>
              <a:avLst/>
              <a:gdLst/>
              <a:ahLst/>
              <a:cxnLst/>
              <a:rect l="l" t="t" r="r" b="b"/>
              <a:pathLst>
                <a:path h="728980">
                  <a:moveTo>
                    <a:pt x="0" y="72892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7214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5944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20311" y="64674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765291" y="1292283"/>
            <a:ext cx="27876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Queue</a:t>
            </a:r>
            <a:endParaRPr sz="6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04759" y="1296458"/>
            <a:ext cx="33210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Process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521058" y="848646"/>
            <a:ext cx="1553845" cy="424180"/>
            <a:chOff x="1521058" y="848646"/>
            <a:chExt cx="1553845" cy="424180"/>
          </a:xfrm>
        </p:grpSpPr>
        <p:sp>
          <p:nvSpPr>
            <p:cNvPr id="19" name="object 19"/>
            <p:cNvSpPr/>
            <p:nvPr/>
          </p:nvSpPr>
          <p:spPr>
            <a:xfrm>
              <a:off x="1521058" y="937133"/>
              <a:ext cx="598170" cy="239395"/>
            </a:xfrm>
            <a:custGeom>
              <a:avLst/>
              <a:gdLst/>
              <a:ahLst/>
              <a:cxnLst/>
              <a:rect l="l" t="t" r="r" b="b"/>
              <a:pathLst>
                <a:path w="598169" h="239394">
                  <a:moveTo>
                    <a:pt x="149398" y="0"/>
                  </a:moveTo>
                  <a:lnTo>
                    <a:pt x="597594" y="0"/>
                  </a:lnTo>
                  <a:lnTo>
                    <a:pt x="597594" y="239037"/>
                  </a:lnTo>
                  <a:lnTo>
                    <a:pt x="149398" y="239037"/>
                  </a:lnTo>
                </a:path>
                <a:path w="598169" h="239394">
                  <a:moveTo>
                    <a:pt x="537837" y="0"/>
                  </a:moveTo>
                  <a:lnTo>
                    <a:pt x="537837" y="239037"/>
                  </a:lnTo>
                </a:path>
                <a:path w="598169" h="239394">
                  <a:moveTo>
                    <a:pt x="478079" y="0"/>
                  </a:moveTo>
                  <a:lnTo>
                    <a:pt x="478079" y="239037"/>
                  </a:lnTo>
                </a:path>
                <a:path w="598169" h="239394">
                  <a:moveTo>
                    <a:pt x="418317" y="0"/>
                  </a:moveTo>
                  <a:lnTo>
                    <a:pt x="418317" y="239037"/>
                  </a:lnTo>
                </a:path>
                <a:path w="598169" h="239394">
                  <a:moveTo>
                    <a:pt x="358558" y="0"/>
                  </a:moveTo>
                  <a:lnTo>
                    <a:pt x="358558" y="239037"/>
                  </a:lnTo>
                </a:path>
                <a:path w="598169" h="239394">
                  <a:moveTo>
                    <a:pt x="298796" y="0"/>
                  </a:moveTo>
                  <a:lnTo>
                    <a:pt x="298796" y="239037"/>
                  </a:lnTo>
                </a:path>
                <a:path w="598169" h="239394">
                  <a:moveTo>
                    <a:pt x="0" y="119517"/>
                  </a:moveTo>
                  <a:lnTo>
                    <a:pt x="201658" y="119517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85720" y="1024775"/>
              <a:ext cx="74930" cy="64135"/>
            </a:xfrm>
            <a:custGeom>
              <a:avLst/>
              <a:gdLst/>
              <a:ahLst/>
              <a:cxnLst/>
              <a:rect l="l" t="t" r="r" b="b"/>
              <a:pathLst>
                <a:path w="74930" h="64134">
                  <a:moveTo>
                    <a:pt x="0" y="0"/>
                  </a:moveTo>
                  <a:lnTo>
                    <a:pt x="5975" y="15938"/>
                  </a:lnTo>
                  <a:lnTo>
                    <a:pt x="7967" y="31876"/>
                  </a:lnTo>
                  <a:lnTo>
                    <a:pt x="5975" y="47814"/>
                  </a:lnTo>
                  <a:lnTo>
                    <a:pt x="0" y="63753"/>
                  </a:lnTo>
                  <a:lnTo>
                    <a:pt x="74376" y="31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118653" y="851281"/>
              <a:ext cx="659765" cy="418465"/>
            </a:xfrm>
            <a:custGeom>
              <a:avLst/>
              <a:gdLst/>
              <a:ahLst/>
              <a:cxnLst/>
              <a:rect l="l" t="t" r="r" b="b"/>
              <a:pathLst>
                <a:path w="659764" h="418465">
                  <a:moveTo>
                    <a:pt x="450437" y="0"/>
                  </a:moveTo>
                  <a:lnTo>
                    <a:pt x="498390" y="5525"/>
                  </a:lnTo>
                  <a:lnTo>
                    <a:pt x="542412" y="21262"/>
                  </a:lnTo>
                  <a:lnTo>
                    <a:pt x="581247" y="45955"/>
                  </a:lnTo>
                  <a:lnTo>
                    <a:pt x="613638" y="78348"/>
                  </a:lnTo>
                  <a:lnTo>
                    <a:pt x="638331" y="117183"/>
                  </a:lnTo>
                  <a:lnTo>
                    <a:pt x="654067" y="161205"/>
                  </a:lnTo>
                  <a:lnTo>
                    <a:pt x="659592" y="209156"/>
                  </a:lnTo>
                  <a:lnTo>
                    <a:pt x="654067" y="257109"/>
                  </a:lnTo>
                  <a:lnTo>
                    <a:pt x="638331" y="301132"/>
                  </a:lnTo>
                  <a:lnTo>
                    <a:pt x="613638" y="339968"/>
                  </a:lnTo>
                  <a:lnTo>
                    <a:pt x="581247" y="372361"/>
                  </a:lnTo>
                  <a:lnTo>
                    <a:pt x="542412" y="397055"/>
                  </a:lnTo>
                  <a:lnTo>
                    <a:pt x="498390" y="412792"/>
                  </a:lnTo>
                  <a:lnTo>
                    <a:pt x="450437" y="418317"/>
                  </a:lnTo>
                  <a:lnTo>
                    <a:pt x="402485" y="412792"/>
                  </a:lnTo>
                  <a:lnTo>
                    <a:pt x="358463" y="397055"/>
                  </a:lnTo>
                  <a:lnTo>
                    <a:pt x="319628" y="372361"/>
                  </a:lnTo>
                  <a:lnTo>
                    <a:pt x="287237" y="339968"/>
                  </a:lnTo>
                  <a:lnTo>
                    <a:pt x="262544" y="301132"/>
                  </a:lnTo>
                  <a:lnTo>
                    <a:pt x="246808" y="257109"/>
                  </a:lnTo>
                  <a:lnTo>
                    <a:pt x="241283" y="209156"/>
                  </a:lnTo>
                  <a:lnTo>
                    <a:pt x="246808" y="161205"/>
                  </a:lnTo>
                  <a:lnTo>
                    <a:pt x="262544" y="117183"/>
                  </a:lnTo>
                  <a:lnTo>
                    <a:pt x="287237" y="78348"/>
                  </a:lnTo>
                  <a:lnTo>
                    <a:pt x="319628" y="45955"/>
                  </a:lnTo>
                  <a:lnTo>
                    <a:pt x="358463" y="21262"/>
                  </a:lnTo>
                  <a:lnTo>
                    <a:pt x="402485" y="5525"/>
                  </a:lnTo>
                  <a:lnTo>
                    <a:pt x="450437" y="0"/>
                  </a:lnTo>
                  <a:close/>
                </a:path>
                <a:path w="659764" h="418465">
                  <a:moveTo>
                    <a:pt x="0" y="205369"/>
                  </a:moveTo>
                  <a:lnTo>
                    <a:pt x="201659" y="205369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83324" y="1024775"/>
              <a:ext cx="74930" cy="64135"/>
            </a:xfrm>
            <a:custGeom>
              <a:avLst/>
              <a:gdLst/>
              <a:ahLst/>
              <a:cxnLst/>
              <a:rect l="l" t="t" r="r" b="b"/>
              <a:pathLst>
                <a:path w="74930" h="64134">
                  <a:moveTo>
                    <a:pt x="0" y="0"/>
                  </a:moveTo>
                  <a:lnTo>
                    <a:pt x="5970" y="15938"/>
                  </a:lnTo>
                  <a:lnTo>
                    <a:pt x="7961" y="31876"/>
                  </a:lnTo>
                  <a:lnTo>
                    <a:pt x="5970" y="47814"/>
                  </a:lnTo>
                  <a:lnTo>
                    <a:pt x="0" y="63753"/>
                  </a:lnTo>
                  <a:lnTo>
                    <a:pt x="74377" y="31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776021" y="1056650"/>
              <a:ext cx="261620" cy="0"/>
            </a:xfrm>
            <a:custGeom>
              <a:avLst/>
              <a:gdLst/>
              <a:ahLst/>
              <a:cxnLst/>
              <a:rect l="l" t="t" r="r" b="b"/>
              <a:pathLst>
                <a:path w="261619">
                  <a:moveTo>
                    <a:pt x="0" y="0"/>
                  </a:moveTo>
                  <a:lnTo>
                    <a:pt x="261416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00439" y="1024775"/>
              <a:ext cx="74377" cy="6375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048874" y="983398"/>
            <a:ext cx="38163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Requests</a:t>
            </a:r>
            <a:endParaRPr sz="6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156901" y="983398"/>
            <a:ext cx="40513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Response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7743" y="1597456"/>
            <a:ext cx="4483735" cy="909955"/>
            <a:chOff x="87743" y="1597456"/>
            <a:chExt cx="4483735" cy="909955"/>
          </a:xfrm>
        </p:grpSpPr>
        <p:sp>
          <p:nvSpPr>
            <p:cNvPr id="28" name="object 28"/>
            <p:cNvSpPr/>
            <p:nvPr/>
          </p:nvSpPr>
          <p:spPr>
            <a:xfrm>
              <a:off x="87743" y="1597456"/>
              <a:ext cx="4432935" cy="181610"/>
            </a:xfrm>
            <a:custGeom>
              <a:avLst/>
              <a:gdLst/>
              <a:ahLst/>
              <a:cxnLst/>
              <a:rect l="l" t="t" r="r" b="b"/>
              <a:pathLst>
                <a:path w="4432935" h="18161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1200"/>
                  </a:lnTo>
                  <a:lnTo>
                    <a:pt x="4432567" y="181200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7744" y="1765998"/>
              <a:ext cx="4432566" cy="506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38544" y="2405659"/>
              <a:ext cx="101600" cy="1016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89344" y="2392959"/>
              <a:ext cx="4381715" cy="1143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520311" y="1641690"/>
              <a:ext cx="50749" cy="76396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7743" y="1810272"/>
              <a:ext cx="4432935" cy="646430"/>
            </a:xfrm>
            <a:custGeom>
              <a:avLst/>
              <a:gdLst/>
              <a:ahLst/>
              <a:cxnLst/>
              <a:rect l="l" t="t" r="r" b="b"/>
              <a:pathLst>
                <a:path w="4432935" h="646430">
                  <a:moveTo>
                    <a:pt x="4432567" y="0"/>
                  </a:moveTo>
                  <a:lnTo>
                    <a:pt x="0" y="0"/>
                  </a:lnTo>
                  <a:lnTo>
                    <a:pt x="0" y="595387"/>
                  </a:lnTo>
                  <a:lnTo>
                    <a:pt x="4008" y="615112"/>
                  </a:lnTo>
                  <a:lnTo>
                    <a:pt x="14922" y="631265"/>
                  </a:lnTo>
                  <a:lnTo>
                    <a:pt x="31075" y="642179"/>
                  </a:lnTo>
                  <a:lnTo>
                    <a:pt x="50800" y="646187"/>
                  </a:lnTo>
                  <a:lnTo>
                    <a:pt x="4381767" y="646187"/>
                  </a:lnTo>
                  <a:lnTo>
                    <a:pt x="4401492" y="642179"/>
                  </a:lnTo>
                  <a:lnTo>
                    <a:pt x="4417644" y="631265"/>
                  </a:lnTo>
                  <a:lnTo>
                    <a:pt x="4428558" y="615112"/>
                  </a:lnTo>
                  <a:lnTo>
                    <a:pt x="4432567" y="59538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520311" y="1679776"/>
              <a:ext cx="0" cy="745490"/>
            </a:xfrm>
            <a:custGeom>
              <a:avLst/>
              <a:gdLst/>
              <a:ahLst/>
              <a:cxnLst/>
              <a:rect l="l" t="t" r="r" b="b"/>
              <a:pathLst>
                <a:path h="745489">
                  <a:moveTo>
                    <a:pt x="0" y="74493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520311" y="166707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520311" y="165437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520311" y="164167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69557" y="1848675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69557" y="2152332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69557" y="2304161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/>
          <p:nvPr/>
        </p:nvSpPr>
        <p:spPr>
          <a:xfrm>
            <a:off x="87743" y="2608389"/>
            <a:ext cx="4432935" cy="184150"/>
          </a:xfrm>
          <a:custGeom>
            <a:avLst/>
            <a:gdLst/>
            <a:ahLst/>
            <a:cxnLst/>
            <a:rect l="l" t="t" r="r" b="b"/>
            <a:pathLst>
              <a:path w="4432935" h="184150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3985"/>
                </a:lnTo>
                <a:lnTo>
                  <a:pt x="4432567" y="183985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6666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21665" y="1538535"/>
            <a:ext cx="3841750" cy="123888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8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Assumptions and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notations</a:t>
            </a:r>
            <a:endParaRPr sz="1000">
              <a:latin typeface="Arial"/>
              <a:cs typeface="Arial"/>
            </a:endParaRPr>
          </a:p>
          <a:p>
            <a:pPr marL="293370" marR="5080" algn="just">
              <a:lnSpc>
                <a:spcPct val="100000"/>
              </a:lnSpc>
              <a:spcBef>
                <a:spcPts val="385"/>
              </a:spcBef>
            </a:pPr>
            <a:r>
              <a:rPr sz="1000" spc="-5" dirty="0">
                <a:latin typeface="Arial"/>
                <a:cs typeface="Arial"/>
              </a:rPr>
              <a:t>The queue has infinite capacity </a:t>
            </a:r>
            <a:r>
              <a:rPr sz="1000" i="1" spc="240" dirty="0">
                <a:latin typeface="DejaVu Sans Condensed"/>
                <a:cs typeface="DejaVu Sans Condensed"/>
              </a:rPr>
              <a:t>⇒</a:t>
            </a:r>
            <a:r>
              <a:rPr sz="1000" i="1" spc="35" dirty="0">
                <a:latin typeface="DejaVu Sans Condensed"/>
                <a:cs typeface="DejaVu Sans Condensed"/>
              </a:rPr>
              <a:t> </a:t>
            </a:r>
            <a:r>
              <a:rPr sz="1000" spc="-5" dirty="0">
                <a:latin typeface="Arial"/>
                <a:cs typeface="Arial"/>
              </a:rPr>
              <a:t>arrival rate of requests is not  influenced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current queue length or what is being processed.  Arrival rate requests: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i="1" spc="50" dirty="0">
                <a:latin typeface="Arial"/>
                <a:cs typeface="Arial"/>
              </a:rPr>
              <a:t>λ</a:t>
            </a:r>
            <a:endParaRPr sz="1000">
              <a:latin typeface="Arial"/>
              <a:cs typeface="Arial"/>
            </a:endParaRPr>
          </a:p>
          <a:p>
            <a:pPr marL="293370" algn="just">
              <a:lnSpc>
                <a:spcPts val="1185"/>
              </a:lnSpc>
            </a:pPr>
            <a:r>
              <a:rPr sz="1000" spc="-5" dirty="0">
                <a:latin typeface="Arial"/>
                <a:cs typeface="Arial"/>
              </a:rPr>
              <a:t>Processing capacity </a:t>
            </a:r>
            <a:r>
              <a:rPr sz="1000" dirty="0">
                <a:latin typeface="Arial"/>
                <a:cs typeface="Arial"/>
              </a:rPr>
              <a:t>service: </a:t>
            </a:r>
            <a:r>
              <a:rPr sz="1000" i="1" spc="-5" dirty="0">
                <a:latin typeface="Arial"/>
                <a:cs typeface="Arial"/>
              </a:rPr>
              <a:t>µ </a:t>
            </a:r>
            <a:r>
              <a:rPr sz="1000" spc="-5" dirty="0">
                <a:latin typeface="Arial"/>
                <a:cs typeface="Arial"/>
              </a:rPr>
              <a:t>requests per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second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>
              <a:latin typeface="Arial"/>
              <a:cs typeface="Arial"/>
            </a:endParaRPr>
          </a:p>
          <a:p>
            <a:pPr marL="16510" algn="just">
              <a:lnSpc>
                <a:spcPct val="100000"/>
              </a:lnSpc>
            </a:pP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Fraction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of time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having </a:t>
            </a:r>
            <a:r>
              <a:rPr sz="1000" i="1" spc="-5" dirty="0">
                <a:solidFill>
                  <a:srgbClr val="04064C"/>
                </a:solidFill>
                <a:latin typeface="Arial"/>
                <a:cs typeface="Arial"/>
              </a:rPr>
              <a:t>k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requests in the</a:t>
            </a:r>
            <a:r>
              <a:rPr sz="1000" spc="-16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system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-199328" y="2626869"/>
            <a:ext cx="4483735" cy="600075"/>
            <a:chOff x="87743" y="2652619"/>
            <a:chExt cx="4483735" cy="600075"/>
          </a:xfrm>
        </p:grpSpPr>
        <p:sp>
          <p:nvSpPr>
            <p:cNvPr id="44" name="object 44"/>
            <p:cNvSpPr/>
            <p:nvPr/>
          </p:nvSpPr>
          <p:spPr>
            <a:xfrm>
              <a:off x="87744" y="2779712"/>
              <a:ext cx="4432566" cy="5060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38544" y="3150768"/>
              <a:ext cx="101600" cy="1016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89344" y="3138068"/>
              <a:ext cx="4381715" cy="11430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520311" y="2652623"/>
              <a:ext cx="50736" cy="498144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7743" y="2823998"/>
              <a:ext cx="4432935" cy="377825"/>
            </a:xfrm>
            <a:custGeom>
              <a:avLst/>
              <a:gdLst/>
              <a:ahLst/>
              <a:cxnLst/>
              <a:rect l="l" t="t" r="r" b="b"/>
              <a:pathLst>
                <a:path w="4432935" h="377825">
                  <a:moveTo>
                    <a:pt x="4432567" y="0"/>
                  </a:moveTo>
                  <a:lnTo>
                    <a:pt x="0" y="0"/>
                  </a:lnTo>
                  <a:lnTo>
                    <a:pt x="0" y="326769"/>
                  </a:lnTo>
                  <a:lnTo>
                    <a:pt x="4008" y="346494"/>
                  </a:lnTo>
                  <a:lnTo>
                    <a:pt x="14922" y="362647"/>
                  </a:lnTo>
                  <a:lnTo>
                    <a:pt x="31075" y="373561"/>
                  </a:lnTo>
                  <a:lnTo>
                    <a:pt x="50800" y="377570"/>
                  </a:lnTo>
                  <a:lnTo>
                    <a:pt x="4381767" y="377570"/>
                  </a:lnTo>
                  <a:lnTo>
                    <a:pt x="4401492" y="373561"/>
                  </a:lnTo>
                  <a:lnTo>
                    <a:pt x="4417644" y="362647"/>
                  </a:lnTo>
                  <a:lnTo>
                    <a:pt x="4428558" y="346494"/>
                  </a:lnTo>
                  <a:lnTo>
                    <a:pt x="4432567" y="326769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D8D8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520311" y="2690719"/>
              <a:ext cx="0" cy="479425"/>
            </a:xfrm>
            <a:custGeom>
              <a:avLst/>
              <a:gdLst/>
              <a:ahLst/>
              <a:cxnLst/>
              <a:rect l="l" t="t" r="r" b="b"/>
              <a:pathLst>
                <a:path h="479425">
                  <a:moveTo>
                    <a:pt x="0" y="47909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20311" y="267801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520311" y="266531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520311" y="265261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1756194" y="2902590"/>
            <a:ext cx="6083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i="1" spc="5" dirty="0">
                <a:latin typeface="Arial"/>
                <a:cs typeface="Arial"/>
              </a:rPr>
              <a:t>p</a:t>
            </a:r>
            <a:r>
              <a:rPr sz="1050" i="1" spc="7" baseline="-15873" dirty="0">
                <a:latin typeface="Arial"/>
                <a:cs typeface="Arial"/>
              </a:rPr>
              <a:t>k </a:t>
            </a:r>
            <a:r>
              <a:rPr sz="1000" spc="-5" dirty="0">
                <a:latin typeface="Latin Modern Math"/>
                <a:cs typeface="Latin Modern Math"/>
              </a:rPr>
              <a:t>= </a:t>
            </a:r>
            <a:r>
              <a:rPr sz="1500" b="0" spc="187" baseline="44444" dirty="0">
                <a:latin typeface="Tuffy"/>
                <a:cs typeface="Tuffy"/>
              </a:rPr>
              <a:t>.</a:t>
            </a:r>
            <a:r>
              <a:rPr sz="1000" spc="125" dirty="0">
                <a:latin typeface="Arial"/>
                <a:cs typeface="Arial"/>
              </a:rPr>
              <a:t>1</a:t>
            </a:r>
            <a:r>
              <a:rPr sz="1000" spc="-165" dirty="0">
                <a:latin typeface="Arial"/>
                <a:cs typeface="Arial"/>
              </a:rPr>
              <a:t> </a:t>
            </a:r>
            <a:r>
              <a:rPr sz="1000" i="1" spc="20" dirty="0">
                <a:latin typeface="DejaVu Sans Condensed"/>
                <a:cs typeface="DejaVu Sans Condensed"/>
              </a:rPr>
              <a:t>−</a:t>
            </a:r>
            <a:endParaRPr sz="1000">
              <a:latin typeface="DejaVu Sans Condensed"/>
              <a:cs typeface="DejaVu Sans Condensed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2358720" y="3007652"/>
            <a:ext cx="319405" cy="5080"/>
            <a:chOff x="2358720" y="3007652"/>
            <a:chExt cx="319405" cy="5080"/>
          </a:xfrm>
        </p:grpSpPr>
        <p:sp>
          <p:nvSpPr>
            <p:cNvPr id="55" name="object 55"/>
            <p:cNvSpPr/>
            <p:nvPr/>
          </p:nvSpPr>
          <p:spPr>
            <a:xfrm>
              <a:off x="2358720" y="3010179"/>
              <a:ext cx="86995" cy="0"/>
            </a:xfrm>
            <a:custGeom>
              <a:avLst/>
              <a:gdLst/>
              <a:ahLst/>
              <a:cxnLst/>
              <a:rect l="l" t="t" r="r" b="b"/>
              <a:pathLst>
                <a:path w="86994">
                  <a:moveTo>
                    <a:pt x="0" y="0"/>
                  </a:moveTo>
                  <a:lnTo>
                    <a:pt x="86537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591523" y="3010179"/>
              <a:ext cx="86995" cy="0"/>
            </a:xfrm>
            <a:custGeom>
              <a:avLst/>
              <a:gdLst/>
              <a:ahLst/>
              <a:cxnLst/>
              <a:rect l="l" t="t" r="r" b="b"/>
              <a:pathLst>
                <a:path w="86994">
                  <a:moveTo>
                    <a:pt x="0" y="0"/>
                  </a:moveTo>
                  <a:lnTo>
                    <a:pt x="86537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2346782" y="2796305"/>
            <a:ext cx="334010" cy="37084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  <a:tabLst>
                <a:tab pos="245110" algn="l"/>
              </a:tabLst>
            </a:pPr>
            <a:r>
              <a:rPr sz="1000" i="1" spc="50" dirty="0">
                <a:latin typeface="Arial"/>
                <a:cs typeface="Arial"/>
              </a:rPr>
              <a:t>λ	λ</a:t>
            </a:r>
            <a:endParaRPr sz="1000">
              <a:latin typeface="Arial"/>
              <a:cs typeface="Arial"/>
            </a:endParaRPr>
          </a:p>
          <a:p>
            <a:pPr marL="14604">
              <a:lnSpc>
                <a:spcPct val="100000"/>
              </a:lnSpc>
              <a:spcBef>
                <a:spcPts val="160"/>
              </a:spcBef>
              <a:tabLst>
                <a:tab pos="247650" algn="l"/>
              </a:tabLst>
            </a:pPr>
            <a:r>
              <a:rPr sz="1000" i="1" spc="-5" dirty="0">
                <a:latin typeface="Arial"/>
                <a:cs typeface="Arial"/>
              </a:rPr>
              <a:t>µ	µ</a:t>
            </a:r>
            <a:endParaRPr sz="10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447747" y="2800037"/>
            <a:ext cx="3162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0" spc="60" dirty="0">
                <a:latin typeface="Tuffy"/>
                <a:cs typeface="Tuffy"/>
              </a:rPr>
              <a:t>Σ.</a:t>
            </a:r>
            <a:r>
              <a:rPr sz="1000" b="0" spc="175" dirty="0">
                <a:latin typeface="Tuffy"/>
                <a:cs typeface="Tuffy"/>
              </a:rPr>
              <a:t> </a:t>
            </a:r>
            <a:r>
              <a:rPr sz="1000" b="0" spc="-130" dirty="0">
                <a:latin typeface="Tuffy"/>
                <a:cs typeface="Tuffy"/>
              </a:rPr>
              <a:t>Σ</a:t>
            </a:r>
            <a:endParaRPr sz="1000">
              <a:latin typeface="Tuffy"/>
              <a:cs typeface="Tuffy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738501" y="2864074"/>
            <a:ext cx="72390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i="1" spc="15" dirty="0">
                <a:latin typeface="Arial"/>
                <a:cs typeface="Arial"/>
              </a:rPr>
              <a:t>k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61" name="object 6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66700" y="3331252"/>
            <a:ext cx="77216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9" action="ppaction://hlinksldjump"/>
              </a:rPr>
              <a:t>Scalability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19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9" action="ppaction://hlinksldjump"/>
              </a:rPr>
              <a:t>dimensions</a:t>
            </a:r>
            <a:endParaRPr sz="600">
              <a:latin typeface="Arial"/>
              <a:cs typeface="Arial"/>
            </a:endParaRPr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17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Formal</a:t>
            </a:r>
            <a:r>
              <a:rPr dirty="0"/>
              <a:t> </a:t>
            </a:r>
            <a:r>
              <a:rPr spc="15" dirty="0"/>
              <a:t>analysis</a:t>
            </a:r>
          </a:p>
        </p:txBody>
      </p:sp>
      <p:sp>
        <p:nvSpPr>
          <p:cNvPr id="4" name="object 4"/>
          <p:cNvSpPr/>
          <p:nvPr/>
        </p:nvSpPr>
        <p:spPr>
          <a:xfrm>
            <a:off x="87743" y="687285"/>
            <a:ext cx="4432935" cy="183515"/>
          </a:xfrm>
          <a:custGeom>
            <a:avLst/>
            <a:gdLst/>
            <a:ahLst/>
            <a:cxnLst/>
            <a:rect l="l" t="t" r="r" b="b"/>
            <a:pathLst>
              <a:path w="4432935" h="183515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2908"/>
                </a:lnTo>
                <a:lnTo>
                  <a:pt x="4432567" y="182908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5844" y="678591"/>
            <a:ext cx="33680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Utilization </a:t>
            </a:r>
            <a:r>
              <a:rPr sz="1000" i="1" spc="-5" dirty="0">
                <a:solidFill>
                  <a:srgbClr val="04064C"/>
                </a:solidFill>
                <a:latin typeface="Arial"/>
                <a:cs typeface="Arial"/>
              </a:rPr>
              <a:t>U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of a </a:t>
            </a:r>
            <a:r>
              <a:rPr sz="1000" dirty="0">
                <a:solidFill>
                  <a:srgbClr val="04064C"/>
                </a:solidFill>
                <a:latin typeface="Arial"/>
                <a:cs typeface="Arial"/>
              </a:rPr>
              <a:t>service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is the fraction of time that it is</a:t>
            </a:r>
            <a:r>
              <a:rPr sz="1000" spc="114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busy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7743" y="731511"/>
            <a:ext cx="4483735" cy="635635"/>
            <a:chOff x="87743" y="731511"/>
            <a:chExt cx="4483735" cy="635635"/>
          </a:xfrm>
        </p:grpSpPr>
        <p:sp>
          <p:nvSpPr>
            <p:cNvPr id="7" name="object 7"/>
            <p:cNvSpPr/>
            <p:nvPr/>
          </p:nvSpPr>
          <p:spPr>
            <a:xfrm>
              <a:off x="87744" y="85754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544" y="1264958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344" y="1252258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20311" y="731520"/>
              <a:ext cx="50749" cy="533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743" y="901814"/>
              <a:ext cx="4432935" cy="414020"/>
            </a:xfrm>
            <a:custGeom>
              <a:avLst/>
              <a:gdLst/>
              <a:ahLst/>
              <a:cxnLst/>
              <a:rect l="l" t="t" r="r" b="b"/>
              <a:pathLst>
                <a:path w="4432935" h="414019">
                  <a:moveTo>
                    <a:pt x="4432567" y="0"/>
                  </a:moveTo>
                  <a:lnTo>
                    <a:pt x="0" y="0"/>
                  </a:lnTo>
                  <a:lnTo>
                    <a:pt x="0" y="363143"/>
                  </a:lnTo>
                  <a:lnTo>
                    <a:pt x="4008" y="382868"/>
                  </a:lnTo>
                  <a:lnTo>
                    <a:pt x="14922" y="399021"/>
                  </a:lnTo>
                  <a:lnTo>
                    <a:pt x="31075" y="409935"/>
                  </a:lnTo>
                  <a:lnTo>
                    <a:pt x="50800" y="413944"/>
                  </a:lnTo>
                  <a:lnTo>
                    <a:pt x="4381767" y="413944"/>
                  </a:lnTo>
                  <a:lnTo>
                    <a:pt x="4401492" y="409935"/>
                  </a:lnTo>
                  <a:lnTo>
                    <a:pt x="4417644" y="399021"/>
                  </a:lnTo>
                  <a:lnTo>
                    <a:pt x="4428558" y="382868"/>
                  </a:lnTo>
                  <a:lnTo>
                    <a:pt x="4432567" y="36314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769611"/>
              <a:ext cx="0" cy="514984"/>
            </a:xfrm>
            <a:custGeom>
              <a:avLst/>
              <a:gdLst/>
              <a:ahLst/>
              <a:cxnLst/>
              <a:rect l="l" t="t" r="r" b="b"/>
              <a:pathLst>
                <a:path h="514984">
                  <a:moveTo>
                    <a:pt x="0" y="51439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75691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74421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20311" y="73151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357414" y="1148698"/>
            <a:ext cx="206375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i="1" spc="85" dirty="0">
                <a:latin typeface="Arial"/>
                <a:cs typeface="Arial"/>
              </a:rPr>
              <a:t>k</a:t>
            </a:r>
            <a:r>
              <a:rPr sz="700" i="1" spc="25" dirty="0">
                <a:latin typeface="LM Roman Dunhill 10"/>
                <a:cs typeface="LM Roman Dunhill 10"/>
              </a:rPr>
              <a:t>&gt;</a:t>
            </a:r>
            <a:r>
              <a:rPr sz="700" spc="20" dirty="0">
                <a:latin typeface="Arial"/>
                <a:cs typeface="Arial"/>
              </a:rPr>
              <a:t>0</a:t>
            </a:r>
            <a:endParaRPr sz="7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82991" y="951749"/>
            <a:ext cx="312420" cy="2444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00" spc="5" dirty="0">
                <a:latin typeface="Verdana"/>
                <a:cs typeface="Verdana"/>
              </a:rPr>
              <a:t>∑</a:t>
            </a:r>
            <a:r>
              <a:rPr sz="1400" spc="285" dirty="0">
                <a:latin typeface="Verdana"/>
                <a:cs typeface="Verdana"/>
              </a:rPr>
              <a:t> </a:t>
            </a:r>
            <a:r>
              <a:rPr sz="700" i="1" spc="15" dirty="0">
                <a:latin typeface="Arial"/>
                <a:cs typeface="Arial"/>
              </a:rPr>
              <a:t>k</a:t>
            </a:r>
            <a:endParaRPr sz="7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43061" y="894745"/>
            <a:ext cx="952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u="sng" spc="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λ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345461" y="1067198"/>
            <a:ext cx="984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-5" dirty="0">
                <a:latin typeface="Arial"/>
                <a:cs typeface="Arial"/>
              </a:rPr>
              <a:t>µ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14092" y="1037421"/>
            <a:ext cx="655320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595630" algn="l"/>
              </a:tabLst>
            </a:pPr>
            <a:r>
              <a:rPr sz="700" spc="20" dirty="0">
                <a:latin typeface="Arial"/>
                <a:cs typeface="Arial"/>
              </a:rPr>
              <a:t>0	</a:t>
            </a:r>
            <a:r>
              <a:rPr sz="700" i="1" spc="15" dirty="0">
                <a:latin typeface="Arial"/>
                <a:cs typeface="Arial"/>
              </a:rPr>
              <a:t>k</a:t>
            </a:r>
            <a:endParaRPr sz="7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01928" y="980407"/>
            <a:ext cx="23323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2915" algn="l"/>
                <a:tab pos="1382395" algn="l"/>
              </a:tabLst>
            </a:pPr>
            <a:r>
              <a:rPr sz="1000" i="1" spc="-5" dirty="0">
                <a:latin typeface="Arial"/>
                <a:cs typeface="Arial"/>
              </a:rPr>
              <a:t>U</a:t>
            </a:r>
            <a:r>
              <a:rPr sz="1000" i="1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	</a:t>
            </a:r>
            <a:r>
              <a:rPr sz="1000" i="1" spc="-5" dirty="0">
                <a:latin typeface="Arial"/>
                <a:cs typeface="Arial"/>
              </a:rPr>
              <a:t>p  </a:t>
            </a:r>
            <a:r>
              <a:rPr sz="1000" spc="-5" dirty="0">
                <a:latin typeface="Latin Modern Math"/>
                <a:cs typeface="Latin Modern Math"/>
              </a:rPr>
              <a:t>= </a:t>
            </a:r>
            <a:r>
              <a:rPr sz="1000" spc="-5" dirty="0">
                <a:latin typeface="Arial"/>
                <a:cs typeface="Arial"/>
              </a:rPr>
              <a:t>1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i="1" spc="75" dirty="0">
                <a:latin typeface="DejaVu Sans Condensed"/>
                <a:cs typeface="DejaVu Sans Condensed"/>
              </a:rPr>
              <a:t>−</a:t>
            </a:r>
            <a:r>
              <a:rPr sz="1000" i="1" spc="75" dirty="0">
                <a:latin typeface="Arial"/>
                <a:cs typeface="Arial"/>
              </a:rPr>
              <a:t>p</a:t>
            </a:r>
            <a:r>
              <a:rPr sz="1000" i="1" spc="405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	</a:t>
            </a:r>
            <a:r>
              <a:rPr sz="1000" i="1" spc="240" dirty="0">
                <a:latin typeface="DejaVu Sans Condensed"/>
                <a:cs typeface="DejaVu Sans Condensed"/>
              </a:rPr>
              <a:t>⇒</a:t>
            </a:r>
            <a:r>
              <a:rPr sz="1000" i="1" spc="-204" dirty="0">
                <a:latin typeface="DejaVu Sans Condensed"/>
                <a:cs typeface="DejaVu Sans Condensed"/>
              </a:rPr>
              <a:t> </a:t>
            </a:r>
            <a:r>
              <a:rPr sz="1000" i="1" spc="-5" dirty="0">
                <a:latin typeface="Arial"/>
                <a:cs typeface="Arial"/>
              </a:rPr>
              <a:t>p </a:t>
            </a:r>
            <a:r>
              <a:rPr sz="1000" spc="-5" dirty="0">
                <a:latin typeface="Latin Modern Math"/>
                <a:cs typeface="Latin Modern Math"/>
              </a:rPr>
              <a:t>= (</a:t>
            </a:r>
            <a:r>
              <a:rPr sz="1000" spc="-5" dirty="0">
                <a:latin typeface="Arial"/>
                <a:cs typeface="Arial"/>
              </a:rPr>
              <a:t>1 </a:t>
            </a:r>
            <a:r>
              <a:rPr sz="1000" i="1" spc="50" dirty="0">
                <a:latin typeface="DejaVu Sans Condensed"/>
                <a:cs typeface="DejaVu Sans Condensed"/>
              </a:rPr>
              <a:t>−</a:t>
            </a:r>
            <a:r>
              <a:rPr sz="1000" i="1" spc="50" dirty="0">
                <a:latin typeface="Arial"/>
                <a:cs typeface="Arial"/>
              </a:rPr>
              <a:t>U</a:t>
            </a:r>
            <a:r>
              <a:rPr sz="1000" spc="50" dirty="0">
                <a:latin typeface="Latin Modern Math"/>
                <a:cs typeface="Latin Modern Math"/>
              </a:rPr>
              <a:t>)</a:t>
            </a:r>
            <a:r>
              <a:rPr sz="1000" i="1" spc="50" dirty="0">
                <a:latin typeface="Arial"/>
                <a:cs typeface="Arial"/>
              </a:rPr>
              <a:t>U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418166" y="961056"/>
            <a:ext cx="72390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i="1" spc="15" dirty="0">
                <a:latin typeface="Arial"/>
                <a:cs typeface="Arial"/>
              </a:rPr>
              <a:t>k</a:t>
            </a:r>
            <a:endParaRPr sz="7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7743" y="1467687"/>
            <a:ext cx="4432935" cy="184150"/>
          </a:xfrm>
          <a:custGeom>
            <a:avLst/>
            <a:gdLst/>
            <a:ahLst/>
            <a:cxnLst/>
            <a:rect l="l" t="t" r="r" b="b"/>
            <a:pathLst>
              <a:path w="4432935" h="184150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3985"/>
                </a:lnTo>
                <a:lnTo>
                  <a:pt x="4432567" y="183985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21665" y="1458993"/>
            <a:ext cx="23920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Average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number of requests in the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system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87743" y="1511912"/>
            <a:ext cx="4483735" cy="772160"/>
            <a:chOff x="87743" y="1511912"/>
            <a:chExt cx="4483735" cy="772160"/>
          </a:xfrm>
        </p:grpSpPr>
        <p:sp>
          <p:nvSpPr>
            <p:cNvPr id="26" name="object 26"/>
            <p:cNvSpPr/>
            <p:nvPr/>
          </p:nvSpPr>
          <p:spPr>
            <a:xfrm>
              <a:off x="87744" y="1639011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38544" y="2182368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9344" y="2169668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520311" y="1511922"/>
              <a:ext cx="50749" cy="67044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7743" y="1683292"/>
              <a:ext cx="4432935" cy="549910"/>
            </a:xfrm>
            <a:custGeom>
              <a:avLst/>
              <a:gdLst/>
              <a:ahLst/>
              <a:cxnLst/>
              <a:rect l="l" t="t" r="r" b="b"/>
              <a:pathLst>
                <a:path w="4432935" h="549910">
                  <a:moveTo>
                    <a:pt x="4432567" y="0"/>
                  </a:moveTo>
                  <a:lnTo>
                    <a:pt x="0" y="0"/>
                  </a:lnTo>
                  <a:lnTo>
                    <a:pt x="0" y="499075"/>
                  </a:lnTo>
                  <a:lnTo>
                    <a:pt x="4008" y="518800"/>
                  </a:lnTo>
                  <a:lnTo>
                    <a:pt x="14922" y="534953"/>
                  </a:lnTo>
                  <a:lnTo>
                    <a:pt x="31075" y="545867"/>
                  </a:lnTo>
                  <a:lnTo>
                    <a:pt x="50800" y="549876"/>
                  </a:lnTo>
                  <a:lnTo>
                    <a:pt x="4381767" y="549876"/>
                  </a:lnTo>
                  <a:lnTo>
                    <a:pt x="4401492" y="545867"/>
                  </a:lnTo>
                  <a:lnTo>
                    <a:pt x="4417644" y="534953"/>
                  </a:lnTo>
                  <a:lnTo>
                    <a:pt x="4428558" y="518800"/>
                  </a:lnTo>
                  <a:lnTo>
                    <a:pt x="4432567" y="499075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520311" y="1550012"/>
              <a:ext cx="0" cy="651510"/>
            </a:xfrm>
            <a:custGeom>
              <a:avLst/>
              <a:gdLst/>
              <a:ahLst/>
              <a:cxnLst/>
              <a:rect l="l" t="t" r="r" b="b"/>
              <a:pathLst>
                <a:path h="651510">
                  <a:moveTo>
                    <a:pt x="0" y="6514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520311" y="153731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520311" y="152461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520311" y="151191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80644" y="1919211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092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23684" y="2057408"/>
            <a:ext cx="2314575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640715" algn="l"/>
                <a:tab pos="2120265" algn="l"/>
              </a:tabLst>
            </a:pPr>
            <a:r>
              <a:rPr sz="700" i="1" spc="85" dirty="0">
                <a:latin typeface="Arial"/>
                <a:cs typeface="Arial"/>
              </a:rPr>
              <a:t>k</a:t>
            </a:r>
            <a:r>
              <a:rPr sz="700" i="1" spc="45" dirty="0">
                <a:latin typeface="DejaVu Sans Condensed"/>
                <a:cs typeface="DejaVu Sans Condensed"/>
              </a:rPr>
              <a:t>≥</a:t>
            </a:r>
            <a:r>
              <a:rPr sz="700" spc="20" dirty="0">
                <a:latin typeface="Arial"/>
                <a:cs typeface="Arial"/>
              </a:rPr>
              <a:t>0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i="1" spc="85" dirty="0">
                <a:latin typeface="Arial"/>
                <a:cs typeface="Arial"/>
              </a:rPr>
              <a:t>k</a:t>
            </a:r>
            <a:r>
              <a:rPr sz="700" i="1" spc="45" dirty="0">
                <a:latin typeface="DejaVu Sans Condensed"/>
                <a:cs typeface="DejaVu Sans Condensed"/>
              </a:rPr>
              <a:t>≥</a:t>
            </a:r>
            <a:r>
              <a:rPr sz="700" spc="20" dirty="0">
                <a:latin typeface="Arial"/>
                <a:cs typeface="Arial"/>
              </a:rPr>
              <a:t>0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i="1" spc="85" dirty="0">
                <a:latin typeface="Arial"/>
                <a:cs typeface="Arial"/>
              </a:rPr>
              <a:t>k</a:t>
            </a:r>
            <a:r>
              <a:rPr sz="700" i="1" spc="45" dirty="0">
                <a:latin typeface="DejaVu Sans Condensed"/>
                <a:cs typeface="DejaVu Sans Condensed"/>
              </a:rPr>
              <a:t>≥</a:t>
            </a:r>
            <a:r>
              <a:rPr sz="700" spc="20" dirty="0">
                <a:latin typeface="Arial"/>
                <a:cs typeface="Arial"/>
              </a:rPr>
              <a:t>0</a:t>
            </a:r>
            <a:endParaRPr sz="7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2544" y="1833434"/>
            <a:ext cx="4107815" cy="2444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1000" i="1" spc="-5" dirty="0">
                <a:latin typeface="Arial"/>
                <a:cs typeface="Arial"/>
              </a:rPr>
              <a:t>N</a:t>
            </a:r>
            <a:r>
              <a:rPr sz="1000" i="1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r>
              <a:rPr sz="1000" spc="90" dirty="0">
                <a:latin typeface="Latin Modern Math"/>
                <a:cs typeface="Latin Modern Math"/>
              </a:rPr>
              <a:t> </a:t>
            </a:r>
            <a:r>
              <a:rPr sz="2100" spc="7" baseline="-7936" dirty="0">
                <a:latin typeface="Verdana"/>
                <a:cs typeface="Verdana"/>
              </a:rPr>
              <a:t>∑</a:t>
            </a:r>
            <a:r>
              <a:rPr sz="2100" spc="-277" baseline="-7936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Arial"/>
                <a:cs typeface="Arial"/>
              </a:rPr>
              <a:t>k</a:t>
            </a:r>
            <a:r>
              <a:rPr sz="1000" i="1" spc="-40" dirty="0">
                <a:latin typeface="Arial"/>
                <a:cs typeface="Arial"/>
              </a:rPr>
              <a:t>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50" dirty="0">
                <a:latin typeface="DejaVu Sans Condensed"/>
                <a:cs typeface="DejaVu Sans Condensed"/>
              </a:rPr>
              <a:t> </a:t>
            </a:r>
            <a:r>
              <a:rPr sz="1000" i="1" spc="5" dirty="0">
                <a:latin typeface="Arial"/>
                <a:cs typeface="Arial"/>
              </a:rPr>
              <a:t>p</a:t>
            </a:r>
            <a:r>
              <a:rPr sz="1050" i="1" spc="7" baseline="-15873" dirty="0">
                <a:latin typeface="Arial"/>
                <a:cs typeface="Arial"/>
              </a:rPr>
              <a:t>k</a:t>
            </a:r>
            <a:r>
              <a:rPr sz="1050" i="1" spc="225" baseline="-15873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r>
              <a:rPr sz="1000" spc="85" dirty="0">
                <a:latin typeface="Latin Modern Math"/>
                <a:cs typeface="Latin Modern Math"/>
              </a:rPr>
              <a:t> </a:t>
            </a:r>
            <a:r>
              <a:rPr sz="2100" spc="7" baseline="-7936" dirty="0">
                <a:latin typeface="Verdana"/>
                <a:cs typeface="Verdana"/>
              </a:rPr>
              <a:t>∑</a:t>
            </a:r>
            <a:r>
              <a:rPr sz="2100" spc="-277" baseline="-7936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Arial"/>
                <a:cs typeface="Arial"/>
              </a:rPr>
              <a:t>k</a:t>
            </a:r>
            <a:r>
              <a:rPr sz="1000" i="1" spc="-40" dirty="0">
                <a:latin typeface="Arial"/>
                <a:cs typeface="Arial"/>
              </a:rPr>
              <a:t>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50" dirty="0">
                <a:latin typeface="DejaVu Sans Condensed"/>
                <a:cs typeface="DejaVu Sans Condensed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(</a:t>
            </a:r>
            <a:r>
              <a:rPr sz="1000" spc="-5" dirty="0">
                <a:latin typeface="Arial"/>
                <a:cs typeface="Arial"/>
              </a:rPr>
              <a:t>1</a:t>
            </a:r>
            <a:r>
              <a:rPr sz="1000" spc="-140" dirty="0">
                <a:latin typeface="Arial"/>
                <a:cs typeface="Arial"/>
              </a:rPr>
              <a:t> </a:t>
            </a:r>
            <a:r>
              <a:rPr sz="1000" i="1" spc="60" dirty="0">
                <a:latin typeface="DejaVu Sans Condensed"/>
                <a:cs typeface="DejaVu Sans Condensed"/>
              </a:rPr>
              <a:t>−</a:t>
            </a:r>
            <a:r>
              <a:rPr sz="1000" i="1" spc="60" dirty="0">
                <a:latin typeface="Arial"/>
                <a:cs typeface="Arial"/>
              </a:rPr>
              <a:t>U</a:t>
            </a:r>
            <a:r>
              <a:rPr sz="1000" spc="60" dirty="0">
                <a:latin typeface="Latin Modern Math"/>
                <a:cs typeface="Latin Modern Math"/>
              </a:rPr>
              <a:t>)</a:t>
            </a:r>
            <a:r>
              <a:rPr sz="1000" i="1" spc="60" dirty="0">
                <a:latin typeface="Arial"/>
                <a:cs typeface="Arial"/>
              </a:rPr>
              <a:t>U</a:t>
            </a:r>
            <a:r>
              <a:rPr sz="1050" i="1" spc="89" baseline="31746" dirty="0">
                <a:latin typeface="Arial"/>
                <a:cs typeface="Arial"/>
              </a:rPr>
              <a:t>k</a:t>
            </a:r>
            <a:r>
              <a:rPr sz="1050" i="1" spc="225" baseline="31746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r>
              <a:rPr sz="1000" spc="-110" dirty="0">
                <a:latin typeface="Latin Modern Math"/>
                <a:cs typeface="Latin Modern Math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(</a:t>
            </a:r>
            <a:r>
              <a:rPr sz="1000" spc="-5" dirty="0">
                <a:latin typeface="Arial"/>
                <a:cs typeface="Arial"/>
              </a:rPr>
              <a:t>1</a:t>
            </a:r>
            <a:r>
              <a:rPr sz="1000" spc="-140" dirty="0">
                <a:latin typeface="Arial"/>
                <a:cs typeface="Arial"/>
              </a:rPr>
              <a:t> </a:t>
            </a:r>
            <a:r>
              <a:rPr sz="1000" i="1" spc="70" dirty="0">
                <a:latin typeface="DejaVu Sans Condensed"/>
                <a:cs typeface="DejaVu Sans Condensed"/>
              </a:rPr>
              <a:t>−</a:t>
            </a:r>
            <a:r>
              <a:rPr sz="1000" i="1" spc="70" dirty="0">
                <a:latin typeface="Arial"/>
                <a:cs typeface="Arial"/>
              </a:rPr>
              <a:t>U</a:t>
            </a:r>
            <a:r>
              <a:rPr sz="1000" spc="70" dirty="0">
                <a:latin typeface="Latin Modern Math"/>
                <a:cs typeface="Latin Modern Math"/>
              </a:rPr>
              <a:t>)</a:t>
            </a:r>
            <a:r>
              <a:rPr sz="1000" spc="-25" dirty="0">
                <a:latin typeface="Latin Modern Math"/>
                <a:cs typeface="Latin Modern Math"/>
              </a:rPr>
              <a:t> </a:t>
            </a:r>
            <a:r>
              <a:rPr sz="2100" spc="7" baseline="-7936" dirty="0">
                <a:latin typeface="Verdana"/>
                <a:cs typeface="Verdana"/>
              </a:rPr>
              <a:t>∑</a:t>
            </a:r>
            <a:r>
              <a:rPr sz="2100" spc="-277" baseline="-7936" dirty="0">
                <a:latin typeface="Verdana"/>
                <a:cs typeface="Verdana"/>
              </a:rPr>
              <a:t> </a:t>
            </a:r>
            <a:r>
              <a:rPr sz="1000" i="1" spc="-5" dirty="0">
                <a:latin typeface="Arial"/>
                <a:cs typeface="Arial"/>
              </a:rPr>
              <a:t>k</a:t>
            </a:r>
            <a:r>
              <a:rPr sz="1000" i="1" spc="-40" dirty="0">
                <a:latin typeface="Arial"/>
                <a:cs typeface="Arial"/>
              </a:rPr>
              <a:t>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50" dirty="0">
                <a:latin typeface="DejaVu Sans Condensed"/>
                <a:cs typeface="DejaVu Sans Condensed"/>
              </a:rPr>
              <a:t> </a:t>
            </a:r>
            <a:r>
              <a:rPr sz="1000" i="1" spc="40" dirty="0">
                <a:latin typeface="Arial"/>
                <a:cs typeface="Arial"/>
              </a:rPr>
              <a:t>U</a:t>
            </a:r>
            <a:r>
              <a:rPr sz="1050" i="1" spc="60" baseline="31746" dirty="0">
                <a:latin typeface="Arial"/>
                <a:cs typeface="Arial"/>
              </a:rPr>
              <a:t>k</a:t>
            </a:r>
            <a:r>
              <a:rPr sz="1050" i="1" spc="225" baseline="31746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r>
              <a:rPr sz="1000" spc="5" dirty="0">
                <a:latin typeface="Latin Modern Math"/>
                <a:cs typeface="Latin Modern Math"/>
              </a:rPr>
              <a:t> </a:t>
            </a:r>
            <a:r>
              <a:rPr sz="1500" u="sng" spc="-7" baseline="36111" dirty="0">
                <a:uFill>
                  <a:solidFill>
                    <a:srgbClr val="000000"/>
                  </a:solidFill>
                </a:uFill>
                <a:latin typeface="Latin Modern Math"/>
                <a:cs typeface="Latin Modern Math"/>
              </a:rPr>
              <a:t>(</a:t>
            </a:r>
            <a:r>
              <a:rPr sz="1500" u="sng" spc="-7" baseline="3611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</a:t>
            </a:r>
            <a:r>
              <a:rPr sz="1500" u="sng" spc="-209" baseline="3611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500" i="1" u="sng" spc="75" baseline="36111" dirty="0">
                <a:uFill>
                  <a:solidFill>
                    <a:srgbClr val="000000"/>
                  </a:solidFill>
                </a:uFill>
                <a:latin typeface="DejaVu Sans Condensed"/>
                <a:cs typeface="DejaVu Sans Condensed"/>
              </a:rPr>
              <a:t>−</a:t>
            </a:r>
            <a:r>
              <a:rPr sz="1500" i="1" u="sng" spc="75" baseline="3611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</a:t>
            </a:r>
            <a:r>
              <a:rPr sz="1500" u="sng" spc="75" baseline="36111" dirty="0">
                <a:uFill>
                  <a:solidFill>
                    <a:srgbClr val="000000"/>
                  </a:solidFill>
                </a:uFill>
                <a:latin typeface="Latin Modern Math"/>
                <a:cs typeface="Latin Modern Math"/>
              </a:rPr>
              <a:t>)</a:t>
            </a:r>
            <a:r>
              <a:rPr sz="1500" i="1" u="sng" spc="75" baseline="3611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</a:t>
            </a:r>
            <a:r>
              <a:rPr sz="1500" i="1" spc="195" baseline="36111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r>
              <a:rPr sz="1500" u="sng" spc="225" baseline="36111" dirty="0">
                <a:uFill>
                  <a:solidFill>
                    <a:srgbClr val="000000"/>
                  </a:solidFill>
                </a:uFill>
                <a:latin typeface="Latin Modern Math"/>
                <a:cs typeface="Latin Modern Math"/>
              </a:rPr>
              <a:t> </a:t>
            </a:r>
            <a:r>
              <a:rPr sz="1500" i="1" u="sng" spc="-7" baseline="3611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</a:t>
            </a:r>
            <a:r>
              <a:rPr sz="1500" i="1" u="sng" spc="60" baseline="3611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endParaRPr sz="1500" baseline="36111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289058" y="1977712"/>
            <a:ext cx="10521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718185" algn="l"/>
              </a:tabLst>
            </a:pPr>
            <a:r>
              <a:rPr sz="1000" spc="-5" dirty="0">
                <a:latin typeface="Latin Modern Math"/>
                <a:cs typeface="Latin Modern Math"/>
              </a:rPr>
              <a:t>(</a:t>
            </a:r>
            <a:r>
              <a:rPr sz="1000" spc="-5" dirty="0">
                <a:latin typeface="Arial"/>
                <a:cs typeface="Arial"/>
              </a:rPr>
              <a:t>1</a:t>
            </a:r>
            <a:r>
              <a:rPr sz="1000" spc="-140" dirty="0">
                <a:latin typeface="Arial"/>
                <a:cs typeface="Arial"/>
              </a:rPr>
              <a:t> </a:t>
            </a:r>
            <a:r>
              <a:rPr sz="1000" i="1" spc="60" dirty="0">
                <a:latin typeface="DejaVu Sans Condensed"/>
                <a:cs typeface="DejaVu Sans Condensed"/>
              </a:rPr>
              <a:t>−</a:t>
            </a:r>
            <a:r>
              <a:rPr sz="1000" i="1" spc="60" dirty="0">
                <a:latin typeface="Arial"/>
                <a:cs typeface="Arial"/>
              </a:rPr>
              <a:t>U</a:t>
            </a:r>
            <a:r>
              <a:rPr sz="1000" spc="60" dirty="0">
                <a:latin typeface="Latin Modern Math"/>
                <a:cs typeface="Latin Modern Math"/>
              </a:rPr>
              <a:t>)</a:t>
            </a:r>
            <a:r>
              <a:rPr sz="1050" spc="89" baseline="23809" dirty="0">
                <a:latin typeface="Arial"/>
                <a:cs typeface="Arial"/>
              </a:rPr>
              <a:t>2	</a:t>
            </a:r>
            <a:r>
              <a:rPr sz="1000" spc="-5" dirty="0">
                <a:latin typeface="Arial"/>
                <a:cs typeface="Arial"/>
              </a:rPr>
              <a:t>1</a:t>
            </a:r>
            <a:r>
              <a:rPr sz="1000" spc="-170" dirty="0">
                <a:latin typeface="Arial"/>
                <a:cs typeface="Arial"/>
              </a:rPr>
              <a:t> </a:t>
            </a:r>
            <a:r>
              <a:rPr sz="1000" i="1" spc="75" dirty="0">
                <a:latin typeface="DejaVu Sans Condensed"/>
                <a:cs typeface="DejaVu Sans Condensed"/>
              </a:rPr>
              <a:t>−</a:t>
            </a:r>
            <a:r>
              <a:rPr sz="1000" i="1" spc="75" dirty="0">
                <a:latin typeface="Arial"/>
                <a:cs typeface="Arial"/>
              </a:rPr>
              <a:t>U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7743" y="2385097"/>
            <a:ext cx="4432935" cy="183515"/>
          </a:xfrm>
          <a:custGeom>
            <a:avLst/>
            <a:gdLst/>
            <a:ahLst/>
            <a:cxnLst/>
            <a:rect l="l" t="t" r="r" b="b"/>
            <a:pathLst>
              <a:path w="4432935" h="183514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2971"/>
                </a:lnTo>
                <a:lnTo>
                  <a:pt x="4432567" y="182971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21665" y="2375387"/>
            <a:ext cx="11277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Average</a:t>
            </a:r>
            <a:r>
              <a:rPr sz="1000" spc="-4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throughput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87743" y="2429322"/>
            <a:ext cx="4483735" cy="695960"/>
            <a:chOff x="87743" y="2429322"/>
            <a:chExt cx="4483735" cy="695960"/>
          </a:xfrm>
        </p:grpSpPr>
        <p:sp>
          <p:nvSpPr>
            <p:cNvPr id="42" name="object 42"/>
            <p:cNvSpPr/>
            <p:nvPr/>
          </p:nvSpPr>
          <p:spPr>
            <a:xfrm>
              <a:off x="87744" y="2555417"/>
              <a:ext cx="4432566" cy="506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38544" y="3023616"/>
              <a:ext cx="101600" cy="1016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89344" y="3010915"/>
              <a:ext cx="4381715" cy="1143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520311" y="2429332"/>
              <a:ext cx="50749" cy="594283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7743" y="2599688"/>
              <a:ext cx="4432935" cy="474980"/>
            </a:xfrm>
            <a:custGeom>
              <a:avLst/>
              <a:gdLst/>
              <a:ahLst/>
              <a:cxnLst/>
              <a:rect l="l" t="t" r="r" b="b"/>
              <a:pathLst>
                <a:path w="4432935" h="474980">
                  <a:moveTo>
                    <a:pt x="4432567" y="0"/>
                  </a:moveTo>
                  <a:lnTo>
                    <a:pt x="0" y="0"/>
                  </a:lnTo>
                  <a:lnTo>
                    <a:pt x="0" y="423927"/>
                  </a:lnTo>
                  <a:lnTo>
                    <a:pt x="4008" y="443652"/>
                  </a:lnTo>
                  <a:lnTo>
                    <a:pt x="14922" y="459804"/>
                  </a:lnTo>
                  <a:lnTo>
                    <a:pt x="31075" y="470719"/>
                  </a:lnTo>
                  <a:lnTo>
                    <a:pt x="50800" y="474727"/>
                  </a:lnTo>
                  <a:lnTo>
                    <a:pt x="4381767" y="474727"/>
                  </a:lnTo>
                  <a:lnTo>
                    <a:pt x="4401492" y="470719"/>
                  </a:lnTo>
                  <a:lnTo>
                    <a:pt x="4417644" y="459804"/>
                  </a:lnTo>
                  <a:lnTo>
                    <a:pt x="4428558" y="443652"/>
                  </a:lnTo>
                  <a:lnTo>
                    <a:pt x="4432567" y="42392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520311" y="2467422"/>
              <a:ext cx="0" cy="575310"/>
            </a:xfrm>
            <a:custGeom>
              <a:avLst/>
              <a:gdLst/>
              <a:ahLst/>
              <a:cxnLst/>
              <a:rect l="l" t="t" r="r" b="b"/>
              <a:pathLst>
                <a:path h="575310">
                  <a:moveTo>
                    <a:pt x="0" y="57524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520311" y="245472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520311" y="244202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20311" y="242932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690420" y="2884017"/>
              <a:ext cx="144145" cy="15240"/>
            </a:xfrm>
            <a:custGeom>
              <a:avLst/>
              <a:gdLst/>
              <a:ahLst/>
              <a:cxnLst/>
              <a:rect l="l" t="t" r="r" b="b"/>
              <a:pathLst>
                <a:path w="144144" h="15239">
                  <a:moveTo>
                    <a:pt x="14909" y="0"/>
                  </a:moveTo>
                  <a:lnTo>
                    <a:pt x="0" y="0"/>
                  </a:lnTo>
                  <a:lnTo>
                    <a:pt x="0" y="15049"/>
                  </a:lnTo>
                  <a:lnTo>
                    <a:pt x="14909" y="15049"/>
                  </a:lnTo>
                  <a:lnTo>
                    <a:pt x="14909" y="0"/>
                  </a:lnTo>
                  <a:close/>
                </a:path>
                <a:path w="144144" h="15239">
                  <a:moveTo>
                    <a:pt x="143687" y="0"/>
                  </a:moveTo>
                  <a:lnTo>
                    <a:pt x="128778" y="0"/>
                  </a:lnTo>
                  <a:lnTo>
                    <a:pt x="128778" y="15049"/>
                  </a:lnTo>
                  <a:lnTo>
                    <a:pt x="143687" y="15049"/>
                  </a:lnTo>
                  <a:lnTo>
                    <a:pt x="1436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1485455" y="2876860"/>
            <a:ext cx="12242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600" spc="-90" dirty="0">
                <a:latin typeface="Arial"/>
                <a:cs typeface="Arial"/>
              </a:rPr>
              <a:t>serv</a:t>
            </a:r>
            <a:r>
              <a:rPr sz="1500" b="0" spc="-135" baseline="50000" dirty="0">
                <a:latin typeface="Tuffy"/>
                <a:cs typeface="Tuffy"/>
              </a:rPr>
              <a:t>s</a:t>
            </a:r>
            <a:r>
              <a:rPr sz="600" spc="-90" dirty="0">
                <a:latin typeface="Arial"/>
                <a:cs typeface="Arial"/>
              </a:rPr>
              <a:t>e</a:t>
            </a:r>
            <a:r>
              <a:rPr sz="1500" b="0" spc="-135" baseline="50000" dirty="0">
                <a:latin typeface="Tuffy"/>
                <a:cs typeface="Tuffy"/>
              </a:rPr>
              <a:t>˛</a:t>
            </a:r>
            <a:r>
              <a:rPr sz="600" spc="-90" dirty="0">
                <a:latin typeface="Arial"/>
                <a:cs typeface="Arial"/>
              </a:rPr>
              <a:t>r </a:t>
            </a:r>
            <a:r>
              <a:rPr sz="600" spc="-80" dirty="0">
                <a:latin typeface="Arial"/>
                <a:cs typeface="Arial"/>
              </a:rPr>
              <a:t>a</a:t>
            </a:r>
            <a:r>
              <a:rPr sz="1500" b="0" spc="-120" baseline="50000" dirty="0">
                <a:latin typeface="Tuffy"/>
                <a:cs typeface="Tuffy"/>
              </a:rPr>
              <a:t>¸</a:t>
            </a:r>
            <a:r>
              <a:rPr sz="600" spc="-80" dirty="0">
                <a:latin typeface="Arial"/>
                <a:cs typeface="Arial"/>
              </a:rPr>
              <a:t>t </a:t>
            </a:r>
            <a:r>
              <a:rPr sz="1500" b="0" spc="-127" baseline="50000" dirty="0">
                <a:latin typeface="Tuffy"/>
                <a:cs typeface="Tuffy"/>
              </a:rPr>
              <a:t>x</a:t>
            </a:r>
            <a:r>
              <a:rPr sz="600" spc="-85" dirty="0">
                <a:latin typeface="Arial"/>
                <a:cs typeface="Arial"/>
              </a:rPr>
              <a:t>work </a:t>
            </a:r>
            <a:r>
              <a:rPr sz="1500" b="0" spc="-7" baseline="50000" dirty="0">
                <a:latin typeface="Tuffy"/>
                <a:cs typeface="Tuffy"/>
              </a:rPr>
              <a:t>s </a:t>
            </a:r>
            <a:r>
              <a:rPr sz="600" spc="-60" dirty="0">
                <a:latin typeface="Arial"/>
                <a:cs typeface="Arial"/>
              </a:rPr>
              <a:t>serv</a:t>
            </a:r>
            <a:r>
              <a:rPr sz="1500" b="0" spc="-89" baseline="50000" dirty="0">
                <a:latin typeface="Tuffy"/>
                <a:cs typeface="Tuffy"/>
              </a:rPr>
              <a:t>˛</a:t>
            </a:r>
            <a:r>
              <a:rPr sz="600" spc="-60" dirty="0">
                <a:latin typeface="Arial"/>
                <a:cs typeface="Arial"/>
              </a:rPr>
              <a:t>e</a:t>
            </a:r>
            <a:r>
              <a:rPr sz="1500" b="0" spc="-89" baseline="50000" dirty="0">
                <a:latin typeface="Tuffy"/>
                <a:cs typeface="Tuffy"/>
              </a:rPr>
              <a:t>¸</a:t>
            </a:r>
            <a:r>
              <a:rPr sz="600" spc="-60" dirty="0">
                <a:latin typeface="Arial"/>
                <a:cs typeface="Arial"/>
              </a:rPr>
              <a:t>r </a:t>
            </a:r>
            <a:r>
              <a:rPr sz="600" spc="-5" dirty="0">
                <a:latin typeface="Arial"/>
                <a:cs typeface="Arial"/>
              </a:rPr>
              <a:t>idle</a:t>
            </a:r>
            <a:r>
              <a:rPr sz="600" spc="130" dirty="0">
                <a:latin typeface="Arial"/>
                <a:cs typeface="Arial"/>
              </a:rPr>
              <a:t> </a:t>
            </a:r>
            <a:r>
              <a:rPr sz="1500" b="0" spc="7" baseline="50000" dirty="0">
                <a:latin typeface="Tuffy"/>
                <a:cs typeface="Tuffy"/>
              </a:rPr>
              <a:t>x</a:t>
            </a:r>
            <a:endParaRPr sz="1500" baseline="50000">
              <a:latin typeface="Tuffy"/>
              <a:cs typeface="Tuffy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828975" y="2592621"/>
            <a:ext cx="952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u="sng" spc="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λ</a:t>
            </a:r>
            <a:endParaRPr sz="10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831376" y="2765074"/>
            <a:ext cx="984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-5" dirty="0">
                <a:latin typeface="Arial"/>
                <a:cs typeface="Arial"/>
              </a:rPr>
              <a:t>µ</a:t>
            </a:r>
            <a:endParaRPr sz="10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256258" y="2678282"/>
            <a:ext cx="20802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76555" algn="l"/>
                <a:tab pos="758190" algn="l"/>
                <a:tab pos="1703705" algn="l"/>
              </a:tabLst>
            </a:pPr>
            <a:r>
              <a:rPr sz="1000" i="1" spc="-5" dirty="0">
                <a:latin typeface="Arial"/>
                <a:cs typeface="Arial"/>
              </a:rPr>
              <a:t>X</a:t>
            </a:r>
            <a:r>
              <a:rPr sz="1000" i="1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	</a:t>
            </a:r>
            <a:r>
              <a:rPr sz="1000" i="1" spc="-5" dirty="0">
                <a:latin typeface="Arial"/>
                <a:cs typeface="Arial"/>
              </a:rPr>
              <a:t>U</a:t>
            </a:r>
            <a:r>
              <a:rPr sz="1000" i="1" spc="-65" dirty="0">
                <a:latin typeface="Arial"/>
                <a:cs typeface="Arial"/>
              </a:rPr>
              <a:t>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25" dirty="0">
                <a:latin typeface="DejaVu Sans Condensed"/>
                <a:cs typeface="DejaVu Sans Condensed"/>
              </a:rPr>
              <a:t> </a:t>
            </a:r>
            <a:r>
              <a:rPr sz="1000" i="1" spc="-5" dirty="0">
                <a:latin typeface="Arial"/>
                <a:cs typeface="Arial"/>
              </a:rPr>
              <a:t>µ	</a:t>
            </a:r>
            <a:r>
              <a:rPr sz="1000" spc="30" dirty="0">
                <a:latin typeface="Latin Modern Math"/>
                <a:cs typeface="Latin Modern Math"/>
              </a:rPr>
              <a:t>+(</a:t>
            </a:r>
            <a:r>
              <a:rPr sz="1000" u="heavy" spc="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</a:t>
            </a:r>
            <a:r>
              <a:rPr sz="1000" u="heavy" spc="-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i="1" u="heavy" spc="20" dirty="0">
                <a:uFill>
                  <a:solidFill>
                    <a:srgbClr val="000000"/>
                  </a:solidFill>
                </a:uFill>
                <a:latin typeface="DejaVu Sans Condensed"/>
                <a:cs typeface="DejaVu Sans Condensed"/>
              </a:rPr>
              <a:t>−</a:t>
            </a:r>
            <a:r>
              <a:rPr sz="1000" i="1" spc="-150" dirty="0">
                <a:latin typeface="DejaVu Sans Condensed"/>
                <a:cs typeface="DejaVu Sans Condensed"/>
              </a:rPr>
              <a:t> </a:t>
            </a:r>
            <a:r>
              <a:rPr sz="1000" i="1" spc="-130" dirty="0">
                <a:latin typeface="Arial"/>
                <a:cs typeface="Arial"/>
              </a:rPr>
              <a:t>U</a:t>
            </a:r>
            <a:r>
              <a:rPr sz="1000" i="1" u="heavy" spc="-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heavy" spc="-5" dirty="0">
                <a:uFill>
                  <a:solidFill>
                    <a:srgbClr val="000000"/>
                  </a:solidFill>
                </a:uFill>
                <a:latin typeface="Latin Modern Math"/>
                <a:cs typeface="Latin Modern Math"/>
              </a:rPr>
              <a:t>)</a:t>
            </a:r>
            <a:r>
              <a:rPr sz="1000" u="heavy" spc="-195" dirty="0">
                <a:uFill>
                  <a:solidFill>
                    <a:srgbClr val="000000"/>
                  </a:solidFill>
                </a:uFill>
                <a:latin typeface="Latin Modern Math"/>
                <a:cs typeface="Latin Modern Math"/>
              </a:rPr>
              <a:t> </a:t>
            </a:r>
            <a:r>
              <a:rPr sz="1000" i="1" u="heavy" spc="-10" dirty="0">
                <a:uFill>
                  <a:solidFill>
                    <a:srgbClr val="000000"/>
                  </a:solidFill>
                </a:uFill>
                <a:latin typeface="DejaVu Sans Condensed"/>
                <a:cs typeface="DejaVu Sans Condensed"/>
              </a:rPr>
              <a:t>·</a:t>
            </a:r>
            <a:r>
              <a:rPr sz="1000" i="1" spc="-145" dirty="0">
                <a:latin typeface="DejaVu Sans Condensed"/>
                <a:cs typeface="DejaVu Sans Condensed"/>
              </a:rPr>
              <a:t> </a:t>
            </a:r>
            <a:r>
              <a:rPr sz="1000" spc="-5" dirty="0">
                <a:latin typeface="Arial"/>
                <a:cs typeface="Arial"/>
              </a:rPr>
              <a:t>0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	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45" dirty="0">
                <a:latin typeface="DejaVu Sans Condensed"/>
                <a:cs typeface="DejaVu Sans Condensed"/>
              </a:rPr>
              <a:t> </a:t>
            </a:r>
            <a:r>
              <a:rPr sz="1000" i="1" spc="-5" dirty="0">
                <a:latin typeface="Arial"/>
                <a:cs typeface="Arial"/>
              </a:rPr>
              <a:t>µ</a:t>
            </a:r>
            <a:r>
              <a:rPr sz="1000" i="1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r>
              <a:rPr sz="1000" spc="-135" dirty="0">
                <a:latin typeface="Latin Modern Math"/>
                <a:cs typeface="Latin Modern Math"/>
              </a:rPr>
              <a:t> </a:t>
            </a:r>
            <a:r>
              <a:rPr sz="1000" i="1" spc="50" dirty="0">
                <a:latin typeface="Arial"/>
                <a:cs typeface="Arial"/>
              </a:rPr>
              <a:t>λ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57" name="object 57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66700" y="3331252"/>
            <a:ext cx="77216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6" action="ppaction://hlinksldjump"/>
              </a:rPr>
              <a:t>Scalability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16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6" action="ppaction://hlinksldjump"/>
              </a:rPr>
              <a:t>dimensions</a:t>
            </a:r>
            <a:endParaRPr sz="600">
              <a:latin typeface="Arial"/>
              <a:cs typeface="Arial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18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Formal</a:t>
            </a:r>
            <a:r>
              <a:rPr dirty="0"/>
              <a:t> </a:t>
            </a:r>
            <a:r>
              <a:rPr spc="15" dirty="0"/>
              <a:t>analysis</a:t>
            </a:r>
          </a:p>
        </p:txBody>
      </p:sp>
      <p:sp>
        <p:nvSpPr>
          <p:cNvPr id="4" name="object 4"/>
          <p:cNvSpPr/>
          <p:nvPr/>
        </p:nvSpPr>
        <p:spPr>
          <a:xfrm>
            <a:off x="87743" y="859002"/>
            <a:ext cx="4432935" cy="182245"/>
          </a:xfrm>
          <a:custGeom>
            <a:avLst/>
            <a:gdLst/>
            <a:ahLst/>
            <a:cxnLst/>
            <a:rect l="l" t="t" r="r" b="b"/>
            <a:pathLst>
              <a:path w="4432935" h="182244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2213"/>
                </a:lnTo>
                <a:lnTo>
                  <a:pt x="4432567" y="182213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5844" y="850308"/>
            <a:ext cx="38709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Response time: total time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take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to process a request after</a:t>
            </a:r>
            <a:r>
              <a:rPr sz="1000" spc="14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submission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7743" y="903230"/>
            <a:ext cx="4483735" cy="871855"/>
            <a:chOff x="87743" y="903230"/>
            <a:chExt cx="4483735" cy="871855"/>
          </a:xfrm>
        </p:grpSpPr>
        <p:sp>
          <p:nvSpPr>
            <p:cNvPr id="7" name="object 7"/>
            <p:cNvSpPr/>
            <p:nvPr/>
          </p:nvSpPr>
          <p:spPr>
            <a:xfrm>
              <a:off x="87744" y="1028560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544" y="1673237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344" y="1660537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20311" y="903236"/>
              <a:ext cx="50749" cy="7700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743" y="1072837"/>
              <a:ext cx="4432935" cy="651510"/>
            </a:xfrm>
            <a:custGeom>
              <a:avLst/>
              <a:gdLst/>
              <a:ahLst/>
              <a:cxnLst/>
              <a:rect l="l" t="t" r="r" b="b"/>
              <a:pathLst>
                <a:path w="4432935" h="651510">
                  <a:moveTo>
                    <a:pt x="4432567" y="0"/>
                  </a:moveTo>
                  <a:lnTo>
                    <a:pt x="0" y="0"/>
                  </a:lnTo>
                  <a:lnTo>
                    <a:pt x="0" y="600400"/>
                  </a:lnTo>
                  <a:lnTo>
                    <a:pt x="4008" y="620124"/>
                  </a:lnTo>
                  <a:lnTo>
                    <a:pt x="14922" y="636277"/>
                  </a:lnTo>
                  <a:lnTo>
                    <a:pt x="31075" y="647192"/>
                  </a:lnTo>
                  <a:lnTo>
                    <a:pt x="50800" y="651200"/>
                  </a:lnTo>
                  <a:lnTo>
                    <a:pt x="4381767" y="651200"/>
                  </a:lnTo>
                  <a:lnTo>
                    <a:pt x="4401492" y="647192"/>
                  </a:lnTo>
                  <a:lnTo>
                    <a:pt x="4417644" y="636277"/>
                  </a:lnTo>
                  <a:lnTo>
                    <a:pt x="4428558" y="620124"/>
                  </a:lnTo>
                  <a:lnTo>
                    <a:pt x="4432567" y="60040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41330"/>
              <a:ext cx="0" cy="751205"/>
            </a:xfrm>
            <a:custGeom>
              <a:avLst/>
              <a:gdLst/>
              <a:ahLst/>
              <a:cxnLst/>
              <a:rect l="l" t="t" r="r" b="b"/>
              <a:pathLst>
                <a:path h="751205">
                  <a:moveTo>
                    <a:pt x="0" y="75095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2863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1593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20311" y="90323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34566" y="1118387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092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454238" y="1173942"/>
            <a:ext cx="5359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z="1000" i="1" spc="-5" dirty="0">
                <a:latin typeface="Arial"/>
                <a:cs typeface="Arial"/>
              </a:rPr>
              <a:t>R</a:t>
            </a:r>
            <a:r>
              <a:rPr sz="1000" i="1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r>
              <a:rPr sz="1000" dirty="0">
                <a:latin typeface="Latin Modern Math"/>
                <a:cs typeface="Latin Modern Math"/>
              </a:rPr>
              <a:t>	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endParaRPr sz="1000">
              <a:latin typeface="Latin Modern Math"/>
              <a:cs typeface="Latin Modern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22437" y="1260746"/>
            <a:ext cx="9169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97815" algn="l"/>
                <a:tab pos="819150" algn="l"/>
              </a:tabLst>
            </a:pPr>
            <a:r>
              <a:rPr sz="1000" i="1" spc="-5" dirty="0">
                <a:latin typeface="Arial"/>
                <a:cs typeface="Arial"/>
              </a:rPr>
              <a:t>X	</a:t>
            </a:r>
            <a:r>
              <a:rPr sz="1000" spc="-5" dirty="0">
                <a:latin typeface="Arial"/>
                <a:cs typeface="Arial"/>
              </a:rPr>
              <a:t>1</a:t>
            </a:r>
            <a:r>
              <a:rPr sz="1000" spc="-140" dirty="0">
                <a:latin typeface="Arial"/>
                <a:cs typeface="Arial"/>
              </a:rPr>
              <a:t> </a:t>
            </a:r>
            <a:r>
              <a:rPr sz="1000" i="1" spc="155" dirty="0">
                <a:latin typeface="DejaVu Sans Condensed"/>
                <a:cs typeface="DejaVu Sans Condensed"/>
              </a:rPr>
              <a:t>−</a:t>
            </a:r>
            <a:r>
              <a:rPr sz="1000" i="1" spc="-5" dirty="0">
                <a:latin typeface="Arial"/>
                <a:cs typeface="Arial"/>
              </a:rPr>
              <a:t>U</a:t>
            </a:r>
            <a:r>
              <a:rPr sz="1000" i="1" dirty="0">
                <a:latin typeface="Arial"/>
                <a:cs typeface="Arial"/>
              </a:rPr>
              <a:t>	</a:t>
            </a:r>
            <a:r>
              <a:rPr sz="1000" i="1" spc="-5" dirty="0"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355900" y="1173942"/>
            <a:ext cx="434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23215" algn="l"/>
              </a:tabLst>
            </a:pPr>
            <a:r>
              <a:rPr sz="1000" i="1" spc="240" dirty="0">
                <a:latin typeface="DejaVu Sans Condensed"/>
                <a:cs typeface="DejaVu Sans Condensed"/>
              </a:rPr>
              <a:t>⇒	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endParaRPr sz="1000">
              <a:latin typeface="Latin Modern Math"/>
              <a:cs typeface="Latin Modern Math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21866" y="1067670"/>
            <a:ext cx="1417320" cy="37084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  <a:tabLst>
                <a:tab pos="298450" algn="l"/>
                <a:tab pos="815975" algn="l"/>
                <a:tab pos="1099185" algn="l"/>
              </a:tabLst>
            </a:pPr>
            <a:r>
              <a:rPr sz="10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sz="1000" i="1" spc="-5" dirty="0">
                <a:latin typeface="Arial"/>
                <a:cs typeface="Arial"/>
              </a:rPr>
              <a:t>	</a:t>
            </a:r>
            <a:r>
              <a:rPr sz="10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S</a:t>
            </a:r>
            <a:r>
              <a:rPr sz="1000" i="1" spc="-5" dirty="0">
                <a:latin typeface="Arial"/>
                <a:cs typeface="Arial"/>
              </a:rPr>
              <a:t>	</a:t>
            </a:r>
            <a:r>
              <a:rPr sz="10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</a:t>
            </a:r>
            <a:r>
              <a:rPr sz="1000" i="1" spc="-5" dirty="0">
                <a:latin typeface="Arial"/>
                <a:cs typeface="Arial"/>
              </a:rPr>
              <a:t>	</a:t>
            </a:r>
            <a:r>
              <a:rPr sz="10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</a:t>
            </a:r>
            <a:r>
              <a:rPr sz="1000" u="sng" spc="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endParaRPr sz="1000">
              <a:latin typeface="Arial"/>
              <a:cs typeface="Arial"/>
            </a:endParaRPr>
          </a:p>
          <a:p>
            <a:pPr marR="13970" algn="r">
              <a:lnSpc>
                <a:spcPct val="100000"/>
              </a:lnSpc>
              <a:spcBef>
                <a:spcPts val="160"/>
              </a:spcBef>
            </a:pPr>
            <a:r>
              <a:rPr sz="1000" spc="-5" dirty="0">
                <a:latin typeface="Arial"/>
                <a:cs typeface="Arial"/>
              </a:rPr>
              <a:t>1</a:t>
            </a:r>
            <a:r>
              <a:rPr sz="1000" spc="-140" dirty="0">
                <a:latin typeface="Arial"/>
                <a:cs typeface="Arial"/>
              </a:rPr>
              <a:t> </a:t>
            </a:r>
            <a:r>
              <a:rPr sz="1000" i="1" spc="155" dirty="0">
                <a:latin typeface="DejaVu Sans Condensed"/>
                <a:cs typeface="DejaVu Sans Condensed"/>
              </a:rPr>
              <a:t>−</a:t>
            </a:r>
            <a:r>
              <a:rPr sz="1000" i="1" spc="-5" dirty="0">
                <a:latin typeface="Arial"/>
                <a:cs typeface="Arial"/>
              </a:rPr>
              <a:t>U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43864" y="1552177"/>
            <a:ext cx="79375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i="1" spc="20" dirty="0">
                <a:latin typeface="Arial"/>
                <a:cs typeface="Arial"/>
              </a:rPr>
              <a:t>µ</a:t>
            </a:r>
            <a:endParaRPr sz="7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5885" y="1475618"/>
            <a:ext cx="19786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with </a:t>
            </a:r>
            <a:r>
              <a:rPr sz="1000" i="1" spc="-5" dirty="0">
                <a:latin typeface="Arial"/>
                <a:cs typeface="Arial"/>
              </a:rPr>
              <a:t>S </a:t>
            </a:r>
            <a:r>
              <a:rPr sz="1000" spc="-5" dirty="0">
                <a:latin typeface="Latin Modern Math"/>
                <a:cs typeface="Latin Modern Math"/>
              </a:rPr>
              <a:t>= </a:t>
            </a:r>
            <a:r>
              <a:rPr sz="1050" u="sng" spc="30" baseline="31746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</a:t>
            </a:r>
            <a:r>
              <a:rPr sz="1050" spc="30" baseline="31746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being the </a:t>
            </a:r>
            <a:r>
              <a:rPr sz="1000" dirty="0">
                <a:latin typeface="Arial"/>
                <a:cs typeface="Arial"/>
              </a:rPr>
              <a:t>service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time.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7743" y="1875967"/>
            <a:ext cx="4483735" cy="991869"/>
            <a:chOff x="87743" y="1875967"/>
            <a:chExt cx="4483735" cy="991869"/>
          </a:xfrm>
        </p:grpSpPr>
        <p:sp>
          <p:nvSpPr>
            <p:cNvPr id="24" name="object 24"/>
            <p:cNvSpPr/>
            <p:nvPr/>
          </p:nvSpPr>
          <p:spPr>
            <a:xfrm>
              <a:off x="87743" y="1875967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7744" y="2038946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38544" y="2766034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89344" y="2753334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20311" y="1920201"/>
              <a:ext cx="50749" cy="845832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7743" y="2083216"/>
              <a:ext cx="4432935" cy="734060"/>
            </a:xfrm>
            <a:custGeom>
              <a:avLst/>
              <a:gdLst/>
              <a:ahLst/>
              <a:cxnLst/>
              <a:rect l="l" t="t" r="r" b="b"/>
              <a:pathLst>
                <a:path w="4432935" h="734060">
                  <a:moveTo>
                    <a:pt x="4432567" y="0"/>
                  </a:moveTo>
                  <a:lnTo>
                    <a:pt x="0" y="0"/>
                  </a:lnTo>
                  <a:lnTo>
                    <a:pt x="0" y="682818"/>
                  </a:lnTo>
                  <a:lnTo>
                    <a:pt x="4008" y="702542"/>
                  </a:lnTo>
                  <a:lnTo>
                    <a:pt x="14922" y="718695"/>
                  </a:lnTo>
                  <a:lnTo>
                    <a:pt x="31075" y="729609"/>
                  </a:lnTo>
                  <a:lnTo>
                    <a:pt x="50800" y="733618"/>
                  </a:lnTo>
                  <a:lnTo>
                    <a:pt x="4381767" y="733618"/>
                  </a:lnTo>
                  <a:lnTo>
                    <a:pt x="4401492" y="729609"/>
                  </a:lnTo>
                  <a:lnTo>
                    <a:pt x="4417644" y="718695"/>
                  </a:lnTo>
                  <a:lnTo>
                    <a:pt x="4428558" y="702542"/>
                  </a:lnTo>
                  <a:lnTo>
                    <a:pt x="4432567" y="682818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520311" y="1958287"/>
              <a:ext cx="0" cy="827405"/>
            </a:xfrm>
            <a:custGeom>
              <a:avLst/>
              <a:gdLst/>
              <a:ahLst/>
              <a:cxnLst/>
              <a:rect l="l" t="t" r="r" b="b"/>
              <a:pathLst>
                <a:path h="827405">
                  <a:moveTo>
                    <a:pt x="0" y="82679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520311" y="194558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520311" y="193288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520311" y="192018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69557" y="2159571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69557" y="2539149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25844" y="1788306"/>
            <a:ext cx="4356735" cy="1020444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Observations</a:t>
            </a:r>
            <a:endParaRPr sz="1000">
              <a:latin typeface="Arial"/>
              <a:cs typeface="Arial"/>
            </a:endParaRPr>
          </a:p>
          <a:p>
            <a:pPr marL="289560" marR="500380">
              <a:lnSpc>
                <a:spcPct val="100000"/>
              </a:lnSpc>
              <a:spcBef>
                <a:spcPts val="620"/>
              </a:spcBef>
            </a:pPr>
            <a:r>
              <a:rPr sz="1000" spc="-5" dirty="0">
                <a:latin typeface="Arial"/>
                <a:cs typeface="Arial"/>
              </a:rPr>
              <a:t>If </a:t>
            </a:r>
            <a:r>
              <a:rPr sz="1000" i="1" spc="-5" dirty="0">
                <a:latin typeface="Arial"/>
                <a:cs typeface="Arial"/>
              </a:rPr>
              <a:t>U </a:t>
            </a:r>
            <a:r>
              <a:rPr sz="1000" spc="-5" dirty="0">
                <a:latin typeface="Arial"/>
                <a:cs typeface="Arial"/>
              </a:rPr>
              <a:t>is small, response-to-service time is close to 1: a request is  immediately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processed</a:t>
            </a:r>
            <a:endParaRPr sz="1000">
              <a:latin typeface="Arial"/>
              <a:cs typeface="Arial"/>
            </a:endParaRPr>
          </a:p>
          <a:p>
            <a:pPr marL="289560">
              <a:lnSpc>
                <a:spcPts val="1200"/>
              </a:lnSpc>
              <a:spcBef>
                <a:spcPts val="590"/>
              </a:spcBef>
            </a:pPr>
            <a:r>
              <a:rPr sz="1000" spc="-10" dirty="0">
                <a:latin typeface="Arial"/>
                <a:cs typeface="Arial"/>
              </a:rPr>
              <a:t>If </a:t>
            </a:r>
            <a:r>
              <a:rPr sz="1000" i="1" spc="-20" dirty="0">
                <a:latin typeface="Arial"/>
                <a:cs typeface="Arial"/>
              </a:rPr>
              <a:t>U </a:t>
            </a:r>
            <a:r>
              <a:rPr sz="1000" spc="-15" dirty="0">
                <a:latin typeface="Arial"/>
                <a:cs typeface="Arial"/>
              </a:rPr>
              <a:t>goes up </a:t>
            </a:r>
            <a:r>
              <a:rPr sz="1000" spc="-10" dirty="0">
                <a:latin typeface="Arial"/>
                <a:cs typeface="Arial"/>
              </a:rPr>
              <a:t>to 1, </a:t>
            </a:r>
            <a:r>
              <a:rPr sz="1000" spc="-15" dirty="0">
                <a:latin typeface="Arial"/>
                <a:cs typeface="Arial"/>
              </a:rPr>
              <a:t>the system comes </a:t>
            </a:r>
            <a:r>
              <a:rPr sz="1000" spc="-10" dirty="0">
                <a:latin typeface="Arial"/>
                <a:cs typeface="Arial"/>
              </a:rPr>
              <a:t>to </a:t>
            </a:r>
            <a:r>
              <a:rPr sz="1000" spc="-15" dirty="0">
                <a:latin typeface="Arial"/>
                <a:cs typeface="Arial"/>
              </a:rPr>
              <a:t>a grinding </a:t>
            </a:r>
            <a:r>
              <a:rPr sz="1000" spc="-10" dirty="0">
                <a:latin typeface="Arial"/>
                <a:cs typeface="Arial"/>
              </a:rPr>
              <a:t>halt. </a:t>
            </a:r>
            <a:r>
              <a:rPr sz="1000" spc="-15" dirty="0">
                <a:latin typeface="Arial"/>
                <a:cs typeface="Arial"/>
              </a:rPr>
              <a:t>Solution: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decrease</a:t>
            </a:r>
            <a:endParaRPr sz="1000">
              <a:latin typeface="Arial"/>
              <a:cs typeface="Arial"/>
            </a:endParaRPr>
          </a:p>
          <a:p>
            <a:pPr marL="289560">
              <a:lnSpc>
                <a:spcPts val="1200"/>
              </a:lnSpc>
            </a:pPr>
            <a:r>
              <a:rPr sz="1000" i="1" spc="20" dirty="0">
                <a:latin typeface="Arial"/>
                <a:cs typeface="Arial"/>
              </a:rPr>
              <a:t>S</a:t>
            </a:r>
            <a:r>
              <a:rPr sz="1000" spc="20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8" name="object 38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66700" y="3331252"/>
            <a:ext cx="77216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5" action="ppaction://hlinksldjump"/>
              </a:rPr>
              <a:t>Scalability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1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5" action="ppaction://hlinksldjump"/>
              </a:rPr>
              <a:t>dimensions</a:t>
            </a:r>
            <a:endParaRPr sz="600">
              <a:latin typeface="Arial"/>
              <a:cs typeface="Arial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19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Problems </a:t>
            </a:r>
            <a:r>
              <a:rPr spc="15" dirty="0"/>
              <a:t>with </a:t>
            </a:r>
            <a:r>
              <a:rPr spc="10" dirty="0"/>
              <a:t>geographical</a:t>
            </a:r>
            <a:r>
              <a:rPr spc="-10" dirty="0"/>
              <a:t> </a:t>
            </a:r>
            <a:r>
              <a:rPr spc="10" dirty="0"/>
              <a:t>scalability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1046873"/>
            <a:ext cx="4483735" cy="1539240"/>
            <a:chOff x="87743" y="1046873"/>
            <a:chExt cx="4483735" cy="1539240"/>
          </a:xfrm>
        </p:grpSpPr>
        <p:sp>
          <p:nvSpPr>
            <p:cNvPr id="5" name="object 5"/>
            <p:cNvSpPr/>
            <p:nvPr/>
          </p:nvSpPr>
          <p:spPr>
            <a:xfrm>
              <a:off x="87743" y="1046873"/>
              <a:ext cx="4432935" cy="82550"/>
            </a:xfrm>
            <a:custGeom>
              <a:avLst/>
              <a:gdLst/>
              <a:ahLst/>
              <a:cxnLst/>
              <a:rect l="l" t="t" r="r" b="b"/>
              <a:pathLst>
                <a:path w="4432935" h="825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82384"/>
                  </a:lnTo>
                  <a:lnTo>
                    <a:pt x="4432567" y="82384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544" y="2484234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9344" y="2471534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20311" y="1097432"/>
              <a:ext cx="50749" cy="138680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7743" y="1091285"/>
              <a:ext cx="4432935" cy="1443990"/>
            </a:xfrm>
            <a:custGeom>
              <a:avLst/>
              <a:gdLst/>
              <a:ahLst/>
              <a:cxnLst/>
              <a:rect l="l" t="t" r="r" b="b"/>
              <a:pathLst>
                <a:path w="4432935" h="1443989">
                  <a:moveTo>
                    <a:pt x="4432567" y="0"/>
                  </a:moveTo>
                  <a:lnTo>
                    <a:pt x="0" y="0"/>
                  </a:lnTo>
                  <a:lnTo>
                    <a:pt x="0" y="1392948"/>
                  </a:lnTo>
                  <a:lnTo>
                    <a:pt x="4008" y="1412673"/>
                  </a:lnTo>
                  <a:lnTo>
                    <a:pt x="14922" y="1428826"/>
                  </a:lnTo>
                  <a:lnTo>
                    <a:pt x="31075" y="1439740"/>
                  </a:lnTo>
                  <a:lnTo>
                    <a:pt x="50800" y="1443749"/>
                  </a:lnTo>
                  <a:lnTo>
                    <a:pt x="4381767" y="1443749"/>
                  </a:lnTo>
                  <a:lnTo>
                    <a:pt x="4401492" y="1439740"/>
                  </a:lnTo>
                  <a:lnTo>
                    <a:pt x="4417644" y="1428826"/>
                  </a:lnTo>
                  <a:lnTo>
                    <a:pt x="4428558" y="1412673"/>
                  </a:lnTo>
                  <a:lnTo>
                    <a:pt x="4432567" y="1392948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20311" y="1135519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7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12281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11011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09741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9557" y="1168476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699882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2079459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14094" rIns="0" bIns="0" rtlCol="0">
            <a:spAutoFit/>
          </a:bodyPr>
          <a:lstStyle/>
          <a:p>
            <a:pPr marL="30480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Cannot simply go from LAN to </a:t>
            </a:r>
            <a:r>
              <a:rPr spc="-15" dirty="0"/>
              <a:t>WAN: </a:t>
            </a:r>
            <a:r>
              <a:rPr spc="-10" dirty="0"/>
              <a:t>many </a:t>
            </a:r>
            <a:r>
              <a:rPr spc="-5" dirty="0"/>
              <a:t>distributed systems assume  </a:t>
            </a:r>
            <a:r>
              <a:rPr spc="-5" dirty="0">
                <a:solidFill>
                  <a:srgbClr val="FA0000"/>
                </a:solidFill>
              </a:rPr>
              <a:t>synchronous client-server interactions</a:t>
            </a:r>
            <a:r>
              <a:rPr spc="-5" dirty="0"/>
              <a:t>: client sends request and </a:t>
            </a:r>
            <a:r>
              <a:rPr spc="-10" dirty="0"/>
              <a:t>waits </a:t>
            </a:r>
            <a:r>
              <a:rPr spc="-15" dirty="0"/>
              <a:t>for  </a:t>
            </a:r>
            <a:r>
              <a:rPr spc="-5" dirty="0"/>
              <a:t>an </a:t>
            </a:r>
            <a:r>
              <a:rPr spc="-10" dirty="0"/>
              <a:t>answer.</a:t>
            </a:r>
            <a:r>
              <a:rPr spc="-10" dirty="0">
                <a:solidFill>
                  <a:srgbClr val="0000FA"/>
                </a:solidFill>
              </a:rPr>
              <a:t>Latency</a:t>
            </a:r>
            <a:r>
              <a:rPr spc="-10" dirty="0"/>
              <a:t>may </a:t>
            </a:r>
            <a:r>
              <a:rPr spc="-5" dirty="0"/>
              <a:t>easily prohibit this scheme.</a:t>
            </a:r>
          </a:p>
          <a:p>
            <a:pPr marL="304800" marR="41910">
              <a:lnSpc>
                <a:spcPct val="100000"/>
              </a:lnSpc>
              <a:spcBef>
                <a:spcPts val="585"/>
              </a:spcBef>
            </a:pPr>
            <a:r>
              <a:rPr spc="-30" dirty="0"/>
              <a:t>WAN </a:t>
            </a:r>
            <a:r>
              <a:rPr spc="-5" dirty="0"/>
              <a:t>links </a:t>
            </a:r>
            <a:r>
              <a:rPr spc="-10" dirty="0"/>
              <a:t>are often inherently</a:t>
            </a:r>
            <a:r>
              <a:rPr spc="-10" dirty="0">
                <a:solidFill>
                  <a:srgbClr val="0000FA"/>
                </a:solidFill>
              </a:rPr>
              <a:t>unreliable</a:t>
            </a:r>
            <a:r>
              <a:rPr spc="-10" dirty="0"/>
              <a:t>: simply moving streaming video  </a:t>
            </a:r>
            <a:r>
              <a:rPr spc="-5" dirty="0"/>
              <a:t>from LAN to </a:t>
            </a:r>
            <a:r>
              <a:rPr spc="-20" dirty="0"/>
              <a:t>WAN </a:t>
            </a:r>
            <a:r>
              <a:rPr spc="-5" dirty="0"/>
              <a:t>is bound to</a:t>
            </a:r>
            <a:r>
              <a:rPr spc="5" dirty="0"/>
              <a:t> </a:t>
            </a:r>
            <a:r>
              <a:rPr spc="-10" dirty="0"/>
              <a:t>fail.</a:t>
            </a:r>
          </a:p>
          <a:p>
            <a:pPr marL="304800" marR="107314">
              <a:lnSpc>
                <a:spcPct val="100000"/>
              </a:lnSpc>
              <a:spcBef>
                <a:spcPts val="590"/>
              </a:spcBef>
            </a:pPr>
            <a:r>
              <a:rPr spc="-10" dirty="0">
                <a:solidFill>
                  <a:srgbClr val="0000FA"/>
                </a:solidFill>
              </a:rPr>
              <a:t>Lack </a:t>
            </a:r>
            <a:r>
              <a:rPr spc="-5" dirty="0">
                <a:solidFill>
                  <a:srgbClr val="0000FA"/>
                </a:solidFill>
              </a:rPr>
              <a:t>of multipoint communication</a:t>
            </a:r>
            <a:r>
              <a:rPr spc="-5" dirty="0"/>
              <a:t>, so that a simple search broadcast  </a:t>
            </a:r>
            <a:r>
              <a:rPr spc="-10" dirty="0"/>
              <a:t>cannot </a:t>
            </a:r>
            <a:r>
              <a:rPr spc="-15" dirty="0"/>
              <a:t>be </a:t>
            </a:r>
            <a:r>
              <a:rPr spc="-20" dirty="0"/>
              <a:t>deployed. </a:t>
            </a:r>
            <a:r>
              <a:rPr spc="-10" dirty="0"/>
              <a:t>Solution is to </a:t>
            </a:r>
            <a:r>
              <a:rPr spc="-20" dirty="0"/>
              <a:t>develop </a:t>
            </a:r>
            <a:r>
              <a:rPr spc="-10" dirty="0"/>
              <a:t>separate</a:t>
            </a:r>
            <a:r>
              <a:rPr spc="-10" dirty="0">
                <a:solidFill>
                  <a:srgbClr val="FA0000"/>
                </a:solidFill>
              </a:rPr>
              <a:t>naming</a:t>
            </a:r>
            <a:r>
              <a:rPr spc="-10" dirty="0"/>
              <a:t>and</a:t>
            </a:r>
            <a:r>
              <a:rPr spc="-10" dirty="0">
                <a:solidFill>
                  <a:srgbClr val="FA0000"/>
                </a:solidFill>
              </a:rPr>
              <a:t>directory  </a:t>
            </a:r>
            <a:r>
              <a:rPr spc="-5" dirty="0">
                <a:solidFill>
                  <a:srgbClr val="FA0000"/>
                </a:solidFill>
              </a:rPr>
              <a:t>services</a:t>
            </a:r>
            <a:r>
              <a:rPr spc="-5" dirty="0"/>
              <a:t>(having their </a:t>
            </a:r>
            <a:r>
              <a:rPr spc="-10" dirty="0"/>
              <a:t>own </a:t>
            </a:r>
            <a:r>
              <a:rPr spc="-5" dirty="0"/>
              <a:t>scalability</a:t>
            </a:r>
            <a:r>
              <a:rPr dirty="0"/>
              <a:t> </a:t>
            </a:r>
            <a:r>
              <a:rPr spc="-5" dirty="0"/>
              <a:t>problems).</a:t>
            </a:r>
          </a:p>
        </p:txBody>
      </p:sp>
      <p:grpSp>
        <p:nvGrpSpPr>
          <p:cNvPr id="18" name="object 18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19" name="object 19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6700" y="3331252"/>
            <a:ext cx="77216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Scalability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dimensions</a:t>
            </a:r>
            <a:endParaRPr sz="6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20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Problems </a:t>
            </a:r>
            <a:r>
              <a:rPr spc="15" dirty="0"/>
              <a:t>with </a:t>
            </a:r>
            <a:r>
              <a:rPr spc="10" dirty="0"/>
              <a:t>administrative</a:t>
            </a:r>
            <a:r>
              <a:rPr spc="-15" dirty="0"/>
              <a:t> </a:t>
            </a:r>
            <a:r>
              <a:rPr spc="10" dirty="0"/>
              <a:t>scalability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61123"/>
            <a:ext cx="4483735" cy="598170"/>
            <a:chOff x="87743" y="561123"/>
            <a:chExt cx="4483735" cy="598170"/>
          </a:xfrm>
        </p:grpSpPr>
        <p:sp>
          <p:nvSpPr>
            <p:cNvPr id="5" name="object 5"/>
            <p:cNvSpPr/>
            <p:nvPr/>
          </p:nvSpPr>
          <p:spPr>
            <a:xfrm>
              <a:off x="87743" y="561123"/>
              <a:ext cx="4432935" cy="173990"/>
            </a:xfrm>
            <a:custGeom>
              <a:avLst/>
              <a:gdLst/>
              <a:ahLst/>
              <a:cxnLst/>
              <a:rect l="l" t="t" r="r" b="b"/>
              <a:pathLst>
                <a:path w="4432935" h="17399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3799"/>
                  </a:lnTo>
                  <a:lnTo>
                    <a:pt x="4432567" y="173799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22274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057643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044943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05370"/>
              <a:ext cx="50749" cy="45227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766553"/>
              <a:ext cx="4432935" cy="342265"/>
            </a:xfrm>
            <a:custGeom>
              <a:avLst/>
              <a:gdLst/>
              <a:ahLst/>
              <a:cxnLst/>
              <a:rect l="l" t="t" r="r" b="b"/>
              <a:pathLst>
                <a:path w="4432935" h="342265">
                  <a:moveTo>
                    <a:pt x="4432567" y="0"/>
                  </a:moveTo>
                  <a:lnTo>
                    <a:pt x="0" y="0"/>
                  </a:lnTo>
                  <a:lnTo>
                    <a:pt x="0" y="291090"/>
                  </a:lnTo>
                  <a:lnTo>
                    <a:pt x="4008" y="310815"/>
                  </a:lnTo>
                  <a:lnTo>
                    <a:pt x="14922" y="326968"/>
                  </a:lnTo>
                  <a:lnTo>
                    <a:pt x="31075" y="337882"/>
                  </a:lnTo>
                  <a:lnTo>
                    <a:pt x="50800" y="341890"/>
                  </a:lnTo>
                  <a:lnTo>
                    <a:pt x="4381767" y="341890"/>
                  </a:lnTo>
                  <a:lnTo>
                    <a:pt x="4401492" y="337882"/>
                  </a:lnTo>
                  <a:lnTo>
                    <a:pt x="4417644" y="326968"/>
                  </a:lnTo>
                  <a:lnTo>
                    <a:pt x="4428558" y="310815"/>
                  </a:lnTo>
                  <a:lnTo>
                    <a:pt x="4432567" y="29109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43459"/>
              <a:ext cx="0" cy="433705"/>
            </a:xfrm>
            <a:custGeom>
              <a:avLst/>
              <a:gdLst/>
              <a:ahLst/>
              <a:cxnLst/>
              <a:rect l="l" t="t" r="r" b="b"/>
              <a:pathLst>
                <a:path h="433705">
                  <a:moveTo>
                    <a:pt x="0" y="43323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3075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1805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0535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222412"/>
            <a:ext cx="4483735" cy="1024255"/>
            <a:chOff x="87743" y="1222412"/>
            <a:chExt cx="4483735" cy="1024255"/>
          </a:xfrm>
        </p:grpSpPr>
        <p:sp>
          <p:nvSpPr>
            <p:cNvPr id="16" name="object 16"/>
            <p:cNvSpPr/>
            <p:nvPr/>
          </p:nvSpPr>
          <p:spPr>
            <a:xfrm>
              <a:off x="87743" y="1222412"/>
              <a:ext cx="4432935" cy="181610"/>
            </a:xfrm>
            <a:custGeom>
              <a:avLst/>
              <a:gdLst/>
              <a:ahLst/>
              <a:cxnLst/>
              <a:rect l="l" t="t" r="r" b="b"/>
              <a:pathLst>
                <a:path w="4432935" h="18160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1200"/>
                  </a:lnTo>
                  <a:lnTo>
                    <a:pt x="4432567" y="181200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3F9D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390954"/>
              <a:ext cx="4432566" cy="506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144941"/>
              <a:ext cx="101600" cy="1016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132241"/>
              <a:ext cx="4381715" cy="1143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266647"/>
              <a:ext cx="50749" cy="87829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435234"/>
              <a:ext cx="4432935" cy="760730"/>
            </a:xfrm>
            <a:custGeom>
              <a:avLst/>
              <a:gdLst/>
              <a:ahLst/>
              <a:cxnLst/>
              <a:rect l="l" t="t" r="r" b="b"/>
              <a:pathLst>
                <a:path w="4432935" h="760730">
                  <a:moveTo>
                    <a:pt x="4432567" y="0"/>
                  </a:moveTo>
                  <a:lnTo>
                    <a:pt x="0" y="0"/>
                  </a:lnTo>
                  <a:lnTo>
                    <a:pt x="0" y="709706"/>
                  </a:lnTo>
                  <a:lnTo>
                    <a:pt x="4008" y="729431"/>
                  </a:lnTo>
                  <a:lnTo>
                    <a:pt x="14922" y="745584"/>
                  </a:lnTo>
                  <a:lnTo>
                    <a:pt x="31075" y="756498"/>
                  </a:lnTo>
                  <a:lnTo>
                    <a:pt x="50800" y="760506"/>
                  </a:lnTo>
                  <a:lnTo>
                    <a:pt x="4381767" y="760506"/>
                  </a:lnTo>
                  <a:lnTo>
                    <a:pt x="4401492" y="756498"/>
                  </a:lnTo>
                  <a:lnTo>
                    <a:pt x="4417644" y="745584"/>
                  </a:lnTo>
                  <a:lnTo>
                    <a:pt x="4428558" y="729431"/>
                  </a:lnTo>
                  <a:lnTo>
                    <a:pt x="4432567" y="70970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CFE6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304739"/>
              <a:ext cx="0" cy="859790"/>
            </a:xfrm>
            <a:custGeom>
              <a:avLst/>
              <a:gdLst/>
              <a:ahLst/>
              <a:cxnLst/>
              <a:rect l="l" t="t" r="r" b="b"/>
              <a:pathLst>
                <a:path h="859789">
                  <a:moveTo>
                    <a:pt x="0" y="85925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29203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27933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26663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512417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1891995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87743" y="2309710"/>
            <a:ext cx="4483735" cy="997585"/>
            <a:chOff x="87743" y="2309710"/>
            <a:chExt cx="4483735" cy="997585"/>
          </a:xfrm>
        </p:grpSpPr>
        <p:sp>
          <p:nvSpPr>
            <p:cNvPr id="29" name="object 29"/>
            <p:cNvSpPr/>
            <p:nvPr/>
          </p:nvSpPr>
          <p:spPr>
            <a:xfrm>
              <a:off x="87743" y="2309710"/>
              <a:ext cx="4432935" cy="181610"/>
            </a:xfrm>
            <a:custGeom>
              <a:avLst/>
              <a:gdLst/>
              <a:ahLst/>
              <a:cxnLst/>
              <a:rect l="l" t="t" r="r" b="b"/>
              <a:pathLst>
                <a:path w="4432935" h="18161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1200"/>
                  </a:lnTo>
                  <a:lnTo>
                    <a:pt x="4432567" y="181200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6666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7744" y="2478252"/>
              <a:ext cx="4432566" cy="5060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38544" y="3205340"/>
              <a:ext cx="101600" cy="1016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9344" y="3192640"/>
              <a:ext cx="4381715" cy="1143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520311" y="2353945"/>
              <a:ext cx="50749" cy="85139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7743" y="2522522"/>
              <a:ext cx="4432935" cy="734060"/>
            </a:xfrm>
            <a:custGeom>
              <a:avLst/>
              <a:gdLst/>
              <a:ahLst/>
              <a:cxnLst/>
              <a:rect l="l" t="t" r="r" b="b"/>
              <a:pathLst>
                <a:path w="4432935" h="734060">
                  <a:moveTo>
                    <a:pt x="4432567" y="0"/>
                  </a:moveTo>
                  <a:lnTo>
                    <a:pt x="0" y="0"/>
                  </a:lnTo>
                  <a:lnTo>
                    <a:pt x="0" y="682818"/>
                  </a:lnTo>
                  <a:lnTo>
                    <a:pt x="4008" y="702542"/>
                  </a:lnTo>
                  <a:lnTo>
                    <a:pt x="14922" y="718695"/>
                  </a:lnTo>
                  <a:lnTo>
                    <a:pt x="31075" y="729609"/>
                  </a:lnTo>
                  <a:lnTo>
                    <a:pt x="50800" y="733618"/>
                  </a:lnTo>
                  <a:lnTo>
                    <a:pt x="4381767" y="733618"/>
                  </a:lnTo>
                  <a:lnTo>
                    <a:pt x="4401492" y="729609"/>
                  </a:lnTo>
                  <a:lnTo>
                    <a:pt x="4417644" y="718695"/>
                  </a:lnTo>
                  <a:lnTo>
                    <a:pt x="4428558" y="702542"/>
                  </a:lnTo>
                  <a:lnTo>
                    <a:pt x="4432567" y="682818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D8D8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520311" y="2392027"/>
              <a:ext cx="0" cy="832485"/>
            </a:xfrm>
            <a:custGeom>
              <a:avLst/>
              <a:gdLst/>
              <a:ahLst/>
              <a:cxnLst/>
              <a:rect l="l" t="t" r="r" b="b"/>
              <a:pathLst>
                <a:path h="832485">
                  <a:moveTo>
                    <a:pt x="0" y="83236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520311" y="237932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520311" y="236662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20311" y="235392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69557" y="2560929"/>
              <a:ext cx="76809" cy="7680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69557" y="2712758"/>
              <a:ext cx="76809" cy="7680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69557" y="2864586"/>
              <a:ext cx="76809" cy="7680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25844" y="508768"/>
            <a:ext cx="4321810" cy="273939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Essence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30"/>
              </a:spcBef>
            </a:pPr>
            <a:r>
              <a:rPr sz="1000" spc="-5" dirty="0">
                <a:latin typeface="Arial"/>
                <a:cs typeface="Arial"/>
              </a:rPr>
              <a:t>Conflicting policies </a:t>
            </a:r>
            <a:r>
              <a:rPr sz="1000" dirty="0">
                <a:latin typeface="Arial"/>
                <a:cs typeface="Arial"/>
              </a:rPr>
              <a:t>concerning </a:t>
            </a:r>
            <a:r>
              <a:rPr sz="1000" spc="-5" dirty="0">
                <a:latin typeface="Arial"/>
                <a:cs typeface="Arial"/>
              </a:rPr>
              <a:t>usage (and thus </a:t>
            </a:r>
            <a:r>
              <a:rPr sz="1000" spc="-10" dirty="0">
                <a:latin typeface="Arial"/>
                <a:cs typeface="Arial"/>
              </a:rPr>
              <a:t>payment), </a:t>
            </a:r>
            <a:r>
              <a:rPr sz="1000" spc="-5" dirty="0">
                <a:latin typeface="Arial"/>
                <a:cs typeface="Arial"/>
              </a:rPr>
              <a:t>management, and  security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Examples</a:t>
            </a:r>
            <a:endParaRPr sz="1000" dirty="0">
              <a:latin typeface="Arial"/>
              <a:cs typeface="Arial"/>
            </a:endParaRPr>
          </a:p>
          <a:p>
            <a:pPr marL="289560" marR="313690">
              <a:lnSpc>
                <a:spcPct val="100000"/>
              </a:lnSpc>
              <a:spcBef>
                <a:spcPts val="685"/>
              </a:spcBef>
            </a:pP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Computational grids</a:t>
            </a:r>
            <a:r>
              <a:rPr sz="1000" spc="-5" dirty="0">
                <a:latin typeface="Arial"/>
                <a:cs typeface="Arial"/>
              </a:rPr>
              <a:t>: share </a:t>
            </a:r>
            <a:r>
              <a:rPr sz="1000" spc="-10" dirty="0">
                <a:latin typeface="Arial"/>
                <a:cs typeface="Arial"/>
              </a:rPr>
              <a:t>expensive </a:t>
            </a:r>
            <a:r>
              <a:rPr sz="1000" spc="-5" dirty="0">
                <a:latin typeface="Arial"/>
                <a:cs typeface="Arial"/>
              </a:rPr>
              <a:t>resources between different  domains.</a:t>
            </a:r>
            <a:endParaRPr sz="1000" dirty="0">
              <a:latin typeface="Arial"/>
              <a:cs typeface="Arial"/>
            </a:endParaRPr>
          </a:p>
          <a:p>
            <a:pPr marL="289560" marR="236854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Shared equipment</a:t>
            </a:r>
            <a:r>
              <a:rPr sz="1000" spc="-5" dirty="0">
                <a:latin typeface="Arial"/>
                <a:cs typeface="Arial"/>
              </a:rPr>
              <a:t>: </a:t>
            </a:r>
            <a:r>
              <a:rPr sz="1000" spc="-10" dirty="0">
                <a:latin typeface="Arial"/>
                <a:cs typeface="Arial"/>
              </a:rPr>
              <a:t>how </a:t>
            </a:r>
            <a:r>
              <a:rPr sz="1000" spc="-5" dirty="0">
                <a:latin typeface="Arial"/>
                <a:cs typeface="Arial"/>
              </a:rPr>
              <a:t>to control, manage, and use a shared radio  telescope constructed as large-scale shared sensor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network?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Exception: 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several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peer-to-peer</a:t>
            </a:r>
            <a:r>
              <a:rPr sz="1000" spc="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networks</a:t>
            </a:r>
            <a:endParaRPr sz="1000" dirty="0">
              <a:latin typeface="Arial"/>
              <a:cs typeface="Arial"/>
            </a:endParaRPr>
          </a:p>
          <a:p>
            <a:pPr marL="289560" marR="1331595">
              <a:lnSpc>
                <a:spcPct val="100000"/>
              </a:lnSpc>
              <a:spcBef>
                <a:spcPts val="380"/>
              </a:spcBef>
            </a:pPr>
            <a:r>
              <a:rPr sz="1000" spc="-5" dirty="0">
                <a:latin typeface="Arial"/>
                <a:cs typeface="Arial"/>
              </a:rPr>
              <a:t>File-sharing systems (based, e.g., on </a:t>
            </a:r>
            <a:r>
              <a:rPr sz="1000" spc="-15" dirty="0">
                <a:latin typeface="Arial"/>
                <a:cs typeface="Arial"/>
              </a:rPr>
              <a:t>BitTorrent)  </a:t>
            </a:r>
            <a:r>
              <a:rPr sz="1000" spc="-10" dirty="0">
                <a:latin typeface="Arial"/>
                <a:cs typeface="Arial"/>
              </a:rPr>
              <a:t>Peer-to-peer </a:t>
            </a:r>
            <a:r>
              <a:rPr sz="1000" spc="-5" dirty="0">
                <a:latin typeface="Arial"/>
                <a:cs typeface="Arial"/>
              </a:rPr>
              <a:t>telephony (Skype)</a:t>
            </a:r>
            <a:endParaRPr sz="1000" dirty="0">
              <a:latin typeface="Arial"/>
              <a:cs typeface="Arial"/>
            </a:endParaRPr>
          </a:p>
          <a:p>
            <a:pPr marL="289560">
              <a:lnSpc>
                <a:spcPts val="1190"/>
              </a:lnSpc>
            </a:pPr>
            <a:r>
              <a:rPr sz="1000" spc="-10" dirty="0">
                <a:latin typeface="Arial"/>
                <a:cs typeface="Arial"/>
              </a:rPr>
              <a:t>Peer-assisted </a:t>
            </a:r>
            <a:r>
              <a:rPr sz="1000" spc="-5" dirty="0">
                <a:latin typeface="Arial"/>
                <a:cs typeface="Arial"/>
              </a:rPr>
              <a:t>audio streaming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(Spotify)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000" spc="-5" dirty="0">
                <a:latin typeface="Arial"/>
                <a:cs typeface="Arial"/>
              </a:rPr>
              <a:t>Note: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end users</a:t>
            </a:r>
            <a:r>
              <a:rPr sz="1000" spc="-5" dirty="0">
                <a:latin typeface="Arial"/>
                <a:cs typeface="Arial"/>
              </a:rPr>
              <a:t>collaborate and not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administrative entities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44" name="object 44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6700" y="3331252"/>
            <a:ext cx="77216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9" action="ppaction://hlinksldjump"/>
              </a:rPr>
              <a:t>Scalability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19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9" action="ppaction://hlinksldjump"/>
              </a:rPr>
              <a:t>dimensions</a:t>
            </a:r>
            <a:endParaRPr sz="600">
              <a:latin typeface="Arial"/>
              <a:cs typeface="Arial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21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dirty="0"/>
              <a:t>Techniques </a:t>
            </a:r>
            <a:r>
              <a:rPr spc="-5" dirty="0"/>
              <a:t>for</a:t>
            </a:r>
            <a:r>
              <a:rPr spc="5" dirty="0"/>
              <a:t> </a:t>
            </a:r>
            <a:r>
              <a:rPr spc="15" dirty="0"/>
              <a:t>scaling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1286890"/>
            <a:ext cx="4483735" cy="939165"/>
            <a:chOff x="87743" y="1286890"/>
            <a:chExt cx="4483735" cy="939165"/>
          </a:xfrm>
        </p:grpSpPr>
        <p:sp>
          <p:nvSpPr>
            <p:cNvPr id="5" name="object 5"/>
            <p:cNvSpPr/>
            <p:nvPr/>
          </p:nvSpPr>
          <p:spPr>
            <a:xfrm>
              <a:off x="87743" y="1286890"/>
              <a:ext cx="4432935" cy="173990"/>
            </a:xfrm>
            <a:custGeom>
              <a:avLst/>
              <a:gdLst/>
              <a:ahLst/>
              <a:cxnLst/>
              <a:rect l="l" t="t" r="r" b="b"/>
              <a:pathLst>
                <a:path w="4432935" h="17399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3799"/>
                  </a:lnTo>
                  <a:lnTo>
                    <a:pt x="4432567" y="173799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448041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124202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111501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331125"/>
              <a:ext cx="50749" cy="79307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492312"/>
              <a:ext cx="4432935" cy="683260"/>
            </a:xfrm>
            <a:custGeom>
              <a:avLst/>
              <a:gdLst/>
              <a:ahLst/>
              <a:cxnLst/>
              <a:rect l="l" t="t" r="r" b="b"/>
              <a:pathLst>
                <a:path w="4432935" h="683260">
                  <a:moveTo>
                    <a:pt x="4432567" y="0"/>
                  </a:moveTo>
                  <a:lnTo>
                    <a:pt x="0" y="0"/>
                  </a:lnTo>
                  <a:lnTo>
                    <a:pt x="0" y="631889"/>
                  </a:lnTo>
                  <a:lnTo>
                    <a:pt x="4008" y="651614"/>
                  </a:lnTo>
                  <a:lnTo>
                    <a:pt x="14922" y="667767"/>
                  </a:lnTo>
                  <a:lnTo>
                    <a:pt x="31075" y="678681"/>
                  </a:lnTo>
                  <a:lnTo>
                    <a:pt x="50800" y="682690"/>
                  </a:lnTo>
                  <a:lnTo>
                    <a:pt x="4381767" y="682690"/>
                  </a:lnTo>
                  <a:lnTo>
                    <a:pt x="4401492" y="678681"/>
                  </a:lnTo>
                  <a:lnTo>
                    <a:pt x="4417644" y="667767"/>
                  </a:lnTo>
                  <a:lnTo>
                    <a:pt x="4428558" y="651614"/>
                  </a:lnTo>
                  <a:lnTo>
                    <a:pt x="4432567" y="631889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369218"/>
              <a:ext cx="0" cy="774065"/>
            </a:xfrm>
            <a:custGeom>
              <a:avLst/>
              <a:gdLst/>
              <a:ahLst/>
              <a:cxnLst/>
              <a:rect l="l" t="t" r="r" b="b"/>
              <a:pathLst>
                <a:path h="774064">
                  <a:moveTo>
                    <a:pt x="0" y="77403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35651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34381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33111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568666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796415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2024164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25844" y="1197400"/>
            <a:ext cx="2851785" cy="944244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Hide communication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latencies</a:t>
            </a:r>
            <a:endParaRPr sz="1000" dirty="0">
              <a:latin typeface="Arial"/>
              <a:cs typeface="Arial"/>
            </a:endParaRPr>
          </a:p>
          <a:p>
            <a:pPr marL="289560" marR="5080">
              <a:lnSpc>
                <a:spcPct val="149400"/>
              </a:lnSpc>
              <a:spcBef>
                <a:spcPts val="30"/>
              </a:spcBef>
            </a:pPr>
            <a:r>
              <a:rPr sz="1000" spc="-1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use of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asynchronous communication  </a:t>
            </a:r>
            <a:r>
              <a:rPr sz="1000" spc="-15" dirty="0">
                <a:latin typeface="Arial"/>
                <a:cs typeface="Arial"/>
              </a:rPr>
              <a:t>Have </a:t>
            </a:r>
            <a:r>
              <a:rPr sz="1000" spc="-5" dirty="0">
                <a:latin typeface="Arial"/>
                <a:cs typeface="Arial"/>
              </a:rPr>
              <a:t>separate handler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incoming response 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Problem:</a:t>
            </a:r>
            <a:r>
              <a:rPr sz="1000" spc="-5" dirty="0">
                <a:latin typeface="Arial"/>
                <a:cs typeface="Arial"/>
              </a:rPr>
              <a:t>not </a:t>
            </a:r>
            <a:r>
              <a:rPr sz="1000" spc="-10" dirty="0">
                <a:latin typeface="Arial"/>
                <a:cs typeface="Arial"/>
              </a:rPr>
              <a:t>every </a:t>
            </a:r>
            <a:r>
              <a:rPr sz="1000" spc="-5" dirty="0">
                <a:latin typeface="Arial"/>
                <a:cs typeface="Arial"/>
              </a:rPr>
              <a:t>application fits this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model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0" name="object 20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6700" y="3331252"/>
            <a:ext cx="66294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Scaling</a:t>
            </a:r>
            <a:r>
              <a:rPr sz="600" spc="-3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techniques</a:t>
            </a:r>
            <a:endParaRPr sz="60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22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dirty="0"/>
              <a:t>Techniques </a:t>
            </a:r>
            <a:r>
              <a:rPr spc="-5" dirty="0"/>
              <a:t>for</a:t>
            </a:r>
            <a:r>
              <a:rPr spc="5" dirty="0"/>
              <a:t> </a:t>
            </a:r>
            <a:r>
              <a:rPr spc="15" dirty="0"/>
              <a:t>scaling</a:t>
            </a:r>
          </a:p>
        </p:txBody>
      </p:sp>
      <p:sp>
        <p:nvSpPr>
          <p:cNvPr id="4" name="object 4"/>
          <p:cNvSpPr/>
          <p:nvPr/>
        </p:nvSpPr>
        <p:spPr>
          <a:xfrm>
            <a:off x="87743" y="745819"/>
            <a:ext cx="4432935" cy="183515"/>
          </a:xfrm>
          <a:custGeom>
            <a:avLst/>
            <a:gdLst/>
            <a:ahLst/>
            <a:cxnLst/>
            <a:rect l="l" t="t" r="r" b="b"/>
            <a:pathLst>
              <a:path w="4432935" h="183515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2971"/>
                </a:lnTo>
                <a:lnTo>
                  <a:pt x="4432567" y="182971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5844" y="736109"/>
            <a:ext cx="28632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Facilitate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solution 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by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moving computations to</a:t>
            </a:r>
            <a:r>
              <a:rPr sz="1000" spc="4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client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79685" y="1526448"/>
            <a:ext cx="98425" cy="85090"/>
          </a:xfrm>
          <a:custGeom>
            <a:avLst/>
            <a:gdLst/>
            <a:ahLst/>
            <a:cxnLst/>
            <a:rect l="l" t="t" r="r" b="b"/>
            <a:pathLst>
              <a:path w="98425" h="85090">
                <a:moveTo>
                  <a:pt x="0" y="84859"/>
                </a:moveTo>
                <a:lnTo>
                  <a:pt x="98303" y="84859"/>
                </a:lnTo>
                <a:lnTo>
                  <a:pt x="98303" y="0"/>
                </a:lnTo>
                <a:lnTo>
                  <a:pt x="0" y="0"/>
                </a:lnTo>
                <a:lnTo>
                  <a:pt x="0" y="84859"/>
                </a:lnTo>
                <a:close/>
              </a:path>
              <a:path w="98425" h="85090">
                <a:moveTo>
                  <a:pt x="24571" y="63641"/>
                </a:moveTo>
                <a:lnTo>
                  <a:pt x="73722" y="63641"/>
                </a:lnTo>
                <a:lnTo>
                  <a:pt x="73722" y="21213"/>
                </a:lnTo>
                <a:lnTo>
                  <a:pt x="24571" y="21213"/>
                </a:lnTo>
                <a:lnTo>
                  <a:pt x="24571" y="63641"/>
                </a:lnTo>
                <a:close/>
              </a:path>
            </a:pathLst>
          </a:custGeom>
          <a:ln w="52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87743" y="790029"/>
            <a:ext cx="4483735" cy="2247900"/>
            <a:chOff x="87743" y="790029"/>
            <a:chExt cx="4483735" cy="2247900"/>
          </a:xfrm>
        </p:grpSpPr>
        <p:sp>
          <p:nvSpPr>
            <p:cNvPr id="8" name="object 8"/>
            <p:cNvSpPr/>
            <p:nvPr/>
          </p:nvSpPr>
          <p:spPr>
            <a:xfrm>
              <a:off x="87744" y="916139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8544" y="2935808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9344" y="2923108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790067"/>
              <a:ext cx="50749" cy="214574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743" y="960399"/>
              <a:ext cx="4432935" cy="2026285"/>
            </a:xfrm>
            <a:custGeom>
              <a:avLst/>
              <a:gdLst/>
              <a:ahLst/>
              <a:cxnLst/>
              <a:rect l="l" t="t" r="r" b="b"/>
              <a:pathLst>
                <a:path w="4432935" h="2026285">
                  <a:moveTo>
                    <a:pt x="4432567" y="0"/>
                  </a:moveTo>
                  <a:lnTo>
                    <a:pt x="0" y="0"/>
                  </a:lnTo>
                  <a:lnTo>
                    <a:pt x="0" y="1975408"/>
                  </a:lnTo>
                  <a:lnTo>
                    <a:pt x="4008" y="1995133"/>
                  </a:lnTo>
                  <a:lnTo>
                    <a:pt x="14922" y="2011286"/>
                  </a:lnTo>
                  <a:lnTo>
                    <a:pt x="31075" y="2022200"/>
                  </a:lnTo>
                  <a:lnTo>
                    <a:pt x="50800" y="2026209"/>
                  </a:lnTo>
                  <a:lnTo>
                    <a:pt x="4381767" y="2026209"/>
                  </a:lnTo>
                  <a:lnTo>
                    <a:pt x="4401492" y="2022200"/>
                  </a:lnTo>
                  <a:lnTo>
                    <a:pt x="4417644" y="2011286"/>
                  </a:lnTo>
                  <a:lnTo>
                    <a:pt x="4428558" y="1995133"/>
                  </a:lnTo>
                  <a:lnTo>
                    <a:pt x="4432567" y="1975408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28129"/>
              <a:ext cx="0" cy="2127250"/>
            </a:xfrm>
            <a:custGeom>
              <a:avLst/>
              <a:gdLst/>
              <a:ahLst/>
              <a:cxnLst/>
              <a:rect l="l" t="t" r="r" b="b"/>
              <a:pathLst>
                <a:path h="2127250">
                  <a:moveTo>
                    <a:pt x="0" y="212672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8154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20311" y="8027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20311" y="7900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041679" y="1115517"/>
              <a:ext cx="1130935" cy="598170"/>
            </a:xfrm>
            <a:custGeom>
              <a:avLst/>
              <a:gdLst/>
              <a:ahLst/>
              <a:cxnLst/>
              <a:rect l="l" t="t" r="r" b="b"/>
              <a:pathLst>
                <a:path w="1130935" h="598169">
                  <a:moveTo>
                    <a:pt x="1130480" y="0"/>
                  </a:moveTo>
                  <a:lnTo>
                    <a:pt x="0" y="0"/>
                  </a:lnTo>
                  <a:lnTo>
                    <a:pt x="0" y="597600"/>
                  </a:lnTo>
                  <a:lnTo>
                    <a:pt x="1130480" y="597600"/>
                  </a:lnTo>
                  <a:lnTo>
                    <a:pt x="1130480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41679" y="1115517"/>
              <a:ext cx="1130935" cy="598170"/>
            </a:xfrm>
            <a:custGeom>
              <a:avLst/>
              <a:gdLst/>
              <a:ahLst/>
              <a:cxnLst/>
              <a:rect l="l" t="t" r="r" b="b"/>
              <a:pathLst>
                <a:path w="1130935" h="598169">
                  <a:moveTo>
                    <a:pt x="0" y="597600"/>
                  </a:moveTo>
                  <a:lnTo>
                    <a:pt x="1130480" y="597600"/>
                  </a:lnTo>
                  <a:lnTo>
                    <a:pt x="1130480" y="0"/>
                  </a:lnTo>
                  <a:lnTo>
                    <a:pt x="0" y="0"/>
                  </a:lnTo>
                  <a:lnTo>
                    <a:pt x="0" y="597600"/>
                  </a:lnTo>
                  <a:close/>
                </a:path>
              </a:pathLst>
            </a:custGeom>
            <a:ln w="10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7775" y="1115517"/>
              <a:ext cx="1489075" cy="601980"/>
            </a:xfrm>
            <a:custGeom>
              <a:avLst/>
              <a:gdLst/>
              <a:ahLst/>
              <a:cxnLst/>
              <a:rect l="l" t="t" r="r" b="b"/>
              <a:pathLst>
                <a:path w="1489075" h="601980">
                  <a:moveTo>
                    <a:pt x="1488515" y="0"/>
                  </a:moveTo>
                  <a:lnTo>
                    <a:pt x="0" y="0"/>
                  </a:lnTo>
                  <a:lnTo>
                    <a:pt x="0" y="601862"/>
                  </a:lnTo>
                  <a:lnTo>
                    <a:pt x="1488515" y="601862"/>
                  </a:lnTo>
                  <a:lnTo>
                    <a:pt x="1488515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87775" y="1115517"/>
              <a:ext cx="1489075" cy="601980"/>
            </a:xfrm>
            <a:custGeom>
              <a:avLst/>
              <a:gdLst/>
              <a:ahLst/>
              <a:cxnLst/>
              <a:rect l="l" t="t" r="r" b="b"/>
              <a:pathLst>
                <a:path w="1489075" h="601980">
                  <a:moveTo>
                    <a:pt x="0" y="601862"/>
                  </a:moveTo>
                  <a:lnTo>
                    <a:pt x="1488515" y="601862"/>
                  </a:lnTo>
                  <a:lnTo>
                    <a:pt x="1488515" y="0"/>
                  </a:lnTo>
                  <a:lnTo>
                    <a:pt x="0" y="0"/>
                  </a:lnTo>
                  <a:lnTo>
                    <a:pt x="0" y="601862"/>
                  </a:lnTo>
                  <a:close/>
                </a:path>
              </a:pathLst>
            </a:custGeom>
            <a:ln w="10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78803" y="1156755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98303" y="0"/>
                  </a:moveTo>
                  <a:lnTo>
                    <a:pt x="0" y="0"/>
                  </a:lnTo>
                  <a:lnTo>
                    <a:pt x="0" y="84859"/>
                  </a:lnTo>
                  <a:lnTo>
                    <a:pt x="98303" y="84859"/>
                  </a:lnTo>
                  <a:lnTo>
                    <a:pt x="983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78803" y="1156755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0" y="84859"/>
                  </a:moveTo>
                  <a:lnTo>
                    <a:pt x="98303" y="84859"/>
                  </a:lnTo>
                  <a:lnTo>
                    <a:pt x="98303" y="0"/>
                  </a:lnTo>
                  <a:lnTo>
                    <a:pt x="0" y="0"/>
                  </a:lnTo>
                  <a:lnTo>
                    <a:pt x="0" y="84859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455927" y="1220396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98303" y="0"/>
                  </a:moveTo>
                  <a:lnTo>
                    <a:pt x="0" y="0"/>
                  </a:lnTo>
                  <a:lnTo>
                    <a:pt x="0" y="84859"/>
                  </a:lnTo>
                  <a:lnTo>
                    <a:pt x="98303" y="84859"/>
                  </a:lnTo>
                  <a:lnTo>
                    <a:pt x="983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455927" y="1220396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0" y="84859"/>
                  </a:moveTo>
                  <a:lnTo>
                    <a:pt x="98303" y="84859"/>
                  </a:lnTo>
                  <a:lnTo>
                    <a:pt x="98303" y="0"/>
                  </a:lnTo>
                  <a:lnTo>
                    <a:pt x="0" y="0"/>
                  </a:lnTo>
                  <a:lnTo>
                    <a:pt x="0" y="84859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33050" y="1284042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98303" y="0"/>
                  </a:moveTo>
                  <a:lnTo>
                    <a:pt x="0" y="0"/>
                  </a:lnTo>
                  <a:lnTo>
                    <a:pt x="0" y="84859"/>
                  </a:lnTo>
                  <a:lnTo>
                    <a:pt x="98303" y="84859"/>
                  </a:lnTo>
                  <a:lnTo>
                    <a:pt x="983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333050" y="1284042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0" y="84859"/>
                  </a:moveTo>
                  <a:lnTo>
                    <a:pt x="98303" y="84859"/>
                  </a:lnTo>
                  <a:lnTo>
                    <a:pt x="98303" y="0"/>
                  </a:lnTo>
                  <a:lnTo>
                    <a:pt x="0" y="0"/>
                  </a:lnTo>
                  <a:lnTo>
                    <a:pt x="0" y="84859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10174" y="1347687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98303" y="0"/>
                  </a:moveTo>
                  <a:lnTo>
                    <a:pt x="0" y="0"/>
                  </a:lnTo>
                  <a:lnTo>
                    <a:pt x="0" y="84859"/>
                  </a:lnTo>
                  <a:lnTo>
                    <a:pt x="98303" y="84859"/>
                  </a:lnTo>
                  <a:lnTo>
                    <a:pt x="983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210174" y="1347687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0" y="84859"/>
                  </a:moveTo>
                  <a:lnTo>
                    <a:pt x="98303" y="84859"/>
                  </a:lnTo>
                  <a:lnTo>
                    <a:pt x="98303" y="0"/>
                  </a:lnTo>
                  <a:lnTo>
                    <a:pt x="0" y="0"/>
                  </a:lnTo>
                  <a:lnTo>
                    <a:pt x="0" y="84859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087297" y="1411333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98303" y="0"/>
                  </a:moveTo>
                  <a:lnTo>
                    <a:pt x="0" y="0"/>
                  </a:lnTo>
                  <a:lnTo>
                    <a:pt x="0" y="84859"/>
                  </a:lnTo>
                  <a:lnTo>
                    <a:pt x="98303" y="84859"/>
                  </a:lnTo>
                  <a:lnTo>
                    <a:pt x="983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087297" y="1411333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0" y="84859"/>
                  </a:moveTo>
                  <a:lnTo>
                    <a:pt x="98303" y="84859"/>
                  </a:lnTo>
                  <a:lnTo>
                    <a:pt x="98303" y="0"/>
                  </a:lnTo>
                  <a:lnTo>
                    <a:pt x="0" y="0"/>
                  </a:lnTo>
                  <a:lnTo>
                    <a:pt x="0" y="84859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964410" y="1474974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98303" y="0"/>
                  </a:moveTo>
                  <a:lnTo>
                    <a:pt x="0" y="0"/>
                  </a:lnTo>
                  <a:lnTo>
                    <a:pt x="0" y="84859"/>
                  </a:lnTo>
                  <a:lnTo>
                    <a:pt x="98303" y="84859"/>
                  </a:lnTo>
                  <a:lnTo>
                    <a:pt x="983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964410" y="1474974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0" y="84859"/>
                  </a:moveTo>
                  <a:lnTo>
                    <a:pt x="98303" y="84859"/>
                  </a:lnTo>
                  <a:lnTo>
                    <a:pt x="98303" y="0"/>
                  </a:lnTo>
                  <a:lnTo>
                    <a:pt x="0" y="0"/>
                  </a:lnTo>
                  <a:lnTo>
                    <a:pt x="0" y="84859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41534" y="1538619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98303" y="0"/>
                  </a:moveTo>
                  <a:lnTo>
                    <a:pt x="0" y="0"/>
                  </a:lnTo>
                  <a:lnTo>
                    <a:pt x="0" y="84859"/>
                  </a:lnTo>
                  <a:lnTo>
                    <a:pt x="98303" y="84859"/>
                  </a:lnTo>
                  <a:lnTo>
                    <a:pt x="983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41534" y="1538619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90">
                  <a:moveTo>
                    <a:pt x="0" y="84859"/>
                  </a:moveTo>
                  <a:lnTo>
                    <a:pt x="98303" y="84859"/>
                  </a:lnTo>
                  <a:lnTo>
                    <a:pt x="98303" y="0"/>
                  </a:lnTo>
                  <a:lnTo>
                    <a:pt x="0" y="0"/>
                  </a:lnTo>
                  <a:lnTo>
                    <a:pt x="0" y="84859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701690" y="1199182"/>
              <a:ext cx="159385" cy="0"/>
            </a:xfrm>
            <a:custGeom>
              <a:avLst/>
              <a:gdLst/>
              <a:ahLst/>
              <a:cxnLst/>
              <a:rect l="l" t="t" r="r" b="b"/>
              <a:pathLst>
                <a:path w="159385">
                  <a:moveTo>
                    <a:pt x="0" y="0"/>
                  </a:moveTo>
                  <a:lnTo>
                    <a:pt x="159221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823913" y="1167308"/>
              <a:ext cx="74930" cy="64135"/>
            </a:xfrm>
            <a:custGeom>
              <a:avLst/>
              <a:gdLst/>
              <a:ahLst/>
              <a:cxnLst/>
              <a:rect l="l" t="t" r="r" b="b"/>
              <a:pathLst>
                <a:path w="74930" h="64134">
                  <a:moveTo>
                    <a:pt x="0" y="0"/>
                  </a:moveTo>
                  <a:lnTo>
                    <a:pt x="5976" y="15937"/>
                  </a:lnTo>
                  <a:lnTo>
                    <a:pt x="7968" y="31875"/>
                  </a:lnTo>
                  <a:lnTo>
                    <a:pt x="5976" y="47812"/>
                  </a:lnTo>
                  <a:lnTo>
                    <a:pt x="0" y="63747"/>
                  </a:lnTo>
                  <a:lnTo>
                    <a:pt x="74377" y="318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578803" y="1262828"/>
              <a:ext cx="159385" cy="0"/>
            </a:xfrm>
            <a:custGeom>
              <a:avLst/>
              <a:gdLst/>
              <a:ahLst/>
              <a:cxnLst/>
              <a:rect l="l" t="t" r="r" b="b"/>
              <a:pathLst>
                <a:path w="159385">
                  <a:moveTo>
                    <a:pt x="0" y="0"/>
                  </a:moveTo>
                  <a:lnTo>
                    <a:pt x="159232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701036" y="1230950"/>
              <a:ext cx="74930" cy="64135"/>
            </a:xfrm>
            <a:custGeom>
              <a:avLst/>
              <a:gdLst/>
              <a:ahLst/>
              <a:cxnLst/>
              <a:rect l="l" t="t" r="r" b="b"/>
              <a:pathLst>
                <a:path w="74930" h="64134">
                  <a:moveTo>
                    <a:pt x="0" y="0"/>
                  </a:moveTo>
                  <a:lnTo>
                    <a:pt x="5976" y="15937"/>
                  </a:lnTo>
                  <a:lnTo>
                    <a:pt x="7968" y="31875"/>
                  </a:lnTo>
                  <a:lnTo>
                    <a:pt x="5976" y="47813"/>
                  </a:lnTo>
                  <a:lnTo>
                    <a:pt x="0" y="63751"/>
                  </a:lnTo>
                  <a:lnTo>
                    <a:pt x="74377" y="31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455927" y="1326469"/>
              <a:ext cx="159385" cy="0"/>
            </a:xfrm>
            <a:custGeom>
              <a:avLst/>
              <a:gdLst/>
              <a:ahLst/>
              <a:cxnLst/>
              <a:rect l="l" t="t" r="r" b="b"/>
              <a:pathLst>
                <a:path w="159385">
                  <a:moveTo>
                    <a:pt x="0" y="0"/>
                  </a:moveTo>
                  <a:lnTo>
                    <a:pt x="159232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578149" y="1294595"/>
              <a:ext cx="74930" cy="64135"/>
            </a:xfrm>
            <a:custGeom>
              <a:avLst/>
              <a:gdLst/>
              <a:ahLst/>
              <a:cxnLst/>
              <a:rect l="l" t="t" r="r" b="b"/>
              <a:pathLst>
                <a:path w="74930" h="64134">
                  <a:moveTo>
                    <a:pt x="0" y="0"/>
                  </a:moveTo>
                  <a:lnTo>
                    <a:pt x="5982" y="15937"/>
                  </a:lnTo>
                  <a:lnTo>
                    <a:pt x="7976" y="31875"/>
                  </a:lnTo>
                  <a:lnTo>
                    <a:pt x="5982" y="47813"/>
                  </a:lnTo>
                  <a:lnTo>
                    <a:pt x="0" y="63751"/>
                  </a:lnTo>
                  <a:lnTo>
                    <a:pt x="74377" y="318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333050" y="1390115"/>
              <a:ext cx="159385" cy="0"/>
            </a:xfrm>
            <a:custGeom>
              <a:avLst/>
              <a:gdLst/>
              <a:ahLst/>
              <a:cxnLst/>
              <a:rect l="l" t="t" r="r" b="b"/>
              <a:pathLst>
                <a:path w="159385">
                  <a:moveTo>
                    <a:pt x="0" y="0"/>
                  </a:moveTo>
                  <a:lnTo>
                    <a:pt x="159221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455273" y="1358241"/>
              <a:ext cx="74930" cy="64135"/>
            </a:xfrm>
            <a:custGeom>
              <a:avLst/>
              <a:gdLst/>
              <a:ahLst/>
              <a:cxnLst/>
              <a:rect l="l" t="t" r="r" b="b"/>
              <a:pathLst>
                <a:path w="74930" h="64134">
                  <a:moveTo>
                    <a:pt x="0" y="0"/>
                  </a:moveTo>
                  <a:lnTo>
                    <a:pt x="5976" y="15937"/>
                  </a:lnTo>
                  <a:lnTo>
                    <a:pt x="7968" y="31875"/>
                  </a:lnTo>
                  <a:lnTo>
                    <a:pt x="5976" y="47813"/>
                  </a:lnTo>
                  <a:lnTo>
                    <a:pt x="0" y="63751"/>
                  </a:lnTo>
                  <a:lnTo>
                    <a:pt x="74377" y="318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210174" y="1453760"/>
              <a:ext cx="159385" cy="0"/>
            </a:xfrm>
            <a:custGeom>
              <a:avLst/>
              <a:gdLst/>
              <a:ahLst/>
              <a:cxnLst/>
              <a:rect l="l" t="t" r="r" b="b"/>
              <a:pathLst>
                <a:path w="159385">
                  <a:moveTo>
                    <a:pt x="0" y="0"/>
                  </a:moveTo>
                  <a:lnTo>
                    <a:pt x="159221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332397" y="1421886"/>
              <a:ext cx="74930" cy="64135"/>
            </a:xfrm>
            <a:custGeom>
              <a:avLst/>
              <a:gdLst/>
              <a:ahLst/>
              <a:cxnLst/>
              <a:rect l="l" t="t" r="r" b="b"/>
              <a:pathLst>
                <a:path w="74930" h="64134">
                  <a:moveTo>
                    <a:pt x="0" y="0"/>
                  </a:moveTo>
                  <a:lnTo>
                    <a:pt x="5976" y="15937"/>
                  </a:lnTo>
                  <a:lnTo>
                    <a:pt x="7968" y="31875"/>
                  </a:lnTo>
                  <a:lnTo>
                    <a:pt x="5976" y="47812"/>
                  </a:lnTo>
                  <a:lnTo>
                    <a:pt x="0" y="63747"/>
                  </a:lnTo>
                  <a:lnTo>
                    <a:pt x="74377" y="318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087297" y="1517406"/>
              <a:ext cx="159385" cy="0"/>
            </a:xfrm>
            <a:custGeom>
              <a:avLst/>
              <a:gdLst/>
              <a:ahLst/>
              <a:cxnLst/>
              <a:rect l="l" t="t" r="r" b="b"/>
              <a:pathLst>
                <a:path w="159385">
                  <a:moveTo>
                    <a:pt x="0" y="0"/>
                  </a:moveTo>
                  <a:lnTo>
                    <a:pt x="159221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209520" y="1485528"/>
              <a:ext cx="74930" cy="64135"/>
            </a:xfrm>
            <a:custGeom>
              <a:avLst/>
              <a:gdLst/>
              <a:ahLst/>
              <a:cxnLst/>
              <a:rect l="l" t="t" r="r" b="b"/>
              <a:pathLst>
                <a:path w="74930" h="64134">
                  <a:moveTo>
                    <a:pt x="0" y="0"/>
                  </a:moveTo>
                  <a:lnTo>
                    <a:pt x="5976" y="15937"/>
                  </a:lnTo>
                  <a:lnTo>
                    <a:pt x="7968" y="31875"/>
                  </a:lnTo>
                  <a:lnTo>
                    <a:pt x="5976" y="47813"/>
                  </a:lnTo>
                  <a:lnTo>
                    <a:pt x="0" y="63751"/>
                  </a:lnTo>
                  <a:lnTo>
                    <a:pt x="74377" y="31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964410" y="1581051"/>
              <a:ext cx="159385" cy="0"/>
            </a:xfrm>
            <a:custGeom>
              <a:avLst/>
              <a:gdLst/>
              <a:ahLst/>
              <a:cxnLst/>
              <a:rect l="l" t="t" r="r" b="b"/>
              <a:pathLst>
                <a:path w="159385">
                  <a:moveTo>
                    <a:pt x="0" y="0"/>
                  </a:moveTo>
                  <a:lnTo>
                    <a:pt x="159232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086633" y="1549173"/>
              <a:ext cx="74930" cy="64135"/>
            </a:xfrm>
            <a:custGeom>
              <a:avLst/>
              <a:gdLst/>
              <a:ahLst/>
              <a:cxnLst/>
              <a:rect l="l" t="t" r="r" b="b"/>
              <a:pathLst>
                <a:path w="74930" h="64134">
                  <a:moveTo>
                    <a:pt x="0" y="0"/>
                  </a:moveTo>
                  <a:lnTo>
                    <a:pt x="5982" y="15937"/>
                  </a:lnTo>
                  <a:lnTo>
                    <a:pt x="7976" y="31875"/>
                  </a:lnTo>
                  <a:lnTo>
                    <a:pt x="5982" y="47813"/>
                  </a:lnTo>
                  <a:lnTo>
                    <a:pt x="0" y="63751"/>
                  </a:lnTo>
                  <a:lnTo>
                    <a:pt x="74387" y="31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090832" y="1208937"/>
              <a:ext cx="295275" cy="424815"/>
            </a:xfrm>
            <a:custGeom>
              <a:avLst/>
              <a:gdLst/>
              <a:ahLst/>
              <a:cxnLst/>
              <a:rect l="l" t="t" r="r" b="b"/>
              <a:pathLst>
                <a:path w="295275" h="424814">
                  <a:moveTo>
                    <a:pt x="294917" y="0"/>
                  </a:moveTo>
                  <a:lnTo>
                    <a:pt x="0" y="0"/>
                  </a:lnTo>
                  <a:lnTo>
                    <a:pt x="0" y="424296"/>
                  </a:lnTo>
                  <a:lnTo>
                    <a:pt x="294917" y="424296"/>
                  </a:lnTo>
                  <a:lnTo>
                    <a:pt x="2949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090832" y="1208937"/>
              <a:ext cx="295275" cy="424815"/>
            </a:xfrm>
            <a:custGeom>
              <a:avLst/>
              <a:gdLst/>
              <a:ahLst/>
              <a:cxnLst/>
              <a:rect l="l" t="t" r="r" b="b"/>
              <a:pathLst>
                <a:path w="295275" h="424814">
                  <a:moveTo>
                    <a:pt x="0" y="424296"/>
                  </a:moveTo>
                  <a:lnTo>
                    <a:pt x="294917" y="424296"/>
                  </a:lnTo>
                  <a:lnTo>
                    <a:pt x="294917" y="0"/>
                  </a:lnTo>
                  <a:lnTo>
                    <a:pt x="0" y="0"/>
                  </a:lnTo>
                  <a:lnTo>
                    <a:pt x="0" y="424296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631501" y="1208937"/>
              <a:ext cx="492125" cy="424815"/>
            </a:xfrm>
            <a:custGeom>
              <a:avLst/>
              <a:gdLst/>
              <a:ahLst/>
              <a:cxnLst/>
              <a:rect l="l" t="t" r="r" b="b"/>
              <a:pathLst>
                <a:path w="492125" h="424814">
                  <a:moveTo>
                    <a:pt x="491515" y="0"/>
                  </a:moveTo>
                  <a:lnTo>
                    <a:pt x="0" y="0"/>
                  </a:lnTo>
                  <a:lnTo>
                    <a:pt x="0" y="424296"/>
                  </a:lnTo>
                  <a:lnTo>
                    <a:pt x="491515" y="424296"/>
                  </a:lnTo>
                  <a:lnTo>
                    <a:pt x="4915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385748" y="1208937"/>
              <a:ext cx="737870" cy="424815"/>
            </a:xfrm>
            <a:custGeom>
              <a:avLst/>
              <a:gdLst/>
              <a:ahLst/>
              <a:cxnLst/>
              <a:rect l="l" t="t" r="r" b="b"/>
              <a:pathLst>
                <a:path w="737870" h="424814">
                  <a:moveTo>
                    <a:pt x="245752" y="424296"/>
                  </a:moveTo>
                  <a:lnTo>
                    <a:pt x="737268" y="424296"/>
                  </a:lnTo>
                  <a:lnTo>
                    <a:pt x="737268" y="0"/>
                  </a:lnTo>
                  <a:lnTo>
                    <a:pt x="245752" y="0"/>
                  </a:lnTo>
                  <a:lnTo>
                    <a:pt x="245752" y="424296"/>
                  </a:lnTo>
                  <a:close/>
                </a:path>
                <a:path w="737870" h="424814">
                  <a:moveTo>
                    <a:pt x="0" y="212146"/>
                  </a:moveTo>
                  <a:lnTo>
                    <a:pt x="208374" y="212146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557124" y="1389209"/>
              <a:ext cx="74930" cy="64135"/>
            </a:xfrm>
            <a:custGeom>
              <a:avLst/>
              <a:gdLst/>
              <a:ahLst/>
              <a:cxnLst/>
              <a:rect l="l" t="t" r="r" b="b"/>
              <a:pathLst>
                <a:path w="74929" h="64134">
                  <a:moveTo>
                    <a:pt x="0" y="0"/>
                  </a:moveTo>
                  <a:lnTo>
                    <a:pt x="5976" y="15937"/>
                  </a:lnTo>
                  <a:lnTo>
                    <a:pt x="7968" y="31875"/>
                  </a:lnTo>
                  <a:lnTo>
                    <a:pt x="5976" y="47813"/>
                  </a:lnTo>
                  <a:lnTo>
                    <a:pt x="0" y="63751"/>
                  </a:lnTo>
                  <a:lnTo>
                    <a:pt x="74377" y="318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161931" y="1633233"/>
              <a:ext cx="76359" cy="12992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841573" y="1668101"/>
              <a:ext cx="36195" cy="92710"/>
            </a:xfrm>
            <a:custGeom>
              <a:avLst/>
              <a:gdLst/>
              <a:ahLst/>
              <a:cxnLst/>
              <a:rect l="l" t="t" r="r" b="b"/>
              <a:pathLst>
                <a:path w="36195" h="92710">
                  <a:moveTo>
                    <a:pt x="35681" y="92419"/>
                  </a:moveTo>
                  <a:lnTo>
                    <a:pt x="0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825160" y="1633233"/>
              <a:ext cx="59690" cy="81280"/>
            </a:xfrm>
            <a:custGeom>
              <a:avLst/>
              <a:gdLst/>
              <a:ahLst/>
              <a:cxnLst/>
              <a:rect l="l" t="t" r="r" b="b"/>
              <a:pathLst>
                <a:path w="59689" h="81280">
                  <a:moveTo>
                    <a:pt x="2940" y="0"/>
                  </a:moveTo>
                  <a:lnTo>
                    <a:pt x="0" y="80864"/>
                  </a:lnTo>
                  <a:lnTo>
                    <a:pt x="12718" y="69548"/>
                  </a:lnTo>
                  <a:lnTo>
                    <a:pt x="26870" y="61949"/>
                  </a:lnTo>
                  <a:lnTo>
                    <a:pt x="42455" y="58066"/>
                  </a:lnTo>
                  <a:lnTo>
                    <a:pt x="59472" y="57900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781777" y="1653363"/>
              <a:ext cx="1199515" cy="0"/>
            </a:xfrm>
            <a:custGeom>
              <a:avLst/>
              <a:gdLst/>
              <a:ahLst/>
              <a:cxnLst/>
              <a:rect l="l" t="t" r="r" b="b"/>
              <a:pathLst>
                <a:path w="1199514">
                  <a:moveTo>
                    <a:pt x="0" y="0"/>
                  </a:moveTo>
                  <a:lnTo>
                    <a:pt x="1199323" y="0"/>
                  </a:lnTo>
                </a:path>
              </a:pathLst>
            </a:custGeom>
            <a:ln w="1581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926034" y="1605925"/>
              <a:ext cx="110691" cy="9487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857735" y="1145878"/>
            <a:ext cx="819785" cy="483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46125">
              <a:lnSpc>
                <a:spcPts val="550"/>
              </a:lnSpc>
              <a:spcBef>
                <a:spcPts val="95"/>
              </a:spcBef>
            </a:pPr>
            <a:r>
              <a:rPr sz="500" spc="-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endParaRPr sz="500">
              <a:latin typeface="Arial"/>
              <a:cs typeface="Arial"/>
            </a:endParaRPr>
          </a:p>
          <a:p>
            <a:pPr marL="626110">
              <a:lnSpc>
                <a:spcPts val="500"/>
              </a:lnSpc>
            </a:pPr>
            <a:r>
              <a:rPr sz="500" spc="-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sz="500">
              <a:latin typeface="Arial"/>
              <a:cs typeface="Arial"/>
            </a:endParaRPr>
          </a:p>
          <a:p>
            <a:pPr marL="502920">
              <a:lnSpc>
                <a:spcPts val="500"/>
              </a:lnSpc>
            </a:pPr>
            <a:r>
              <a:rPr sz="500" spc="-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sz="500">
              <a:latin typeface="Arial"/>
              <a:cs typeface="Arial"/>
            </a:endParaRPr>
          </a:p>
          <a:p>
            <a:pPr marL="379095">
              <a:lnSpc>
                <a:spcPts val="500"/>
              </a:lnSpc>
            </a:pPr>
            <a:r>
              <a:rPr sz="5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endParaRPr sz="500">
              <a:latin typeface="Arial"/>
              <a:cs typeface="Arial"/>
            </a:endParaRPr>
          </a:p>
          <a:p>
            <a:pPr marL="259715">
              <a:lnSpc>
                <a:spcPts val="500"/>
              </a:lnSpc>
            </a:pPr>
            <a:r>
              <a:rPr sz="500" spc="-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endParaRPr sz="500">
              <a:latin typeface="Arial"/>
              <a:cs typeface="Arial"/>
            </a:endParaRPr>
          </a:p>
          <a:p>
            <a:pPr marL="135890">
              <a:lnSpc>
                <a:spcPts val="500"/>
              </a:lnSpc>
            </a:pPr>
            <a:r>
              <a:rPr sz="500" spc="-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500">
              <a:latin typeface="Arial"/>
              <a:cs typeface="Arial"/>
            </a:endParaRPr>
          </a:p>
          <a:p>
            <a:pPr marL="12700">
              <a:lnSpc>
                <a:spcPts val="550"/>
              </a:lnSpc>
            </a:pPr>
            <a:r>
              <a:rPr sz="500" spc="-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endParaRPr sz="5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053910" y="958733"/>
            <a:ext cx="27432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Server</a:t>
            </a:r>
            <a:endParaRPr sz="65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530030" y="958733"/>
            <a:ext cx="24130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Client</a:t>
            </a:r>
            <a:endParaRPr sz="65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934397" y="1764469"/>
            <a:ext cx="45656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Check</a:t>
            </a:r>
            <a:r>
              <a:rPr sz="65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form</a:t>
            </a:r>
            <a:endParaRPr sz="650">
              <a:latin typeface="Arial"/>
              <a:cs typeface="Arial"/>
            </a:endParaRPr>
          </a:p>
        </p:txBody>
      </p:sp>
      <p:graphicFrame>
        <p:nvGraphicFramePr>
          <p:cNvPr id="63" name="object 63"/>
          <p:cNvGraphicFramePr>
            <a:graphicFrameLocks noGrp="1"/>
          </p:cNvGraphicFramePr>
          <p:nvPr/>
        </p:nvGraphicFramePr>
        <p:xfrm>
          <a:off x="348254" y="1163158"/>
          <a:ext cx="1338580" cy="487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0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8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6683">
                <a:tc rowSpan="3">
                  <a:txBody>
                    <a:bodyPr/>
                    <a:lstStyle/>
                    <a:p>
                      <a:pPr marL="24130" marR="40640" indent="1270">
                        <a:lnSpc>
                          <a:spcPct val="106900"/>
                        </a:lnSpc>
                        <a:spcBef>
                          <a:spcPts val="185"/>
                        </a:spcBef>
                      </a:pPr>
                      <a:r>
                        <a:rPr sz="550" spc="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FIRST</a:t>
                      </a:r>
                      <a:r>
                        <a:rPr sz="55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550" spc="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NAME  </a:t>
                      </a:r>
                      <a:r>
                        <a:rPr sz="550" spc="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LAST </a:t>
                      </a:r>
                      <a:r>
                        <a:rPr sz="550" spc="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NAME  </a:t>
                      </a:r>
                      <a:r>
                        <a:rPr sz="550" spc="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E-MAIL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7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5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MAARTEN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07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49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5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VAN</a:t>
                      </a:r>
                      <a:r>
                        <a:rPr sz="5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STEEN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6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49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765">
                        <a:lnSpc>
                          <a:spcPts val="585"/>
                        </a:lnSpc>
                        <a:spcBef>
                          <a:spcPts val="65"/>
                        </a:spcBef>
                      </a:pPr>
                      <a:r>
                        <a:rPr sz="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  <a:hlinkClick r:id="rId11"/>
                        </a:rPr>
                        <a:t>MVS@VAN-STEEN.NET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71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4" name="object 64"/>
          <p:cNvGrpSpPr/>
          <p:nvPr/>
        </p:nvGrpSpPr>
        <p:grpSpPr>
          <a:xfrm>
            <a:off x="291280" y="2001736"/>
            <a:ext cx="3882390" cy="664845"/>
            <a:chOff x="291280" y="2001736"/>
            <a:chExt cx="3882390" cy="664845"/>
          </a:xfrm>
        </p:grpSpPr>
        <p:sp>
          <p:nvSpPr>
            <p:cNvPr id="65" name="object 65"/>
            <p:cNvSpPr/>
            <p:nvPr/>
          </p:nvSpPr>
          <p:spPr>
            <a:xfrm>
              <a:off x="3578074" y="2007133"/>
              <a:ext cx="589915" cy="598170"/>
            </a:xfrm>
            <a:custGeom>
              <a:avLst/>
              <a:gdLst/>
              <a:ahLst/>
              <a:cxnLst/>
              <a:rect l="l" t="t" r="r" b="b"/>
              <a:pathLst>
                <a:path w="589914" h="598169">
                  <a:moveTo>
                    <a:pt x="589818" y="0"/>
                  </a:moveTo>
                  <a:lnTo>
                    <a:pt x="0" y="0"/>
                  </a:lnTo>
                  <a:lnTo>
                    <a:pt x="0" y="597596"/>
                  </a:lnTo>
                  <a:lnTo>
                    <a:pt x="589818" y="597596"/>
                  </a:lnTo>
                  <a:lnTo>
                    <a:pt x="589818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578074" y="2007133"/>
              <a:ext cx="589915" cy="598170"/>
            </a:xfrm>
            <a:custGeom>
              <a:avLst/>
              <a:gdLst/>
              <a:ahLst/>
              <a:cxnLst/>
              <a:rect l="l" t="t" r="r" b="b"/>
              <a:pathLst>
                <a:path w="589914" h="598169">
                  <a:moveTo>
                    <a:pt x="0" y="597596"/>
                  </a:moveTo>
                  <a:lnTo>
                    <a:pt x="589818" y="597596"/>
                  </a:lnTo>
                  <a:lnTo>
                    <a:pt x="589818" y="0"/>
                  </a:lnTo>
                  <a:lnTo>
                    <a:pt x="0" y="0"/>
                  </a:lnTo>
                  <a:lnTo>
                    <a:pt x="0" y="597596"/>
                  </a:lnTo>
                  <a:close/>
                </a:path>
              </a:pathLst>
            </a:custGeom>
            <a:ln w="10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91280" y="2007133"/>
              <a:ext cx="1980564" cy="598170"/>
            </a:xfrm>
            <a:custGeom>
              <a:avLst/>
              <a:gdLst/>
              <a:ahLst/>
              <a:cxnLst/>
              <a:rect l="l" t="t" r="r" b="b"/>
              <a:pathLst>
                <a:path w="1980564" h="598169">
                  <a:moveTo>
                    <a:pt x="1980031" y="0"/>
                  </a:moveTo>
                  <a:lnTo>
                    <a:pt x="0" y="0"/>
                  </a:lnTo>
                  <a:lnTo>
                    <a:pt x="0" y="597600"/>
                  </a:lnTo>
                  <a:lnTo>
                    <a:pt x="1980031" y="597600"/>
                  </a:lnTo>
                  <a:lnTo>
                    <a:pt x="1980031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558608" y="2401148"/>
              <a:ext cx="98425" cy="85090"/>
            </a:xfrm>
            <a:custGeom>
              <a:avLst/>
              <a:gdLst/>
              <a:ahLst/>
              <a:cxnLst/>
              <a:rect l="l" t="t" r="r" b="b"/>
              <a:pathLst>
                <a:path w="98425" h="85089">
                  <a:moveTo>
                    <a:pt x="0" y="84859"/>
                  </a:moveTo>
                  <a:lnTo>
                    <a:pt x="98303" y="84859"/>
                  </a:lnTo>
                  <a:lnTo>
                    <a:pt x="98303" y="0"/>
                  </a:lnTo>
                  <a:lnTo>
                    <a:pt x="0" y="0"/>
                  </a:lnTo>
                  <a:lnTo>
                    <a:pt x="0" y="84859"/>
                  </a:lnTo>
                  <a:close/>
                </a:path>
                <a:path w="98425" h="85089">
                  <a:moveTo>
                    <a:pt x="24581" y="63642"/>
                  </a:moveTo>
                  <a:lnTo>
                    <a:pt x="73737" y="63642"/>
                  </a:lnTo>
                  <a:lnTo>
                    <a:pt x="73737" y="21214"/>
                  </a:lnTo>
                  <a:lnTo>
                    <a:pt x="24581" y="21214"/>
                  </a:lnTo>
                  <a:lnTo>
                    <a:pt x="24581" y="63642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29817" y="2040494"/>
              <a:ext cx="1351915" cy="488315"/>
            </a:xfrm>
            <a:custGeom>
              <a:avLst/>
              <a:gdLst/>
              <a:ahLst/>
              <a:cxnLst/>
              <a:rect l="l" t="t" r="r" b="b"/>
              <a:pathLst>
                <a:path w="1351914" h="488314">
                  <a:moveTo>
                    <a:pt x="1351672" y="0"/>
                  </a:moveTo>
                  <a:lnTo>
                    <a:pt x="0" y="0"/>
                  </a:lnTo>
                  <a:lnTo>
                    <a:pt x="0" y="487940"/>
                  </a:lnTo>
                  <a:lnTo>
                    <a:pt x="1351672" y="487940"/>
                  </a:lnTo>
                  <a:lnTo>
                    <a:pt x="13516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29817" y="2040494"/>
              <a:ext cx="1351915" cy="488315"/>
            </a:xfrm>
            <a:custGeom>
              <a:avLst/>
              <a:gdLst/>
              <a:ahLst/>
              <a:cxnLst/>
              <a:rect l="l" t="t" r="r" b="b"/>
              <a:pathLst>
                <a:path w="1351914" h="488314">
                  <a:moveTo>
                    <a:pt x="0" y="487940"/>
                  </a:moveTo>
                  <a:lnTo>
                    <a:pt x="1351672" y="487940"/>
                  </a:lnTo>
                  <a:lnTo>
                    <a:pt x="1351672" y="0"/>
                  </a:lnTo>
                  <a:lnTo>
                    <a:pt x="0" y="0"/>
                  </a:lnTo>
                  <a:lnTo>
                    <a:pt x="0" y="48794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918215" y="2081830"/>
              <a:ext cx="295275" cy="424815"/>
            </a:xfrm>
            <a:custGeom>
              <a:avLst/>
              <a:gdLst/>
              <a:ahLst/>
              <a:cxnLst/>
              <a:rect l="l" t="t" r="r" b="b"/>
              <a:pathLst>
                <a:path w="295275" h="424814">
                  <a:moveTo>
                    <a:pt x="294912" y="0"/>
                  </a:moveTo>
                  <a:lnTo>
                    <a:pt x="0" y="0"/>
                  </a:lnTo>
                  <a:lnTo>
                    <a:pt x="0" y="424296"/>
                  </a:lnTo>
                  <a:lnTo>
                    <a:pt x="294912" y="424296"/>
                  </a:lnTo>
                  <a:lnTo>
                    <a:pt x="2949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918215" y="2081830"/>
              <a:ext cx="295275" cy="424815"/>
            </a:xfrm>
            <a:custGeom>
              <a:avLst/>
              <a:gdLst/>
              <a:ahLst/>
              <a:cxnLst/>
              <a:rect l="l" t="t" r="r" b="b"/>
              <a:pathLst>
                <a:path w="295275" h="424814">
                  <a:moveTo>
                    <a:pt x="0" y="424296"/>
                  </a:moveTo>
                  <a:lnTo>
                    <a:pt x="294912" y="424296"/>
                  </a:lnTo>
                  <a:lnTo>
                    <a:pt x="294912" y="0"/>
                  </a:lnTo>
                  <a:lnTo>
                    <a:pt x="0" y="0"/>
                  </a:lnTo>
                  <a:lnTo>
                    <a:pt x="0" y="424296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627227" y="2111925"/>
              <a:ext cx="492125" cy="424815"/>
            </a:xfrm>
            <a:custGeom>
              <a:avLst/>
              <a:gdLst/>
              <a:ahLst/>
              <a:cxnLst/>
              <a:rect l="l" t="t" r="r" b="b"/>
              <a:pathLst>
                <a:path w="492125" h="424814">
                  <a:moveTo>
                    <a:pt x="491519" y="0"/>
                  </a:moveTo>
                  <a:lnTo>
                    <a:pt x="0" y="0"/>
                  </a:lnTo>
                  <a:lnTo>
                    <a:pt x="0" y="424296"/>
                  </a:lnTo>
                  <a:lnTo>
                    <a:pt x="491519" y="424296"/>
                  </a:lnTo>
                  <a:lnTo>
                    <a:pt x="4915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627227" y="2111925"/>
              <a:ext cx="492125" cy="424815"/>
            </a:xfrm>
            <a:custGeom>
              <a:avLst/>
              <a:gdLst/>
              <a:ahLst/>
              <a:cxnLst/>
              <a:rect l="l" t="t" r="r" b="b"/>
              <a:pathLst>
                <a:path w="492125" h="424814">
                  <a:moveTo>
                    <a:pt x="0" y="424296"/>
                  </a:moveTo>
                  <a:lnTo>
                    <a:pt x="491519" y="424296"/>
                  </a:lnTo>
                  <a:lnTo>
                    <a:pt x="491519" y="0"/>
                  </a:lnTo>
                  <a:lnTo>
                    <a:pt x="0" y="0"/>
                  </a:lnTo>
                  <a:lnTo>
                    <a:pt x="0" y="424296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964732" y="2506126"/>
              <a:ext cx="76369" cy="12992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837298" y="2571093"/>
              <a:ext cx="36195" cy="92710"/>
            </a:xfrm>
            <a:custGeom>
              <a:avLst/>
              <a:gdLst/>
              <a:ahLst/>
              <a:cxnLst/>
              <a:rect l="l" t="t" r="r" b="b"/>
              <a:pathLst>
                <a:path w="36195" h="92710">
                  <a:moveTo>
                    <a:pt x="35681" y="92419"/>
                  </a:moveTo>
                  <a:lnTo>
                    <a:pt x="0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820886" y="2536222"/>
              <a:ext cx="59690" cy="81280"/>
            </a:xfrm>
            <a:custGeom>
              <a:avLst/>
              <a:gdLst/>
              <a:ahLst/>
              <a:cxnLst/>
              <a:rect l="l" t="t" r="r" b="b"/>
              <a:pathLst>
                <a:path w="59689" h="81280">
                  <a:moveTo>
                    <a:pt x="2940" y="0"/>
                  </a:moveTo>
                  <a:lnTo>
                    <a:pt x="0" y="80869"/>
                  </a:lnTo>
                  <a:lnTo>
                    <a:pt x="12716" y="69552"/>
                  </a:lnTo>
                  <a:lnTo>
                    <a:pt x="26866" y="61952"/>
                  </a:lnTo>
                  <a:lnTo>
                    <a:pt x="42450" y="58068"/>
                  </a:lnTo>
                  <a:lnTo>
                    <a:pt x="59472" y="57901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681485" y="2273858"/>
              <a:ext cx="208915" cy="0"/>
            </a:xfrm>
            <a:custGeom>
              <a:avLst/>
              <a:gdLst/>
              <a:ahLst/>
              <a:cxnLst/>
              <a:rect l="l" t="t" r="r" b="b"/>
              <a:pathLst>
                <a:path w="208914">
                  <a:moveTo>
                    <a:pt x="0" y="0"/>
                  </a:moveTo>
                  <a:lnTo>
                    <a:pt x="208385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852871" y="2241983"/>
              <a:ext cx="74930" cy="64135"/>
            </a:xfrm>
            <a:custGeom>
              <a:avLst/>
              <a:gdLst/>
              <a:ahLst/>
              <a:cxnLst/>
              <a:rect l="l" t="t" r="r" b="b"/>
              <a:pathLst>
                <a:path w="74930" h="64135">
                  <a:moveTo>
                    <a:pt x="0" y="0"/>
                  </a:moveTo>
                  <a:lnTo>
                    <a:pt x="5982" y="15938"/>
                  </a:lnTo>
                  <a:lnTo>
                    <a:pt x="7976" y="31876"/>
                  </a:lnTo>
                  <a:lnTo>
                    <a:pt x="5982" y="47815"/>
                  </a:lnTo>
                  <a:lnTo>
                    <a:pt x="0" y="63753"/>
                  </a:lnTo>
                  <a:lnTo>
                    <a:pt x="74387" y="31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129871" y="2246176"/>
              <a:ext cx="244475" cy="0"/>
            </a:xfrm>
            <a:custGeom>
              <a:avLst/>
              <a:gdLst/>
              <a:ahLst/>
              <a:cxnLst/>
              <a:rect l="l" t="t" r="r" b="b"/>
              <a:pathLst>
                <a:path w="244475">
                  <a:moveTo>
                    <a:pt x="0" y="0"/>
                  </a:moveTo>
                  <a:lnTo>
                    <a:pt x="244466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337339" y="2214298"/>
              <a:ext cx="74930" cy="64135"/>
            </a:xfrm>
            <a:custGeom>
              <a:avLst/>
              <a:gdLst/>
              <a:ahLst/>
              <a:cxnLst/>
              <a:rect l="l" t="t" r="r" b="b"/>
              <a:pathLst>
                <a:path w="74929" h="64135">
                  <a:moveTo>
                    <a:pt x="0" y="0"/>
                  </a:moveTo>
                  <a:lnTo>
                    <a:pt x="5976" y="15937"/>
                  </a:lnTo>
                  <a:lnTo>
                    <a:pt x="7968" y="31875"/>
                  </a:lnTo>
                  <a:lnTo>
                    <a:pt x="5976" y="47813"/>
                  </a:lnTo>
                  <a:lnTo>
                    <a:pt x="0" y="63751"/>
                  </a:lnTo>
                  <a:lnTo>
                    <a:pt x="74377" y="31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263359" y="2485214"/>
              <a:ext cx="1259205" cy="0"/>
            </a:xfrm>
            <a:custGeom>
              <a:avLst/>
              <a:gdLst/>
              <a:ahLst/>
              <a:cxnLst/>
              <a:rect l="l" t="t" r="r" b="b"/>
              <a:pathLst>
                <a:path w="1259204">
                  <a:moveTo>
                    <a:pt x="0" y="0"/>
                  </a:moveTo>
                  <a:lnTo>
                    <a:pt x="1259090" y="0"/>
                  </a:lnTo>
                </a:path>
              </a:pathLst>
            </a:custGeom>
            <a:ln w="1581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467394" y="2437779"/>
              <a:ext cx="110680" cy="9487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291280" y="2007133"/>
            <a:ext cx="1980564" cy="598170"/>
          </a:xfrm>
          <a:prstGeom prst="rect">
            <a:avLst/>
          </a:prstGeom>
          <a:ln w="10541">
            <a:solidFill>
              <a:srgbClr val="231F20"/>
            </a:solidFill>
          </a:ln>
        </p:spPr>
        <p:txBody>
          <a:bodyPr vert="horz" wrap="square" lIns="0" tIns="63500" rIns="0" bIns="0" rtlCol="0">
            <a:spAutoFit/>
          </a:bodyPr>
          <a:lstStyle/>
          <a:p>
            <a:pPr marL="57150" marR="1447165" indent="1270">
              <a:lnSpc>
                <a:spcPct val="106900"/>
              </a:lnSpc>
              <a:spcBef>
                <a:spcPts val="500"/>
              </a:spcBef>
            </a:pPr>
            <a:r>
              <a:rPr sz="550" spc="30" dirty="0">
                <a:solidFill>
                  <a:srgbClr val="231F20"/>
                </a:solidFill>
                <a:latin typeface="Arial"/>
                <a:cs typeface="Arial"/>
              </a:rPr>
              <a:t>FIRST</a:t>
            </a:r>
            <a:r>
              <a:rPr sz="55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550" spc="35" dirty="0">
                <a:solidFill>
                  <a:srgbClr val="231F20"/>
                </a:solidFill>
                <a:latin typeface="Arial"/>
                <a:cs typeface="Arial"/>
              </a:rPr>
              <a:t>NAME  </a:t>
            </a:r>
            <a:r>
              <a:rPr sz="550" spc="30" dirty="0">
                <a:solidFill>
                  <a:srgbClr val="231F20"/>
                </a:solidFill>
                <a:latin typeface="Arial"/>
                <a:cs typeface="Arial"/>
              </a:rPr>
              <a:t>LAST </a:t>
            </a:r>
            <a:r>
              <a:rPr sz="550" spc="35" dirty="0">
                <a:solidFill>
                  <a:srgbClr val="231F20"/>
                </a:solidFill>
                <a:latin typeface="Arial"/>
                <a:cs typeface="Arial"/>
              </a:rPr>
              <a:t>NAME  </a:t>
            </a:r>
            <a:r>
              <a:rPr sz="550" spc="25" dirty="0">
                <a:solidFill>
                  <a:srgbClr val="231F20"/>
                </a:solidFill>
                <a:latin typeface="Arial"/>
                <a:cs typeface="Arial"/>
              </a:rPr>
              <a:t>E-MAIL</a:t>
            </a:r>
            <a:endParaRPr sz="55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595259" y="1764469"/>
            <a:ext cx="578485" cy="21272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indent="55880">
              <a:lnSpc>
                <a:spcPts val="680"/>
              </a:lnSpc>
              <a:spcBef>
                <a:spcPts val="219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Process</a:t>
            </a:r>
            <a:r>
              <a:rPr sz="650" spc="-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form  Server</a:t>
            </a:r>
            <a:endParaRPr sz="65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981737" y="1850349"/>
            <a:ext cx="24130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Client</a:t>
            </a:r>
            <a:endParaRPr sz="65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712815" y="2658741"/>
            <a:ext cx="45656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Check</a:t>
            </a:r>
            <a:r>
              <a:rPr sz="65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form</a:t>
            </a:r>
            <a:endParaRPr sz="65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3641933" y="2686007"/>
            <a:ext cx="52260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Process</a:t>
            </a:r>
            <a:r>
              <a:rPr sz="65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form</a:t>
            </a:r>
            <a:endParaRPr sz="650">
              <a:latin typeface="Arial"/>
              <a:cs typeface="Arial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865185" y="2068527"/>
            <a:ext cx="786765" cy="297180"/>
          </a:xfrm>
          <a:custGeom>
            <a:avLst/>
            <a:gdLst/>
            <a:ahLst/>
            <a:cxnLst/>
            <a:rect l="l" t="t" r="r" b="b"/>
            <a:pathLst>
              <a:path w="786764" h="297180">
                <a:moveTo>
                  <a:pt x="0" y="84859"/>
                </a:moveTo>
                <a:lnTo>
                  <a:pt x="786428" y="84859"/>
                </a:lnTo>
                <a:lnTo>
                  <a:pt x="786428" y="0"/>
                </a:lnTo>
                <a:lnTo>
                  <a:pt x="0" y="0"/>
                </a:lnTo>
                <a:lnTo>
                  <a:pt x="0" y="84859"/>
                </a:lnTo>
                <a:close/>
              </a:path>
              <a:path w="786764" h="297180">
                <a:moveTo>
                  <a:pt x="0" y="190932"/>
                </a:moveTo>
                <a:lnTo>
                  <a:pt x="786428" y="190932"/>
                </a:lnTo>
                <a:lnTo>
                  <a:pt x="786428" y="106073"/>
                </a:lnTo>
                <a:lnTo>
                  <a:pt x="0" y="106073"/>
                </a:lnTo>
                <a:lnTo>
                  <a:pt x="0" y="190932"/>
                </a:lnTo>
                <a:close/>
              </a:path>
              <a:path w="786764" h="297180">
                <a:moveTo>
                  <a:pt x="0" y="297004"/>
                </a:moveTo>
                <a:lnTo>
                  <a:pt x="786428" y="297004"/>
                </a:lnTo>
                <a:lnTo>
                  <a:pt x="786428" y="212144"/>
                </a:lnTo>
                <a:lnTo>
                  <a:pt x="0" y="212144"/>
                </a:lnTo>
                <a:lnTo>
                  <a:pt x="0" y="297004"/>
                </a:lnTo>
                <a:close/>
              </a:path>
            </a:pathLst>
          </a:custGeom>
          <a:ln w="52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867820" y="2043130"/>
            <a:ext cx="796290" cy="1187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6670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210"/>
              </a:spcBef>
            </a:pPr>
            <a:r>
              <a:rPr sz="500" spc="10" dirty="0">
                <a:solidFill>
                  <a:srgbClr val="231F20"/>
                </a:solidFill>
                <a:latin typeface="Arial"/>
                <a:cs typeface="Arial"/>
              </a:rPr>
              <a:t>MAARTEN</a:t>
            </a:r>
            <a:endParaRPr sz="5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867820" y="2272701"/>
            <a:ext cx="796290" cy="908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98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55"/>
              </a:spcBef>
            </a:pPr>
            <a:r>
              <a:rPr sz="500" spc="5" dirty="0">
                <a:solidFill>
                  <a:srgbClr val="231F20"/>
                </a:solidFill>
                <a:latin typeface="Arial"/>
                <a:cs typeface="Arial"/>
                <a:hlinkClick r:id="rId11"/>
              </a:rPr>
              <a:t>MVS@VAN-STEEN.NET</a:t>
            </a:r>
            <a:endParaRPr sz="5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867820" y="2166629"/>
            <a:ext cx="796290" cy="1009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9525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75"/>
              </a:spcBef>
            </a:pPr>
            <a:r>
              <a:rPr sz="500" spc="-10" dirty="0">
                <a:solidFill>
                  <a:srgbClr val="231F20"/>
                </a:solidFill>
                <a:latin typeface="Arial"/>
                <a:cs typeface="Arial"/>
              </a:rPr>
              <a:t>VAN</a:t>
            </a:r>
            <a:r>
              <a:rPr sz="500" spc="10" dirty="0">
                <a:solidFill>
                  <a:srgbClr val="231F20"/>
                </a:solidFill>
                <a:latin typeface="Arial"/>
                <a:cs typeface="Arial"/>
              </a:rPr>
              <a:t> STEEN</a:t>
            </a:r>
            <a:endParaRPr sz="5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2323116" y="2096778"/>
            <a:ext cx="807085" cy="302895"/>
          </a:xfrm>
          <a:prstGeom prst="rect">
            <a:avLst/>
          </a:prstGeom>
          <a:solidFill>
            <a:srgbClr val="FFFFFF"/>
          </a:solidFill>
          <a:ln w="5270">
            <a:solidFill>
              <a:srgbClr val="231F2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53340" marR="375920">
              <a:lnSpc>
                <a:spcPts val="560"/>
              </a:lnSpc>
              <a:spcBef>
                <a:spcPts val="310"/>
              </a:spcBef>
            </a:pPr>
            <a:r>
              <a:rPr sz="500" spc="10" dirty="0">
                <a:solidFill>
                  <a:srgbClr val="231F20"/>
                </a:solidFill>
                <a:latin typeface="Arial"/>
                <a:cs typeface="Arial"/>
              </a:rPr>
              <a:t>MAARTEN  </a:t>
            </a:r>
            <a:r>
              <a:rPr sz="500" spc="-5" dirty="0">
                <a:solidFill>
                  <a:srgbClr val="231F20"/>
                </a:solidFill>
                <a:latin typeface="Arial"/>
                <a:cs typeface="Arial"/>
              </a:rPr>
              <a:t>VAN</a:t>
            </a:r>
            <a:r>
              <a:rPr sz="500" spc="-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500" spc="10" dirty="0">
                <a:solidFill>
                  <a:srgbClr val="231F20"/>
                </a:solidFill>
                <a:latin typeface="Arial"/>
                <a:cs typeface="Arial"/>
              </a:rPr>
              <a:t>STEEN</a:t>
            </a:r>
            <a:endParaRPr sz="500">
              <a:latin typeface="Arial"/>
              <a:cs typeface="Arial"/>
            </a:endParaRPr>
          </a:p>
          <a:p>
            <a:pPr marL="53340">
              <a:lnSpc>
                <a:spcPts val="540"/>
              </a:lnSpc>
            </a:pPr>
            <a:r>
              <a:rPr sz="500" spc="5" dirty="0">
                <a:solidFill>
                  <a:srgbClr val="231F20"/>
                </a:solidFill>
                <a:latin typeface="Arial"/>
                <a:cs typeface="Arial"/>
                <a:hlinkClick r:id="rId11"/>
              </a:rPr>
              <a:t>MVS@VAN-STEEN.NET</a:t>
            </a:r>
            <a:endParaRPr sz="500">
              <a:latin typeface="Arial"/>
              <a:cs typeface="Arial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95" name="object 95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" name="object 97"/>
          <p:cNvSpPr txBox="1"/>
          <p:nvPr/>
        </p:nvSpPr>
        <p:spPr>
          <a:xfrm>
            <a:off x="66700" y="3331252"/>
            <a:ext cx="66294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4" action="ppaction://hlinksldjump"/>
              </a:rPr>
              <a:t>Scaling</a:t>
            </a:r>
            <a:r>
              <a:rPr sz="600" spc="-30" dirty="0">
                <a:solidFill>
                  <a:srgbClr val="04064C"/>
                </a:solidFill>
                <a:latin typeface="Arial"/>
                <a:cs typeface="Arial"/>
                <a:hlinkClick r:id="rId1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4" action="ppaction://hlinksldjump"/>
              </a:rPr>
              <a:t>techniques</a:t>
            </a:r>
            <a:endParaRPr sz="600">
              <a:latin typeface="Arial"/>
              <a:cs typeface="Arial"/>
            </a:endParaRPr>
          </a:p>
        </p:txBody>
      </p:sp>
      <p:sp>
        <p:nvSpPr>
          <p:cNvPr id="98" name="object 9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23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dirty="0"/>
              <a:t>Techniques </a:t>
            </a:r>
            <a:r>
              <a:rPr spc="-5" dirty="0"/>
              <a:t>for</a:t>
            </a:r>
            <a:r>
              <a:rPr spc="5" dirty="0"/>
              <a:t> </a:t>
            </a:r>
            <a:r>
              <a:rPr spc="15" dirty="0"/>
              <a:t>scaling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1283931"/>
            <a:ext cx="4483735" cy="946785"/>
            <a:chOff x="87743" y="1283931"/>
            <a:chExt cx="4483735" cy="946785"/>
          </a:xfrm>
        </p:grpSpPr>
        <p:sp>
          <p:nvSpPr>
            <p:cNvPr id="5" name="object 5"/>
            <p:cNvSpPr/>
            <p:nvPr/>
          </p:nvSpPr>
          <p:spPr>
            <a:xfrm>
              <a:off x="87743" y="1283931"/>
              <a:ext cx="4432935" cy="181610"/>
            </a:xfrm>
            <a:custGeom>
              <a:avLst/>
              <a:gdLst/>
              <a:ahLst/>
              <a:cxnLst/>
              <a:rect l="l" t="t" r="r" b="b"/>
              <a:pathLst>
                <a:path w="4432935" h="18160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1200"/>
                  </a:lnTo>
                  <a:lnTo>
                    <a:pt x="4432567" y="181200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452486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128647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115946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328166"/>
              <a:ext cx="50749" cy="80048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496757"/>
              <a:ext cx="4432935" cy="683260"/>
            </a:xfrm>
            <a:custGeom>
              <a:avLst/>
              <a:gdLst/>
              <a:ahLst/>
              <a:cxnLst/>
              <a:rect l="l" t="t" r="r" b="b"/>
              <a:pathLst>
                <a:path w="4432935" h="683260">
                  <a:moveTo>
                    <a:pt x="4432567" y="0"/>
                  </a:moveTo>
                  <a:lnTo>
                    <a:pt x="0" y="0"/>
                  </a:lnTo>
                  <a:lnTo>
                    <a:pt x="0" y="631889"/>
                  </a:lnTo>
                  <a:lnTo>
                    <a:pt x="4008" y="651614"/>
                  </a:lnTo>
                  <a:lnTo>
                    <a:pt x="14922" y="667767"/>
                  </a:lnTo>
                  <a:lnTo>
                    <a:pt x="31075" y="678681"/>
                  </a:lnTo>
                  <a:lnTo>
                    <a:pt x="50800" y="682690"/>
                  </a:lnTo>
                  <a:lnTo>
                    <a:pt x="4381767" y="682690"/>
                  </a:lnTo>
                  <a:lnTo>
                    <a:pt x="4401492" y="678681"/>
                  </a:lnTo>
                  <a:lnTo>
                    <a:pt x="4417644" y="667767"/>
                  </a:lnTo>
                  <a:lnTo>
                    <a:pt x="4428558" y="651614"/>
                  </a:lnTo>
                  <a:lnTo>
                    <a:pt x="4432567" y="631889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366262"/>
              <a:ext cx="0" cy="781685"/>
            </a:xfrm>
            <a:custGeom>
              <a:avLst/>
              <a:gdLst/>
              <a:ahLst/>
              <a:cxnLst/>
              <a:rect l="l" t="t" r="r" b="b"/>
              <a:pathLst>
                <a:path h="781685">
                  <a:moveTo>
                    <a:pt x="0" y="78143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35356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34086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32816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573110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800860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2028609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25844" y="1187050"/>
            <a:ext cx="3259454" cy="95948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289560" marR="5080" indent="-277495">
              <a:lnSpc>
                <a:spcPct val="153100"/>
              </a:lnSpc>
              <a:spcBef>
                <a:spcPts val="14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Partition data and computations across multiple machines  </a:t>
            </a:r>
            <a:r>
              <a:rPr sz="1000" spc="-15" dirty="0">
                <a:latin typeface="Arial"/>
                <a:cs typeface="Arial"/>
              </a:rPr>
              <a:t>Move </a:t>
            </a:r>
            <a:r>
              <a:rPr sz="1000" spc="-5" dirty="0">
                <a:latin typeface="Arial"/>
                <a:cs typeface="Arial"/>
              </a:rPr>
              <a:t>computations to clients </a:t>
            </a:r>
            <a:r>
              <a:rPr sz="1000" spc="-15" dirty="0">
                <a:latin typeface="Arial"/>
                <a:cs typeface="Arial"/>
              </a:rPr>
              <a:t>(Java </a:t>
            </a:r>
            <a:r>
              <a:rPr sz="1000" spc="-5" dirty="0">
                <a:latin typeface="Arial"/>
                <a:cs typeface="Arial"/>
              </a:rPr>
              <a:t>applets)  Decentralized naming </a:t>
            </a:r>
            <a:r>
              <a:rPr sz="1000" dirty="0">
                <a:latin typeface="Arial"/>
                <a:cs typeface="Arial"/>
              </a:rPr>
              <a:t>services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(DNS)</a:t>
            </a:r>
            <a:endParaRPr sz="100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Decentralized information systems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(WWW)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0" name="object 20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6700" y="3331252"/>
            <a:ext cx="66294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2" action="ppaction://hlinksldjump"/>
              </a:rPr>
              <a:t>Scaling</a:t>
            </a:r>
            <a:r>
              <a:rPr sz="600" spc="-30" dirty="0">
                <a:solidFill>
                  <a:srgbClr val="04064C"/>
                </a:solidFill>
                <a:latin typeface="Arial"/>
                <a:cs typeface="Arial"/>
                <a:hlinkClick r:id="rId12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2" action="ppaction://hlinksldjump"/>
              </a:rPr>
              <a:t>techniques</a:t>
            </a:r>
            <a:endParaRPr sz="60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24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dirty="0"/>
              <a:t>Techniques </a:t>
            </a:r>
            <a:r>
              <a:rPr spc="-5" dirty="0"/>
              <a:t>for</a:t>
            </a:r>
            <a:r>
              <a:rPr spc="5" dirty="0"/>
              <a:t> </a:t>
            </a:r>
            <a:r>
              <a:rPr spc="15" dirty="0"/>
              <a:t>scaling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1191285"/>
            <a:ext cx="4483735" cy="1177925"/>
            <a:chOff x="87743" y="1191285"/>
            <a:chExt cx="4483735" cy="1177925"/>
          </a:xfrm>
        </p:grpSpPr>
        <p:sp>
          <p:nvSpPr>
            <p:cNvPr id="5" name="object 5"/>
            <p:cNvSpPr/>
            <p:nvPr/>
          </p:nvSpPr>
          <p:spPr>
            <a:xfrm>
              <a:off x="87743" y="1191285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985"/>
                  </a:lnTo>
                  <a:lnTo>
                    <a:pt x="4432567" y="18398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362621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267610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254910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235532"/>
              <a:ext cx="50749" cy="103207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406894"/>
              <a:ext cx="4432935" cy="911860"/>
            </a:xfrm>
            <a:custGeom>
              <a:avLst/>
              <a:gdLst/>
              <a:ahLst/>
              <a:cxnLst/>
              <a:rect l="l" t="t" r="r" b="b"/>
              <a:pathLst>
                <a:path w="4432935" h="911860">
                  <a:moveTo>
                    <a:pt x="4432567" y="0"/>
                  </a:moveTo>
                  <a:lnTo>
                    <a:pt x="0" y="0"/>
                  </a:lnTo>
                  <a:lnTo>
                    <a:pt x="0" y="860715"/>
                  </a:lnTo>
                  <a:lnTo>
                    <a:pt x="4008" y="880440"/>
                  </a:lnTo>
                  <a:lnTo>
                    <a:pt x="14922" y="896593"/>
                  </a:lnTo>
                  <a:lnTo>
                    <a:pt x="31075" y="907507"/>
                  </a:lnTo>
                  <a:lnTo>
                    <a:pt x="50800" y="911516"/>
                  </a:lnTo>
                  <a:lnTo>
                    <a:pt x="4381767" y="911516"/>
                  </a:lnTo>
                  <a:lnTo>
                    <a:pt x="4401492" y="907507"/>
                  </a:lnTo>
                  <a:lnTo>
                    <a:pt x="4417644" y="896593"/>
                  </a:lnTo>
                  <a:lnTo>
                    <a:pt x="4428558" y="880440"/>
                  </a:lnTo>
                  <a:lnTo>
                    <a:pt x="4432567" y="860715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273615"/>
              <a:ext cx="0" cy="1013460"/>
            </a:xfrm>
            <a:custGeom>
              <a:avLst/>
              <a:gdLst/>
              <a:ahLst/>
              <a:cxnLst/>
              <a:rect l="l" t="t" r="r" b="b"/>
              <a:pathLst>
                <a:path h="1013460">
                  <a:moveTo>
                    <a:pt x="0" y="101304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26091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24821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23551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483258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710994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938743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9557" y="2166493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25844" y="1093641"/>
            <a:ext cx="4309110" cy="1190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9560" marR="5080" indent="-277495">
              <a:lnSpc>
                <a:spcPct val="158000"/>
              </a:lnSpc>
              <a:spcBef>
                <a:spcPts val="10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Replication and caching: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Make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copies of data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available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at different machines  </a:t>
            </a:r>
            <a:r>
              <a:rPr sz="1000" spc="-5" dirty="0">
                <a:latin typeface="Arial"/>
                <a:cs typeface="Arial"/>
              </a:rPr>
              <a:t>Replicated file servers and databases</a:t>
            </a:r>
            <a:endParaRPr sz="1000" dirty="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Mirrored </a:t>
            </a:r>
            <a:r>
              <a:rPr sz="1000" spc="-15" dirty="0">
                <a:latin typeface="Arial"/>
                <a:cs typeface="Arial"/>
              </a:rPr>
              <a:t>Web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sites</a:t>
            </a:r>
            <a:endParaRPr sz="1000" dirty="0">
              <a:latin typeface="Arial"/>
              <a:cs typeface="Arial"/>
            </a:endParaRPr>
          </a:p>
          <a:p>
            <a:pPr marL="289560" marR="1869439">
              <a:lnSpc>
                <a:spcPct val="149400"/>
              </a:lnSpc>
              <a:spcBef>
                <a:spcPts val="5"/>
              </a:spcBef>
            </a:pPr>
            <a:r>
              <a:rPr sz="1000" spc="-15" dirty="0">
                <a:latin typeface="Arial"/>
                <a:cs typeface="Arial"/>
              </a:rPr>
              <a:t>Web </a:t>
            </a:r>
            <a:r>
              <a:rPr sz="1000" spc="-5" dirty="0">
                <a:latin typeface="Arial"/>
                <a:cs typeface="Arial"/>
              </a:rPr>
              <a:t>caches (in browsers and </a:t>
            </a:r>
            <a:r>
              <a:rPr sz="1000" spc="-10" dirty="0">
                <a:latin typeface="Arial"/>
                <a:cs typeface="Arial"/>
              </a:rPr>
              <a:t>proxies)  </a:t>
            </a:r>
            <a:r>
              <a:rPr sz="1000" spc="-5" dirty="0">
                <a:latin typeface="Arial"/>
                <a:cs typeface="Arial"/>
              </a:rPr>
              <a:t>File caching (at server and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client)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1" name="object 2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6700" y="3331252"/>
            <a:ext cx="66294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Scaling</a:t>
            </a:r>
            <a:r>
              <a:rPr sz="600" spc="-30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techniques</a:t>
            </a:r>
            <a:endParaRPr sz="600">
              <a:latin typeface="Arial"/>
              <a:cs typeface="Arial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25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2981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What is a</a:t>
            </a:r>
            <a:r>
              <a:rPr sz="600" spc="6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system?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Characteristic 1: Collection of autonomous computing</a:t>
            </a:r>
            <a:r>
              <a:rPr sz="600" spc="10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elements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Collection </a:t>
            </a:r>
            <a:r>
              <a:rPr spc="10" dirty="0"/>
              <a:t>of </a:t>
            </a:r>
            <a:r>
              <a:rPr spc="15" dirty="0"/>
              <a:t>autonomous</a:t>
            </a:r>
            <a:r>
              <a:rPr spc="-15" dirty="0"/>
              <a:t> </a:t>
            </a:r>
            <a:r>
              <a:rPr spc="15" dirty="0"/>
              <a:t>nodes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1034452"/>
            <a:ext cx="4483735" cy="605790"/>
            <a:chOff x="87743" y="1034452"/>
            <a:chExt cx="4483735" cy="605790"/>
          </a:xfrm>
        </p:grpSpPr>
        <p:sp>
          <p:nvSpPr>
            <p:cNvPr id="5" name="object 5"/>
            <p:cNvSpPr/>
            <p:nvPr/>
          </p:nvSpPr>
          <p:spPr>
            <a:xfrm>
              <a:off x="87743" y="1034452"/>
              <a:ext cx="4432935" cy="181610"/>
            </a:xfrm>
            <a:custGeom>
              <a:avLst/>
              <a:gdLst/>
              <a:ahLst/>
              <a:cxnLst/>
              <a:rect l="l" t="t" r="r" b="b"/>
              <a:pathLst>
                <a:path w="4432935" h="18160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1200"/>
                  </a:lnTo>
                  <a:lnTo>
                    <a:pt x="4432567" y="181200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202995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538617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525917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078687"/>
              <a:ext cx="50749" cy="45993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247274"/>
              <a:ext cx="4432935" cy="342265"/>
            </a:xfrm>
            <a:custGeom>
              <a:avLst/>
              <a:gdLst/>
              <a:ahLst/>
              <a:cxnLst/>
              <a:rect l="l" t="t" r="r" b="b"/>
              <a:pathLst>
                <a:path w="4432935" h="342265">
                  <a:moveTo>
                    <a:pt x="4432567" y="0"/>
                  </a:moveTo>
                  <a:lnTo>
                    <a:pt x="0" y="0"/>
                  </a:lnTo>
                  <a:lnTo>
                    <a:pt x="0" y="291343"/>
                  </a:lnTo>
                  <a:lnTo>
                    <a:pt x="4008" y="311067"/>
                  </a:lnTo>
                  <a:lnTo>
                    <a:pt x="14922" y="327220"/>
                  </a:lnTo>
                  <a:lnTo>
                    <a:pt x="31075" y="338134"/>
                  </a:lnTo>
                  <a:lnTo>
                    <a:pt x="50800" y="342143"/>
                  </a:lnTo>
                  <a:lnTo>
                    <a:pt x="4381767" y="342143"/>
                  </a:lnTo>
                  <a:lnTo>
                    <a:pt x="4401492" y="338134"/>
                  </a:lnTo>
                  <a:lnTo>
                    <a:pt x="4417644" y="327220"/>
                  </a:lnTo>
                  <a:lnTo>
                    <a:pt x="4428558" y="311067"/>
                  </a:lnTo>
                  <a:lnTo>
                    <a:pt x="4432567" y="29134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116779"/>
              <a:ext cx="0" cy="441325"/>
            </a:xfrm>
            <a:custGeom>
              <a:avLst/>
              <a:gdLst/>
              <a:ahLst/>
              <a:cxnLst/>
              <a:rect l="l" t="t" r="r" b="b"/>
              <a:pathLst>
                <a:path h="441325">
                  <a:moveTo>
                    <a:pt x="0" y="44088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10407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09137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07867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741347"/>
            <a:ext cx="4483735" cy="863600"/>
            <a:chOff x="87743" y="1741347"/>
            <a:chExt cx="4483735" cy="863600"/>
          </a:xfrm>
        </p:grpSpPr>
        <p:sp>
          <p:nvSpPr>
            <p:cNvPr id="16" name="object 16"/>
            <p:cNvSpPr/>
            <p:nvPr/>
          </p:nvSpPr>
          <p:spPr>
            <a:xfrm>
              <a:off x="87743" y="1741347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904327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502865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490165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785582"/>
              <a:ext cx="50749" cy="71728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948599"/>
              <a:ext cx="4432935" cy="605155"/>
            </a:xfrm>
            <a:custGeom>
              <a:avLst/>
              <a:gdLst/>
              <a:ahLst/>
              <a:cxnLst/>
              <a:rect l="l" t="t" r="r" b="b"/>
              <a:pathLst>
                <a:path w="4432935" h="605155">
                  <a:moveTo>
                    <a:pt x="4432567" y="0"/>
                  </a:moveTo>
                  <a:lnTo>
                    <a:pt x="0" y="0"/>
                  </a:lnTo>
                  <a:lnTo>
                    <a:pt x="0" y="554266"/>
                  </a:lnTo>
                  <a:lnTo>
                    <a:pt x="4008" y="573990"/>
                  </a:lnTo>
                  <a:lnTo>
                    <a:pt x="14922" y="590143"/>
                  </a:lnTo>
                  <a:lnTo>
                    <a:pt x="31075" y="601057"/>
                  </a:lnTo>
                  <a:lnTo>
                    <a:pt x="50800" y="605066"/>
                  </a:lnTo>
                  <a:lnTo>
                    <a:pt x="4381767" y="605066"/>
                  </a:lnTo>
                  <a:lnTo>
                    <a:pt x="4401492" y="601057"/>
                  </a:lnTo>
                  <a:lnTo>
                    <a:pt x="4417644" y="590143"/>
                  </a:lnTo>
                  <a:lnTo>
                    <a:pt x="4428558" y="573990"/>
                  </a:lnTo>
                  <a:lnTo>
                    <a:pt x="4432567" y="55426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823669"/>
              <a:ext cx="0" cy="698500"/>
            </a:xfrm>
            <a:custGeom>
              <a:avLst/>
              <a:gdLst/>
              <a:ahLst/>
              <a:cxnLst/>
              <a:rect l="l" t="t" r="r" b="b"/>
              <a:pathLst>
                <a:path h="698500">
                  <a:moveTo>
                    <a:pt x="0" y="69824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81096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79826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78556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2023948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2251697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25844" y="975531"/>
            <a:ext cx="4380230" cy="1551707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Independent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behavior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85"/>
              </a:spcBef>
            </a:pPr>
            <a:r>
              <a:rPr sz="1000" spc="-15" dirty="0">
                <a:latin typeface="Arial"/>
                <a:cs typeface="Arial"/>
              </a:rPr>
              <a:t>Each node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15" dirty="0">
                <a:latin typeface="Arial"/>
                <a:cs typeface="Arial"/>
              </a:rPr>
              <a:t>autonomous and </a:t>
            </a:r>
            <a:r>
              <a:rPr sz="1000" spc="-10" dirty="0">
                <a:latin typeface="Arial"/>
                <a:cs typeface="Arial"/>
              </a:rPr>
              <a:t>will thus </a:t>
            </a:r>
            <a:r>
              <a:rPr sz="1000" spc="-25" dirty="0">
                <a:latin typeface="Arial"/>
                <a:cs typeface="Arial"/>
              </a:rPr>
              <a:t>have </a:t>
            </a:r>
            <a:r>
              <a:rPr sz="1000" spc="-15" dirty="0">
                <a:latin typeface="Arial"/>
                <a:cs typeface="Arial"/>
              </a:rPr>
              <a:t>its</a:t>
            </a:r>
            <a:r>
              <a:rPr lang="zh-TW" altLang="en-US" sz="1000" spc="-15" dirty="0"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0000FA"/>
                </a:solidFill>
                <a:latin typeface="Arial"/>
                <a:cs typeface="Arial"/>
              </a:rPr>
              <a:t>own 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notion of time</a:t>
            </a:r>
            <a:r>
              <a:rPr sz="1000" spc="-10" dirty="0">
                <a:latin typeface="Arial"/>
                <a:cs typeface="Arial"/>
              </a:rPr>
              <a:t>: there is </a:t>
            </a:r>
            <a:r>
              <a:rPr sz="1000" spc="-15" dirty="0">
                <a:latin typeface="Arial"/>
                <a:cs typeface="Arial"/>
              </a:rPr>
              <a:t>no  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global </a:t>
            </a:r>
            <a:r>
              <a:rPr sz="1000" spc="-15" dirty="0">
                <a:solidFill>
                  <a:srgbClr val="FA0000"/>
                </a:solidFill>
                <a:latin typeface="Arial"/>
                <a:cs typeface="Arial"/>
              </a:rPr>
              <a:t>clock</a:t>
            </a:r>
            <a:r>
              <a:rPr sz="1000" spc="-15" dirty="0">
                <a:latin typeface="Arial"/>
                <a:cs typeface="Arial"/>
              </a:rPr>
              <a:t>. Leads </a:t>
            </a:r>
            <a:r>
              <a:rPr sz="1000" spc="-10" dirty="0">
                <a:latin typeface="Arial"/>
                <a:cs typeface="Arial"/>
              </a:rPr>
              <a:t>to </a:t>
            </a:r>
            <a:r>
              <a:rPr sz="1000" spc="-15" dirty="0">
                <a:latin typeface="Arial"/>
                <a:cs typeface="Arial"/>
              </a:rPr>
              <a:t>fundamental </a:t>
            </a: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synchronization </a:t>
            </a:r>
            <a:r>
              <a:rPr sz="1000" spc="-15" dirty="0">
                <a:solidFill>
                  <a:srgbClr val="FF0000"/>
                </a:solidFill>
                <a:latin typeface="Arial"/>
                <a:cs typeface="Arial"/>
              </a:rPr>
              <a:t>and </a:t>
            </a: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coordination</a:t>
            </a:r>
            <a:r>
              <a:rPr sz="1000" spc="1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problems.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Collection of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nodes</a:t>
            </a:r>
            <a:endParaRPr sz="1000" dirty="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615"/>
              </a:spcBef>
            </a:pPr>
            <a:r>
              <a:rPr sz="1000" spc="-10" dirty="0">
                <a:latin typeface="Arial"/>
                <a:cs typeface="Arial"/>
              </a:rPr>
              <a:t>How </a:t>
            </a:r>
            <a:r>
              <a:rPr sz="1000" spc="-5" dirty="0">
                <a:latin typeface="Arial"/>
                <a:cs typeface="Arial"/>
              </a:rPr>
              <a:t>to manage</a:t>
            </a:r>
            <a:r>
              <a:rPr lang="zh-TW" altLang="en-US" sz="1000" spc="-5" dirty="0"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group membership</a:t>
            </a:r>
            <a:endParaRPr sz="1000" dirty="0">
              <a:latin typeface="Arial"/>
              <a:cs typeface="Arial"/>
            </a:endParaRPr>
          </a:p>
          <a:p>
            <a:pPr marL="285115" marR="334645" indent="3810">
              <a:lnSpc>
                <a:spcPct val="100000"/>
              </a:lnSpc>
              <a:spcBef>
                <a:spcPts val="595"/>
              </a:spcBef>
            </a:pPr>
            <a:r>
              <a:rPr sz="1000" spc="-10" dirty="0">
                <a:latin typeface="Arial"/>
                <a:cs typeface="Arial"/>
              </a:rPr>
              <a:t>How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spc="-10" dirty="0">
                <a:latin typeface="Arial"/>
                <a:cs typeface="Arial"/>
              </a:rPr>
              <a:t>know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spc="-10" dirty="0">
                <a:latin typeface="Arial"/>
                <a:cs typeface="Arial"/>
              </a:rPr>
              <a:t>you </a:t>
            </a:r>
            <a:r>
              <a:rPr sz="1000" spc="-5" dirty="0">
                <a:latin typeface="Arial"/>
                <a:cs typeface="Arial"/>
              </a:rPr>
              <a:t>are indeed communicating with an</a:t>
            </a:r>
            <a:r>
              <a:rPr lang="zh-TW" altLang="en-US" sz="1000" spc="-5" dirty="0"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authorized  (non)member</a:t>
            </a:r>
            <a:r>
              <a:rPr sz="1000" spc="-5" dirty="0">
                <a:latin typeface="Arial"/>
                <a:cs typeface="Arial"/>
              </a:rPr>
              <a:t>?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0" name="object 30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300563" y="3331252"/>
            <a:ext cx="24130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3</a:t>
            </a:fld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Scaling: The </a:t>
            </a:r>
            <a:r>
              <a:rPr spc="10" dirty="0"/>
              <a:t>problem </a:t>
            </a:r>
            <a:r>
              <a:rPr spc="15" dirty="0"/>
              <a:t>with</a:t>
            </a:r>
            <a:r>
              <a:rPr spc="70" dirty="0"/>
              <a:t> </a:t>
            </a:r>
            <a:r>
              <a:rPr spc="10" dirty="0"/>
              <a:t>replication</a:t>
            </a:r>
          </a:p>
        </p:txBody>
      </p:sp>
      <p:sp>
        <p:nvSpPr>
          <p:cNvPr id="4" name="object 4"/>
          <p:cNvSpPr/>
          <p:nvPr/>
        </p:nvSpPr>
        <p:spPr>
          <a:xfrm>
            <a:off x="87743" y="880389"/>
            <a:ext cx="4432935" cy="184150"/>
          </a:xfrm>
          <a:custGeom>
            <a:avLst/>
            <a:gdLst/>
            <a:ahLst/>
            <a:cxnLst/>
            <a:rect l="l" t="t" r="r" b="b"/>
            <a:pathLst>
              <a:path w="4432935" h="184150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3985"/>
                </a:lnTo>
                <a:lnTo>
                  <a:pt x="4432567" y="183985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1665" y="871695"/>
            <a:ext cx="27127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Applying replication is </a:t>
            </a:r>
            <a:r>
              <a:rPr sz="1000" spc="-25" dirty="0">
                <a:solidFill>
                  <a:srgbClr val="04064C"/>
                </a:solidFill>
                <a:latin typeface="Arial"/>
                <a:cs typeface="Arial"/>
              </a:rPr>
              <a:t>easy,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except 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for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one</a:t>
            </a:r>
            <a:r>
              <a:rPr sz="1000" spc="6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thing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7743" y="924610"/>
            <a:ext cx="4483735" cy="1209675"/>
            <a:chOff x="87743" y="924610"/>
            <a:chExt cx="4483735" cy="1209675"/>
          </a:xfrm>
        </p:grpSpPr>
        <p:sp>
          <p:nvSpPr>
            <p:cNvPr id="7" name="object 7"/>
            <p:cNvSpPr/>
            <p:nvPr/>
          </p:nvSpPr>
          <p:spPr>
            <a:xfrm>
              <a:off x="87744" y="1051725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544" y="2032622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344" y="2019922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20311" y="924623"/>
              <a:ext cx="50749" cy="110799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743" y="1095991"/>
              <a:ext cx="4432935" cy="988060"/>
            </a:xfrm>
            <a:custGeom>
              <a:avLst/>
              <a:gdLst/>
              <a:ahLst/>
              <a:cxnLst/>
              <a:rect l="l" t="t" r="r" b="b"/>
              <a:pathLst>
                <a:path w="4432935" h="988060">
                  <a:moveTo>
                    <a:pt x="4432567" y="0"/>
                  </a:moveTo>
                  <a:lnTo>
                    <a:pt x="0" y="0"/>
                  </a:lnTo>
                  <a:lnTo>
                    <a:pt x="0" y="936631"/>
                  </a:lnTo>
                  <a:lnTo>
                    <a:pt x="4008" y="956356"/>
                  </a:lnTo>
                  <a:lnTo>
                    <a:pt x="14922" y="972509"/>
                  </a:lnTo>
                  <a:lnTo>
                    <a:pt x="31075" y="983423"/>
                  </a:lnTo>
                  <a:lnTo>
                    <a:pt x="50800" y="987431"/>
                  </a:lnTo>
                  <a:lnTo>
                    <a:pt x="4381767" y="987431"/>
                  </a:lnTo>
                  <a:lnTo>
                    <a:pt x="4401492" y="983423"/>
                  </a:lnTo>
                  <a:lnTo>
                    <a:pt x="4417644" y="972509"/>
                  </a:lnTo>
                  <a:lnTo>
                    <a:pt x="4428558" y="956356"/>
                  </a:lnTo>
                  <a:lnTo>
                    <a:pt x="4432567" y="93663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62710"/>
              <a:ext cx="0" cy="1089025"/>
            </a:xfrm>
            <a:custGeom>
              <a:avLst/>
              <a:gdLst/>
              <a:ahLst/>
              <a:cxnLst/>
              <a:rect l="l" t="t" r="r" b="b"/>
              <a:pathLst>
                <a:path h="1089025">
                  <a:moveTo>
                    <a:pt x="0" y="108896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500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373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20311" y="9246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17" name="object 17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6700" y="3331252"/>
            <a:ext cx="66294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9" action="ppaction://hlinksldjump"/>
              </a:rPr>
              <a:t>Scaling</a:t>
            </a:r>
            <a:r>
              <a:rPr sz="600" spc="-30" dirty="0">
                <a:solidFill>
                  <a:srgbClr val="04064C"/>
                </a:solidFill>
                <a:latin typeface="Arial"/>
                <a:cs typeface="Arial"/>
                <a:hlinkClick r:id="rId9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9" action="ppaction://hlinksldjump"/>
              </a:rPr>
              <a:t>techniques</a:t>
            </a:r>
            <a:endParaRPr sz="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26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Scaling: The </a:t>
            </a:r>
            <a:r>
              <a:rPr spc="10" dirty="0"/>
              <a:t>problem </a:t>
            </a:r>
            <a:r>
              <a:rPr spc="15" dirty="0"/>
              <a:t>with</a:t>
            </a:r>
            <a:r>
              <a:rPr spc="70" dirty="0"/>
              <a:t> </a:t>
            </a:r>
            <a:r>
              <a:rPr spc="10" dirty="0"/>
              <a:t>replication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80389"/>
            <a:ext cx="4483735" cy="1254125"/>
            <a:chOff x="87743" y="880389"/>
            <a:chExt cx="4483735" cy="1254125"/>
          </a:xfrm>
        </p:grpSpPr>
        <p:sp>
          <p:nvSpPr>
            <p:cNvPr id="5" name="object 5"/>
            <p:cNvSpPr/>
            <p:nvPr/>
          </p:nvSpPr>
          <p:spPr>
            <a:xfrm>
              <a:off x="87743" y="880389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985"/>
                  </a:lnTo>
                  <a:lnTo>
                    <a:pt x="4432567" y="18398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051725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032622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019922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24623"/>
              <a:ext cx="50749" cy="110799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95991"/>
              <a:ext cx="4432935" cy="988060"/>
            </a:xfrm>
            <a:custGeom>
              <a:avLst/>
              <a:gdLst/>
              <a:ahLst/>
              <a:cxnLst/>
              <a:rect l="l" t="t" r="r" b="b"/>
              <a:pathLst>
                <a:path w="4432935" h="988060">
                  <a:moveTo>
                    <a:pt x="4432567" y="0"/>
                  </a:moveTo>
                  <a:lnTo>
                    <a:pt x="0" y="0"/>
                  </a:lnTo>
                  <a:lnTo>
                    <a:pt x="0" y="936631"/>
                  </a:lnTo>
                  <a:lnTo>
                    <a:pt x="4008" y="956356"/>
                  </a:lnTo>
                  <a:lnTo>
                    <a:pt x="14922" y="972509"/>
                  </a:lnTo>
                  <a:lnTo>
                    <a:pt x="31075" y="983423"/>
                  </a:lnTo>
                  <a:lnTo>
                    <a:pt x="50800" y="987431"/>
                  </a:lnTo>
                  <a:lnTo>
                    <a:pt x="4381767" y="987431"/>
                  </a:lnTo>
                  <a:lnTo>
                    <a:pt x="4401492" y="983423"/>
                  </a:lnTo>
                  <a:lnTo>
                    <a:pt x="4417644" y="972509"/>
                  </a:lnTo>
                  <a:lnTo>
                    <a:pt x="4428558" y="956356"/>
                  </a:lnTo>
                  <a:lnTo>
                    <a:pt x="4432567" y="93663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962710"/>
              <a:ext cx="0" cy="1089025"/>
            </a:xfrm>
            <a:custGeom>
              <a:avLst/>
              <a:gdLst/>
              <a:ahLst/>
              <a:cxnLst/>
              <a:rect l="l" t="t" r="r" b="b"/>
              <a:pathLst>
                <a:path h="1089025">
                  <a:moveTo>
                    <a:pt x="0" y="108896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500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373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246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172349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21665" y="782745"/>
            <a:ext cx="4234180" cy="65913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Applying replication is </a:t>
            </a:r>
            <a:r>
              <a:rPr sz="1000" spc="-25" dirty="0">
                <a:solidFill>
                  <a:srgbClr val="04064C"/>
                </a:solidFill>
                <a:latin typeface="Arial"/>
                <a:cs typeface="Arial"/>
              </a:rPr>
              <a:t>easy,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except 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for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one</a:t>
            </a:r>
            <a:r>
              <a:rPr sz="1000" spc="3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thing</a:t>
            </a:r>
            <a:endParaRPr sz="1000">
              <a:latin typeface="Arial"/>
              <a:cs typeface="Arial"/>
            </a:endParaRPr>
          </a:p>
          <a:p>
            <a:pPr marL="293370" marR="5080">
              <a:lnSpc>
                <a:spcPct val="100000"/>
              </a:lnSpc>
              <a:spcBef>
                <a:spcPts val="695"/>
              </a:spcBef>
            </a:pPr>
            <a:r>
              <a:rPr sz="1000" spc="-10" dirty="0">
                <a:latin typeface="Arial"/>
                <a:cs typeface="Arial"/>
              </a:rPr>
              <a:t>Having </a:t>
            </a:r>
            <a:r>
              <a:rPr sz="1000" spc="-5" dirty="0">
                <a:latin typeface="Arial"/>
                <a:cs typeface="Arial"/>
              </a:rPr>
              <a:t>multiple copies (cached or replicated), leads to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inconsistencies</a:t>
            </a:r>
            <a:r>
              <a:rPr sz="1000" spc="-5" dirty="0">
                <a:latin typeface="Arial"/>
                <a:cs typeface="Arial"/>
              </a:rPr>
              <a:t>:  modifying one </a:t>
            </a:r>
            <a:r>
              <a:rPr sz="1000" spc="-10" dirty="0">
                <a:latin typeface="Arial"/>
                <a:cs typeface="Arial"/>
              </a:rPr>
              <a:t>copy makes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spc="-10" dirty="0">
                <a:latin typeface="Arial"/>
                <a:cs typeface="Arial"/>
              </a:rPr>
              <a:t>copy </a:t>
            </a:r>
            <a:r>
              <a:rPr sz="1000" spc="-5" dirty="0">
                <a:latin typeface="Arial"/>
                <a:cs typeface="Arial"/>
              </a:rPr>
              <a:t>different from the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rest.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18" name="object 18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6700" y="3331252"/>
            <a:ext cx="66294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0" action="ppaction://hlinksldjump"/>
              </a:rPr>
              <a:t>Scaling</a:t>
            </a:r>
            <a:r>
              <a:rPr sz="600" spc="-30" dirty="0">
                <a:solidFill>
                  <a:srgbClr val="04064C"/>
                </a:solidFill>
                <a:latin typeface="Arial"/>
                <a:cs typeface="Arial"/>
                <a:hlinkClick r:id="rId10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0" action="ppaction://hlinksldjump"/>
              </a:rPr>
              <a:t>techniques</a:t>
            </a:r>
            <a:endParaRPr sz="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26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Scaling: The </a:t>
            </a:r>
            <a:r>
              <a:rPr spc="10" dirty="0"/>
              <a:t>problem </a:t>
            </a:r>
            <a:r>
              <a:rPr spc="15" dirty="0"/>
              <a:t>with</a:t>
            </a:r>
            <a:r>
              <a:rPr spc="70" dirty="0"/>
              <a:t> </a:t>
            </a:r>
            <a:r>
              <a:rPr spc="10" dirty="0"/>
              <a:t>replication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80389"/>
            <a:ext cx="4483735" cy="1254125"/>
            <a:chOff x="87743" y="880389"/>
            <a:chExt cx="4483735" cy="1254125"/>
          </a:xfrm>
        </p:grpSpPr>
        <p:sp>
          <p:nvSpPr>
            <p:cNvPr id="5" name="object 5"/>
            <p:cNvSpPr/>
            <p:nvPr/>
          </p:nvSpPr>
          <p:spPr>
            <a:xfrm>
              <a:off x="87743" y="880389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985"/>
                  </a:lnTo>
                  <a:lnTo>
                    <a:pt x="4432567" y="18398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051725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032622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019922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24623"/>
              <a:ext cx="50749" cy="110799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95991"/>
              <a:ext cx="4432935" cy="988060"/>
            </a:xfrm>
            <a:custGeom>
              <a:avLst/>
              <a:gdLst/>
              <a:ahLst/>
              <a:cxnLst/>
              <a:rect l="l" t="t" r="r" b="b"/>
              <a:pathLst>
                <a:path w="4432935" h="988060">
                  <a:moveTo>
                    <a:pt x="4432567" y="0"/>
                  </a:moveTo>
                  <a:lnTo>
                    <a:pt x="0" y="0"/>
                  </a:lnTo>
                  <a:lnTo>
                    <a:pt x="0" y="936631"/>
                  </a:lnTo>
                  <a:lnTo>
                    <a:pt x="4008" y="956356"/>
                  </a:lnTo>
                  <a:lnTo>
                    <a:pt x="14922" y="972509"/>
                  </a:lnTo>
                  <a:lnTo>
                    <a:pt x="31075" y="983423"/>
                  </a:lnTo>
                  <a:lnTo>
                    <a:pt x="50800" y="987431"/>
                  </a:lnTo>
                  <a:lnTo>
                    <a:pt x="4381767" y="987431"/>
                  </a:lnTo>
                  <a:lnTo>
                    <a:pt x="4401492" y="983423"/>
                  </a:lnTo>
                  <a:lnTo>
                    <a:pt x="4417644" y="972509"/>
                  </a:lnTo>
                  <a:lnTo>
                    <a:pt x="4428558" y="956356"/>
                  </a:lnTo>
                  <a:lnTo>
                    <a:pt x="4432567" y="93663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962710"/>
              <a:ext cx="0" cy="1089025"/>
            </a:xfrm>
            <a:custGeom>
              <a:avLst/>
              <a:gdLst/>
              <a:ahLst/>
              <a:cxnLst/>
              <a:rect l="l" t="t" r="r" b="b"/>
              <a:pathLst>
                <a:path h="1089025">
                  <a:moveTo>
                    <a:pt x="0" y="108896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500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373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246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172349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551927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1665" y="782745"/>
            <a:ext cx="4234180" cy="103886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Applying replication is </a:t>
            </a:r>
            <a:r>
              <a:rPr sz="1000" spc="-25" dirty="0">
                <a:solidFill>
                  <a:srgbClr val="04064C"/>
                </a:solidFill>
                <a:latin typeface="Arial"/>
                <a:cs typeface="Arial"/>
              </a:rPr>
              <a:t>easy,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except 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for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one</a:t>
            </a:r>
            <a:r>
              <a:rPr sz="1000" spc="3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thing</a:t>
            </a:r>
            <a:endParaRPr sz="1000">
              <a:latin typeface="Arial"/>
              <a:cs typeface="Arial"/>
            </a:endParaRPr>
          </a:p>
          <a:p>
            <a:pPr marL="293370" marR="5080">
              <a:lnSpc>
                <a:spcPct val="100000"/>
              </a:lnSpc>
              <a:spcBef>
                <a:spcPts val="695"/>
              </a:spcBef>
            </a:pPr>
            <a:r>
              <a:rPr sz="1000" spc="-10" dirty="0">
                <a:latin typeface="Arial"/>
                <a:cs typeface="Arial"/>
              </a:rPr>
              <a:t>Having </a:t>
            </a:r>
            <a:r>
              <a:rPr sz="1000" spc="-5" dirty="0">
                <a:latin typeface="Arial"/>
                <a:cs typeface="Arial"/>
              </a:rPr>
              <a:t>multiple copies (cached or replicated), leads to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inconsistencies</a:t>
            </a:r>
            <a:r>
              <a:rPr sz="1000" spc="-5" dirty="0">
                <a:latin typeface="Arial"/>
                <a:cs typeface="Arial"/>
              </a:rPr>
              <a:t>:  modifying one </a:t>
            </a:r>
            <a:r>
              <a:rPr sz="1000" spc="-10" dirty="0">
                <a:latin typeface="Arial"/>
                <a:cs typeface="Arial"/>
              </a:rPr>
              <a:t>copy makes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spc="-10" dirty="0">
                <a:latin typeface="Arial"/>
                <a:cs typeface="Arial"/>
              </a:rPr>
              <a:t>copy </a:t>
            </a:r>
            <a:r>
              <a:rPr sz="1000" spc="-5" dirty="0">
                <a:latin typeface="Arial"/>
                <a:cs typeface="Arial"/>
              </a:rPr>
              <a:t>different from the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rest.</a:t>
            </a:r>
            <a:endParaRPr sz="1000">
              <a:latin typeface="Arial"/>
              <a:cs typeface="Arial"/>
            </a:endParaRPr>
          </a:p>
          <a:p>
            <a:pPr marL="293370" marR="29845">
              <a:lnSpc>
                <a:spcPct val="100000"/>
              </a:lnSpc>
              <a:spcBef>
                <a:spcPts val="590"/>
              </a:spcBef>
            </a:pPr>
            <a:r>
              <a:rPr sz="1000" spc="-10" dirty="0">
                <a:latin typeface="Arial"/>
                <a:cs typeface="Arial"/>
              </a:rPr>
              <a:t>Always </a:t>
            </a:r>
            <a:r>
              <a:rPr sz="1000" spc="-5" dirty="0">
                <a:latin typeface="Arial"/>
                <a:cs typeface="Arial"/>
              </a:rPr>
              <a:t>keeping copies consistent and in a general </a:t>
            </a:r>
            <a:r>
              <a:rPr sz="1000" spc="-20" dirty="0">
                <a:latin typeface="Arial"/>
                <a:cs typeface="Arial"/>
              </a:rPr>
              <a:t>way </a:t>
            </a:r>
            <a:r>
              <a:rPr sz="1000" spc="-5" dirty="0">
                <a:latin typeface="Arial"/>
                <a:cs typeface="Arial"/>
              </a:rPr>
              <a:t>requires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global  synchronization</a:t>
            </a:r>
            <a:r>
              <a:rPr sz="1000" spc="-5" dirty="0">
                <a:latin typeface="Arial"/>
                <a:cs typeface="Arial"/>
              </a:rPr>
              <a:t>on each modification.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19" name="object 19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6700" y="3331252"/>
            <a:ext cx="66294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Scaling</a:t>
            </a:r>
            <a:r>
              <a:rPr sz="600" spc="-30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techniques</a:t>
            </a:r>
            <a:endParaRPr sz="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26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Scaling: The </a:t>
            </a:r>
            <a:r>
              <a:rPr spc="10" dirty="0"/>
              <a:t>problem </a:t>
            </a:r>
            <a:r>
              <a:rPr spc="15" dirty="0"/>
              <a:t>with</a:t>
            </a:r>
            <a:r>
              <a:rPr spc="70" dirty="0"/>
              <a:t> </a:t>
            </a:r>
            <a:r>
              <a:rPr spc="10" dirty="0"/>
              <a:t>replication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80389"/>
            <a:ext cx="4483735" cy="1254125"/>
            <a:chOff x="87743" y="880389"/>
            <a:chExt cx="4483735" cy="1254125"/>
          </a:xfrm>
        </p:grpSpPr>
        <p:sp>
          <p:nvSpPr>
            <p:cNvPr id="5" name="object 5"/>
            <p:cNvSpPr/>
            <p:nvPr/>
          </p:nvSpPr>
          <p:spPr>
            <a:xfrm>
              <a:off x="87743" y="880389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985"/>
                  </a:lnTo>
                  <a:lnTo>
                    <a:pt x="4432567" y="18398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051725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032622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019922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24623"/>
              <a:ext cx="50749" cy="110799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95991"/>
              <a:ext cx="4432935" cy="988060"/>
            </a:xfrm>
            <a:custGeom>
              <a:avLst/>
              <a:gdLst/>
              <a:ahLst/>
              <a:cxnLst/>
              <a:rect l="l" t="t" r="r" b="b"/>
              <a:pathLst>
                <a:path w="4432935" h="988060">
                  <a:moveTo>
                    <a:pt x="4432567" y="0"/>
                  </a:moveTo>
                  <a:lnTo>
                    <a:pt x="0" y="0"/>
                  </a:lnTo>
                  <a:lnTo>
                    <a:pt x="0" y="936631"/>
                  </a:lnTo>
                  <a:lnTo>
                    <a:pt x="4008" y="956356"/>
                  </a:lnTo>
                  <a:lnTo>
                    <a:pt x="14922" y="972509"/>
                  </a:lnTo>
                  <a:lnTo>
                    <a:pt x="31075" y="983423"/>
                  </a:lnTo>
                  <a:lnTo>
                    <a:pt x="50800" y="987431"/>
                  </a:lnTo>
                  <a:lnTo>
                    <a:pt x="4381767" y="987431"/>
                  </a:lnTo>
                  <a:lnTo>
                    <a:pt x="4401492" y="983423"/>
                  </a:lnTo>
                  <a:lnTo>
                    <a:pt x="4417644" y="972509"/>
                  </a:lnTo>
                  <a:lnTo>
                    <a:pt x="4428558" y="956356"/>
                  </a:lnTo>
                  <a:lnTo>
                    <a:pt x="4432567" y="93663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962710"/>
              <a:ext cx="0" cy="1089025"/>
            </a:xfrm>
            <a:custGeom>
              <a:avLst/>
              <a:gdLst/>
              <a:ahLst/>
              <a:cxnLst/>
              <a:rect l="l" t="t" r="r" b="b"/>
              <a:pathLst>
                <a:path h="1089025">
                  <a:moveTo>
                    <a:pt x="0" y="108896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500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373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246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172349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551927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931504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21665" y="782745"/>
            <a:ext cx="4234180" cy="126619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Applying replication is </a:t>
            </a:r>
            <a:r>
              <a:rPr sz="1000" spc="-25" dirty="0">
                <a:solidFill>
                  <a:srgbClr val="04064C"/>
                </a:solidFill>
                <a:latin typeface="Arial"/>
                <a:cs typeface="Arial"/>
              </a:rPr>
              <a:t>easy,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except 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for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one</a:t>
            </a:r>
            <a:r>
              <a:rPr sz="1000" spc="3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thing</a:t>
            </a:r>
            <a:endParaRPr sz="1000">
              <a:latin typeface="Arial"/>
              <a:cs typeface="Arial"/>
            </a:endParaRPr>
          </a:p>
          <a:p>
            <a:pPr marL="293370" marR="5080">
              <a:lnSpc>
                <a:spcPct val="100000"/>
              </a:lnSpc>
              <a:spcBef>
                <a:spcPts val="695"/>
              </a:spcBef>
            </a:pPr>
            <a:r>
              <a:rPr sz="1000" spc="-10" dirty="0">
                <a:latin typeface="Arial"/>
                <a:cs typeface="Arial"/>
              </a:rPr>
              <a:t>Having </a:t>
            </a:r>
            <a:r>
              <a:rPr sz="1000" spc="-5" dirty="0">
                <a:latin typeface="Arial"/>
                <a:cs typeface="Arial"/>
              </a:rPr>
              <a:t>multiple copies (cached or replicated), leads to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inconsistencies</a:t>
            </a:r>
            <a:r>
              <a:rPr sz="1000" spc="-5" dirty="0">
                <a:latin typeface="Arial"/>
                <a:cs typeface="Arial"/>
              </a:rPr>
              <a:t>:  modifying one </a:t>
            </a:r>
            <a:r>
              <a:rPr sz="1000" spc="-10" dirty="0">
                <a:latin typeface="Arial"/>
                <a:cs typeface="Arial"/>
              </a:rPr>
              <a:t>copy makes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spc="-10" dirty="0">
                <a:latin typeface="Arial"/>
                <a:cs typeface="Arial"/>
              </a:rPr>
              <a:t>copy </a:t>
            </a:r>
            <a:r>
              <a:rPr sz="1000" spc="-5" dirty="0">
                <a:latin typeface="Arial"/>
                <a:cs typeface="Arial"/>
              </a:rPr>
              <a:t>different from the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rest.</a:t>
            </a:r>
            <a:endParaRPr sz="1000">
              <a:latin typeface="Arial"/>
              <a:cs typeface="Arial"/>
            </a:endParaRPr>
          </a:p>
          <a:p>
            <a:pPr marL="293370" marR="29845">
              <a:lnSpc>
                <a:spcPct val="100000"/>
              </a:lnSpc>
              <a:spcBef>
                <a:spcPts val="590"/>
              </a:spcBef>
            </a:pPr>
            <a:r>
              <a:rPr sz="1000" spc="-10" dirty="0">
                <a:latin typeface="Arial"/>
                <a:cs typeface="Arial"/>
              </a:rPr>
              <a:t>Always </a:t>
            </a:r>
            <a:r>
              <a:rPr sz="1000" spc="-5" dirty="0">
                <a:latin typeface="Arial"/>
                <a:cs typeface="Arial"/>
              </a:rPr>
              <a:t>keeping copies consistent and in a general </a:t>
            </a:r>
            <a:r>
              <a:rPr sz="1000" spc="-20" dirty="0">
                <a:latin typeface="Arial"/>
                <a:cs typeface="Arial"/>
              </a:rPr>
              <a:t>way </a:t>
            </a:r>
            <a:r>
              <a:rPr sz="1000" spc="-5" dirty="0">
                <a:latin typeface="Arial"/>
                <a:cs typeface="Arial"/>
              </a:rPr>
              <a:t>requires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global  synchronization</a:t>
            </a:r>
            <a:r>
              <a:rPr sz="1000" spc="-5" dirty="0">
                <a:latin typeface="Arial"/>
                <a:cs typeface="Arial"/>
              </a:rPr>
              <a:t>on each modification.</a:t>
            </a:r>
            <a:endParaRPr sz="1000">
              <a:latin typeface="Arial"/>
              <a:cs typeface="Arial"/>
            </a:endParaRPr>
          </a:p>
          <a:p>
            <a:pPr marL="29337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Global synchronization precludes large-scale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solutions.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0" name="object 20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6700" y="3331252"/>
            <a:ext cx="66294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Scaling</a:t>
            </a:r>
            <a:r>
              <a:rPr sz="600" spc="-30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techniques</a:t>
            </a:r>
            <a:endParaRPr sz="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26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693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Being</a:t>
            </a:r>
            <a:r>
              <a:rPr sz="600" spc="-1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scalable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Scaling: The </a:t>
            </a:r>
            <a:r>
              <a:rPr spc="10" dirty="0"/>
              <a:t>problem </a:t>
            </a:r>
            <a:r>
              <a:rPr spc="15" dirty="0"/>
              <a:t>with</a:t>
            </a:r>
            <a:r>
              <a:rPr spc="70" dirty="0"/>
              <a:t> </a:t>
            </a:r>
            <a:r>
              <a:rPr spc="10" dirty="0"/>
              <a:t>replication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80389"/>
            <a:ext cx="4483735" cy="1254125"/>
            <a:chOff x="87743" y="880389"/>
            <a:chExt cx="4483735" cy="1254125"/>
          </a:xfrm>
        </p:grpSpPr>
        <p:sp>
          <p:nvSpPr>
            <p:cNvPr id="5" name="object 5"/>
            <p:cNvSpPr/>
            <p:nvPr/>
          </p:nvSpPr>
          <p:spPr>
            <a:xfrm>
              <a:off x="87743" y="880389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985"/>
                  </a:lnTo>
                  <a:lnTo>
                    <a:pt x="4432567" y="18398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051725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032622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019922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24623"/>
              <a:ext cx="50749" cy="110799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95991"/>
              <a:ext cx="4432935" cy="988060"/>
            </a:xfrm>
            <a:custGeom>
              <a:avLst/>
              <a:gdLst/>
              <a:ahLst/>
              <a:cxnLst/>
              <a:rect l="l" t="t" r="r" b="b"/>
              <a:pathLst>
                <a:path w="4432935" h="988060">
                  <a:moveTo>
                    <a:pt x="4432567" y="0"/>
                  </a:moveTo>
                  <a:lnTo>
                    <a:pt x="0" y="0"/>
                  </a:lnTo>
                  <a:lnTo>
                    <a:pt x="0" y="936631"/>
                  </a:lnTo>
                  <a:lnTo>
                    <a:pt x="4008" y="956356"/>
                  </a:lnTo>
                  <a:lnTo>
                    <a:pt x="14922" y="972509"/>
                  </a:lnTo>
                  <a:lnTo>
                    <a:pt x="31075" y="983423"/>
                  </a:lnTo>
                  <a:lnTo>
                    <a:pt x="50800" y="987431"/>
                  </a:lnTo>
                  <a:lnTo>
                    <a:pt x="4381767" y="987431"/>
                  </a:lnTo>
                  <a:lnTo>
                    <a:pt x="4401492" y="983423"/>
                  </a:lnTo>
                  <a:lnTo>
                    <a:pt x="4417644" y="972509"/>
                  </a:lnTo>
                  <a:lnTo>
                    <a:pt x="4428558" y="956356"/>
                  </a:lnTo>
                  <a:lnTo>
                    <a:pt x="4432567" y="93663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962710"/>
              <a:ext cx="0" cy="1089025"/>
            </a:xfrm>
            <a:custGeom>
              <a:avLst/>
              <a:gdLst/>
              <a:ahLst/>
              <a:cxnLst/>
              <a:rect l="l" t="t" r="r" b="b"/>
              <a:pathLst>
                <a:path h="1089025">
                  <a:moveTo>
                    <a:pt x="0" y="108896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500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373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246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172349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551927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931504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87743" y="2235352"/>
            <a:ext cx="4483735" cy="600710"/>
            <a:chOff x="87743" y="2235352"/>
            <a:chExt cx="4483735" cy="600710"/>
          </a:xfrm>
        </p:grpSpPr>
        <p:sp>
          <p:nvSpPr>
            <p:cNvPr id="19" name="object 19"/>
            <p:cNvSpPr/>
            <p:nvPr/>
          </p:nvSpPr>
          <p:spPr>
            <a:xfrm>
              <a:off x="87743" y="2235352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7744" y="2398331"/>
              <a:ext cx="4432566" cy="506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8544" y="2733954"/>
              <a:ext cx="101600" cy="1016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9344" y="2721254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2279586"/>
              <a:ext cx="50749" cy="454367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7743" y="2442611"/>
              <a:ext cx="4432935" cy="342265"/>
            </a:xfrm>
            <a:custGeom>
              <a:avLst/>
              <a:gdLst/>
              <a:ahLst/>
              <a:cxnLst/>
              <a:rect l="l" t="t" r="r" b="b"/>
              <a:pathLst>
                <a:path w="4432935" h="342264">
                  <a:moveTo>
                    <a:pt x="4432567" y="0"/>
                  </a:moveTo>
                  <a:lnTo>
                    <a:pt x="0" y="0"/>
                  </a:lnTo>
                  <a:lnTo>
                    <a:pt x="0" y="291343"/>
                  </a:lnTo>
                  <a:lnTo>
                    <a:pt x="4008" y="311067"/>
                  </a:lnTo>
                  <a:lnTo>
                    <a:pt x="14922" y="327220"/>
                  </a:lnTo>
                  <a:lnTo>
                    <a:pt x="31075" y="338134"/>
                  </a:lnTo>
                  <a:lnTo>
                    <a:pt x="50800" y="342143"/>
                  </a:lnTo>
                  <a:lnTo>
                    <a:pt x="4381767" y="342143"/>
                  </a:lnTo>
                  <a:lnTo>
                    <a:pt x="4401492" y="338134"/>
                  </a:lnTo>
                  <a:lnTo>
                    <a:pt x="4417644" y="327220"/>
                  </a:lnTo>
                  <a:lnTo>
                    <a:pt x="4428558" y="311067"/>
                  </a:lnTo>
                  <a:lnTo>
                    <a:pt x="4432567" y="29134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2317681"/>
              <a:ext cx="0" cy="435609"/>
            </a:xfrm>
            <a:custGeom>
              <a:avLst/>
              <a:gdLst/>
              <a:ahLst/>
              <a:cxnLst/>
              <a:rect l="l" t="t" r="r" b="b"/>
              <a:pathLst>
                <a:path h="435610">
                  <a:moveTo>
                    <a:pt x="0" y="43532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230498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20311" y="229228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20311" y="227958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21665" y="782745"/>
            <a:ext cx="4234180" cy="1967864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Applying replication is </a:t>
            </a:r>
            <a:r>
              <a:rPr sz="1000" spc="-25" dirty="0">
                <a:solidFill>
                  <a:srgbClr val="04064C"/>
                </a:solidFill>
                <a:latin typeface="Arial"/>
                <a:cs typeface="Arial"/>
              </a:rPr>
              <a:t>easy,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except 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for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one</a:t>
            </a:r>
            <a:r>
              <a:rPr sz="1000" spc="3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thing</a:t>
            </a:r>
            <a:endParaRPr sz="1000" dirty="0">
              <a:latin typeface="Arial"/>
              <a:cs typeface="Arial"/>
            </a:endParaRPr>
          </a:p>
          <a:p>
            <a:pPr marL="293370" marR="5080">
              <a:lnSpc>
                <a:spcPct val="100000"/>
              </a:lnSpc>
              <a:spcBef>
                <a:spcPts val="695"/>
              </a:spcBef>
            </a:pPr>
            <a:r>
              <a:rPr sz="1000" spc="-10" dirty="0">
                <a:latin typeface="Arial"/>
                <a:cs typeface="Arial"/>
              </a:rPr>
              <a:t>Having </a:t>
            </a:r>
            <a:r>
              <a:rPr sz="1000" spc="-5" dirty="0">
                <a:latin typeface="Arial"/>
                <a:cs typeface="Arial"/>
              </a:rPr>
              <a:t>multiple copies (cached or replicated), leads to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inconsistencies</a:t>
            </a:r>
            <a:r>
              <a:rPr sz="1000" spc="-5" dirty="0">
                <a:latin typeface="Arial"/>
                <a:cs typeface="Arial"/>
              </a:rPr>
              <a:t>:  modifying one </a:t>
            </a:r>
            <a:r>
              <a:rPr sz="1000" spc="-10" dirty="0">
                <a:latin typeface="Arial"/>
                <a:cs typeface="Arial"/>
              </a:rPr>
              <a:t>copy makes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spc="-10" dirty="0">
                <a:latin typeface="Arial"/>
                <a:cs typeface="Arial"/>
              </a:rPr>
              <a:t>copy </a:t>
            </a:r>
            <a:r>
              <a:rPr sz="1000" spc="-5" dirty="0">
                <a:latin typeface="Arial"/>
                <a:cs typeface="Arial"/>
              </a:rPr>
              <a:t>different from the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rest.</a:t>
            </a:r>
            <a:endParaRPr sz="1000" dirty="0">
              <a:latin typeface="Arial"/>
              <a:cs typeface="Arial"/>
            </a:endParaRPr>
          </a:p>
          <a:p>
            <a:pPr marL="293370" marR="29845">
              <a:lnSpc>
                <a:spcPct val="100000"/>
              </a:lnSpc>
              <a:spcBef>
                <a:spcPts val="590"/>
              </a:spcBef>
            </a:pPr>
            <a:r>
              <a:rPr sz="1000" spc="-10" dirty="0">
                <a:latin typeface="Arial"/>
                <a:cs typeface="Arial"/>
              </a:rPr>
              <a:t>Always </a:t>
            </a:r>
            <a:r>
              <a:rPr sz="1000" spc="-5" dirty="0">
                <a:latin typeface="Arial"/>
                <a:cs typeface="Arial"/>
              </a:rPr>
              <a:t>keeping copies consistent and in a general </a:t>
            </a:r>
            <a:r>
              <a:rPr sz="1000" spc="-20" dirty="0">
                <a:latin typeface="Arial"/>
                <a:cs typeface="Arial"/>
              </a:rPr>
              <a:t>way </a:t>
            </a:r>
            <a:r>
              <a:rPr sz="1000" spc="-5" dirty="0">
                <a:latin typeface="Arial"/>
                <a:cs typeface="Arial"/>
              </a:rPr>
              <a:t>requires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global  synchronization</a:t>
            </a:r>
            <a:r>
              <a:rPr sz="1000" spc="-5" dirty="0">
                <a:latin typeface="Arial"/>
                <a:cs typeface="Arial"/>
              </a:rPr>
              <a:t>on each modification.</a:t>
            </a:r>
            <a:endParaRPr sz="1000" dirty="0">
              <a:latin typeface="Arial"/>
              <a:cs typeface="Arial"/>
            </a:endParaRPr>
          </a:p>
          <a:p>
            <a:pPr marL="29337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Global synchronization precludes large-scale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solutions.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 dirty="0">
              <a:latin typeface="Arial"/>
              <a:cs typeface="Arial"/>
            </a:endParaRPr>
          </a:p>
          <a:p>
            <a:pPr marL="1651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 dirty="0">
              <a:latin typeface="Arial"/>
              <a:cs typeface="Arial"/>
            </a:endParaRPr>
          </a:p>
          <a:p>
            <a:pPr marL="16510" marR="239395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If </a:t>
            </a:r>
            <a:r>
              <a:rPr sz="1000" spc="-10" dirty="0">
                <a:latin typeface="Arial"/>
                <a:cs typeface="Arial"/>
              </a:rPr>
              <a:t>we </a:t>
            </a:r>
            <a:r>
              <a:rPr sz="1000" spc="-5" dirty="0">
                <a:latin typeface="Arial"/>
                <a:cs typeface="Arial"/>
              </a:rPr>
              <a:t>can tolerate inconsistencies, </a:t>
            </a:r>
            <a:r>
              <a:rPr sz="1000" spc="-10" dirty="0">
                <a:latin typeface="Arial"/>
                <a:cs typeface="Arial"/>
              </a:rPr>
              <a:t>we </a:t>
            </a:r>
            <a:r>
              <a:rPr sz="1000" spc="-1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reduce the need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global  synchronization, but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tolerating inconsistencies is application</a:t>
            </a:r>
            <a:r>
              <a:rPr sz="1000" spc="75" dirty="0">
                <a:solidFill>
                  <a:srgbClr val="0000FA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dependent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1" name="object 3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6700" y="3331252"/>
            <a:ext cx="66294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5" action="ppaction://hlinksldjump"/>
              </a:rPr>
              <a:t>Scaling</a:t>
            </a:r>
            <a:r>
              <a:rPr sz="600" spc="-30" dirty="0">
                <a:solidFill>
                  <a:srgbClr val="04064C"/>
                </a:solidFill>
                <a:latin typeface="Arial"/>
                <a:cs typeface="Arial"/>
                <a:hlinkClick r:id="rId1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5" action="ppaction://hlinksldjump"/>
              </a:rPr>
              <a:t>techniques</a:t>
            </a:r>
            <a:endParaRPr sz="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26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053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Pitfalls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Developing </a:t>
            </a:r>
            <a:r>
              <a:rPr spc="10" dirty="0"/>
              <a:t>distributed </a:t>
            </a:r>
            <a:r>
              <a:rPr spc="15" dirty="0"/>
              <a:t>systems:</a:t>
            </a:r>
            <a:r>
              <a:rPr spc="95" dirty="0"/>
              <a:t> </a:t>
            </a:r>
            <a:r>
              <a:rPr spc="5" dirty="0"/>
              <a:t>Pitfalls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63003"/>
            <a:ext cx="4483735" cy="599440"/>
            <a:chOff x="87743" y="563003"/>
            <a:chExt cx="4483735" cy="599440"/>
          </a:xfrm>
        </p:grpSpPr>
        <p:sp>
          <p:nvSpPr>
            <p:cNvPr id="5" name="object 5"/>
            <p:cNvSpPr/>
            <p:nvPr/>
          </p:nvSpPr>
          <p:spPr>
            <a:xfrm>
              <a:off x="87743" y="563003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2598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060589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047889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07237"/>
              <a:ext cx="50749" cy="45335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770258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330"/>
                  </a:lnTo>
                  <a:lnTo>
                    <a:pt x="4008" y="310055"/>
                  </a:lnTo>
                  <a:lnTo>
                    <a:pt x="14922" y="326208"/>
                  </a:lnTo>
                  <a:lnTo>
                    <a:pt x="31075" y="337122"/>
                  </a:lnTo>
                  <a:lnTo>
                    <a:pt x="50800" y="341131"/>
                  </a:lnTo>
                  <a:lnTo>
                    <a:pt x="4381767" y="341131"/>
                  </a:lnTo>
                  <a:lnTo>
                    <a:pt x="4401492" y="337122"/>
                  </a:lnTo>
                  <a:lnTo>
                    <a:pt x="4417644" y="326208"/>
                  </a:lnTo>
                  <a:lnTo>
                    <a:pt x="4428558" y="310055"/>
                  </a:lnTo>
                  <a:lnTo>
                    <a:pt x="4432567" y="29033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45329"/>
              <a:ext cx="0" cy="434340"/>
            </a:xfrm>
            <a:custGeom>
              <a:avLst/>
              <a:gdLst/>
              <a:ahLst/>
              <a:cxnLst/>
              <a:rect l="l" t="t" r="r" b="b"/>
              <a:pathLst>
                <a:path h="434340">
                  <a:moveTo>
                    <a:pt x="0" y="4343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326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199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072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25844" y="514318"/>
            <a:ext cx="4191000" cy="56261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distributed systems are needlessly </a:t>
            </a:r>
            <a:r>
              <a:rPr sz="1000" spc="-10" dirty="0">
                <a:latin typeface="Arial"/>
                <a:cs typeface="Arial"/>
              </a:rPr>
              <a:t>complex </a:t>
            </a:r>
            <a:r>
              <a:rPr sz="1000" spc="-5" dirty="0">
                <a:latin typeface="Arial"/>
                <a:cs typeface="Arial"/>
              </a:rPr>
              <a:t>caused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mistakes that  required patching later on. </a:t>
            </a:r>
            <a:r>
              <a:rPr sz="1000" spc="-10" dirty="0">
                <a:latin typeface="Arial"/>
                <a:cs typeface="Arial"/>
              </a:rPr>
              <a:t>Many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assumptions</a:t>
            </a:r>
            <a:r>
              <a:rPr sz="1000" spc="-5" dirty="0">
                <a:latin typeface="Arial"/>
                <a:cs typeface="Arial"/>
              </a:rPr>
              <a:t>are often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made.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17" name="object 17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053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Pitfalls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Developing </a:t>
            </a:r>
            <a:r>
              <a:rPr spc="10" dirty="0"/>
              <a:t>distributed </a:t>
            </a:r>
            <a:r>
              <a:rPr spc="15" dirty="0"/>
              <a:t>systems:</a:t>
            </a:r>
            <a:r>
              <a:rPr spc="95" dirty="0"/>
              <a:t> </a:t>
            </a:r>
            <a:r>
              <a:rPr spc="5" dirty="0"/>
              <a:t>Pitfalls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63003"/>
            <a:ext cx="4483735" cy="599440"/>
            <a:chOff x="87743" y="563003"/>
            <a:chExt cx="4483735" cy="599440"/>
          </a:xfrm>
        </p:grpSpPr>
        <p:sp>
          <p:nvSpPr>
            <p:cNvPr id="5" name="object 5"/>
            <p:cNvSpPr/>
            <p:nvPr/>
          </p:nvSpPr>
          <p:spPr>
            <a:xfrm>
              <a:off x="87743" y="563003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2598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060589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047889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07237"/>
              <a:ext cx="50749" cy="45335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770258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330"/>
                  </a:lnTo>
                  <a:lnTo>
                    <a:pt x="4008" y="310055"/>
                  </a:lnTo>
                  <a:lnTo>
                    <a:pt x="14922" y="326208"/>
                  </a:lnTo>
                  <a:lnTo>
                    <a:pt x="31075" y="337122"/>
                  </a:lnTo>
                  <a:lnTo>
                    <a:pt x="50800" y="341131"/>
                  </a:lnTo>
                  <a:lnTo>
                    <a:pt x="4381767" y="341131"/>
                  </a:lnTo>
                  <a:lnTo>
                    <a:pt x="4401492" y="337122"/>
                  </a:lnTo>
                  <a:lnTo>
                    <a:pt x="4417644" y="326208"/>
                  </a:lnTo>
                  <a:lnTo>
                    <a:pt x="4428558" y="310055"/>
                  </a:lnTo>
                  <a:lnTo>
                    <a:pt x="4432567" y="29033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45329"/>
              <a:ext cx="0" cy="434340"/>
            </a:xfrm>
            <a:custGeom>
              <a:avLst/>
              <a:gdLst/>
              <a:ahLst/>
              <a:cxnLst/>
              <a:rect l="l" t="t" r="r" b="b"/>
              <a:pathLst>
                <a:path h="434340">
                  <a:moveTo>
                    <a:pt x="0" y="4343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326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199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072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87743" y="1228165"/>
            <a:ext cx="4432935" cy="182245"/>
          </a:xfrm>
          <a:custGeom>
            <a:avLst/>
            <a:gdLst/>
            <a:ahLst/>
            <a:cxnLst/>
            <a:rect l="l" t="t" r="r" b="b"/>
            <a:pathLst>
              <a:path w="4432935" h="182244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2213"/>
                </a:lnTo>
                <a:lnTo>
                  <a:pt x="4432567" y="182213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25844" y="514318"/>
            <a:ext cx="4191000" cy="88265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distributed systems are needlessly </a:t>
            </a:r>
            <a:r>
              <a:rPr sz="1000" spc="-10" dirty="0">
                <a:latin typeface="Arial"/>
                <a:cs typeface="Arial"/>
              </a:rPr>
              <a:t>complex </a:t>
            </a:r>
            <a:r>
              <a:rPr sz="1000" spc="-5" dirty="0">
                <a:latin typeface="Arial"/>
                <a:cs typeface="Arial"/>
              </a:rPr>
              <a:t>caused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mistakes that  required patching later on. </a:t>
            </a:r>
            <a:r>
              <a:rPr sz="1000" spc="-10" dirty="0">
                <a:latin typeface="Arial"/>
                <a:cs typeface="Arial"/>
              </a:rPr>
              <a:t>Many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assumptions</a:t>
            </a:r>
            <a:r>
              <a:rPr sz="1000" spc="-5" dirty="0">
                <a:latin typeface="Arial"/>
                <a:cs typeface="Arial"/>
              </a:rPr>
              <a:t>are often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made.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(and often hidden)</a:t>
            </a:r>
            <a:r>
              <a:rPr sz="100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assumptions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0" y="1272374"/>
            <a:ext cx="4608195" cy="2183765"/>
            <a:chOff x="0" y="1272374"/>
            <a:chExt cx="4608195" cy="2183765"/>
          </a:xfrm>
        </p:grpSpPr>
        <p:sp>
          <p:nvSpPr>
            <p:cNvPr id="18" name="object 18"/>
            <p:cNvSpPr/>
            <p:nvPr/>
          </p:nvSpPr>
          <p:spPr>
            <a:xfrm>
              <a:off x="87744" y="1397723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38544" y="3186620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9344" y="3173920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20310" y="1272400"/>
              <a:ext cx="50749" cy="191422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43" y="1441983"/>
              <a:ext cx="4432935" cy="1795780"/>
            </a:xfrm>
            <a:custGeom>
              <a:avLst/>
              <a:gdLst/>
              <a:ahLst/>
              <a:cxnLst/>
              <a:rect l="l" t="t" r="r" b="b"/>
              <a:pathLst>
                <a:path w="4432935" h="1795780">
                  <a:moveTo>
                    <a:pt x="4432567" y="0"/>
                  </a:moveTo>
                  <a:lnTo>
                    <a:pt x="0" y="0"/>
                  </a:lnTo>
                  <a:lnTo>
                    <a:pt x="0" y="1744637"/>
                  </a:lnTo>
                  <a:lnTo>
                    <a:pt x="4008" y="1764361"/>
                  </a:lnTo>
                  <a:lnTo>
                    <a:pt x="14922" y="1780514"/>
                  </a:lnTo>
                  <a:lnTo>
                    <a:pt x="31075" y="1791428"/>
                  </a:lnTo>
                  <a:lnTo>
                    <a:pt x="50800" y="1795437"/>
                  </a:lnTo>
                  <a:lnTo>
                    <a:pt x="4381767" y="1795437"/>
                  </a:lnTo>
                  <a:lnTo>
                    <a:pt x="4401492" y="1791428"/>
                  </a:lnTo>
                  <a:lnTo>
                    <a:pt x="4417644" y="1780514"/>
                  </a:lnTo>
                  <a:lnTo>
                    <a:pt x="4428558" y="1764361"/>
                  </a:lnTo>
                  <a:lnTo>
                    <a:pt x="4432567" y="174463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0" y="1310474"/>
              <a:ext cx="0" cy="1895475"/>
            </a:xfrm>
            <a:custGeom>
              <a:avLst/>
              <a:gdLst/>
              <a:ahLst/>
              <a:cxnLst/>
              <a:rect l="l" t="t" r="r" b="b"/>
              <a:pathLst>
                <a:path h="1895475">
                  <a:moveTo>
                    <a:pt x="0" y="18951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0" y="129777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0" y="128507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0" y="127237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053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Pitfalls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Developing </a:t>
            </a:r>
            <a:r>
              <a:rPr spc="10" dirty="0"/>
              <a:t>distributed </a:t>
            </a:r>
            <a:r>
              <a:rPr spc="15" dirty="0"/>
              <a:t>systems:</a:t>
            </a:r>
            <a:r>
              <a:rPr spc="95" dirty="0"/>
              <a:t> </a:t>
            </a:r>
            <a:r>
              <a:rPr spc="5" dirty="0"/>
              <a:t>Pitfalls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63003"/>
            <a:ext cx="4483735" cy="599440"/>
            <a:chOff x="87743" y="563003"/>
            <a:chExt cx="4483735" cy="599440"/>
          </a:xfrm>
        </p:grpSpPr>
        <p:sp>
          <p:nvSpPr>
            <p:cNvPr id="5" name="object 5"/>
            <p:cNvSpPr/>
            <p:nvPr/>
          </p:nvSpPr>
          <p:spPr>
            <a:xfrm>
              <a:off x="87743" y="563003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2598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060589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047889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07237"/>
              <a:ext cx="50749" cy="45335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770258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330"/>
                  </a:lnTo>
                  <a:lnTo>
                    <a:pt x="4008" y="310055"/>
                  </a:lnTo>
                  <a:lnTo>
                    <a:pt x="14922" y="326208"/>
                  </a:lnTo>
                  <a:lnTo>
                    <a:pt x="31075" y="337122"/>
                  </a:lnTo>
                  <a:lnTo>
                    <a:pt x="50800" y="341131"/>
                  </a:lnTo>
                  <a:lnTo>
                    <a:pt x="4381767" y="341131"/>
                  </a:lnTo>
                  <a:lnTo>
                    <a:pt x="4401492" y="337122"/>
                  </a:lnTo>
                  <a:lnTo>
                    <a:pt x="4417644" y="326208"/>
                  </a:lnTo>
                  <a:lnTo>
                    <a:pt x="4428558" y="310055"/>
                  </a:lnTo>
                  <a:lnTo>
                    <a:pt x="4432567" y="29033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45329"/>
              <a:ext cx="0" cy="434340"/>
            </a:xfrm>
            <a:custGeom>
              <a:avLst/>
              <a:gdLst/>
              <a:ahLst/>
              <a:cxnLst/>
              <a:rect l="l" t="t" r="r" b="b"/>
              <a:pathLst>
                <a:path h="434340">
                  <a:moveTo>
                    <a:pt x="0" y="4343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326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199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072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228165"/>
            <a:ext cx="4483735" cy="2060575"/>
            <a:chOff x="87743" y="1228165"/>
            <a:chExt cx="4483735" cy="2060575"/>
          </a:xfrm>
        </p:grpSpPr>
        <p:sp>
          <p:nvSpPr>
            <p:cNvPr id="16" name="object 16"/>
            <p:cNvSpPr/>
            <p:nvPr/>
          </p:nvSpPr>
          <p:spPr>
            <a:xfrm>
              <a:off x="87743" y="1228165"/>
              <a:ext cx="4432935" cy="182245"/>
            </a:xfrm>
            <a:custGeom>
              <a:avLst/>
              <a:gdLst/>
              <a:ahLst/>
              <a:cxnLst/>
              <a:rect l="l" t="t" r="r" b="b"/>
              <a:pathLst>
                <a:path w="4432935" h="18224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213"/>
                  </a:lnTo>
                  <a:lnTo>
                    <a:pt x="4432567" y="182213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397723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3186620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3173920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272400"/>
              <a:ext cx="50749" cy="191422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441983"/>
              <a:ext cx="4432935" cy="1795780"/>
            </a:xfrm>
            <a:custGeom>
              <a:avLst/>
              <a:gdLst/>
              <a:ahLst/>
              <a:cxnLst/>
              <a:rect l="l" t="t" r="r" b="b"/>
              <a:pathLst>
                <a:path w="4432935" h="1795780">
                  <a:moveTo>
                    <a:pt x="4432567" y="0"/>
                  </a:moveTo>
                  <a:lnTo>
                    <a:pt x="0" y="0"/>
                  </a:lnTo>
                  <a:lnTo>
                    <a:pt x="0" y="1744637"/>
                  </a:lnTo>
                  <a:lnTo>
                    <a:pt x="4008" y="1764361"/>
                  </a:lnTo>
                  <a:lnTo>
                    <a:pt x="14922" y="1780514"/>
                  </a:lnTo>
                  <a:lnTo>
                    <a:pt x="31075" y="1791428"/>
                  </a:lnTo>
                  <a:lnTo>
                    <a:pt x="50800" y="1795437"/>
                  </a:lnTo>
                  <a:lnTo>
                    <a:pt x="4381767" y="1795437"/>
                  </a:lnTo>
                  <a:lnTo>
                    <a:pt x="4401492" y="1791428"/>
                  </a:lnTo>
                  <a:lnTo>
                    <a:pt x="4417644" y="1780514"/>
                  </a:lnTo>
                  <a:lnTo>
                    <a:pt x="4428558" y="1764361"/>
                  </a:lnTo>
                  <a:lnTo>
                    <a:pt x="4432567" y="174463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310475"/>
              <a:ext cx="0" cy="1895475"/>
            </a:xfrm>
            <a:custGeom>
              <a:avLst/>
              <a:gdLst/>
              <a:ahLst/>
              <a:cxnLst/>
              <a:rect l="l" t="t" r="r" b="b"/>
              <a:pathLst>
                <a:path h="1895475">
                  <a:moveTo>
                    <a:pt x="0" y="18951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2977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2850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2723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517345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25844" y="514318"/>
            <a:ext cx="4191000" cy="112077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distributed systems are needlessly </a:t>
            </a:r>
            <a:r>
              <a:rPr sz="1000" spc="-10" dirty="0">
                <a:latin typeface="Arial"/>
                <a:cs typeface="Arial"/>
              </a:rPr>
              <a:t>complex </a:t>
            </a:r>
            <a:r>
              <a:rPr sz="1000" spc="-5" dirty="0">
                <a:latin typeface="Arial"/>
                <a:cs typeface="Arial"/>
              </a:rPr>
              <a:t>caused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mistakes that  required patching later on. </a:t>
            </a:r>
            <a:r>
              <a:rPr sz="1000" spc="-10" dirty="0">
                <a:latin typeface="Arial"/>
                <a:cs typeface="Arial"/>
              </a:rPr>
              <a:t>Many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assumptions</a:t>
            </a:r>
            <a:r>
              <a:rPr sz="1000" spc="-5" dirty="0">
                <a:latin typeface="Arial"/>
                <a:cs typeface="Arial"/>
              </a:rPr>
              <a:t>are often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made.</a:t>
            </a:r>
            <a:endParaRPr sz="1000">
              <a:latin typeface="Arial"/>
              <a:cs typeface="Arial"/>
            </a:endParaRPr>
          </a:p>
          <a:p>
            <a:pPr marL="289560" marR="2059939" indent="-277495">
              <a:lnSpc>
                <a:spcPct val="156200"/>
              </a:lnSpc>
              <a:spcBef>
                <a:spcPts val="640"/>
              </a:spcBef>
            </a:pP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(and often hidden) assumptions  </a:t>
            </a: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reliable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9" name="object 29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053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Pitfalls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Developing </a:t>
            </a:r>
            <a:r>
              <a:rPr spc="10" dirty="0"/>
              <a:t>distributed </a:t>
            </a:r>
            <a:r>
              <a:rPr spc="15" dirty="0"/>
              <a:t>systems:</a:t>
            </a:r>
            <a:r>
              <a:rPr spc="95" dirty="0"/>
              <a:t> </a:t>
            </a:r>
            <a:r>
              <a:rPr spc="5" dirty="0"/>
              <a:t>Pitfalls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63003"/>
            <a:ext cx="4483735" cy="599440"/>
            <a:chOff x="87743" y="563003"/>
            <a:chExt cx="4483735" cy="599440"/>
          </a:xfrm>
        </p:grpSpPr>
        <p:sp>
          <p:nvSpPr>
            <p:cNvPr id="5" name="object 5"/>
            <p:cNvSpPr/>
            <p:nvPr/>
          </p:nvSpPr>
          <p:spPr>
            <a:xfrm>
              <a:off x="87743" y="563003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2598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060589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047889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07237"/>
              <a:ext cx="50749" cy="45335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770258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330"/>
                  </a:lnTo>
                  <a:lnTo>
                    <a:pt x="4008" y="310055"/>
                  </a:lnTo>
                  <a:lnTo>
                    <a:pt x="14922" y="326208"/>
                  </a:lnTo>
                  <a:lnTo>
                    <a:pt x="31075" y="337122"/>
                  </a:lnTo>
                  <a:lnTo>
                    <a:pt x="50800" y="341131"/>
                  </a:lnTo>
                  <a:lnTo>
                    <a:pt x="4381767" y="341131"/>
                  </a:lnTo>
                  <a:lnTo>
                    <a:pt x="4401492" y="337122"/>
                  </a:lnTo>
                  <a:lnTo>
                    <a:pt x="4417644" y="326208"/>
                  </a:lnTo>
                  <a:lnTo>
                    <a:pt x="4428558" y="310055"/>
                  </a:lnTo>
                  <a:lnTo>
                    <a:pt x="4432567" y="29033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45329"/>
              <a:ext cx="0" cy="434340"/>
            </a:xfrm>
            <a:custGeom>
              <a:avLst/>
              <a:gdLst/>
              <a:ahLst/>
              <a:cxnLst/>
              <a:rect l="l" t="t" r="r" b="b"/>
              <a:pathLst>
                <a:path h="434340">
                  <a:moveTo>
                    <a:pt x="0" y="4343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326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199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072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228165"/>
            <a:ext cx="4483735" cy="2060575"/>
            <a:chOff x="87743" y="1228165"/>
            <a:chExt cx="4483735" cy="2060575"/>
          </a:xfrm>
        </p:grpSpPr>
        <p:sp>
          <p:nvSpPr>
            <p:cNvPr id="16" name="object 16"/>
            <p:cNvSpPr/>
            <p:nvPr/>
          </p:nvSpPr>
          <p:spPr>
            <a:xfrm>
              <a:off x="87743" y="1228165"/>
              <a:ext cx="4432935" cy="182245"/>
            </a:xfrm>
            <a:custGeom>
              <a:avLst/>
              <a:gdLst/>
              <a:ahLst/>
              <a:cxnLst/>
              <a:rect l="l" t="t" r="r" b="b"/>
              <a:pathLst>
                <a:path w="4432935" h="18224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213"/>
                  </a:lnTo>
                  <a:lnTo>
                    <a:pt x="4432567" y="182213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397723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3186620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3173920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272400"/>
              <a:ext cx="50749" cy="191422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441983"/>
              <a:ext cx="4432935" cy="1795780"/>
            </a:xfrm>
            <a:custGeom>
              <a:avLst/>
              <a:gdLst/>
              <a:ahLst/>
              <a:cxnLst/>
              <a:rect l="l" t="t" r="r" b="b"/>
              <a:pathLst>
                <a:path w="4432935" h="1795780">
                  <a:moveTo>
                    <a:pt x="4432567" y="0"/>
                  </a:moveTo>
                  <a:lnTo>
                    <a:pt x="0" y="0"/>
                  </a:lnTo>
                  <a:lnTo>
                    <a:pt x="0" y="1744637"/>
                  </a:lnTo>
                  <a:lnTo>
                    <a:pt x="4008" y="1764361"/>
                  </a:lnTo>
                  <a:lnTo>
                    <a:pt x="14922" y="1780514"/>
                  </a:lnTo>
                  <a:lnTo>
                    <a:pt x="31075" y="1791428"/>
                  </a:lnTo>
                  <a:lnTo>
                    <a:pt x="50800" y="1795437"/>
                  </a:lnTo>
                  <a:lnTo>
                    <a:pt x="4381767" y="1795437"/>
                  </a:lnTo>
                  <a:lnTo>
                    <a:pt x="4401492" y="1791428"/>
                  </a:lnTo>
                  <a:lnTo>
                    <a:pt x="4417644" y="1780514"/>
                  </a:lnTo>
                  <a:lnTo>
                    <a:pt x="4428558" y="1764361"/>
                  </a:lnTo>
                  <a:lnTo>
                    <a:pt x="4432567" y="174463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310475"/>
              <a:ext cx="0" cy="1895475"/>
            </a:xfrm>
            <a:custGeom>
              <a:avLst/>
              <a:gdLst/>
              <a:ahLst/>
              <a:cxnLst/>
              <a:rect l="l" t="t" r="r" b="b"/>
              <a:pathLst>
                <a:path h="1895475">
                  <a:moveTo>
                    <a:pt x="0" y="18951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2977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2850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2723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517345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1745081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25844" y="514318"/>
            <a:ext cx="4191000" cy="134874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distributed systems are needlessly </a:t>
            </a:r>
            <a:r>
              <a:rPr sz="1000" spc="-10" dirty="0">
                <a:latin typeface="Arial"/>
                <a:cs typeface="Arial"/>
              </a:rPr>
              <a:t>complex </a:t>
            </a:r>
            <a:r>
              <a:rPr sz="1000" spc="-5" dirty="0">
                <a:latin typeface="Arial"/>
                <a:cs typeface="Arial"/>
              </a:rPr>
              <a:t>caused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mistakes that  required patching later on. </a:t>
            </a:r>
            <a:r>
              <a:rPr sz="1000" spc="-10" dirty="0">
                <a:latin typeface="Arial"/>
                <a:cs typeface="Arial"/>
              </a:rPr>
              <a:t>Many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assumptions</a:t>
            </a:r>
            <a:r>
              <a:rPr sz="1000" spc="-5" dirty="0">
                <a:latin typeface="Arial"/>
                <a:cs typeface="Arial"/>
              </a:rPr>
              <a:t>are often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made.</a:t>
            </a:r>
            <a:endParaRPr sz="1000">
              <a:latin typeface="Arial"/>
              <a:cs typeface="Arial"/>
            </a:endParaRPr>
          </a:p>
          <a:p>
            <a:pPr marL="289560" marR="2059939" indent="-277495">
              <a:lnSpc>
                <a:spcPct val="156200"/>
              </a:lnSpc>
              <a:spcBef>
                <a:spcPts val="640"/>
              </a:spcBef>
            </a:pP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(and often hidden) assumptions  </a:t>
            </a: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reliable</a:t>
            </a:r>
            <a:endParaRPr sz="100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secure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0" name="object 30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053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Pitfalls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Developing </a:t>
            </a:r>
            <a:r>
              <a:rPr spc="10" dirty="0"/>
              <a:t>distributed </a:t>
            </a:r>
            <a:r>
              <a:rPr spc="15" dirty="0"/>
              <a:t>systems:</a:t>
            </a:r>
            <a:r>
              <a:rPr spc="95" dirty="0"/>
              <a:t> </a:t>
            </a:r>
            <a:r>
              <a:rPr spc="5" dirty="0"/>
              <a:t>Pitfalls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63003"/>
            <a:ext cx="4483735" cy="599440"/>
            <a:chOff x="87743" y="563003"/>
            <a:chExt cx="4483735" cy="599440"/>
          </a:xfrm>
        </p:grpSpPr>
        <p:sp>
          <p:nvSpPr>
            <p:cNvPr id="5" name="object 5"/>
            <p:cNvSpPr/>
            <p:nvPr/>
          </p:nvSpPr>
          <p:spPr>
            <a:xfrm>
              <a:off x="87743" y="563003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2598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060589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047889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07237"/>
              <a:ext cx="50749" cy="45335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770258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330"/>
                  </a:lnTo>
                  <a:lnTo>
                    <a:pt x="4008" y="310055"/>
                  </a:lnTo>
                  <a:lnTo>
                    <a:pt x="14922" y="326208"/>
                  </a:lnTo>
                  <a:lnTo>
                    <a:pt x="31075" y="337122"/>
                  </a:lnTo>
                  <a:lnTo>
                    <a:pt x="50800" y="341131"/>
                  </a:lnTo>
                  <a:lnTo>
                    <a:pt x="4381767" y="341131"/>
                  </a:lnTo>
                  <a:lnTo>
                    <a:pt x="4401492" y="337122"/>
                  </a:lnTo>
                  <a:lnTo>
                    <a:pt x="4417644" y="326208"/>
                  </a:lnTo>
                  <a:lnTo>
                    <a:pt x="4428558" y="310055"/>
                  </a:lnTo>
                  <a:lnTo>
                    <a:pt x="4432567" y="29033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45329"/>
              <a:ext cx="0" cy="434340"/>
            </a:xfrm>
            <a:custGeom>
              <a:avLst/>
              <a:gdLst/>
              <a:ahLst/>
              <a:cxnLst/>
              <a:rect l="l" t="t" r="r" b="b"/>
              <a:pathLst>
                <a:path h="434340">
                  <a:moveTo>
                    <a:pt x="0" y="4343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326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199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072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228165"/>
            <a:ext cx="4483735" cy="2060575"/>
            <a:chOff x="87743" y="1228165"/>
            <a:chExt cx="4483735" cy="2060575"/>
          </a:xfrm>
        </p:grpSpPr>
        <p:sp>
          <p:nvSpPr>
            <p:cNvPr id="16" name="object 16"/>
            <p:cNvSpPr/>
            <p:nvPr/>
          </p:nvSpPr>
          <p:spPr>
            <a:xfrm>
              <a:off x="87743" y="1228165"/>
              <a:ext cx="4432935" cy="182245"/>
            </a:xfrm>
            <a:custGeom>
              <a:avLst/>
              <a:gdLst/>
              <a:ahLst/>
              <a:cxnLst/>
              <a:rect l="l" t="t" r="r" b="b"/>
              <a:pathLst>
                <a:path w="4432935" h="18224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213"/>
                  </a:lnTo>
                  <a:lnTo>
                    <a:pt x="4432567" y="182213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397723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3186620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3173920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272400"/>
              <a:ext cx="50749" cy="191422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441983"/>
              <a:ext cx="4432935" cy="1795780"/>
            </a:xfrm>
            <a:custGeom>
              <a:avLst/>
              <a:gdLst/>
              <a:ahLst/>
              <a:cxnLst/>
              <a:rect l="l" t="t" r="r" b="b"/>
              <a:pathLst>
                <a:path w="4432935" h="1795780">
                  <a:moveTo>
                    <a:pt x="4432567" y="0"/>
                  </a:moveTo>
                  <a:lnTo>
                    <a:pt x="0" y="0"/>
                  </a:lnTo>
                  <a:lnTo>
                    <a:pt x="0" y="1744637"/>
                  </a:lnTo>
                  <a:lnTo>
                    <a:pt x="4008" y="1764361"/>
                  </a:lnTo>
                  <a:lnTo>
                    <a:pt x="14922" y="1780514"/>
                  </a:lnTo>
                  <a:lnTo>
                    <a:pt x="31075" y="1791428"/>
                  </a:lnTo>
                  <a:lnTo>
                    <a:pt x="50800" y="1795437"/>
                  </a:lnTo>
                  <a:lnTo>
                    <a:pt x="4381767" y="1795437"/>
                  </a:lnTo>
                  <a:lnTo>
                    <a:pt x="4401492" y="1791428"/>
                  </a:lnTo>
                  <a:lnTo>
                    <a:pt x="4417644" y="1780514"/>
                  </a:lnTo>
                  <a:lnTo>
                    <a:pt x="4428558" y="1764361"/>
                  </a:lnTo>
                  <a:lnTo>
                    <a:pt x="4432567" y="174463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310475"/>
              <a:ext cx="0" cy="1895475"/>
            </a:xfrm>
            <a:custGeom>
              <a:avLst/>
              <a:gdLst/>
              <a:ahLst/>
              <a:cxnLst/>
              <a:rect l="l" t="t" r="r" b="b"/>
              <a:pathLst>
                <a:path h="1895475">
                  <a:moveTo>
                    <a:pt x="0" y="18951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2977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2850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2723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517345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1745081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9557" y="1972830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25844" y="514318"/>
            <a:ext cx="4191000" cy="157607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distributed systems are needlessly </a:t>
            </a:r>
            <a:r>
              <a:rPr sz="1000" spc="-10" dirty="0">
                <a:latin typeface="Arial"/>
                <a:cs typeface="Arial"/>
              </a:rPr>
              <a:t>complex </a:t>
            </a:r>
            <a:r>
              <a:rPr sz="1000" spc="-5" dirty="0">
                <a:latin typeface="Arial"/>
                <a:cs typeface="Arial"/>
              </a:rPr>
              <a:t>caused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mistakes that  required patching later on. </a:t>
            </a:r>
            <a:r>
              <a:rPr sz="1000" spc="-10" dirty="0">
                <a:latin typeface="Arial"/>
                <a:cs typeface="Arial"/>
              </a:rPr>
              <a:t>Many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assumptions</a:t>
            </a:r>
            <a:r>
              <a:rPr sz="1000" spc="-5" dirty="0">
                <a:latin typeface="Arial"/>
                <a:cs typeface="Arial"/>
              </a:rPr>
              <a:t>are often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made.</a:t>
            </a:r>
            <a:endParaRPr sz="1000">
              <a:latin typeface="Arial"/>
              <a:cs typeface="Arial"/>
            </a:endParaRPr>
          </a:p>
          <a:p>
            <a:pPr marL="289560" marR="2059939" indent="-277495">
              <a:lnSpc>
                <a:spcPct val="156200"/>
              </a:lnSpc>
              <a:spcBef>
                <a:spcPts val="640"/>
              </a:spcBef>
            </a:pP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(and often hidden) assumptions  </a:t>
            </a: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reliable</a:t>
            </a:r>
            <a:endParaRPr sz="100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secure</a:t>
            </a:r>
            <a:endParaRPr sz="100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homogeneous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1" name="object 3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2981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What is a</a:t>
            </a:r>
            <a:r>
              <a:rPr sz="600" spc="6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system?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Characteristic 1: Collection of autonomous computing</a:t>
            </a:r>
            <a:r>
              <a:rPr sz="600" spc="10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elements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Organization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63332"/>
            <a:ext cx="4483735" cy="758190"/>
            <a:chOff x="87743" y="863332"/>
            <a:chExt cx="4483735" cy="758190"/>
          </a:xfrm>
        </p:grpSpPr>
        <p:sp>
          <p:nvSpPr>
            <p:cNvPr id="5" name="object 5"/>
            <p:cNvSpPr/>
            <p:nvPr/>
          </p:nvSpPr>
          <p:spPr>
            <a:xfrm>
              <a:off x="87743" y="863332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731"/>
                  </a:lnTo>
                  <a:lnTo>
                    <a:pt x="4432567" y="183731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034414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519783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507083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07580"/>
              <a:ext cx="50749" cy="61220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78697"/>
              <a:ext cx="4432935" cy="492125"/>
            </a:xfrm>
            <a:custGeom>
              <a:avLst/>
              <a:gdLst/>
              <a:ahLst/>
              <a:cxnLst/>
              <a:rect l="l" t="t" r="r" b="b"/>
              <a:pathLst>
                <a:path w="4432935" h="492125">
                  <a:moveTo>
                    <a:pt x="4432567" y="0"/>
                  </a:moveTo>
                  <a:lnTo>
                    <a:pt x="0" y="0"/>
                  </a:lnTo>
                  <a:lnTo>
                    <a:pt x="0" y="441086"/>
                  </a:lnTo>
                  <a:lnTo>
                    <a:pt x="4008" y="460810"/>
                  </a:lnTo>
                  <a:lnTo>
                    <a:pt x="14922" y="476963"/>
                  </a:lnTo>
                  <a:lnTo>
                    <a:pt x="31075" y="487878"/>
                  </a:lnTo>
                  <a:lnTo>
                    <a:pt x="50800" y="491886"/>
                  </a:lnTo>
                  <a:lnTo>
                    <a:pt x="4381767" y="491886"/>
                  </a:lnTo>
                  <a:lnTo>
                    <a:pt x="4401492" y="487878"/>
                  </a:lnTo>
                  <a:lnTo>
                    <a:pt x="4417644" y="476963"/>
                  </a:lnTo>
                  <a:lnTo>
                    <a:pt x="4428558" y="460810"/>
                  </a:lnTo>
                  <a:lnTo>
                    <a:pt x="4432567" y="44108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945671"/>
              <a:ext cx="0" cy="593725"/>
            </a:xfrm>
            <a:custGeom>
              <a:avLst/>
              <a:gdLst/>
              <a:ahLst/>
              <a:cxnLst/>
              <a:rect l="l" t="t" r="r" b="b"/>
              <a:pathLst>
                <a:path h="593725">
                  <a:moveTo>
                    <a:pt x="0" y="59316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3297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2027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0757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722513"/>
            <a:ext cx="4483735" cy="1139190"/>
            <a:chOff x="87743" y="1722513"/>
            <a:chExt cx="4483735" cy="1139190"/>
          </a:xfrm>
        </p:grpSpPr>
        <p:sp>
          <p:nvSpPr>
            <p:cNvPr id="16" name="object 16"/>
            <p:cNvSpPr/>
            <p:nvPr/>
          </p:nvSpPr>
          <p:spPr>
            <a:xfrm>
              <a:off x="87743" y="1722513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731"/>
                  </a:lnTo>
                  <a:lnTo>
                    <a:pt x="4432567" y="183731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893582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759545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746844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766747"/>
              <a:ext cx="50749" cy="992797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937863"/>
              <a:ext cx="4432935" cy="872490"/>
            </a:xfrm>
            <a:custGeom>
              <a:avLst/>
              <a:gdLst/>
              <a:ahLst/>
              <a:cxnLst/>
              <a:rect l="l" t="t" r="r" b="b"/>
              <a:pathLst>
                <a:path w="4432935" h="872489">
                  <a:moveTo>
                    <a:pt x="4432567" y="0"/>
                  </a:moveTo>
                  <a:lnTo>
                    <a:pt x="0" y="0"/>
                  </a:lnTo>
                  <a:lnTo>
                    <a:pt x="0" y="821681"/>
                  </a:lnTo>
                  <a:lnTo>
                    <a:pt x="4008" y="841405"/>
                  </a:lnTo>
                  <a:lnTo>
                    <a:pt x="14922" y="857558"/>
                  </a:lnTo>
                  <a:lnTo>
                    <a:pt x="31075" y="868472"/>
                  </a:lnTo>
                  <a:lnTo>
                    <a:pt x="50800" y="872481"/>
                  </a:lnTo>
                  <a:lnTo>
                    <a:pt x="4381767" y="872481"/>
                  </a:lnTo>
                  <a:lnTo>
                    <a:pt x="4401492" y="868472"/>
                  </a:lnTo>
                  <a:lnTo>
                    <a:pt x="4417644" y="857558"/>
                  </a:lnTo>
                  <a:lnTo>
                    <a:pt x="4428558" y="841405"/>
                  </a:lnTo>
                  <a:lnTo>
                    <a:pt x="4432567" y="82168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804837"/>
              <a:ext cx="0" cy="974090"/>
            </a:xfrm>
            <a:custGeom>
              <a:avLst/>
              <a:gdLst/>
              <a:ahLst/>
              <a:cxnLst/>
              <a:rect l="l" t="t" r="r" b="b"/>
              <a:pathLst>
                <a:path h="974089">
                  <a:moveTo>
                    <a:pt x="0" y="97375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79213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77943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76673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480"/>
              </a:spcBef>
            </a:pPr>
            <a:r>
              <a:rPr spc="-10" dirty="0">
                <a:solidFill>
                  <a:srgbClr val="04064C"/>
                </a:solidFill>
              </a:rPr>
              <a:t>Overlay </a:t>
            </a:r>
            <a:r>
              <a:rPr spc="-5" dirty="0">
                <a:solidFill>
                  <a:srgbClr val="04064C"/>
                </a:solidFill>
              </a:rPr>
              <a:t>network</a:t>
            </a:r>
          </a:p>
          <a:p>
            <a:pPr marL="27305" marR="5080">
              <a:lnSpc>
                <a:spcPct val="100000"/>
              </a:lnSpc>
              <a:spcBef>
                <a:spcPts val="380"/>
              </a:spcBef>
            </a:pPr>
            <a:r>
              <a:rPr spc="-15" dirty="0"/>
              <a:t>Each node </a:t>
            </a:r>
            <a:r>
              <a:rPr spc="-10" dirty="0"/>
              <a:t>in the collection </a:t>
            </a:r>
            <a:r>
              <a:rPr spc="-15" dirty="0"/>
              <a:t>communicates </a:t>
            </a:r>
            <a:r>
              <a:rPr spc="-10" dirty="0"/>
              <a:t>only with other </a:t>
            </a:r>
            <a:r>
              <a:rPr spc="-15" dirty="0"/>
              <a:t>nodes </a:t>
            </a:r>
            <a:r>
              <a:rPr spc="-10" dirty="0"/>
              <a:t>in the system,  </a:t>
            </a:r>
            <a:r>
              <a:rPr spc="-5" dirty="0"/>
              <a:t>its</a:t>
            </a:r>
            <a:r>
              <a:rPr lang="zh-TW" altLang="en-US" spc="-5" dirty="0"/>
              <a:t> </a:t>
            </a:r>
            <a:r>
              <a:rPr spc="-5" dirty="0">
                <a:solidFill>
                  <a:srgbClr val="FA0000"/>
                </a:solidFill>
              </a:rPr>
              <a:t>neighbors</a:t>
            </a:r>
            <a:r>
              <a:rPr spc="-5" dirty="0"/>
              <a:t>. The set of neighbors </a:t>
            </a:r>
            <a:r>
              <a:rPr spc="-15" dirty="0"/>
              <a:t>may </a:t>
            </a:r>
            <a:r>
              <a:rPr spc="-5" dirty="0"/>
              <a:t>be dynamic, or </a:t>
            </a:r>
            <a:r>
              <a:rPr spc="-15" dirty="0"/>
              <a:t>may </a:t>
            </a:r>
            <a:r>
              <a:rPr spc="-20" dirty="0"/>
              <a:t>even </a:t>
            </a:r>
            <a:r>
              <a:rPr spc="-5" dirty="0"/>
              <a:t>be </a:t>
            </a:r>
            <a:r>
              <a:rPr spc="-10" dirty="0"/>
              <a:t>known  </a:t>
            </a:r>
            <a:r>
              <a:rPr spc="-5" dirty="0"/>
              <a:t>only implicitly (i.e., requires a lookup).</a:t>
            </a:r>
          </a:p>
          <a:p>
            <a:pPr marL="8890">
              <a:lnSpc>
                <a:spcPct val="100000"/>
              </a:lnSpc>
              <a:spcBef>
                <a:spcPts val="30"/>
              </a:spcBef>
            </a:pPr>
            <a:endParaRPr sz="1350" dirty="0"/>
          </a:p>
          <a:p>
            <a:pPr marL="27305">
              <a:lnSpc>
                <a:spcPct val="100000"/>
              </a:lnSpc>
              <a:spcBef>
                <a:spcPts val="5"/>
              </a:spcBef>
            </a:pPr>
            <a:r>
              <a:rPr spc="-10" dirty="0">
                <a:solidFill>
                  <a:srgbClr val="04064C"/>
                </a:solidFill>
              </a:rPr>
              <a:t>Overlay </a:t>
            </a:r>
            <a:r>
              <a:rPr spc="-5" dirty="0">
                <a:solidFill>
                  <a:srgbClr val="04064C"/>
                </a:solidFill>
              </a:rPr>
              <a:t>types</a:t>
            </a:r>
          </a:p>
          <a:p>
            <a:pPr marL="21590">
              <a:lnSpc>
                <a:spcPct val="100000"/>
              </a:lnSpc>
              <a:spcBef>
                <a:spcPts val="385"/>
              </a:spcBef>
            </a:pPr>
            <a:r>
              <a:rPr spc="-10" dirty="0"/>
              <a:t>Well-known example </a:t>
            </a:r>
            <a:r>
              <a:rPr spc="-5" dirty="0"/>
              <a:t>of </a:t>
            </a:r>
            <a:r>
              <a:rPr spc="-15" dirty="0"/>
              <a:t>overlay </a:t>
            </a:r>
            <a:r>
              <a:rPr spc="-5" dirty="0"/>
              <a:t>networks:</a:t>
            </a:r>
            <a:r>
              <a:rPr spc="-5" dirty="0">
                <a:solidFill>
                  <a:srgbClr val="FA0000"/>
                </a:solidFill>
              </a:rPr>
              <a:t>peer-to-peer</a:t>
            </a:r>
            <a:r>
              <a:rPr spc="30" dirty="0">
                <a:solidFill>
                  <a:srgbClr val="FA0000"/>
                </a:solidFill>
              </a:rPr>
              <a:t> </a:t>
            </a:r>
            <a:r>
              <a:rPr spc="-5" dirty="0">
                <a:solidFill>
                  <a:srgbClr val="FA0000"/>
                </a:solidFill>
              </a:rPr>
              <a:t>systems</a:t>
            </a:r>
            <a:r>
              <a:rPr spc="-5" dirty="0"/>
              <a:t>.</a:t>
            </a:r>
          </a:p>
          <a:p>
            <a:pPr marL="286385" marR="252095" indent="-259079">
              <a:lnSpc>
                <a:spcPct val="100000"/>
              </a:lnSpc>
              <a:spcBef>
                <a:spcPts val="595"/>
              </a:spcBef>
            </a:pPr>
            <a:r>
              <a:rPr spc="-5" dirty="0">
                <a:solidFill>
                  <a:srgbClr val="0000FA"/>
                </a:solidFill>
              </a:rPr>
              <a:t>Structured</a:t>
            </a:r>
            <a:r>
              <a:rPr spc="-5" dirty="0">
                <a:solidFill>
                  <a:srgbClr val="04064C"/>
                </a:solidFill>
              </a:rPr>
              <a:t>:</a:t>
            </a:r>
            <a:r>
              <a:rPr spc="-5" dirty="0"/>
              <a:t>each node has a</a:t>
            </a:r>
            <a:r>
              <a:rPr lang="zh-TW" altLang="en-US" spc="-5" dirty="0"/>
              <a:t> </a:t>
            </a:r>
            <a:r>
              <a:rPr spc="-5" dirty="0">
                <a:solidFill>
                  <a:srgbClr val="0000FA"/>
                </a:solidFill>
              </a:rPr>
              <a:t>well-defined set of neighbors</a:t>
            </a:r>
            <a:r>
              <a:rPr lang="zh-TW" altLang="en-US" spc="-5" dirty="0">
                <a:solidFill>
                  <a:srgbClr val="0000FA"/>
                </a:solidFill>
              </a:rPr>
              <a:t> </a:t>
            </a:r>
            <a:r>
              <a:rPr spc="-5" dirty="0"/>
              <a:t>with whom it can  communicate (tree,</a:t>
            </a:r>
            <a:r>
              <a:rPr spc="-10" dirty="0"/>
              <a:t> </a:t>
            </a:r>
            <a:r>
              <a:rPr dirty="0"/>
              <a:t>ring).</a:t>
            </a:r>
          </a:p>
          <a:p>
            <a:pPr marL="286385" marR="262890" indent="-259079">
              <a:lnSpc>
                <a:spcPts val="1200"/>
              </a:lnSpc>
              <a:spcBef>
                <a:spcPts val="30"/>
              </a:spcBef>
            </a:pPr>
            <a:r>
              <a:rPr spc="-5" dirty="0">
                <a:solidFill>
                  <a:srgbClr val="0000FA"/>
                </a:solidFill>
              </a:rPr>
              <a:t>Unstructured</a:t>
            </a:r>
            <a:r>
              <a:rPr spc="-5" dirty="0">
                <a:solidFill>
                  <a:srgbClr val="04064C"/>
                </a:solidFill>
              </a:rPr>
              <a:t>:</a:t>
            </a:r>
            <a:r>
              <a:rPr spc="-5" dirty="0"/>
              <a:t>each node has references to</a:t>
            </a:r>
            <a:r>
              <a:rPr lang="zh-TW" altLang="en-US" spc="-5" dirty="0"/>
              <a:t> </a:t>
            </a:r>
            <a:r>
              <a:rPr spc="-5" dirty="0">
                <a:solidFill>
                  <a:srgbClr val="0000FA"/>
                </a:solidFill>
              </a:rPr>
              <a:t>randomly selected other nodes  </a:t>
            </a:r>
            <a:r>
              <a:rPr spc="-5" dirty="0"/>
              <a:t>from the</a:t>
            </a:r>
            <a:r>
              <a:rPr spc="-10" dirty="0"/>
              <a:t> </a:t>
            </a:r>
            <a:r>
              <a:rPr spc="-5" dirty="0"/>
              <a:t>system.</a:t>
            </a:r>
          </a:p>
        </p:txBody>
      </p:sp>
      <p:grpSp>
        <p:nvGrpSpPr>
          <p:cNvPr id="27" name="object 27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8" name="object 28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00563" y="3331252"/>
            <a:ext cx="24130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4</a:t>
            </a:fld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053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Pitfalls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Developing </a:t>
            </a:r>
            <a:r>
              <a:rPr spc="10" dirty="0"/>
              <a:t>distributed </a:t>
            </a:r>
            <a:r>
              <a:rPr spc="15" dirty="0"/>
              <a:t>systems:</a:t>
            </a:r>
            <a:r>
              <a:rPr spc="95" dirty="0"/>
              <a:t> </a:t>
            </a:r>
            <a:r>
              <a:rPr spc="5" dirty="0"/>
              <a:t>Pitfalls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63003"/>
            <a:ext cx="4483735" cy="599440"/>
            <a:chOff x="87743" y="563003"/>
            <a:chExt cx="4483735" cy="599440"/>
          </a:xfrm>
        </p:grpSpPr>
        <p:sp>
          <p:nvSpPr>
            <p:cNvPr id="5" name="object 5"/>
            <p:cNvSpPr/>
            <p:nvPr/>
          </p:nvSpPr>
          <p:spPr>
            <a:xfrm>
              <a:off x="87743" y="563003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2598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060589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047889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07237"/>
              <a:ext cx="50749" cy="45335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770258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330"/>
                  </a:lnTo>
                  <a:lnTo>
                    <a:pt x="4008" y="310055"/>
                  </a:lnTo>
                  <a:lnTo>
                    <a:pt x="14922" y="326208"/>
                  </a:lnTo>
                  <a:lnTo>
                    <a:pt x="31075" y="337122"/>
                  </a:lnTo>
                  <a:lnTo>
                    <a:pt x="50800" y="341131"/>
                  </a:lnTo>
                  <a:lnTo>
                    <a:pt x="4381767" y="341131"/>
                  </a:lnTo>
                  <a:lnTo>
                    <a:pt x="4401492" y="337122"/>
                  </a:lnTo>
                  <a:lnTo>
                    <a:pt x="4417644" y="326208"/>
                  </a:lnTo>
                  <a:lnTo>
                    <a:pt x="4428558" y="310055"/>
                  </a:lnTo>
                  <a:lnTo>
                    <a:pt x="4432567" y="29033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45329"/>
              <a:ext cx="0" cy="434340"/>
            </a:xfrm>
            <a:custGeom>
              <a:avLst/>
              <a:gdLst/>
              <a:ahLst/>
              <a:cxnLst/>
              <a:rect l="l" t="t" r="r" b="b"/>
              <a:pathLst>
                <a:path h="434340">
                  <a:moveTo>
                    <a:pt x="0" y="4343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326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199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072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228165"/>
            <a:ext cx="4483735" cy="2060575"/>
            <a:chOff x="87743" y="1228165"/>
            <a:chExt cx="4483735" cy="2060575"/>
          </a:xfrm>
        </p:grpSpPr>
        <p:sp>
          <p:nvSpPr>
            <p:cNvPr id="16" name="object 16"/>
            <p:cNvSpPr/>
            <p:nvPr/>
          </p:nvSpPr>
          <p:spPr>
            <a:xfrm>
              <a:off x="87743" y="1228165"/>
              <a:ext cx="4432935" cy="182245"/>
            </a:xfrm>
            <a:custGeom>
              <a:avLst/>
              <a:gdLst/>
              <a:ahLst/>
              <a:cxnLst/>
              <a:rect l="l" t="t" r="r" b="b"/>
              <a:pathLst>
                <a:path w="4432935" h="18224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213"/>
                  </a:lnTo>
                  <a:lnTo>
                    <a:pt x="4432567" y="182213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397723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3186620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3173920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272400"/>
              <a:ext cx="50749" cy="191422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441983"/>
              <a:ext cx="4432935" cy="1795780"/>
            </a:xfrm>
            <a:custGeom>
              <a:avLst/>
              <a:gdLst/>
              <a:ahLst/>
              <a:cxnLst/>
              <a:rect l="l" t="t" r="r" b="b"/>
              <a:pathLst>
                <a:path w="4432935" h="1795780">
                  <a:moveTo>
                    <a:pt x="4432567" y="0"/>
                  </a:moveTo>
                  <a:lnTo>
                    <a:pt x="0" y="0"/>
                  </a:lnTo>
                  <a:lnTo>
                    <a:pt x="0" y="1744637"/>
                  </a:lnTo>
                  <a:lnTo>
                    <a:pt x="4008" y="1764361"/>
                  </a:lnTo>
                  <a:lnTo>
                    <a:pt x="14922" y="1780514"/>
                  </a:lnTo>
                  <a:lnTo>
                    <a:pt x="31075" y="1791428"/>
                  </a:lnTo>
                  <a:lnTo>
                    <a:pt x="50800" y="1795437"/>
                  </a:lnTo>
                  <a:lnTo>
                    <a:pt x="4381767" y="1795437"/>
                  </a:lnTo>
                  <a:lnTo>
                    <a:pt x="4401492" y="1791428"/>
                  </a:lnTo>
                  <a:lnTo>
                    <a:pt x="4417644" y="1780514"/>
                  </a:lnTo>
                  <a:lnTo>
                    <a:pt x="4428558" y="1764361"/>
                  </a:lnTo>
                  <a:lnTo>
                    <a:pt x="4432567" y="174463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310475"/>
              <a:ext cx="0" cy="1895475"/>
            </a:xfrm>
            <a:custGeom>
              <a:avLst/>
              <a:gdLst/>
              <a:ahLst/>
              <a:cxnLst/>
              <a:rect l="l" t="t" r="r" b="b"/>
              <a:pathLst>
                <a:path h="1895475">
                  <a:moveTo>
                    <a:pt x="0" y="18951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2977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2850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2723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517345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1745081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9557" y="1972830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69557" y="2200579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25844" y="514318"/>
            <a:ext cx="4191000" cy="180403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distributed systems are needlessly </a:t>
            </a:r>
            <a:r>
              <a:rPr sz="1000" spc="-10" dirty="0">
                <a:latin typeface="Arial"/>
                <a:cs typeface="Arial"/>
              </a:rPr>
              <a:t>complex </a:t>
            </a:r>
            <a:r>
              <a:rPr sz="1000" spc="-5" dirty="0">
                <a:latin typeface="Arial"/>
                <a:cs typeface="Arial"/>
              </a:rPr>
              <a:t>caused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mistakes that  required patching later on. </a:t>
            </a:r>
            <a:r>
              <a:rPr sz="1000" spc="-10" dirty="0">
                <a:latin typeface="Arial"/>
                <a:cs typeface="Arial"/>
              </a:rPr>
              <a:t>Many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assumptions</a:t>
            </a:r>
            <a:r>
              <a:rPr sz="1000" spc="-5" dirty="0">
                <a:latin typeface="Arial"/>
                <a:cs typeface="Arial"/>
              </a:rPr>
              <a:t>are often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made.</a:t>
            </a:r>
            <a:endParaRPr sz="1000">
              <a:latin typeface="Arial"/>
              <a:cs typeface="Arial"/>
            </a:endParaRPr>
          </a:p>
          <a:p>
            <a:pPr marL="289560" marR="2059939" indent="-277495">
              <a:lnSpc>
                <a:spcPct val="156200"/>
              </a:lnSpc>
              <a:spcBef>
                <a:spcPts val="640"/>
              </a:spcBef>
            </a:pP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(and often hidden) assumptions  </a:t>
            </a: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reliable</a:t>
            </a:r>
            <a:endParaRPr sz="100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secure</a:t>
            </a:r>
            <a:endParaRPr sz="1000">
              <a:latin typeface="Arial"/>
              <a:cs typeface="Arial"/>
            </a:endParaRPr>
          </a:p>
          <a:p>
            <a:pPr marL="289560" marR="2190750">
              <a:lnSpc>
                <a:spcPct val="149400"/>
              </a:lnSpc>
            </a:pPr>
            <a:r>
              <a:rPr sz="1000" spc="-5" dirty="0">
                <a:latin typeface="Arial"/>
                <a:cs typeface="Arial"/>
              </a:rPr>
              <a:t>The network is homogeneous  The topology does not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change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2" name="object 32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053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Pitfalls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Developing </a:t>
            </a:r>
            <a:r>
              <a:rPr spc="10" dirty="0"/>
              <a:t>distributed </a:t>
            </a:r>
            <a:r>
              <a:rPr spc="15" dirty="0"/>
              <a:t>systems:</a:t>
            </a:r>
            <a:r>
              <a:rPr spc="95" dirty="0"/>
              <a:t> </a:t>
            </a:r>
            <a:r>
              <a:rPr spc="5" dirty="0"/>
              <a:t>Pitfalls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63003"/>
            <a:ext cx="4483735" cy="599440"/>
            <a:chOff x="87743" y="563003"/>
            <a:chExt cx="4483735" cy="599440"/>
          </a:xfrm>
        </p:grpSpPr>
        <p:sp>
          <p:nvSpPr>
            <p:cNvPr id="5" name="object 5"/>
            <p:cNvSpPr/>
            <p:nvPr/>
          </p:nvSpPr>
          <p:spPr>
            <a:xfrm>
              <a:off x="87743" y="563003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2598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060589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047889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07237"/>
              <a:ext cx="50749" cy="45335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770258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330"/>
                  </a:lnTo>
                  <a:lnTo>
                    <a:pt x="4008" y="310055"/>
                  </a:lnTo>
                  <a:lnTo>
                    <a:pt x="14922" y="326208"/>
                  </a:lnTo>
                  <a:lnTo>
                    <a:pt x="31075" y="337122"/>
                  </a:lnTo>
                  <a:lnTo>
                    <a:pt x="50800" y="341131"/>
                  </a:lnTo>
                  <a:lnTo>
                    <a:pt x="4381767" y="341131"/>
                  </a:lnTo>
                  <a:lnTo>
                    <a:pt x="4401492" y="337122"/>
                  </a:lnTo>
                  <a:lnTo>
                    <a:pt x="4417644" y="326208"/>
                  </a:lnTo>
                  <a:lnTo>
                    <a:pt x="4428558" y="310055"/>
                  </a:lnTo>
                  <a:lnTo>
                    <a:pt x="4432567" y="29033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45329"/>
              <a:ext cx="0" cy="434340"/>
            </a:xfrm>
            <a:custGeom>
              <a:avLst/>
              <a:gdLst/>
              <a:ahLst/>
              <a:cxnLst/>
              <a:rect l="l" t="t" r="r" b="b"/>
              <a:pathLst>
                <a:path h="434340">
                  <a:moveTo>
                    <a:pt x="0" y="4343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326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199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072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228165"/>
            <a:ext cx="4483735" cy="2060575"/>
            <a:chOff x="87743" y="1228165"/>
            <a:chExt cx="4483735" cy="2060575"/>
          </a:xfrm>
        </p:grpSpPr>
        <p:sp>
          <p:nvSpPr>
            <p:cNvPr id="16" name="object 16"/>
            <p:cNvSpPr/>
            <p:nvPr/>
          </p:nvSpPr>
          <p:spPr>
            <a:xfrm>
              <a:off x="87743" y="1228165"/>
              <a:ext cx="4432935" cy="182245"/>
            </a:xfrm>
            <a:custGeom>
              <a:avLst/>
              <a:gdLst/>
              <a:ahLst/>
              <a:cxnLst/>
              <a:rect l="l" t="t" r="r" b="b"/>
              <a:pathLst>
                <a:path w="4432935" h="18224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213"/>
                  </a:lnTo>
                  <a:lnTo>
                    <a:pt x="4432567" y="182213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397723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3186620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3173920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272400"/>
              <a:ext cx="50749" cy="191422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441983"/>
              <a:ext cx="4432935" cy="1795780"/>
            </a:xfrm>
            <a:custGeom>
              <a:avLst/>
              <a:gdLst/>
              <a:ahLst/>
              <a:cxnLst/>
              <a:rect l="l" t="t" r="r" b="b"/>
              <a:pathLst>
                <a:path w="4432935" h="1795780">
                  <a:moveTo>
                    <a:pt x="4432567" y="0"/>
                  </a:moveTo>
                  <a:lnTo>
                    <a:pt x="0" y="0"/>
                  </a:lnTo>
                  <a:lnTo>
                    <a:pt x="0" y="1744637"/>
                  </a:lnTo>
                  <a:lnTo>
                    <a:pt x="4008" y="1764361"/>
                  </a:lnTo>
                  <a:lnTo>
                    <a:pt x="14922" y="1780514"/>
                  </a:lnTo>
                  <a:lnTo>
                    <a:pt x="31075" y="1791428"/>
                  </a:lnTo>
                  <a:lnTo>
                    <a:pt x="50800" y="1795437"/>
                  </a:lnTo>
                  <a:lnTo>
                    <a:pt x="4381767" y="1795437"/>
                  </a:lnTo>
                  <a:lnTo>
                    <a:pt x="4401492" y="1791428"/>
                  </a:lnTo>
                  <a:lnTo>
                    <a:pt x="4417644" y="1780514"/>
                  </a:lnTo>
                  <a:lnTo>
                    <a:pt x="4428558" y="1764361"/>
                  </a:lnTo>
                  <a:lnTo>
                    <a:pt x="4432567" y="174463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310475"/>
              <a:ext cx="0" cy="1895475"/>
            </a:xfrm>
            <a:custGeom>
              <a:avLst/>
              <a:gdLst/>
              <a:ahLst/>
              <a:cxnLst/>
              <a:rect l="l" t="t" r="r" b="b"/>
              <a:pathLst>
                <a:path h="1895475">
                  <a:moveTo>
                    <a:pt x="0" y="18951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2977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2850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2723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517345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1745081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9557" y="1972830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69557" y="2200579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9557" y="2428329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25844" y="514318"/>
            <a:ext cx="4191000" cy="2031364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distributed systems are needlessly </a:t>
            </a:r>
            <a:r>
              <a:rPr sz="1000" spc="-10" dirty="0">
                <a:latin typeface="Arial"/>
                <a:cs typeface="Arial"/>
              </a:rPr>
              <a:t>complex </a:t>
            </a:r>
            <a:r>
              <a:rPr sz="1000" spc="-5" dirty="0">
                <a:latin typeface="Arial"/>
                <a:cs typeface="Arial"/>
              </a:rPr>
              <a:t>caused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mistakes that  required patching later on. </a:t>
            </a:r>
            <a:r>
              <a:rPr sz="1000" spc="-10" dirty="0">
                <a:latin typeface="Arial"/>
                <a:cs typeface="Arial"/>
              </a:rPr>
              <a:t>Many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assumptions</a:t>
            </a:r>
            <a:r>
              <a:rPr sz="1000" spc="-5" dirty="0">
                <a:latin typeface="Arial"/>
                <a:cs typeface="Arial"/>
              </a:rPr>
              <a:t>are often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made.</a:t>
            </a:r>
            <a:endParaRPr sz="1000">
              <a:latin typeface="Arial"/>
              <a:cs typeface="Arial"/>
            </a:endParaRPr>
          </a:p>
          <a:p>
            <a:pPr marL="289560" marR="2059939" indent="-277495">
              <a:lnSpc>
                <a:spcPct val="156200"/>
              </a:lnSpc>
              <a:spcBef>
                <a:spcPts val="640"/>
              </a:spcBef>
            </a:pP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(and often hidden) assumptions  </a:t>
            </a: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reliable</a:t>
            </a:r>
            <a:endParaRPr sz="100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secure</a:t>
            </a:r>
            <a:endParaRPr sz="1000">
              <a:latin typeface="Arial"/>
              <a:cs typeface="Arial"/>
            </a:endParaRPr>
          </a:p>
          <a:p>
            <a:pPr marL="289560" marR="2190750">
              <a:lnSpc>
                <a:spcPct val="149400"/>
              </a:lnSpc>
            </a:pPr>
            <a:r>
              <a:rPr sz="1000" spc="-5" dirty="0">
                <a:latin typeface="Arial"/>
                <a:cs typeface="Arial"/>
              </a:rPr>
              <a:t>The network is homogeneous  The topology does not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change  Latency is</a:t>
            </a:r>
            <a:r>
              <a:rPr sz="1000" spc="-10" dirty="0">
                <a:latin typeface="Arial"/>
                <a:cs typeface="Arial"/>
              </a:rPr>
              <a:t> zero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3" name="object 33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053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Pitfalls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Developing </a:t>
            </a:r>
            <a:r>
              <a:rPr spc="10" dirty="0"/>
              <a:t>distributed </a:t>
            </a:r>
            <a:r>
              <a:rPr spc="15" dirty="0"/>
              <a:t>systems:</a:t>
            </a:r>
            <a:r>
              <a:rPr spc="95" dirty="0"/>
              <a:t> </a:t>
            </a:r>
            <a:r>
              <a:rPr spc="5" dirty="0"/>
              <a:t>Pitfalls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63003"/>
            <a:ext cx="4483735" cy="599440"/>
            <a:chOff x="87743" y="563003"/>
            <a:chExt cx="4483735" cy="599440"/>
          </a:xfrm>
        </p:grpSpPr>
        <p:sp>
          <p:nvSpPr>
            <p:cNvPr id="5" name="object 5"/>
            <p:cNvSpPr/>
            <p:nvPr/>
          </p:nvSpPr>
          <p:spPr>
            <a:xfrm>
              <a:off x="87743" y="563003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2598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060589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047889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07237"/>
              <a:ext cx="50749" cy="45335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770258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330"/>
                  </a:lnTo>
                  <a:lnTo>
                    <a:pt x="4008" y="310055"/>
                  </a:lnTo>
                  <a:lnTo>
                    <a:pt x="14922" y="326208"/>
                  </a:lnTo>
                  <a:lnTo>
                    <a:pt x="31075" y="337122"/>
                  </a:lnTo>
                  <a:lnTo>
                    <a:pt x="50800" y="341131"/>
                  </a:lnTo>
                  <a:lnTo>
                    <a:pt x="4381767" y="341131"/>
                  </a:lnTo>
                  <a:lnTo>
                    <a:pt x="4401492" y="337122"/>
                  </a:lnTo>
                  <a:lnTo>
                    <a:pt x="4417644" y="326208"/>
                  </a:lnTo>
                  <a:lnTo>
                    <a:pt x="4428558" y="310055"/>
                  </a:lnTo>
                  <a:lnTo>
                    <a:pt x="4432567" y="29033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45329"/>
              <a:ext cx="0" cy="434340"/>
            </a:xfrm>
            <a:custGeom>
              <a:avLst/>
              <a:gdLst/>
              <a:ahLst/>
              <a:cxnLst/>
              <a:rect l="l" t="t" r="r" b="b"/>
              <a:pathLst>
                <a:path h="434340">
                  <a:moveTo>
                    <a:pt x="0" y="4343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326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199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072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228165"/>
            <a:ext cx="4483735" cy="2060575"/>
            <a:chOff x="87743" y="1228165"/>
            <a:chExt cx="4483735" cy="2060575"/>
          </a:xfrm>
        </p:grpSpPr>
        <p:sp>
          <p:nvSpPr>
            <p:cNvPr id="16" name="object 16"/>
            <p:cNvSpPr/>
            <p:nvPr/>
          </p:nvSpPr>
          <p:spPr>
            <a:xfrm>
              <a:off x="87743" y="1228165"/>
              <a:ext cx="4432935" cy="182245"/>
            </a:xfrm>
            <a:custGeom>
              <a:avLst/>
              <a:gdLst/>
              <a:ahLst/>
              <a:cxnLst/>
              <a:rect l="l" t="t" r="r" b="b"/>
              <a:pathLst>
                <a:path w="4432935" h="18224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213"/>
                  </a:lnTo>
                  <a:lnTo>
                    <a:pt x="4432567" y="182213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397723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3186620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3173920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272400"/>
              <a:ext cx="50749" cy="191422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441983"/>
              <a:ext cx="4432935" cy="1795780"/>
            </a:xfrm>
            <a:custGeom>
              <a:avLst/>
              <a:gdLst/>
              <a:ahLst/>
              <a:cxnLst/>
              <a:rect l="l" t="t" r="r" b="b"/>
              <a:pathLst>
                <a:path w="4432935" h="1795780">
                  <a:moveTo>
                    <a:pt x="4432567" y="0"/>
                  </a:moveTo>
                  <a:lnTo>
                    <a:pt x="0" y="0"/>
                  </a:lnTo>
                  <a:lnTo>
                    <a:pt x="0" y="1744637"/>
                  </a:lnTo>
                  <a:lnTo>
                    <a:pt x="4008" y="1764361"/>
                  </a:lnTo>
                  <a:lnTo>
                    <a:pt x="14922" y="1780514"/>
                  </a:lnTo>
                  <a:lnTo>
                    <a:pt x="31075" y="1791428"/>
                  </a:lnTo>
                  <a:lnTo>
                    <a:pt x="50800" y="1795437"/>
                  </a:lnTo>
                  <a:lnTo>
                    <a:pt x="4381767" y="1795437"/>
                  </a:lnTo>
                  <a:lnTo>
                    <a:pt x="4401492" y="1791428"/>
                  </a:lnTo>
                  <a:lnTo>
                    <a:pt x="4417644" y="1780514"/>
                  </a:lnTo>
                  <a:lnTo>
                    <a:pt x="4428558" y="1764361"/>
                  </a:lnTo>
                  <a:lnTo>
                    <a:pt x="4432567" y="174463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310475"/>
              <a:ext cx="0" cy="1895475"/>
            </a:xfrm>
            <a:custGeom>
              <a:avLst/>
              <a:gdLst/>
              <a:ahLst/>
              <a:cxnLst/>
              <a:rect l="l" t="t" r="r" b="b"/>
              <a:pathLst>
                <a:path h="1895475">
                  <a:moveTo>
                    <a:pt x="0" y="18951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2977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2850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2723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517345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1745081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9557" y="1972830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69557" y="2200579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9557" y="2428329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9557" y="2656065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25844" y="514318"/>
            <a:ext cx="4191000" cy="225933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distributed systems are needlessly </a:t>
            </a:r>
            <a:r>
              <a:rPr sz="1000" spc="-10" dirty="0">
                <a:latin typeface="Arial"/>
                <a:cs typeface="Arial"/>
              </a:rPr>
              <a:t>complex </a:t>
            </a:r>
            <a:r>
              <a:rPr sz="1000" spc="-5" dirty="0">
                <a:latin typeface="Arial"/>
                <a:cs typeface="Arial"/>
              </a:rPr>
              <a:t>caused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mistakes that  required patching later on. </a:t>
            </a:r>
            <a:r>
              <a:rPr sz="1000" spc="-10" dirty="0">
                <a:latin typeface="Arial"/>
                <a:cs typeface="Arial"/>
              </a:rPr>
              <a:t>Many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assumptions</a:t>
            </a:r>
            <a:r>
              <a:rPr sz="1000" spc="-5" dirty="0">
                <a:latin typeface="Arial"/>
                <a:cs typeface="Arial"/>
              </a:rPr>
              <a:t>are often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made.</a:t>
            </a:r>
            <a:endParaRPr sz="1000">
              <a:latin typeface="Arial"/>
              <a:cs typeface="Arial"/>
            </a:endParaRPr>
          </a:p>
          <a:p>
            <a:pPr marL="289560" marR="2059939" indent="-277495">
              <a:lnSpc>
                <a:spcPct val="156200"/>
              </a:lnSpc>
              <a:spcBef>
                <a:spcPts val="640"/>
              </a:spcBef>
            </a:pP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(and often hidden) assumptions  </a:t>
            </a: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reliable</a:t>
            </a:r>
            <a:endParaRPr sz="100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secure</a:t>
            </a:r>
            <a:endParaRPr sz="1000">
              <a:latin typeface="Arial"/>
              <a:cs typeface="Arial"/>
            </a:endParaRPr>
          </a:p>
          <a:p>
            <a:pPr marL="289560" marR="2190750">
              <a:lnSpc>
                <a:spcPct val="149400"/>
              </a:lnSpc>
            </a:pPr>
            <a:r>
              <a:rPr sz="1000" spc="-5" dirty="0">
                <a:latin typeface="Arial"/>
                <a:cs typeface="Arial"/>
              </a:rPr>
              <a:t>The network is homogeneous  The topology does not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change  Latency is</a:t>
            </a:r>
            <a:r>
              <a:rPr sz="1000" spc="-10" dirty="0">
                <a:latin typeface="Arial"/>
                <a:cs typeface="Arial"/>
              </a:rPr>
              <a:t> zero</a:t>
            </a:r>
            <a:endParaRPr sz="100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Bandwidth is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infinite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4" name="object 34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053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Pitfalls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Developing </a:t>
            </a:r>
            <a:r>
              <a:rPr spc="10" dirty="0"/>
              <a:t>distributed </a:t>
            </a:r>
            <a:r>
              <a:rPr spc="15" dirty="0"/>
              <a:t>systems:</a:t>
            </a:r>
            <a:r>
              <a:rPr spc="95" dirty="0"/>
              <a:t> </a:t>
            </a:r>
            <a:r>
              <a:rPr spc="5" dirty="0"/>
              <a:t>Pitfalls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63003"/>
            <a:ext cx="4483735" cy="599440"/>
            <a:chOff x="87743" y="563003"/>
            <a:chExt cx="4483735" cy="599440"/>
          </a:xfrm>
        </p:grpSpPr>
        <p:sp>
          <p:nvSpPr>
            <p:cNvPr id="5" name="object 5"/>
            <p:cNvSpPr/>
            <p:nvPr/>
          </p:nvSpPr>
          <p:spPr>
            <a:xfrm>
              <a:off x="87743" y="563003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2598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060589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047889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07237"/>
              <a:ext cx="50749" cy="45335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770258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330"/>
                  </a:lnTo>
                  <a:lnTo>
                    <a:pt x="4008" y="310055"/>
                  </a:lnTo>
                  <a:lnTo>
                    <a:pt x="14922" y="326208"/>
                  </a:lnTo>
                  <a:lnTo>
                    <a:pt x="31075" y="337122"/>
                  </a:lnTo>
                  <a:lnTo>
                    <a:pt x="50800" y="341131"/>
                  </a:lnTo>
                  <a:lnTo>
                    <a:pt x="4381767" y="341131"/>
                  </a:lnTo>
                  <a:lnTo>
                    <a:pt x="4401492" y="337122"/>
                  </a:lnTo>
                  <a:lnTo>
                    <a:pt x="4417644" y="326208"/>
                  </a:lnTo>
                  <a:lnTo>
                    <a:pt x="4428558" y="310055"/>
                  </a:lnTo>
                  <a:lnTo>
                    <a:pt x="4432567" y="29033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45329"/>
              <a:ext cx="0" cy="434340"/>
            </a:xfrm>
            <a:custGeom>
              <a:avLst/>
              <a:gdLst/>
              <a:ahLst/>
              <a:cxnLst/>
              <a:rect l="l" t="t" r="r" b="b"/>
              <a:pathLst>
                <a:path h="434340">
                  <a:moveTo>
                    <a:pt x="0" y="4343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326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199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072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228165"/>
            <a:ext cx="4483735" cy="2060575"/>
            <a:chOff x="87743" y="1228165"/>
            <a:chExt cx="4483735" cy="2060575"/>
          </a:xfrm>
        </p:grpSpPr>
        <p:sp>
          <p:nvSpPr>
            <p:cNvPr id="16" name="object 16"/>
            <p:cNvSpPr/>
            <p:nvPr/>
          </p:nvSpPr>
          <p:spPr>
            <a:xfrm>
              <a:off x="87743" y="1228165"/>
              <a:ext cx="4432935" cy="182245"/>
            </a:xfrm>
            <a:custGeom>
              <a:avLst/>
              <a:gdLst/>
              <a:ahLst/>
              <a:cxnLst/>
              <a:rect l="l" t="t" r="r" b="b"/>
              <a:pathLst>
                <a:path w="4432935" h="18224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213"/>
                  </a:lnTo>
                  <a:lnTo>
                    <a:pt x="4432567" y="182213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397723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3186620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3173920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272400"/>
              <a:ext cx="50749" cy="191422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441983"/>
              <a:ext cx="4432935" cy="1795780"/>
            </a:xfrm>
            <a:custGeom>
              <a:avLst/>
              <a:gdLst/>
              <a:ahLst/>
              <a:cxnLst/>
              <a:rect l="l" t="t" r="r" b="b"/>
              <a:pathLst>
                <a:path w="4432935" h="1795780">
                  <a:moveTo>
                    <a:pt x="4432567" y="0"/>
                  </a:moveTo>
                  <a:lnTo>
                    <a:pt x="0" y="0"/>
                  </a:lnTo>
                  <a:lnTo>
                    <a:pt x="0" y="1744637"/>
                  </a:lnTo>
                  <a:lnTo>
                    <a:pt x="4008" y="1764361"/>
                  </a:lnTo>
                  <a:lnTo>
                    <a:pt x="14922" y="1780514"/>
                  </a:lnTo>
                  <a:lnTo>
                    <a:pt x="31075" y="1791428"/>
                  </a:lnTo>
                  <a:lnTo>
                    <a:pt x="50800" y="1795437"/>
                  </a:lnTo>
                  <a:lnTo>
                    <a:pt x="4381767" y="1795437"/>
                  </a:lnTo>
                  <a:lnTo>
                    <a:pt x="4401492" y="1791428"/>
                  </a:lnTo>
                  <a:lnTo>
                    <a:pt x="4417644" y="1780514"/>
                  </a:lnTo>
                  <a:lnTo>
                    <a:pt x="4428558" y="1764361"/>
                  </a:lnTo>
                  <a:lnTo>
                    <a:pt x="4432567" y="174463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310475"/>
              <a:ext cx="0" cy="1895475"/>
            </a:xfrm>
            <a:custGeom>
              <a:avLst/>
              <a:gdLst/>
              <a:ahLst/>
              <a:cxnLst/>
              <a:rect l="l" t="t" r="r" b="b"/>
              <a:pathLst>
                <a:path h="1895475">
                  <a:moveTo>
                    <a:pt x="0" y="18951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2977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2850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2723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517345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1745081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9557" y="1972830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69557" y="2200579"/>
              <a:ext cx="76809" cy="7680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9557" y="2428329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9557" y="2656065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69557" y="2883814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25844" y="514318"/>
            <a:ext cx="4191000" cy="248729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distributed systems are needlessly </a:t>
            </a:r>
            <a:r>
              <a:rPr sz="1000" spc="-10" dirty="0">
                <a:latin typeface="Arial"/>
                <a:cs typeface="Arial"/>
              </a:rPr>
              <a:t>complex </a:t>
            </a:r>
            <a:r>
              <a:rPr sz="1000" spc="-5" dirty="0">
                <a:latin typeface="Arial"/>
                <a:cs typeface="Arial"/>
              </a:rPr>
              <a:t>caused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mistakes that  required patching later on. </a:t>
            </a:r>
            <a:r>
              <a:rPr sz="1000" spc="-10" dirty="0">
                <a:latin typeface="Arial"/>
                <a:cs typeface="Arial"/>
              </a:rPr>
              <a:t>Many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assumptions</a:t>
            </a:r>
            <a:r>
              <a:rPr sz="1000" spc="-5" dirty="0">
                <a:latin typeface="Arial"/>
                <a:cs typeface="Arial"/>
              </a:rPr>
              <a:t>are often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made.</a:t>
            </a:r>
            <a:endParaRPr sz="1000">
              <a:latin typeface="Arial"/>
              <a:cs typeface="Arial"/>
            </a:endParaRPr>
          </a:p>
          <a:p>
            <a:pPr marL="289560" marR="2059939" indent="-277495">
              <a:lnSpc>
                <a:spcPct val="156200"/>
              </a:lnSpc>
              <a:spcBef>
                <a:spcPts val="640"/>
              </a:spcBef>
            </a:pP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(and often hidden) assumptions  </a:t>
            </a: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reliable</a:t>
            </a:r>
            <a:endParaRPr sz="100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secure</a:t>
            </a:r>
            <a:endParaRPr sz="1000">
              <a:latin typeface="Arial"/>
              <a:cs typeface="Arial"/>
            </a:endParaRPr>
          </a:p>
          <a:p>
            <a:pPr marL="289560" marR="2190750">
              <a:lnSpc>
                <a:spcPct val="149400"/>
              </a:lnSpc>
            </a:pPr>
            <a:r>
              <a:rPr sz="1000" spc="-5" dirty="0">
                <a:latin typeface="Arial"/>
                <a:cs typeface="Arial"/>
              </a:rPr>
              <a:t>The network is homogeneous  The topology does not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change  Latency is</a:t>
            </a:r>
            <a:r>
              <a:rPr sz="1000" spc="-10" dirty="0">
                <a:latin typeface="Arial"/>
                <a:cs typeface="Arial"/>
              </a:rPr>
              <a:t> zero</a:t>
            </a:r>
            <a:endParaRPr sz="1000">
              <a:latin typeface="Arial"/>
              <a:cs typeface="Arial"/>
            </a:endParaRPr>
          </a:p>
          <a:p>
            <a:pPr marL="289560" marR="2689860">
              <a:lnSpc>
                <a:spcPct val="149400"/>
              </a:lnSpc>
            </a:pPr>
            <a:r>
              <a:rPr sz="1000" spc="-5" dirty="0">
                <a:latin typeface="Arial"/>
                <a:cs typeface="Arial"/>
              </a:rPr>
              <a:t>Bandwidth is infinite  </a:t>
            </a:r>
            <a:r>
              <a:rPr sz="1000" spc="-15" dirty="0">
                <a:latin typeface="Arial"/>
                <a:cs typeface="Arial"/>
              </a:rPr>
              <a:t>Transport </a:t>
            </a:r>
            <a:r>
              <a:rPr sz="1000" spc="-5" dirty="0">
                <a:latin typeface="Arial"/>
                <a:cs typeface="Arial"/>
              </a:rPr>
              <a:t>cost is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zero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5" name="object 35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053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Pitfalls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Developing </a:t>
            </a:r>
            <a:r>
              <a:rPr spc="10" dirty="0"/>
              <a:t>distributed </a:t>
            </a:r>
            <a:r>
              <a:rPr spc="15" dirty="0"/>
              <a:t>systems:</a:t>
            </a:r>
            <a:r>
              <a:rPr spc="95" dirty="0"/>
              <a:t> </a:t>
            </a:r>
            <a:r>
              <a:rPr spc="5" dirty="0"/>
              <a:t>Pitfalls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63003"/>
            <a:ext cx="4483735" cy="599440"/>
            <a:chOff x="87743" y="563003"/>
            <a:chExt cx="4483735" cy="599440"/>
          </a:xfrm>
        </p:grpSpPr>
        <p:sp>
          <p:nvSpPr>
            <p:cNvPr id="5" name="object 5"/>
            <p:cNvSpPr/>
            <p:nvPr/>
          </p:nvSpPr>
          <p:spPr>
            <a:xfrm>
              <a:off x="87743" y="563003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25982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060589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047889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07237"/>
              <a:ext cx="50749" cy="45335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770258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330"/>
                  </a:lnTo>
                  <a:lnTo>
                    <a:pt x="4008" y="310055"/>
                  </a:lnTo>
                  <a:lnTo>
                    <a:pt x="14922" y="326208"/>
                  </a:lnTo>
                  <a:lnTo>
                    <a:pt x="31075" y="337122"/>
                  </a:lnTo>
                  <a:lnTo>
                    <a:pt x="50800" y="341131"/>
                  </a:lnTo>
                  <a:lnTo>
                    <a:pt x="4381767" y="341131"/>
                  </a:lnTo>
                  <a:lnTo>
                    <a:pt x="4401492" y="337122"/>
                  </a:lnTo>
                  <a:lnTo>
                    <a:pt x="4417644" y="326208"/>
                  </a:lnTo>
                  <a:lnTo>
                    <a:pt x="4428558" y="310055"/>
                  </a:lnTo>
                  <a:lnTo>
                    <a:pt x="4432567" y="29033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45329"/>
              <a:ext cx="0" cy="434340"/>
            </a:xfrm>
            <a:custGeom>
              <a:avLst/>
              <a:gdLst/>
              <a:ahLst/>
              <a:cxnLst/>
              <a:rect l="l" t="t" r="r" b="b"/>
              <a:pathLst>
                <a:path h="434340">
                  <a:moveTo>
                    <a:pt x="0" y="4343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326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199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0722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228165"/>
            <a:ext cx="4483735" cy="2060575"/>
            <a:chOff x="87743" y="1228165"/>
            <a:chExt cx="4483735" cy="2060575"/>
          </a:xfrm>
        </p:grpSpPr>
        <p:sp>
          <p:nvSpPr>
            <p:cNvPr id="16" name="object 16"/>
            <p:cNvSpPr/>
            <p:nvPr/>
          </p:nvSpPr>
          <p:spPr>
            <a:xfrm>
              <a:off x="87743" y="1228165"/>
              <a:ext cx="4432935" cy="182245"/>
            </a:xfrm>
            <a:custGeom>
              <a:avLst/>
              <a:gdLst/>
              <a:ahLst/>
              <a:cxnLst/>
              <a:rect l="l" t="t" r="r" b="b"/>
              <a:pathLst>
                <a:path w="4432935" h="18224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213"/>
                  </a:lnTo>
                  <a:lnTo>
                    <a:pt x="4432567" y="182213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397723"/>
              <a:ext cx="4432566" cy="506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3186620"/>
              <a:ext cx="101600" cy="1016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3173920"/>
              <a:ext cx="4381715" cy="1143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272400"/>
              <a:ext cx="50749" cy="191422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441983"/>
              <a:ext cx="4432935" cy="1795780"/>
            </a:xfrm>
            <a:custGeom>
              <a:avLst/>
              <a:gdLst/>
              <a:ahLst/>
              <a:cxnLst/>
              <a:rect l="l" t="t" r="r" b="b"/>
              <a:pathLst>
                <a:path w="4432935" h="1795780">
                  <a:moveTo>
                    <a:pt x="4432567" y="0"/>
                  </a:moveTo>
                  <a:lnTo>
                    <a:pt x="0" y="0"/>
                  </a:lnTo>
                  <a:lnTo>
                    <a:pt x="0" y="1744637"/>
                  </a:lnTo>
                  <a:lnTo>
                    <a:pt x="4008" y="1764361"/>
                  </a:lnTo>
                  <a:lnTo>
                    <a:pt x="14922" y="1780514"/>
                  </a:lnTo>
                  <a:lnTo>
                    <a:pt x="31075" y="1791428"/>
                  </a:lnTo>
                  <a:lnTo>
                    <a:pt x="50800" y="1795437"/>
                  </a:lnTo>
                  <a:lnTo>
                    <a:pt x="4381767" y="1795437"/>
                  </a:lnTo>
                  <a:lnTo>
                    <a:pt x="4401492" y="1791428"/>
                  </a:lnTo>
                  <a:lnTo>
                    <a:pt x="4417644" y="1780514"/>
                  </a:lnTo>
                  <a:lnTo>
                    <a:pt x="4428558" y="1764361"/>
                  </a:lnTo>
                  <a:lnTo>
                    <a:pt x="4432567" y="174463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310475"/>
              <a:ext cx="0" cy="1895475"/>
            </a:xfrm>
            <a:custGeom>
              <a:avLst/>
              <a:gdLst/>
              <a:ahLst/>
              <a:cxnLst/>
              <a:rect l="l" t="t" r="r" b="b"/>
              <a:pathLst>
                <a:path h="1895475">
                  <a:moveTo>
                    <a:pt x="0" y="18951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2977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2850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2723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517345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1745081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9557" y="1972830"/>
              <a:ext cx="76809" cy="7680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69557" y="2200579"/>
              <a:ext cx="76809" cy="76809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9557" y="2428329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9557" y="2656065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69557" y="2883814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69557" y="3111563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25844" y="514318"/>
            <a:ext cx="4191000" cy="271462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distributed systems are needlessly </a:t>
            </a:r>
            <a:r>
              <a:rPr sz="1000" spc="-10" dirty="0">
                <a:latin typeface="Arial"/>
                <a:cs typeface="Arial"/>
              </a:rPr>
              <a:t>complex </a:t>
            </a:r>
            <a:r>
              <a:rPr sz="1000" spc="-5" dirty="0">
                <a:latin typeface="Arial"/>
                <a:cs typeface="Arial"/>
              </a:rPr>
              <a:t>caused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mistakes that  required patching later on. </a:t>
            </a:r>
            <a:r>
              <a:rPr sz="1000" spc="-10" dirty="0">
                <a:latin typeface="Arial"/>
                <a:cs typeface="Arial"/>
              </a:rPr>
              <a:t>Many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assumptions</a:t>
            </a:r>
            <a:r>
              <a:rPr sz="1000" spc="-5" dirty="0">
                <a:latin typeface="Arial"/>
                <a:cs typeface="Arial"/>
              </a:rPr>
              <a:t>are often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made.</a:t>
            </a:r>
            <a:endParaRPr sz="1000" dirty="0">
              <a:latin typeface="Arial"/>
              <a:cs typeface="Arial"/>
            </a:endParaRPr>
          </a:p>
          <a:p>
            <a:pPr marL="289560" marR="2059939" indent="-277495">
              <a:lnSpc>
                <a:spcPct val="156200"/>
              </a:lnSpc>
              <a:spcBef>
                <a:spcPts val="640"/>
              </a:spcBef>
            </a:pP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False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(and often hidden) assumptions  </a:t>
            </a: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reliable</a:t>
            </a:r>
            <a:endParaRPr sz="1000" dirty="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The network is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secure</a:t>
            </a:r>
            <a:endParaRPr sz="1000" dirty="0">
              <a:latin typeface="Arial"/>
              <a:cs typeface="Arial"/>
            </a:endParaRPr>
          </a:p>
          <a:p>
            <a:pPr marL="289560" marR="2190750">
              <a:lnSpc>
                <a:spcPct val="149400"/>
              </a:lnSpc>
            </a:pPr>
            <a:r>
              <a:rPr sz="1000" spc="-5" dirty="0">
                <a:latin typeface="Arial"/>
                <a:cs typeface="Arial"/>
              </a:rPr>
              <a:t>The network is homogeneous  The topology does not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change  Latency is</a:t>
            </a:r>
            <a:r>
              <a:rPr sz="1000" spc="-10" dirty="0">
                <a:latin typeface="Arial"/>
                <a:cs typeface="Arial"/>
              </a:rPr>
              <a:t> zero</a:t>
            </a:r>
            <a:endParaRPr sz="1000" dirty="0">
              <a:latin typeface="Arial"/>
              <a:cs typeface="Arial"/>
            </a:endParaRPr>
          </a:p>
          <a:p>
            <a:pPr marL="289560" marR="2425065">
              <a:lnSpc>
                <a:spcPct val="149400"/>
              </a:lnSpc>
            </a:pPr>
            <a:r>
              <a:rPr sz="1000" spc="-5" dirty="0">
                <a:latin typeface="Arial"/>
                <a:cs typeface="Arial"/>
              </a:rPr>
              <a:t>Bandwidth is infinite  </a:t>
            </a:r>
            <a:r>
              <a:rPr sz="1000" spc="-15" dirty="0">
                <a:latin typeface="Arial"/>
                <a:cs typeface="Arial"/>
              </a:rPr>
              <a:t>Transport </a:t>
            </a:r>
            <a:r>
              <a:rPr sz="1000" spc="-5" dirty="0">
                <a:latin typeface="Arial"/>
                <a:cs typeface="Arial"/>
              </a:rPr>
              <a:t>cost is </a:t>
            </a:r>
            <a:r>
              <a:rPr sz="1000" spc="-10" dirty="0">
                <a:latin typeface="Arial"/>
                <a:cs typeface="Arial"/>
              </a:rPr>
              <a:t>zero  </a:t>
            </a:r>
            <a:r>
              <a:rPr sz="1000" spc="-5" dirty="0">
                <a:latin typeface="Arial"/>
                <a:cs typeface="Arial"/>
              </a:rPr>
              <a:t>There is one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administrator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6" name="object 36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27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1435735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of distributed</a:t>
            </a:r>
            <a:r>
              <a:rPr sz="600" spc="2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03995" y="0"/>
            <a:ext cx="2304415" cy="129539"/>
          </a:xfrm>
          <a:custGeom>
            <a:avLst/>
            <a:gdLst/>
            <a:ahLst/>
            <a:cxnLst/>
            <a:rect l="l" t="t" r="r" b="b"/>
            <a:pathLst>
              <a:path w="2304415" h="129539">
                <a:moveTo>
                  <a:pt x="2303995" y="0"/>
                </a:moveTo>
                <a:lnTo>
                  <a:pt x="0" y="0"/>
                </a:lnTo>
                <a:lnTo>
                  <a:pt x="0" y="129032"/>
                </a:lnTo>
                <a:lnTo>
                  <a:pt x="2303995" y="129032"/>
                </a:lnTo>
                <a:lnTo>
                  <a:pt x="2303995" y="0"/>
                </a:lnTo>
                <a:close/>
              </a:path>
            </a:pathLst>
          </a:custGeom>
          <a:solidFill>
            <a:srgbClr val="FCC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z="1400" spc="15" dirty="0">
                <a:solidFill>
                  <a:srgbClr val="04064C"/>
                </a:solidFill>
                <a:latin typeface="Arial"/>
                <a:cs typeface="Arial"/>
              </a:rPr>
              <a:t>Three types </a:t>
            </a:r>
            <a:r>
              <a:rPr sz="1400" spc="10" dirty="0">
                <a:solidFill>
                  <a:srgbClr val="04064C"/>
                </a:solidFill>
                <a:latin typeface="Arial"/>
                <a:cs typeface="Arial"/>
              </a:rPr>
              <a:t>of distributed</a:t>
            </a:r>
            <a:r>
              <a:rPr sz="1400" spc="-2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400" spc="15" dirty="0">
                <a:solidFill>
                  <a:srgbClr val="04064C"/>
                </a:solidFill>
                <a:latin typeface="Arial"/>
                <a:cs typeface="Arial"/>
              </a:rPr>
              <a:t>systems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7743" y="1350860"/>
            <a:ext cx="4483735" cy="779145"/>
            <a:chOff x="87743" y="1350860"/>
            <a:chExt cx="4483735" cy="779145"/>
          </a:xfrm>
        </p:grpSpPr>
        <p:sp>
          <p:nvSpPr>
            <p:cNvPr id="6" name="object 6"/>
            <p:cNvSpPr/>
            <p:nvPr/>
          </p:nvSpPr>
          <p:spPr>
            <a:xfrm>
              <a:off x="87743" y="1350860"/>
              <a:ext cx="4432935" cy="82550"/>
            </a:xfrm>
            <a:custGeom>
              <a:avLst/>
              <a:gdLst/>
              <a:ahLst/>
              <a:cxnLst/>
              <a:rect l="l" t="t" r="r" b="b"/>
              <a:pathLst>
                <a:path w="4432935" h="825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82384"/>
                  </a:lnTo>
                  <a:lnTo>
                    <a:pt x="4432567" y="82384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028253"/>
              <a:ext cx="101600" cy="1016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015553"/>
              <a:ext cx="4381715" cy="1143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401432"/>
              <a:ext cx="50749" cy="62682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395286"/>
              <a:ext cx="4432935" cy="683895"/>
            </a:xfrm>
            <a:custGeom>
              <a:avLst/>
              <a:gdLst/>
              <a:ahLst/>
              <a:cxnLst/>
              <a:rect l="l" t="t" r="r" b="b"/>
              <a:pathLst>
                <a:path w="4432935" h="683894">
                  <a:moveTo>
                    <a:pt x="4432567" y="0"/>
                  </a:moveTo>
                  <a:lnTo>
                    <a:pt x="0" y="0"/>
                  </a:lnTo>
                  <a:lnTo>
                    <a:pt x="0" y="632966"/>
                  </a:lnTo>
                  <a:lnTo>
                    <a:pt x="4008" y="652691"/>
                  </a:lnTo>
                  <a:lnTo>
                    <a:pt x="14922" y="668844"/>
                  </a:lnTo>
                  <a:lnTo>
                    <a:pt x="31075" y="679758"/>
                  </a:lnTo>
                  <a:lnTo>
                    <a:pt x="50800" y="683767"/>
                  </a:lnTo>
                  <a:lnTo>
                    <a:pt x="4381767" y="683767"/>
                  </a:lnTo>
                  <a:lnTo>
                    <a:pt x="4401492" y="679758"/>
                  </a:lnTo>
                  <a:lnTo>
                    <a:pt x="4417644" y="668844"/>
                  </a:lnTo>
                  <a:lnTo>
                    <a:pt x="4428558" y="652691"/>
                  </a:lnTo>
                  <a:lnTo>
                    <a:pt x="4432567" y="63296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439524"/>
              <a:ext cx="0" cy="608330"/>
            </a:xfrm>
            <a:custGeom>
              <a:avLst/>
              <a:gdLst/>
              <a:ahLst/>
              <a:cxnLst/>
              <a:rect l="l" t="t" r="r" b="b"/>
              <a:pathLst>
                <a:path h="608330">
                  <a:moveTo>
                    <a:pt x="0" y="60777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42682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41412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40142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471637"/>
              <a:ext cx="76809" cy="7680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699387"/>
              <a:ext cx="76809" cy="7680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927136"/>
              <a:ext cx="76809" cy="7680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02932" y="1335830"/>
            <a:ext cx="2766695" cy="708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400"/>
              </a:lnSpc>
              <a:spcBef>
                <a:spcPts val="100"/>
              </a:spcBef>
            </a:pPr>
            <a:r>
              <a:rPr sz="1000" spc="-5" dirty="0">
                <a:latin typeface="Arial"/>
                <a:cs typeface="Arial"/>
              </a:rPr>
              <a:t>High performance distributed computing systems  Distributed information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systems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Distributed systems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pervasive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computing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0" name="object 20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28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dirty="0"/>
              <a:t>Parallel </a:t>
            </a:r>
            <a:r>
              <a:rPr spc="15" dirty="0"/>
              <a:t>computing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57376"/>
            <a:ext cx="4483735" cy="448945"/>
            <a:chOff x="87743" y="857376"/>
            <a:chExt cx="4483735" cy="448945"/>
          </a:xfrm>
        </p:grpSpPr>
        <p:sp>
          <p:nvSpPr>
            <p:cNvPr id="5" name="object 5"/>
            <p:cNvSpPr/>
            <p:nvPr/>
          </p:nvSpPr>
          <p:spPr>
            <a:xfrm>
              <a:off x="87743" y="857376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020356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204150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191450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01611"/>
              <a:ext cx="50749" cy="30253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64639"/>
              <a:ext cx="4432935" cy="190500"/>
            </a:xfrm>
            <a:custGeom>
              <a:avLst/>
              <a:gdLst/>
              <a:ahLst/>
              <a:cxnLst/>
              <a:rect l="l" t="t" r="r" b="b"/>
              <a:pathLst>
                <a:path w="4432935" h="190500">
                  <a:moveTo>
                    <a:pt x="4432567" y="0"/>
                  </a:moveTo>
                  <a:lnTo>
                    <a:pt x="0" y="0"/>
                  </a:lnTo>
                  <a:lnTo>
                    <a:pt x="0" y="139510"/>
                  </a:lnTo>
                  <a:lnTo>
                    <a:pt x="4008" y="159235"/>
                  </a:lnTo>
                  <a:lnTo>
                    <a:pt x="14922" y="175388"/>
                  </a:lnTo>
                  <a:lnTo>
                    <a:pt x="31075" y="186302"/>
                  </a:lnTo>
                  <a:lnTo>
                    <a:pt x="50800" y="190311"/>
                  </a:lnTo>
                  <a:lnTo>
                    <a:pt x="4381767" y="190311"/>
                  </a:lnTo>
                  <a:lnTo>
                    <a:pt x="4401492" y="186302"/>
                  </a:lnTo>
                  <a:lnTo>
                    <a:pt x="4417644" y="175388"/>
                  </a:lnTo>
                  <a:lnTo>
                    <a:pt x="4428558" y="159235"/>
                  </a:lnTo>
                  <a:lnTo>
                    <a:pt x="4432567" y="13951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939709"/>
              <a:ext cx="0" cy="283845"/>
            </a:xfrm>
            <a:custGeom>
              <a:avLst/>
              <a:gdLst/>
              <a:ahLst/>
              <a:cxnLst/>
              <a:rect l="l" t="t" r="r" b="b"/>
              <a:pathLst>
                <a:path h="283844">
                  <a:moveTo>
                    <a:pt x="0" y="28349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2700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1430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0160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406880"/>
            <a:ext cx="4483735" cy="1463675"/>
            <a:chOff x="87743" y="1406880"/>
            <a:chExt cx="4483735" cy="1463675"/>
          </a:xfrm>
        </p:grpSpPr>
        <p:sp>
          <p:nvSpPr>
            <p:cNvPr id="16" name="object 16"/>
            <p:cNvSpPr/>
            <p:nvPr/>
          </p:nvSpPr>
          <p:spPr>
            <a:xfrm>
              <a:off x="87743" y="1406880"/>
              <a:ext cx="4432935" cy="181610"/>
            </a:xfrm>
            <a:custGeom>
              <a:avLst/>
              <a:gdLst/>
              <a:ahLst/>
              <a:cxnLst/>
              <a:rect l="l" t="t" r="r" b="b"/>
              <a:pathLst>
                <a:path w="4432935" h="18160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1200"/>
                  </a:lnTo>
                  <a:lnTo>
                    <a:pt x="4432567" y="181200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575422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768473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755772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451114"/>
              <a:ext cx="50749" cy="131735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619685"/>
              <a:ext cx="4432935" cy="1200150"/>
            </a:xfrm>
            <a:custGeom>
              <a:avLst/>
              <a:gdLst/>
              <a:ahLst/>
              <a:cxnLst/>
              <a:rect l="l" t="t" r="r" b="b"/>
              <a:pathLst>
                <a:path w="4432935" h="1200150">
                  <a:moveTo>
                    <a:pt x="4432567" y="0"/>
                  </a:moveTo>
                  <a:lnTo>
                    <a:pt x="0" y="0"/>
                  </a:lnTo>
                  <a:lnTo>
                    <a:pt x="0" y="1148787"/>
                  </a:lnTo>
                  <a:lnTo>
                    <a:pt x="4008" y="1168512"/>
                  </a:lnTo>
                  <a:lnTo>
                    <a:pt x="14922" y="1184665"/>
                  </a:lnTo>
                  <a:lnTo>
                    <a:pt x="31075" y="1195579"/>
                  </a:lnTo>
                  <a:lnTo>
                    <a:pt x="50800" y="1199587"/>
                  </a:lnTo>
                  <a:lnTo>
                    <a:pt x="4381767" y="1199587"/>
                  </a:lnTo>
                  <a:lnTo>
                    <a:pt x="4401492" y="1195579"/>
                  </a:lnTo>
                  <a:lnTo>
                    <a:pt x="4417644" y="1184665"/>
                  </a:lnTo>
                  <a:lnTo>
                    <a:pt x="4428558" y="1168512"/>
                  </a:lnTo>
                  <a:lnTo>
                    <a:pt x="4432567" y="114878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489189"/>
              <a:ext cx="0" cy="1298575"/>
            </a:xfrm>
            <a:custGeom>
              <a:avLst/>
              <a:gdLst/>
              <a:ahLst/>
              <a:cxnLst/>
              <a:rect l="l" t="t" r="r" b="b"/>
              <a:pathLst>
                <a:path h="1298575">
                  <a:moveTo>
                    <a:pt x="0" y="129833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47648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46378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45108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06740" y="2235013"/>
              <a:ext cx="1018540" cy="85725"/>
            </a:xfrm>
            <a:custGeom>
              <a:avLst/>
              <a:gdLst/>
              <a:ahLst/>
              <a:cxnLst/>
              <a:rect l="l" t="t" r="r" b="b"/>
              <a:pathLst>
                <a:path w="1018539" h="85725">
                  <a:moveTo>
                    <a:pt x="0" y="0"/>
                  </a:moveTo>
                  <a:lnTo>
                    <a:pt x="0" y="85459"/>
                  </a:lnTo>
                </a:path>
                <a:path w="1018539" h="85725">
                  <a:moveTo>
                    <a:pt x="339436" y="0"/>
                  </a:moveTo>
                  <a:lnTo>
                    <a:pt x="339436" y="85459"/>
                  </a:lnTo>
                </a:path>
                <a:path w="1018539" h="85725">
                  <a:moveTo>
                    <a:pt x="678873" y="0"/>
                  </a:moveTo>
                  <a:lnTo>
                    <a:pt x="678873" y="85459"/>
                  </a:lnTo>
                </a:path>
                <a:path w="1018539" h="85725">
                  <a:moveTo>
                    <a:pt x="1018314" y="0"/>
                  </a:moveTo>
                  <a:lnTo>
                    <a:pt x="1018314" y="85459"/>
                  </a:lnTo>
                </a:path>
              </a:pathLst>
            </a:custGeom>
            <a:ln w="210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88416" y="2528979"/>
              <a:ext cx="67310" cy="90170"/>
            </a:xfrm>
            <a:custGeom>
              <a:avLst/>
              <a:gdLst/>
              <a:ahLst/>
              <a:cxnLst/>
              <a:rect l="l" t="t" r="r" b="b"/>
              <a:pathLst>
                <a:path w="67309" h="90169">
                  <a:moveTo>
                    <a:pt x="0" y="89615"/>
                  </a:moveTo>
                  <a:lnTo>
                    <a:pt x="67211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107925" y="2499073"/>
              <a:ext cx="70485" cy="78740"/>
            </a:xfrm>
            <a:custGeom>
              <a:avLst/>
              <a:gdLst/>
              <a:ahLst/>
              <a:cxnLst/>
              <a:rect l="l" t="t" r="r" b="b"/>
              <a:pathLst>
                <a:path w="70484" h="78739">
                  <a:moveTo>
                    <a:pt x="70130" y="0"/>
                  </a:moveTo>
                  <a:lnTo>
                    <a:pt x="0" y="40377"/>
                  </a:lnTo>
                  <a:lnTo>
                    <a:pt x="16338" y="45158"/>
                  </a:lnTo>
                  <a:lnTo>
                    <a:pt x="30284" y="53127"/>
                  </a:lnTo>
                  <a:lnTo>
                    <a:pt x="41839" y="64285"/>
                  </a:lnTo>
                  <a:lnTo>
                    <a:pt x="51004" y="78629"/>
                  </a:lnTo>
                  <a:lnTo>
                    <a:pt x="7013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19493" y="2320472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169718" y="0"/>
                  </a:moveTo>
                  <a:lnTo>
                    <a:pt x="0" y="0"/>
                  </a:lnTo>
                  <a:lnTo>
                    <a:pt x="0" y="178600"/>
                  </a:lnTo>
                  <a:lnTo>
                    <a:pt x="169718" y="178600"/>
                  </a:lnTo>
                  <a:lnTo>
                    <a:pt x="1697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19493" y="2320472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0" y="178600"/>
                  </a:moveTo>
                  <a:lnTo>
                    <a:pt x="169718" y="178600"/>
                  </a:lnTo>
                  <a:lnTo>
                    <a:pt x="169718" y="0"/>
                  </a:lnTo>
                  <a:lnTo>
                    <a:pt x="0" y="0"/>
                  </a:lnTo>
                  <a:lnTo>
                    <a:pt x="0" y="17860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58930" y="2320472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169718" y="0"/>
                  </a:moveTo>
                  <a:lnTo>
                    <a:pt x="0" y="0"/>
                  </a:lnTo>
                  <a:lnTo>
                    <a:pt x="0" y="178600"/>
                  </a:lnTo>
                  <a:lnTo>
                    <a:pt x="169718" y="178600"/>
                  </a:lnTo>
                  <a:lnTo>
                    <a:pt x="1697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58930" y="2320472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0" y="178600"/>
                  </a:moveTo>
                  <a:lnTo>
                    <a:pt x="169718" y="178600"/>
                  </a:lnTo>
                  <a:lnTo>
                    <a:pt x="169718" y="0"/>
                  </a:lnTo>
                  <a:lnTo>
                    <a:pt x="0" y="0"/>
                  </a:lnTo>
                  <a:lnTo>
                    <a:pt x="0" y="17860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98366" y="2320472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169722" y="0"/>
                  </a:moveTo>
                  <a:lnTo>
                    <a:pt x="0" y="0"/>
                  </a:lnTo>
                  <a:lnTo>
                    <a:pt x="0" y="178600"/>
                  </a:lnTo>
                  <a:lnTo>
                    <a:pt x="169722" y="178600"/>
                  </a:lnTo>
                  <a:lnTo>
                    <a:pt x="1697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98366" y="2320472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0" y="178600"/>
                  </a:moveTo>
                  <a:lnTo>
                    <a:pt x="169722" y="178600"/>
                  </a:lnTo>
                  <a:lnTo>
                    <a:pt x="169722" y="0"/>
                  </a:lnTo>
                  <a:lnTo>
                    <a:pt x="0" y="0"/>
                  </a:lnTo>
                  <a:lnTo>
                    <a:pt x="0" y="17860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837803" y="2320472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169722" y="0"/>
                  </a:moveTo>
                  <a:lnTo>
                    <a:pt x="0" y="0"/>
                  </a:lnTo>
                  <a:lnTo>
                    <a:pt x="0" y="178600"/>
                  </a:lnTo>
                  <a:lnTo>
                    <a:pt x="169722" y="178600"/>
                  </a:lnTo>
                  <a:lnTo>
                    <a:pt x="1697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837803" y="2320472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0" y="178600"/>
                  </a:moveTo>
                  <a:lnTo>
                    <a:pt x="169722" y="178600"/>
                  </a:lnTo>
                  <a:lnTo>
                    <a:pt x="169722" y="0"/>
                  </a:lnTo>
                  <a:lnTo>
                    <a:pt x="0" y="0"/>
                  </a:lnTo>
                  <a:lnTo>
                    <a:pt x="0" y="17860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66071" y="1841714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169718" y="0"/>
                  </a:moveTo>
                  <a:lnTo>
                    <a:pt x="0" y="0"/>
                  </a:lnTo>
                  <a:lnTo>
                    <a:pt x="0" y="178600"/>
                  </a:lnTo>
                  <a:lnTo>
                    <a:pt x="169718" y="178600"/>
                  </a:lnTo>
                  <a:lnTo>
                    <a:pt x="169718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66071" y="1841714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0" y="178600"/>
                  </a:moveTo>
                  <a:lnTo>
                    <a:pt x="169718" y="178600"/>
                  </a:lnTo>
                  <a:lnTo>
                    <a:pt x="169718" y="0"/>
                  </a:lnTo>
                  <a:lnTo>
                    <a:pt x="0" y="0"/>
                  </a:lnTo>
                  <a:lnTo>
                    <a:pt x="0" y="17860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326635" y="1841714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169718" y="0"/>
                  </a:moveTo>
                  <a:lnTo>
                    <a:pt x="0" y="0"/>
                  </a:lnTo>
                  <a:lnTo>
                    <a:pt x="0" y="178600"/>
                  </a:lnTo>
                  <a:lnTo>
                    <a:pt x="169718" y="178600"/>
                  </a:lnTo>
                  <a:lnTo>
                    <a:pt x="169718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326635" y="1841714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0" y="178600"/>
                  </a:moveTo>
                  <a:lnTo>
                    <a:pt x="169718" y="178600"/>
                  </a:lnTo>
                  <a:lnTo>
                    <a:pt x="169718" y="0"/>
                  </a:lnTo>
                  <a:lnTo>
                    <a:pt x="0" y="0"/>
                  </a:lnTo>
                  <a:lnTo>
                    <a:pt x="0" y="17860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87198" y="1841714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169718" y="0"/>
                  </a:moveTo>
                  <a:lnTo>
                    <a:pt x="0" y="0"/>
                  </a:lnTo>
                  <a:lnTo>
                    <a:pt x="0" y="178600"/>
                  </a:lnTo>
                  <a:lnTo>
                    <a:pt x="169718" y="178600"/>
                  </a:lnTo>
                  <a:lnTo>
                    <a:pt x="169718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87198" y="1841714"/>
              <a:ext cx="170180" cy="179070"/>
            </a:xfrm>
            <a:custGeom>
              <a:avLst/>
              <a:gdLst/>
              <a:ahLst/>
              <a:cxnLst/>
              <a:rect l="l" t="t" r="r" b="b"/>
              <a:pathLst>
                <a:path w="170180" h="179069">
                  <a:moveTo>
                    <a:pt x="0" y="178600"/>
                  </a:moveTo>
                  <a:lnTo>
                    <a:pt x="169718" y="178600"/>
                  </a:lnTo>
                  <a:lnTo>
                    <a:pt x="169718" y="0"/>
                  </a:lnTo>
                  <a:lnTo>
                    <a:pt x="0" y="0"/>
                  </a:lnTo>
                  <a:lnTo>
                    <a:pt x="0" y="17860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066893" y="2020993"/>
              <a:ext cx="679450" cy="88265"/>
            </a:xfrm>
            <a:custGeom>
              <a:avLst/>
              <a:gdLst/>
              <a:ahLst/>
              <a:cxnLst/>
              <a:rect l="l" t="t" r="r" b="b"/>
              <a:pathLst>
                <a:path w="679450" h="88264">
                  <a:moveTo>
                    <a:pt x="678874" y="0"/>
                  </a:moveTo>
                  <a:lnTo>
                    <a:pt x="678874" y="88245"/>
                  </a:lnTo>
                </a:path>
                <a:path w="679450" h="88264">
                  <a:moveTo>
                    <a:pt x="339437" y="0"/>
                  </a:moveTo>
                  <a:lnTo>
                    <a:pt x="339437" y="88245"/>
                  </a:lnTo>
                </a:path>
                <a:path w="679450" h="88264">
                  <a:moveTo>
                    <a:pt x="0" y="0"/>
                  </a:moveTo>
                  <a:lnTo>
                    <a:pt x="0" y="88245"/>
                  </a:lnTo>
                </a:path>
              </a:pathLst>
            </a:custGeom>
            <a:ln w="210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826648" y="2619361"/>
            <a:ext cx="40513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Processor</a:t>
            </a:r>
            <a:endParaRPr sz="65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65365" y="2344512"/>
            <a:ext cx="7937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-1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endParaRPr sz="65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883675" y="2344512"/>
            <a:ext cx="7937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-1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816635" y="2106381"/>
            <a:ext cx="1201420" cy="132080"/>
            <a:chOff x="816635" y="2106381"/>
            <a:chExt cx="1201420" cy="132080"/>
          </a:xfrm>
        </p:grpSpPr>
        <p:sp>
          <p:nvSpPr>
            <p:cNvPr id="48" name="object 48"/>
            <p:cNvSpPr/>
            <p:nvPr/>
          </p:nvSpPr>
          <p:spPr>
            <a:xfrm>
              <a:off x="819493" y="2109238"/>
              <a:ext cx="1195705" cy="126364"/>
            </a:xfrm>
            <a:custGeom>
              <a:avLst/>
              <a:gdLst/>
              <a:ahLst/>
              <a:cxnLst/>
              <a:rect l="l" t="t" r="r" b="b"/>
              <a:pathLst>
                <a:path w="1195705" h="126364">
                  <a:moveTo>
                    <a:pt x="1195201" y="0"/>
                  </a:moveTo>
                  <a:lnTo>
                    <a:pt x="0" y="0"/>
                  </a:lnTo>
                  <a:lnTo>
                    <a:pt x="0" y="125775"/>
                  </a:lnTo>
                  <a:lnTo>
                    <a:pt x="1195201" y="125775"/>
                  </a:lnTo>
                  <a:lnTo>
                    <a:pt x="11952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19493" y="2109238"/>
              <a:ext cx="1195705" cy="126364"/>
            </a:xfrm>
            <a:custGeom>
              <a:avLst/>
              <a:gdLst/>
              <a:ahLst/>
              <a:cxnLst/>
              <a:rect l="l" t="t" r="r" b="b"/>
              <a:pathLst>
                <a:path w="1195705" h="126364">
                  <a:moveTo>
                    <a:pt x="0" y="125775"/>
                  </a:moveTo>
                  <a:lnTo>
                    <a:pt x="1195201" y="125775"/>
                  </a:lnTo>
                  <a:lnTo>
                    <a:pt x="1195201" y="0"/>
                  </a:lnTo>
                  <a:lnTo>
                    <a:pt x="0" y="0"/>
                  </a:lnTo>
                  <a:lnTo>
                    <a:pt x="0" y="125775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027421" y="1865749"/>
            <a:ext cx="771525" cy="6057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  <a:tabLst>
                <a:tab pos="339090" algn="l"/>
                <a:tab pos="678815" algn="l"/>
              </a:tabLst>
            </a:pPr>
            <a:r>
              <a:rPr sz="650" spc="-20" dirty="0">
                <a:solidFill>
                  <a:srgbClr val="231F20"/>
                </a:solidFill>
                <a:latin typeface="Arial"/>
                <a:cs typeface="Arial"/>
              </a:rPr>
              <a:t>M	M	M</a:t>
            </a:r>
            <a:endParaRPr sz="650">
              <a:latin typeface="Arial"/>
              <a:cs typeface="Arial"/>
            </a:endParaRPr>
          </a:p>
          <a:p>
            <a:pPr marL="150495" marR="171450" algn="ctr">
              <a:lnSpc>
                <a:spcPct val="238300"/>
              </a:lnSpc>
              <a:spcBef>
                <a:spcPts val="55"/>
              </a:spcBef>
              <a:tabLst>
                <a:tab pos="489584" algn="l"/>
              </a:tabLst>
            </a:pPr>
            <a:r>
              <a:rPr sz="650" spc="-10" dirty="0">
                <a:solidFill>
                  <a:srgbClr val="231F20"/>
                </a:solidFill>
                <a:latin typeface="Arial"/>
                <a:cs typeface="Arial"/>
              </a:rPr>
              <a:t>Interconnect  </a:t>
            </a:r>
            <a:r>
              <a:rPr sz="650" spc="-15" dirty="0">
                <a:solidFill>
                  <a:srgbClr val="231F20"/>
                </a:solidFill>
                <a:latin typeface="Arial"/>
                <a:cs typeface="Arial"/>
              </a:rPr>
              <a:t>P	P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2306232" y="1825651"/>
            <a:ext cx="1480820" cy="744855"/>
            <a:chOff x="2306232" y="1825651"/>
            <a:chExt cx="1480820" cy="744855"/>
          </a:xfrm>
        </p:grpSpPr>
        <p:sp>
          <p:nvSpPr>
            <p:cNvPr id="52" name="object 52"/>
            <p:cNvSpPr/>
            <p:nvPr/>
          </p:nvSpPr>
          <p:spPr>
            <a:xfrm>
              <a:off x="2308868" y="1940153"/>
              <a:ext cx="239395" cy="628015"/>
            </a:xfrm>
            <a:custGeom>
              <a:avLst/>
              <a:gdLst/>
              <a:ahLst/>
              <a:cxnLst/>
              <a:rect l="l" t="t" r="r" b="b"/>
              <a:pathLst>
                <a:path w="239394" h="628014">
                  <a:moveTo>
                    <a:pt x="0" y="627481"/>
                  </a:moveTo>
                  <a:lnTo>
                    <a:pt x="4685" y="525591"/>
                  </a:lnTo>
                  <a:lnTo>
                    <a:pt x="12224" y="436547"/>
                  </a:lnTo>
                  <a:lnTo>
                    <a:pt x="22328" y="359366"/>
                  </a:lnTo>
                  <a:lnTo>
                    <a:pt x="34710" y="293063"/>
                  </a:lnTo>
                  <a:lnTo>
                    <a:pt x="49082" y="236653"/>
                  </a:lnTo>
                  <a:lnTo>
                    <a:pt x="65158" y="189150"/>
                  </a:lnTo>
                  <a:lnTo>
                    <a:pt x="82650" y="149571"/>
                  </a:lnTo>
                  <a:lnTo>
                    <a:pt x="120729" y="90244"/>
                  </a:lnTo>
                  <a:lnTo>
                    <a:pt x="161021" y="50791"/>
                  </a:lnTo>
                  <a:lnTo>
                    <a:pt x="201225" y="23336"/>
                  </a:lnTo>
                  <a:lnTo>
                    <a:pt x="220575" y="11645"/>
                  </a:lnTo>
                  <a:lnTo>
                    <a:pt x="239041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499441" y="1919417"/>
              <a:ext cx="80010" cy="67945"/>
            </a:xfrm>
            <a:custGeom>
              <a:avLst/>
              <a:gdLst/>
              <a:ahLst/>
              <a:cxnLst/>
              <a:rect l="l" t="t" r="r" b="b"/>
              <a:pathLst>
                <a:path w="80010" h="67944">
                  <a:moveTo>
                    <a:pt x="79567" y="0"/>
                  </a:moveTo>
                  <a:lnTo>
                    <a:pt x="0" y="14737"/>
                  </a:lnTo>
                  <a:lnTo>
                    <a:pt x="13814" y="24683"/>
                  </a:lnTo>
                  <a:lnTo>
                    <a:pt x="24312" y="36839"/>
                  </a:lnTo>
                  <a:lnTo>
                    <a:pt x="31495" y="51206"/>
                  </a:lnTo>
                  <a:lnTo>
                    <a:pt x="35361" y="67783"/>
                  </a:lnTo>
                  <a:lnTo>
                    <a:pt x="7956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596085" y="1828287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80" h="170180">
                  <a:moveTo>
                    <a:pt x="169718" y="0"/>
                  </a:moveTo>
                  <a:lnTo>
                    <a:pt x="0" y="0"/>
                  </a:lnTo>
                  <a:lnTo>
                    <a:pt x="0" y="169718"/>
                  </a:lnTo>
                  <a:lnTo>
                    <a:pt x="169718" y="169718"/>
                  </a:lnTo>
                  <a:lnTo>
                    <a:pt x="169718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596085" y="1828287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80" h="170180">
                  <a:moveTo>
                    <a:pt x="0" y="169718"/>
                  </a:moveTo>
                  <a:lnTo>
                    <a:pt x="169718" y="169718"/>
                  </a:lnTo>
                  <a:lnTo>
                    <a:pt x="169718" y="0"/>
                  </a:lnTo>
                  <a:lnTo>
                    <a:pt x="0" y="0"/>
                  </a:lnTo>
                  <a:lnTo>
                    <a:pt x="0" y="169718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596085" y="2082865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80" h="170180">
                  <a:moveTo>
                    <a:pt x="169718" y="0"/>
                  </a:moveTo>
                  <a:lnTo>
                    <a:pt x="0" y="0"/>
                  </a:lnTo>
                  <a:lnTo>
                    <a:pt x="0" y="169718"/>
                  </a:lnTo>
                  <a:lnTo>
                    <a:pt x="169718" y="169718"/>
                  </a:lnTo>
                  <a:lnTo>
                    <a:pt x="1697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596085" y="2082865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80" h="170180">
                  <a:moveTo>
                    <a:pt x="0" y="169718"/>
                  </a:moveTo>
                  <a:lnTo>
                    <a:pt x="169718" y="169718"/>
                  </a:lnTo>
                  <a:lnTo>
                    <a:pt x="169718" y="0"/>
                  </a:lnTo>
                  <a:lnTo>
                    <a:pt x="0" y="0"/>
                  </a:lnTo>
                  <a:lnTo>
                    <a:pt x="0" y="169718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935526" y="1828287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80" h="170180">
                  <a:moveTo>
                    <a:pt x="169714" y="0"/>
                  </a:moveTo>
                  <a:lnTo>
                    <a:pt x="0" y="0"/>
                  </a:lnTo>
                  <a:lnTo>
                    <a:pt x="0" y="169718"/>
                  </a:lnTo>
                  <a:lnTo>
                    <a:pt x="169714" y="169718"/>
                  </a:lnTo>
                  <a:lnTo>
                    <a:pt x="169714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935526" y="1828287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80" h="170180">
                  <a:moveTo>
                    <a:pt x="0" y="169718"/>
                  </a:moveTo>
                  <a:lnTo>
                    <a:pt x="169714" y="169718"/>
                  </a:lnTo>
                  <a:lnTo>
                    <a:pt x="169714" y="0"/>
                  </a:lnTo>
                  <a:lnTo>
                    <a:pt x="0" y="0"/>
                  </a:lnTo>
                  <a:lnTo>
                    <a:pt x="0" y="169718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935526" y="2082865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80" h="170180">
                  <a:moveTo>
                    <a:pt x="169714" y="0"/>
                  </a:moveTo>
                  <a:lnTo>
                    <a:pt x="0" y="0"/>
                  </a:lnTo>
                  <a:lnTo>
                    <a:pt x="0" y="169718"/>
                  </a:lnTo>
                  <a:lnTo>
                    <a:pt x="169714" y="169718"/>
                  </a:lnTo>
                  <a:lnTo>
                    <a:pt x="1697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935526" y="2082865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80" h="170180">
                  <a:moveTo>
                    <a:pt x="0" y="169718"/>
                  </a:moveTo>
                  <a:lnTo>
                    <a:pt x="169714" y="169718"/>
                  </a:lnTo>
                  <a:lnTo>
                    <a:pt x="169714" y="0"/>
                  </a:lnTo>
                  <a:lnTo>
                    <a:pt x="0" y="0"/>
                  </a:lnTo>
                  <a:lnTo>
                    <a:pt x="0" y="169718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274963" y="1828287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79" h="170180">
                  <a:moveTo>
                    <a:pt x="169718" y="0"/>
                  </a:moveTo>
                  <a:lnTo>
                    <a:pt x="0" y="0"/>
                  </a:lnTo>
                  <a:lnTo>
                    <a:pt x="0" y="169718"/>
                  </a:lnTo>
                  <a:lnTo>
                    <a:pt x="169718" y="169718"/>
                  </a:lnTo>
                  <a:lnTo>
                    <a:pt x="169718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274963" y="1828287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79" h="170180">
                  <a:moveTo>
                    <a:pt x="0" y="169718"/>
                  </a:moveTo>
                  <a:lnTo>
                    <a:pt x="169718" y="169718"/>
                  </a:lnTo>
                  <a:lnTo>
                    <a:pt x="169718" y="0"/>
                  </a:lnTo>
                  <a:lnTo>
                    <a:pt x="0" y="0"/>
                  </a:lnTo>
                  <a:lnTo>
                    <a:pt x="0" y="169718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274963" y="2082865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79" h="170180">
                  <a:moveTo>
                    <a:pt x="169718" y="0"/>
                  </a:moveTo>
                  <a:lnTo>
                    <a:pt x="0" y="0"/>
                  </a:lnTo>
                  <a:lnTo>
                    <a:pt x="0" y="169718"/>
                  </a:lnTo>
                  <a:lnTo>
                    <a:pt x="169718" y="169718"/>
                  </a:lnTo>
                  <a:lnTo>
                    <a:pt x="1697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274963" y="2082865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79" h="170180">
                  <a:moveTo>
                    <a:pt x="0" y="169718"/>
                  </a:moveTo>
                  <a:lnTo>
                    <a:pt x="169718" y="169718"/>
                  </a:lnTo>
                  <a:lnTo>
                    <a:pt x="169718" y="0"/>
                  </a:lnTo>
                  <a:lnTo>
                    <a:pt x="0" y="0"/>
                  </a:lnTo>
                  <a:lnTo>
                    <a:pt x="0" y="169718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614404" y="1828287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79" h="170180">
                  <a:moveTo>
                    <a:pt x="169718" y="0"/>
                  </a:moveTo>
                  <a:lnTo>
                    <a:pt x="0" y="0"/>
                  </a:lnTo>
                  <a:lnTo>
                    <a:pt x="0" y="169718"/>
                  </a:lnTo>
                  <a:lnTo>
                    <a:pt x="169718" y="169718"/>
                  </a:lnTo>
                  <a:lnTo>
                    <a:pt x="169718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614404" y="1828287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79" h="170180">
                  <a:moveTo>
                    <a:pt x="0" y="169718"/>
                  </a:moveTo>
                  <a:lnTo>
                    <a:pt x="169718" y="169718"/>
                  </a:lnTo>
                  <a:lnTo>
                    <a:pt x="169718" y="0"/>
                  </a:lnTo>
                  <a:lnTo>
                    <a:pt x="0" y="0"/>
                  </a:lnTo>
                  <a:lnTo>
                    <a:pt x="0" y="169718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614404" y="2082865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79" h="170180">
                  <a:moveTo>
                    <a:pt x="169718" y="0"/>
                  </a:moveTo>
                  <a:lnTo>
                    <a:pt x="0" y="0"/>
                  </a:lnTo>
                  <a:lnTo>
                    <a:pt x="0" y="169718"/>
                  </a:lnTo>
                  <a:lnTo>
                    <a:pt x="169718" y="169718"/>
                  </a:lnTo>
                  <a:lnTo>
                    <a:pt x="1697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614404" y="2082865"/>
              <a:ext cx="170180" cy="170180"/>
            </a:xfrm>
            <a:custGeom>
              <a:avLst/>
              <a:gdLst/>
              <a:ahLst/>
              <a:cxnLst/>
              <a:rect l="l" t="t" r="r" b="b"/>
              <a:pathLst>
                <a:path w="170179" h="170180">
                  <a:moveTo>
                    <a:pt x="0" y="169718"/>
                  </a:moveTo>
                  <a:lnTo>
                    <a:pt x="169718" y="169718"/>
                  </a:lnTo>
                  <a:lnTo>
                    <a:pt x="169718" y="0"/>
                  </a:lnTo>
                  <a:lnTo>
                    <a:pt x="0" y="0"/>
                  </a:lnTo>
                  <a:lnTo>
                    <a:pt x="0" y="169718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680944" y="1998005"/>
              <a:ext cx="1018540" cy="85090"/>
            </a:xfrm>
            <a:custGeom>
              <a:avLst/>
              <a:gdLst/>
              <a:ahLst/>
              <a:cxnLst/>
              <a:rect l="l" t="t" r="r" b="b"/>
              <a:pathLst>
                <a:path w="1018539" h="85089">
                  <a:moveTo>
                    <a:pt x="0" y="0"/>
                  </a:moveTo>
                  <a:lnTo>
                    <a:pt x="0" y="84859"/>
                  </a:lnTo>
                </a:path>
                <a:path w="1018539" h="85089">
                  <a:moveTo>
                    <a:pt x="339437" y="0"/>
                  </a:moveTo>
                  <a:lnTo>
                    <a:pt x="339437" y="84859"/>
                  </a:lnTo>
                </a:path>
                <a:path w="1018539" h="85089">
                  <a:moveTo>
                    <a:pt x="678874" y="0"/>
                  </a:moveTo>
                  <a:lnTo>
                    <a:pt x="678874" y="84859"/>
                  </a:lnTo>
                </a:path>
                <a:path w="1018539" h="85089">
                  <a:moveTo>
                    <a:pt x="1018315" y="0"/>
                  </a:moveTo>
                  <a:lnTo>
                    <a:pt x="1018315" y="84859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680944" y="2252583"/>
              <a:ext cx="1018540" cy="106045"/>
            </a:xfrm>
            <a:custGeom>
              <a:avLst/>
              <a:gdLst/>
              <a:ahLst/>
              <a:cxnLst/>
              <a:rect l="l" t="t" r="r" b="b"/>
              <a:pathLst>
                <a:path w="1018539" h="106044">
                  <a:moveTo>
                    <a:pt x="0" y="0"/>
                  </a:moveTo>
                  <a:lnTo>
                    <a:pt x="0" y="105891"/>
                  </a:lnTo>
                </a:path>
                <a:path w="1018539" h="106044">
                  <a:moveTo>
                    <a:pt x="339437" y="0"/>
                  </a:moveTo>
                  <a:lnTo>
                    <a:pt x="339437" y="105891"/>
                  </a:lnTo>
                </a:path>
                <a:path w="1018539" h="106044">
                  <a:moveTo>
                    <a:pt x="678874" y="0"/>
                  </a:moveTo>
                  <a:lnTo>
                    <a:pt x="678874" y="105891"/>
                  </a:lnTo>
                </a:path>
                <a:path w="1018539" h="106044">
                  <a:moveTo>
                    <a:pt x="1018315" y="0"/>
                  </a:moveTo>
                  <a:lnTo>
                    <a:pt x="1018315" y="105891"/>
                  </a:lnTo>
                </a:path>
              </a:pathLst>
            </a:custGeom>
            <a:ln w="210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87744" y="807701"/>
            <a:ext cx="4072890" cy="9461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 dirty="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High-performance distributed computing </a:t>
            </a:r>
            <a:r>
              <a:rPr sz="1000" dirty="0">
                <a:latin typeface="Arial"/>
                <a:cs typeface="Arial"/>
              </a:rPr>
              <a:t>started </a:t>
            </a:r>
            <a:r>
              <a:rPr sz="1000" spc="-5" dirty="0">
                <a:latin typeface="Arial"/>
                <a:cs typeface="Arial"/>
              </a:rPr>
              <a:t>with parallel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computing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 dirty="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Multiprocessor and multicore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versus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 multicomputer</a:t>
            </a:r>
            <a:endParaRPr sz="1000" dirty="0">
              <a:latin typeface="Arial"/>
              <a:cs typeface="Arial"/>
            </a:endParaRPr>
          </a:p>
          <a:p>
            <a:pPr marL="1056005">
              <a:lnSpc>
                <a:spcPct val="100000"/>
              </a:lnSpc>
              <a:spcBef>
                <a:spcPts val="625"/>
              </a:spcBef>
              <a:tabLst>
                <a:tab pos="2811780" algn="l"/>
              </a:tabLst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Shared</a:t>
            </a:r>
            <a:r>
              <a:rPr sz="65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memory	</a:t>
            </a:r>
            <a:r>
              <a:rPr sz="975" spc="7" baseline="8547" dirty="0">
                <a:solidFill>
                  <a:srgbClr val="231F20"/>
                </a:solidFill>
                <a:latin typeface="Arial"/>
                <a:cs typeface="Arial"/>
              </a:rPr>
              <a:t>Private</a:t>
            </a:r>
            <a:r>
              <a:rPr sz="975" spc="-7" baseline="8547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75" spc="7" baseline="8547" dirty="0">
                <a:solidFill>
                  <a:srgbClr val="231F20"/>
                </a:solidFill>
                <a:latin typeface="Arial"/>
                <a:cs typeface="Arial"/>
              </a:rPr>
              <a:t>memory</a:t>
            </a:r>
            <a:endParaRPr sz="975" baseline="8547" dirty="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169613" y="2598278"/>
            <a:ext cx="33020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Memory</a:t>
            </a:r>
            <a:endParaRPr sz="65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636312" y="1846301"/>
            <a:ext cx="1116965" cy="3816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51790" algn="l"/>
                <a:tab pos="691515" algn="l"/>
                <a:tab pos="1033780" algn="l"/>
              </a:tabLst>
            </a:pPr>
            <a:r>
              <a:rPr sz="650" spc="10" dirty="0">
                <a:solidFill>
                  <a:srgbClr val="231F20"/>
                </a:solidFill>
                <a:latin typeface="Arial"/>
                <a:cs typeface="Arial"/>
              </a:rPr>
              <a:t>M	M	M	M</a:t>
            </a:r>
            <a:endParaRPr sz="65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 dirty="0">
              <a:latin typeface="Arial"/>
              <a:cs typeface="Arial"/>
            </a:endParaRPr>
          </a:p>
          <a:p>
            <a:pPr marL="17780">
              <a:lnSpc>
                <a:spcPct val="100000"/>
              </a:lnSpc>
              <a:spcBef>
                <a:spcPts val="535"/>
              </a:spcBef>
              <a:tabLst>
                <a:tab pos="357505" algn="l"/>
                <a:tab pos="696595" algn="l"/>
                <a:tab pos="1036319" algn="l"/>
              </a:tabLst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P	P	P	P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2607668" y="2358475"/>
            <a:ext cx="1165860" cy="126364"/>
          </a:xfrm>
          <a:prstGeom prst="rect">
            <a:avLst/>
          </a:prstGeom>
          <a:solidFill>
            <a:srgbClr val="FFFFFF"/>
          </a:solidFill>
          <a:ln w="5270">
            <a:solidFill>
              <a:srgbClr val="231F2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358140">
              <a:lnSpc>
                <a:spcPct val="100000"/>
              </a:lnSpc>
              <a:spcBef>
                <a:spcPts val="105"/>
              </a:spcBef>
            </a:pPr>
            <a:r>
              <a:rPr sz="650" spc="-10" dirty="0">
                <a:solidFill>
                  <a:srgbClr val="231F20"/>
                </a:solidFill>
                <a:latin typeface="Arial"/>
                <a:cs typeface="Arial"/>
              </a:rPr>
              <a:t>Interconnect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77" name="object 77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29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Distributed </a:t>
            </a:r>
            <a:r>
              <a:rPr spc="15" dirty="0"/>
              <a:t>shared </a:t>
            </a:r>
            <a:r>
              <a:rPr spc="25" dirty="0"/>
              <a:t>memory</a:t>
            </a:r>
            <a:r>
              <a:rPr spc="-15" dirty="0"/>
              <a:t> </a:t>
            </a:r>
            <a:r>
              <a:rPr spc="15" dirty="0"/>
              <a:t>systems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75868"/>
            <a:ext cx="4483735" cy="901700"/>
            <a:chOff x="87743" y="575868"/>
            <a:chExt cx="4483735" cy="901700"/>
          </a:xfrm>
        </p:grpSpPr>
        <p:sp>
          <p:nvSpPr>
            <p:cNvPr id="5" name="object 5"/>
            <p:cNvSpPr/>
            <p:nvPr/>
          </p:nvSpPr>
          <p:spPr>
            <a:xfrm>
              <a:off x="87743" y="575868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38848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375359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362659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20102"/>
              <a:ext cx="50749" cy="75525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783135"/>
              <a:ext cx="4432935" cy="643255"/>
            </a:xfrm>
            <a:custGeom>
              <a:avLst/>
              <a:gdLst/>
              <a:ahLst/>
              <a:cxnLst/>
              <a:rect l="l" t="t" r="r" b="b"/>
              <a:pathLst>
                <a:path w="4432935" h="643255">
                  <a:moveTo>
                    <a:pt x="4432567" y="0"/>
                  </a:moveTo>
                  <a:lnTo>
                    <a:pt x="0" y="0"/>
                  </a:lnTo>
                  <a:lnTo>
                    <a:pt x="0" y="592223"/>
                  </a:lnTo>
                  <a:lnTo>
                    <a:pt x="4008" y="611948"/>
                  </a:lnTo>
                  <a:lnTo>
                    <a:pt x="14922" y="628101"/>
                  </a:lnTo>
                  <a:lnTo>
                    <a:pt x="31075" y="639015"/>
                  </a:lnTo>
                  <a:lnTo>
                    <a:pt x="50800" y="643024"/>
                  </a:lnTo>
                  <a:lnTo>
                    <a:pt x="4381767" y="643024"/>
                  </a:lnTo>
                  <a:lnTo>
                    <a:pt x="4401492" y="639015"/>
                  </a:lnTo>
                  <a:lnTo>
                    <a:pt x="4417644" y="628101"/>
                  </a:lnTo>
                  <a:lnTo>
                    <a:pt x="4428558" y="611948"/>
                  </a:lnTo>
                  <a:lnTo>
                    <a:pt x="4432567" y="59222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58205"/>
              <a:ext cx="0" cy="736600"/>
            </a:xfrm>
            <a:custGeom>
              <a:avLst/>
              <a:gdLst/>
              <a:ahLst/>
              <a:cxnLst/>
              <a:rect l="l" t="t" r="r" b="b"/>
              <a:pathLst>
                <a:path h="736600">
                  <a:moveTo>
                    <a:pt x="0" y="73620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4550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3280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2010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562239"/>
            <a:ext cx="4483735" cy="885190"/>
            <a:chOff x="87743" y="1562239"/>
            <a:chExt cx="4483735" cy="885190"/>
          </a:xfrm>
        </p:grpSpPr>
        <p:sp>
          <p:nvSpPr>
            <p:cNvPr id="16" name="object 16"/>
            <p:cNvSpPr/>
            <p:nvPr/>
          </p:nvSpPr>
          <p:spPr>
            <a:xfrm>
              <a:off x="87743" y="1562239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971"/>
                  </a:lnTo>
                  <a:lnTo>
                    <a:pt x="4432567" y="182971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3F9D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732559"/>
              <a:ext cx="4432566" cy="506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345779"/>
              <a:ext cx="101600" cy="1016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333078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606473"/>
              <a:ext cx="50749" cy="73930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776835"/>
              <a:ext cx="4432935" cy="619760"/>
            </a:xfrm>
            <a:custGeom>
              <a:avLst/>
              <a:gdLst/>
              <a:ahLst/>
              <a:cxnLst/>
              <a:rect l="l" t="t" r="r" b="b"/>
              <a:pathLst>
                <a:path w="4432935" h="619760">
                  <a:moveTo>
                    <a:pt x="4432567" y="0"/>
                  </a:moveTo>
                  <a:lnTo>
                    <a:pt x="0" y="0"/>
                  </a:lnTo>
                  <a:lnTo>
                    <a:pt x="0" y="568943"/>
                  </a:lnTo>
                  <a:lnTo>
                    <a:pt x="4008" y="588668"/>
                  </a:lnTo>
                  <a:lnTo>
                    <a:pt x="14922" y="604821"/>
                  </a:lnTo>
                  <a:lnTo>
                    <a:pt x="31075" y="615735"/>
                  </a:lnTo>
                  <a:lnTo>
                    <a:pt x="50800" y="619743"/>
                  </a:lnTo>
                  <a:lnTo>
                    <a:pt x="4381767" y="619743"/>
                  </a:lnTo>
                  <a:lnTo>
                    <a:pt x="4401492" y="615735"/>
                  </a:lnTo>
                  <a:lnTo>
                    <a:pt x="4417644" y="604821"/>
                  </a:lnTo>
                  <a:lnTo>
                    <a:pt x="4428558" y="588668"/>
                  </a:lnTo>
                  <a:lnTo>
                    <a:pt x="4432567" y="56894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CFE6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644568"/>
              <a:ext cx="0" cy="720725"/>
            </a:xfrm>
            <a:custGeom>
              <a:avLst/>
              <a:gdLst/>
              <a:ahLst/>
              <a:cxnLst/>
              <a:rect l="l" t="t" r="r" b="b"/>
              <a:pathLst>
                <a:path h="720725">
                  <a:moveTo>
                    <a:pt x="0" y="72025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63186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61916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60646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87743" y="2532659"/>
            <a:ext cx="4483735" cy="749300"/>
            <a:chOff x="87743" y="2532659"/>
            <a:chExt cx="4483735" cy="749300"/>
          </a:xfrm>
        </p:grpSpPr>
        <p:sp>
          <p:nvSpPr>
            <p:cNvPr id="27" name="object 27"/>
            <p:cNvSpPr/>
            <p:nvPr/>
          </p:nvSpPr>
          <p:spPr>
            <a:xfrm>
              <a:off x="87743" y="2532659"/>
              <a:ext cx="4432935" cy="173990"/>
            </a:xfrm>
            <a:custGeom>
              <a:avLst/>
              <a:gdLst/>
              <a:ahLst/>
              <a:cxnLst/>
              <a:rect l="l" t="t" r="r" b="b"/>
              <a:pathLst>
                <a:path w="4432935" h="17398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3799"/>
                  </a:lnTo>
                  <a:lnTo>
                    <a:pt x="4432567" y="173799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7744" y="2693797"/>
              <a:ext cx="4432566" cy="506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38544" y="3180181"/>
              <a:ext cx="101600" cy="1016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9344" y="3167481"/>
              <a:ext cx="4381715" cy="11430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520311" y="2576893"/>
              <a:ext cx="50749" cy="60328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7743" y="2738082"/>
              <a:ext cx="4432935" cy="493395"/>
            </a:xfrm>
            <a:custGeom>
              <a:avLst/>
              <a:gdLst/>
              <a:ahLst/>
              <a:cxnLst/>
              <a:rect l="l" t="t" r="r" b="b"/>
              <a:pathLst>
                <a:path w="4432935" h="493394">
                  <a:moveTo>
                    <a:pt x="4432567" y="0"/>
                  </a:moveTo>
                  <a:lnTo>
                    <a:pt x="0" y="0"/>
                  </a:lnTo>
                  <a:lnTo>
                    <a:pt x="0" y="442099"/>
                  </a:lnTo>
                  <a:lnTo>
                    <a:pt x="4008" y="461824"/>
                  </a:lnTo>
                  <a:lnTo>
                    <a:pt x="14922" y="477977"/>
                  </a:lnTo>
                  <a:lnTo>
                    <a:pt x="31075" y="488891"/>
                  </a:lnTo>
                  <a:lnTo>
                    <a:pt x="50800" y="492900"/>
                  </a:lnTo>
                  <a:lnTo>
                    <a:pt x="4381767" y="492900"/>
                  </a:lnTo>
                  <a:lnTo>
                    <a:pt x="4401492" y="488891"/>
                  </a:lnTo>
                  <a:lnTo>
                    <a:pt x="4417644" y="477977"/>
                  </a:lnTo>
                  <a:lnTo>
                    <a:pt x="4428558" y="461824"/>
                  </a:lnTo>
                  <a:lnTo>
                    <a:pt x="4432567" y="442099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520311" y="2614988"/>
              <a:ext cx="0" cy="584835"/>
            </a:xfrm>
            <a:custGeom>
              <a:avLst/>
              <a:gdLst/>
              <a:ahLst/>
              <a:cxnLst/>
              <a:rect l="l" t="t" r="r" b="b"/>
              <a:pathLst>
                <a:path h="584835">
                  <a:moveTo>
                    <a:pt x="0" y="58424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520311" y="260228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520311" y="258958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520311" y="257688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21665" y="527196"/>
            <a:ext cx="4358640" cy="267081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 dirty="0">
              <a:latin typeface="Arial"/>
              <a:cs typeface="Arial"/>
            </a:endParaRPr>
          </a:p>
          <a:p>
            <a:pPr marL="12700" marR="5080" indent="3810">
              <a:lnSpc>
                <a:spcPct val="100000"/>
              </a:lnSpc>
              <a:spcBef>
                <a:spcPts val="320"/>
              </a:spcBef>
            </a:pPr>
            <a:r>
              <a:rPr sz="1000" spc="-5" dirty="0">
                <a:latin typeface="Arial"/>
                <a:cs typeface="Arial"/>
              </a:rPr>
              <a:t>Multiprocessors are relatively easy to program in comparison to  </a:t>
            </a:r>
            <a:r>
              <a:rPr sz="1000" spc="-10" dirty="0">
                <a:latin typeface="Arial"/>
                <a:cs typeface="Arial"/>
              </a:rPr>
              <a:t>multicomputers, </a:t>
            </a:r>
            <a:r>
              <a:rPr sz="1000" spc="-15" dirty="0">
                <a:latin typeface="Arial"/>
                <a:cs typeface="Arial"/>
              </a:rPr>
              <a:t>yet </a:t>
            </a:r>
            <a:r>
              <a:rPr sz="1000" spc="-20" dirty="0">
                <a:latin typeface="Arial"/>
                <a:cs typeface="Arial"/>
              </a:rPr>
              <a:t>have </a:t>
            </a:r>
            <a:r>
              <a:rPr sz="1000" spc="-10" dirty="0">
                <a:latin typeface="Arial"/>
                <a:cs typeface="Arial"/>
              </a:rPr>
              <a:t>problems when increasing the number of processors  </a:t>
            </a:r>
            <a:r>
              <a:rPr sz="1000" spc="-5" dirty="0">
                <a:latin typeface="Arial"/>
                <a:cs typeface="Arial"/>
              </a:rPr>
              <a:t>(or cores).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Solution</a:t>
            </a:r>
            <a:r>
              <a:rPr sz="1000" spc="-5" dirty="0">
                <a:latin typeface="Arial"/>
                <a:cs typeface="Arial"/>
              </a:rPr>
              <a:t>: </a:t>
            </a:r>
            <a:r>
              <a:rPr sz="1000" spc="-35" dirty="0">
                <a:latin typeface="Arial"/>
                <a:cs typeface="Arial"/>
              </a:rPr>
              <a:t>Try </a:t>
            </a:r>
            <a:r>
              <a:rPr sz="1000" spc="-5" dirty="0">
                <a:latin typeface="Arial"/>
                <a:cs typeface="Arial"/>
              </a:rPr>
              <a:t>to implement a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shared-memory model</a:t>
            </a:r>
            <a:r>
              <a:rPr sz="1000" spc="-5" dirty="0">
                <a:latin typeface="Arial"/>
                <a:cs typeface="Arial"/>
              </a:rPr>
              <a:t>on top of a  </a:t>
            </a:r>
            <a:r>
              <a:rPr sz="1000" spc="-10" dirty="0">
                <a:latin typeface="Arial"/>
                <a:cs typeface="Arial"/>
              </a:rPr>
              <a:t>multicomputer.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latin typeface="Arial"/>
              <a:cs typeface="Arial"/>
            </a:endParaRPr>
          </a:p>
          <a:p>
            <a:pPr marL="1651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Example through </a:t>
            </a:r>
            <a:r>
              <a:rPr sz="1000" dirty="0">
                <a:solidFill>
                  <a:srgbClr val="04064C"/>
                </a:solidFill>
                <a:latin typeface="Arial"/>
                <a:cs typeface="Arial"/>
              </a:rPr>
              <a:t>virtual-memory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 techniques</a:t>
            </a:r>
            <a:endParaRPr sz="1000" dirty="0">
              <a:latin typeface="Arial"/>
              <a:cs typeface="Arial"/>
            </a:endParaRPr>
          </a:p>
          <a:p>
            <a:pPr marL="16510" marR="13970">
              <a:lnSpc>
                <a:spcPct val="100000"/>
              </a:lnSpc>
              <a:spcBef>
                <a:spcPts val="395"/>
              </a:spcBef>
            </a:pPr>
            <a:r>
              <a:rPr sz="1000" spc="-5" dirty="0">
                <a:latin typeface="Arial"/>
                <a:cs typeface="Arial"/>
              </a:rPr>
              <a:t>Map all main-memory pages (from </a:t>
            </a:r>
            <a:r>
              <a:rPr sz="1000" spc="-10" dirty="0">
                <a:latin typeface="Arial"/>
                <a:cs typeface="Arial"/>
              </a:rPr>
              <a:t>different </a:t>
            </a:r>
            <a:r>
              <a:rPr sz="1000" spc="-5" dirty="0">
                <a:latin typeface="Arial"/>
                <a:cs typeface="Arial"/>
              </a:rPr>
              <a:t>processors) into one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single </a:t>
            </a:r>
            <a:r>
              <a:rPr sz="1000" dirty="0">
                <a:solidFill>
                  <a:srgbClr val="0000FA"/>
                </a:solidFill>
                <a:latin typeface="Arial"/>
                <a:cs typeface="Arial"/>
              </a:rPr>
              <a:t>virtual 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address space</a:t>
            </a:r>
            <a:r>
              <a:rPr sz="1000" spc="-5" dirty="0">
                <a:latin typeface="Arial"/>
                <a:cs typeface="Arial"/>
              </a:rPr>
              <a:t>. If process at processor </a:t>
            </a:r>
            <a:r>
              <a:rPr sz="1000" i="1" spc="-5" dirty="0">
                <a:latin typeface="Arial"/>
                <a:cs typeface="Arial"/>
              </a:rPr>
              <a:t>A </a:t>
            </a:r>
            <a:r>
              <a:rPr sz="1000" spc="-5" dirty="0">
                <a:latin typeface="Arial"/>
                <a:cs typeface="Arial"/>
              </a:rPr>
              <a:t>addresses a page </a:t>
            </a:r>
            <a:r>
              <a:rPr sz="1000" i="1" spc="-5" dirty="0">
                <a:latin typeface="Arial"/>
                <a:cs typeface="Arial"/>
              </a:rPr>
              <a:t>P </a:t>
            </a:r>
            <a:r>
              <a:rPr sz="1000" spc="-5" dirty="0">
                <a:latin typeface="Arial"/>
                <a:cs typeface="Arial"/>
              </a:rPr>
              <a:t>located at  processor </a:t>
            </a:r>
            <a:r>
              <a:rPr sz="1000" i="1" spc="15" dirty="0">
                <a:latin typeface="Arial"/>
                <a:cs typeface="Arial"/>
              </a:rPr>
              <a:t>B</a:t>
            </a:r>
            <a:r>
              <a:rPr sz="1000" spc="15" dirty="0">
                <a:latin typeface="Arial"/>
                <a:cs typeface="Arial"/>
              </a:rPr>
              <a:t>, </a:t>
            </a:r>
            <a:r>
              <a:rPr sz="1000" spc="-5" dirty="0">
                <a:latin typeface="Arial"/>
                <a:cs typeface="Arial"/>
              </a:rPr>
              <a:t>the OS at </a:t>
            </a:r>
            <a:r>
              <a:rPr sz="1000" i="1" spc="-5" dirty="0">
                <a:latin typeface="Arial"/>
                <a:cs typeface="Arial"/>
              </a:rPr>
              <a:t>A 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traps and 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fetches </a:t>
            </a:r>
            <a:r>
              <a:rPr sz="1000" i="1" spc="-5" dirty="0">
                <a:solidFill>
                  <a:srgbClr val="0000FA"/>
                </a:solidFill>
                <a:latin typeface="Arial"/>
                <a:cs typeface="Arial"/>
              </a:rPr>
              <a:t>P </a:t>
            </a:r>
            <a:r>
              <a:rPr sz="1000" spc="-5" dirty="0">
                <a:latin typeface="Arial"/>
                <a:cs typeface="Arial"/>
              </a:rPr>
              <a:t>from </a:t>
            </a:r>
            <a:r>
              <a:rPr sz="1000" i="1" spc="15" dirty="0">
                <a:latin typeface="Arial"/>
                <a:cs typeface="Arial"/>
              </a:rPr>
              <a:t>B</a:t>
            </a:r>
            <a:r>
              <a:rPr sz="1000" spc="15" dirty="0">
                <a:latin typeface="Arial"/>
                <a:cs typeface="Arial"/>
              </a:rPr>
              <a:t>, </a:t>
            </a:r>
            <a:r>
              <a:rPr sz="1000" spc="-5" dirty="0">
                <a:latin typeface="Arial"/>
                <a:cs typeface="Arial"/>
              </a:rPr>
              <a:t>just as it would if </a:t>
            </a:r>
            <a:r>
              <a:rPr sz="1000" i="1" spc="-5" dirty="0">
                <a:latin typeface="Arial"/>
                <a:cs typeface="Arial"/>
              </a:rPr>
              <a:t>P </a:t>
            </a:r>
            <a:r>
              <a:rPr sz="1000" spc="-5" dirty="0">
                <a:latin typeface="Arial"/>
                <a:cs typeface="Arial"/>
              </a:rPr>
              <a:t>had  been located on local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disk.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 dirty="0">
              <a:latin typeface="Arial"/>
              <a:cs typeface="Arial"/>
            </a:endParaRPr>
          </a:p>
          <a:p>
            <a:pPr marL="1651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Problem</a:t>
            </a:r>
            <a:endParaRPr sz="1000" dirty="0">
              <a:latin typeface="Arial"/>
              <a:cs typeface="Arial"/>
            </a:endParaRPr>
          </a:p>
          <a:p>
            <a:pPr marL="16510" marR="90170" algn="just">
              <a:lnSpc>
                <a:spcPct val="100000"/>
              </a:lnSpc>
              <a:spcBef>
                <a:spcPts val="325"/>
              </a:spcBef>
            </a:pPr>
            <a:r>
              <a:rPr sz="1000" spc="-10" dirty="0">
                <a:latin typeface="Arial"/>
                <a:cs typeface="Arial"/>
              </a:rPr>
              <a:t>Performance </a:t>
            </a:r>
            <a:r>
              <a:rPr sz="1000" spc="-5" dirty="0">
                <a:latin typeface="Arial"/>
                <a:cs typeface="Arial"/>
              </a:rPr>
              <a:t>of distributed shared </a:t>
            </a:r>
            <a:r>
              <a:rPr sz="1000" dirty="0">
                <a:latin typeface="Arial"/>
                <a:cs typeface="Arial"/>
              </a:rPr>
              <a:t>memory </a:t>
            </a:r>
            <a:r>
              <a:rPr sz="1000" spc="-5" dirty="0">
                <a:latin typeface="Arial"/>
                <a:cs typeface="Arial"/>
              </a:rPr>
              <a:t>could </a:t>
            </a:r>
            <a:r>
              <a:rPr sz="1000" spc="-15" dirty="0">
                <a:latin typeface="Arial"/>
                <a:cs typeface="Arial"/>
              </a:rPr>
              <a:t>never </a:t>
            </a:r>
            <a:r>
              <a:rPr sz="1000" spc="-5" dirty="0">
                <a:latin typeface="Arial"/>
                <a:cs typeface="Arial"/>
              </a:rPr>
              <a:t>compete with that of  multiprocessors, and </a:t>
            </a:r>
            <a:r>
              <a:rPr sz="1000" spc="-10" dirty="0">
                <a:latin typeface="Arial"/>
                <a:cs typeface="Arial"/>
              </a:rPr>
              <a:t>failed </a:t>
            </a:r>
            <a:r>
              <a:rPr sz="1000" spc="-5" dirty="0">
                <a:latin typeface="Arial"/>
                <a:cs typeface="Arial"/>
              </a:rPr>
              <a:t>to meet the expectations of programmers. It has  been widely abandoned </a:t>
            </a:r>
            <a:r>
              <a:rPr sz="1000" spc="-15" dirty="0">
                <a:latin typeface="Arial"/>
                <a:cs typeface="Arial"/>
              </a:rPr>
              <a:t>by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now.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9" name="object 39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30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375" y="99396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Cluster</a:t>
            </a:r>
            <a:r>
              <a:rPr dirty="0"/>
              <a:t> </a:t>
            </a:r>
            <a:r>
              <a:rPr spc="15" dirty="0"/>
              <a:t>computing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750798"/>
            <a:ext cx="4483735" cy="609600"/>
            <a:chOff x="87743" y="750798"/>
            <a:chExt cx="4483735" cy="609600"/>
          </a:xfrm>
        </p:grpSpPr>
        <p:sp>
          <p:nvSpPr>
            <p:cNvPr id="5" name="object 5"/>
            <p:cNvSpPr/>
            <p:nvPr/>
          </p:nvSpPr>
          <p:spPr>
            <a:xfrm>
              <a:off x="87743" y="750798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985"/>
                  </a:lnTo>
                  <a:lnTo>
                    <a:pt x="4432567" y="18398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922134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258582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245882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795032"/>
              <a:ext cx="50749" cy="46355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966416"/>
              <a:ext cx="4432935" cy="343535"/>
            </a:xfrm>
            <a:custGeom>
              <a:avLst/>
              <a:gdLst/>
              <a:ahLst/>
              <a:cxnLst/>
              <a:rect l="l" t="t" r="r" b="b"/>
              <a:pathLst>
                <a:path w="4432935" h="343534">
                  <a:moveTo>
                    <a:pt x="4432567" y="0"/>
                  </a:moveTo>
                  <a:lnTo>
                    <a:pt x="0" y="0"/>
                  </a:lnTo>
                  <a:lnTo>
                    <a:pt x="0" y="292166"/>
                  </a:lnTo>
                  <a:lnTo>
                    <a:pt x="4008" y="311890"/>
                  </a:lnTo>
                  <a:lnTo>
                    <a:pt x="14922" y="328043"/>
                  </a:lnTo>
                  <a:lnTo>
                    <a:pt x="31075" y="338957"/>
                  </a:lnTo>
                  <a:lnTo>
                    <a:pt x="50800" y="342966"/>
                  </a:lnTo>
                  <a:lnTo>
                    <a:pt x="4381767" y="342966"/>
                  </a:lnTo>
                  <a:lnTo>
                    <a:pt x="4401492" y="338957"/>
                  </a:lnTo>
                  <a:lnTo>
                    <a:pt x="4417644" y="328043"/>
                  </a:lnTo>
                  <a:lnTo>
                    <a:pt x="4428558" y="311890"/>
                  </a:lnTo>
                  <a:lnTo>
                    <a:pt x="4432567" y="29216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833136"/>
              <a:ext cx="0" cy="444500"/>
            </a:xfrm>
            <a:custGeom>
              <a:avLst/>
              <a:gdLst/>
              <a:ahLst/>
              <a:cxnLst/>
              <a:rect l="l" t="t" r="r" b="b"/>
              <a:pathLst>
                <a:path h="444500">
                  <a:moveTo>
                    <a:pt x="0" y="4444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2043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0773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79503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005624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157465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5844" y="690289"/>
            <a:ext cx="3730625" cy="58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9560" marR="5080" indent="-277495">
              <a:lnSpc>
                <a:spcPct val="133600"/>
              </a:lnSpc>
              <a:spcBef>
                <a:spcPts val="10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Essentially a group of high-end systems connected through a LAN  </a:t>
            </a:r>
            <a:r>
              <a:rPr sz="1000" spc="-5" dirty="0">
                <a:latin typeface="Arial"/>
                <a:cs typeface="Arial"/>
              </a:rPr>
              <a:t>Homogeneous: same </a:t>
            </a:r>
            <a:r>
              <a:rPr sz="1000" spc="-10" dirty="0">
                <a:latin typeface="Arial"/>
                <a:cs typeface="Arial"/>
              </a:rPr>
              <a:t>OS, </a:t>
            </a:r>
            <a:r>
              <a:rPr sz="1000" spc="-5" dirty="0">
                <a:latin typeface="Arial"/>
                <a:cs typeface="Arial"/>
              </a:rPr>
              <a:t>near-identical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hardware</a:t>
            </a:r>
            <a:endParaRPr sz="1000" dirty="0">
              <a:latin typeface="Arial"/>
              <a:cs typeface="Arial"/>
            </a:endParaRPr>
          </a:p>
          <a:p>
            <a:pPr marL="289560">
              <a:lnSpc>
                <a:spcPts val="1195"/>
              </a:lnSpc>
            </a:pPr>
            <a:r>
              <a:rPr sz="1000" spc="-5" dirty="0">
                <a:latin typeface="Arial"/>
                <a:cs typeface="Arial"/>
              </a:rPr>
              <a:t>Single managing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node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89949" y="2058092"/>
            <a:ext cx="628015" cy="325120"/>
          </a:xfrm>
          <a:custGeom>
            <a:avLst/>
            <a:gdLst/>
            <a:ahLst/>
            <a:cxnLst/>
            <a:rect l="l" t="t" r="r" b="b"/>
            <a:pathLst>
              <a:path w="628015" h="325119">
                <a:moveTo>
                  <a:pt x="0" y="142303"/>
                </a:moveTo>
                <a:lnTo>
                  <a:pt x="620242" y="142303"/>
                </a:lnTo>
                <a:lnTo>
                  <a:pt x="620242" y="0"/>
                </a:lnTo>
                <a:lnTo>
                  <a:pt x="0" y="0"/>
                </a:lnTo>
                <a:lnTo>
                  <a:pt x="0" y="142303"/>
                </a:lnTo>
                <a:close/>
              </a:path>
              <a:path w="628015" h="325119">
                <a:moveTo>
                  <a:pt x="0" y="324576"/>
                </a:moveTo>
                <a:lnTo>
                  <a:pt x="627481" y="324576"/>
                </a:lnTo>
                <a:lnTo>
                  <a:pt x="627481" y="182272"/>
                </a:lnTo>
                <a:lnTo>
                  <a:pt x="0" y="182272"/>
                </a:lnTo>
                <a:lnTo>
                  <a:pt x="0" y="324576"/>
                </a:lnTo>
                <a:close/>
              </a:path>
            </a:pathLst>
          </a:custGeom>
          <a:ln w="52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652635" y="2242560"/>
            <a:ext cx="521970" cy="142875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9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Local</a:t>
            </a:r>
            <a:r>
              <a:rPr sz="65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10" dirty="0">
                <a:solidFill>
                  <a:srgbClr val="231F20"/>
                </a:solidFill>
                <a:latin typeface="Arial"/>
                <a:cs typeface="Arial"/>
              </a:rPr>
              <a:t>OS</a:t>
            </a:r>
            <a:endParaRPr sz="6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65343" y="2242334"/>
            <a:ext cx="67691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46685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Local</a:t>
            </a:r>
            <a:r>
              <a:rPr sz="65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10" dirty="0">
                <a:solidFill>
                  <a:srgbClr val="231F20"/>
                </a:solidFill>
                <a:latin typeface="Arial"/>
                <a:cs typeface="Arial"/>
              </a:rPr>
              <a:t>OS</a:t>
            </a:r>
            <a:endParaRPr sz="6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11587" y="2242560"/>
            <a:ext cx="521970" cy="142875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9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Local</a:t>
            </a:r>
            <a:r>
              <a:rPr sz="65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10" dirty="0">
                <a:solidFill>
                  <a:srgbClr val="231F20"/>
                </a:solidFill>
                <a:latin typeface="Arial"/>
                <a:cs typeface="Arial"/>
              </a:rPr>
              <a:t>OS</a:t>
            </a:r>
            <a:endParaRPr sz="6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50015" y="2242560"/>
            <a:ext cx="521970" cy="142875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9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Local</a:t>
            </a:r>
            <a:r>
              <a:rPr sz="65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10" dirty="0">
                <a:solidFill>
                  <a:srgbClr val="231F20"/>
                </a:solidFill>
                <a:latin typeface="Arial"/>
                <a:cs typeface="Arial"/>
              </a:rPr>
              <a:t>OS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45716" y="1620513"/>
            <a:ext cx="3479165" cy="965200"/>
            <a:chOff x="645716" y="1620513"/>
            <a:chExt cx="3479165" cy="965200"/>
          </a:xfrm>
        </p:grpSpPr>
        <p:sp>
          <p:nvSpPr>
            <p:cNvPr id="24" name="object 24"/>
            <p:cNvSpPr/>
            <p:nvPr/>
          </p:nvSpPr>
          <p:spPr>
            <a:xfrm>
              <a:off x="760072" y="1625911"/>
              <a:ext cx="687705" cy="806450"/>
            </a:xfrm>
            <a:custGeom>
              <a:avLst/>
              <a:gdLst/>
              <a:ahLst/>
              <a:cxnLst/>
              <a:rect l="l" t="t" r="r" b="b"/>
              <a:pathLst>
                <a:path w="687705" h="806450">
                  <a:moveTo>
                    <a:pt x="0" y="806386"/>
                  </a:moveTo>
                  <a:lnTo>
                    <a:pt x="687240" y="806386"/>
                  </a:lnTo>
                  <a:lnTo>
                    <a:pt x="687240" y="0"/>
                  </a:lnTo>
                  <a:lnTo>
                    <a:pt x="0" y="0"/>
                  </a:lnTo>
                  <a:lnTo>
                    <a:pt x="0" y="806386"/>
                  </a:lnTo>
                  <a:close/>
                </a:path>
              </a:pathLst>
            </a:custGeom>
            <a:ln w="10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88552" y="2432297"/>
              <a:ext cx="285115" cy="142875"/>
            </a:xfrm>
            <a:custGeom>
              <a:avLst/>
              <a:gdLst/>
              <a:ahLst/>
              <a:cxnLst/>
              <a:rect l="l" t="t" r="r" b="b"/>
              <a:pathLst>
                <a:path w="285115" h="142875">
                  <a:moveTo>
                    <a:pt x="284606" y="0"/>
                  </a:moveTo>
                  <a:lnTo>
                    <a:pt x="284606" y="142303"/>
                  </a:lnTo>
                </a:path>
                <a:path w="285115" h="142875">
                  <a:moveTo>
                    <a:pt x="0" y="0"/>
                  </a:moveTo>
                  <a:lnTo>
                    <a:pt x="0" y="142303"/>
                  </a:lnTo>
                </a:path>
              </a:pathLst>
            </a:custGeom>
            <a:ln w="210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605201" y="1625911"/>
              <a:ext cx="617220" cy="806450"/>
            </a:xfrm>
            <a:custGeom>
              <a:avLst/>
              <a:gdLst/>
              <a:ahLst/>
              <a:cxnLst/>
              <a:rect l="l" t="t" r="r" b="b"/>
              <a:pathLst>
                <a:path w="617219" h="806450">
                  <a:moveTo>
                    <a:pt x="0" y="806386"/>
                  </a:moveTo>
                  <a:lnTo>
                    <a:pt x="616648" y="806386"/>
                  </a:lnTo>
                  <a:lnTo>
                    <a:pt x="616648" y="0"/>
                  </a:lnTo>
                  <a:lnTo>
                    <a:pt x="0" y="0"/>
                  </a:lnTo>
                  <a:lnTo>
                    <a:pt x="0" y="806386"/>
                  </a:lnTo>
                  <a:close/>
                </a:path>
              </a:pathLst>
            </a:custGeom>
            <a:ln w="10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032111" y="2432297"/>
              <a:ext cx="0" cy="142875"/>
            </a:xfrm>
            <a:custGeom>
              <a:avLst/>
              <a:gdLst/>
              <a:ahLst/>
              <a:cxnLst/>
              <a:rect l="l" t="t" r="r" b="b"/>
              <a:pathLst>
                <a:path h="142875">
                  <a:moveTo>
                    <a:pt x="0" y="0"/>
                  </a:moveTo>
                  <a:lnTo>
                    <a:pt x="0" y="142303"/>
                  </a:lnTo>
                </a:path>
              </a:pathLst>
            </a:custGeom>
            <a:ln w="210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64153" y="1625911"/>
              <a:ext cx="617220" cy="806450"/>
            </a:xfrm>
            <a:custGeom>
              <a:avLst/>
              <a:gdLst/>
              <a:ahLst/>
              <a:cxnLst/>
              <a:rect l="l" t="t" r="r" b="b"/>
              <a:pathLst>
                <a:path w="617219" h="806450">
                  <a:moveTo>
                    <a:pt x="0" y="806386"/>
                  </a:moveTo>
                  <a:lnTo>
                    <a:pt x="616648" y="806386"/>
                  </a:lnTo>
                  <a:lnTo>
                    <a:pt x="616648" y="0"/>
                  </a:lnTo>
                  <a:lnTo>
                    <a:pt x="0" y="0"/>
                  </a:lnTo>
                  <a:lnTo>
                    <a:pt x="0" y="806386"/>
                  </a:lnTo>
                  <a:close/>
                </a:path>
              </a:pathLst>
            </a:custGeom>
            <a:ln w="10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56511" y="2432297"/>
              <a:ext cx="2182495" cy="142875"/>
            </a:xfrm>
            <a:custGeom>
              <a:avLst/>
              <a:gdLst/>
              <a:ahLst/>
              <a:cxnLst/>
              <a:rect l="l" t="t" r="r" b="b"/>
              <a:pathLst>
                <a:path w="2182495" h="142875">
                  <a:moveTo>
                    <a:pt x="2134552" y="0"/>
                  </a:moveTo>
                  <a:lnTo>
                    <a:pt x="2134552" y="142303"/>
                  </a:lnTo>
                </a:path>
                <a:path w="2182495" h="142875">
                  <a:moveTo>
                    <a:pt x="521779" y="142303"/>
                  </a:moveTo>
                  <a:lnTo>
                    <a:pt x="2181986" y="142303"/>
                  </a:lnTo>
                </a:path>
                <a:path w="2182495" h="142875">
                  <a:moveTo>
                    <a:pt x="0" y="142303"/>
                  </a:moveTo>
                  <a:lnTo>
                    <a:pt x="426910" y="142303"/>
                  </a:lnTo>
                </a:path>
              </a:pathLst>
            </a:custGeom>
            <a:ln w="210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502581" y="1625911"/>
              <a:ext cx="617220" cy="806450"/>
            </a:xfrm>
            <a:custGeom>
              <a:avLst/>
              <a:gdLst/>
              <a:ahLst/>
              <a:cxnLst/>
              <a:rect l="l" t="t" r="r" b="b"/>
              <a:pathLst>
                <a:path w="617220" h="806450">
                  <a:moveTo>
                    <a:pt x="0" y="806386"/>
                  </a:moveTo>
                  <a:lnTo>
                    <a:pt x="616648" y="806386"/>
                  </a:lnTo>
                  <a:lnTo>
                    <a:pt x="616648" y="0"/>
                  </a:lnTo>
                  <a:lnTo>
                    <a:pt x="0" y="0"/>
                  </a:lnTo>
                  <a:lnTo>
                    <a:pt x="0" y="806386"/>
                  </a:lnTo>
                  <a:close/>
                </a:path>
              </a:pathLst>
            </a:custGeom>
            <a:ln w="10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716036" y="2432297"/>
              <a:ext cx="332105" cy="142875"/>
            </a:xfrm>
            <a:custGeom>
              <a:avLst/>
              <a:gdLst/>
              <a:ahLst/>
              <a:cxnLst/>
              <a:rect l="l" t="t" r="r" b="b"/>
              <a:pathLst>
                <a:path w="332104" h="142875">
                  <a:moveTo>
                    <a:pt x="213455" y="0"/>
                  </a:moveTo>
                  <a:lnTo>
                    <a:pt x="213455" y="142303"/>
                  </a:lnTo>
                </a:path>
                <a:path w="332104" h="142875">
                  <a:moveTo>
                    <a:pt x="0" y="142303"/>
                  </a:moveTo>
                  <a:lnTo>
                    <a:pt x="332041" y="142303"/>
                  </a:lnTo>
                </a:path>
              </a:pathLst>
            </a:custGeom>
            <a:ln w="210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838498" y="2574601"/>
              <a:ext cx="854075" cy="0"/>
            </a:xfrm>
            <a:custGeom>
              <a:avLst/>
              <a:gdLst/>
              <a:ahLst/>
              <a:cxnLst/>
              <a:rect l="l" t="t" r="r" b="b"/>
              <a:pathLst>
                <a:path w="854075">
                  <a:moveTo>
                    <a:pt x="0" y="0"/>
                  </a:moveTo>
                  <a:lnTo>
                    <a:pt x="853820" y="0"/>
                  </a:lnTo>
                  <a:lnTo>
                    <a:pt x="0" y="0"/>
                  </a:lnTo>
                  <a:close/>
                </a:path>
              </a:pathLst>
            </a:custGeom>
            <a:ln w="21083">
              <a:solidFill>
                <a:srgbClr val="231F2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652635" y="1673345"/>
            <a:ext cx="521970" cy="52197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59690" rIns="0" bIns="0" rtlCol="0">
            <a:spAutoFit/>
          </a:bodyPr>
          <a:lstStyle/>
          <a:p>
            <a:pPr marL="42545" marR="34925" algn="ctr">
              <a:lnSpc>
                <a:spcPct val="100000"/>
              </a:lnSpc>
              <a:spcBef>
                <a:spcPts val="47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Component  of</a:t>
            </a:r>
            <a:endParaRPr sz="650">
              <a:latin typeface="Arial"/>
              <a:cs typeface="Arial"/>
            </a:endParaRPr>
          </a:p>
          <a:p>
            <a:pPr marL="59055" marR="51435" algn="ctr">
              <a:lnSpc>
                <a:spcPct val="100000"/>
              </a:lnSpc>
              <a:spcBef>
                <a:spcPts val="1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parallel  application</a:t>
            </a:r>
            <a:endParaRPr sz="6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411587" y="1673345"/>
            <a:ext cx="521970" cy="52197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59690" rIns="0" bIns="0" rtlCol="0">
            <a:spAutoFit/>
          </a:bodyPr>
          <a:lstStyle/>
          <a:p>
            <a:pPr marL="42545" marR="34925" algn="ctr">
              <a:lnSpc>
                <a:spcPct val="100000"/>
              </a:lnSpc>
              <a:spcBef>
                <a:spcPts val="47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Component  of</a:t>
            </a:r>
            <a:endParaRPr sz="650">
              <a:latin typeface="Arial"/>
              <a:cs typeface="Arial"/>
            </a:endParaRPr>
          </a:p>
          <a:p>
            <a:pPr marL="59055" marR="51435" algn="ctr">
              <a:lnSpc>
                <a:spcPct val="100000"/>
              </a:lnSpc>
              <a:spcBef>
                <a:spcPts val="1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parallel  application</a:t>
            </a:r>
            <a:endParaRPr sz="6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550015" y="1673345"/>
            <a:ext cx="521970" cy="52197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59690" rIns="0" bIns="0" rtlCol="0">
            <a:spAutoFit/>
          </a:bodyPr>
          <a:lstStyle/>
          <a:p>
            <a:pPr marL="42545" marR="34925" algn="ctr">
              <a:lnSpc>
                <a:spcPct val="100000"/>
              </a:lnSpc>
              <a:spcBef>
                <a:spcPts val="47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Component  of</a:t>
            </a:r>
            <a:endParaRPr sz="650">
              <a:latin typeface="Arial"/>
              <a:cs typeface="Arial"/>
            </a:endParaRPr>
          </a:p>
          <a:p>
            <a:pPr marL="59055" marR="51435" algn="ctr">
              <a:lnSpc>
                <a:spcPct val="100000"/>
              </a:lnSpc>
              <a:spcBef>
                <a:spcPts val="1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parallel  application</a:t>
            </a:r>
            <a:endParaRPr sz="65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89949" y="1673345"/>
            <a:ext cx="626110" cy="332105"/>
          </a:xfrm>
          <a:custGeom>
            <a:avLst/>
            <a:gdLst/>
            <a:ahLst/>
            <a:cxnLst/>
            <a:rect l="l" t="t" r="r" b="b"/>
            <a:pathLst>
              <a:path w="626110" h="332105">
                <a:moveTo>
                  <a:pt x="0" y="332041"/>
                </a:moveTo>
                <a:lnTo>
                  <a:pt x="625513" y="332041"/>
                </a:lnTo>
                <a:lnTo>
                  <a:pt x="625513" y="0"/>
                </a:lnTo>
                <a:lnTo>
                  <a:pt x="0" y="0"/>
                </a:lnTo>
                <a:lnTo>
                  <a:pt x="0" y="332041"/>
                </a:lnTo>
                <a:close/>
              </a:path>
            </a:pathLst>
          </a:custGeom>
          <a:ln w="52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65343" y="2058661"/>
            <a:ext cx="67691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Parallel</a:t>
            </a:r>
            <a:r>
              <a:rPr sz="65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libs</a:t>
            </a:r>
            <a:endParaRPr sz="6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65343" y="1699573"/>
            <a:ext cx="676910" cy="280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5890" marR="73660" indent="-33655">
              <a:lnSpc>
                <a:spcPct val="128400"/>
              </a:lnSpc>
              <a:spcBef>
                <a:spcPts val="9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Management  application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713245" y="1979034"/>
            <a:ext cx="1965960" cy="785495"/>
            <a:chOff x="1713245" y="1979034"/>
            <a:chExt cx="1965960" cy="785495"/>
          </a:xfrm>
        </p:grpSpPr>
        <p:sp>
          <p:nvSpPr>
            <p:cNvPr id="40" name="object 40"/>
            <p:cNvSpPr/>
            <p:nvPr/>
          </p:nvSpPr>
          <p:spPr>
            <a:xfrm>
              <a:off x="3075670" y="198167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717" y="0"/>
                  </a:moveTo>
                  <a:lnTo>
                    <a:pt x="14483" y="1863"/>
                  </a:lnTo>
                  <a:lnTo>
                    <a:pt x="6945" y="6946"/>
                  </a:lnTo>
                  <a:lnTo>
                    <a:pt x="1863" y="14485"/>
                  </a:lnTo>
                  <a:lnTo>
                    <a:pt x="0" y="23717"/>
                  </a:lnTo>
                  <a:lnTo>
                    <a:pt x="1863" y="32948"/>
                  </a:lnTo>
                  <a:lnTo>
                    <a:pt x="6945" y="40487"/>
                  </a:lnTo>
                  <a:lnTo>
                    <a:pt x="14483" y="45570"/>
                  </a:lnTo>
                  <a:lnTo>
                    <a:pt x="23717" y="47434"/>
                  </a:lnTo>
                  <a:lnTo>
                    <a:pt x="32950" y="45570"/>
                  </a:lnTo>
                  <a:lnTo>
                    <a:pt x="40489" y="40487"/>
                  </a:lnTo>
                  <a:lnTo>
                    <a:pt x="45571" y="32948"/>
                  </a:lnTo>
                  <a:lnTo>
                    <a:pt x="47434" y="23717"/>
                  </a:lnTo>
                  <a:lnTo>
                    <a:pt x="45571" y="14485"/>
                  </a:lnTo>
                  <a:lnTo>
                    <a:pt x="40489" y="6946"/>
                  </a:lnTo>
                  <a:lnTo>
                    <a:pt x="32950" y="1863"/>
                  </a:lnTo>
                  <a:lnTo>
                    <a:pt x="237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075670" y="198167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717" y="47434"/>
                  </a:moveTo>
                  <a:lnTo>
                    <a:pt x="32950" y="45570"/>
                  </a:lnTo>
                  <a:lnTo>
                    <a:pt x="40489" y="40487"/>
                  </a:lnTo>
                  <a:lnTo>
                    <a:pt x="45571" y="32948"/>
                  </a:lnTo>
                  <a:lnTo>
                    <a:pt x="47434" y="23717"/>
                  </a:lnTo>
                  <a:lnTo>
                    <a:pt x="45571" y="14485"/>
                  </a:lnTo>
                  <a:lnTo>
                    <a:pt x="40489" y="6946"/>
                  </a:lnTo>
                  <a:lnTo>
                    <a:pt x="32950" y="1863"/>
                  </a:lnTo>
                  <a:lnTo>
                    <a:pt x="23717" y="0"/>
                  </a:lnTo>
                  <a:lnTo>
                    <a:pt x="14483" y="1863"/>
                  </a:lnTo>
                  <a:lnTo>
                    <a:pt x="6945" y="6946"/>
                  </a:lnTo>
                  <a:lnTo>
                    <a:pt x="1863" y="14485"/>
                  </a:lnTo>
                  <a:lnTo>
                    <a:pt x="0" y="23717"/>
                  </a:lnTo>
                  <a:lnTo>
                    <a:pt x="1863" y="32948"/>
                  </a:lnTo>
                  <a:lnTo>
                    <a:pt x="6945" y="40487"/>
                  </a:lnTo>
                  <a:lnTo>
                    <a:pt x="14483" y="45570"/>
                  </a:lnTo>
                  <a:lnTo>
                    <a:pt x="23717" y="47434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170539" y="198167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717" y="0"/>
                  </a:moveTo>
                  <a:lnTo>
                    <a:pt x="14483" y="1863"/>
                  </a:lnTo>
                  <a:lnTo>
                    <a:pt x="6945" y="6946"/>
                  </a:lnTo>
                  <a:lnTo>
                    <a:pt x="1863" y="14485"/>
                  </a:lnTo>
                  <a:lnTo>
                    <a:pt x="0" y="23717"/>
                  </a:lnTo>
                  <a:lnTo>
                    <a:pt x="1863" y="32948"/>
                  </a:lnTo>
                  <a:lnTo>
                    <a:pt x="6945" y="40487"/>
                  </a:lnTo>
                  <a:lnTo>
                    <a:pt x="14483" y="45570"/>
                  </a:lnTo>
                  <a:lnTo>
                    <a:pt x="23717" y="47434"/>
                  </a:lnTo>
                  <a:lnTo>
                    <a:pt x="32950" y="45570"/>
                  </a:lnTo>
                  <a:lnTo>
                    <a:pt x="40489" y="40487"/>
                  </a:lnTo>
                  <a:lnTo>
                    <a:pt x="45571" y="32948"/>
                  </a:lnTo>
                  <a:lnTo>
                    <a:pt x="47434" y="23717"/>
                  </a:lnTo>
                  <a:lnTo>
                    <a:pt x="45571" y="14485"/>
                  </a:lnTo>
                  <a:lnTo>
                    <a:pt x="40489" y="6946"/>
                  </a:lnTo>
                  <a:lnTo>
                    <a:pt x="32950" y="1863"/>
                  </a:lnTo>
                  <a:lnTo>
                    <a:pt x="237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170539" y="198167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717" y="47434"/>
                  </a:moveTo>
                  <a:lnTo>
                    <a:pt x="32950" y="45570"/>
                  </a:lnTo>
                  <a:lnTo>
                    <a:pt x="40489" y="40487"/>
                  </a:lnTo>
                  <a:lnTo>
                    <a:pt x="45571" y="32948"/>
                  </a:lnTo>
                  <a:lnTo>
                    <a:pt x="47434" y="23717"/>
                  </a:lnTo>
                  <a:lnTo>
                    <a:pt x="45571" y="14485"/>
                  </a:lnTo>
                  <a:lnTo>
                    <a:pt x="40489" y="6946"/>
                  </a:lnTo>
                  <a:lnTo>
                    <a:pt x="32950" y="1863"/>
                  </a:lnTo>
                  <a:lnTo>
                    <a:pt x="23717" y="0"/>
                  </a:lnTo>
                  <a:lnTo>
                    <a:pt x="14483" y="1863"/>
                  </a:lnTo>
                  <a:lnTo>
                    <a:pt x="6945" y="6946"/>
                  </a:lnTo>
                  <a:lnTo>
                    <a:pt x="1863" y="14485"/>
                  </a:lnTo>
                  <a:lnTo>
                    <a:pt x="0" y="23717"/>
                  </a:lnTo>
                  <a:lnTo>
                    <a:pt x="1863" y="32948"/>
                  </a:lnTo>
                  <a:lnTo>
                    <a:pt x="6945" y="40487"/>
                  </a:lnTo>
                  <a:lnTo>
                    <a:pt x="14483" y="45570"/>
                  </a:lnTo>
                  <a:lnTo>
                    <a:pt x="23717" y="47434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265408" y="198167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717" y="0"/>
                  </a:moveTo>
                  <a:lnTo>
                    <a:pt x="14483" y="1863"/>
                  </a:lnTo>
                  <a:lnTo>
                    <a:pt x="6945" y="6946"/>
                  </a:lnTo>
                  <a:lnTo>
                    <a:pt x="1863" y="14485"/>
                  </a:lnTo>
                  <a:lnTo>
                    <a:pt x="0" y="23717"/>
                  </a:lnTo>
                  <a:lnTo>
                    <a:pt x="1863" y="32948"/>
                  </a:lnTo>
                  <a:lnTo>
                    <a:pt x="6945" y="40487"/>
                  </a:lnTo>
                  <a:lnTo>
                    <a:pt x="14483" y="45570"/>
                  </a:lnTo>
                  <a:lnTo>
                    <a:pt x="23717" y="47434"/>
                  </a:lnTo>
                  <a:lnTo>
                    <a:pt x="32950" y="45570"/>
                  </a:lnTo>
                  <a:lnTo>
                    <a:pt x="40489" y="40487"/>
                  </a:lnTo>
                  <a:lnTo>
                    <a:pt x="45571" y="32948"/>
                  </a:lnTo>
                  <a:lnTo>
                    <a:pt x="47434" y="23717"/>
                  </a:lnTo>
                  <a:lnTo>
                    <a:pt x="45571" y="14485"/>
                  </a:lnTo>
                  <a:lnTo>
                    <a:pt x="40489" y="6946"/>
                  </a:lnTo>
                  <a:lnTo>
                    <a:pt x="32950" y="1863"/>
                  </a:lnTo>
                  <a:lnTo>
                    <a:pt x="237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265408" y="198167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717" y="47434"/>
                  </a:moveTo>
                  <a:lnTo>
                    <a:pt x="32950" y="45570"/>
                  </a:lnTo>
                  <a:lnTo>
                    <a:pt x="40489" y="40487"/>
                  </a:lnTo>
                  <a:lnTo>
                    <a:pt x="45571" y="32948"/>
                  </a:lnTo>
                  <a:lnTo>
                    <a:pt x="47434" y="23717"/>
                  </a:lnTo>
                  <a:lnTo>
                    <a:pt x="45571" y="14485"/>
                  </a:lnTo>
                  <a:lnTo>
                    <a:pt x="40489" y="6946"/>
                  </a:lnTo>
                  <a:lnTo>
                    <a:pt x="32950" y="1863"/>
                  </a:lnTo>
                  <a:lnTo>
                    <a:pt x="23717" y="0"/>
                  </a:lnTo>
                  <a:lnTo>
                    <a:pt x="14483" y="1863"/>
                  </a:lnTo>
                  <a:lnTo>
                    <a:pt x="6945" y="6946"/>
                  </a:lnTo>
                  <a:lnTo>
                    <a:pt x="1863" y="14485"/>
                  </a:lnTo>
                  <a:lnTo>
                    <a:pt x="0" y="23717"/>
                  </a:lnTo>
                  <a:lnTo>
                    <a:pt x="1863" y="32948"/>
                  </a:lnTo>
                  <a:lnTo>
                    <a:pt x="6945" y="40487"/>
                  </a:lnTo>
                  <a:lnTo>
                    <a:pt x="14483" y="45570"/>
                  </a:lnTo>
                  <a:lnTo>
                    <a:pt x="23717" y="47434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360277" y="198167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717" y="0"/>
                  </a:moveTo>
                  <a:lnTo>
                    <a:pt x="14483" y="1863"/>
                  </a:lnTo>
                  <a:lnTo>
                    <a:pt x="6945" y="6946"/>
                  </a:lnTo>
                  <a:lnTo>
                    <a:pt x="1863" y="14485"/>
                  </a:lnTo>
                  <a:lnTo>
                    <a:pt x="0" y="23717"/>
                  </a:lnTo>
                  <a:lnTo>
                    <a:pt x="1863" y="32948"/>
                  </a:lnTo>
                  <a:lnTo>
                    <a:pt x="6945" y="40487"/>
                  </a:lnTo>
                  <a:lnTo>
                    <a:pt x="14483" y="45570"/>
                  </a:lnTo>
                  <a:lnTo>
                    <a:pt x="23717" y="47434"/>
                  </a:lnTo>
                  <a:lnTo>
                    <a:pt x="32950" y="45570"/>
                  </a:lnTo>
                  <a:lnTo>
                    <a:pt x="40489" y="40487"/>
                  </a:lnTo>
                  <a:lnTo>
                    <a:pt x="45571" y="32948"/>
                  </a:lnTo>
                  <a:lnTo>
                    <a:pt x="47434" y="23717"/>
                  </a:lnTo>
                  <a:lnTo>
                    <a:pt x="45571" y="14485"/>
                  </a:lnTo>
                  <a:lnTo>
                    <a:pt x="40489" y="6946"/>
                  </a:lnTo>
                  <a:lnTo>
                    <a:pt x="32950" y="1863"/>
                  </a:lnTo>
                  <a:lnTo>
                    <a:pt x="237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360277" y="198167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717" y="47434"/>
                  </a:moveTo>
                  <a:lnTo>
                    <a:pt x="32950" y="45570"/>
                  </a:lnTo>
                  <a:lnTo>
                    <a:pt x="40489" y="40487"/>
                  </a:lnTo>
                  <a:lnTo>
                    <a:pt x="45571" y="32948"/>
                  </a:lnTo>
                  <a:lnTo>
                    <a:pt x="47434" y="23717"/>
                  </a:lnTo>
                  <a:lnTo>
                    <a:pt x="45571" y="14485"/>
                  </a:lnTo>
                  <a:lnTo>
                    <a:pt x="40489" y="6946"/>
                  </a:lnTo>
                  <a:lnTo>
                    <a:pt x="32950" y="1863"/>
                  </a:lnTo>
                  <a:lnTo>
                    <a:pt x="23717" y="0"/>
                  </a:lnTo>
                  <a:lnTo>
                    <a:pt x="14483" y="1863"/>
                  </a:lnTo>
                  <a:lnTo>
                    <a:pt x="6945" y="6946"/>
                  </a:lnTo>
                  <a:lnTo>
                    <a:pt x="1863" y="14485"/>
                  </a:lnTo>
                  <a:lnTo>
                    <a:pt x="0" y="23717"/>
                  </a:lnTo>
                  <a:lnTo>
                    <a:pt x="1863" y="32948"/>
                  </a:lnTo>
                  <a:lnTo>
                    <a:pt x="6945" y="40487"/>
                  </a:lnTo>
                  <a:lnTo>
                    <a:pt x="14483" y="45570"/>
                  </a:lnTo>
                  <a:lnTo>
                    <a:pt x="23717" y="47434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472197" y="2432297"/>
              <a:ext cx="68517" cy="33204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13245" y="2432297"/>
              <a:ext cx="68517" cy="33204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610625" y="2432297"/>
              <a:ext cx="68517" cy="33204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471824" y="2572444"/>
            <a:ext cx="607060" cy="22732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55575" marR="5080" indent="-14351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Remote</a:t>
            </a:r>
            <a:r>
              <a:rPr sz="650" spc="-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access  network</a:t>
            </a:r>
            <a:endParaRPr sz="6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592501" y="2572444"/>
            <a:ext cx="2251710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9365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Standard</a:t>
            </a:r>
            <a:r>
              <a:rPr sz="65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network</a:t>
            </a: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5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tabLst>
                <a:tab pos="1019175" algn="l"/>
                <a:tab pos="1873250" algn="l"/>
                <a:tab pos="2225675" algn="l"/>
              </a:tabLst>
            </a:pPr>
            <a:r>
              <a:rPr sz="650" u="heavy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Arial"/>
                <a:cs typeface="Arial"/>
              </a:rPr>
              <a:t> 	 	 	</a:t>
            </a:r>
            <a:endParaRPr sz="650">
              <a:latin typeface="Arial"/>
              <a:cs typeface="Arial"/>
            </a:endParaRPr>
          </a:p>
          <a:p>
            <a:pPr marR="53340" algn="r">
              <a:lnSpc>
                <a:spcPct val="100000"/>
              </a:lnSpc>
              <a:spcBef>
                <a:spcPts val="5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High-speed</a:t>
            </a:r>
            <a:r>
              <a:rPr sz="650" spc="-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network</a:t>
            </a:r>
            <a:endParaRPr sz="65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50868" y="1454993"/>
            <a:ext cx="49466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Master</a:t>
            </a:r>
            <a:r>
              <a:rPr sz="65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node</a:t>
            </a:r>
            <a:endParaRPr sz="65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624231" y="1457731"/>
            <a:ext cx="57912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Compute</a:t>
            </a:r>
            <a:r>
              <a:rPr sz="65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node</a:t>
            </a:r>
            <a:endParaRPr sz="65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383184" y="1457731"/>
            <a:ext cx="57912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Compute</a:t>
            </a:r>
            <a:r>
              <a:rPr sz="65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node</a:t>
            </a:r>
            <a:endParaRPr sz="65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521613" y="1457731"/>
            <a:ext cx="57912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Compute</a:t>
            </a:r>
            <a:r>
              <a:rPr sz="65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node</a:t>
            </a:r>
            <a:endParaRPr sz="65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0" y="3326968"/>
            <a:ext cx="2304415" cy="129539"/>
          </a:xfrm>
          <a:custGeom>
            <a:avLst/>
            <a:gdLst/>
            <a:ahLst/>
            <a:cxnLst/>
            <a:rect l="l" t="t" r="r" b="b"/>
            <a:pathLst>
              <a:path w="2304415" h="129539">
                <a:moveTo>
                  <a:pt x="2303995" y="0"/>
                </a:moveTo>
                <a:lnTo>
                  <a:pt x="0" y="0"/>
                </a:lnTo>
                <a:lnTo>
                  <a:pt x="0" y="129031"/>
                </a:lnTo>
                <a:lnTo>
                  <a:pt x="2303995" y="129031"/>
                </a:lnTo>
                <a:lnTo>
                  <a:pt x="2303995" y="0"/>
                </a:lnTo>
                <a:close/>
              </a:path>
            </a:pathLst>
          </a:custGeom>
          <a:solidFill>
            <a:srgbClr val="FCC1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66700" y="3327684"/>
            <a:ext cx="63754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Cluster</a:t>
            </a:r>
            <a:r>
              <a:rPr sz="600" spc="-3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303995" y="3326968"/>
            <a:ext cx="2304415" cy="129539"/>
          </a:xfrm>
          <a:custGeom>
            <a:avLst/>
            <a:gdLst/>
            <a:ahLst/>
            <a:cxnLst/>
            <a:rect l="l" t="t" r="r" b="b"/>
            <a:pathLst>
              <a:path w="2304415" h="129539">
                <a:moveTo>
                  <a:pt x="2303995" y="0"/>
                </a:moveTo>
                <a:lnTo>
                  <a:pt x="0" y="0"/>
                </a:lnTo>
                <a:lnTo>
                  <a:pt x="0" y="129031"/>
                </a:lnTo>
                <a:lnTo>
                  <a:pt x="2303995" y="129031"/>
                </a:lnTo>
                <a:lnTo>
                  <a:pt x="2303995" y="0"/>
                </a:lnTo>
                <a:close/>
              </a:path>
            </a:pathLst>
          </a:custGeom>
          <a:solidFill>
            <a:srgbClr val="FCC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4283748" y="3327684"/>
            <a:ext cx="25781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31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20" dirty="0"/>
              <a:t>Grid</a:t>
            </a:r>
            <a:r>
              <a:rPr dirty="0"/>
              <a:t> </a:t>
            </a:r>
            <a:r>
              <a:rPr spc="15" dirty="0"/>
              <a:t>computing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953553"/>
            <a:ext cx="4483735" cy="947419"/>
            <a:chOff x="87743" y="953553"/>
            <a:chExt cx="4483735" cy="947419"/>
          </a:xfrm>
        </p:grpSpPr>
        <p:sp>
          <p:nvSpPr>
            <p:cNvPr id="5" name="object 5"/>
            <p:cNvSpPr/>
            <p:nvPr/>
          </p:nvSpPr>
          <p:spPr>
            <a:xfrm>
              <a:off x="87743" y="953553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908"/>
                  </a:lnTo>
                  <a:lnTo>
                    <a:pt x="4432567" y="182908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123810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798955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786254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97788"/>
              <a:ext cx="50749" cy="80116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168077"/>
              <a:ext cx="4432935" cy="681990"/>
            </a:xfrm>
            <a:custGeom>
              <a:avLst/>
              <a:gdLst/>
              <a:ahLst/>
              <a:cxnLst/>
              <a:rect l="l" t="t" r="r" b="b"/>
              <a:pathLst>
                <a:path w="4432935" h="681989">
                  <a:moveTo>
                    <a:pt x="4432567" y="0"/>
                  </a:moveTo>
                  <a:lnTo>
                    <a:pt x="0" y="0"/>
                  </a:lnTo>
                  <a:lnTo>
                    <a:pt x="0" y="630877"/>
                  </a:lnTo>
                  <a:lnTo>
                    <a:pt x="4008" y="650602"/>
                  </a:lnTo>
                  <a:lnTo>
                    <a:pt x="14922" y="666755"/>
                  </a:lnTo>
                  <a:lnTo>
                    <a:pt x="31075" y="677669"/>
                  </a:lnTo>
                  <a:lnTo>
                    <a:pt x="50800" y="681677"/>
                  </a:lnTo>
                  <a:lnTo>
                    <a:pt x="4381767" y="681677"/>
                  </a:lnTo>
                  <a:lnTo>
                    <a:pt x="4401492" y="677669"/>
                  </a:lnTo>
                  <a:lnTo>
                    <a:pt x="4417644" y="666755"/>
                  </a:lnTo>
                  <a:lnTo>
                    <a:pt x="4428558" y="650602"/>
                  </a:lnTo>
                  <a:lnTo>
                    <a:pt x="4432567" y="63087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035875"/>
              <a:ext cx="0" cy="782320"/>
            </a:xfrm>
            <a:custGeom>
              <a:avLst/>
              <a:gdLst/>
              <a:ahLst/>
              <a:cxnLst/>
              <a:rect l="l" t="t" r="r" b="b"/>
              <a:pathLst>
                <a:path h="782319">
                  <a:moveTo>
                    <a:pt x="0" y="78212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02317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01047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9777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243419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471168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698917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87743" y="2001684"/>
            <a:ext cx="4483735" cy="724535"/>
            <a:chOff x="87743" y="2001684"/>
            <a:chExt cx="4483735" cy="724535"/>
          </a:xfrm>
        </p:grpSpPr>
        <p:sp>
          <p:nvSpPr>
            <p:cNvPr id="19" name="object 19"/>
            <p:cNvSpPr/>
            <p:nvPr/>
          </p:nvSpPr>
          <p:spPr>
            <a:xfrm>
              <a:off x="87743" y="2001684"/>
              <a:ext cx="4432935" cy="173990"/>
            </a:xfrm>
            <a:custGeom>
              <a:avLst/>
              <a:gdLst/>
              <a:ahLst/>
              <a:cxnLst/>
              <a:rect l="l" t="t" r="r" b="b"/>
              <a:pathLst>
                <a:path w="4432935" h="17398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3799"/>
                  </a:lnTo>
                  <a:lnTo>
                    <a:pt x="4432567" y="173799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6666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7744" y="2162835"/>
              <a:ext cx="4432566" cy="506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8544" y="2624213"/>
              <a:ext cx="101600" cy="1016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9344" y="2611513"/>
              <a:ext cx="4381715" cy="11430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2045919"/>
              <a:ext cx="50749" cy="57829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7743" y="2207103"/>
              <a:ext cx="4432935" cy="467995"/>
            </a:xfrm>
            <a:custGeom>
              <a:avLst/>
              <a:gdLst/>
              <a:ahLst/>
              <a:cxnLst/>
              <a:rect l="l" t="t" r="r" b="b"/>
              <a:pathLst>
                <a:path w="4432935" h="467994">
                  <a:moveTo>
                    <a:pt x="4432567" y="0"/>
                  </a:moveTo>
                  <a:lnTo>
                    <a:pt x="0" y="0"/>
                  </a:lnTo>
                  <a:lnTo>
                    <a:pt x="0" y="417109"/>
                  </a:lnTo>
                  <a:lnTo>
                    <a:pt x="4008" y="436834"/>
                  </a:lnTo>
                  <a:lnTo>
                    <a:pt x="14922" y="452987"/>
                  </a:lnTo>
                  <a:lnTo>
                    <a:pt x="31075" y="463901"/>
                  </a:lnTo>
                  <a:lnTo>
                    <a:pt x="50800" y="467910"/>
                  </a:lnTo>
                  <a:lnTo>
                    <a:pt x="4381767" y="467910"/>
                  </a:lnTo>
                  <a:lnTo>
                    <a:pt x="4401492" y="463901"/>
                  </a:lnTo>
                  <a:lnTo>
                    <a:pt x="4417644" y="452987"/>
                  </a:lnTo>
                  <a:lnTo>
                    <a:pt x="4428558" y="436834"/>
                  </a:lnTo>
                  <a:lnTo>
                    <a:pt x="4432567" y="417109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D8D8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2084009"/>
              <a:ext cx="0" cy="559435"/>
            </a:xfrm>
            <a:custGeom>
              <a:avLst/>
              <a:gdLst/>
              <a:ahLst/>
              <a:cxnLst/>
              <a:rect l="l" t="t" r="r" b="b"/>
              <a:pathLst>
                <a:path h="559435">
                  <a:moveTo>
                    <a:pt x="0" y="55925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207130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20311" y="205860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20311" y="204590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21920" y="857980"/>
            <a:ext cx="4111625" cy="18091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3370" marR="1557655" indent="-281305">
              <a:lnSpc>
                <a:spcPct val="156600"/>
              </a:lnSpc>
              <a:spcBef>
                <a:spcPts val="10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The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next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step: lots of nodes from everywhere  </a:t>
            </a:r>
            <a:r>
              <a:rPr sz="1000" spc="-5" dirty="0">
                <a:latin typeface="Arial"/>
                <a:cs typeface="Arial"/>
              </a:rPr>
              <a:t>Heterogeneous</a:t>
            </a:r>
            <a:endParaRPr sz="1000" dirty="0">
              <a:latin typeface="Arial"/>
              <a:cs typeface="Arial"/>
            </a:endParaRPr>
          </a:p>
          <a:p>
            <a:pPr marL="293370" marR="1609725">
              <a:lnSpc>
                <a:spcPct val="149400"/>
              </a:lnSpc>
            </a:pPr>
            <a:r>
              <a:rPr sz="1000" spc="-5" dirty="0">
                <a:latin typeface="Arial"/>
                <a:cs typeface="Arial"/>
              </a:rPr>
              <a:t>Dispersed across </a:t>
            </a:r>
            <a:r>
              <a:rPr sz="1000" spc="-15" dirty="0">
                <a:latin typeface="Arial"/>
                <a:cs typeface="Arial"/>
              </a:rPr>
              <a:t>several </a:t>
            </a:r>
            <a:r>
              <a:rPr sz="1000" spc="-5" dirty="0">
                <a:latin typeface="Arial"/>
                <a:cs typeface="Arial"/>
              </a:rPr>
              <a:t>organizations  Can easily span a wide-area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network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 dirty="0">
              <a:latin typeface="Arial"/>
              <a:cs typeface="Arial"/>
            </a:endParaRPr>
          </a:p>
          <a:p>
            <a:pPr marL="1651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Note</a:t>
            </a:r>
            <a:endParaRPr sz="1000" dirty="0">
              <a:latin typeface="Arial"/>
              <a:cs typeface="Arial"/>
            </a:endParaRPr>
          </a:p>
          <a:p>
            <a:pPr marL="16510" marR="5080" indent="-4445">
              <a:lnSpc>
                <a:spcPct val="100000"/>
              </a:lnSpc>
              <a:spcBef>
                <a:spcPts val="325"/>
              </a:spcBef>
            </a:pPr>
            <a:r>
              <a:rPr sz="1000" spc="-65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allow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collaborations, grids generally </a:t>
            </a:r>
            <a:r>
              <a:rPr sz="1000" dirty="0">
                <a:latin typeface="Arial"/>
                <a:cs typeface="Arial"/>
              </a:rPr>
              <a:t>use</a:t>
            </a:r>
            <a:r>
              <a:rPr sz="1000" dirty="0">
                <a:solidFill>
                  <a:srgbClr val="FA0000"/>
                </a:solidFill>
                <a:latin typeface="Arial"/>
                <a:cs typeface="Arial"/>
              </a:rPr>
              <a:t>virtual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organizations</a:t>
            </a:r>
            <a:r>
              <a:rPr sz="1000" spc="-5" dirty="0">
                <a:latin typeface="Arial"/>
                <a:cs typeface="Arial"/>
              </a:rPr>
              <a:t>. In  essence, this is a grouping of users (or </a:t>
            </a:r>
            <a:r>
              <a:rPr sz="1000" dirty="0">
                <a:latin typeface="Arial"/>
                <a:cs typeface="Arial"/>
              </a:rPr>
              <a:t>better: </a:t>
            </a:r>
            <a:r>
              <a:rPr sz="1000" spc="-5" dirty="0">
                <a:latin typeface="Arial"/>
                <a:cs typeface="Arial"/>
              </a:rPr>
              <a:t>their IDs) that will allow </a:t>
            </a:r>
            <a:r>
              <a:rPr sz="1000" spc="-15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authorization on resource allocation.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1" name="object 3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6700" y="3331252"/>
            <a:ext cx="54165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Grid</a:t>
            </a:r>
            <a:r>
              <a:rPr sz="600" spc="-4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32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9753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What is a</a:t>
            </a:r>
            <a:r>
              <a:rPr sz="600" spc="6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system?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Characteristic 2: Single coherent</a:t>
            </a:r>
            <a:r>
              <a:rPr sz="600" spc="5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Coherent</a:t>
            </a:r>
            <a:r>
              <a:rPr dirty="0"/>
              <a:t> </a:t>
            </a:r>
            <a:r>
              <a:rPr spc="15" dirty="0"/>
              <a:t>system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630707"/>
            <a:ext cx="4483735" cy="597535"/>
            <a:chOff x="87743" y="630707"/>
            <a:chExt cx="4483735" cy="597535"/>
          </a:xfrm>
        </p:grpSpPr>
        <p:sp>
          <p:nvSpPr>
            <p:cNvPr id="5" name="object 5"/>
            <p:cNvSpPr/>
            <p:nvPr/>
          </p:nvSpPr>
          <p:spPr>
            <a:xfrm>
              <a:off x="87743" y="630707"/>
              <a:ext cx="4432935" cy="173990"/>
            </a:xfrm>
            <a:custGeom>
              <a:avLst/>
              <a:gdLst/>
              <a:ahLst/>
              <a:cxnLst/>
              <a:rect l="l" t="t" r="r" b="b"/>
              <a:pathLst>
                <a:path w="4432935" h="17399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3799"/>
                  </a:lnTo>
                  <a:lnTo>
                    <a:pt x="4432567" y="173799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91857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126401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113701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74941"/>
              <a:ext cx="50749" cy="45145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836135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266"/>
                  </a:lnTo>
                  <a:lnTo>
                    <a:pt x="4008" y="309990"/>
                  </a:lnTo>
                  <a:lnTo>
                    <a:pt x="14922" y="326143"/>
                  </a:lnTo>
                  <a:lnTo>
                    <a:pt x="31075" y="337058"/>
                  </a:lnTo>
                  <a:lnTo>
                    <a:pt x="50800" y="341066"/>
                  </a:lnTo>
                  <a:lnTo>
                    <a:pt x="4381767" y="341066"/>
                  </a:lnTo>
                  <a:lnTo>
                    <a:pt x="4401492" y="337058"/>
                  </a:lnTo>
                  <a:lnTo>
                    <a:pt x="4417644" y="326143"/>
                  </a:lnTo>
                  <a:lnTo>
                    <a:pt x="4428558" y="309990"/>
                  </a:lnTo>
                  <a:lnTo>
                    <a:pt x="4432567" y="29026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713040"/>
              <a:ext cx="0" cy="432434"/>
            </a:xfrm>
            <a:custGeom>
              <a:avLst/>
              <a:gdLst/>
              <a:ahLst/>
              <a:cxnLst/>
              <a:rect l="l" t="t" r="r" b="b"/>
              <a:pathLst>
                <a:path h="432434">
                  <a:moveTo>
                    <a:pt x="0" y="4324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70034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8764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7494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329130"/>
            <a:ext cx="4483735" cy="1021715"/>
            <a:chOff x="87743" y="1329130"/>
            <a:chExt cx="4483735" cy="1021715"/>
          </a:xfrm>
        </p:grpSpPr>
        <p:sp>
          <p:nvSpPr>
            <p:cNvPr id="16" name="object 16"/>
            <p:cNvSpPr/>
            <p:nvPr/>
          </p:nvSpPr>
          <p:spPr>
            <a:xfrm>
              <a:off x="87743" y="1329130"/>
              <a:ext cx="4432935" cy="181610"/>
            </a:xfrm>
            <a:custGeom>
              <a:avLst/>
              <a:gdLst/>
              <a:ahLst/>
              <a:cxnLst/>
              <a:rect l="l" t="t" r="r" b="b"/>
              <a:pathLst>
                <a:path w="4432935" h="18160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1200"/>
                  </a:lnTo>
                  <a:lnTo>
                    <a:pt x="4432567" y="181200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3F9D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497673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248738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236038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373365"/>
              <a:ext cx="50749" cy="875372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541943"/>
              <a:ext cx="4432935" cy="758190"/>
            </a:xfrm>
            <a:custGeom>
              <a:avLst/>
              <a:gdLst/>
              <a:ahLst/>
              <a:cxnLst/>
              <a:rect l="l" t="t" r="r" b="b"/>
              <a:pathLst>
                <a:path w="4432935" h="758189">
                  <a:moveTo>
                    <a:pt x="4432567" y="0"/>
                  </a:moveTo>
                  <a:lnTo>
                    <a:pt x="0" y="0"/>
                  </a:lnTo>
                  <a:lnTo>
                    <a:pt x="0" y="706794"/>
                  </a:lnTo>
                  <a:lnTo>
                    <a:pt x="4008" y="726519"/>
                  </a:lnTo>
                  <a:lnTo>
                    <a:pt x="14922" y="742672"/>
                  </a:lnTo>
                  <a:lnTo>
                    <a:pt x="31075" y="753586"/>
                  </a:lnTo>
                  <a:lnTo>
                    <a:pt x="50800" y="757594"/>
                  </a:lnTo>
                  <a:lnTo>
                    <a:pt x="4381767" y="757594"/>
                  </a:lnTo>
                  <a:lnTo>
                    <a:pt x="4401492" y="753586"/>
                  </a:lnTo>
                  <a:lnTo>
                    <a:pt x="4417644" y="742672"/>
                  </a:lnTo>
                  <a:lnTo>
                    <a:pt x="4428558" y="726519"/>
                  </a:lnTo>
                  <a:lnTo>
                    <a:pt x="4432567" y="706794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CFE6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411448"/>
              <a:ext cx="0" cy="856615"/>
            </a:xfrm>
            <a:custGeom>
              <a:avLst/>
              <a:gdLst/>
              <a:ahLst/>
              <a:cxnLst/>
              <a:rect l="l" t="t" r="r" b="b"/>
              <a:pathLst>
                <a:path h="856614">
                  <a:moveTo>
                    <a:pt x="0" y="85633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39874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38604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37334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579333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1731162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9557" y="1882990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87743" y="2451468"/>
            <a:ext cx="4483735" cy="758825"/>
            <a:chOff x="87743" y="2451468"/>
            <a:chExt cx="4483735" cy="758825"/>
          </a:xfrm>
        </p:grpSpPr>
        <p:sp>
          <p:nvSpPr>
            <p:cNvPr id="30" name="object 30"/>
            <p:cNvSpPr/>
            <p:nvPr/>
          </p:nvSpPr>
          <p:spPr>
            <a:xfrm>
              <a:off x="87743" y="2451468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985"/>
                  </a:lnTo>
                  <a:lnTo>
                    <a:pt x="4432567" y="18398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7744" y="2622791"/>
              <a:ext cx="4432566" cy="5060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38544" y="3108477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9344" y="3095777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520311" y="2495702"/>
              <a:ext cx="50749" cy="61277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7743" y="2667073"/>
              <a:ext cx="4432935" cy="492759"/>
            </a:xfrm>
            <a:custGeom>
              <a:avLst/>
              <a:gdLst/>
              <a:ahLst/>
              <a:cxnLst/>
              <a:rect l="l" t="t" r="r" b="b"/>
              <a:pathLst>
                <a:path w="4432935" h="492760">
                  <a:moveTo>
                    <a:pt x="4432567" y="0"/>
                  </a:moveTo>
                  <a:lnTo>
                    <a:pt x="0" y="0"/>
                  </a:lnTo>
                  <a:lnTo>
                    <a:pt x="0" y="441403"/>
                  </a:lnTo>
                  <a:lnTo>
                    <a:pt x="4008" y="461128"/>
                  </a:lnTo>
                  <a:lnTo>
                    <a:pt x="14922" y="477281"/>
                  </a:lnTo>
                  <a:lnTo>
                    <a:pt x="31075" y="488195"/>
                  </a:lnTo>
                  <a:lnTo>
                    <a:pt x="50800" y="492204"/>
                  </a:lnTo>
                  <a:lnTo>
                    <a:pt x="4381767" y="492204"/>
                  </a:lnTo>
                  <a:lnTo>
                    <a:pt x="4401492" y="488195"/>
                  </a:lnTo>
                  <a:lnTo>
                    <a:pt x="4417644" y="477281"/>
                  </a:lnTo>
                  <a:lnTo>
                    <a:pt x="4428558" y="461128"/>
                  </a:lnTo>
                  <a:lnTo>
                    <a:pt x="4432567" y="44140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520311" y="2533793"/>
              <a:ext cx="0" cy="594360"/>
            </a:xfrm>
            <a:custGeom>
              <a:avLst/>
              <a:gdLst/>
              <a:ahLst/>
              <a:cxnLst/>
              <a:rect l="l" t="t" r="r" b="b"/>
              <a:pathLst>
                <a:path h="594360">
                  <a:moveTo>
                    <a:pt x="0" y="59373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520311" y="252109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20311" y="250839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20311" y="249569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21920" y="579177"/>
            <a:ext cx="4377690" cy="25731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Essence</a:t>
            </a:r>
            <a:endParaRPr sz="1000" dirty="0">
              <a:latin typeface="Arial"/>
              <a:cs typeface="Arial"/>
            </a:endParaRPr>
          </a:p>
          <a:p>
            <a:pPr marL="16510" marR="5080" indent="-4445">
              <a:lnSpc>
                <a:spcPct val="100000"/>
              </a:lnSpc>
              <a:spcBef>
                <a:spcPts val="325"/>
              </a:spcBef>
            </a:pPr>
            <a:r>
              <a:rPr sz="1000" spc="-15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collection of </a:t>
            </a:r>
            <a:r>
              <a:rPr sz="1000" spc="-15" dirty="0">
                <a:latin typeface="Arial"/>
                <a:cs typeface="Arial"/>
              </a:rPr>
              <a:t>nodes </a:t>
            </a:r>
            <a:r>
              <a:rPr sz="1000" spc="-10" dirty="0">
                <a:latin typeface="Arial"/>
                <a:cs typeface="Arial"/>
              </a:rPr>
              <a:t>as </a:t>
            </a:r>
            <a:r>
              <a:rPr sz="1000" spc="-15" dirty="0">
                <a:latin typeface="Arial"/>
                <a:cs typeface="Arial"/>
              </a:rPr>
              <a:t>a </a:t>
            </a:r>
            <a:r>
              <a:rPr sz="1000" spc="-10" dirty="0">
                <a:latin typeface="Arial"/>
                <a:cs typeface="Arial"/>
              </a:rPr>
              <a:t>whole </a:t>
            </a:r>
            <a:r>
              <a:rPr sz="1000" spc="-15" dirty="0">
                <a:latin typeface="Arial"/>
                <a:cs typeface="Arial"/>
              </a:rPr>
              <a:t>operates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spc="-15" dirty="0">
                <a:latin typeface="Arial"/>
                <a:cs typeface="Arial"/>
              </a:rPr>
              <a:t>same, no </a:t>
            </a:r>
            <a:r>
              <a:rPr sz="1000" spc="-10" dirty="0">
                <a:latin typeface="Arial"/>
                <a:cs typeface="Arial"/>
              </a:rPr>
              <a:t>matter </a:t>
            </a:r>
            <a:r>
              <a:rPr sz="1000" spc="-15" dirty="0">
                <a:latin typeface="Arial"/>
                <a:cs typeface="Arial"/>
              </a:rPr>
              <a:t>where, when, 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spc="-10" dirty="0">
                <a:latin typeface="Arial"/>
                <a:cs typeface="Arial"/>
              </a:rPr>
              <a:t>how </a:t>
            </a:r>
            <a:r>
              <a:rPr sz="1000" spc="-5" dirty="0">
                <a:latin typeface="Arial"/>
                <a:cs typeface="Arial"/>
              </a:rPr>
              <a:t>interaction between a user and the system </a:t>
            </a:r>
            <a:r>
              <a:rPr sz="1000" spc="-10" dirty="0">
                <a:latin typeface="Arial"/>
                <a:cs typeface="Arial"/>
              </a:rPr>
              <a:t>takes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place.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 dirty="0">
              <a:latin typeface="Arial"/>
              <a:cs typeface="Arial"/>
            </a:endParaRPr>
          </a:p>
          <a:p>
            <a:pPr marL="1651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Examples</a:t>
            </a:r>
            <a:endParaRPr sz="1000" dirty="0">
              <a:latin typeface="Arial"/>
              <a:cs typeface="Arial"/>
            </a:endParaRPr>
          </a:p>
          <a:p>
            <a:pPr marL="293370" marR="394335">
              <a:lnSpc>
                <a:spcPct val="100000"/>
              </a:lnSpc>
              <a:spcBef>
                <a:spcPts val="375"/>
              </a:spcBef>
            </a:pPr>
            <a:r>
              <a:rPr sz="1000" spc="-5" dirty="0">
                <a:latin typeface="Arial"/>
                <a:cs typeface="Arial"/>
              </a:rPr>
              <a:t>An end user cannot tell where a computation is taking place  Where data is </a:t>
            </a:r>
            <a:r>
              <a:rPr sz="1000" spc="-10" dirty="0">
                <a:latin typeface="Arial"/>
                <a:cs typeface="Arial"/>
              </a:rPr>
              <a:t>exactly </a:t>
            </a:r>
            <a:r>
              <a:rPr sz="1000" spc="-5" dirty="0">
                <a:latin typeface="Arial"/>
                <a:cs typeface="Arial"/>
              </a:rPr>
              <a:t>stored should be </a:t>
            </a:r>
            <a:r>
              <a:rPr sz="1000" spc="-10" dirty="0">
                <a:latin typeface="Arial"/>
                <a:cs typeface="Arial"/>
              </a:rPr>
              <a:t>irrelevant </a:t>
            </a:r>
            <a:r>
              <a:rPr sz="1000" spc="-5" dirty="0">
                <a:latin typeface="Arial"/>
                <a:cs typeface="Arial"/>
              </a:rPr>
              <a:t>to an application  If or not data has been replicated is completely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hidden</a:t>
            </a:r>
            <a:endParaRPr sz="1000" dirty="0">
              <a:latin typeface="Arial"/>
              <a:cs typeface="Arial"/>
            </a:endParaRPr>
          </a:p>
          <a:p>
            <a:pPr marL="16510">
              <a:lnSpc>
                <a:spcPct val="100000"/>
              </a:lnSpc>
              <a:spcBef>
                <a:spcPts val="885"/>
              </a:spcBef>
            </a:pPr>
            <a:r>
              <a:rPr sz="1000" spc="-15" dirty="0">
                <a:latin typeface="Arial"/>
                <a:cs typeface="Arial"/>
              </a:rPr>
              <a:t>Keyword </a:t>
            </a:r>
            <a:r>
              <a:rPr sz="1000" spc="-5" dirty="0">
                <a:latin typeface="Arial"/>
                <a:cs typeface="Arial"/>
              </a:rPr>
              <a:t>is</a:t>
            </a:r>
            <a:r>
              <a:rPr lang="en-US" sz="1000" spc="-5" dirty="0"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distribution</a:t>
            </a:r>
            <a:r>
              <a:rPr sz="1000" dirty="0">
                <a:solidFill>
                  <a:srgbClr val="FA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transparency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The snag: </a:t>
            </a:r>
            <a:r>
              <a:rPr sz="1000" dirty="0">
                <a:solidFill>
                  <a:srgbClr val="04064C"/>
                </a:solidFill>
                <a:latin typeface="Arial"/>
                <a:cs typeface="Arial"/>
              </a:rPr>
              <a:t>partial</a:t>
            </a:r>
            <a:r>
              <a:rPr sz="1000" spc="5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failures</a:t>
            </a:r>
            <a:endParaRPr sz="1000" dirty="0">
              <a:latin typeface="Arial"/>
              <a:cs typeface="Arial"/>
            </a:endParaRPr>
          </a:p>
          <a:p>
            <a:pPr marL="16510" marR="93980">
              <a:lnSpc>
                <a:spcPct val="100000"/>
              </a:lnSpc>
              <a:spcBef>
                <a:spcPts val="395"/>
              </a:spcBef>
            </a:pPr>
            <a:r>
              <a:rPr sz="1000" spc="-5" dirty="0">
                <a:latin typeface="Arial"/>
                <a:cs typeface="Arial"/>
              </a:rPr>
              <a:t>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15" dirty="0">
                <a:latin typeface="Arial"/>
                <a:cs typeface="Arial"/>
              </a:rPr>
              <a:t>inevitable </a:t>
            </a:r>
            <a:r>
              <a:rPr sz="1000" spc="-10" dirty="0">
                <a:latin typeface="Arial"/>
                <a:cs typeface="Arial"/>
              </a:rPr>
              <a:t>that at </a:t>
            </a:r>
            <a:r>
              <a:rPr sz="1000" spc="-20" dirty="0">
                <a:latin typeface="Arial"/>
                <a:cs typeface="Arial"/>
              </a:rPr>
              <a:t>any </a:t>
            </a:r>
            <a:r>
              <a:rPr sz="1000" spc="-10" dirty="0">
                <a:latin typeface="Arial"/>
                <a:cs typeface="Arial"/>
              </a:rPr>
              <a:t>time</a:t>
            </a:r>
            <a:r>
              <a:rPr lang="en-US" sz="1000" spc="-10" dirty="0"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only </a:t>
            </a:r>
            <a:r>
              <a:rPr sz="1000" spc="-15" dirty="0">
                <a:solidFill>
                  <a:srgbClr val="FA0000"/>
                </a:solidFill>
                <a:latin typeface="Arial"/>
                <a:cs typeface="Arial"/>
              </a:rPr>
              <a:t>a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part</a:t>
            </a:r>
            <a:r>
              <a:rPr lang="en-US" sz="1000" spc="-5" dirty="0">
                <a:solidFill>
                  <a:srgbClr val="FA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the distributed system </a:t>
            </a:r>
            <a:r>
              <a:rPr sz="1000" spc="-15" dirty="0">
                <a:latin typeface="Arial"/>
                <a:cs typeface="Arial"/>
              </a:rPr>
              <a:t>fails. </a:t>
            </a:r>
            <a:r>
              <a:rPr sz="1000" spc="-10" dirty="0">
                <a:latin typeface="Arial"/>
                <a:cs typeface="Arial"/>
              </a:rPr>
              <a:t>Hiding  </a:t>
            </a:r>
            <a:r>
              <a:rPr sz="1000" dirty="0">
                <a:latin typeface="Arial"/>
                <a:cs typeface="Arial"/>
              </a:rPr>
              <a:t>partial </a:t>
            </a:r>
            <a:r>
              <a:rPr sz="1000" spc="-10" dirty="0">
                <a:latin typeface="Arial"/>
                <a:cs typeface="Arial"/>
              </a:rPr>
              <a:t>failures </a:t>
            </a:r>
            <a:r>
              <a:rPr sz="1000" spc="-5" dirty="0">
                <a:latin typeface="Arial"/>
                <a:cs typeface="Arial"/>
              </a:rPr>
              <a:t>and their recovery is often very difficult and in general  impossible to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hide.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42" name="object 42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4300563" y="3331252"/>
            <a:ext cx="24130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</a:t>
            </a:fld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Architecture </a:t>
            </a:r>
            <a:r>
              <a:rPr spc="-5" dirty="0"/>
              <a:t>for </a:t>
            </a:r>
            <a:r>
              <a:rPr spc="15" dirty="0"/>
              <a:t>grid</a:t>
            </a:r>
            <a:r>
              <a:rPr dirty="0"/>
              <a:t> </a:t>
            </a:r>
            <a:r>
              <a:rPr spc="15" dirty="0"/>
              <a:t>computing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08712" y="1448636"/>
            <a:ext cx="64135" cy="179705"/>
            <a:chOff x="1008712" y="1448636"/>
            <a:chExt cx="64135" cy="179705"/>
          </a:xfrm>
        </p:grpSpPr>
        <p:sp>
          <p:nvSpPr>
            <p:cNvPr id="5" name="object 5"/>
            <p:cNvSpPr/>
            <p:nvPr/>
          </p:nvSpPr>
          <p:spPr>
            <a:xfrm>
              <a:off x="1040590" y="1448636"/>
              <a:ext cx="0" cy="142240"/>
            </a:xfrm>
            <a:custGeom>
              <a:avLst/>
              <a:gdLst/>
              <a:ahLst/>
              <a:cxnLst/>
              <a:rect l="l" t="t" r="r" b="b"/>
              <a:pathLst>
                <a:path h="142240">
                  <a:moveTo>
                    <a:pt x="0" y="0"/>
                  </a:moveTo>
                  <a:lnTo>
                    <a:pt x="0" y="141899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08712" y="1553540"/>
              <a:ext cx="64135" cy="74930"/>
            </a:xfrm>
            <a:custGeom>
              <a:avLst/>
              <a:gdLst/>
              <a:ahLst/>
              <a:cxnLst/>
              <a:rect l="l" t="t" r="r" b="b"/>
              <a:pathLst>
                <a:path w="64134" h="74930">
                  <a:moveTo>
                    <a:pt x="63751" y="0"/>
                  </a:moveTo>
                  <a:lnTo>
                    <a:pt x="47813" y="5975"/>
                  </a:lnTo>
                  <a:lnTo>
                    <a:pt x="31875" y="7967"/>
                  </a:lnTo>
                  <a:lnTo>
                    <a:pt x="15937" y="5975"/>
                  </a:lnTo>
                  <a:lnTo>
                    <a:pt x="0" y="0"/>
                  </a:lnTo>
                  <a:lnTo>
                    <a:pt x="31878" y="74375"/>
                  </a:lnTo>
                  <a:lnTo>
                    <a:pt x="6375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769673" y="1777318"/>
            <a:ext cx="64135" cy="179705"/>
            <a:chOff x="769673" y="1777318"/>
            <a:chExt cx="64135" cy="179705"/>
          </a:xfrm>
        </p:grpSpPr>
        <p:sp>
          <p:nvSpPr>
            <p:cNvPr id="8" name="object 8"/>
            <p:cNvSpPr/>
            <p:nvPr/>
          </p:nvSpPr>
          <p:spPr>
            <a:xfrm>
              <a:off x="801548" y="1777318"/>
              <a:ext cx="0" cy="142240"/>
            </a:xfrm>
            <a:custGeom>
              <a:avLst/>
              <a:gdLst/>
              <a:ahLst/>
              <a:cxnLst/>
              <a:rect l="l" t="t" r="r" b="b"/>
              <a:pathLst>
                <a:path h="142239">
                  <a:moveTo>
                    <a:pt x="0" y="0"/>
                  </a:moveTo>
                  <a:lnTo>
                    <a:pt x="0" y="141899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9673" y="1882221"/>
              <a:ext cx="64135" cy="74930"/>
            </a:xfrm>
            <a:custGeom>
              <a:avLst/>
              <a:gdLst/>
              <a:ahLst/>
              <a:cxnLst/>
              <a:rect l="l" t="t" r="r" b="b"/>
              <a:pathLst>
                <a:path w="64134" h="74930">
                  <a:moveTo>
                    <a:pt x="63748" y="0"/>
                  </a:moveTo>
                  <a:lnTo>
                    <a:pt x="47810" y="5975"/>
                  </a:lnTo>
                  <a:lnTo>
                    <a:pt x="31873" y="7967"/>
                  </a:lnTo>
                  <a:lnTo>
                    <a:pt x="15936" y="5975"/>
                  </a:lnTo>
                  <a:lnTo>
                    <a:pt x="0" y="0"/>
                  </a:lnTo>
                  <a:lnTo>
                    <a:pt x="31874" y="74376"/>
                  </a:lnTo>
                  <a:lnTo>
                    <a:pt x="6374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247763" y="1777318"/>
            <a:ext cx="64135" cy="179705"/>
            <a:chOff x="1247763" y="1777318"/>
            <a:chExt cx="64135" cy="179705"/>
          </a:xfrm>
        </p:grpSpPr>
        <p:sp>
          <p:nvSpPr>
            <p:cNvPr id="11" name="object 11"/>
            <p:cNvSpPr/>
            <p:nvPr/>
          </p:nvSpPr>
          <p:spPr>
            <a:xfrm>
              <a:off x="1279639" y="1777318"/>
              <a:ext cx="0" cy="142240"/>
            </a:xfrm>
            <a:custGeom>
              <a:avLst/>
              <a:gdLst/>
              <a:ahLst/>
              <a:cxnLst/>
              <a:rect l="l" t="t" r="r" b="b"/>
              <a:pathLst>
                <a:path h="142239">
                  <a:moveTo>
                    <a:pt x="0" y="0"/>
                  </a:moveTo>
                  <a:lnTo>
                    <a:pt x="0" y="141899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47763" y="1882221"/>
              <a:ext cx="64135" cy="74930"/>
            </a:xfrm>
            <a:custGeom>
              <a:avLst/>
              <a:gdLst/>
              <a:ahLst/>
              <a:cxnLst/>
              <a:rect l="l" t="t" r="r" b="b"/>
              <a:pathLst>
                <a:path w="64134" h="74930">
                  <a:moveTo>
                    <a:pt x="63751" y="0"/>
                  </a:moveTo>
                  <a:lnTo>
                    <a:pt x="47813" y="5975"/>
                  </a:lnTo>
                  <a:lnTo>
                    <a:pt x="31875" y="7967"/>
                  </a:lnTo>
                  <a:lnTo>
                    <a:pt x="15937" y="5975"/>
                  </a:lnTo>
                  <a:lnTo>
                    <a:pt x="0" y="0"/>
                  </a:lnTo>
                  <a:lnTo>
                    <a:pt x="31875" y="74376"/>
                  </a:lnTo>
                  <a:lnTo>
                    <a:pt x="6375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769673" y="2105995"/>
            <a:ext cx="64135" cy="179705"/>
            <a:chOff x="769673" y="2105995"/>
            <a:chExt cx="64135" cy="179705"/>
          </a:xfrm>
        </p:grpSpPr>
        <p:sp>
          <p:nvSpPr>
            <p:cNvPr id="14" name="object 14"/>
            <p:cNvSpPr/>
            <p:nvPr/>
          </p:nvSpPr>
          <p:spPr>
            <a:xfrm>
              <a:off x="801548" y="2105995"/>
              <a:ext cx="0" cy="142240"/>
            </a:xfrm>
            <a:custGeom>
              <a:avLst/>
              <a:gdLst/>
              <a:ahLst/>
              <a:cxnLst/>
              <a:rect l="l" t="t" r="r" b="b"/>
              <a:pathLst>
                <a:path h="142239">
                  <a:moveTo>
                    <a:pt x="0" y="0"/>
                  </a:moveTo>
                  <a:lnTo>
                    <a:pt x="0" y="14190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69673" y="2210899"/>
              <a:ext cx="64135" cy="74930"/>
            </a:xfrm>
            <a:custGeom>
              <a:avLst/>
              <a:gdLst/>
              <a:ahLst/>
              <a:cxnLst/>
              <a:rect l="l" t="t" r="r" b="b"/>
              <a:pathLst>
                <a:path w="64134" h="74930">
                  <a:moveTo>
                    <a:pt x="63748" y="0"/>
                  </a:moveTo>
                  <a:lnTo>
                    <a:pt x="47810" y="5977"/>
                  </a:lnTo>
                  <a:lnTo>
                    <a:pt x="31873" y="7970"/>
                  </a:lnTo>
                  <a:lnTo>
                    <a:pt x="15936" y="5977"/>
                  </a:lnTo>
                  <a:lnTo>
                    <a:pt x="0" y="0"/>
                  </a:lnTo>
                  <a:lnTo>
                    <a:pt x="31874" y="74379"/>
                  </a:lnTo>
                  <a:lnTo>
                    <a:pt x="6374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247763" y="2105995"/>
            <a:ext cx="64135" cy="179705"/>
            <a:chOff x="1247763" y="2105995"/>
            <a:chExt cx="64135" cy="179705"/>
          </a:xfrm>
        </p:grpSpPr>
        <p:sp>
          <p:nvSpPr>
            <p:cNvPr id="17" name="object 17"/>
            <p:cNvSpPr/>
            <p:nvPr/>
          </p:nvSpPr>
          <p:spPr>
            <a:xfrm>
              <a:off x="1279639" y="2105995"/>
              <a:ext cx="0" cy="142240"/>
            </a:xfrm>
            <a:custGeom>
              <a:avLst/>
              <a:gdLst/>
              <a:ahLst/>
              <a:cxnLst/>
              <a:rect l="l" t="t" r="r" b="b"/>
              <a:pathLst>
                <a:path h="142239">
                  <a:moveTo>
                    <a:pt x="0" y="0"/>
                  </a:moveTo>
                  <a:lnTo>
                    <a:pt x="0" y="14190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47763" y="2210899"/>
              <a:ext cx="64135" cy="74930"/>
            </a:xfrm>
            <a:custGeom>
              <a:avLst/>
              <a:gdLst/>
              <a:ahLst/>
              <a:cxnLst/>
              <a:rect l="l" t="t" r="r" b="b"/>
              <a:pathLst>
                <a:path w="64134" h="74930">
                  <a:moveTo>
                    <a:pt x="63751" y="0"/>
                  </a:moveTo>
                  <a:lnTo>
                    <a:pt x="47813" y="5977"/>
                  </a:lnTo>
                  <a:lnTo>
                    <a:pt x="31875" y="7970"/>
                  </a:lnTo>
                  <a:lnTo>
                    <a:pt x="15937" y="5977"/>
                  </a:lnTo>
                  <a:lnTo>
                    <a:pt x="0" y="0"/>
                  </a:lnTo>
                  <a:lnTo>
                    <a:pt x="31875" y="74379"/>
                  </a:lnTo>
                  <a:lnTo>
                    <a:pt x="6375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48411" y="1299239"/>
            <a:ext cx="781050" cy="14986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42240">
              <a:lnSpc>
                <a:spcPct val="100000"/>
              </a:lnSpc>
              <a:spcBef>
                <a:spcPts val="9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Applications</a:t>
            </a:r>
            <a:endParaRPr sz="6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8411" y="1631280"/>
            <a:ext cx="781050" cy="142875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9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Collective</a:t>
            </a:r>
            <a:r>
              <a:rPr sz="65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layer</a:t>
            </a:r>
            <a:endParaRPr sz="6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22756" y="1956598"/>
            <a:ext cx="784860" cy="149225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5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Resource</a:t>
            </a:r>
            <a:r>
              <a:rPr sz="65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layer</a:t>
            </a:r>
            <a:endParaRPr sz="6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8411" y="2285279"/>
            <a:ext cx="781050" cy="15240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165735">
              <a:lnSpc>
                <a:spcPct val="100000"/>
              </a:lnSpc>
              <a:spcBef>
                <a:spcPts val="17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Fabric</a:t>
            </a:r>
            <a:r>
              <a:rPr sz="65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layer</a:t>
            </a:r>
            <a:endParaRPr sz="6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4189" y="1956598"/>
            <a:ext cx="789305" cy="149225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26669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209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Connectivity</a:t>
            </a:r>
            <a:r>
              <a:rPr sz="65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layer</a:t>
            </a:r>
            <a:endParaRPr sz="65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33018" y="2034473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5">
                <a:moveTo>
                  <a:pt x="0" y="0"/>
                </a:moveTo>
                <a:lnTo>
                  <a:pt x="189737" y="0"/>
                </a:lnTo>
              </a:path>
            </a:pathLst>
          </a:custGeom>
          <a:ln w="52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971915" y="685787"/>
            <a:ext cx="2484120" cy="182245"/>
          </a:xfrm>
          <a:custGeom>
            <a:avLst/>
            <a:gdLst/>
            <a:ahLst/>
            <a:cxnLst/>
            <a:rect l="l" t="t" r="r" b="b"/>
            <a:pathLst>
              <a:path w="2484120" h="182244">
                <a:moveTo>
                  <a:pt x="2432850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1896"/>
                </a:lnTo>
                <a:lnTo>
                  <a:pt x="2483650" y="181896"/>
                </a:lnTo>
                <a:lnTo>
                  <a:pt x="2483650" y="50800"/>
                </a:lnTo>
                <a:lnTo>
                  <a:pt x="2479642" y="31075"/>
                </a:lnTo>
                <a:lnTo>
                  <a:pt x="2468728" y="14922"/>
                </a:lnTo>
                <a:lnTo>
                  <a:pt x="2452575" y="4008"/>
                </a:lnTo>
                <a:lnTo>
                  <a:pt x="2432850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006092" y="676076"/>
            <a:ext cx="6102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The</a:t>
            </a:r>
            <a:r>
              <a:rPr sz="1000" spc="-5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layers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971915" y="729996"/>
            <a:ext cx="2534920" cy="2435860"/>
            <a:chOff x="1971915" y="729996"/>
            <a:chExt cx="2534920" cy="2435860"/>
          </a:xfrm>
        </p:grpSpPr>
        <p:sp>
          <p:nvSpPr>
            <p:cNvPr id="28" name="object 28"/>
            <p:cNvSpPr/>
            <p:nvPr/>
          </p:nvSpPr>
          <p:spPr>
            <a:xfrm>
              <a:off x="1971916" y="855027"/>
              <a:ext cx="2483649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022716" y="3063824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073516" y="3051124"/>
              <a:ext cx="2432811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455566" y="730021"/>
              <a:ext cx="50761" cy="233380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971915" y="899287"/>
              <a:ext cx="2484120" cy="2215515"/>
            </a:xfrm>
            <a:custGeom>
              <a:avLst/>
              <a:gdLst/>
              <a:ahLst/>
              <a:cxnLst/>
              <a:rect l="l" t="t" r="r" b="b"/>
              <a:pathLst>
                <a:path w="2484120" h="2215515">
                  <a:moveTo>
                    <a:pt x="2483650" y="0"/>
                  </a:moveTo>
                  <a:lnTo>
                    <a:pt x="0" y="0"/>
                  </a:lnTo>
                  <a:lnTo>
                    <a:pt x="0" y="2164537"/>
                  </a:lnTo>
                  <a:lnTo>
                    <a:pt x="4008" y="2184261"/>
                  </a:lnTo>
                  <a:lnTo>
                    <a:pt x="14922" y="2200414"/>
                  </a:lnTo>
                  <a:lnTo>
                    <a:pt x="31075" y="2211329"/>
                  </a:lnTo>
                  <a:lnTo>
                    <a:pt x="50800" y="2215337"/>
                  </a:lnTo>
                  <a:lnTo>
                    <a:pt x="2432850" y="2215337"/>
                  </a:lnTo>
                  <a:lnTo>
                    <a:pt x="2452575" y="2211329"/>
                  </a:lnTo>
                  <a:lnTo>
                    <a:pt x="2468728" y="2200414"/>
                  </a:lnTo>
                  <a:lnTo>
                    <a:pt x="2479642" y="2184261"/>
                  </a:lnTo>
                  <a:lnTo>
                    <a:pt x="2483650" y="2164537"/>
                  </a:lnTo>
                  <a:lnTo>
                    <a:pt x="2483650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455566" y="768096"/>
              <a:ext cx="0" cy="2315210"/>
            </a:xfrm>
            <a:custGeom>
              <a:avLst/>
              <a:gdLst/>
              <a:ahLst/>
              <a:cxnLst/>
              <a:rect l="l" t="t" r="r" b="b"/>
              <a:pathLst>
                <a:path h="2315210">
                  <a:moveTo>
                    <a:pt x="0" y="231477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455566" y="75539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455566" y="74269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455566" y="72999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010016" y="906533"/>
            <a:ext cx="2423160" cy="217424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48920" marR="5080" indent="-236854">
              <a:lnSpc>
                <a:spcPct val="101499"/>
              </a:lnSpc>
              <a:spcBef>
                <a:spcPts val="80"/>
              </a:spcBef>
            </a:pPr>
            <a:r>
              <a:rPr sz="900" spc="-5" dirty="0">
                <a:solidFill>
                  <a:srgbClr val="04064C"/>
                </a:solidFill>
                <a:latin typeface="Arial"/>
                <a:cs typeface="Arial"/>
              </a:rPr>
              <a:t>Fabric:</a:t>
            </a:r>
            <a:r>
              <a:rPr sz="900" spc="-5" dirty="0">
                <a:latin typeface="Arial"/>
                <a:cs typeface="Arial"/>
              </a:rPr>
              <a:t>Provides interfaces to local resources  </a:t>
            </a:r>
            <a:r>
              <a:rPr sz="900" spc="-15" dirty="0">
                <a:latin typeface="Arial"/>
                <a:cs typeface="Arial"/>
              </a:rPr>
              <a:t>(for </a:t>
            </a:r>
            <a:r>
              <a:rPr sz="900" spc="-5" dirty="0">
                <a:latin typeface="Arial"/>
                <a:cs typeface="Arial"/>
              </a:rPr>
              <a:t>querying state </a:t>
            </a:r>
            <a:r>
              <a:rPr sz="900" spc="-10" dirty="0">
                <a:latin typeface="Arial"/>
                <a:cs typeface="Arial"/>
              </a:rPr>
              <a:t>and capabilities, locking,  </a:t>
            </a:r>
            <a:r>
              <a:rPr sz="900" spc="-5" dirty="0">
                <a:latin typeface="Arial"/>
                <a:cs typeface="Arial"/>
              </a:rPr>
              <a:t>etc.)</a:t>
            </a:r>
            <a:endParaRPr sz="900" dirty="0">
              <a:latin typeface="Arial"/>
              <a:cs typeface="Arial"/>
            </a:endParaRPr>
          </a:p>
          <a:p>
            <a:pPr marL="252729" marR="146685" indent="-240665">
              <a:lnSpc>
                <a:spcPct val="101499"/>
              </a:lnSpc>
              <a:spcBef>
                <a:spcPts val="395"/>
              </a:spcBef>
            </a:pPr>
            <a:r>
              <a:rPr sz="900" spc="-5" dirty="0">
                <a:solidFill>
                  <a:srgbClr val="04064C"/>
                </a:solidFill>
                <a:latin typeface="Arial"/>
                <a:cs typeface="Arial"/>
              </a:rPr>
              <a:t>Connectivity:</a:t>
            </a:r>
            <a:r>
              <a:rPr sz="900" spc="-5" dirty="0">
                <a:latin typeface="Arial"/>
                <a:cs typeface="Arial"/>
              </a:rPr>
              <a:t>Communication/transaction  protocols, e.g., </a:t>
            </a:r>
            <a:r>
              <a:rPr sz="900" spc="-15" dirty="0">
                <a:latin typeface="Arial"/>
                <a:cs typeface="Arial"/>
              </a:rPr>
              <a:t>for </a:t>
            </a:r>
            <a:r>
              <a:rPr sz="900" spc="-5" dirty="0">
                <a:latin typeface="Arial"/>
                <a:cs typeface="Arial"/>
              </a:rPr>
              <a:t>moving data between  resources. Also various authentication  protocols.</a:t>
            </a:r>
            <a:endParaRPr sz="900" dirty="0">
              <a:latin typeface="Arial"/>
              <a:cs typeface="Arial"/>
            </a:endParaRPr>
          </a:p>
          <a:p>
            <a:pPr marL="252729" marR="20320" indent="-240665">
              <a:lnSpc>
                <a:spcPct val="101499"/>
              </a:lnSpc>
              <a:spcBef>
                <a:spcPts val="400"/>
              </a:spcBef>
            </a:pPr>
            <a:r>
              <a:rPr sz="900" spc="-5" dirty="0">
                <a:solidFill>
                  <a:srgbClr val="04064C"/>
                </a:solidFill>
                <a:latin typeface="Arial"/>
                <a:cs typeface="Arial"/>
              </a:rPr>
              <a:t>Resource: </a:t>
            </a:r>
            <a:r>
              <a:rPr sz="900" spc="-15" dirty="0">
                <a:latin typeface="Arial"/>
                <a:cs typeface="Arial"/>
              </a:rPr>
              <a:t>Manages </a:t>
            </a:r>
            <a:r>
              <a:rPr sz="900" spc="-10" dirty="0">
                <a:latin typeface="Arial"/>
                <a:cs typeface="Arial"/>
              </a:rPr>
              <a:t>a single resource, such as  </a:t>
            </a:r>
            <a:r>
              <a:rPr sz="900" spc="-5" dirty="0">
                <a:latin typeface="Arial"/>
                <a:cs typeface="Arial"/>
              </a:rPr>
              <a:t>creating processes or reading data.</a:t>
            </a:r>
            <a:endParaRPr sz="900" dirty="0">
              <a:latin typeface="Arial"/>
              <a:cs typeface="Arial"/>
            </a:endParaRPr>
          </a:p>
          <a:p>
            <a:pPr marL="252729" marR="483870" indent="-240665">
              <a:lnSpc>
                <a:spcPct val="101499"/>
              </a:lnSpc>
              <a:spcBef>
                <a:spcPts val="400"/>
              </a:spcBef>
            </a:pPr>
            <a:r>
              <a:rPr sz="900" spc="-5" dirty="0">
                <a:solidFill>
                  <a:srgbClr val="04064C"/>
                </a:solidFill>
                <a:latin typeface="Arial"/>
                <a:cs typeface="Arial"/>
              </a:rPr>
              <a:t>Collective:</a:t>
            </a:r>
            <a:r>
              <a:rPr sz="900" spc="-5" dirty="0">
                <a:latin typeface="Arial"/>
                <a:cs typeface="Arial"/>
              </a:rPr>
              <a:t>Handles access to multiple  resources: </a:t>
            </a:r>
            <a:r>
              <a:rPr sz="900" spc="-15" dirty="0">
                <a:latin typeface="Arial"/>
                <a:cs typeface="Arial"/>
              </a:rPr>
              <a:t>discovery, </a:t>
            </a:r>
            <a:r>
              <a:rPr sz="900" spc="-5" dirty="0">
                <a:latin typeface="Arial"/>
                <a:cs typeface="Arial"/>
              </a:rPr>
              <a:t>scheduling,  replication.</a:t>
            </a:r>
            <a:endParaRPr sz="900" dirty="0">
              <a:latin typeface="Arial"/>
              <a:cs typeface="Arial"/>
            </a:endParaRPr>
          </a:p>
          <a:p>
            <a:pPr marL="252729" marR="20320" indent="-240665">
              <a:lnSpc>
                <a:spcPct val="101499"/>
              </a:lnSpc>
              <a:spcBef>
                <a:spcPts val="395"/>
              </a:spcBef>
            </a:pPr>
            <a:r>
              <a:rPr sz="900" spc="-5" dirty="0">
                <a:solidFill>
                  <a:srgbClr val="04064C"/>
                </a:solidFill>
                <a:latin typeface="Arial"/>
                <a:cs typeface="Arial"/>
              </a:rPr>
              <a:t>Application: </a:t>
            </a:r>
            <a:r>
              <a:rPr sz="900" spc="-15" dirty="0">
                <a:latin typeface="Arial"/>
                <a:cs typeface="Arial"/>
              </a:rPr>
              <a:t>Contains </a:t>
            </a:r>
            <a:r>
              <a:rPr sz="900" spc="-10" dirty="0">
                <a:latin typeface="Arial"/>
                <a:cs typeface="Arial"/>
              </a:rPr>
              <a:t>actual grid applications in  </a:t>
            </a:r>
            <a:r>
              <a:rPr sz="900" spc="-5" dirty="0">
                <a:latin typeface="Arial"/>
                <a:cs typeface="Arial"/>
              </a:rPr>
              <a:t>a single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organization.</a:t>
            </a:r>
            <a:endParaRPr sz="900" dirty="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9" name="object 39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66700" y="3331252"/>
            <a:ext cx="54165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10" action="ppaction://hlinksldjump"/>
              </a:rPr>
              <a:t>Grid</a:t>
            </a:r>
            <a:r>
              <a:rPr sz="600" spc="-45" dirty="0">
                <a:solidFill>
                  <a:srgbClr val="04064C"/>
                </a:solidFill>
                <a:latin typeface="Arial"/>
                <a:cs typeface="Arial"/>
                <a:hlinkClick r:id="rId10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0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33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Cloud</a:t>
            </a:r>
            <a:r>
              <a:rPr dirty="0"/>
              <a:t> </a:t>
            </a:r>
            <a:r>
              <a:rPr spc="15" dirty="0"/>
              <a:t>computing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06238" y="1043731"/>
            <a:ext cx="2456815" cy="1500505"/>
            <a:chOff x="806238" y="1043731"/>
            <a:chExt cx="2456815" cy="1500505"/>
          </a:xfrm>
        </p:grpSpPr>
        <p:sp>
          <p:nvSpPr>
            <p:cNvPr id="5" name="object 5"/>
            <p:cNvSpPr/>
            <p:nvPr/>
          </p:nvSpPr>
          <p:spPr>
            <a:xfrm>
              <a:off x="809413" y="2130052"/>
              <a:ext cx="2450465" cy="410845"/>
            </a:xfrm>
            <a:custGeom>
              <a:avLst/>
              <a:gdLst/>
              <a:ahLst/>
              <a:cxnLst/>
              <a:rect l="l" t="t" r="r" b="b"/>
              <a:pathLst>
                <a:path w="2450465" h="410844">
                  <a:moveTo>
                    <a:pt x="2450155" y="0"/>
                  </a:moveTo>
                  <a:lnTo>
                    <a:pt x="319586" y="0"/>
                  </a:lnTo>
                  <a:lnTo>
                    <a:pt x="0" y="252823"/>
                  </a:lnTo>
                  <a:lnTo>
                    <a:pt x="2130573" y="252823"/>
                  </a:lnTo>
                  <a:lnTo>
                    <a:pt x="2130573" y="410848"/>
                  </a:lnTo>
                  <a:lnTo>
                    <a:pt x="2450155" y="158015"/>
                  </a:lnTo>
                  <a:lnTo>
                    <a:pt x="2450155" y="0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9413" y="2130052"/>
              <a:ext cx="2450465" cy="410845"/>
            </a:xfrm>
            <a:custGeom>
              <a:avLst/>
              <a:gdLst/>
              <a:ahLst/>
              <a:cxnLst/>
              <a:rect l="l" t="t" r="r" b="b"/>
              <a:pathLst>
                <a:path w="2450465" h="410844">
                  <a:moveTo>
                    <a:pt x="319586" y="0"/>
                  </a:moveTo>
                  <a:lnTo>
                    <a:pt x="0" y="252823"/>
                  </a:lnTo>
                  <a:lnTo>
                    <a:pt x="2130573" y="252823"/>
                  </a:lnTo>
                  <a:lnTo>
                    <a:pt x="2130573" y="410848"/>
                  </a:lnTo>
                  <a:lnTo>
                    <a:pt x="2450155" y="158015"/>
                  </a:lnTo>
                  <a:lnTo>
                    <a:pt x="2450155" y="0"/>
                  </a:lnTo>
                  <a:lnTo>
                    <a:pt x="319586" y="0"/>
                  </a:lnTo>
                  <a:close/>
                </a:path>
                <a:path w="2450465" h="410844">
                  <a:moveTo>
                    <a:pt x="2130573" y="252823"/>
                  </a:moveTo>
                  <a:lnTo>
                    <a:pt x="2450155" y="0"/>
                  </a:lnTo>
                </a:path>
              </a:pathLst>
            </a:custGeom>
            <a:ln w="597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9413" y="2382876"/>
              <a:ext cx="2131060" cy="158115"/>
            </a:xfrm>
            <a:custGeom>
              <a:avLst/>
              <a:gdLst/>
              <a:ahLst/>
              <a:cxnLst/>
              <a:rect l="l" t="t" r="r" b="b"/>
              <a:pathLst>
                <a:path w="2131060" h="158114">
                  <a:moveTo>
                    <a:pt x="2130567" y="0"/>
                  </a:moveTo>
                  <a:lnTo>
                    <a:pt x="0" y="0"/>
                  </a:lnTo>
                  <a:lnTo>
                    <a:pt x="0" y="158024"/>
                  </a:lnTo>
                  <a:lnTo>
                    <a:pt x="2130567" y="158024"/>
                  </a:lnTo>
                  <a:lnTo>
                    <a:pt x="2130567" y="0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9413" y="1778959"/>
              <a:ext cx="2450465" cy="403860"/>
            </a:xfrm>
            <a:custGeom>
              <a:avLst/>
              <a:gdLst/>
              <a:ahLst/>
              <a:cxnLst/>
              <a:rect l="l" t="t" r="r" b="b"/>
              <a:pathLst>
                <a:path w="2450465" h="403860">
                  <a:moveTo>
                    <a:pt x="2450155" y="0"/>
                  </a:moveTo>
                  <a:lnTo>
                    <a:pt x="319586" y="0"/>
                  </a:lnTo>
                  <a:lnTo>
                    <a:pt x="0" y="248236"/>
                  </a:lnTo>
                  <a:lnTo>
                    <a:pt x="2130573" y="248236"/>
                  </a:lnTo>
                  <a:lnTo>
                    <a:pt x="2130573" y="403382"/>
                  </a:lnTo>
                  <a:lnTo>
                    <a:pt x="2450155" y="155146"/>
                  </a:lnTo>
                  <a:lnTo>
                    <a:pt x="2450155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9413" y="1778959"/>
              <a:ext cx="2450465" cy="403860"/>
            </a:xfrm>
            <a:custGeom>
              <a:avLst/>
              <a:gdLst/>
              <a:ahLst/>
              <a:cxnLst/>
              <a:rect l="l" t="t" r="r" b="b"/>
              <a:pathLst>
                <a:path w="2450465" h="403860">
                  <a:moveTo>
                    <a:pt x="319586" y="0"/>
                  </a:moveTo>
                  <a:lnTo>
                    <a:pt x="0" y="248236"/>
                  </a:lnTo>
                  <a:lnTo>
                    <a:pt x="2130573" y="248236"/>
                  </a:lnTo>
                  <a:lnTo>
                    <a:pt x="2130573" y="403382"/>
                  </a:lnTo>
                  <a:lnTo>
                    <a:pt x="2450155" y="155146"/>
                  </a:lnTo>
                  <a:lnTo>
                    <a:pt x="2450155" y="0"/>
                  </a:lnTo>
                  <a:lnTo>
                    <a:pt x="319586" y="0"/>
                  </a:lnTo>
                  <a:close/>
                </a:path>
                <a:path w="2450465" h="403860">
                  <a:moveTo>
                    <a:pt x="2130573" y="248236"/>
                  </a:moveTo>
                  <a:lnTo>
                    <a:pt x="2450155" y="0"/>
                  </a:lnTo>
                </a:path>
              </a:pathLst>
            </a:custGeom>
            <a:ln w="597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9413" y="2027195"/>
              <a:ext cx="2131060" cy="155575"/>
            </a:xfrm>
            <a:custGeom>
              <a:avLst/>
              <a:gdLst/>
              <a:ahLst/>
              <a:cxnLst/>
              <a:rect l="l" t="t" r="r" b="b"/>
              <a:pathLst>
                <a:path w="2131060" h="155575">
                  <a:moveTo>
                    <a:pt x="2130567" y="0"/>
                  </a:moveTo>
                  <a:lnTo>
                    <a:pt x="0" y="0"/>
                  </a:lnTo>
                  <a:lnTo>
                    <a:pt x="0" y="155146"/>
                  </a:lnTo>
                  <a:lnTo>
                    <a:pt x="2130567" y="155146"/>
                  </a:lnTo>
                  <a:lnTo>
                    <a:pt x="2130567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9413" y="1412921"/>
              <a:ext cx="2450465" cy="411480"/>
            </a:xfrm>
            <a:custGeom>
              <a:avLst/>
              <a:gdLst/>
              <a:ahLst/>
              <a:cxnLst/>
              <a:rect l="l" t="t" r="r" b="b"/>
              <a:pathLst>
                <a:path w="2450465" h="411480">
                  <a:moveTo>
                    <a:pt x="2450155" y="0"/>
                  </a:moveTo>
                  <a:lnTo>
                    <a:pt x="319586" y="0"/>
                  </a:lnTo>
                  <a:lnTo>
                    <a:pt x="0" y="252836"/>
                  </a:lnTo>
                  <a:lnTo>
                    <a:pt x="2130573" y="252836"/>
                  </a:lnTo>
                  <a:lnTo>
                    <a:pt x="2130573" y="410856"/>
                  </a:lnTo>
                  <a:lnTo>
                    <a:pt x="2450155" y="158025"/>
                  </a:lnTo>
                  <a:lnTo>
                    <a:pt x="2450155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9413" y="1412921"/>
              <a:ext cx="2450465" cy="411480"/>
            </a:xfrm>
            <a:custGeom>
              <a:avLst/>
              <a:gdLst/>
              <a:ahLst/>
              <a:cxnLst/>
              <a:rect l="l" t="t" r="r" b="b"/>
              <a:pathLst>
                <a:path w="2450465" h="411480">
                  <a:moveTo>
                    <a:pt x="319586" y="0"/>
                  </a:moveTo>
                  <a:lnTo>
                    <a:pt x="0" y="252836"/>
                  </a:lnTo>
                  <a:lnTo>
                    <a:pt x="2130573" y="252836"/>
                  </a:lnTo>
                  <a:lnTo>
                    <a:pt x="2130573" y="410856"/>
                  </a:lnTo>
                  <a:lnTo>
                    <a:pt x="2450155" y="158025"/>
                  </a:lnTo>
                  <a:lnTo>
                    <a:pt x="2450155" y="0"/>
                  </a:lnTo>
                  <a:lnTo>
                    <a:pt x="319586" y="0"/>
                  </a:lnTo>
                  <a:close/>
                </a:path>
                <a:path w="2450465" h="411480">
                  <a:moveTo>
                    <a:pt x="2130573" y="252836"/>
                  </a:moveTo>
                  <a:lnTo>
                    <a:pt x="2450155" y="0"/>
                  </a:lnTo>
                </a:path>
              </a:pathLst>
            </a:custGeom>
            <a:ln w="597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9413" y="1665758"/>
              <a:ext cx="2131060" cy="158115"/>
            </a:xfrm>
            <a:custGeom>
              <a:avLst/>
              <a:gdLst/>
              <a:ahLst/>
              <a:cxnLst/>
              <a:rect l="l" t="t" r="r" b="b"/>
              <a:pathLst>
                <a:path w="2131060" h="158114">
                  <a:moveTo>
                    <a:pt x="2130567" y="0"/>
                  </a:moveTo>
                  <a:lnTo>
                    <a:pt x="0" y="0"/>
                  </a:lnTo>
                  <a:lnTo>
                    <a:pt x="0" y="158020"/>
                  </a:lnTo>
                  <a:lnTo>
                    <a:pt x="2130567" y="158020"/>
                  </a:lnTo>
                  <a:lnTo>
                    <a:pt x="2130567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9413" y="1046906"/>
              <a:ext cx="2450465" cy="418465"/>
            </a:xfrm>
            <a:custGeom>
              <a:avLst/>
              <a:gdLst/>
              <a:ahLst/>
              <a:cxnLst/>
              <a:rect l="l" t="t" r="r" b="b"/>
              <a:pathLst>
                <a:path w="2450465" h="418465">
                  <a:moveTo>
                    <a:pt x="2450155" y="0"/>
                  </a:moveTo>
                  <a:lnTo>
                    <a:pt x="319586" y="0"/>
                  </a:lnTo>
                  <a:lnTo>
                    <a:pt x="0" y="257421"/>
                  </a:lnTo>
                  <a:lnTo>
                    <a:pt x="2130573" y="257421"/>
                  </a:lnTo>
                  <a:lnTo>
                    <a:pt x="2130573" y="418309"/>
                  </a:lnTo>
                  <a:lnTo>
                    <a:pt x="2450155" y="160887"/>
                  </a:lnTo>
                  <a:lnTo>
                    <a:pt x="2450155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09413" y="1046906"/>
              <a:ext cx="2450465" cy="418465"/>
            </a:xfrm>
            <a:custGeom>
              <a:avLst/>
              <a:gdLst/>
              <a:ahLst/>
              <a:cxnLst/>
              <a:rect l="l" t="t" r="r" b="b"/>
              <a:pathLst>
                <a:path w="2450465" h="418465">
                  <a:moveTo>
                    <a:pt x="319586" y="0"/>
                  </a:moveTo>
                  <a:lnTo>
                    <a:pt x="0" y="257421"/>
                  </a:lnTo>
                  <a:lnTo>
                    <a:pt x="2130573" y="257421"/>
                  </a:lnTo>
                  <a:lnTo>
                    <a:pt x="2130573" y="418309"/>
                  </a:lnTo>
                  <a:lnTo>
                    <a:pt x="2450155" y="160887"/>
                  </a:lnTo>
                  <a:lnTo>
                    <a:pt x="2450155" y="0"/>
                  </a:lnTo>
                  <a:lnTo>
                    <a:pt x="319586" y="0"/>
                  </a:lnTo>
                  <a:close/>
                </a:path>
                <a:path w="2450465" h="418465">
                  <a:moveTo>
                    <a:pt x="2130573" y="257421"/>
                  </a:moveTo>
                  <a:lnTo>
                    <a:pt x="2450155" y="0"/>
                  </a:lnTo>
                </a:path>
              </a:pathLst>
            </a:custGeom>
            <a:ln w="597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09413" y="1304325"/>
              <a:ext cx="2131060" cy="161290"/>
            </a:xfrm>
            <a:custGeom>
              <a:avLst/>
              <a:gdLst/>
              <a:ahLst/>
              <a:cxnLst/>
              <a:rect l="l" t="t" r="r" b="b"/>
              <a:pathLst>
                <a:path w="2131060" h="161290">
                  <a:moveTo>
                    <a:pt x="2130567" y="0"/>
                  </a:moveTo>
                  <a:lnTo>
                    <a:pt x="0" y="0"/>
                  </a:lnTo>
                  <a:lnTo>
                    <a:pt x="0" y="160890"/>
                  </a:lnTo>
                  <a:lnTo>
                    <a:pt x="2130567" y="160890"/>
                  </a:lnTo>
                  <a:lnTo>
                    <a:pt x="2130567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09413" y="1304325"/>
            <a:ext cx="2131060" cy="161290"/>
          </a:xfrm>
          <a:prstGeom prst="rect">
            <a:avLst/>
          </a:prstGeom>
          <a:ln w="5976">
            <a:solidFill>
              <a:srgbClr val="231F20"/>
            </a:solidFill>
          </a:ln>
        </p:spPr>
        <p:txBody>
          <a:bodyPr vert="horz" wrap="square" lIns="0" tIns="26669" rIns="0" bIns="0" rtlCol="0">
            <a:spAutoFit/>
          </a:bodyPr>
          <a:lstStyle/>
          <a:p>
            <a:pPr marL="273685" algn="ctr">
              <a:lnSpc>
                <a:spcPct val="100000"/>
              </a:lnSpc>
              <a:spcBef>
                <a:spcPts val="209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Application</a:t>
            </a:r>
            <a:endParaRPr sz="6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9413" y="2027195"/>
            <a:ext cx="2131060" cy="155575"/>
          </a:xfrm>
          <a:prstGeom prst="rect">
            <a:avLst/>
          </a:prstGeom>
          <a:ln w="5976">
            <a:solidFill>
              <a:srgbClr val="231F2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947419">
              <a:lnSpc>
                <a:spcPct val="100000"/>
              </a:lnSpc>
              <a:spcBef>
                <a:spcPts val="17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Infrastructure</a:t>
            </a:r>
            <a:endParaRPr sz="6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17724" y="1864895"/>
            <a:ext cx="146939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i="1" spc="5" dirty="0">
                <a:solidFill>
                  <a:srgbClr val="231F20"/>
                </a:solidFill>
                <a:latin typeface="Arial"/>
                <a:cs typeface="Arial"/>
              </a:rPr>
              <a:t>Computation (VM), storage (block,</a:t>
            </a:r>
            <a:r>
              <a:rPr sz="650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231F20"/>
                </a:solidFill>
                <a:latin typeface="Arial"/>
                <a:cs typeface="Arial"/>
              </a:rPr>
              <a:t>file)</a:t>
            </a:r>
            <a:endParaRPr sz="6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9413" y="2382876"/>
            <a:ext cx="2131060" cy="158115"/>
          </a:xfrm>
          <a:prstGeom prst="rect">
            <a:avLst/>
          </a:prstGeom>
          <a:ln w="5976">
            <a:solidFill>
              <a:srgbClr val="231F2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76860" algn="ctr">
              <a:lnSpc>
                <a:spcPct val="100000"/>
              </a:lnSpc>
              <a:spcBef>
                <a:spcPts val="34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Hardware</a:t>
            </a:r>
            <a:endParaRPr sz="6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9413" y="1665758"/>
            <a:ext cx="2131060" cy="158115"/>
          </a:xfrm>
          <a:prstGeom prst="rect">
            <a:avLst/>
          </a:prstGeom>
          <a:ln w="5976">
            <a:solidFill>
              <a:srgbClr val="231F2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278130" algn="ctr">
              <a:lnSpc>
                <a:spcPct val="100000"/>
              </a:lnSpc>
              <a:spcBef>
                <a:spcPts val="15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Platforms</a:t>
            </a:r>
            <a:endParaRPr sz="6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17385" y="1454248"/>
            <a:ext cx="1497330" cy="220979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66395" marR="5080" indent="-354330">
              <a:lnSpc>
                <a:spcPts val="740"/>
              </a:lnSpc>
              <a:spcBef>
                <a:spcPts val="170"/>
              </a:spcBef>
            </a:pPr>
            <a:r>
              <a:rPr sz="650" i="1" spc="5" dirty="0">
                <a:solidFill>
                  <a:srgbClr val="231F20"/>
                </a:solidFill>
                <a:latin typeface="Arial"/>
                <a:cs typeface="Arial"/>
              </a:rPr>
              <a:t>Software framework</a:t>
            </a:r>
            <a:r>
              <a:rPr sz="650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i="1" spc="5" dirty="0">
                <a:solidFill>
                  <a:srgbClr val="231F20"/>
                </a:solidFill>
                <a:latin typeface="Arial"/>
                <a:cs typeface="Arial"/>
              </a:rPr>
              <a:t>(Java/Python/.Net)  Storage</a:t>
            </a:r>
            <a:r>
              <a:rPr sz="650" i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i="1" spc="5" dirty="0">
                <a:solidFill>
                  <a:srgbClr val="231F20"/>
                </a:solidFill>
                <a:latin typeface="Arial"/>
                <a:cs typeface="Arial"/>
              </a:rPr>
              <a:t>(databases)</a:t>
            </a:r>
            <a:endParaRPr sz="6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1242" y="2078114"/>
            <a:ext cx="216535" cy="5226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745"/>
              </a:lnSpc>
            </a:pPr>
            <a:r>
              <a:rPr sz="650" dirty="0">
                <a:solidFill>
                  <a:srgbClr val="231F20"/>
                </a:solidFill>
                <a:latin typeface="Arial"/>
                <a:cs typeface="Arial"/>
              </a:rPr>
              <a:t>Infrastructure</a:t>
            </a:r>
            <a:endParaRPr sz="650">
              <a:latin typeface="Arial"/>
              <a:cs typeface="Arial"/>
            </a:endParaRPr>
          </a:p>
          <a:p>
            <a:pPr marL="29209" algn="ctr">
              <a:lnSpc>
                <a:spcPct val="100000"/>
              </a:lnSpc>
              <a:spcBef>
                <a:spcPts val="5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aa</a:t>
            </a:r>
            <a:r>
              <a:rPr sz="65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Svc</a:t>
            </a:r>
            <a:endParaRPr sz="6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4277" y="1605196"/>
            <a:ext cx="216535" cy="339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45"/>
              </a:lnSpc>
            </a:pPr>
            <a:r>
              <a:rPr sz="650" dirty="0">
                <a:solidFill>
                  <a:srgbClr val="231F20"/>
                </a:solidFill>
                <a:latin typeface="Arial"/>
                <a:cs typeface="Arial"/>
              </a:rPr>
              <a:t>Platform</a:t>
            </a:r>
            <a:endParaRPr sz="650">
              <a:latin typeface="Arial"/>
              <a:cs typeface="Arial"/>
            </a:endParaRPr>
          </a:p>
          <a:p>
            <a:pPr marL="44450">
              <a:lnSpc>
                <a:spcPct val="100000"/>
              </a:lnSpc>
              <a:spcBef>
                <a:spcPts val="5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aa</a:t>
            </a:r>
            <a:r>
              <a:rPr sz="650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Svc</a:t>
            </a:r>
            <a:endParaRPr sz="6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4277" y="1075618"/>
            <a:ext cx="218440" cy="3587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25"/>
              </a:lnSpc>
            </a:pPr>
            <a:r>
              <a:rPr sz="650" dirty="0">
                <a:solidFill>
                  <a:srgbClr val="231F20"/>
                </a:solidFill>
                <a:latin typeface="Arial"/>
                <a:cs typeface="Arial"/>
              </a:rPr>
              <a:t>Software</a:t>
            </a:r>
            <a:endParaRPr sz="650">
              <a:latin typeface="Arial"/>
              <a:cs typeface="Arial"/>
            </a:endParaRPr>
          </a:p>
          <a:p>
            <a:pPr marL="53975">
              <a:lnSpc>
                <a:spcPts val="880"/>
              </a:lnSpc>
            </a:pPr>
            <a:r>
              <a:rPr sz="750" spc="-5" dirty="0">
                <a:solidFill>
                  <a:srgbClr val="231F20"/>
                </a:solidFill>
                <a:latin typeface="Arial"/>
                <a:cs typeface="Arial"/>
              </a:rPr>
              <a:t>aa</a:t>
            </a:r>
            <a:r>
              <a:rPr sz="750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750" spc="-5" dirty="0">
                <a:solidFill>
                  <a:srgbClr val="231F20"/>
                </a:solidFill>
                <a:latin typeface="Arial"/>
                <a:cs typeface="Arial"/>
              </a:rPr>
              <a:t>Svc</a:t>
            </a:r>
            <a:endParaRPr sz="75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10613" y="1524983"/>
            <a:ext cx="299085" cy="448309"/>
          </a:xfrm>
          <a:custGeom>
            <a:avLst/>
            <a:gdLst/>
            <a:ahLst/>
            <a:cxnLst/>
            <a:rect l="l" t="t" r="r" b="b"/>
            <a:pathLst>
              <a:path w="299084" h="448310">
                <a:moveTo>
                  <a:pt x="0" y="0"/>
                </a:moveTo>
                <a:lnTo>
                  <a:pt x="298800" y="0"/>
                </a:lnTo>
              </a:path>
              <a:path w="299084" h="448310">
                <a:moveTo>
                  <a:pt x="0" y="448202"/>
                </a:moveTo>
                <a:lnTo>
                  <a:pt x="298800" y="448202"/>
                </a:lnTo>
              </a:path>
            </a:pathLst>
          </a:custGeom>
          <a:ln w="10538">
            <a:solidFill>
              <a:srgbClr val="231F2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369661" y="1392792"/>
            <a:ext cx="742950" cy="2209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760"/>
              </a:lnSpc>
              <a:spcBef>
                <a:spcPts val="110"/>
              </a:spcBef>
            </a:pPr>
            <a:r>
              <a:rPr sz="650" spc="10" dirty="0">
                <a:solidFill>
                  <a:srgbClr val="231F20"/>
                </a:solidFill>
                <a:latin typeface="Arial"/>
                <a:cs typeface="Arial"/>
              </a:rPr>
              <a:t>MS</a:t>
            </a:r>
            <a:r>
              <a:rPr sz="65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Azure</a:t>
            </a:r>
            <a:endParaRPr sz="650">
              <a:latin typeface="Arial"/>
              <a:cs typeface="Arial"/>
            </a:endParaRPr>
          </a:p>
          <a:p>
            <a:pPr marL="12700">
              <a:lnSpc>
                <a:spcPts val="760"/>
              </a:lnSpc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Google App</a:t>
            </a:r>
            <a:r>
              <a:rPr sz="650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engine</a:t>
            </a:r>
            <a:endParaRPr sz="6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66519" y="1766040"/>
            <a:ext cx="522605" cy="2463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11500"/>
              </a:lnSpc>
              <a:spcBef>
                <a:spcPts val="9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Amazon S3  Amazon</a:t>
            </a:r>
            <a:r>
              <a:rPr sz="650" spc="-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EC2</a:t>
            </a:r>
            <a:endParaRPr sz="6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66103" y="2243138"/>
            <a:ext cx="480059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Datacenters</a:t>
            </a:r>
            <a:endParaRPr sz="6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345077" y="2223324"/>
            <a:ext cx="117665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i="1" spc="5" dirty="0">
                <a:solidFill>
                  <a:srgbClr val="231F20"/>
                </a:solidFill>
                <a:latin typeface="Arial"/>
                <a:cs typeface="Arial"/>
              </a:rPr>
              <a:t>CPU, </a:t>
            </a:r>
            <a:r>
              <a:rPr sz="650" i="1" dirty="0">
                <a:solidFill>
                  <a:srgbClr val="231F20"/>
                </a:solidFill>
                <a:latin typeface="Arial"/>
                <a:cs typeface="Arial"/>
              </a:rPr>
              <a:t>memory, </a:t>
            </a:r>
            <a:r>
              <a:rPr sz="650" i="1" spc="5" dirty="0">
                <a:solidFill>
                  <a:srgbClr val="231F20"/>
                </a:solidFill>
                <a:latin typeface="Arial"/>
                <a:cs typeface="Arial"/>
              </a:rPr>
              <a:t>disk,</a:t>
            </a:r>
            <a:r>
              <a:rPr sz="650" i="1" spc="-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i="1" spc="5" dirty="0">
                <a:solidFill>
                  <a:srgbClr val="231F20"/>
                </a:solidFill>
                <a:latin typeface="Arial"/>
                <a:cs typeface="Arial"/>
              </a:rPr>
              <a:t>bandwidth</a:t>
            </a:r>
            <a:endParaRPr sz="6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15036" y="1099516"/>
            <a:ext cx="157035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i="1" dirty="0">
                <a:solidFill>
                  <a:srgbClr val="231F20"/>
                </a:solidFill>
                <a:latin typeface="Arial"/>
                <a:cs typeface="Arial"/>
              </a:rPr>
              <a:t>Web </a:t>
            </a:r>
            <a:r>
              <a:rPr sz="650" i="1" spc="5" dirty="0">
                <a:solidFill>
                  <a:srgbClr val="231F20"/>
                </a:solidFill>
                <a:latin typeface="Arial"/>
                <a:cs typeface="Arial"/>
              </a:rPr>
              <a:t>services, multimedia, business</a:t>
            </a:r>
            <a:r>
              <a:rPr sz="650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i="1" spc="5" dirty="0">
                <a:solidFill>
                  <a:srgbClr val="231F20"/>
                </a:solidFill>
                <a:latin typeface="Arial"/>
                <a:cs typeface="Arial"/>
              </a:rPr>
              <a:t>apps</a:t>
            </a:r>
            <a:endParaRPr sz="6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66127" y="980469"/>
            <a:ext cx="605155" cy="31559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740"/>
              </a:lnSpc>
              <a:spcBef>
                <a:spcPts val="17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Google docs  Gmail  </a:t>
            </a:r>
            <a:r>
              <a:rPr sz="650" spc="-5" dirty="0">
                <a:solidFill>
                  <a:srgbClr val="231F20"/>
                </a:solidFill>
                <a:latin typeface="Arial"/>
                <a:cs typeface="Arial"/>
              </a:rPr>
              <a:t>YouTube,</a:t>
            </a:r>
            <a:r>
              <a:rPr sz="65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Flickr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4" name="object 34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66713" y="3331252"/>
            <a:ext cx="59499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Cloud</a:t>
            </a:r>
            <a:r>
              <a:rPr sz="600" spc="-3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34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Cloud</a:t>
            </a:r>
            <a:r>
              <a:rPr dirty="0"/>
              <a:t> </a:t>
            </a:r>
            <a:r>
              <a:rPr spc="15" dirty="0"/>
              <a:t>computing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27709"/>
            <a:ext cx="4483735" cy="2087245"/>
            <a:chOff x="87743" y="827709"/>
            <a:chExt cx="4483735" cy="2087245"/>
          </a:xfrm>
        </p:grpSpPr>
        <p:sp>
          <p:nvSpPr>
            <p:cNvPr id="5" name="object 5"/>
            <p:cNvSpPr/>
            <p:nvPr/>
          </p:nvSpPr>
          <p:spPr>
            <a:xfrm>
              <a:off x="87743" y="827709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908"/>
                  </a:lnTo>
                  <a:lnTo>
                    <a:pt x="4432567" y="182908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997966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812986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800286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871943"/>
              <a:ext cx="50749" cy="194104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42225"/>
              <a:ext cx="4432935" cy="1821814"/>
            </a:xfrm>
            <a:custGeom>
              <a:avLst/>
              <a:gdLst/>
              <a:ahLst/>
              <a:cxnLst/>
              <a:rect l="l" t="t" r="r" b="b"/>
              <a:pathLst>
                <a:path w="4432935" h="1821814">
                  <a:moveTo>
                    <a:pt x="4432567" y="0"/>
                  </a:moveTo>
                  <a:lnTo>
                    <a:pt x="0" y="0"/>
                  </a:lnTo>
                  <a:lnTo>
                    <a:pt x="0" y="1770761"/>
                  </a:lnTo>
                  <a:lnTo>
                    <a:pt x="4008" y="1790485"/>
                  </a:lnTo>
                  <a:lnTo>
                    <a:pt x="14922" y="1806638"/>
                  </a:lnTo>
                  <a:lnTo>
                    <a:pt x="31075" y="1817552"/>
                  </a:lnTo>
                  <a:lnTo>
                    <a:pt x="50800" y="1821561"/>
                  </a:lnTo>
                  <a:lnTo>
                    <a:pt x="4381767" y="1821561"/>
                  </a:lnTo>
                  <a:lnTo>
                    <a:pt x="4401492" y="1817552"/>
                  </a:lnTo>
                  <a:lnTo>
                    <a:pt x="4417644" y="1806638"/>
                  </a:lnTo>
                  <a:lnTo>
                    <a:pt x="4428558" y="1790485"/>
                  </a:lnTo>
                  <a:lnTo>
                    <a:pt x="4432567" y="177076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910018"/>
              <a:ext cx="0" cy="1922145"/>
            </a:xfrm>
            <a:custGeom>
              <a:avLst/>
              <a:gdLst/>
              <a:ahLst/>
              <a:cxnLst/>
              <a:rect l="l" t="t" r="r" b="b"/>
              <a:pathLst>
                <a:path h="1922145">
                  <a:moveTo>
                    <a:pt x="0" y="192201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9731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8461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87191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119416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498993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878571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9557" y="2409977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25844" y="730307"/>
            <a:ext cx="4328160" cy="210121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Make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 distinction between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four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layers</a:t>
            </a:r>
            <a:endParaRPr sz="1000">
              <a:latin typeface="Arial"/>
              <a:cs typeface="Arial"/>
            </a:endParaRPr>
          </a:p>
          <a:p>
            <a:pPr marL="289560" marR="30480">
              <a:lnSpc>
                <a:spcPct val="100000"/>
              </a:lnSpc>
              <a:spcBef>
                <a:spcPts val="690"/>
              </a:spcBef>
            </a:pP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Hardware</a:t>
            </a:r>
            <a:r>
              <a:rPr sz="1000" spc="-5" dirty="0">
                <a:latin typeface="Arial"/>
                <a:cs typeface="Arial"/>
              </a:rPr>
              <a:t>: Processors, routers, </a:t>
            </a: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and cooling systems. Customers  </a:t>
            </a:r>
            <a:r>
              <a:rPr sz="1000" dirty="0">
                <a:latin typeface="Arial"/>
                <a:cs typeface="Arial"/>
              </a:rPr>
              <a:t>normally </a:t>
            </a:r>
            <a:r>
              <a:rPr sz="1000" spc="-15" dirty="0">
                <a:latin typeface="Arial"/>
                <a:cs typeface="Arial"/>
              </a:rPr>
              <a:t>never </a:t>
            </a:r>
            <a:r>
              <a:rPr sz="1000" spc="-5" dirty="0">
                <a:latin typeface="Arial"/>
                <a:cs typeface="Arial"/>
              </a:rPr>
              <a:t>get to see these.</a:t>
            </a:r>
            <a:endParaRPr sz="1000">
              <a:latin typeface="Arial"/>
              <a:cs typeface="Arial"/>
            </a:endParaRPr>
          </a:p>
          <a:p>
            <a:pPr marL="289560" marR="257175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Infrastructure</a:t>
            </a:r>
            <a:r>
              <a:rPr sz="1000" spc="-5" dirty="0">
                <a:latin typeface="Arial"/>
                <a:cs typeface="Arial"/>
              </a:rPr>
              <a:t>: </a:t>
            </a:r>
            <a:r>
              <a:rPr sz="1000" spc="-10" dirty="0">
                <a:latin typeface="Arial"/>
                <a:cs typeface="Arial"/>
              </a:rPr>
              <a:t>Deploys </a:t>
            </a:r>
            <a:r>
              <a:rPr sz="1000" dirty="0">
                <a:latin typeface="Arial"/>
                <a:cs typeface="Arial"/>
              </a:rPr>
              <a:t>virtualization </a:t>
            </a:r>
            <a:r>
              <a:rPr sz="1000" spc="-5" dirty="0">
                <a:latin typeface="Arial"/>
                <a:cs typeface="Arial"/>
              </a:rPr>
              <a:t>techniques. </a:t>
            </a:r>
            <a:r>
              <a:rPr sz="1000" spc="-10" dirty="0">
                <a:latin typeface="Arial"/>
                <a:cs typeface="Arial"/>
              </a:rPr>
              <a:t>Evolves </a:t>
            </a:r>
            <a:r>
              <a:rPr sz="1000" spc="-5" dirty="0">
                <a:latin typeface="Arial"/>
                <a:cs typeface="Arial"/>
              </a:rPr>
              <a:t>around  allocating and managing </a:t>
            </a:r>
            <a:r>
              <a:rPr sz="1000" dirty="0">
                <a:latin typeface="Arial"/>
                <a:cs typeface="Arial"/>
              </a:rPr>
              <a:t>virtual </a:t>
            </a:r>
            <a:r>
              <a:rPr sz="1000" spc="-5" dirty="0">
                <a:latin typeface="Arial"/>
                <a:cs typeface="Arial"/>
              </a:rPr>
              <a:t>storage </a:t>
            </a:r>
            <a:r>
              <a:rPr sz="1000" spc="-10" dirty="0">
                <a:latin typeface="Arial"/>
                <a:cs typeface="Arial"/>
              </a:rPr>
              <a:t>devices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virtual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servers.</a:t>
            </a:r>
            <a:endParaRPr sz="1000">
              <a:latin typeface="Arial"/>
              <a:cs typeface="Arial"/>
            </a:endParaRPr>
          </a:p>
          <a:p>
            <a:pPr marL="289560" marR="45085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Platform</a:t>
            </a:r>
            <a:r>
              <a:rPr sz="1000" spc="-5" dirty="0">
                <a:latin typeface="Arial"/>
                <a:cs typeface="Arial"/>
              </a:rPr>
              <a:t>: Provides </a:t>
            </a:r>
            <a:r>
              <a:rPr sz="1000" spc="-10" dirty="0">
                <a:latin typeface="Arial"/>
                <a:cs typeface="Arial"/>
              </a:rPr>
              <a:t>higher-level </a:t>
            </a:r>
            <a:r>
              <a:rPr sz="1000" spc="-5" dirty="0">
                <a:latin typeface="Arial"/>
                <a:cs typeface="Arial"/>
              </a:rPr>
              <a:t>abstractions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storage and such.  Example: Amazon S3 storage system </a:t>
            </a:r>
            <a:r>
              <a:rPr sz="1000" spc="-10" dirty="0">
                <a:latin typeface="Arial"/>
                <a:cs typeface="Arial"/>
              </a:rPr>
              <a:t>offers </a:t>
            </a:r>
            <a:r>
              <a:rPr sz="1000" spc="-5" dirty="0">
                <a:latin typeface="Arial"/>
                <a:cs typeface="Arial"/>
              </a:rPr>
              <a:t>an API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(locally created)  files to be organized and stored in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so-called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buckets</a:t>
            </a:r>
            <a:r>
              <a:rPr sz="1000" spc="-10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289560" marR="5080">
              <a:lnSpc>
                <a:spcPct val="100000"/>
              </a:lnSpc>
              <a:spcBef>
                <a:spcPts val="585"/>
              </a:spcBef>
            </a:pP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Application</a:t>
            </a:r>
            <a:r>
              <a:rPr sz="1000" spc="-5" dirty="0">
                <a:latin typeface="Arial"/>
                <a:cs typeface="Arial"/>
              </a:rPr>
              <a:t>: Actual applications, such as office suites </a:t>
            </a:r>
            <a:r>
              <a:rPr sz="1000" spc="-10" dirty="0">
                <a:latin typeface="Arial"/>
                <a:cs typeface="Arial"/>
              </a:rPr>
              <a:t>(text </a:t>
            </a:r>
            <a:r>
              <a:rPr sz="1000" spc="-5" dirty="0">
                <a:latin typeface="Arial"/>
                <a:cs typeface="Arial"/>
              </a:rPr>
              <a:t>processors,  spreadsheet applications, presentation applications). </a:t>
            </a:r>
            <a:r>
              <a:rPr sz="1000" spc="-10" dirty="0">
                <a:latin typeface="Arial"/>
                <a:cs typeface="Arial"/>
              </a:rPr>
              <a:t>Comparable </a:t>
            </a:r>
            <a:r>
              <a:rPr sz="1000" spc="-5" dirty="0">
                <a:latin typeface="Arial"/>
                <a:cs typeface="Arial"/>
              </a:rPr>
              <a:t>to the  suite of apps shipped with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OSes.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1" name="object 2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6713" y="3331252"/>
            <a:ext cx="59499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Cloud</a:t>
            </a:r>
            <a:r>
              <a:rPr sz="600" spc="-3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35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Is </a:t>
            </a:r>
            <a:r>
              <a:rPr spc="15" dirty="0"/>
              <a:t>cloud computing</a:t>
            </a:r>
            <a:r>
              <a:rPr spc="-10" dirty="0"/>
              <a:t> </a:t>
            </a:r>
            <a:r>
              <a:rPr spc="5" dirty="0"/>
              <a:t>cost-effective?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596074"/>
            <a:ext cx="4483735" cy="752475"/>
            <a:chOff x="87743" y="596074"/>
            <a:chExt cx="4483735" cy="752475"/>
          </a:xfrm>
        </p:grpSpPr>
        <p:sp>
          <p:nvSpPr>
            <p:cNvPr id="5" name="object 5"/>
            <p:cNvSpPr/>
            <p:nvPr/>
          </p:nvSpPr>
          <p:spPr>
            <a:xfrm>
              <a:off x="87743" y="596074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59053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246505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233804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40308"/>
              <a:ext cx="50749" cy="60619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803329"/>
              <a:ext cx="4432935" cy="494030"/>
            </a:xfrm>
            <a:custGeom>
              <a:avLst/>
              <a:gdLst/>
              <a:ahLst/>
              <a:cxnLst/>
              <a:rect l="l" t="t" r="r" b="b"/>
              <a:pathLst>
                <a:path w="4432935" h="494030">
                  <a:moveTo>
                    <a:pt x="4432567" y="0"/>
                  </a:moveTo>
                  <a:lnTo>
                    <a:pt x="0" y="0"/>
                  </a:lnTo>
                  <a:lnTo>
                    <a:pt x="0" y="443175"/>
                  </a:lnTo>
                  <a:lnTo>
                    <a:pt x="4008" y="462900"/>
                  </a:lnTo>
                  <a:lnTo>
                    <a:pt x="14922" y="479053"/>
                  </a:lnTo>
                  <a:lnTo>
                    <a:pt x="31075" y="489967"/>
                  </a:lnTo>
                  <a:lnTo>
                    <a:pt x="50800" y="493975"/>
                  </a:lnTo>
                  <a:lnTo>
                    <a:pt x="4381767" y="493975"/>
                  </a:lnTo>
                  <a:lnTo>
                    <a:pt x="4401492" y="489967"/>
                  </a:lnTo>
                  <a:lnTo>
                    <a:pt x="4417644" y="479053"/>
                  </a:lnTo>
                  <a:lnTo>
                    <a:pt x="4428558" y="462900"/>
                  </a:lnTo>
                  <a:lnTo>
                    <a:pt x="4432567" y="443175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678399"/>
              <a:ext cx="0" cy="587375"/>
            </a:xfrm>
            <a:custGeom>
              <a:avLst/>
              <a:gdLst/>
              <a:ahLst/>
              <a:cxnLst/>
              <a:rect l="l" t="t" r="r" b="b"/>
              <a:pathLst>
                <a:path h="587375">
                  <a:moveTo>
                    <a:pt x="0" y="58715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6569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5299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4029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449234"/>
            <a:ext cx="4483735" cy="1812925"/>
            <a:chOff x="87743" y="1449234"/>
            <a:chExt cx="4483735" cy="1812925"/>
          </a:xfrm>
        </p:grpSpPr>
        <p:sp>
          <p:nvSpPr>
            <p:cNvPr id="16" name="object 16"/>
            <p:cNvSpPr/>
            <p:nvPr/>
          </p:nvSpPr>
          <p:spPr>
            <a:xfrm>
              <a:off x="87743" y="1449234"/>
              <a:ext cx="4432935" cy="181610"/>
            </a:xfrm>
            <a:custGeom>
              <a:avLst/>
              <a:gdLst/>
              <a:ahLst/>
              <a:cxnLst/>
              <a:rect l="l" t="t" r="r" b="b"/>
              <a:pathLst>
                <a:path w="4432935" h="18161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1200"/>
                  </a:lnTo>
                  <a:lnTo>
                    <a:pt x="4432567" y="181200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617776"/>
              <a:ext cx="4432566" cy="506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3160445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3147745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493469"/>
              <a:ext cx="50749" cy="166697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662049"/>
              <a:ext cx="4432935" cy="1549400"/>
            </a:xfrm>
            <a:custGeom>
              <a:avLst/>
              <a:gdLst/>
              <a:ahLst/>
              <a:cxnLst/>
              <a:rect l="l" t="t" r="r" b="b"/>
              <a:pathLst>
                <a:path w="4432935" h="1549400">
                  <a:moveTo>
                    <a:pt x="4432567" y="0"/>
                  </a:moveTo>
                  <a:lnTo>
                    <a:pt x="0" y="0"/>
                  </a:lnTo>
                  <a:lnTo>
                    <a:pt x="0" y="1498396"/>
                  </a:lnTo>
                  <a:lnTo>
                    <a:pt x="4008" y="1518121"/>
                  </a:lnTo>
                  <a:lnTo>
                    <a:pt x="14922" y="1534274"/>
                  </a:lnTo>
                  <a:lnTo>
                    <a:pt x="31075" y="1545188"/>
                  </a:lnTo>
                  <a:lnTo>
                    <a:pt x="50800" y="1549197"/>
                  </a:lnTo>
                  <a:lnTo>
                    <a:pt x="4381767" y="1549197"/>
                  </a:lnTo>
                  <a:lnTo>
                    <a:pt x="4401492" y="1545188"/>
                  </a:lnTo>
                  <a:lnTo>
                    <a:pt x="4417644" y="1534274"/>
                  </a:lnTo>
                  <a:lnTo>
                    <a:pt x="4428558" y="1518121"/>
                  </a:lnTo>
                  <a:lnTo>
                    <a:pt x="4432567" y="149839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531543"/>
              <a:ext cx="0" cy="1648460"/>
            </a:xfrm>
            <a:custGeom>
              <a:avLst/>
              <a:gdLst/>
              <a:ahLst/>
              <a:cxnLst/>
              <a:rect l="l" t="t" r="r" b="b"/>
              <a:pathLst>
                <a:path h="1648460">
                  <a:moveTo>
                    <a:pt x="0" y="164795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51884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50614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49344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739239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08965" y="546373"/>
            <a:ext cx="4358640" cy="146240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9209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 dirty="0">
              <a:latin typeface="Arial"/>
              <a:cs typeface="Arial"/>
            </a:endParaRPr>
          </a:p>
          <a:p>
            <a:pPr marL="29209" marR="309245" indent="-4445" algn="just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An </a:t>
            </a:r>
            <a:r>
              <a:rPr sz="1000" dirty="0">
                <a:latin typeface="Arial"/>
                <a:cs typeface="Arial"/>
              </a:rPr>
              <a:t>important </a:t>
            </a:r>
            <a:r>
              <a:rPr sz="1000" spc="-5" dirty="0">
                <a:latin typeface="Arial"/>
                <a:cs typeface="Arial"/>
              </a:rPr>
              <a:t>reason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success of cloud computing is that it allows  organizations to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outsource</a:t>
            </a:r>
            <a:r>
              <a:rPr sz="1000" spc="-5" dirty="0">
                <a:latin typeface="Arial"/>
                <a:cs typeface="Arial"/>
              </a:rPr>
              <a:t>their IT infrastructure: hardware and software.  Essential question: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is outsourcing also cheaper</a:t>
            </a:r>
            <a:r>
              <a:rPr sz="1000" spc="-5" dirty="0">
                <a:latin typeface="Arial"/>
                <a:cs typeface="Arial"/>
              </a:rPr>
              <a:t>?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 dirty="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Approach</a:t>
            </a:r>
            <a:endParaRPr sz="1000" dirty="0">
              <a:latin typeface="Arial"/>
              <a:cs typeface="Arial"/>
            </a:endParaRPr>
          </a:p>
          <a:p>
            <a:pPr marL="306070" marR="43180">
              <a:lnSpc>
                <a:spcPct val="100000"/>
              </a:lnSpc>
              <a:spcBef>
                <a:spcPts val="690"/>
              </a:spcBef>
            </a:pPr>
            <a:r>
              <a:rPr sz="1000" spc="-5" dirty="0">
                <a:latin typeface="Arial"/>
                <a:cs typeface="Arial"/>
              </a:rPr>
              <a:t>Consider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enterprise 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applications</a:t>
            </a:r>
            <a:r>
              <a:rPr sz="1000" spc="-10" dirty="0">
                <a:latin typeface="Arial"/>
                <a:cs typeface="Arial"/>
              </a:rPr>
              <a:t>, modeled as a collection of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components</a:t>
            </a:r>
            <a:r>
              <a:rPr sz="1000" spc="-10" dirty="0">
                <a:latin typeface="Arial"/>
                <a:cs typeface="Arial"/>
              </a:rPr>
              <a:t>,  </a:t>
            </a:r>
            <a:r>
              <a:rPr sz="1000" spc="-5" dirty="0">
                <a:latin typeface="Arial"/>
                <a:cs typeface="Arial"/>
              </a:rPr>
              <a:t>each component </a:t>
            </a:r>
            <a:r>
              <a:rPr sz="1000" i="1" dirty="0">
                <a:latin typeface="Arial"/>
                <a:cs typeface="Arial"/>
              </a:rPr>
              <a:t>C</a:t>
            </a:r>
            <a:r>
              <a:rPr sz="1050" i="1" baseline="-15873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requiring </a:t>
            </a:r>
            <a:r>
              <a:rPr sz="1000" i="1" dirty="0">
                <a:latin typeface="Arial"/>
                <a:cs typeface="Arial"/>
              </a:rPr>
              <a:t>N</a:t>
            </a:r>
            <a:r>
              <a:rPr sz="1050" i="1" baseline="-15873" dirty="0">
                <a:latin typeface="Arial"/>
                <a:cs typeface="Arial"/>
              </a:rPr>
              <a:t>i</a:t>
            </a:r>
            <a:r>
              <a:rPr sz="1050" i="1" spc="284" baseline="-15873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servers.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69557" y="2118804"/>
            <a:ext cx="354330" cy="1002030"/>
            <a:chOff x="269557" y="2118804"/>
            <a:chExt cx="354330" cy="1002030"/>
          </a:xfrm>
        </p:grpSpPr>
        <p:sp>
          <p:nvSpPr>
            <p:cNvPr id="29" name="object 29"/>
            <p:cNvSpPr/>
            <p:nvPr/>
          </p:nvSpPr>
          <p:spPr>
            <a:xfrm>
              <a:off x="269557" y="2118804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9557" y="2525077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61581" y="2755112"/>
              <a:ext cx="61874" cy="6187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61581" y="3058769"/>
              <a:ext cx="61874" cy="6187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02932" y="2058929"/>
            <a:ext cx="39928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Application </a:t>
            </a:r>
            <a:r>
              <a:rPr sz="1000" spc="-10" dirty="0">
                <a:latin typeface="Arial"/>
                <a:cs typeface="Arial"/>
              </a:rPr>
              <a:t>now </a:t>
            </a:r>
            <a:r>
              <a:rPr sz="1000" spc="-5" dirty="0">
                <a:latin typeface="Arial"/>
                <a:cs typeface="Arial"/>
              </a:rPr>
              <a:t>becomes a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directed </a:t>
            </a:r>
            <a:r>
              <a:rPr sz="1000" spc="-10" dirty="0">
                <a:solidFill>
                  <a:srgbClr val="0000FA"/>
                </a:solidFill>
                <a:latin typeface="Arial"/>
                <a:cs typeface="Arial"/>
              </a:rPr>
              <a:t>graph</a:t>
            </a:r>
            <a:r>
              <a:rPr sz="1000" spc="-10" dirty="0">
                <a:latin typeface="Arial"/>
                <a:cs typeface="Arial"/>
              </a:rPr>
              <a:t>, </a:t>
            </a:r>
            <a:r>
              <a:rPr sz="1000" spc="-5" dirty="0">
                <a:latin typeface="Arial"/>
                <a:cs typeface="Arial"/>
              </a:rPr>
              <a:t>with a </a:t>
            </a:r>
            <a:r>
              <a:rPr sz="1000" spc="-10" dirty="0">
                <a:latin typeface="Arial"/>
                <a:cs typeface="Arial"/>
              </a:rPr>
              <a:t>vertex </a:t>
            </a:r>
            <a:r>
              <a:rPr sz="1000" spc="-5" dirty="0">
                <a:latin typeface="Arial"/>
                <a:cs typeface="Arial"/>
              </a:rPr>
              <a:t>representing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77532" y="2161533"/>
            <a:ext cx="3978275" cy="1000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43510">
              <a:lnSpc>
                <a:spcPct val="149400"/>
              </a:lnSpc>
              <a:spcBef>
                <a:spcPts val="100"/>
              </a:spcBef>
            </a:pPr>
            <a:r>
              <a:rPr sz="1000" spc="-5" dirty="0">
                <a:latin typeface="Arial"/>
                <a:cs typeface="Arial"/>
              </a:rPr>
              <a:t>component, and an arc </a:t>
            </a:r>
            <a:r>
              <a:rPr sz="1000" i="1" spc="-280" dirty="0">
                <a:latin typeface="DejaVu Sans Condensed"/>
                <a:cs typeface="DejaVu Sans Condensed"/>
              </a:rPr>
              <a:t>(</a:t>
            </a:r>
            <a:r>
              <a:rPr sz="1500" i="1" spc="-419" baseline="38888" dirty="0">
                <a:latin typeface="DejaVu Sans Condensed"/>
                <a:cs typeface="DejaVu Sans Condensed"/>
              </a:rPr>
              <a:t>−</a:t>
            </a:r>
            <a:r>
              <a:rPr sz="1000" i="1" spc="-280" dirty="0">
                <a:latin typeface="Arial"/>
                <a:cs typeface="Arial"/>
              </a:rPr>
              <a:t>i</a:t>
            </a:r>
            <a:r>
              <a:rPr sz="1500" i="1" spc="-419" baseline="38888" dirty="0">
                <a:latin typeface="DejaVu Sans Condensed"/>
                <a:cs typeface="DejaVu Sans Condensed"/>
              </a:rPr>
              <a:t>→</a:t>
            </a:r>
            <a:r>
              <a:rPr sz="1000" i="1" spc="-280" dirty="0">
                <a:latin typeface="LM Roman Dunhill 10"/>
                <a:cs typeface="LM Roman Dunhill 10"/>
              </a:rPr>
              <a:t>, </a:t>
            </a:r>
            <a:r>
              <a:rPr sz="1000" i="1" spc="55" dirty="0">
                <a:latin typeface="Arial"/>
                <a:cs typeface="Arial"/>
              </a:rPr>
              <a:t>j</a:t>
            </a:r>
            <a:r>
              <a:rPr sz="1000" i="1" spc="55" dirty="0">
                <a:latin typeface="DejaVu Sans Condensed"/>
                <a:cs typeface="DejaVu Sans Condensed"/>
              </a:rPr>
              <a:t>) </a:t>
            </a:r>
            <a:r>
              <a:rPr sz="1000" spc="-5" dirty="0">
                <a:latin typeface="Arial"/>
                <a:cs typeface="Arial"/>
              </a:rPr>
              <a:t>representing data flowing from </a:t>
            </a:r>
            <a:r>
              <a:rPr sz="1000" i="1" dirty="0">
                <a:latin typeface="Arial"/>
                <a:cs typeface="Arial"/>
              </a:rPr>
              <a:t>C</a:t>
            </a:r>
            <a:r>
              <a:rPr sz="1050" i="1" baseline="-15873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i="1" dirty="0">
                <a:latin typeface="Arial"/>
                <a:cs typeface="Arial"/>
              </a:rPr>
              <a:t>C</a:t>
            </a:r>
            <a:r>
              <a:rPr sz="1050" i="1" baseline="-15873" dirty="0">
                <a:latin typeface="Arial"/>
                <a:cs typeface="Arial"/>
              </a:rPr>
              <a:t>j</a:t>
            </a:r>
            <a:r>
              <a:rPr sz="1050" i="1" spc="-135" baseline="-15873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.  </a:t>
            </a:r>
            <a:r>
              <a:rPr sz="1000" spc="-5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associated weights per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arc:</a:t>
            </a:r>
            <a:endParaRPr sz="1000">
              <a:latin typeface="Arial"/>
              <a:cs typeface="Arial"/>
            </a:endParaRPr>
          </a:p>
          <a:p>
            <a:pPr marL="314960" marR="30480">
              <a:lnSpc>
                <a:spcPct val="100000"/>
              </a:lnSpc>
              <a:spcBef>
                <a:spcPts val="495"/>
              </a:spcBef>
            </a:pPr>
            <a:r>
              <a:rPr sz="1000" i="1" spc="20" dirty="0">
                <a:latin typeface="Arial"/>
                <a:cs typeface="Arial"/>
              </a:rPr>
              <a:t>T</a:t>
            </a:r>
            <a:r>
              <a:rPr sz="1050" i="1" spc="30" baseline="-15873" dirty="0">
                <a:latin typeface="Arial"/>
                <a:cs typeface="Arial"/>
              </a:rPr>
              <a:t>i</a:t>
            </a:r>
            <a:r>
              <a:rPr sz="1050" i="1" spc="30" baseline="-15873" dirty="0">
                <a:latin typeface="LM Roman Dunhill 10"/>
                <a:cs typeface="LM Roman Dunhill 10"/>
              </a:rPr>
              <a:t>,</a:t>
            </a:r>
            <a:r>
              <a:rPr sz="1050" i="1" spc="30" baseline="-15873" dirty="0">
                <a:latin typeface="Arial"/>
                <a:cs typeface="Arial"/>
              </a:rPr>
              <a:t>j </a:t>
            </a:r>
            <a:r>
              <a:rPr sz="1000" spc="-5" dirty="0">
                <a:latin typeface="Arial"/>
                <a:cs typeface="Arial"/>
              </a:rPr>
              <a:t>is the number of transactions per time unit that causes a data  </a:t>
            </a:r>
            <a:r>
              <a:rPr sz="1000" spc="-10" dirty="0">
                <a:latin typeface="Arial"/>
                <a:cs typeface="Arial"/>
              </a:rPr>
              <a:t>flow </a:t>
            </a:r>
            <a:r>
              <a:rPr sz="1000" spc="-5" dirty="0">
                <a:latin typeface="Arial"/>
                <a:cs typeface="Arial"/>
              </a:rPr>
              <a:t>from </a:t>
            </a:r>
            <a:r>
              <a:rPr sz="1000" i="1" dirty="0">
                <a:latin typeface="Arial"/>
                <a:cs typeface="Arial"/>
              </a:rPr>
              <a:t>C</a:t>
            </a:r>
            <a:r>
              <a:rPr sz="1050" i="1" baseline="-15873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i="1" dirty="0">
                <a:latin typeface="Arial"/>
                <a:cs typeface="Arial"/>
              </a:rPr>
              <a:t>C</a:t>
            </a:r>
            <a:r>
              <a:rPr sz="1050" i="1" baseline="-15873" dirty="0">
                <a:latin typeface="Arial"/>
                <a:cs typeface="Arial"/>
              </a:rPr>
              <a:t>j</a:t>
            </a:r>
            <a:r>
              <a:rPr sz="1050" i="1" spc="-127" baseline="-15873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314960">
              <a:lnSpc>
                <a:spcPts val="1190"/>
              </a:lnSpc>
            </a:pPr>
            <a:r>
              <a:rPr sz="1000" i="1" spc="20" dirty="0">
                <a:latin typeface="Arial"/>
                <a:cs typeface="Arial"/>
              </a:rPr>
              <a:t>S</a:t>
            </a:r>
            <a:r>
              <a:rPr sz="1050" i="1" spc="30" baseline="-15873" dirty="0">
                <a:latin typeface="Arial"/>
                <a:cs typeface="Arial"/>
              </a:rPr>
              <a:t>i</a:t>
            </a:r>
            <a:r>
              <a:rPr sz="1050" i="1" spc="30" baseline="-15873" dirty="0">
                <a:latin typeface="LM Roman Dunhill 10"/>
                <a:cs typeface="LM Roman Dunhill 10"/>
              </a:rPr>
              <a:t>,</a:t>
            </a:r>
            <a:r>
              <a:rPr sz="1050" i="1" spc="30" baseline="-15873" dirty="0">
                <a:latin typeface="Arial"/>
                <a:cs typeface="Arial"/>
              </a:rPr>
              <a:t>j </a:t>
            </a:r>
            <a:r>
              <a:rPr sz="1000" spc="-5" dirty="0">
                <a:latin typeface="Arial"/>
                <a:cs typeface="Arial"/>
              </a:rPr>
              <a:t>is the total amount of data associated with </a:t>
            </a:r>
            <a:r>
              <a:rPr sz="1000" i="1" spc="20" dirty="0">
                <a:latin typeface="Arial"/>
                <a:cs typeface="Arial"/>
              </a:rPr>
              <a:t>T</a:t>
            </a:r>
            <a:r>
              <a:rPr sz="1050" i="1" spc="30" baseline="-15873" dirty="0">
                <a:latin typeface="Arial"/>
                <a:cs typeface="Arial"/>
              </a:rPr>
              <a:t>i</a:t>
            </a:r>
            <a:r>
              <a:rPr sz="1050" i="1" spc="30" baseline="-15873" dirty="0">
                <a:latin typeface="LM Roman Dunhill 10"/>
                <a:cs typeface="LM Roman Dunhill 10"/>
              </a:rPr>
              <a:t>,</a:t>
            </a:r>
            <a:r>
              <a:rPr sz="1050" i="1" spc="30" baseline="-15873" dirty="0">
                <a:latin typeface="Arial"/>
                <a:cs typeface="Arial"/>
              </a:rPr>
              <a:t>j</a:t>
            </a:r>
            <a:r>
              <a:rPr sz="1050" i="1" spc="-179" baseline="-15873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6" name="object 36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66713" y="3331252"/>
            <a:ext cx="59499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6" action="ppaction://hlinksldjump"/>
              </a:rPr>
              <a:t>Cloud</a:t>
            </a:r>
            <a:r>
              <a:rPr sz="600" spc="-35" dirty="0">
                <a:solidFill>
                  <a:srgbClr val="04064C"/>
                </a:solidFill>
                <a:latin typeface="Arial"/>
                <a:cs typeface="Arial"/>
                <a:hlinkClick r:id="rId16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6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36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Is </a:t>
            </a:r>
            <a:r>
              <a:rPr spc="15" dirty="0"/>
              <a:t>cloud computing</a:t>
            </a:r>
            <a:r>
              <a:rPr spc="-10" dirty="0"/>
              <a:t> </a:t>
            </a:r>
            <a:r>
              <a:rPr spc="5" dirty="0"/>
              <a:t>cost-effective?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74648"/>
            <a:ext cx="4483735" cy="751205"/>
            <a:chOff x="87743" y="874648"/>
            <a:chExt cx="4483735" cy="751205"/>
          </a:xfrm>
        </p:grpSpPr>
        <p:sp>
          <p:nvSpPr>
            <p:cNvPr id="5" name="object 5"/>
            <p:cNvSpPr/>
            <p:nvPr/>
          </p:nvSpPr>
          <p:spPr>
            <a:xfrm>
              <a:off x="87743" y="874648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971"/>
                  </a:lnTo>
                  <a:lnTo>
                    <a:pt x="4432567" y="182971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044968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523695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510995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18883"/>
              <a:ext cx="50749" cy="60481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89248"/>
              <a:ext cx="4432935" cy="485775"/>
            </a:xfrm>
            <a:custGeom>
              <a:avLst/>
              <a:gdLst/>
              <a:ahLst/>
              <a:cxnLst/>
              <a:rect l="l" t="t" r="r" b="b"/>
              <a:pathLst>
                <a:path w="4432935" h="485775">
                  <a:moveTo>
                    <a:pt x="4432567" y="0"/>
                  </a:moveTo>
                  <a:lnTo>
                    <a:pt x="0" y="0"/>
                  </a:lnTo>
                  <a:lnTo>
                    <a:pt x="0" y="434446"/>
                  </a:lnTo>
                  <a:lnTo>
                    <a:pt x="4008" y="454171"/>
                  </a:lnTo>
                  <a:lnTo>
                    <a:pt x="14922" y="470324"/>
                  </a:lnTo>
                  <a:lnTo>
                    <a:pt x="31075" y="481238"/>
                  </a:lnTo>
                  <a:lnTo>
                    <a:pt x="50800" y="485247"/>
                  </a:lnTo>
                  <a:lnTo>
                    <a:pt x="4381767" y="485247"/>
                  </a:lnTo>
                  <a:lnTo>
                    <a:pt x="4401492" y="481238"/>
                  </a:lnTo>
                  <a:lnTo>
                    <a:pt x="4417644" y="470324"/>
                  </a:lnTo>
                  <a:lnTo>
                    <a:pt x="4428558" y="454171"/>
                  </a:lnTo>
                  <a:lnTo>
                    <a:pt x="4432567" y="43444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956981"/>
              <a:ext cx="0" cy="586105"/>
            </a:xfrm>
            <a:custGeom>
              <a:avLst/>
              <a:gdLst/>
              <a:ahLst/>
              <a:cxnLst/>
              <a:rect l="l" t="t" r="r" b="b"/>
              <a:pathLst>
                <a:path h="586105">
                  <a:moveTo>
                    <a:pt x="0" y="58576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4428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3158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1888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87743" y="1726425"/>
            <a:ext cx="4432935" cy="183515"/>
          </a:xfrm>
          <a:custGeom>
            <a:avLst/>
            <a:gdLst/>
            <a:ahLst/>
            <a:cxnLst/>
            <a:rect l="l" t="t" r="r" b="b"/>
            <a:pathLst>
              <a:path w="4432935" h="183514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2971"/>
                </a:lnTo>
                <a:lnTo>
                  <a:pt x="4432567" y="182971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5044" y="813124"/>
            <a:ext cx="4128770" cy="108140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63500" algn="just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Migration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plan</a:t>
            </a:r>
            <a:endParaRPr sz="1000" dirty="0">
              <a:latin typeface="Arial"/>
              <a:cs typeface="Arial"/>
            </a:endParaRPr>
          </a:p>
          <a:p>
            <a:pPr marL="63500" marR="55880" algn="just">
              <a:lnSpc>
                <a:spcPct val="100000"/>
              </a:lnSpc>
              <a:spcBef>
                <a:spcPts val="400"/>
              </a:spcBef>
            </a:pPr>
            <a:r>
              <a:rPr sz="1000" spc="-5" dirty="0">
                <a:latin typeface="Arial"/>
                <a:cs typeface="Arial"/>
              </a:rPr>
              <a:t>Figure out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each component </a:t>
            </a:r>
            <a:r>
              <a:rPr sz="1000" i="1" dirty="0">
                <a:latin typeface="Arial"/>
                <a:cs typeface="Arial"/>
              </a:rPr>
              <a:t>C</a:t>
            </a:r>
            <a:r>
              <a:rPr sz="1050" i="1" baseline="-15873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, </a:t>
            </a:r>
            <a:r>
              <a:rPr sz="1000" spc="-10" dirty="0">
                <a:latin typeface="Arial"/>
                <a:cs typeface="Arial"/>
              </a:rPr>
              <a:t>how many </a:t>
            </a:r>
            <a:r>
              <a:rPr sz="1000" i="1" dirty="0">
                <a:latin typeface="Arial"/>
                <a:cs typeface="Arial"/>
              </a:rPr>
              <a:t>n</a:t>
            </a:r>
            <a:r>
              <a:rPr sz="1050" i="1" baseline="-15873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of its </a:t>
            </a:r>
            <a:r>
              <a:rPr sz="1000" i="1" dirty="0">
                <a:latin typeface="Arial"/>
                <a:cs typeface="Arial"/>
              </a:rPr>
              <a:t>N</a:t>
            </a:r>
            <a:r>
              <a:rPr sz="1050" i="1" baseline="-15873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servers should  </a:t>
            </a:r>
            <a:r>
              <a:rPr sz="1000" spc="-10" dirty="0">
                <a:latin typeface="Arial"/>
                <a:cs typeface="Arial"/>
              </a:rPr>
              <a:t>migrate, </a:t>
            </a:r>
            <a:r>
              <a:rPr sz="1000" spc="-5" dirty="0">
                <a:latin typeface="Arial"/>
                <a:cs typeface="Arial"/>
              </a:rPr>
              <a:t>such that the </a:t>
            </a:r>
            <a:r>
              <a:rPr sz="1000" dirty="0">
                <a:latin typeface="Arial"/>
                <a:cs typeface="Arial"/>
              </a:rPr>
              <a:t>monetary </a:t>
            </a:r>
            <a:r>
              <a:rPr sz="1000" spc="-5" dirty="0">
                <a:latin typeface="Arial"/>
                <a:cs typeface="Arial"/>
              </a:rPr>
              <a:t>benefits reduced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additional costs </a:t>
            </a:r>
            <a:r>
              <a:rPr sz="1000" spc="-15" dirty="0">
                <a:latin typeface="Arial"/>
                <a:cs typeface="Arial"/>
              </a:rPr>
              <a:t>for  </a:t>
            </a:r>
            <a:r>
              <a:rPr sz="1000" dirty="0">
                <a:latin typeface="Arial"/>
                <a:cs typeface="Arial"/>
              </a:rPr>
              <a:t>Internet </a:t>
            </a:r>
            <a:r>
              <a:rPr sz="1000" spc="-5" dirty="0">
                <a:latin typeface="Arial"/>
                <a:cs typeface="Arial"/>
              </a:rPr>
              <a:t>communication, are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maximal.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00" dirty="0">
              <a:latin typeface="Arial"/>
              <a:cs typeface="Arial"/>
            </a:endParaRPr>
          </a:p>
          <a:p>
            <a:pPr marL="63500" algn="just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Requirements migration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plan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7743" y="1770640"/>
            <a:ext cx="4483735" cy="1073785"/>
            <a:chOff x="87743" y="1770640"/>
            <a:chExt cx="4483735" cy="1073785"/>
          </a:xfrm>
        </p:grpSpPr>
        <p:sp>
          <p:nvSpPr>
            <p:cNvPr id="18" name="object 18"/>
            <p:cNvSpPr/>
            <p:nvPr/>
          </p:nvSpPr>
          <p:spPr>
            <a:xfrm>
              <a:off x="87744" y="1896745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38544" y="2742564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9344" y="2729864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20311" y="1770659"/>
              <a:ext cx="50749" cy="97190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43" y="1941007"/>
              <a:ext cx="4432935" cy="852805"/>
            </a:xfrm>
            <a:custGeom>
              <a:avLst/>
              <a:gdLst/>
              <a:ahLst/>
              <a:cxnLst/>
              <a:rect l="l" t="t" r="r" b="b"/>
              <a:pathLst>
                <a:path w="4432935" h="852805">
                  <a:moveTo>
                    <a:pt x="4432567" y="0"/>
                  </a:moveTo>
                  <a:lnTo>
                    <a:pt x="0" y="0"/>
                  </a:lnTo>
                  <a:lnTo>
                    <a:pt x="0" y="801557"/>
                  </a:lnTo>
                  <a:lnTo>
                    <a:pt x="4008" y="821282"/>
                  </a:lnTo>
                  <a:lnTo>
                    <a:pt x="14922" y="837435"/>
                  </a:lnTo>
                  <a:lnTo>
                    <a:pt x="31075" y="848349"/>
                  </a:lnTo>
                  <a:lnTo>
                    <a:pt x="50800" y="852358"/>
                  </a:lnTo>
                  <a:lnTo>
                    <a:pt x="4381767" y="852358"/>
                  </a:lnTo>
                  <a:lnTo>
                    <a:pt x="4401492" y="848349"/>
                  </a:lnTo>
                  <a:lnTo>
                    <a:pt x="4417644" y="837435"/>
                  </a:lnTo>
                  <a:lnTo>
                    <a:pt x="4428558" y="821282"/>
                  </a:lnTo>
                  <a:lnTo>
                    <a:pt x="4432567" y="80155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808740"/>
              <a:ext cx="0" cy="953135"/>
            </a:xfrm>
            <a:custGeom>
              <a:avLst/>
              <a:gdLst/>
              <a:ahLst/>
              <a:cxnLst/>
              <a:rect l="l" t="t" r="r" b="b"/>
              <a:pathLst>
                <a:path h="953135">
                  <a:moveTo>
                    <a:pt x="0" y="9528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79604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78334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177064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12991" y="2003247"/>
              <a:ext cx="134416" cy="13441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46392" y="2002261"/>
            <a:ext cx="67945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6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12991" y="2230996"/>
            <a:ext cx="134416" cy="13441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46392" y="2229998"/>
            <a:ext cx="67945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6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12991" y="2458732"/>
            <a:ext cx="134416" cy="13441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46392" y="2457125"/>
            <a:ext cx="67945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02932" y="1898326"/>
            <a:ext cx="4079875" cy="86106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000" spc="-15" dirty="0">
                <a:latin typeface="Arial"/>
                <a:cs typeface="Arial"/>
              </a:rPr>
              <a:t>Policy </a:t>
            </a:r>
            <a:r>
              <a:rPr sz="1000" spc="-5" dirty="0">
                <a:latin typeface="Arial"/>
                <a:cs typeface="Arial"/>
              </a:rPr>
              <a:t>constraints are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met.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Additional latencies do not violate specific </a:t>
            </a:r>
            <a:r>
              <a:rPr sz="1000" spc="-10" dirty="0">
                <a:latin typeface="Arial"/>
                <a:cs typeface="Arial"/>
              </a:rPr>
              <a:t>delay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constraints.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95"/>
              </a:spcBef>
            </a:pPr>
            <a:r>
              <a:rPr sz="1000" spc="-10" dirty="0">
                <a:latin typeface="Arial"/>
                <a:cs typeface="Arial"/>
              </a:rPr>
              <a:t>All </a:t>
            </a:r>
            <a:r>
              <a:rPr sz="1000" spc="-15" dirty="0">
                <a:latin typeface="Arial"/>
                <a:cs typeface="Arial"/>
              </a:rPr>
              <a:t>transactions continue </a:t>
            </a:r>
            <a:r>
              <a:rPr sz="1000" spc="-10" dirty="0">
                <a:latin typeface="Arial"/>
                <a:cs typeface="Arial"/>
              </a:rPr>
              <a:t>to </a:t>
            </a:r>
            <a:r>
              <a:rPr sz="1000" spc="-15" dirty="0">
                <a:latin typeface="Arial"/>
                <a:cs typeface="Arial"/>
              </a:rPr>
              <a:t>operate </a:t>
            </a:r>
            <a:r>
              <a:rPr sz="1000" spc="-10" dirty="0">
                <a:latin typeface="Arial"/>
                <a:cs typeface="Arial"/>
              </a:rPr>
              <a:t>correctly; </a:t>
            </a:r>
            <a:r>
              <a:rPr sz="1000" spc="-15" dirty="0">
                <a:latin typeface="Arial"/>
                <a:cs typeface="Arial"/>
              </a:rPr>
              <a:t>requests or data are not </a:t>
            </a:r>
            <a:r>
              <a:rPr sz="1000" spc="-10" dirty="0">
                <a:latin typeface="Arial"/>
                <a:cs typeface="Arial"/>
              </a:rPr>
              <a:t>lost  </a:t>
            </a:r>
            <a:r>
              <a:rPr sz="1000" spc="-5" dirty="0">
                <a:latin typeface="Arial"/>
                <a:cs typeface="Arial"/>
              </a:rPr>
              <a:t>during a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transaction.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5" name="object 35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66713" y="3331252"/>
            <a:ext cx="59499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5" action="ppaction://hlinksldjump"/>
              </a:rPr>
              <a:t>Cloud</a:t>
            </a:r>
            <a:r>
              <a:rPr sz="600" spc="-35" dirty="0">
                <a:solidFill>
                  <a:srgbClr val="04064C"/>
                </a:solidFill>
                <a:latin typeface="Arial"/>
                <a:cs typeface="Arial"/>
                <a:hlinkClick r:id="rId1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5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37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Computing</a:t>
            </a:r>
            <a:r>
              <a:rPr dirty="0"/>
              <a:t> </a:t>
            </a:r>
            <a:r>
              <a:rPr spc="15" dirty="0"/>
              <a:t>benefits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1085849"/>
            <a:ext cx="4483735" cy="1442085"/>
            <a:chOff x="87743" y="1085849"/>
            <a:chExt cx="4483735" cy="1442085"/>
          </a:xfrm>
        </p:grpSpPr>
        <p:sp>
          <p:nvSpPr>
            <p:cNvPr id="5" name="object 5"/>
            <p:cNvSpPr/>
            <p:nvPr/>
          </p:nvSpPr>
          <p:spPr>
            <a:xfrm>
              <a:off x="87743" y="1085849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2971"/>
                  </a:lnTo>
                  <a:lnTo>
                    <a:pt x="4432567" y="182971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256169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425776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413076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130084"/>
              <a:ext cx="50749" cy="129569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300430"/>
              <a:ext cx="4432935" cy="1176655"/>
            </a:xfrm>
            <a:custGeom>
              <a:avLst/>
              <a:gdLst/>
              <a:ahLst/>
              <a:cxnLst/>
              <a:rect l="l" t="t" r="r" b="b"/>
              <a:pathLst>
                <a:path w="4432935" h="1176655">
                  <a:moveTo>
                    <a:pt x="4432567" y="0"/>
                  </a:moveTo>
                  <a:lnTo>
                    <a:pt x="0" y="0"/>
                  </a:lnTo>
                  <a:lnTo>
                    <a:pt x="0" y="1125345"/>
                  </a:lnTo>
                  <a:lnTo>
                    <a:pt x="4008" y="1145070"/>
                  </a:lnTo>
                  <a:lnTo>
                    <a:pt x="14922" y="1161223"/>
                  </a:lnTo>
                  <a:lnTo>
                    <a:pt x="31075" y="1172137"/>
                  </a:lnTo>
                  <a:lnTo>
                    <a:pt x="50800" y="1176146"/>
                  </a:lnTo>
                  <a:lnTo>
                    <a:pt x="4381767" y="1176146"/>
                  </a:lnTo>
                  <a:lnTo>
                    <a:pt x="4401492" y="1172137"/>
                  </a:lnTo>
                  <a:lnTo>
                    <a:pt x="4417644" y="1161223"/>
                  </a:lnTo>
                  <a:lnTo>
                    <a:pt x="4428558" y="1145070"/>
                  </a:lnTo>
                  <a:lnTo>
                    <a:pt x="4432567" y="1125345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168158"/>
              <a:ext cx="0" cy="1276985"/>
            </a:xfrm>
            <a:custGeom>
              <a:avLst/>
              <a:gdLst/>
              <a:ahLst/>
              <a:cxnLst/>
              <a:rect l="l" t="t" r="r" b="b"/>
              <a:pathLst>
                <a:path h="1276985">
                  <a:moveTo>
                    <a:pt x="0" y="127666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15545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14275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13005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376794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604543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832292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9557" y="2060029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7744" y="987203"/>
            <a:ext cx="3771900" cy="145605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795"/>
              </a:spcBef>
            </a:pPr>
            <a:r>
              <a:rPr sz="1000" dirty="0">
                <a:solidFill>
                  <a:srgbClr val="04064C"/>
                </a:solidFill>
                <a:latin typeface="Arial"/>
                <a:cs typeface="Arial"/>
              </a:rPr>
              <a:t>Monetary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savings</a:t>
            </a:r>
            <a:endParaRPr sz="1000">
              <a:latin typeface="Arial"/>
              <a:cs typeface="Arial"/>
            </a:endParaRPr>
          </a:p>
          <a:p>
            <a:pPr marL="327660" marR="43180">
              <a:lnSpc>
                <a:spcPct val="149400"/>
              </a:lnSpc>
              <a:spcBef>
                <a:spcPts val="105"/>
              </a:spcBef>
            </a:pPr>
            <a:r>
              <a:rPr sz="1000" i="1" spc="5" dirty="0">
                <a:latin typeface="Arial"/>
                <a:cs typeface="Arial"/>
              </a:rPr>
              <a:t>B</a:t>
            </a:r>
            <a:r>
              <a:rPr sz="1050" i="1" spc="7" baseline="-11904" dirty="0">
                <a:latin typeface="Arial"/>
                <a:cs typeface="Arial"/>
              </a:rPr>
              <a:t>c </a:t>
            </a:r>
            <a:r>
              <a:rPr sz="1000" spc="-5" dirty="0">
                <a:latin typeface="Arial"/>
                <a:cs typeface="Arial"/>
              </a:rPr>
              <a:t>: benefits of migrating a compute-intensive component  </a:t>
            </a:r>
            <a:r>
              <a:rPr sz="1000" i="1" spc="5" dirty="0">
                <a:latin typeface="Arial"/>
                <a:cs typeface="Arial"/>
              </a:rPr>
              <a:t>M</a:t>
            </a:r>
            <a:r>
              <a:rPr sz="1050" i="1" spc="7" baseline="-11904" dirty="0">
                <a:latin typeface="Arial"/>
                <a:cs typeface="Arial"/>
              </a:rPr>
              <a:t>c </a:t>
            </a:r>
            <a:r>
              <a:rPr sz="1000" spc="-5" dirty="0">
                <a:latin typeface="Arial"/>
                <a:cs typeface="Arial"/>
              </a:rPr>
              <a:t>: total number of migrated compute-intensive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components  </a:t>
            </a:r>
            <a:r>
              <a:rPr sz="1000" i="1" spc="5" dirty="0">
                <a:latin typeface="Arial"/>
                <a:cs typeface="Arial"/>
              </a:rPr>
              <a:t>B</a:t>
            </a:r>
            <a:r>
              <a:rPr sz="1050" i="1" spc="7" baseline="-11904" dirty="0">
                <a:latin typeface="Arial"/>
                <a:cs typeface="Arial"/>
              </a:rPr>
              <a:t>s </a:t>
            </a:r>
            <a:r>
              <a:rPr sz="1000" spc="-5" dirty="0">
                <a:latin typeface="Arial"/>
                <a:cs typeface="Arial"/>
              </a:rPr>
              <a:t>: benefits of migrating a storage-intensive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component</a:t>
            </a:r>
            <a:endParaRPr sz="1000">
              <a:latin typeface="Arial"/>
              <a:cs typeface="Arial"/>
            </a:endParaRPr>
          </a:p>
          <a:p>
            <a:pPr marL="327660">
              <a:lnSpc>
                <a:spcPct val="100000"/>
              </a:lnSpc>
              <a:spcBef>
                <a:spcPts val="590"/>
              </a:spcBef>
            </a:pPr>
            <a:r>
              <a:rPr sz="1000" i="1" spc="5" dirty="0">
                <a:latin typeface="Arial"/>
                <a:cs typeface="Arial"/>
              </a:rPr>
              <a:t>M</a:t>
            </a:r>
            <a:r>
              <a:rPr sz="1050" i="1" spc="7" baseline="-11904" dirty="0">
                <a:latin typeface="Arial"/>
                <a:cs typeface="Arial"/>
              </a:rPr>
              <a:t>s </a:t>
            </a:r>
            <a:r>
              <a:rPr sz="1000" spc="-5" dirty="0">
                <a:latin typeface="Arial"/>
                <a:cs typeface="Arial"/>
              </a:rPr>
              <a:t>: total number of migrated storage-intensive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components</a:t>
            </a:r>
            <a:endParaRPr sz="10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895"/>
              </a:spcBef>
            </a:pPr>
            <a:r>
              <a:rPr sz="1000" spc="-15" dirty="0">
                <a:latin typeface="Arial"/>
                <a:cs typeface="Arial"/>
              </a:rPr>
              <a:t>Obviously,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total benefits are: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i="1" spc="5" dirty="0">
                <a:latin typeface="Arial"/>
                <a:cs typeface="Arial"/>
              </a:rPr>
              <a:t>B</a:t>
            </a:r>
            <a:r>
              <a:rPr sz="1050" i="1" spc="7" baseline="-11904" dirty="0">
                <a:latin typeface="Arial"/>
                <a:cs typeface="Arial"/>
              </a:rPr>
              <a:t>c</a:t>
            </a:r>
            <a:r>
              <a:rPr sz="1050" i="1" spc="44" baseline="-11904" dirty="0">
                <a:latin typeface="Arial"/>
                <a:cs typeface="Arial"/>
              </a:rPr>
              <a:t>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50" dirty="0">
                <a:latin typeface="DejaVu Sans Condensed"/>
                <a:cs typeface="DejaVu Sans Condensed"/>
              </a:rPr>
              <a:t> </a:t>
            </a:r>
            <a:r>
              <a:rPr sz="1000" i="1" spc="5" dirty="0">
                <a:latin typeface="Arial"/>
                <a:cs typeface="Arial"/>
              </a:rPr>
              <a:t>M</a:t>
            </a:r>
            <a:r>
              <a:rPr sz="1050" i="1" spc="7" baseline="-11904" dirty="0">
                <a:latin typeface="Arial"/>
                <a:cs typeface="Arial"/>
              </a:rPr>
              <a:t>c</a:t>
            </a:r>
            <a:r>
              <a:rPr sz="1050" i="1" spc="44" baseline="-11904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+</a:t>
            </a:r>
            <a:r>
              <a:rPr sz="1000" spc="-195" dirty="0">
                <a:latin typeface="Latin Modern Math"/>
                <a:cs typeface="Latin Modern Math"/>
              </a:rPr>
              <a:t> </a:t>
            </a:r>
            <a:r>
              <a:rPr sz="1000" i="1" spc="5" dirty="0">
                <a:latin typeface="Arial"/>
                <a:cs typeface="Arial"/>
              </a:rPr>
              <a:t>B</a:t>
            </a:r>
            <a:r>
              <a:rPr sz="1050" i="1" spc="7" baseline="-11904" dirty="0">
                <a:latin typeface="Arial"/>
                <a:cs typeface="Arial"/>
              </a:rPr>
              <a:t>s</a:t>
            </a:r>
            <a:r>
              <a:rPr sz="1050" i="1" spc="22" baseline="-11904" dirty="0">
                <a:latin typeface="Arial"/>
                <a:cs typeface="Arial"/>
              </a:rPr>
              <a:t>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50" dirty="0">
                <a:latin typeface="DejaVu Sans Condensed"/>
                <a:cs typeface="DejaVu Sans Condensed"/>
              </a:rPr>
              <a:t> </a:t>
            </a:r>
            <a:r>
              <a:rPr sz="1000" i="1" spc="5" dirty="0">
                <a:latin typeface="Arial"/>
                <a:cs typeface="Arial"/>
              </a:rPr>
              <a:t>M</a:t>
            </a:r>
            <a:r>
              <a:rPr sz="1050" i="1" spc="7" baseline="-11904" dirty="0">
                <a:latin typeface="Arial"/>
                <a:cs typeface="Arial"/>
              </a:rPr>
              <a:t>s</a:t>
            </a:r>
            <a:endParaRPr sz="1050" baseline="-11904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1" name="object 2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6713" y="3331252"/>
            <a:ext cx="59499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2" action="ppaction://hlinksldjump"/>
              </a:rPr>
              <a:t>Cloud</a:t>
            </a:r>
            <a:r>
              <a:rPr sz="600" spc="-35" dirty="0">
                <a:solidFill>
                  <a:srgbClr val="04064C"/>
                </a:solidFill>
                <a:latin typeface="Arial"/>
                <a:cs typeface="Arial"/>
                <a:hlinkClick r:id="rId12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2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38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Internet</a:t>
            </a:r>
            <a:r>
              <a:rPr dirty="0"/>
              <a:t> </a:t>
            </a:r>
            <a:r>
              <a:rPr spc="15" dirty="0"/>
              <a:t>costs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1167243"/>
            <a:ext cx="4483735" cy="1238250"/>
            <a:chOff x="87743" y="1167243"/>
            <a:chExt cx="4483735" cy="1238250"/>
          </a:xfrm>
        </p:grpSpPr>
        <p:sp>
          <p:nvSpPr>
            <p:cNvPr id="5" name="object 5"/>
            <p:cNvSpPr/>
            <p:nvPr/>
          </p:nvSpPr>
          <p:spPr>
            <a:xfrm>
              <a:off x="87743" y="1167243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330236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303678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290978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211491"/>
              <a:ext cx="50749" cy="109218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374509"/>
              <a:ext cx="4432935" cy="980440"/>
            </a:xfrm>
            <a:custGeom>
              <a:avLst/>
              <a:gdLst/>
              <a:ahLst/>
              <a:cxnLst/>
              <a:rect l="l" t="t" r="r" b="b"/>
              <a:pathLst>
                <a:path w="4432935" h="980439">
                  <a:moveTo>
                    <a:pt x="4432567" y="0"/>
                  </a:moveTo>
                  <a:lnTo>
                    <a:pt x="0" y="0"/>
                  </a:lnTo>
                  <a:lnTo>
                    <a:pt x="0" y="929168"/>
                  </a:lnTo>
                  <a:lnTo>
                    <a:pt x="4008" y="948893"/>
                  </a:lnTo>
                  <a:lnTo>
                    <a:pt x="14922" y="965046"/>
                  </a:lnTo>
                  <a:lnTo>
                    <a:pt x="31075" y="975960"/>
                  </a:lnTo>
                  <a:lnTo>
                    <a:pt x="50800" y="979969"/>
                  </a:lnTo>
                  <a:lnTo>
                    <a:pt x="4381767" y="979969"/>
                  </a:lnTo>
                  <a:lnTo>
                    <a:pt x="4401492" y="975960"/>
                  </a:lnTo>
                  <a:lnTo>
                    <a:pt x="4417644" y="965046"/>
                  </a:lnTo>
                  <a:lnTo>
                    <a:pt x="4428558" y="948893"/>
                  </a:lnTo>
                  <a:lnTo>
                    <a:pt x="4432567" y="929168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249579"/>
              <a:ext cx="0" cy="1073150"/>
            </a:xfrm>
            <a:custGeom>
              <a:avLst/>
              <a:gdLst/>
              <a:ahLst/>
              <a:cxnLst/>
              <a:rect l="l" t="t" r="r" b="b"/>
              <a:pathLst>
                <a:path h="1073150">
                  <a:moveTo>
                    <a:pt x="0" y="107314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23687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22417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21147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960676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2188426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6519" y="1108986"/>
            <a:ext cx="3997325" cy="119697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90"/>
              </a:spcBef>
            </a:pPr>
            <a:r>
              <a:rPr sz="1000" spc="-20" dirty="0">
                <a:solidFill>
                  <a:srgbClr val="04064C"/>
                </a:solidFill>
                <a:latin typeface="Arial"/>
                <a:cs typeface="Arial"/>
              </a:rPr>
              <a:t>Traffic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to/from the</a:t>
            </a:r>
            <a:r>
              <a:rPr sz="1000" spc="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cloud</a:t>
            </a:r>
            <a:endParaRPr sz="1000">
              <a:latin typeface="Arial"/>
              <a:cs typeface="Arial"/>
            </a:endParaRPr>
          </a:p>
          <a:p>
            <a:pPr marL="1031240">
              <a:lnSpc>
                <a:spcPts val="1620"/>
              </a:lnSpc>
              <a:spcBef>
                <a:spcPts val="605"/>
              </a:spcBef>
            </a:pPr>
            <a:r>
              <a:rPr sz="1500" i="1" spc="7" baseline="11111" dirty="0">
                <a:latin typeface="Arial"/>
                <a:cs typeface="Arial"/>
              </a:rPr>
              <a:t>Tr</a:t>
            </a:r>
            <a:r>
              <a:rPr sz="700" i="1" spc="5" dirty="0">
                <a:latin typeface="Arial"/>
                <a:cs typeface="Arial"/>
              </a:rPr>
              <a:t>local</a:t>
            </a:r>
            <a:r>
              <a:rPr sz="700" i="1" spc="5" dirty="0">
                <a:latin typeface="LM Roman Dunhill 10"/>
                <a:cs typeface="LM Roman Dunhill 10"/>
              </a:rPr>
              <a:t>,</a:t>
            </a:r>
            <a:r>
              <a:rPr sz="700" i="1" spc="5" dirty="0">
                <a:latin typeface="Arial"/>
                <a:cs typeface="Arial"/>
              </a:rPr>
              <a:t>inet</a:t>
            </a:r>
            <a:r>
              <a:rPr sz="700" i="1" spc="135" dirty="0">
                <a:latin typeface="Arial"/>
                <a:cs typeface="Arial"/>
              </a:rPr>
              <a:t> </a:t>
            </a:r>
            <a:r>
              <a:rPr sz="1500" spc="-7" baseline="11111" dirty="0">
                <a:latin typeface="Latin Modern Math"/>
                <a:cs typeface="Latin Modern Math"/>
              </a:rPr>
              <a:t>=</a:t>
            </a:r>
            <a:r>
              <a:rPr sz="1500" spc="-165" baseline="11111" dirty="0">
                <a:latin typeface="Latin Modern Math"/>
                <a:cs typeface="Latin Modern Math"/>
              </a:rPr>
              <a:t> </a:t>
            </a:r>
            <a:r>
              <a:rPr sz="1400" spc="15" dirty="0">
                <a:latin typeface="Verdana"/>
                <a:cs typeface="Verdana"/>
              </a:rPr>
              <a:t>∑</a:t>
            </a:r>
            <a:r>
              <a:rPr sz="1500" spc="22" baseline="11111" dirty="0">
                <a:latin typeface="Latin Modern Math"/>
                <a:cs typeface="Latin Modern Math"/>
              </a:rPr>
              <a:t>(</a:t>
            </a:r>
            <a:r>
              <a:rPr sz="1500" i="1" spc="22" baseline="11111" dirty="0">
                <a:latin typeface="Arial"/>
                <a:cs typeface="Arial"/>
              </a:rPr>
              <a:t>T</a:t>
            </a:r>
            <a:r>
              <a:rPr sz="700" i="1" spc="15" dirty="0">
                <a:latin typeface="Arial"/>
                <a:cs typeface="Arial"/>
              </a:rPr>
              <a:t>user</a:t>
            </a:r>
            <a:r>
              <a:rPr sz="700" i="1" spc="15" dirty="0">
                <a:latin typeface="LM Roman Dunhill 10"/>
                <a:cs typeface="LM Roman Dunhill 10"/>
              </a:rPr>
              <a:t>,</a:t>
            </a:r>
            <a:r>
              <a:rPr sz="700" i="1" spc="15" dirty="0">
                <a:latin typeface="Arial"/>
                <a:cs typeface="Arial"/>
              </a:rPr>
              <a:t>i</a:t>
            </a:r>
            <a:r>
              <a:rPr sz="700" i="1" spc="-85" dirty="0">
                <a:latin typeface="Arial"/>
                <a:cs typeface="Arial"/>
              </a:rPr>
              <a:t> </a:t>
            </a:r>
            <a:r>
              <a:rPr sz="1500" i="1" spc="30" baseline="11111" dirty="0">
                <a:latin typeface="Arial"/>
                <a:cs typeface="Arial"/>
              </a:rPr>
              <a:t>S</a:t>
            </a:r>
            <a:r>
              <a:rPr sz="700" i="1" spc="20" dirty="0">
                <a:latin typeface="Arial"/>
                <a:cs typeface="Arial"/>
              </a:rPr>
              <a:t>user</a:t>
            </a:r>
            <a:r>
              <a:rPr sz="700" i="1" spc="20" dirty="0">
                <a:latin typeface="LM Roman Dunhill 10"/>
                <a:cs typeface="LM Roman Dunhill 10"/>
              </a:rPr>
              <a:t>,</a:t>
            </a:r>
            <a:r>
              <a:rPr sz="700" i="1" spc="20" dirty="0">
                <a:latin typeface="Arial"/>
                <a:cs typeface="Arial"/>
              </a:rPr>
              <a:t>i</a:t>
            </a:r>
            <a:r>
              <a:rPr sz="700" i="1" spc="55" dirty="0">
                <a:latin typeface="Arial"/>
                <a:cs typeface="Arial"/>
              </a:rPr>
              <a:t> </a:t>
            </a:r>
            <a:r>
              <a:rPr sz="1500" spc="-7" baseline="11111" dirty="0">
                <a:latin typeface="Latin Modern Math"/>
                <a:cs typeface="Latin Modern Math"/>
              </a:rPr>
              <a:t>+</a:t>
            </a:r>
            <a:r>
              <a:rPr sz="1500" spc="-292" baseline="11111" dirty="0">
                <a:latin typeface="Latin Modern Math"/>
                <a:cs typeface="Latin Modern Math"/>
              </a:rPr>
              <a:t> </a:t>
            </a:r>
            <a:r>
              <a:rPr sz="1500" i="1" spc="30" baseline="11111" dirty="0">
                <a:latin typeface="Arial"/>
                <a:cs typeface="Arial"/>
              </a:rPr>
              <a:t>T</a:t>
            </a:r>
            <a:r>
              <a:rPr sz="700" i="1" spc="20" dirty="0">
                <a:latin typeface="Arial"/>
                <a:cs typeface="Arial"/>
              </a:rPr>
              <a:t>i</a:t>
            </a:r>
            <a:r>
              <a:rPr sz="700" i="1" spc="20" dirty="0">
                <a:latin typeface="LM Roman Dunhill 10"/>
                <a:cs typeface="LM Roman Dunhill 10"/>
              </a:rPr>
              <a:t>,</a:t>
            </a:r>
            <a:r>
              <a:rPr sz="700" i="1" spc="20" dirty="0">
                <a:latin typeface="Arial"/>
                <a:cs typeface="Arial"/>
              </a:rPr>
              <a:t>user</a:t>
            </a:r>
            <a:r>
              <a:rPr sz="700" i="1" spc="-65" dirty="0">
                <a:latin typeface="Arial"/>
                <a:cs typeface="Arial"/>
              </a:rPr>
              <a:t> </a:t>
            </a:r>
            <a:r>
              <a:rPr sz="1500" i="1" spc="30" baseline="11111" dirty="0">
                <a:latin typeface="Arial"/>
                <a:cs typeface="Arial"/>
              </a:rPr>
              <a:t>S</a:t>
            </a:r>
            <a:r>
              <a:rPr sz="700" i="1" spc="20" dirty="0">
                <a:latin typeface="Arial"/>
                <a:cs typeface="Arial"/>
              </a:rPr>
              <a:t>i</a:t>
            </a:r>
            <a:r>
              <a:rPr sz="700" i="1" spc="20" dirty="0">
                <a:latin typeface="LM Roman Dunhill 10"/>
                <a:cs typeface="LM Roman Dunhill 10"/>
              </a:rPr>
              <a:t>,</a:t>
            </a:r>
            <a:r>
              <a:rPr sz="700" i="1" spc="20" dirty="0">
                <a:latin typeface="Arial"/>
                <a:cs typeface="Arial"/>
              </a:rPr>
              <a:t>user</a:t>
            </a:r>
            <a:r>
              <a:rPr sz="700" i="1" spc="-65" dirty="0">
                <a:latin typeface="Arial"/>
                <a:cs typeface="Arial"/>
              </a:rPr>
              <a:t> </a:t>
            </a:r>
            <a:r>
              <a:rPr sz="1500" spc="-7" baseline="11111" dirty="0">
                <a:latin typeface="Latin Modern Math"/>
                <a:cs typeface="Latin Modern Math"/>
              </a:rPr>
              <a:t>)</a:t>
            </a:r>
            <a:endParaRPr sz="1500" baseline="11111">
              <a:latin typeface="Latin Modern Math"/>
              <a:cs typeface="Latin Modern Math"/>
            </a:endParaRPr>
          </a:p>
          <a:p>
            <a:pPr marR="506095" algn="ctr">
              <a:lnSpc>
                <a:spcPts val="780"/>
              </a:lnSpc>
            </a:pPr>
            <a:r>
              <a:rPr sz="700" i="1" spc="10" dirty="0">
                <a:latin typeface="Arial"/>
                <a:cs typeface="Arial"/>
              </a:rPr>
              <a:t>C</a:t>
            </a:r>
            <a:r>
              <a:rPr sz="900" i="1" spc="15" baseline="-18518" dirty="0">
                <a:latin typeface="Arial"/>
                <a:cs typeface="Arial"/>
              </a:rPr>
              <a:t>i</a:t>
            </a:r>
            <a:endParaRPr sz="900" baseline="-18518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Arial"/>
              <a:cs typeface="Arial"/>
            </a:endParaRPr>
          </a:p>
          <a:p>
            <a:pPr marL="318770" marR="43180">
              <a:lnSpc>
                <a:spcPct val="149400"/>
              </a:lnSpc>
              <a:spcBef>
                <a:spcPts val="5"/>
              </a:spcBef>
            </a:pPr>
            <a:r>
              <a:rPr sz="1000" i="1" spc="20" dirty="0">
                <a:latin typeface="Arial"/>
                <a:cs typeface="Arial"/>
              </a:rPr>
              <a:t>T</a:t>
            </a:r>
            <a:r>
              <a:rPr sz="1050" i="1" spc="30" baseline="-15873" dirty="0">
                <a:latin typeface="Arial"/>
                <a:cs typeface="Arial"/>
              </a:rPr>
              <a:t>user</a:t>
            </a:r>
            <a:r>
              <a:rPr sz="1050" i="1" spc="30" baseline="-15873" dirty="0">
                <a:latin typeface="LM Roman Dunhill 10"/>
                <a:cs typeface="LM Roman Dunhill 10"/>
              </a:rPr>
              <a:t>,</a:t>
            </a:r>
            <a:r>
              <a:rPr sz="1050" i="1" spc="30" baseline="-15873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: transaction per time unit causing data </a:t>
            </a:r>
            <a:r>
              <a:rPr sz="1000" spc="-10" dirty="0">
                <a:latin typeface="Arial"/>
                <a:cs typeface="Arial"/>
              </a:rPr>
              <a:t>flow </a:t>
            </a:r>
            <a:r>
              <a:rPr sz="1000" spc="-5" dirty="0">
                <a:latin typeface="Arial"/>
                <a:cs typeface="Arial"/>
              </a:rPr>
              <a:t>from user to </a:t>
            </a:r>
            <a:r>
              <a:rPr sz="1000" i="1" dirty="0">
                <a:latin typeface="Arial"/>
                <a:cs typeface="Arial"/>
              </a:rPr>
              <a:t>C</a:t>
            </a:r>
            <a:r>
              <a:rPr sz="1050" i="1" baseline="-15873" dirty="0">
                <a:latin typeface="Arial"/>
                <a:cs typeface="Arial"/>
              </a:rPr>
              <a:t>i  </a:t>
            </a:r>
            <a:r>
              <a:rPr sz="1000" i="1" spc="20" dirty="0">
                <a:latin typeface="Arial"/>
                <a:cs typeface="Arial"/>
              </a:rPr>
              <a:t>S</a:t>
            </a:r>
            <a:r>
              <a:rPr sz="1050" i="1" spc="30" baseline="-15873" dirty="0">
                <a:latin typeface="Arial"/>
                <a:cs typeface="Arial"/>
              </a:rPr>
              <a:t>user</a:t>
            </a:r>
            <a:r>
              <a:rPr sz="1050" i="1" spc="30" baseline="-15873" dirty="0">
                <a:latin typeface="LM Roman Dunhill 10"/>
                <a:cs typeface="LM Roman Dunhill 10"/>
              </a:rPr>
              <a:t>,</a:t>
            </a:r>
            <a:r>
              <a:rPr sz="1050" i="1" spc="30" baseline="-15873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: amount of data associated with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i="1" spc="20" dirty="0">
                <a:latin typeface="Arial"/>
                <a:cs typeface="Arial"/>
              </a:rPr>
              <a:t>T</a:t>
            </a:r>
            <a:r>
              <a:rPr sz="1050" i="1" spc="30" baseline="-15873" dirty="0">
                <a:latin typeface="Arial"/>
                <a:cs typeface="Arial"/>
              </a:rPr>
              <a:t>user</a:t>
            </a:r>
            <a:r>
              <a:rPr sz="1050" i="1" spc="30" baseline="-15873" dirty="0">
                <a:latin typeface="LM Roman Dunhill 10"/>
                <a:cs typeface="LM Roman Dunhill 10"/>
              </a:rPr>
              <a:t>,</a:t>
            </a:r>
            <a:r>
              <a:rPr sz="1050" i="1" spc="30" baseline="-15873" dirty="0">
                <a:latin typeface="Arial"/>
                <a:cs typeface="Arial"/>
              </a:rPr>
              <a:t>i</a:t>
            </a:r>
            <a:endParaRPr sz="1050" baseline="-15873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19" name="object 19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6713" y="3331252"/>
            <a:ext cx="59499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0" action="ppaction://hlinksldjump"/>
              </a:rPr>
              <a:t>Cloud</a:t>
            </a:r>
            <a:r>
              <a:rPr sz="600" spc="-35" dirty="0">
                <a:solidFill>
                  <a:srgbClr val="04064C"/>
                </a:solidFill>
                <a:latin typeface="Arial"/>
                <a:cs typeface="Arial"/>
                <a:hlinkClick r:id="rId10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0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39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Rate </a:t>
            </a:r>
            <a:r>
              <a:rPr spc="10" dirty="0"/>
              <a:t>of transactions after</a:t>
            </a:r>
            <a:r>
              <a:rPr spc="-15" dirty="0"/>
              <a:t> </a:t>
            </a:r>
            <a:r>
              <a:rPr spc="10" dirty="0"/>
              <a:t>migration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770457"/>
            <a:ext cx="4483735" cy="1223010"/>
            <a:chOff x="87743" y="770457"/>
            <a:chExt cx="4483735" cy="1223010"/>
          </a:xfrm>
        </p:grpSpPr>
        <p:sp>
          <p:nvSpPr>
            <p:cNvPr id="5" name="object 5"/>
            <p:cNvSpPr/>
            <p:nvPr/>
          </p:nvSpPr>
          <p:spPr>
            <a:xfrm>
              <a:off x="87743" y="770457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933437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891334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878634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814692"/>
              <a:ext cx="50749" cy="107664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977704"/>
              <a:ext cx="4432935" cy="964565"/>
            </a:xfrm>
            <a:custGeom>
              <a:avLst/>
              <a:gdLst/>
              <a:ahLst/>
              <a:cxnLst/>
              <a:rect l="l" t="t" r="r" b="b"/>
              <a:pathLst>
                <a:path w="4432935" h="964564">
                  <a:moveTo>
                    <a:pt x="4432567" y="0"/>
                  </a:moveTo>
                  <a:lnTo>
                    <a:pt x="0" y="0"/>
                  </a:lnTo>
                  <a:lnTo>
                    <a:pt x="0" y="913630"/>
                  </a:lnTo>
                  <a:lnTo>
                    <a:pt x="4008" y="933355"/>
                  </a:lnTo>
                  <a:lnTo>
                    <a:pt x="14922" y="949508"/>
                  </a:lnTo>
                  <a:lnTo>
                    <a:pt x="31075" y="960422"/>
                  </a:lnTo>
                  <a:lnTo>
                    <a:pt x="50800" y="964430"/>
                  </a:lnTo>
                  <a:lnTo>
                    <a:pt x="4381767" y="964430"/>
                  </a:lnTo>
                  <a:lnTo>
                    <a:pt x="4401492" y="960422"/>
                  </a:lnTo>
                  <a:lnTo>
                    <a:pt x="4417644" y="949508"/>
                  </a:lnTo>
                  <a:lnTo>
                    <a:pt x="4428558" y="933355"/>
                  </a:lnTo>
                  <a:lnTo>
                    <a:pt x="4432567" y="91363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852774"/>
              <a:ext cx="0" cy="1057910"/>
            </a:xfrm>
            <a:custGeom>
              <a:avLst/>
              <a:gdLst/>
              <a:ahLst/>
              <a:cxnLst/>
              <a:rect l="l" t="t" r="r" b="b"/>
              <a:pathLst>
                <a:path h="1057910">
                  <a:moveTo>
                    <a:pt x="0" y="10576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4007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2737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81467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054887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282636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510385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7744" y="681971"/>
            <a:ext cx="3952875" cy="121158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73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Some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notations</a:t>
            </a:r>
            <a:endParaRPr sz="1000">
              <a:latin typeface="Arial"/>
              <a:cs typeface="Arial"/>
            </a:endParaRPr>
          </a:p>
          <a:p>
            <a:pPr marL="327660">
              <a:lnSpc>
                <a:spcPct val="100000"/>
              </a:lnSpc>
              <a:spcBef>
                <a:spcPts val="630"/>
              </a:spcBef>
            </a:pPr>
            <a:r>
              <a:rPr sz="1000" i="1" spc="15" dirty="0">
                <a:latin typeface="Arial"/>
                <a:cs typeface="Arial"/>
              </a:rPr>
              <a:t>C</a:t>
            </a:r>
            <a:r>
              <a:rPr sz="1050" i="1" spc="22" baseline="-15873" dirty="0">
                <a:latin typeface="Arial"/>
                <a:cs typeface="Arial"/>
              </a:rPr>
              <a:t>i</a:t>
            </a:r>
            <a:r>
              <a:rPr sz="1050" i="1" spc="22" baseline="-15873" dirty="0">
                <a:latin typeface="LM Roman Dunhill 10"/>
                <a:cs typeface="LM Roman Dunhill 10"/>
              </a:rPr>
              <a:t>,</a:t>
            </a:r>
            <a:r>
              <a:rPr sz="1050" i="1" spc="22" baseline="-15873" dirty="0">
                <a:latin typeface="Arial"/>
                <a:cs typeface="Arial"/>
              </a:rPr>
              <a:t>local </a:t>
            </a:r>
            <a:r>
              <a:rPr sz="1000" spc="-5" dirty="0">
                <a:latin typeface="Arial"/>
                <a:cs typeface="Arial"/>
              </a:rPr>
              <a:t>: set of servers of </a:t>
            </a:r>
            <a:r>
              <a:rPr sz="1000" i="1" dirty="0">
                <a:latin typeface="Arial"/>
                <a:cs typeface="Arial"/>
              </a:rPr>
              <a:t>C</a:t>
            </a:r>
            <a:r>
              <a:rPr sz="1050" i="1" baseline="-15873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that continue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locally.</a:t>
            </a:r>
            <a:endParaRPr sz="1000">
              <a:latin typeface="Arial"/>
              <a:cs typeface="Arial"/>
            </a:endParaRPr>
          </a:p>
          <a:p>
            <a:pPr marL="327660" marR="43180">
              <a:lnSpc>
                <a:spcPct val="149400"/>
              </a:lnSpc>
            </a:pPr>
            <a:r>
              <a:rPr sz="1000" i="1" spc="20" dirty="0">
                <a:latin typeface="Arial"/>
                <a:cs typeface="Arial"/>
              </a:rPr>
              <a:t>C</a:t>
            </a:r>
            <a:r>
              <a:rPr sz="1050" i="1" spc="30" baseline="-15873" dirty="0">
                <a:latin typeface="Arial"/>
                <a:cs typeface="Arial"/>
              </a:rPr>
              <a:t>i</a:t>
            </a:r>
            <a:r>
              <a:rPr sz="1050" i="1" spc="30" baseline="-15873" dirty="0">
                <a:latin typeface="LM Roman Dunhill 10"/>
                <a:cs typeface="LM Roman Dunhill 10"/>
              </a:rPr>
              <a:t>,</a:t>
            </a:r>
            <a:r>
              <a:rPr sz="1050" i="1" spc="30" baseline="-15873" dirty="0">
                <a:latin typeface="Arial"/>
                <a:cs typeface="Arial"/>
              </a:rPr>
              <a:t>cloud </a:t>
            </a:r>
            <a:r>
              <a:rPr sz="1000" spc="-5" dirty="0">
                <a:latin typeface="Arial"/>
                <a:cs typeface="Arial"/>
              </a:rPr>
              <a:t>: set of servers of </a:t>
            </a:r>
            <a:r>
              <a:rPr sz="1000" i="1" dirty="0">
                <a:latin typeface="Arial"/>
                <a:cs typeface="Arial"/>
              </a:rPr>
              <a:t>C</a:t>
            </a:r>
            <a:r>
              <a:rPr sz="1050" i="1" baseline="-15873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that are placed in the cloud.  Assume traffic distribution is the same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local and cloud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server</a:t>
            </a:r>
            <a:endParaRPr sz="10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890"/>
              </a:spcBef>
            </a:pPr>
            <a:r>
              <a:rPr sz="1000" spc="-5" dirty="0">
                <a:latin typeface="Arial"/>
                <a:cs typeface="Arial"/>
              </a:rPr>
              <a:t>Note that </a:t>
            </a:r>
            <a:r>
              <a:rPr sz="1000" i="1" spc="15" dirty="0">
                <a:latin typeface="DejaVu Sans Condensed"/>
                <a:cs typeface="DejaVu Sans Condensed"/>
              </a:rPr>
              <a:t>|</a:t>
            </a:r>
            <a:r>
              <a:rPr sz="1000" i="1" spc="15" dirty="0">
                <a:latin typeface="Arial"/>
                <a:cs typeface="Arial"/>
              </a:rPr>
              <a:t>C</a:t>
            </a:r>
            <a:r>
              <a:rPr sz="1050" i="1" spc="22" baseline="-15873" dirty="0">
                <a:latin typeface="Arial"/>
                <a:cs typeface="Arial"/>
              </a:rPr>
              <a:t>i</a:t>
            </a:r>
            <a:r>
              <a:rPr sz="1050" i="1" spc="22" baseline="-15873" dirty="0">
                <a:latin typeface="LM Roman Dunhill 10"/>
                <a:cs typeface="LM Roman Dunhill 10"/>
              </a:rPr>
              <a:t>,</a:t>
            </a:r>
            <a:r>
              <a:rPr sz="1050" i="1" spc="22" baseline="-15873" dirty="0">
                <a:latin typeface="Arial"/>
                <a:cs typeface="Arial"/>
              </a:rPr>
              <a:t>cloud</a:t>
            </a:r>
            <a:r>
              <a:rPr sz="1050" i="1" spc="-112" baseline="-15873" dirty="0">
                <a:latin typeface="Arial"/>
                <a:cs typeface="Arial"/>
              </a:rPr>
              <a:t> </a:t>
            </a:r>
            <a:r>
              <a:rPr sz="1000" i="1" spc="-30" dirty="0">
                <a:latin typeface="DejaVu Sans Condensed"/>
                <a:cs typeface="DejaVu Sans Condensed"/>
              </a:rPr>
              <a:t>|</a:t>
            </a:r>
            <a:r>
              <a:rPr sz="1000" i="1" spc="-65" dirty="0">
                <a:latin typeface="DejaVu Sans Condensed"/>
                <a:cs typeface="DejaVu Sans Condensed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r>
              <a:rPr sz="1000" spc="-110" dirty="0">
                <a:latin typeface="Latin Modern Math"/>
                <a:cs typeface="Latin Modern Math"/>
              </a:rPr>
              <a:t> </a:t>
            </a:r>
            <a:r>
              <a:rPr sz="1000" i="1" dirty="0">
                <a:latin typeface="Arial"/>
                <a:cs typeface="Arial"/>
              </a:rPr>
              <a:t>n</a:t>
            </a:r>
            <a:r>
              <a:rPr sz="1050" i="1" baseline="-15873" dirty="0">
                <a:latin typeface="Arial"/>
                <a:cs typeface="Arial"/>
              </a:rPr>
              <a:t>i</a:t>
            </a:r>
            <a:r>
              <a:rPr sz="1050" i="1" spc="-127" baseline="-15873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Let </a:t>
            </a:r>
            <a:r>
              <a:rPr sz="1000" i="1" dirty="0">
                <a:latin typeface="Arial"/>
                <a:cs typeface="Arial"/>
              </a:rPr>
              <a:t>f</a:t>
            </a:r>
            <a:r>
              <a:rPr sz="1050" i="1" baseline="-15873" dirty="0">
                <a:latin typeface="Arial"/>
                <a:cs typeface="Arial"/>
              </a:rPr>
              <a:t>i</a:t>
            </a:r>
            <a:r>
              <a:rPr sz="1050" i="1" spc="209" baseline="-15873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r>
              <a:rPr sz="1000" spc="-110" dirty="0">
                <a:latin typeface="Latin Modern Math"/>
                <a:cs typeface="Latin Modern Math"/>
              </a:rPr>
              <a:t> </a:t>
            </a:r>
            <a:r>
              <a:rPr sz="1000" i="1" dirty="0">
                <a:latin typeface="Arial"/>
                <a:cs typeface="Arial"/>
              </a:rPr>
              <a:t>n</a:t>
            </a:r>
            <a:r>
              <a:rPr sz="1050" i="1" baseline="-15873" dirty="0">
                <a:latin typeface="Arial"/>
                <a:cs typeface="Arial"/>
              </a:rPr>
              <a:t>i</a:t>
            </a:r>
            <a:r>
              <a:rPr sz="1050" i="1" spc="-120" baseline="-15873" dirty="0">
                <a:latin typeface="Arial"/>
                <a:cs typeface="Arial"/>
              </a:rPr>
              <a:t> </a:t>
            </a:r>
            <a:r>
              <a:rPr sz="1000" i="1" dirty="0">
                <a:latin typeface="LM Roman Dunhill 10"/>
                <a:cs typeface="LM Roman Dunhill 10"/>
              </a:rPr>
              <a:t>/</a:t>
            </a:r>
            <a:r>
              <a:rPr sz="1000" i="1" dirty="0">
                <a:latin typeface="Arial"/>
                <a:cs typeface="Arial"/>
              </a:rPr>
              <a:t>N</a:t>
            </a:r>
            <a:r>
              <a:rPr sz="1050" i="1" baseline="-15873" dirty="0">
                <a:latin typeface="Arial"/>
                <a:cs typeface="Arial"/>
              </a:rPr>
              <a:t>i</a:t>
            </a:r>
            <a:r>
              <a:rPr sz="1050" i="1" spc="-127" baseline="-15873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, and </a:t>
            </a:r>
            <a:r>
              <a:rPr sz="1000" i="1" dirty="0">
                <a:latin typeface="Arial"/>
                <a:cs typeface="Arial"/>
              </a:rPr>
              <a:t>s</a:t>
            </a:r>
            <a:r>
              <a:rPr sz="1050" i="1" baseline="-15873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a server of </a:t>
            </a:r>
            <a:r>
              <a:rPr sz="1000" i="1" dirty="0">
                <a:latin typeface="Arial"/>
                <a:cs typeface="Arial"/>
              </a:rPr>
              <a:t>C</a:t>
            </a:r>
            <a:r>
              <a:rPr sz="1050" i="1" baseline="-15873" dirty="0">
                <a:latin typeface="Arial"/>
                <a:cs typeface="Arial"/>
              </a:rPr>
              <a:t>i</a:t>
            </a:r>
            <a:r>
              <a:rPr sz="1050" i="1" spc="-127" baseline="-15873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7743" y="2094064"/>
            <a:ext cx="4483735" cy="906780"/>
            <a:chOff x="87743" y="2094064"/>
            <a:chExt cx="4483735" cy="906780"/>
          </a:xfrm>
        </p:grpSpPr>
        <p:sp>
          <p:nvSpPr>
            <p:cNvPr id="20" name="object 20"/>
            <p:cNvSpPr/>
            <p:nvPr/>
          </p:nvSpPr>
          <p:spPr>
            <a:xfrm>
              <a:off x="87743" y="2094064"/>
              <a:ext cx="4432935" cy="82550"/>
            </a:xfrm>
            <a:custGeom>
              <a:avLst/>
              <a:gdLst/>
              <a:ahLst/>
              <a:cxnLst/>
              <a:rect l="l" t="t" r="r" b="b"/>
              <a:pathLst>
                <a:path w="4432935" h="825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82384"/>
                  </a:lnTo>
                  <a:lnTo>
                    <a:pt x="4432567" y="82384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8544" y="2898863"/>
              <a:ext cx="101600" cy="1016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9344" y="2886163"/>
              <a:ext cx="4381715" cy="1143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2144623"/>
              <a:ext cx="50749" cy="75424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7743" y="2138485"/>
              <a:ext cx="4432935" cy="811530"/>
            </a:xfrm>
            <a:custGeom>
              <a:avLst/>
              <a:gdLst/>
              <a:ahLst/>
              <a:cxnLst/>
              <a:rect l="l" t="t" r="r" b="b"/>
              <a:pathLst>
                <a:path w="4432935" h="811530">
                  <a:moveTo>
                    <a:pt x="4432567" y="0"/>
                  </a:moveTo>
                  <a:lnTo>
                    <a:pt x="0" y="0"/>
                  </a:lnTo>
                  <a:lnTo>
                    <a:pt x="0" y="760378"/>
                  </a:lnTo>
                  <a:lnTo>
                    <a:pt x="4008" y="780102"/>
                  </a:lnTo>
                  <a:lnTo>
                    <a:pt x="14922" y="796255"/>
                  </a:lnTo>
                  <a:lnTo>
                    <a:pt x="31075" y="807170"/>
                  </a:lnTo>
                  <a:lnTo>
                    <a:pt x="50800" y="811178"/>
                  </a:lnTo>
                  <a:lnTo>
                    <a:pt x="4381767" y="811178"/>
                  </a:lnTo>
                  <a:lnTo>
                    <a:pt x="4401492" y="807170"/>
                  </a:lnTo>
                  <a:lnTo>
                    <a:pt x="4417644" y="796255"/>
                  </a:lnTo>
                  <a:lnTo>
                    <a:pt x="4428558" y="780102"/>
                  </a:lnTo>
                  <a:lnTo>
                    <a:pt x="4432567" y="760378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2182723"/>
              <a:ext cx="0" cy="735330"/>
            </a:xfrm>
            <a:custGeom>
              <a:avLst/>
              <a:gdLst/>
              <a:ahLst/>
              <a:cxnLst/>
              <a:rect l="l" t="t" r="r" b="b"/>
              <a:pathLst>
                <a:path h="735330">
                  <a:moveTo>
                    <a:pt x="0" y="73519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217002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20311" y="215732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20311" y="214462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620661" y="2501781"/>
            <a:ext cx="100965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i="1" spc="65" dirty="0">
                <a:latin typeface="Arial"/>
                <a:cs typeface="Arial"/>
              </a:rPr>
              <a:t>i</a:t>
            </a:r>
            <a:r>
              <a:rPr sz="700" i="1" spc="5" dirty="0">
                <a:latin typeface="LM Roman Dunhill 10"/>
                <a:cs typeface="LM Roman Dunhill 10"/>
              </a:rPr>
              <a:t>,</a:t>
            </a:r>
            <a:r>
              <a:rPr sz="700" i="1" spc="5" dirty="0">
                <a:latin typeface="Arial"/>
                <a:cs typeface="Arial"/>
              </a:rPr>
              <a:t>j</a:t>
            </a:r>
            <a:endParaRPr sz="7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17956" y="2433248"/>
            <a:ext cx="3702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i="1" spc="-15" dirty="0">
                <a:latin typeface="Arial"/>
                <a:cs typeface="Arial"/>
              </a:rPr>
              <a:t>T</a:t>
            </a:r>
            <a:r>
              <a:rPr sz="1050" i="1" spc="-22" baseline="31746" dirty="0">
                <a:latin typeface="DejaVu Sans Condensed"/>
                <a:cs typeface="DejaVu Sans Condensed"/>
              </a:rPr>
              <a:t>∗</a:t>
            </a:r>
            <a:r>
              <a:rPr sz="1050" i="1" spc="247" baseline="31746" dirty="0">
                <a:latin typeface="DejaVu Sans Condensed"/>
                <a:cs typeface="DejaVu Sans Condensed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endParaRPr sz="1000">
              <a:latin typeface="Latin Modern Math"/>
              <a:cs typeface="Latin Modern Math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65238" y="2059995"/>
            <a:ext cx="1250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0" spc="-875" dirty="0">
                <a:latin typeface="Tuffy"/>
                <a:cs typeface="Tuffy"/>
              </a:rPr>
              <a:t></a:t>
            </a:r>
            <a:endParaRPr sz="1000">
              <a:latin typeface="Tuffy"/>
              <a:cs typeface="Tuffy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65238" y="2249784"/>
            <a:ext cx="1250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0" spc="-220" dirty="0">
                <a:latin typeface="Tuffy"/>
                <a:cs typeface="Tuffy"/>
              </a:rPr>
              <a:t></a:t>
            </a:r>
            <a:endParaRPr sz="1000">
              <a:latin typeface="Tuffy"/>
              <a:cs typeface="Tuffy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65238" y="2287745"/>
            <a:ext cx="1377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0" spc="290" dirty="0">
                <a:latin typeface="Tuffy"/>
                <a:cs typeface="Tuffy"/>
              </a:rPr>
              <a:t></a:t>
            </a:r>
            <a:endParaRPr sz="1000">
              <a:latin typeface="Tuffy"/>
              <a:cs typeface="Tuffy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65238" y="2591402"/>
            <a:ext cx="1250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0" spc="-220" dirty="0">
                <a:latin typeface="Tuffy"/>
                <a:cs typeface="Tuffy"/>
              </a:rPr>
              <a:t></a:t>
            </a:r>
            <a:endParaRPr sz="1000">
              <a:latin typeface="Tuffy"/>
              <a:cs typeface="Tuffy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65238" y="2629362"/>
            <a:ext cx="1377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0" spc="300" dirty="0">
                <a:latin typeface="Tuffy"/>
                <a:cs typeface="Tuffy"/>
              </a:rPr>
              <a:t></a:t>
            </a:r>
            <a:endParaRPr sz="1000">
              <a:latin typeface="Tuffy"/>
              <a:cs typeface="Tuffy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77595" y="2164758"/>
            <a:ext cx="98869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Latin Modern Math"/>
                <a:cs typeface="Latin Modern Math"/>
              </a:rPr>
              <a:t>(</a:t>
            </a:r>
            <a:r>
              <a:rPr sz="1000" spc="-5" dirty="0">
                <a:latin typeface="Arial"/>
                <a:cs typeface="Arial"/>
              </a:rPr>
              <a:t>1</a:t>
            </a:r>
            <a:r>
              <a:rPr sz="1000" spc="-150" dirty="0">
                <a:latin typeface="Arial"/>
                <a:cs typeface="Arial"/>
              </a:rPr>
              <a:t> </a:t>
            </a:r>
            <a:r>
              <a:rPr sz="1000" i="1" spc="75" dirty="0">
                <a:latin typeface="DejaVu Sans Condensed"/>
                <a:cs typeface="DejaVu Sans Condensed"/>
              </a:rPr>
              <a:t>−</a:t>
            </a:r>
            <a:r>
              <a:rPr sz="1000" i="1" spc="75" dirty="0">
                <a:latin typeface="Arial"/>
                <a:cs typeface="Arial"/>
              </a:rPr>
              <a:t>f</a:t>
            </a:r>
            <a:r>
              <a:rPr sz="1000" i="1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)</a:t>
            </a:r>
            <a:r>
              <a:rPr sz="1000" spc="-204" dirty="0">
                <a:latin typeface="Latin Modern Math"/>
                <a:cs typeface="Latin Modern Math"/>
              </a:rPr>
              <a:t>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55" dirty="0">
                <a:latin typeface="DejaVu Sans Condensed"/>
                <a:cs typeface="DejaVu Sans Condensed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(</a:t>
            </a:r>
            <a:r>
              <a:rPr sz="1000" spc="-5" dirty="0">
                <a:latin typeface="Arial"/>
                <a:cs typeface="Arial"/>
              </a:rPr>
              <a:t>1</a:t>
            </a:r>
            <a:r>
              <a:rPr sz="1000" spc="-145" dirty="0">
                <a:latin typeface="Arial"/>
                <a:cs typeface="Arial"/>
              </a:rPr>
              <a:t> </a:t>
            </a:r>
            <a:r>
              <a:rPr sz="1000" i="1" spc="75" dirty="0">
                <a:latin typeface="DejaVu Sans Condensed"/>
                <a:cs typeface="DejaVu Sans Condensed"/>
              </a:rPr>
              <a:t>−</a:t>
            </a:r>
            <a:r>
              <a:rPr sz="1000" i="1" spc="75" dirty="0">
                <a:latin typeface="Arial"/>
                <a:cs typeface="Arial"/>
              </a:rPr>
              <a:t>f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)</a:t>
            </a:r>
            <a:r>
              <a:rPr sz="1000" spc="-200" dirty="0">
                <a:latin typeface="Latin Modern Math"/>
                <a:cs typeface="Latin Modern Math"/>
              </a:rPr>
              <a:t>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60" dirty="0">
                <a:latin typeface="DejaVu Sans Condensed"/>
                <a:cs typeface="DejaVu Sans Condensed"/>
              </a:rPr>
              <a:t> </a:t>
            </a:r>
            <a:r>
              <a:rPr sz="1000" i="1" spc="-5" dirty="0"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52195" y="2346952"/>
            <a:ext cx="8128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Latin Modern Math"/>
                <a:cs typeface="Latin Modern Math"/>
              </a:rPr>
              <a:t>(</a:t>
            </a:r>
            <a:r>
              <a:rPr sz="1000" spc="-5" dirty="0">
                <a:latin typeface="Arial"/>
                <a:cs typeface="Arial"/>
              </a:rPr>
              <a:t>1</a:t>
            </a:r>
            <a:r>
              <a:rPr sz="1000" spc="-150" dirty="0">
                <a:latin typeface="Arial"/>
                <a:cs typeface="Arial"/>
              </a:rPr>
              <a:t> </a:t>
            </a:r>
            <a:r>
              <a:rPr sz="1000" i="1" spc="50" dirty="0">
                <a:latin typeface="DejaVu Sans Condensed"/>
                <a:cs typeface="DejaVu Sans Condensed"/>
              </a:rPr>
              <a:t>−</a:t>
            </a:r>
            <a:r>
              <a:rPr sz="1000" i="1" spc="50" dirty="0">
                <a:latin typeface="Arial"/>
                <a:cs typeface="Arial"/>
              </a:rPr>
              <a:t>f</a:t>
            </a:r>
            <a:r>
              <a:rPr sz="1050" i="1" spc="75" baseline="-15873" dirty="0">
                <a:latin typeface="Arial"/>
                <a:cs typeface="Arial"/>
              </a:rPr>
              <a:t>i</a:t>
            </a:r>
            <a:r>
              <a:rPr sz="1050" i="1" spc="-135" baseline="-15873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)</a:t>
            </a:r>
            <a:r>
              <a:rPr sz="1000" spc="-204" dirty="0">
                <a:latin typeface="Latin Modern Math"/>
                <a:cs typeface="Latin Modern Math"/>
              </a:rPr>
              <a:t>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60" dirty="0">
                <a:latin typeface="DejaVu Sans Condensed"/>
                <a:cs typeface="DejaVu Sans Condensed"/>
              </a:rPr>
              <a:t> </a:t>
            </a:r>
            <a:r>
              <a:rPr sz="1000" i="1" dirty="0">
                <a:latin typeface="Arial"/>
                <a:cs typeface="Arial"/>
              </a:rPr>
              <a:t>f</a:t>
            </a:r>
            <a:r>
              <a:rPr sz="1050" i="1" baseline="-15873" dirty="0">
                <a:latin typeface="Arial"/>
                <a:cs typeface="Arial"/>
              </a:rPr>
              <a:t>j</a:t>
            </a:r>
            <a:r>
              <a:rPr sz="1050" i="1" spc="60" baseline="-15873" dirty="0">
                <a:latin typeface="Arial"/>
                <a:cs typeface="Arial"/>
              </a:rPr>
              <a:t>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55" dirty="0">
                <a:latin typeface="DejaVu Sans Condensed"/>
                <a:cs typeface="DejaVu Sans Condensed"/>
              </a:rPr>
              <a:t> </a:t>
            </a:r>
            <a:r>
              <a:rPr sz="1000" i="1" spc="20" dirty="0">
                <a:latin typeface="Arial"/>
                <a:cs typeface="Arial"/>
              </a:rPr>
              <a:t>T</a:t>
            </a:r>
            <a:r>
              <a:rPr sz="1050" i="1" spc="30" baseline="-15873" dirty="0">
                <a:latin typeface="Arial"/>
                <a:cs typeface="Arial"/>
              </a:rPr>
              <a:t>i</a:t>
            </a:r>
            <a:r>
              <a:rPr sz="1050" i="1" spc="30" baseline="-15873" dirty="0">
                <a:latin typeface="LM Roman Dunhill 10"/>
                <a:cs typeface="LM Roman Dunhill 10"/>
              </a:rPr>
              <a:t>,</a:t>
            </a:r>
            <a:r>
              <a:rPr sz="1050" i="1" spc="30" baseline="-15873" dirty="0">
                <a:latin typeface="Arial"/>
                <a:cs typeface="Arial"/>
              </a:rPr>
              <a:t>j</a:t>
            </a:r>
            <a:endParaRPr sz="1050" baseline="-15873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65238" y="2553454"/>
            <a:ext cx="1943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0" spc="665" dirty="0">
                <a:latin typeface="Tuffy"/>
                <a:cs typeface="Tuffy"/>
              </a:rPr>
              <a:t></a:t>
            </a:r>
            <a:r>
              <a:rPr sz="1000" b="0" spc="-95" dirty="0">
                <a:latin typeface="Tuffy"/>
                <a:cs typeface="Tuffy"/>
              </a:rPr>
              <a:t> </a:t>
            </a:r>
            <a:r>
              <a:rPr sz="700" i="1" spc="5" dirty="0">
                <a:latin typeface="Arial"/>
                <a:cs typeface="Arial"/>
              </a:rPr>
              <a:t>i</a:t>
            </a:r>
            <a:endParaRPr sz="7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77595" y="2529159"/>
            <a:ext cx="6864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-5" dirty="0">
                <a:latin typeface="Arial"/>
                <a:cs typeface="Arial"/>
              </a:rPr>
              <a:t>f</a:t>
            </a:r>
            <a:r>
              <a:rPr sz="1000" i="1" spc="110" dirty="0">
                <a:latin typeface="Arial"/>
                <a:cs typeface="Arial"/>
              </a:rPr>
              <a:t>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60" dirty="0">
                <a:latin typeface="DejaVu Sans Condensed"/>
                <a:cs typeface="DejaVu Sans Condensed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(</a:t>
            </a:r>
            <a:r>
              <a:rPr sz="1000" spc="-5" dirty="0">
                <a:latin typeface="Arial"/>
                <a:cs typeface="Arial"/>
              </a:rPr>
              <a:t>1</a:t>
            </a:r>
            <a:r>
              <a:rPr sz="1000" spc="-150" dirty="0">
                <a:latin typeface="Arial"/>
                <a:cs typeface="Arial"/>
              </a:rPr>
              <a:t> </a:t>
            </a:r>
            <a:r>
              <a:rPr sz="1000" i="1" spc="75" dirty="0">
                <a:latin typeface="DejaVu Sans Condensed"/>
                <a:cs typeface="DejaVu Sans Condensed"/>
              </a:rPr>
              <a:t>−</a:t>
            </a:r>
            <a:r>
              <a:rPr sz="1000" i="1" spc="75" dirty="0">
                <a:latin typeface="Arial"/>
                <a:cs typeface="Arial"/>
              </a:rPr>
              <a:t>f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)</a:t>
            </a:r>
            <a:r>
              <a:rPr sz="1000" spc="-200" dirty="0">
                <a:latin typeface="Latin Modern Math"/>
                <a:cs typeface="Latin Modern Math"/>
              </a:rPr>
              <a:t>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160" dirty="0">
                <a:latin typeface="DejaVu Sans Condensed"/>
                <a:cs typeface="DejaVu Sans Condensed"/>
              </a:rPr>
              <a:t> </a:t>
            </a:r>
            <a:r>
              <a:rPr sz="1000" i="1" spc="-5" dirty="0"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06309" y="2586173"/>
            <a:ext cx="333375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44475" algn="l"/>
              </a:tabLst>
            </a:pPr>
            <a:r>
              <a:rPr sz="700" i="1" spc="5" dirty="0">
                <a:latin typeface="Arial"/>
                <a:cs typeface="Arial"/>
              </a:rPr>
              <a:t>j	</a:t>
            </a:r>
            <a:r>
              <a:rPr sz="700" i="1" spc="65" dirty="0">
                <a:latin typeface="Arial"/>
                <a:cs typeface="Arial"/>
              </a:rPr>
              <a:t>i</a:t>
            </a:r>
            <a:r>
              <a:rPr sz="700" i="1" spc="5" dirty="0">
                <a:latin typeface="LM Roman Dunhill 10"/>
                <a:cs typeface="LM Roman Dunhill 10"/>
              </a:rPr>
              <a:t>,</a:t>
            </a:r>
            <a:r>
              <a:rPr sz="700" i="1" spc="5" dirty="0">
                <a:latin typeface="Arial"/>
                <a:cs typeface="Arial"/>
              </a:rPr>
              <a:t>j</a:t>
            </a:r>
            <a:endParaRPr sz="7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77595" y="2711353"/>
            <a:ext cx="3841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-5" dirty="0">
                <a:latin typeface="Arial"/>
                <a:cs typeface="Arial"/>
              </a:rPr>
              <a:t>f </a:t>
            </a:r>
            <a:r>
              <a:rPr sz="1000" i="1" spc="-10" dirty="0">
                <a:latin typeface="DejaVu Sans Condensed"/>
                <a:cs typeface="DejaVu Sans Condensed"/>
              </a:rPr>
              <a:t>· </a:t>
            </a:r>
            <a:r>
              <a:rPr sz="1000" i="1" spc="-5" dirty="0">
                <a:latin typeface="Arial"/>
                <a:cs typeface="Arial"/>
              </a:rPr>
              <a:t>f </a:t>
            </a:r>
            <a:r>
              <a:rPr sz="1000" i="1" spc="-10" dirty="0">
                <a:latin typeface="DejaVu Sans Condensed"/>
                <a:cs typeface="DejaVu Sans Condensed"/>
              </a:rPr>
              <a:t>·</a:t>
            </a:r>
            <a:r>
              <a:rPr sz="1000" i="1" spc="-90" dirty="0">
                <a:latin typeface="DejaVu Sans Condensed"/>
                <a:cs typeface="DejaVu Sans Condensed"/>
              </a:rPr>
              <a:t> </a:t>
            </a:r>
            <a:r>
              <a:rPr sz="1000" i="1" spc="-5" dirty="0"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12774" y="2768367"/>
            <a:ext cx="403860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35280" algn="l"/>
              </a:tabLst>
            </a:pPr>
            <a:r>
              <a:rPr sz="700" i="1" spc="5" dirty="0">
                <a:latin typeface="Arial"/>
                <a:cs typeface="Arial"/>
              </a:rPr>
              <a:t>i    </a:t>
            </a:r>
            <a:r>
              <a:rPr sz="700" i="1" spc="-30" dirty="0">
                <a:latin typeface="Arial"/>
                <a:cs typeface="Arial"/>
              </a:rPr>
              <a:t> </a:t>
            </a:r>
            <a:r>
              <a:rPr sz="700" i="1" spc="5" dirty="0">
                <a:latin typeface="Arial"/>
                <a:cs typeface="Arial"/>
              </a:rPr>
              <a:t>j</a:t>
            </a:r>
            <a:r>
              <a:rPr sz="700" i="1" dirty="0">
                <a:latin typeface="Arial"/>
                <a:cs typeface="Arial"/>
              </a:rPr>
              <a:t>	</a:t>
            </a:r>
            <a:r>
              <a:rPr sz="700" i="1" spc="65" dirty="0">
                <a:latin typeface="Arial"/>
                <a:cs typeface="Arial"/>
              </a:rPr>
              <a:t>i</a:t>
            </a:r>
            <a:r>
              <a:rPr sz="700" i="1" spc="5" dirty="0">
                <a:latin typeface="LM Roman Dunhill 10"/>
                <a:cs typeface="LM Roman Dunhill 10"/>
              </a:rPr>
              <a:t>,</a:t>
            </a:r>
            <a:endParaRPr sz="700">
              <a:latin typeface="LM Roman Dunhill 10"/>
              <a:cs typeface="LM Roman Dunhill 10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390726" y="2768367"/>
            <a:ext cx="46355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i="1" spc="5" dirty="0">
                <a:latin typeface="Arial"/>
                <a:cs typeface="Arial"/>
              </a:rPr>
              <a:t>j</a:t>
            </a:r>
            <a:endParaRPr sz="7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240370" y="2158524"/>
            <a:ext cx="2844800" cy="75438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38100" algn="just">
              <a:lnSpc>
                <a:spcPct val="100000"/>
              </a:lnSpc>
              <a:spcBef>
                <a:spcPts val="335"/>
              </a:spcBef>
              <a:tabLst>
                <a:tab pos="480695" algn="l"/>
              </a:tabLst>
            </a:pPr>
            <a:r>
              <a:rPr sz="700" i="1" spc="5" dirty="0">
                <a:latin typeface="Arial"/>
                <a:cs typeface="Arial"/>
              </a:rPr>
              <a:t>i	j </a:t>
            </a:r>
            <a:r>
              <a:rPr sz="700" i="1" spc="25" dirty="0">
                <a:latin typeface="Arial"/>
                <a:cs typeface="Arial"/>
              </a:rPr>
              <a:t>i</a:t>
            </a:r>
            <a:r>
              <a:rPr sz="700" i="1" spc="25" dirty="0">
                <a:latin typeface="LM Roman Dunhill 10"/>
                <a:cs typeface="LM Roman Dunhill 10"/>
              </a:rPr>
              <a:t>,</a:t>
            </a:r>
            <a:r>
              <a:rPr sz="700" i="1" spc="25" dirty="0">
                <a:latin typeface="Arial"/>
                <a:cs typeface="Arial"/>
              </a:rPr>
              <a:t>j </a:t>
            </a:r>
            <a:r>
              <a:rPr sz="1500" spc="-7" baseline="11111" dirty="0">
                <a:latin typeface="Arial"/>
                <a:cs typeface="Arial"/>
              </a:rPr>
              <a:t>when </a:t>
            </a:r>
            <a:r>
              <a:rPr sz="1500" i="1" baseline="11111" dirty="0">
                <a:latin typeface="Arial"/>
                <a:cs typeface="Arial"/>
              </a:rPr>
              <a:t>s</a:t>
            </a:r>
            <a:r>
              <a:rPr sz="700" i="1" dirty="0">
                <a:latin typeface="Arial"/>
                <a:cs typeface="Arial"/>
              </a:rPr>
              <a:t>i </a:t>
            </a:r>
            <a:r>
              <a:rPr sz="1500" i="1" spc="-187" baseline="11111" dirty="0">
                <a:latin typeface="DejaVu Sans Condensed"/>
                <a:cs typeface="DejaVu Sans Condensed"/>
              </a:rPr>
              <a:t>∈ </a:t>
            </a:r>
            <a:r>
              <a:rPr sz="1500" i="1" spc="22" baseline="11111" dirty="0">
                <a:latin typeface="Arial"/>
                <a:cs typeface="Arial"/>
              </a:rPr>
              <a:t>C</a:t>
            </a:r>
            <a:r>
              <a:rPr sz="700" i="1" spc="15" dirty="0">
                <a:latin typeface="Arial"/>
                <a:cs typeface="Arial"/>
              </a:rPr>
              <a:t>i</a:t>
            </a:r>
            <a:r>
              <a:rPr sz="700" i="1" spc="15" dirty="0">
                <a:latin typeface="LM Roman Dunhill 10"/>
                <a:cs typeface="LM Roman Dunhill 10"/>
              </a:rPr>
              <a:t>,</a:t>
            </a:r>
            <a:r>
              <a:rPr sz="700" i="1" spc="15" dirty="0">
                <a:latin typeface="Arial"/>
                <a:cs typeface="Arial"/>
              </a:rPr>
              <a:t>local </a:t>
            </a:r>
            <a:r>
              <a:rPr sz="1500" spc="-7" baseline="11111" dirty="0">
                <a:latin typeface="Arial"/>
                <a:cs typeface="Arial"/>
              </a:rPr>
              <a:t>and </a:t>
            </a:r>
            <a:r>
              <a:rPr sz="1500" i="1" baseline="11111" dirty="0">
                <a:latin typeface="Arial"/>
                <a:cs typeface="Arial"/>
              </a:rPr>
              <a:t>s</a:t>
            </a:r>
            <a:r>
              <a:rPr sz="700" i="1" dirty="0">
                <a:latin typeface="Arial"/>
                <a:cs typeface="Arial"/>
              </a:rPr>
              <a:t>j </a:t>
            </a:r>
            <a:r>
              <a:rPr sz="1500" i="1" spc="-187" baseline="11111" dirty="0">
                <a:latin typeface="DejaVu Sans Condensed"/>
                <a:cs typeface="DejaVu Sans Condensed"/>
              </a:rPr>
              <a:t>∈</a:t>
            </a:r>
            <a:r>
              <a:rPr sz="1500" i="1" spc="-89" baseline="11111" dirty="0">
                <a:latin typeface="DejaVu Sans Condensed"/>
                <a:cs typeface="DejaVu Sans Condensed"/>
              </a:rPr>
              <a:t> </a:t>
            </a:r>
            <a:r>
              <a:rPr sz="1500" i="1" spc="22" baseline="11111" dirty="0">
                <a:latin typeface="Arial"/>
                <a:cs typeface="Arial"/>
              </a:rPr>
              <a:t>C</a:t>
            </a:r>
            <a:r>
              <a:rPr sz="700" i="1" spc="15" dirty="0">
                <a:latin typeface="Arial"/>
                <a:cs typeface="Arial"/>
              </a:rPr>
              <a:t>j</a:t>
            </a:r>
            <a:r>
              <a:rPr sz="700" i="1" spc="15" dirty="0">
                <a:latin typeface="LM Roman Dunhill 10"/>
                <a:cs typeface="LM Roman Dunhill 10"/>
              </a:rPr>
              <a:t>,</a:t>
            </a:r>
            <a:r>
              <a:rPr sz="700" i="1" spc="15" dirty="0">
                <a:latin typeface="Arial"/>
                <a:cs typeface="Arial"/>
              </a:rPr>
              <a:t>local</a:t>
            </a:r>
            <a:endParaRPr sz="700">
              <a:latin typeface="Arial"/>
              <a:cs typeface="Arial"/>
            </a:endParaRPr>
          </a:p>
          <a:p>
            <a:pPr marL="929005" marR="55880" algn="just">
              <a:lnSpc>
                <a:spcPct val="119500"/>
              </a:lnSpc>
            </a:pPr>
            <a:r>
              <a:rPr sz="1500" spc="-7" baseline="11111" dirty="0">
                <a:latin typeface="Arial"/>
                <a:cs typeface="Arial"/>
              </a:rPr>
              <a:t>when </a:t>
            </a:r>
            <a:r>
              <a:rPr sz="1500" i="1" baseline="11111" dirty="0">
                <a:latin typeface="Arial"/>
                <a:cs typeface="Arial"/>
              </a:rPr>
              <a:t>s</a:t>
            </a:r>
            <a:r>
              <a:rPr sz="700" i="1" dirty="0">
                <a:latin typeface="Arial"/>
                <a:cs typeface="Arial"/>
              </a:rPr>
              <a:t>i </a:t>
            </a:r>
            <a:r>
              <a:rPr sz="1500" i="1" spc="-187" baseline="11111" dirty="0">
                <a:latin typeface="DejaVu Sans Condensed"/>
                <a:cs typeface="DejaVu Sans Condensed"/>
              </a:rPr>
              <a:t>∈ </a:t>
            </a:r>
            <a:r>
              <a:rPr sz="1500" i="1" spc="22" baseline="11111" dirty="0">
                <a:latin typeface="Arial"/>
                <a:cs typeface="Arial"/>
              </a:rPr>
              <a:t>C</a:t>
            </a:r>
            <a:r>
              <a:rPr sz="700" i="1" spc="15" dirty="0">
                <a:latin typeface="Arial"/>
                <a:cs typeface="Arial"/>
              </a:rPr>
              <a:t>i</a:t>
            </a:r>
            <a:r>
              <a:rPr sz="700" i="1" spc="15" dirty="0">
                <a:latin typeface="LM Roman Dunhill 10"/>
                <a:cs typeface="LM Roman Dunhill 10"/>
              </a:rPr>
              <a:t>,</a:t>
            </a:r>
            <a:r>
              <a:rPr sz="700" i="1" spc="15" dirty="0">
                <a:latin typeface="Arial"/>
                <a:cs typeface="Arial"/>
              </a:rPr>
              <a:t>local </a:t>
            </a:r>
            <a:r>
              <a:rPr sz="1500" spc="-7" baseline="11111" dirty="0">
                <a:latin typeface="Arial"/>
                <a:cs typeface="Arial"/>
              </a:rPr>
              <a:t>and </a:t>
            </a:r>
            <a:r>
              <a:rPr sz="1500" i="1" baseline="11111" dirty="0">
                <a:latin typeface="Arial"/>
                <a:cs typeface="Arial"/>
              </a:rPr>
              <a:t>s</a:t>
            </a:r>
            <a:r>
              <a:rPr sz="700" i="1" dirty="0">
                <a:latin typeface="Arial"/>
                <a:cs typeface="Arial"/>
              </a:rPr>
              <a:t>j </a:t>
            </a:r>
            <a:r>
              <a:rPr sz="1500" i="1" spc="-187" baseline="11111" dirty="0">
                <a:latin typeface="DejaVu Sans Condensed"/>
                <a:cs typeface="DejaVu Sans Condensed"/>
              </a:rPr>
              <a:t>∈ </a:t>
            </a:r>
            <a:r>
              <a:rPr sz="1500" i="1" spc="30" baseline="11111" dirty="0">
                <a:latin typeface="Arial"/>
                <a:cs typeface="Arial"/>
              </a:rPr>
              <a:t>C</a:t>
            </a:r>
            <a:r>
              <a:rPr sz="700" i="1" spc="20" dirty="0">
                <a:latin typeface="Arial"/>
                <a:cs typeface="Arial"/>
              </a:rPr>
              <a:t>j</a:t>
            </a:r>
            <a:r>
              <a:rPr sz="700" i="1" spc="20" dirty="0">
                <a:latin typeface="LM Roman Dunhill 10"/>
                <a:cs typeface="LM Roman Dunhill 10"/>
              </a:rPr>
              <a:t>,</a:t>
            </a:r>
            <a:r>
              <a:rPr sz="700" i="1" spc="20" dirty="0">
                <a:latin typeface="Arial"/>
                <a:cs typeface="Arial"/>
              </a:rPr>
              <a:t>cloud  </a:t>
            </a:r>
            <a:r>
              <a:rPr sz="1500" spc="-7" baseline="11111" dirty="0">
                <a:latin typeface="Arial"/>
                <a:cs typeface="Arial"/>
              </a:rPr>
              <a:t>when </a:t>
            </a:r>
            <a:r>
              <a:rPr sz="1500" i="1" baseline="11111" dirty="0">
                <a:latin typeface="Arial"/>
                <a:cs typeface="Arial"/>
              </a:rPr>
              <a:t>s</a:t>
            </a:r>
            <a:r>
              <a:rPr sz="700" i="1" dirty="0">
                <a:latin typeface="Arial"/>
                <a:cs typeface="Arial"/>
              </a:rPr>
              <a:t>i </a:t>
            </a:r>
            <a:r>
              <a:rPr sz="1500" i="1" spc="-187" baseline="11111" dirty="0">
                <a:latin typeface="DejaVu Sans Condensed"/>
                <a:cs typeface="DejaVu Sans Condensed"/>
              </a:rPr>
              <a:t>∈ </a:t>
            </a:r>
            <a:r>
              <a:rPr sz="1500" i="1" spc="30" baseline="11111" dirty="0">
                <a:latin typeface="Arial"/>
                <a:cs typeface="Arial"/>
              </a:rPr>
              <a:t>C</a:t>
            </a:r>
            <a:r>
              <a:rPr sz="700" i="1" spc="20" dirty="0">
                <a:latin typeface="Arial"/>
                <a:cs typeface="Arial"/>
              </a:rPr>
              <a:t>i</a:t>
            </a:r>
            <a:r>
              <a:rPr sz="700" i="1" spc="20" dirty="0">
                <a:latin typeface="LM Roman Dunhill 10"/>
                <a:cs typeface="LM Roman Dunhill 10"/>
              </a:rPr>
              <a:t>,</a:t>
            </a:r>
            <a:r>
              <a:rPr sz="700" i="1" spc="20" dirty="0">
                <a:latin typeface="Arial"/>
                <a:cs typeface="Arial"/>
              </a:rPr>
              <a:t>cloud </a:t>
            </a:r>
            <a:r>
              <a:rPr sz="1500" spc="-7" baseline="11111" dirty="0">
                <a:latin typeface="Arial"/>
                <a:cs typeface="Arial"/>
              </a:rPr>
              <a:t>and </a:t>
            </a:r>
            <a:r>
              <a:rPr sz="1500" i="1" baseline="11111" dirty="0">
                <a:latin typeface="Arial"/>
                <a:cs typeface="Arial"/>
              </a:rPr>
              <a:t>s</a:t>
            </a:r>
            <a:r>
              <a:rPr sz="700" i="1" dirty="0">
                <a:latin typeface="Arial"/>
                <a:cs typeface="Arial"/>
              </a:rPr>
              <a:t>j </a:t>
            </a:r>
            <a:r>
              <a:rPr sz="1500" i="1" spc="-187" baseline="11111" dirty="0">
                <a:latin typeface="DejaVu Sans Condensed"/>
                <a:cs typeface="DejaVu Sans Condensed"/>
              </a:rPr>
              <a:t>∈ </a:t>
            </a:r>
            <a:r>
              <a:rPr sz="1500" i="1" spc="22" baseline="11111" dirty="0">
                <a:latin typeface="Arial"/>
                <a:cs typeface="Arial"/>
              </a:rPr>
              <a:t>C</a:t>
            </a:r>
            <a:r>
              <a:rPr sz="700" i="1" spc="15" dirty="0">
                <a:latin typeface="Arial"/>
                <a:cs typeface="Arial"/>
              </a:rPr>
              <a:t>j</a:t>
            </a:r>
            <a:r>
              <a:rPr sz="700" i="1" spc="15" dirty="0">
                <a:latin typeface="LM Roman Dunhill 10"/>
                <a:cs typeface="LM Roman Dunhill 10"/>
              </a:rPr>
              <a:t>,</a:t>
            </a:r>
            <a:r>
              <a:rPr sz="700" i="1" spc="15" dirty="0">
                <a:latin typeface="Arial"/>
                <a:cs typeface="Arial"/>
              </a:rPr>
              <a:t>local  </a:t>
            </a:r>
            <a:r>
              <a:rPr sz="1500" spc="-7" baseline="11111" dirty="0">
                <a:latin typeface="Arial"/>
                <a:cs typeface="Arial"/>
              </a:rPr>
              <a:t>when </a:t>
            </a:r>
            <a:r>
              <a:rPr sz="1500" i="1" baseline="11111" dirty="0">
                <a:latin typeface="Arial"/>
                <a:cs typeface="Arial"/>
              </a:rPr>
              <a:t>s</a:t>
            </a:r>
            <a:r>
              <a:rPr sz="700" i="1" dirty="0">
                <a:latin typeface="Arial"/>
                <a:cs typeface="Arial"/>
              </a:rPr>
              <a:t>i </a:t>
            </a:r>
            <a:r>
              <a:rPr sz="1500" i="1" spc="-187" baseline="11111" dirty="0">
                <a:latin typeface="DejaVu Sans Condensed"/>
                <a:cs typeface="DejaVu Sans Condensed"/>
              </a:rPr>
              <a:t>∈ </a:t>
            </a:r>
            <a:r>
              <a:rPr sz="1500" i="1" spc="30" baseline="11111" dirty="0">
                <a:latin typeface="Arial"/>
                <a:cs typeface="Arial"/>
              </a:rPr>
              <a:t>C</a:t>
            </a:r>
            <a:r>
              <a:rPr sz="700" i="1" spc="20" dirty="0">
                <a:latin typeface="Arial"/>
                <a:cs typeface="Arial"/>
              </a:rPr>
              <a:t>i</a:t>
            </a:r>
            <a:r>
              <a:rPr sz="700" i="1" spc="20" dirty="0">
                <a:latin typeface="LM Roman Dunhill 10"/>
                <a:cs typeface="LM Roman Dunhill 10"/>
              </a:rPr>
              <a:t>,</a:t>
            </a:r>
            <a:r>
              <a:rPr sz="700" i="1" spc="20" dirty="0">
                <a:latin typeface="Arial"/>
                <a:cs typeface="Arial"/>
              </a:rPr>
              <a:t>cloud </a:t>
            </a:r>
            <a:r>
              <a:rPr sz="1500" spc="-7" baseline="11111" dirty="0">
                <a:latin typeface="Arial"/>
                <a:cs typeface="Arial"/>
              </a:rPr>
              <a:t>and </a:t>
            </a:r>
            <a:r>
              <a:rPr sz="1500" i="1" baseline="11111" dirty="0">
                <a:latin typeface="Arial"/>
                <a:cs typeface="Arial"/>
              </a:rPr>
              <a:t>s</a:t>
            </a:r>
            <a:r>
              <a:rPr sz="700" i="1" dirty="0">
                <a:latin typeface="Arial"/>
                <a:cs typeface="Arial"/>
              </a:rPr>
              <a:t>j </a:t>
            </a:r>
            <a:r>
              <a:rPr sz="1500" i="1" spc="-187" baseline="11111" dirty="0">
                <a:latin typeface="DejaVu Sans Condensed"/>
                <a:cs typeface="DejaVu Sans Condensed"/>
              </a:rPr>
              <a:t>∈</a:t>
            </a:r>
            <a:r>
              <a:rPr sz="1500" i="1" spc="-307" baseline="11111" dirty="0">
                <a:latin typeface="DejaVu Sans Condensed"/>
                <a:cs typeface="DejaVu Sans Condensed"/>
              </a:rPr>
              <a:t> </a:t>
            </a:r>
            <a:r>
              <a:rPr sz="1500" i="1" spc="30" baseline="11111" dirty="0">
                <a:latin typeface="Arial"/>
                <a:cs typeface="Arial"/>
              </a:rPr>
              <a:t>C</a:t>
            </a:r>
            <a:r>
              <a:rPr sz="700" i="1" spc="20" dirty="0">
                <a:latin typeface="Arial"/>
                <a:cs typeface="Arial"/>
              </a:rPr>
              <a:t>j</a:t>
            </a:r>
            <a:r>
              <a:rPr sz="700" i="1" spc="20" dirty="0">
                <a:latin typeface="LM Roman Dunhill 10"/>
                <a:cs typeface="LM Roman Dunhill 10"/>
              </a:rPr>
              <a:t>,</a:t>
            </a:r>
            <a:r>
              <a:rPr sz="700" i="1" spc="20" dirty="0">
                <a:latin typeface="Arial"/>
                <a:cs typeface="Arial"/>
              </a:rPr>
              <a:t>cloud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46" name="object 46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66713" y="3331252"/>
            <a:ext cx="59499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4" action="ppaction://hlinksldjump"/>
              </a:rPr>
              <a:t>Cloud</a:t>
            </a:r>
            <a:r>
              <a:rPr sz="600" spc="-35" dirty="0">
                <a:solidFill>
                  <a:srgbClr val="04064C"/>
                </a:solidFill>
                <a:latin typeface="Arial"/>
                <a:cs typeface="Arial"/>
                <a:hlinkClick r:id="rId1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4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40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658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High performance distributed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Overall </a:t>
            </a:r>
            <a:r>
              <a:rPr spc="15" dirty="0"/>
              <a:t>Internet</a:t>
            </a:r>
            <a:r>
              <a:rPr dirty="0"/>
              <a:t> </a:t>
            </a:r>
            <a:r>
              <a:rPr spc="15" dirty="0"/>
              <a:t>costs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78814"/>
            <a:ext cx="4483735" cy="611505"/>
            <a:chOff x="87743" y="878814"/>
            <a:chExt cx="4483735" cy="611505"/>
          </a:xfrm>
        </p:grpSpPr>
        <p:sp>
          <p:nvSpPr>
            <p:cNvPr id="5" name="object 5"/>
            <p:cNvSpPr/>
            <p:nvPr/>
          </p:nvSpPr>
          <p:spPr>
            <a:xfrm>
              <a:off x="87743" y="878814"/>
              <a:ext cx="4432935" cy="173990"/>
            </a:xfrm>
            <a:custGeom>
              <a:avLst/>
              <a:gdLst/>
              <a:ahLst/>
              <a:cxnLst/>
              <a:rect l="l" t="t" r="r" b="b"/>
              <a:pathLst>
                <a:path w="4432935" h="17399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3799"/>
                  </a:lnTo>
                  <a:lnTo>
                    <a:pt x="4432567" y="173799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039964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388707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376006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23048"/>
              <a:ext cx="50749" cy="46565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84242"/>
              <a:ext cx="4432935" cy="355600"/>
            </a:xfrm>
            <a:custGeom>
              <a:avLst/>
              <a:gdLst/>
              <a:ahLst/>
              <a:cxnLst/>
              <a:rect l="l" t="t" r="r" b="b"/>
              <a:pathLst>
                <a:path w="4432935" h="355600">
                  <a:moveTo>
                    <a:pt x="4432567" y="0"/>
                  </a:moveTo>
                  <a:lnTo>
                    <a:pt x="0" y="0"/>
                  </a:lnTo>
                  <a:lnTo>
                    <a:pt x="0" y="304464"/>
                  </a:lnTo>
                  <a:lnTo>
                    <a:pt x="4008" y="324189"/>
                  </a:lnTo>
                  <a:lnTo>
                    <a:pt x="14922" y="340342"/>
                  </a:lnTo>
                  <a:lnTo>
                    <a:pt x="31075" y="351256"/>
                  </a:lnTo>
                  <a:lnTo>
                    <a:pt x="50800" y="355265"/>
                  </a:lnTo>
                  <a:lnTo>
                    <a:pt x="4381767" y="355265"/>
                  </a:lnTo>
                  <a:lnTo>
                    <a:pt x="4401492" y="351256"/>
                  </a:lnTo>
                  <a:lnTo>
                    <a:pt x="4417644" y="340342"/>
                  </a:lnTo>
                  <a:lnTo>
                    <a:pt x="4428558" y="324189"/>
                  </a:lnTo>
                  <a:lnTo>
                    <a:pt x="4432567" y="304464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961148"/>
              <a:ext cx="0" cy="447040"/>
            </a:xfrm>
            <a:custGeom>
              <a:avLst/>
              <a:gdLst/>
              <a:ahLst/>
              <a:cxnLst/>
              <a:rect l="l" t="t" r="r" b="b"/>
              <a:pathLst>
                <a:path h="447040">
                  <a:moveTo>
                    <a:pt x="0" y="44660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4844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3574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2304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121625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273454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87743" y="1591436"/>
            <a:ext cx="4432935" cy="185420"/>
          </a:xfrm>
          <a:custGeom>
            <a:avLst/>
            <a:gdLst/>
            <a:ahLst/>
            <a:cxnLst/>
            <a:rect l="l" t="t" r="r" b="b"/>
            <a:pathLst>
              <a:path w="4432935" h="185419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4808"/>
                </a:lnTo>
                <a:lnTo>
                  <a:pt x="4432567" y="184808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5044" y="828300"/>
            <a:ext cx="3021330" cy="93281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Notations</a:t>
            </a:r>
            <a:endParaRPr sz="1000">
              <a:latin typeface="Arial"/>
              <a:cs typeface="Arial"/>
            </a:endParaRPr>
          </a:p>
          <a:p>
            <a:pPr marL="340360">
              <a:lnSpc>
                <a:spcPts val="1200"/>
              </a:lnSpc>
              <a:spcBef>
                <a:spcPts val="320"/>
              </a:spcBef>
            </a:pPr>
            <a:r>
              <a:rPr sz="1000" i="1" spc="10" dirty="0">
                <a:latin typeface="Arial"/>
                <a:cs typeface="Arial"/>
              </a:rPr>
              <a:t>cost</a:t>
            </a:r>
            <a:r>
              <a:rPr sz="1050" i="1" spc="15" baseline="-15873" dirty="0">
                <a:latin typeface="Arial"/>
                <a:cs typeface="Arial"/>
              </a:rPr>
              <a:t>local</a:t>
            </a:r>
            <a:r>
              <a:rPr sz="1050" i="1" spc="15" baseline="-15873" dirty="0">
                <a:latin typeface="LM Roman Dunhill 10"/>
                <a:cs typeface="LM Roman Dunhill 10"/>
              </a:rPr>
              <a:t>,</a:t>
            </a:r>
            <a:r>
              <a:rPr sz="1050" i="1" spc="15" baseline="-15873" dirty="0">
                <a:latin typeface="Arial"/>
                <a:cs typeface="Arial"/>
              </a:rPr>
              <a:t>inet </a:t>
            </a:r>
            <a:r>
              <a:rPr sz="1000" spc="-5" dirty="0">
                <a:latin typeface="Arial"/>
                <a:cs typeface="Arial"/>
              </a:rPr>
              <a:t>: per unit </a:t>
            </a:r>
            <a:r>
              <a:rPr sz="1000" dirty="0">
                <a:latin typeface="Arial"/>
                <a:cs typeface="Arial"/>
              </a:rPr>
              <a:t>Internet </a:t>
            </a:r>
            <a:r>
              <a:rPr sz="1000" spc="-5" dirty="0">
                <a:latin typeface="Arial"/>
                <a:cs typeface="Arial"/>
              </a:rPr>
              <a:t>costs to local </a:t>
            </a:r>
            <a:r>
              <a:rPr sz="1000" spc="5" dirty="0">
                <a:latin typeface="Arial"/>
                <a:cs typeface="Arial"/>
              </a:rPr>
              <a:t>part</a:t>
            </a:r>
            <a:endParaRPr sz="1000">
              <a:latin typeface="Arial"/>
              <a:cs typeface="Arial"/>
            </a:endParaRPr>
          </a:p>
          <a:p>
            <a:pPr marL="340360">
              <a:lnSpc>
                <a:spcPts val="1200"/>
              </a:lnSpc>
            </a:pPr>
            <a:r>
              <a:rPr sz="1000" i="1" spc="15" dirty="0">
                <a:latin typeface="Arial"/>
                <a:cs typeface="Arial"/>
              </a:rPr>
              <a:t>cost</a:t>
            </a:r>
            <a:r>
              <a:rPr sz="1050" i="1" spc="22" baseline="-15873" dirty="0">
                <a:latin typeface="Arial"/>
                <a:cs typeface="Arial"/>
              </a:rPr>
              <a:t>cloud</a:t>
            </a:r>
            <a:r>
              <a:rPr sz="1050" i="1" spc="22" baseline="-15873" dirty="0">
                <a:latin typeface="LM Roman Dunhill 10"/>
                <a:cs typeface="LM Roman Dunhill 10"/>
              </a:rPr>
              <a:t>,</a:t>
            </a:r>
            <a:r>
              <a:rPr sz="1050" i="1" spc="22" baseline="-15873" dirty="0">
                <a:latin typeface="Arial"/>
                <a:cs typeface="Arial"/>
              </a:rPr>
              <a:t>inet </a:t>
            </a:r>
            <a:r>
              <a:rPr sz="1000" spc="-5" dirty="0">
                <a:latin typeface="Arial"/>
                <a:cs typeface="Arial"/>
              </a:rPr>
              <a:t>: per unit </a:t>
            </a:r>
            <a:r>
              <a:rPr sz="1000" dirty="0">
                <a:latin typeface="Arial"/>
                <a:cs typeface="Arial"/>
              </a:rPr>
              <a:t>Internet </a:t>
            </a:r>
            <a:r>
              <a:rPr sz="1000" spc="-5" dirty="0">
                <a:latin typeface="Arial"/>
                <a:cs typeface="Arial"/>
              </a:rPr>
              <a:t>costs to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cloud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Costs and traffic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before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and after migration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7743" y="1635661"/>
            <a:ext cx="4483735" cy="1202690"/>
            <a:chOff x="87743" y="1635661"/>
            <a:chExt cx="4483735" cy="1202690"/>
          </a:xfrm>
        </p:grpSpPr>
        <p:sp>
          <p:nvSpPr>
            <p:cNvPr id="20" name="object 20"/>
            <p:cNvSpPr/>
            <p:nvPr/>
          </p:nvSpPr>
          <p:spPr>
            <a:xfrm>
              <a:off x="87744" y="1763585"/>
              <a:ext cx="4432566" cy="506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8544" y="2736329"/>
              <a:ext cx="101600" cy="1016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9344" y="2723629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635671"/>
              <a:ext cx="50749" cy="110065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7743" y="1807862"/>
              <a:ext cx="4432935" cy="979805"/>
            </a:xfrm>
            <a:custGeom>
              <a:avLst/>
              <a:gdLst/>
              <a:ahLst/>
              <a:cxnLst/>
              <a:rect l="l" t="t" r="r" b="b"/>
              <a:pathLst>
                <a:path w="4432935" h="979805">
                  <a:moveTo>
                    <a:pt x="4432567" y="0"/>
                  </a:moveTo>
                  <a:lnTo>
                    <a:pt x="0" y="0"/>
                  </a:lnTo>
                  <a:lnTo>
                    <a:pt x="0" y="928466"/>
                  </a:lnTo>
                  <a:lnTo>
                    <a:pt x="4008" y="948191"/>
                  </a:lnTo>
                  <a:lnTo>
                    <a:pt x="14922" y="964344"/>
                  </a:lnTo>
                  <a:lnTo>
                    <a:pt x="31075" y="975258"/>
                  </a:lnTo>
                  <a:lnTo>
                    <a:pt x="50800" y="979266"/>
                  </a:lnTo>
                  <a:lnTo>
                    <a:pt x="4381767" y="979266"/>
                  </a:lnTo>
                  <a:lnTo>
                    <a:pt x="4401492" y="975258"/>
                  </a:lnTo>
                  <a:lnTo>
                    <a:pt x="4417644" y="964344"/>
                  </a:lnTo>
                  <a:lnTo>
                    <a:pt x="4428558" y="948191"/>
                  </a:lnTo>
                  <a:lnTo>
                    <a:pt x="4432567" y="92846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673761"/>
              <a:ext cx="0" cy="1082040"/>
            </a:xfrm>
            <a:custGeom>
              <a:avLst/>
              <a:gdLst/>
              <a:ahLst/>
              <a:cxnLst/>
              <a:rect l="l" t="t" r="r" b="b"/>
              <a:pathLst>
                <a:path h="1082039">
                  <a:moveTo>
                    <a:pt x="0" y="108161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166106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20311" y="164836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20311" y="163566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038860" y="1969991"/>
            <a:ext cx="1162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Verdana"/>
                <a:cs typeface="Verdana"/>
              </a:rPr>
              <a:t>∑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64666" y="2128884"/>
            <a:ext cx="651510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1050" i="1" spc="7" baseline="15873" dirty="0">
                <a:latin typeface="Arial"/>
                <a:cs typeface="Arial"/>
              </a:rPr>
              <a:t>C</a:t>
            </a:r>
            <a:r>
              <a:rPr sz="600" i="1" spc="5" dirty="0">
                <a:latin typeface="Arial"/>
                <a:cs typeface="Arial"/>
              </a:rPr>
              <a:t>i</a:t>
            </a:r>
            <a:r>
              <a:rPr sz="600" i="1" spc="5" dirty="0">
                <a:latin typeface="LM Roman Dunhill 10"/>
                <a:cs typeface="LM Roman Dunhill 10"/>
              </a:rPr>
              <a:t>,</a:t>
            </a:r>
            <a:r>
              <a:rPr sz="600" i="1" spc="5" dirty="0">
                <a:latin typeface="Arial"/>
                <a:cs typeface="Arial"/>
              </a:rPr>
              <a:t>local</a:t>
            </a:r>
            <a:r>
              <a:rPr sz="600" i="1" spc="-80" dirty="0">
                <a:latin typeface="Arial"/>
                <a:cs typeface="Arial"/>
              </a:rPr>
              <a:t> </a:t>
            </a:r>
            <a:r>
              <a:rPr sz="1050" i="1" spc="7" baseline="15873" dirty="0">
                <a:latin typeface="LM Roman Dunhill 10"/>
                <a:cs typeface="LM Roman Dunhill 10"/>
              </a:rPr>
              <a:t>,</a:t>
            </a:r>
            <a:r>
              <a:rPr sz="1050" i="1" spc="7" baseline="15873" dirty="0">
                <a:latin typeface="Arial"/>
                <a:cs typeface="Arial"/>
              </a:rPr>
              <a:t>C</a:t>
            </a:r>
            <a:r>
              <a:rPr sz="600" i="1" spc="5" dirty="0">
                <a:latin typeface="Arial"/>
                <a:cs typeface="Arial"/>
              </a:rPr>
              <a:t>j</a:t>
            </a:r>
            <a:r>
              <a:rPr sz="600" i="1" spc="5" dirty="0">
                <a:latin typeface="LM Roman Dunhill 10"/>
                <a:cs typeface="LM Roman Dunhill 10"/>
              </a:rPr>
              <a:t>,</a:t>
            </a:r>
            <a:r>
              <a:rPr sz="600" i="1" spc="5" dirty="0">
                <a:latin typeface="Arial"/>
                <a:cs typeface="Arial"/>
              </a:rPr>
              <a:t>local</a:t>
            </a:r>
            <a:endParaRPr sz="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21902" y="1969991"/>
            <a:ext cx="1162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Verdana"/>
                <a:cs typeface="Verdana"/>
              </a:rPr>
              <a:t>∑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01138" y="2128884"/>
            <a:ext cx="344805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1050" i="1" spc="7" baseline="15873" dirty="0">
                <a:latin typeface="Arial"/>
                <a:cs typeface="Arial"/>
              </a:rPr>
              <a:t>C</a:t>
            </a:r>
            <a:r>
              <a:rPr sz="600" i="1" spc="5" dirty="0">
                <a:latin typeface="Arial"/>
                <a:cs typeface="Arial"/>
              </a:rPr>
              <a:t>j</a:t>
            </a:r>
            <a:r>
              <a:rPr sz="600" i="1" spc="5" dirty="0">
                <a:latin typeface="LM Roman Dunhill 10"/>
                <a:cs typeface="LM Roman Dunhill 10"/>
              </a:rPr>
              <a:t>,</a:t>
            </a:r>
            <a:r>
              <a:rPr sz="600" i="1" spc="5" dirty="0">
                <a:latin typeface="Arial"/>
                <a:cs typeface="Arial"/>
              </a:rPr>
              <a:t>local</a:t>
            </a:r>
            <a:endParaRPr sz="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352486" y="2002617"/>
            <a:ext cx="29762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1367155" algn="l"/>
              </a:tabLst>
            </a:pPr>
            <a:r>
              <a:rPr sz="1500" spc="-112" baseline="19444" dirty="0">
                <a:latin typeface="Latin Modern Math"/>
                <a:cs typeface="Latin Modern Math"/>
              </a:rPr>
              <a:t>(</a:t>
            </a:r>
            <a:r>
              <a:rPr sz="1500" i="1" spc="-112" baseline="19444" dirty="0">
                <a:latin typeface="Arial"/>
                <a:cs typeface="Arial"/>
              </a:rPr>
              <a:t>T</a:t>
            </a:r>
            <a:r>
              <a:rPr sz="700" i="1" spc="-75" dirty="0">
                <a:latin typeface="Arial"/>
                <a:cs typeface="Arial"/>
              </a:rPr>
              <a:t>i</a:t>
            </a:r>
            <a:r>
              <a:rPr sz="1050" i="1" spc="-112" baseline="55555" dirty="0">
                <a:latin typeface="DejaVu Sans Condensed"/>
                <a:cs typeface="DejaVu Sans Condensed"/>
              </a:rPr>
              <a:t>∗</a:t>
            </a:r>
            <a:r>
              <a:rPr sz="700" i="1" spc="-75" dirty="0">
                <a:latin typeface="LM Roman Dunhill 10"/>
                <a:cs typeface="LM Roman Dunhill 10"/>
              </a:rPr>
              <a:t>,</a:t>
            </a:r>
            <a:r>
              <a:rPr sz="700" i="1" spc="-75" dirty="0">
                <a:latin typeface="Arial"/>
                <a:cs typeface="Arial"/>
              </a:rPr>
              <a:t>j </a:t>
            </a:r>
            <a:r>
              <a:rPr sz="1500" i="1" spc="-135" baseline="19444" dirty="0">
                <a:latin typeface="Arial"/>
                <a:cs typeface="Arial"/>
              </a:rPr>
              <a:t>S</a:t>
            </a:r>
            <a:r>
              <a:rPr sz="700" i="1" spc="-90" dirty="0">
                <a:latin typeface="Arial"/>
                <a:cs typeface="Arial"/>
              </a:rPr>
              <a:t>i</a:t>
            </a:r>
            <a:r>
              <a:rPr sz="1050" i="1" spc="-135" baseline="55555" dirty="0">
                <a:latin typeface="DejaVu Sans Condensed"/>
                <a:cs typeface="DejaVu Sans Condensed"/>
              </a:rPr>
              <a:t>∗</a:t>
            </a:r>
            <a:r>
              <a:rPr sz="700" i="1" spc="-90" dirty="0">
                <a:latin typeface="LM Roman Dunhill 10"/>
                <a:cs typeface="LM Roman Dunhill 10"/>
              </a:rPr>
              <a:t>,</a:t>
            </a:r>
            <a:r>
              <a:rPr sz="700" i="1" spc="-90" dirty="0">
                <a:latin typeface="Arial"/>
                <a:cs typeface="Arial"/>
              </a:rPr>
              <a:t>j   </a:t>
            </a:r>
            <a:r>
              <a:rPr sz="1500" spc="-7" baseline="19444" dirty="0">
                <a:latin typeface="Latin Modern Math"/>
                <a:cs typeface="Latin Modern Math"/>
              </a:rPr>
              <a:t>+</a:t>
            </a:r>
            <a:r>
              <a:rPr sz="1500" spc="-382" baseline="19444" dirty="0">
                <a:latin typeface="Latin Modern Math"/>
                <a:cs typeface="Latin Modern Math"/>
              </a:rPr>
              <a:t> </a:t>
            </a:r>
            <a:r>
              <a:rPr sz="1500" i="1" spc="-135" baseline="19444" dirty="0">
                <a:latin typeface="Arial"/>
                <a:cs typeface="Arial"/>
              </a:rPr>
              <a:t>T</a:t>
            </a:r>
            <a:r>
              <a:rPr sz="700" i="1" spc="-90" dirty="0">
                <a:latin typeface="Arial"/>
                <a:cs typeface="Arial"/>
              </a:rPr>
              <a:t>j</a:t>
            </a:r>
            <a:r>
              <a:rPr sz="1050" i="1" spc="-135" baseline="55555" dirty="0">
                <a:latin typeface="DejaVu Sans Condensed"/>
                <a:cs typeface="DejaVu Sans Condensed"/>
              </a:rPr>
              <a:t>∗</a:t>
            </a:r>
            <a:r>
              <a:rPr sz="700" i="1" spc="-90" dirty="0">
                <a:latin typeface="LM Roman Dunhill 10"/>
                <a:cs typeface="LM Roman Dunhill 10"/>
              </a:rPr>
              <a:t>,</a:t>
            </a:r>
            <a:r>
              <a:rPr sz="700" i="1" spc="-90" dirty="0">
                <a:latin typeface="Arial"/>
                <a:cs typeface="Arial"/>
              </a:rPr>
              <a:t>i </a:t>
            </a:r>
            <a:r>
              <a:rPr sz="1500" i="1" spc="-135" baseline="19444" dirty="0">
                <a:latin typeface="Arial"/>
                <a:cs typeface="Arial"/>
              </a:rPr>
              <a:t>S</a:t>
            </a:r>
            <a:r>
              <a:rPr sz="700" i="1" spc="-90" dirty="0">
                <a:latin typeface="Arial"/>
                <a:cs typeface="Arial"/>
              </a:rPr>
              <a:t>j</a:t>
            </a:r>
            <a:r>
              <a:rPr sz="1050" i="1" spc="-135" baseline="55555" dirty="0">
                <a:latin typeface="DejaVu Sans Condensed"/>
                <a:cs typeface="DejaVu Sans Condensed"/>
              </a:rPr>
              <a:t>∗</a:t>
            </a:r>
            <a:r>
              <a:rPr sz="700" i="1" spc="-90" dirty="0">
                <a:latin typeface="LM Roman Dunhill 10"/>
                <a:cs typeface="LM Roman Dunhill 10"/>
              </a:rPr>
              <a:t>,</a:t>
            </a:r>
            <a:r>
              <a:rPr sz="700" i="1" spc="-90" dirty="0">
                <a:latin typeface="Arial"/>
                <a:cs typeface="Arial"/>
              </a:rPr>
              <a:t>i </a:t>
            </a:r>
            <a:r>
              <a:rPr sz="1500" spc="-7" baseline="19444" dirty="0">
                <a:latin typeface="Latin Modern Math"/>
                <a:cs typeface="Latin Modern Math"/>
              </a:rPr>
              <a:t>)</a:t>
            </a:r>
            <a:r>
              <a:rPr sz="1500" spc="-292" baseline="19444" dirty="0">
                <a:latin typeface="Latin Modern Math"/>
                <a:cs typeface="Latin Modern Math"/>
              </a:rPr>
              <a:t> </a:t>
            </a:r>
            <a:r>
              <a:rPr sz="1500" spc="-7" baseline="19444" dirty="0">
                <a:latin typeface="Latin Modern Math"/>
                <a:cs typeface="Latin Modern Math"/>
              </a:rPr>
              <a:t>+	</a:t>
            </a:r>
            <a:r>
              <a:rPr sz="1500" spc="-104" baseline="19444" dirty="0">
                <a:latin typeface="Latin Modern Math"/>
                <a:cs typeface="Latin Modern Math"/>
              </a:rPr>
              <a:t>(</a:t>
            </a:r>
            <a:r>
              <a:rPr sz="1500" i="1" spc="-104" baseline="19444" dirty="0">
                <a:latin typeface="Arial"/>
                <a:cs typeface="Arial"/>
              </a:rPr>
              <a:t>T</a:t>
            </a:r>
            <a:r>
              <a:rPr sz="700" i="1" spc="-70" dirty="0">
                <a:latin typeface="Arial"/>
                <a:cs typeface="Arial"/>
              </a:rPr>
              <a:t>u</a:t>
            </a:r>
            <a:r>
              <a:rPr sz="1050" i="1" spc="-104" baseline="55555" dirty="0">
                <a:latin typeface="DejaVu Sans Condensed"/>
                <a:cs typeface="DejaVu Sans Condensed"/>
              </a:rPr>
              <a:t>∗</a:t>
            </a:r>
            <a:r>
              <a:rPr sz="700" i="1" spc="-70" dirty="0">
                <a:latin typeface="Arial"/>
                <a:cs typeface="Arial"/>
              </a:rPr>
              <a:t>ser</a:t>
            </a:r>
            <a:r>
              <a:rPr sz="700" i="1" spc="-114" dirty="0">
                <a:latin typeface="Arial"/>
                <a:cs typeface="Arial"/>
              </a:rPr>
              <a:t> </a:t>
            </a:r>
            <a:r>
              <a:rPr sz="700" i="1" spc="5" dirty="0">
                <a:latin typeface="LM Roman Dunhill 10"/>
                <a:cs typeface="LM Roman Dunhill 10"/>
              </a:rPr>
              <a:t>,</a:t>
            </a:r>
            <a:r>
              <a:rPr sz="700" i="1" spc="5" dirty="0">
                <a:latin typeface="Arial"/>
                <a:cs typeface="Arial"/>
              </a:rPr>
              <a:t>j</a:t>
            </a:r>
            <a:r>
              <a:rPr sz="700" i="1" spc="-85" dirty="0">
                <a:latin typeface="Arial"/>
                <a:cs typeface="Arial"/>
              </a:rPr>
              <a:t> </a:t>
            </a:r>
            <a:r>
              <a:rPr sz="1500" i="1" spc="-120" baseline="19444" dirty="0">
                <a:latin typeface="Arial"/>
                <a:cs typeface="Arial"/>
              </a:rPr>
              <a:t>S</a:t>
            </a:r>
            <a:r>
              <a:rPr sz="700" i="1" spc="-80" dirty="0">
                <a:latin typeface="Arial"/>
                <a:cs typeface="Arial"/>
              </a:rPr>
              <a:t>u</a:t>
            </a:r>
            <a:r>
              <a:rPr sz="1050" i="1" spc="-120" baseline="55555" dirty="0">
                <a:latin typeface="DejaVu Sans Condensed"/>
                <a:cs typeface="DejaVu Sans Condensed"/>
              </a:rPr>
              <a:t>∗</a:t>
            </a:r>
            <a:r>
              <a:rPr sz="700" i="1" spc="-80" dirty="0">
                <a:latin typeface="Arial"/>
                <a:cs typeface="Arial"/>
              </a:rPr>
              <a:t>ser</a:t>
            </a:r>
            <a:r>
              <a:rPr sz="700" i="1" spc="-114" dirty="0">
                <a:latin typeface="Arial"/>
                <a:cs typeface="Arial"/>
              </a:rPr>
              <a:t> </a:t>
            </a:r>
            <a:r>
              <a:rPr sz="700" i="1" spc="5" dirty="0">
                <a:latin typeface="LM Roman Dunhill 10"/>
                <a:cs typeface="LM Roman Dunhill 10"/>
              </a:rPr>
              <a:t>,</a:t>
            </a:r>
            <a:r>
              <a:rPr sz="700" i="1" spc="5" dirty="0">
                <a:latin typeface="Arial"/>
                <a:cs typeface="Arial"/>
              </a:rPr>
              <a:t>j</a:t>
            </a:r>
            <a:r>
              <a:rPr sz="700" i="1" spc="55" dirty="0">
                <a:latin typeface="Arial"/>
                <a:cs typeface="Arial"/>
              </a:rPr>
              <a:t> </a:t>
            </a:r>
            <a:r>
              <a:rPr sz="1500" spc="-7" baseline="19444" dirty="0">
                <a:latin typeface="Latin Modern Math"/>
                <a:cs typeface="Latin Modern Math"/>
              </a:rPr>
              <a:t>+</a:t>
            </a:r>
            <a:r>
              <a:rPr sz="1500" spc="-292" baseline="19444" dirty="0">
                <a:latin typeface="Latin Modern Math"/>
                <a:cs typeface="Latin Modern Math"/>
              </a:rPr>
              <a:t> </a:t>
            </a:r>
            <a:r>
              <a:rPr sz="1500" i="1" spc="-75" baseline="19444" dirty="0">
                <a:latin typeface="Arial"/>
                <a:cs typeface="Arial"/>
              </a:rPr>
              <a:t>T</a:t>
            </a:r>
            <a:r>
              <a:rPr sz="700" i="1" spc="-50" dirty="0">
                <a:latin typeface="Arial"/>
                <a:cs typeface="Arial"/>
              </a:rPr>
              <a:t>j</a:t>
            </a:r>
            <a:r>
              <a:rPr sz="1050" i="1" spc="-75" baseline="55555" dirty="0">
                <a:latin typeface="DejaVu Sans Condensed"/>
                <a:cs typeface="DejaVu Sans Condensed"/>
              </a:rPr>
              <a:t>∗</a:t>
            </a:r>
            <a:r>
              <a:rPr sz="700" i="1" spc="-50" dirty="0">
                <a:latin typeface="LM Roman Dunhill 10"/>
                <a:cs typeface="LM Roman Dunhill 10"/>
              </a:rPr>
              <a:t>,</a:t>
            </a:r>
            <a:r>
              <a:rPr sz="700" i="1" spc="-50" dirty="0">
                <a:latin typeface="Arial"/>
                <a:cs typeface="Arial"/>
              </a:rPr>
              <a:t>user</a:t>
            </a:r>
            <a:r>
              <a:rPr sz="700" i="1" spc="-65" dirty="0">
                <a:latin typeface="Arial"/>
                <a:cs typeface="Arial"/>
              </a:rPr>
              <a:t> </a:t>
            </a:r>
            <a:r>
              <a:rPr sz="1500" i="1" spc="-75" baseline="19444" dirty="0">
                <a:latin typeface="Arial"/>
                <a:cs typeface="Arial"/>
              </a:rPr>
              <a:t>S</a:t>
            </a:r>
            <a:r>
              <a:rPr sz="700" i="1" spc="-50" dirty="0">
                <a:latin typeface="Arial"/>
                <a:cs typeface="Arial"/>
              </a:rPr>
              <a:t>j</a:t>
            </a:r>
            <a:r>
              <a:rPr sz="1050" i="1" spc="-75" baseline="55555" dirty="0">
                <a:latin typeface="DejaVu Sans Condensed"/>
                <a:cs typeface="DejaVu Sans Condensed"/>
              </a:rPr>
              <a:t>∗</a:t>
            </a:r>
            <a:r>
              <a:rPr sz="700" i="1" spc="-50" dirty="0">
                <a:latin typeface="LM Roman Dunhill 10"/>
                <a:cs typeface="LM Roman Dunhill 10"/>
              </a:rPr>
              <a:t>,</a:t>
            </a:r>
            <a:r>
              <a:rPr sz="700" i="1" spc="-50" dirty="0">
                <a:latin typeface="Arial"/>
                <a:cs typeface="Arial"/>
              </a:rPr>
              <a:t>user</a:t>
            </a:r>
            <a:r>
              <a:rPr sz="700" i="1" spc="-65" dirty="0">
                <a:latin typeface="Arial"/>
                <a:cs typeface="Arial"/>
              </a:rPr>
              <a:t> </a:t>
            </a:r>
            <a:r>
              <a:rPr sz="1500" spc="-7" baseline="19444" dirty="0">
                <a:latin typeface="Latin Modern Math"/>
                <a:cs typeface="Latin Modern Math"/>
              </a:rPr>
              <a:t>)</a:t>
            </a:r>
            <a:endParaRPr sz="1500" baseline="19444">
              <a:latin typeface="Latin Modern Math"/>
              <a:cs typeface="Latin Modern Math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7617" y="2002617"/>
            <a:ext cx="703580" cy="468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500" i="1" spc="-52" baseline="19444" dirty="0">
                <a:latin typeface="Arial"/>
                <a:cs typeface="Arial"/>
              </a:rPr>
              <a:t>Tr</a:t>
            </a:r>
            <a:r>
              <a:rPr sz="700" i="1" spc="-35" dirty="0">
                <a:latin typeface="Arial"/>
                <a:cs typeface="Arial"/>
              </a:rPr>
              <a:t>l</a:t>
            </a:r>
            <a:r>
              <a:rPr sz="1050" i="1" spc="-52" baseline="55555" dirty="0">
                <a:latin typeface="DejaVu Sans Condensed"/>
                <a:cs typeface="DejaVu Sans Condensed"/>
              </a:rPr>
              <a:t>∗</a:t>
            </a:r>
            <a:r>
              <a:rPr sz="700" i="1" spc="-35" dirty="0">
                <a:latin typeface="Arial"/>
                <a:cs typeface="Arial"/>
              </a:rPr>
              <a:t>ocal</a:t>
            </a:r>
            <a:r>
              <a:rPr sz="700" i="1" spc="-35" dirty="0">
                <a:latin typeface="LM Roman Dunhill 10"/>
                <a:cs typeface="LM Roman Dunhill 10"/>
              </a:rPr>
              <a:t>,</a:t>
            </a:r>
            <a:r>
              <a:rPr sz="700" i="1" spc="-35" dirty="0">
                <a:latin typeface="Arial"/>
                <a:cs typeface="Arial"/>
              </a:rPr>
              <a:t>inet</a:t>
            </a:r>
            <a:r>
              <a:rPr sz="700" i="1" spc="75" dirty="0">
                <a:latin typeface="Arial"/>
                <a:cs typeface="Arial"/>
              </a:rPr>
              <a:t> </a:t>
            </a:r>
            <a:r>
              <a:rPr sz="1500" spc="-7" baseline="19444" dirty="0">
                <a:latin typeface="Latin Modern Math"/>
                <a:cs typeface="Latin Modern Math"/>
              </a:rPr>
              <a:t>=</a:t>
            </a:r>
            <a:endParaRPr sz="1500" baseline="19444">
              <a:latin typeface="Latin Modern Math"/>
              <a:cs typeface="Latin Modern Math"/>
            </a:endParaRPr>
          </a:p>
          <a:p>
            <a:pPr marL="38100">
              <a:lnSpc>
                <a:spcPct val="100000"/>
              </a:lnSpc>
              <a:spcBef>
                <a:spcPts val="1095"/>
              </a:spcBef>
            </a:pPr>
            <a:r>
              <a:rPr sz="1500" i="1" spc="-112" baseline="19444" dirty="0">
                <a:latin typeface="Arial"/>
                <a:cs typeface="Arial"/>
              </a:rPr>
              <a:t>Tr</a:t>
            </a:r>
            <a:r>
              <a:rPr sz="700" i="1" spc="-75" dirty="0">
                <a:latin typeface="Arial"/>
                <a:cs typeface="Arial"/>
              </a:rPr>
              <a:t>c</a:t>
            </a:r>
            <a:r>
              <a:rPr sz="1050" i="1" spc="-112" baseline="55555" dirty="0">
                <a:latin typeface="DejaVu Sans Condensed"/>
                <a:cs typeface="DejaVu Sans Condensed"/>
              </a:rPr>
              <a:t>∗</a:t>
            </a:r>
            <a:r>
              <a:rPr sz="700" i="1" spc="-75" dirty="0">
                <a:latin typeface="Arial"/>
                <a:cs typeface="Arial"/>
              </a:rPr>
              <a:t>loud</a:t>
            </a:r>
            <a:r>
              <a:rPr sz="700" i="1" spc="-145" dirty="0">
                <a:latin typeface="Arial"/>
                <a:cs typeface="Arial"/>
              </a:rPr>
              <a:t> </a:t>
            </a:r>
            <a:r>
              <a:rPr sz="700" i="1" spc="10" dirty="0">
                <a:latin typeface="LM Roman Dunhill 10"/>
                <a:cs typeface="LM Roman Dunhill 10"/>
              </a:rPr>
              <a:t>,</a:t>
            </a:r>
            <a:r>
              <a:rPr sz="700" i="1" spc="10" dirty="0">
                <a:latin typeface="Arial"/>
                <a:cs typeface="Arial"/>
              </a:rPr>
              <a:t>inet</a:t>
            </a:r>
            <a:r>
              <a:rPr sz="700" i="1" spc="-110" dirty="0">
                <a:latin typeface="Arial"/>
                <a:cs typeface="Arial"/>
              </a:rPr>
              <a:t> </a:t>
            </a:r>
            <a:r>
              <a:rPr sz="1500" spc="-7" baseline="19444" dirty="0">
                <a:latin typeface="Latin Modern Math"/>
                <a:cs typeface="Latin Modern Math"/>
              </a:rPr>
              <a:t>=</a:t>
            </a:r>
            <a:endParaRPr sz="1500" baseline="19444">
              <a:latin typeface="Latin Modern Math"/>
              <a:cs typeface="Latin Modern Math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64983" y="2261341"/>
            <a:ext cx="1162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Verdana"/>
                <a:cs typeface="Verdana"/>
              </a:rPr>
              <a:t>∑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587193" y="2261341"/>
            <a:ext cx="1162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Verdana"/>
                <a:cs typeface="Verdana"/>
              </a:rPr>
              <a:t>∑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51966" y="2420235"/>
            <a:ext cx="2084070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35"/>
              </a:spcBef>
              <a:tabLst>
                <a:tab pos="1739264" algn="l"/>
              </a:tabLst>
            </a:pPr>
            <a:r>
              <a:rPr sz="1050" i="1" spc="7" baseline="15873" dirty="0">
                <a:latin typeface="Arial"/>
                <a:cs typeface="Arial"/>
              </a:rPr>
              <a:t>C</a:t>
            </a:r>
            <a:r>
              <a:rPr sz="600" i="1" spc="5" dirty="0">
                <a:latin typeface="Arial"/>
                <a:cs typeface="Arial"/>
              </a:rPr>
              <a:t>i</a:t>
            </a:r>
            <a:r>
              <a:rPr sz="600" i="1" spc="5" dirty="0">
                <a:latin typeface="LM Roman Dunhill 10"/>
                <a:cs typeface="LM Roman Dunhill 10"/>
              </a:rPr>
              <a:t>,</a:t>
            </a:r>
            <a:r>
              <a:rPr sz="600" i="1" spc="5" dirty="0">
                <a:latin typeface="Arial"/>
                <a:cs typeface="Arial"/>
              </a:rPr>
              <a:t>cloud</a:t>
            </a:r>
            <a:r>
              <a:rPr sz="600" i="1" spc="-55" dirty="0">
                <a:latin typeface="Arial"/>
                <a:cs typeface="Arial"/>
              </a:rPr>
              <a:t> </a:t>
            </a:r>
            <a:r>
              <a:rPr sz="1050" i="1" spc="7" baseline="15873" dirty="0">
                <a:latin typeface="LM Roman Dunhill 10"/>
                <a:cs typeface="LM Roman Dunhill 10"/>
              </a:rPr>
              <a:t>,</a:t>
            </a:r>
            <a:r>
              <a:rPr sz="1050" i="1" spc="7" baseline="15873" dirty="0">
                <a:latin typeface="Arial"/>
                <a:cs typeface="Arial"/>
              </a:rPr>
              <a:t>C</a:t>
            </a:r>
            <a:r>
              <a:rPr sz="600" i="1" spc="5" dirty="0">
                <a:latin typeface="Arial"/>
                <a:cs typeface="Arial"/>
              </a:rPr>
              <a:t>j</a:t>
            </a:r>
            <a:r>
              <a:rPr sz="600" i="1" spc="5" dirty="0">
                <a:latin typeface="LM Roman Dunhill 10"/>
                <a:cs typeface="LM Roman Dunhill 10"/>
              </a:rPr>
              <a:t>,</a:t>
            </a:r>
            <a:r>
              <a:rPr sz="600" i="1" spc="5" dirty="0">
                <a:latin typeface="Arial"/>
                <a:cs typeface="Arial"/>
              </a:rPr>
              <a:t>cloud	</a:t>
            </a:r>
            <a:r>
              <a:rPr sz="1050" i="1" spc="7" baseline="15873" dirty="0">
                <a:latin typeface="Arial"/>
                <a:cs typeface="Arial"/>
              </a:rPr>
              <a:t>C</a:t>
            </a:r>
            <a:r>
              <a:rPr sz="600" i="1" spc="5" dirty="0">
                <a:latin typeface="Arial"/>
                <a:cs typeface="Arial"/>
              </a:rPr>
              <a:t>j</a:t>
            </a:r>
            <a:r>
              <a:rPr sz="600" i="1" spc="5" dirty="0">
                <a:latin typeface="LM Roman Dunhill 10"/>
                <a:cs typeface="LM Roman Dunhill 10"/>
              </a:rPr>
              <a:t>,</a:t>
            </a:r>
            <a:r>
              <a:rPr sz="600" i="1" spc="5" dirty="0">
                <a:latin typeface="Arial"/>
                <a:cs typeface="Arial"/>
              </a:rPr>
              <a:t>cloud</a:t>
            </a:r>
            <a:endParaRPr sz="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92008" y="2293968"/>
            <a:ext cx="30276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1405890" algn="l"/>
              </a:tabLst>
            </a:pPr>
            <a:r>
              <a:rPr sz="1500" spc="-112" baseline="19444" dirty="0">
                <a:latin typeface="Latin Modern Math"/>
                <a:cs typeface="Latin Modern Math"/>
              </a:rPr>
              <a:t>(</a:t>
            </a:r>
            <a:r>
              <a:rPr sz="1500" i="1" spc="-112" baseline="19444" dirty="0">
                <a:latin typeface="Arial"/>
                <a:cs typeface="Arial"/>
              </a:rPr>
              <a:t>T</a:t>
            </a:r>
            <a:r>
              <a:rPr sz="700" i="1" spc="-75" dirty="0">
                <a:latin typeface="Arial"/>
                <a:cs typeface="Arial"/>
              </a:rPr>
              <a:t>i</a:t>
            </a:r>
            <a:r>
              <a:rPr sz="1050" i="1" spc="-112" baseline="55555" dirty="0">
                <a:latin typeface="DejaVu Sans Condensed"/>
                <a:cs typeface="DejaVu Sans Condensed"/>
              </a:rPr>
              <a:t>∗</a:t>
            </a:r>
            <a:r>
              <a:rPr sz="700" i="1" spc="-75" dirty="0">
                <a:latin typeface="LM Roman Dunhill 10"/>
                <a:cs typeface="LM Roman Dunhill 10"/>
              </a:rPr>
              <a:t>,</a:t>
            </a:r>
            <a:r>
              <a:rPr sz="700" i="1" spc="-75" dirty="0">
                <a:latin typeface="Arial"/>
                <a:cs typeface="Arial"/>
              </a:rPr>
              <a:t>j </a:t>
            </a:r>
            <a:r>
              <a:rPr sz="1500" i="1" spc="-135" baseline="19444" dirty="0">
                <a:latin typeface="Arial"/>
                <a:cs typeface="Arial"/>
              </a:rPr>
              <a:t>S</a:t>
            </a:r>
            <a:r>
              <a:rPr sz="700" i="1" spc="-90" dirty="0">
                <a:latin typeface="Arial"/>
                <a:cs typeface="Arial"/>
              </a:rPr>
              <a:t>i</a:t>
            </a:r>
            <a:r>
              <a:rPr sz="1050" i="1" spc="-135" baseline="55555" dirty="0">
                <a:latin typeface="DejaVu Sans Condensed"/>
                <a:cs typeface="DejaVu Sans Condensed"/>
              </a:rPr>
              <a:t>∗</a:t>
            </a:r>
            <a:r>
              <a:rPr sz="700" i="1" spc="-90" dirty="0">
                <a:latin typeface="LM Roman Dunhill 10"/>
                <a:cs typeface="LM Roman Dunhill 10"/>
              </a:rPr>
              <a:t>,</a:t>
            </a:r>
            <a:r>
              <a:rPr sz="700" i="1" spc="-90" dirty="0">
                <a:latin typeface="Arial"/>
                <a:cs typeface="Arial"/>
              </a:rPr>
              <a:t>j   </a:t>
            </a:r>
            <a:r>
              <a:rPr sz="1500" spc="-7" baseline="19444" dirty="0">
                <a:latin typeface="Latin Modern Math"/>
                <a:cs typeface="Latin Modern Math"/>
              </a:rPr>
              <a:t>+</a:t>
            </a:r>
            <a:r>
              <a:rPr sz="1500" spc="-382" baseline="19444" dirty="0">
                <a:latin typeface="Latin Modern Math"/>
                <a:cs typeface="Latin Modern Math"/>
              </a:rPr>
              <a:t> </a:t>
            </a:r>
            <a:r>
              <a:rPr sz="1500" i="1" spc="-135" baseline="19444" dirty="0">
                <a:latin typeface="Arial"/>
                <a:cs typeface="Arial"/>
              </a:rPr>
              <a:t>T</a:t>
            </a:r>
            <a:r>
              <a:rPr sz="700" i="1" spc="-90" dirty="0">
                <a:latin typeface="Arial"/>
                <a:cs typeface="Arial"/>
              </a:rPr>
              <a:t>j</a:t>
            </a:r>
            <a:r>
              <a:rPr sz="1050" i="1" spc="-135" baseline="55555" dirty="0">
                <a:latin typeface="DejaVu Sans Condensed"/>
                <a:cs typeface="DejaVu Sans Condensed"/>
              </a:rPr>
              <a:t>∗</a:t>
            </a:r>
            <a:r>
              <a:rPr sz="700" i="1" spc="-90" dirty="0">
                <a:latin typeface="LM Roman Dunhill 10"/>
                <a:cs typeface="LM Roman Dunhill 10"/>
              </a:rPr>
              <a:t>,</a:t>
            </a:r>
            <a:r>
              <a:rPr sz="700" i="1" spc="-90" dirty="0">
                <a:latin typeface="Arial"/>
                <a:cs typeface="Arial"/>
              </a:rPr>
              <a:t>i </a:t>
            </a:r>
            <a:r>
              <a:rPr sz="1500" i="1" spc="-135" baseline="19444" dirty="0">
                <a:latin typeface="Arial"/>
                <a:cs typeface="Arial"/>
              </a:rPr>
              <a:t>S</a:t>
            </a:r>
            <a:r>
              <a:rPr sz="700" i="1" spc="-90" dirty="0">
                <a:latin typeface="Arial"/>
                <a:cs typeface="Arial"/>
              </a:rPr>
              <a:t>j</a:t>
            </a:r>
            <a:r>
              <a:rPr sz="1050" i="1" spc="-135" baseline="55555" dirty="0">
                <a:latin typeface="DejaVu Sans Condensed"/>
                <a:cs typeface="DejaVu Sans Condensed"/>
              </a:rPr>
              <a:t>∗</a:t>
            </a:r>
            <a:r>
              <a:rPr sz="700" i="1" spc="-90" dirty="0">
                <a:latin typeface="LM Roman Dunhill 10"/>
                <a:cs typeface="LM Roman Dunhill 10"/>
              </a:rPr>
              <a:t>,</a:t>
            </a:r>
            <a:r>
              <a:rPr sz="700" i="1" spc="-90" dirty="0">
                <a:latin typeface="Arial"/>
                <a:cs typeface="Arial"/>
              </a:rPr>
              <a:t>i </a:t>
            </a:r>
            <a:r>
              <a:rPr sz="1500" spc="-7" baseline="19444" dirty="0">
                <a:latin typeface="Latin Modern Math"/>
                <a:cs typeface="Latin Modern Math"/>
              </a:rPr>
              <a:t>)</a:t>
            </a:r>
            <a:r>
              <a:rPr sz="1500" spc="-292" baseline="19444" dirty="0">
                <a:latin typeface="Latin Modern Math"/>
                <a:cs typeface="Latin Modern Math"/>
              </a:rPr>
              <a:t> </a:t>
            </a:r>
            <a:r>
              <a:rPr sz="1500" spc="-7" baseline="19444" dirty="0">
                <a:latin typeface="Latin Modern Math"/>
                <a:cs typeface="Latin Modern Math"/>
              </a:rPr>
              <a:t>+	</a:t>
            </a:r>
            <a:r>
              <a:rPr sz="1500" spc="-104" baseline="19444" dirty="0">
                <a:latin typeface="Latin Modern Math"/>
                <a:cs typeface="Latin Modern Math"/>
              </a:rPr>
              <a:t>(</a:t>
            </a:r>
            <a:r>
              <a:rPr sz="1500" i="1" spc="-104" baseline="19444" dirty="0">
                <a:latin typeface="Arial"/>
                <a:cs typeface="Arial"/>
              </a:rPr>
              <a:t>T</a:t>
            </a:r>
            <a:r>
              <a:rPr sz="700" i="1" spc="-70" dirty="0">
                <a:latin typeface="Arial"/>
                <a:cs typeface="Arial"/>
              </a:rPr>
              <a:t>u</a:t>
            </a:r>
            <a:r>
              <a:rPr sz="1050" i="1" spc="-104" baseline="55555" dirty="0">
                <a:latin typeface="DejaVu Sans Condensed"/>
                <a:cs typeface="DejaVu Sans Condensed"/>
              </a:rPr>
              <a:t>∗</a:t>
            </a:r>
            <a:r>
              <a:rPr sz="700" i="1" spc="-70" dirty="0">
                <a:latin typeface="Arial"/>
                <a:cs typeface="Arial"/>
              </a:rPr>
              <a:t>ser</a:t>
            </a:r>
            <a:r>
              <a:rPr sz="700" i="1" spc="-114" dirty="0">
                <a:latin typeface="Arial"/>
                <a:cs typeface="Arial"/>
              </a:rPr>
              <a:t> </a:t>
            </a:r>
            <a:r>
              <a:rPr sz="700" i="1" spc="5" dirty="0">
                <a:latin typeface="LM Roman Dunhill 10"/>
                <a:cs typeface="LM Roman Dunhill 10"/>
              </a:rPr>
              <a:t>,</a:t>
            </a:r>
            <a:r>
              <a:rPr sz="700" i="1" spc="5" dirty="0">
                <a:latin typeface="Arial"/>
                <a:cs typeface="Arial"/>
              </a:rPr>
              <a:t>j</a:t>
            </a:r>
            <a:r>
              <a:rPr sz="700" i="1" spc="-85" dirty="0">
                <a:latin typeface="Arial"/>
                <a:cs typeface="Arial"/>
              </a:rPr>
              <a:t> </a:t>
            </a:r>
            <a:r>
              <a:rPr sz="1500" i="1" spc="-120" baseline="19444" dirty="0">
                <a:latin typeface="Arial"/>
                <a:cs typeface="Arial"/>
              </a:rPr>
              <a:t>S</a:t>
            </a:r>
            <a:r>
              <a:rPr sz="700" i="1" spc="-80" dirty="0">
                <a:latin typeface="Arial"/>
                <a:cs typeface="Arial"/>
              </a:rPr>
              <a:t>u</a:t>
            </a:r>
            <a:r>
              <a:rPr sz="1050" i="1" spc="-120" baseline="55555" dirty="0">
                <a:latin typeface="DejaVu Sans Condensed"/>
                <a:cs typeface="DejaVu Sans Condensed"/>
              </a:rPr>
              <a:t>∗</a:t>
            </a:r>
            <a:r>
              <a:rPr sz="700" i="1" spc="-80" dirty="0">
                <a:latin typeface="Arial"/>
                <a:cs typeface="Arial"/>
              </a:rPr>
              <a:t>ser</a:t>
            </a:r>
            <a:r>
              <a:rPr sz="700" i="1" spc="-114" dirty="0">
                <a:latin typeface="Arial"/>
                <a:cs typeface="Arial"/>
              </a:rPr>
              <a:t> </a:t>
            </a:r>
            <a:r>
              <a:rPr sz="700" i="1" spc="5" dirty="0">
                <a:latin typeface="LM Roman Dunhill 10"/>
                <a:cs typeface="LM Roman Dunhill 10"/>
              </a:rPr>
              <a:t>,</a:t>
            </a:r>
            <a:r>
              <a:rPr sz="700" i="1" spc="5" dirty="0">
                <a:latin typeface="Arial"/>
                <a:cs typeface="Arial"/>
              </a:rPr>
              <a:t>j</a:t>
            </a:r>
            <a:r>
              <a:rPr sz="700" i="1" spc="55" dirty="0">
                <a:latin typeface="Arial"/>
                <a:cs typeface="Arial"/>
              </a:rPr>
              <a:t> </a:t>
            </a:r>
            <a:r>
              <a:rPr sz="1500" spc="-7" baseline="19444" dirty="0">
                <a:latin typeface="Latin Modern Math"/>
                <a:cs typeface="Latin Modern Math"/>
              </a:rPr>
              <a:t>+</a:t>
            </a:r>
            <a:r>
              <a:rPr sz="1500" spc="-292" baseline="19444" dirty="0">
                <a:latin typeface="Latin Modern Math"/>
                <a:cs typeface="Latin Modern Math"/>
              </a:rPr>
              <a:t> </a:t>
            </a:r>
            <a:r>
              <a:rPr sz="1500" i="1" spc="-75" baseline="19444" dirty="0">
                <a:latin typeface="Arial"/>
                <a:cs typeface="Arial"/>
              </a:rPr>
              <a:t>T</a:t>
            </a:r>
            <a:r>
              <a:rPr sz="700" i="1" spc="-50" dirty="0">
                <a:latin typeface="Arial"/>
                <a:cs typeface="Arial"/>
              </a:rPr>
              <a:t>j</a:t>
            </a:r>
            <a:r>
              <a:rPr sz="1050" i="1" spc="-75" baseline="55555" dirty="0">
                <a:latin typeface="DejaVu Sans Condensed"/>
                <a:cs typeface="DejaVu Sans Condensed"/>
              </a:rPr>
              <a:t>∗</a:t>
            </a:r>
            <a:r>
              <a:rPr sz="700" i="1" spc="-50" dirty="0">
                <a:latin typeface="LM Roman Dunhill 10"/>
                <a:cs typeface="LM Roman Dunhill 10"/>
              </a:rPr>
              <a:t>,</a:t>
            </a:r>
            <a:r>
              <a:rPr sz="700" i="1" spc="-50" dirty="0">
                <a:latin typeface="Arial"/>
                <a:cs typeface="Arial"/>
              </a:rPr>
              <a:t>user</a:t>
            </a:r>
            <a:r>
              <a:rPr sz="700" i="1" spc="-65" dirty="0">
                <a:latin typeface="Arial"/>
                <a:cs typeface="Arial"/>
              </a:rPr>
              <a:t> </a:t>
            </a:r>
            <a:r>
              <a:rPr sz="1500" i="1" spc="-75" baseline="19444" dirty="0">
                <a:latin typeface="Arial"/>
                <a:cs typeface="Arial"/>
              </a:rPr>
              <a:t>S</a:t>
            </a:r>
            <a:r>
              <a:rPr sz="700" i="1" spc="-50" dirty="0">
                <a:latin typeface="Arial"/>
                <a:cs typeface="Arial"/>
              </a:rPr>
              <a:t>j</a:t>
            </a:r>
            <a:r>
              <a:rPr sz="1050" i="1" spc="-75" baseline="55555" dirty="0">
                <a:latin typeface="DejaVu Sans Condensed"/>
                <a:cs typeface="DejaVu Sans Condensed"/>
              </a:rPr>
              <a:t>∗</a:t>
            </a:r>
            <a:r>
              <a:rPr sz="700" i="1" spc="-50" dirty="0">
                <a:latin typeface="LM Roman Dunhill 10"/>
                <a:cs typeface="LM Roman Dunhill 10"/>
              </a:rPr>
              <a:t>,</a:t>
            </a:r>
            <a:r>
              <a:rPr sz="700" i="1" spc="-50" dirty="0">
                <a:latin typeface="Arial"/>
                <a:cs typeface="Arial"/>
              </a:rPr>
              <a:t>user</a:t>
            </a:r>
            <a:r>
              <a:rPr sz="700" i="1" spc="-65" dirty="0">
                <a:latin typeface="Arial"/>
                <a:cs typeface="Arial"/>
              </a:rPr>
              <a:t> </a:t>
            </a:r>
            <a:r>
              <a:rPr sz="1500" spc="-7" baseline="19444" dirty="0">
                <a:latin typeface="Latin Modern Math"/>
                <a:cs typeface="Latin Modern Math"/>
              </a:rPr>
              <a:t>)</a:t>
            </a:r>
            <a:endParaRPr sz="1500" baseline="19444">
              <a:latin typeface="Latin Modern Math"/>
              <a:cs typeface="Latin Modern Math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63017" y="2543357"/>
            <a:ext cx="3213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-5" dirty="0">
                <a:latin typeface="Arial"/>
                <a:cs typeface="Arial"/>
              </a:rPr>
              <a:t>costs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66254" y="2567475"/>
            <a:ext cx="33274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500" spc="15" baseline="11111" dirty="0">
                <a:latin typeface="Latin Modern Math"/>
                <a:cs typeface="Latin Modern Math"/>
              </a:rPr>
              <a:t>=</a:t>
            </a:r>
            <a:r>
              <a:rPr sz="1500" i="1" spc="15" baseline="11111" dirty="0">
                <a:latin typeface="Arial"/>
                <a:cs typeface="Arial"/>
              </a:rPr>
              <a:t>cost</a:t>
            </a:r>
            <a:r>
              <a:rPr sz="700" i="1" spc="10" dirty="0">
                <a:latin typeface="Arial"/>
                <a:cs typeface="Arial"/>
              </a:rPr>
              <a:t>local</a:t>
            </a:r>
            <a:r>
              <a:rPr sz="700" i="1" spc="10" dirty="0">
                <a:latin typeface="LM Roman Dunhill 10"/>
                <a:cs typeface="LM Roman Dunhill 10"/>
              </a:rPr>
              <a:t>,</a:t>
            </a:r>
            <a:r>
              <a:rPr sz="700" i="1" spc="10" dirty="0">
                <a:latin typeface="Arial"/>
                <a:cs typeface="Arial"/>
              </a:rPr>
              <a:t>inet</a:t>
            </a:r>
            <a:r>
              <a:rPr sz="700" i="1" spc="-75" dirty="0">
                <a:latin typeface="Arial"/>
                <a:cs typeface="Arial"/>
              </a:rPr>
              <a:t> </a:t>
            </a:r>
            <a:r>
              <a:rPr sz="1500" spc="-52" baseline="11111" dirty="0">
                <a:latin typeface="Latin Modern Math"/>
                <a:cs typeface="Latin Modern Math"/>
              </a:rPr>
              <a:t>(</a:t>
            </a:r>
            <a:r>
              <a:rPr sz="1500" i="1" spc="-52" baseline="11111" dirty="0">
                <a:latin typeface="Arial"/>
                <a:cs typeface="Arial"/>
              </a:rPr>
              <a:t>Tr</a:t>
            </a:r>
            <a:r>
              <a:rPr sz="1050" i="1" spc="-52" baseline="-11904" dirty="0">
                <a:latin typeface="Arial"/>
                <a:cs typeface="Arial"/>
              </a:rPr>
              <a:t>l</a:t>
            </a:r>
            <a:r>
              <a:rPr sz="1050" i="1" spc="-52" baseline="43650" dirty="0">
                <a:latin typeface="DejaVu Sans Condensed"/>
                <a:cs typeface="DejaVu Sans Condensed"/>
              </a:rPr>
              <a:t>∗</a:t>
            </a:r>
            <a:r>
              <a:rPr sz="1050" i="1" spc="-52" baseline="-11904" dirty="0">
                <a:latin typeface="Arial"/>
                <a:cs typeface="Arial"/>
              </a:rPr>
              <a:t>ocal</a:t>
            </a:r>
            <a:r>
              <a:rPr sz="1050" i="1" spc="-52" baseline="-11904" dirty="0">
                <a:latin typeface="LM Roman Dunhill 10"/>
                <a:cs typeface="LM Roman Dunhill 10"/>
              </a:rPr>
              <a:t>,</a:t>
            </a:r>
            <a:r>
              <a:rPr sz="1050" i="1" spc="-52" baseline="-11904" dirty="0">
                <a:latin typeface="Arial"/>
                <a:cs typeface="Arial"/>
              </a:rPr>
              <a:t>inet</a:t>
            </a:r>
            <a:r>
              <a:rPr sz="1050" i="1" spc="104" baseline="-11904" dirty="0">
                <a:latin typeface="Arial"/>
                <a:cs typeface="Arial"/>
              </a:rPr>
              <a:t> </a:t>
            </a:r>
            <a:r>
              <a:rPr sz="1500" i="1" spc="30" baseline="11111" dirty="0">
                <a:latin typeface="DejaVu Sans Condensed"/>
                <a:cs typeface="DejaVu Sans Condensed"/>
              </a:rPr>
              <a:t>−</a:t>
            </a:r>
            <a:r>
              <a:rPr sz="1500" i="1" spc="-217" baseline="11111" dirty="0">
                <a:latin typeface="DejaVu Sans Condensed"/>
                <a:cs typeface="DejaVu Sans Condensed"/>
              </a:rPr>
              <a:t> </a:t>
            </a:r>
            <a:r>
              <a:rPr sz="1500" i="1" spc="7" baseline="11111" dirty="0">
                <a:latin typeface="Arial"/>
                <a:cs typeface="Arial"/>
              </a:rPr>
              <a:t>Tr</a:t>
            </a:r>
            <a:r>
              <a:rPr sz="700" i="1" spc="5" dirty="0">
                <a:latin typeface="Arial"/>
                <a:cs typeface="Arial"/>
              </a:rPr>
              <a:t>local</a:t>
            </a:r>
            <a:r>
              <a:rPr sz="700" i="1" spc="5" dirty="0">
                <a:latin typeface="LM Roman Dunhill 10"/>
                <a:cs typeface="LM Roman Dunhill 10"/>
              </a:rPr>
              <a:t>,</a:t>
            </a:r>
            <a:r>
              <a:rPr sz="700" i="1" spc="5" dirty="0">
                <a:latin typeface="Arial"/>
                <a:cs typeface="Arial"/>
              </a:rPr>
              <a:t>inet</a:t>
            </a:r>
            <a:r>
              <a:rPr sz="700" i="1" spc="-75" dirty="0">
                <a:latin typeface="Arial"/>
                <a:cs typeface="Arial"/>
              </a:rPr>
              <a:t> </a:t>
            </a:r>
            <a:r>
              <a:rPr sz="1500" spc="-7" baseline="11111" dirty="0">
                <a:latin typeface="Latin Modern Math"/>
                <a:cs typeface="Latin Modern Math"/>
              </a:rPr>
              <a:t>)</a:t>
            </a:r>
            <a:r>
              <a:rPr sz="1500" spc="-277" baseline="11111" dirty="0">
                <a:latin typeface="Latin Modern Math"/>
                <a:cs typeface="Latin Modern Math"/>
              </a:rPr>
              <a:t> </a:t>
            </a:r>
            <a:r>
              <a:rPr sz="1500" spc="-7" baseline="11111" dirty="0">
                <a:latin typeface="Latin Modern Math"/>
                <a:cs typeface="Latin Modern Math"/>
              </a:rPr>
              <a:t>+</a:t>
            </a:r>
            <a:r>
              <a:rPr sz="1500" spc="-284" baseline="11111" dirty="0">
                <a:latin typeface="Latin Modern Math"/>
                <a:cs typeface="Latin Modern Math"/>
              </a:rPr>
              <a:t> </a:t>
            </a:r>
            <a:r>
              <a:rPr sz="1500" i="1" spc="22" baseline="11111" dirty="0">
                <a:latin typeface="Arial"/>
                <a:cs typeface="Arial"/>
              </a:rPr>
              <a:t>cost</a:t>
            </a:r>
            <a:r>
              <a:rPr sz="700" i="1" spc="15" dirty="0">
                <a:latin typeface="Arial"/>
                <a:cs typeface="Arial"/>
              </a:rPr>
              <a:t>cloud</a:t>
            </a:r>
            <a:r>
              <a:rPr sz="700" i="1" spc="15" dirty="0">
                <a:latin typeface="LM Roman Dunhill 10"/>
                <a:cs typeface="LM Roman Dunhill 10"/>
              </a:rPr>
              <a:t>,</a:t>
            </a:r>
            <a:r>
              <a:rPr sz="700" i="1" spc="15" dirty="0">
                <a:latin typeface="Arial"/>
                <a:cs typeface="Arial"/>
              </a:rPr>
              <a:t>inet</a:t>
            </a:r>
            <a:r>
              <a:rPr sz="700" i="1" spc="-75" dirty="0">
                <a:latin typeface="Arial"/>
                <a:cs typeface="Arial"/>
              </a:rPr>
              <a:t> </a:t>
            </a:r>
            <a:r>
              <a:rPr sz="1500" i="1" spc="-112" baseline="11111" dirty="0">
                <a:latin typeface="Arial"/>
                <a:cs typeface="Arial"/>
              </a:rPr>
              <a:t>Tr</a:t>
            </a:r>
            <a:r>
              <a:rPr sz="1050" i="1" spc="-112" baseline="-11904" dirty="0">
                <a:latin typeface="Arial"/>
                <a:cs typeface="Arial"/>
              </a:rPr>
              <a:t>c</a:t>
            </a:r>
            <a:r>
              <a:rPr sz="1050" i="1" spc="-112" baseline="43650" dirty="0">
                <a:latin typeface="DejaVu Sans Condensed"/>
                <a:cs typeface="DejaVu Sans Condensed"/>
              </a:rPr>
              <a:t>∗</a:t>
            </a:r>
            <a:r>
              <a:rPr sz="1050" i="1" spc="-112" baseline="-11904" dirty="0">
                <a:latin typeface="Arial"/>
                <a:cs typeface="Arial"/>
              </a:rPr>
              <a:t>loud</a:t>
            </a:r>
            <a:r>
              <a:rPr sz="1050" i="1" spc="-179" baseline="-11904" dirty="0">
                <a:latin typeface="Arial"/>
                <a:cs typeface="Arial"/>
              </a:rPr>
              <a:t> </a:t>
            </a:r>
            <a:r>
              <a:rPr sz="1050" i="1" spc="15" baseline="-11904" dirty="0">
                <a:latin typeface="LM Roman Dunhill 10"/>
                <a:cs typeface="LM Roman Dunhill 10"/>
              </a:rPr>
              <a:t>,</a:t>
            </a:r>
            <a:r>
              <a:rPr sz="1050" i="1" spc="15" baseline="-11904" dirty="0">
                <a:latin typeface="Arial"/>
                <a:cs typeface="Arial"/>
              </a:rPr>
              <a:t>inet</a:t>
            </a:r>
            <a:endParaRPr sz="1050" baseline="-11904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42" name="object 42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66700" y="3331252"/>
            <a:ext cx="59499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3" action="ppaction://hlinksldjump"/>
              </a:rPr>
              <a:t>Cloud</a:t>
            </a:r>
            <a:r>
              <a:rPr sz="600" spc="-35" dirty="0">
                <a:solidFill>
                  <a:srgbClr val="04064C"/>
                </a:solidFill>
                <a:latin typeface="Arial"/>
                <a:cs typeface="Arial"/>
                <a:hlinkClick r:id="rId1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3" action="ppaction://hlinksldjump"/>
              </a:rPr>
              <a:t>computing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41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0360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Distributed information 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Integrating</a:t>
            </a:r>
            <a:r>
              <a:rPr dirty="0"/>
              <a:t> </a:t>
            </a:r>
            <a:r>
              <a:rPr spc="15" dirty="0"/>
              <a:t>applications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746734"/>
            <a:ext cx="4483735" cy="600075"/>
            <a:chOff x="87743" y="746734"/>
            <a:chExt cx="4483735" cy="600075"/>
          </a:xfrm>
        </p:grpSpPr>
        <p:sp>
          <p:nvSpPr>
            <p:cNvPr id="5" name="object 5"/>
            <p:cNvSpPr/>
            <p:nvPr/>
          </p:nvSpPr>
          <p:spPr>
            <a:xfrm>
              <a:off x="87743" y="746734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909713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245082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232382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790968"/>
              <a:ext cx="50749" cy="45411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953992"/>
              <a:ext cx="4432935" cy="342265"/>
            </a:xfrm>
            <a:custGeom>
              <a:avLst/>
              <a:gdLst/>
              <a:ahLst/>
              <a:cxnLst/>
              <a:rect l="l" t="t" r="r" b="b"/>
              <a:pathLst>
                <a:path w="4432935" h="342265">
                  <a:moveTo>
                    <a:pt x="4432567" y="0"/>
                  </a:moveTo>
                  <a:lnTo>
                    <a:pt x="0" y="0"/>
                  </a:lnTo>
                  <a:lnTo>
                    <a:pt x="0" y="291090"/>
                  </a:lnTo>
                  <a:lnTo>
                    <a:pt x="4008" y="310815"/>
                  </a:lnTo>
                  <a:lnTo>
                    <a:pt x="14922" y="326968"/>
                  </a:lnTo>
                  <a:lnTo>
                    <a:pt x="31075" y="337882"/>
                  </a:lnTo>
                  <a:lnTo>
                    <a:pt x="50800" y="341890"/>
                  </a:lnTo>
                  <a:lnTo>
                    <a:pt x="4381767" y="341890"/>
                  </a:lnTo>
                  <a:lnTo>
                    <a:pt x="4401492" y="337882"/>
                  </a:lnTo>
                  <a:lnTo>
                    <a:pt x="4417644" y="326968"/>
                  </a:lnTo>
                  <a:lnTo>
                    <a:pt x="4428558" y="310815"/>
                  </a:lnTo>
                  <a:lnTo>
                    <a:pt x="4432567" y="29109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829062"/>
              <a:ext cx="0" cy="435609"/>
            </a:xfrm>
            <a:custGeom>
              <a:avLst/>
              <a:gdLst/>
              <a:ahLst/>
              <a:cxnLst/>
              <a:rect l="l" t="t" r="r" b="b"/>
              <a:pathLst>
                <a:path h="435609">
                  <a:moveTo>
                    <a:pt x="0" y="43506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1636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0366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79096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447812"/>
            <a:ext cx="4483735" cy="882650"/>
            <a:chOff x="87743" y="1447812"/>
            <a:chExt cx="4483735" cy="882650"/>
          </a:xfrm>
        </p:grpSpPr>
        <p:sp>
          <p:nvSpPr>
            <p:cNvPr id="16" name="object 16"/>
            <p:cNvSpPr/>
            <p:nvPr/>
          </p:nvSpPr>
          <p:spPr>
            <a:xfrm>
              <a:off x="87743" y="1447812"/>
              <a:ext cx="4432935" cy="181610"/>
            </a:xfrm>
            <a:custGeom>
              <a:avLst/>
              <a:gdLst/>
              <a:ahLst/>
              <a:cxnLst/>
              <a:rect l="l" t="t" r="r" b="b"/>
              <a:pathLst>
                <a:path w="4432935" h="18161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1200"/>
                  </a:lnTo>
                  <a:lnTo>
                    <a:pt x="4432567" y="181200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616354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228558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215857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492046"/>
              <a:ext cx="50749" cy="73651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660626"/>
              <a:ext cx="4432935" cy="619125"/>
            </a:xfrm>
            <a:custGeom>
              <a:avLst/>
              <a:gdLst/>
              <a:ahLst/>
              <a:cxnLst/>
              <a:rect l="l" t="t" r="r" b="b"/>
              <a:pathLst>
                <a:path w="4432935" h="619125">
                  <a:moveTo>
                    <a:pt x="4432567" y="0"/>
                  </a:moveTo>
                  <a:lnTo>
                    <a:pt x="0" y="0"/>
                  </a:lnTo>
                  <a:lnTo>
                    <a:pt x="0" y="567931"/>
                  </a:lnTo>
                  <a:lnTo>
                    <a:pt x="4008" y="587656"/>
                  </a:lnTo>
                  <a:lnTo>
                    <a:pt x="14922" y="603808"/>
                  </a:lnTo>
                  <a:lnTo>
                    <a:pt x="31075" y="614723"/>
                  </a:lnTo>
                  <a:lnTo>
                    <a:pt x="50800" y="618731"/>
                  </a:lnTo>
                  <a:lnTo>
                    <a:pt x="4381767" y="618731"/>
                  </a:lnTo>
                  <a:lnTo>
                    <a:pt x="4401492" y="614723"/>
                  </a:lnTo>
                  <a:lnTo>
                    <a:pt x="4417644" y="603808"/>
                  </a:lnTo>
                  <a:lnTo>
                    <a:pt x="4428558" y="587656"/>
                  </a:lnTo>
                  <a:lnTo>
                    <a:pt x="4432567" y="56793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530131"/>
              <a:ext cx="0" cy="717550"/>
            </a:xfrm>
            <a:custGeom>
              <a:avLst/>
              <a:gdLst/>
              <a:ahLst/>
              <a:cxnLst/>
              <a:rect l="l" t="t" r="r" b="b"/>
              <a:pathLst>
                <a:path h="717550">
                  <a:moveTo>
                    <a:pt x="0" y="71747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51743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50473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49203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87743" y="2431287"/>
            <a:ext cx="4483735" cy="605155"/>
            <a:chOff x="87743" y="2431287"/>
            <a:chExt cx="4483735" cy="605155"/>
          </a:xfrm>
        </p:grpSpPr>
        <p:sp>
          <p:nvSpPr>
            <p:cNvPr id="27" name="object 27"/>
            <p:cNvSpPr/>
            <p:nvPr/>
          </p:nvSpPr>
          <p:spPr>
            <a:xfrm>
              <a:off x="87743" y="2431287"/>
              <a:ext cx="4432935" cy="181610"/>
            </a:xfrm>
            <a:custGeom>
              <a:avLst/>
              <a:gdLst/>
              <a:ahLst/>
              <a:cxnLst/>
              <a:rect l="l" t="t" r="r" b="b"/>
              <a:pathLst>
                <a:path w="4432935" h="18161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1200"/>
                  </a:lnTo>
                  <a:lnTo>
                    <a:pt x="4432567" y="181200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7744" y="2599829"/>
              <a:ext cx="4432566" cy="506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38544" y="2934449"/>
              <a:ext cx="101600" cy="1016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9344" y="2921749"/>
              <a:ext cx="4381715" cy="1143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520311" y="2475522"/>
              <a:ext cx="50749" cy="458927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7743" y="2644118"/>
              <a:ext cx="4432935" cy="341630"/>
            </a:xfrm>
            <a:custGeom>
              <a:avLst/>
              <a:gdLst/>
              <a:ahLst/>
              <a:cxnLst/>
              <a:rect l="l" t="t" r="r" b="b"/>
              <a:pathLst>
                <a:path w="4432935" h="341630">
                  <a:moveTo>
                    <a:pt x="4432567" y="0"/>
                  </a:moveTo>
                  <a:lnTo>
                    <a:pt x="0" y="0"/>
                  </a:lnTo>
                  <a:lnTo>
                    <a:pt x="0" y="290330"/>
                  </a:lnTo>
                  <a:lnTo>
                    <a:pt x="4008" y="310055"/>
                  </a:lnTo>
                  <a:lnTo>
                    <a:pt x="14922" y="326208"/>
                  </a:lnTo>
                  <a:lnTo>
                    <a:pt x="31075" y="337122"/>
                  </a:lnTo>
                  <a:lnTo>
                    <a:pt x="50800" y="341131"/>
                  </a:lnTo>
                  <a:lnTo>
                    <a:pt x="4381767" y="341131"/>
                  </a:lnTo>
                  <a:lnTo>
                    <a:pt x="4401492" y="337122"/>
                  </a:lnTo>
                  <a:lnTo>
                    <a:pt x="4417644" y="326208"/>
                  </a:lnTo>
                  <a:lnTo>
                    <a:pt x="4428558" y="310055"/>
                  </a:lnTo>
                  <a:lnTo>
                    <a:pt x="4432567" y="29033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520311" y="2513623"/>
              <a:ext cx="0" cy="440055"/>
            </a:xfrm>
            <a:custGeom>
              <a:avLst/>
              <a:gdLst/>
              <a:ahLst/>
              <a:cxnLst/>
              <a:rect l="l" t="t" r="r" b="b"/>
              <a:pathLst>
                <a:path h="440055">
                  <a:moveTo>
                    <a:pt x="0" y="43987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520311" y="250092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520311" y="248822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520311" y="247552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21665" y="696208"/>
            <a:ext cx="4360545" cy="225488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3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Situation</a:t>
            </a:r>
            <a:endParaRPr sz="1000">
              <a:latin typeface="Arial"/>
              <a:cs typeface="Arial"/>
            </a:endParaRPr>
          </a:p>
          <a:p>
            <a:pPr marL="16510" marR="224790">
              <a:lnSpc>
                <a:spcPct val="100000"/>
              </a:lnSpc>
              <a:spcBef>
                <a:spcPts val="330"/>
              </a:spcBef>
            </a:pPr>
            <a:r>
              <a:rPr sz="1000" spc="-5" dirty="0">
                <a:latin typeface="Arial"/>
                <a:cs typeface="Arial"/>
              </a:rPr>
              <a:t>Organizations confronted with many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networked applications</a:t>
            </a:r>
            <a:r>
              <a:rPr sz="1000" spc="-5" dirty="0">
                <a:latin typeface="Arial"/>
                <a:cs typeface="Arial"/>
              </a:rPr>
              <a:t>, </a:t>
            </a:r>
            <a:r>
              <a:rPr sz="1000" spc="-10" dirty="0">
                <a:latin typeface="Arial"/>
                <a:cs typeface="Arial"/>
              </a:rPr>
              <a:t>but achieving  </a:t>
            </a:r>
            <a:r>
              <a:rPr sz="1000" spc="-5" dirty="0">
                <a:latin typeface="Arial"/>
                <a:cs typeface="Arial"/>
              </a:rPr>
              <a:t>interoperability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painful.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Arial"/>
              <a:cs typeface="Arial"/>
            </a:endParaRPr>
          </a:p>
          <a:p>
            <a:pPr marL="1651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Basic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approach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75"/>
              </a:spcBef>
            </a:pPr>
            <a:r>
              <a:rPr sz="1000" spc="-5" dirty="0">
                <a:latin typeface="Arial"/>
                <a:cs typeface="Arial"/>
              </a:rPr>
              <a:t>A networked application is one that </a:t>
            </a:r>
            <a:r>
              <a:rPr sz="1000" dirty="0">
                <a:latin typeface="Arial"/>
                <a:cs typeface="Arial"/>
              </a:rPr>
              <a:t>runs </a:t>
            </a:r>
            <a:r>
              <a:rPr sz="1000" spc="-5" dirty="0">
                <a:latin typeface="Arial"/>
                <a:cs typeface="Arial"/>
              </a:rPr>
              <a:t>on a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server</a:t>
            </a:r>
            <a:r>
              <a:rPr sz="1000" spc="-5" dirty="0">
                <a:latin typeface="Arial"/>
                <a:cs typeface="Arial"/>
              </a:rPr>
              <a:t>making its </a:t>
            </a:r>
            <a:r>
              <a:rPr sz="1000" dirty="0">
                <a:latin typeface="Arial"/>
                <a:cs typeface="Arial"/>
              </a:rPr>
              <a:t>services  </a:t>
            </a:r>
            <a:r>
              <a:rPr sz="1000" spc="-10" dirty="0">
                <a:latin typeface="Arial"/>
                <a:cs typeface="Arial"/>
              </a:rPr>
              <a:t>available </a:t>
            </a:r>
            <a:r>
              <a:rPr sz="1000" spc="-5" dirty="0">
                <a:latin typeface="Arial"/>
                <a:cs typeface="Arial"/>
              </a:rPr>
              <a:t>to remote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clients</a:t>
            </a:r>
            <a:r>
              <a:rPr sz="1000" spc="-5" dirty="0">
                <a:latin typeface="Arial"/>
                <a:cs typeface="Arial"/>
              </a:rPr>
              <a:t>. Simple integration: clients combine requests </a:t>
            </a:r>
            <a:r>
              <a:rPr sz="1000" spc="-15" dirty="0">
                <a:latin typeface="Arial"/>
                <a:cs typeface="Arial"/>
              </a:rPr>
              <a:t>for  (different) applications; send </a:t>
            </a:r>
            <a:r>
              <a:rPr sz="1000" spc="-10" dirty="0">
                <a:latin typeface="Arial"/>
                <a:cs typeface="Arial"/>
              </a:rPr>
              <a:t>that off; collect </a:t>
            </a:r>
            <a:r>
              <a:rPr sz="1000" spc="-15" dirty="0">
                <a:latin typeface="Arial"/>
                <a:cs typeface="Arial"/>
              </a:rPr>
              <a:t>responses, and present a coherent  </a:t>
            </a:r>
            <a:r>
              <a:rPr sz="1000" spc="-5" dirty="0">
                <a:latin typeface="Arial"/>
                <a:cs typeface="Arial"/>
              </a:rPr>
              <a:t>result to the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user.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Arial"/>
              <a:cs typeface="Arial"/>
            </a:endParaRPr>
          </a:p>
          <a:p>
            <a:pPr marL="16510">
              <a:lnSpc>
                <a:spcPct val="100000"/>
              </a:lnSpc>
            </a:pP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Next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step</a:t>
            </a:r>
            <a:endParaRPr sz="1000">
              <a:latin typeface="Arial"/>
              <a:cs typeface="Arial"/>
            </a:endParaRPr>
          </a:p>
          <a:p>
            <a:pPr marL="12700" marR="174625">
              <a:lnSpc>
                <a:spcPct val="100000"/>
              </a:lnSpc>
              <a:spcBef>
                <a:spcPts val="375"/>
              </a:spcBef>
            </a:pPr>
            <a:r>
              <a:rPr sz="1000" spc="-5" dirty="0">
                <a:latin typeface="Arial"/>
                <a:cs typeface="Arial"/>
              </a:rPr>
              <a:t>Allow direct application-to-application communication, leading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dirty="0">
                <a:solidFill>
                  <a:srgbClr val="FA0000"/>
                </a:solidFill>
                <a:latin typeface="Arial"/>
                <a:cs typeface="Arial"/>
              </a:rPr>
              <a:t>Enterprise 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Application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Integration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9" name="object 39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283748" y="3327684"/>
            <a:ext cx="25781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42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258185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What is a</a:t>
            </a:r>
            <a:r>
              <a:rPr sz="600" spc="6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system?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Middleware and distributed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Middleware: </a:t>
            </a:r>
            <a:r>
              <a:rPr spc="15" dirty="0"/>
              <a:t>the </a:t>
            </a:r>
            <a:r>
              <a:rPr spc="25" dirty="0"/>
              <a:t>OS </a:t>
            </a:r>
            <a:r>
              <a:rPr spc="10" dirty="0"/>
              <a:t>of distributed</a:t>
            </a:r>
            <a:r>
              <a:rPr spc="55" dirty="0"/>
              <a:t> </a:t>
            </a:r>
            <a:r>
              <a:rPr spc="15" dirty="0"/>
              <a:t>systems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16163" y="1011497"/>
            <a:ext cx="3178175" cy="1026794"/>
            <a:chOff x="716163" y="1011497"/>
            <a:chExt cx="3178175" cy="1026794"/>
          </a:xfrm>
        </p:grpSpPr>
        <p:sp>
          <p:nvSpPr>
            <p:cNvPr id="5" name="object 5"/>
            <p:cNvSpPr/>
            <p:nvPr/>
          </p:nvSpPr>
          <p:spPr>
            <a:xfrm>
              <a:off x="721561" y="1016894"/>
              <a:ext cx="657860" cy="1016000"/>
            </a:xfrm>
            <a:custGeom>
              <a:avLst/>
              <a:gdLst/>
              <a:ahLst/>
              <a:cxnLst/>
              <a:rect l="l" t="t" r="r" b="b"/>
              <a:pathLst>
                <a:path w="657860" h="1016000">
                  <a:moveTo>
                    <a:pt x="657358" y="0"/>
                  </a:moveTo>
                  <a:lnTo>
                    <a:pt x="0" y="0"/>
                  </a:lnTo>
                  <a:lnTo>
                    <a:pt x="0" y="1015917"/>
                  </a:lnTo>
                  <a:lnTo>
                    <a:pt x="657358" y="1015917"/>
                  </a:lnTo>
                  <a:lnTo>
                    <a:pt x="657358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1561" y="1016894"/>
              <a:ext cx="657860" cy="1016000"/>
            </a:xfrm>
            <a:custGeom>
              <a:avLst/>
              <a:gdLst/>
              <a:ahLst/>
              <a:cxnLst/>
              <a:rect l="l" t="t" r="r" b="b"/>
              <a:pathLst>
                <a:path w="657860" h="1016000">
                  <a:moveTo>
                    <a:pt x="0" y="1015917"/>
                  </a:moveTo>
                  <a:lnTo>
                    <a:pt x="657358" y="1015917"/>
                  </a:lnTo>
                  <a:lnTo>
                    <a:pt x="657358" y="0"/>
                  </a:lnTo>
                  <a:lnTo>
                    <a:pt x="0" y="0"/>
                  </a:lnTo>
                  <a:lnTo>
                    <a:pt x="0" y="1015917"/>
                  </a:lnTo>
                  <a:close/>
                </a:path>
              </a:pathLst>
            </a:custGeom>
            <a:ln w="10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58188" y="1016901"/>
              <a:ext cx="657860" cy="1016000"/>
            </a:xfrm>
            <a:custGeom>
              <a:avLst/>
              <a:gdLst/>
              <a:ahLst/>
              <a:cxnLst/>
              <a:rect l="l" t="t" r="r" b="b"/>
              <a:pathLst>
                <a:path w="657860" h="1016000">
                  <a:moveTo>
                    <a:pt x="657364" y="717118"/>
                  </a:moveTo>
                  <a:lnTo>
                    <a:pt x="0" y="717118"/>
                  </a:lnTo>
                  <a:lnTo>
                    <a:pt x="0" y="1015911"/>
                  </a:lnTo>
                  <a:lnTo>
                    <a:pt x="657364" y="1015911"/>
                  </a:lnTo>
                  <a:lnTo>
                    <a:pt x="657364" y="717118"/>
                  </a:lnTo>
                  <a:close/>
                </a:path>
                <a:path w="657860" h="1016000">
                  <a:moveTo>
                    <a:pt x="657364" y="0"/>
                  </a:moveTo>
                  <a:lnTo>
                    <a:pt x="0" y="0"/>
                  </a:lnTo>
                  <a:lnTo>
                    <a:pt x="0" y="478078"/>
                  </a:lnTo>
                  <a:lnTo>
                    <a:pt x="657364" y="478078"/>
                  </a:lnTo>
                  <a:lnTo>
                    <a:pt x="65736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58198" y="1016894"/>
              <a:ext cx="657860" cy="1016000"/>
            </a:xfrm>
            <a:custGeom>
              <a:avLst/>
              <a:gdLst/>
              <a:ahLst/>
              <a:cxnLst/>
              <a:rect l="l" t="t" r="r" b="b"/>
              <a:pathLst>
                <a:path w="657860" h="1016000">
                  <a:moveTo>
                    <a:pt x="0" y="1015917"/>
                  </a:moveTo>
                  <a:lnTo>
                    <a:pt x="657358" y="1015917"/>
                  </a:lnTo>
                  <a:lnTo>
                    <a:pt x="657358" y="0"/>
                  </a:lnTo>
                  <a:lnTo>
                    <a:pt x="0" y="0"/>
                  </a:lnTo>
                  <a:lnTo>
                    <a:pt x="0" y="1015917"/>
                  </a:lnTo>
                  <a:close/>
                </a:path>
              </a:pathLst>
            </a:custGeom>
            <a:ln w="10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94826" y="1016901"/>
              <a:ext cx="657860" cy="1016000"/>
            </a:xfrm>
            <a:custGeom>
              <a:avLst/>
              <a:gdLst/>
              <a:ahLst/>
              <a:cxnLst/>
              <a:rect l="l" t="t" r="r" b="b"/>
              <a:pathLst>
                <a:path w="657860" h="1016000">
                  <a:moveTo>
                    <a:pt x="657364" y="717118"/>
                  </a:moveTo>
                  <a:lnTo>
                    <a:pt x="0" y="717118"/>
                  </a:lnTo>
                  <a:lnTo>
                    <a:pt x="0" y="1015911"/>
                  </a:lnTo>
                  <a:lnTo>
                    <a:pt x="657364" y="1015911"/>
                  </a:lnTo>
                  <a:lnTo>
                    <a:pt x="657364" y="717118"/>
                  </a:lnTo>
                  <a:close/>
                </a:path>
                <a:path w="657860" h="1016000">
                  <a:moveTo>
                    <a:pt x="657364" y="0"/>
                  </a:moveTo>
                  <a:lnTo>
                    <a:pt x="0" y="0"/>
                  </a:lnTo>
                  <a:lnTo>
                    <a:pt x="0" y="478078"/>
                  </a:lnTo>
                  <a:lnTo>
                    <a:pt x="657364" y="478078"/>
                  </a:lnTo>
                  <a:lnTo>
                    <a:pt x="65736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94838" y="1016894"/>
              <a:ext cx="657860" cy="1016000"/>
            </a:xfrm>
            <a:custGeom>
              <a:avLst/>
              <a:gdLst/>
              <a:ahLst/>
              <a:cxnLst/>
              <a:rect l="l" t="t" r="r" b="b"/>
              <a:pathLst>
                <a:path w="657860" h="1016000">
                  <a:moveTo>
                    <a:pt x="0" y="1015917"/>
                  </a:moveTo>
                  <a:lnTo>
                    <a:pt x="657363" y="1015917"/>
                  </a:lnTo>
                  <a:lnTo>
                    <a:pt x="657363" y="0"/>
                  </a:lnTo>
                  <a:lnTo>
                    <a:pt x="0" y="0"/>
                  </a:lnTo>
                  <a:lnTo>
                    <a:pt x="0" y="1015917"/>
                  </a:lnTo>
                  <a:close/>
                </a:path>
              </a:pathLst>
            </a:custGeom>
            <a:ln w="10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31477" y="1016894"/>
              <a:ext cx="657860" cy="1016000"/>
            </a:xfrm>
            <a:custGeom>
              <a:avLst/>
              <a:gdLst/>
              <a:ahLst/>
              <a:cxnLst/>
              <a:rect l="l" t="t" r="r" b="b"/>
              <a:pathLst>
                <a:path w="657860" h="1016000">
                  <a:moveTo>
                    <a:pt x="657358" y="0"/>
                  </a:moveTo>
                  <a:lnTo>
                    <a:pt x="0" y="0"/>
                  </a:lnTo>
                  <a:lnTo>
                    <a:pt x="0" y="1015917"/>
                  </a:lnTo>
                  <a:lnTo>
                    <a:pt x="657358" y="1015917"/>
                  </a:lnTo>
                  <a:lnTo>
                    <a:pt x="657358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31477" y="1016894"/>
              <a:ext cx="657860" cy="1016000"/>
            </a:xfrm>
            <a:custGeom>
              <a:avLst/>
              <a:gdLst/>
              <a:ahLst/>
              <a:cxnLst/>
              <a:rect l="l" t="t" r="r" b="b"/>
              <a:pathLst>
                <a:path w="657860" h="1016000">
                  <a:moveTo>
                    <a:pt x="0" y="1015917"/>
                  </a:moveTo>
                  <a:lnTo>
                    <a:pt x="657358" y="1015917"/>
                  </a:lnTo>
                  <a:lnTo>
                    <a:pt x="657358" y="0"/>
                  </a:lnTo>
                  <a:lnTo>
                    <a:pt x="0" y="0"/>
                  </a:lnTo>
                  <a:lnTo>
                    <a:pt x="0" y="1015917"/>
                  </a:lnTo>
                  <a:close/>
                </a:path>
              </a:pathLst>
            </a:custGeom>
            <a:ln w="10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1319" y="1793773"/>
            <a:ext cx="537845" cy="179705"/>
          </a:xfrm>
          <a:prstGeom prst="rect">
            <a:avLst/>
          </a:prstGeom>
          <a:solidFill>
            <a:srgbClr val="FFFFFF"/>
          </a:solidFill>
          <a:ln w="5270">
            <a:solidFill>
              <a:srgbClr val="231F2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28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Local </a:t>
            </a:r>
            <a:r>
              <a:rPr sz="650" spc="10" dirty="0">
                <a:solidFill>
                  <a:srgbClr val="231F20"/>
                </a:solidFill>
                <a:latin typeface="Arial"/>
                <a:cs typeface="Arial"/>
              </a:rPr>
              <a:t>OS</a:t>
            </a:r>
            <a:r>
              <a:rPr sz="65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endParaRPr sz="6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27918" y="1793773"/>
            <a:ext cx="528320" cy="179705"/>
          </a:xfrm>
          <a:prstGeom prst="rect">
            <a:avLst/>
          </a:prstGeom>
          <a:solidFill>
            <a:srgbClr val="FFFFFF"/>
          </a:solidFill>
          <a:ln w="5270">
            <a:solidFill>
              <a:srgbClr val="231F2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49530">
              <a:lnSpc>
                <a:spcPct val="100000"/>
              </a:lnSpc>
              <a:spcBef>
                <a:spcPts val="30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Local </a:t>
            </a:r>
            <a:r>
              <a:rPr sz="650" spc="10" dirty="0">
                <a:solidFill>
                  <a:srgbClr val="231F20"/>
                </a:solidFill>
                <a:latin typeface="Arial"/>
                <a:cs typeface="Arial"/>
              </a:rPr>
              <a:t>OS</a:t>
            </a:r>
            <a:r>
              <a:rPr sz="65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2</a:t>
            </a:r>
            <a:endParaRPr sz="6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54605" y="1793773"/>
            <a:ext cx="537845" cy="179705"/>
          </a:xfrm>
          <a:prstGeom prst="rect">
            <a:avLst/>
          </a:prstGeom>
          <a:solidFill>
            <a:srgbClr val="FFFFFF"/>
          </a:solidFill>
          <a:ln w="5270">
            <a:solidFill>
              <a:srgbClr val="231F2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30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Local </a:t>
            </a:r>
            <a:r>
              <a:rPr sz="650" spc="10" dirty="0">
                <a:solidFill>
                  <a:srgbClr val="231F20"/>
                </a:solidFill>
                <a:latin typeface="Arial"/>
                <a:cs typeface="Arial"/>
              </a:rPr>
              <a:t>OS</a:t>
            </a:r>
            <a:r>
              <a:rPr sz="65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3</a:t>
            </a:r>
            <a:endParaRPr sz="6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91234" y="1793773"/>
            <a:ext cx="537845" cy="179705"/>
          </a:xfrm>
          <a:prstGeom prst="rect">
            <a:avLst/>
          </a:prstGeom>
          <a:solidFill>
            <a:srgbClr val="FFFFFF"/>
          </a:solidFill>
          <a:ln w="5270">
            <a:solidFill>
              <a:srgbClr val="231F2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30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Local </a:t>
            </a:r>
            <a:r>
              <a:rPr sz="650" spc="10" dirty="0">
                <a:solidFill>
                  <a:srgbClr val="231F20"/>
                </a:solidFill>
                <a:latin typeface="Arial"/>
                <a:cs typeface="Arial"/>
              </a:rPr>
              <a:t>OS</a:t>
            </a:r>
            <a:r>
              <a:rPr sz="65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4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615100" y="1073795"/>
            <a:ext cx="1380490" cy="304800"/>
            <a:chOff x="1615100" y="1073795"/>
            <a:chExt cx="1380490" cy="304800"/>
          </a:xfrm>
        </p:grpSpPr>
        <p:sp>
          <p:nvSpPr>
            <p:cNvPr id="18" name="object 18"/>
            <p:cNvSpPr/>
            <p:nvPr/>
          </p:nvSpPr>
          <p:spPr>
            <a:xfrm>
              <a:off x="1617958" y="1076652"/>
              <a:ext cx="1374775" cy="299085"/>
            </a:xfrm>
            <a:custGeom>
              <a:avLst/>
              <a:gdLst/>
              <a:ahLst/>
              <a:cxnLst/>
              <a:rect l="l" t="t" r="r" b="b"/>
              <a:pathLst>
                <a:path w="1374775" h="299084">
                  <a:moveTo>
                    <a:pt x="1374483" y="0"/>
                  </a:moveTo>
                  <a:lnTo>
                    <a:pt x="0" y="0"/>
                  </a:lnTo>
                  <a:lnTo>
                    <a:pt x="0" y="298800"/>
                  </a:lnTo>
                  <a:lnTo>
                    <a:pt x="1374483" y="298800"/>
                  </a:lnTo>
                  <a:lnTo>
                    <a:pt x="13744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17958" y="1076652"/>
              <a:ext cx="1374775" cy="299085"/>
            </a:xfrm>
            <a:custGeom>
              <a:avLst/>
              <a:gdLst/>
              <a:ahLst/>
              <a:cxnLst/>
              <a:rect l="l" t="t" r="r" b="b"/>
              <a:pathLst>
                <a:path w="1374775" h="299084">
                  <a:moveTo>
                    <a:pt x="0" y="298800"/>
                  </a:moveTo>
                  <a:lnTo>
                    <a:pt x="1374483" y="298800"/>
                  </a:lnTo>
                  <a:lnTo>
                    <a:pt x="1374483" y="0"/>
                  </a:lnTo>
                  <a:lnTo>
                    <a:pt x="0" y="0"/>
                  </a:lnTo>
                  <a:lnTo>
                    <a:pt x="0" y="29880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81319" y="1076652"/>
            <a:ext cx="537845" cy="299085"/>
          </a:xfrm>
          <a:prstGeom prst="rect">
            <a:avLst/>
          </a:prstGeom>
          <a:solidFill>
            <a:srgbClr val="FFFFFF"/>
          </a:solidFill>
          <a:ln w="5270">
            <a:solidFill>
              <a:srgbClr val="231F2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700">
              <a:latin typeface="Times New Roman"/>
              <a:cs typeface="Times New Roman"/>
            </a:endParaRPr>
          </a:p>
          <a:p>
            <a:pPr marL="119380">
              <a:lnSpc>
                <a:spcPct val="100000"/>
              </a:lnSpc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Appl.</a:t>
            </a:r>
            <a:r>
              <a:rPr sz="65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sz="6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023722" y="1167058"/>
            <a:ext cx="51752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Application</a:t>
            </a:r>
            <a:r>
              <a:rPr sz="650" spc="-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endParaRPr sz="6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91234" y="1076652"/>
            <a:ext cx="537845" cy="299085"/>
          </a:xfrm>
          <a:prstGeom prst="rect">
            <a:avLst/>
          </a:prstGeom>
          <a:solidFill>
            <a:srgbClr val="FFFFFF"/>
          </a:solidFill>
          <a:ln w="5270">
            <a:solidFill>
              <a:srgbClr val="231F2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700">
              <a:latin typeface="Times New Roman"/>
              <a:cs typeface="Times New Roman"/>
            </a:endParaRPr>
          </a:p>
          <a:p>
            <a:pPr marL="119380">
              <a:lnSpc>
                <a:spcPct val="100000"/>
              </a:lnSpc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Appl.</a:t>
            </a:r>
            <a:r>
              <a:rPr sz="65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1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78462" y="1432353"/>
            <a:ext cx="3053715" cy="304800"/>
            <a:chOff x="778462" y="1432353"/>
            <a:chExt cx="3053715" cy="304800"/>
          </a:xfrm>
        </p:grpSpPr>
        <p:sp>
          <p:nvSpPr>
            <p:cNvPr id="24" name="object 24"/>
            <p:cNvSpPr/>
            <p:nvPr/>
          </p:nvSpPr>
          <p:spPr>
            <a:xfrm>
              <a:off x="781319" y="1494973"/>
              <a:ext cx="3048000" cy="239395"/>
            </a:xfrm>
            <a:custGeom>
              <a:avLst/>
              <a:gdLst/>
              <a:ahLst/>
              <a:cxnLst/>
              <a:rect l="l" t="t" r="r" b="b"/>
              <a:pathLst>
                <a:path w="3048000" h="239394">
                  <a:moveTo>
                    <a:pt x="3047761" y="0"/>
                  </a:moveTo>
                  <a:lnTo>
                    <a:pt x="0" y="0"/>
                  </a:lnTo>
                  <a:lnTo>
                    <a:pt x="0" y="239038"/>
                  </a:lnTo>
                  <a:lnTo>
                    <a:pt x="3047761" y="239038"/>
                  </a:lnTo>
                  <a:lnTo>
                    <a:pt x="30477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81319" y="1494973"/>
              <a:ext cx="3048000" cy="239395"/>
            </a:xfrm>
            <a:custGeom>
              <a:avLst/>
              <a:gdLst/>
              <a:ahLst/>
              <a:cxnLst/>
              <a:rect l="l" t="t" r="r" b="b"/>
              <a:pathLst>
                <a:path w="3048000" h="239394">
                  <a:moveTo>
                    <a:pt x="0" y="239038"/>
                  </a:moveTo>
                  <a:lnTo>
                    <a:pt x="3047761" y="239038"/>
                  </a:lnTo>
                  <a:lnTo>
                    <a:pt x="3047761" y="0"/>
                  </a:lnTo>
                  <a:lnTo>
                    <a:pt x="0" y="0"/>
                  </a:lnTo>
                  <a:lnTo>
                    <a:pt x="0" y="239038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11390" y="1435210"/>
              <a:ext cx="478155" cy="60325"/>
            </a:xfrm>
            <a:custGeom>
              <a:avLst/>
              <a:gdLst/>
              <a:ahLst/>
              <a:cxnLst/>
              <a:rect l="l" t="t" r="r" b="b"/>
              <a:pathLst>
                <a:path w="478155" h="60325">
                  <a:moveTo>
                    <a:pt x="478079" y="0"/>
                  </a:moveTo>
                  <a:lnTo>
                    <a:pt x="0" y="0"/>
                  </a:lnTo>
                  <a:lnTo>
                    <a:pt x="0" y="59762"/>
                  </a:lnTo>
                  <a:lnTo>
                    <a:pt x="478079" y="59762"/>
                  </a:lnTo>
                  <a:lnTo>
                    <a:pt x="478079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11390" y="1435210"/>
              <a:ext cx="478155" cy="60325"/>
            </a:xfrm>
            <a:custGeom>
              <a:avLst/>
              <a:gdLst/>
              <a:ahLst/>
              <a:cxnLst/>
              <a:rect l="l" t="t" r="r" b="b"/>
              <a:pathLst>
                <a:path w="478155" h="60325">
                  <a:moveTo>
                    <a:pt x="0" y="59762"/>
                  </a:moveTo>
                  <a:lnTo>
                    <a:pt x="478079" y="59762"/>
                  </a:lnTo>
                  <a:lnTo>
                    <a:pt x="478079" y="0"/>
                  </a:lnTo>
                  <a:lnTo>
                    <a:pt x="0" y="0"/>
                  </a:lnTo>
                  <a:lnTo>
                    <a:pt x="0" y="59762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47839" y="1435210"/>
              <a:ext cx="478155" cy="60325"/>
            </a:xfrm>
            <a:custGeom>
              <a:avLst/>
              <a:gdLst/>
              <a:ahLst/>
              <a:cxnLst/>
              <a:rect l="l" t="t" r="r" b="b"/>
              <a:pathLst>
                <a:path w="478155" h="60325">
                  <a:moveTo>
                    <a:pt x="478079" y="0"/>
                  </a:moveTo>
                  <a:lnTo>
                    <a:pt x="0" y="0"/>
                  </a:lnTo>
                  <a:lnTo>
                    <a:pt x="0" y="59762"/>
                  </a:lnTo>
                  <a:lnTo>
                    <a:pt x="478079" y="59762"/>
                  </a:lnTo>
                  <a:lnTo>
                    <a:pt x="478079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47839" y="1435210"/>
              <a:ext cx="478155" cy="60325"/>
            </a:xfrm>
            <a:custGeom>
              <a:avLst/>
              <a:gdLst/>
              <a:ahLst/>
              <a:cxnLst/>
              <a:rect l="l" t="t" r="r" b="b"/>
              <a:pathLst>
                <a:path w="478155" h="60325">
                  <a:moveTo>
                    <a:pt x="0" y="59762"/>
                  </a:moveTo>
                  <a:lnTo>
                    <a:pt x="478079" y="59762"/>
                  </a:lnTo>
                  <a:lnTo>
                    <a:pt x="478079" y="0"/>
                  </a:lnTo>
                  <a:lnTo>
                    <a:pt x="0" y="0"/>
                  </a:lnTo>
                  <a:lnTo>
                    <a:pt x="0" y="59762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84289" y="1435210"/>
              <a:ext cx="478155" cy="60325"/>
            </a:xfrm>
            <a:custGeom>
              <a:avLst/>
              <a:gdLst/>
              <a:ahLst/>
              <a:cxnLst/>
              <a:rect l="l" t="t" r="r" b="b"/>
              <a:pathLst>
                <a:path w="478155" h="60325">
                  <a:moveTo>
                    <a:pt x="478079" y="0"/>
                  </a:moveTo>
                  <a:lnTo>
                    <a:pt x="0" y="0"/>
                  </a:lnTo>
                  <a:lnTo>
                    <a:pt x="0" y="59762"/>
                  </a:lnTo>
                  <a:lnTo>
                    <a:pt x="478079" y="59762"/>
                  </a:lnTo>
                  <a:lnTo>
                    <a:pt x="478079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484289" y="1435210"/>
              <a:ext cx="478155" cy="60325"/>
            </a:xfrm>
            <a:custGeom>
              <a:avLst/>
              <a:gdLst/>
              <a:ahLst/>
              <a:cxnLst/>
              <a:rect l="l" t="t" r="r" b="b"/>
              <a:pathLst>
                <a:path w="478155" h="60325">
                  <a:moveTo>
                    <a:pt x="0" y="59762"/>
                  </a:moveTo>
                  <a:lnTo>
                    <a:pt x="478079" y="59762"/>
                  </a:lnTo>
                  <a:lnTo>
                    <a:pt x="478079" y="0"/>
                  </a:lnTo>
                  <a:lnTo>
                    <a:pt x="0" y="0"/>
                  </a:lnTo>
                  <a:lnTo>
                    <a:pt x="0" y="59762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320738" y="1435210"/>
              <a:ext cx="478155" cy="60325"/>
            </a:xfrm>
            <a:custGeom>
              <a:avLst/>
              <a:gdLst/>
              <a:ahLst/>
              <a:cxnLst/>
              <a:rect l="l" t="t" r="r" b="b"/>
              <a:pathLst>
                <a:path w="478154" h="60325">
                  <a:moveTo>
                    <a:pt x="478079" y="0"/>
                  </a:moveTo>
                  <a:lnTo>
                    <a:pt x="0" y="0"/>
                  </a:lnTo>
                  <a:lnTo>
                    <a:pt x="0" y="59762"/>
                  </a:lnTo>
                  <a:lnTo>
                    <a:pt x="478079" y="59762"/>
                  </a:lnTo>
                  <a:lnTo>
                    <a:pt x="478079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320738" y="1435210"/>
              <a:ext cx="478155" cy="60325"/>
            </a:xfrm>
            <a:custGeom>
              <a:avLst/>
              <a:gdLst/>
              <a:ahLst/>
              <a:cxnLst/>
              <a:rect l="l" t="t" r="r" b="b"/>
              <a:pathLst>
                <a:path w="478154" h="60325">
                  <a:moveTo>
                    <a:pt x="0" y="59762"/>
                  </a:moveTo>
                  <a:lnTo>
                    <a:pt x="478079" y="59762"/>
                  </a:lnTo>
                  <a:lnTo>
                    <a:pt x="478079" y="0"/>
                  </a:lnTo>
                  <a:lnTo>
                    <a:pt x="0" y="0"/>
                  </a:lnTo>
                  <a:lnTo>
                    <a:pt x="0" y="59762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507823" y="1548980"/>
            <a:ext cx="144081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Distributed-system layer</a:t>
            </a:r>
            <a:r>
              <a:rPr sz="65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(middleware)</a:t>
            </a:r>
            <a:endParaRPr sz="6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71930" y="839534"/>
            <a:ext cx="46609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Computer</a:t>
            </a:r>
            <a:r>
              <a:rPr sz="65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3</a:t>
            </a:r>
            <a:endParaRPr sz="6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308725" y="839534"/>
            <a:ext cx="46609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Computer</a:t>
            </a:r>
            <a:r>
              <a:rPr sz="65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4</a:t>
            </a:r>
            <a:endParaRPr sz="6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98347" y="659061"/>
            <a:ext cx="1303020" cy="3073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Same interface</a:t>
            </a:r>
            <a:r>
              <a:rPr sz="65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everywhere</a:t>
            </a: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848994" algn="l"/>
              </a:tabLst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Computer 1	Computer</a:t>
            </a:r>
            <a:r>
              <a:rPr sz="65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2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841077" y="805101"/>
            <a:ext cx="2928620" cy="1358265"/>
            <a:chOff x="841077" y="805101"/>
            <a:chExt cx="2928620" cy="1358265"/>
          </a:xfrm>
        </p:grpSpPr>
        <p:sp>
          <p:nvSpPr>
            <p:cNvPr id="39" name="object 39"/>
            <p:cNvSpPr/>
            <p:nvPr/>
          </p:nvSpPr>
          <p:spPr>
            <a:xfrm>
              <a:off x="1319157" y="807737"/>
              <a:ext cx="149860" cy="628015"/>
            </a:xfrm>
            <a:custGeom>
              <a:avLst/>
              <a:gdLst/>
              <a:ahLst/>
              <a:cxnLst/>
              <a:rect l="l" t="t" r="r" b="b"/>
              <a:pathLst>
                <a:path w="149859" h="628015">
                  <a:moveTo>
                    <a:pt x="149401" y="0"/>
                  </a:moveTo>
                  <a:lnTo>
                    <a:pt x="126057" y="287125"/>
                  </a:lnTo>
                  <a:lnTo>
                    <a:pt x="74700" y="481810"/>
                  </a:lnTo>
                  <a:lnTo>
                    <a:pt x="23344" y="592458"/>
                  </a:lnTo>
                  <a:lnTo>
                    <a:pt x="0" y="627474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295230" y="1386385"/>
              <a:ext cx="72102" cy="7754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468559" y="807737"/>
              <a:ext cx="149860" cy="628015"/>
            </a:xfrm>
            <a:custGeom>
              <a:avLst/>
              <a:gdLst/>
              <a:ahLst/>
              <a:cxnLst/>
              <a:rect l="l" t="t" r="r" b="b"/>
              <a:pathLst>
                <a:path w="149859" h="628015">
                  <a:moveTo>
                    <a:pt x="0" y="0"/>
                  </a:moveTo>
                  <a:lnTo>
                    <a:pt x="23343" y="287125"/>
                  </a:lnTo>
                  <a:lnTo>
                    <a:pt x="74699" y="481810"/>
                  </a:lnTo>
                  <a:lnTo>
                    <a:pt x="126055" y="592458"/>
                  </a:lnTo>
                  <a:lnTo>
                    <a:pt x="149398" y="627474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569782" y="1386385"/>
              <a:ext cx="72106" cy="7754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41077" y="2032812"/>
              <a:ext cx="2928620" cy="121285"/>
            </a:xfrm>
            <a:custGeom>
              <a:avLst/>
              <a:gdLst/>
              <a:ahLst/>
              <a:cxnLst/>
              <a:rect l="l" t="t" r="r" b="b"/>
              <a:pathLst>
                <a:path w="2928620" h="121285">
                  <a:moveTo>
                    <a:pt x="209160" y="0"/>
                  </a:moveTo>
                  <a:lnTo>
                    <a:pt x="209160" y="119520"/>
                  </a:lnTo>
                </a:path>
                <a:path w="2928620" h="121285">
                  <a:moveTo>
                    <a:pt x="1045799" y="0"/>
                  </a:moveTo>
                  <a:lnTo>
                    <a:pt x="1045799" y="119520"/>
                  </a:lnTo>
                </a:path>
                <a:path w="2928620" h="121285">
                  <a:moveTo>
                    <a:pt x="1882439" y="1205"/>
                  </a:moveTo>
                  <a:lnTo>
                    <a:pt x="1882439" y="120727"/>
                  </a:lnTo>
                </a:path>
                <a:path w="2928620" h="121285">
                  <a:moveTo>
                    <a:pt x="2719078" y="0"/>
                  </a:moveTo>
                  <a:lnTo>
                    <a:pt x="2719078" y="119520"/>
                  </a:lnTo>
                </a:path>
                <a:path w="2928620" h="121285">
                  <a:moveTo>
                    <a:pt x="0" y="119520"/>
                  </a:moveTo>
                  <a:lnTo>
                    <a:pt x="418321" y="119520"/>
                  </a:lnTo>
                </a:path>
                <a:path w="2928620" h="121285">
                  <a:moveTo>
                    <a:pt x="836642" y="119524"/>
                  </a:moveTo>
                  <a:lnTo>
                    <a:pt x="1254954" y="119524"/>
                  </a:lnTo>
                </a:path>
                <a:path w="2928620" h="121285">
                  <a:moveTo>
                    <a:pt x="1673284" y="119524"/>
                  </a:moveTo>
                  <a:lnTo>
                    <a:pt x="2091604" y="119524"/>
                  </a:lnTo>
                </a:path>
                <a:path w="2928620" h="121285">
                  <a:moveTo>
                    <a:pt x="2509923" y="119524"/>
                  </a:moveTo>
                  <a:lnTo>
                    <a:pt x="2928243" y="119524"/>
                  </a:lnTo>
                </a:path>
              </a:pathLst>
            </a:custGeom>
            <a:ln w="2108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932682" y="2152328"/>
              <a:ext cx="418465" cy="0"/>
            </a:xfrm>
            <a:custGeom>
              <a:avLst/>
              <a:gdLst/>
              <a:ahLst/>
              <a:cxnLst/>
              <a:rect l="l" t="t" r="r" b="b"/>
              <a:pathLst>
                <a:path w="418464">
                  <a:moveTo>
                    <a:pt x="0" y="0"/>
                  </a:moveTo>
                  <a:lnTo>
                    <a:pt x="418319" y="0"/>
                  </a:lnTo>
                </a:path>
              </a:pathLst>
            </a:custGeom>
            <a:ln w="21083">
              <a:solidFill>
                <a:srgbClr val="231F2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259399" y="2152328"/>
              <a:ext cx="1255395" cy="0"/>
            </a:xfrm>
            <a:custGeom>
              <a:avLst/>
              <a:gdLst/>
              <a:ahLst/>
              <a:cxnLst/>
              <a:rect l="l" t="t" r="r" b="b"/>
              <a:pathLst>
                <a:path w="1255395">
                  <a:moveTo>
                    <a:pt x="0" y="4"/>
                  </a:moveTo>
                  <a:lnTo>
                    <a:pt x="418320" y="4"/>
                  </a:lnTo>
                </a:path>
                <a:path w="1255395">
                  <a:moveTo>
                    <a:pt x="836632" y="0"/>
                  </a:moveTo>
                  <a:lnTo>
                    <a:pt x="1254962" y="0"/>
                  </a:lnTo>
                </a:path>
              </a:pathLst>
            </a:custGeom>
            <a:ln w="21083">
              <a:solidFill>
                <a:srgbClr val="231F2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3398058" y="2182980"/>
            <a:ext cx="33464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Network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87743" y="2385821"/>
            <a:ext cx="4483735" cy="598170"/>
            <a:chOff x="87743" y="2385821"/>
            <a:chExt cx="4483735" cy="598170"/>
          </a:xfrm>
        </p:grpSpPr>
        <p:sp>
          <p:nvSpPr>
            <p:cNvPr id="48" name="object 48"/>
            <p:cNvSpPr/>
            <p:nvPr/>
          </p:nvSpPr>
          <p:spPr>
            <a:xfrm>
              <a:off x="87743" y="2385821"/>
              <a:ext cx="4432935" cy="173990"/>
            </a:xfrm>
            <a:custGeom>
              <a:avLst/>
              <a:gdLst/>
              <a:ahLst/>
              <a:cxnLst/>
              <a:rect l="l" t="t" r="r" b="b"/>
              <a:pathLst>
                <a:path w="4432935" h="17398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3799"/>
                  </a:lnTo>
                  <a:lnTo>
                    <a:pt x="4432567" y="173799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7744" y="2546959"/>
              <a:ext cx="4432566" cy="5060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38544" y="2882328"/>
              <a:ext cx="101600" cy="1016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9344" y="2869628"/>
              <a:ext cx="4381715" cy="1143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520311" y="2430056"/>
              <a:ext cx="50749" cy="4522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7743" y="2591238"/>
              <a:ext cx="4432935" cy="342265"/>
            </a:xfrm>
            <a:custGeom>
              <a:avLst/>
              <a:gdLst/>
              <a:ahLst/>
              <a:cxnLst/>
              <a:rect l="l" t="t" r="r" b="b"/>
              <a:pathLst>
                <a:path w="4432935" h="342264">
                  <a:moveTo>
                    <a:pt x="4432567" y="0"/>
                  </a:moveTo>
                  <a:lnTo>
                    <a:pt x="0" y="0"/>
                  </a:lnTo>
                  <a:lnTo>
                    <a:pt x="0" y="291090"/>
                  </a:lnTo>
                  <a:lnTo>
                    <a:pt x="4008" y="310815"/>
                  </a:lnTo>
                  <a:lnTo>
                    <a:pt x="14922" y="326968"/>
                  </a:lnTo>
                  <a:lnTo>
                    <a:pt x="31075" y="337882"/>
                  </a:lnTo>
                  <a:lnTo>
                    <a:pt x="50800" y="341890"/>
                  </a:lnTo>
                  <a:lnTo>
                    <a:pt x="4381767" y="341890"/>
                  </a:lnTo>
                  <a:lnTo>
                    <a:pt x="4401492" y="337882"/>
                  </a:lnTo>
                  <a:lnTo>
                    <a:pt x="4417644" y="326968"/>
                  </a:lnTo>
                  <a:lnTo>
                    <a:pt x="4428558" y="310815"/>
                  </a:lnTo>
                  <a:lnTo>
                    <a:pt x="4432567" y="291090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520311" y="2468144"/>
              <a:ext cx="0" cy="433705"/>
            </a:xfrm>
            <a:custGeom>
              <a:avLst/>
              <a:gdLst/>
              <a:ahLst/>
              <a:cxnLst/>
              <a:rect l="l" t="t" r="r" b="b"/>
              <a:pathLst>
                <a:path h="433705">
                  <a:moveTo>
                    <a:pt x="0" y="43323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520311" y="245544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520311" y="244274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520311" y="243004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19900" y="2333479"/>
            <a:ext cx="4333240" cy="56642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What does it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contain?</a:t>
            </a:r>
            <a:endParaRPr sz="1000" dirty="0">
              <a:latin typeface="Arial"/>
              <a:cs typeface="Arial"/>
            </a:endParaRPr>
          </a:p>
          <a:p>
            <a:pPr marL="18415" marR="5080">
              <a:lnSpc>
                <a:spcPct val="100000"/>
              </a:lnSpc>
              <a:spcBef>
                <a:spcPts val="330"/>
              </a:spcBef>
            </a:pPr>
            <a:r>
              <a:rPr sz="1000" spc="-5" dirty="0">
                <a:latin typeface="Arial"/>
                <a:cs typeface="Arial"/>
              </a:rPr>
              <a:t>Commonly used components and functions that need not be implemented </a:t>
            </a:r>
            <a:r>
              <a:rPr sz="1000" spc="-15" dirty="0">
                <a:latin typeface="Arial"/>
                <a:cs typeface="Arial"/>
              </a:rPr>
              <a:t>by  </a:t>
            </a:r>
            <a:r>
              <a:rPr sz="1000" spc="-5" dirty="0">
                <a:latin typeface="Arial"/>
                <a:cs typeface="Arial"/>
              </a:rPr>
              <a:t>applications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separately.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60" name="object 60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4300563" y="3331252"/>
            <a:ext cx="24130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6</a:t>
            </a:fld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0360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Distributed information 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Example EAI: (nested)</a:t>
            </a:r>
            <a:r>
              <a:rPr spc="-20" dirty="0"/>
              <a:t> </a:t>
            </a:r>
            <a:r>
              <a:rPr spc="10" dirty="0"/>
              <a:t>transactions</a:t>
            </a:r>
          </a:p>
        </p:txBody>
      </p:sp>
      <p:sp>
        <p:nvSpPr>
          <p:cNvPr id="4" name="object 4"/>
          <p:cNvSpPr/>
          <p:nvPr/>
        </p:nvSpPr>
        <p:spPr>
          <a:xfrm>
            <a:off x="87743" y="509536"/>
            <a:ext cx="4432935" cy="173990"/>
          </a:xfrm>
          <a:custGeom>
            <a:avLst/>
            <a:gdLst/>
            <a:ahLst/>
            <a:cxnLst/>
            <a:rect l="l" t="t" r="r" b="b"/>
            <a:pathLst>
              <a:path w="4432935" h="173990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73799"/>
                </a:lnTo>
                <a:lnTo>
                  <a:pt x="4432567" y="173799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1920" y="499826"/>
            <a:ext cx="6699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25" dirty="0">
                <a:solidFill>
                  <a:srgbClr val="04064C"/>
                </a:solidFill>
                <a:latin typeface="Arial"/>
                <a:cs typeface="Arial"/>
              </a:rPr>
              <a:t>T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r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ansaction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7743" y="553750"/>
            <a:ext cx="4483735" cy="1249680"/>
            <a:chOff x="87743" y="553750"/>
            <a:chExt cx="4483735" cy="1249680"/>
          </a:xfrm>
        </p:grpSpPr>
        <p:sp>
          <p:nvSpPr>
            <p:cNvPr id="7" name="object 7"/>
            <p:cNvSpPr/>
            <p:nvPr/>
          </p:nvSpPr>
          <p:spPr>
            <a:xfrm>
              <a:off x="87744" y="670674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544" y="1701812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344" y="1689112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20311" y="553770"/>
              <a:ext cx="50749" cy="114804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743" y="714945"/>
              <a:ext cx="4432935" cy="1038225"/>
            </a:xfrm>
            <a:custGeom>
              <a:avLst/>
              <a:gdLst/>
              <a:ahLst/>
              <a:cxnLst/>
              <a:rect l="l" t="t" r="r" b="b"/>
              <a:pathLst>
                <a:path w="4432935" h="1038225">
                  <a:moveTo>
                    <a:pt x="4432567" y="0"/>
                  </a:moveTo>
                  <a:lnTo>
                    <a:pt x="0" y="0"/>
                  </a:lnTo>
                  <a:lnTo>
                    <a:pt x="0" y="986867"/>
                  </a:lnTo>
                  <a:lnTo>
                    <a:pt x="4008" y="1006592"/>
                  </a:lnTo>
                  <a:lnTo>
                    <a:pt x="14922" y="1022745"/>
                  </a:lnTo>
                  <a:lnTo>
                    <a:pt x="31075" y="1033659"/>
                  </a:lnTo>
                  <a:lnTo>
                    <a:pt x="50800" y="1037667"/>
                  </a:lnTo>
                  <a:lnTo>
                    <a:pt x="4381767" y="1037667"/>
                  </a:lnTo>
                  <a:lnTo>
                    <a:pt x="4401492" y="1033659"/>
                  </a:lnTo>
                  <a:lnTo>
                    <a:pt x="4417644" y="1022745"/>
                  </a:lnTo>
                  <a:lnTo>
                    <a:pt x="4428558" y="1006592"/>
                  </a:lnTo>
                  <a:lnTo>
                    <a:pt x="4432567" y="98686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591850"/>
              <a:ext cx="0" cy="1129030"/>
            </a:xfrm>
            <a:custGeom>
              <a:avLst/>
              <a:gdLst/>
              <a:ahLst/>
              <a:cxnLst/>
              <a:rect l="l" t="t" r="r" b="b"/>
              <a:pathLst>
                <a:path h="1129030">
                  <a:moveTo>
                    <a:pt x="0" y="112901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57915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56645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20311" y="55375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827836" y="1022045"/>
            <a:ext cx="34290" cy="0"/>
          </a:xfrm>
          <a:custGeom>
            <a:avLst/>
            <a:gdLst/>
            <a:ahLst/>
            <a:cxnLst/>
            <a:rect l="l" t="t" r="r" b="b"/>
            <a:pathLst>
              <a:path w="34290">
                <a:moveTo>
                  <a:pt x="0" y="0"/>
                </a:moveTo>
                <a:lnTo>
                  <a:pt x="34163" y="0"/>
                </a:lnTo>
              </a:path>
            </a:pathLst>
          </a:custGeom>
          <a:ln w="50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09866" y="1180198"/>
            <a:ext cx="34290" cy="0"/>
          </a:xfrm>
          <a:custGeom>
            <a:avLst/>
            <a:gdLst/>
            <a:ahLst/>
            <a:cxnLst/>
            <a:rect l="l" t="t" r="r" b="b"/>
            <a:pathLst>
              <a:path w="34290">
                <a:moveTo>
                  <a:pt x="0" y="0"/>
                </a:moveTo>
                <a:lnTo>
                  <a:pt x="34163" y="0"/>
                </a:lnTo>
              </a:path>
            </a:pathLst>
          </a:custGeom>
          <a:ln w="50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03" y="1338351"/>
            <a:ext cx="34290" cy="0"/>
          </a:xfrm>
          <a:custGeom>
            <a:avLst/>
            <a:gdLst/>
            <a:ahLst/>
            <a:cxnLst/>
            <a:rect l="l" t="t" r="r" b="b"/>
            <a:pathLst>
              <a:path w="34290">
                <a:moveTo>
                  <a:pt x="0" y="0"/>
                </a:moveTo>
                <a:lnTo>
                  <a:pt x="34163" y="0"/>
                </a:lnTo>
              </a:path>
            </a:pathLst>
          </a:custGeom>
          <a:ln w="50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376897" y="740270"/>
          <a:ext cx="3849370" cy="9628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4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112">
                <a:tc>
                  <a:txBody>
                    <a:bodyPr/>
                    <a:lstStyle/>
                    <a:p>
                      <a:pPr marL="78105">
                        <a:lnSpc>
                          <a:spcPts val="1045"/>
                        </a:lnSpc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Primitive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045"/>
                        </a:lnSpc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Description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125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900" i="1" spc="-5" dirty="0">
                          <a:latin typeface="Arial"/>
                          <a:cs typeface="Arial"/>
                        </a:rPr>
                        <a:t>BEGIN</a:t>
                      </a:r>
                      <a:r>
                        <a:rPr sz="900" i="1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i="1" spc="-5" dirty="0">
                          <a:latin typeface="Arial"/>
                          <a:cs typeface="Arial"/>
                        </a:rPr>
                        <a:t>TRANSACTION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Mark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the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start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of a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transaction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153">
                <a:tc>
                  <a:txBody>
                    <a:bodyPr/>
                    <a:lstStyle/>
                    <a:p>
                      <a:pPr marL="78105">
                        <a:lnSpc>
                          <a:spcPts val="1045"/>
                        </a:lnSpc>
                      </a:pPr>
                      <a:r>
                        <a:rPr sz="900" i="1" spc="-5" dirty="0">
                          <a:latin typeface="Arial"/>
                          <a:cs typeface="Arial"/>
                        </a:rPr>
                        <a:t>END</a:t>
                      </a:r>
                      <a:r>
                        <a:rPr sz="900" i="1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i="1" spc="-5" dirty="0">
                          <a:latin typeface="Arial"/>
                          <a:cs typeface="Arial"/>
                        </a:rPr>
                        <a:t>TRANSACTION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045"/>
                        </a:lnSpc>
                      </a:pPr>
                      <a:r>
                        <a:rPr sz="900" spc="-15" dirty="0">
                          <a:latin typeface="Arial"/>
                          <a:cs typeface="Arial"/>
                        </a:rPr>
                        <a:t>Terminate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the transaction and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try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to commit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153">
                <a:tc>
                  <a:txBody>
                    <a:bodyPr/>
                    <a:lstStyle/>
                    <a:p>
                      <a:pPr marL="78105">
                        <a:lnSpc>
                          <a:spcPts val="1045"/>
                        </a:lnSpc>
                      </a:pPr>
                      <a:r>
                        <a:rPr sz="900" i="1" spc="-10" dirty="0">
                          <a:latin typeface="Arial"/>
                          <a:cs typeface="Arial"/>
                        </a:rPr>
                        <a:t>ABORT</a:t>
                      </a:r>
                      <a:r>
                        <a:rPr sz="900" i="1" spc="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i="1" spc="-5" dirty="0">
                          <a:latin typeface="Arial"/>
                          <a:cs typeface="Arial"/>
                        </a:rPr>
                        <a:t>TRANSACTION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045"/>
                        </a:lnSpc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Kill the transaction and restore the old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values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8165">
                <a:tc>
                  <a:txBody>
                    <a:bodyPr/>
                    <a:lstStyle/>
                    <a:p>
                      <a:pPr marL="78105">
                        <a:lnSpc>
                          <a:spcPts val="1045"/>
                        </a:lnSpc>
                      </a:pPr>
                      <a:r>
                        <a:rPr sz="900" i="1" spc="-5" dirty="0">
                          <a:latin typeface="Arial"/>
                          <a:cs typeface="Arial"/>
                        </a:rPr>
                        <a:t>READ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045"/>
                        </a:lnSpc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Read data from a file, a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table,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otherwise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153">
                <a:tc>
                  <a:txBody>
                    <a:bodyPr/>
                    <a:lstStyle/>
                    <a:p>
                      <a:pPr marL="78105">
                        <a:lnSpc>
                          <a:spcPts val="1045"/>
                        </a:lnSpc>
                      </a:pPr>
                      <a:r>
                        <a:rPr sz="900" i="1" spc="-5" dirty="0">
                          <a:latin typeface="Arial"/>
                          <a:cs typeface="Arial"/>
                        </a:rPr>
                        <a:t>WRITE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045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Write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data to a file, a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table,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otherwise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7743" y="1903069"/>
            <a:ext cx="4432935" cy="183515"/>
          </a:xfrm>
          <a:custGeom>
            <a:avLst/>
            <a:gdLst/>
            <a:ahLst/>
            <a:cxnLst/>
            <a:rect l="l" t="t" r="r" b="b"/>
            <a:pathLst>
              <a:path w="4432935" h="183514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2971"/>
                </a:lnTo>
                <a:lnTo>
                  <a:pt x="4432567" y="182971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25844" y="1893359"/>
            <a:ext cx="11449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Issue:</a:t>
            </a:r>
            <a:r>
              <a:rPr sz="1000" spc="3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all-or-nothing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7743" y="1947292"/>
            <a:ext cx="4483735" cy="1330325"/>
            <a:chOff x="87743" y="1947292"/>
            <a:chExt cx="4483735" cy="1330325"/>
          </a:xfrm>
        </p:grpSpPr>
        <p:sp>
          <p:nvSpPr>
            <p:cNvPr id="23" name="object 23"/>
            <p:cNvSpPr/>
            <p:nvPr/>
          </p:nvSpPr>
          <p:spPr>
            <a:xfrm>
              <a:off x="87744" y="2073389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38544" y="3175393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89344" y="3162693"/>
              <a:ext cx="4381715" cy="1143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1947303"/>
              <a:ext cx="50749" cy="122809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7743" y="2117659"/>
              <a:ext cx="4432935" cy="1108710"/>
            </a:xfrm>
            <a:custGeom>
              <a:avLst/>
              <a:gdLst/>
              <a:ahLst/>
              <a:cxnLst/>
              <a:rect l="l" t="t" r="r" b="b"/>
              <a:pathLst>
                <a:path w="4432935" h="1108710">
                  <a:moveTo>
                    <a:pt x="4432567" y="0"/>
                  </a:moveTo>
                  <a:lnTo>
                    <a:pt x="0" y="0"/>
                  </a:lnTo>
                  <a:lnTo>
                    <a:pt x="0" y="1057734"/>
                  </a:lnTo>
                  <a:lnTo>
                    <a:pt x="4008" y="1077459"/>
                  </a:lnTo>
                  <a:lnTo>
                    <a:pt x="14922" y="1093612"/>
                  </a:lnTo>
                  <a:lnTo>
                    <a:pt x="31075" y="1104526"/>
                  </a:lnTo>
                  <a:lnTo>
                    <a:pt x="50800" y="1108535"/>
                  </a:lnTo>
                  <a:lnTo>
                    <a:pt x="4381767" y="1108535"/>
                  </a:lnTo>
                  <a:lnTo>
                    <a:pt x="4401492" y="1104526"/>
                  </a:lnTo>
                  <a:lnTo>
                    <a:pt x="4417644" y="1093612"/>
                  </a:lnTo>
                  <a:lnTo>
                    <a:pt x="4428558" y="1077459"/>
                  </a:lnTo>
                  <a:lnTo>
                    <a:pt x="4432567" y="1057734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20311" y="1985392"/>
              <a:ext cx="0" cy="1209675"/>
            </a:xfrm>
            <a:custGeom>
              <a:avLst/>
              <a:gdLst/>
              <a:ahLst/>
              <a:cxnLst/>
              <a:rect l="l" t="t" r="r" b="b"/>
              <a:pathLst>
                <a:path h="1209675">
                  <a:moveTo>
                    <a:pt x="0" y="120905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520311" y="197269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520311" y="195999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520311" y="194729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92553" y="2593794"/>
              <a:ext cx="326390" cy="197485"/>
            </a:xfrm>
            <a:custGeom>
              <a:avLst/>
              <a:gdLst/>
              <a:ahLst/>
              <a:cxnLst/>
              <a:rect l="l" t="t" r="r" b="b"/>
              <a:pathLst>
                <a:path w="326390" h="197485">
                  <a:moveTo>
                    <a:pt x="326269" y="0"/>
                  </a:moveTo>
                  <a:lnTo>
                    <a:pt x="0" y="0"/>
                  </a:lnTo>
                  <a:lnTo>
                    <a:pt x="0" y="157748"/>
                  </a:lnTo>
                  <a:lnTo>
                    <a:pt x="14038" y="175003"/>
                  </a:lnTo>
                  <a:lnTo>
                    <a:pt x="51031" y="187327"/>
                  </a:lnTo>
                  <a:lnTo>
                    <a:pt x="103293" y="194723"/>
                  </a:lnTo>
                  <a:lnTo>
                    <a:pt x="163137" y="197188"/>
                  </a:lnTo>
                  <a:lnTo>
                    <a:pt x="222977" y="194723"/>
                  </a:lnTo>
                  <a:lnTo>
                    <a:pt x="275237" y="187327"/>
                  </a:lnTo>
                  <a:lnTo>
                    <a:pt x="312230" y="175003"/>
                  </a:lnTo>
                  <a:lnTo>
                    <a:pt x="326269" y="157748"/>
                  </a:lnTo>
                  <a:lnTo>
                    <a:pt x="326269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92553" y="2593794"/>
              <a:ext cx="326390" cy="197485"/>
            </a:xfrm>
            <a:custGeom>
              <a:avLst/>
              <a:gdLst/>
              <a:ahLst/>
              <a:cxnLst/>
              <a:rect l="l" t="t" r="r" b="b"/>
              <a:pathLst>
                <a:path w="326390" h="197485">
                  <a:moveTo>
                    <a:pt x="0" y="0"/>
                  </a:moveTo>
                  <a:lnTo>
                    <a:pt x="326269" y="0"/>
                  </a:lnTo>
                  <a:lnTo>
                    <a:pt x="326269" y="25152"/>
                  </a:lnTo>
                  <a:lnTo>
                    <a:pt x="326269" y="78691"/>
                  </a:lnTo>
                  <a:lnTo>
                    <a:pt x="326269" y="132322"/>
                  </a:lnTo>
                  <a:lnTo>
                    <a:pt x="326269" y="157748"/>
                  </a:lnTo>
                  <a:lnTo>
                    <a:pt x="312230" y="175003"/>
                  </a:lnTo>
                  <a:lnTo>
                    <a:pt x="275237" y="187327"/>
                  </a:lnTo>
                  <a:lnTo>
                    <a:pt x="222977" y="194723"/>
                  </a:lnTo>
                  <a:lnTo>
                    <a:pt x="163137" y="197188"/>
                  </a:lnTo>
                  <a:lnTo>
                    <a:pt x="103293" y="194723"/>
                  </a:lnTo>
                  <a:lnTo>
                    <a:pt x="51031" y="187327"/>
                  </a:lnTo>
                  <a:lnTo>
                    <a:pt x="14038" y="175003"/>
                  </a:lnTo>
                  <a:lnTo>
                    <a:pt x="0" y="157748"/>
                  </a:lnTo>
                  <a:lnTo>
                    <a:pt x="0" y="132035"/>
                  </a:lnTo>
                  <a:lnTo>
                    <a:pt x="0" y="77927"/>
                  </a:lnTo>
                  <a:lnTo>
                    <a:pt x="0" y="24293"/>
                  </a:lnTo>
                  <a:lnTo>
                    <a:pt x="0" y="0"/>
                  </a:lnTo>
                  <a:close/>
                </a:path>
              </a:pathLst>
            </a:custGeom>
            <a:ln w="444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92553" y="2566954"/>
              <a:ext cx="326390" cy="53975"/>
            </a:xfrm>
            <a:custGeom>
              <a:avLst/>
              <a:gdLst/>
              <a:ahLst/>
              <a:cxnLst/>
              <a:rect l="l" t="t" r="r" b="b"/>
              <a:pathLst>
                <a:path w="326390" h="53975">
                  <a:moveTo>
                    <a:pt x="163137" y="0"/>
                  </a:moveTo>
                  <a:lnTo>
                    <a:pt x="99741" y="2114"/>
                  </a:lnTo>
                  <a:lnTo>
                    <a:pt x="47874" y="7876"/>
                  </a:lnTo>
                  <a:lnTo>
                    <a:pt x="12854" y="16409"/>
                  </a:lnTo>
                  <a:lnTo>
                    <a:pt x="0" y="26839"/>
                  </a:lnTo>
                  <a:lnTo>
                    <a:pt x="12854" y="37269"/>
                  </a:lnTo>
                  <a:lnTo>
                    <a:pt x="47874" y="45801"/>
                  </a:lnTo>
                  <a:lnTo>
                    <a:pt x="99741" y="51561"/>
                  </a:lnTo>
                  <a:lnTo>
                    <a:pt x="163137" y="53676"/>
                  </a:lnTo>
                  <a:lnTo>
                    <a:pt x="226533" y="51561"/>
                  </a:lnTo>
                  <a:lnTo>
                    <a:pt x="278397" y="45801"/>
                  </a:lnTo>
                  <a:lnTo>
                    <a:pt x="313415" y="37269"/>
                  </a:lnTo>
                  <a:lnTo>
                    <a:pt x="326269" y="26839"/>
                  </a:lnTo>
                  <a:lnTo>
                    <a:pt x="313415" y="16409"/>
                  </a:lnTo>
                  <a:lnTo>
                    <a:pt x="278397" y="7876"/>
                  </a:lnTo>
                  <a:lnTo>
                    <a:pt x="226533" y="2114"/>
                  </a:lnTo>
                  <a:lnTo>
                    <a:pt x="1631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92553" y="2566954"/>
              <a:ext cx="326390" cy="53975"/>
            </a:xfrm>
            <a:custGeom>
              <a:avLst/>
              <a:gdLst/>
              <a:ahLst/>
              <a:cxnLst/>
              <a:rect l="l" t="t" r="r" b="b"/>
              <a:pathLst>
                <a:path w="326390" h="53975">
                  <a:moveTo>
                    <a:pt x="163137" y="0"/>
                  </a:moveTo>
                  <a:lnTo>
                    <a:pt x="226533" y="2114"/>
                  </a:lnTo>
                  <a:lnTo>
                    <a:pt x="278397" y="7876"/>
                  </a:lnTo>
                  <a:lnTo>
                    <a:pt x="313415" y="16409"/>
                  </a:lnTo>
                  <a:lnTo>
                    <a:pt x="326269" y="26839"/>
                  </a:lnTo>
                  <a:lnTo>
                    <a:pt x="313415" y="37269"/>
                  </a:lnTo>
                  <a:lnTo>
                    <a:pt x="278397" y="45801"/>
                  </a:lnTo>
                  <a:lnTo>
                    <a:pt x="226533" y="51561"/>
                  </a:lnTo>
                  <a:lnTo>
                    <a:pt x="163137" y="53676"/>
                  </a:lnTo>
                  <a:lnTo>
                    <a:pt x="99741" y="51561"/>
                  </a:lnTo>
                  <a:lnTo>
                    <a:pt x="47874" y="45801"/>
                  </a:lnTo>
                  <a:lnTo>
                    <a:pt x="12854" y="37269"/>
                  </a:lnTo>
                  <a:lnTo>
                    <a:pt x="0" y="26839"/>
                  </a:lnTo>
                  <a:lnTo>
                    <a:pt x="12854" y="16409"/>
                  </a:lnTo>
                  <a:lnTo>
                    <a:pt x="47874" y="7876"/>
                  </a:lnTo>
                  <a:lnTo>
                    <a:pt x="99741" y="2114"/>
                  </a:lnTo>
                  <a:lnTo>
                    <a:pt x="163137" y="0"/>
                  </a:lnTo>
                  <a:close/>
                </a:path>
              </a:pathLst>
            </a:custGeom>
            <a:ln w="444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58707" y="2593794"/>
              <a:ext cx="326390" cy="197485"/>
            </a:xfrm>
            <a:custGeom>
              <a:avLst/>
              <a:gdLst/>
              <a:ahLst/>
              <a:cxnLst/>
              <a:rect l="l" t="t" r="r" b="b"/>
              <a:pathLst>
                <a:path w="326390" h="197485">
                  <a:moveTo>
                    <a:pt x="326276" y="0"/>
                  </a:moveTo>
                  <a:lnTo>
                    <a:pt x="0" y="0"/>
                  </a:lnTo>
                  <a:lnTo>
                    <a:pt x="0" y="157748"/>
                  </a:lnTo>
                  <a:lnTo>
                    <a:pt x="14039" y="175003"/>
                  </a:lnTo>
                  <a:lnTo>
                    <a:pt x="51032" y="187327"/>
                  </a:lnTo>
                  <a:lnTo>
                    <a:pt x="103294" y="194723"/>
                  </a:lnTo>
                  <a:lnTo>
                    <a:pt x="163137" y="197188"/>
                  </a:lnTo>
                  <a:lnTo>
                    <a:pt x="222980" y="194723"/>
                  </a:lnTo>
                  <a:lnTo>
                    <a:pt x="275242" y="187327"/>
                  </a:lnTo>
                  <a:lnTo>
                    <a:pt x="312236" y="175003"/>
                  </a:lnTo>
                  <a:lnTo>
                    <a:pt x="326276" y="157748"/>
                  </a:lnTo>
                  <a:lnTo>
                    <a:pt x="326276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58707" y="2593794"/>
              <a:ext cx="326390" cy="197485"/>
            </a:xfrm>
            <a:custGeom>
              <a:avLst/>
              <a:gdLst/>
              <a:ahLst/>
              <a:cxnLst/>
              <a:rect l="l" t="t" r="r" b="b"/>
              <a:pathLst>
                <a:path w="326390" h="197485">
                  <a:moveTo>
                    <a:pt x="0" y="0"/>
                  </a:moveTo>
                  <a:lnTo>
                    <a:pt x="326276" y="0"/>
                  </a:lnTo>
                  <a:lnTo>
                    <a:pt x="326276" y="25152"/>
                  </a:lnTo>
                  <a:lnTo>
                    <a:pt x="326276" y="78691"/>
                  </a:lnTo>
                  <a:lnTo>
                    <a:pt x="326276" y="132322"/>
                  </a:lnTo>
                  <a:lnTo>
                    <a:pt x="326276" y="157748"/>
                  </a:lnTo>
                  <a:lnTo>
                    <a:pt x="312236" y="175003"/>
                  </a:lnTo>
                  <a:lnTo>
                    <a:pt x="275242" y="187327"/>
                  </a:lnTo>
                  <a:lnTo>
                    <a:pt x="222980" y="194723"/>
                  </a:lnTo>
                  <a:lnTo>
                    <a:pt x="163137" y="197188"/>
                  </a:lnTo>
                  <a:lnTo>
                    <a:pt x="103294" y="194723"/>
                  </a:lnTo>
                  <a:lnTo>
                    <a:pt x="51032" y="187327"/>
                  </a:lnTo>
                  <a:lnTo>
                    <a:pt x="14039" y="175003"/>
                  </a:lnTo>
                  <a:lnTo>
                    <a:pt x="0" y="157748"/>
                  </a:lnTo>
                  <a:lnTo>
                    <a:pt x="0" y="132035"/>
                  </a:lnTo>
                  <a:lnTo>
                    <a:pt x="0" y="77927"/>
                  </a:lnTo>
                  <a:lnTo>
                    <a:pt x="0" y="24293"/>
                  </a:lnTo>
                  <a:lnTo>
                    <a:pt x="0" y="0"/>
                  </a:lnTo>
                  <a:close/>
                </a:path>
              </a:pathLst>
            </a:custGeom>
            <a:ln w="444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58707" y="2566954"/>
              <a:ext cx="326390" cy="53975"/>
            </a:xfrm>
            <a:custGeom>
              <a:avLst/>
              <a:gdLst/>
              <a:ahLst/>
              <a:cxnLst/>
              <a:rect l="l" t="t" r="r" b="b"/>
              <a:pathLst>
                <a:path w="326390" h="53975">
                  <a:moveTo>
                    <a:pt x="163137" y="0"/>
                  </a:moveTo>
                  <a:lnTo>
                    <a:pt x="99741" y="2114"/>
                  </a:lnTo>
                  <a:lnTo>
                    <a:pt x="47874" y="7876"/>
                  </a:lnTo>
                  <a:lnTo>
                    <a:pt x="12854" y="16409"/>
                  </a:lnTo>
                  <a:lnTo>
                    <a:pt x="0" y="26839"/>
                  </a:lnTo>
                  <a:lnTo>
                    <a:pt x="12854" y="37269"/>
                  </a:lnTo>
                  <a:lnTo>
                    <a:pt x="47874" y="45801"/>
                  </a:lnTo>
                  <a:lnTo>
                    <a:pt x="99741" y="51561"/>
                  </a:lnTo>
                  <a:lnTo>
                    <a:pt x="163137" y="53676"/>
                  </a:lnTo>
                  <a:lnTo>
                    <a:pt x="226535" y="51561"/>
                  </a:lnTo>
                  <a:lnTo>
                    <a:pt x="278402" y="45801"/>
                  </a:lnTo>
                  <a:lnTo>
                    <a:pt x="313421" y="37269"/>
                  </a:lnTo>
                  <a:lnTo>
                    <a:pt x="326276" y="26839"/>
                  </a:lnTo>
                  <a:lnTo>
                    <a:pt x="313421" y="16409"/>
                  </a:lnTo>
                  <a:lnTo>
                    <a:pt x="278402" y="7876"/>
                  </a:lnTo>
                  <a:lnTo>
                    <a:pt x="226535" y="2114"/>
                  </a:lnTo>
                  <a:lnTo>
                    <a:pt x="1631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58707" y="2566954"/>
              <a:ext cx="326390" cy="53975"/>
            </a:xfrm>
            <a:custGeom>
              <a:avLst/>
              <a:gdLst/>
              <a:ahLst/>
              <a:cxnLst/>
              <a:rect l="l" t="t" r="r" b="b"/>
              <a:pathLst>
                <a:path w="326390" h="53975">
                  <a:moveTo>
                    <a:pt x="163137" y="0"/>
                  </a:moveTo>
                  <a:lnTo>
                    <a:pt x="226535" y="2114"/>
                  </a:lnTo>
                  <a:lnTo>
                    <a:pt x="278402" y="7876"/>
                  </a:lnTo>
                  <a:lnTo>
                    <a:pt x="313421" y="16409"/>
                  </a:lnTo>
                  <a:lnTo>
                    <a:pt x="326276" y="26839"/>
                  </a:lnTo>
                  <a:lnTo>
                    <a:pt x="313421" y="37269"/>
                  </a:lnTo>
                  <a:lnTo>
                    <a:pt x="278402" y="45801"/>
                  </a:lnTo>
                  <a:lnTo>
                    <a:pt x="226535" y="51561"/>
                  </a:lnTo>
                  <a:lnTo>
                    <a:pt x="163137" y="53676"/>
                  </a:lnTo>
                  <a:lnTo>
                    <a:pt x="99741" y="51561"/>
                  </a:lnTo>
                  <a:lnTo>
                    <a:pt x="47874" y="45801"/>
                  </a:lnTo>
                  <a:lnTo>
                    <a:pt x="12854" y="37269"/>
                  </a:lnTo>
                  <a:lnTo>
                    <a:pt x="0" y="26839"/>
                  </a:lnTo>
                  <a:lnTo>
                    <a:pt x="12854" y="16409"/>
                  </a:lnTo>
                  <a:lnTo>
                    <a:pt x="47874" y="7876"/>
                  </a:lnTo>
                  <a:lnTo>
                    <a:pt x="99741" y="2114"/>
                  </a:lnTo>
                  <a:lnTo>
                    <a:pt x="163137" y="0"/>
                  </a:lnTo>
                  <a:close/>
                </a:path>
              </a:pathLst>
            </a:custGeom>
            <a:ln w="444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89098" y="2806766"/>
            <a:ext cx="535940" cy="111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50" dirty="0">
                <a:solidFill>
                  <a:srgbClr val="231F20"/>
                </a:solidFill>
                <a:latin typeface="Arial"/>
                <a:cs typeface="Arial"/>
              </a:rPr>
              <a:t>Airline</a:t>
            </a:r>
            <a:r>
              <a:rPr sz="55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231F20"/>
                </a:solidFill>
                <a:latin typeface="Arial"/>
                <a:cs typeface="Arial"/>
              </a:rPr>
              <a:t>database</a:t>
            </a:r>
            <a:endParaRPr sz="5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30808" y="2814659"/>
            <a:ext cx="504190" cy="111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50" dirty="0">
                <a:solidFill>
                  <a:srgbClr val="231F20"/>
                </a:solidFill>
                <a:latin typeface="Arial"/>
                <a:cs typeface="Arial"/>
              </a:rPr>
              <a:t>Hotel</a:t>
            </a:r>
            <a:r>
              <a:rPr sz="55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231F20"/>
                </a:solidFill>
                <a:latin typeface="Arial"/>
                <a:cs typeface="Arial"/>
              </a:rPr>
              <a:t>database</a:t>
            </a:r>
            <a:endParaRPr sz="55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77456" y="2224854"/>
            <a:ext cx="1125855" cy="290195"/>
          </a:xfrm>
          <a:custGeom>
            <a:avLst/>
            <a:gdLst/>
            <a:ahLst/>
            <a:cxnLst/>
            <a:rect l="l" t="t" r="r" b="b"/>
            <a:pathLst>
              <a:path w="1125855" h="290194">
                <a:moveTo>
                  <a:pt x="1284" y="264037"/>
                </a:moveTo>
                <a:lnTo>
                  <a:pt x="505274" y="264037"/>
                </a:lnTo>
              </a:path>
              <a:path w="1125855" h="290194">
                <a:moveTo>
                  <a:pt x="1284" y="238839"/>
                </a:moveTo>
                <a:lnTo>
                  <a:pt x="1284" y="289238"/>
                </a:lnTo>
              </a:path>
              <a:path w="1125855" h="290194">
                <a:moveTo>
                  <a:pt x="505274" y="238839"/>
                </a:moveTo>
                <a:lnTo>
                  <a:pt x="505274" y="289238"/>
                </a:lnTo>
              </a:path>
              <a:path w="1125855" h="290194">
                <a:moveTo>
                  <a:pt x="621651" y="264780"/>
                </a:moveTo>
                <a:lnTo>
                  <a:pt x="1125642" y="264780"/>
                </a:lnTo>
              </a:path>
              <a:path w="1125855" h="290194">
                <a:moveTo>
                  <a:pt x="621651" y="239582"/>
                </a:moveTo>
                <a:lnTo>
                  <a:pt x="621651" y="289982"/>
                </a:lnTo>
              </a:path>
              <a:path w="1125855" h="290194">
                <a:moveTo>
                  <a:pt x="1125642" y="239582"/>
                </a:moveTo>
                <a:lnTo>
                  <a:pt x="1125642" y="289982"/>
                </a:lnTo>
              </a:path>
              <a:path w="1125855" h="290194">
                <a:moveTo>
                  <a:pt x="0" y="25203"/>
                </a:moveTo>
                <a:lnTo>
                  <a:pt x="1121375" y="25203"/>
                </a:lnTo>
              </a:path>
              <a:path w="1125855" h="290194">
                <a:moveTo>
                  <a:pt x="0" y="0"/>
                </a:moveTo>
                <a:lnTo>
                  <a:pt x="0" y="50399"/>
                </a:lnTo>
              </a:path>
              <a:path w="1125855" h="290194">
                <a:moveTo>
                  <a:pt x="1121375" y="0"/>
                </a:moveTo>
                <a:lnTo>
                  <a:pt x="1121375" y="50399"/>
                </a:lnTo>
              </a:path>
            </a:pathLst>
          </a:custGeom>
          <a:ln w="444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285484" y="2118801"/>
            <a:ext cx="1120140" cy="3511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ct val="100000"/>
              </a:lnSpc>
              <a:spcBef>
                <a:spcPts val="110"/>
              </a:spcBef>
            </a:pPr>
            <a:r>
              <a:rPr sz="550" spc="5" dirty="0">
                <a:solidFill>
                  <a:srgbClr val="231F20"/>
                </a:solidFill>
                <a:latin typeface="Arial"/>
                <a:cs typeface="Arial"/>
              </a:rPr>
              <a:t>Nested</a:t>
            </a:r>
            <a:r>
              <a:rPr sz="55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550" dirty="0">
                <a:solidFill>
                  <a:srgbClr val="231F20"/>
                </a:solidFill>
                <a:latin typeface="Arial"/>
                <a:cs typeface="Arial"/>
              </a:rPr>
              <a:t>transaction</a:t>
            </a:r>
            <a:endParaRPr sz="5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5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619760" algn="l"/>
              </a:tabLst>
            </a:pPr>
            <a:r>
              <a:rPr sz="550" dirty="0">
                <a:solidFill>
                  <a:srgbClr val="231F20"/>
                </a:solidFill>
                <a:latin typeface="Arial"/>
                <a:cs typeface="Arial"/>
              </a:rPr>
              <a:t>Subtransaction	Subtransaction</a:t>
            </a:r>
            <a:endParaRPr sz="550">
              <a:latin typeface="Arial"/>
              <a:cs typeface="Arial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702805" y="2737343"/>
            <a:ext cx="274320" cy="302895"/>
            <a:chOff x="702805" y="2737343"/>
            <a:chExt cx="274320" cy="302895"/>
          </a:xfrm>
        </p:grpSpPr>
        <p:sp>
          <p:nvSpPr>
            <p:cNvPr id="45" name="object 45"/>
            <p:cNvSpPr/>
            <p:nvPr/>
          </p:nvSpPr>
          <p:spPr>
            <a:xfrm>
              <a:off x="851066" y="2756258"/>
              <a:ext cx="100965" cy="277495"/>
            </a:xfrm>
            <a:custGeom>
              <a:avLst/>
              <a:gdLst/>
              <a:ahLst/>
              <a:cxnLst/>
              <a:rect l="l" t="t" r="r" b="b"/>
              <a:pathLst>
                <a:path w="100965" h="277494">
                  <a:moveTo>
                    <a:pt x="0" y="277200"/>
                  </a:moveTo>
                  <a:lnTo>
                    <a:pt x="15750" y="148839"/>
                  </a:lnTo>
                  <a:lnTo>
                    <a:pt x="50400" y="63001"/>
                  </a:lnTo>
                  <a:lnTo>
                    <a:pt x="85050" y="14962"/>
                  </a:lnTo>
                  <a:lnTo>
                    <a:pt x="100801" y="0"/>
                  </a:lnTo>
                </a:path>
              </a:pathLst>
            </a:custGeom>
            <a:ln w="444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10776" y="2737343"/>
              <a:ext cx="66675" cy="59690"/>
            </a:xfrm>
            <a:custGeom>
              <a:avLst/>
              <a:gdLst/>
              <a:ahLst/>
              <a:cxnLst/>
              <a:rect l="l" t="t" r="r" b="b"/>
              <a:pathLst>
                <a:path w="66675" h="59689">
                  <a:moveTo>
                    <a:pt x="66313" y="0"/>
                  </a:moveTo>
                  <a:lnTo>
                    <a:pt x="0" y="16130"/>
                  </a:lnTo>
                  <a:lnTo>
                    <a:pt x="12097" y="23859"/>
                  </a:lnTo>
                  <a:lnTo>
                    <a:pt x="21507" y="33604"/>
                  </a:lnTo>
                  <a:lnTo>
                    <a:pt x="28228" y="45366"/>
                  </a:lnTo>
                  <a:lnTo>
                    <a:pt x="32260" y="59146"/>
                  </a:lnTo>
                  <a:lnTo>
                    <a:pt x="6631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28026" y="2760707"/>
              <a:ext cx="100965" cy="277495"/>
            </a:xfrm>
            <a:custGeom>
              <a:avLst/>
              <a:gdLst/>
              <a:ahLst/>
              <a:cxnLst/>
              <a:rect l="l" t="t" r="r" b="b"/>
              <a:pathLst>
                <a:path w="100965" h="277494">
                  <a:moveTo>
                    <a:pt x="100801" y="277197"/>
                  </a:moveTo>
                  <a:lnTo>
                    <a:pt x="85050" y="148836"/>
                  </a:lnTo>
                  <a:lnTo>
                    <a:pt x="50400" y="62999"/>
                  </a:lnTo>
                  <a:lnTo>
                    <a:pt x="15750" y="14962"/>
                  </a:lnTo>
                  <a:lnTo>
                    <a:pt x="0" y="0"/>
                  </a:lnTo>
                </a:path>
              </a:pathLst>
            </a:custGeom>
            <a:ln w="444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02805" y="2741792"/>
              <a:ext cx="66675" cy="59690"/>
            </a:xfrm>
            <a:custGeom>
              <a:avLst/>
              <a:gdLst/>
              <a:ahLst/>
              <a:cxnLst/>
              <a:rect l="l" t="t" r="r" b="b"/>
              <a:pathLst>
                <a:path w="66675" h="59689">
                  <a:moveTo>
                    <a:pt x="0" y="0"/>
                  </a:moveTo>
                  <a:lnTo>
                    <a:pt x="34053" y="59142"/>
                  </a:lnTo>
                  <a:lnTo>
                    <a:pt x="38085" y="45363"/>
                  </a:lnTo>
                  <a:lnTo>
                    <a:pt x="44806" y="33601"/>
                  </a:lnTo>
                  <a:lnTo>
                    <a:pt x="54216" y="23857"/>
                  </a:lnTo>
                  <a:lnTo>
                    <a:pt x="66314" y="161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158761" y="3053165"/>
            <a:ext cx="1238250" cy="111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50" spc="-10" dirty="0">
                <a:solidFill>
                  <a:srgbClr val="231F20"/>
                </a:solidFill>
                <a:latin typeface="Arial"/>
                <a:cs typeface="Arial"/>
              </a:rPr>
              <a:t>Two </a:t>
            </a:r>
            <a:r>
              <a:rPr sz="550" dirty="0">
                <a:solidFill>
                  <a:srgbClr val="231F20"/>
                </a:solidFill>
                <a:latin typeface="Arial"/>
                <a:cs typeface="Arial"/>
              </a:rPr>
              <a:t>different (independent)</a:t>
            </a:r>
            <a:r>
              <a:rPr sz="55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231F20"/>
                </a:solidFill>
                <a:latin typeface="Arial"/>
                <a:cs typeface="Arial"/>
              </a:rPr>
              <a:t>databases</a:t>
            </a:r>
            <a:endParaRPr sz="550">
              <a:latin typeface="Arial"/>
              <a:cs typeface="Arial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759394" y="2659545"/>
            <a:ext cx="76835" cy="494665"/>
            <a:chOff x="1759394" y="2659545"/>
            <a:chExt cx="76835" cy="494665"/>
          </a:xfrm>
        </p:grpSpPr>
        <p:sp>
          <p:nvSpPr>
            <p:cNvPr id="51" name="object 51"/>
            <p:cNvSpPr/>
            <p:nvPr/>
          </p:nvSpPr>
          <p:spPr>
            <a:xfrm>
              <a:off x="1759394" y="2659545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759394" y="2798724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759394" y="2937903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759394" y="3077083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1892782" y="2612321"/>
            <a:ext cx="2496820" cy="57975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111125">
              <a:lnSpc>
                <a:spcPct val="101499"/>
              </a:lnSpc>
              <a:spcBef>
                <a:spcPts val="80"/>
              </a:spcBef>
            </a:pPr>
            <a:r>
              <a:rPr sz="900" b="1" spc="-5" dirty="0">
                <a:latin typeface="Arial"/>
                <a:cs typeface="Arial"/>
              </a:rPr>
              <a:t>Atomic</a:t>
            </a:r>
            <a:r>
              <a:rPr sz="900" spc="-5" dirty="0">
                <a:latin typeface="Arial"/>
                <a:cs typeface="Arial"/>
              </a:rPr>
              <a:t>: happens indivisibly (seemingly)  </a:t>
            </a:r>
            <a:r>
              <a:rPr sz="900" b="1" spc="-5" dirty="0">
                <a:latin typeface="Arial"/>
                <a:cs typeface="Arial"/>
              </a:rPr>
              <a:t>Consistent</a:t>
            </a:r>
            <a:r>
              <a:rPr sz="900" spc="-5" dirty="0">
                <a:latin typeface="Arial"/>
                <a:cs typeface="Arial"/>
              </a:rPr>
              <a:t>: does not violate system invariants  </a:t>
            </a:r>
            <a:r>
              <a:rPr sz="900" b="1" spc="-5" dirty="0">
                <a:latin typeface="Arial"/>
                <a:cs typeface="Arial"/>
              </a:rPr>
              <a:t>Isolated</a:t>
            </a:r>
            <a:r>
              <a:rPr sz="900" spc="-5" dirty="0">
                <a:latin typeface="Arial"/>
                <a:cs typeface="Arial"/>
              </a:rPr>
              <a:t>: not mutual</a:t>
            </a:r>
            <a:r>
              <a:rPr sz="900" spc="4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interference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b="1" spc="-5" dirty="0">
                <a:latin typeface="Arial"/>
                <a:cs typeface="Arial"/>
              </a:rPr>
              <a:t>Durable</a:t>
            </a:r>
            <a:r>
              <a:rPr sz="900" spc="-5" dirty="0">
                <a:latin typeface="Arial"/>
                <a:cs typeface="Arial"/>
              </a:rPr>
              <a:t>: commit means changes are</a:t>
            </a:r>
            <a:r>
              <a:rPr sz="900" spc="3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permanent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57" name="object 57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66713" y="3331252"/>
            <a:ext cx="116776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Distributed transaction processing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43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0360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Distributed information 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20" dirty="0"/>
              <a:t>TPM: </a:t>
            </a:r>
            <a:r>
              <a:rPr spc="-5" dirty="0"/>
              <a:t>Transaction </a:t>
            </a:r>
            <a:r>
              <a:rPr spc="15" dirty="0"/>
              <a:t>Processing</a:t>
            </a:r>
            <a:r>
              <a:rPr spc="-5" dirty="0"/>
              <a:t> </a:t>
            </a:r>
            <a:r>
              <a:rPr spc="15" dirty="0"/>
              <a:t>Monitor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480873" y="1359392"/>
            <a:ext cx="418465" cy="64135"/>
            <a:chOff x="2480873" y="1359392"/>
            <a:chExt cx="418465" cy="64135"/>
          </a:xfrm>
        </p:grpSpPr>
        <p:sp>
          <p:nvSpPr>
            <p:cNvPr id="5" name="object 5"/>
            <p:cNvSpPr/>
            <p:nvPr/>
          </p:nvSpPr>
          <p:spPr>
            <a:xfrm>
              <a:off x="2480873" y="1391271"/>
              <a:ext cx="381000" cy="0"/>
            </a:xfrm>
            <a:custGeom>
              <a:avLst/>
              <a:gdLst/>
              <a:ahLst/>
              <a:cxnLst/>
              <a:rect l="l" t="t" r="r" b="b"/>
              <a:pathLst>
                <a:path w="381000">
                  <a:moveTo>
                    <a:pt x="0" y="0"/>
                  </a:moveTo>
                  <a:lnTo>
                    <a:pt x="380930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24816" y="1359392"/>
              <a:ext cx="74366" cy="6375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2222809" y="791034"/>
            <a:ext cx="683895" cy="488315"/>
            <a:chOff x="2222809" y="791034"/>
            <a:chExt cx="683895" cy="488315"/>
          </a:xfrm>
        </p:grpSpPr>
        <p:sp>
          <p:nvSpPr>
            <p:cNvPr id="8" name="object 8"/>
            <p:cNvSpPr/>
            <p:nvPr/>
          </p:nvSpPr>
          <p:spPr>
            <a:xfrm>
              <a:off x="2399318" y="912993"/>
              <a:ext cx="470534" cy="358775"/>
            </a:xfrm>
            <a:custGeom>
              <a:avLst/>
              <a:gdLst/>
              <a:ahLst/>
              <a:cxnLst/>
              <a:rect l="l" t="t" r="r" b="b"/>
              <a:pathLst>
                <a:path w="470535" h="358775">
                  <a:moveTo>
                    <a:pt x="0" y="358566"/>
                  </a:moveTo>
                  <a:lnTo>
                    <a:pt x="99273" y="138747"/>
                  </a:lnTo>
                  <a:lnTo>
                    <a:pt x="257943" y="33689"/>
                  </a:lnTo>
                  <a:lnTo>
                    <a:pt x="405126" y="1428"/>
                  </a:lnTo>
                  <a:lnTo>
                    <a:pt x="469938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30044" y="878524"/>
              <a:ext cx="76485" cy="6358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53030" y="793669"/>
              <a:ext cx="646430" cy="448309"/>
            </a:xfrm>
            <a:custGeom>
              <a:avLst/>
              <a:gdLst/>
              <a:ahLst/>
              <a:cxnLst/>
              <a:rect l="l" t="t" r="r" b="b"/>
              <a:pathLst>
                <a:path w="646430" h="448309">
                  <a:moveTo>
                    <a:pt x="646152" y="0"/>
                  </a:moveTo>
                  <a:lnTo>
                    <a:pt x="280858" y="70031"/>
                  </a:lnTo>
                  <a:lnTo>
                    <a:pt x="88113" y="224099"/>
                  </a:lnTo>
                  <a:lnTo>
                    <a:pt x="12850" y="378167"/>
                  </a:lnTo>
                  <a:lnTo>
                    <a:pt x="0" y="448199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222809" y="1203517"/>
              <a:ext cx="63688" cy="7569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222777" y="1652535"/>
            <a:ext cx="674370" cy="488315"/>
            <a:chOff x="2222777" y="1652535"/>
            <a:chExt cx="674370" cy="488315"/>
          </a:xfrm>
        </p:grpSpPr>
        <p:sp>
          <p:nvSpPr>
            <p:cNvPr id="13" name="object 13"/>
            <p:cNvSpPr/>
            <p:nvPr/>
          </p:nvSpPr>
          <p:spPr>
            <a:xfrm>
              <a:off x="2396967" y="1660190"/>
              <a:ext cx="462915" cy="358775"/>
            </a:xfrm>
            <a:custGeom>
              <a:avLst/>
              <a:gdLst/>
              <a:ahLst/>
              <a:cxnLst/>
              <a:rect l="l" t="t" r="r" b="b"/>
              <a:pathLst>
                <a:path w="462914" h="358775">
                  <a:moveTo>
                    <a:pt x="0" y="0"/>
                  </a:moveTo>
                  <a:lnTo>
                    <a:pt x="97680" y="219816"/>
                  </a:lnTo>
                  <a:lnTo>
                    <a:pt x="253802" y="324871"/>
                  </a:lnTo>
                  <a:lnTo>
                    <a:pt x="398620" y="357130"/>
                  </a:lnTo>
                  <a:lnTo>
                    <a:pt x="462391" y="358558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20114" y="1989687"/>
              <a:ext cx="76517" cy="6357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53030" y="1689878"/>
              <a:ext cx="636270" cy="448309"/>
            </a:xfrm>
            <a:custGeom>
              <a:avLst/>
              <a:gdLst/>
              <a:ahLst/>
              <a:cxnLst/>
              <a:rect l="l" t="t" r="r" b="b"/>
              <a:pathLst>
                <a:path w="636269" h="448310">
                  <a:moveTo>
                    <a:pt x="635780" y="448202"/>
                  </a:moveTo>
                  <a:lnTo>
                    <a:pt x="276348" y="378170"/>
                  </a:lnTo>
                  <a:lnTo>
                    <a:pt x="86698" y="224101"/>
                  </a:lnTo>
                  <a:lnTo>
                    <a:pt x="12643" y="70031"/>
                  </a:lnTo>
                  <a:lnTo>
                    <a:pt x="0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22777" y="1652535"/>
              <a:ext cx="63699" cy="7567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480873" y="1508795"/>
            <a:ext cx="418465" cy="64135"/>
            <a:chOff x="2480873" y="1508795"/>
            <a:chExt cx="418465" cy="64135"/>
          </a:xfrm>
        </p:grpSpPr>
        <p:sp>
          <p:nvSpPr>
            <p:cNvPr id="18" name="object 18"/>
            <p:cNvSpPr/>
            <p:nvPr/>
          </p:nvSpPr>
          <p:spPr>
            <a:xfrm>
              <a:off x="2518252" y="1540669"/>
              <a:ext cx="381000" cy="0"/>
            </a:xfrm>
            <a:custGeom>
              <a:avLst/>
              <a:gdLst/>
              <a:ahLst/>
              <a:cxnLst/>
              <a:rect l="l" t="t" r="r" b="b"/>
              <a:pathLst>
                <a:path w="381000">
                  <a:moveTo>
                    <a:pt x="380930" y="0"/>
                  </a:moveTo>
                  <a:lnTo>
                    <a:pt x="0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80873" y="1508795"/>
              <a:ext cx="74377" cy="6375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911659" y="1271750"/>
            <a:ext cx="569595" cy="37973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600">
              <a:latin typeface="Times New Roman"/>
              <a:cs typeface="Times New Roman"/>
            </a:endParaRPr>
          </a:p>
          <a:p>
            <a:pPr marL="58419">
              <a:lnSpc>
                <a:spcPct val="100000"/>
              </a:lnSpc>
              <a:spcBef>
                <a:spcPts val="37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TP</a:t>
            </a:r>
            <a:r>
              <a:rPr sz="65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monitor</a:t>
            </a:r>
            <a:endParaRPr sz="6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899182" y="704029"/>
            <a:ext cx="559435" cy="37973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700">
              <a:latin typeface="Times New Roman"/>
              <a:cs typeface="Times New Roman"/>
            </a:endParaRPr>
          </a:p>
          <a:p>
            <a:pPr marL="155575">
              <a:lnSpc>
                <a:spcPct val="100000"/>
              </a:lnSpc>
              <a:spcBef>
                <a:spcPts val="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Server</a:t>
            </a:r>
            <a:endParaRPr sz="6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99182" y="1273245"/>
            <a:ext cx="559435" cy="37973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700">
              <a:latin typeface="Times New Roman"/>
              <a:cs typeface="Times New Roman"/>
            </a:endParaRPr>
          </a:p>
          <a:p>
            <a:pPr marL="155575">
              <a:lnSpc>
                <a:spcPct val="100000"/>
              </a:lnSpc>
              <a:spcBef>
                <a:spcPts val="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Server</a:t>
            </a:r>
            <a:endParaRPr sz="6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899182" y="1842459"/>
            <a:ext cx="559435" cy="37973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750">
              <a:latin typeface="Times New Roman"/>
              <a:cs typeface="Times New Roman"/>
            </a:endParaRPr>
          </a:p>
          <a:p>
            <a:pPr marL="149860">
              <a:lnSpc>
                <a:spcPct val="100000"/>
              </a:lnSpc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Server</a:t>
            </a:r>
            <a:endParaRPr sz="6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68547" y="1273241"/>
            <a:ext cx="569595" cy="37973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550">
              <a:latin typeface="Times New Roman"/>
              <a:cs typeface="Times New Roman"/>
            </a:endParaRPr>
          </a:p>
          <a:p>
            <a:pPr marL="82550" marR="74930" indent="93345">
              <a:lnSpc>
                <a:spcPct val="100000"/>
              </a:lnSpc>
              <a:spcBef>
                <a:spcPts val="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Client  application</a:t>
            </a:r>
            <a:endParaRPr sz="6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63670" y="1134425"/>
            <a:ext cx="38163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Requests</a:t>
            </a:r>
            <a:endParaRPr sz="65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434227" y="1308821"/>
            <a:ext cx="166370" cy="308610"/>
          </a:xfrm>
          <a:custGeom>
            <a:avLst/>
            <a:gdLst/>
            <a:ahLst/>
            <a:cxnLst/>
            <a:rect l="l" t="t" r="r" b="b"/>
            <a:pathLst>
              <a:path w="166369" h="308609">
                <a:moveTo>
                  <a:pt x="83010" y="308320"/>
                </a:moveTo>
                <a:lnTo>
                  <a:pt x="115324" y="296204"/>
                </a:lnTo>
                <a:lnTo>
                  <a:pt x="141711" y="263165"/>
                </a:lnTo>
                <a:lnTo>
                  <a:pt x="159501" y="214163"/>
                </a:lnTo>
                <a:lnTo>
                  <a:pt x="166024" y="154157"/>
                </a:lnTo>
                <a:lnTo>
                  <a:pt x="159501" y="94154"/>
                </a:lnTo>
                <a:lnTo>
                  <a:pt x="141711" y="45153"/>
                </a:lnTo>
                <a:lnTo>
                  <a:pt x="115324" y="12115"/>
                </a:lnTo>
                <a:lnTo>
                  <a:pt x="83010" y="0"/>
                </a:lnTo>
                <a:lnTo>
                  <a:pt x="50699" y="12115"/>
                </a:lnTo>
                <a:lnTo>
                  <a:pt x="24313" y="45153"/>
                </a:lnTo>
                <a:lnTo>
                  <a:pt x="6523" y="94154"/>
                </a:lnTo>
                <a:lnTo>
                  <a:pt x="0" y="154157"/>
                </a:lnTo>
                <a:lnTo>
                  <a:pt x="6523" y="214163"/>
                </a:lnTo>
                <a:lnTo>
                  <a:pt x="24313" y="263165"/>
                </a:lnTo>
                <a:lnTo>
                  <a:pt x="50699" y="296204"/>
                </a:lnTo>
                <a:lnTo>
                  <a:pt x="83010" y="308320"/>
                </a:lnTo>
              </a:path>
            </a:pathLst>
          </a:custGeom>
          <a:ln w="10541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396743" y="1650559"/>
            <a:ext cx="24130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Reply</a:t>
            </a:r>
            <a:endParaRPr sz="6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23586" y="1063356"/>
            <a:ext cx="33972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Request</a:t>
            </a:r>
            <a:endParaRPr sz="6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517628" y="1758618"/>
            <a:ext cx="33972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Request</a:t>
            </a:r>
            <a:endParaRPr sz="6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10221" y="1245513"/>
            <a:ext cx="33972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Request</a:t>
            </a:r>
            <a:endParaRPr sz="6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055863" y="913958"/>
            <a:ext cx="24130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Reply</a:t>
            </a:r>
            <a:endParaRPr sz="6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558878" y="1546269"/>
            <a:ext cx="24130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Reply</a:t>
            </a:r>
            <a:endParaRPr sz="6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140232" y="1989440"/>
            <a:ext cx="24130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Reply</a:t>
            </a:r>
            <a:endParaRPr sz="6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87758" y="1057628"/>
            <a:ext cx="46291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dirty="0">
                <a:solidFill>
                  <a:srgbClr val="231F20"/>
                </a:solidFill>
                <a:latin typeface="Arial"/>
                <a:cs typeface="Arial"/>
              </a:rPr>
              <a:t>Transaction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136267" y="1173103"/>
            <a:ext cx="772160" cy="400050"/>
            <a:chOff x="1136267" y="1173103"/>
            <a:chExt cx="772160" cy="400050"/>
          </a:xfrm>
        </p:grpSpPr>
        <p:sp>
          <p:nvSpPr>
            <p:cNvPr id="36" name="object 36"/>
            <p:cNvSpPr/>
            <p:nvPr/>
          </p:nvSpPr>
          <p:spPr>
            <a:xfrm>
              <a:off x="1185196" y="1178374"/>
              <a:ext cx="285115" cy="166370"/>
            </a:xfrm>
            <a:custGeom>
              <a:avLst/>
              <a:gdLst/>
              <a:ahLst/>
              <a:cxnLst/>
              <a:rect l="l" t="t" r="r" b="b"/>
              <a:pathLst>
                <a:path w="285115" h="166369">
                  <a:moveTo>
                    <a:pt x="0" y="0"/>
                  </a:moveTo>
                  <a:lnTo>
                    <a:pt x="284606" y="1660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85196" y="1178374"/>
              <a:ext cx="285115" cy="166370"/>
            </a:xfrm>
            <a:custGeom>
              <a:avLst/>
              <a:gdLst/>
              <a:ahLst/>
              <a:cxnLst/>
              <a:rect l="l" t="t" r="r" b="b"/>
              <a:pathLst>
                <a:path w="285115" h="166369">
                  <a:moveTo>
                    <a:pt x="0" y="0"/>
                  </a:moveTo>
                  <a:lnTo>
                    <a:pt x="284606" y="166018"/>
                  </a:lnTo>
                  <a:lnTo>
                    <a:pt x="0" y="0"/>
                  </a:lnTo>
                  <a:close/>
                </a:path>
              </a:pathLst>
            </a:custGeom>
            <a:ln w="10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564672" y="136811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434" y="0"/>
                  </a:moveTo>
                  <a:lnTo>
                    <a:pt x="0" y="0"/>
                  </a:lnTo>
                  <a:lnTo>
                    <a:pt x="0" y="47434"/>
                  </a:lnTo>
                  <a:lnTo>
                    <a:pt x="47434" y="47434"/>
                  </a:lnTo>
                  <a:lnTo>
                    <a:pt x="474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564672" y="136811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47434"/>
                  </a:moveTo>
                  <a:lnTo>
                    <a:pt x="47434" y="47434"/>
                  </a:lnTo>
                  <a:lnTo>
                    <a:pt x="47434" y="0"/>
                  </a:lnTo>
                  <a:lnTo>
                    <a:pt x="0" y="0"/>
                  </a:lnTo>
                  <a:lnTo>
                    <a:pt x="0" y="47434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564672" y="1510413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434" y="0"/>
                  </a:moveTo>
                  <a:lnTo>
                    <a:pt x="0" y="0"/>
                  </a:lnTo>
                  <a:lnTo>
                    <a:pt x="0" y="47434"/>
                  </a:lnTo>
                  <a:lnTo>
                    <a:pt x="47434" y="47434"/>
                  </a:lnTo>
                  <a:lnTo>
                    <a:pt x="474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564672" y="1510413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47434"/>
                  </a:moveTo>
                  <a:lnTo>
                    <a:pt x="47434" y="47434"/>
                  </a:lnTo>
                  <a:lnTo>
                    <a:pt x="47434" y="0"/>
                  </a:lnTo>
                  <a:lnTo>
                    <a:pt x="0" y="0"/>
                  </a:lnTo>
                  <a:lnTo>
                    <a:pt x="0" y="47434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36267" y="1391271"/>
              <a:ext cx="734695" cy="0"/>
            </a:xfrm>
            <a:custGeom>
              <a:avLst/>
              <a:gdLst/>
              <a:ahLst/>
              <a:cxnLst/>
              <a:rect l="l" t="t" r="r" b="b"/>
              <a:pathLst>
                <a:path w="734694">
                  <a:moveTo>
                    <a:pt x="0" y="0"/>
                  </a:moveTo>
                  <a:lnTo>
                    <a:pt x="734398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833666" y="1359392"/>
              <a:ext cx="74377" cy="6375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73650" y="1540669"/>
              <a:ext cx="734695" cy="0"/>
            </a:xfrm>
            <a:custGeom>
              <a:avLst/>
              <a:gdLst/>
              <a:ahLst/>
              <a:cxnLst/>
              <a:rect l="l" t="t" r="r" b="b"/>
              <a:pathLst>
                <a:path w="734694">
                  <a:moveTo>
                    <a:pt x="734393" y="0"/>
                  </a:moveTo>
                  <a:lnTo>
                    <a:pt x="0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36267" y="1508795"/>
              <a:ext cx="74380" cy="6375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3458024" y="767138"/>
            <a:ext cx="579755" cy="271145"/>
            <a:chOff x="3458024" y="767138"/>
            <a:chExt cx="579755" cy="271145"/>
          </a:xfrm>
        </p:grpSpPr>
        <p:sp>
          <p:nvSpPr>
            <p:cNvPr id="47" name="object 47"/>
            <p:cNvSpPr/>
            <p:nvPr/>
          </p:nvSpPr>
          <p:spPr>
            <a:xfrm>
              <a:off x="3647762" y="801596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5">
                  <a:moveTo>
                    <a:pt x="386865" y="0"/>
                  </a:moveTo>
                  <a:lnTo>
                    <a:pt x="0" y="0"/>
                  </a:lnTo>
                  <a:lnTo>
                    <a:pt x="0" y="187050"/>
                  </a:lnTo>
                  <a:lnTo>
                    <a:pt x="16644" y="207506"/>
                  </a:lnTo>
                  <a:lnTo>
                    <a:pt x="60505" y="222118"/>
                  </a:lnTo>
                  <a:lnTo>
                    <a:pt x="122469" y="230886"/>
                  </a:lnTo>
                  <a:lnTo>
                    <a:pt x="193427" y="233809"/>
                  </a:lnTo>
                  <a:lnTo>
                    <a:pt x="264386" y="230886"/>
                  </a:lnTo>
                  <a:lnTo>
                    <a:pt x="326354" y="222118"/>
                  </a:lnTo>
                  <a:lnTo>
                    <a:pt x="370218" y="207506"/>
                  </a:lnTo>
                  <a:lnTo>
                    <a:pt x="386865" y="187050"/>
                  </a:lnTo>
                  <a:lnTo>
                    <a:pt x="386865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647762" y="801596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5">
                  <a:moveTo>
                    <a:pt x="0" y="0"/>
                  </a:moveTo>
                  <a:lnTo>
                    <a:pt x="386865" y="0"/>
                  </a:lnTo>
                  <a:lnTo>
                    <a:pt x="386865" y="29823"/>
                  </a:lnTo>
                  <a:lnTo>
                    <a:pt x="386865" y="93307"/>
                  </a:lnTo>
                  <a:lnTo>
                    <a:pt x="386865" y="156899"/>
                  </a:lnTo>
                  <a:lnTo>
                    <a:pt x="386865" y="187050"/>
                  </a:lnTo>
                  <a:lnTo>
                    <a:pt x="370218" y="207506"/>
                  </a:lnTo>
                  <a:lnTo>
                    <a:pt x="326354" y="222118"/>
                  </a:lnTo>
                  <a:lnTo>
                    <a:pt x="264386" y="230886"/>
                  </a:lnTo>
                  <a:lnTo>
                    <a:pt x="193427" y="233809"/>
                  </a:lnTo>
                  <a:lnTo>
                    <a:pt x="122469" y="230886"/>
                  </a:lnTo>
                  <a:lnTo>
                    <a:pt x="60505" y="222118"/>
                  </a:lnTo>
                  <a:lnTo>
                    <a:pt x="16644" y="207506"/>
                  </a:lnTo>
                  <a:lnTo>
                    <a:pt x="0" y="187050"/>
                  </a:lnTo>
                  <a:lnTo>
                    <a:pt x="0" y="156556"/>
                  </a:lnTo>
                  <a:lnTo>
                    <a:pt x="0" y="92398"/>
                  </a:lnTo>
                  <a:lnTo>
                    <a:pt x="0" y="28804"/>
                  </a:lnTo>
                  <a:lnTo>
                    <a:pt x="0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647762" y="769773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4">
                  <a:moveTo>
                    <a:pt x="193427" y="0"/>
                  </a:moveTo>
                  <a:lnTo>
                    <a:pt x="118258" y="2507"/>
                  </a:lnTo>
                  <a:lnTo>
                    <a:pt x="56761" y="9338"/>
                  </a:lnTo>
                  <a:lnTo>
                    <a:pt x="15241" y="19455"/>
                  </a:lnTo>
                  <a:lnTo>
                    <a:pt x="0" y="31823"/>
                  </a:lnTo>
                  <a:lnTo>
                    <a:pt x="15241" y="44184"/>
                  </a:lnTo>
                  <a:lnTo>
                    <a:pt x="56761" y="54299"/>
                  </a:lnTo>
                  <a:lnTo>
                    <a:pt x="118258" y="61128"/>
                  </a:lnTo>
                  <a:lnTo>
                    <a:pt x="193427" y="63636"/>
                  </a:lnTo>
                  <a:lnTo>
                    <a:pt x="268602" y="61128"/>
                  </a:lnTo>
                  <a:lnTo>
                    <a:pt x="330101" y="54299"/>
                  </a:lnTo>
                  <a:lnTo>
                    <a:pt x="371623" y="44184"/>
                  </a:lnTo>
                  <a:lnTo>
                    <a:pt x="386865" y="31823"/>
                  </a:lnTo>
                  <a:lnTo>
                    <a:pt x="371623" y="19455"/>
                  </a:lnTo>
                  <a:lnTo>
                    <a:pt x="330101" y="9338"/>
                  </a:lnTo>
                  <a:lnTo>
                    <a:pt x="268602" y="2507"/>
                  </a:lnTo>
                  <a:lnTo>
                    <a:pt x="193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647762" y="769773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4">
                  <a:moveTo>
                    <a:pt x="193427" y="0"/>
                  </a:moveTo>
                  <a:lnTo>
                    <a:pt x="268602" y="2507"/>
                  </a:lnTo>
                  <a:lnTo>
                    <a:pt x="330101" y="9338"/>
                  </a:lnTo>
                  <a:lnTo>
                    <a:pt x="371623" y="19455"/>
                  </a:lnTo>
                  <a:lnTo>
                    <a:pt x="386865" y="31823"/>
                  </a:lnTo>
                  <a:lnTo>
                    <a:pt x="371623" y="44184"/>
                  </a:lnTo>
                  <a:lnTo>
                    <a:pt x="330101" y="54299"/>
                  </a:lnTo>
                  <a:lnTo>
                    <a:pt x="268602" y="61128"/>
                  </a:lnTo>
                  <a:lnTo>
                    <a:pt x="193427" y="63636"/>
                  </a:lnTo>
                  <a:lnTo>
                    <a:pt x="118258" y="61128"/>
                  </a:lnTo>
                  <a:lnTo>
                    <a:pt x="56761" y="54299"/>
                  </a:lnTo>
                  <a:lnTo>
                    <a:pt x="15241" y="44184"/>
                  </a:lnTo>
                  <a:lnTo>
                    <a:pt x="0" y="31823"/>
                  </a:lnTo>
                  <a:lnTo>
                    <a:pt x="15241" y="19455"/>
                  </a:lnTo>
                  <a:lnTo>
                    <a:pt x="56761" y="9338"/>
                  </a:lnTo>
                  <a:lnTo>
                    <a:pt x="118258" y="2507"/>
                  </a:lnTo>
                  <a:lnTo>
                    <a:pt x="193427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458024" y="893767"/>
              <a:ext cx="189865" cy="0"/>
            </a:xfrm>
            <a:custGeom>
              <a:avLst/>
              <a:gdLst/>
              <a:ahLst/>
              <a:cxnLst/>
              <a:rect l="l" t="t" r="r" b="b"/>
              <a:pathLst>
                <a:path w="189864">
                  <a:moveTo>
                    <a:pt x="189737" y="0"/>
                  </a:moveTo>
                  <a:lnTo>
                    <a:pt x="0" y="0"/>
                  </a:lnTo>
                  <a:lnTo>
                    <a:pt x="18973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458024" y="893767"/>
              <a:ext cx="189865" cy="0"/>
            </a:xfrm>
            <a:custGeom>
              <a:avLst/>
              <a:gdLst/>
              <a:ahLst/>
              <a:cxnLst/>
              <a:rect l="l" t="t" r="r" b="b"/>
              <a:pathLst>
                <a:path w="189864">
                  <a:moveTo>
                    <a:pt x="0" y="0"/>
                  </a:moveTo>
                  <a:lnTo>
                    <a:pt x="189737" y="0"/>
                  </a:lnTo>
                  <a:lnTo>
                    <a:pt x="0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3457423" y="1312633"/>
            <a:ext cx="580390" cy="271145"/>
            <a:chOff x="3457423" y="1312633"/>
            <a:chExt cx="580390" cy="271145"/>
          </a:xfrm>
        </p:grpSpPr>
        <p:sp>
          <p:nvSpPr>
            <p:cNvPr id="54" name="object 54"/>
            <p:cNvSpPr/>
            <p:nvPr/>
          </p:nvSpPr>
          <p:spPr>
            <a:xfrm>
              <a:off x="3647762" y="1347090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5">
                  <a:moveTo>
                    <a:pt x="386865" y="0"/>
                  </a:moveTo>
                  <a:lnTo>
                    <a:pt x="0" y="0"/>
                  </a:lnTo>
                  <a:lnTo>
                    <a:pt x="0" y="187048"/>
                  </a:lnTo>
                  <a:lnTo>
                    <a:pt x="16644" y="207507"/>
                  </a:lnTo>
                  <a:lnTo>
                    <a:pt x="60505" y="222120"/>
                  </a:lnTo>
                  <a:lnTo>
                    <a:pt x="122469" y="230889"/>
                  </a:lnTo>
                  <a:lnTo>
                    <a:pt x="193427" y="233812"/>
                  </a:lnTo>
                  <a:lnTo>
                    <a:pt x="264386" y="230889"/>
                  </a:lnTo>
                  <a:lnTo>
                    <a:pt x="326354" y="222120"/>
                  </a:lnTo>
                  <a:lnTo>
                    <a:pt x="370218" y="207507"/>
                  </a:lnTo>
                  <a:lnTo>
                    <a:pt x="386865" y="187048"/>
                  </a:lnTo>
                  <a:lnTo>
                    <a:pt x="386865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647762" y="1347090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5">
                  <a:moveTo>
                    <a:pt x="0" y="0"/>
                  </a:moveTo>
                  <a:lnTo>
                    <a:pt x="386865" y="0"/>
                  </a:lnTo>
                  <a:lnTo>
                    <a:pt x="386865" y="29823"/>
                  </a:lnTo>
                  <a:lnTo>
                    <a:pt x="386865" y="93306"/>
                  </a:lnTo>
                  <a:lnTo>
                    <a:pt x="386865" y="156898"/>
                  </a:lnTo>
                  <a:lnTo>
                    <a:pt x="386865" y="187048"/>
                  </a:lnTo>
                  <a:lnTo>
                    <a:pt x="370218" y="207507"/>
                  </a:lnTo>
                  <a:lnTo>
                    <a:pt x="326354" y="222120"/>
                  </a:lnTo>
                  <a:lnTo>
                    <a:pt x="264386" y="230889"/>
                  </a:lnTo>
                  <a:lnTo>
                    <a:pt x="193427" y="233812"/>
                  </a:lnTo>
                  <a:lnTo>
                    <a:pt x="122469" y="230889"/>
                  </a:lnTo>
                  <a:lnTo>
                    <a:pt x="60505" y="222120"/>
                  </a:lnTo>
                  <a:lnTo>
                    <a:pt x="16644" y="207507"/>
                  </a:lnTo>
                  <a:lnTo>
                    <a:pt x="0" y="187048"/>
                  </a:lnTo>
                  <a:lnTo>
                    <a:pt x="0" y="156557"/>
                  </a:lnTo>
                  <a:lnTo>
                    <a:pt x="0" y="92400"/>
                  </a:lnTo>
                  <a:lnTo>
                    <a:pt x="0" y="28804"/>
                  </a:lnTo>
                  <a:lnTo>
                    <a:pt x="0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647762" y="1315269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4">
                  <a:moveTo>
                    <a:pt x="193427" y="0"/>
                  </a:moveTo>
                  <a:lnTo>
                    <a:pt x="118258" y="2507"/>
                  </a:lnTo>
                  <a:lnTo>
                    <a:pt x="56761" y="9337"/>
                  </a:lnTo>
                  <a:lnTo>
                    <a:pt x="15241" y="19454"/>
                  </a:lnTo>
                  <a:lnTo>
                    <a:pt x="0" y="31821"/>
                  </a:lnTo>
                  <a:lnTo>
                    <a:pt x="15241" y="44187"/>
                  </a:lnTo>
                  <a:lnTo>
                    <a:pt x="56761" y="54304"/>
                  </a:lnTo>
                  <a:lnTo>
                    <a:pt x="118258" y="61134"/>
                  </a:lnTo>
                  <a:lnTo>
                    <a:pt x="193427" y="63641"/>
                  </a:lnTo>
                  <a:lnTo>
                    <a:pt x="268602" y="61134"/>
                  </a:lnTo>
                  <a:lnTo>
                    <a:pt x="330101" y="54304"/>
                  </a:lnTo>
                  <a:lnTo>
                    <a:pt x="371623" y="44187"/>
                  </a:lnTo>
                  <a:lnTo>
                    <a:pt x="386865" y="31821"/>
                  </a:lnTo>
                  <a:lnTo>
                    <a:pt x="371623" y="19454"/>
                  </a:lnTo>
                  <a:lnTo>
                    <a:pt x="330101" y="9337"/>
                  </a:lnTo>
                  <a:lnTo>
                    <a:pt x="268602" y="2507"/>
                  </a:lnTo>
                  <a:lnTo>
                    <a:pt x="193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647762" y="1315269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4">
                  <a:moveTo>
                    <a:pt x="193427" y="0"/>
                  </a:moveTo>
                  <a:lnTo>
                    <a:pt x="268602" y="2507"/>
                  </a:lnTo>
                  <a:lnTo>
                    <a:pt x="330101" y="9337"/>
                  </a:lnTo>
                  <a:lnTo>
                    <a:pt x="371623" y="19454"/>
                  </a:lnTo>
                  <a:lnTo>
                    <a:pt x="386865" y="31821"/>
                  </a:lnTo>
                  <a:lnTo>
                    <a:pt x="371623" y="44187"/>
                  </a:lnTo>
                  <a:lnTo>
                    <a:pt x="330101" y="54304"/>
                  </a:lnTo>
                  <a:lnTo>
                    <a:pt x="268602" y="61134"/>
                  </a:lnTo>
                  <a:lnTo>
                    <a:pt x="193427" y="63641"/>
                  </a:lnTo>
                  <a:lnTo>
                    <a:pt x="118258" y="61134"/>
                  </a:lnTo>
                  <a:lnTo>
                    <a:pt x="56761" y="54304"/>
                  </a:lnTo>
                  <a:lnTo>
                    <a:pt x="15241" y="44187"/>
                  </a:lnTo>
                  <a:lnTo>
                    <a:pt x="0" y="31821"/>
                  </a:lnTo>
                  <a:lnTo>
                    <a:pt x="15241" y="19454"/>
                  </a:lnTo>
                  <a:lnTo>
                    <a:pt x="56761" y="9337"/>
                  </a:lnTo>
                  <a:lnTo>
                    <a:pt x="118258" y="2507"/>
                  </a:lnTo>
                  <a:lnTo>
                    <a:pt x="193427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457423" y="1468253"/>
              <a:ext cx="189865" cy="0"/>
            </a:xfrm>
            <a:custGeom>
              <a:avLst/>
              <a:gdLst/>
              <a:ahLst/>
              <a:cxnLst/>
              <a:rect l="l" t="t" r="r" b="b"/>
              <a:pathLst>
                <a:path w="189864">
                  <a:moveTo>
                    <a:pt x="189737" y="0"/>
                  </a:moveTo>
                  <a:lnTo>
                    <a:pt x="0" y="0"/>
                  </a:lnTo>
                  <a:lnTo>
                    <a:pt x="18973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457423" y="1468253"/>
              <a:ext cx="189865" cy="0"/>
            </a:xfrm>
            <a:custGeom>
              <a:avLst/>
              <a:gdLst/>
              <a:ahLst/>
              <a:cxnLst/>
              <a:rect l="l" t="t" r="r" b="b"/>
              <a:pathLst>
                <a:path w="189864">
                  <a:moveTo>
                    <a:pt x="0" y="0"/>
                  </a:moveTo>
                  <a:lnTo>
                    <a:pt x="189737" y="0"/>
                  </a:lnTo>
                  <a:lnTo>
                    <a:pt x="0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60"/>
          <p:cNvGrpSpPr/>
          <p:nvPr/>
        </p:nvGrpSpPr>
        <p:grpSpPr>
          <a:xfrm>
            <a:off x="3458024" y="1905560"/>
            <a:ext cx="579755" cy="271145"/>
            <a:chOff x="3458024" y="1905560"/>
            <a:chExt cx="579755" cy="271145"/>
          </a:xfrm>
        </p:grpSpPr>
        <p:sp>
          <p:nvSpPr>
            <p:cNvPr id="61" name="object 61"/>
            <p:cNvSpPr/>
            <p:nvPr/>
          </p:nvSpPr>
          <p:spPr>
            <a:xfrm>
              <a:off x="3647762" y="1940021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4">
                  <a:moveTo>
                    <a:pt x="386865" y="0"/>
                  </a:moveTo>
                  <a:lnTo>
                    <a:pt x="0" y="0"/>
                  </a:lnTo>
                  <a:lnTo>
                    <a:pt x="0" y="187044"/>
                  </a:lnTo>
                  <a:lnTo>
                    <a:pt x="16644" y="207502"/>
                  </a:lnTo>
                  <a:lnTo>
                    <a:pt x="60505" y="222114"/>
                  </a:lnTo>
                  <a:lnTo>
                    <a:pt x="122469" y="230881"/>
                  </a:lnTo>
                  <a:lnTo>
                    <a:pt x="193427" y="233803"/>
                  </a:lnTo>
                  <a:lnTo>
                    <a:pt x="264386" y="230881"/>
                  </a:lnTo>
                  <a:lnTo>
                    <a:pt x="326354" y="222114"/>
                  </a:lnTo>
                  <a:lnTo>
                    <a:pt x="370218" y="207502"/>
                  </a:lnTo>
                  <a:lnTo>
                    <a:pt x="386865" y="187044"/>
                  </a:lnTo>
                  <a:lnTo>
                    <a:pt x="386865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647762" y="1940021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4">
                  <a:moveTo>
                    <a:pt x="0" y="0"/>
                  </a:moveTo>
                  <a:lnTo>
                    <a:pt x="386865" y="0"/>
                  </a:lnTo>
                  <a:lnTo>
                    <a:pt x="386865" y="29822"/>
                  </a:lnTo>
                  <a:lnTo>
                    <a:pt x="386865" y="93304"/>
                  </a:lnTo>
                  <a:lnTo>
                    <a:pt x="386865" y="156895"/>
                  </a:lnTo>
                  <a:lnTo>
                    <a:pt x="386865" y="187044"/>
                  </a:lnTo>
                  <a:lnTo>
                    <a:pt x="370218" y="207502"/>
                  </a:lnTo>
                  <a:lnTo>
                    <a:pt x="326354" y="222114"/>
                  </a:lnTo>
                  <a:lnTo>
                    <a:pt x="264386" y="230881"/>
                  </a:lnTo>
                  <a:lnTo>
                    <a:pt x="193427" y="233803"/>
                  </a:lnTo>
                  <a:lnTo>
                    <a:pt x="122469" y="230881"/>
                  </a:lnTo>
                  <a:lnTo>
                    <a:pt x="60505" y="222114"/>
                  </a:lnTo>
                  <a:lnTo>
                    <a:pt x="16644" y="207502"/>
                  </a:lnTo>
                  <a:lnTo>
                    <a:pt x="0" y="187044"/>
                  </a:lnTo>
                  <a:lnTo>
                    <a:pt x="0" y="156554"/>
                  </a:lnTo>
                  <a:lnTo>
                    <a:pt x="0" y="92398"/>
                  </a:lnTo>
                  <a:lnTo>
                    <a:pt x="0" y="28804"/>
                  </a:lnTo>
                  <a:lnTo>
                    <a:pt x="0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647762" y="1908196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5">
                  <a:moveTo>
                    <a:pt x="193427" y="0"/>
                  </a:moveTo>
                  <a:lnTo>
                    <a:pt x="118258" y="2507"/>
                  </a:lnTo>
                  <a:lnTo>
                    <a:pt x="56761" y="9339"/>
                  </a:lnTo>
                  <a:lnTo>
                    <a:pt x="15241" y="19457"/>
                  </a:lnTo>
                  <a:lnTo>
                    <a:pt x="0" y="31825"/>
                  </a:lnTo>
                  <a:lnTo>
                    <a:pt x="15241" y="44190"/>
                  </a:lnTo>
                  <a:lnTo>
                    <a:pt x="56761" y="54307"/>
                  </a:lnTo>
                  <a:lnTo>
                    <a:pt x="118258" y="61137"/>
                  </a:lnTo>
                  <a:lnTo>
                    <a:pt x="193427" y="63645"/>
                  </a:lnTo>
                  <a:lnTo>
                    <a:pt x="268602" y="61137"/>
                  </a:lnTo>
                  <a:lnTo>
                    <a:pt x="330101" y="54307"/>
                  </a:lnTo>
                  <a:lnTo>
                    <a:pt x="371623" y="44190"/>
                  </a:lnTo>
                  <a:lnTo>
                    <a:pt x="386865" y="31825"/>
                  </a:lnTo>
                  <a:lnTo>
                    <a:pt x="371623" y="19457"/>
                  </a:lnTo>
                  <a:lnTo>
                    <a:pt x="330101" y="9339"/>
                  </a:lnTo>
                  <a:lnTo>
                    <a:pt x="268602" y="2507"/>
                  </a:lnTo>
                  <a:lnTo>
                    <a:pt x="193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647762" y="1908196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5">
                  <a:moveTo>
                    <a:pt x="193427" y="0"/>
                  </a:moveTo>
                  <a:lnTo>
                    <a:pt x="268602" y="2507"/>
                  </a:lnTo>
                  <a:lnTo>
                    <a:pt x="330101" y="9339"/>
                  </a:lnTo>
                  <a:lnTo>
                    <a:pt x="371623" y="19457"/>
                  </a:lnTo>
                  <a:lnTo>
                    <a:pt x="386865" y="31825"/>
                  </a:lnTo>
                  <a:lnTo>
                    <a:pt x="371623" y="44190"/>
                  </a:lnTo>
                  <a:lnTo>
                    <a:pt x="330101" y="54307"/>
                  </a:lnTo>
                  <a:lnTo>
                    <a:pt x="268602" y="61137"/>
                  </a:lnTo>
                  <a:lnTo>
                    <a:pt x="193427" y="63645"/>
                  </a:lnTo>
                  <a:lnTo>
                    <a:pt x="118258" y="61137"/>
                  </a:lnTo>
                  <a:lnTo>
                    <a:pt x="56761" y="54307"/>
                  </a:lnTo>
                  <a:lnTo>
                    <a:pt x="15241" y="44190"/>
                  </a:lnTo>
                  <a:lnTo>
                    <a:pt x="0" y="31825"/>
                  </a:lnTo>
                  <a:lnTo>
                    <a:pt x="15241" y="19457"/>
                  </a:lnTo>
                  <a:lnTo>
                    <a:pt x="56761" y="9339"/>
                  </a:lnTo>
                  <a:lnTo>
                    <a:pt x="118258" y="2507"/>
                  </a:lnTo>
                  <a:lnTo>
                    <a:pt x="193427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458024" y="2032197"/>
              <a:ext cx="189865" cy="0"/>
            </a:xfrm>
            <a:custGeom>
              <a:avLst/>
              <a:gdLst/>
              <a:ahLst/>
              <a:cxnLst/>
              <a:rect l="l" t="t" r="r" b="b"/>
              <a:pathLst>
                <a:path w="189864">
                  <a:moveTo>
                    <a:pt x="189737" y="0"/>
                  </a:moveTo>
                  <a:lnTo>
                    <a:pt x="0" y="0"/>
                  </a:lnTo>
                  <a:lnTo>
                    <a:pt x="18973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458024" y="2032197"/>
              <a:ext cx="189865" cy="0"/>
            </a:xfrm>
            <a:custGeom>
              <a:avLst/>
              <a:gdLst/>
              <a:ahLst/>
              <a:cxnLst/>
              <a:rect l="l" t="t" r="r" b="b"/>
              <a:pathLst>
                <a:path w="189864">
                  <a:moveTo>
                    <a:pt x="0" y="0"/>
                  </a:moveTo>
                  <a:lnTo>
                    <a:pt x="189737" y="0"/>
                  </a:lnTo>
                  <a:lnTo>
                    <a:pt x="0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87743" y="2485656"/>
            <a:ext cx="4483735" cy="725170"/>
            <a:chOff x="87743" y="2485656"/>
            <a:chExt cx="4483735" cy="725170"/>
          </a:xfrm>
        </p:grpSpPr>
        <p:sp>
          <p:nvSpPr>
            <p:cNvPr id="68" name="object 68"/>
            <p:cNvSpPr/>
            <p:nvPr/>
          </p:nvSpPr>
          <p:spPr>
            <a:xfrm>
              <a:off x="87743" y="2485656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7744" y="2648635"/>
              <a:ext cx="4432566" cy="506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38544" y="3109010"/>
              <a:ext cx="101600" cy="1016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89344" y="3096310"/>
              <a:ext cx="4381715" cy="11430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520311" y="2529890"/>
              <a:ext cx="50749" cy="57912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87743" y="2692913"/>
              <a:ext cx="4432935" cy="467359"/>
            </a:xfrm>
            <a:custGeom>
              <a:avLst/>
              <a:gdLst/>
              <a:ahLst/>
              <a:cxnLst/>
              <a:rect l="l" t="t" r="r" b="b"/>
              <a:pathLst>
                <a:path w="4432935" h="467360">
                  <a:moveTo>
                    <a:pt x="4432567" y="0"/>
                  </a:moveTo>
                  <a:lnTo>
                    <a:pt x="0" y="0"/>
                  </a:lnTo>
                  <a:lnTo>
                    <a:pt x="0" y="416097"/>
                  </a:lnTo>
                  <a:lnTo>
                    <a:pt x="4008" y="435822"/>
                  </a:lnTo>
                  <a:lnTo>
                    <a:pt x="14922" y="451975"/>
                  </a:lnTo>
                  <a:lnTo>
                    <a:pt x="31075" y="462889"/>
                  </a:lnTo>
                  <a:lnTo>
                    <a:pt x="50800" y="466898"/>
                  </a:lnTo>
                  <a:lnTo>
                    <a:pt x="4381767" y="466898"/>
                  </a:lnTo>
                  <a:lnTo>
                    <a:pt x="4401492" y="462889"/>
                  </a:lnTo>
                  <a:lnTo>
                    <a:pt x="4417644" y="451975"/>
                  </a:lnTo>
                  <a:lnTo>
                    <a:pt x="4428558" y="435822"/>
                  </a:lnTo>
                  <a:lnTo>
                    <a:pt x="4432567" y="41609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520311" y="2567983"/>
              <a:ext cx="0" cy="560705"/>
            </a:xfrm>
            <a:custGeom>
              <a:avLst/>
              <a:gdLst/>
              <a:ahLst/>
              <a:cxnLst/>
              <a:rect l="l" t="t" r="r" b="b"/>
              <a:pathLst>
                <a:path h="560705">
                  <a:moveTo>
                    <a:pt x="0" y="56007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520311" y="255528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520311" y="254258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520311" y="252988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125844" y="2436971"/>
            <a:ext cx="4334510" cy="71437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20"/>
              </a:spcBef>
            </a:pPr>
            <a:r>
              <a:rPr sz="1000" spc="-5" dirty="0">
                <a:latin typeface="Arial"/>
                <a:cs typeface="Arial"/>
              </a:rPr>
              <a:t>In </a:t>
            </a: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cases, the data </a:t>
            </a:r>
            <a:r>
              <a:rPr sz="1000" spc="-15" dirty="0">
                <a:latin typeface="Arial"/>
                <a:cs typeface="Arial"/>
              </a:rPr>
              <a:t>involved </a:t>
            </a:r>
            <a:r>
              <a:rPr sz="1000" spc="-5" dirty="0">
                <a:latin typeface="Arial"/>
                <a:cs typeface="Arial"/>
              </a:rPr>
              <a:t>in a transaction is distributed across </a:t>
            </a:r>
            <a:r>
              <a:rPr sz="1000" spc="-15" dirty="0">
                <a:latin typeface="Arial"/>
                <a:cs typeface="Arial"/>
              </a:rPr>
              <a:t>several  </a:t>
            </a:r>
            <a:r>
              <a:rPr sz="1000" spc="-5" dirty="0">
                <a:latin typeface="Arial"/>
                <a:cs typeface="Arial"/>
              </a:rPr>
              <a:t>servers. A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TP Monitor</a:t>
            </a:r>
            <a:r>
              <a:rPr sz="1000" spc="-5" dirty="0">
                <a:latin typeface="Arial"/>
                <a:cs typeface="Arial"/>
              </a:rPr>
              <a:t>is responsible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coordinating the </a:t>
            </a:r>
            <a:r>
              <a:rPr sz="1000" spc="-10" dirty="0">
                <a:latin typeface="Arial"/>
                <a:cs typeface="Arial"/>
              </a:rPr>
              <a:t>execution </a:t>
            </a:r>
            <a:r>
              <a:rPr sz="1000" spc="-5" dirty="0">
                <a:latin typeface="Arial"/>
                <a:cs typeface="Arial"/>
              </a:rPr>
              <a:t>of a  transaction.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80" name="object 80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66713" y="3331252"/>
            <a:ext cx="116776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7" action="ppaction://hlinksldjump"/>
              </a:rPr>
              <a:t>Distributed transaction processing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83" name="object 8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44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0360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Distributed information 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Middleware </a:t>
            </a:r>
            <a:r>
              <a:rPr spc="15" dirty="0"/>
              <a:t>and</a:t>
            </a:r>
            <a:r>
              <a:rPr spc="-5" dirty="0"/>
              <a:t> </a:t>
            </a:r>
            <a:r>
              <a:rPr spc="15" dirty="0"/>
              <a:t>EAI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69286" y="1295793"/>
            <a:ext cx="569595" cy="37973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550">
              <a:latin typeface="Times New Roman"/>
              <a:cs typeface="Times New Roman"/>
            </a:endParaRPr>
          </a:p>
          <a:p>
            <a:pPr marL="82550" marR="60960" indent="-14604">
              <a:lnSpc>
                <a:spcPct val="100000"/>
              </a:lnSpc>
              <a:spcBef>
                <a:spcPts val="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Server-side  application</a:t>
            </a:r>
            <a:endParaRPr sz="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17976" y="1295793"/>
            <a:ext cx="569595" cy="37973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550">
              <a:latin typeface="Times New Roman"/>
              <a:cs typeface="Times New Roman"/>
            </a:endParaRPr>
          </a:p>
          <a:p>
            <a:pPr marL="82550" marR="60960" indent="-14604">
              <a:lnSpc>
                <a:spcPct val="100000"/>
              </a:lnSpc>
              <a:spcBef>
                <a:spcPts val="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Server-side  application</a:t>
            </a:r>
            <a:endParaRPr sz="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66666" y="1295793"/>
            <a:ext cx="569595" cy="37973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550">
              <a:latin typeface="Times New Roman"/>
              <a:cs typeface="Times New Roman"/>
            </a:endParaRPr>
          </a:p>
          <a:p>
            <a:pPr marL="82550" marR="60960" indent="-14604">
              <a:lnSpc>
                <a:spcPct val="100000"/>
              </a:lnSpc>
              <a:spcBef>
                <a:spcPts val="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Server-side  application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055199" y="1675269"/>
            <a:ext cx="392430" cy="339725"/>
            <a:chOff x="3055199" y="1675269"/>
            <a:chExt cx="392430" cy="339725"/>
          </a:xfrm>
        </p:grpSpPr>
        <p:sp>
          <p:nvSpPr>
            <p:cNvPr id="8" name="object 8"/>
            <p:cNvSpPr/>
            <p:nvPr/>
          </p:nvSpPr>
          <p:spPr>
            <a:xfrm>
              <a:off x="3057835" y="1778245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4">
                  <a:moveTo>
                    <a:pt x="386875" y="0"/>
                  </a:moveTo>
                  <a:lnTo>
                    <a:pt x="0" y="0"/>
                  </a:lnTo>
                  <a:lnTo>
                    <a:pt x="0" y="187049"/>
                  </a:lnTo>
                  <a:lnTo>
                    <a:pt x="16646" y="207505"/>
                  </a:lnTo>
                  <a:lnTo>
                    <a:pt x="60510" y="222118"/>
                  </a:lnTo>
                  <a:lnTo>
                    <a:pt x="122478" y="230886"/>
                  </a:lnTo>
                  <a:lnTo>
                    <a:pt x="193437" y="233808"/>
                  </a:lnTo>
                  <a:lnTo>
                    <a:pt x="264392" y="230886"/>
                  </a:lnTo>
                  <a:lnTo>
                    <a:pt x="326361" y="222118"/>
                  </a:lnTo>
                  <a:lnTo>
                    <a:pt x="370227" y="207505"/>
                  </a:lnTo>
                  <a:lnTo>
                    <a:pt x="386875" y="187049"/>
                  </a:lnTo>
                  <a:lnTo>
                    <a:pt x="386875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57835" y="1778245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4">
                  <a:moveTo>
                    <a:pt x="0" y="0"/>
                  </a:moveTo>
                  <a:lnTo>
                    <a:pt x="386875" y="0"/>
                  </a:lnTo>
                  <a:lnTo>
                    <a:pt x="386875" y="29825"/>
                  </a:lnTo>
                  <a:lnTo>
                    <a:pt x="386875" y="93308"/>
                  </a:lnTo>
                  <a:lnTo>
                    <a:pt x="386875" y="156900"/>
                  </a:lnTo>
                  <a:lnTo>
                    <a:pt x="386875" y="187049"/>
                  </a:lnTo>
                  <a:lnTo>
                    <a:pt x="370227" y="207505"/>
                  </a:lnTo>
                  <a:lnTo>
                    <a:pt x="326361" y="222118"/>
                  </a:lnTo>
                  <a:lnTo>
                    <a:pt x="264392" y="230886"/>
                  </a:lnTo>
                  <a:lnTo>
                    <a:pt x="193437" y="233808"/>
                  </a:lnTo>
                  <a:lnTo>
                    <a:pt x="122478" y="230886"/>
                  </a:lnTo>
                  <a:lnTo>
                    <a:pt x="60510" y="222118"/>
                  </a:lnTo>
                  <a:lnTo>
                    <a:pt x="16646" y="207505"/>
                  </a:lnTo>
                  <a:lnTo>
                    <a:pt x="0" y="187049"/>
                  </a:lnTo>
                  <a:lnTo>
                    <a:pt x="0" y="156558"/>
                  </a:lnTo>
                  <a:lnTo>
                    <a:pt x="0" y="92400"/>
                  </a:lnTo>
                  <a:lnTo>
                    <a:pt x="0" y="28804"/>
                  </a:lnTo>
                  <a:lnTo>
                    <a:pt x="0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57835" y="1746421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5">
                  <a:moveTo>
                    <a:pt x="193437" y="0"/>
                  </a:moveTo>
                  <a:lnTo>
                    <a:pt x="118267" y="2507"/>
                  </a:lnTo>
                  <a:lnTo>
                    <a:pt x="56767" y="9338"/>
                  </a:lnTo>
                  <a:lnTo>
                    <a:pt x="15242" y="19456"/>
                  </a:lnTo>
                  <a:lnTo>
                    <a:pt x="0" y="31824"/>
                  </a:lnTo>
                  <a:lnTo>
                    <a:pt x="15242" y="44191"/>
                  </a:lnTo>
                  <a:lnTo>
                    <a:pt x="56767" y="54308"/>
                  </a:lnTo>
                  <a:lnTo>
                    <a:pt x="118267" y="61138"/>
                  </a:lnTo>
                  <a:lnTo>
                    <a:pt x="193437" y="63645"/>
                  </a:lnTo>
                  <a:lnTo>
                    <a:pt x="268608" y="61138"/>
                  </a:lnTo>
                  <a:lnTo>
                    <a:pt x="330108" y="54308"/>
                  </a:lnTo>
                  <a:lnTo>
                    <a:pt x="371632" y="44191"/>
                  </a:lnTo>
                  <a:lnTo>
                    <a:pt x="386875" y="31824"/>
                  </a:lnTo>
                  <a:lnTo>
                    <a:pt x="371632" y="19456"/>
                  </a:lnTo>
                  <a:lnTo>
                    <a:pt x="330108" y="9338"/>
                  </a:lnTo>
                  <a:lnTo>
                    <a:pt x="268608" y="2507"/>
                  </a:lnTo>
                  <a:lnTo>
                    <a:pt x="1934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57835" y="1746421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5">
                  <a:moveTo>
                    <a:pt x="193437" y="0"/>
                  </a:moveTo>
                  <a:lnTo>
                    <a:pt x="268608" y="2507"/>
                  </a:lnTo>
                  <a:lnTo>
                    <a:pt x="330108" y="9338"/>
                  </a:lnTo>
                  <a:lnTo>
                    <a:pt x="371632" y="19456"/>
                  </a:lnTo>
                  <a:lnTo>
                    <a:pt x="386875" y="31824"/>
                  </a:lnTo>
                  <a:lnTo>
                    <a:pt x="371632" y="44191"/>
                  </a:lnTo>
                  <a:lnTo>
                    <a:pt x="330108" y="54308"/>
                  </a:lnTo>
                  <a:lnTo>
                    <a:pt x="268608" y="61138"/>
                  </a:lnTo>
                  <a:lnTo>
                    <a:pt x="193437" y="63645"/>
                  </a:lnTo>
                  <a:lnTo>
                    <a:pt x="118267" y="61138"/>
                  </a:lnTo>
                  <a:lnTo>
                    <a:pt x="56767" y="54308"/>
                  </a:lnTo>
                  <a:lnTo>
                    <a:pt x="15242" y="44191"/>
                  </a:lnTo>
                  <a:lnTo>
                    <a:pt x="0" y="31824"/>
                  </a:lnTo>
                  <a:lnTo>
                    <a:pt x="15242" y="19456"/>
                  </a:lnTo>
                  <a:lnTo>
                    <a:pt x="56767" y="9338"/>
                  </a:lnTo>
                  <a:lnTo>
                    <a:pt x="118267" y="2507"/>
                  </a:lnTo>
                  <a:lnTo>
                    <a:pt x="193437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51273" y="1675269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0"/>
                  </a:moveTo>
                  <a:lnTo>
                    <a:pt x="0" y="94868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106520" y="1675269"/>
            <a:ext cx="392430" cy="339725"/>
            <a:chOff x="2106520" y="1675269"/>
            <a:chExt cx="392430" cy="339725"/>
          </a:xfrm>
        </p:grpSpPr>
        <p:sp>
          <p:nvSpPr>
            <p:cNvPr id="14" name="object 14"/>
            <p:cNvSpPr/>
            <p:nvPr/>
          </p:nvSpPr>
          <p:spPr>
            <a:xfrm>
              <a:off x="2109156" y="1778245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4">
                  <a:moveTo>
                    <a:pt x="386865" y="0"/>
                  </a:moveTo>
                  <a:lnTo>
                    <a:pt x="0" y="0"/>
                  </a:lnTo>
                  <a:lnTo>
                    <a:pt x="0" y="187049"/>
                  </a:lnTo>
                  <a:lnTo>
                    <a:pt x="16644" y="207505"/>
                  </a:lnTo>
                  <a:lnTo>
                    <a:pt x="60505" y="222118"/>
                  </a:lnTo>
                  <a:lnTo>
                    <a:pt x="122469" y="230886"/>
                  </a:lnTo>
                  <a:lnTo>
                    <a:pt x="193427" y="233808"/>
                  </a:lnTo>
                  <a:lnTo>
                    <a:pt x="264386" y="230886"/>
                  </a:lnTo>
                  <a:lnTo>
                    <a:pt x="326354" y="222118"/>
                  </a:lnTo>
                  <a:lnTo>
                    <a:pt x="370218" y="207505"/>
                  </a:lnTo>
                  <a:lnTo>
                    <a:pt x="386865" y="187049"/>
                  </a:lnTo>
                  <a:lnTo>
                    <a:pt x="386865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09156" y="1778245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4">
                  <a:moveTo>
                    <a:pt x="0" y="0"/>
                  </a:moveTo>
                  <a:lnTo>
                    <a:pt x="386865" y="0"/>
                  </a:lnTo>
                  <a:lnTo>
                    <a:pt x="386865" y="29825"/>
                  </a:lnTo>
                  <a:lnTo>
                    <a:pt x="386865" y="93308"/>
                  </a:lnTo>
                  <a:lnTo>
                    <a:pt x="386865" y="156900"/>
                  </a:lnTo>
                  <a:lnTo>
                    <a:pt x="386865" y="187049"/>
                  </a:lnTo>
                  <a:lnTo>
                    <a:pt x="370218" y="207505"/>
                  </a:lnTo>
                  <a:lnTo>
                    <a:pt x="326354" y="222118"/>
                  </a:lnTo>
                  <a:lnTo>
                    <a:pt x="264386" y="230886"/>
                  </a:lnTo>
                  <a:lnTo>
                    <a:pt x="193427" y="233808"/>
                  </a:lnTo>
                  <a:lnTo>
                    <a:pt x="122469" y="230886"/>
                  </a:lnTo>
                  <a:lnTo>
                    <a:pt x="60505" y="222118"/>
                  </a:lnTo>
                  <a:lnTo>
                    <a:pt x="16644" y="207505"/>
                  </a:lnTo>
                  <a:lnTo>
                    <a:pt x="0" y="187049"/>
                  </a:lnTo>
                  <a:lnTo>
                    <a:pt x="0" y="156558"/>
                  </a:lnTo>
                  <a:lnTo>
                    <a:pt x="0" y="92400"/>
                  </a:lnTo>
                  <a:lnTo>
                    <a:pt x="0" y="28804"/>
                  </a:lnTo>
                  <a:lnTo>
                    <a:pt x="0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09156" y="1746421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5">
                  <a:moveTo>
                    <a:pt x="193427" y="0"/>
                  </a:moveTo>
                  <a:lnTo>
                    <a:pt x="118258" y="2507"/>
                  </a:lnTo>
                  <a:lnTo>
                    <a:pt x="56761" y="9338"/>
                  </a:lnTo>
                  <a:lnTo>
                    <a:pt x="15241" y="19456"/>
                  </a:lnTo>
                  <a:lnTo>
                    <a:pt x="0" y="31824"/>
                  </a:lnTo>
                  <a:lnTo>
                    <a:pt x="15241" y="44191"/>
                  </a:lnTo>
                  <a:lnTo>
                    <a:pt x="56761" y="54308"/>
                  </a:lnTo>
                  <a:lnTo>
                    <a:pt x="118258" y="61138"/>
                  </a:lnTo>
                  <a:lnTo>
                    <a:pt x="193427" y="63645"/>
                  </a:lnTo>
                  <a:lnTo>
                    <a:pt x="268602" y="61138"/>
                  </a:lnTo>
                  <a:lnTo>
                    <a:pt x="330101" y="54308"/>
                  </a:lnTo>
                  <a:lnTo>
                    <a:pt x="371623" y="44191"/>
                  </a:lnTo>
                  <a:lnTo>
                    <a:pt x="386865" y="31824"/>
                  </a:lnTo>
                  <a:lnTo>
                    <a:pt x="371623" y="19456"/>
                  </a:lnTo>
                  <a:lnTo>
                    <a:pt x="330101" y="9338"/>
                  </a:lnTo>
                  <a:lnTo>
                    <a:pt x="268602" y="2507"/>
                  </a:lnTo>
                  <a:lnTo>
                    <a:pt x="193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09156" y="1746421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5">
                  <a:moveTo>
                    <a:pt x="193427" y="0"/>
                  </a:moveTo>
                  <a:lnTo>
                    <a:pt x="268602" y="2507"/>
                  </a:lnTo>
                  <a:lnTo>
                    <a:pt x="330101" y="9338"/>
                  </a:lnTo>
                  <a:lnTo>
                    <a:pt x="371623" y="19456"/>
                  </a:lnTo>
                  <a:lnTo>
                    <a:pt x="386865" y="31824"/>
                  </a:lnTo>
                  <a:lnTo>
                    <a:pt x="371623" y="44191"/>
                  </a:lnTo>
                  <a:lnTo>
                    <a:pt x="330101" y="54308"/>
                  </a:lnTo>
                  <a:lnTo>
                    <a:pt x="268602" y="61138"/>
                  </a:lnTo>
                  <a:lnTo>
                    <a:pt x="193427" y="63645"/>
                  </a:lnTo>
                  <a:lnTo>
                    <a:pt x="118258" y="61138"/>
                  </a:lnTo>
                  <a:lnTo>
                    <a:pt x="56761" y="54308"/>
                  </a:lnTo>
                  <a:lnTo>
                    <a:pt x="15241" y="44191"/>
                  </a:lnTo>
                  <a:lnTo>
                    <a:pt x="0" y="31824"/>
                  </a:lnTo>
                  <a:lnTo>
                    <a:pt x="15241" y="19456"/>
                  </a:lnTo>
                  <a:lnTo>
                    <a:pt x="56761" y="9338"/>
                  </a:lnTo>
                  <a:lnTo>
                    <a:pt x="118258" y="2507"/>
                  </a:lnTo>
                  <a:lnTo>
                    <a:pt x="193427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02583" y="1675269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0"/>
                  </a:moveTo>
                  <a:lnTo>
                    <a:pt x="0" y="94868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157826" y="1675269"/>
            <a:ext cx="392430" cy="339725"/>
            <a:chOff x="1157826" y="1675269"/>
            <a:chExt cx="392430" cy="339725"/>
          </a:xfrm>
        </p:grpSpPr>
        <p:sp>
          <p:nvSpPr>
            <p:cNvPr id="20" name="object 20"/>
            <p:cNvSpPr/>
            <p:nvPr/>
          </p:nvSpPr>
          <p:spPr>
            <a:xfrm>
              <a:off x="1160461" y="1778245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4">
                  <a:moveTo>
                    <a:pt x="386871" y="0"/>
                  </a:moveTo>
                  <a:lnTo>
                    <a:pt x="0" y="0"/>
                  </a:lnTo>
                  <a:lnTo>
                    <a:pt x="0" y="187049"/>
                  </a:lnTo>
                  <a:lnTo>
                    <a:pt x="16646" y="207505"/>
                  </a:lnTo>
                  <a:lnTo>
                    <a:pt x="60508" y="222118"/>
                  </a:lnTo>
                  <a:lnTo>
                    <a:pt x="122474" y="230886"/>
                  </a:lnTo>
                  <a:lnTo>
                    <a:pt x="193431" y="233808"/>
                  </a:lnTo>
                  <a:lnTo>
                    <a:pt x="264390" y="230886"/>
                  </a:lnTo>
                  <a:lnTo>
                    <a:pt x="326359" y="222118"/>
                  </a:lnTo>
                  <a:lnTo>
                    <a:pt x="370224" y="207505"/>
                  </a:lnTo>
                  <a:lnTo>
                    <a:pt x="386871" y="187049"/>
                  </a:lnTo>
                  <a:lnTo>
                    <a:pt x="386871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60461" y="1778245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4">
                  <a:moveTo>
                    <a:pt x="0" y="0"/>
                  </a:moveTo>
                  <a:lnTo>
                    <a:pt x="386871" y="0"/>
                  </a:lnTo>
                  <a:lnTo>
                    <a:pt x="386871" y="29825"/>
                  </a:lnTo>
                  <a:lnTo>
                    <a:pt x="386871" y="93308"/>
                  </a:lnTo>
                  <a:lnTo>
                    <a:pt x="386871" y="156900"/>
                  </a:lnTo>
                  <a:lnTo>
                    <a:pt x="386871" y="187049"/>
                  </a:lnTo>
                  <a:lnTo>
                    <a:pt x="370224" y="207505"/>
                  </a:lnTo>
                  <a:lnTo>
                    <a:pt x="326359" y="222118"/>
                  </a:lnTo>
                  <a:lnTo>
                    <a:pt x="264390" y="230886"/>
                  </a:lnTo>
                  <a:lnTo>
                    <a:pt x="193431" y="233808"/>
                  </a:lnTo>
                  <a:lnTo>
                    <a:pt x="122474" y="230886"/>
                  </a:lnTo>
                  <a:lnTo>
                    <a:pt x="60508" y="222118"/>
                  </a:lnTo>
                  <a:lnTo>
                    <a:pt x="16646" y="207505"/>
                  </a:lnTo>
                  <a:lnTo>
                    <a:pt x="0" y="187049"/>
                  </a:lnTo>
                  <a:lnTo>
                    <a:pt x="0" y="156558"/>
                  </a:lnTo>
                  <a:lnTo>
                    <a:pt x="0" y="92400"/>
                  </a:lnTo>
                  <a:lnTo>
                    <a:pt x="0" y="28804"/>
                  </a:lnTo>
                  <a:lnTo>
                    <a:pt x="0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60461" y="1746421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5">
                  <a:moveTo>
                    <a:pt x="193431" y="0"/>
                  </a:moveTo>
                  <a:lnTo>
                    <a:pt x="118263" y="2507"/>
                  </a:lnTo>
                  <a:lnTo>
                    <a:pt x="56765" y="9338"/>
                  </a:lnTo>
                  <a:lnTo>
                    <a:pt x="15242" y="19456"/>
                  </a:lnTo>
                  <a:lnTo>
                    <a:pt x="0" y="31824"/>
                  </a:lnTo>
                  <a:lnTo>
                    <a:pt x="15242" y="44191"/>
                  </a:lnTo>
                  <a:lnTo>
                    <a:pt x="56765" y="54308"/>
                  </a:lnTo>
                  <a:lnTo>
                    <a:pt x="118263" y="61138"/>
                  </a:lnTo>
                  <a:lnTo>
                    <a:pt x="193431" y="63645"/>
                  </a:lnTo>
                  <a:lnTo>
                    <a:pt x="268605" y="61138"/>
                  </a:lnTo>
                  <a:lnTo>
                    <a:pt x="330106" y="54308"/>
                  </a:lnTo>
                  <a:lnTo>
                    <a:pt x="371629" y="44191"/>
                  </a:lnTo>
                  <a:lnTo>
                    <a:pt x="386871" y="31824"/>
                  </a:lnTo>
                  <a:lnTo>
                    <a:pt x="371629" y="19456"/>
                  </a:lnTo>
                  <a:lnTo>
                    <a:pt x="330106" y="9338"/>
                  </a:lnTo>
                  <a:lnTo>
                    <a:pt x="268605" y="2507"/>
                  </a:lnTo>
                  <a:lnTo>
                    <a:pt x="1934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60461" y="1746421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5">
                  <a:moveTo>
                    <a:pt x="193431" y="0"/>
                  </a:moveTo>
                  <a:lnTo>
                    <a:pt x="268605" y="2507"/>
                  </a:lnTo>
                  <a:lnTo>
                    <a:pt x="330106" y="9338"/>
                  </a:lnTo>
                  <a:lnTo>
                    <a:pt x="371629" y="19456"/>
                  </a:lnTo>
                  <a:lnTo>
                    <a:pt x="386871" y="31824"/>
                  </a:lnTo>
                  <a:lnTo>
                    <a:pt x="371629" y="44191"/>
                  </a:lnTo>
                  <a:lnTo>
                    <a:pt x="330106" y="54308"/>
                  </a:lnTo>
                  <a:lnTo>
                    <a:pt x="268605" y="61138"/>
                  </a:lnTo>
                  <a:lnTo>
                    <a:pt x="193431" y="63645"/>
                  </a:lnTo>
                  <a:lnTo>
                    <a:pt x="118263" y="61138"/>
                  </a:lnTo>
                  <a:lnTo>
                    <a:pt x="56765" y="54308"/>
                  </a:lnTo>
                  <a:lnTo>
                    <a:pt x="15242" y="44191"/>
                  </a:lnTo>
                  <a:lnTo>
                    <a:pt x="0" y="31824"/>
                  </a:lnTo>
                  <a:lnTo>
                    <a:pt x="15242" y="19456"/>
                  </a:lnTo>
                  <a:lnTo>
                    <a:pt x="56765" y="9338"/>
                  </a:lnTo>
                  <a:lnTo>
                    <a:pt x="118263" y="2507"/>
                  </a:lnTo>
                  <a:lnTo>
                    <a:pt x="193431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353893" y="1675269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0"/>
                  </a:moveTo>
                  <a:lnTo>
                    <a:pt x="0" y="94868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492321" y="584276"/>
            <a:ext cx="569595" cy="37973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550">
              <a:latin typeface="Times New Roman"/>
              <a:cs typeface="Times New Roman"/>
            </a:endParaRPr>
          </a:p>
          <a:p>
            <a:pPr marL="82550" marR="74930" indent="93345">
              <a:lnSpc>
                <a:spcPct val="100000"/>
              </a:lnSpc>
              <a:spcBef>
                <a:spcPts val="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Client  application</a:t>
            </a:r>
            <a:endParaRPr sz="6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43631" y="584276"/>
            <a:ext cx="569595" cy="379730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550">
              <a:latin typeface="Times New Roman"/>
              <a:cs typeface="Times New Roman"/>
            </a:endParaRPr>
          </a:p>
          <a:p>
            <a:pPr marL="82550" marR="74930" indent="93345">
              <a:lnSpc>
                <a:spcPct val="100000"/>
              </a:lnSpc>
              <a:spcBef>
                <a:spcPts val="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Client  application</a:t>
            </a:r>
            <a:endParaRPr sz="65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828238" y="963752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0"/>
                </a:moveTo>
                <a:lnTo>
                  <a:pt x="0" y="94868"/>
                </a:lnTo>
              </a:path>
            </a:pathLst>
          </a:custGeom>
          <a:ln w="52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76928" y="963752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0"/>
                </a:moveTo>
                <a:lnTo>
                  <a:pt x="0" y="94868"/>
                </a:lnTo>
              </a:path>
            </a:pathLst>
          </a:custGeom>
          <a:ln w="52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353893" y="1200924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0"/>
                </a:moveTo>
                <a:lnTo>
                  <a:pt x="0" y="94868"/>
                </a:lnTo>
              </a:path>
            </a:pathLst>
          </a:custGeom>
          <a:ln w="52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302583" y="1200924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0"/>
                </a:moveTo>
                <a:lnTo>
                  <a:pt x="0" y="94868"/>
                </a:lnTo>
              </a:path>
            </a:pathLst>
          </a:custGeom>
          <a:ln w="52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51273" y="1200924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0"/>
                </a:moveTo>
                <a:lnTo>
                  <a:pt x="0" y="94868"/>
                </a:lnTo>
              </a:path>
            </a:pathLst>
          </a:custGeom>
          <a:ln w="52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974417" y="1058621"/>
            <a:ext cx="2656840" cy="142875"/>
          </a:xfrm>
          <a:prstGeom prst="rect">
            <a:avLst/>
          </a:prstGeom>
          <a:ln w="5270">
            <a:solidFill>
              <a:srgbClr val="231F2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807720">
              <a:lnSpc>
                <a:spcPct val="100000"/>
              </a:lnSpc>
              <a:spcBef>
                <a:spcPts val="95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Communication</a:t>
            </a:r>
            <a:r>
              <a:rPr sz="65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middleware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87743" y="2169731"/>
            <a:ext cx="4483735" cy="1177290"/>
            <a:chOff x="87743" y="2169731"/>
            <a:chExt cx="4483735" cy="1177290"/>
          </a:xfrm>
        </p:grpSpPr>
        <p:sp>
          <p:nvSpPr>
            <p:cNvPr id="34" name="object 34"/>
            <p:cNvSpPr/>
            <p:nvPr/>
          </p:nvSpPr>
          <p:spPr>
            <a:xfrm>
              <a:off x="87743" y="2169731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985"/>
                  </a:lnTo>
                  <a:lnTo>
                    <a:pt x="4432567" y="18398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7744" y="2341054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38544" y="3245104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89344" y="3232403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20311" y="2213965"/>
              <a:ext cx="50749" cy="10311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7743" y="2385336"/>
              <a:ext cx="4432935" cy="910590"/>
            </a:xfrm>
            <a:custGeom>
              <a:avLst/>
              <a:gdLst/>
              <a:ahLst/>
              <a:cxnLst/>
              <a:rect l="l" t="t" r="r" b="b"/>
              <a:pathLst>
                <a:path w="4432935" h="910589">
                  <a:moveTo>
                    <a:pt x="4432567" y="0"/>
                  </a:moveTo>
                  <a:lnTo>
                    <a:pt x="0" y="0"/>
                  </a:lnTo>
                  <a:lnTo>
                    <a:pt x="0" y="859767"/>
                  </a:lnTo>
                  <a:lnTo>
                    <a:pt x="4008" y="879491"/>
                  </a:lnTo>
                  <a:lnTo>
                    <a:pt x="14922" y="895644"/>
                  </a:lnTo>
                  <a:lnTo>
                    <a:pt x="31075" y="906559"/>
                  </a:lnTo>
                  <a:lnTo>
                    <a:pt x="50800" y="910567"/>
                  </a:lnTo>
                  <a:lnTo>
                    <a:pt x="4381767" y="910567"/>
                  </a:lnTo>
                  <a:lnTo>
                    <a:pt x="4401492" y="906559"/>
                  </a:lnTo>
                  <a:lnTo>
                    <a:pt x="4417644" y="895644"/>
                  </a:lnTo>
                  <a:lnTo>
                    <a:pt x="4428558" y="879491"/>
                  </a:lnTo>
                  <a:lnTo>
                    <a:pt x="4432567" y="85976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20311" y="2252057"/>
              <a:ext cx="0" cy="1012190"/>
            </a:xfrm>
            <a:custGeom>
              <a:avLst/>
              <a:gdLst/>
              <a:ahLst/>
              <a:cxnLst/>
              <a:rect l="l" t="t" r="r" b="b"/>
              <a:pathLst>
                <a:path h="1012189">
                  <a:moveTo>
                    <a:pt x="0" y="10120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520311" y="223935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520311" y="222665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520311" y="221395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25844" y="2161024"/>
            <a:ext cx="4354830" cy="1102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Middleware offers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communication facilities </a:t>
            </a:r>
            <a:r>
              <a:rPr sz="1000" spc="-15" dirty="0">
                <a:solidFill>
                  <a:srgbClr val="04064C"/>
                </a:solidFill>
                <a:latin typeface="Arial"/>
                <a:cs typeface="Arial"/>
              </a:rPr>
              <a:t>for</a:t>
            </a:r>
            <a:r>
              <a:rPr sz="1000" spc="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integration</a:t>
            </a:r>
            <a:endParaRPr sz="1000">
              <a:latin typeface="Arial"/>
              <a:cs typeface="Arial"/>
            </a:endParaRPr>
          </a:p>
          <a:p>
            <a:pPr marL="271145" marR="5080" indent="-259079">
              <a:lnSpc>
                <a:spcPct val="100000"/>
              </a:lnSpc>
              <a:spcBef>
                <a:spcPts val="70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Remote Procedure Call (RPC):</a:t>
            </a:r>
            <a:r>
              <a:rPr sz="1000" spc="-5" dirty="0">
                <a:latin typeface="Arial"/>
                <a:cs typeface="Arial"/>
              </a:rPr>
              <a:t>Requests are sent through local procedure  </a:t>
            </a:r>
            <a:r>
              <a:rPr sz="1000" spc="-10" dirty="0">
                <a:latin typeface="Arial"/>
                <a:cs typeface="Arial"/>
              </a:rPr>
              <a:t>call, </a:t>
            </a:r>
            <a:r>
              <a:rPr sz="1000" spc="-15" dirty="0">
                <a:latin typeface="Arial"/>
                <a:cs typeface="Arial"/>
              </a:rPr>
              <a:t>packaged as message, processed, responded through message, and  </a:t>
            </a:r>
            <a:r>
              <a:rPr sz="1000" spc="-5" dirty="0">
                <a:latin typeface="Arial"/>
                <a:cs typeface="Arial"/>
              </a:rPr>
              <a:t>result </a:t>
            </a:r>
            <a:r>
              <a:rPr sz="1000" dirty="0">
                <a:latin typeface="Arial"/>
                <a:cs typeface="Arial"/>
              </a:rPr>
              <a:t>returned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return </a:t>
            </a:r>
            <a:r>
              <a:rPr sz="1000" spc="-5" dirty="0">
                <a:latin typeface="Arial"/>
                <a:cs typeface="Arial"/>
              </a:rPr>
              <a:t>from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call.</a:t>
            </a:r>
            <a:endParaRPr sz="1000">
              <a:latin typeface="Arial"/>
              <a:cs typeface="Arial"/>
            </a:endParaRPr>
          </a:p>
          <a:p>
            <a:pPr marL="271145" marR="110489" indent="-259079">
              <a:lnSpc>
                <a:spcPct val="100000"/>
              </a:lnSpc>
              <a:spcBef>
                <a:spcPts val="58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Message Oriented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Middleware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(MOM):</a:t>
            </a:r>
            <a:r>
              <a:rPr sz="1000" spc="-5" dirty="0">
                <a:latin typeface="Arial"/>
                <a:cs typeface="Arial"/>
              </a:rPr>
              <a:t>Messages are sent to logical contact  point (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published</a:t>
            </a:r>
            <a:r>
              <a:rPr sz="1000" spc="-5" dirty="0">
                <a:latin typeface="Arial"/>
                <a:cs typeface="Arial"/>
              </a:rPr>
              <a:t>), and </a:t>
            </a:r>
            <a:r>
              <a:rPr sz="1000" spc="-10" dirty="0">
                <a:latin typeface="Arial"/>
                <a:cs typeface="Arial"/>
              </a:rPr>
              <a:t>forwarded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subscribed</a:t>
            </a:r>
            <a:r>
              <a:rPr sz="1000" spc="-5" dirty="0">
                <a:latin typeface="Arial"/>
                <a:cs typeface="Arial"/>
              </a:rPr>
              <a:t>applications.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46" name="object 46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66700" y="3331252"/>
            <a:ext cx="113284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Enterprise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application</a:t>
            </a:r>
            <a:r>
              <a:rPr sz="600" spc="-3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integration</a:t>
            </a:r>
            <a:endParaRPr sz="600">
              <a:latin typeface="Arial"/>
              <a:cs typeface="Arial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45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03600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Distributed information 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How to integrate</a:t>
            </a:r>
            <a:r>
              <a:rPr spc="-10" dirty="0"/>
              <a:t> </a:t>
            </a:r>
            <a:r>
              <a:rPr spc="15" dirty="0"/>
              <a:t>applications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70064"/>
            <a:ext cx="4483735" cy="1981200"/>
            <a:chOff x="87743" y="870064"/>
            <a:chExt cx="4483735" cy="1981200"/>
          </a:xfrm>
        </p:grpSpPr>
        <p:sp>
          <p:nvSpPr>
            <p:cNvPr id="5" name="object 5"/>
            <p:cNvSpPr/>
            <p:nvPr/>
          </p:nvSpPr>
          <p:spPr>
            <a:xfrm>
              <a:off x="87743" y="870064"/>
              <a:ext cx="4432935" cy="82550"/>
            </a:xfrm>
            <a:custGeom>
              <a:avLst/>
              <a:gdLst/>
              <a:ahLst/>
              <a:cxnLst/>
              <a:rect l="l" t="t" r="r" b="b"/>
              <a:pathLst>
                <a:path w="4432935" h="825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82384"/>
                  </a:lnTo>
                  <a:lnTo>
                    <a:pt x="4432567" y="82384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544" y="2749448"/>
              <a:ext cx="101600" cy="1016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9344" y="2736748"/>
              <a:ext cx="4381715" cy="1143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20311" y="920635"/>
              <a:ext cx="50749" cy="182881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7743" y="914476"/>
              <a:ext cx="4432935" cy="1885950"/>
            </a:xfrm>
            <a:custGeom>
              <a:avLst/>
              <a:gdLst/>
              <a:ahLst/>
              <a:cxnLst/>
              <a:rect l="l" t="t" r="r" b="b"/>
              <a:pathLst>
                <a:path w="4432935" h="1885950">
                  <a:moveTo>
                    <a:pt x="4432567" y="0"/>
                  </a:moveTo>
                  <a:lnTo>
                    <a:pt x="0" y="0"/>
                  </a:lnTo>
                  <a:lnTo>
                    <a:pt x="0" y="1834972"/>
                  </a:lnTo>
                  <a:lnTo>
                    <a:pt x="4008" y="1854696"/>
                  </a:lnTo>
                  <a:lnTo>
                    <a:pt x="14922" y="1870849"/>
                  </a:lnTo>
                  <a:lnTo>
                    <a:pt x="31075" y="1881764"/>
                  </a:lnTo>
                  <a:lnTo>
                    <a:pt x="50800" y="1885772"/>
                  </a:lnTo>
                  <a:lnTo>
                    <a:pt x="4381767" y="1885772"/>
                  </a:lnTo>
                  <a:lnTo>
                    <a:pt x="4401492" y="1881764"/>
                  </a:lnTo>
                  <a:lnTo>
                    <a:pt x="4417644" y="1870849"/>
                  </a:lnTo>
                  <a:lnTo>
                    <a:pt x="4428558" y="1854696"/>
                  </a:lnTo>
                  <a:lnTo>
                    <a:pt x="4432567" y="1834972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20311" y="958710"/>
              <a:ext cx="0" cy="1810385"/>
            </a:xfrm>
            <a:custGeom>
              <a:avLst/>
              <a:gdLst/>
              <a:ahLst/>
              <a:cxnLst/>
              <a:rect l="l" t="t" r="r" b="b"/>
              <a:pathLst>
                <a:path h="1810385">
                  <a:moveTo>
                    <a:pt x="0" y="180978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9460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333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2061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28624" y="1205941"/>
              <a:ext cx="76809" cy="7680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28624" y="1357769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28624" y="1509598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5844" y="867683"/>
            <a:ext cx="4356735" cy="1898014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File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transfer:</a:t>
            </a:r>
            <a:r>
              <a:rPr sz="1000" spc="-10" dirty="0">
                <a:latin typeface="Arial"/>
                <a:cs typeface="Arial"/>
              </a:rPr>
              <a:t>Technically </a:t>
            </a:r>
            <a:r>
              <a:rPr sz="1000" spc="-5" dirty="0">
                <a:latin typeface="Arial"/>
                <a:cs typeface="Arial"/>
              </a:rPr>
              <a:t>simple, </a:t>
            </a:r>
            <a:r>
              <a:rPr sz="1000" spc="-10" dirty="0">
                <a:latin typeface="Arial"/>
                <a:cs typeface="Arial"/>
              </a:rPr>
              <a:t>but </a:t>
            </a:r>
            <a:r>
              <a:rPr sz="1000" spc="-5" dirty="0">
                <a:latin typeface="Arial"/>
                <a:cs typeface="Arial"/>
              </a:rPr>
              <a:t>not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flexible:</a:t>
            </a:r>
            <a:endParaRPr sz="1000">
              <a:latin typeface="Arial"/>
              <a:cs typeface="Arial"/>
            </a:endParaRPr>
          </a:p>
          <a:p>
            <a:pPr marL="548640" marR="2027555">
              <a:lnSpc>
                <a:spcPct val="100000"/>
              </a:lnSpc>
              <a:spcBef>
                <a:spcPts val="490"/>
              </a:spcBef>
            </a:pPr>
            <a:r>
              <a:rPr sz="1000" spc="-5" dirty="0">
                <a:latin typeface="Arial"/>
                <a:cs typeface="Arial"/>
              </a:rPr>
              <a:t>Figure out file format and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layout  </a:t>
            </a:r>
            <a:r>
              <a:rPr sz="1000" spc="-5" dirty="0">
                <a:latin typeface="Arial"/>
                <a:cs typeface="Arial"/>
              </a:rPr>
              <a:t>Figure out file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management</a:t>
            </a:r>
            <a:endParaRPr sz="1000">
              <a:latin typeface="Arial"/>
              <a:cs typeface="Arial"/>
            </a:endParaRPr>
          </a:p>
          <a:p>
            <a:pPr marL="548640">
              <a:lnSpc>
                <a:spcPts val="1190"/>
              </a:lnSpc>
            </a:pPr>
            <a:r>
              <a:rPr sz="1000" spc="-5" dirty="0">
                <a:latin typeface="Arial"/>
                <a:cs typeface="Arial"/>
              </a:rPr>
              <a:t>Update propagation, and update notifications.</a:t>
            </a:r>
            <a:endParaRPr sz="1000">
              <a:latin typeface="Arial"/>
              <a:cs typeface="Arial"/>
            </a:endParaRPr>
          </a:p>
          <a:p>
            <a:pPr marL="271145" marR="5080" indent="-259079">
              <a:lnSpc>
                <a:spcPct val="100000"/>
              </a:lnSpc>
              <a:spcBef>
                <a:spcPts val="5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Shared database: </a:t>
            </a:r>
            <a:r>
              <a:rPr sz="1000" spc="-10" dirty="0">
                <a:latin typeface="Arial"/>
                <a:cs typeface="Arial"/>
              </a:rPr>
              <a:t>Much more </a:t>
            </a:r>
            <a:r>
              <a:rPr sz="1000" spc="-15" dirty="0">
                <a:latin typeface="Arial"/>
                <a:cs typeface="Arial"/>
              </a:rPr>
              <a:t>flexible, but </a:t>
            </a:r>
            <a:r>
              <a:rPr sz="1000" spc="-5" dirty="0">
                <a:latin typeface="Arial"/>
                <a:cs typeface="Arial"/>
              </a:rPr>
              <a:t>still </a:t>
            </a:r>
            <a:r>
              <a:rPr sz="1000" spc="-10" dirty="0">
                <a:latin typeface="Arial"/>
                <a:cs typeface="Arial"/>
              </a:rPr>
              <a:t>requires common data scheme  next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risk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bottleneck.</a:t>
            </a:r>
            <a:endParaRPr sz="1000">
              <a:latin typeface="Arial"/>
              <a:cs typeface="Arial"/>
            </a:endParaRPr>
          </a:p>
          <a:p>
            <a:pPr marL="271145" marR="318770" indent="-259079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Remote procedure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call:</a:t>
            </a:r>
            <a:r>
              <a:rPr sz="1000" spc="-10" dirty="0">
                <a:latin typeface="Arial"/>
                <a:cs typeface="Arial"/>
              </a:rPr>
              <a:t>Effective </a:t>
            </a:r>
            <a:r>
              <a:rPr sz="1000" spc="-5" dirty="0">
                <a:latin typeface="Arial"/>
                <a:cs typeface="Arial"/>
              </a:rPr>
              <a:t>when </a:t>
            </a:r>
            <a:r>
              <a:rPr sz="1000" spc="-10" dirty="0">
                <a:latin typeface="Arial"/>
                <a:cs typeface="Arial"/>
              </a:rPr>
              <a:t>execution </a:t>
            </a:r>
            <a:r>
              <a:rPr sz="1000" spc="-5" dirty="0">
                <a:latin typeface="Arial"/>
                <a:cs typeface="Arial"/>
              </a:rPr>
              <a:t>of a series of actions is  needed.</a:t>
            </a:r>
            <a:endParaRPr sz="1000">
              <a:latin typeface="Arial"/>
              <a:cs typeface="Arial"/>
            </a:endParaRPr>
          </a:p>
          <a:p>
            <a:pPr marL="271145" marR="86360" indent="-259079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Messaging:</a:t>
            </a:r>
            <a:r>
              <a:rPr sz="1000" spc="-5" dirty="0">
                <a:latin typeface="Arial"/>
                <a:cs typeface="Arial"/>
              </a:rPr>
              <a:t>RPCs require caller and callee to be up and running at the same  time. Messaging allows decoupling in time and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space.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19" name="object 19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6700" y="3331252"/>
            <a:ext cx="113284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Enterprise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application</a:t>
            </a:r>
            <a:r>
              <a:rPr sz="600" spc="-30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1" action="ppaction://hlinksldjump"/>
              </a:rPr>
              <a:t>integration</a:t>
            </a:r>
            <a:endParaRPr sz="6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46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Distributed pervasive</a:t>
            </a:r>
            <a:r>
              <a:rPr spc="-5" dirty="0"/>
              <a:t> </a:t>
            </a:r>
            <a:r>
              <a:rPr spc="15" dirty="0"/>
              <a:t>systems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759764"/>
            <a:ext cx="4483735" cy="751205"/>
            <a:chOff x="87743" y="759764"/>
            <a:chExt cx="4483735" cy="751205"/>
          </a:xfrm>
        </p:grpSpPr>
        <p:sp>
          <p:nvSpPr>
            <p:cNvPr id="5" name="object 5"/>
            <p:cNvSpPr/>
            <p:nvPr/>
          </p:nvSpPr>
          <p:spPr>
            <a:xfrm>
              <a:off x="87743" y="759764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922743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409128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396428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803999"/>
              <a:ext cx="50749" cy="60512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967028"/>
              <a:ext cx="4432935" cy="493395"/>
            </a:xfrm>
            <a:custGeom>
              <a:avLst/>
              <a:gdLst/>
              <a:ahLst/>
              <a:cxnLst/>
              <a:rect l="l" t="t" r="r" b="b"/>
              <a:pathLst>
                <a:path w="4432935" h="493394">
                  <a:moveTo>
                    <a:pt x="4432567" y="0"/>
                  </a:moveTo>
                  <a:lnTo>
                    <a:pt x="0" y="0"/>
                  </a:lnTo>
                  <a:lnTo>
                    <a:pt x="0" y="442099"/>
                  </a:lnTo>
                  <a:lnTo>
                    <a:pt x="4008" y="461824"/>
                  </a:lnTo>
                  <a:lnTo>
                    <a:pt x="14922" y="477977"/>
                  </a:lnTo>
                  <a:lnTo>
                    <a:pt x="31075" y="488891"/>
                  </a:lnTo>
                  <a:lnTo>
                    <a:pt x="50800" y="492900"/>
                  </a:lnTo>
                  <a:lnTo>
                    <a:pt x="4381767" y="492900"/>
                  </a:lnTo>
                  <a:lnTo>
                    <a:pt x="4401492" y="488891"/>
                  </a:lnTo>
                  <a:lnTo>
                    <a:pt x="4417644" y="477977"/>
                  </a:lnTo>
                  <a:lnTo>
                    <a:pt x="4428558" y="461824"/>
                  </a:lnTo>
                  <a:lnTo>
                    <a:pt x="4432567" y="442099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842100"/>
              <a:ext cx="0" cy="586105"/>
            </a:xfrm>
            <a:custGeom>
              <a:avLst/>
              <a:gdLst/>
              <a:ahLst/>
              <a:cxnLst/>
              <a:rect l="l" t="t" r="r" b="b"/>
              <a:pathLst>
                <a:path h="586105">
                  <a:moveTo>
                    <a:pt x="0" y="58607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2940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1669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80400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87743" y="1611845"/>
            <a:ext cx="4432935" cy="184150"/>
          </a:xfrm>
          <a:custGeom>
            <a:avLst/>
            <a:gdLst/>
            <a:ahLst/>
            <a:cxnLst/>
            <a:rect l="l" t="t" r="r" b="b"/>
            <a:pathLst>
              <a:path w="4432935" h="184150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3985"/>
                </a:lnTo>
                <a:lnTo>
                  <a:pt x="4432567" y="183985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21920" y="710063"/>
            <a:ext cx="4352290" cy="10706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6510" marR="5080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Emerging next-generation of distributed systems in which nodes are small,  mobile, and often embedded in a larger system, characterized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fact </a:t>
            </a:r>
            <a:r>
              <a:rPr sz="1000" spc="-5" dirty="0">
                <a:latin typeface="Arial"/>
                <a:cs typeface="Arial"/>
              </a:rPr>
              <a:t>that  the system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naturally 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blends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into the </a:t>
            </a:r>
            <a:r>
              <a:rPr sz="1000" spc="-15" dirty="0">
                <a:solidFill>
                  <a:srgbClr val="FA0000"/>
                </a:solidFill>
                <a:latin typeface="Arial"/>
                <a:cs typeface="Arial"/>
              </a:rPr>
              <a:t>user’s</a:t>
            </a:r>
            <a:r>
              <a:rPr sz="1000" spc="5" dirty="0">
                <a:solidFill>
                  <a:srgbClr val="FA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environment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Three (overlapping)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subtypes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7743" y="1656067"/>
            <a:ext cx="4483735" cy="1360805"/>
            <a:chOff x="87743" y="1656067"/>
            <a:chExt cx="4483735" cy="1360805"/>
          </a:xfrm>
        </p:grpSpPr>
        <p:sp>
          <p:nvSpPr>
            <p:cNvPr id="18" name="object 18"/>
            <p:cNvSpPr/>
            <p:nvPr/>
          </p:nvSpPr>
          <p:spPr>
            <a:xfrm>
              <a:off x="87744" y="1783181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38544" y="2914904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9344" y="2902203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20311" y="1656080"/>
              <a:ext cx="50749" cy="125882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43" y="1827452"/>
              <a:ext cx="4432935" cy="1138555"/>
            </a:xfrm>
            <a:custGeom>
              <a:avLst/>
              <a:gdLst/>
              <a:ahLst/>
              <a:cxnLst/>
              <a:rect l="l" t="t" r="r" b="b"/>
              <a:pathLst>
                <a:path w="4432935" h="1138555">
                  <a:moveTo>
                    <a:pt x="4432567" y="0"/>
                  </a:moveTo>
                  <a:lnTo>
                    <a:pt x="0" y="0"/>
                  </a:lnTo>
                  <a:lnTo>
                    <a:pt x="0" y="1087451"/>
                  </a:lnTo>
                  <a:lnTo>
                    <a:pt x="4008" y="1107176"/>
                  </a:lnTo>
                  <a:lnTo>
                    <a:pt x="14922" y="1123329"/>
                  </a:lnTo>
                  <a:lnTo>
                    <a:pt x="31075" y="1134243"/>
                  </a:lnTo>
                  <a:lnTo>
                    <a:pt x="50800" y="1138251"/>
                  </a:lnTo>
                  <a:lnTo>
                    <a:pt x="4381767" y="1138251"/>
                  </a:lnTo>
                  <a:lnTo>
                    <a:pt x="4401492" y="1134243"/>
                  </a:lnTo>
                  <a:lnTo>
                    <a:pt x="4417644" y="1123329"/>
                  </a:lnTo>
                  <a:lnTo>
                    <a:pt x="4428558" y="1107176"/>
                  </a:lnTo>
                  <a:lnTo>
                    <a:pt x="4432567" y="108745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694172"/>
              <a:ext cx="0" cy="1240155"/>
            </a:xfrm>
            <a:custGeom>
              <a:avLst/>
              <a:gdLst/>
              <a:ahLst/>
              <a:cxnLst/>
              <a:rect l="l" t="t" r="r" b="b"/>
              <a:pathLst>
                <a:path h="1240155">
                  <a:moveTo>
                    <a:pt x="0" y="123978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68147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66877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165606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8" name="object 28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47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Distributed pervasive</a:t>
            </a:r>
            <a:r>
              <a:rPr spc="-5" dirty="0"/>
              <a:t> </a:t>
            </a:r>
            <a:r>
              <a:rPr spc="15" dirty="0"/>
              <a:t>systems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759764"/>
            <a:ext cx="4483735" cy="751205"/>
            <a:chOff x="87743" y="759764"/>
            <a:chExt cx="4483735" cy="751205"/>
          </a:xfrm>
        </p:grpSpPr>
        <p:sp>
          <p:nvSpPr>
            <p:cNvPr id="5" name="object 5"/>
            <p:cNvSpPr/>
            <p:nvPr/>
          </p:nvSpPr>
          <p:spPr>
            <a:xfrm>
              <a:off x="87743" y="759764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922743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409128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396428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803999"/>
              <a:ext cx="50749" cy="60512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967028"/>
              <a:ext cx="4432935" cy="493395"/>
            </a:xfrm>
            <a:custGeom>
              <a:avLst/>
              <a:gdLst/>
              <a:ahLst/>
              <a:cxnLst/>
              <a:rect l="l" t="t" r="r" b="b"/>
              <a:pathLst>
                <a:path w="4432935" h="493394">
                  <a:moveTo>
                    <a:pt x="4432567" y="0"/>
                  </a:moveTo>
                  <a:lnTo>
                    <a:pt x="0" y="0"/>
                  </a:lnTo>
                  <a:lnTo>
                    <a:pt x="0" y="442099"/>
                  </a:lnTo>
                  <a:lnTo>
                    <a:pt x="4008" y="461824"/>
                  </a:lnTo>
                  <a:lnTo>
                    <a:pt x="14922" y="477977"/>
                  </a:lnTo>
                  <a:lnTo>
                    <a:pt x="31075" y="488891"/>
                  </a:lnTo>
                  <a:lnTo>
                    <a:pt x="50800" y="492900"/>
                  </a:lnTo>
                  <a:lnTo>
                    <a:pt x="4381767" y="492900"/>
                  </a:lnTo>
                  <a:lnTo>
                    <a:pt x="4401492" y="488891"/>
                  </a:lnTo>
                  <a:lnTo>
                    <a:pt x="4417644" y="477977"/>
                  </a:lnTo>
                  <a:lnTo>
                    <a:pt x="4428558" y="461824"/>
                  </a:lnTo>
                  <a:lnTo>
                    <a:pt x="4432567" y="442099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842100"/>
              <a:ext cx="0" cy="586105"/>
            </a:xfrm>
            <a:custGeom>
              <a:avLst/>
              <a:gdLst/>
              <a:ahLst/>
              <a:cxnLst/>
              <a:rect l="l" t="t" r="r" b="b"/>
              <a:pathLst>
                <a:path h="586105">
                  <a:moveTo>
                    <a:pt x="0" y="58607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2940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1669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80400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611845"/>
            <a:ext cx="4483735" cy="1405255"/>
            <a:chOff x="87743" y="1611845"/>
            <a:chExt cx="4483735" cy="1405255"/>
          </a:xfrm>
        </p:grpSpPr>
        <p:sp>
          <p:nvSpPr>
            <p:cNvPr id="16" name="object 16"/>
            <p:cNvSpPr/>
            <p:nvPr/>
          </p:nvSpPr>
          <p:spPr>
            <a:xfrm>
              <a:off x="87743" y="1611845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985"/>
                  </a:lnTo>
                  <a:lnTo>
                    <a:pt x="4432567" y="18398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783181"/>
              <a:ext cx="4432566" cy="506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914904"/>
              <a:ext cx="101600" cy="1016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902203"/>
              <a:ext cx="4381715" cy="1143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656080"/>
              <a:ext cx="50749" cy="1258824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827452"/>
              <a:ext cx="4432935" cy="1138555"/>
            </a:xfrm>
            <a:custGeom>
              <a:avLst/>
              <a:gdLst/>
              <a:ahLst/>
              <a:cxnLst/>
              <a:rect l="l" t="t" r="r" b="b"/>
              <a:pathLst>
                <a:path w="4432935" h="1138555">
                  <a:moveTo>
                    <a:pt x="4432567" y="0"/>
                  </a:moveTo>
                  <a:lnTo>
                    <a:pt x="0" y="0"/>
                  </a:lnTo>
                  <a:lnTo>
                    <a:pt x="0" y="1087451"/>
                  </a:lnTo>
                  <a:lnTo>
                    <a:pt x="4008" y="1107176"/>
                  </a:lnTo>
                  <a:lnTo>
                    <a:pt x="14922" y="1123329"/>
                  </a:lnTo>
                  <a:lnTo>
                    <a:pt x="31075" y="1134243"/>
                  </a:lnTo>
                  <a:lnTo>
                    <a:pt x="50800" y="1138251"/>
                  </a:lnTo>
                  <a:lnTo>
                    <a:pt x="4381767" y="1138251"/>
                  </a:lnTo>
                  <a:lnTo>
                    <a:pt x="4401492" y="1134243"/>
                  </a:lnTo>
                  <a:lnTo>
                    <a:pt x="4417644" y="1123329"/>
                  </a:lnTo>
                  <a:lnTo>
                    <a:pt x="4428558" y="1107176"/>
                  </a:lnTo>
                  <a:lnTo>
                    <a:pt x="4432567" y="108745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694172"/>
              <a:ext cx="0" cy="1240155"/>
            </a:xfrm>
            <a:custGeom>
              <a:avLst/>
              <a:gdLst/>
              <a:ahLst/>
              <a:cxnLst/>
              <a:rect l="l" t="t" r="r" b="b"/>
              <a:pathLst>
                <a:path h="1240155">
                  <a:moveTo>
                    <a:pt x="0" y="123978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68147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66877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65606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902802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21920" y="710063"/>
            <a:ext cx="4352290" cy="146240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6510" marR="5080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Emerging next-generation of distributed systems in which nodes are small,  mobile, and often embedded in a larger system, characterized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fact </a:t>
            </a:r>
            <a:r>
              <a:rPr sz="1000" spc="-5" dirty="0">
                <a:latin typeface="Arial"/>
                <a:cs typeface="Arial"/>
              </a:rPr>
              <a:t>that  the system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naturally 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blends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into the </a:t>
            </a:r>
            <a:r>
              <a:rPr sz="1000" spc="-15" dirty="0">
                <a:solidFill>
                  <a:srgbClr val="FA0000"/>
                </a:solidFill>
                <a:latin typeface="Arial"/>
                <a:cs typeface="Arial"/>
              </a:rPr>
              <a:t>user’s</a:t>
            </a:r>
            <a:r>
              <a:rPr sz="1000" spc="5" dirty="0">
                <a:solidFill>
                  <a:srgbClr val="FA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environment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Three (overlapping)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subtypes</a:t>
            </a:r>
            <a:endParaRPr sz="1000">
              <a:latin typeface="Arial"/>
              <a:cs typeface="Arial"/>
            </a:endParaRPr>
          </a:p>
          <a:p>
            <a:pPr marL="293370" marR="39370">
              <a:lnSpc>
                <a:spcPct val="100000"/>
              </a:lnSpc>
              <a:spcBef>
                <a:spcPts val="685"/>
              </a:spcBef>
            </a:pP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Ubiquitous computing systems</a:t>
            </a:r>
            <a:r>
              <a:rPr sz="1000" spc="-5" dirty="0">
                <a:latin typeface="Arial"/>
                <a:cs typeface="Arial"/>
              </a:rPr>
              <a:t>: pervasive and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continuously present</a:t>
            </a:r>
            <a:r>
              <a:rPr sz="1000" spc="-5" dirty="0">
                <a:latin typeface="Arial"/>
                <a:cs typeface="Arial"/>
              </a:rPr>
              <a:t>, i.e.,  there is a continuous interaction between system and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user.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9" name="object 29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47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Distributed pervasive</a:t>
            </a:r>
            <a:r>
              <a:rPr spc="-5" dirty="0"/>
              <a:t> </a:t>
            </a:r>
            <a:r>
              <a:rPr spc="15" dirty="0"/>
              <a:t>systems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759764"/>
            <a:ext cx="4483735" cy="751205"/>
            <a:chOff x="87743" y="759764"/>
            <a:chExt cx="4483735" cy="751205"/>
          </a:xfrm>
        </p:grpSpPr>
        <p:sp>
          <p:nvSpPr>
            <p:cNvPr id="5" name="object 5"/>
            <p:cNvSpPr/>
            <p:nvPr/>
          </p:nvSpPr>
          <p:spPr>
            <a:xfrm>
              <a:off x="87743" y="759764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922743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409128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396428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803999"/>
              <a:ext cx="50749" cy="60512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967028"/>
              <a:ext cx="4432935" cy="493395"/>
            </a:xfrm>
            <a:custGeom>
              <a:avLst/>
              <a:gdLst/>
              <a:ahLst/>
              <a:cxnLst/>
              <a:rect l="l" t="t" r="r" b="b"/>
              <a:pathLst>
                <a:path w="4432935" h="493394">
                  <a:moveTo>
                    <a:pt x="4432567" y="0"/>
                  </a:moveTo>
                  <a:lnTo>
                    <a:pt x="0" y="0"/>
                  </a:lnTo>
                  <a:lnTo>
                    <a:pt x="0" y="442099"/>
                  </a:lnTo>
                  <a:lnTo>
                    <a:pt x="4008" y="461824"/>
                  </a:lnTo>
                  <a:lnTo>
                    <a:pt x="14922" y="477977"/>
                  </a:lnTo>
                  <a:lnTo>
                    <a:pt x="31075" y="488891"/>
                  </a:lnTo>
                  <a:lnTo>
                    <a:pt x="50800" y="492900"/>
                  </a:lnTo>
                  <a:lnTo>
                    <a:pt x="4381767" y="492900"/>
                  </a:lnTo>
                  <a:lnTo>
                    <a:pt x="4401492" y="488891"/>
                  </a:lnTo>
                  <a:lnTo>
                    <a:pt x="4417644" y="477977"/>
                  </a:lnTo>
                  <a:lnTo>
                    <a:pt x="4428558" y="461824"/>
                  </a:lnTo>
                  <a:lnTo>
                    <a:pt x="4432567" y="442099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842100"/>
              <a:ext cx="0" cy="586105"/>
            </a:xfrm>
            <a:custGeom>
              <a:avLst/>
              <a:gdLst/>
              <a:ahLst/>
              <a:cxnLst/>
              <a:rect l="l" t="t" r="r" b="b"/>
              <a:pathLst>
                <a:path h="586105">
                  <a:moveTo>
                    <a:pt x="0" y="58607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2940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1669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80400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611845"/>
            <a:ext cx="4483735" cy="1405255"/>
            <a:chOff x="87743" y="1611845"/>
            <a:chExt cx="4483735" cy="1405255"/>
          </a:xfrm>
        </p:grpSpPr>
        <p:sp>
          <p:nvSpPr>
            <p:cNvPr id="16" name="object 16"/>
            <p:cNvSpPr/>
            <p:nvPr/>
          </p:nvSpPr>
          <p:spPr>
            <a:xfrm>
              <a:off x="87743" y="1611845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985"/>
                  </a:lnTo>
                  <a:lnTo>
                    <a:pt x="4432567" y="18398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783181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914904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902203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656080"/>
              <a:ext cx="50749" cy="125882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827452"/>
              <a:ext cx="4432935" cy="1138555"/>
            </a:xfrm>
            <a:custGeom>
              <a:avLst/>
              <a:gdLst/>
              <a:ahLst/>
              <a:cxnLst/>
              <a:rect l="l" t="t" r="r" b="b"/>
              <a:pathLst>
                <a:path w="4432935" h="1138555">
                  <a:moveTo>
                    <a:pt x="4432567" y="0"/>
                  </a:moveTo>
                  <a:lnTo>
                    <a:pt x="0" y="0"/>
                  </a:lnTo>
                  <a:lnTo>
                    <a:pt x="0" y="1087451"/>
                  </a:lnTo>
                  <a:lnTo>
                    <a:pt x="4008" y="1107176"/>
                  </a:lnTo>
                  <a:lnTo>
                    <a:pt x="14922" y="1123329"/>
                  </a:lnTo>
                  <a:lnTo>
                    <a:pt x="31075" y="1134243"/>
                  </a:lnTo>
                  <a:lnTo>
                    <a:pt x="50800" y="1138251"/>
                  </a:lnTo>
                  <a:lnTo>
                    <a:pt x="4381767" y="1138251"/>
                  </a:lnTo>
                  <a:lnTo>
                    <a:pt x="4401492" y="1134243"/>
                  </a:lnTo>
                  <a:lnTo>
                    <a:pt x="4417644" y="1123329"/>
                  </a:lnTo>
                  <a:lnTo>
                    <a:pt x="4428558" y="1107176"/>
                  </a:lnTo>
                  <a:lnTo>
                    <a:pt x="4432567" y="108745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694172"/>
              <a:ext cx="0" cy="1240155"/>
            </a:xfrm>
            <a:custGeom>
              <a:avLst/>
              <a:gdLst/>
              <a:ahLst/>
              <a:cxnLst/>
              <a:rect l="l" t="t" r="r" b="b"/>
              <a:pathLst>
                <a:path h="1240155">
                  <a:moveTo>
                    <a:pt x="0" y="123978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68147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66877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65606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902802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2282380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21920" y="710063"/>
            <a:ext cx="4352290" cy="18415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6510" marR="5080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Emerging next-generation of distributed systems in which nodes are small,  mobile, and often embedded in a larger system, characterized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fact </a:t>
            </a:r>
            <a:r>
              <a:rPr sz="1000" spc="-5" dirty="0">
                <a:latin typeface="Arial"/>
                <a:cs typeface="Arial"/>
              </a:rPr>
              <a:t>that  the system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naturally 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blends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into the </a:t>
            </a:r>
            <a:r>
              <a:rPr sz="1000" spc="-15" dirty="0">
                <a:solidFill>
                  <a:srgbClr val="FA0000"/>
                </a:solidFill>
                <a:latin typeface="Arial"/>
                <a:cs typeface="Arial"/>
              </a:rPr>
              <a:t>user’s</a:t>
            </a:r>
            <a:r>
              <a:rPr sz="1000" spc="5" dirty="0">
                <a:solidFill>
                  <a:srgbClr val="FA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environment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Three (overlapping)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subtypes</a:t>
            </a:r>
            <a:endParaRPr sz="1000">
              <a:latin typeface="Arial"/>
              <a:cs typeface="Arial"/>
            </a:endParaRPr>
          </a:p>
          <a:p>
            <a:pPr marL="293370" marR="39370">
              <a:lnSpc>
                <a:spcPct val="100000"/>
              </a:lnSpc>
              <a:spcBef>
                <a:spcPts val="685"/>
              </a:spcBef>
            </a:pP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Ubiquitous computing systems</a:t>
            </a:r>
            <a:r>
              <a:rPr sz="1000" spc="-5" dirty="0">
                <a:latin typeface="Arial"/>
                <a:cs typeface="Arial"/>
              </a:rPr>
              <a:t>: pervasive and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continuously present</a:t>
            </a:r>
            <a:r>
              <a:rPr sz="1000" spc="-5" dirty="0">
                <a:latin typeface="Arial"/>
                <a:cs typeface="Arial"/>
              </a:rPr>
              <a:t>, i.e.,  there is a continuous interaction between system and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user.</a:t>
            </a:r>
            <a:endParaRPr sz="1000">
              <a:latin typeface="Arial"/>
              <a:cs typeface="Arial"/>
            </a:endParaRPr>
          </a:p>
          <a:p>
            <a:pPr marL="293370" marR="128905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Mobile computing systems</a:t>
            </a:r>
            <a:r>
              <a:rPr sz="1000" spc="-5" dirty="0">
                <a:latin typeface="Arial"/>
                <a:cs typeface="Arial"/>
              </a:rPr>
              <a:t>: </a:t>
            </a:r>
            <a:r>
              <a:rPr sz="1000" spc="-10" dirty="0">
                <a:latin typeface="Arial"/>
                <a:cs typeface="Arial"/>
              </a:rPr>
              <a:t>pervasive, but </a:t>
            </a:r>
            <a:r>
              <a:rPr sz="1000" spc="-5" dirty="0">
                <a:latin typeface="Arial"/>
                <a:cs typeface="Arial"/>
              </a:rPr>
              <a:t>emphasis is on the </a:t>
            </a:r>
            <a:r>
              <a:rPr sz="1000" spc="-10" dirty="0">
                <a:latin typeface="Arial"/>
                <a:cs typeface="Arial"/>
              </a:rPr>
              <a:t>fact </a:t>
            </a:r>
            <a:r>
              <a:rPr sz="1000" spc="-5" dirty="0">
                <a:latin typeface="Arial"/>
                <a:cs typeface="Arial"/>
              </a:rPr>
              <a:t>that  </a:t>
            </a:r>
            <a:r>
              <a:rPr sz="1000" spc="-10" dirty="0">
                <a:latin typeface="Arial"/>
                <a:cs typeface="Arial"/>
              </a:rPr>
              <a:t>devices </a:t>
            </a:r>
            <a:r>
              <a:rPr sz="1000" spc="-5" dirty="0">
                <a:latin typeface="Arial"/>
                <a:cs typeface="Arial"/>
              </a:rPr>
              <a:t>are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inherently mobile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0" name="object 30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47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Distributed pervasive</a:t>
            </a:r>
            <a:r>
              <a:rPr spc="-5" dirty="0"/>
              <a:t> </a:t>
            </a:r>
            <a:r>
              <a:rPr spc="15" dirty="0"/>
              <a:t>systems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759764"/>
            <a:ext cx="4483735" cy="751205"/>
            <a:chOff x="87743" y="759764"/>
            <a:chExt cx="4483735" cy="751205"/>
          </a:xfrm>
        </p:grpSpPr>
        <p:sp>
          <p:nvSpPr>
            <p:cNvPr id="5" name="object 5"/>
            <p:cNvSpPr/>
            <p:nvPr/>
          </p:nvSpPr>
          <p:spPr>
            <a:xfrm>
              <a:off x="87743" y="759764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922743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409128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396428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803999"/>
              <a:ext cx="50749" cy="60512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967028"/>
              <a:ext cx="4432935" cy="493395"/>
            </a:xfrm>
            <a:custGeom>
              <a:avLst/>
              <a:gdLst/>
              <a:ahLst/>
              <a:cxnLst/>
              <a:rect l="l" t="t" r="r" b="b"/>
              <a:pathLst>
                <a:path w="4432935" h="493394">
                  <a:moveTo>
                    <a:pt x="4432567" y="0"/>
                  </a:moveTo>
                  <a:lnTo>
                    <a:pt x="0" y="0"/>
                  </a:lnTo>
                  <a:lnTo>
                    <a:pt x="0" y="442099"/>
                  </a:lnTo>
                  <a:lnTo>
                    <a:pt x="4008" y="461824"/>
                  </a:lnTo>
                  <a:lnTo>
                    <a:pt x="14922" y="477977"/>
                  </a:lnTo>
                  <a:lnTo>
                    <a:pt x="31075" y="488891"/>
                  </a:lnTo>
                  <a:lnTo>
                    <a:pt x="50800" y="492900"/>
                  </a:lnTo>
                  <a:lnTo>
                    <a:pt x="4381767" y="492900"/>
                  </a:lnTo>
                  <a:lnTo>
                    <a:pt x="4401492" y="488891"/>
                  </a:lnTo>
                  <a:lnTo>
                    <a:pt x="4417644" y="477977"/>
                  </a:lnTo>
                  <a:lnTo>
                    <a:pt x="4428558" y="461824"/>
                  </a:lnTo>
                  <a:lnTo>
                    <a:pt x="4432567" y="442099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842100"/>
              <a:ext cx="0" cy="586105"/>
            </a:xfrm>
            <a:custGeom>
              <a:avLst/>
              <a:gdLst/>
              <a:ahLst/>
              <a:cxnLst/>
              <a:rect l="l" t="t" r="r" b="b"/>
              <a:pathLst>
                <a:path h="586105">
                  <a:moveTo>
                    <a:pt x="0" y="58607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2940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1669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80400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611845"/>
            <a:ext cx="4483735" cy="1405255"/>
            <a:chOff x="87743" y="1611845"/>
            <a:chExt cx="4483735" cy="1405255"/>
          </a:xfrm>
        </p:grpSpPr>
        <p:sp>
          <p:nvSpPr>
            <p:cNvPr id="16" name="object 16"/>
            <p:cNvSpPr/>
            <p:nvPr/>
          </p:nvSpPr>
          <p:spPr>
            <a:xfrm>
              <a:off x="87743" y="1611845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985"/>
                  </a:lnTo>
                  <a:lnTo>
                    <a:pt x="4432567" y="18398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783181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914904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902203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656080"/>
              <a:ext cx="50749" cy="125882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827452"/>
              <a:ext cx="4432935" cy="1138555"/>
            </a:xfrm>
            <a:custGeom>
              <a:avLst/>
              <a:gdLst/>
              <a:ahLst/>
              <a:cxnLst/>
              <a:rect l="l" t="t" r="r" b="b"/>
              <a:pathLst>
                <a:path w="4432935" h="1138555">
                  <a:moveTo>
                    <a:pt x="4432567" y="0"/>
                  </a:moveTo>
                  <a:lnTo>
                    <a:pt x="0" y="0"/>
                  </a:lnTo>
                  <a:lnTo>
                    <a:pt x="0" y="1087451"/>
                  </a:lnTo>
                  <a:lnTo>
                    <a:pt x="4008" y="1107176"/>
                  </a:lnTo>
                  <a:lnTo>
                    <a:pt x="14922" y="1123329"/>
                  </a:lnTo>
                  <a:lnTo>
                    <a:pt x="31075" y="1134243"/>
                  </a:lnTo>
                  <a:lnTo>
                    <a:pt x="50800" y="1138251"/>
                  </a:lnTo>
                  <a:lnTo>
                    <a:pt x="4381767" y="1138251"/>
                  </a:lnTo>
                  <a:lnTo>
                    <a:pt x="4401492" y="1134243"/>
                  </a:lnTo>
                  <a:lnTo>
                    <a:pt x="4417644" y="1123329"/>
                  </a:lnTo>
                  <a:lnTo>
                    <a:pt x="4428558" y="1107176"/>
                  </a:lnTo>
                  <a:lnTo>
                    <a:pt x="4432567" y="108745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694172"/>
              <a:ext cx="0" cy="1240155"/>
            </a:xfrm>
            <a:custGeom>
              <a:avLst/>
              <a:gdLst/>
              <a:ahLst/>
              <a:cxnLst/>
              <a:rect l="l" t="t" r="r" b="b"/>
              <a:pathLst>
                <a:path h="1240155">
                  <a:moveTo>
                    <a:pt x="0" y="123978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68147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66877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65606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902802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2282380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9557" y="2661958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21920" y="710063"/>
            <a:ext cx="4352290" cy="22212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6510" marR="5080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Emerging next-generation of distributed systems in which nodes are small,  mobile, and often embedded in a larger system, characterized </a:t>
            </a:r>
            <a:r>
              <a:rPr sz="1000" spc="-1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fact </a:t>
            </a:r>
            <a:r>
              <a:rPr sz="1000" spc="-5" dirty="0">
                <a:latin typeface="Arial"/>
                <a:cs typeface="Arial"/>
              </a:rPr>
              <a:t>that  the system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naturally 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blends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into the </a:t>
            </a:r>
            <a:r>
              <a:rPr sz="1000" spc="-15" dirty="0">
                <a:solidFill>
                  <a:srgbClr val="FA0000"/>
                </a:solidFill>
                <a:latin typeface="Arial"/>
                <a:cs typeface="Arial"/>
              </a:rPr>
              <a:t>user’s</a:t>
            </a:r>
            <a:r>
              <a:rPr sz="1000" spc="5" dirty="0">
                <a:solidFill>
                  <a:srgbClr val="FA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environment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Three (overlapping)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subtypes</a:t>
            </a:r>
            <a:endParaRPr sz="1000">
              <a:latin typeface="Arial"/>
              <a:cs typeface="Arial"/>
            </a:endParaRPr>
          </a:p>
          <a:p>
            <a:pPr marL="293370" marR="39370">
              <a:lnSpc>
                <a:spcPct val="100000"/>
              </a:lnSpc>
              <a:spcBef>
                <a:spcPts val="685"/>
              </a:spcBef>
            </a:pP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Ubiquitous computing systems</a:t>
            </a:r>
            <a:r>
              <a:rPr sz="1000" spc="-5" dirty="0">
                <a:latin typeface="Arial"/>
                <a:cs typeface="Arial"/>
              </a:rPr>
              <a:t>: pervasive and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continuously present</a:t>
            </a:r>
            <a:r>
              <a:rPr sz="1000" spc="-5" dirty="0">
                <a:latin typeface="Arial"/>
                <a:cs typeface="Arial"/>
              </a:rPr>
              <a:t>, i.e.,  there is a continuous interaction between system and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user.</a:t>
            </a:r>
            <a:endParaRPr sz="1000">
              <a:latin typeface="Arial"/>
              <a:cs typeface="Arial"/>
            </a:endParaRPr>
          </a:p>
          <a:p>
            <a:pPr marL="293370" marR="128905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Mobile computing systems</a:t>
            </a:r>
            <a:r>
              <a:rPr sz="1000" spc="-5" dirty="0">
                <a:latin typeface="Arial"/>
                <a:cs typeface="Arial"/>
              </a:rPr>
              <a:t>: </a:t>
            </a:r>
            <a:r>
              <a:rPr sz="1000" spc="-10" dirty="0">
                <a:latin typeface="Arial"/>
                <a:cs typeface="Arial"/>
              </a:rPr>
              <a:t>pervasive, but </a:t>
            </a:r>
            <a:r>
              <a:rPr sz="1000" spc="-5" dirty="0">
                <a:latin typeface="Arial"/>
                <a:cs typeface="Arial"/>
              </a:rPr>
              <a:t>emphasis is on the </a:t>
            </a:r>
            <a:r>
              <a:rPr sz="1000" spc="-10" dirty="0">
                <a:latin typeface="Arial"/>
                <a:cs typeface="Arial"/>
              </a:rPr>
              <a:t>fact </a:t>
            </a:r>
            <a:r>
              <a:rPr sz="1000" spc="-5" dirty="0">
                <a:latin typeface="Arial"/>
                <a:cs typeface="Arial"/>
              </a:rPr>
              <a:t>that  </a:t>
            </a:r>
            <a:r>
              <a:rPr sz="1000" spc="-10" dirty="0">
                <a:latin typeface="Arial"/>
                <a:cs typeface="Arial"/>
              </a:rPr>
              <a:t>devices </a:t>
            </a:r>
            <a:r>
              <a:rPr sz="1000" spc="-5" dirty="0">
                <a:latin typeface="Arial"/>
                <a:cs typeface="Arial"/>
              </a:rPr>
              <a:t>are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inherently mobile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288925" marR="37465" indent="381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Sensor (and actuator) networks</a:t>
            </a:r>
            <a:r>
              <a:rPr sz="1000" spc="-5" dirty="0">
                <a:latin typeface="Arial"/>
                <a:cs typeface="Arial"/>
              </a:rPr>
              <a:t>: </a:t>
            </a:r>
            <a:r>
              <a:rPr sz="1000" spc="-10" dirty="0">
                <a:latin typeface="Arial"/>
                <a:cs typeface="Arial"/>
              </a:rPr>
              <a:t>pervasive, </a:t>
            </a:r>
            <a:r>
              <a:rPr sz="1000" spc="-5" dirty="0">
                <a:latin typeface="Arial"/>
                <a:cs typeface="Arial"/>
              </a:rPr>
              <a:t>with emphasis on the actual  (collaborative)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sensing</a:t>
            </a:r>
            <a:r>
              <a:rPr sz="1000" spc="-5" dirty="0">
                <a:latin typeface="Arial"/>
                <a:cs typeface="Arial"/>
              </a:rPr>
              <a:t>and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actuation</a:t>
            </a:r>
            <a:r>
              <a:rPr sz="1000" spc="-5" dirty="0">
                <a:latin typeface="Arial"/>
                <a:cs typeface="Arial"/>
              </a:rPr>
              <a:t>of the environment.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1" name="object 3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283748" y="3331252"/>
            <a:ext cx="25781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47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Ubiquitous</a:t>
            </a:r>
            <a:r>
              <a:rPr dirty="0"/>
              <a:t> </a:t>
            </a:r>
            <a:r>
              <a:rPr spc="15" dirty="0"/>
              <a:t>systems</a:t>
            </a:r>
          </a:p>
        </p:txBody>
      </p:sp>
      <p:sp>
        <p:nvSpPr>
          <p:cNvPr id="4" name="object 4"/>
          <p:cNvSpPr/>
          <p:nvPr/>
        </p:nvSpPr>
        <p:spPr>
          <a:xfrm>
            <a:off x="87743" y="990980"/>
            <a:ext cx="4432935" cy="175895"/>
          </a:xfrm>
          <a:custGeom>
            <a:avLst/>
            <a:gdLst/>
            <a:ahLst/>
            <a:cxnLst/>
            <a:rect l="l" t="t" r="r" b="b"/>
            <a:pathLst>
              <a:path w="4432935" h="175894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75635"/>
                </a:lnTo>
                <a:lnTo>
                  <a:pt x="4432567" y="175635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5844" y="983099"/>
            <a:ext cx="8483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Core</a:t>
            </a:r>
            <a:r>
              <a:rPr sz="1000" spc="-5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elements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7743" y="1035202"/>
            <a:ext cx="4483735" cy="1634489"/>
            <a:chOff x="87743" y="1035202"/>
            <a:chExt cx="4483735" cy="1634489"/>
          </a:xfrm>
        </p:grpSpPr>
        <p:sp>
          <p:nvSpPr>
            <p:cNvPr id="7" name="object 7"/>
            <p:cNvSpPr/>
            <p:nvPr/>
          </p:nvSpPr>
          <p:spPr>
            <a:xfrm>
              <a:off x="87744" y="1153960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544" y="2568079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344" y="2555379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20311" y="1035215"/>
              <a:ext cx="50749" cy="153286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743" y="1198232"/>
              <a:ext cx="4432935" cy="1421130"/>
            </a:xfrm>
            <a:custGeom>
              <a:avLst/>
              <a:gdLst/>
              <a:ahLst/>
              <a:cxnLst/>
              <a:rect l="l" t="t" r="r" b="b"/>
              <a:pathLst>
                <a:path w="4432935" h="1421130">
                  <a:moveTo>
                    <a:pt x="4432567" y="0"/>
                  </a:moveTo>
                  <a:lnTo>
                    <a:pt x="0" y="0"/>
                  </a:lnTo>
                  <a:lnTo>
                    <a:pt x="0" y="1369847"/>
                  </a:lnTo>
                  <a:lnTo>
                    <a:pt x="4008" y="1389572"/>
                  </a:lnTo>
                  <a:lnTo>
                    <a:pt x="14922" y="1405725"/>
                  </a:lnTo>
                  <a:lnTo>
                    <a:pt x="31075" y="1416639"/>
                  </a:lnTo>
                  <a:lnTo>
                    <a:pt x="50800" y="1420647"/>
                  </a:lnTo>
                  <a:lnTo>
                    <a:pt x="4381767" y="1420647"/>
                  </a:lnTo>
                  <a:lnTo>
                    <a:pt x="4401492" y="1416639"/>
                  </a:lnTo>
                  <a:lnTo>
                    <a:pt x="4417644" y="1405725"/>
                  </a:lnTo>
                  <a:lnTo>
                    <a:pt x="4428558" y="1389572"/>
                  </a:lnTo>
                  <a:lnTo>
                    <a:pt x="4432567" y="136984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073302"/>
              <a:ext cx="0" cy="1513840"/>
            </a:xfrm>
            <a:custGeom>
              <a:avLst/>
              <a:gdLst/>
              <a:ahLst/>
              <a:cxnLst/>
              <a:rect l="l" t="t" r="r" b="b"/>
              <a:pathLst>
                <a:path h="1513839">
                  <a:moveTo>
                    <a:pt x="0" y="151382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06060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04790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20311" y="103520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2991" y="1222514"/>
              <a:ext cx="134416" cy="13441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46392" y="1221516"/>
            <a:ext cx="67945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12991" y="1526171"/>
            <a:ext cx="134620" cy="286385"/>
            <a:chOff x="212991" y="1526171"/>
            <a:chExt cx="134620" cy="286385"/>
          </a:xfrm>
        </p:grpSpPr>
        <p:sp>
          <p:nvSpPr>
            <p:cNvPr id="19" name="object 19"/>
            <p:cNvSpPr/>
            <p:nvPr/>
          </p:nvSpPr>
          <p:spPr>
            <a:xfrm>
              <a:off x="212991" y="1526171"/>
              <a:ext cx="134416" cy="13441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2991" y="1678000"/>
              <a:ext cx="134416" cy="13441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12991" y="1526171"/>
            <a:ext cx="134620" cy="2863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70"/>
              </a:spcBef>
            </a:pPr>
            <a:r>
              <a:rPr sz="600" spc="-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12991" y="1981657"/>
            <a:ext cx="134416" cy="13441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46392" y="1980671"/>
            <a:ext cx="67945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6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12991" y="2285326"/>
            <a:ext cx="134416" cy="13441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46392" y="2283007"/>
            <a:ext cx="67945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2932" y="1193513"/>
            <a:ext cx="4079240" cy="1391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53670" algn="just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(</a:t>
            </a:r>
            <a:r>
              <a:rPr sz="1000" b="1" spc="-5" dirty="0">
                <a:latin typeface="Arial"/>
                <a:cs typeface="Arial"/>
              </a:rPr>
              <a:t>Distribution</a:t>
            </a:r>
            <a:r>
              <a:rPr sz="1000" spc="-5" dirty="0">
                <a:latin typeface="Arial"/>
                <a:cs typeface="Arial"/>
              </a:rPr>
              <a:t>) </a:t>
            </a:r>
            <a:r>
              <a:rPr sz="1000" spc="-10" dirty="0">
                <a:latin typeface="Arial"/>
                <a:cs typeface="Arial"/>
              </a:rPr>
              <a:t>Devices </a:t>
            </a:r>
            <a:r>
              <a:rPr sz="1000" spc="-5" dirty="0">
                <a:latin typeface="Arial"/>
                <a:cs typeface="Arial"/>
              </a:rPr>
              <a:t>are networked, distributed, and accessible in a  transparent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manner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ts val="1200"/>
              </a:lnSpc>
              <a:spcBef>
                <a:spcPts val="30"/>
              </a:spcBef>
            </a:pPr>
            <a:r>
              <a:rPr sz="1000" spc="-5" dirty="0">
                <a:latin typeface="Arial"/>
                <a:cs typeface="Arial"/>
              </a:rPr>
              <a:t>(</a:t>
            </a:r>
            <a:r>
              <a:rPr sz="1000" b="1" spc="-5" dirty="0">
                <a:latin typeface="Arial"/>
                <a:cs typeface="Arial"/>
              </a:rPr>
              <a:t>Interaction</a:t>
            </a:r>
            <a:r>
              <a:rPr sz="1000" spc="-5" dirty="0">
                <a:latin typeface="Arial"/>
                <a:cs typeface="Arial"/>
              </a:rPr>
              <a:t>) </a:t>
            </a:r>
            <a:r>
              <a:rPr sz="1000" spc="-10" dirty="0">
                <a:latin typeface="Arial"/>
                <a:cs typeface="Arial"/>
              </a:rPr>
              <a:t>Interaction </a:t>
            </a:r>
            <a:r>
              <a:rPr sz="1000" spc="-15" dirty="0">
                <a:latin typeface="Arial"/>
                <a:cs typeface="Arial"/>
              </a:rPr>
              <a:t>between </a:t>
            </a:r>
            <a:r>
              <a:rPr sz="1000" spc="-10" dirty="0">
                <a:latin typeface="Arial"/>
                <a:cs typeface="Arial"/>
              </a:rPr>
              <a:t>users and </a:t>
            </a:r>
            <a:r>
              <a:rPr sz="1000" spc="-15" dirty="0">
                <a:latin typeface="Arial"/>
                <a:cs typeface="Arial"/>
              </a:rPr>
              <a:t>devices </a:t>
            </a:r>
            <a:r>
              <a:rPr sz="1000" spc="-10" dirty="0">
                <a:latin typeface="Arial"/>
                <a:cs typeface="Arial"/>
              </a:rPr>
              <a:t>is highly unobtrusive  </a:t>
            </a:r>
            <a:r>
              <a:rPr sz="1000" spc="-5" dirty="0">
                <a:latin typeface="Arial"/>
                <a:cs typeface="Arial"/>
              </a:rPr>
              <a:t>(</a:t>
            </a:r>
            <a:r>
              <a:rPr sz="1000" b="1" spc="-5" dirty="0">
                <a:latin typeface="Arial"/>
                <a:cs typeface="Arial"/>
              </a:rPr>
              <a:t>Context awareness</a:t>
            </a:r>
            <a:r>
              <a:rPr sz="1000" spc="-5" dirty="0">
                <a:latin typeface="Arial"/>
                <a:cs typeface="Arial"/>
              </a:rPr>
              <a:t>) </a:t>
            </a:r>
            <a:r>
              <a:rPr sz="1000" spc="-10" dirty="0">
                <a:latin typeface="Arial"/>
                <a:cs typeface="Arial"/>
              </a:rPr>
              <a:t>The system is </a:t>
            </a:r>
            <a:r>
              <a:rPr sz="1000" spc="-20" dirty="0">
                <a:latin typeface="Arial"/>
                <a:cs typeface="Arial"/>
              </a:rPr>
              <a:t>aware </a:t>
            </a:r>
            <a:r>
              <a:rPr sz="1000" spc="-10" dirty="0">
                <a:latin typeface="Arial"/>
                <a:cs typeface="Arial"/>
              </a:rPr>
              <a:t>of a </a:t>
            </a:r>
            <a:r>
              <a:rPr sz="1000" spc="-20" dirty="0">
                <a:latin typeface="Arial"/>
                <a:cs typeface="Arial"/>
              </a:rPr>
              <a:t>user’s </a:t>
            </a:r>
            <a:r>
              <a:rPr sz="1000" spc="-15" dirty="0">
                <a:latin typeface="Arial"/>
                <a:cs typeface="Arial"/>
              </a:rPr>
              <a:t>context </a:t>
            </a:r>
            <a:r>
              <a:rPr sz="1000" spc="-10" dirty="0">
                <a:latin typeface="Arial"/>
                <a:cs typeface="Arial"/>
              </a:rPr>
              <a:t>in order to  </a:t>
            </a:r>
            <a:r>
              <a:rPr sz="1000" spc="-5" dirty="0">
                <a:latin typeface="Arial"/>
                <a:cs typeface="Arial"/>
              </a:rPr>
              <a:t>optimize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interaction</a:t>
            </a:r>
            <a:endParaRPr sz="1000">
              <a:latin typeface="Arial"/>
              <a:cs typeface="Arial"/>
            </a:endParaRPr>
          </a:p>
          <a:p>
            <a:pPr marL="12700" algn="just">
              <a:lnSpc>
                <a:spcPts val="1145"/>
              </a:lnSpc>
            </a:pPr>
            <a:r>
              <a:rPr sz="1000" spc="-10" dirty="0">
                <a:latin typeface="Arial"/>
                <a:cs typeface="Arial"/>
              </a:rPr>
              <a:t>(</a:t>
            </a:r>
            <a:r>
              <a:rPr sz="1000" b="1" spc="-10" dirty="0">
                <a:latin typeface="Arial"/>
                <a:cs typeface="Arial"/>
              </a:rPr>
              <a:t>Autonomy</a:t>
            </a:r>
            <a:r>
              <a:rPr sz="1000" spc="-10" dirty="0">
                <a:latin typeface="Arial"/>
                <a:cs typeface="Arial"/>
              </a:rPr>
              <a:t>) Devices </a:t>
            </a:r>
            <a:r>
              <a:rPr sz="1000" spc="-5" dirty="0">
                <a:latin typeface="Arial"/>
                <a:cs typeface="Arial"/>
              </a:rPr>
              <a:t>operate autonomously without human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intervention,</a:t>
            </a:r>
            <a:endParaRPr sz="1000">
              <a:latin typeface="Arial"/>
              <a:cs typeface="Arial"/>
            </a:endParaRPr>
          </a:p>
          <a:p>
            <a:pPr marL="12700" algn="just">
              <a:lnSpc>
                <a:spcPts val="1195"/>
              </a:lnSpc>
            </a:pPr>
            <a:r>
              <a:rPr sz="1000" spc="-5" dirty="0">
                <a:latin typeface="Arial"/>
                <a:cs typeface="Arial"/>
              </a:rPr>
              <a:t>and are thus highly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self-managed</a:t>
            </a:r>
            <a:endParaRPr sz="1000">
              <a:latin typeface="Arial"/>
              <a:cs typeface="Arial"/>
            </a:endParaRPr>
          </a:p>
          <a:p>
            <a:pPr marL="12700" marR="394970" algn="just">
              <a:lnSpc>
                <a:spcPts val="1200"/>
              </a:lnSpc>
              <a:spcBef>
                <a:spcPts val="40"/>
              </a:spcBef>
            </a:pPr>
            <a:r>
              <a:rPr sz="1000" spc="-5" dirty="0">
                <a:latin typeface="Arial"/>
                <a:cs typeface="Arial"/>
              </a:rPr>
              <a:t>(</a:t>
            </a:r>
            <a:r>
              <a:rPr sz="1000" b="1" spc="-5" dirty="0">
                <a:latin typeface="Arial"/>
                <a:cs typeface="Arial"/>
              </a:rPr>
              <a:t>Intelligence</a:t>
            </a:r>
            <a:r>
              <a:rPr sz="1000" spc="-5" dirty="0">
                <a:latin typeface="Arial"/>
                <a:cs typeface="Arial"/>
              </a:rPr>
              <a:t>) The system as a whole can handle a wide range of  dynamic actions and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interactions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0" y="3326968"/>
            <a:ext cx="2304415" cy="129539"/>
          </a:xfrm>
          <a:custGeom>
            <a:avLst/>
            <a:gdLst/>
            <a:ahLst/>
            <a:cxnLst/>
            <a:rect l="l" t="t" r="r" b="b"/>
            <a:pathLst>
              <a:path w="2304415" h="129539">
                <a:moveTo>
                  <a:pt x="2303995" y="0"/>
                </a:moveTo>
                <a:lnTo>
                  <a:pt x="0" y="0"/>
                </a:lnTo>
                <a:lnTo>
                  <a:pt x="0" y="129032"/>
                </a:lnTo>
                <a:lnTo>
                  <a:pt x="2303995" y="129032"/>
                </a:lnTo>
                <a:lnTo>
                  <a:pt x="2303995" y="0"/>
                </a:lnTo>
                <a:close/>
              </a:path>
            </a:pathLst>
          </a:custGeom>
          <a:solidFill>
            <a:srgbClr val="FCC1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66713" y="3327684"/>
            <a:ext cx="105537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Ubiquitous computing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303995" y="3326968"/>
            <a:ext cx="2304415" cy="129539"/>
          </a:xfrm>
          <a:custGeom>
            <a:avLst/>
            <a:gdLst/>
            <a:ahLst/>
            <a:cxnLst/>
            <a:rect l="l" t="t" r="r" b="b"/>
            <a:pathLst>
              <a:path w="2304415" h="129539">
                <a:moveTo>
                  <a:pt x="2303995" y="0"/>
                </a:moveTo>
                <a:lnTo>
                  <a:pt x="0" y="0"/>
                </a:lnTo>
                <a:lnTo>
                  <a:pt x="0" y="129032"/>
                </a:lnTo>
                <a:lnTo>
                  <a:pt x="2303995" y="129032"/>
                </a:lnTo>
                <a:lnTo>
                  <a:pt x="2303995" y="0"/>
                </a:lnTo>
                <a:close/>
              </a:path>
            </a:pathLst>
          </a:custGeom>
          <a:solidFill>
            <a:srgbClr val="FCC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283748" y="3327684"/>
            <a:ext cx="25781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48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Mobile</a:t>
            </a:r>
            <a:r>
              <a:rPr dirty="0"/>
              <a:t> </a:t>
            </a:r>
            <a:r>
              <a:rPr spc="15" dirty="0"/>
              <a:t>computing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1103528"/>
            <a:ext cx="4483735" cy="1397635"/>
            <a:chOff x="87743" y="1103528"/>
            <a:chExt cx="4483735" cy="1397635"/>
          </a:xfrm>
        </p:grpSpPr>
        <p:sp>
          <p:nvSpPr>
            <p:cNvPr id="5" name="object 5"/>
            <p:cNvSpPr/>
            <p:nvPr/>
          </p:nvSpPr>
          <p:spPr>
            <a:xfrm>
              <a:off x="87743" y="1103528"/>
              <a:ext cx="4432935" cy="175260"/>
            </a:xfrm>
            <a:custGeom>
              <a:avLst/>
              <a:gdLst/>
              <a:ahLst/>
              <a:cxnLst/>
              <a:rect l="l" t="t" r="r" b="b"/>
              <a:pathLst>
                <a:path w="4432935" h="17525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4812"/>
                  </a:lnTo>
                  <a:lnTo>
                    <a:pt x="4432567" y="174812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265694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399245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386545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147762"/>
              <a:ext cx="50749" cy="125148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309958"/>
              <a:ext cx="4432935" cy="1140460"/>
            </a:xfrm>
            <a:custGeom>
              <a:avLst/>
              <a:gdLst/>
              <a:ahLst/>
              <a:cxnLst/>
              <a:rect l="l" t="t" r="r" b="b"/>
              <a:pathLst>
                <a:path w="4432935" h="1140460">
                  <a:moveTo>
                    <a:pt x="4432567" y="0"/>
                  </a:moveTo>
                  <a:lnTo>
                    <a:pt x="0" y="0"/>
                  </a:lnTo>
                  <a:lnTo>
                    <a:pt x="0" y="1089287"/>
                  </a:lnTo>
                  <a:lnTo>
                    <a:pt x="4008" y="1109012"/>
                  </a:lnTo>
                  <a:lnTo>
                    <a:pt x="14922" y="1125165"/>
                  </a:lnTo>
                  <a:lnTo>
                    <a:pt x="31075" y="1136079"/>
                  </a:lnTo>
                  <a:lnTo>
                    <a:pt x="50800" y="1140088"/>
                  </a:lnTo>
                  <a:lnTo>
                    <a:pt x="4381767" y="1140088"/>
                  </a:lnTo>
                  <a:lnTo>
                    <a:pt x="4401492" y="1136079"/>
                  </a:lnTo>
                  <a:lnTo>
                    <a:pt x="4417644" y="1125165"/>
                  </a:lnTo>
                  <a:lnTo>
                    <a:pt x="4428558" y="1109012"/>
                  </a:lnTo>
                  <a:lnTo>
                    <a:pt x="4432567" y="108928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185852"/>
              <a:ext cx="0" cy="1232535"/>
            </a:xfrm>
            <a:custGeom>
              <a:avLst/>
              <a:gdLst/>
              <a:ahLst/>
              <a:cxnLst/>
              <a:rect l="l" t="t" r="r" b="b"/>
              <a:pathLst>
                <a:path h="1232535">
                  <a:moveTo>
                    <a:pt x="0" y="123244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17315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16045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14775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387144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25844" y="1014241"/>
            <a:ext cx="4373245" cy="64262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Distinctive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features</a:t>
            </a:r>
            <a:endParaRPr sz="1000">
              <a:latin typeface="Arial"/>
              <a:cs typeface="Arial"/>
            </a:endParaRPr>
          </a:p>
          <a:p>
            <a:pPr marL="289560" marR="5080">
              <a:lnSpc>
                <a:spcPct val="100000"/>
              </a:lnSpc>
              <a:spcBef>
                <a:spcPts val="630"/>
              </a:spcBef>
            </a:pPr>
            <a:r>
              <a:rPr sz="1000" spc="-5" dirty="0">
                <a:latin typeface="Arial"/>
                <a:cs typeface="Arial"/>
              </a:rPr>
              <a:t>A myriad of </a:t>
            </a:r>
            <a:r>
              <a:rPr sz="1000" spc="-10" dirty="0">
                <a:latin typeface="Arial"/>
                <a:cs typeface="Arial"/>
              </a:rPr>
              <a:t>different </a:t>
            </a:r>
            <a:r>
              <a:rPr sz="1000" spc="-5" dirty="0">
                <a:latin typeface="Arial"/>
                <a:cs typeface="Arial"/>
              </a:rPr>
              <a:t>mobile </a:t>
            </a:r>
            <a:r>
              <a:rPr sz="1000" spc="-10" dirty="0">
                <a:latin typeface="Arial"/>
                <a:cs typeface="Arial"/>
              </a:rPr>
              <a:t>devices </a:t>
            </a:r>
            <a:r>
              <a:rPr sz="1000" spc="-5" dirty="0">
                <a:latin typeface="Arial"/>
                <a:cs typeface="Arial"/>
              </a:rPr>
              <a:t>(smartphones, </a:t>
            </a:r>
            <a:r>
              <a:rPr sz="1000" spc="-10" dirty="0">
                <a:latin typeface="Arial"/>
                <a:cs typeface="Arial"/>
              </a:rPr>
              <a:t>tablets, </a:t>
            </a:r>
            <a:r>
              <a:rPr sz="1000" spc="-5" dirty="0">
                <a:latin typeface="Arial"/>
                <a:cs typeface="Arial"/>
              </a:rPr>
              <a:t>GPS </a:t>
            </a:r>
            <a:r>
              <a:rPr sz="1000" spc="-10" dirty="0">
                <a:latin typeface="Arial"/>
                <a:cs typeface="Arial"/>
              </a:rPr>
              <a:t>devices,  </a:t>
            </a:r>
            <a:r>
              <a:rPr sz="1000" spc="-5" dirty="0">
                <a:latin typeface="Arial"/>
                <a:cs typeface="Arial"/>
              </a:rPr>
              <a:t>remote controls, </a:t>
            </a:r>
            <a:r>
              <a:rPr sz="1000" spc="-10" dirty="0">
                <a:latin typeface="Arial"/>
                <a:cs typeface="Arial"/>
              </a:rPr>
              <a:t>active </a:t>
            </a:r>
            <a:r>
              <a:rPr sz="1000" spc="-5" dirty="0">
                <a:latin typeface="Arial"/>
                <a:cs typeface="Arial"/>
              </a:rPr>
              <a:t>badges.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69557" y="1766722"/>
            <a:ext cx="76835" cy="456565"/>
            <a:chOff x="269557" y="1766722"/>
            <a:chExt cx="76835" cy="456565"/>
          </a:xfrm>
        </p:grpSpPr>
        <p:sp>
          <p:nvSpPr>
            <p:cNvPr id="18" name="object 18"/>
            <p:cNvSpPr/>
            <p:nvPr/>
          </p:nvSpPr>
          <p:spPr>
            <a:xfrm>
              <a:off x="269557" y="1766722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69557" y="2146300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02932" y="1706834"/>
            <a:ext cx="40779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"/>
                <a:cs typeface="Arial"/>
              </a:rPr>
              <a:t>Mobile implies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spc="-10" dirty="0">
                <a:latin typeface="Arial"/>
                <a:cs typeface="Arial"/>
              </a:rPr>
              <a:t>a </a:t>
            </a:r>
            <a:r>
              <a:rPr sz="1000" spc="-20" dirty="0">
                <a:latin typeface="Arial"/>
                <a:cs typeface="Arial"/>
              </a:rPr>
              <a:t>device’s </a:t>
            </a:r>
            <a:r>
              <a:rPr sz="1000" spc="-10" dirty="0">
                <a:latin typeface="Arial"/>
                <a:cs typeface="Arial"/>
              </a:rPr>
              <a:t>location </a:t>
            </a:r>
            <a:r>
              <a:rPr sz="1000" spc="-5" dirty="0">
                <a:latin typeface="Arial"/>
                <a:cs typeface="Arial"/>
              </a:rPr>
              <a:t>is </a:t>
            </a:r>
            <a:r>
              <a:rPr sz="1000" spc="-10" dirty="0">
                <a:latin typeface="Arial"/>
                <a:cs typeface="Arial"/>
              </a:rPr>
              <a:t>expected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spc="-10" dirty="0">
                <a:latin typeface="Arial"/>
                <a:cs typeface="Arial"/>
              </a:rPr>
              <a:t>change </a:t>
            </a:r>
            <a:r>
              <a:rPr sz="1000" spc="-20" dirty="0">
                <a:latin typeface="Arial"/>
                <a:cs typeface="Arial"/>
              </a:rPr>
              <a:t>over </a:t>
            </a:r>
            <a:r>
              <a:rPr sz="1000" spc="-10" dirty="0">
                <a:latin typeface="Arial"/>
                <a:cs typeface="Arial"/>
              </a:rPr>
              <a:t>time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i="1" spc="240" dirty="0">
                <a:latin typeface="DejaVu Sans Condensed"/>
                <a:cs typeface="DejaVu Sans Condensed"/>
              </a:rPr>
              <a:t>⇒</a:t>
            </a:r>
            <a:endParaRPr sz="1000">
              <a:latin typeface="DejaVu Sans Condensed"/>
              <a:cs typeface="DejaVu Sans Condense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2932" y="1782743"/>
            <a:ext cx="3921760" cy="63309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000" spc="-5" dirty="0">
                <a:latin typeface="Arial"/>
                <a:cs typeface="Arial"/>
              </a:rPr>
              <a:t>change of local services, </a:t>
            </a:r>
            <a:r>
              <a:rPr sz="1000" spc="-10" dirty="0">
                <a:latin typeface="Arial"/>
                <a:cs typeface="Arial"/>
              </a:rPr>
              <a:t>reachability, </a:t>
            </a:r>
            <a:r>
              <a:rPr sz="1000" spc="-5" dirty="0">
                <a:latin typeface="Arial"/>
                <a:cs typeface="Arial"/>
              </a:rPr>
              <a:t>etc.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Keyword: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discovery</a:t>
            </a:r>
            <a:r>
              <a:rPr sz="1000" spc="-10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Communication </a:t>
            </a:r>
            <a:r>
              <a:rPr sz="1000" spc="-1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become more difficult: no </a:t>
            </a:r>
            <a:r>
              <a:rPr sz="1000" spc="-10" dirty="0">
                <a:latin typeface="Arial"/>
                <a:cs typeface="Arial"/>
              </a:rPr>
              <a:t>stable </a:t>
            </a:r>
            <a:r>
              <a:rPr sz="1000" spc="-5" dirty="0">
                <a:latin typeface="Arial"/>
                <a:cs typeface="Arial"/>
              </a:rPr>
              <a:t>route, </a:t>
            </a:r>
            <a:r>
              <a:rPr sz="1000" spc="-10" dirty="0">
                <a:latin typeface="Arial"/>
                <a:cs typeface="Arial"/>
              </a:rPr>
              <a:t>but </a:t>
            </a:r>
            <a:r>
              <a:rPr sz="1000" spc="-5" dirty="0">
                <a:latin typeface="Arial"/>
                <a:cs typeface="Arial"/>
              </a:rPr>
              <a:t>also  perhaps no guaranteed connectivity </a:t>
            </a:r>
            <a:r>
              <a:rPr sz="1000" i="1" spc="240" dirty="0">
                <a:latin typeface="DejaVu Sans Condensed"/>
                <a:cs typeface="DejaVu Sans Condensed"/>
              </a:rPr>
              <a:t>⇒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disruption-tolerant</a:t>
            </a:r>
            <a:r>
              <a:rPr sz="1000" spc="-175" dirty="0">
                <a:solidFill>
                  <a:srgbClr val="FA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networking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3" name="object 23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6700" y="3331252"/>
            <a:ext cx="92011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Mobile computing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49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922019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-2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03995" y="0"/>
            <a:ext cx="2304415" cy="129539"/>
          </a:xfrm>
          <a:custGeom>
            <a:avLst/>
            <a:gdLst/>
            <a:ahLst/>
            <a:cxnLst/>
            <a:rect l="l" t="t" r="r" b="b"/>
            <a:pathLst>
              <a:path w="2304415" h="129539">
                <a:moveTo>
                  <a:pt x="2303995" y="0"/>
                </a:moveTo>
                <a:lnTo>
                  <a:pt x="0" y="0"/>
                </a:lnTo>
                <a:lnTo>
                  <a:pt x="0" y="129032"/>
                </a:lnTo>
                <a:lnTo>
                  <a:pt x="2303995" y="129032"/>
                </a:lnTo>
                <a:lnTo>
                  <a:pt x="2303995" y="0"/>
                </a:lnTo>
                <a:close/>
              </a:path>
            </a:pathLst>
          </a:custGeom>
          <a:solidFill>
            <a:srgbClr val="FCC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z="1400" spc="20" dirty="0">
                <a:solidFill>
                  <a:srgbClr val="04064C"/>
                </a:solidFill>
                <a:latin typeface="Arial"/>
                <a:cs typeface="Arial"/>
              </a:rPr>
              <a:t>What </a:t>
            </a:r>
            <a:r>
              <a:rPr sz="1400" spc="15" dirty="0">
                <a:solidFill>
                  <a:srgbClr val="04064C"/>
                </a:solidFill>
                <a:latin typeface="Arial"/>
                <a:cs typeface="Arial"/>
              </a:rPr>
              <a:t>do </a:t>
            </a:r>
            <a:r>
              <a:rPr sz="1400" spc="10" dirty="0">
                <a:solidFill>
                  <a:srgbClr val="04064C"/>
                </a:solidFill>
                <a:latin typeface="Arial"/>
                <a:cs typeface="Arial"/>
              </a:rPr>
              <a:t>we want to</a:t>
            </a:r>
            <a:r>
              <a:rPr sz="1400" spc="-4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400" spc="5" dirty="0">
                <a:solidFill>
                  <a:srgbClr val="04064C"/>
                </a:solidFill>
                <a:latin typeface="Arial"/>
                <a:cs typeface="Arial"/>
              </a:rPr>
              <a:t>achieve?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7743" y="1259865"/>
            <a:ext cx="4483735" cy="1006475"/>
            <a:chOff x="87743" y="1259865"/>
            <a:chExt cx="4483735" cy="1006475"/>
          </a:xfrm>
        </p:grpSpPr>
        <p:sp>
          <p:nvSpPr>
            <p:cNvPr id="6" name="object 6"/>
            <p:cNvSpPr/>
            <p:nvPr/>
          </p:nvSpPr>
          <p:spPr>
            <a:xfrm>
              <a:off x="87743" y="1259865"/>
              <a:ext cx="4432935" cy="82550"/>
            </a:xfrm>
            <a:custGeom>
              <a:avLst/>
              <a:gdLst/>
              <a:ahLst/>
              <a:cxnLst/>
              <a:rect l="l" t="t" r="r" b="b"/>
              <a:pathLst>
                <a:path w="4432935" h="825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82384"/>
                  </a:lnTo>
                  <a:lnTo>
                    <a:pt x="4432567" y="82384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164740"/>
              <a:ext cx="101600" cy="1016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152040"/>
              <a:ext cx="4381715" cy="1143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310424"/>
              <a:ext cx="50749" cy="85431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304278"/>
              <a:ext cx="4432935" cy="911860"/>
            </a:xfrm>
            <a:custGeom>
              <a:avLst/>
              <a:gdLst/>
              <a:ahLst/>
              <a:cxnLst/>
              <a:rect l="l" t="t" r="r" b="b"/>
              <a:pathLst>
                <a:path w="4432935" h="911860">
                  <a:moveTo>
                    <a:pt x="4432567" y="0"/>
                  </a:moveTo>
                  <a:lnTo>
                    <a:pt x="0" y="0"/>
                  </a:lnTo>
                  <a:lnTo>
                    <a:pt x="0" y="860461"/>
                  </a:lnTo>
                  <a:lnTo>
                    <a:pt x="4008" y="880186"/>
                  </a:lnTo>
                  <a:lnTo>
                    <a:pt x="14922" y="896339"/>
                  </a:lnTo>
                  <a:lnTo>
                    <a:pt x="31075" y="907253"/>
                  </a:lnTo>
                  <a:lnTo>
                    <a:pt x="50800" y="911262"/>
                  </a:lnTo>
                  <a:lnTo>
                    <a:pt x="4381767" y="911262"/>
                  </a:lnTo>
                  <a:lnTo>
                    <a:pt x="4401492" y="907253"/>
                  </a:lnTo>
                  <a:lnTo>
                    <a:pt x="4417644" y="896339"/>
                  </a:lnTo>
                  <a:lnTo>
                    <a:pt x="4428558" y="880186"/>
                  </a:lnTo>
                  <a:lnTo>
                    <a:pt x="4432567" y="86046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348515"/>
              <a:ext cx="0" cy="835660"/>
            </a:xfrm>
            <a:custGeom>
              <a:avLst/>
              <a:gdLst/>
              <a:ahLst/>
              <a:cxnLst/>
              <a:rect l="l" t="t" r="r" b="b"/>
              <a:pathLst>
                <a:path h="835660">
                  <a:moveTo>
                    <a:pt x="0" y="835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33581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32311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31041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381467"/>
              <a:ext cx="76809" cy="7680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609217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836953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9557" y="2064702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02932" y="1245660"/>
            <a:ext cx="1657350" cy="936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4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Support </a:t>
            </a:r>
            <a:r>
              <a:rPr sz="1000" spc="-5" dirty="0">
                <a:latin typeface="Arial"/>
                <a:cs typeface="Arial"/>
              </a:rPr>
              <a:t>sharing of resources  Distribution transparency  Openness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Scalability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1" name="object 21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300563" y="3331252"/>
            <a:ext cx="24130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7</a:t>
            </a:fld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Mobility</a:t>
            </a:r>
            <a:r>
              <a:rPr dirty="0"/>
              <a:t> </a:t>
            </a:r>
            <a:r>
              <a:rPr spc="20" dirty="0"/>
              <a:t>patterns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672464"/>
            <a:ext cx="4483735" cy="748665"/>
            <a:chOff x="87743" y="672464"/>
            <a:chExt cx="4483735" cy="748665"/>
          </a:xfrm>
        </p:grpSpPr>
        <p:sp>
          <p:nvSpPr>
            <p:cNvPr id="5" name="object 5"/>
            <p:cNvSpPr/>
            <p:nvPr/>
          </p:nvSpPr>
          <p:spPr>
            <a:xfrm>
              <a:off x="87743" y="672464"/>
              <a:ext cx="4432935" cy="173990"/>
            </a:xfrm>
            <a:custGeom>
              <a:avLst/>
              <a:gdLst/>
              <a:ahLst/>
              <a:cxnLst/>
              <a:rect l="l" t="t" r="r" b="b"/>
              <a:pathLst>
                <a:path w="4432935" h="17399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3799"/>
                  </a:lnTo>
                  <a:lnTo>
                    <a:pt x="4432567" y="173799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83360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319288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306588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716699"/>
              <a:ext cx="50749" cy="60258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877885"/>
              <a:ext cx="4432935" cy="492759"/>
            </a:xfrm>
            <a:custGeom>
              <a:avLst/>
              <a:gdLst/>
              <a:ahLst/>
              <a:cxnLst/>
              <a:rect l="l" t="t" r="r" b="b"/>
              <a:pathLst>
                <a:path w="4432935" h="492759">
                  <a:moveTo>
                    <a:pt x="4432567" y="0"/>
                  </a:moveTo>
                  <a:lnTo>
                    <a:pt x="0" y="0"/>
                  </a:lnTo>
                  <a:lnTo>
                    <a:pt x="0" y="441403"/>
                  </a:lnTo>
                  <a:lnTo>
                    <a:pt x="4008" y="461128"/>
                  </a:lnTo>
                  <a:lnTo>
                    <a:pt x="14922" y="477281"/>
                  </a:lnTo>
                  <a:lnTo>
                    <a:pt x="31075" y="488195"/>
                  </a:lnTo>
                  <a:lnTo>
                    <a:pt x="50800" y="492204"/>
                  </a:lnTo>
                  <a:lnTo>
                    <a:pt x="4381767" y="492204"/>
                  </a:lnTo>
                  <a:lnTo>
                    <a:pt x="4401492" y="488195"/>
                  </a:lnTo>
                  <a:lnTo>
                    <a:pt x="4417644" y="477281"/>
                  </a:lnTo>
                  <a:lnTo>
                    <a:pt x="4428558" y="461128"/>
                  </a:lnTo>
                  <a:lnTo>
                    <a:pt x="4432567" y="44140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754790"/>
              <a:ext cx="0" cy="583565"/>
            </a:xfrm>
            <a:custGeom>
              <a:avLst/>
              <a:gdLst/>
              <a:ahLst/>
              <a:cxnLst/>
              <a:rect l="l" t="t" r="r" b="b"/>
              <a:pathLst>
                <a:path h="583565">
                  <a:moveTo>
                    <a:pt x="0" y="58354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74209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72939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71669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522018"/>
            <a:ext cx="4483735" cy="950594"/>
            <a:chOff x="87743" y="1522018"/>
            <a:chExt cx="4483735" cy="950594"/>
          </a:xfrm>
        </p:grpSpPr>
        <p:sp>
          <p:nvSpPr>
            <p:cNvPr id="16" name="object 16"/>
            <p:cNvSpPr/>
            <p:nvPr/>
          </p:nvSpPr>
          <p:spPr>
            <a:xfrm>
              <a:off x="87743" y="1522018"/>
              <a:ext cx="4432935" cy="184150"/>
            </a:xfrm>
            <a:custGeom>
              <a:avLst/>
              <a:gdLst/>
              <a:ahLst/>
              <a:cxnLst/>
              <a:rect l="l" t="t" r="r" b="b"/>
              <a:pathLst>
                <a:path w="4432935" h="18415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985"/>
                  </a:lnTo>
                  <a:lnTo>
                    <a:pt x="4432567" y="18398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693342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370582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357882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566252"/>
              <a:ext cx="50749" cy="80432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737615"/>
              <a:ext cx="4432935" cy="683895"/>
            </a:xfrm>
            <a:custGeom>
              <a:avLst/>
              <a:gdLst/>
              <a:ahLst/>
              <a:cxnLst/>
              <a:rect l="l" t="t" r="r" b="b"/>
              <a:pathLst>
                <a:path w="4432935" h="683894">
                  <a:moveTo>
                    <a:pt x="4432567" y="0"/>
                  </a:moveTo>
                  <a:lnTo>
                    <a:pt x="0" y="0"/>
                  </a:lnTo>
                  <a:lnTo>
                    <a:pt x="0" y="632966"/>
                  </a:lnTo>
                  <a:lnTo>
                    <a:pt x="4008" y="652691"/>
                  </a:lnTo>
                  <a:lnTo>
                    <a:pt x="14922" y="668844"/>
                  </a:lnTo>
                  <a:lnTo>
                    <a:pt x="31075" y="679758"/>
                  </a:lnTo>
                  <a:lnTo>
                    <a:pt x="50800" y="683767"/>
                  </a:lnTo>
                  <a:lnTo>
                    <a:pt x="4381767" y="683767"/>
                  </a:lnTo>
                  <a:lnTo>
                    <a:pt x="4401492" y="679758"/>
                  </a:lnTo>
                  <a:lnTo>
                    <a:pt x="4417644" y="668844"/>
                  </a:lnTo>
                  <a:lnTo>
                    <a:pt x="4428558" y="652691"/>
                  </a:lnTo>
                  <a:lnTo>
                    <a:pt x="4432567" y="63296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604336"/>
              <a:ext cx="0" cy="785495"/>
            </a:xfrm>
            <a:custGeom>
              <a:avLst/>
              <a:gdLst/>
              <a:ahLst/>
              <a:cxnLst/>
              <a:rect l="l" t="t" r="r" b="b"/>
              <a:pathLst>
                <a:path h="785494">
                  <a:moveTo>
                    <a:pt x="0" y="7852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59163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57893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56623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813979"/>
              <a:ext cx="76809" cy="768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2041728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9557" y="2269464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87743" y="2573311"/>
            <a:ext cx="4483735" cy="574675"/>
            <a:chOff x="87743" y="2573311"/>
            <a:chExt cx="4483735" cy="574675"/>
          </a:xfrm>
        </p:grpSpPr>
        <p:sp>
          <p:nvSpPr>
            <p:cNvPr id="30" name="object 30"/>
            <p:cNvSpPr/>
            <p:nvPr/>
          </p:nvSpPr>
          <p:spPr>
            <a:xfrm>
              <a:off x="87743" y="2573311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6666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7744" y="2736291"/>
              <a:ext cx="4432566" cy="506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38544" y="3045853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9344" y="3033153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520311" y="2617546"/>
              <a:ext cx="50749" cy="428307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7743" y="2780576"/>
              <a:ext cx="4432935" cy="316230"/>
            </a:xfrm>
            <a:custGeom>
              <a:avLst/>
              <a:gdLst/>
              <a:ahLst/>
              <a:cxnLst/>
              <a:rect l="l" t="t" r="r" b="b"/>
              <a:pathLst>
                <a:path w="4432935" h="316230">
                  <a:moveTo>
                    <a:pt x="4432567" y="0"/>
                  </a:moveTo>
                  <a:lnTo>
                    <a:pt x="0" y="0"/>
                  </a:lnTo>
                  <a:lnTo>
                    <a:pt x="0" y="265277"/>
                  </a:lnTo>
                  <a:lnTo>
                    <a:pt x="4008" y="285002"/>
                  </a:lnTo>
                  <a:lnTo>
                    <a:pt x="14922" y="301155"/>
                  </a:lnTo>
                  <a:lnTo>
                    <a:pt x="31075" y="312069"/>
                  </a:lnTo>
                  <a:lnTo>
                    <a:pt x="50800" y="316077"/>
                  </a:lnTo>
                  <a:lnTo>
                    <a:pt x="4381767" y="316077"/>
                  </a:lnTo>
                  <a:lnTo>
                    <a:pt x="4401492" y="312069"/>
                  </a:lnTo>
                  <a:lnTo>
                    <a:pt x="4417644" y="301155"/>
                  </a:lnTo>
                  <a:lnTo>
                    <a:pt x="4428558" y="285002"/>
                  </a:lnTo>
                  <a:lnTo>
                    <a:pt x="4432567" y="265277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D8D8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520311" y="2655646"/>
              <a:ext cx="0" cy="409575"/>
            </a:xfrm>
            <a:custGeom>
              <a:avLst/>
              <a:gdLst/>
              <a:ahLst/>
              <a:cxnLst/>
              <a:rect l="l" t="t" r="r" b="b"/>
              <a:pathLst>
                <a:path h="409575">
                  <a:moveTo>
                    <a:pt x="0" y="40925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520311" y="264294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20311" y="263024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20311" y="2617546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19900" y="620947"/>
            <a:ext cx="4087495" cy="24676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Issue</a:t>
            </a:r>
            <a:endParaRPr sz="1000">
              <a:latin typeface="Arial"/>
              <a:cs typeface="Arial"/>
            </a:endParaRPr>
          </a:p>
          <a:p>
            <a:pPr marL="13970" marR="5080" indent="-1905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What is the relationship between information dissemination and human  mobility?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Basic idea</a:t>
            </a:r>
            <a:r>
              <a:rPr sz="1000" spc="-5" dirty="0">
                <a:latin typeface="Arial"/>
                <a:cs typeface="Arial"/>
              </a:rPr>
              <a:t>: an encounter allows </a:t>
            </a:r>
            <a:r>
              <a:rPr sz="1000" spc="-1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exchange </a:t>
            </a:r>
            <a:r>
              <a:rPr sz="1000" spc="-5" dirty="0">
                <a:latin typeface="Arial"/>
                <a:cs typeface="Arial"/>
              </a:rPr>
              <a:t>of information  </a:t>
            </a:r>
            <a:r>
              <a:rPr sz="1000" spc="-10" dirty="0">
                <a:latin typeface="Arial"/>
                <a:cs typeface="Arial"/>
              </a:rPr>
              <a:t>(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pocket-switched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networks</a:t>
            </a:r>
            <a:r>
              <a:rPr sz="1000" spc="-5" dirty="0">
                <a:latin typeface="Arial"/>
                <a:cs typeface="Arial"/>
              </a:rPr>
              <a:t>).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Arial"/>
              <a:cs typeface="Arial"/>
            </a:endParaRPr>
          </a:p>
          <a:p>
            <a:pPr marL="1397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A successful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strategy</a:t>
            </a:r>
            <a:endParaRPr sz="1000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695"/>
              </a:spcBef>
            </a:pPr>
            <a:r>
              <a:rPr sz="1000" spc="-10" dirty="0">
                <a:latin typeface="Arial"/>
                <a:cs typeface="Arial"/>
              </a:rPr>
              <a:t>Alice’s </a:t>
            </a:r>
            <a:r>
              <a:rPr sz="1000" spc="-5" dirty="0">
                <a:latin typeface="Arial"/>
                <a:cs typeface="Arial"/>
              </a:rPr>
              <a:t>world consists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friends</a:t>
            </a:r>
            <a:r>
              <a:rPr sz="1000" spc="-5" dirty="0">
                <a:latin typeface="Arial"/>
                <a:cs typeface="Arial"/>
              </a:rPr>
              <a:t>and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strangers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295275" marR="26670">
              <a:lnSpc>
                <a:spcPct val="149400"/>
              </a:lnSpc>
            </a:pPr>
            <a:r>
              <a:rPr sz="1000" spc="-5" dirty="0">
                <a:latin typeface="Arial"/>
                <a:cs typeface="Arial"/>
              </a:rPr>
              <a:t>If Alice wants to get a message to Bob: hand it out to all her friends  </a:t>
            </a:r>
            <a:r>
              <a:rPr sz="1000" spc="-10" dirty="0">
                <a:latin typeface="Arial"/>
                <a:cs typeface="Arial"/>
              </a:rPr>
              <a:t>Friend </a:t>
            </a:r>
            <a:r>
              <a:rPr sz="1000" spc="-5" dirty="0">
                <a:latin typeface="Arial"/>
                <a:cs typeface="Arial"/>
              </a:rPr>
              <a:t>passes message to Bob at first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encounter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>
              <a:latin typeface="Arial"/>
              <a:cs typeface="Arial"/>
            </a:endParaRPr>
          </a:p>
          <a:p>
            <a:pPr marL="18415" marR="278130" indent="-4445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This strategy works because (apparently) there are relatively closed 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communities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friends.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42" name="object 42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66700" y="3331252"/>
            <a:ext cx="92011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6" action="ppaction://hlinksldjump"/>
              </a:rPr>
              <a:t>Mobile computing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16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6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50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Community</a:t>
            </a:r>
            <a:r>
              <a:rPr dirty="0"/>
              <a:t> </a:t>
            </a:r>
            <a:r>
              <a:rPr spc="15" dirty="0"/>
              <a:t>detection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991018"/>
            <a:ext cx="4483735" cy="445770"/>
            <a:chOff x="87743" y="991018"/>
            <a:chExt cx="4483735" cy="445770"/>
          </a:xfrm>
        </p:grpSpPr>
        <p:sp>
          <p:nvSpPr>
            <p:cNvPr id="5" name="object 5"/>
            <p:cNvSpPr/>
            <p:nvPr/>
          </p:nvSpPr>
          <p:spPr>
            <a:xfrm>
              <a:off x="87743" y="991018"/>
              <a:ext cx="4432935" cy="173990"/>
            </a:xfrm>
            <a:custGeom>
              <a:avLst/>
              <a:gdLst/>
              <a:ahLst/>
              <a:cxnLst/>
              <a:rect l="l" t="t" r="r" b="b"/>
              <a:pathLst>
                <a:path w="4432935" h="17399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3799"/>
                  </a:lnTo>
                  <a:lnTo>
                    <a:pt x="4432567" y="173799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152169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334947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322247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035265"/>
              <a:ext cx="50749" cy="29968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196449"/>
              <a:ext cx="4432935" cy="189865"/>
            </a:xfrm>
            <a:custGeom>
              <a:avLst/>
              <a:gdLst/>
              <a:ahLst/>
              <a:cxnLst/>
              <a:rect l="l" t="t" r="r" b="b"/>
              <a:pathLst>
                <a:path w="4432935" h="189865">
                  <a:moveTo>
                    <a:pt x="4432567" y="0"/>
                  </a:moveTo>
                  <a:lnTo>
                    <a:pt x="0" y="0"/>
                  </a:lnTo>
                  <a:lnTo>
                    <a:pt x="0" y="138498"/>
                  </a:lnTo>
                  <a:lnTo>
                    <a:pt x="4008" y="158223"/>
                  </a:lnTo>
                  <a:lnTo>
                    <a:pt x="14922" y="174376"/>
                  </a:lnTo>
                  <a:lnTo>
                    <a:pt x="31075" y="185290"/>
                  </a:lnTo>
                  <a:lnTo>
                    <a:pt x="50800" y="189298"/>
                  </a:lnTo>
                  <a:lnTo>
                    <a:pt x="4381767" y="189298"/>
                  </a:lnTo>
                  <a:lnTo>
                    <a:pt x="4401492" y="185290"/>
                  </a:lnTo>
                  <a:lnTo>
                    <a:pt x="4417644" y="174376"/>
                  </a:lnTo>
                  <a:lnTo>
                    <a:pt x="4428558" y="158223"/>
                  </a:lnTo>
                  <a:lnTo>
                    <a:pt x="4432567" y="138498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073355"/>
              <a:ext cx="0" cy="280670"/>
            </a:xfrm>
            <a:custGeom>
              <a:avLst/>
              <a:gdLst/>
              <a:ahLst/>
              <a:cxnLst/>
              <a:rect l="l" t="t" r="r" b="b"/>
              <a:pathLst>
                <a:path h="280669">
                  <a:moveTo>
                    <a:pt x="0" y="28064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06065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04795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03525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87743" y="1537677"/>
            <a:ext cx="4432935" cy="184150"/>
          </a:xfrm>
          <a:custGeom>
            <a:avLst/>
            <a:gdLst/>
            <a:ahLst/>
            <a:cxnLst/>
            <a:rect l="l" t="t" r="r" b="b"/>
            <a:pathLst>
              <a:path w="4432935" h="184150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3731"/>
                </a:lnTo>
                <a:lnTo>
                  <a:pt x="4432567" y="183731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25844" y="940505"/>
            <a:ext cx="3644265" cy="76708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Issue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latin typeface="Arial"/>
                <a:cs typeface="Arial"/>
              </a:rPr>
              <a:t>How </a:t>
            </a:r>
            <a:r>
              <a:rPr sz="1000" spc="-5" dirty="0">
                <a:latin typeface="Arial"/>
                <a:cs typeface="Arial"/>
              </a:rPr>
              <a:t>to detect </a:t>
            </a:r>
            <a:r>
              <a:rPr sz="1000" spc="-10" dirty="0">
                <a:latin typeface="Arial"/>
                <a:cs typeface="Arial"/>
              </a:rPr>
              <a:t>your </a:t>
            </a:r>
            <a:r>
              <a:rPr sz="1000" spc="-5" dirty="0">
                <a:latin typeface="Arial"/>
                <a:cs typeface="Arial"/>
              </a:rPr>
              <a:t>community without </a:t>
            </a:r>
            <a:r>
              <a:rPr sz="1000" spc="-10" dirty="0">
                <a:latin typeface="Arial"/>
                <a:cs typeface="Arial"/>
              </a:rPr>
              <a:t>having </a:t>
            </a:r>
            <a:r>
              <a:rPr sz="1000" spc="-5" dirty="0">
                <a:latin typeface="Arial"/>
                <a:cs typeface="Arial"/>
              </a:rPr>
              <a:t>global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knowledge?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Gradually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build your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 list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7743" y="1581904"/>
            <a:ext cx="4483735" cy="1087755"/>
            <a:chOff x="87743" y="1581904"/>
            <a:chExt cx="4483735" cy="1087755"/>
          </a:xfrm>
        </p:grpSpPr>
        <p:sp>
          <p:nvSpPr>
            <p:cNvPr id="18" name="object 18"/>
            <p:cNvSpPr/>
            <p:nvPr/>
          </p:nvSpPr>
          <p:spPr>
            <a:xfrm>
              <a:off x="87744" y="1708746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38544" y="2568016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9344" y="2555316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20311" y="1581912"/>
              <a:ext cx="50749" cy="98610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43" y="1753030"/>
              <a:ext cx="4432935" cy="866140"/>
            </a:xfrm>
            <a:custGeom>
              <a:avLst/>
              <a:gdLst/>
              <a:ahLst/>
              <a:cxnLst/>
              <a:rect l="l" t="t" r="r" b="b"/>
              <a:pathLst>
                <a:path w="4432935" h="866139">
                  <a:moveTo>
                    <a:pt x="4432567" y="0"/>
                  </a:moveTo>
                  <a:lnTo>
                    <a:pt x="0" y="0"/>
                  </a:lnTo>
                  <a:lnTo>
                    <a:pt x="0" y="814985"/>
                  </a:lnTo>
                  <a:lnTo>
                    <a:pt x="4008" y="834710"/>
                  </a:lnTo>
                  <a:lnTo>
                    <a:pt x="14922" y="850863"/>
                  </a:lnTo>
                  <a:lnTo>
                    <a:pt x="31075" y="861777"/>
                  </a:lnTo>
                  <a:lnTo>
                    <a:pt x="50800" y="865786"/>
                  </a:lnTo>
                  <a:lnTo>
                    <a:pt x="4381767" y="865786"/>
                  </a:lnTo>
                  <a:lnTo>
                    <a:pt x="4401492" y="861777"/>
                  </a:lnTo>
                  <a:lnTo>
                    <a:pt x="4417644" y="850863"/>
                  </a:lnTo>
                  <a:lnTo>
                    <a:pt x="4428558" y="834710"/>
                  </a:lnTo>
                  <a:lnTo>
                    <a:pt x="4432567" y="814985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620004"/>
              <a:ext cx="0" cy="967105"/>
            </a:xfrm>
            <a:custGeom>
              <a:avLst/>
              <a:gdLst/>
              <a:ahLst/>
              <a:cxnLst/>
              <a:rect l="l" t="t" r="r" b="b"/>
              <a:pathLst>
                <a:path h="967105">
                  <a:moveTo>
                    <a:pt x="0" y="96706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60730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59460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158190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12991" y="1777301"/>
              <a:ext cx="134416" cy="13441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12991" y="1777301"/>
            <a:ext cx="134620" cy="1346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7532" y="1748299"/>
            <a:ext cx="4153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latin typeface="Arial"/>
                <a:cs typeface="Arial"/>
              </a:rPr>
              <a:t>Node </a:t>
            </a:r>
            <a:r>
              <a:rPr sz="1000" i="1" spc="-5" dirty="0">
                <a:latin typeface="Arial"/>
                <a:cs typeface="Arial"/>
              </a:rPr>
              <a:t>i </a:t>
            </a:r>
            <a:r>
              <a:rPr sz="1000" spc="-15" dirty="0">
                <a:latin typeface="Arial"/>
                <a:cs typeface="Arial"/>
              </a:rPr>
              <a:t>maintains</a:t>
            </a:r>
            <a:r>
              <a:rPr sz="1000" spc="-15" dirty="0">
                <a:solidFill>
                  <a:srgbClr val="FA0000"/>
                </a:solidFill>
                <a:latin typeface="Arial"/>
                <a:cs typeface="Arial"/>
              </a:rPr>
              <a:t>familiar 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set </a:t>
            </a:r>
            <a:r>
              <a:rPr sz="1000" i="1" spc="-5" dirty="0">
                <a:latin typeface="Arial"/>
                <a:cs typeface="Arial"/>
              </a:rPr>
              <a:t>F</a:t>
            </a:r>
            <a:r>
              <a:rPr sz="1050" i="1" spc="-7" baseline="-15873" dirty="0">
                <a:latin typeface="Arial"/>
                <a:cs typeface="Arial"/>
              </a:rPr>
              <a:t>i </a:t>
            </a:r>
            <a:r>
              <a:rPr sz="1000" spc="-15" dirty="0">
                <a:latin typeface="Arial"/>
                <a:cs typeface="Arial"/>
              </a:rPr>
              <a:t>and</a:t>
            </a:r>
            <a:r>
              <a:rPr sz="1000" spc="-15" dirty="0">
                <a:solidFill>
                  <a:srgbClr val="FA0000"/>
                </a:solidFill>
                <a:latin typeface="Arial"/>
                <a:cs typeface="Arial"/>
              </a:rPr>
              <a:t>community 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set </a:t>
            </a:r>
            <a:r>
              <a:rPr sz="1000" i="1" spc="-5" dirty="0">
                <a:latin typeface="Arial"/>
                <a:cs typeface="Arial"/>
              </a:rPr>
              <a:t>C</a:t>
            </a:r>
            <a:r>
              <a:rPr sz="1050" i="1" spc="-7" baseline="-15873" dirty="0">
                <a:latin typeface="Arial"/>
                <a:cs typeface="Arial"/>
              </a:rPr>
              <a:t>i </a:t>
            </a:r>
            <a:r>
              <a:rPr sz="1000" spc="-10" dirty="0">
                <a:latin typeface="Arial"/>
                <a:cs typeface="Arial"/>
              </a:rPr>
              <a:t>, initially both</a:t>
            </a:r>
            <a:r>
              <a:rPr sz="1000" spc="-105" dirty="0">
                <a:latin typeface="Arial"/>
                <a:cs typeface="Arial"/>
              </a:rPr>
              <a:t> </a:t>
            </a:r>
            <a:r>
              <a:rPr sz="1000" spc="-30" dirty="0">
                <a:latin typeface="Arial"/>
                <a:cs typeface="Arial"/>
              </a:rPr>
              <a:t>empty.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12991" y="1964194"/>
            <a:ext cx="134416" cy="13441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46392" y="1963196"/>
            <a:ext cx="67945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00034" y="2013517"/>
            <a:ext cx="215265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700" i="1" dirty="0">
                <a:latin typeface="DejaVu Sans Condensed"/>
                <a:cs typeface="DejaVu Sans Condensed"/>
              </a:rPr>
              <a:t>|</a:t>
            </a:r>
            <a:r>
              <a:rPr sz="700" i="1" dirty="0">
                <a:latin typeface="Arial"/>
                <a:cs typeface="Arial"/>
              </a:rPr>
              <a:t>F</a:t>
            </a:r>
            <a:r>
              <a:rPr sz="900" i="1" baseline="-18518" dirty="0">
                <a:latin typeface="Arial"/>
                <a:cs typeface="Arial"/>
              </a:rPr>
              <a:t>j</a:t>
            </a:r>
            <a:r>
              <a:rPr sz="900" i="1" spc="-142" baseline="-18518" dirty="0">
                <a:latin typeface="Arial"/>
                <a:cs typeface="Arial"/>
              </a:rPr>
              <a:t> </a:t>
            </a:r>
            <a:r>
              <a:rPr sz="700" i="1" spc="-10" dirty="0">
                <a:latin typeface="DejaVu Sans Condensed"/>
                <a:cs typeface="DejaVu Sans Condensed"/>
              </a:rPr>
              <a:t>|</a:t>
            </a:r>
            <a:endParaRPr sz="700">
              <a:latin typeface="DejaVu Sans Condensed"/>
              <a:cs typeface="DejaVu Sans Condense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77532" y="1935193"/>
            <a:ext cx="205676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Node </a:t>
            </a:r>
            <a:r>
              <a:rPr sz="900" i="1" spc="-5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adds </a:t>
            </a:r>
            <a:r>
              <a:rPr sz="900" i="1" spc="-5" dirty="0">
                <a:latin typeface="Arial"/>
                <a:cs typeface="Arial"/>
              </a:rPr>
              <a:t>j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i="1" dirty="0">
                <a:latin typeface="Arial"/>
                <a:cs typeface="Arial"/>
              </a:rPr>
              <a:t>C</a:t>
            </a:r>
            <a:r>
              <a:rPr sz="1050" i="1" baseline="-15873" dirty="0">
                <a:latin typeface="Arial"/>
                <a:cs typeface="Arial"/>
              </a:rPr>
              <a:t>i </a:t>
            </a:r>
            <a:r>
              <a:rPr sz="1000" spc="-5" dirty="0">
                <a:latin typeface="Arial"/>
                <a:cs typeface="Arial"/>
              </a:rPr>
              <a:t>when </a:t>
            </a:r>
            <a:r>
              <a:rPr sz="1050" i="1" u="sng" baseline="47619" dirty="0">
                <a:uFill>
                  <a:solidFill>
                    <a:srgbClr val="000000"/>
                  </a:solidFill>
                </a:uFill>
                <a:latin typeface="DejaVu Sans Condensed"/>
                <a:cs typeface="DejaVu Sans Condensed"/>
              </a:rPr>
              <a:t>|</a:t>
            </a:r>
            <a:r>
              <a:rPr sz="1050" i="1" u="sng" baseline="47619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</a:t>
            </a:r>
            <a:r>
              <a:rPr sz="900" i="1" u="sng" baseline="41666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j </a:t>
            </a:r>
            <a:r>
              <a:rPr sz="1050" i="1" u="sng" spc="22" baseline="47619" dirty="0">
                <a:uFill>
                  <a:solidFill>
                    <a:srgbClr val="000000"/>
                  </a:solidFill>
                </a:uFill>
                <a:latin typeface="DejaVu Sans Condensed"/>
                <a:cs typeface="DejaVu Sans Condensed"/>
              </a:rPr>
              <a:t>∩</a:t>
            </a:r>
            <a:r>
              <a:rPr sz="1050" i="1" u="sng" spc="22" baseline="47619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</a:t>
            </a:r>
            <a:r>
              <a:rPr sz="900" i="1" u="sng" spc="22" baseline="41666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 </a:t>
            </a:r>
            <a:r>
              <a:rPr sz="1050" i="1" u="sng" spc="-15" baseline="47619" dirty="0">
                <a:uFill>
                  <a:solidFill>
                    <a:srgbClr val="000000"/>
                  </a:solidFill>
                </a:uFill>
                <a:latin typeface="DejaVu Sans Condensed"/>
                <a:cs typeface="DejaVu Sans Condensed"/>
              </a:rPr>
              <a:t>|</a:t>
            </a:r>
            <a:r>
              <a:rPr sz="1050" i="1" spc="-15" baseline="47619" dirty="0">
                <a:latin typeface="DejaVu Sans Condensed"/>
                <a:cs typeface="DejaVu Sans Condensed"/>
              </a:rPr>
              <a:t> </a:t>
            </a:r>
            <a:r>
              <a:rPr sz="1000" i="1" spc="-5" dirty="0">
                <a:latin typeface="LM Roman Dunhill 10"/>
                <a:cs typeface="LM Roman Dunhill 10"/>
              </a:rPr>
              <a:t>&gt;</a:t>
            </a:r>
            <a:r>
              <a:rPr sz="1000" i="1" dirty="0">
                <a:latin typeface="LM Roman Dunhill 10"/>
                <a:cs typeface="LM Roman Dunhill 10"/>
              </a:rPr>
              <a:t> </a:t>
            </a:r>
            <a:r>
              <a:rPr sz="1000" i="1" spc="50" dirty="0">
                <a:latin typeface="Arial"/>
                <a:cs typeface="Arial"/>
              </a:rPr>
              <a:t>λ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12991" y="2169922"/>
            <a:ext cx="134416" cy="13441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46392" y="2168314"/>
            <a:ext cx="67945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" spc="-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77532" y="2140920"/>
            <a:ext cx="28848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Merge </a:t>
            </a:r>
            <a:r>
              <a:rPr sz="1000" spc="-10" dirty="0">
                <a:latin typeface="Arial"/>
                <a:cs typeface="Arial"/>
              </a:rPr>
              <a:t>two</a:t>
            </a:r>
            <a:r>
              <a:rPr sz="1000" spc="-5" dirty="0">
                <a:latin typeface="Arial"/>
                <a:cs typeface="Arial"/>
              </a:rPr>
              <a:t> communities when </a:t>
            </a:r>
            <a:r>
              <a:rPr sz="1000" i="1" spc="-10" dirty="0">
                <a:latin typeface="DejaVu Sans Condensed"/>
                <a:cs typeface="DejaVu Sans Condensed"/>
              </a:rPr>
              <a:t>|</a:t>
            </a:r>
            <a:r>
              <a:rPr sz="1000" i="1" spc="-10" dirty="0">
                <a:latin typeface="Arial"/>
                <a:cs typeface="Arial"/>
              </a:rPr>
              <a:t>C</a:t>
            </a:r>
            <a:r>
              <a:rPr sz="1050" i="1" spc="-15" baseline="-15873" dirty="0">
                <a:latin typeface="Arial"/>
                <a:cs typeface="Arial"/>
              </a:rPr>
              <a:t>i</a:t>
            </a:r>
            <a:r>
              <a:rPr sz="1050" i="1" spc="82" baseline="-15873" dirty="0">
                <a:latin typeface="Arial"/>
                <a:cs typeface="Arial"/>
              </a:rPr>
              <a:t> </a:t>
            </a:r>
            <a:r>
              <a:rPr sz="1000" i="1" spc="45" dirty="0">
                <a:latin typeface="DejaVu Sans Condensed"/>
                <a:cs typeface="DejaVu Sans Condensed"/>
              </a:rPr>
              <a:t>∩</a:t>
            </a:r>
            <a:r>
              <a:rPr sz="1000" i="1" spc="45" dirty="0">
                <a:latin typeface="Arial"/>
                <a:cs typeface="Arial"/>
              </a:rPr>
              <a:t>C</a:t>
            </a:r>
            <a:r>
              <a:rPr sz="1050" i="1" spc="67" baseline="-15873" dirty="0">
                <a:latin typeface="Arial"/>
                <a:cs typeface="Arial"/>
              </a:rPr>
              <a:t>j</a:t>
            </a:r>
            <a:r>
              <a:rPr sz="1050" i="1" spc="-127" baseline="-15873" dirty="0">
                <a:latin typeface="Arial"/>
                <a:cs typeface="Arial"/>
              </a:rPr>
              <a:t> </a:t>
            </a:r>
            <a:r>
              <a:rPr sz="1000" i="1" spc="-30" dirty="0">
                <a:latin typeface="DejaVu Sans Condensed"/>
                <a:cs typeface="DejaVu Sans Condensed"/>
              </a:rPr>
              <a:t>|</a:t>
            </a:r>
            <a:r>
              <a:rPr sz="1000" i="1" spc="-65" dirty="0">
                <a:latin typeface="DejaVu Sans Condensed"/>
                <a:cs typeface="DejaVu Sans Condensed"/>
              </a:rPr>
              <a:t> </a:t>
            </a:r>
            <a:r>
              <a:rPr sz="1000" i="1" spc="-5" dirty="0">
                <a:latin typeface="LM Roman Dunhill 10"/>
                <a:cs typeface="LM Roman Dunhill 10"/>
              </a:rPr>
              <a:t>&gt;</a:t>
            </a:r>
            <a:r>
              <a:rPr sz="1000" i="1" spc="-114" dirty="0">
                <a:latin typeface="LM Roman Dunhill 10"/>
                <a:cs typeface="LM Roman Dunhill 10"/>
              </a:rPr>
              <a:t> </a:t>
            </a:r>
            <a:r>
              <a:rPr sz="1000" i="1" spc="-10" dirty="0">
                <a:latin typeface="Arial"/>
                <a:cs typeface="Arial"/>
              </a:rPr>
              <a:t>γ</a:t>
            </a:r>
            <a:r>
              <a:rPr sz="1000" i="1" spc="-10" dirty="0">
                <a:latin typeface="DejaVu Sans Condensed"/>
                <a:cs typeface="DejaVu Sans Condensed"/>
              </a:rPr>
              <a:t>|</a:t>
            </a:r>
            <a:r>
              <a:rPr sz="1000" i="1" spc="-10" dirty="0">
                <a:latin typeface="Arial"/>
                <a:cs typeface="Arial"/>
              </a:rPr>
              <a:t>C</a:t>
            </a:r>
            <a:r>
              <a:rPr sz="1050" i="1" spc="-15" baseline="-15873" dirty="0">
                <a:latin typeface="Arial"/>
                <a:cs typeface="Arial"/>
              </a:rPr>
              <a:t>i</a:t>
            </a:r>
            <a:r>
              <a:rPr sz="1050" i="1" spc="82" baseline="-15873" dirty="0">
                <a:latin typeface="Arial"/>
                <a:cs typeface="Arial"/>
              </a:rPr>
              <a:t> </a:t>
            </a:r>
            <a:r>
              <a:rPr sz="1000" i="1" spc="45" dirty="0">
                <a:latin typeface="DejaVu Sans Condensed"/>
                <a:cs typeface="DejaVu Sans Condensed"/>
              </a:rPr>
              <a:t>∪</a:t>
            </a:r>
            <a:r>
              <a:rPr sz="1000" i="1" spc="45" dirty="0">
                <a:latin typeface="Arial"/>
                <a:cs typeface="Arial"/>
              </a:rPr>
              <a:t>C</a:t>
            </a:r>
            <a:r>
              <a:rPr sz="1050" i="1" spc="67" baseline="-15873" dirty="0">
                <a:latin typeface="Arial"/>
                <a:cs typeface="Arial"/>
              </a:rPr>
              <a:t>j</a:t>
            </a:r>
            <a:r>
              <a:rPr sz="1050" i="1" spc="-127" baseline="-15873" dirty="0">
                <a:latin typeface="Arial"/>
                <a:cs typeface="Arial"/>
              </a:rPr>
              <a:t> </a:t>
            </a:r>
            <a:r>
              <a:rPr sz="1000" i="1" spc="-30" dirty="0">
                <a:latin typeface="DejaVu Sans Condensed"/>
                <a:cs typeface="DejaVu Sans Condensed"/>
              </a:rPr>
              <a:t>|</a:t>
            </a:r>
            <a:endParaRPr sz="1000">
              <a:latin typeface="DejaVu Sans Condensed"/>
              <a:cs typeface="DejaVu Sans Condensed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25844" y="2406629"/>
            <a:ext cx="2451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Experiments </a:t>
            </a:r>
            <a:r>
              <a:rPr sz="1000" spc="-10" dirty="0">
                <a:latin typeface="Arial"/>
                <a:cs typeface="Arial"/>
              </a:rPr>
              <a:t>show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i="1" spc="50" dirty="0">
                <a:latin typeface="Arial"/>
                <a:cs typeface="Arial"/>
              </a:rPr>
              <a:t>λ </a:t>
            </a:r>
            <a:r>
              <a:rPr sz="1000" spc="-5" dirty="0">
                <a:latin typeface="Latin Modern Math"/>
                <a:cs typeface="Latin Modern Math"/>
              </a:rPr>
              <a:t>= </a:t>
            </a:r>
            <a:r>
              <a:rPr sz="1000" i="1" spc="-95" dirty="0">
                <a:latin typeface="Arial"/>
                <a:cs typeface="Arial"/>
              </a:rPr>
              <a:t>γ </a:t>
            </a:r>
            <a:r>
              <a:rPr sz="1000" spc="-5" dirty="0">
                <a:latin typeface="Latin Modern Math"/>
                <a:cs typeface="Latin Modern Math"/>
              </a:rPr>
              <a:t>= </a:t>
            </a:r>
            <a:r>
              <a:rPr sz="1000" spc="-5" dirty="0">
                <a:latin typeface="Arial"/>
                <a:cs typeface="Arial"/>
              </a:rPr>
              <a:t>0</a:t>
            </a:r>
            <a:r>
              <a:rPr sz="1000" i="1" spc="-5" dirty="0">
                <a:latin typeface="LM Roman Dunhill 10"/>
                <a:cs typeface="LM Roman Dunhill 10"/>
              </a:rPr>
              <a:t>.</a:t>
            </a:r>
            <a:r>
              <a:rPr sz="1000" spc="-5" dirty="0">
                <a:latin typeface="Arial"/>
                <a:cs typeface="Arial"/>
              </a:rPr>
              <a:t>6 is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good.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9" name="object 39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66700" y="3331252"/>
            <a:ext cx="92011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6" action="ppaction://hlinksldjump"/>
              </a:rPr>
              <a:t>Mobile computing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16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6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51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How </a:t>
            </a:r>
            <a:r>
              <a:rPr spc="15" dirty="0"/>
              <a:t>mobile are</a:t>
            </a:r>
            <a:r>
              <a:rPr spc="-15" dirty="0"/>
              <a:t> </a:t>
            </a:r>
            <a:r>
              <a:rPr spc="15" dirty="0"/>
              <a:t>people?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640498"/>
            <a:ext cx="4483735" cy="2555240"/>
            <a:chOff x="87743" y="640498"/>
            <a:chExt cx="4483735" cy="2555240"/>
          </a:xfrm>
        </p:grpSpPr>
        <p:sp>
          <p:nvSpPr>
            <p:cNvPr id="5" name="object 5"/>
            <p:cNvSpPr/>
            <p:nvPr/>
          </p:nvSpPr>
          <p:spPr>
            <a:xfrm>
              <a:off x="87743" y="640498"/>
              <a:ext cx="4432935" cy="181610"/>
            </a:xfrm>
            <a:custGeom>
              <a:avLst/>
              <a:gdLst/>
              <a:ahLst/>
              <a:cxnLst/>
              <a:rect l="l" t="t" r="r" b="b"/>
              <a:pathLst>
                <a:path w="4432935" h="18160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1200"/>
                  </a:lnTo>
                  <a:lnTo>
                    <a:pt x="4432567" y="181200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809053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3093783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3081083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84745"/>
              <a:ext cx="50749" cy="240903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853300"/>
              <a:ext cx="4432935" cy="2291715"/>
            </a:xfrm>
            <a:custGeom>
              <a:avLst/>
              <a:gdLst/>
              <a:ahLst/>
              <a:cxnLst/>
              <a:rect l="l" t="t" r="r" b="b"/>
              <a:pathLst>
                <a:path w="4432935" h="2291715">
                  <a:moveTo>
                    <a:pt x="4432567" y="0"/>
                  </a:moveTo>
                  <a:lnTo>
                    <a:pt x="0" y="0"/>
                  </a:lnTo>
                  <a:lnTo>
                    <a:pt x="0" y="2240483"/>
                  </a:lnTo>
                  <a:lnTo>
                    <a:pt x="4008" y="2260207"/>
                  </a:lnTo>
                  <a:lnTo>
                    <a:pt x="14922" y="2276360"/>
                  </a:lnTo>
                  <a:lnTo>
                    <a:pt x="31075" y="2287275"/>
                  </a:lnTo>
                  <a:lnTo>
                    <a:pt x="50800" y="2291283"/>
                  </a:lnTo>
                  <a:lnTo>
                    <a:pt x="4381767" y="2291283"/>
                  </a:lnTo>
                  <a:lnTo>
                    <a:pt x="4401492" y="2287275"/>
                  </a:lnTo>
                  <a:lnTo>
                    <a:pt x="4417644" y="2276360"/>
                  </a:lnTo>
                  <a:lnTo>
                    <a:pt x="4428558" y="2260207"/>
                  </a:lnTo>
                  <a:lnTo>
                    <a:pt x="4432567" y="224048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722807"/>
              <a:ext cx="0" cy="2390140"/>
            </a:xfrm>
            <a:custGeom>
              <a:avLst/>
              <a:gdLst/>
              <a:ahLst/>
              <a:cxnLst/>
              <a:rect l="l" t="t" r="r" b="b"/>
              <a:pathLst>
                <a:path h="2390140">
                  <a:moveTo>
                    <a:pt x="0" y="239002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71010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9740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84707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21920" y="582581"/>
            <a:ext cx="3429000" cy="426084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7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Experimental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results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000" spc="-25" dirty="0">
                <a:latin typeface="Arial"/>
                <a:cs typeface="Arial"/>
              </a:rPr>
              <a:t>Tracing </a:t>
            </a:r>
            <a:r>
              <a:rPr sz="1000" spc="-5" dirty="0">
                <a:latin typeface="Arial"/>
                <a:cs typeface="Arial"/>
              </a:rPr>
              <a:t>100,000 cell-phone users during six months leads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to: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281927" y="1202303"/>
            <a:ext cx="2323465" cy="1314450"/>
            <a:chOff x="1281927" y="1202303"/>
            <a:chExt cx="2323465" cy="1314450"/>
          </a:xfrm>
        </p:grpSpPr>
        <p:sp>
          <p:nvSpPr>
            <p:cNvPr id="17" name="object 17"/>
            <p:cNvSpPr/>
            <p:nvPr/>
          </p:nvSpPr>
          <p:spPr>
            <a:xfrm>
              <a:off x="1287324" y="1207701"/>
              <a:ext cx="2312670" cy="1303655"/>
            </a:xfrm>
            <a:custGeom>
              <a:avLst/>
              <a:gdLst/>
              <a:ahLst/>
              <a:cxnLst/>
              <a:rect l="l" t="t" r="r" b="b"/>
              <a:pathLst>
                <a:path w="2312670" h="1303655">
                  <a:moveTo>
                    <a:pt x="0" y="0"/>
                  </a:moveTo>
                  <a:lnTo>
                    <a:pt x="708" y="137"/>
                  </a:lnTo>
                  <a:lnTo>
                    <a:pt x="1424" y="263"/>
                  </a:lnTo>
                  <a:lnTo>
                    <a:pt x="2836" y="516"/>
                  </a:lnTo>
                  <a:lnTo>
                    <a:pt x="45391" y="8559"/>
                  </a:lnTo>
                  <a:lnTo>
                    <a:pt x="94584" y="18678"/>
                  </a:lnTo>
                  <a:lnTo>
                    <a:pt x="140532" y="28945"/>
                  </a:lnTo>
                  <a:lnTo>
                    <a:pt x="185575" y="39771"/>
                  </a:lnTo>
                  <a:lnTo>
                    <a:pt x="234433" y="52357"/>
                  </a:lnTo>
                  <a:lnTo>
                    <a:pt x="280023" y="64879"/>
                  </a:lnTo>
                  <a:lnTo>
                    <a:pt x="329438" y="79278"/>
                  </a:lnTo>
                  <a:lnTo>
                    <a:pt x="377960" y="94204"/>
                  </a:lnTo>
                  <a:lnTo>
                    <a:pt x="423212" y="108814"/>
                  </a:lnTo>
                  <a:lnTo>
                    <a:pt x="472282" y="125343"/>
                  </a:lnTo>
                  <a:lnTo>
                    <a:pt x="518094" y="141386"/>
                  </a:lnTo>
                  <a:lnTo>
                    <a:pt x="562995" y="157640"/>
                  </a:lnTo>
                  <a:lnTo>
                    <a:pt x="611727" y="175834"/>
                  </a:lnTo>
                  <a:lnTo>
                    <a:pt x="657190" y="193279"/>
                  </a:lnTo>
                  <a:lnTo>
                    <a:pt x="706469" y="212664"/>
                  </a:lnTo>
                  <a:lnTo>
                    <a:pt x="754853" y="232144"/>
                  </a:lnTo>
                  <a:lnTo>
                    <a:pt x="799979" y="250664"/>
                  </a:lnTo>
                  <a:lnTo>
                    <a:pt x="848921" y="271125"/>
                  </a:lnTo>
                  <a:lnTo>
                    <a:pt x="894595" y="290541"/>
                  </a:lnTo>
                  <a:lnTo>
                    <a:pt x="944096" y="311908"/>
                  </a:lnTo>
                  <a:lnTo>
                    <a:pt x="992690" y="333211"/>
                  </a:lnTo>
                  <a:lnTo>
                    <a:pt x="1038027" y="353365"/>
                  </a:lnTo>
                  <a:lnTo>
                    <a:pt x="1087179" y="375512"/>
                  </a:lnTo>
                  <a:lnTo>
                    <a:pt x="1133064" y="396489"/>
                  </a:lnTo>
                  <a:lnTo>
                    <a:pt x="1178053" y="417328"/>
                  </a:lnTo>
                  <a:lnTo>
                    <a:pt x="1226869" y="440265"/>
                  </a:lnTo>
                  <a:lnTo>
                    <a:pt x="1272416" y="462012"/>
                  </a:lnTo>
                  <a:lnTo>
                    <a:pt x="1321780" y="485982"/>
                  </a:lnTo>
                  <a:lnTo>
                    <a:pt x="1370237" y="509963"/>
                  </a:lnTo>
                  <a:lnTo>
                    <a:pt x="1415447" y="532786"/>
                  </a:lnTo>
                  <a:lnTo>
                    <a:pt x="1464463" y="558093"/>
                  </a:lnTo>
                  <a:lnTo>
                    <a:pt x="1510221" y="582329"/>
                  </a:lnTo>
                  <a:lnTo>
                    <a:pt x="1555084" y="606720"/>
                  </a:lnTo>
                  <a:lnTo>
                    <a:pt x="1603762" y="634033"/>
                  </a:lnTo>
                  <a:lnTo>
                    <a:pt x="1649173" y="660406"/>
                  </a:lnTo>
                  <a:lnTo>
                    <a:pt x="1698410" y="690143"/>
                  </a:lnTo>
                  <a:lnTo>
                    <a:pt x="1744379" y="719152"/>
                  </a:lnTo>
                  <a:lnTo>
                    <a:pt x="1789452" y="748942"/>
                  </a:lnTo>
                  <a:lnTo>
                    <a:pt x="1838341" y="783027"/>
                  </a:lnTo>
                  <a:lnTo>
                    <a:pt x="1883973" y="816758"/>
                  </a:lnTo>
                  <a:lnTo>
                    <a:pt x="1933421" y="855773"/>
                  </a:lnTo>
                  <a:lnTo>
                    <a:pt x="1981963" y="896965"/>
                  </a:lnTo>
                  <a:lnTo>
                    <a:pt x="2027247" y="938425"/>
                  </a:lnTo>
                  <a:lnTo>
                    <a:pt x="2076347" y="987239"/>
                  </a:lnTo>
                  <a:lnTo>
                    <a:pt x="2122189" y="1037045"/>
                  </a:lnTo>
                  <a:lnTo>
                    <a:pt x="2167126" y="1090491"/>
                  </a:lnTo>
                  <a:lnTo>
                    <a:pt x="2215888" y="1154495"/>
                  </a:lnTo>
                  <a:lnTo>
                    <a:pt x="2261383" y="1220796"/>
                  </a:lnTo>
                  <a:lnTo>
                    <a:pt x="2262174" y="1222019"/>
                  </a:lnTo>
                  <a:lnTo>
                    <a:pt x="2262975" y="1223234"/>
                  </a:lnTo>
                  <a:lnTo>
                    <a:pt x="2264556" y="1225688"/>
                  </a:lnTo>
                  <a:lnTo>
                    <a:pt x="2267729" y="1230608"/>
                  </a:lnTo>
                  <a:lnTo>
                    <a:pt x="2274085" y="1240573"/>
                  </a:lnTo>
                  <a:lnTo>
                    <a:pt x="2286777" y="1260959"/>
                  </a:lnTo>
                  <a:lnTo>
                    <a:pt x="2287567" y="1262243"/>
                  </a:lnTo>
                  <a:lnTo>
                    <a:pt x="2288368" y="1263541"/>
                  </a:lnTo>
                  <a:lnTo>
                    <a:pt x="2301060" y="1284631"/>
                  </a:lnTo>
                  <a:lnTo>
                    <a:pt x="2302651" y="1287312"/>
                  </a:lnTo>
                  <a:lnTo>
                    <a:pt x="2305824" y="1292706"/>
                  </a:lnTo>
                  <a:lnTo>
                    <a:pt x="2306615" y="1294056"/>
                  </a:lnTo>
                  <a:lnTo>
                    <a:pt x="2307405" y="1295415"/>
                  </a:lnTo>
                  <a:lnTo>
                    <a:pt x="2308997" y="1298136"/>
                  </a:lnTo>
                  <a:lnTo>
                    <a:pt x="2309788" y="1299508"/>
                  </a:lnTo>
                  <a:lnTo>
                    <a:pt x="2310589" y="1300875"/>
                  </a:lnTo>
                  <a:lnTo>
                    <a:pt x="2311379" y="1302246"/>
                  </a:lnTo>
                  <a:lnTo>
                    <a:pt x="2312170" y="1303617"/>
                  </a:lnTo>
                </a:path>
              </a:pathLst>
            </a:custGeom>
            <a:ln w="105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87324" y="2482784"/>
              <a:ext cx="701040" cy="28575"/>
            </a:xfrm>
            <a:custGeom>
              <a:avLst/>
              <a:gdLst/>
              <a:ahLst/>
              <a:cxnLst/>
              <a:rect l="l" t="t" r="r" b="b"/>
              <a:pathLst>
                <a:path w="701039" h="28575">
                  <a:moveTo>
                    <a:pt x="0" y="28534"/>
                  </a:moveTo>
                  <a:lnTo>
                    <a:pt x="0" y="0"/>
                  </a:lnTo>
                </a:path>
                <a:path w="701039" h="28575">
                  <a:moveTo>
                    <a:pt x="489588" y="28534"/>
                  </a:moveTo>
                  <a:lnTo>
                    <a:pt x="489588" y="0"/>
                  </a:lnTo>
                </a:path>
                <a:path w="701039" h="28575">
                  <a:moveTo>
                    <a:pt x="700440" y="28534"/>
                  </a:moveTo>
                  <a:lnTo>
                    <a:pt x="700440" y="0"/>
                  </a:lnTo>
                </a:path>
              </a:pathLst>
            </a:custGeom>
            <a:ln w="52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745008" y="2508148"/>
            <a:ext cx="31178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04470" algn="l"/>
              </a:tabLst>
            </a:pPr>
            <a:r>
              <a:rPr sz="650" spc="5" dirty="0">
                <a:latin typeface="Arial"/>
                <a:cs typeface="Arial"/>
              </a:rPr>
              <a:t>5	10</a:t>
            </a:r>
            <a:endParaRPr sz="6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477353" y="2482783"/>
            <a:ext cx="211454" cy="28575"/>
          </a:xfrm>
          <a:custGeom>
            <a:avLst/>
            <a:gdLst/>
            <a:ahLst/>
            <a:cxnLst/>
            <a:rect l="l" t="t" r="r" b="b"/>
            <a:pathLst>
              <a:path w="211455" h="28575">
                <a:moveTo>
                  <a:pt x="0" y="28534"/>
                </a:moveTo>
                <a:lnTo>
                  <a:pt x="0" y="0"/>
                </a:lnTo>
              </a:path>
              <a:path w="211455" h="28575">
                <a:moveTo>
                  <a:pt x="210851" y="28534"/>
                </a:moveTo>
                <a:lnTo>
                  <a:pt x="210851" y="0"/>
                </a:lnTo>
              </a:path>
            </a:pathLst>
          </a:custGeom>
          <a:ln w="52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426547" y="2508148"/>
            <a:ext cx="35814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latin typeface="Arial"/>
                <a:cs typeface="Arial"/>
              </a:rPr>
              <a:t>50</a:t>
            </a:r>
            <a:r>
              <a:rPr sz="650" spc="140" dirty="0">
                <a:latin typeface="Arial"/>
                <a:cs typeface="Arial"/>
              </a:rPr>
              <a:t> </a:t>
            </a:r>
            <a:r>
              <a:rPr sz="650" spc="5" dirty="0">
                <a:latin typeface="Arial"/>
                <a:cs typeface="Arial"/>
              </a:rPr>
              <a:t>100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239153" y="1052548"/>
            <a:ext cx="2408555" cy="1489075"/>
            <a:chOff x="1239153" y="1052548"/>
            <a:chExt cx="2408555" cy="1489075"/>
          </a:xfrm>
        </p:grpSpPr>
        <p:sp>
          <p:nvSpPr>
            <p:cNvPr id="23" name="object 23"/>
            <p:cNvSpPr/>
            <p:nvPr/>
          </p:nvSpPr>
          <p:spPr>
            <a:xfrm>
              <a:off x="3177791" y="2482783"/>
              <a:ext cx="211454" cy="28575"/>
            </a:xfrm>
            <a:custGeom>
              <a:avLst/>
              <a:gdLst/>
              <a:ahLst/>
              <a:cxnLst/>
              <a:rect l="l" t="t" r="r" b="b"/>
              <a:pathLst>
                <a:path w="211454" h="28575">
                  <a:moveTo>
                    <a:pt x="0" y="28534"/>
                  </a:moveTo>
                  <a:lnTo>
                    <a:pt x="0" y="0"/>
                  </a:lnTo>
                </a:path>
                <a:path w="211454" h="28575">
                  <a:moveTo>
                    <a:pt x="210851" y="28534"/>
                  </a:moveTo>
                  <a:lnTo>
                    <a:pt x="210851" y="0"/>
                  </a:lnTo>
                </a:path>
              </a:pathLst>
            </a:custGeom>
            <a:ln w="52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495542" y="2506801"/>
              <a:ext cx="2106930" cy="0"/>
            </a:xfrm>
            <a:custGeom>
              <a:avLst/>
              <a:gdLst/>
              <a:ahLst/>
              <a:cxnLst/>
              <a:rect l="l" t="t" r="r" b="b"/>
              <a:pathLst>
                <a:path w="2106929">
                  <a:moveTo>
                    <a:pt x="0" y="0"/>
                  </a:moveTo>
                  <a:lnTo>
                    <a:pt x="5270" y="0"/>
                  </a:lnTo>
                </a:path>
                <a:path w="2106929">
                  <a:moveTo>
                    <a:pt x="123338" y="0"/>
                  </a:moveTo>
                  <a:lnTo>
                    <a:pt x="128608" y="0"/>
                  </a:lnTo>
                </a:path>
                <a:path w="2106929">
                  <a:moveTo>
                    <a:pt x="210852" y="0"/>
                  </a:moveTo>
                  <a:lnTo>
                    <a:pt x="216123" y="0"/>
                  </a:lnTo>
                </a:path>
                <a:path w="2106929">
                  <a:moveTo>
                    <a:pt x="334190" y="0"/>
                  </a:moveTo>
                  <a:lnTo>
                    <a:pt x="339461" y="0"/>
                  </a:lnTo>
                </a:path>
                <a:path w="2106929">
                  <a:moveTo>
                    <a:pt x="381085" y="0"/>
                  </a:moveTo>
                  <a:lnTo>
                    <a:pt x="386356" y="0"/>
                  </a:lnTo>
                </a:path>
                <a:path w="2106929">
                  <a:moveTo>
                    <a:pt x="421702" y="0"/>
                  </a:moveTo>
                  <a:lnTo>
                    <a:pt x="426972" y="0"/>
                  </a:lnTo>
                </a:path>
                <a:path w="2106929">
                  <a:moveTo>
                    <a:pt x="457533" y="0"/>
                  </a:moveTo>
                  <a:lnTo>
                    <a:pt x="462803" y="0"/>
                  </a:lnTo>
                </a:path>
                <a:path w="2106929">
                  <a:moveTo>
                    <a:pt x="700439" y="0"/>
                  </a:moveTo>
                  <a:lnTo>
                    <a:pt x="705710" y="0"/>
                  </a:lnTo>
                </a:path>
                <a:path w="2106929">
                  <a:moveTo>
                    <a:pt x="823780" y="0"/>
                  </a:moveTo>
                  <a:lnTo>
                    <a:pt x="829050" y="0"/>
                  </a:lnTo>
                </a:path>
                <a:path w="2106929">
                  <a:moveTo>
                    <a:pt x="911291" y="0"/>
                  </a:moveTo>
                  <a:lnTo>
                    <a:pt x="916562" y="0"/>
                  </a:lnTo>
                </a:path>
                <a:path w="2106929">
                  <a:moveTo>
                    <a:pt x="1034631" y="0"/>
                  </a:moveTo>
                  <a:lnTo>
                    <a:pt x="1039902" y="0"/>
                  </a:lnTo>
                </a:path>
                <a:path w="2106929">
                  <a:moveTo>
                    <a:pt x="1081528" y="0"/>
                  </a:moveTo>
                  <a:lnTo>
                    <a:pt x="1086799" y="0"/>
                  </a:lnTo>
                </a:path>
                <a:path w="2106929">
                  <a:moveTo>
                    <a:pt x="1122143" y="0"/>
                  </a:moveTo>
                  <a:lnTo>
                    <a:pt x="1127413" y="0"/>
                  </a:lnTo>
                </a:path>
                <a:path w="2106929">
                  <a:moveTo>
                    <a:pt x="1157972" y="0"/>
                  </a:moveTo>
                  <a:lnTo>
                    <a:pt x="1163242" y="0"/>
                  </a:lnTo>
                </a:path>
                <a:path w="2106929">
                  <a:moveTo>
                    <a:pt x="1400878" y="0"/>
                  </a:moveTo>
                  <a:lnTo>
                    <a:pt x="1406149" y="0"/>
                  </a:lnTo>
                </a:path>
                <a:path w="2106929">
                  <a:moveTo>
                    <a:pt x="1524219" y="0"/>
                  </a:moveTo>
                  <a:lnTo>
                    <a:pt x="1529489" y="0"/>
                  </a:lnTo>
                </a:path>
                <a:path w="2106929">
                  <a:moveTo>
                    <a:pt x="1611730" y="0"/>
                  </a:moveTo>
                  <a:lnTo>
                    <a:pt x="1617001" y="0"/>
                  </a:lnTo>
                </a:path>
                <a:path w="2106929">
                  <a:moveTo>
                    <a:pt x="1735070" y="0"/>
                  </a:moveTo>
                  <a:lnTo>
                    <a:pt x="1740341" y="0"/>
                  </a:lnTo>
                </a:path>
                <a:path w="2106929">
                  <a:moveTo>
                    <a:pt x="1781967" y="0"/>
                  </a:moveTo>
                  <a:lnTo>
                    <a:pt x="1787238" y="0"/>
                  </a:lnTo>
                </a:path>
                <a:path w="2106929">
                  <a:moveTo>
                    <a:pt x="1822582" y="0"/>
                  </a:moveTo>
                  <a:lnTo>
                    <a:pt x="1827852" y="0"/>
                  </a:lnTo>
                </a:path>
                <a:path w="2106929">
                  <a:moveTo>
                    <a:pt x="1858421" y="0"/>
                  </a:moveTo>
                  <a:lnTo>
                    <a:pt x="1863692" y="0"/>
                  </a:lnTo>
                </a:path>
                <a:path w="2106929">
                  <a:moveTo>
                    <a:pt x="2101317" y="0"/>
                  </a:moveTo>
                  <a:lnTo>
                    <a:pt x="2106588" y="0"/>
                  </a:lnTo>
                </a:path>
              </a:pathLst>
            </a:custGeom>
            <a:ln w="90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39153" y="1052548"/>
              <a:ext cx="2408555" cy="1489075"/>
            </a:xfrm>
            <a:custGeom>
              <a:avLst/>
              <a:gdLst/>
              <a:ahLst/>
              <a:cxnLst/>
              <a:rect l="l" t="t" r="r" b="b"/>
              <a:pathLst>
                <a:path w="2408554" h="1489075">
                  <a:moveTo>
                    <a:pt x="0" y="1458769"/>
                  </a:moveTo>
                  <a:lnTo>
                    <a:pt x="2408514" y="1458769"/>
                  </a:lnTo>
                </a:path>
                <a:path w="2408554" h="1489075">
                  <a:moveTo>
                    <a:pt x="48171" y="1108417"/>
                  </a:moveTo>
                  <a:lnTo>
                    <a:pt x="76705" y="1108417"/>
                  </a:lnTo>
                </a:path>
                <a:path w="2408554" h="1489075">
                  <a:moveTo>
                    <a:pt x="48171" y="748863"/>
                  </a:moveTo>
                  <a:lnTo>
                    <a:pt x="76705" y="748863"/>
                  </a:lnTo>
                </a:path>
                <a:path w="2408554" h="1489075">
                  <a:moveTo>
                    <a:pt x="48171" y="389321"/>
                  </a:moveTo>
                  <a:lnTo>
                    <a:pt x="76705" y="389321"/>
                  </a:lnTo>
                </a:path>
                <a:path w="2408554" h="1489075">
                  <a:moveTo>
                    <a:pt x="48171" y="29767"/>
                  </a:moveTo>
                  <a:lnTo>
                    <a:pt x="76705" y="29767"/>
                  </a:lnTo>
                </a:path>
                <a:path w="2408554" h="1489075">
                  <a:moveTo>
                    <a:pt x="48171" y="1273952"/>
                  </a:moveTo>
                  <a:lnTo>
                    <a:pt x="57204" y="1273952"/>
                  </a:lnTo>
                </a:path>
                <a:path w="2408554" h="1489075">
                  <a:moveTo>
                    <a:pt x="48171" y="1223158"/>
                  </a:moveTo>
                  <a:lnTo>
                    <a:pt x="57204" y="1223158"/>
                  </a:lnTo>
                </a:path>
                <a:path w="2408554" h="1489075">
                  <a:moveTo>
                    <a:pt x="48171" y="1192643"/>
                  </a:moveTo>
                  <a:lnTo>
                    <a:pt x="57204" y="1192643"/>
                  </a:lnTo>
                </a:path>
                <a:path w="2408554" h="1489075">
                  <a:moveTo>
                    <a:pt x="48171" y="1170758"/>
                  </a:moveTo>
                  <a:lnTo>
                    <a:pt x="57204" y="1170758"/>
                  </a:lnTo>
                </a:path>
                <a:path w="2408554" h="1489075">
                  <a:moveTo>
                    <a:pt x="48171" y="1153682"/>
                  </a:moveTo>
                  <a:lnTo>
                    <a:pt x="57204" y="1153682"/>
                  </a:lnTo>
                </a:path>
                <a:path w="2408554" h="1489075">
                  <a:moveTo>
                    <a:pt x="48171" y="1139682"/>
                  </a:moveTo>
                  <a:lnTo>
                    <a:pt x="57204" y="1139682"/>
                  </a:lnTo>
                </a:path>
                <a:path w="2408554" h="1489075">
                  <a:moveTo>
                    <a:pt x="48171" y="1127816"/>
                  </a:moveTo>
                  <a:lnTo>
                    <a:pt x="57204" y="1127816"/>
                  </a:lnTo>
                </a:path>
                <a:path w="2408554" h="1489075">
                  <a:moveTo>
                    <a:pt x="48171" y="1117513"/>
                  </a:moveTo>
                  <a:lnTo>
                    <a:pt x="57204" y="1117513"/>
                  </a:lnTo>
                </a:path>
                <a:path w="2408554" h="1489075">
                  <a:moveTo>
                    <a:pt x="48171" y="914410"/>
                  </a:moveTo>
                  <a:lnTo>
                    <a:pt x="57204" y="914410"/>
                  </a:lnTo>
                </a:path>
                <a:path w="2408554" h="1489075">
                  <a:moveTo>
                    <a:pt x="48171" y="863615"/>
                  </a:moveTo>
                  <a:lnTo>
                    <a:pt x="57204" y="863615"/>
                  </a:lnTo>
                </a:path>
                <a:path w="2408554" h="1489075">
                  <a:moveTo>
                    <a:pt x="48171" y="833100"/>
                  </a:moveTo>
                  <a:lnTo>
                    <a:pt x="57204" y="833100"/>
                  </a:lnTo>
                </a:path>
                <a:path w="2408554" h="1489075">
                  <a:moveTo>
                    <a:pt x="48171" y="811215"/>
                  </a:moveTo>
                  <a:lnTo>
                    <a:pt x="57204" y="811215"/>
                  </a:lnTo>
                </a:path>
                <a:path w="2408554" h="1489075">
                  <a:moveTo>
                    <a:pt x="48171" y="794139"/>
                  </a:moveTo>
                  <a:lnTo>
                    <a:pt x="57204" y="794139"/>
                  </a:lnTo>
                </a:path>
                <a:path w="2408554" h="1489075">
                  <a:moveTo>
                    <a:pt x="48171" y="780132"/>
                  </a:moveTo>
                  <a:lnTo>
                    <a:pt x="57204" y="780132"/>
                  </a:lnTo>
                </a:path>
                <a:path w="2408554" h="1489075">
                  <a:moveTo>
                    <a:pt x="48171" y="768260"/>
                  </a:moveTo>
                  <a:lnTo>
                    <a:pt x="57204" y="768260"/>
                  </a:lnTo>
                </a:path>
                <a:path w="2408554" h="1489075">
                  <a:moveTo>
                    <a:pt x="48171" y="757963"/>
                  </a:moveTo>
                  <a:lnTo>
                    <a:pt x="57204" y="757963"/>
                  </a:lnTo>
                </a:path>
                <a:path w="2408554" h="1489075">
                  <a:moveTo>
                    <a:pt x="48171" y="554857"/>
                  </a:moveTo>
                  <a:lnTo>
                    <a:pt x="57204" y="554857"/>
                  </a:lnTo>
                </a:path>
                <a:path w="2408554" h="1489075">
                  <a:moveTo>
                    <a:pt x="48171" y="504060"/>
                  </a:moveTo>
                  <a:lnTo>
                    <a:pt x="57204" y="504060"/>
                  </a:lnTo>
                </a:path>
                <a:path w="2408554" h="1489075">
                  <a:moveTo>
                    <a:pt x="48171" y="473543"/>
                  </a:moveTo>
                  <a:lnTo>
                    <a:pt x="57204" y="473543"/>
                  </a:lnTo>
                </a:path>
                <a:path w="2408554" h="1489075">
                  <a:moveTo>
                    <a:pt x="48171" y="451660"/>
                  </a:moveTo>
                  <a:lnTo>
                    <a:pt x="57204" y="451660"/>
                  </a:lnTo>
                </a:path>
                <a:path w="2408554" h="1489075">
                  <a:moveTo>
                    <a:pt x="48171" y="434584"/>
                  </a:moveTo>
                  <a:lnTo>
                    <a:pt x="57204" y="434584"/>
                  </a:lnTo>
                </a:path>
                <a:path w="2408554" h="1489075">
                  <a:moveTo>
                    <a:pt x="48171" y="420585"/>
                  </a:moveTo>
                  <a:lnTo>
                    <a:pt x="57204" y="420585"/>
                  </a:lnTo>
                </a:path>
                <a:path w="2408554" h="1489075">
                  <a:moveTo>
                    <a:pt x="48171" y="408716"/>
                  </a:moveTo>
                  <a:lnTo>
                    <a:pt x="57204" y="408716"/>
                  </a:lnTo>
                </a:path>
                <a:path w="2408554" h="1489075">
                  <a:moveTo>
                    <a:pt x="48171" y="398418"/>
                  </a:moveTo>
                  <a:lnTo>
                    <a:pt x="57204" y="398418"/>
                  </a:lnTo>
                </a:path>
                <a:path w="2408554" h="1489075">
                  <a:moveTo>
                    <a:pt x="48171" y="195303"/>
                  </a:moveTo>
                  <a:lnTo>
                    <a:pt x="57204" y="195303"/>
                  </a:lnTo>
                </a:path>
                <a:path w="2408554" h="1489075">
                  <a:moveTo>
                    <a:pt x="48171" y="144517"/>
                  </a:moveTo>
                  <a:lnTo>
                    <a:pt x="57204" y="144517"/>
                  </a:lnTo>
                </a:path>
                <a:path w="2408554" h="1489075">
                  <a:moveTo>
                    <a:pt x="48171" y="114000"/>
                  </a:moveTo>
                  <a:lnTo>
                    <a:pt x="57204" y="114000"/>
                  </a:lnTo>
                </a:path>
                <a:path w="2408554" h="1489075">
                  <a:moveTo>
                    <a:pt x="48171" y="92107"/>
                  </a:moveTo>
                  <a:lnTo>
                    <a:pt x="57204" y="92107"/>
                  </a:lnTo>
                </a:path>
                <a:path w="2408554" h="1489075">
                  <a:moveTo>
                    <a:pt x="48171" y="75041"/>
                  </a:moveTo>
                  <a:lnTo>
                    <a:pt x="57204" y="75041"/>
                  </a:lnTo>
                </a:path>
                <a:path w="2408554" h="1489075">
                  <a:moveTo>
                    <a:pt x="48171" y="61032"/>
                  </a:moveTo>
                  <a:lnTo>
                    <a:pt x="57204" y="61032"/>
                  </a:lnTo>
                </a:path>
                <a:path w="2408554" h="1489075">
                  <a:moveTo>
                    <a:pt x="48171" y="49163"/>
                  </a:moveTo>
                  <a:lnTo>
                    <a:pt x="57204" y="49163"/>
                  </a:lnTo>
                </a:path>
                <a:path w="2408554" h="1489075">
                  <a:moveTo>
                    <a:pt x="48171" y="38864"/>
                  </a:moveTo>
                  <a:lnTo>
                    <a:pt x="57204" y="38864"/>
                  </a:lnTo>
                </a:path>
                <a:path w="2408554" h="1489075">
                  <a:moveTo>
                    <a:pt x="48171" y="1488536"/>
                  </a:moveTo>
                  <a:lnTo>
                    <a:pt x="48171" y="0"/>
                  </a:lnTo>
                </a:path>
              </a:pathLst>
            </a:custGeom>
            <a:ln w="52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025702" y="1695581"/>
            <a:ext cx="25463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975" spc="7" baseline="-34188" dirty="0">
                <a:latin typeface="Arial"/>
                <a:cs typeface="Arial"/>
              </a:rPr>
              <a:t>10</a:t>
            </a:r>
            <a:r>
              <a:rPr sz="975" spc="-97" baseline="-34188" dirty="0">
                <a:latin typeface="Arial"/>
                <a:cs typeface="Arial"/>
              </a:rPr>
              <a:t> </a:t>
            </a:r>
            <a:r>
              <a:rPr sz="550" spc="10" dirty="0">
                <a:latin typeface="Arial"/>
                <a:cs typeface="Arial"/>
              </a:rPr>
              <a:t>-4</a:t>
            </a:r>
            <a:endParaRPr sz="5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25702" y="2054140"/>
            <a:ext cx="25463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975" spc="7" baseline="-34188" dirty="0">
                <a:latin typeface="Arial"/>
                <a:cs typeface="Arial"/>
              </a:rPr>
              <a:t>10</a:t>
            </a:r>
            <a:r>
              <a:rPr sz="975" spc="-97" baseline="-34188" dirty="0">
                <a:latin typeface="Arial"/>
                <a:cs typeface="Arial"/>
              </a:rPr>
              <a:t> </a:t>
            </a:r>
            <a:r>
              <a:rPr sz="550" spc="10" dirty="0">
                <a:latin typeface="Arial"/>
                <a:cs typeface="Arial"/>
              </a:rPr>
              <a:t>-6</a:t>
            </a:r>
            <a:endParaRPr sz="5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13319" y="1015279"/>
            <a:ext cx="280035" cy="448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670" algn="ctr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latin typeface="Arial"/>
                <a:cs typeface="Arial"/>
              </a:rPr>
              <a:t>1</a:t>
            </a: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80"/>
              </a:spcBef>
            </a:pPr>
            <a:r>
              <a:rPr sz="975" spc="7" baseline="-34188" dirty="0">
                <a:latin typeface="Arial"/>
                <a:cs typeface="Arial"/>
              </a:rPr>
              <a:t>10</a:t>
            </a:r>
            <a:r>
              <a:rPr sz="975" spc="-89" baseline="-34188" dirty="0">
                <a:latin typeface="Arial"/>
                <a:cs typeface="Arial"/>
              </a:rPr>
              <a:t> </a:t>
            </a:r>
            <a:r>
              <a:rPr sz="550" spc="10" dirty="0">
                <a:latin typeface="Arial"/>
                <a:cs typeface="Arial"/>
              </a:rPr>
              <a:t>-2</a:t>
            </a:r>
            <a:endParaRPr sz="5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938085" y="2480530"/>
            <a:ext cx="575310" cy="28321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330"/>
              </a:spcBef>
            </a:pPr>
            <a:r>
              <a:rPr sz="650" spc="5" dirty="0">
                <a:latin typeface="Arial"/>
                <a:cs typeface="Arial"/>
              </a:rPr>
              <a:t>500</a:t>
            </a:r>
            <a:r>
              <a:rPr sz="650" spc="135" dirty="0">
                <a:latin typeface="Arial"/>
                <a:cs typeface="Arial"/>
              </a:rPr>
              <a:t> </a:t>
            </a:r>
            <a:r>
              <a:rPr sz="650" spc="5" dirty="0">
                <a:latin typeface="Arial"/>
                <a:cs typeface="Arial"/>
              </a:rPr>
              <a:t>1000</a:t>
            </a:r>
            <a:endParaRPr sz="650">
              <a:latin typeface="Arial"/>
              <a:cs typeface="Arial"/>
            </a:endParaRPr>
          </a:p>
          <a:p>
            <a:pPr marR="43815" algn="r">
              <a:lnSpc>
                <a:spcPct val="100000"/>
              </a:lnSpc>
              <a:spcBef>
                <a:spcPts val="235"/>
              </a:spcBef>
            </a:pPr>
            <a:r>
              <a:rPr sz="650" spc="5" dirty="0">
                <a:latin typeface="Arial"/>
                <a:cs typeface="Arial"/>
              </a:rPr>
              <a:t>Displacement</a:t>
            </a:r>
            <a:endParaRPr sz="6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37752" y="1634061"/>
            <a:ext cx="109855" cy="4191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45"/>
              </a:lnSpc>
            </a:pPr>
            <a:r>
              <a:rPr sz="650" dirty="0">
                <a:latin typeface="Arial"/>
                <a:cs typeface="Arial"/>
              </a:rPr>
              <a:t>Probability</a:t>
            </a:r>
            <a:endParaRPr sz="6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1285" y="2807022"/>
            <a:ext cx="436054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ts val="1200"/>
              </a:lnSpc>
              <a:spcBef>
                <a:spcPts val="95"/>
              </a:spcBef>
            </a:pPr>
            <a:r>
              <a:rPr sz="1000" spc="-15" dirty="0">
                <a:solidFill>
                  <a:srgbClr val="0000FA"/>
                </a:solidFill>
                <a:latin typeface="Arial"/>
                <a:cs typeface="Arial"/>
              </a:rPr>
              <a:t>Moreover</a:t>
            </a:r>
            <a:r>
              <a:rPr sz="1000" spc="-15" dirty="0">
                <a:latin typeface="Arial"/>
                <a:cs typeface="Arial"/>
              </a:rPr>
              <a:t>: </a:t>
            </a:r>
            <a:r>
              <a:rPr sz="1000" spc="-10" dirty="0">
                <a:latin typeface="Arial"/>
                <a:cs typeface="Arial"/>
              </a:rPr>
              <a:t>people tend </a:t>
            </a:r>
            <a:r>
              <a:rPr sz="1000" spc="-5" dirty="0">
                <a:latin typeface="Arial"/>
                <a:cs typeface="Arial"/>
              </a:rPr>
              <a:t>to return to </a:t>
            </a:r>
            <a:r>
              <a:rPr sz="1000" spc="-10" dirty="0">
                <a:latin typeface="Arial"/>
                <a:cs typeface="Arial"/>
              </a:rPr>
              <a:t>the same place </a:t>
            </a:r>
            <a:r>
              <a:rPr sz="1000" spc="-5" dirty="0">
                <a:latin typeface="Arial"/>
                <a:cs typeface="Arial"/>
              </a:rPr>
              <a:t>after </a:t>
            </a:r>
            <a:r>
              <a:rPr sz="1000" spc="-10" dirty="0">
                <a:latin typeface="Arial"/>
                <a:cs typeface="Arial"/>
              </a:rPr>
              <a:t>24, 48, or 72 hours</a:t>
            </a:r>
            <a:r>
              <a:rPr sz="1000" spc="225" dirty="0">
                <a:latin typeface="Arial"/>
                <a:cs typeface="Arial"/>
              </a:rPr>
              <a:t> </a:t>
            </a:r>
            <a:r>
              <a:rPr sz="1000" i="1" spc="240" dirty="0">
                <a:latin typeface="DejaVu Sans Condensed"/>
                <a:cs typeface="DejaVu Sans Condensed"/>
              </a:rPr>
              <a:t>⇒</a:t>
            </a:r>
            <a:endParaRPr sz="1000">
              <a:latin typeface="DejaVu Sans Condensed"/>
              <a:cs typeface="DejaVu Sans Condensed"/>
            </a:endParaRPr>
          </a:p>
          <a:p>
            <a:pPr marL="12700">
              <a:lnSpc>
                <a:spcPts val="1200"/>
              </a:lnSpc>
            </a:pPr>
            <a:r>
              <a:rPr sz="1000" spc="-15" dirty="0">
                <a:latin typeface="Arial"/>
                <a:cs typeface="Arial"/>
              </a:rPr>
              <a:t>we’re </a:t>
            </a:r>
            <a:r>
              <a:rPr sz="1000" spc="-5" dirty="0">
                <a:latin typeface="Arial"/>
                <a:cs typeface="Arial"/>
              </a:rPr>
              <a:t>not that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mobile.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3" name="object 33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66700" y="3331252"/>
            <a:ext cx="92011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9" action="ppaction://hlinksldjump"/>
              </a:rPr>
              <a:t>Mobile computing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9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9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52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Sensor</a:t>
            </a:r>
            <a:r>
              <a:rPr dirty="0"/>
              <a:t> </a:t>
            </a:r>
            <a:r>
              <a:rPr spc="15" dirty="0"/>
              <a:t>networks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1210652"/>
            <a:ext cx="4483735" cy="1129665"/>
            <a:chOff x="87743" y="1210652"/>
            <a:chExt cx="4483735" cy="1129665"/>
          </a:xfrm>
        </p:grpSpPr>
        <p:sp>
          <p:nvSpPr>
            <p:cNvPr id="5" name="object 5"/>
            <p:cNvSpPr/>
            <p:nvPr/>
          </p:nvSpPr>
          <p:spPr>
            <a:xfrm>
              <a:off x="87743" y="1210652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37363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2238578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2225878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1254887"/>
              <a:ext cx="50749" cy="98369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417909"/>
              <a:ext cx="4432935" cy="871855"/>
            </a:xfrm>
            <a:custGeom>
              <a:avLst/>
              <a:gdLst/>
              <a:ahLst/>
              <a:cxnLst/>
              <a:rect l="l" t="t" r="r" b="b"/>
              <a:pathLst>
                <a:path w="4432935" h="871855">
                  <a:moveTo>
                    <a:pt x="4432567" y="0"/>
                  </a:moveTo>
                  <a:lnTo>
                    <a:pt x="0" y="0"/>
                  </a:lnTo>
                  <a:lnTo>
                    <a:pt x="0" y="820668"/>
                  </a:lnTo>
                  <a:lnTo>
                    <a:pt x="4008" y="840393"/>
                  </a:lnTo>
                  <a:lnTo>
                    <a:pt x="14922" y="856546"/>
                  </a:lnTo>
                  <a:lnTo>
                    <a:pt x="31075" y="867460"/>
                  </a:lnTo>
                  <a:lnTo>
                    <a:pt x="50800" y="871469"/>
                  </a:lnTo>
                  <a:lnTo>
                    <a:pt x="4381767" y="871469"/>
                  </a:lnTo>
                  <a:lnTo>
                    <a:pt x="4401492" y="867460"/>
                  </a:lnTo>
                  <a:lnTo>
                    <a:pt x="4417644" y="856546"/>
                  </a:lnTo>
                  <a:lnTo>
                    <a:pt x="4428558" y="840393"/>
                  </a:lnTo>
                  <a:lnTo>
                    <a:pt x="4432567" y="820668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292980"/>
              <a:ext cx="0" cy="965200"/>
            </a:xfrm>
            <a:custGeom>
              <a:avLst/>
              <a:gdLst/>
              <a:ahLst/>
              <a:cxnLst/>
              <a:rect l="l" t="t" r="r" b="b"/>
              <a:pathLst>
                <a:path h="965200">
                  <a:moveTo>
                    <a:pt x="0" y="96464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28028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26758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125488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683042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910791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2138527"/>
              <a:ext cx="76809" cy="768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21920" y="1161967"/>
            <a:ext cx="3508375" cy="109410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Characteristics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000" spc="-5" dirty="0">
                <a:latin typeface="Arial"/>
                <a:cs typeface="Arial"/>
              </a:rPr>
              <a:t>The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nodes</a:t>
            </a:r>
            <a:r>
              <a:rPr sz="1000" spc="-5" dirty="0">
                <a:latin typeface="Arial"/>
                <a:cs typeface="Arial"/>
              </a:rPr>
              <a:t>to which sensors are attached are:</a:t>
            </a:r>
            <a:endParaRPr sz="1000">
              <a:latin typeface="Arial"/>
              <a:cs typeface="Arial"/>
            </a:endParaRPr>
          </a:p>
          <a:p>
            <a:pPr marL="293370">
              <a:lnSpc>
                <a:spcPct val="100000"/>
              </a:lnSpc>
              <a:spcBef>
                <a:spcPts val="590"/>
              </a:spcBef>
            </a:pP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(10s-1000s)</a:t>
            </a:r>
            <a:endParaRPr sz="1000">
              <a:latin typeface="Arial"/>
              <a:cs typeface="Arial"/>
            </a:endParaRPr>
          </a:p>
          <a:p>
            <a:pPr marL="293370" marR="5080">
              <a:lnSpc>
                <a:spcPct val="149400"/>
              </a:lnSpc>
            </a:pPr>
            <a:r>
              <a:rPr sz="1000" spc="-5" dirty="0">
                <a:latin typeface="Arial"/>
                <a:cs typeface="Arial"/>
              </a:rPr>
              <a:t>Simple (small memory/compute/communication capacity)  Often battery-powered (or </a:t>
            </a:r>
            <a:r>
              <a:rPr sz="1000" spc="-20" dirty="0">
                <a:latin typeface="Arial"/>
                <a:cs typeface="Arial"/>
              </a:rPr>
              <a:t>even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battery-less)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20" name="object 20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6700" y="3331252"/>
            <a:ext cx="59118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Sensor</a:t>
            </a:r>
            <a:r>
              <a:rPr sz="600" spc="-4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networks</a:t>
            </a:r>
            <a:endParaRPr sz="60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53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Sensor networks as </a:t>
            </a:r>
            <a:r>
              <a:rPr spc="10" dirty="0"/>
              <a:t>distributed</a:t>
            </a:r>
            <a:r>
              <a:rPr spc="-25" dirty="0"/>
              <a:t> </a:t>
            </a:r>
            <a:r>
              <a:rPr spc="15" dirty="0"/>
              <a:t>databases</a:t>
            </a:r>
          </a:p>
        </p:txBody>
      </p:sp>
      <p:sp>
        <p:nvSpPr>
          <p:cNvPr id="4" name="object 4"/>
          <p:cNvSpPr/>
          <p:nvPr/>
        </p:nvSpPr>
        <p:spPr>
          <a:xfrm>
            <a:off x="87743" y="640854"/>
            <a:ext cx="4432935" cy="173990"/>
          </a:xfrm>
          <a:custGeom>
            <a:avLst/>
            <a:gdLst/>
            <a:ahLst/>
            <a:cxnLst/>
            <a:rect l="l" t="t" r="r" b="b"/>
            <a:pathLst>
              <a:path w="4432935" h="173990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73799"/>
                </a:lnTo>
                <a:lnTo>
                  <a:pt x="4432567" y="173799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1920" y="631144"/>
            <a:ext cx="8001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04064C"/>
                </a:solidFill>
                <a:latin typeface="Arial"/>
                <a:cs typeface="Arial"/>
              </a:rPr>
              <a:t>Two</a:t>
            </a:r>
            <a:r>
              <a:rPr sz="1000" spc="-4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extremes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7743" y="685063"/>
            <a:ext cx="4483735" cy="2510155"/>
            <a:chOff x="87743" y="685063"/>
            <a:chExt cx="4483735" cy="2510155"/>
          </a:xfrm>
        </p:grpSpPr>
        <p:sp>
          <p:nvSpPr>
            <p:cNvPr id="7" name="object 7"/>
            <p:cNvSpPr/>
            <p:nvPr/>
          </p:nvSpPr>
          <p:spPr>
            <a:xfrm>
              <a:off x="87744" y="801992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544" y="3093275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344" y="3080575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20311" y="685089"/>
              <a:ext cx="50749" cy="240818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743" y="846251"/>
              <a:ext cx="4432935" cy="2298065"/>
            </a:xfrm>
            <a:custGeom>
              <a:avLst/>
              <a:gdLst/>
              <a:ahLst/>
              <a:cxnLst/>
              <a:rect l="l" t="t" r="r" b="b"/>
              <a:pathLst>
                <a:path w="4432935" h="2298065">
                  <a:moveTo>
                    <a:pt x="4432567" y="0"/>
                  </a:moveTo>
                  <a:lnTo>
                    <a:pt x="0" y="0"/>
                  </a:lnTo>
                  <a:lnTo>
                    <a:pt x="0" y="2247023"/>
                  </a:lnTo>
                  <a:lnTo>
                    <a:pt x="4008" y="2266748"/>
                  </a:lnTo>
                  <a:lnTo>
                    <a:pt x="14922" y="2282901"/>
                  </a:lnTo>
                  <a:lnTo>
                    <a:pt x="31075" y="2293815"/>
                  </a:lnTo>
                  <a:lnTo>
                    <a:pt x="50800" y="2297824"/>
                  </a:lnTo>
                  <a:lnTo>
                    <a:pt x="4381767" y="2297824"/>
                  </a:lnTo>
                  <a:lnTo>
                    <a:pt x="4401492" y="2293815"/>
                  </a:lnTo>
                  <a:lnTo>
                    <a:pt x="4417644" y="2282901"/>
                  </a:lnTo>
                  <a:lnTo>
                    <a:pt x="4428558" y="2266748"/>
                  </a:lnTo>
                  <a:lnTo>
                    <a:pt x="4432567" y="224702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723163"/>
              <a:ext cx="0" cy="2389505"/>
            </a:xfrm>
            <a:custGeom>
              <a:avLst/>
              <a:gdLst/>
              <a:ahLst/>
              <a:cxnLst/>
              <a:rect l="l" t="t" r="r" b="b"/>
              <a:pathLst>
                <a:path h="2389505">
                  <a:moveTo>
                    <a:pt x="0" y="238916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71046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9776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20311" y="68506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90882" y="1406527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4">
                  <a:moveTo>
                    <a:pt x="386871" y="0"/>
                  </a:moveTo>
                  <a:lnTo>
                    <a:pt x="0" y="0"/>
                  </a:lnTo>
                  <a:lnTo>
                    <a:pt x="0" y="187050"/>
                  </a:lnTo>
                  <a:lnTo>
                    <a:pt x="16646" y="207507"/>
                  </a:lnTo>
                  <a:lnTo>
                    <a:pt x="60510" y="222119"/>
                  </a:lnTo>
                  <a:lnTo>
                    <a:pt x="122478" y="230886"/>
                  </a:lnTo>
                  <a:lnTo>
                    <a:pt x="193435" y="233808"/>
                  </a:lnTo>
                  <a:lnTo>
                    <a:pt x="264393" y="230886"/>
                  </a:lnTo>
                  <a:lnTo>
                    <a:pt x="326361" y="222119"/>
                  </a:lnTo>
                  <a:lnTo>
                    <a:pt x="370225" y="207507"/>
                  </a:lnTo>
                  <a:lnTo>
                    <a:pt x="386871" y="187050"/>
                  </a:lnTo>
                  <a:lnTo>
                    <a:pt x="386871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90882" y="1406527"/>
              <a:ext cx="387350" cy="234315"/>
            </a:xfrm>
            <a:custGeom>
              <a:avLst/>
              <a:gdLst/>
              <a:ahLst/>
              <a:cxnLst/>
              <a:rect l="l" t="t" r="r" b="b"/>
              <a:pathLst>
                <a:path w="387350" h="234314">
                  <a:moveTo>
                    <a:pt x="0" y="0"/>
                  </a:moveTo>
                  <a:lnTo>
                    <a:pt x="386871" y="0"/>
                  </a:lnTo>
                  <a:lnTo>
                    <a:pt x="386871" y="29825"/>
                  </a:lnTo>
                  <a:lnTo>
                    <a:pt x="386871" y="93308"/>
                  </a:lnTo>
                  <a:lnTo>
                    <a:pt x="386871" y="156900"/>
                  </a:lnTo>
                  <a:lnTo>
                    <a:pt x="386871" y="187050"/>
                  </a:lnTo>
                  <a:lnTo>
                    <a:pt x="370225" y="207507"/>
                  </a:lnTo>
                  <a:lnTo>
                    <a:pt x="326361" y="222119"/>
                  </a:lnTo>
                  <a:lnTo>
                    <a:pt x="264393" y="230886"/>
                  </a:lnTo>
                  <a:lnTo>
                    <a:pt x="193435" y="233808"/>
                  </a:lnTo>
                  <a:lnTo>
                    <a:pt x="122478" y="230886"/>
                  </a:lnTo>
                  <a:lnTo>
                    <a:pt x="60510" y="222119"/>
                  </a:lnTo>
                  <a:lnTo>
                    <a:pt x="16646" y="207507"/>
                  </a:lnTo>
                  <a:lnTo>
                    <a:pt x="0" y="187050"/>
                  </a:lnTo>
                  <a:lnTo>
                    <a:pt x="0" y="156558"/>
                  </a:lnTo>
                  <a:lnTo>
                    <a:pt x="0" y="92400"/>
                  </a:lnTo>
                  <a:lnTo>
                    <a:pt x="0" y="28804"/>
                  </a:lnTo>
                  <a:lnTo>
                    <a:pt x="0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90882" y="1374707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4">
                  <a:moveTo>
                    <a:pt x="193435" y="0"/>
                  </a:moveTo>
                  <a:lnTo>
                    <a:pt x="118265" y="2507"/>
                  </a:lnTo>
                  <a:lnTo>
                    <a:pt x="56766" y="9338"/>
                  </a:lnTo>
                  <a:lnTo>
                    <a:pt x="15242" y="19455"/>
                  </a:lnTo>
                  <a:lnTo>
                    <a:pt x="0" y="31820"/>
                  </a:lnTo>
                  <a:lnTo>
                    <a:pt x="15242" y="44187"/>
                  </a:lnTo>
                  <a:lnTo>
                    <a:pt x="56766" y="54303"/>
                  </a:lnTo>
                  <a:lnTo>
                    <a:pt x="118265" y="61134"/>
                  </a:lnTo>
                  <a:lnTo>
                    <a:pt x="193435" y="63641"/>
                  </a:lnTo>
                  <a:lnTo>
                    <a:pt x="268607" y="61134"/>
                  </a:lnTo>
                  <a:lnTo>
                    <a:pt x="330106" y="54303"/>
                  </a:lnTo>
                  <a:lnTo>
                    <a:pt x="371629" y="44187"/>
                  </a:lnTo>
                  <a:lnTo>
                    <a:pt x="386871" y="31820"/>
                  </a:lnTo>
                  <a:lnTo>
                    <a:pt x="371629" y="19455"/>
                  </a:lnTo>
                  <a:lnTo>
                    <a:pt x="330106" y="9338"/>
                  </a:lnTo>
                  <a:lnTo>
                    <a:pt x="268607" y="2507"/>
                  </a:lnTo>
                  <a:lnTo>
                    <a:pt x="1934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90882" y="1374707"/>
              <a:ext cx="387350" cy="64135"/>
            </a:xfrm>
            <a:custGeom>
              <a:avLst/>
              <a:gdLst/>
              <a:ahLst/>
              <a:cxnLst/>
              <a:rect l="l" t="t" r="r" b="b"/>
              <a:pathLst>
                <a:path w="387350" h="64134">
                  <a:moveTo>
                    <a:pt x="193435" y="0"/>
                  </a:moveTo>
                  <a:lnTo>
                    <a:pt x="268607" y="2507"/>
                  </a:lnTo>
                  <a:lnTo>
                    <a:pt x="330106" y="9338"/>
                  </a:lnTo>
                  <a:lnTo>
                    <a:pt x="371629" y="19455"/>
                  </a:lnTo>
                  <a:lnTo>
                    <a:pt x="386871" y="31820"/>
                  </a:lnTo>
                  <a:lnTo>
                    <a:pt x="371629" y="44187"/>
                  </a:lnTo>
                  <a:lnTo>
                    <a:pt x="330106" y="54303"/>
                  </a:lnTo>
                  <a:lnTo>
                    <a:pt x="268607" y="61134"/>
                  </a:lnTo>
                  <a:lnTo>
                    <a:pt x="193435" y="63641"/>
                  </a:lnTo>
                  <a:lnTo>
                    <a:pt x="118265" y="61134"/>
                  </a:lnTo>
                  <a:lnTo>
                    <a:pt x="56766" y="54303"/>
                  </a:lnTo>
                  <a:lnTo>
                    <a:pt x="15242" y="44187"/>
                  </a:lnTo>
                  <a:lnTo>
                    <a:pt x="0" y="31820"/>
                  </a:lnTo>
                  <a:lnTo>
                    <a:pt x="15242" y="19455"/>
                  </a:lnTo>
                  <a:lnTo>
                    <a:pt x="56766" y="9338"/>
                  </a:lnTo>
                  <a:lnTo>
                    <a:pt x="118265" y="2507"/>
                  </a:lnTo>
                  <a:lnTo>
                    <a:pt x="193435" y="0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89950" y="1232403"/>
              <a:ext cx="759460" cy="546100"/>
            </a:xfrm>
            <a:custGeom>
              <a:avLst/>
              <a:gdLst/>
              <a:ahLst/>
              <a:cxnLst/>
              <a:rect l="l" t="t" r="r" b="b"/>
              <a:pathLst>
                <a:path w="759460" h="546100">
                  <a:moveTo>
                    <a:pt x="0" y="545496"/>
                  </a:moveTo>
                  <a:lnTo>
                    <a:pt x="758951" y="545496"/>
                  </a:lnTo>
                  <a:lnTo>
                    <a:pt x="758951" y="0"/>
                  </a:lnTo>
                  <a:lnTo>
                    <a:pt x="0" y="0"/>
                  </a:lnTo>
                  <a:lnTo>
                    <a:pt x="0" y="545496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95836" y="1087943"/>
            <a:ext cx="57150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Operator's</a:t>
            </a:r>
            <a:r>
              <a:rPr sz="650" spc="-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site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65091" y="1021008"/>
            <a:ext cx="3030220" cy="1987550"/>
            <a:chOff x="795562" y="1011079"/>
            <a:chExt cx="3030220" cy="1987550"/>
          </a:xfrm>
        </p:grpSpPr>
        <p:sp>
          <p:nvSpPr>
            <p:cNvPr id="23" name="object 23"/>
            <p:cNvSpPr/>
            <p:nvPr/>
          </p:nvSpPr>
          <p:spPr>
            <a:xfrm>
              <a:off x="1566830" y="1011079"/>
              <a:ext cx="2258782" cy="85492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586170" y="2529395"/>
              <a:ext cx="560705" cy="0"/>
            </a:xfrm>
            <a:custGeom>
              <a:avLst/>
              <a:gdLst/>
              <a:ahLst/>
              <a:cxnLst/>
              <a:rect l="l" t="t" r="r" b="b"/>
              <a:pathLst>
                <a:path w="560705">
                  <a:moveTo>
                    <a:pt x="0" y="0"/>
                  </a:moveTo>
                  <a:lnTo>
                    <a:pt x="560216" y="0"/>
                  </a:lnTo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109398" y="2497516"/>
              <a:ext cx="74377" cy="6375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616051" y="2708421"/>
              <a:ext cx="568325" cy="635"/>
            </a:xfrm>
            <a:custGeom>
              <a:avLst/>
              <a:gdLst/>
              <a:ahLst/>
              <a:cxnLst/>
              <a:rect l="l" t="t" r="r" b="b"/>
              <a:pathLst>
                <a:path w="568325" h="635">
                  <a:moveTo>
                    <a:pt x="-2635" y="126"/>
                  </a:moveTo>
                  <a:lnTo>
                    <a:pt x="570359" y="126"/>
                  </a:lnTo>
                </a:path>
              </a:pathLst>
            </a:custGeom>
            <a:ln w="552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78671" y="2676730"/>
              <a:ext cx="74438" cy="637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971975" y="2563735"/>
              <a:ext cx="218726" cy="289877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218217" y="2139200"/>
              <a:ext cx="1596853" cy="85928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98197" y="2363967"/>
              <a:ext cx="759460" cy="546100"/>
            </a:xfrm>
            <a:custGeom>
              <a:avLst/>
              <a:gdLst/>
              <a:ahLst/>
              <a:cxnLst/>
              <a:rect l="l" t="t" r="r" b="b"/>
              <a:pathLst>
                <a:path w="759460" h="546100">
                  <a:moveTo>
                    <a:pt x="0" y="545492"/>
                  </a:moveTo>
                  <a:lnTo>
                    <a:pt x="758951" y="545492"/>
                  </a:lnTo>
                  <a:lnTo>
                    <a:pt x="758951" y="0"/>
                  </a:lnTo>
                  <a:lnTo>
                    <a:pt x="0" y="0"/>
                  </a:lnTo>
                  <a:lnTo>
                    <a:pt x="0" y="545492"/>
                  </a:lnTo>
                  <a:close/>
                </a:path>
              </a:pathLst>
            </a:custGeom>
            <a:ln w="52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711565" y="841184"/>
            <a:ext cx="61150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Sensor</a:t>
            </a:r>
            <a:r>
              <a:rPr sz="65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network</a:t>
            </a:r>
            <a:endParaRPr sz="6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701024" y="1973662"/>
            <a:ext cx="61150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Sensor</a:t>
            </a:r>
            <a:r>
              <a:rPr sz="65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network</a:t>
            </a:r>
            <a:endParaRPr sz="6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04083" y="2163349"/>
            <a:ext cx="1136650" cy="34036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Operator's</a:t>
            </a:r>
            <a:r>
              <a:rPr sz="65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site</a:t>
            </a:r>
            <a:endParaRPr sz="6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459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Query</a:t>
            </a:r>
            <a:endParaRPr sz="6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682751" y="2738943"/>
            <a:ext cx="386715" cy="327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1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Sensors  send</a:t>
            </a:r>
            <a:r>
              <a:rPr sz="65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only </a:t>
            </a:r>
            <a:r>
              <a:rPr sz="6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answers</a:t>
            </a:r>
            <a:endParaRPr sz="6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640998" y="1565973"/>
            <a:ext cx="788670" cy="65849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065" marR="233679" indent="-635" algn="ctr">
              <a:lnSpc>
                <a:spcPts val="740"/>
              </a:lnSpc>
              <a:spcBef>
                <a:spcPts val="17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Sensor data  is sent</a:t>
            </a:r>
            <a:r>
              <a:rPr sz="650" spc="-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directly  to</a:t>
            </a:r>
            <a:r>
              <a:rPr sz="65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operator</a:t>
            </a:r>
            <a:endParaRPr sz="650">
              <a:latin typeface="Arial"/>
              <a:cs typeface="Arial"/>
            </a:endParaRPr>
          </a:p>
          <a:p>
            <a:pPr marL="156845" marR="5080" algn="ctr">
              <a:lnSpc>
                <a:spcPct val="100000"/>
              </a:lnSpc>
              <a:spcBef>
                <a:spcPts val="330"/>
              </a:spcBef>
            </a:pP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Each sensor  can</a:t>
            </a:r>
            <a:r>
              <a:rPr sz="65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process</a:t>
            </a:r>
            <a:r>
              <a:rPr sz="65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6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store</a:t>
            </a:r>
            <a:r>
              <a:rPr sz="65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231F20"/>
                </a:solidFill>
                <a:latin typeface="Arial"/>
                <a:cs typeface="Arial"/>
              </a:rPr>
              <a:t>data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7" name="object 37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66700" y="3331252"/>
            <a:ext cx="59118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4" action="ppaction://hlinksldjump"/>
              </a:rPr>
              <a:t>Sensor</a:t>
            </a:r>
            <a:r>
              <a:rPr sz="600" spc="-40" dirty="0">
                <a:solidFill>
                  <a:srgbClr val="04064C"/>
                </a:solidFill>
                <a:latin typeface="Arial"/>
                <a:cs typeface="Arial"/>
                <a:hlinkClick r:id="rId1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4" action="ppaction://hlinksldjump"/>
              </a:rPr>
              <a:t>networks</a:t>
            </a:r>
            <a:endParaRPr sz="600">
              <a:latin typeface="Arial"/>
              <a:cs typeface="Arial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54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Duty-cycled</a:t>
            </a:r>
            <a:r>
              <a:rPr dirty="0"/>
              <a:t> </a:t>
            </a:r>
            <a:r>
              <a:rPr spc="15" dirty="0"/>
              <a:t>networks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857783"/>
            <a:ext cx="4483735" cy="596900"/>
            <a:chOff x="87743" y="857783"/>
            <a:chExt cx="4483735" cy="596900"/>
          </a:xfrm>
        </p:grpSpPr>
        <p:sp>
          <p:nvSpPr>
            <p:cNvPr id="5" name="object 5"/>
            <p:cNvSpPr/>
            <p:nvPr/>
          </p:nvSpPr>
          <p:spPr>
            <a:xfrm>
              <a:off x="87743" y="857783"/>
              <a:ext cx="4432935" cy="173990"/>
            </a:xfrm>
            <a:custGeom>
              <a:avLst/>
              <a:gdLst/>
              <a:ahLst/>
              <a:cxnLst/>
              <a:rect l="l" t="t" r="r" b="b"/>
              <a:pathLst>
                <a:path w="4432935" h="17399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3799"/>
                  </a:lnTo>
                  <a:lnTo>
                    <a:pt x="4432567" y="173799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018933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352461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339761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02017"/>
              <a:ext cx="50749" cy="45044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063207"/>
              <a:ext cx="4432935" cy="340360"/>
            </a:xfrm>
            <a:custGeom>
              <a:avLst/>
              <a:gdLst/>
              <a:ahLst/>
              <a:cxnLst/>
              <a:rect l="l" t="t" r="r" b="b"/>
              <a:pathLst>
                <a:path w="4432935" h="340359">
                  <a:moveTo>
                    <a:pt x="4432567" y="0"/>
                  </a:moveTo>
                  <a:lnTo>
                    <a:pt x="0" y="0"/>
                  </a:lnTo>
                  <a:lnTo>
                    <a:pt x="0" y="289253"/>
                  </a:lnTo>
                  <a:lnTo>
                    <a:pt x="4008" y="308978"/>
                  </a:lnTo>
                  <a:lnTo>
                    <a:pt x="14922" y="325131"/>
                  </a:lnTo>
                  <a:lnTo>
                    <a:pt x="31075" y="336045"/>
                  </a:lnTo>
                  <a:lnTo>
                    <a:pt x="50800" y="340054"/>
                  </a:lnTo>
                  <a:lnTo>
                    <a:pt x="4381767" y="340054"/>
                  </a:lnTo>
                  <a:lnTo>
                    <a:pt x="4401492" y="336045"/>
                  </a:lnTo>
                  <a:lnTo>
                    <a:pt x="4417644" y="325131"/>
                  </a:lnTo>
                  <a:lnTo>
                    <a:pt x="4428558" y="308978"/>
                  </a:lnTo>
                  <a:lnTo>
                    <a:pt x="4432567" y="28925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940112"/>
              <a:ext cx="0" cy="431800"/>
            </a:xfrm>
            <a:custGeom>
              <a:avLst/>
              <a:gdLst/>
              <a:ahLst/>
              <a:cxnLst/>
              <a:rect l="l" t="t" r="r" b="b"/>
              <a:pathLst>
                <a:path h="431800">
                  <a:moveTo>
                    <a:pt x="0" y="43139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92741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91471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02012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25844" y="807269"/>
            <a:ext cx="4236720" cy="56261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Issue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sensor networks need to operate on a </a:t>
            </a:r>
            <a:r>
              <a:rPr sz="1000" dirty="0">
                <a:latin typeface="Arial"/>
                <a:cs typeface="Arial"/>
              </a:rPr>
              <a:t>strict </a:t>
            </a:r>
            <a:r>
              <a:rPr sz="1000" spc="-5" dirty="0">
                <a:latin typeface="Arial"/>
                <a:cs typeface="Arial"/>
              </a:rPr>
              <a:t>energy budget: introduce 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duty</a:t>
            </a:r>
            <a:r>
              <a:rPr sz="1000" spc="-10" dirty="0">
                <a:solidFill>
                  <a:srgbClr val="FA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cycles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7743" y="1555190"/>
            <a:ext cx="4483735" cy="1314450"/>
            <a:chOff x="87743" y="1555190"/>
            <a:chExt cx="4483735" cy="1314450"/>
          </a:xfrm>
        </p:grpSpPr>
        <p:sp>
          <p:nvSpPr>
            <p:cNvPr id="17" name="object 17"/>
            <p:cNvSpPr/>
            <p:nvPr/>
          </p:nvSpPr>
          <p:spPr>
            <a:xfrm>
              <a:off x="87743" y="1555190"/>
              <a:ext cx="4432935" cy="175260"/>
            </a:xfrm>
            <a:custGeom>
              <a:avLst/>
              <a:gdLst/>
              <a:ahLst/>
              <a:cxnLst/>
              <a:rect l="l" t="t" r="r" b="b"/>
              <a:pathLst>
                <a:path w="4432935" h="17526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4812"/>
                  </a:lnTo>
                  <a:lnTo>
                    <a:pt x="4432567" y="174812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7744" y="1717345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38544" y="2767876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9344" y="2755176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20311" y="1599425"/>
              <a:ext cx="50749" cy="116845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43" y="1761620"/>
              <a:ext cx="4432935" cy="1057275"/>
            </a:xfrm>
            <a:custGeom>
              <a:avLst/>
              <a:gdLst/>
              <a:ahLst/>
              <a:cxnLst/>
              <a:rect l="l" t="t" r="r" b="b"/>
              <a:pathLst>
                <a:path w="4432935" h="1057275">
                  <a:moveTo>
                    <a:pt x="4432567" y="0"/>
                  </a:moveTo>
                  <a:lnTo>
                    <a:pt x="0" y="0"/>
                  </a:lnTo>
                  <a:lnTo>
                    <a:pt x="0" y="1006255"/>
                  </a:lnTo>
                  <a:lnTo>
                    <a:pt x="4008" y="1025980"/>
                  </a:lnTo>
                  <a:lnTo>
                    <a:pt x="14922" y="1042132"/>
                  </a:lnTo>
                  <a:lnTo>
                    <a:pt x="31075" y="1053047"/>
                  </a:lnTo>
                  <a:lnTo>
                    <a:pt x="50800" y="1057055"/>
                  </a:lnTo>
                  <a:lnTo>
                    <a:pt x="4381767" y="1057055"/>
                  </a:lnTo>
                  <a:lnTo>
                    <a:pt x="4401492" y="1053047"/>
                  </a:lnTo>
                  <a:lnTo>
                    <a:pt x="4417644" y="1042132"/>
                  </a:lnTo>
                  <a:lnTo>
                    <a:pt x="4428558" y="1025980"/>
                  </a:lnTo>
                  <a:lnTo>
                    <a:pt x="4432567" y="1006255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637515"/>
              <a:ext cx="0" cy="1149985"/>
            </a:xfrm>
            <a:custGeom>
              <a:avLst/>
              <a:gdLst/>
              <a:ahLst/>
              <a:cxnLst/>
              <a:rect l="l" t="t" r="r" b="b"/>
              <a:pathLst>
                <a:path h="1149985">
                  <a:moveTo>
                    <a:pt x="0" y="11494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62481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61211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1599415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96265" y="1504664"/>
            <a:ext cx="3636010" cy="4127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Definition</a:t>
            </a:r>
            <a:endParaRPr sz="10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A node is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active</a:t>
            </a:r>
            <a:r>
              <a:rPr sz="1000" spc="-5" dirty="0">
                <a:latin typeface="Arial"/>
                <a:cs typeface="Arial"/>
              </a:rPr>
              <a:t>during </a:t>
            </a:r>
            <a:r>
              <a:rPr sz="1000" i="1" spc="-5" dirty="0">
                <a:latin typeface="Arial"/>
                <a:cs typeface="Arial"/>
              </a:rPr>
              <a:t>T</a:t>
            </a:r>
            <a:r>
              <a:rPr sz="1200" spc="-7" baseline="-17361" dirty="0">
                <a:latin typeface="Arial"/>
                <a:cs typeface="Arial"/>
              </a:rPr>
              <a:t>active </a:t>
            </a:r>
            <a:r>
              <a:rPr sz="1000" spc="-5" dirty="0">
                <a:latin typeface="Arial"/>
                <a:cs typeface="Arial"/>
              </a:rPr>
              <a:t>time units, and</a:t>
            </a:r>
            <a:r>
              <a:rPr sz="1000" spc="-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then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suspended</a:t>
            </a:r>
            <a:r>
              <a:rPr sz="1000" spc="-5" dirty="0">
                <a:latin typeface="Arial"/>
                <a:cs typeface="Arial"/>
              </a:rPr>
              <a:t>for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761359" y="1769737"/>
            <a:ext cx="6489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500" i="1" spc="-7" baseline="13888" dirty="0">
                <a:latin typeface="Arial"/>
                <a:cs typeface="Arial"/>
              </a:rPr>
              <a:t>T</a:t>
            </a:r>
            <a:r>
              <a:rPr sz="800" spc="-5" dirty="0">
                <a:latin typeface="Arial"/>
                <a:cs typeface="Arial"/>
              </a:rPr>
              <a:t>suspended</a:t>
            </a:r>
            <a:endParaRPr sz="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5844" y="1891962"/>
            <a:ext cx="24580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units, to become </a:t>
            </a:r>
            <a:r>
              <a:rPr sz="1000" spc="-10" dirty="0">
                <a:latin typeface="Arial"/>
                <a:cs typeface="Arial"/>
              </a:rPr>
              <a:t>active </a:t>
            </a:r>
            <a:r>
              <a:rPr sz="1000" spc="-5" dirty="0">
                <a:latin typeface="Arial"/>
                <a:cs typeface="Arial"/>
              </a:rPr>
              <a:t>again.</a:t>
            </a:r>
            <a:r>
              <a:rPr sz="1000" spc="-5" dirty="0">
                <a:solidFill>
                  <a:srgbClr val="FA0000"/>
                </a:solidFill>
                <a:latin typeface="Arial"/>
                <a:cs typeface="Arial"/>
              </a:rPr>
              <a:t>Duty cycle</a:t>
            </a:r>
            <a:r>
              <a:rPr sz="1000" spc="70" dirty="0">
                <a:solidFill>
                  <a:srgbClr val="FA0000"/>
                </a:solidFill>
                <a:latin typeface="Arial"/>
                <a:cs typeface="Arial"/>
              </a:rPr>
              <a:t> </a:t>
            </a:r>
            <a:r>
              <a:rPr sz="1000" i="1" spc="70" dirty="0">
                <a:latin typeface="Arial"/>
                <a:cs typeface="Arial"/>
              </a:rPr>
              <a:t>τ</a:t>
            </a:r>
            <a:r>
              <a:rPr sz="1000" spc="70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36852" y="2236360"/>
            <a:ext cx="2184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60" dirty="0">
                <a:latin typeface="Arial"/>
                <a:cs typeface="Arial"/>
              </a:rPr>
              <a:t>τ</a:t>
            </a:r>
            <a:r>
              <a:rPr sz="1000" i="1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Latin Modern Math"/>
                <a:cs typeface="Latin Modern Math"/>
              </a:rPr>
              <a:t>=</a:t>
            </a:r>
            <a:endParaRPr sz="1000">
              <a:latin typeface="Latin Modern Math"/>
              <a:cs typeface="Latin Modern Math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885416" y="2343962"/>
            <a:ext cx="1057910" cy="0"/>
          </a:xfrm>
          <a:custGeom>
            <a:avLst/>
            <a:gdLst/>
            <a:ahLst/>
            <a:cxnLst/>
            <a:rect l="l" t="t" r="r" b="b"/>
            <a:pathLst>
              <a:path w="1057910">
                <a:moveTo>
                  <a:pt x="0" y="0"/>
                </a:moveTo>
                <a:lnTo>
                  <a:pt x="1057846" y="0"/>
                </a:lnTo>
              </a:path>
            </a:pathLst>
          </a:custGeom>
          <a:ln w="50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847316" y="2159692"/>
            <a:ext cx="1127760" cy="370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355600">
              <a:lnSpc>
                <a:spcPct val="113199"/>
              </a:lnSpc>
              <a:spcBef>
                <a:spcPts val="100"/>
              </a:spcBef>
            </a:pPr>
            <a:r>
              <a:rPr sz="1500" i="1" spc="-7" baseline="13888" dirty="0">
                <a:latin typeface="Arial"/>
                <a:cs typeface="Arial"/>
              </a:rPr>
              <a:t>T</a:t>
            </a:r>
            <a:r>
              <a:rPr sz="800" spc="-5" dirty="0">
                <a:latin typeface="Arial"/>
                <a:cs typeface="Arial"/>
              </a:rPr>
              <a:t>active  </a:t>
            </a:r>
            <a:r>
              <a:rPr sz="1500" i="1" spc="-7" baseline="13888" dirty="0">
                <a:latin typeface="Arial"/>
                <a:cs typeface="Arial"/>
              </a:rPr>
              <a:t>T</a:t>
            </a:r>
            <a:r>
              <a:rPr sz="800" spc="-5" dirty="0">
                <a:latin typeface="Arial"/>
                <a:cs typeface="Arial"/>
              </a:rPr>
              <a:t>active </a:t>
            </a:r>
            <a:r>
              <a:rPr sz="1500" spc="-7" baseline="13888" dirty="0">
                <a:latin typeface="Latin Modern Math"/>
                <a:cs typeface="Latin Modern Math"/>
              </a:rPr>
              <a:t>+</a:t>
            </a:r>
            <a:r>
              <a:rPr sz="1500" spc="-427" baseline="13888" dirty="0">
                <a:latin typeface="Latin Modern Math"/>
                <a:cs typeface="Latin Modern Math"/>
              </a:rPr>
              <a:t> </a:t>
            </a:r>
            <a:r>
              <a:rPr sz="1500" i="1" spc="-7" baseline="13888" dirty="0">
                <a:latin typeface="Arial"/>
                <a:cs typeface="Arial"/>
              </a:rPr>
              <a:t>T</a:t>
            </a:r>
            <a:r>
              <a:rPr sz="800" spc="-5" dirty="0">
                <a:latin typeface="Arial"/>
                <a:cs typeface="Arial"/>
              </a:rPr>
              <a:t>suspended</a:t>
            </a:r>
            <a:endParaRPr sz="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1920" y="2607950"/>
            <a:ext cx="36334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Arial"/>
                <a:cs typeface="Arial"/>
              </a:rPr>
              <a:t>Typical </a:t>
            </a:r>
            <a:r>
              <a:rPr sz="1000" spc="-5" dirty="0">
                <a:latin typeface="Arial"/>
                <a:cs typeface="Arial"/>
              </a:rPr>
              <a:t>duty cycles are 10 </a:t>
            </a:r>
            <a:r>
              <a:rPr sz="1000" i="1" spc="20" dirty="0">
                <a:latin typeface="DejaVu Sans Condensed"/>
                <a:cs typeface="DejaVu Sans Condensed"/>
              </a:rPr>
              <a:t>−</a:t>
            </a:r>
            <a:r>
              <a:rPr sz="1000" i="1" spc="-235" dirty="0">
                <a:latin typeface="DejaVu Sans Condensed"/>
                <a:cs typeface="DejaVu Sans Condensed"/>
              </a:rPr>
              <a:t> </a:t>
            </a:r>
            <a:r>
              <a:rPr sz="1000" spc="-5" dirty="0">
                <a:latin typeface="Arial"/>
                <a:cs typeface="Arial"/>
              </a:rPr>
              <a:t>30</a:t>
            </a:r>
            <a:r>
              <a:rPr sz="1000" spc="-5" dirty="0">
                <a:latin typeface="Latin Modern Math"/>
                <a:cs typeface="Latin Modern Math"/>
              </a:rPr>
              <a:t>%</a:t>
            </a:r>
            <a:r>
              <a:rPr sz="1000" spc="-5" dirty="0">
                <a:latin typeface="Arial"/>
                <a:cs typeface="Arial"/>
              </a:rPr>
              <a:t>, </a:t>
            </a:r>
            <a:r>
              <a:rPr sz="1000" spc="-10" dirty="0">
                <a:latin typeface="Arial"/>
                <a:cs typeface="Arial"/>
              </a:rPr>
              <a:t>but </a:t>
            </a:r>
            <a:r>
              <a:rPr sz="1000" spc="-5" dirty="0">
                <a:latin typeface="Arial"/>
                <a:cs typeface="Arial"/>
              </a:rPr>
              <a:t>can also be </a:t>
            </a:r>
            <a:r>
              <a:rPr sz="1000" spc="-10" dirty="0">
                <a:latin typeface="Arial"/>
                <a:cs typeface="Arial"/>
              </a:rPr>
              <a:t>lower </a:t>
            </a:r>
            <a:r>
              <a:rPr sz="1000" spc="-5" dirty="0">
                <a:latin typeface="Arial"/>
                <a:cs typeface="Arial"/>
              </a:rPr>
              <a:t>than 1</a:t>
            </a:r>
            <a:r>
              <a:rPr sz="1000" spc="-5" dirty="0">
                <a:latin typeface="Latin Modern Math"/>
                <a:cs typeface="Latin Modern Math"/>
              </a:rPr>
              <a:t>%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5" name="object 35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66700" y="3331252"/>
            <a:ext cx="59118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3" action="ppaction://hlinksldjump"/>
              </a:rPr>
              <a:t>Sensor</a:t>
            </a:r>
            <a:r>
              <a:rPr sz="600" spc="-40" dirty="0">
                <a:solidFill>
                  <a:srgbClr val="04064C"/>
                </a:solidFill>
                <a:latin typeface="Arial"/>
                <a:cs typeface="Arial"/>
                <a:hlinkClick r:id="rId1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3" action="ppaction://hlinksldjump"/>
              </a:rPr>
              <a:t>networks</a:t>
            </a:r>
            <a:endParaRPr sz="600">
              <a:latin typeface="Arial"/>
              <a:cs typeface="Arial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55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341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2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 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of</a:t>
            </a:r>
            <a:r>
              <a:rPr sz="600" spc="70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distributed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systems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Pervasive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systems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5" dirty="0"/>
              <a:t>Keeping </a:t>
            </a:r>
            <a:r>
              <a:rPr spc="15" dirty="0"/>
              <a:t>duty-cycled networks </a:t>
            </a:r>
            <a:r>
              <a:rPr spc="10" dirty="0"/>
              <a:t>in</a:t>
            </a:r>
            <a:r>
              <a:rPr spc="-20" dirty="0"/>
              <a:t> </a:t>
            </a:r>
            <a:r>
              <a:rPr spc="15" dirty="0"/>
              <a:t>sync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619188"/>
            <a:ext cx="4483735" cy="750570"/>
            <a:chOff x="87743" y="619188"/>
            <a:chExt cx="4483735" cy="750570"/>
          </a:xfrm>
        </p:grpSpPr>
        <p:sp>
          <p:nvSpPr>
            <p:cNvPr id="5" name="object 5"/>
            <p:cNvSpPr/>
            <p:nvPr/>
          </p:nvSpPr>
          <p:spPr>
            <a:xfrm>
              <a:off x="87743" y="619188"/>
              <a:ext cx="4432935" cy="173990"/>
            </a:xfrm>
            <a:custGeom>
              <a:avLst/>
              <a:gdLst/>
              <a:ahLst/>
              <a:cxnLst/>
              <a:rect l="l" t="t" r="r" b="b"/>
              <a:pathLst>
                <a:path w="4432935" h="173990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3799"/>
                  </a:lnTo>
                  <a:lnTo>
                    <a:pt x="4432567" y="173799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780338"/>
              <a:ext cx="4432566" cy="506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267790"/>
              <a:ext cx="101600" cy="101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255090"/>
              <a:ext cx="4381715" cy="1143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663435"/>
              <a:ext cx="50749" cy="60435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824614"/>
              <a:ext cx="4432935" cy="494030"/>
            </a:xfrm>
            <a:custGeom>
              <a:avLst/>
              <a:gdLst/>
              <a:ahLst/>
              <a:cxnLst/>
              <a:rect l="l" t="t" r="r" b="b"/>
              <a:pathLst>
                <a:path w="4432935" h="494030">
                  <a:moveTo>
                    <a:pt x="4432567" y="0"/>
                  </a:moveTo>
                  <a:lnTo>
                    <a:pt x="0" y="0"/>
                  </a:lnTo>
                  <a:lnTo>
                    <a:pt x="0" y="443175"/>
                  </a:lnTo>
                  <a:lnTo>
                    <a:pt x="4008" y="462900"/>
                  </a:lnTo>
                  <a:lnTo>
                    <a:pt x="14922" y="479053"/>
                  </a:lnTo>
                  <a:lnTo>
                    <a:pt x="31075" y="489967"/>
                  </a:lnTo>
                  <a:lnTo>
                    <a:pt x="50800" y="493975"/>
                  </a:lnTo>
                  <a:lnTo>
                    <a:pt x="4381767" y="493975"/>
                  </a:lnTo>
                  <a:lnTo>
                    <a:pt x="4401492" y="489967"/>
                  </a:lnTo>
                  <a:lnTo>
                    <a:pt x="4417644" y="479053"/>
                  </a:lnTo>
                  <a:lnTo>
                    <a:pt x="4428558" y="462900"/>
                  </a:lnTo>
                  <a:lnTo>
                    <a:pt x="4432567" y="443175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701520"/>
              <a:ext cx="0" cy="585470"/>
            </a:xfrm>
            <a:custGeom>
              <a:avLst/>
              <a:gdLst/>
              <a:ahLst/>
              <a:cxnLst/>
              <a:rect l="l" t="t" r="r" b="b"/>
              <a:pathLst>
                <a:path h="585469">
                  <a:moveTo>
                    <a:pt x="0" y="58531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68882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67612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66342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743" y="1470520"/>
            <a:ext cx="4483735" cy="1056640"/>
            <a:chOff x="87743" y="1470520"/>
            <a:chExt cx="4483735" cy="1056640"/>
          </a:xfrm>
        </p:grpSpPr>
        <p:sp>
          <p:nvSpPr>
            <p:cNvPr id="16" name="object 16"/>
            <p:cNvSpPr/>
            <p:nvPr/>
          </p:nvSpPr>
          <p:spPr>
            <a:xfrm>
              <a:off x="87743" y="1470520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44" y="1633499"/>
              <a:ext cx="4432566" cy="5060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544" y="2425433"/>
              <a:ext cx="101600" cy="1016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9344" y="2412733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0311" y="1514754"/>
              <a:ext cx="50749" cy="91067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3" y="1677769"/>
              <a:ext cx="4432935" cy="798830"/>
            </a:xfrm>
            <a:custGeom>
              <a:avLst/>
              <a:gdLst/>
              <a:ahLst/>
              <a:cxnLst/>
              <a:rect l="l" t="t" r="r" b="b"/>
              <a:pathLst>
                <a:path w="4432935" h="798830">
                  <a:moveTo>
                    <a:pt x="4432567" y="0"/>
                  </a:moveTo>
                  <a:lnTo>
                    <a:pt x="0" y="0"/>
                  </a:lnTo>
                  <a:lnTo>
                    <a:pt x="0" y="747664"/>
                  </a:lnTo>
                  <a:lnTo>
                    <a:pt x="4008" y="767388"/>
                  </a:lnTo>
                  <a:lnTo>
                    <a:pt x="14922" y="783541"/>
                  </a:lnTo>
                  <a:lnTo>
                    <a:pt x="31075" y="794456"/>
                  </a:lnTo>
                  <a:lnTo>
                    <a:pt x="50800" y="798464"/>
                  </a:lnTo>
                  <a:lnTo>
                    <a:pt x="4381767" y="798464"/>
                  </a:lnTo>
                  <a:lnTo>
                    <a:pt x="4401492" y="794456"/>
                  </a:lnTo>
                  <a:lnTo>
                    <a:pt x="4417644" y="783541"/>
                  </a:lnTo>
                  <a:lnTo>
                    <a:pt x="4428558" y="767388"/>
                  </a:lnTo>
                  <a:lnTo>
                    <a:pt x="4432567" y="747664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0311" y="1552839"/>
              <a:ext cx="0" cy="892175"/>
            </a:xfrm>
            <a:custGeom>
              <a:avLst/>
              <a:gdLst/>
              <a:ahLst/>
              <a:cxnLst/>
              <a:rect l="l" t="t" r="r" b="b"/>
              <a:pathLst>
                <a:path h="892175">
                  <a:moveTo>
                    <a:pt x="0" y="89164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0311" y="154013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152743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0311" y="1514739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69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9557" y="1717001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9557" y="1868830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9557" y="2020659"/>
              <a:ext cx="76809" cy="768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69557" y="2324315"/>
              <a:ext cx="76809" cy="768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87743" y="2628163"/>
            <a:ext cx="4483735" cy="599440"/>
            <a:chOff x="87743" y="2628163"/>
            <a:chExt cx="4483735" cy="599440"/>
          </a:xfrm>
        </p:grpSpPr>
        <p:sp>
          <p:nvSpPr>
            <p:cNvPr id="31" name="object 31"/>
            <p:cNvSpPr/>
            <p:nvPr/>
          </p:nvSpPr>
          <p:spPr>
            <a:xfrm>
              <a:off x="87743" y="2628163"/>
              <a:ext cx="4432935" cy="173990"/>
            </a:xfrm>
            <a:custGeom>
              <a:avLst/>
              <a:gdLst/>
              <a:ahLst/>
              <a:cxnLst/>
              <a:rect l="l" t="t" r="r" b="b"/>
              <a:pathLst>
                <a:path w="4432935" h="173989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3799"/>
                  </a:lnTo>
                  <a:lnTo>
                    <a:pt x="4432567" y="173799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6666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7744" y="2789313"/>
              <a:ext cx="4432566" cy="5060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38544" y="3125749"/>
              <a:ext cx="101600" cy="1016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9344" y="3113049"/>
              <a:ext cx="4381715" cy="1143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520311" y="2672397"/>
              <a:ext cx="50749" cy="45335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7743" y="2833583"/>
              <a:ext cx="4432935" cy="343535"/>
            </a:xfrm>
            <a:custGeom>
              <a:avLst/>
              <a:gdLst/>
              <a:ahLst/>
              <a:cxnLst/>
              <a:rect l="l" t="t" r="r" b="b"/>
              <a:pathLst>
                <a:path w="4432935" h="343535">
                  <a:moveTo>
                    <a:pt x="4432567" y="0"/>
                  </a:moveTo>
                  <a:lnTo>
                    <a:pt x="0" y="0"/>
                  </a:lnTo>
                  <a:lnTo>
                    <a:pt x="0" y="292166"/>
                  </a:lnTo>
                  <a:lnTo>
                    <a:pt x="4008" y="311890"/>
                  </a:lnTo>
                  <a:lnTo>
                    <a:pt x="14922" y="328043"/>
                  </a:lnTo>
                  <a:lnTo>
                    <a:pt x="31075" y="338957"/>
                  </a:lnTo>
                  <a:lnTo>
                    <a:pt x="50800" y="342966"/>
                  </a:lnTo>
                  <a:lnTo>
                    <a:pt x="4381767" y="342966"/>
                  </a:lnTo>
                  <a:lnTo>
                    <a:pt x="4401492" y="338957"/>
                  </a:lnTo>
                  <a:lnTo>
                    <a:pt x="4417644" y="328043"/>
                  </a:lnTo>
                  <a:lnTo>
                    <a:pt x="4428558" y="311890"/>
                  </a:lnTo>
                  <a:lnTo>
                    <a:pt x="4432567" y="292166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D8D8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520311" y="2710488"/>
              <a:ext cx="0" cy="434340"/>
            </a:xfrm>
            <a:custGeom>
              <a:avLst/>
              <a:gdLst/>
              <a:ahLst/>
              <a:cxnLst/>
              <a:rect l="l" t="t" r="r" b="b"/>
              <a:pathLst>
                <a:path h="434339">
                  <a:moveTo>
                    <a:pt x="0" y="4343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20311" y="269778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20311" y="268508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20311" y="267238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9644" y="567658"/>
            <a:ext cx="4483100" cy="25749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425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Issue</a:t>
            </a:r>
            <a:endParaRPr sz="1000">
              <a:latin typeface="Arial"/>
              <a:cs typeface="Arial"/>
            </a:endParaRPr>
          </a:p>
          <a:p>
            <a:pPr marL="88900" marR="399415" algn="just">
              <a:lnSpc>
                <a:spcPct val="100000"/>
              </a:lnSpc>
              <a:spcBef>
                <a:spcPts val="325"/>
              </a:spcBef>
            </a:pPr>
            <a:r>
              <a:rPr sz="1000" spc="-5" dirty="0">
                <a:latin typeface="Arial"/>
                <a:cs typeface="Arial"/>
              </a:rPr>
              <a:t>If duty cycles are </a:t>
            </a:r>
            <a:r>
              <a:rPr sz="1000" spc="-25" dirty="0">
                <a:latin typeface="Arial"/>
                <a:cs typeface="Arial"/>
              </a:rPr>
              <a:t>low, </a:t>
            </a:r>
            <a:r>
              <a:rPr sz="1000" spc="-5" dirty="0">
                <a:latin typeface="Arial"/>
                <a:cs typeface="Arial"/>
              </a:rPr>
              <a:t>sensor nodes </a:t>
            </a:r>
            <a:r>
              <a:rPr sz="1000" spc="-1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not </a:t>
            </a:r>
            <a:r>
              <a:rPr sz="1000" spc="-15" dirty="0">
                <a:latin typeface="Arial"/>
                <a:cs typeface="Arial"/>
              </a:rPr>
              <a:t>wake </a:t>
            </a:r>
            <a:r>
              <a:rPr sz="1000" spc="-5" dirty="0">
                <a:latin typeface="Arial"/>
                <a:cs typeface="Arial"/>
              </a:rPr>
              <a:t>up at the same time  anymore and become permanently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disconnected</a:t>
            </a:r>
            <a:r>
              <a:rPr sz="1000" spc="-5" dirty="0">
                <a:latin typeface="Arial"/>
                <a:cs typeface="Arial"/>
              </a:rPr>
              <a:t>: </a:t>
            </a:r>
            <a:r>
              <a:rPr sz="1000" spc="-1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spc="-10" dirty="0">
                <a:latin typeface="Arial"/>
                <a:cs typeface="Arial"/>
              </a:rPr>
              <a:t>active </a:t>
            </a:r>
            <a:r>
              <a:rPr sz="1000" spc="-5" dirty="0">
                <a:latin typeface="Arial"/>
                <a:cs typeface="Arial"/>
              </a:rPr>
              <a:t>during  different, nonoverlapping time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slots.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50">
              <a:latin typeface="Arial"/>
              <a:cs typeface="Arial"/>
            </a:endParaRPr>
          </a:p>
          <a:p>
            <a:pPr marL="889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Solution</a:t>
            </a:r>
            <a:endParaRPr sz="1000">
              <a:latin typeface="Arial"/>
              <a:cs typeface="Arial"/>
            </a:endParaRPr>
          </a:p>
          <a:p>
            <a:pPr marL="365760">
              <a:lnSpc>
                <a:spcPts val="1200"/>
              </a:lnSpc>
              <a:spcBef>
                <a:spcPts val="330"/>
              </a:spcBef>
            </a:pPr>
            <a:r>
              <a:rPr sz="1000" spc="-5" dirty="0">
                <a:latin typeface="Arial"/>
                <a:cs typeface="Arial"/>
              </a:rPr>
              <a:t>Each node </a:t>
            </a:r>
            <a:r>
              <a:rPr sz="1000" i="1" spc="-5" dirty="0">
                <a:latin typeface="Arial"/>
                <a:cs typeface="Arial"/>
              </a:rPr>
              <a:t>A </a:t>
            </a:r>
            <a:r>
              <a:rPr sz="1000" spc="-5" dirty="0">
                <a:latin typeface="Arial"/>
                <a:cs typeface="Arial"/>
              </a:rPr>
              <a:t>adopts a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cluster ID </a:t>
            </a:r>
            <a:r>
              <a:rPr sz="1000" i="1" spc="20" dirty="0">
                <a:latin typeface="Arial"/>
                <a:cs typeface="Arial"/>
              </a:rPr>
              <a:t>C</a:t>
            </a:r>
            <a:r>
              <a:rPr sz="1050" i="1" spc="30" baseline="-15873" dirty="0">
                <a:latin typeface="Arial"/>
                <a:cs typeface="Arial"/>
              </a:rPr>
              <a:t>A</a:t>
            </a:r>
            <a:r>
              <a:rPr sz="1000" spc="20" dirty="0">
                <a:latin typeface="Arial"/>
                <a:cs typeface="Arial"/>
              </a:rPr>
              <a:t>, </a:t>
            </a:r>
            <a:r>
              <a:rPr sz="1000" spc="-5" dirty="0">
                <a:latin typeface="Arial"/>
                <a:cs typeface="Arial"/>
              </a:rPr>
              <a:t>being a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number.</a:t>
            </a:r>
            <a:endParaRPr sz="1000">
              <a:latin typeface="Arial"/>
              <a:cs typeface="Arial"/>
            </a:endParaRPr>
          </a:p>
          <a:p>
            <a:pPr marL="365760">
              <a:lnSpc>
                <a:spcPts val="1195"/>
              </a:lnSpc>
            </a:pPr>
            <a:r>
              <a:rPr sz="1000" spc="-5" dirty="0">
                <a:latin typeface="Arial"/>
                <a:cs typeface="Arial"/>
              </a:rPr>
              <a:t>Let a node send a</a:t>
            </a:r>
            <a:r>
              <a:rPr sz="1000" spc="-5" dirty="0">
                <a:solidFill>
                  <a:srgbClr val="0000FA"/>
                </a:solidFill>
                <a:latin typeface="Arial"/>
                <a:cs typeface="Arial"/>
              </a:rPr>
              <a:t>join message</a:t>
            </a:r>
            <a:r>
              <a:rPr sz="1000" spc="-5" dirty="0">
                <a:latin typeface="Arial"/>
                <a:cs typeface="Arial"/>
              </a:rPr>
              <a:t>during its suspended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period.</a:t>
            </a:r>
            <a:endParaRPr sz="1000">
              <a:latin typeface="Arial"/>
              <a:cs typeface="Arial"/>
            </a:endParaRPr>
          </a:p>
          <a:p>
            <a:pPr marL="365760" marR="252095">
              <a:lnSpc>
                <a:spcPts val="1200"/>
              </a:lnSpc>
              <a:spcBef>
                <a:spcPts val="40"/>
              </a:spcBef>
            </a:pPr>
            <a:r>
              <a:rPr sz="1000" spc="-5" dirty="0">
                <a:latin typeface="Arial"/>
                <a:cs typeface="Arial"/>
              </a:rPr>
              <a:t>When </a:t>
            </a:r>
            <a:r>
              <a:rPr sz="1000" i="1" spc="-5" dirty="0">
                <a:latin typeface="Arial"/>
                <a:cs typeface="Arial"/>
              </a:rPr>
              <a:t>A </a:t>
            </a:r>
            <a:r>
              <a:rPr sz="1000" spc="-5" dirty="0">
                <a:latin typeface="Arial"/>
                <a:cs typeface="Arial"/>
              </a:rPr>
              <a:t>receives a join message from </a:t>
            </a:r>
            <a:r>
              <a:rPr sz="1000" i="1" spc="-5" dirty="0">
                <a:latin typeface="Arial"/>
                <a:cs typeface="Arial"/>
              </a:rPr>
              <a:t>B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i="1" spc="10" dirty="0">
                <a:latin typeface="Arial"/>
                <a:cs typeface="Arial"/>
              </a:rPr>
              <a:t>C</a:t>
            </a:r>
            <a:r>
              <a:rPr sz="1050" i="1" spc="15" baseline="-15873" dirty="0">
                <a:latin typeface="Arial"/>
                <a:cs typeface="Arial"/>
              </a:rPr>
              <a:t>A </a:t>
            </a:r>
            <a:r>
              <a:rPr sz="1000" i="1" spc="-5" dirty="0">
                <a:latin typeface="LM Roman Dunhill 10"/>
                <a:cs typeface="LM Roman Dunhill 10"/>
              </a:rPr>
              <a:t>&lt; </a:t>
            </a:r>
            <a:r>
              <a:rPr sz="1000" i="1" spc="10" dirty="0">
                <a:latin typeface="Arial"/>
                <a:cs typeface="Arial"/>
              </a:rPr>
              <a:t>C</a:t>
            </a:r>
            <a:r>
              <a:rPr sz="1050" i="1" spc="15" baseline="-15873" dirty="0">
                <a:latin typeface="Arial"/>
                <a:cs typeface="Arial"/>
              </a:rPr>
              <a:t>B </a:t>
            </a:r>
            <a:r>
              <a:rPr sz="1000" spc="-5" dirty="0">
                <a:latin typeface="Arial"/>
                <a:cs typeface="Arial"/>
              </a:rPr>
              <a:t>, it sends a</a:t>
            </a:r>
            <a:r>
              <a:rPr sz="1000" spc="-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join  message to its neighbors (in cluster </a:t>
            </a:r>
            <a:r>
              <a:rPr sz="1000" i="1" spc="20" dirty="0">
                <a:latin typeface="Arial"/>
                <a:cs typeface="Arial"/>
              </a:rPr>
              <a:t>C</a:t>
            </a:r>
            <a:r>
              <a:rPr sz="1050" i="1" spc="30" baseline="-15873" dirty="0">
                <a:latin typeface="Arial"/>
                <a:cs typeface="Arial"/>
              </a:rPr>
              <a:t>A</a:t>
            </a:r>
            <a:r>
              <a:rPr sz="1000" spc="20" dirty="0">
                <a:latin typeface="Arial"/>
                <a:cs typeface="Arial"/>
              </a:rPr>
              <a:t>) </a:t>
            </a:r>
            <a:r>
              <a:rPr sz="1000" spc="-10" dirty="0">
                <a:latin typeface="Arial"/>
                <a:cs typeface="Arial"/>
              </a:rPr>
              <a:t>before </a:t>
            </a:r>
            <a:r>
              <a:rPr sz="1000" spc="-5" dirty="0">
                <a:latin typeface="Arial"/>
                <a:cs typeface="Arial"/>
              </a:rPr>
              <a:t>joining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i="1" spc="15" dirty="0">
                <a:latin typeface="Arial"/>
                <a:cs typeface="Arial"/>
              </a:rPr>
              <a:t>B</a:t>
            </a:r>
            <a:r>
              <a:rPr sz="1000" spc="1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365760">
              <a:lnSpc>
                <a:spcPts val="1150"/>
              </a:lnSpc>
            </a:pPr>
            <a:r>
              <a:rPr sz="1000" spc="-5" dirty="0">
                <a:latin typeface="Arial"/>
                <a:cs typeface="Arial"/>
              </a:rPr>
              <a:t>When </a:t>
            </a:r>
            <a:r>
              <a:rPr sz="1000" i="1" spc="10" dirty="0">
                <a:latin typeface="Arial"/>
                <a:cs typeface="Arial"/>
              </a:rPr>
              <a:t>C</a:t>
            </a:r>
            <a:r>
              <a:rPr sz="1050" i="1" spc="15" baseline="-15873" dirty="0">
                <a:latin typeface="Arial"/>
                <a:cs typeface="Arial"/>
              </a:rPr>
              <a:t>A </a:t>
            </a:r>
            <a:r>
              <a:rPr sz="1000" i="1" spc="-5" dirty="0">
                <a:latin typeface="LM Roman Dunhill 10"/>
                <a:cs typeface="LM Roman Dunhill 10"/>
              </a:rPr>
              <a:t>&gt; </a:t>
            </a:r>
            <a:r>
              <a:rPr sz="1000" i="1" spc="10" dirty="0">
                <a:latin typeface="Arial"/>
                <a:cs typeface="Arial"/>
              </a:rPr>
              <a:t>C</a:t>
            </a:r>
            <a:r>
              <a:rPr sz="1050" i="1" spc="15" baseline="-15873" dirty="0">
                <a:latin typeface="Arial"/>
                <a:cs typeface="Arial"/>
              </a:rPr>
              <a:t>B </a:t>
            </a:r>
            <a:r>
              <a:rPr sz="1000" spc="-5" dirty="0">
                <a:latin typeface="Arial"/>
                <a:cs typeface="Arial"/>
              </a:rPr>
              <a:t>it sends a join message to </a:t>
            </a:r>
            <a:r>
              <a:rPr sz="1000" i="1" spc="-5" dirty="0">
                <a:latin typeface="Arial"/>
                <a:cs typeface="Arial"/>
              </a:rPr>
              <a:t>B </a:t>
            </a:r>
            <a:r>
              <a:rPr sz="1000" spc="-5" dirty="0">
                <a:latin typeface="Arial"/>
                <a:cs typeface="Arial"/>
              </a:rPr>
              <a:t>during </a:t>
            </a:r>
            <a:r>
              <a:rPr sz="1000" i="1" spc="-10" dirty="0">
                <a:latin typeface="Arial"/>
                <a:cs typeface="Arial"/>
              </a:rPr>
              <a:t>B</a:t>
            </a:r>
            <a:r>
              <a:rPr sz="1000" spc="-10" dirty="0">
                <a:latin typeface="Arial"/>
                <a:cs typeface="Arial"/>
              </a:rPr>
              <a:t>’s active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Arial"/>
              <a:cs typeface="Arial"/>
            </a:endParaRPr>
          </a:p>
          <a:p>
            <a:pPr marL="8890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Note</a:t>
            </a:r>
            <a:endParaRPr sz="1000">
              <a:latin typeface="Arial"/>
              <a:cs typeface="Arial"/>
            </a:endParaRPr>
          </a:p>
          <a:p>
            <a:pPr marL="88900" marR="30480">
              <a:lnSpc>
                <a:spcPct val="100000"/>
              </a:lnSpc>
              <a:spcBef>
                <a:spcPts val="330"/>
              </a:spcBef>
            </a:pPr>
            <a:r>
              <a:rPr sz="1000" spc="-15" dirty="0">
                <a:latin typeface="Arial"/>
                <a:cs typeface="Arial"/>
              </a:rPr>
              <a:t>Once a </a:t>
            </a:r>
            <a:r>
              <a:rPr sz="1000" spc="-10" dirty="0">
                <a:latin typeface="Arial"/>
                <a:cs typeface="Arial"/>
              </a:rPr>
              <a:t>join </a:t>
            </a:r>
            <a:r>
              <a:rPr sz="1000" spc="-15" dirty="0">
                <a:latin typeface="Arial"/>
                <a:cs typeface="Arial"/>
              </a:rPr>
              <a:t>message reaches a whole </a:t>
            </a:r>
            <a:r>
              <a:rPr sz="1000" spc="-20" dirty="0">
                <a:latin typeface="Arial"/>
                <a:cs typeface="Arial"/>
              </a:rPr>
              <a:t>cluster, </a:t>
            </a:r>
            <a:r>
              <a:rPr sz="1000" spc="-15" dirty="0">
                <a:latin typeface="Arial"/>
                <a:cs typeface="Arial"/>
              </a:rPr>
              <a:t>merging </a:t>
            </a:r>
            <a:r>
              <a:rPr sz="1000" spc="-20" dirty="0">
                <a:latin typeface="Arial"/>
                <a:cs typeface="Arial"/>
              </a:rPr>
              <a:t>two </a:t>
            </a:r>
            <a:r>
              <a:rPr sz="1000" spc="-15" dirty="0">
                <a:latin typeface="Arial"/>
                <a:cs typeface="Arial"/>
              </a:rPr>
              <a:t>clusters </a:t>
            </a:r>
            <a:r>
              <a:rPr sz="1000" spc="-10" dirty="0">
                <a:latin typeface="Arial"/>
                <a:cs typeface="Arial"/>
              </a:rPr>
              <a:t>is very </a:t>
            </a:r>
            <a:r>
              <a:rPr sz="1000" spc="-20" dirty="0">
                <a:latin typeface="Arial"/>
                <a:cs typeface="Arial"/>
              </a:rPr>
              <a:t>fast.  </a:t>
            </a:r>
            <a:r>
              <a:rPr sz="1000" spc="-5" dirty="0">
                <a:latin typeface="Arial"/>
                <a:cs typeface="Arial"/>
              </a:rPr>
              <a:t>Merging means: re-adjust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clocks.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43" name="object 43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66700" y="3331252"/>
            <a:ext cx="591185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8" action="ppaction://hlinksldjump"/>
              </a:rPr>
              <a:t>Sensor</a:t>
            </a:r>
            <a:r>
              <a:rPr sz="600" spc="-40" dirty="0">
                <a:solidFill>
                  <a:srgbClr val="04064C"/>
                </a:solidFill>
                <a:latin typeface="Arial"/>
                <a:cs typeface="Arial"/>
                <a:hlinkClick r:id="rId18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18" action="ppaction://hlinksldjump"/>
              </a:rPr>
              <a:t>networks</a:t>
            </a:r>
            <a:endParaRPr sz="600">
              <a:latin typeface="Arial"/>
              <a:cs typeface="Arial"/>
            </a:endParaRPr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pc="-5" dirty="0"/>
              <a:t>56 /</a:t>
            </a:r>
            <a:r>
              <a:rPr spc="-70" dirty="0"/>
              <a:t> </a:t>
            </a:r>
            <a:r>
              <a:rPr spc="-5" dirty="0"/>
              <a:t>56</a:t>
            </a:r>
          </a:p>
        </p:txBody>
      </p:sp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03929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Supporting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resource</a:t>
            </a: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sharing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5" dirty="0"/>
              <a:t>Sharing</a:t>
            </a:r>
            <a:r>
              <a:rPr dirty="0"/>
              <a:t> </a:t>
            </a:r>
            <a:r>
              <a:rPr spc="15" dirty="0"/>
              <a:t>resources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743" y="946213"/>
            <a:ext cx="4483735" cy="912494"/>
            <a:chOff x="87743" y="946213"/>
            <a:chExt cx="4483735" cy="912494"/>
          </a:xfrm>
        </p:grpSpPr>
        <p:sp>
          <p:nvSpPr>
            <p:cNvPr id="5" name="object 5"/>
            <p:cNvSpPr/>
            <p:nvPr/>
          </p:nvSpPr>
          <p:spPr>
            <a:xfrm>
              <a:off x="87743" y="946213"/>
              <a:ext cx="4432935" cy="183515"/>
            </a:xfrm>
            <a:custGeom>
              <a:avLst/>
              <a:gdLst/>
              <a:ahLst/>
              <a:cxnLst/>
              <a:rect l="l" t="t" r="r" b="b"/>
              <a:pathLst>
                <a:path w="4432935" h="183515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83036"/>
                  </a:lnTo>
                  <a:lnTo>
                    <a:pt x="4432567" y="183036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3F9D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44" y="1116596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544" y="1756702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344" y="1744002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20311" y="990447"/>
              <a:ext cx="50749" cy="76625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743" y="1160870"/>
              <a:ext cx="4432935" cy="647065"/>
            </a:xfrm>
            <a:custGeom>
              <a:avLst/>
              <a:gdLst/>
              <a:ahLst/>
              <a:cxnLst/>
              <a:rect l="l" t="t" r="r" b="b"/>
              <a:pathLst>
                <a:path w="4432935" h="647064">
                  <a:moveTo>
                    <a:pt x="4432567" y="0"/>
                  </a:moveTo>
                  <a:lnTo>
                    <a:pt x="0" y="0"/>
                  </a:lnTo>
                  <a:lnTo>
                    <a:pt x="0" y="595831"/>
                  </a:lnTo>
                  <a:lnTo>
                    <a:pt x="4008" y="615556"/>
                  </a:lnTo>
                  <a:lnTo>
                    <a:pt x="14922" y="631709"/>
                  </a:lnTo>
                  <a:lnTo>
                    <a:pt x="31075" y="642623"/>
                  </a:lnTo>
                  <a:lnTo>
                    <a:pt x="50800" y="646632"/>
                  </a:lnTo>
                  <a:lnTo>
                    <a:pt x="4381767" y="646632"/>
                  </a:lnTo>
                  <a:lnTo>
                    <a:pt x="4401492" y="642623"/>
                  </a:lnTo>
                  <a:lnTo>
                    <a:pt x="4417644" y="631709"/>
                  </a:lnTo>
                  <a:lnTo>
                    <a:pt x="4428558" y="615556"/>
                  </a:lnTo>
                  <a:lnTo>
                    <a:pt x="4432567" y="595831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CFE6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0311" y="1028540"/>
              <a:ext cx="0" cy="747395"/>
            </a:xfrm>
            <a:custGeom>
              <a:avLst/>
              <a:gdLst/>
              <a:ahLst/>
              <a:cxnLst/>
              <a:rect l="l" t="t" r="r" b="b"/>
              <a:pathLst>
                <a:path h="747394">
                  <a:moveTo>
                    <a:pt x="0" y="74721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101584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100313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990438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9557" y="1200086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9557" y="1351927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557" y="1503756"/>
              <a:ext cx="76809" cy="768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9557" y="1655584"/>
              <a:ext cx="76809" cy="7680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87743" y="1959431"/>
            <a:ext cx="4483735" cy="777875"/>
            <a:chOff x="87743" y="1959431"/>
            <a:chExt cx="4483735" cy="777875"/>
          </a:xfrm>
        </p:grpSpPr>
        <p:sp>
          <p:nvSpPr>
            <p:cNvPr id="20" name="object 20"/>
            <p:cNvSpPr/>
            <p:nvPr/>
          </p:nvSpPr>
          <p:spPr>
            <a:xfrm>
              <a:off x="87743" y="1959431"/>
              <a:ext cx="4432935" cy="175895"/>
            </a:xfrm>
            <a:custGeom>
              <a:avLst/>
              <a:gdLst/>
              <a:ahLst/>
              <a:cxnLst/>
              <a:rect l="l" t="t" r="r" b="b"/>
              <a:pathLst>
                <a:path w="4432935" h="175894">
                  <a:moveTo>
                    <a:pt x="4381767" y="0"/>
                  </a:moveTo>
                  <a:lnTo>
                    <a:pt x="50800" y="0"/>
                  </a:lnTo>
                  <a:lnTo>
                    <a:pt x="31075" y="4008"/>
                  </a:lnTo>
                  <a:lnTo>
                    <a:pt x="14922" y="14922"/>
                  </a:lnTo>
                  <a:lnTo>
                    <a:pt x="4008" y="31075"/>
                  </a:lnTo>
                  <a:lnTo>
                    <a:pt x="0" y="50800"/>
                  </a:lnTo>
                  <a:lnTo>
                    <a:pt x="0" y="175635"/>
                  </a:lnTo>
                  <a:lnTo>
                    <a:pt x="4432567" y="175635"/>
                  </a:lnTo>
                  <a:lnTo>
                    <a:pt x="4432567" y="50800"/>
                  </a:lnTo>
                  <a:lnTo>
                    <a:pt x="4428558" y="31075"/>
                  </a:lnTo>
                  <a:lnTo>
                    <a:pt x="4417644" y="14922"/>
                  </a:lnTo>
                  <a:lnTo>
                    <a:pt x="4401492" y="4008"/>
                  </a:lnTo>
                  <a:lnTo>
                    <a:pt x="4381767" y="0"/>
                  </a:lnTo>
                  <a:close/>
                </a:path>
              </a:pathLst>
            </a:custGeom>
            <a:solidFill>
              <a:srgbClr val="FCB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44" y="2122411"/>
              <a:ext cx="4432566" cy="506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8544" y="2635224"/>
              <a:ext cx="101600" cy="1016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9344" y="2622524"/>
              <a:ext cx="4381715" cy="1143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0311" y="2003666"/>
              <a:ext cx="50749" cy="631558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7743" y="2166681"/>
              <a:ext cx="4432935" cy="519430"/>
            </a:xfrm>
            <a:custGeom>
              <a:avLst/>
              <a:gdLst/>
              <a:ahLst/>
              <a:cxnLst/>
              <a:rect l="l" t="t" r="r" b="b"/>
              <a:pathLst>
                <a:path w="4432935" h="519430">
                  <a:moveTo>
                    <a:pt x="4432567" y="0"/>
                  </a:moveTo>
                  <a:lnTo>
                    <a:pt x="0" y="0"/>
                  </a:lnTo>
                  <a:lnTo>
                    <a:pt x="0" y="468543"/>
                  </a:lnTo>
                  <a:lnTo>
                    <a:pt x="4008" y="488268"/>
                  </a:lnTo>
                  <a:lnTo>
                    <a:pt x="14922" y="504421"/>
                  </a:lnTo>
                  <a:lnTo>
                    <a:pt x="31075" y="515335"/>
                  </a:lnTo>
                  <a:lnTo>
                    <a:pt x="50800" y="519344"/>
                  </a:lnTo>
                  <a:lnTo>
                    <a:pt x="4381767" y="519344"/>
                  </a:lnTo>
                  <a:lnTo>
                    <a:pt x="4401492" y="515335"/>
                  </a:lnTo>
                  <a:lnTo>
                    <a:pt x="4417644" y="504421"/>
                  </a:lnTo>
                  <a:lnTo>
                    <a:pt x="4428558" y="488268"/>
                  </a:lnTo>
                  <a:lnTo>
                    <a:pt x="4432567" y="468543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0311" y="2041751"/>
              <a:ext cx="0" cy="612775"/>
            </a:xfrm>
            <a:custGeom>
              <a:avLst/>
              <a:gdLst/>
              <a:ahLst/>
              <a:cxnLst/>
              <a:rect l="l" t="t" r="r" b="b"/>
              <a:pathLst>
                <a:path h="612775">
                  <a:moveTo>
                    <a:pt x="0" y="61252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20311" y="202905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20311" y="201635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520311" y="2003651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21665" y="888282"/>
            <a:ext cx="3615054" cy="176339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490"/>
              </a:spcBef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Canonical</a:t>
            </a:r>
            <a:r>
              <a:rPr sz="1000" spc="-10" dirty="0">
                <a:solidFill>
                  <a:srgbClr val="04064C"/>
                </a:solidFill>
                <a:latin typeface="Arial"/>
                <a:cs typeface="Arial"/>
              </a:rPr>
              <a:t> examples</a:t>
            </a:r>
            <a:endParaRPr sz="1000" dirty="0">
              <a:latin typeface="Arial"/>
              <a:cs typeface="Arial"/>
            </a:endParaRPr>
          </a:p>
          <a:p>
            <a:pPr marL="293370">
              <a:lnSpc>
                <a:spcPts val="1200"/>
              </a:lnSpc>
              <a:spcBef>
                <a:spcPts val="390"/>
              </a:spcBef>
            </a:pPr>
            <a:r>
              <a:rPr sz="1000" spc="-5" dirty="0">
                <a:latin typeface="Arial"/>
                <a:cs typeface="Arial"/>
              </a:rPr>
              <a:t>Cloud-based shared storage and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files</a:t>
            </a:r>
            <a:endParaRPr sz="1000" dirty="0">
              <a:latin typeface="Arial"/>
              <a:cs typeface="Arial"/>
            </a:endParaRPr>
          </a:p>
          <a:p>
            <a:pPr marL="293370">
              <a:lnSpc>
                <a:spcPts val="1195"/>
              </a:lnSpc>
            </a:pPr>
            <a:r>
              <a:rPr sz="1000" spc="-10" dirty="0">
                <a:latin typeface="Arial"/>
                <a:cs typeface="Arial"/>
              </a:rPr>
              <a:t>Peer-to-peer </a:t>
            </a:r>
            <a:r>
              <a:rPr sz="1000" spc="-5" dirty="0">
                <a:latin typeface="Arial"/>
                <a:cs typeface="Arial"/>
              </a:rPr>
              <a:t>assisted multimedia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streaming</a:t>
            </a:r>
            <a:endParaRPr sz="1000" dirty="0">
              <a:latin typeface="Arial"/>
              <a:cs typeface="Arial"/>
            </a:endParaRPr>
          </a:p>
          <a:p>
            <a:pPr marL="293370" marR="5080">
              <a:lnSpc>
                <a:spcPts val="1200"/>
              </a:lnSpc>
              <a:spcBef>
                <a:spcPts val="35"/>
              </a:spcBef>
            </a:pPr>
            <a:r>
              <a:rPr sz="1000" spc="-5" dirty="0">
                <a:latin typeface="Arial"/>
                <a:cs typeface="Arial"/>
              </a:rPr>
              <a:t>Shared mail </a:t>
            </a:r>
            <a:r>
              <a:rPr sz="1000" dirty="0">
                <a:latin typeface="Arial"/>
                <a:cs typeface="Arial"/>
              </a:rPr>
              <a:t>services </a:t>
            </a:r>
            <a:r>
              <a:rPr sz="1000" spc="-5" dirty="0">
                <a:latin typeface="Arial"/>
                <a:cs typeface="Arial"/>
              </a:rPr>
              <a:t>(think of outsourced mail systems)  Shared </a:t>
            </a:r>
            <a:r>
              <a:rPr sz="1000" spc="-15" dirty="0">
                <a:latin typeface="Arial"/>
                <a:cs typeface="Arial"/>
              </a:rPr>
              <a:t>Web </a:t>
            </a:r>
            <a:r>
              <a:rPr sz="1000" spc="-5" dirty="0">
                <a:latin typeface="Arial"/>
                <a:cs typeface="Arial"/>
              </a:rPr>
              <a:t>hosting (think of content distribution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networks)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 dirty="0">
              <a:latin typeface="Arial"/>
              <a:cs typeface="Arial"/>
            </a:endParaRPr>
          </a:p>
          <a:p>
            <a:pPr marL="16510">
              <a:lnSpc>
                <a:spcPct val="100000"/>
              </a:lnSpc>
            </a:pP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Observation</a:t>
            </a:r>
            <a:endParaRPr sz="1000" dirty="0">
              <a:latin typeface="Arial"/>
              <a:cs typeface="Arial"/>
            </a:endParaRPr>
          </a:p>
          <a:p>
            <a:pPr marL="293370">
              <a:lnSpc>
                <a:spcPct val="100000"/>
              </a:lnSpc>
              <a:spcBef>
                <a:spcPts val="615"/>
              </a:spcBef>
            </a:pPr>
            <a:r>
              <a:rPr sz="1000" i="1" spc="-5" dirty="0">
                <a:latin typeface="Arial"/>
                <a:cs typeface="Arial"/>
              </a:rPr>
              <a:t>“The network is the</a:t>
            </a:r>
            <a:r>
              <a:rPr sz="1000" i="1" spc="-10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computer”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(quote from John </a:t>
            </a:r>
            <a:r>
              <a:rPr sz="1000" spc="-10" dirty="0">
                <a:latin typeface="Arial"/>
                <a:cs typeface="Arial"/>
              </a:rPr>
              <a:t>Gage, </a:t>
            </a:r>
            <a:r>
              <a:rPr sz="1000" spc="-5" dirty="0">
                <a:latin typeface="Arial"/>
                <a:cs typeface="Arial"/>
              </a:rPr>
              <a:t>then at Sun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Microsystems)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32" name="object 32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2"/>
                  </a:lnTo>
                  <a:lnTo>
                    <a:pt x="2303995" y="129032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4300563" y="3331252"/>
            <a:ext cx="24130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8</a:t>
            </a:fld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713" y="716"/>
            <a:ext cx="4541520" cy="116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24554" algn="l"/>
              </a:tabLst>
            </a:pP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3" action="ppaction://hlinksldjump"/>
              </a:rPr>
              <a:t>Introduction: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Design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4" action="ppaction://hlinksldjump"/>
              </a:rPr>
              <a:t>goals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	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Making distribution transparent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29032"/>
            <a:ext cx="4608195" cy="321945"/>
          </a:xfrm>
          <a:prstGeom prst="rect">
            <a:avLst/>
          </a:prstGeom>
          <a:solidFill>
            <a:srgbClr val="FFE600"/>
          </a:solidFill>
        </p:spPr>
        <p:txBody>
          <a:bodyPr vert="horz" wrap="square" lIns="0" tIns="6223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490"/>
              </a:spcBef>
            </a:pPr>
            <a:r>
              <a:rPr spc="10" dirty="0"/>
              <a:t>Distribution</a:t>
            </a:r>
            <a:r>
              <a:rPr dirty="0"/>
              <a:t> </a:t>
            </a:r>
            <a:r>
              <a:rPr spc="15" dirty="0"/>
              <a:t>transparency</a:t>
            </a:r>
          </a:p>
        </p:txBody>
      </p:sp>
      <p:sp>
        <p:nvSpPr>
          <p:cNvPr id="4" name="object 4"/>
          <p:cNvSpPr/>
          <p:nvPr/>
        </p:nvSpPr>
        <p:spPr>
          <a:xfrm>
            <a:off x="87743" y="788402"/>
            <a:ext cx="4432935" cy="182245"/>
          </a:xfrm>
          <a:custGeom>
            <a:avLst/>
            <a:gdLst/>
            <a:ahLst/>
            <a:cxnLst/>
            <a:rect l="l" t="t" r="r" b="b"/>
            <a:pathLst>
              <a:path w="4432935" h="182244">
                <a:moveTo>
                  <a:pt x="4381767" y="0"/>
                </a:moveTo>
                <a:lnTo>
                  <a:pt x="50800" y="0"/>
                </a:lnTo>
                <a:lnTo>
                  <a:pt x="31075" y="4008"/>
                </a:lnTo>
                <a:lnTo>
                  <a:pt x="14922" y="14922"/>
                </a:lnTo>
                <a:lnTo>
                  <a:pt x="4008" y="31075"/>
                </a:lnTo>
                <a:lnTo>
                  <a:pt x="0" y="50800"/>
                </a:lnTo>
                <a:lnTo>
                  <a:pt x="0" y="181896"/>
                </a:lnTo>
                <a:lnTo>
                  <a:pt x="4432567" y="181896"/>
                </a:lnTo>
                <a:lnTo>
                  <a:pt x="4432567" y="50800"/>
                </a:lnTo>
                <a:lnTo>
                  <a:pt x="4428558" y="31075"/>
                </a:lnTo>
                <a:lnTo>
                  <a:pt x="4417644" y="14922"/>
                </a:lnTo>
                <a:lnTo>
                  <a:pt x="4401492" y="4008"/>
                </a:lnTo>
                <a:lnTo>
                  <a:pt x="4381767" y="0"/>
                </a:lnTo>
                <a:close/>
              </a:path>
            </a:pathLst>
          </a:custGeom>
          <a:solidFill>
            <a:srgbClr val="FCBB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1920" y="778692"/>
            <a:ext cx="3549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25" dirty="0">
                <a:solidFill>
                  <a:srgbClr val="04064C"/>
                </a:solidFill>
                <a:latin typeface="Arial"/>
                <a:cs typeface="Arial"/>
              </a:rPr>
              <a:t>T</a:t>
            </a:r>
            <a:r>
              <a:rPr sz="1000" spc="-5" dirty="0">
                <a:solidFill>
                  <a:srgbClr val="04064C"/>
                </a:solidFill>
                <a:latin typeface="Arial"/>
                <a:cs typeface="Arial"/>
              </a:rPr>
              <a:t>ypes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7743" y="832624"/>
            <a:ext cx="4483735" cy="2141220"/>
            <a:chOff x="87743" y="832624"/>
            <a:chExt cx="4483735" cy="2141220"/>
          </a:xfrm>
        </p:grpSpPr>
        <p:sp>
          <p:nvSpPr>
            <p:cNvPr id="7" name="object 7"/>
            <p:cNvSpPr/>
            <p:nvPr/>
          </p:nvSpPr>
          <p:spPr>
            <a:xfrm>
              <a:off x="87744" y="957643"/>
              <a:ext cx="4432566" cy="506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544" y="2871940"/>
              <a:ext cx="101600" cy="101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344" y="2859239"/>
              <a:ext cx="4381715" cy="1143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20311" y="832637"/>
              <a:ext cx="50749" cy="203930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743" y="1001915"/>
              <a:ext cx="4432935" cy="1920875"/>
            </a:xfrm>
            <a:custGeom>
              <a:avLst/>
              <a:gdLst/>
              <a:ahLst/>
              <a:cxnLst/>
              <a:rect l="l" t="t" r="r" b="b"/>
              <a:pathLst>
                <a:path w="4432935" h="1920875">
                  <a:moveTo>
                    <a:pt x="4432567" y="0"/>
                  </a:moveTo>
                  <a:lnTo>
                    <a:pt x="0" y="0"/>
                  </a:lnTo>
                  <a:lnTo>
                    <a:pt x="0" y="1870024"/>
                  </a:lnTo>
                  <a:lnTo>
                    <a:pt x="4008" y="1889748"/>
                  </a:lnTo>
                  <a:lnTo>
                    <a:pt x="14922" y="1905901"/>
                  </a:lnTo>
                  <a:lnTo>
                    <a:pt x="31075" y="1916816"/>
                  </a:lnTo>
                  <a:lnTo>
                    <a:pt x="50800" y="1920824"/>
                  </a:lnTo>
                  <a:lnTo>
                    <a:pt x="4381767" y="1920824"/>
                  </a:lnTo>
                  <a:lnTo>
                    <a:pt x="4401492" y="1916816"/>
                  </a:lnTo>
                  <a:lnTo>
                    <a:pt x="4417644" y="1905901"/>
                  </a:lnTo>
                  <a:lnTo>
                    <a:pt x="4428558" y="1889748"/>
                  </a:lnTo>
                  <a:lnTo>
                    <a:pt x="4432567" y="1870024"/>
                  </a:lnTo>
                  <a:lnTo>
                    <a:pt x="4432567" y="0"/>
                  </a:lnTo>
                  <a:close/>
                </a:path>
              </a:pathLst>
            </a:custGeom>
            <a:solidFill>
              <a:srgbClr val="FEE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0311" y="870724"/>
              <a:ext cx="0" cy="2020570"/>
            </a:xfrm>
            <a:custGeom>
              <a:avLst/>
              <a:gdLst/>
              <a:ahLst/>
              <a:cxnLst/>
              <a:rect l="l" t="t" r="r" b="b"/>
              <a:pathLst>
                <a:path h="2020570">
                  <a:moveTo>
                    <a:pt x="0" y="20202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20311" y="85802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AFAF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0311" y="84532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E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20311" y="832624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127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6" name="objec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087016"/>
              </p:ext>
            </p:extLst>
          </p:nvPr>
        </p:nvGraphicFramePr>
        <p:xfrm>
          <a:off x="250266" y="1027239"/>
          <a:ext cx="4102100" cy="18460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3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8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9031"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15">
                          <a:solidFill>
                            <a:srgbClr val="0000FA"/>
                          </a:solidFill>
                          <a:latin typeface="Arial"/>
                          <a:cs typeface="Arial"/>
                        </a:rPr>
                        <a:t>Transparency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5">
                          <a:solidFill>
                            <a:srgbClr val="0000FA"/>
                          </a:solidFill>
                          <a:latin typeface="Arial"/>
                          <a:cs typeface="Arial"/>
                        </a:rPr>
                        <a:t>Description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873">
                <a:tc>
                  <a:txBody>
                    <a:bodyPr/>
                    <a:lstStyle/>
                    <a:p>
                      <a:pPr marL="78105">
                        <a:lnSpc>
                          <a:spcPts val="1195"/>
                        </a:lnSpc>
                      </a:pPr>
                      <a:r>
                        <a:rPr sz="1000" spc="-5">
                          <a:solidFill>
                            <a:srgbClr val="FA0000"/>
                          </a:solidFill>
                          <a:latin typeface="Arial"/>
                          <a:cs typeface="Arial"/>
                        </a:rPr>
                        <a:t>Access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 marR="245745">
                        <a:lnSpc>
                          <a:spcPts val="1200"/>
                        </a:lnSpc>
                        <a:spcBef>
                          <a:spcPts val="3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Hide differences in data representation and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how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an  object is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accessed</a:t>
                      </a:r>
                      <a:endParaRPr lang="zh-TW" altLang="en-US" sz="10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072"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5">
                          <a:solidFill>
                            <a:srgbClr val="FA0000"/>
                          </a:solidFill>
                          <a:latin typeface="Arial"/>
                          <a:cs typeface="Arial"/>
                        </a:rPr>
                        <a:t>Location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Hide where an object is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located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00"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5" dirty="0">
                          <a:solidFill>
                            <a:srgbClr val="FA0000"/>
                          </a:solidFill>
                          <a:latin typeface="Arial"/>
                          <a:cs typeface="Arial"/>
                        </a:rPr>
                        <a:t>Relocation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Hide that an object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may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be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moved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another</a:t>
                      </a:r>
                      <a:r>
                        <a:rPr sz="10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location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73660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while in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use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084"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5" dirty="0">
                          <a:solidFill>
                            <a:srgbClr val="FA0000"/>
                          </a:solidFill>
                          <a:latin typeface="Arial"/>
                          <a:cs typeface="Arial"/>
                        </a:rPr>
                        <a:t>Migration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Hide that an object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may move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another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location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072"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5" dirty="0">
                          <a:solidFill>
                            <a:srgbClr val="FA0000"/>
                          </a:solidFill>
                          <a:latin typeface="Arial"/>
                          <a:cs typeface="Arial"/>
                        </a:rPr>
                        <a:t>Replication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Hide that an object is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replicated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900"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5" dirty="0">
                          <a:solidFill>
                            <a:srgbClr val="FA0000"/>
                          </a:solidFill>
                          <a:latin typeface="Arial"/>
                          <a:cs typeface="Arial"/>
                        </a:rPr>
                        <a:t>Concurrency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Hide that an object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may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be shared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by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several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7810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independent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users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2072"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10" dirty="0">
                          <a:solidFill>
                            <a:srgbClr val="FA0000"/>
                          </a:solidFill>
                          <a:latin typeface="Arial"/>
                          <a:cs typeface="Arial"/>
                        </a:rPr>
                        <a:t>Failure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Hide the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failure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and recovery of an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object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7" name="object 17"/>
          <p:cNvGrpSpPr/>
          <p:nvPr/>
        </p:nvGrpSpPr>
        <p:grpSpPr>
          <a:xfrm>
            <a:off x="0" y="3326968"/>
            <a:ext cx="4608195" cy="129539"/>
            <a:chOff x="0" y="3326968"/>
            <a:chExt cx="4608195" cy="129539"/>
          </a:xfrm>
        </p:grpSpPr>
        <p:sp>
          <p:nvSpPr>
            <p:cNvPr id="18" name="object 18"/>
            <p:cNvSpPr/>
            <p:nvPr/>
          </p:nvSpPr>
          <p:spPr>
            <a:xfrm>
              <a:off x="0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1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03995" y="3326968"/>
              <a:ext cx="2304415" cy="129539"/>
            </a:xfrm>
            <a:custGeom>
              <a:avLst/>
              <a:gdLst/>
              <a:ahLst/>
              <a:cxnLst/>
              <a:rect l="l" t="t" r="r" b="b"/>
              <a:pathLst>
                <a:path w="2304415" h="129539">
                  <a:moveTo>
                    <a:pt x="2303995" y="0"/>
                  </a:moveTo>
                  <a:lnTo>
                    <a:pt x="0" y="0"/>
                  </a:lnTo>
                  <a:lnTo>
                    <a:pt x="0" y="129031"/>
                  </a:lnTo>
                  <a:lnTo>
                    <a:pt x="2303995" y="129031"/>
                  </a:lnTo>
                  <a:lnTo>
                    <a:pt x="2303995" y="0"/>
                  </a:lnTo>
                  <a:close/>
                </a:path>
              </a:pathLst>
            </a:custGeom>
            <a:solidFill>
              <a:srgbClr val="FC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6700" y="3331252"/>
            <a:ext cx="115443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00" spc="-2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Types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of distribution</a:t>
            </a:r>
            <a:r>
              <a:rPr sz="600" spc="10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  <a:hlinkClick r:id="rId5" action="ppaction://hlinksldjump"/>
              </a:rPr>
              <a:t>transparency</a:t>
            </a:r>
            <a:endParaRPr sz="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300563" y="3331252"/>
            <a:ext cx="241300" cy="1193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9</a:t>
            </a:fld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 /</a:t>
            </a:r>
            <a:r>
              <a:rPr sz="600" spc="-70" dirty="0">
                <a:solidFill>
                  <a:srgbClr val="04064C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04064C"/>
                </a:solidFill>
                <a:latin typeface="Arial"/>
                <a:cs typeface="Arial"/>
              </a:rPr>
              <a:t>56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</TotalTime>
  <Words>7675</Words>
  <Application>Microsoft Macintosh PowerPoint</Application>
  <PresentationFormat>自訂</PresentationFormat>
  <Paragraphs>1058</Paragraphs>
  <Slides>76</Slides>
  <Notes>28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76</vt:i4>
      </vt:variant>
    </vt:vector>
  </HeadingPairs>
  <TitlesOfParts>
    <vt:vector size="86" baseType="lpstr">
      <vt:lpstr>DejaVu Sans Condensed</vt:lpstr>
      <vt:lpstr>Latin Modern Math</vt:lpstr>
      <vt:lpstr>LM Roman Dunhill 10</vt:lpstr>
      <vt:lpstr>Tuffy</vt:lpstr>
      <vt:lpstr>Arial</vt:lpstr>
      <vt:lpstr>Calibri</vt:lpstr>
      <vt:lpstr>Times New Roman</vt:lpstr>
      <vt:lpstr>Verdana</vt:lpstr>
      <vt:lpstr>Wingdings</vt:lpstr>
      <vt:lpstr>Office Theme</vt:lpstr>
      <vt:lpstr>PowerPoint 簡報</vt:lpstr>
      <vt:lpstr>Distributed System</vt:lpstr>
      <vt:lpstr>Collection of autonomous nodes</vt:lpstr>
      <vt:lpstr>Organization</vt:lpstr>
      <vt:lpstr>Coherent system</vt:lpstr>
      <vt:lpstr>Middleware: the OS of distributed systems</vt:lpstr>
      <vt:lpstr>PowerPoint 簡報</vt:lpstr>
      <vt:lpstr>Sharing resources</vt:lpstr>
      <vt:lpstr>Distribution transparency</vt:lpstr>
      <vt:lpstr>PowerPoint 簡報</vt:lpstr>
      <vt:lpstr>Degree of transparency</vt:lpstr>
      <vt:lpstr>Degree of transparency</vt:lpstr>
      <vt:lpstr>Degree of transparency</vt:lpstr>
      <vt:lpstr>Degree of transparency</vt:lpstr>
      <vt:lpstr>Degree of transparency</vt:lpstr>
      <vt:lpstr>Openness of distributed systems</vt:lpstr>
      <vt:lpstr>Policies versus mechanisms</vt:lpstr>
      <vt:lpstr>On strict separation</vt:lpstr>
      <vt:lpstr>Scale in distributed systems</vt:lpstr>
      <vt:lpstr>Size scalability</vt:lpstr>
      <vt:lpstr>Formal analysis</vt:lpstr>
      <vt:lpstr>Formal analysis</vt:lpstr>
      <vt:lpstr>Formal analysis</vt:lpstr>
      <vt:lpstr>Problems with geographical scalability</vt:lpstr>
      <vt:lpstr>Problems with administrative scalability</vt:lpstr>
      <vt:lpstr>Techniques for scaling</vt:lpstr>
      <vt:lpstr>Techniques for scaling</vt:lpstr>
      <vt:lpstr>Techniques for scaling</vt:lpstr>
      <vt:lpstr>Techniques for scaling</vt:lpstr>
      <vt:lpstr>Scaling: The problem with replication</vt:lpstr>
      <vt:lpstr>Scaling: The problem with replication</vt:lpstr>
      <vt:lpstr>Scaling: The problem with replication</vt:lpstr>
      <vt:lpstr>Scaling: The problem with replication</vt:lpstr>
      <vt:lpstr>Scaling: The problem with replication</vt:lpstr>
      <vt:lpstr>Developing distributed systems: Pitfalls</vt:lpstr>
      <vt:lpstr>Developing distributed systems: Pitfalls</vt:lpstr>
      <vt:lpstr>Developing distributed systems: Pitfalls</vt:lpstr>
      <vt:lpstr>Developing distributed systems: Pitfalls</vt:lpstr>
      <vt:lpstr>Developing distributed systems: Pitfalls</vt:lpstr>
      <vt:lpstr>Developing distributed systems: Pitfalls</vt:lpstr>
      <vt:lpstr>Developing distributed systems: Pitfalls</vt:lpstr>
      <vt:lpstr>Developing distributed systems: Pitfalls</vt:lpstr>
      <vt:lpstr>Developing distributed systems: Pitfalls</vt:lpstr>
      <vt:lpstr>Developing distributed systems: Pitfalls</vt:lpstr>
      <vt:lpstr>PowerPoint 簡報</vt:lpstr>
      <vt:lpstr>Parallel computing</vt:lpstr>
      <vt:lpstr>Distributed shared memory systems</vt:lpstr>
      <vt:lpstr>Cluster computing</vt:lpstr>
      <vt:lpstr>Grid computing</vt:lpstr>
      <vt:lpstr>Architecture for grid computing</vt:lpstr>
      <vt:lpstr>Cloud computing</vt:lpstr>
      <vt:lpstr>Cloud computing</vt:lpstr>
      <vt:lpstr>Is cloud computing cost-effective?</vt:lpstr>
      <vt:lpstr>Is cloud computing cost-effective?</vt:lpstr>
      <vt:lpstr>Computing benefits</vt:lpstr>
      <vt:lpstr>Internet costs</vt:lpstr>
      <vt:lpstr>Rate of transactions after migration</vt:lpstr>
      <vt:lpstr>Overall Internet costs</vt:lpstr>
      <vt:lpstr>Integrating applications</vt:lpstr>
      <vt:lpstr>Example EAI: (nested) transactions</vt:lpstr>
      <vt:lpstr>TPM: Transaction Processing Monitor</vt:lpstr>
      <vt:lpstr>Middleware and EAI</vt:lpstr>
      <vt:lpstr>How to integrate applications</vt:lpstr>
      <vt:lpstr>Distributed pervasive systems</vt:lpstr>
      <vt:lpstr>Distributed pervasive systems</vt:lpstr>
      <vt:lpstr>Distributed pervasive systems</vt:lpstr>
      <vt:lpstr>Distributed pervasive systems</vt:lpstr>
      <vt:lpstr>Ubiquitous systems</vt:lpstr>
      <vt:lpstr>Mobile computing</vt:lpstr>
      <vt:lpstr>Mobility patterns</vt:lpstr>
      <vt:lpstr>Community detection</vt:lpstr>
      <vt:lpstr>How mobile are people?</vt:lpstr>
      <vt:lpstr>Sensor networks</vt:lpstr>
      <vt:lpstr>Sensor networks as distributed databases</vt:lpstr>
      <vt:lpstr>Duty-cycled networks</vt:lpstr>
      <vt:lpstr>Keeping duty-cycled networks in sync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Systems   (3rd Edition)</dc:title>
  <cp:lastModifiedBy>王聖晴</cp:lastModifiedBy>
  <cp:revision>2</cp:revision>
  <dcterms:created xsi:type="dcterms:W3CDTF">2022-02-17T05:36:39Z</dcterms:created>
  <dcterms:modified xsi:type="dcterms:W3CDTF">2022-02-19T06:32:47Z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2017-02-25T00:00:00Z</vt:filetime>
  </property>
  <property fmtid="{D5CDD505-2E9C-101B-9397-08002B2CF9AE}" pid="3" name="Creator">
    <vt:lpwstr>LaTeX with Beamer class version 3.36</vt:lpwstr>
  </property>
  <property fmtid="{D5CDD505-2E9C-101B-9397-08002B2CF9AE}" pid="4" name="LastSaved">
    <vt:filetime>2022-02-17T00:00:00Z</vt:filetime>
  </property>
</Properties>
</file>