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506" r:id="rId2"/>
    <p:sldId id="380" r:id="rId3"/>
    <p:sldId id="518" r:id="rId4"/>
    <p:sldId id="519" r:id="rId5"/>
    <p:sldId id="562" r:id="rId6"/>
    <p:sldId id="520" r:id="rId7"/>
    <p:sldId id="553" r:id="rId8"/>
    <p:sldId id="522" r:id="rId9"/>
    <p:sldId id="523" r:id="rId10"/>
    <p:sldId id="524" r:id="rId11"/>
    <p:sldId id="554" r:id="rId12"/>
    <p:sldId id="526" r:id="rId13"/>
    <p:sldId id="552" r:id="rId14"/>
    <p:sldId id="528" r:id="rId15"/>
    <p:sldId id="530" r:id="rId16"/>
    <p:sldId id="529" r:id="rId17"/>
    <p:sldId id="563" r:id="rId18"/>
    <p:sldId id="564" r:id="rId19"/>
    <p:sldId id="555" r:id="rId20"/>
    <p:sldId id="533" r:id="rId21"/>
    <p:sldId id="556" r:id="rId22"/>
    <p:sldId id="535" r:id="rId23"/>
    <p:sldId id="536" r:id="rId24"/>
    <p:sldId id="537" r:id="rId25"/>
    <p:sldId id="538" r:id="rId26"/>
    <p:sldId id="539" r:id="rId27"/>
    <p:sldId id="557" r:id="rId28"/>
    <p:sldId id="541" r:id="rId29"/>
    <p:sldId id="558" r:id="rId30"/>
    <p:sldId id="559" r:id="rId31"/>
    <p:sldId id="544" r:id="rId32"/>
    <p:sldId id="560" r:id="rId33"/>
    <p:sldId id="546" r:id="rId34"/>
    <p:sldId id="547" r:id="rId35"/>
    <p:sldId id="565" r:id="rId36"/>
    <p:sldId id="548" r:id="rId37"/>
    <p:sldId id="561" r:id="rId38"/>
    <p:sldId id="550" r:id="rId39"/>
    <p:sldId id="514" r:id="rId40"/>
  </p:sldIdLst>
  <p:sldSz cx="9144000" cy="5143500" type="screen16x9"/>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orient="horz" pos="252" userDrawn="1">
          <p15:clr>
            <a:srgbClr val="A4A3A4"/>
          </p15:clr>
        </p15:guide>
        <p15:guide id="4" orient="horz" pos="432" userDrawn="1">
          <p15:clr>
            <a:srgbClr val="A4A3A4"/>
          </p15:clr>
        </p15:guide>
        <p15:guide id="5" orient="horz" pos="3024" userDrawn="1">
          <p15:clr>
            <a:srgbClr val="A4A3A4"/>
          </p15:clr>
        </p15:guide>
        <p15:guide id="6" orient="horz" pos="792" userDrawn="1">
          <p15:clr>
            <a:srgbClr val="A4A3A4"/>
          </p15:clr>
        </p15:guide>
        <p15:guide id="7" pos="288" userDrawn="1">
          <p15:clr>
            <a:srgbClr val="A4A3A4"/>
          </p15:clr>
        </p15:guide>
        <p15:guide id="8" pos="5472" userDrawn="1">
          <p15:clr>
            <a:srgbClr val="A4A3A4"/>
          </p15:clr>
        </p15:guide>
        <p15:guide id="9" orient="horz" pos="648" userDrawn="1">
          <p15:clr>
            <a:srgbClr val="A4A3A4"/>
          </p15:clr>
        </p15:guide>
        <p15:guide id="10" orient="horz" pos="900" userDrawn="1">
          <p15:clr>
            <a:srgbClr val="A4A3A4"/>
          </p15:clr>
        </p15:guide>
        <p15:guide id="11" orient="horz" pos="1152" userDrawn="1">
          <p15:clr>
            <a:srgbClr val="A4A3A4"/>
          </p15:clr>
        </p15:guide>
        <p15:guide id="12" orient="horz" pos="3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FDB940"/>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98" autoAdjust="0"/>
    <p:restoredTop sz="82570" autoAdjust="0"/>
  </p:normalViewPr>
  <p:slideViewPr>
    <p:cSldViewPr>
      <p:cViewPr varScale="1">
        <p:scale>
          <a:sx n="78" d="100"/>
          <a:sy n="78" d="100"/>
        </p:scale>
        <p:origin x="510" y="102"/>
      </p:cViewPr>
      <p:guideLst>
        <p:guide orient="horz" pos="1620"/>
        <p:guide pos="2880"/>
        <p:guide orient="horz" pos="252"/>
        <p:guide orient="horz" pos="432"/>
        <p:guide orient="horz" pos="3024"/>
        <p:guide orient="horz" pos="792"/>
        <p:guide pos="288"/>
        <p:guide pos="5472"/>
        <p:guide orient="horz" pos="648"/>
        <p:guide orient="horz" pos="900"/>
        <p:guide orient="horz" pos="1152"/>
        <p:guide orient="horz" pos="307"/>
      </p:guideLst>
    </p:cSldViewPr>
  </p:slideViewPr>
  <p:outlineViewPr>
    <p:cViewPr>
      <p:scale>
        <a:sx n="33" d="100"/>
        <a:sy n="33" d="100"/>
      </p:scale>
      <p:origin x="0" y="5766"/>
    </p:cViewPr>
  </p:outlineViewPr>
  <p:notesTextViewPr>
    <p:cViewPr>
      <p:scale>
        <a:sx n="1" d="1"/>
        <a:sy n="1" d="1"/>
      </p:scale>
      <p:origin x="0" y="0"/>
    </p:cViewPr>
  </p:notesTextViewPr>
  <p:notesViewPr>
    <p:cSldViewPr>
      <p:cViewPr varScale="1">
        <p:scale>
          <a:sx n="51" d="100"/>
          <a:sy n="51" d="100"/>
        </p:scale>
        <p:origin x="2692" y="2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5/28/2021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5/28/2021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3168426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latin typeface="+mn-lt"/>
              </a:rPr>
              <a:t>This slide introduces digital markets and discusses the effects of digital markets on the ways companies conduct business. Ask students to define the terms listed here, and also to explain how each of these effects (lowered information asymmetry, etc.) are created by digital markets. Go through each of the three types of costs involved in any marketplace. Students may not be familiar with these concepts, but they will be familiar with the phenomenon. For instance, all students will recognize that it takes time and money to go to a mall to find a shirt (this is search cost). The same shirt can be bought on the Web today with minimal search costs.</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399"/>
            <a:ext cx="5486400" cy="4341813"/>
          </a:xfrm>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10.2,</a:t>
            </a:r>
            <a:r>
              <a:rPr lang="en-US" altLang="en-US" sz="1200" baseline="0" dirty="0">
                <a:latin typeface="+mn-lt"/>
              </a:rPr>
              <a:t> Page 381.</a:t>
            </a:r>
            <a:r>
              <a:rPr lang="en-US" sz="1200" b="0" i="0" u="none" strike="noStrike" kern="1200" cap="none" baseline="0" dirty="0">
                <a:solidFill>
                  <a:schemeClr val="tx1"/>
                </a:solidFill>
                <a:latin typeface="+mn-lt"/>
                <a:ea typeface="Arial"/>
                <a:cs typeface="Arial"/>
                <a:sym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cap="none" baseline="0" dirty="0">
                <a:solidFill>
                  <a:schemeClr val="tx1"/>
                </a:solidFill>
                <a:latin typeface="+mn-lt"/>
                <a:ea typeface="Arial"/>
                <a:cs typeface="Arial"/>
                <a:sym typeface="Arial"/>
              </a:rPr>
              <a:t>The typical distribution channel has several intermediary layers, each of which adds to the final cost of a product, such as a sweater. Removing layers lowers the final cost to the customer.</a:t>
            </a:r>
            <a:endParaRPr lang="en-US" altLang="en-US" sz="1200" i="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This graphic illustrates how disintermediation reduces prices to consumers. It also allows manufacturers to earn more profit for the product by eliminating the middleperson. Are </a:t>
            </a:r>
            <a:r>
              <a:rPr lang="en-US" altLang="en-US" sz="1200" dirty="0" err="1">
                <a:latin typeface="+mn-lt"/>
              </a:rPr>
              <a:t>middlepeople</a:t>
            </a:r>
            <a:r>
              <a:rPr lang="en-US" altLang="en-US" sz="1200" dirty="0">
                <a:latin typeface="+mn-lt"/>
              </a:rPr>
              <a:t> really necessary? You should ask students who they think is a </a:t>
            </a:r>
            <a:r>
              <a:rPr lang="ja-JP" altLang="en-US" sz="1200" dirty="0">
                <a:latin typeface="+mn-lt"/>
              </a:rPr>
              <a:t>“</a:t>
            </a:r>
            <a:r>
              <a:rPr lang="en-US" altLang="ja-JP" sz="1200" dirty="0">
                <a:latin typeface="+mn-lt"/>
              </a:rPr>
              <a:t>middleperson.</a:t>
            </a:r>
            <a:r>
              <a:rPr lang="ja-JP" altLang="en-US" sz="1200" dirty="0">
                <a:latin typeface="+mn-lt"/>
              </a:rPr>
              <a:t>”</a:t>
            </a:r>
            <a:r>
              <a:rPr lang="en-US" altLang="ja-JP" sz="1200" dirty="0">
                <a:latin typeface="+mn-lt"/>
              </a:rPr>
              <a:t> Walmart is, for instance, a distributor and retailer. Do they provide an important function? Why can’t manufacturers just ignore Walmart and sell directly to the customer? Even though market disintermediation sounds like a good thing because costs and prices go down, for the most part manufacturers kept their distribution partners and channels. Walmart is still needed by manufacturers such as P&amp;G to sell soap.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latin typeface="+mn-lt"/>
            </a:endParaRPr>
          </a:p>
          <a:p>
            <a:pPr marL="0" marR="0">
              <a:lnSpc>
                <a:spcPct val="115000"/>
              </a:lnSpc>
              <a:spcBef>
                <a:spcPts val="0"/>
              </a:spcBef>
              <a:spcAft>
                <a:spcPts val="0"/>
              </a:spcAft>
            </a:pPr>
            <a:r>
              <a:rPr lang="en-US" altLang="ja-JP" sz="1200" u="sng" dirty="0">
                <a:latin typeface="+mn-lt"/>
              </a:rPr>
              <a:t>Alt Text</a:t>
            </a:r>
          </a:p>
          <a:p>
            <a:pPr marL="0" marR="0">
              <a:lnSpc>
                <a:spcPct val="115000"/>
              </a:lnSpc>
              <a:spcBef>
                <a:spcPts val="0"/>
              </a:spcBef>
              <a:spcAft>
                <a:spcPts val="0"/>
              </a:spcAft>
            </a:pPr>
            <a:r>
              <a:rPr lang="en-US" altLang="ja-JP" sz="1200" dirty="0">
                <a:latin typeface="+mn-lt"/>
              </a:rPr>
              <a:t>Long description: A series of flow diagrams illustrate the benefits of removal of intermediaries from a sample supply chain. </a:t>
            </a:r>
            <a:r>
              <a:rPr lang="en-US" sz="1200" dirty="0">
                <a:solidFill>
                  <a:srgbClr val="000000"/>
                </a:solidFill>
                <a:effectLst/>
                <a:latin typeface="+mn-lt"/>
                <a:ea typeface="Times New Roman" panose="02020603050405020304" pitchFamily="18" charset="0"/>
                <a:cs typeface="Calibri" panose="020F0502020204030204" pitchFamily="34" charset="0"/>
              </a:rPr>
              <a:t>The details are as below:</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Flow diagram 1: Manufacturer; Distributor; Retailer; Customer; Price per sweater, $48.50.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Flow diagram 2: Manufacturer; Retailer; Customer; Price per sweater, $40.34.</a:t>
            </a:r>
          </a:p>
          <a:p>
            <a:pPr marL="171450" marR="0" lvl="0" indent="-171450">
              <a:lnSpc>
                <a:spcPct val="115000"/>
              </a:lnSpc>
              <a:spcBef>
                <a:spcPts val="0"/>
              </a:spcBef>
              <a:spcAft>
                <a:spcPts val="0"/>
              </a:spcAft>
              <a:buFont typeface="Arial" panose="020B0604020202020204" pitchFamily="34" charset="0"/>
              <a:buChar char="•"/>
            </a:pPr>
            <a:r>
              <a:rPr lang="en-US" sz="1200" dirty="0">
                <a:solidFill>
                  <a:srgbClr val="000000"/>
                </a:solidFill>
                <a:effectLst/>
                <a:latin typeface="+mn-lt"/>
                <a:ea typeface="Times New Roman" panose="02020603050405020304" pitchFamily="18" charset="0"/>
              </a:rPr>
              <a:t>Flow diagram 3: Manufacturer to customer; Price per sweater, $20.45</a:t>
            </a:r>
            <a:r>
              <a:rPr lang="en-US" sz="1800" dirty="0">
                <a:solidFill>
                  <a:srgbClr val="000000"/>
                </a:solidFill>
                <a:effectLst/>
                <a:latin typeface="+mn-lt"/>
                <a:ea typeface="Times New Roman" panose="02020603050405020304" pitchFamily="18" charset="0"/>
              </a:rPr>
              <a:t>.</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1001990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eaLnBrk="1" hangingPunct="1"/>
            <a:r>
              <a:rPr lang="en-US" altLang="en-US" dirty="0">
                <a:latin typeface="+mn-lt"/>
              </a:rPr>
              <a:t>This slide continues the discussion of key concepts in e-commerce, looking at digital goods and how these compare with traditional goods.</a:t>
            </a:r>
          </a:p>
          <a:p>
            <a:pPr eaLnBrk="1" hangingPunct="1"/>
            <a:endParaRPr lang="en-US" altLang="en-US" dirty="0">
              <a:latin typeface="+mn-lt"/>
            </a:endParaRPr>
          </a:p>
          <a:p>
            <a:pPr eaLnBrk="1" hangingPunct="1"/>
            <a:r>
              <a:rPr lang="en-US" altLang="en-US" dirty="0">
                <a:latin typeface="+mn-lt"/>
              </a:rPr>
              <a:t>Ask students how their purchases of digital goods have changed over the past five years. What benefits and drawbacks do they have? Music for instance used to be a physical product (record or CD) not a digital product or digital service.</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latin typeface="+mn-lt"/>
              </a:rPr>
              <a:t>This slide introduces the types of e-commerce. B2C, B2B, and C2C e-commerce are categorized according to the nature of the participants. M-commerce is a category based on the nature of the connection to the Internet. Ask students to provide examples of the different types of e-commerce listed here. Most students will find it hard to come up with a B2B example. One place you can visit on the Web is grainger.com, one of the largest B2B marketplaces in the United States. Another is mcmaster.com.</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This slide discusses new business models that are enabled by the Internet and e-commerce. Although many of the business models are pure-play, some, especially in the retail industry, are clicks-and-mortar. Ask students to give examples of these business models. For each model, ask students about their experience, or ask for examples for each model.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Some of the business models take advantage of the Internet</a:t>
            </a:r>
            <a:r>
              <a:rPr lang="en-US" altLang="ja-JP" dirty="0">
                <a:latin typeface="+mn-lt"/>
              </a:rPr>
              <a:t>’s communication capabilities, such as the social networking sites. Ask students what other sites take advantage of the Internet’s communication abilities.</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discusses various revenue models that are used by e-commerce companies. </a:t>
            </a:r>
            <a:r>
              <a:rPr lang="en-US" altLang="en-US" dirty="0">
                <a:latin typeface="+mn-lt"/>
              </a:rPr>
              <a:t>Ask how the various business models  listed in the previous slide create revenue. For instance:</a:t>
            </a:r>
          </a:p>
          <a:p>
            <a:pPr eaLnBrk="1" hangingPunct="1"/>
            <a:r>
              <a:rPr lang="en-US" altLang="en-US" dirty="0">
                <a:latin typeface="+mn-lt"/>
              </a:rPr>
              <a:t>Content provider</a:t>
            </a:r>
            <a:r>
              <a:rPr lang="en-US" altLang="en-US" dirty="0">
                <a:latin typeface="+mn-lt"/>
                <a:cs typeface="Times New Roman" panose="02020603050405020304" pitchFamily="18" charset="0"/>
              </a:rPr>
              <a:t> r</a:t>
            </a:r>
            <a:r>
              <a:rPr lang="en-US" altLang="en-US" dirty="0">
                <a:latin typeface="+mn-lt"/>
              </a:rPr>
              <a:t>evenue: access fees, advertising</a:t>
            </a:r>
          </a:p>
          <a:p>
            <a:pPr eaLnBrk="1" hangingPunct="1"/>
            <a:r>
              <a:rPr lang="en-US" altLang="en-US" dirty="0">
                <a:latin typeface="+mn-lt"/>
              </a:rPr>
              <a:t>Portal</a:t>
            </a:r>
            <a:r>
              <a:rPr lang="en-US" altLang="en-US" dirty="0">
                <a:latin typeface="+mn-lt"/>
                <a:cs typeface="Times New Roman" panose="02020603050405020304" pitchFamily="18" charset="0"/>
              </a:rPr>
              <a:t> </a:t>
            </a:r>
            <a:r>
              <a:rPr lang="en-US" altLang="en-US" dirty="0">
                <a:latin typeface="+mn-lt"/>
              </a:rPr>
              <a:t>revenue: advertising</a:t>
            </a:r>
          </a:p>
          <a:p>
            <a:pPr eaLnBrk="1" hangingPunct="1"/>
            <a:r>
              <a:rPr lang="en-US" altLang="en-US" dirty="0">
                <a:latin typeface="+mn-lt"/>
              </a:rPr>
              <a:t>Service provider</a:t>
            </a:r>
            <a:r>
              <a:rPr lang="en-US" altLang="en-US" dirty="0">
                <a:latin typeface="+mn-lt"/>
                <a:cs typeface="Times New Roman" panose="02020603050405020304" pitchFamily="18" charset="0"/>
              </a:rPr>
              <a:t> </a:t>
            </a:r>
            <a:r>
              <a:rPr lang="en-US" altLang="en-US" dirty="0">
                <a:latin typeface="+mn-lt"/>
              </a:rPr>
              <a:t>revenue: subscription fees, advertising</a:t>
            </a:r>
          </a:p>
          <a:p>
            <a:pPr eaLnBrk="1" hangingPunct="1"/>
            <a:r>
              <a:rPr lang="en-US" altLang="en-US" dirty="0">
                <a:latin typeface="+mn-lt"/>
              </a:rPr>
              <a:t>Community provider (could be Facebook) revenue: sales of virtual goods, display ads</a:t>
            </a:r>
          </a:p>
          <a:p>
            <a:pPr eaLnBrk="1" hangingPunct="1"/>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Search engine advertising generates the largest amount of online ad spending, followed by online video advertising, which is the fastest growing format. Ask students how they interact with online advertising. Do they watch online video ads all the way through. Do they click on display ads? Do they respond to email marketing messages?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642529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Ask students if they have experienced behavioral tracking as they surf the web. Do they notice online advertising that appears to be related to content they have previously viewed. You can also ask students about experiences, if any, with native advertising. Have they ever viewed online content that they did not realize was actually an ad?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258911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400"/>
            <a:ext cx="5486400" cy="4572000"/>
          </a:xfrm>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10.3,</a:t>
            </a:r>
            <a:r>
              <a:rPr lang="en-US" altLang="en-US" sz="1200" baseline="0" dirty="0">
                <a:latin typeface="+mn-lt"/>
              </a:rPr>
              <a:t> Page 392.</a:t>
            </a:r>
          </a:p>
          <a:p>
            <a:r>
              <a:rPr lang="en-US" sz="1200" b="0" i="1" u="none" strike="noStrike" kern="1200" cap="none" baseline="0" dirty="0">
                <a:solidFill>
                  <a:schemeClr val="tx1"/>
                </a:solidFill>
                <a:latin typeface="+mn-lt"/>
                <a:ea typeface="Arial"/>
                <a:cs typeface="Arial"/>
                <a:sym typeface="Arial"/>
              </a:rPr>
              <a:t>E-commerce websites and advertising platforms like Google Marketing Platform have tools to track a shopper’s every step through an online store and then across the web as shoppers move from site to site. Close examination of customer behavior at a website selling women’s clothing shows what the store might learn at each step and what actions it could take to increase sales. © Google LLC, uses with permission. Google and the Google logo are registered trademarks of Google LLC.</a:t>
            </a:r>
            <a:endParaRPr lang="en-US" altLang="en-US" sz="1200" i="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This graphic illustrates how clickstream tracking works and what the store can tell about the activities of a shopper on its website. Extensive metrics exist for various types of user behavior, from the time spent on a web page to the number of products ordered and placed in a shopping cart but not purchased.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mn-lt"/>
            </a:endParaRPr>
          </a:p>
          <a:p>
            <a:pPr marL="0" marR="0">
              <a:lnSpc>
                <a:spcPct val="115000"/>
              </a:lnSpc>
              <a:spcBef>
                <a:spcPts val="0"/>
              </a:spcBef>
              <a:spcAft>
                <a:spcPts val="0"/>
              </a:spcAft>
            </a:pPr>
            <a:r>
              <a:rPr lang="en-US" altLang="en-US" sz="1200" u="sng" dirty="0">
                <a:latin typeface="+mn-lt"/>
              </a:rPr>
              <a:t>Alt Text</a:t>
            </a:r>
          </a:p>
          <a:p>
            <a:pPr marL="0" marR="0">
              <a:lnSpc>
                <a:spcPct val="115000"/>
              </a:lnSpc>
              <a:spcBef>
                <a:spcPts val="0"/>
              </a:spcBef>
              <a:spcAft>
                <a:spcPts val="0"/>
              </a:spcAft>
            </a:pPr>
            <a:r>
              <a:rPr lang="en-US" altLang="en-US" sz="1200" dirty="0">
                <a:latin typeface="+mn-lt"/>
              </a:rPr>
              <a:t>Long description: An illustration explains how websites have visitor tracking tools that analyze a visitor’s behavior. </a:t>
            </a:r>
            <a:r>
              <a:rPr lang="en-US" sz="1200" dirty="0">
                <a:solidFill>
                  <a:srgbClr val="000000"/>
                </a:solidFill>
                <a:effectLst/>
                <a:latin typeface="+mn-lt"/>
                <a:ea typeface="Times New Roman" panose="02020603050405020304" pitchFamily="18" charset="0"/>
              </a:rPr>
              <a:t>The details are as below: </a:t>
            </a: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rPr>
              <a:t>Click 1: The shopper clicks on the home page. The store can tell that the shopper arrived from the Yahoo portal at 2:30 PM (which might help determine sta­ffing for customer service centers) and how long she lingered on the home page (which might indicate trouble navigating the site). Tracking beacons load cookies on the shopper’s browser to follow her across the web.</a:t>
            </a: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rPr>
              <a:t>Clicks 2 to 5: The shopper clicks on blouses, then clicks to view a woman’s pink blouse. The shopper clicks to select this item in a size 10 in pink and clicks to place it in her shopping cart. This information can help the store determine which sizes and colors are most popular. If the visitor moves to a different site, ads for pink blouses will appear from the same or a different vendor. </a:t>
            </a: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rPr>
              <a:t>Click 6: From the shopping cart page, the shopper clicks to close the browser to leave the website without purchasing the blouse. This action could indicate the shopper changed her mind or that she had a problem with the website’s checkout and payment process. Such behavior might signal that the website was not well designed.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3787165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tLang="en-US" dirty="0">
                <a:latin typeface="+mn-lt"/>
              </a:rPr>
              <a:t>Students are participants in e-commerce and they love to talk about their experiences. You can start the conversation by asking if any in the class purchased something today or yesterday online. Draw students out to talk about their good and bad e-commerce experiences. How many have used their cell phones to search for products, or purchase products?</a:t>
            </a:r>
            <a:endParaRPr lang="en-US" altLang="en-US" sz="1200" dirty="0">
              <a:solidFill>
                <a:schemeClr val="tx1">
                  <a:lumMod val="75000"/>
                  <a:lumOff val="25000"/>
                </a:schemeClr>
              </a:solidFill>
              <a:latin typeface="+mn-lt"/>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a:t>
            </a:r>
            <a:r>
              <a:rPr lang="en-US" altLang="en-US" sz="1200" dirty="0">
                <a:latin typeface="+mn-lt"/>
              </a:rPr>
              <a:t>ure 10.4,</a:t>
            </a:r>
            <a:r>
              <a:rPr lang="en-US" altLang="en-US" sz="1200" baseline="0" dirty="0">
                <a:latin typeface="+mn-lt"/>
              </a:rPr>
              <a:t> Page 392.</a:t>
            </a:r>
          </a:p>
          <a:p>
            <a:r>
              <a:rPr lang="en-US" sz="1200" b="0" i="1" u="none" strike="noStrike" kern="1200" cap="none" baseline="0" dirty="0">
                <a:solidFill>
                  <a:schemeClr val="tx1"/>
                </a:solidFill>
                <a:latin typeface="+mn-lt"/>
                <a:ea typeface="Arial"/>
                <a:cs typeface="Arial"/>
                <a:sym typeface="Arial"/>
              </a:rPr>
              <a:t>Firms can create unique personalized web pages that display content or ads for products or services of special interest to individual users, improving the customer experience and creating additional value.</a:t>
            </a:r>
            <a:endParaRPr lang="en-US" altLang="en-US" sz="1200" i="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This graphic illustrates some of the types of personalization that clickstream tracking can make possible. Have students found suggestions made by a website useful in their experience? You can go to Amazon.com and illustrate how recommender systems work. Search for a product, and then scroll to the bottom of the page where Amazon</a:t>
            </a:r>
            <a:r>
              <a:rPr lang="en-US" altLang="ja-JP" sz="1200" dirty="0">
                <a:latin typeface="+mn-lt"/>
              </a:rPr>
              <a:t>’s recommender will tell you what other people who looked at the current page actually bought. Netflix is also an excellent site to demonstrate personalization.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latin typeface="+mn-lt"/>
            </a:endParaRPr>
          </a:p>
          <a:p>
            <a:pPr marL="0" marR="0">
              <a:lnSpc>
                <a:spcPct val="115000"/>
              </a:lnSpc>
              <a:spcBef>
                <a:spcPts val="0"/>
              </a:spcBef>
              <a:spcAft>
                <a:spcPts val="0"/>
              </a:spcAft>
            </a:pPr>
            <a:r>
              <a:rPr lang="en-US" altLang="ja-JP" sz="1200" u="sng" dirty="0">
                <a:latin typeface="+mn-lt"/>
              </a:rPr>
              <a:t>Alt Text</a:t>
            </a:r>
          </a:p>
          <a:p>
            <a:pPr marL="0" marR="0">
              <a:lnSpc>
                <a:spcPct val="115000"/>
              </a:lnSpc>
              <a:spcBef>
                <a:spcPts val="0"/>
              </a:spcBef>
              <a:spcAft>
                <a:spcPts val="0"/>
              </a:spcAft>
            </a:pPr>
            <a:r>
              <a:rPr lang="en-US" altLang="ja-JP" sz="1200" dirty="0">
                <a:latin typeface="+mn-lt"/>
              </a:rPr>
              <a:t>Long description:</a:t>
            </a:r>
            <a:r>
              <a:rPr lang="en-US" altLang="ja-JP" sz="1200" baseline="0" dirty="0">
                <a:latin typeface="+mn-lt"/>
              </a:rPr>
              <a:t> A flow diagram illustrates the concept of website personalization. </a:t>
            </a:r>
            <a:r>
              <a:rPr lang="en-US" sz="1200" dirty="0">
                <a:solidFill>
                  <a:srgbClr val="000000"/>
                </a:solidFill>
                <a:effectLst/>
                <a:latin typeface="+mn-lt"/>
                <a:ea typeface="Times New Roman" panose="02020603050405020304" pitchFamily="18" charset="0"/>
                <a:cs typeface="Calibri" panose="020F0502020204030204" pitchFamily="34" charset="0"/>
              </a:rPr>
              <a:t>Examples are shown for two different users: </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The user and the website communicate. Based on the portfolio and recent market trends, some recommendations are provided to the users: </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Welcome back, Steve P. Munson. Check out these recommended titles: One Minute Manager; Leading Change; Results-Based Leadership. </a:t>
            </a:r>
          </a:p>
          <a:p>
            <a:pPr marL="171450" marR="0" lvl="0" indent="-171450">
              <a:lnSpc>
                <a:spcPct val="115000"/>
              </a:lnSpc>
              <a:spcBef>
                <a:spcPts val="0"/>
              </a:spcBef>
              <a:spcAft>
                <a:spcPts val="0"/>
              </a:spcAft>
              <a:buFont typeface="Arial" panose="020B0604020202020204" pitchFamily="34" charset="0"/>
              <a:buChar char="•"/>
            </a:pPr>
            <a:r>
              <a:rPr lang="en-US" sz="1200" dirty="0">
                <a:solidFill>
                  <a:srgbClr val="000000"/>
                </a:solidFill>
                <a:effectLst/>
                <a:latin typeface="+mn-lt"/>
                <a:ea typeface="Times New Roman" panose="02020603050405020304" pitchFamily="18" charset="0"/>
              </a:rPr>
              <a:t>Sarah, here are the items you want to bid on: Halogen reading lamp; Portable reading lamp; LED book reading lamp.</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399"/>
            <a:ext cx="5486400" cy="4495801"/>
          </a:xfrm>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10.5,</a:t>
            </a:r>
            <a:r>
              <a:rPr lang="en-US" altLang="en-US" sz="1200" baseline="0" dirty="0">
                <a:latin typeface="+mn-lt"/>
              </a:rPr>
              <a:t> Page 393.</a:t>
            </a:r>
          </a:p>
          <a:p>
            <a:r>
              <a:rPr lang="en-US" sz="1200" b="0" i="1" u="none" strike="noStrike" kern="1200" cap="none" baseline="0" dirty="0">
                <a:solidFill>
                  <a:schemeClr val="tx1"/>
                </a:solidFill>
                <a:latin typeface="+mn-lt"/>
                <a:ea typeface="Arial"/>
                <a:cs typeface="Arial"/>
                <a:sym typeface="Arial"/>
              </a:rPr>
              <a:t>Advertising networks and their use of tracking programs have become controversial among privacy advocates because of their ability to track individual consumers across the Internet.</a:t>
            </a:r>
            <a:endParaRPr lang="en-US" altLang="en-US" sz="1200" i="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What do students think (or do they think) about how advertising networks follow them around the Internet? It</a:t>
            </a:r>
            <a:r>
              <a:rPr lang="en-US" altLang="ja-JP" sz="1200" dirty="0">
                <a:latin typeface="+mn-lt"/>
              </a:rPr>
              <a:t>’s actually quite difficult for anyone to know when they are being tracked by a network, and even more difficult to find out how the information is being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n-lt"/>
            </a:endParaRPr>
          </a:p>
          <a:p>
            <a:pPr marL="0" marR="0">
              <a:lnSpc>
                <a:spcPct val="115000"/>
              </a:lnSpc>
              <a:spcBef>
                <a:spcPts val="0"/>
              </a:spcBef>
              <a:spcAft>
                <a:spcPts val="0"/>
              </a:spcAft>
            </a:pPr>
            <a:r>
              <a:rPr lang="en-US" sz="1200" u="sng" dirty="0">
                <a:latin typeface="+mn-lt"/>
              </a:rPr>
              <a:t>Alt Text</a:t>
            </a:r>
          </a:p>
          <a:p>
            <a:pPr marL="0" marR="0">
              <a:lnSpc>
                <a:spcPct val="115000"/>
              </a:lnSpc>
              <a:spcBef>
                <a:spcPts val="0"/>
              </a:spcBef>
              <a:spcAft>
                <a:spcPts val="0"/>
              </a:spcAft>
            </a:pPr>
            <a:r>
              <a:rPr lang="en-US" sz="1200" dirty="0">
                <a:latin typeface="+mn-lt"/>
              </a:rPr>
              <a:t>Long description: A network diagram illustrates how an advertising network works. </a:t>
            </a:r>
            <a:r>
              <a:rPr lang="en-US" sz="1200" dirty="0">
                <a:solidFill>
                  <a:srgbClr val="000000"/>
                </a:solidFill>
                <a:effectLst/>
                <a:latin typeface="+mn-lt"/>
                <a:ea typeface="Times New Roman" panose="02020603050405020304" pitchFamily="18" charset="0"/>
                <a:cs typeface="Calibri" panose="020F0502020204030204" pitchFamily="34" charset="0"/>
              </a:rPr>
              <a:t>The merchant site, advertising network, and the consumer are depicted in a flow in this diagram. </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The details are as below:</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Merchant server connects to Google Marketing Platform ad server.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Ad server reads cookie; checks database for profile before communicating with the user profile database. The communication is both ways and is depicted by a bidirectional arrow.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The server in the meantime also communicates with several network member firms as well as the consumer.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The network member firms communicate with the consumer.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The consumer communicates with the various network member firms. Google Marketing Platform follows consumer from site to site through use of tracking programs.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The consumer and the merchant site communicate with each other. The communication is both ways and is depicted by a bidirectional arrow. </a:t>
            </a:r>
          </a:p>
          <a:p>
            <a:pPr marL="171450" marR="0" lvl="0" indent="-171450">
              <a:lnSpc>
                <a:spcPct val="115000"/>
              </a:lnSpc>
              <a:spcBef>
                <a:spcPts val="0"/>
              </a:spcBef>
              <a:spcAft>
                <a:spcPts val="0"/>
              </a:spcAft>
              <a:buFont typeface="Arial" panose="020B0604020202020204" pitchFamily="34" charset="0"/>
              <a:buChar char="•"/>
            </a:pPr>
            <a:r>
              <a:rPr lang="en-US" sz="1200" dirty="0">
                <a:solidFill>
                  <a:srgbClr val="000000"/>
                </a:solidFill>
                <a:effectLst/>
                <a:latin typeface="+mn-lt"/>
                <a:ea typeface="Times New Roman" panose="02020603050405020304" pitchFamily="18" charset="0"/>
              </a:rPr>
              <a:t>Consumer requests webpage from ad network member site and the ad server selects and serves an appropriate banner ad based on profile. </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2698759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latin typeface="Times New Roman" panose="02020603050405020304" pitchFamily="18" charset="0"/>
              </a:rPr>
              <a:t>Ask students why they think social media is one of the fastest-growing methods for branding and marketing. What social networks do they frequent, and what features of social networks do they use?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if they many click routinely on ads or other sponsored content? How many have purchased something as a result of an ad they have seen on a social network?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Other types of social network marketing involve the “wisdom of the crowd” and crowdsourcing. Ask students if they have ever supported a Kickstarter or project on a similar platform.</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latin typeface="+mn-lt"/>
              </a:rPr>
              <a:t>This slide looks at changes brought to B2B e-commerce by Internet technologies. Note that the Internet and web technology enable businesses to create new electronic storefronts for selling to other businesses with multimedia graphic displays and interactive features similar to those for B2C commerce. Alternatively, businesses can use Internet technology to create extranets or electronic marketplaces for linking to other businesses for purchase and sale transactions.</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10.6,</a:t>
            </a:r>
            <a:r>
              <a:rPr lang="en-US" altLang="en-US" sz="1200" baseline="0" dirty="0">
                <a:latin typeface="+mn-lt"/>
              </a:rPr>
              <a:t> Page 398.</a:t>
            </a:r>
          </a:p>
          <a:p>
            <a:r>
              <a:rPr lang="en-US" sz="1200" b="0" i="1" u="none" strike="noStrike" kern="1200" cap="none" baseline="0" dirty="0">
                <a:solidFill>
                  <a:schemeClr val="tx1"/>
                </a:solidFill>
                <a:latin typeface="+mn-lt"/>
                <a:ea typeface="Arial"/>
                <a:cs typeface="Arial"/>
                <a:sym typeface="Arial"/>
              </a:rPr>
              <a:t>Companies use EDI to automate transactions for B2B e-commerce and continuous inventory replenishment. Suppliers can automatically send data about shipments to purchasing firms. The purchasing firms can use EDI to provide production and inventory requirements and payment data to suppliers.</a:t>
            </a:r>
            <a:endParaRPr lang="en-US" altLang="en-US" sz="1200" i="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This graphic illustrates EDI is still widely used but it has limitations, as outlined in the book, and is not designed for supporting marketplace operations where you have hundreds of vendors and buyers.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mn-lt"/>
            </a:endParaRPr>
          </a:p>
          <a:p>
            <a:pPr marL="0" marR="0">
              <a:lnSpc>
                <a:spcPct val="115000"/>
              </a:lnSpc>
              <a:spcBef>
                <a:spcPts val="0"/>
              </a:spcBef>
              <a:spcAft>
                <a:spcPts val="0"/>
              </a:spcAft>
            </a:pPr>
            <a:r>
              <a:rPr lang="en-US" altLang="en-US" sz="1200" u="sng" dirty="0">
                <a:latin typeface="+mn-lt"/>
              </a:rPr>
              <a:t>Alt Text</a:t>
            </a:r>
          </a:p>
          <a:p>
            <a:pPr marL="0" marR="0">
              <a:lnSpc>
                <a:spcPct val="115000"/>
              </a:lnSpc>
              <a:spcBef>
                <a:spcPts val="0"/>
              </a:spcBef>
              <a:spcAft>
                <a:spcPts val="0"/>
              </a:spcAft>
            </a:pPr>
            <a:r>
              <a:rPr lang="en-US" altLang="en-US" sz="1200" dirty="0">
                <a:latin typeface="+mn-lt"/>
              </a:rPr>
              <a:t>Long description: An illustration explains how companies use EDI to automate transactions for B2B e-commerce and continuous replenishment</a:t>
            </a:r>
            <a:r>
              <a:rPr lang="en-US" altLang="en-US" sz="1200" baseline="0" dirty="0">
                <a:latin typeface="+mn-lt"/>
              </a:rPr>
              <a:t>. </a:t>
            </a:r>
            <a:r>
              <a:rPr lang="en-US" sz="1200" dirty="0">
                <a:solidFill>
                  <a:srgbClr val="000000"/>
                </a:solidFill>
                <a:effectLst/>
                <a:latin typeface="+mn-lt"/>
                <a:ea typeface="Times New Roman" panose="02020603050405020304" pitchFamily="18" charset="0"/>
                <a:cs typeface="Calibri" panose="020F0502020204030204" pitchFamily="34" charset="0"/>
              </a:rPr>
              <a:t>The interaction takes place between the supplier systems and firm systems for the following and in a way aid the continuous inventory replenishment:</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Shipping data</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Payment data</a:t>
            </a:r>
          </a:p>
          <a:p>
            <a:pPr marL="171450" marR="0" lvl="0" indent="-171450">
              <a:lnSpc>
                <a:spcPct val="115000"/>
              </a:lnSpc>
              <a:spcBef>
                <a:spcPts val="0"/>
              </a:spcBef>
              <a:spcAft>
                <a:spcPts val="0"/>
              </a:spcAft>
              <a:buFont typeface="Arial" panose="020B0604020202020204" pitchFamily="34" charset="0"/>
              <a:buChar char="•"/>
            </a:pPr>
            <a:r>
              <a:rPr lang="en-US" sz="1200" dirty="0">
                <a:solidFill>
                  <a:srgbClr val="000000"/>
                </a:solidFill>
                <a:effectLst/>
                <a:latin typeface="+mn-lt"/>
                <a:ea typeface="Times New Roman" panose="02020603050405020304" pitchFamily="18" charset="0"/>
              </a:rPr>
              <a:t>Production and inventory requirements.</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510633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This slide continues the discussion of ways the Internet and web technologies have changed B2B e-commerce. One way is in using a private industrial network to link to the firm</a:t>
            </a:r>
            <a:r>
              <a:rPr lang="en-US" altLang="ja-JP" dirty="0">
                <a:latin typeface="+mn-lt"/>
              </a:rPr>
              <a:t>’s suppliers. The text provides the example of VW Group Supply, which links the Volkswagen Group and its suppliers. VW Group Supply handles 90 percent of all global purchasing for Volkswagen, including all automotive and parts components.</a:t>
            </a:r>
          </a:p>
          <a:p>
            <a:endParaRPr lang="en-US" dirty="0">
              <a:latin typeface="+mn-lt"/>
            </a:endParaRPr>
          </a:p>
          <a:p>
            <a:r>
              <a:rPr lang="en-US" altLang="en-US" dirty="0">
                <a:latin typeface="+mn-lt"/>
              </a:rPr>
              <a:t>This slide continues the discussion of ways the Internet and web technologies have changed B2B e-commerce, in this case by the ability to create Net marketplaces. Ask students to distinguish between and provide examples of direct and indirect goods. (Direct goods are goods used in a production process, such as sheet steel for auto body production. Indirect goods are all other goods not directly involved in the production process, such as office supplies or products for maintenance and repair.) </a:t>
            </a:r>
          </a:p>
          <a:p>
            <a:endParaRPr lang="en-US" altLang="en-US" dirty="0">
              <a:latin typeface="+mn-lt"/>
            </a:endParaRPr>
          </a:p>
          <a:p>
            <a:r>
              <a:rPr lang="en-US" altLang="en-US" dirty="0">
                <a:latin typeface="+mn-lt"/>
              </a:rPr>
              <a:t>Ask students to distinguish between vertical and horizontal marketplaces.</a:t>
            </a:r>
          </a:p>
          <a:p>
            <a:endParaRPr lang="en-US" alt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This slide continues the discussion of ways the Internet and web technologies have changed B2B e-commerce, in this case by the ability to create exchanges. The text provides the example of </a:t>
            </a:r>
            <a:r>
              <a:rPr lang="en-US" altLang="en-US" dirty="0" err="1">
                <a:latin typeface="+mn-lt"/>
              </a:rPr>
              <a:t>GoToPaper</a:t>
            </a:r>
            <a:r>
              <a:rPr lang="en-US" altLang="en-US" dirty="0">
                <a:latin typeface="+mn-lt"/>
              </a:rPr>
              <a:t>, which creates a spot market for paper products in 75 countries.</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Figure 10.7,</a:t>
            </a:r>
            <a:r>
              <a:rPr lang="en-US" altLang="en-US" baseline="0" dirty="0">
                <a:latin typeface="+mn-lt"/>
              </a:rPr>
              <a:t> Page 399.</a:t>
            </a:r>
          </a:p>
          <a:p>
            <a:r>
              <a:rPr lang="en-US" sz="1200" b="0" i="1" u="none" strike="noStrike" kern="1200" cap="none" baseline="0" dirty="0">
                <a:solidFill>
                  <a:schemeClr val="tx1"/>
                </a:solidFill>
                <a:latin typeface="+mn-lt"/>
                <a:ea typeface="Arial"/>
                <a:cs typeface="Arial"/>
                <a:sym typeface="Arial"/>
              </a:rPr>
              <a:t>A private industrial network, also known as a private exchange, links a firm to its suppliers, distributors, and other key business partners for efficient supply chain management and other collaborative commerce activities.</a:t>
            </a:r>
            <a:endParaRPr lang="en-US" altLang="en-US" i="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This graphic illustrates a private industrial network, and how it can link to both suppliers and distributors. Private industrial networks are owned by the company that uses and creates them. They are </a:t>
            </a:r>
            <a:r>
              <a:rPr lang="ja-JP" altLang="en-US" dirty="0">
                <a:latin typeface="+mn-lt"/>
              </a:rPr>
              <a:t>“</a:t>
            </a:r>
            <a:r>
              <a:rPr lang="en-US" altLang="ja-JP" dirty="0">
                <a:latin typeface="+mn-lt"/>
              </a:rPr>
              <a:t>private</a:t>
            </a:r>
            <a:r>
              <a:rPr lang="ja-JP" altLang="en-US" dirty="0">
                <a:latin typeface="+mn-lt"/>
              </a:rPr>
              <a:t>”</a:t>
            </a:r>
            <a:r>
              <a:rPr lang="en-US" altLang="ja-JP" dirty="0">
                <a:latin typeface="+mn-lt"/>
              </a:rPr>
              <a:t> and you need to be asked to join.</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3609009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10.8,</a:t>
            </a:r>
            <a:r>
              <a:rPr lang="en-US" altLang="en-US" sz="1200" baseline="0" dirty="0">
                <a:latin typeface="+mn-lt"/>
              </a:rPr>
              <a:t> Page 400.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cap="none" baseline="0" dirty="0">
                <a:solidFill>
                  <a:schemeClr val="tx1"/>
                </a:solidFill>
                <a:latin typeface="+mn-lt"/>
                <a:ea typeface="Arial"/>
                <a:cs typeface="Arial"/>
                <a:sym typeface="Arial"/>
              </a:rPr>
              <a:t>Net marketplaces are online marketplaces where multiple buyers can purchase from multiple sellers.</a:t>
            </a:r>
            <a:endParaRPr lang="en-US" altLang="en-US" sz="1200" i="1"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This graphic illustrates a net marketplace, and the functions that it can provide to participants in managing their transactions. The text provides the example of </a:t>
            </a:r>
            <a:r>
              <a:rPr lang="en-US" altLang="en-US" sz="1200" dirty="0" err="1">
                <a:latin typeface="+mn-lt"/>
              </a:rPr>
              <a:t>Exostar</a:t>
            </a:r>
            <a:r>
              <a:rPr lang="en-US" altLang="en-US" sz="1200" dirty="0">
                <a:latin typeface="+mn-lt"/>
              </a:rPr>
              <a:t>, an aerospace and defense industry-sponsored Net marketplace that focuses on long-term contract purchasing relationships and on providing common networks and computing platforms for reducing supply chain inefficiencies. More than 125,000 trading partners in the commercial, military, and government sectors use Exostar</a:t>
            </a:r>
            <a:r>
              <a:rPr lang="en-US" altLang="ja-JP" sz="1200" dirty="0">
                <a:latin typeface="+mn-lt"/>
              </a:rPr>
              <a:t>’s sourcing, e-procurement, and collaboration tools for both direct and indirect goods.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n-lt"/>
            </a:endParaRPr>
          </a:p>
          <a:p>
            <a:pPr marL="0" marR="0">
              <a:lnSpc>
                <a:spcPct val="115000"/>
              </a:lnSpc>
              <a:spcBef>
                <a:spcPts val="0"/>
              </a:spcBef>
              <a:spcAft>
                <a:spcPts val="0"/>
              </a:spcAft>
            </a:pPr>
            <a:r>
              <a:rPr lang="en-US" sz="1200" u="sng" dirty="0">
                <a:latin typeface="+mn-lt"/>
              </a:rPr>
              <a:t>Alt Text</a:t>
            </a:r>
          </a:p>
          <a:p>
            <a:pPr marL="0" marR="0">
              <a:lnSpc>
                <a:spcPct val="115000"/>
              </a:lnSpc>
              <a:spcBef>
                <a:spcPts val="0"/>
              </a:spcBef>
              <a:spcAft>
                <a:spcPts val="0"/>
              </a:spcAft>
            </a:pPr>
            <a:r>
              <a:rPr lang="en-US" sz="1200" dirty="0">
                <a:latin typeface="+mn-lt"/>
              </a:rPr>
              <a:t>Long description: An illustration explains how a net marketplace connects suppliers and buyers. </a:t>
            </a:r>
            <a:r>
              <a:rPr lang="en-US" sz="1200" dirty="0">
                <a:solidFill>
                  <a:srgbClr val="000000"/>
                </a:solidFill>
                <a:effectLst/>
                <a:latin typeface="+mn-lt"/>
                <a:ea typeface="Times New Roman" panose="02020603050405020304" pitchFamily="18" charset="0"/>
                <a:cs typeface="Calibri" panose="020F0502020204030204" pitchFamily="34" charset="0"/>
              </a:rPr>
              <a:t>The net marketplace connects suppliers and buyers through the following:</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Catalogs</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Sourcing</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Automated purchasing</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Processing and fulfillment. </a:t>
            </a:r>
            <a:endParaRPr lang="en-US" sz="1200"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443621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latin typeface="+mn-lt"/>
              </a:rPr>
              <a:t>This slide introduces m-commerce, the use of wireless mobile devices for purchasing goods and services. Ask students what applications and services they use with their cell phones. Have any purchased games or entertainment, and from what companies? Have any used </a:t>
            </a:r>
            <a:r>
              <a:rPr lang="en-US" altLang="en-US" dirty="0" err="1">
                <a:latin typeface="+mn-lt"/>
              </a:rPr>
              <a:t>OpenTable</a:t>
            </a:r>
            <a:r>
              <a:rPr lang="en-US" altLang="en-US" dirty="0">
                <a:latin typeface="+mn-lt"/>
              </a:rPr>
              <a:t> on a smartphone?</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10.9,</a:t>
            </a:r>
            <a:r>
              <a:rPr lang="en-US" altLang="en-US" sz="1200" baseline="0" dirty="0">
                <a:latin typeface="+mn-lt"/>
              </a:rPr>
              <a:t> Page 401.</a:t>
            </a:r>
          </a:p>
          <a:p>
            <a:r>
              <a:rPr lang="en-US" sz="1200" b="0" i="1" u="none" strike="noStrike" kern="1200" cap="none" baseline="0" dirty="0">
                <a:solidFill>
                  <a:schemeClr val="dk1"/>
                </a:solidFill>
                <a:latin typeface="+mn-lt"/>
                <a:ea typeface="Arial"/>
                <a:cs typeface="Arial"/>
                <a:sym typeface="Arial"/>
              </a:rPr>
              <a:t>Mobile e-commerce is the fastest-growing type of B2C e-commerce. By 2021, m-commerce sales are expected to account for 54 percent of total e-commerce sales. </a:t>
            </a:r>
          </a:p>
          <a:p>
            <a:r>
              <a:rPr lang="en-US" sz="1200" b="0" i="0" u="none" strike="noStrike" kern="1200" cap="none" baseline="0" dirty="0">
                <a:solidFill>
                  <a:schemeClr val="dk1"/>
                </a:solidFill>
                <a:latin typeface="+mn-lt"/>
                <a:ea typeface="Arial"/>
                <a:cs typeface="Arial"/>
                <a:sym typeface="Arial"/>
              </a:rPr>
              <a:t>Source: Data from eMarketer chart “US Retail </a:t>
            </a:r>
            <a:r>
              <a:rPr lang="en-US" sz="1200" b="0" i="0" u="none" strike="noStrike" kern="1200" cap="none" baseline="0" dirty="0" err="1">
                <a:solidFill>
                  <a:schemeClr val="dk1"/>
                </a:solidFill>
                <a:latin typeface="+mn-lt"/>
                <a:ea typeface="Arial"/>
                <a:cs typeface="Arial"/>
                <a:sym typeface="Arial"/>
              </a:rPr>
              <a:t>Mcommerce</a:t>
            </a:r>
            <a:r>
              <a:rPr lang="en-US" sz="1200" b="0" i="0" u="none" strike="noStrike" kern="1200" cap="none" baseline="0" dirty="0">
                <a:solidFill>
                  <a:schemeClr val="dk1"/>
                </a:solidFill>
                <a:latin typeface="+mn-lt"/>
                <a:ea typeface="Arial"/>
                <a:cs typeface="Arial"/>
                <a:sym typeface="Arial"/>
              </a:rPr>
              <a:t> Sales,” 2020”</a:t>
            </a:r>
          </a:p>
          <a:p>
            <a:endParaRPr lang="en-US" altLang="en-US" sz="1200" baseline="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This graph illustrates the surging growth of m-commerce sales from 2016 to 2022. In the early years prior to 2009, m-commerce in the United States was very small and not growing rapidly. Cell phones, especially smartphones, have changed that. Have any of the students purchased something using their cell phone or mobile laptop computer? How many students are using a smartphone? How many have used a smartphone app to compare prices while shopping at stores?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u="sng" dirty="0">
                <a:latin typeface="+mn-lt"/>
              </a:rPr>
              <a:t>Alt Text</a:t>
            </a:r>
          </a:p>
          <a:p>
            <a:pPr marL="0" marR="0">
              <a:lnSpc>
                <a:spcPct val="115000"/>
              </a:lnSpc>
              <a:spcBef>
                <a:spcPts val="0"/>
              </a:spcBef>
              <a:spcAft>
                <a:spcPts val="0"/>
              </a:spcAft>
            </a:pPr>
            <a:r>
              <a:rPr lang="en-US" altLang="en-US" sz="1200" dirty="0">
                <a:latin typeface="+mn-lt"/>
              </a:rPr>
              <a:t>Long description: A line graph explains how mobile e-commerce revenues have increased over the years. </a:t>
            </a:r>
            <a:r>
              <a:rPr lang="en-US" sz="1200" dirty="0">
                <a:solidFill>
                  <a:srgbClr val="000000"/>
                </a:solidFill>
                <a:effectLst/>
                <a:latin typeface="+mn-lt"/>
                <a:ea typeface="Times New Roman" panose="02020603050405020304" pitchFamily="18" charset="0"/>
                <a:cs typeface="Calibri" panose="020F0502020204030204" pitchFamily="34" charset="0"/>
              </a:rPr>
              <a:t>The horizontal axis represents the years and ranges from 2016 to 2022, in increments of 1. The vertical axis represents the revenue in billions of dollars and ranges from 0 to 450 in increments of 50. </a:t>
            </a:r>
            <a:endParaRPr lang="en-US" sz="1200" dirty="0">
              <a:solidFill>
                <a:srgbClr val="000000"/>
              </a:solidFill>
              <a:effectLst/>
              <a:latin typeface="+mn-lt"/>
              <a:ea typeface="Times New Roman" panose="02020603050405020304" pitchFamily="18" charset="0"/>
            </a:endParaRPr>
          </a:p>
          <a:p>
            <a:r>
              <a:rPr lang="en-US" sz="1200" dirty="0">
                <a:solidFill>
                  <a:srgbClr val="000000"/>
                </a:solidFill>
                <a:effectLst/>
                <a:latin typeface="+mn-lt"/>
                <a:ea typeface="Times New Roman" panose="02020603050405020304" pitchFamily="18" charset="0"/>
              </a:rPr>
              <a:t>The revenue curve is a steep upward curve which appears to be gradually increasing over the years from approximately 110 billion dollars in the year 2016 and projected to reach almost 450 billion dollars by the year 2022. </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103874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Google Maps is arguably</a:t>
            </a:r>
            <a:r>
              <a:rPr lang="en-US" baseline="0" dirty="0"/>
              <a:t> the most common example of location-based services.  Foursquare is another good example.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Ask students how many have purchased a product or service using an m-commerce website or app. How did the experience differ, if at all, from using a desktop or laptop?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Ask students about their experiences using mobile app payment systems. How many have used one of the various types listed on this slide? Have mobile app payment systems replaced using cash, or credit or debit cards?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8778871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latin typeface="+mn-lt"/>
              </a:rPr>
              <a:t>Building a website involves a number of considerations. If its an e-commerce site, customer preferences should be the driving force behind the design. What are customers looking for, how can they find it on your site, and how easily can they purchase on your site? How will you choose the technology? What about your site’s information policy? What</a:t>
            </a:r>
            <a:r>
              <a:rPr lang="en-US" altLang="ja-JP" dirty="0">
                <a:latin typeface="+mn-lt"/>
              </a:rPr>
              <a:t>’s that? If you don’t know, your customers will surely expect you to know</a:t>
            </a:r>
            <a:r>
              <a:rPr lang="en-US" altLang="ja-JP" dirty="0">
                <a:latin typeface="Times New Roman" panose="02020603050405020304" pitchFamily="18" charset="0"/>
              </a:rPr>
              <a: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10.10,</a:t>
            </a:r>
            <a:r>
              <a:rPr lang="en-US" altLang="en-US" sz="1200" baseline="0" dirty="0">
                <a:latin typeface="+mn-lt"/>
              </a:rPr>
              <a:t> Page 405.</a:t>
            </a:r>
          </a:p>
          <a:p>
            <a:r>
              <a:rPr lang="en-US" sz="1200" b="0" i="1" u="none" strike="noStrike" kern="1200" cap="none" baseline="0" dirty="0">
                <a:solidFill>
                  <a:schemeClr val="tx1"/>
                </a:solidFill>
                <a:latin typeface="+mn-lt"/>
                <a:ea typeface="Arial"/>
                <a:cs typeface="Arial"/>
                <a:sym typeface="Arial"/>
              </a:rPr>
              <a:t>An e-commerce presence requires firms to consider the four types of presence, with specific platforms and activities associated with each.</a:t>
            </a:r>
          </a:p>
          <a:p>
            <a:endParaRPr lang="en-US" sz="1200" b="0" i="0" u="none" strike="noStrike" kern="1200" cap="none" baseline="0" dirty="0">
              <a:solidFill>
                <a:schemeClr val="tx1"/>
              </a:solidFill>
              <a:latin typeface="+mn-lt"/>
              <a:ea typeface="Arial"/>
              <a:cs typeface="Arial"/>
              <a:sym typeface="Arial"/>
            </a:endParaRPr>
          </a:p>
          <a:p>
            <a:pPr marL="0" marR="0">
              <a:lnSpc>
                <a:spcPct val="115000"/>
              </a:lnSpc>
              <a:spcBef>
                <a:spcPts val="0"/>
              </a:spcBef>
              <a:spcAft>
                <a:spcPts val="0"/>
              </a:spcAft>
            </a:pPr>
            <a:r>
              <a:rPr lang="en-US" sz="1200" b="0" i="0" u="sng" strike="noStrike" kern="1200" cap="none" baseline="0" dirty="0">
                <a:solidFill>
                  <a:schemeClr val="tx1"/>
                </a:solidFill>
                <a:latin typeface="+mn-lt"/>
                <a:ea typeface="Arial"/>
                <a:cs typeface="Arial"/>
                <a:sym typeface="Arial"/>
              </a:rPr>
              <a:t>Alt Text</a:t>
            </a:r>
          </a:p>
          <a:p>
            <a:pPr marL="0" marR="0">
              <a:lnSpc>
                <a:spcPct val="115000"/>
              </a:lnSpc>
              <a:spcBef>
                <a:spcPts val="0"/>
              </a:spcBef>
              <a:spcAft>
                <a:spcPts val="0"/>
              </a:spcAft>
            </a:pPr>
            <a:r>
              <a:rPr lang="en-US" sz="1200" b="0" i="0" u="none" strike="noStrike" kern="1200" cap="none" baseline="0" dirty="0">
                <a:solidFill>
                  <a:schemeClr val="tx1"/>
                </a:solidFill>
                <a:latin typeface="+mn-lt"/>
                <a:ea typeface="Arial"/>
                <a:cs typeface="Arial"/>
                <a:sym typeface="Arial"/>
              </a:rPr>
              <a:t>Long description: A process diagram depicts an e-commerce presence map. </a:t>
            </a:r>
            <a:r>
              <a:rPr lang="en-US" sz="1200" dirty="0">
                <a:solidFill>
                  <a:srgbClr val="000000"/>
                </a:solidFill>
                <a:effectLst/>
                <a:latin typeface="+mn-lt"/>
                <a:ea typeface="Times New Roman" panose="02020603050405020304" pitchFamily="18" charset="0"/>
                <a:cs typeface="Calibri" panose="020F0502020204030204" pitchFamily="34" charset="0"/>
              </a:rPr>
              <a:t>The details are as follows:</a:t>
            </a:r>
            <a:endParaRPr lang="en-US" sz="1200" dirty="0">
              <a:solidFill>
                <a:srgbClr val="000000"/>
              </a:solidFill>
              <a:effectLst/>
              <a:latin typeface="+mn-lt"/>
              <a:ea typeface="Times New Roman" panose="02020603050405020304" pitchFamily="18"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Type of presence: Website; Platforms: Traditional, mobile, and tablet; Activity: Search display apps, affiliates, and sponsorships.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Type of presence: Email; Platforms: Internal and purchased lists; Activity: Newsletters, updates, and sales.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Calibri" panose="020F0502020204030204" pitchFamily="34" charset="0"/>
                <a:cs typeface="Calibri" panose="020F0502020204030204" pitchFamily="34" charset="0"/>
              </a:rPr>
              <a:t>Type of presence: Social media; Platforms: Facebook, Instagram, twitter, and blogs; Activity: Conversation, engagement, sharing advice. </a:t>
            </a:r>
          </a:p>
          <a:p>
            <a:pPr marL="171450" marR="0" lvl="0" indent="-171450">
              <a:lnSpc>
                <a:spcPct val="115000"/>
              </a:lnSpc>
              <a:spcBef>
                <a:spcPts val="0"/>
              </a:spcBef>
              <a:spcAft>
                <a:spcPts val="0"/>
              </a:spcAft>
              <a:buFont typeface="Arial" panose="020B0604020202020204" pitchFamily="34" charset="0"/>
              <a:buChar char="•"/>
            </a:pPr>
            <a:r>
              <a:rPr lang="en-US" sz="1200" dirty="0">
                <a:solidFill>
                  <a:srgbClr val="000000"/>
                </a:solidFill>
                <a:effectLst/>
                <a:latin typeface="+mn-lt"/>
                <a:ea typeface="Times New Roman" panose="02020603050405020304" pitchFamily="18" charset="0"/>
              </a:rPr>
              <a:t>Type of presence: Offline media; Platforms: Print, TV, and radio; Activity: Education, exposure, and branding. </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34048420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A good opportunity for a class discussion of the</a:t>
            </a:r>
            <a:r>
              <a:rPr lang="en-US" baseline="0" dirty="0"/>
              <a:t> section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3890488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latin typeface="+mn-lt"/>
              </a:rPr>
              <a:t>This slide discusses what e-commerce is, and what the state of e-commerce is today. E-commerce history mirrors that of other technology innovations. What other innovations is e-commerce similar to? Students probably will not know about the early days of radio and TV, but perhaps they will remember their parents’ cassette music, VHS video tapes, and even CDs and DVDs, which, though still with us, have</a:t>
            </a:r>
            <a:r>
              <a:rPr lang="en-US" altLang="en-US" baseline="0" dirty="0">
                <a:latin typeface="+mn-lt"/>
              </a:rPr>
              <a:t> markedly declined in sales</a:t>
            </a:r>
            <a:r>
              <a:rPr lang="en-US" altLang="en-US" dirty="0">
                <a:latin typeface="+mn-lt"/>
              </a:rPr>
              <a:t>. The book discusses new trends in e-commerce. Ask the students to work with you to list some of these new trends in e-commerce</a:t>
            </a:r>
            <a:r>
              <a:rPr lang="en-US" altLang="en-US" dirty="0">
                <a:latin typeface="Times New Roman" panose="02020603050405020304" pitchFamily="18" charset="0"/>
              </a:rPr>
              <a: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mn-lt"/>
              </a:rPr>
              <a:t>Figure 10.1,</a:t>
            </a:r>
            <a:r>
              <a:rPr lang="en-US" altLang="en-US" sz="1200" baseline="0" dirty="0">
                <a:latin typeface="+mn-lt"/>
              </a:rPr>
              <a:t> Page 374.</a:t>
            </a:r>
          </a:p>
          <a:p>
            <a:r>
              <a:rPr lang="en-US" sz="1200" b="0" i="1" u="none" strike="noStrike" kern="1200" cap="none" baseline="0" dirty="0">
                <a:solidFill>
                  <a:schemeClr val="tx1"/>
                </a:solidFill>
                <a:latin typeface="+mn-lt"/>
                <a:ea typeface="Arial"/>
                <a:cs typeface="Arial"/>
                <a:sym typeface="Arial"/>
              </a:rPr>
              <a:t>B2C e-commerce revenues grew 15–25 percent per year until the recession of 2008–2009, when they slowed measurably. In 2020, e-commerce revenues are expected to grow at an estimated 13 percent annually.</a:t>
            </a:r>
          </a:p>
          <a:p>
            <a:r>
              <a:rPr lang="en-US" sz="1200" b="0" i="0" u="none" strike="noStrike" kern="1200" cap="none" baseline="0" dirty="0">
                <a:solidFill>
                  <a:schemeClr val="dk1"/>
                </a:solidFill>
                <a:latin typeface="+mn-lt"/>
                <a:ea typeface="Arial"/>
                <a:cs typeface="Arial"/>
                <a:sym typeface="Arial"/>
              </a:rPr>
              <a:t>Sources: Based on data from eMarketer, “US Retail Ecommerce Sales,” 2020; eMarketer, “US Digital Travel Sales, 2018–2022,” 2020; authors’ estimates.</a:t>
            </a:r>
            <a:endParaRPr lang="en-US" sz="1200" b="0" i="1" u="none" strike="noStrike" kern="1200" cap="none" baseline="0" dirty="0">
              <a:solidFill>
                <a:schemeClr val="tx1"/>
              </a:solidFill>
              <a:latin typeface="+mn-lt"/>
              <a:ea typeface="Arial"/>
              <a:cs typeface="Arial"/>
              <a:sym typeface="Arial"/>
            </a:endParaRPr>
          </a:p>
          <a:p>
            <a:endParaRPr lang="en-US" altLang="en-US" sz="1200" baseline="0" dirty="0">
              <a:latin typeface="+mn-lt"/>
            </a:endParaRPr>
          </a:p>
          <a:p>
            <a:r>
              <a:rPr lang="en-US" altLang="en-US" sz="1200" dirty="0">
                <a:latin typeface="+mn-lt"/>
              </a:rPr>
              <a:t>This graphic illustrates the continuing growth of e-commerce. The growth of e-commerce revenues grew 15 percent to 25 percent a year until the recession of 2008–2009, when they slowed measurably to a small positive number around 3 percent in 2009. This was much better than traditional retail commerce, which actually shrank in this recession. E-commerce began growing again after 2009 at more than 10 percent, several times the growth of all retail sales. </a:t>
            </a:r>
            <a:r>
              <a:rPr lang="en-US" sz="1200" dirty="0">
                <a:solidFill>
                  <a:srgbClr val="000000"/>
                </a:solidFill>
                <a:latin typeface="+mn-lt"/>
              </a:rPr>
              <a:t>Although the Covid-19 pandemic in 2020 has significantly decreased digital travel sales, it has resulted in a significant increase in retail e-commerce revenues, as consumers shift to online purchasing, a trend that is likely to continue even once the pandemic has passed.</a:t>
            </a:r>
            <a:endParaRPr lang="en-US" sz="1200" dirty="0">
              <a:solidFill>
                <a:prstClr val="black"/>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n-lt"/>
            </a:endParaRPr>
          </a:p>
          <a:p>
            <a:pPr marL="0" marR="0">
              <a:lnSpc>
                <a:spcPct val="115000"/>
              </a:lnSpc>
              <a:spcBef>
                <a:spcPts val="0"/>
              </a:spcBef>
              <a:spcAft>
                <a:spcPts val="0"/>
              </a:spcAft>
            </a:pPr>
            <a:r>
              <a:rPr lang="en-US" u="sng" dirty="0"/>
              <a:t>Alt Text</a:t>
            </a:r>
            <a:endParaRPr lang="en-US" sz="1200" u="sng" dirty="0">
              <a:latin typeface="+mn-lt"/>
            </a:endParaRPr>
          </a:p>
          <a:p>
            <a:pPr marL="0" marR="0">
              <a:lnSpc>
                <a:spcPct val="115000"/>
              </a:lnSpc>
              <a:spcBef>
                <a:spcPts val="0"/>
              </a:spcBef>
              <a:spcAft>
                <a:spcPts val="0"/>
              </a:spcAft>
            </a:pPr>
            <a:r>
              <a:rPr lang="en-US" sz="1200" dirty="0">
                <a:latin typeface="+mn-lt"/>
              </a:rPr>
              <a:t>Long description: </a:t>
            </a:r>
            <a:r>
              <a:rPr lang="en-US" altLang="en-US" sz="1200" dirty="0">
                <a:latin typeface="+mn-lt"/>
              </a:rPr>
              <a:t>A line graph explains how e-commerce revenues have grown over the years. </a:t>
            </a:r>
            <a:r>
              <a:rPr lang="en-US" sz="1200" dirty="0">
                <a:solidFill>
                  <a:srgbClr val="000000"/>
                </a:solidFill>
                <a:effectLst/>
                <a:latin typeface="+mn-lt"/>
                <a:ea typeface="Times New Roman" panose="02020603050405020304" pitchFamily="18" charset="0"/>
                <a:cs typeface="Calibri" panose="020F0502020204030204" pitchFamily="34" charset="0"/>
              </a:rPr>
              <a:t>The horizontal axis represents the years and ranges from 1995 to 2022, in increments of 1. The vertical axis represents the B2C revenues in billion Us dollars and ranges from 0 to 1600, in increments of 200. </a:t>
            </a:r>
            <a:endParaRPr lang="en-US" sz="1200" dirty="0">
              <a:solidFill>
                <a:srgbClr val="000000"/>
              </a:solidFill>
              <a:effectLst/>
              <a:latin typeface="+mn-lt"/>
              <a:ea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mn-lt"/>
                <a:ea typeface="Times New Roman" panose="02020603050405020304" pitchFamily="18" charset="0"/>
                <a:cs typeface="Calibri" panose="020F0502020204030204" pitchFamily="34" charset="0"/>
              </a:rPr>
              <a:t>The revenue from 1995 to the early 2000s is below 100 billion dollars. It gradually rises over the years and by the year 2010 the revenue triples to 400 billion dollars. From 2010 to 2020 the revenue increases drastically and reaches almost 1300 billion dollars. </a:t>
            </a:r>
            <a:r>
              <a:rPr lang="en-US" sz="1200" dirty="0">
                <a:solidFill>
                  <a:srgbClr val="000000"/>
                </a:solidFill>
                <a:effectLst/>
                <a:latin typeface="+mn-lt"/>
                <a:ea typeface="Times New Roman" panose="02020603050405020304" pitchFamily="18" charset="0"/>
              </a:rPr>
              <a:t>The projected revenue for the next two years 2021 and 2022 shows the revenue surging to 1400 billion dollars. </a:t>
            </a:r>
            <a:endParaRPr lang="en-US" sz="1200"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1227578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This slide introduces the unique features of the Internet. These features explain why e-commerce has grown so quickly—because of the unique nature of the Internet and e-commerce, which are richer and more powerful than previous technology revolutions such as radio and TV.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Ask students to provide real-life examples of these effects, for 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Ubiquity—being able to surf the web on your mobile device while riding a bus or train.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Global reach—being able to buy products from another country.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Universal standards—being able to exchange files with someone else.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Richness—YouTube.</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Ask students to provide real-life examples of these effects, for 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Interactivity—using a chat window to interact with technical support at a merchant</a:t>
            </a:r>
            <a:r>
              <a:rPr lang="en-US" altLang="ja-JP" dirty="0">
                <a:latin typeface="+mn-lt"/>
              </a:rPr>
              <a:t>’s website.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Information density—being able to find hundreds of prices for the same product online from different merchants.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Personalization—website that adjusts to your preferences, such as Amazon.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mn-lt"/>
              </a:rPr>
              <a:t>Social technology—uploading videos to YouTube.</a:t>
            </a:r>
            <a:endParaRPr lang="en-US" dirty="0">
              <a:latin typeface="+mn-l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543461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291465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685800" y="571501"/>
            <a:ext cx="7772400" cy="2128838"/>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2971800"/>
            <a:ext cx="7794626" cy="131445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39344505-88B4-4929-A00F-0085D073805B}"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1" name="TextBox 10"/>
          <p:cNvSpPr txBox="1"/>
          <p:nvPr userDrawn="1"/>
        </p:nvSpPr>
        <p:spPr>
          <a:xfrm>
            <a:off x="2743200" y="4800601"/>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sz="1200" dirty="0">
                <a:latin typeface="Verdana" panose="020B0604030504040204" pitchFamily="34" charset="0"/>
                <a:ea typeface="Verdana" panose="020B0604030504040204" pitchFamily="34" charset="0"/>
                <a:cs typeface="Verdana" panose="020B0604030504040204" pitchFamily="34" charset="0"/>
              </a:rPr>
              <a:t>2017, 2014, 2011</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825796"/>
            <a:ext cx="918000" cy="209936"/>
          </a:xfrm>
          <a:prstGeom prst="rect">
            <a:avLst/>
          </a:prstGeom>
        </p:spPr>
      </p:pic>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EDF0B429-8055-4AEC-892D-F44012ECC206}"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161529"/>
            <a:ext cx="8229600" cy="822960"/>
          </a:xfrm>
        </p:spPr>
        <p:txBody>
          <a:bodyPr/>
          <a:lstStyle/>
          <a:p>
            <a:r>
              <a:rPr lang="en-US" dirty="0"/>
              <a:t>Click to edit Master title style</a:t>
            </a:r>
          </a:p>
        </p:txBody>
      </p:sp>
      <p:sp>
        <p:nvSpPr>
          <p:cNvPr id="7" name="Content Placeholder 2"/>
          <p:cNvSpPr>
            <a:spLocks noGrp="1"/>
          </p:cNvSpPr>
          <p:nvPr>
            <p:ph idx="1"/>
          </p:nvPr>
        </p:nvSpPr>
        <p:spPr>
          <a:xfrm>
            <a:off x="457200" y="1200151"/>
            <a:ext cx="8229600" cy="6858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000250"/>
            <a:ext cx="3886200" cy="18288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000250"/>
            <a:ext cx="4267200" cy="1828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085851"/>
            <a:ext cx="7772400" cy="1614488"/>
          </a:xfrm>
        </p:spPr>
        <p:txBody>
          <a:bodyPr anchor="b">
            <a:noAutofit/>
          </a:bodyPr>
          <a:lstStyle>
            <a:lvl1pPr algn="l">
              <a:defRPr sz="36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8" y="2971800"/>
            <a:ext cx="7794627" cy="131445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40DC01D9-DD2D-4150-B6D1-FC14AD4FEADC}" type="datetime1">
              <a:rPr lang="en-US" smtClean="0"/>
              <a:t>5/28/2021</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3" name="Date Placeholder 2"/>
          <p:cNvSpPr>
            <a:spLocks noGrp="1"/>
          </p:cNvSpPr>
          <p:nvPr>
            <p:ph type="dt" sz="half" idx="10"/>
          </p:nvPr>
        </p:nvSpPr>
        <p:spPr/>
        <p:txBody>
          <a:bodyPr/>
          <a:lstStyle/>
          <a:p>
            <a:fld id="{809BCAF4-726D-4768-A6C7-99CB86397A59}"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1106F828-883A-4F3B-827F-EFBE0C04B4EC}" type="datetime1">
              <a:rPr lang="en-US" smtClean="0"/>
              <a:t>5/28/2021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4825796"/>
            <a:ext cx="918000" cy="209936"/>
          </a:xfrm>
          <a:prstGeom prst="rect">
            <a:avLst/>
          </a:prstGeom>
        </p:spPr>
      </p:pic>
      <p:sp>
        <p:nvSpPr>
          <p:cNvPr id="11" name="TextBox 10"/>
          <p:cNvSpPr txBox="1"/>
          <p:nvPr userDrawn="1"/>
        </p:nvSpPr>
        <p:spPr>
          <a:xfrm>
            <a:off x="95799" y="4828541"/>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2017, 2014, 2011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612322"/>
            <a:ext cx="8229600" cy="359228"/>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200151"/>
            <a:ext cx="3657600" cy="120014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2400301"/>
            <a:ext cx="3657600" cy="2194322"/>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4624003"/>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3A47FB14-7251-4EE3-98B2-274BFF734A4F}"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825796"/>
            <a:ext cx="686250" cy="209250"/>
          </a:xfrm>
          <a:prstGeom prst="rect">
            <a:avLst/>
          </a:prstGeom>
        </p:spPr>
      </p:pic>
    </p:spTree>
    <p:extLst>
      <p:ext uri="{BB962C8B-B14F-4D97-AF65-F5344CB8AC3E}">
        <p14:creationId xmlns:p14="http://schemas.microsoft.com/office/powerpoint/2010/main" val="132180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6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161529"/>
            <a:ext cx="8229600" cy="82295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70" y="4781550"/>
            <a:ext cx="8595359" cy="277146"/>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r>
              <a:rPr lang="en-US" dirty="0"/>
              <a:t>Copyright © 2022, 2020, 2018 Pearson Education, Ltd. All Rights Reserved</a:t>
            </a:r>
            <a:endParaRPr dirty="0"/>
          </a:p>
        </p:txBody>
      </p:sp>
      <p:sp>
        <p:nvSpPr>
          <p:cNvPr id="35" name="Shape 35"/>
          <p:cNvSpPr txBox="1">
            <a:spLocks noGrp="1"/>
          </p:cNvSpPr>
          <p:nvPr>
            <p:ph type="dt" idx="10"/>
          </p:nvPr>
        </p:nvSpPr>
        <p:spPr>
          <a:xfrm>
            <a:off x="6335713" y="84804"/>
            <a:ext cx="2133599" cy="13715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fld id="{4CF796BE-F5C0-469D-8DA8-D1906D9D10A9}" type="datetime1">
              <a:rPr lang="en-US" smtClean="0"/>
              <a:t>5/28/2021</a:t>
            </a:fld>
            <a:endParaRPr dirty="0"/>
          </a:p>
        </p:txBody>
      </p:sp>
      <p:sp>
        <p:nvSpPr>
          <p:cNvPr id="36" name="Shape 36"/>
          <p:cNvSpPr txBox="1">
            <a:spLocks noGrp="1"/>
          </p:cNvSpPr>
          <p:nvPr>
            <p:ph type="sldNum" idx="12"/>
          </p:nvPr>
        </p:nvSpPr>
        <p:spPr>
          <a:xfrm>
            <a:off x="8469312" y="84804"/>
            <a:ext cx="551783" cy="137159"/>
          </a:xfrm>
          <a:prstGeom prst="rect">
            <a:avLst/>
          </a:prstGeom>
          <a:noFill/>
          <a:ln>
            <a:noFill/>
          </a:ln>
        </p:spPr>
        <p:txBody>
          <a:bodyPr lIns="91425" tIns="45700" rIns="91425" bIns="45700" anchor="ctr" anchorCtr="0">
            <a:noAutofit/>
          </a:bodyPr>
          <a:lstStyle/>
          <a:p>
            <a:pPr>
              <a:buSzPct val="25000"/>
            </a:pPr>
            <a:fld id="{00000000-1234-1234-1234-123412341234}" type="slidenum">
              <a:rPr lang="en-US" smtClean="0">
                <a:solidFill>
                  <a:schemeClr val="lt1"/>
                </a:solidFill>
                <a:ea typeface="Arial"/>
                <a:cs typeface="Arial"/>
                <a:sym typeface="Arial"/>
              </a:rPr>
              <a:pPr>
                <a:buSzPct val="25000"/>
              </a:pPr>
              <a:t>‹#›</a:t>
            </a:fld>
            <a:endParaRPr lang="en-US" dirty="0">
              <a:solidFill>
                <a:schemeClr val="lt1"/>
              </a:solidFil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167245"/>
            <a:ext cx="8229600" cy="1700646"/>
          </a:xfrm>
        </p:spPr>
        <p:txBody>
          <a:bodyPr/>
          <a:lstStyle/>
          <a:p>
            <a:pPr lvl="0"/>
            <a:r>
              <a:rPr lang="en-US" dirty="0"/>
              <a:t>Edit Master text styles</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2978944"/>
            <a:ext cx="8229600" cy="1578769"/>
          </a:xfrm>
        </p:spPr>
        <p:txBody>
          <a:bodyPr/>
          <a:lstStyle/>
          <a:p>
            <a:pPr lvl="0"/>
            <a:r>
              <a:rPr lang="en-US" dirty="0"/>
              <a:t>Edit Master text styles</a:t>
            </a:r>
          </a:p>
        </p:txBody>
      </p:sp>
    </p:spTree>
    <p:extLst>
      <p:ext uri="{BB962C8B-B14F-4D97-AF65-F5344CB8AC3E}">
        <p14:creationId xmlns:p14="http://schemas.microsoft.com/office/powerpoint/2010/main" val="1142722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612322"/>
            <a:ext cx="8229600" cy="359228"/>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200151"/>
            <a:ext cx="3657600" cy="120014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2400301"/>
            <a:ext cx="3657600" cy="2194322"/>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4825796"/>
            <a:ext cx="918000" cy="209936"/>
          </a:xfrm>
          <a:prstGeom prst="rect">
            <a:avLst/>
          </a:prstGeom>
        </p:spPr>
      </p:pic>
      <p:sp>
        <p:nvSpPr>
          <p:cNvPr id="8" name="Text Placeholder 22"/>
          <p:cNvSpPr>
            <a:spLocks noGrp="1"/>
          </p:cNvSpPr>
          <p:nvPr>
            <p:ph type="body" sz="quarter" idx="16" hasCustomPrompt="1"/>
          </p:nvPr>
        </p:nvSpPr>
        <p:spPr>
          <a:xfrm>
            <a:off x="2834640" y="4800600"/>
            <a:ext cx="5928360" cy="205740"/>
          </a:xfrm>
        </p:spPr>
        <p:txBody>
          <a:bodyPr anchor="ctr"/>
          <a:lstStyle>
            <a:lvl1pPr marL="0" indent="0">
              <a:spcBef>
                <a:spcPts val="0"/>
              </a:spcBef>
              <a:buFontTx/>
              <a:buNone/>
              <a:defRPr sz="1200">
                <a:latin typeface="Verdana" pitchFamily="34" charset="0"/>
                <a:ea typeface="Verdana" pitchFamily="34" charset="0"/>
                <a:cs typeface="Verdana" pitchFamily="34" charset="0"/>
              </a:defRPr>
            </a:lvl1pPr>
          </a:lstStyle>
          <a:p>
            <a:pPr lvl="0"/>
            <a:r>
              <a:rPr lang="en-US" dirty="0"/>
              <a:t>Copyright</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AA1DC048-8C76-4CDA-BA28-0C178F2D1311}"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612322"/>
            <a:ext cx="8229600" cy="302078"/>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200151"/>
            <a:ext cx="8229600" cy="3394472"/>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B296BBAD-4AAD-4B2B-8AEF-9186897C7988}"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4810285"/>
            <a:ext cx="8595360" cy="248411"/>
          </a:xfrm>
        </p:spPr>
        <p:txBody>
          <a:bodyPr/>
          <a:lstStyle/>
          <a:p>
            <a:r>
              <a:rPr lang="en-US"/>
              <a:t>Copyright © 2022, 2020, 2018 Pearson Education, Ltd. All Rights Reserved</a:t>
            </a:r>
            <a:endParaRPr lang="en-US" dirty="0"/>
          </a:p>
        </p:txBody>
      </p:sp>
      <p:sp>
        <p:nvSpPr>
          <p:cNvPr id="9" name="Date Placeholder 3"/>
          <p:cNvSpPr>
            <a:spLocks noGrp="1"/>
          </p:cNvSpPr>
          <p:nvPr>
            <p:ph type="dt" sz="half" idx="10"/>
          </p:nvPr>
        </p:nvSpPr>
        <p:spPr>
          <a:xfrm>
            <a:off x="6335713" y="84804"/>
            <a:ext cx="2133600" cy="137160"/>
          </a:xfrm>
        </p:spPr>
        <p:txBody>
          <a:bodyPr/>
          <a:lstStyle/>
          <a:p>
            <a:fld id="{7B8FE7BC-D1BB-4013-B676-CCED213729CF}" type="datetime1">
              <a:rPr lang="en-US" smtClean="0"/>
              <a:t>5/28/2021</a:t>
            </a:fld>
            <a:endParaRPr lang="en-US" dirty="0"/>
          </a:p>
        </p:txBody>
      </p:sp>
      <p:sp>
        <p:nvSpPr>
          <p:cNvPr id="10" name="Slide Number Placeholder 5"/>
          <p:cNvSpPr>
            <a:spLocks noGrp="1"/>
          </p:cNvSpPr>
          <p:nvPr>
            <p:ph type="sldNum" sz="quarter" idx="12"/>
          </p:nvPr>
        </p:nvSpPr>
        <p:spPr>
          <a:xfrm>
            <a:off x="8469313" y="84804"/>
            <a:ext cx="551783" cy="13716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4810285"/>
            <a:ext cx="8595360" cy="248411"/>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CD782636-3CC9-491F-A16D-AFC99783E498}"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1450"/>
            <a:ext cx="8229600" cy="800100"/>
          </a:xfrm>
        </p:spPr>
        <p:txBody>
          <a:bodyPr anchor="t"/>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4026120"/>
            <a:ext cx="8229600" cy="687642"/>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48E9B35C-1106-476A-B874-D678D275FF3D}" type="datetime1">
              <a:rPr lang="en-US" smtClean="0"/>
              <a:t>5/28/2021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4825796"/>
            <a:ext cx="918000" cy="209936"/>
          </a:xfrm>
          <a:prstGeom prst="rect">
            <a:avLst/>
          </a:prstGeom>
        </p:spPr>
      </p:pic>
      <p:sp>
        <p:nvSpPr>
          <p:cNvPr id="9" name="TextBox 8"/>
          <p:cNvSpPr txBox="1"/>
          <p:nvPr userDrawn="1"/>
        </p:nvSpPr>
        <p:spPr>
          <a:xfrm>
            <a:off x="2743200" y="4800601"/>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sz="1200" dirty="0">
                <a:latin typeface="Verdana" panose="020B0604030504040204" pitchFamily="34" charset="0"/>
                <a:ea typeface="Verdana" panose="020B0604030504040204" pitchFamily="34" charset="0"/>
                <a:cs typeface="Verdana" panose="020B0604030504040204" pitchFamily="34" charset="0"/>
              </a:rPr>
              <a:t>2017, 2014, 2011</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200151"/>
            <a:ext cx="8229600" cy="1622822"/>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971801"/>
            <a:ext cx="8229600" cy="1622822"/>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4857750"/>
            <a:ext cx="8595360" cy="200946"/>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5B48FD25-057B-487A-9943-C5D8AB1A29BC}"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363225"/>
            <a:ext cx="8229600" cy="1037075"/>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686050"/>
            <a:ext cx="8229600" cy="1037075"/>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4857750"/>
            <a:ext cx="8595360" cy="200946"/>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6F61F984-719A-46D5-91B5-BD7F473450BE}"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943350"/>
            <a:ext cx="8229600" cy="5715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2656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61529"/>
            <a:ext cx="8229600" cy="82296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4629151"/>
            <a:ext cx="8595360" cy="176597"/>
          </a:xfrm>
          <a:prstGeom prst="rect">
            <a:avLst/>
          </a:prstGeom>
        </p:spPr>
        <p:txBody>
          <a:bodyPr vert="horz" lIns="0" tIns="0" rIns="0" bIns="0" rtlCol="0" anchor="b"/>
          <a:lstStyle>
            <a:lvl1pPr algn="l">
              <a:defRPr sz="1100">
                <a:solidFill>
                  <a:schemeClr val="tx1"/>
                </a:solidFill>
              </a:defRPr>
            </a:lvl1pPr>
          </a:lstStyle>
          <a:p>
            <a:r>
              <a:rPr lang="en-US"/>
              <a:t>Copyright © 2022, 2020, 2018 Pearson Education, Ltd. All Rights Reserved</a:t>
            </a:r>
            <a:endParaRPr lang="en-US" dirty="0"/>
          </a:p>
        </p:txBody>
      </p:sp>
      <p:sp>
        <p:nvSpPr>
          <p:cNvPr id="4" name="Date Placeholder 3"/>
          <p:cNvSpPr>
            <a:spLocks noGrp="1"/>
          </p:cNvSpPr>
          <p:nvPr>
            <p:ph type="dt" sz="half" idx="2"/>
          </p:nvPr>
        </p:nvSpPr>
        <p:spPr>
          <a:xfrm>
            <a:off x="6335713" y="84804"/>
            <a:ext cx="2133600" cy="137160"/>
          </a:xfrm>
          <a:prstGeom prst="rect">
            <a:avLst/>
          </a:prstGeom>
        </p:spPr>
        <p:txBody>
          <a:bodyPr vert="horz" lIns="91440" tIns="45720" rIns="91440" bIns="45720" rtlCol="0" anchor="ctr"/>
          <a:lstStyle>
            <a:lvl1pPr algn="r">
              <a:defRPr sz="900">
                <a:solidFill>
                  <a:schemeClr val="bg1"/>
                </a:solidFill>
              </a:defRPr>
            </a:lvl1pPr>
          </a:lstStyle>
          <a:p>
            <a:fld id="{10B92937-5B0B-4F7C-91D5-1C436FBB5252}" type="datetime1">
              <a:rPr lang="en-US" smtClean="0"/>
              <a:t>5/28/2021</a:t>
            </a:fld>
            <a:endParaRPr lang="en-US" dirty="0"/>
          </a:p>
        </p:txBody>
      </p:sp>
      <p:sp>
        <p:nvSpPr>
          <p:cNvPr id="6" name="Slide Number Placeholder 5"/>
          <p:cNvSpPr>
            <a:spLocks noGrp="1"/>
          </p:cNvSpPr>
          <p:nvPr>
            <p:ph type="sldNum" sz="quarter" idx="4"/>
          </p:nvPr>
        </p:nvSpPr>
        <p:spPr>
          <a:xfrm>
            <a:off x="8469313" y="84804"/>
            <a:ext cx="551783" cy="13716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226578" y="4800601"/>
            <a:ext cx="6553200" cy="276999"/>
          </a:xfrm>
          <a:prstGeom prst="rect">
            <a:avLst/>
          </a:prstGeom>
          <a:noFill/>
        </p:spPr>
        <p:txBody>
          <a:bodyPr wrap="square" rtlCol="0">
            <a:spAutoFit/>
          </a:bodyPr>
          <a:lstStyle/>
          <a:p>
            <a:pPr algn="r">
              <a:buClrTx/>
              <a:defRPr/>
            </a:pPr>
            <a:r>
              <a:rPr lang="en-US" sz="1200" dirty="0">
                <a:latin typeface="Verdana" panose="020B0604030504040204" pitchFamily="34" charset="0"/>
                <a:ea typeface="Verdana" panose="020B0604030504040204" pitchFamily="34" charset="0"/>
                <a:cs typeface="Verdana" panose="020B0604030504040204" pitchFamily="34" charset="0"/>
              </a:rPr>
              <a:t>Copyright © 2022</a:t>
            </a:r>
            <a:r>
              <a:rPr lang="en-US" sz="1200">
                <a:latin typeface="Verdana" panose="020B0604030504040204" pitchFamily="34" charset="0"/>
                <a:ea typeface="Verdana" panose="020B0604030504040204" pitchFamily="34" charset="0"/>
                <a:cs typeface="Verdana" panose="020B0604030504040204" pitchFamily="34" charset="0"/>
              </a:rPr>
              <a:t>, 2020, 2018 </a:t>
            </a:r>
            <a:r>
              <a:rPr lang="en-US" sz="1200" dirty="0">
                <a:latin typeface="Verdana" panose="020B0604030504040204" pitchFamily="34" charset="0"/>
                <a:ea typeface="Verdana" panose="020B0604030504040204" pitchFamily="34" charset="0"/>
                <a:cs typeface="Verdana" panose="020B0604030504040204" pitchFamily="34" charset="0"/>
              </a:rPr>
              <a:t>Pearson Education, Inc.</a:t>
            </a:r>
            <a:r>
              <a:rPr lang="en-US" sz="1200" b="1" dirty="0">
                <a:latin typeface="Verdana" panose="020B0604030504040204" pitchFamily="34" charset="0"/>
                <a:ea typeface="Verdana" panose="020B0604030504040204" pitchFamily="34" charset="0"/>
                <a:cs typeface="Verdana" panose="020B0604030504040204" pitchFamily="34" charset="0"/>
              </a:rPr>
              <a:t> </a:t>
            </a:r>
            <a:r>
              <a:rPr lang="en-US" sz="1200" dirty="0">
                <a:latin typeface="Verdana" panose="020B0604030504040204" pitchFamily="34" charset="0"/>
                <a:ea typeface="Verdana" panose="020B0604030504040204" pitchFamily="34" charset="0"/>
                <a:cs typeface="Verdana" panose="020B0604030504040204" pitchFamily="34" charset="0"/>
              </a:rPr>
              <a:t>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descr="Pearson Logo"/>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57200" y="4825796"/>
            <a:ext cx="686250" cy="209250"/>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5" r:id="rId9"/>
    <p:sldLayoutId id="2147483662" r:id="rId10"/>
    <p:sldLayoutId id="2147483651" r:id="rId11"/>
    <p:sldLayoutId id="2147483654" r:id="rId12"/>
    <p:sldLayoutId id="2147483655" r:id="rId13"/>
    <p:sldLayoutId id="2147483663" r:id="rId14"/>
    <p:sldLayoutId id="2147483664" r:id="rId15"/>
  </p:sldLayoutIdLst>
  <p:hf sldNum="0" hdr="0" dt="0"/>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15.xml"/><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300"/>
            <a:ext cx="8229600" cy="1107996"/>
          </a:xfrm>
        </p:spPr>
        <p:txBody>
          <a:bodyPr wrap="square" anchor="b">
            <a:spAutoFit/>
          </a:bodyPr>
          <a:lstStyle/>
          <a:p>
            <a:r>
              <a:rPr lang="en-IN" dirty="0"/>
              <a:t>Management Information Systems: Managing the Digital Firm</a:t>
            </a:r>
          </a:p>
        </p:txBody>
      </p:sp>
      <p:sp>
        <p:nvSpPr>
          <p:cNvPr id="3" name="Text Placeholder 2"/>
          <p:cNvSpPr>
            <a:spLocks noGrp="1"/>
          </p:cNvSpPr>
          <p:nvPr>
            <p:ph type="body" sz="quarter" idx="13"/>
          </p:nvPr>
        </p:nvSpPr>
        <p:spPr>
          <a:xfrm>
            <a:off x="457200" y="1240481"/>
            <a:ext cx="8229600" cy="307777"/>
          </a:xfrm>
        </p:spPr>
        <p:txBody>
          <a:bodyPr vert="horz" lIns="0" tIns="0" rIns="0" bIns="0" rtlCol="0" anchor="t">
            <a:spAutoFit/>
          </a:bodyPr>
          <a:lstStyle/>
          <a:p>
            <a:r>
              <a:rPr lang="en-IN" dirty="0"/>
              <a:t>Seventeenth Edition, Global Edition</a:t>
            </a:r>
          </a:p>
        </p:txBody>
      </p:sp>
      <p:sp>
        <p:nvSpPr>
          <p:cNvPr id="4" name="Text Placeholder 3"/>
          <p:cNvSpPr>
            <a:spLocks noGrp="1"/>
          </p:cNvSpPr>
          <p:nvPr>
            <p:ph type="body" sz="quarter" idx="14"/>
          </p:nvPr>
        </p:nvSpPr>
        <p:spPr>
          <a:xfrm>
            <a:off x="4569035" y="1935229"/>
            <a:ext cx="4117765" cy="492443"/>
          </a:xfrm>
        </p:spPr>
        <p:txBody>
          <a:bodyPr wrap="square">
            <a:spAutoFit/>
          </a:bodyPr>
          <a:lstStyle/>
          <a:p>
            <a:r>
              <a:rPr lang="en-IN" sz="3200" dirty="0"/>
              <a:t>Chapter 10</a:t>
            </a:r>
          </a:p>
        </p:txBody>
      </p:sp>
      <p:sp>
        <p:nvSpPr>
          <p:cNvPr id="5" name="Text Placeholder 4"/>
          <p:cNvSpPr>
            <a:spLocks noGrp="1"/>
          </p:cNvSpPr>
          <p:nvPr>
            <p:ph type="body" sz="quarter" idx="15"/>
          </p:nvPr>
        </p:nvSpPr>
        <p:spPr>
          <a:xfrm>
            <a:off x="4569035" y="2571751"/>
            <a:ext cx="4117765" cy="615553"/>
          </a:xfrm>
        </p:spPr>
        <p:txBody>
          <a:bodyPr wrap="square">
            <a:spAutoFit/>
          </a:bodyPr>
          <a:lstStyle/>
          <a:p>
            <a:r>
              <a:rPr lang="en-US" sz="2000" dirty="0"/>
              <a:t>E-commerce: Digital Markets, Digital Goods</a:t>
            </a:r>
          </a:p>
        </p:txBody>
      </p:sp>
      <p:sp>
        <p:nvSpPr>
          <p:cNvPr id="11" name="Text Placeholder 3"/>
          <p:cNvSpPr>
            <a:spLocks noGrp="1"/>
          </p:cNvSpPr>
          <p:nvPr>
            <p:ph type="body" sz="quarter" idx="14"/>
          </p:nvPr>
        </p:nvSpPr>
        <p:spPr>
          <a:xfrm>
            <a:off x="2309414" y="4850884"/>
            <a:ext cx="6385810" cy="184666"/>
          </a:xfrm>
        </p:spPr>
        <p:txBody>
          <a:bodyPr>
            <a:spAutoFit/>
          </a:bodyPr>
          <a:lstStyle/>
          <a:p>
            <a:pPr algn="r">
              <a:buClrTx/>
              <a:defRPr/>
            </a:pPr>
            <a:r>
              <a:rPr lang="en-US" sz="1200" dirty="0">
                <a:latin typeface="Verdana" panose="020B0604030504040204" pitchFamily="34" charset="0"/>
                <a:ea typeface="Verdana" panose="020B0604030504040204" pitchFamily="34" charset="0"/>
                <a:cs typeface="Verdana" panose="020B0604030504040204" pitchFamily="34" charset="0"/>
              </a:rPr>
              <a:t>Copyright © 2022, 2020, 2018 Pearson Education, Ltd.</a:t>
            </a:r>
            <a:r>
              <a:rPr lang="en-US" sz="1200" b="1" dirty="0">
                <a:latin typeface="Verdana" panose="020B0604030504040204" pitchFamily="34" charset="0"/>
                <a:ea typeface="Verdana" panose="020B0604030504040204" pitchFamily="34" charset="0"/>
                <a:cs typeface="Verdana" panose="020B0604030504040204" pitchFamily="34" charset="0"/>
              </a:rPr>
              <a:t> </a:t>
            </a:r>
            <a:r>
              <a:rPr lang="en-US" sz="1200" dirty="0">
                <a:latin typeface="Verdana" panose="020B0604030504040204" pitchFamily="34" charset="0"/>
                <a:ea typeface="Verdana" panose="020B0604030504040204" pitchFamily="34" charset="0"/>
                <a:cs typeface="Verdana" panose="020B0604030504040204" pitchFamily="34" charset="0"/>
              </a:rPr>
              <a:t>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p:nvPr/>
        </p:nvSpPr>
        <p:spPr>
          <a:xfrm>
            <a:off x="4961460" y="4205816"/>
            <a:ext cx="2971808" cy="575735"/>
          </a:xfrm>
          <a:prstGeom prst="rect">
            <a:avLst/>
          </a:prstGeom>
          <a:noFill/>
        </p:spPr>
        <p:txBody>
          <a:bodyPr wrap="square" rtlCol="0">
            <a:spAutoFit/>
          </a:bodyPr>
          <a:lstStyle/>
          <a:p>
            <a:r>
              <a:rPr lang="en-IN" sz="1000" dirty="0">
                <a:solidFill>
                  <a:schemeClr val="bg1"/>
                </a:solidFill>
              </a:rPr>
              <a:t>Slide in this Presentation Contain Hyperlinks. JAWS users should be able to get a list of links by using INSERT+F7</a:t>
            </a:r>
          </a:p>
        </p:txBody>
      </p:sp>
      <p:pic>
        <p:nvPicPr>
          <p:cNvPr id="6" name="Picture 5">
            <a:extLst>
              <a:ext uri="{FF2B5EF4-FFF2-40B4-BE49-F238E27FC236}">
                <a16:creationId xmlns:a16="http://schemas.microsoft.com/office/drawing/2014/main" id="{7E0D7F3B-D972-4583-B730-B22731540ED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5656" y="1600765"/>
            <a:ext cx="2496016" cy="3116031"/>
          </a:xfrm>
          <a:prstGeom prst="rect">
            <a:avLst/>
          </a:prstGeom>
        </p:spPr>
      </p:pic>
    </p:spTree>
    <p:extLst>
      <p:ext uri="{BB962C8B-B14F-4D97-AF65-F5344CB8AC3E}">
        <p14:creationId xmlns:p14="http://schemas.microsoft.com/office/powerpoint/2010/main" val="250212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350"/>
            <a:ext cx="8229600" cy="1661993"/>
          </a:xfrm>
        </p:spPr>
        <p:txBody>
          <a:bodyPr>
            <a:spAutoFit/>
          </a:bodyPr>
          <a:lstStyle/>
          <a:p>
            <a:r>
              <a:rPr lang="en-US" dirty="0"/>
              <a:t>Key Concepts in E-commerce – Digital Markets and Digital Goods in a Global Marketplace</a:t>
            </a:r>
            <a:endParaRPr lang="en-US" sz="2800" dirty="0"/>
          </a:p>
        </p:txBody>
      </p:sp>
      <p:sp>
        <p:nvSpPr>
          <p:cNvPr id="5" name="Content Placeholder 4"/>
          <p:cNvSpPr>
            <a:spLocks noGrp="1"/>
          </p:cNvSpPr>
          <p:nvPr>
            <p:ph idx="1"/>
          </p:nvPr>
        </p:nvSpPr>
        <p:spPr>
          <a:xfrm>
            <a:off x="457200" y="1819573"/>
            <a:ext cx="8229600" cy="2923877"/>
          </a:xfrm>
        </p:spPr>
        <p:txBody>
          <a:bodyPr>
            <a:spAutoFit/>
          </a:bodyPr>
          <a:lstStyle/>
          <a:p>
            <a:pPr>
              <a:spcBef>
                <a:spcPts val="600"/>
              </a:spcBef>
            </a:pPr>
            <a:r>
              <a:rPr lang="en-US" sz="2000" dirty="0"/>
              <a:t>Internet and digital markets have changed the way companies conduct business</a:t>
            </a:r>
          </a:p>
          <a:p>
            <a:pPr>
              <a:spcBef>
                <a:spcPts val="600"/>
              </a:spcBef>
            </a:pPr>
            <a:r>
              <a:rPr lang="en-US" sz="2000" dirty="0"/>
              <a:t>Information asymmetry reduced</a:t>
            </a:r>
          </a:p>
          <a:p>
            <a:pPr>
              <a:spcBef>
                <a:spcPts val="600"/>
              </a:spcBef>
            </a:pPr>
            <a:r>
              <a:rPr lang="en-US" sz="2000" dirty="0"/>
              <a:t>Menu costs, search and transaction costs reduced</a:t>
            </a:r>
          </a:p>
          <a:p>
            <a:pPr>
              <a:spcBef>
                <a:spcPts val="600"/>
              </a:spcBef>
            </a:pPr>
            <a:r>
              <a:rPr lang="en-US" sz="2000" dirty="0"/>
              <a:t>Dynamic pricing enabled</a:t>
            </a:r>
          </a:p>
          <a:p>
            <a:pPr>
              <a:spcBef>
                <a:spcPts val="600"/>
              </a:spcBef>
            </a:pPr>
            <a:r>
              <a:rPr lang="en-US" sz="2000" dirty="0"/>
              <a:t>Switching costs</a:t>
            </a:r>
          </a:p>
          <a:p>
            <a:pPr>
              <a:spcBef>
                <a:spcPts val="600"/>
              </a:spcBef>
            </a:pPr>
            <a:r>
              <a:rPr lang="en-US" sz="2000" dirty="0"/>
              <a:t>Delayed gratification</a:t>
            </a:r>
          </a:p>
          <a:p>
            <a:pPr>
              <a:spcBef>
                <a:spcPts val="600"/>
              </a:spcBef>
            </a:pPr>
            <a:r>
              <a:rPr lang="en-US" sz="2000" dirty="0"/>
              <a:t>Disintermediation</a:t>
            </a:r>
          </a:p>
        </p:txBody>
      </p:sp>
      <p:sp>
        <p:nvSpPr>
          <p:cNvPr id="2" name="Footer Placeholder 1">
            <a:extLst>
              <a:ext uri="{FF2B5EF4-FFF2-40B4-BE49-F238E27FC236}">
                <a16:creationId xmlns:a16="http://schemas.microsoft.com/office/drawing/2014/main" id="{A102BB89-1706-4D36-A28E-4A4C73C8C2F2}"/>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608644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050"/>
            <a:ext cx="8229600" cy="1097280"/>
          </a:xfrm>
        </p:spPr>
        <p:txBody>
          <a:bodyPr>
            <a:spAutoFit/>
          </a:bodyPr>
          <a:lstStyle/>
          <a:p>
            <a:r>
              <a:rPr lang="en-US" dirty="0"/>
              <a:t>Figure 10.2 </a:t>
            </a:r>
            <a:r>
              <a:rPr lang="en-US" altLang="en-US" dirty="0"/>
              <a:t>The Benefits of Disintermediation to the Consumer</a:t>
            </a:r>
            <a:endParaRPr lang="en-US" sz="2800" dirty="0"/>
          </a:p>
        </p:txBody>
      </p:sp>
      <p:pic>
        <p:nvPicPr>
          <p:cNvPr id="2050" name="Picture 2" descr="A series of flow diagrams illustrate the benefits of removal of intermediaries from a sample supply chain.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2803" y="1259146"/>
            <a:ext cx="7236421" cy="350655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8756970E-D296-4E27-BEC2-0AFE034571B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854305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582"/>
            <a:ext cx="8229600" cy="548513"/>
          </a:xfrm>
        </p:spPr>
        <p:txBody>
          <a:bodyPr>
            <a:spAutoFit/>
          </a:bodyPr>
          <a:lstStyle/>
          <a:p>
            <a:r>
              <a:rPr lang="en-US" dirty="0"/>
              <a:t>Digital Goods</a:t>
            </a:r>
            <a:endParaRPr lang="en-US" sz="2800" dirty="0"/>
          </a:p>
        </p:txBody>
      </p:sp>
      <p:sp>
        <p:nvSpPr>
          <p:cNvPr id="5" name="Content Placeholder 4"/>
          <p:cNvSpPr>
            <a:spLocks noGrp="1"/>
          </p:cNvSpPr>
          <p:nvPr>
            <p:ph idx="1"/>
          </p:nvPr>
        </p:nvSpPr>
        <p:spPr>
          <a:xfrm>
            <a:off x="457200" y="909196"/>
            <a:ext cx="8229600" cy="2955874"/>
          </a:xfrm>
        </p:spPr>
        <p:txBody>
          <a:bodyPr>
            <a:spAutoFit/>
          </a:bodyPr>
          <a:lstStyle/>
          <a:p>
            <a:r>
              <a:rPr lang="en-US" dirty="0"/>
              <a:t>Goods that can be delivered over a digital network</a:t>
            </a:r>
          </a:p>
          <a:p>
            <a:r>
              <a:rPr lang="en-US" dirty="0"/>
              <a:t>Cost of producing first unit is almost entire cost of product</a:t>
            </a:r>
          </a:p>
          <a:p>
            <a:r>
              <a:rPr lang="en-US" dirty="0"/>
              <a:t>Costs of delivery over the Internet very low</a:t>
            </a:r>
          </a:p>
          <a:p>
            <a:r>
              <a:rPr lang="en-US" dirty="0"/>
              <a:t>Marketing costs remain the same; pricing highly variable</a:t>
            </a:r>
          </a:p>
          <a:p>
            <a:r>
              <a:rPr lang="en-US" dirty="0"/>
              <a:t>Industries with digital goods are undergoing revolutionary changes (publishers, record labels, etc.)</a:t>
            </a:r>
          </a:p>
        </p:txBody>
      </p:sp>
      <p:sp>
        <p:nvSpPr>
          <p:cNvPr id="2" name="Footer Placeholder 1">
            <a:extLst>
              <a:ext uri="{FF2B5EF4-FFF2-40B4-BE49-F238E27FC236}">
                <a16:creationId xmlns:a16="http://schemas.microsoft.com/office/drawing/2014/main" id="{7DEFC495-ABCD-4918-AE43-82879B0D7543}"/>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940172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3852"/>
            <a:ext cx="8229600" cy="553998"/>
          </a:xfrm>
        </p:spPr>
        <p:txBody>
          <a:bodyPr>
            <a:spAutoFit/>
          </a:bodyPr>
          <a:lstStyle/>
          <a:p>
            <a:r>
              <a:rPr lang="en-US" dirty="0"/>
              <a:t>Types of E-commerce</a:t>
            </a:r>
            <a:endParaRPr lang="en-US" sz="2800" dirty="0"/>
          </a:p>
        </p:txBody>
      </p:sp>
      <p:sp>
        <p:nvSpPr>
          <p:cNvPr id="5" name="Content Placeholder 4"/>
          <p:cNvSpPr>
            <a:spLocks noGrp="1"/>
          </p:cNvSpPr>
          <p:nvPr>
            <p:ph idx="1"/>
          </p:nvPr>
        </p:nvSpPr>
        <p:spPr>
          <a:xfrm>
            <a:off x="457200" y="728747"/>
            <a:ext cx="8229600" cy="815608"/>
          </a:xfrm>
        </p:spPr>
        <p:txBody>
          <a:bodyPr>
            <a:spAutoFit/>
          </a:bodyPr>
          <a:lstStyle/>
          <a:p>
            <a:r>
              <a:rPr lang="en-US" dirty="0"/>
              <a:t>Three major types</a:t>
            </a:r>
          </a:p>
          <a:p>
            <a:pPr lvl="1"/>
            <a:r>
              <a:rPr lang="en-US" sz="2400" dirty="0"/>
              <a:t>Business-to-consumer (B2C)</a:t>
            </a:r>
          </a:p>
        </p:txBody>
      </p:sp>
      <p:sp>
        <p:nvSpPr>
          <p:cNvPr id="2" name="Content Placeholder 1"/>
          <p:cNvSpPr>
            <a:spLocks noGrp="1"/>
          </p:cNvSpPr>
          <p:nvPr>
            <p:ph idx="13"/>
          </p:nvPr>
        </p:nvSpPr>
        <p:spPr>
          <a:xfrm>
            <a:off x="457200" y="1614572"/>
            <a:ext cx="8229600" cy="369332"/>
          </a:xfrm>
        </p:spPr>
        <p:txBody>
          <a:bodyPr>
            <a:spAutoFit/>
          </a:bodyPr>
          <a:lstStyle/>
          <a:p>
            <a:pPr lvl="2"/>
            <a:r>
              <a:rPr lang="en-US" sz="2400" dirty="0"/>
              <a:t>Example: Amazon.com</a:t>
            </a:r>
          </a:p>
        </p:txBody>
      </p:sp>
      <p:sp>
        <p:nvSpPr>
          <p:cNvPr id="3" name="Content Placeholder 2"/>
          <p:cNvSpPr>
            <a:spLocks noGrp="1"/>
          </p:cNvSpPr>
          <p:nvPr>
            <p:ph sz="quarter" idx="14"/>
          </p:nvPr>
        </p:nvSpPr>
        <p:spPr>
          <a:xfrm>
            <a:off x="457200" y="2052722"/>
            <a:ext cx="8229600" cy="2716128"/>
          </a:xfrm>
        </p:spPr>
        <p:txBody>
          <a:bodyPr>
            <a:spAutoFit/>
          </a:bodyPr>
          <a:lstStyle/>
          <a:p>
            <a:pPr lvl="1"/>
            <a:r>
              <a:rPr lang="en-US" sz="2400" dirty="0"/>
              <a:t>Business-to-business (B2B)</a:t>
            </a:r>
          </a:p>
          <a:p>
            <a:pPr lvl="2"/>
            <a:r>
              <a:rPr lang="en-US" sz="2400" dirty="0"/>
              <a:t>Example: </a:t>
            </a:r>
            <a:r>
              <a:rPr lang="en-US" sz="2400" dirty="0" err="1"/>
              <a:t>Elemica</a:t>
            </a:r>
            <a:endParaRPr lang="en-US" sz="2400" dirty="0"/>
          </a:p>
          <a:p>
            <a:pPr lvl="1"/>
            <a:r>
              <a:rPr lang="en-US" sz="2400" dirty="0"/>
              <a:t>Consumer-to-consumer (C2C)</a:t>
            </a:r>
          </a:p>
          <a:p>
            <a:pPr lvl="2"/>
            <a:r>
              <a:rPr lang="en-US" sz="2400" dirty="0"/>
              <a:t>Example: eBay</a:t>
            </a:r>
          </a:p>
          <a:p>
            <a:r>
              <a:rPr lang="en-US" dirty="0"/>
              <a:t>E-commerce can be categorized by platform</a:t>
            </a:r>
          </a:p>
          <a:p>
            <a:pPr lvl="1"/>
            <a:r>
              <a:rPr lang="en-US" sz="2400" dirty="0"/>
              <a:t>Mobile commerce (m-commerce)</a:t>
            </a:r>
            <a:endParaRPr lang="en-US" dirty="0"/>
          </a:p>
        </p:txBody>
      </p:sp>
      <p:sp>
        <p:nvSpPr>
          <p:cNvPr id="6" name="Footer Placeholder 5">
            <a:extLst>
              <a:ext uri="{FF2B5EF4-FFF2-40B4-BE49-F238E27FC236}">
                <a16:creationId xmlns:a16="http://schemas.microsoft.com/office/drawing/2014/main" id="{E9C339B4-15B1-4833-99D0-3918C14AAF5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26481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693"/>
            <a:ext cx="8229600" cy="553998"/>
          </a:xfrm>
        </p:spPr>
        <p:txBody>
          <a:bodyPr>
            <a:spAutoFit/>
          </a:bodyPr>
          <a:lstStyle/>
          <a:p>
            <a:r>
              <a:rPr lang="en-US" dirty="0"/>
              <a:t>E-commerce Business Models</a:t>
            </a:r>
            <a:endParaRPr lang="en-US" sz="2800" dirty="0"/>
          </a:p>
        </p:txBody>
      </p:sp>
      <p:sp>
        <p:nvSpPr>
          <p:cNvPr id="5" name="Content Placeholder 4"/>
          <p:cNvSpPr>
            <a:spLocks noGrp="1"/>
          </p:cNvSpPr>
          <p:nvPr>
            <p:ph idx="1"/>
          </p:nvPr>
        </p:nvSpPr>
        <p:spPr>
          <a:xfrm>
            <a:off x="457200" y="869270"/>
            <a:ext cx="8229600" cy="3747180"/>
          </a:xfrm>
        </p:spPr>
        <p:txBody>
          <a:bodyPr>
            <a:spAutoFit/>
          </a:bodyPr>
          <a:lstStyle/>
          <a:p>
            <a:r>
              <a:rPr lang="en-US" dirty="0"/>
              <a:t>Portal</a:t>
            </a:r>
          </a:p>
          <a:p>
            <a:r>
              <a:rPr lang="en-US" dirty="0"/>
              <a:t>E-</a:t>
            </a:r>
            <a:r>
              <a:rPr lang="en-US" dirty="0" err="1"/>
              <a:t>tailer</a:t>
            </a:r>
            <a:endParaRPr lang="en-US" dirty="0"/>
          </a:p>
          <a:p>
            <a:r>
              <a:rPr lang="en-US" dirty="0"/>
              <a:t>Content provider</a:t>
            </a:r>
          </a:p>
          <a:p>
            <a:r>
              <a:rPr lang="en-US" dirty="0"/>
              <a:t>Transaction broker</a:t>
            </a:r>
          </a:p>
          <a:p>
            <a:r>
              <a:rPr lang="en-US" dirty="0"/>
              <a:t>Market creator</a:t>
            </a:r>
          </a:p>
          <a:p>
            <a:r>
              <a:rPr lang="en-US" dirty="0"/>
              <a:t>Service provider</a:t>
            </a:r>
          </a:p>
          <a:p>
            <a:r>
              <a:rPr lang="en-US" dirty="0"/>
              <a:t>Community provider</a:t>
            </a:r>
          </a:p>
        </p:txBody>
      </p:sp>
      <p:sp>
        <p:nvSpPr>
          <p:cNvPr id="2" name="Footer Placeholder 1">
            <a:extLst>
              <a:ext uri="{FF2B5EF4-FFF2-40B4-BE49-F238E27FC236}">
                <a16:creationId xmlns:a16="http://schemas.microsoft.com/office/drawing/2014/main" id="{CA699D74-D90A-4D22-AE96-C2C514681313}"/>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256309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5979"/>
            <a:ext cx="8229600" cy="553998"/>
          </a:xfrm>
        </p:spPr>
        <p:txBody>
          <a:bodyPr>
            <a:spAutoFit/>
          </a:bodyPr>
          <a:lstStyle/>
          <a:p>
            <a:r>
              <a:rPr lang="en-US" dirty="0"/>
              <a:t>E-commerce Revenue Models</a:t>
            </a:r>
            <a:endParaRPr lang="en-US" sz="2800" dirty="0"/>
          </a:p>
        </p:txBody>
      </p:sp>
      <p:sp>
        <p:nvSpPr>
          <p:cNvPr id="5" name="Content Placeholder 4"/>
          <p:cNvSpPr>
            <a:spLocks noGrp="1"/>
          </p:cNvSpPr>
          <p:nvPr>
            <p:ph idx="1"/>
          </p:nvPr>
        </p:nvSpPr>
        <p:spPr>
          <a:xfrm>
            <a:off x="457200" y="892557"/>
            <a:ext cx="8229600" cy="3177793"/>
          </a:xfrm>
        </p:spPr>
        <p:txBody>
          <a:bodyPr>
            <a:spAutoFit/>
          </a:bodyPr>
          <a:lstStyle/>
          <a:p>
            <a:r>
              <a:rPr lang="en-US" dirty="0"/>
              <a:t>Advertising</a:t>
            </a:r>
          </a:p>
          <a:p>
            <a:r>
              <a:rPr lang="en-US" dirty="0"/>
              <a:t>Sales</a:t>
            </a:r>
          </a:p>
          <a:p>
            <a:r>
              <a:rPr lang="en-US" dirty="0"/>
              <a:t>Subscription</a:t>
            </a:r>
          </a:p>
          <a:p>
            <a:r>
              <a:rPr lang="en-US" dirty="0"/>
              <a:t>Free/Freemium</a:t>
            </a:r>
          </a:p>
          <a:p>
            <a:r>
              <a:rPr lang="en-US" dirty="0"/>
              <a:t>Transaction fee</a:t>
            </a:r>
          </a:p>
          <a:p>
            <a:r>
              <a:rPr lang="en-US" dirty="0"/>
              <a:t>Affiliate</a:t>
            </a:r>
          </a:p>
        </p:txBody>
      </p:sp>
      <p:sp>
        <p:nvSpPr>
          <p:cNvPr id="2" name="Footer Placeholder 1">
            <a:extLst>
              <a:ext uri="{FF2B5EF4-FFF2-40B4-BE49-F238E27FC236}">
                <a16:creationId xmlns:a16="http://schemas.microsoft.com/office/drawing/2014/main" id="{78CC4E4F-8FDE-461E-881F-905B4AD2590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83375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77328"/>
          </a:xfrm>
        </p:spPr>
        <p:txBody>
          <a:bodyPr>
            <a:spAutoFit/>
          </a:bodyPr>
          <a:lstStyle/>
          <a:p>
            <a:r>
              <a:rPr lang="en-US" sz="3200" dirty="0"/>
              <a:t>Interactive Session: Organizations: Deliveroo: Australian Food Delivery Platform</a:t>
            </a:r>
          </a:p>
        </p:txBody>
      </p:sp>
      <p:sp>
        <p:nvSpPr>
          <p:cNvPr id="5" name="Content Placeholder 4"/>
          <p:cNvSpPr>
            <a:spLocks noGrp="1"/>
          </p:cNvSpPr>
          <p:nvPr>
            <p:ph idx="1"/>
          </p:nvPr>
        </p:nvSpPr>
        <p:spPr>
          <a:xfrm>
            <a:off x="457200" y="1581150"/>
            <a:ext cx="8229600" cy="3185487"/>
          </a:xfrm>
        </p:spPr>
        <p:txBody>
          <a:bodyPr>
            <a:spAutoFit/>
          </a:bodyPr>
          <a:lstStyle/>
          <a:p>
            <a:r>
              <a:rPr lang="en-US" dirty="0"/>
              <a:t>Class discussion</a:t>
            </a:r>
          </a:p>
          <a:p>
            <a:pPr marL="740664" marR="0" lvl="1" indent="-283464"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Analyze Deliveroo using the competitive forces and value chain models. What is its competitive advantage?</a:t>
            </a:r>
          </a:p>
          <a:p>
            <a:pPr marL="740664" marR="0" lvl="1" indent="-283464"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What is the relationship between information technology and Deliveroo’s business model? Explain your answer.</a:t>
            </a:r>
          </a:p>
          <a:p>
            <a:pPr marL="740664" marR="0" lvl="1" indent="-283464"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Is Deliveroo a viable business? Explain your answer.</a:t>
            </a:r>
          </a:p>
        </p:txBody>
      </p:sp>
      <p:sp>
        <p:nvSpPr>
          <p:cNvPr id="2" name="Footer Placeholder 1">
            <a:extLst>
              <a:ext uri="{FF2B5EF4-FFF2-40B4-BE49-F238E27FC236}">
                <a16:creationId xmlns:a16="http://schemas.microsoft.com/office/drawing/2014/main" id="{CD0A1499-1F6A-4A5E-ABC3-7F1BD9BFF270}"/>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330255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954"/>
            <a:ext cx="8229600" cy="1107996"/>
          </a:xfrm>
        </p:spPr>
        <p:txBody>
          <a:bodyPr>
            <a:spAutoFit/>
          </a:bodyPr>
          <a:lstStyle/>
          <a:p>
            <a:r>
              <a:rPr lang="en-US" dirty="0"/>
              <a:t>How Has E-commerce Transformed Marketing? (1 of 2)</a:t>
            </a:r>
            <a:endParaRPr lang="en-US" sz="2800" dirty="0"/>
          </a:p>
        </p:txBody>
      </p:sp>
      <p:sp>
        <p:nvSpPr>
          <p:cNvPr id="5" name="Content Placeholder 4"/>
          <p:cNvSpPr>
            <a:spLocks noGrp="1"/>
          </p:cNvSpPr>
          <p:nvPr>
            <p:ph idx="1"/>
          </p:nvPr>
        </p:nvSpPr>
        <p:spPr>
          <a:xfrm>
            <a:off x="457200" y="1263630"/>
            <a:ext cx="8229600" cy="3293209"/>
          </a:xfrm>
        </p:spPr>
        <p:txBody>
          <a:bodyPr>
            <a:spAutoFit/>
          </a:bodyPr>
          <a:lstStyle/>
          <a:p>
            <a:pPr>
              <a:spcBef>
                <a:spcPts val="600"/>
              </a:spcBef>
            </a:pPr>
            <a:r>
              <a:rPr lang="en-US" sz="2400" dirty="0"/>
              <a:t>Internet provides new ways to identify and communicate with customers</a:t>
            </a:r>
          </a:p>
          <a:p>
            <a:pPr>
              <a:spcBef>
                <a:spcPts val="600"/>
              </a:spcBef>
            </a:pPr>
            <a:r>
              <a:rPr lang="en-US" dirty="0"/>
              <a:t>Long tail marketing</a:t>
            </a:r>
          </a:p>
          <a:p>
            <a:pPr>
              <a:spcBef>
                <a:spcPts val="600"/>
              </a:spcBef>
            </a:pPr>
            <a:r>
              <a:rPr lang="en-US" dirty="0"/>
              <a:t>Different marketing and advertising formats</a:t>
            </a:r>
          </a:p>
          <a:p>
            <a:pPr lvl="1"/>
            <a:r>
              <a:rPr lang="en-US" dirty="0"/>
              <a:t>Search</a:t>
            </a:r>
          </a:p>
          <a:p>
            <a:pPr lvl="1"/>
            <a:r>
              <a:rPr lang="en-US" dirty="0"/>
              <a:t>Display ads</a:t>
            </a:r>
          </a:p>
          <a:p>
            <a:pPr lvl="1"/>
            <a:r>
              <a:rPr lang="en-US" dirty="0"/>
              <a:t>Video and rich media</a:t>
            </a:r>
          </a:p>
          <a:p>
            <a:pPr lvl="1"/>
            <a:r>
              <a:rPr lang="en-US" dirty="0"/>
              <a:t>Email</a:t>
            </a:r>
          </a:p>
        </p:txBody>
      </p:sp>
      <p:sp>
        <p:nvSpPr>
          <p:cNvPr id="2" name="Footer Placeholder 1">
            <a:extLst>
              <a:ext uri="{FF2B5EF4-FFF2-40B4-BE49-F238E27FC236}">
                <a16:creationId xmlns:a16="http://schemas.microsoft.com/office/drawing/2014/main" id="{C45F1227-53C9-4EE6-9F5F-F4AE494203D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131741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954"/>
            <a:ext cx="8229600" cy="1107996"/>
          </a:xfrm>
        </p:spPr>
        <p:txBody>
          <a:bodyPr>
            <a:spAutoFit/>
          </a:bodyPr>
          <a:lstStyle/>
          <a:p>
            <a:r>
              <a:rPr lang="en-US" dirty="0"/>
              <a:t>How Has E-commerce Transformed Marketing? (2 of 2)</a:t>
            </a:r>
            <a:endParaRPr lang="en-US" sz="2800" dirty="0"/>
          </a:p>
        </p:txBody>
      </p:sp>
      <p:sp>
        <p:nvSpPr>
          <p:cNvPr id="5" name="Content Placeholder 4"/>
          <p:cNvSpPr>
            <a:spLocks noGrp="1"/>
          </p:cNvSpPr>
          <p:nvPr>
            <p:ph idx="1"/>
          </p:nvPr>
        </p:nvSpPr>
        <p:spPr>
          <a:xfrm>
            <a:off x="457200" y="1263630"/>
            <a:ext cx="8229600" cy="2523768"/>
          </a:xfrm>
        </p:spPr>
        <p:txBody>
          <a:bodyPr>
            <a:spAutoFit/>
          </a:bodyPr>
          <a:lstStyle/>
          <a:p>
            <a:pPr>
              <a:spcBef>
                <a:spcPts val="600"/>
              </a:spcBef>
            </a:pPr>
            <a:r>
              <a:rPr lang="en-US" dirty="0"/>
              <a:t>Behavioral targeting</a:t>
            </a:r>
          </a:p>
          <a:p>
            <a:pPr lvl="1"/>
            <a:r>
              <a:rPr lang="en-US" sz="2400" dirty="0"/>
              <a:t>Tracking online behavior of individuals</a:t>
            </a:r>
          </a:p>
          <a:p>
            <a:pPr lvl="1"/>
            <a:r>
              <a:rPr lang="en-US" sz="2400" dirty="0"/>
              <a:t>On individual websites/apps and across advertising networks</a:t>
            </a:r>
          </a:p>
          <a:p>
            <a:pPr>
              <a:spcBef>
                <a:spcPts val="600"/>
              </a:spcBef>
            </a:pPr>
            <a:r>
              <a:rPr lang="en-US" dirty="0"/>
              <a:t>Programmatic ad buying</a:t>
            </a:r>
          </a:p>
          <a:p>
            <a:pPr>
              <a:spcBef>
                <a:spcPts val="600"/>
              </a:spcBef>
            </a:pPr>
            <a:r>
              <a:rPr lang="en-US" dirty="0"/>
              <a:t>Native advertising</a:t>
            </a:r>
          </a:p>
        </p:txBody>
      </p:sp>
      <p:sp>
        <p:nvSpPr>
          <p:cNvPr id="2" name="Footer Placeholder 1">
            <a:extLst>
              <a:ext uri="{FF2B5EF4-FFF2-40B4-BE49-F238E27FC236}">
                <a16:creationId xmlns:a16="http://schemas.microsoft.com/office/drawing/2014/main" id="{E61E5A3A-9ABD-4220-82F4-5FCB1BAA8FB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116398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3852"/>
            <a:ext cx="8229600" cy="553998"/>
          </a:xfrm>
        </p:spPr>
        <p:txBody>
          <a:bodyPr>
            <a:spAutoFit/>
          </a:bodyPr>
          <a:lstStyle/>
          <a:p>
            <a:r>
              <a:rPr lang="en-US" dirty="0"/>
              <a:t>Figure 10.3 </a:t>
            </a:r>
            <a:r>
              <a:rPr lang="en-US" altLang="en-US" dirty="0"/>
              <a:t>Website Visitor Tracking</a:t>
            </a:r>
            <a:endParaRPr lang="en-US" sz="2800" dirty="0"/>
          </a:p>
        </p:txBody>
      </p:sp>
      <p:pic>
        <p:nvPicPr>
          <p:cNvPr id="3074" name="Picture 2" descr="An illustration explains how websites have visitor tracking tools that analyze a visitor's behavior.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25083" y="819150"/>
            <a:ext cx="7093834" cy="397585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8A057130-C6EB-44C7-921F-9813213B5AAA}"/>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43076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734"/>
            <a:ext cx="8229600" cy="553998"/>
          </a:xfrm>
        </p:spPr>
        <p:txBody>
          <a:bodyPr>
            <a:spAutoFit/>
          </a:bodyPr>
          <a:lstStyle/>
          <a:p>
            <a:r>
              <a:rPr lang="en-US" altLang="en-US" dirty="0"/>
              <a:t>Learning Objectives</a:t>
            </a:r>
            <a:endParaRPr lang="en-US" dirty="0"/>
          </a:p>
        </p:txBody>
      </p:sp>
      <p:sp>
        <p:nvSpPr>
          <p:cNvPr id="5" name="Content Placeholder 4"/>
          <p:cNvSpPr>
            <a:spLocks noGrp="1"/>
          </p:cNvSpPr>
          <p:nvPr>
            <p:ph idx="1"/>
          </p:nvPr>
        </p:nvSpPr>
        <p:spPr>
          <a:xfrm>
            <a:off x="457200" y="746820"/>
            <a:ext cx="8229600" cy="3539430"/>
          </a:xfrm>
        </p:spPr>
        <p:txBody>
          <a:bodyPr vert="horz" lIns="0" tIns="0" rIns="0" bIns="0" rtlCol="0" anchor="t">
            <a:spAutoFit/>
          </a:bodyPr>
          <a:lstStyle/>
          <a:p>
            <a:pPr marL="628650" indent="-628650">
              <a:spcBef>
                <a:spcPts val="600"/>
              </a:spcBef>
              <a:buNone/>
              <a:tabLst>
                <a:tab pos="895350" algn="l"/>
              </a:tabLst>
            </a:pPr>
            <a:r>
              <a:rPr lang="en-US" altLang="en-US" sz="2000" b="1" dirty="0">
                <a:solidFill>
                  <a:schemeClr val="bg2"/>
                </a:solidFill>
              </a:rPr>
              <a:t>10.1</a:t>
            </a:r>
            <a:r>
              <a:rPr lang="en-US" altLang="en-US" sz="2000" b="1" dirty="0"/>
              <a:t> </a:t>
            </a:r>
            <a:r>
              <a:rPr lang="en-US" sz="2000" dirty="0"/>
              <a:t>What are the unique features of e-commerce, digital markets, and digital goods?</a:t>
            </a:r>
          </a:p>
          <a:p>
            <a:pPr marL="628650" indent="-628650" defTabSz="534988">
              <a:spcBef>
                <a:spcPts val="600"/>
              </a:spcBef>
              <a:buNone/>
              <a:tabLst>
                <a:tab pos="628650" algn="l"/>
              </a:tabLst>
            </a:pPr>
            <a:r>
              <a:rPr lang="en-US" altLang="en-US" sz="2000" b="1" dirty="0">
                <a:solidFill>
                  <a:schemeClr val="bg2"/>
                </a:solidFill>
              </a:rPr>
              <a:t>10.2</a:t>
            </a:r>
            <a:r>
              <a:rPr lang="en-US" altLang="en-US" sz="2000" b="1" dirty="0"/>
              <a:t> </a:t>
            </a:r>
            <a:r>
              <a:rPr lang="en-US" sz="2000" dirty="0"/>
              <a:t>What are the principal e-commerce business and revenue models?</a:t>
            </a:r>
            <a:endParaRPr lang="en-IN" altLang="en-US" sz="2000" dirty="0"/>
          </a:p>
          <a:p>
            <a:pPr marL="0" indent="0" defTabSz="534988">
              <a:spcBef>
                <a:spcPts val="600"/>
              </a:spcBef>
              <a:buNone/>
            </a:pPr>
            <a:r>
              <a:rPr lang="en-US" altLang="en-US" sz="2000" b="1" dirty="0">
                <a:solidFill>
                  <a:schemeClr val="bg2"/>
                </a:solidFill>
              </a:rPr>
              <a:t>10.3</a:t>
            </a:r>
            <a:r>
              <a:rPr lang="en-US" altLang="en-US" sz="2000" b="1" dirty="0"/>
              <a:t> </a:t>
            </a:r>
            <a:r>
              <a:rPr lang="en-US" sz="2000" dirty="0"/>
              <a:t>How has e-commerce transformed marketing?</a:t>
            </a:r>
            <a:endParaRPr lang="en-IN" altLang="en-US" sz="2000" dirty="0"/>
          </a:p>
          <a:p>
            <a:pPr marL="628650" indent="-628650" defTabSz="534988">
              <a:spcBef>
                <a:spcPts val="600"/>
              </a:spcBef>
              <a:buNone/>
              <a:tabLst>
                <a:tab pos="628650" algn="l"/>
              </a:tabLst>
            </a:pPr>
            <a:r>
              <a:rPr lang="en-US" altLang="en-US" sz="2000" b="1" dirty="0">
                <a:solidFill>
                  <a:schemeClr val="bg2"/>
                </a:solidFill>
              </a:rPr>
              <a:t>10.4</a:t>
            </a:r>
            <a:r>
              <a:rPr lang="en-US" sz="2000" dirty="0"/>
              <a:t> How has e-commerce affected business-to-business transactions?</a:t>
            </a:r>
            <a:endParaRPr lang="en-IN" sz="2000" dirty="0"/>
          </a:p>
          <a:p>
            <a:pPr marL="628650" indent="-628650">
              <a:spcBef>
                <a:spcPts val="600"/>
              </a:spcBef>
              <a:buNone/>
              <a:tabLst>
                <a:tab pos="628650" algn="l"/>
                <a:tab pos="714375" algn="l"/>
              </a:tabLst>
            </a:pPr>
            <a:r>
              <a:rPr lang="en-US" altLang="en-US" sz="2000" b="1" dirty="0">
                <a:solidFill>
                  <a:schemeClr val="bg2"/>
                </a:solidFill>
              </a:rPr>
              <a:t>10.5</a:t>
            </a:r>
            <a:r>
              <a:rPr lang="en-US" sz="2000" dirty="0"/>
              <a:t> What is the role of m-commerce in business, and what are the most important m-commerce applications?</a:t>
            </a:r>
          </a:p>
          <a:p>
            <a:pPr marL="628650" indent="-628650">
              <a:spcBef>
                <a:spcPts val="600"/>
              </a:spcBef>
              <a:buNone/>
              <a:tabLst>
                <a:tab pos="628650" algn="l"/>
              </a:tabLst>
            </a:pPr>
            <a:r>
              <a:rPr lang="en-US" altLang="en-US" sz="2000" b="1" dirty="0">
                <a:solidFill>
                  <a:schemeClr val="bg2"/>
                </a:solidFill>
              </a:rPr>
              <a:t>10.6</a:t>
            </a:r>
            <a:r>
              <a:rPr lang="en-US" altLang="en-US" sz="2000" b="1" dirty="0"/>
              <a:t> </a:t>
            </a:r>
            <a:r>
              <a:rPr lang="en-US" sz="2000" dirty="0"/>
              <a:t>What issues must be addressed when building an e-commerce presence?</a:t>
            </a:r>
          </a:p>
          <a:p>
            <a:pPr marL="0" indent="0">
              <a:spcBef>
                <a:spcPts val="600"/>
              </a:spcBef>
              <a:buNone/>
            </a:pPr>
            <a:r>
              <a:rPr lang="en-US" altLang="en-US" sz="2000" b="1" dirty="0">
                <a:solidFill>
                  <a:schemeClr val="bg2"/>
                </a:solidFill>
              </a:rPr>
              <a:t>10.7</a:t>
            </a:r>
            <a:r>
              <a:rPr lang="en-US" altLang="en-US" sz="2000" b="1" dirty="0"/>
              <a:t> </a:t>
            </a:r>
            <a:r>
              <a:rPr lang="en-US" sz="2000" dirty="0"/>
              <a:t>How will </a:t>
            </a:r>
            <a:r>
              <a:rPr lang="en-US" sz="2000" spc="-300" dirty="0"/>
              <a:t>M I </a:t>
            </a:r>
            <a:r>
              <a:rPr lang="en-US" sz="2000" dirty="0"/>
              <a:t>S help my career?</a:t>
            </a:r>
            <a:endParaRPr lang="en-IN" sz="2000" dirty="0"/>
          </a:p>
        </p:txBody>
      </p:sp>
      <p:sp>
        <p:nvSpPr>
          <p:cNvPr id="2" name="Footer Placeholder 1">
            <a:extLst>
              <a:ext uri="{FF2B5EF4-FFF2-40B4-BE49-F238E27FC236}">
                <a16:creationId xmlns:a16="http://schemas.microsoft.com/office/drawing/2014/main" id="{91019593-A3EE-445C-8A90-B5BA3160BC67}"/>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2597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3852"/>
            <a:ext cx="8229600" cy="553998"/>
          </a:xfrm>
        </p:spPr>
        <p:txBody>
          <a:bodyPr>
            <a:spAutoFit/>
          </a:bodyPr>
          <a:lstStyle/>
          <a:p>
            <a:r>
              <a:rPr lang="en-US" dirty="0"/>
              <a:t>Figure 10.4 </a:t>
            </a:r>
            <a:r>
              <a:rPr lang="en-US" altLang="en-US" dirty="0"/>
              <a:t>Website Personalization</a:t>
            </a:r>
            <a:endParaRPr lang="en-US" sz="2800" dirty="0"/>
          </a:p>
        </p:txBody>
      </p:sp>
      <p:pic>
        <p:nvPicPr>
          <p:cNvPr id="3" name="Picture 2" descr="A flow diagram illustrates the concept of website personalization. For a full description, see Notes. Press F6.">
            <a:extLst>
              <a:ext uri="{FF2B5EF4-FFF2-40B4-BE49-F238E27FC236}">
                <a16:creationId xmlns:a16="http://schemas.microsoft.com/office/drawing/2014/main" id="{B141F8AB-4E6B-47EC-AAC9-7E1FC6FF11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6736" y="744407"/>
            <a:ext cx="2780964" cy="4049108"/>
          </a:xfrm>
          <a:prstGeom prst="rect">
            <a:avLst/>
          </a:prstGeom>
        </p:spPr>
      </p:pic>
      <p:sp>
        <p:nvSpPr>
          <p:cNvPr id="2" name="Footer Placeholder 1">
            <a:extLst>
              <a:ext uri="{FF2B5EF4-FFF2-40B4-BE49-F238E27FC236}">
                <a16:creationId xmlns:a16="http://schemas.microsoft.com/office/drawing/2014/main" id="{707E1C7C-3125-455B-BBFC-4AAA6580344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10969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654"/>
            <a:ext cx="8229600" cy="1107996"/>
          </a:xfrm>
        </p:spPr>
        <p:txBody>
          <a:bodyPr>
            <a:spAutoFit/>
          </a:bodyPr>
          <a:lstStyle/>
          <a:p>
            <a:r>
              <a:rPr lang="en-US" dirty="0"/>
              <a:t>Figure 10.5 </a:t>
            </a:r>
            <a:r>
              <a:rPr lang="en-US" altLang="en-US" dirty="0"/>
              <a:t>How an Advertising Network Works</a:t>
            </a:r>
            <a:endParaRPr lang="en-US" sz="2800" dirty="0"/>
          </a:p>
        </p:txBody>
      </p:sp>
      <p:pic>
        <p:nvPicPr>
          <p:cNvPr id="6" name="Picture 5" descr="A network diagram illustrates how an advertising network works. For a full description, see Notes. Press F6.">
            <a:extLst>
              <a:ext uri="{FF2B5EF4-FFF2-40B4-BE49-F238E27FC236}">
                <a16:creationId xmlns:a16="http://schemas.microsoft.com/office/drawing/2014/main" id="{1EFFFB78-15E8-40D2-9D08-082A33380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4612" y="1198966"/>
            <a:ext cx="5412987" cy="3582584"/>
          </a:xfrm>
          <a:prstGeom prst="rect">
            <a:avLst/>
          </a:prstGeom>
        </p:spPr>
      </p:pic>
      <p:sp>
        <p:nvSpPr>
          <p:cNvPr id="2" name="Footer Placeholder 1">
            <a:extLst>
              <a:ext uri="{FF2B5EF4-FFF2-40B4-BE49-F238E27FC236}">
                <a16:creationId xmlns:a16="http://schemas.microsoft.com/office/drawing/2014/main" id="{F8760400-775B-42A5-9BAB-BD2232A792CE}"/>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503192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254"/>
            <a:ext cx="8229600" cy="1107996"/>
          </a:xfrm>
        </p:spPr>
        <p:txBody>
          <a:bodyPr anchor="ctr">
            <a:spAutoFit/>
          </a:bodyPr>
          <a:lstStyle/>
          <a:p>
            <a:r>
              <a:rPr lang="en-US" dirty="0"/>
              <a:t>Social E-commerce and Social Network Marketing </a:t>
            </a:r>
            <a:r>
              <a:rPr lang="en-US" sz="2800" dirty="0"/>
              <a:t>(1 of 2)</a:t>
            </a:r>
          </a:p>
        </p:txBody>
      </p:sp>
      <p:sp>
        <p:nvSpPr>
          <p:cNvPr id="5" name="Content Placeholder 4"/>
          <p:cNvSpPr>
            <a:spLocks noGrp="1"/>
          </p:cNvSpPr>
          <p:nvPr>
            <p:ph idx="1"/>
          </p:nvPr>
        </p:nvSpPr>
        <p:spPr>
          <a:xfrm>
            <a:off x="457200" y="1216720"/>
            <a:ext cx="8229600" cy="3149580"/>
          </a:xfrm>
        </p:spPr>
        <p:txBody>
          <a:bodyPr>
            <a:spAutoFit/>
          </a:bodyPr>
          <a:lstStyle/>
          <a:p>
            <a:pPr>
              <a:spcBef>
                <a:spcPts val="400"/>
              </a:spcBef>
            </a:pPr>
            <a:r>
              <a:rPr lang="en-US" sz="2000" dirty="0"/>
              <a:t>Social media one of fastest growing branding and marketing methods</a:t>
            </a:r>
          </a:p>
          <a:p>
            <a:pPr>
              <a:spcBef>
                <a:spcPts val="400"/>
              </a:spcBef>
            </a:pPr>
            <a:r>
              <a:rPr lang="en-US" sz="2000" dirty="0"/>
              <a:t>Social e-commerce based on digital social graph </a:t>
            </a:r>
          </a:p>
          <a:p>
            <a:pPr>
              <a:spcBef>
                <a:spcPts val="400"/>
              </a:spcBef>
            </a:pPr>
            <a:r>
              <a:rPr lang="en-US" sz="2000" dirty="0"/>
              <a:t>Features</a:t>
            </a:r>
          </a:p>
          <a:p>
            <a:pPr lvl="1">
              <a:spcBef>
                <a:spcPts val="400"/>
              </a:spcBef>
            </a:pPr>
            <a:r>
              <a:rPr lang="en-US" sz="1800" dirty="0"/>
              <a:t>Newsfeed</a:t>
            </a:r>
          </a:p>
          <a:p>
            <a:pPr lvl="1">
              <a:spcBef>
                <a:spcPts val="400"/>
              </a:spcBef>
            </a:pPr>
            <a:r>
              <a:rPr lang="en-US" sz="2000" dirty="0"/>
              <a:t>Timelines</a:t>
            </a:r>
          </a:p>
          <a:p>
            <a:pPr lvl="1">
              <a:spcBef>
                <a:spcPts val="400"/>
              </a:spcBef>
            </a:pPr>
            <a:r>
              <a:rPr lang="en-US" sz="2000" dirty="0"/>
              <a:t>Social sign-on</a:t>
            </a:r>
          </a:p>
          <a:p>
            <a:pPr lvl="1">
              <a:spcBef>
                <a:spcPts val="400"/>
              </a:spcBef>
            </a:pPr>
            <a:r>
              <a:rPr lang="en-US" sz="2000" dirty="0"/>
              <a:t>Collaborative shopping</a:t>
            </a:r>
          </a:p>
          <a:p>
            <a:pPr lvl="1">
              <a:spcBef>
                <a:spcPts val="400"/>
              </a:spcBef>
            </a:pPr>
            <a:r>
              <a:rPr lang="en-US" sz="2000" dirty="0"/>
              <a:t>Network notification</a:t>
            </a:r>
          </a:p>
          <a:p>
            <a:pPr lvl="1">
              <a:spcBef>
                <a:spcPts val="400"/>
              </a:spcBef>
            </a:pPr>
            <a:r>
              <a:rPr lang="en-US" sz="2000" dirty="0"/>
              <a:t>Social search (recommendations)</a:t>
            </a:r>
          </a:p>
        </p:txBody>
      </p:sp>
      <p:sp>
        <p:nvSpPr>
          <p:cNvPr id="2" name="Footer Placeholder 1">
            <a:extLst>
              <a:ext uri="{FF2B5EF4-FFF2-40B4-BE49-F238E27FC236}">
                <a16:creationId xmlns:a16="http://schemas.microsoft.com/office/drawing/2014/main" id="{8D9E7BDF-6C43-497D-AEB4-6C36A312CF80}"/>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865592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654"/>
            <a:ext cx="8229600" cy="1107996"/>
          </a:xfrm>
        </p:spPr>
        <p:txBody>
          <a:bodyPr>
            <a:spAutoFit/>
          </a:bodyPr>
          <a:lstStyle/>
          <a:p>
            <a:r>
              <a:rPr lang="en-US" dirty="0"/>
              <a:t>Social E-commerce and Social Network Marketing </a:t>
            </a:r>
            <a:r>
              <a:rPr lang="en-US" sz="2800" dirty="0"/>
              <a:t>(2 of 2)</a:t>
            </a:r>
          </a:p>
        </p:txBody>
      </p:sp>
      <p:sp>
        <p:nvSpPr>
          <p:cNvPr id="5" name="Content Placeholder 4"/>
          <p:cNvSpPr>
            <a:spLocks noGrp="1"/>
          </p:cNvSpPr>
          <p:nvPr>
            <p:ph idx="1"/>
          </p:nvPr>
        </p:nvSpPr>
        <p:spPr>
          <a:xfrm>
            <a:off x="457200" y="1239103"/>
            <a:ext cx="8229600" cy="3550096"/>
          </a:xfrm>
        </p:spPr>
        <p:txBody>
          <a:bodyPr>
            <a:spAutoFit/>
          </a:bodyPr>
          <a:lstStyle/>
          <a:p>
            <a:pPr>
              <a:spcBef>
                <a:spcPts val="600"/>
              </a:spcBef>
            </a:pPr>
            <a:r>
              <a:rPr lang="en-US" sz="2200" dirty="0"/>
              <a:t>Social network marketing</a:t>
            </a:r>
          </a:p>
          <a:p>
            <a:pPr lvl="1"/>
            <a:r>
              <a:rPr lang="en-US" dirty="0"/>
              <a:t>Seeks to leverage individuals’ influence over others</a:t>
            </a:r>
          </a:p>
          <a:p>
            <a:pPr lvl="1"/>
            <a:r>
              <a:rPr lang="en-US" dirty="0"/>
              <a:t>Targeting a social network of people sharing interests and advice</a:t>
            </a:r>
          </a:p>
          <a:p>
            <a:pPr lvl="1"/>
            <a:r>
              <a:rPr lang="en-US" dirty="0"/>
              <a:t>Facebook’s “Like” button</a:t>
            </a:r>
          </a:p>
          <a:p>
            <a:pPr lvl="1"/>
            <a:r>
              <a:rPr lang="en-US" dirty="0"/>
              <a:t>Social networks have huge audiences</a:t>
            </a:r>
          </a:p>
          <a:p>
            <a:pPr>
              <a:spcBef>
                <a:spcPts val="600"/>
              </a:spcBef>
            </a:pPr>
            <a:r>
              <a:rPr lang="en-US" sz="2200" dirty="0"/>
              <a:t>Social shopping sites</a:t>
            </a:r>
          </a:p>
          <a:p>
            <a:pPr>
              <a:spcBef>
                <a:spcPts val="600"/>
              </a:spcBef>
            </a:pPr>
            <a:r>
              <a:rPr lang="en-US" sz="2200" dirty="0"/>
              <a:t>Wisdom of crowds</a:t>
            </a:r>
          </a:p>
          <a:p>
            <a:pPr>
              <a:spcBef>
                <a:spcPts val="600"/>
              </a:spcBef>
            </a:pPr>
            <a:r>
              <a:rPr lang="en-US" sz="2200" dirty="0"/>
              <a:t>Crowdsourcing</a:t>
            </a:r>
          </a:p>
        </p:txBody>
      </p:sp>
      <p:sp>
        <p:nvSpPr>
          <p:cNvPr id="2" name="Footer Placeholder 1">
            <a:extLst>
              <a:ext uri="{FF2B5EF4-FFF2-40B4-BE49-F238E27FC236}">
                <a16:creationId xmlns:a16="http://schemas.microsoft.com/office/drawing/2014/main" id="{C5FE3E63-8E8C-4748-9B81-032D423732F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115766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6660"/>
            <a:ext cx="8229600" cy="861774"/>
          </a:xfrm>
        </p:spPr>
        <p:txBody>
          <a:bodyPr>
            <a:spAutoFit/>
          </a:bodyPr>
          <a:lstStyle/>
          <a:p>
            <a:r>
              <a:rPr lang="en-US" sz="2800" dirty="0"/>
              <a:t>Interactive Session: Management: Engaging “Socially” with Customers</a:t>
            </a:r>
          </a:p>
        </p:txBody>
      </p:sp>
      <p:sp>
        <p:nvSpPr>
          <p:cNvPr id="5" name="Content Placeholder 4"/>
          <p:cNvSpPr>
            <a:spLocks noGrp="1"/>
          </p:cNvSpPr>
          <p:nvPr>
            <p:ph idx="1"/>
          </p:nvPr>
        </p:nvSpPr>
        <p:spPr>
          <a:xfrm>
            <a:off x="457200" y="1236487"/>
            <a:ext cx="8229600" cy="3590727"/>
          </a:xfrm>
        </p:spPr>
        <p:txBody>
          <a:bodyPr>
            <a:spAutoFit/>
          </a:bodyPr>
          <a:lstStyle/>
          <a:p>
            <a:pPr>
              <a:spcBef>
                <a:spcPts val="400"/>
              </a:spcBef>
            </a:pPr>
            <a:r>
              <a:rPr lang="en-US" sz="2000" dirty="0"/>
              <a:t>Class discussion</a:t>
            </a:r>
          </a:p>
          <a:p>
            <a:pPr lvl="1">
              <a:spcBef>
                <a:spcPts val="400"/>
              </a:spcBef>
            </a:pPr>
            <a:r>
              <a:rPr lang="en-US" sz="2000" dirty="0"/>
              <a:t>Assess the management, organization, and technology issues for using social media technology to engage with customers.</a:t>
            </a:r>
          </a:p>
          <a:p>
            <a:pPr lvl="1">
              <a:spcBef>
                <a:spcPts val="400"/>
              </a:spcBef>
            </a:pPr>
            <a:r>
              <a:rPr lang="en-US" sz="2000" dirty="0"/>
              <a:t>What are the advantages and disadvantages of using social media for advertising, brand building, market research, and customer service?</a:t>
            </a:r>
          </a:p>
          <a:p>
            <a:pPr lvl="1">
              <a:spcBef>
                <a:spcPts val="400"/>
              </a:spcBef>
            </a:pPr>
            <a:r>
              <a:rPr lang="en-US" sz="2000" dirty="0"/>
              <a:t>Give an example of a business decision in this case study that was facilitated by using social media to interact with customers.</a:t>
            </a:r>
          </a:p>
          <a:p>
            <a:pPr lvl="1">
              <a:spcBef>
                <a:spcPts val="400"/>
              </a:spcBef>
            </a:pPr>
            <a:r>
              <a:rPr lang="en-US" sz="2000" dirty="0"/>
              <a:t>Should all companies use social media technology for customer service and marketing? Why or why not? What kinds of companies are best suited to use these platforms?</a:t>
            </a:r>
          </a:p>
        </p:txBody>
      </p:sp>
      <p:sp>
        <p:nvSpPr>
          <p:cNvPr id="2" name="Footer Placeholder 1">
            <a:extLst>
              <a:ext uri="{FF2B5EF4-FFF2-40B4-BE49-F238E27FC236}">
                <a16:creationId xmlns:a16="http://schemas.microsoft.com/office/drawing/2014/main" id="{AEF76932-1364-4C4F-B790-A0C38B4651C1}"/>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087458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050"/>
            <a:ext cx="8229600" cy="1107996"/>
          </a:xfrm>
        </p:spPr>
        <p:txBody>
          <a:bodyPr>
            <a:spAutoFit/>
          </a:bodyPr>
          <a:lstStyle/>
          <a:p>
            <a:r>
              <a:rPr lang="en-US" dirty="0"/>
              <a:t>How Has E-commerce Affected Business-To Business Transactions?</a:t>
            </a:r>
            <a:endParaRPr lang="en-US" sz="2800" dirty="0"/>
          </a:p>
        </p:txBody>
      </p:sp>
      <p:sp>
        <p:nvSpPr>
          <p:cNvPr id="5" name="Content Placeholder 4"/>
          <p:cNvSpPr>
            <a:spLocks noGrp="1"/>
          </p:cNvSpPr>
          <p:nvPr>
            <p:ph idx="1"/>
          </p:nvPr>
        </p:nvSpPr>
        <p:spPr>
          <a:xfrm>
            <a:off x="457200" y="1331744"/>
            <a:ext cx="8229600" cy="3493264"/>
          </a:xfrm>
        </p:spPr>
        <p:txBody>
          <a:bodyPr>
            <a:spAutoFit/>
          </a:bodyPr>
          <a:lstStyle/>
          <a:p>
            <a:pPr>
              <a:spcBef>
                <a:spcPts val="600"/>
              </a:spcBef>
            </a:pPr>
            <a:r>
              <a:rPr lang="en-US" dirty="0"/>
              <a:t>U.S. B2B trade in 2020 estimated at about $14.5 trillion</a:t>
            </a:r>
          </a:p>
          <a:p>
            <a:pPr lvl="1"/>
            <a:r>
              <a:rPr lang="en-US" sz="2400" dirty="0"/>
              <a:t>U.S. B2B e-commerce in 2020 estimated at $6.7 trillion</a:t>
            </a:r>
          </a:p>
          <a:p>
            <a:pPr>
              <a:spcBef>
                <a:spcPts val="600"/>
              </a:spcBef>
            </a:pPr>
            <a:r>
              <a:rPr lang="en-US" dirty="0"/>
              <a:t>Internet and networking helps automate procurement</a:t>
            </a:r>
          </a:p>
          <a:p>
            <a:pPr>
              <a:spcBef>
                <a:spcPts val="600"/>
              </a:spcBef>
            </a:pPr>
            <a:r>
              <a:rPr lang="en-US" dirty="0"/>
              <a:t>Variety of Internet-enabled technologies used in B2B</a:t>
            </a:r>
          </a:p>
          <a:p>
            <a:pPr lvl="1"/>
            <a:r>
              <a:rPr lang="en-US" sz="2400" dirty="0"/>
              <a:t>Electronic data interchange (</a:t>
            </a:r>
            <a:r>
              <a:rPr lang="en-US" sz="2400" spc="-300" dirty="0"/>
              <a:t>E D </a:t>
            </a:r>
            <a:r>
              <a:rPr lang="en-US" sz="2400" dirty="0"/>
              <a:t>I)</a:t>
            </a:r>
          </a:p>
          <a:p>
            <a:pPr lvl="1"/>
            <a:r>
              <a:rPr lang="en-US" sz="2400" dirty="0"/>
              <a:t>Private industrial networks (private exchanges)</a:t>
            </a:r>
          </a:p>
          <a:p>
            <a:pPr lvl="1"/>
            <a:r>
              <a:rPr lang="en-US" sz="2400" dirty="0"/>
              <a:t>Net marketplaces</a:t>
            </a:r>
          </a:p>
          <a:p>
            <a:pPr lvl="1"/>
            <a:r>
              <a:rPr lang="en-US" sz="2400" dirty="0"/>
              <a:t>Exchanges</a:t>
            </a:r>
          </a:p>
        </p:txBody>
      </p:sp>
      <p:sp>
        <p:nvSpPr>
          <p:cNvPr id="2" name="Footer Placeholder 1">
            <a:extLst>
              <a:ext uri="{FF2B5EF4-FFF2-40B4-BE49-F238E27FC236}">
                <a16:creationId xmlns:a16="http://schemas.microsoft.com/office/drawing/2014/main" id="{C8E31F81-0E29-4B4C-AF12-B8CA6B651B4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1998570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050"/>
            <a:ext cx="8229600" cy="553998"/>
          </a:xfrm>
        </p:spPr>
        <p:txBody>
          <a:bodyPr>
            <a:spAutoFit/>
          </a:bodyPr>
          <a:lstStyle/>
          <a:p>
            <a:r>
              <a:rPr lang="en-US" dirty="0"/>
              <a:t>Electronic Data Interchange (</a:t>
            </a:r>
            <a:r>
              <a:rPr lang="en-US" spc="-500" dirty="0"/>
              <a:t>E D </a:t>
            </a:r>
            <a:r>
              <a:rPr lang="en-US" dirty="0"/>
              <a:t>I)</a:t>
            </a:r>
            <a:endParaRPr lang="en-US" sz="2800" dirty="0"/>
          </a:p>
        </p:txBody>
      </p:sp>
      <p:sp>
        <p:nvSpPr>
          <p:cNvPr id="5" name="Content Placeholder 4"/>
          <p:cNvSpPr>
            <a:spLocks noGrp="1"/>
          </p:cNvSpPr>
          <p:nvPr>
            <p:ph idx="1"/>
          </p:nvPr>
        </p:nvSpPr>
        <p:spPr>
          <a:xfrm>
            <a:off x="457200" y="703511"/>
            <a:ext cx="8229600" cy="4078039"/>
          </a:xfrm>
        </p:spPr>
        <p:txBody>
          <a:bodyPr>
            <a:spAutoFit/>
          </a:bodyPr>
          <a:lstStyle/>
          <a:p>
            <a:pPr>
              <a:spcBef>
                <a:spcPts val="600"/>
              </a:spcBef>
            </a:pPr>
            <a:r>
              <a:rPr lang="en-US" dirty="0"/>
              <a:t>Computer-to-computer exchange of standard transactions such as invoices, purchase orders</a:t>
            </a:r>
          </a:p>
          <a:p>
            <a:pPr>
              <a:spcBef>
                <a:spcPts val="600"/>
              </a:spcBef>
            </a:pPr>
            <a:r>
              <a:rPr lang="en-US" dirty="0"/>
              <a:t>Major industries have </a:t>
            </a:r>
            <a:r>
              <a:rPr lang="en-US" spc="-300" dirty="0"/>
              <a:t>E D I</a:t>
            </a:r>
            <a:r>
              <a:rPr lang="en-US" dirty="0"/>
              <a:t> standards</a:t>
            </a:r>
          </a:p>
          <a:p>
            <a:pPr lvl="1"/>
            <a:r>
              <a:rPr lang="en-US" sz="2400" dirty="0"/>
              <a:t>Define structure and information fields of electronic documents</a:t>
            </a:r>
          </a:p>
          <a:p>
            <a:pPr>
              <a:spcBef>
                <a:spcPts val="600"/>
              </a:spcBef>
            </a:pPr>
            <a:r>
              <a:rPr lang="en-US" dirty="0"/>
              <a:t>More companies are moving toward web-enabled private networks</a:t>
            </a:r>
          </a:p>
          <a:p>
            <a:pPr lvl="1"/>
            <a:r>
              <a:rPr lang="en-US" sz="2400" dirty="0"/>
              <a:t>Allow them to link to a wider variety of firms than </a:t>
            </a:r>
            <a:r>
              <a:rPr lang="en-US" sz="2400" spc="-300" dirty="0"/>
              <a:t>E D I</a:t>
            </a:r>
            <a:r>
              <a:rPr lang="en-US" sz="2400" dirty="0"/>
              <a:t> allows</a:t>
            </a:r>
          </a:p>
          <a:p>
            <a:pPr lvl="1"/>
            <a:r>
              <a:rPr lang="en-US" sz="2400" dirty="0"/>
              <a:t>Enable sharing a wider range of information</a:t>
            </a:r>
          </a:p>
        </p:txBody>
      </p:sp>
      <p:sp>
        <p:nvSpPr>
          <p:cNvPr id="2" name="Footer Placeholder 1">
            <a:extLst>
              <a:ext uri="{FF2B5EF4-FFF2-40B4-BE49-F238E27FC236}">
                <a16:creationId xmlns:a16="http://schemas.microsoft.com/office/drawing/2014/main" id="{7127EEB6-A28B-4AA5-8A25-A4D4244E0722}"/>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289164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654"/>
            <a:ext cx="8229600" cy="1107996"/>
          </a:xfrm>
        </p:spPr>
        <p:txBody>
          <a:bodyPr>
            <a:spAutoFit/>
          </a:bodyPr>
          <a:lstStyle/>
          <a:p>
            <a:r>
              <a:rPr lang="en-US" dirty="0"/>
              <a:t>Figure 10.6: Electronic Data Interchange (</a:t>
            </a:r>
            <a:r>
              <a:rPr lang="en-US" spc="-450" dirty="0"/>
              <a:t>E D </a:t>
            </a:r>
            <a:r>
              <a:rPr lang="en-US" dirty="0"/>
              <a:t>I)</a:t>
            </a:r>
            <a:endParaRPr lang="en-US" sz="2800" dirty="0"/>
          </a:p>
        </p:txBody>
      </p:sp>
      <p:pic>
        <p:nvPicPr>
          <p:cNvPr id="6146" name="Picture 2" descr="An illustration explains how companies use EDI to automate transactions for B2B e-commerce and continuous replenishment.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3050" y="1558477"/>
            <a:ext cx="8073445" cy="205371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9862EC91-E55D-48C4-8E59-CE04DA598C9C}"/>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735765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3852"/>
            <a:ext cx="8229600" cy="553998"/>
          </a:xfrm>
        </p:spPr>
        <p:txBody>
          <a:bodyPr>
            <a:spAutoFit/>
          </a:bodyPr>
          <a:lstStyle/>
          <a:p>
            <a:r>
              <a:rPr lang="en-US" dirty="0"/>
              <a:t>New Ways of B2B Buying and Selling</a:t>
            </a:r>
            <a:endParaRPr lang="en-US" sz="2800" dirty="0"/>
          </a:p>
        </p:txBody>
      </p:sp>
      <p:sp>
        <p:nvSpPr>
          <p:cNvPr id="5" name="Content Placeholder 4"/>
          <p:cNvSpPr>
            <a:spLocks noGrp="1"/>
          </p:cNvSpPr>
          <p:nvPr>
            <p:ph idx="1"/>
          </p:nvPr>
        </p:nvSpPr>
        <p:spPr>
          <a:xfrm>
            <a:off x="457200" y="768350"/>
            <a:ext cx="8229600" cy="3693319"/>
          </a:xfrm>
        </p:spPr>
        <p:txBody>
          <a:bodyPr>
            <a:spAutoFit/>
          </a:bodyPr>
          <a:lstStyle/>
          <a:p>
            <a:pPr>
              <a:spcBef>
                <a:spcPts val="600"/>
              </a:spcBef>
            </a:pPr>
            <a:r>
              <a:rPr lang="en-US" sz="2000" dirty="0"/>
              <a:t>Private industrial networks</a:t>
            </a:r>
          </a:p>
          <a:p>
            <a:pPr lvl="1"/>
            <a:r>
              <a:rPr lang="en-US" sz="2000" dirty="0"/>
              <a:t>Private exchanges</a:t>
            </a:r>
          </a:p>
          <a:p>
            <a:pPr lvl="1"/>
            <a:r>
              <a:rPr lang="en-US" sz="2000" dirty="0"/>
              <a:t>Large firm using a secure website to link to suppliers and partners</a:t>
            </a:r>
          </a:p>
          <a:p>
            <a:pPr>
              <a:spcBef>
                <a:spcPts val="600"/>
              </a:spcBef>
            </a:pPr>
            <a:r>
              <a:rPr lang="en-US" sz="2000" dirty="0"/>
              <a:t>Net marketplaces (e-hubs)</a:t>
            </a:r>
          </a:p>
          <a:p>
            <a:pPr lvl="1"/>
            <a:r>
              <a:rPr lang="en-US" sz="2000" dirty="0"/>
              <a:t>Single digital marketplace for many buyers and sellers</a:t>
            </a:r>
          </a:p>
          <a:p>
            <a:pPr lvl="1"/>
            <a:r>
              <a:rPr lang="en-US" sz="2000" dirty="0"/>
              <a:t>May focus on direct or indirect goods</a:t>
            </a:r>
          </a:p>
          <a:p>
            <a:pPr lvl="1"/>
            <a:r>
              <a:rPr lang="en-US" sz="2000" dirty="0"/>
              <a:t>May be vertical or horizontal marketplaces</a:t>
            </a:r>
          </a:p>
          <a:p>
            <a:pPr>
              <a:spcBef>
                <a:spcPts val="600"/>
              </a:spcBef>
            </a:pPr>
            <a:r>
              <a:rPr lang="en-US" sz="2000" dirty="0"/>
              <a:t>Exchanges</a:t>
            </a:r>
          </a:p>
          <a:p>
            <a:pPr lvl="1"/>
            <a:r>
              <a:rPr lang="en-US" sz="2000" dirty="0"/>
              <a:t>Independently owned third-party Net marketplaces for spot purchasing</a:t>
            </a:r>
          </a:p>
        </p:txBody>
      </p:sp>
      <p:sp>
        <p:nvSpPr>
          <p:cNvPr id="2" name="Footer Placeholder 1">
            <a:extLst>
              <a:ext uri="{FF2B5EF4-FFF2-40B4-BE49-F238E27FC236}">
                <a16:creationId xmlns:a16="http://schemas.microsoft.com/office/drawing/2014/main" id="{14C595DC-5A40-429E-B6E2-F45F296D60E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37748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9850"/>
            <a:ext cx="8229600" cy="492443"/>
          </a:xfrm>
        </p:spPr>
        <p:txBody>
          <a:bodyPr>
            <a:spAutoFit/>
          </a:bodyPr>
          <a:lstStyle/>
          <a:p>
            <a:r>
              <a:rPr lang="en-US" sz="3200" dirty="0"/>
              <a:t>Figure 10.7 </a:t>
            </a:r>
            <a:r>
              <a:rPr lang="en-US" altLang="en-US" sz="3200" dirty="0"/>
              <a:t>A Private Industrial Network</a:t>
            </a:r>
            <a:endParaRPr lang="en-US" sz="2400" dirty="0"/>
          </a:p>
        </p:txBody>
      </p:sp>
      <p:pic>
        <p:nvPicPr>
          <p:cNvPr id="7170" name="Picture 2" descr="An illustration depicts a private industrial network, where smaller suppliers are connected to bigger suppliers and further connected to the firm. The firm is seen additionally connected to distributors."/>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06808" y="755650"/>
            <a:ext cx="5330436" cy="399226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47CE903F-37EC-4D87-963F-FB0A20B8545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447773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225"/>
            <a:ext cx="8229600" cy="553998"/>
          </a:xfrm>
        </p:spPr>
        <p:txBody>
          <a:bodyPr>
            <a:spAutoFit/>
          </a:bodyPr>
          <a:lstStyle/>
          <a:p>
            <a:r>
              <a:rPr lang="en-IN" altLang="en-US" dirty="0"/>
              <a:t>Video Cases</a:t>
            </a:r>
            <a:endParaRPr lang="en-US" sz="2800" dirty="0"/>
          </a:p>
        </p:txBody>
      </p:sp>
      <p:sp>
        <p:nvSpPr>
          <p:cNvPr id="5" name="Content Placeholder 4"/>
          <p:cNvSpPr>
            <a:spLocks noGrp="1"/>
          </p:cNvSpPr>
          <p:nvPr>
            <p:ph idx="1"/>
          </p:nvPr>
        </p:nvSpPr>
        <p:spPr>
          <a:xfrm>
            <a:off x="457200" y="854254"/>
            <a:ext cx="8229600" cy="1862048"/>
          </a:xfrm>
        </p:spPr>
        <p:txBody>
          <a:bodyPr>
            <a:spAutoFit/>
          </a:bodyPr>
          <a:lstStyle/>
          <a:p>
            <a:r>
              <a:rPr lang="en-US" dirty="0"/>
              <a:t>Case 1: Walmart Takes on Amazon: A Battle of </a:t>
            </a:r>
            <a:r>
              <a:rPr lang="en-US" spc="-300" dirty="0"/>
              <a:t>I </a:t>
            </a:r>
            <a:r>
              <a:rPr lang="en-US" sz="100" spc="-300" dirty="0"/>
              <a:t> </a:t>
            </a:r>
            <a:r>
              <a:rPr lang="en-US" dirty="0"/>
              <a:t>T and Management Systems</a:t>
            </a:r>
          </a:p>
          <a:p>
            <a:r>
              <a:rPr lang="en-US" dirty="0"/>
              <a:t>Case 2: Groupon: Deals Galore</a:t>
            </a:r>
          </a:p>
          <a:p>
            <a:r>
              <a:rPr lang="en-US" dirty="0"/>
              <a:t>Case 3: Etsy: A Marketplace and Community</a:t>
            </a:r>
          </a:p>
        </p:txBody>
      </p:sp>
      <p:sp>
        <p:nvSpPr>
          <p:cNvPr id="2" name="Footer Placeholder 1">
            <a:extLst>
              <a:ext uri="{FF2B5EF4-FFF2-40B4-BE49-F238E27FC236}">
                <a16:creationId xmlns:a16="http://schemas.microsoft.com/office/drawing/2014/main" id="{E79EFFC7-EC83-4F11-A765-FF81695AC5C0}"/>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260939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3852"/>
            <a:ext cx="8229600" cy="553998"/>
          </a:xfrm>
        </p:spPr>
        <p:txBody>
          <a:bodyPr>
            <a:spAutoFit/>
          </a:bodyPr>
          <a:lstStyle/>
          <a:p>
            <a:r>
              <a:rPr lang="en-US" dirty="0"/>
              <a:t>Figure 10.8 A Net Marketplace</a:t>
            </a:r>
            <a:endParaRPr lang="en-US" sz="2800" dirty="0"/>
          </a:p>
        </p:txBody>
      </p:sp>
      <p:pic>
        <p:nvPicPr>
          <p:cNvPr id="8194" name="Picture 2" descr="An illustration explains how a net marketplace connects suppliers and buyers.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63969" y="717550"/>
            <a:ext cx="5426448" cy="407471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2BA88603-31A3-4C31-B80A-C8CE8EE18FB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4754870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6890"/>
            <a:ext cx="8229600" cy="1569660"/>
          </a:xfrm>
        </p:spPr>
        <p:txBody>
          <a:bodyPr>
            <a:spAutoFit/>
          </a:bodyPr>
          <a:lstStyle/>
          <a:p>
            <a:r>
              <a:rPr lang="en-US" sz="3400" dirty="0"/>
              <a:t>What is the Role of M-commerce in Business, and What are the Most Important M-commerce Applications?</a:t>
            </a:r>
          </a:p>
        </p:txBody>
      </p:sp>
      <p:sp>
        <p:nvSpPr>
          <p:cNvPr id="5" name="Content Placeholder 4"/>
          <p:cNvSpPr>
            <a:spLocks noGrp="1"/>
          </p:cNvSpPr>
          <p:nvPr>
            <p:ph idx="1"/>
          </p:nvPr>
        </p:nvSpPr>
        <p:spPr>
          <a:xfrm>
            <a:off x="457200" y="1950006"/>
            <a:ext cx="8229600" cy="2831544"/>
          </a:xfrm>
        </p:spPr>
        <p:txBody>
          <a:bodyPr>
            <a:spAutoFit/>
          </a:bodyPr>
          <a:lstStyle/>
          <a:p>
            <a:pPr>
              <a:spcBef>
                <a:spcPts val="600"/>
              </a:spcBef>
            </a:pPr>
            <a:r>
              <a:rPr lang="en-US" sz="2200" dirty="0"/>
              <a:t>M-commerce in 2020 is about 45 percent of all e-commerce</a:t>
            </a:r>
          </a:p>
          <a:p>
            <a:pPr>
              <a:spcBef>
                <a:spcPts val="600"/>
              </a:spcBef>
            </a:pPr>
            <a:r>
              <a:rPr lang="en-US" sz="2200" dirty="0"/>
              <a:t>Fastest growing form of e-commerce</a:t>
            </a:r>
          </a:p>
          <a:p>
            <a:pPr lvl="1"/>
            <a:r>
              <a:rPr lang="en-US" dirty="0"/>
              <a:t>Growing at 20 percent or more per year</a:t>
            </a:r>
          </a:p>
          <a:p>
            <a:pPr>
              <a:spcBef>
                <a:spcPts val="600"/>
              </a:spcBef>
            </a:pPr>
            <a:r>
              <a:rPr lang="en-US" sz="2200" dirty="0"/>
              <a:t>Main areas of growth</a:t>
            </a:r>
          </a:p>
          <a:p>
            <a:pPr lvl="1"/>
            <a:r>
              <a:rPr lang="en-US" dirty="0"/>
              <a:t>Mass market retailing (Amazon, eBay, etc.)</a:t>
            </a:r>
          </a:p>
          <a:p>
            <a:pPr lvl="1"/>
            <a:r>
              <a:rPr lang="en-US" dirty="0"/>
              <a:t>Sales of digital content (music, TV, etc.)</a:t>
            </a:r>
          </a:p>
          <a:p>
            <a:pPr lvl="1"/>
            <a:r>
              <a:rPr lang="en-US" dirty="0"/>
              <a:t>In-app sales to mobile devices</a:t>
            </a:r>
          </a:p>
        </p:txBody>
      </p:sp>
      <p:sp>
        <p:nvSpPr>
          <p:cNvPr id="2" name="Footer Placeholder 1">
            <a:extLst>
              <a:ext uri="{FF2B5EF4-FFF2-40B4-BE49-F238E27FC236}">
                <a16:creationId xmlns:a16="http://schemas.microsoft.com/office/drawing/2014/main" id="{11E833EA-05EF-4334-A9B0-8725E246F85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105064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654"/>
            <a:ext cx="8229600" cy="1107996"/>
          </a:xfrm>
        </p:spPr>
        <p:txBody>
          <a:bodyPr>
            <a:spAutoFit/>
          </a:bodyPr>
          <a:lstStyle/>
          <a:p>
            <a:r>
              <a:rPr lang="fr-FR" dirty="0"/>
              <a:t>Figure 10.9 Mobile </a:t>
            </a:r>
            <a:r>
              <a:rPr lang="fr-FR" dirty="0" err="1"/>
              <a:t>Retail</a:t>
            </a:r>
            <a:r>
              <a:rPr lang="fr-FR" dirty="0"/>
              <a:t> Commerce Revenues</a:t>
            </a:r>
            <a:endParaRPr lang="en-US" sz="2800" dirty="0"/>
          </a:p>
        </p:txBody>
      </p:sp>
      <p:pic>
        <p:nvPicPr>
          <p:cNvPr id="3" name="Picture 2" descr="A line graph explains how mobile e-commerce revenues have increased over the years. For a full description, see Notes. Press F6.">
            <a:extLst>
              <a:ext uri="{FF2B5EF4-FFF2-40B4-BE49-F238E27FC236}">
                <a16:creationId xmlns:a16="http://schemas.microsoft.com/office/drawing/2014/main" id="{ABCC3A13-48DD-49FA-A6DC-2F5ECF6CF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200150"/>
            <a:ext cx="5105400" cy="3429522"/>
          </a:xfrm>
          <a:prstGeom prst="rect">
            <a:avLst/>
          </a:prstGeom>
        </p:spPr>
      </p:pic>
      <p:sp>
        <p:nvSpPr>
          <p:cNvPr id="2" name="Footer Placeholder 1">
            <a:extLst>
              <a:ext uri="{FF2B5EF4-FFF2-40B4-BE49-F238E27FC236}">
                <a16:creationId xmlns:a16="http://schemas.microsoft.com/office/drawing/2014/main" id="{48B1636A-17FA-469F-B667-3AFDF17EBCC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383035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654"/>
            <a:ext cx="8229600" cy="1107996"/>
          </a:xfrm>
        </p:spPr>
        <p:txBody>
          <a:bodyPr>
            <a:spAutoFit/>
          </a:bodyPr>
          <a:lstStyle/>
          <a:p>
            <a:r>
              <a:rPr lang="en-US" dirty="0"/>
              <a:t>Location-Based Services and Applications</a:t>
            </a:r>
            <a:endParaRPr lang="en-US" sz="2800" dirty="0"/>
          </a:p>
        </p:txBody>
      </p:sp>
      <p:sp>
        <p:nvSpPr>
          <p:cNvPr id="5" name="Content Placeholder 4"/>
          <p:cNvSpPr>
            <a:spLocks noGrp="1"/>
          </p:cNvSpPr>
          <p:nvPr>
            <p:ph idx="1"/>
          </p:nvPr>
        </p:nvSpPr>
        <p:spPr>
          <a:xfrm>
            <a:off x="457200" y="1275586"/>
            <a:ext cx="8229600" cy="3493264"/>
          </a:xfrm>
        </p:spPr>
        <p:txBody>
          <a:bodyPr>
            <a:spAutoFit/>
          </a:bodyPr>
          <a:lstStyle/>
          <a:p>
            <a:pPr>
              <a:spcBef>
                <a:spcPts val="600"/>
              </a:spcBef>
            </a:pPr>
            <a:r>
              <a:rPr lang="en-US" dirty="0"/>
              <a:t>Used by 74 percent of smartphone owners</a:t>
            </a:r>
          </a:p>
          <a:p>
            <a:pPr>
              <a:spcBef>
                <a:spcPts val="600"/>
              </a:spcBef>
            </a:pPr>
            <a:r>
              <a:rPr lang="en-US" dirty="0"/>
              <a:t>Based on </a:t>
            </a:r>
            <a:r>
              <a:rPr lang="en-US" spc="-300" dirty="0"/>
              <a:t>G P S</a:t>
            </a:r>
            <a:r>
              <a:rPr lang="en-US" dirty="0"/>
              <a:t> map services</a:t>
            </a:r>
          </a:p>
          <a:p>
            <a:pPr>
              <a:spcBef>
                <a:spcPts val="600"/>
              </a:spcBef>
            </a:pPr>
            <a:r>
              <a:rPr lang="en-US" dirty="0"/>
              <a:t>Geosocial services</a:t>
            </a:r>
          </a:p>
          <a:p>
            <a:pPr lvl="1"/>
            <a:r>
              <a:rPr lang="en-US" sz="2400" dirty="0"/>
              <a:t>Where friends are</a:t>
            </a:r>
          </a:p>
          <a:p>
            <a:pPr>
              <a:spcBef>
                <a:spcPts val="600"/>
              </a:spcBef>
            </a:pPr>
            <a:r>
              <a:rPr lang="en-US" dirty="0"/>
              <a:t>Geo advertising</a:t>
            </a:r>
          </a:p>
          <a:p>
            <a:pPr lvl="1"/>
            <a:r>
              <a:rPr lang="en-US" sz="2400" dirty="0"/>
              <a:t>What shops are nearby</a:t>
            </a:r>
          </a:p>
          <a:p>
            <a:pPr>
              <a:spcBef>
                <a:spcPts val="600"/>
              </a:spcBef>
            </a:pPr>
            <a:r>
              <a:rPr lang="en-US" dirty="0"/>
              <a:t>Geo information services</a:t>
            </a:r>
          </a:p>
          <a:p>
            <a:pPr lvl="1"/>
            <a:r>
              <a:rPr lang="en-US" sz="2400" dirty="0"/>
              <a:t>Price of house you are passing</a:t>
            </a:r>
          </a:p>
        </p:txBody>
      </p:sp>
      <p:sp>
        <p:nvSpPr>
          <p:cNvPr id="2" name="Footer Placeholder 1">
            <a:extLst>
              <a:ext uri="{FF2B5EF4-FFF2-40B4-BE49-F238E27FC236}">
                <a16:creationId xmlns:a16="http://schemas.microsoft.com/office/drawing/2014/main" id="{FDCEDB5A-0869-4145-B0D7-1C4780BEFEC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7731068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1423"/>
            <a:ext cx="8229600" cy="553998"/>
          </a:xfrm>
        </p:spPr>
        <p:txBody>
          <a:bodyPr>
            <a:spAutoFit/>
          </a:bodyPr>
          <a:lstStyle/>
          <a:p>
            <a:r>
              <a:rPr lang="en-US" dirty="0"/>
              <a:t>Other Mobile Commerce Services</a:t>
            </a:r>
            <a:endParaRPr lang="en-US" sz="2800" dirty="0"/>
          </a:p>
        </p:txBody>
      </p:sp>
      <p:sp>
        <p:nvSpPr>
          <p:cNvPr id="5" name="Content Placeholder 4"/>
          <p:cNvSpPr>
            <a:spLocks noGrp="1"/>
          </p:cNvSpPr>
          <p:nvPr>
            <p:ph idx="1"/>
          </p:nvPr>
        </p:nvSpPr>
        <p:spPr>
          <a:xfrm>
            <a:off x="457200" y="666750"/>
            <a:ext cx="8229600" cy="4131900"/>
          </a:xfrm>
        </p:spPr>
        <p:txBody>
          <a:bodyPr>
            <a:spAutoFit/>
          </a:bodyPr>
          <a:lstStyle/>
          <a:p>
            <a:r>
              <a:rPr lang="en-US" dirty="0"/>
              <a:t>Financial account management apps</a:t>
            </a:r>
          </a:p>
          <a:p>
            <a:pPr lvl="1"/>
            <a:r>
              <a:rPr lang="en-US" sz="2400" dirty="0"/>
              <a:t>Banks, credit card companies</a:t>
            </a:r>
          </a:p>
          <a:p>
            <a:r>
              <a:rPr lang="en-US" dirty="0"/>
              <a:t>Mobile advertising market</a:t>
            </a:r>
          </a:p>
          <a:p>
            <a:pPr lvl="1"/>
            <a:r>
              <a:rPr lang="en-US" sz="2400" dirty="0"/>
              <a:t>Google and Facebook are largest markets</a:t>
            </a:r>
          </a:p>
          <a:p>
            <a:pPr lvl="1"/>
            <a:r>
              <a:rPr lang="en-US" sz="2400" dirty="0"/>
              <a:t>Ads embedded in games, videos, and mobile apps</a:t>
            </a:r>
          </a:p>
          <a:p>
            <a:r>
              <a:rPr lang="en-US" dirty="0"/>
              <a:t>Over 45 percent of top retailers have m-commerce websites</a:t>
            </a:r>
          </a:p>
          <a:p>
            <a:r>
              <a:rPr lang="en-US" dirty="0"/>
              <a:t>Virtually all large traditional and online retailers have m-commerce apps.</a:t>
            </a:r>
          </a:p>
        </p:txBody>
      </p:sp>
      <p:sp>
        <p:nvSpPr>
          <p:cNvPr id="2" name="Footer Placeholder 1">
            <a:extLst>
              <a:ext uri="{FF2B5EF4-FFF2-40B4-BE49-F238E27FC236}">
                <a16:creationId xmlns:a16="http://schemas.microsoft.com/office/drawing/2014/main" id="{3064D0E1-B6C5-4DB0-9723-D50D2DC87D4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6570562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1423"/>
            <a:ext cx="8229600" cy="553998"/>
          </a:xfrm>
        </p:spPr>
        <p:txBody>
          <a:bodyPr>
            <a:spAutoFit/>
          </a:bodyPr>
          <a:lstStyle/>
          <a:p>
            <a:r>
              <a:rPr lang="en-US" dirty="0"/>
              <a:t>Mobile App Payment Systems</a:t>
            </a:r>
            <a:endParaRPr lang="en-US" sz="2800" dirty="0"/>
          </a:p>
        </p:txBody>
      </p:sp>
      <p:sp>
        <p:nvSpPr>
          <p:cNvPr id="5" name="Content Placeholder 4"/>
          <p:cNvSpPr>
            <a:spLocks noGrp="1"/>
          </p:cNvSpPr>
          <p:nvPr>
            <p:ph idx="1"/>
          </p:nvPr>
        </p:nvSpPr>
        <p:spPr>
          <a:xfrm>
            <a:off x="457200" y="928628"/>
            <a:ext cx="8229600" cy="3046988"/>
          </a:xfrm>
        </p:spPr>
        <p:txBody>
          <a:bodyPr>
            <a:spAutoFit/>
          </a:bodyPr>
          <a:lstStyle/>
          <a:p>
            <a:r>
              <a:rPr lang="en-US" dirty="0"/>
              <a:t>Three main types</a:t>
            </a:r>
          </a:p>
          <a:p>
            <a:pPr lvl="1"/>
            <a:r>
              <a:rPr lang="en-US" sz="2400" dirty="0"/>
              <a:t>Near Field Communication (NFC) </a:t>
            </a:r>
          </a:p>
          <a:p>
            <a:pPr lvl="2"/>
            <a:r>
              <a:rPr lang="en-US" sz="2400" dirty="0"/>
              <a:t>Apple Pay, Google Pay, Samsung Pay</a:t>
            </a:r>
          </a:p>
          <a:p>
            <a:pPr lvl="1"/>
            <a:r>
              <a:rPr lang="en-US" sz="2400" dirty="0"/>
              <a:t>QR Code</a:t>
            </a:r>
          </a:p>
          <a:p>
            <a:pPr lvl="2"/>
            <a:r>
              <a:rPr lang="en-US" sz="2400" dirty="0"/>
              <a:t>Starbucks, Walmart, Target, Dunkin Donuts</a:t>
            </a:r>
          </a:p>
          <a:p>
            <a:pPr lvl="1"/>
            <a:r>
              <a:rPr lang="en-US" sz="2400" dirty="0"/>
              <a:t>Peer-to-peer (P2P) payment systems</a:t>
            </a:r>
          </a:p>
          <a:p>
            <a:pPr lvl="2"/>
            <a:r>
              <a:rPr lang="en-US" sz="2400" dirty="0"/>
              <a:t>Venmo, </a:t>
            </a:r>
            <a:r>
              <a:rPr lang="en-US" sz="2400" dirty="0" err="1"/>
              <a:t>Zelle</a:t>
            </a:r>
            <a:endParaRPr lang="en-US" sz="2400" dirty="0"/>
          </a:p>
        </p:txBody>
      </p:sp>
      <p:sp>
        <p:nvSpPr>
          <p:cNvPr id="2" name="Footer Placeholder 1">
            <a:extLst>
              <a:ext uri="{FF2B5EF4-FFF2-40B4-BE49-F238E27FC236}">
                <a16:creationId xmlns:a16="http://schemas.microsoft.com/office/drawing/2014/main" id="{B5C59250-E79D-4F72-8493-470EA6DA2A97}"/>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181545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9850"/>
            <a:ext cx="8229600" cy="984885"/>
          </a:xfrm>
        </p:spPr>
        <p:txBody>
          <a:bodyPr>
            <a:spAutoFit/>
          </a:bodyPr>
          <a:lstStyle/>
          <a:p>
            <a:r>
              <a:rPr lang="en-US" sz="3200" dirty="0"/>
              <a:t>What Issues Must Be Addressed When Building an E-commerce Presence?</a:t>
            </a:r>
            <a:endParaRPr lang="en-US" sz="2400" dirty="0"/>
          </a:p>
        </p:txBody>
      </p:sp>
      <p:sp>
        <p:nvSpPr>
          <p:cNvPr id="5" name="Content Placeholder 4"/>
          <p:cNvSpPr>
            <a:spLocks noGrp="1"/>
          </p:cNvSpPr>
          <p:nvPr>
            <p:ph idx="1"/>
          </p:nvPr>
        </p:nvSpPr>
        <p:spPr>
          <a:xfrm>
            <a:off x="457200" y="1255851"/>
            <a:ext cx="8229600" cy="3170099"/>
          </a:xfrm>
        </p:spPr>
        <p:txBody>
          <a:bodyPr>
            <a:spAutoFit/>
          </a:bodyPr>
          <a:lstStyle/>
          <a:p>
            <a:pPr>
              <a:spcBef>
                <a:spcPts val="600"/>
              </a:spcBef>
            </a:pPr>
            <a:r>
              <a:rPr lang="en-US" sz="2200" dirty="0"/>
              <a:t>Most important management challenges</a:t>
            </a:r>
          </a:p>
          <a:p>
            <a:pPr lvl="1"/>
            <a:r>
              <a:rPr lang="en-US" dirty="0"/>
              <a:t>Developing clear understanding of business objectives</a:t>
            </a:r>
          </a:p>
          <a:p>
            <a:pPr lvl="1"/>
            <a:r>
              <a:rPr lang="en-US" dirty="0"/>
              <a:t>Knowing how to choose the right technology to achieve those objectives</a:t>
            </a:r>
          </a:p>
          <a:p>
            <a:pPr>
              <a:spcBef>
                <a:spcPts val="600"/>
              </a:spcBef>
            </a:pPr>
            <a:r>
              <a:rPr lang="en-US" sz="2200" dirty="0"/>
              <a:t>Develop an e-commerce presence map</a:t>
            </a:r>
          </a:p>
          <a:p>
            <a:pPr lvl="1"/>
            <a:r>
              <a:rPr lang="en-US" dirty="0"/>
              <a:t>Four areas: websites, e-mail, social media, offline media</a:t>
            </a:r>
          </a:p>
          <a:p>
            <a:pPr>
              <a:spcBef>
                <a:spcPts val="600"/>
              </a:spcBef>
            </a:pPr>
            <a:r>
              <a:rPr lang="en-US" sz="2200" dirty="0"/>
              <a:t>Develop a timeline: milestones</a:t>
            </a:r>
          </a:p>
          <a:p>
            <a:pPr lvl="1"/>
            <a:r>
              <a:rPr lang="en-US" dirty="0"/>
              <a:t>Breaking a project into discrete phases</a:t>
            </a:r>
          </a:p>
        </p:txBody>
      </p:sp>
      <p:sp>
        <p:nvSpPr>
          <p:cNvPr id="2" name="Footer Placeholder 1">
            <a:extLst>
              <a:ext uri="{FF2B5EF4-FFF2-40B4-BE49-F238E27FC236}">
                <a16:creationId xmlns:a16="http://schemas.microsoft.com/office/drawing/2014/main" id="{E1323019-0080-4891-B9C2-3D2DB168824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204045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654"/>
            <a:ext cx="8229600" cy="1107996"/>
          </a:xfrm>
        </p:spPr>
        <p:txBody>
          <a:bodyPr>
            <a:spAutoFit/>
          </a:bodyPr>
          <a:lstStyle/>
          <a:p>
            <a:r>
              <a:rPr lang="en-US" dirty="0"/>
              <a:t>Figure 10.10 E-commerce Presence Map</a:t>
            </a:r>
            <a:endParaRPr lang="en-US" sz="2800" dirty="0"/>
          </a:p>
        </p:txBody>
      </p:sp>
      <p:pic>
        <p:nvPicPr>
          <p:cNvPr id="10242" name="Picture 2" descr="A process diagram depicts an e-commerce presence map. For a full description, see Notes. Press F6. "/>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16995" y="1242249"/>
            <a:ext cx="4104081" cy="353930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E8A4CE7-F567-429B-9975-99FB8AFBA093}"/>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042211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965"/>
            <a:ext cx="8229600" cy="553998"/>
          </a:xfrm>
        </p:spPr>
        <p:txBody>
          <a:bodyPr>
            <a:spAutoFit/>
          </a:bodyPr>
          <a:lstStyle/>
          <a:p>
            <a:r>
              <a:rPr lang="en-US" dirty="0"/>
              <a:t>How Will </a:t>
            </a:r>
            <a:r>
              <a:rPr lang="en-US" spc="-450" dirty="0"/>
              <a:t>M I </a:t>
            </a:r>
            <a:r>
              <a:rPr lang="en-US" spc="-300" dirty="0"/>
              <a:t>S</a:t>
            </a:r>
            <a:r>
              <a:rPr lang="en-US" dirty="0"/>
              <a:t> Help My Career?</a:t>
            </a:r>
            <a:endParaRPr lang="en-US" sz="2800" dirty="0"/>
          </a:p>
        </p:txBody>
      </p:sp>
      <p:sp>
        <p:nvSpPr>
          <p:cNvPr id="5" name="Content Placeholder 4"/>
          <p:cNvSpPr>
            <a:spLocks noGrp="1"/>
          </p:cNvSpPr>
          <p:nvPr>
            <p:ph idx="1"/>
          </p:nvPr>
        </p:nvSpPr>
        <p:spPr>
          <a:xfrm>
            <a:off x="457200" y="870049"/>
            <a:ext cx="8229600" cy="2616101"/>
          </a:xfrm>
        </p:spPr>
        <p:txBody>
          <a:bodyPr>
            <a:spAutoFit/>
          </a:bodyPr>
          <a:lstStyle/>
          <a:p>
            <a:r>
              <a:rPr lang="en-US" dirty="0"/>
              <a:t>The Company: </a:t>
            </a:r>
            <a:r>
              <a:rPr lang="en-US" dirty="0" err="1"/>
              <a:t>SportsFantasy</a:t>
            </a:r>
            <a:r>
              <a:rPr lang="en-US" dirty="0"/>
              <a:t> Empire</a:t>
            </a:r>
          </a:p>
          <a:p>
            <a:r>
              <a:rPr lang="en-US" dirty="0"/>
              <a:t>Position Description: Junior e-commerce data analyst</a:t>
            </a:r>
          </a:p>
          <a:p>
            <a:r>
              <a:rPr lang="en-US" dirty="0"/>
              <a:t>Job Requirements</a:t>
            </a:r>
          </a:p>
          <a:p>
            <a:r>
              <a:rPr lang="en-US" dirty="0"/>
              <a:t>Interview Questions</a:t>
            </a:r>
          </a:p>
          <a:p>
            <a:r>
              <a:rPr lang="en-US" dirty="0"/>
              <a:t>Author Tips</a:t>
            </a:r>
          </a:p>
        </p:txBody>
      </p:sp>
      <p:sp>
        <p:nvSpPr>
          <p:cNvPr id="2" name="Footer Placeholder 1">
            <a:extLst>
              <a:ext uri="{FF2B5EF4-FFF2-40B4-BE49-F238E27FC236}">
                <a16:creationId xmlns:a16="http://schemas.microsoft.com/office/drawing/2014/main" id="{1EC1814C-A2CD-4F90-B9D7-CE10B3C42110}"/>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033100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a:xfrm>
            <a:off x="452972" y="36552"/>
            <a:ext cx="8124825" cy="553998"/>
          </a:xfrm>
        </p:spPr>
        <p:txBody>
          <a:bodyPr vert="horz" wrap="square" lIns="0" tIns="0" rIns="0" bIns="0" rtlCol="0" anchor="b" anchorCtr="0">
            <a:spAutoFit/>
          </a:bodyPr>
          <a:lstStyle/>
          <a:p>
            <a:r>
              <a:rPr lang="en-US"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9873" y="1460109"/>
            <a:ext cx="1277815" cy="1434026"/>
          </a:xfrm>
          <a:prstGeom prst="rect">
            <a:avLst/>
          </a:prstGeom>
        </p:spPr>
      </p:pic>
      <p:sp>
        <p:nvSpPr>
          <p:cNvPr id="9" name="Text Placeholder 1">
            <a:extLst>
              <a:ext uri="{FF2B5EF4-FFF2-40B4-BE49-F238E27FC236}">
                <a16:creationId xmlns:a16="http://schemas.microsoft.com/office/drawing/2014/main" id="{AD5FAE7B-F718-4307-B112-AD6256157E8F}"/>
              </a:ext>
            </a:extLst>
          </p:cNvPr>
          <p:cNvSpPr txBox="1">
            <a:spLocks/>
          </p:cNvSpPr>
          <p:nvPr/>
        </p:nvSpPr>
        <p:spPr>
          <a:xfrm>
            <a:off x="1809750" y="994996"/>
            <a:ext cx="6858001" cy="2854836"/>
          </a:xfrm>
          <a:prstGeom prst="rect">
            <a:avLst/>
          </a:prstGeom>
        </p:spPr>
        <p:style>
          <a:lnRef idx="2">
            <a:schemeClr val="dk1"/>
          </a:lnRef>
          <a:fillRef idx="1">
            <a:schemeClr val="lt1"/>
          </a:fillRef>
          <a:effectRef idx="0">
            <a:schemeClr val="dk1"/>
          </a:effectRef>
          <a:fontRef idx="minor">
            <a:schemeClr val="dk1"/>
          </a:fontRef>
        </p:style>
        <p:txBody>
          <a:bodyPr vert="horz" lIns="182880" tIns="182880" rIns="182880" bIns="182880" rtlCol="0" anchor="ctr">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dk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dk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9pPr>
          </a:lstStyle>
          <a:p>
            <a:pPr marL="101600" indent="0">
              <a:buNone/>
            </a:pPr>
            <a:r>
              <a:rPr lang="en-US" b="1" dirty="0"/>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
        <p:nvSpPr>
          <p:cNvPr id="2" name="Footer Placeholder 1">
            <a:extLst>
              <a:ext uri="{FF2B5EF4-FFF2-40B4-BE49-F238E27FC236}">
                <a16:creationId xmlns:a16="http://schemas.microsoft.com/office/drawing/2014/main" id="{A108E4F6-4F4C-48D7-BE4F-686BCA0F77D2}"/>
              </a:ext>
            </a:extLst>
          </p:cNvPr>
          <p:cNvSpPr>
            <a:spLocks noGrp="1"/>
          </p:cNvSpPr>
          <p:nvPr>
            <p:ph type="ft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000316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
            <a:ext cx="8229600" cy="984885"/>
          </a:xfrm>
        </p:spPr>
        <p:txBody>
          <a:bodyPr>
            <a:spAutoFit/>
          </a:bodyPr>
          <a:lstStyle/>
          <a:p>
            <a:r>
              <a:rPr lang="en-US" altLang="en-US" sz="3200" dirty="0"/>
              <a:t>E-commerce Comes to the Dashboard: The Battle for the “Fourth Screen” (1 of 2)</a:t>
            </a:r>
            <a:endParaRPr lang="en-US" sz="2400" dirty="0"/>
          </a:p>
        </p:txBody>
      </p:sp>
      <p:sp>
        <p:nvSpPr>
          <p:cNvPr id="5" name="Content Placeholder 4"/>
          <p:cNvSpPr>
            <a:spLocks noGrp="1"/>
          </p:cNvSpPr>
          <p:nvPr>
            <p:ph idx="1"/>
          </p:nvPr>
        </p:nvSpPr>
        <p:spPr>
          <a:xfrm>
            <a:off x="457200" y="1048616"/>
            <a:ext cx="8229600" cy="4154984"/>
          </a:xfrm>
        </p:spPr>
        <p:txBody>
          <a:bodyPr>
            <a:spAutoFit/>
          </a:bodyPr>
          <a:lstStyle/>
          <a:p>
            <a:pPr>
              <a:spcBef>
                <a:spcPts val="600"/>
              </a:spcBef>
            </a:pPr>
            <a:r>
              <a:rPr lang="en-US" altLang="en-US" sz="2000" dirty="0"/>
              <a:t>Problem</a:t>
            </a:r>
          </a:p>
          <a:p>
            <a:pPr lvl="1"/>
            <a:r>
              <a:rPr lang="en-US" altLang="en-US" sz="2000" dirty="0"/>
              <a:t>Opportunities presented by new technology</a:t>
            </a:r>
          </a:p>
          <a:p>
            <a:pPr>
              <a:spcBef>
                <a:spcPts val="600"/>
              </a:spcBef>
            </a:pPr>
            <a:r>
              <a:rPr lang="en-US" altLang="en-US" sz="2000" dirty="0"/>
              <a:t>Solutions</a:t>
            </a:r>
          </a:p>
          <a:p>
            <a:pPr lvl="1"/>
            <a:r>
              <a:rPr lang="en-US" altLang="en-US" sz="2000" dirty="0"/>
              <a:t>Design business and revenue model</a:t>
            </a:r>
          </a:p>
          <a:p>
            <a:pPr lvl="1"/>
            <a:r>
              <a:rPr lang="en-US" altLang="en-US" sz="2000" dirty="0"/>
              <a:t>Partner with software providers</a:t>
            </a:r>
          </a:p>
          <a:p>
            <a:pPr lvl="1"/>
            <a:r>
              <a:rPr lang="en-US" altLang="en-US" sz="2000" dirty="0"/>
              <a:t>Data privacy restrictions</a:t>
            </a:r>
          </a:p>
          <a:p>
            <a:pPr lvl="1"/>
            <a:r>
              <a:rPr lang="en-US" altLang="en-US" sz="2000" dirty="0"/>
              <a:t>Design non-distracting interfaces</a:t>
            </a:r>
          </a:p>
          <a:p>
            <a:pPr lvl="1"/>
            <a:r>
              <a:rPr lang="en-US" altLang="en-US" sz="2000" dirty="0"/>
              <a:t>Dashboard display screens</a:t>
            </a:r>
          </a:p>
          <a:p>
            <a:pPr lvl="1"/>
            <a:r>
              <a:rPr lang="en-US" altLang="en-US" sz="2000" dirty="0"/>
              <a:t>Android Auto, Apple CarPlay, Android Automotive</a:t>
            </a:r>
          </a:p>
          <a:p>
            <a:pPr lvl="1"/>
            <a:r>
              <a:rPr lang="en-US" altLang="en-US" sz="2000" dirty="0"/>
              <a:t>Customer and auto databases</a:t>
            </a:r>
          </a:p>
          <a:p>
            <a:pPr>
              <a:spcBef>
                <a:spcPts val="600"/>
              </a:spcBef>
            </a:pPr>
            <a:endParaRPr lang="en-US" altLang="en-US" sz="2000" dirty="0"/>
          </a:p>
        </p:txBody>
      </p:sp>
      <p:sp>
        <p:nvSpPr>
          <p:cNvPr id="2" name="Footer Placeholder 1">
            <a:extLst>
              <a:ext uri="{FF2B5EF4-FFF2-40B4-BE49-F238E27FC236}">
                <a16:creationId xmlns:a16="http://schemas.microsoft.com/office/drawing/2014/main" id="{44FA29ED-0EAE-48E7-B1FB-24374DB48EA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12462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
            <a:ext cx="8229600" cy="984885"/>
          </a:xfrm>
        </p:spPr>
        <p:txBody>
          <a:bodyPr>
            <a:spAutoFit/>
          </a:bodyPr>
          <a:lstStyle/>
          <a:p>
            <a:r>
              <a:rPr lang="en-US" altLang="en-US" sz="3200" dirty="0"/>
              <a:t>E-commerce Comes to the Dashboard: The Battle for the “Fourth Screen” (2 of 2)</a:t>
            </a:r>
            <a:endParaRPr lang="en-US" sz="2400" dirty="0"/>
          </a:p>
        </p:txBody>
      </p:sp>
      <p:sp>
        <p:nvSpPr>
          <p:cNvPr id="5" name="Content Placeholder 4"/>
          <p:cNvSpPr>
            <a:spLocks noGrp="1"/>
          </p:cNvSpPr>
          <p:nvPr>
            <p:ph idx="1"/>
          </p:nvPr>
        </p:nvSpPr>
        <p:spPr>
          <a:xfrm>
            <a:off x="457200" y="1109811"/>
            <a:ext cx="8229600" cy="1846659"/>
          </a:xfrm>
        </p:spPr>
        <p:txBody>
          <a:bodyPr>
            <a:spAutoFit/>
          </a:bodyPr>
          <a:lstStyle/>
          <a:p>
            <a:pPr>
              <a:spcBef>
                <a:spcPts val="600"/>
              </a:spcBef>
            </a:pPr>
            <a:r>
              <a:rPr lang="en-US" altLang="en-US" sz="2000" dirty="0"/>
              <a:t>Illustrates some major trends in e-commerce</a:t>
            </a:r>
          </a:p>
          <a:p>
            <a:pPr lvl="1"/>
            <a:r>
              <a:rPr lang="en-US" altLang="en-US" sz="2000" dirty="0"/>
              <a:t>E-commerce moves to the automobile platform</a:t>
            </a:r>
          </a:p>
          <a:p>
            <a:pPr lvl="1"/>
            <a:r>
              <a:rPr lang="en-US" altLang="en-US" sz="2000" dirty="0"/>
              <a:t>Sales of information and services</a:t>
            </a:r>
          </a:p>
          <a:p>
            <a:pPr lvl="1"/>
            <a:r>
              <a:rPr lang="en-US" altLang="en-US" sz="2000" dirty="0"/>
              <a:t>Use of advanced data mining and location-based advertising</a:t>
            </a:r>
          </a:p>
          <a:p>
            <a:pPr lvl="1"/>
            <a:r>
              <a:rPr lang="en-US" altLang="en-US" sz="2000" dirty="0"/>
              <a:t>Big tech firms competing with major auto makers</a:t>
            </a:r>
          </a:p>
        </p:txBody>
      </p:sp>
      <p:sp>
        <p:nvSpPr>
          <p:cNvPr id="2" name="Footer Placeholder 1">
            <a:extLst>
              <a:ext uri="{FF2B5EF4-FFF2-40B4-BE49-F238E27FC236}">
                <a16:creationId xmlns:a16="http://schemas.microsoft.com/office/drawing/2014/main" id="{49310AF9-5EC9-4C30-A66D-FB0FCC7C4E6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065536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149"/>
            <a:ext cx="8229600" cy="553998"/>
          </a:xfrm>
        </p:spPr>
        <p:txBody>
          <a:bodyPr>
            <a:spAutoFit/>
          </a:bodyPr>
          <a:lstStyle/>
          <a:p>
            <a:r>
              <a:rPr lang="en-US" dirty="0"/>
              <a:t>E-commerce Today</a:t>
            </a:r>
            <a:endParaRPr lang="en-US" sz="2800" dirty="0"/>
          </a:p>
        </p:txBody>
      </p:sp>
      <p:sp>
        <p:nvSpPr>
          <p:cNvPr id="5" name="Content Placeholder 4"/>
          <p:cNvSpPr>
            <a:spLocks noGrp="1"/>
          </p:cNvSpPr>
          <p:nvPr>
            <p:ph idx="1"/>
          </p:nvPr>
        </p:nvSpPr>
        <p:spPr>
          <a:xfrm>
            <a:off x="457200" y="885726"/>
            <a:ext cx="8229600" cy="2308324"/>
          </a:xfrm>
        </p:spPr>
        <p:txBody>
          <a:bodyPr>
            <a:spAutoFit/>
          </a:bodyPr>
          <a:lstStyle/>
          <a:p>
            <a:r>
              <a:rPr lang="en-US" sz="2000" dirty="0"/>
              <a:t>E-commerce: Use of the Internet and Web to transact business</a:t>
            </a:r>
          </a:p>
          <a:p>
            <a:r>
              <a:rPr lang="en-US" sz="2000" dirty="0"/>
              <a:t>Began in 1995 and grew exponentially; still stable even in a recession</a:t>
            </a:r>
          </a:p>
          <a:p>
            <a:r>
              <a:rPr lang="en-US" sz="2000" dirty="0"/>
              <a:t>Companies that survived the dot-com bubble now thrive</a:t>
            </a:r>
          </a:p>
          <a:p>
            <a:r>
              <a:rPr lang="en-US" sz="2000" dirty="0"/>
              <a:t>The new e-commerce: social, mobile, local</a:t>
            </a:r>
          </a:p>
          <a:p>
            <a:r>
              <a:rPr lang="en-US" sz="2000" dirty="0"/>
              <a:t>Move from desktop to smartphone</a:t>
            </a:r>
          </a:p>
        </p:txBody>
      </p:sp>
      <p:sp>
        <p:nvSpPr>
          <p:cNvPr id="2" name="Footer Placeholder 1">
            <a:extLst>
              <a:ext uri="{FF2B5EF4-FFF2-40B4-BE49-F238E27FC236}">
                <a16:creationId xmlns:a16="http://schemas.microsoft.com/office/drawing/2014/main" id="{448A70BA-0449-4F09-9167-CA8EC52AE34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574338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930"/>
            <a:ext cx="8229600" cy="523220"/>
          </a:xfrm>
        </p:spPr>
        <p:txBody>
          <a:bodyPr>
            <a:spAutoFit/>
          </a:bodyPr>
          <a:lstStyle/>
          <a:p>
            <a:r>
              <a:rPr lang="en-US" sz="3400" dirty="0"/>
              <a:t>Figure 10.1 The Growth of E-commerce</a:t>
            </a:r>
          </a:p>
        </p:txBody>
      </p:sp>
      <p:pic>
        <p:nvPicPr>
          <p:cNvPr id="3" name="Picture 2" descr="A line graph explains how e-commerce revenues have grown over the years. For a full description, see Notes. Press F6.">
            <a:extLst>
              <a:ext uri="{FF2B5EF4-FFF2-40B4-BE49-F238E27FC236}">
                <a16:creationId xmlns:a16="http://schemas.microsoft.com/office/drawing/2014/main" id="{C6F3D1DB-867D-410D-9FA5-05D977BEB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936885"/>
            <a:ext cx="7503045" cy="3311265"/>
          </a:xfrm>
          <a:prstGeom prst="rect">
            <a:avLst/>
          </a:prstGeom>
        </p:spPr>
      </p:pic>
      <p:sp>
        <p:nvSpPr>
          <p:cNvPr id="2" name="Footer Placeholder 1">
            <a:extLst>
              <a:ext uri="{FF2B5EF4-FFF2-40B4-BE49-F238E27FC236}">
                <a16:creationId xmlns:a16="http://schemas.microsoft.com/office/drawing/2014/main" id="{27B854CC-9845-4F04-B8A5-E9E94677F28E}"/>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925401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6552"/>
            <a:ext cx="8229600" cy="553998"/>
          </a:xfrm>
        </p:spPr>
        <p:txBody>
          <a:bodyPr>
            <a:spAutoFit/>
          </a:bodyPr>
          <a:lstStyle/>
          <a:p>
            <a:r>
              <a:rPr lang="en-US" dirty="0"/>
              <a:t>Why E-commerce is Different </a:t>
            </a:r>
            <a:r>
              <a:rPr lang="en-US" sz="2800" dirty="0"/>
              <a:t>(1 of 2)</a:t>
            </a:r>
          </a:p>
        </p:txBody>
      </p:sp>
      <p:sp>
        <p:nvSpPr>
          <p:cNvPr id="5" name="Content Placeholder 4"/>
          <p:cNvSpPr>
            <a:spLocks noGrp="1"/>
          </p:cNvSpPr>
          <p:nvPr>
            <p:ph idx="1"/>
          </p:nvPr>
        </p:nvSpPr>
        <p:spPr>
          <a:xfrm>
            <a:off x="457200" y="842010"/>
            <a:ext cx="8229600" cy="3939540"/>
          </a:xfrm>
        </p:spPr>
        <p:txBody>
          <a:bodyPr>
            <a:spAutoFit/>
          </a:bodyPr>
          <a:lstStyle/>
          <a:p>
            <a:pPr>
              <a:spcBef>
                <a:spcPts val="600"/>
              </a:spcBef>
            </a:pPr>
            <a:r>
              <a:rPr lang="en-US" dirty="0"/>
              <a:t>Ubiquity</a:t>
            </a:r>
          </a:p>
          <a:p>
            <a:pPr lvl="1"/>
            <a:r>
              <a:rPr lang="en-US" sz="2400" dirty="0"/>
              <a:t>Marketspace is virtual</a:t>
            </a:r>
          </a:p>
          <a:p>
            <a:pPr lvl="1"/>
            <a:r>
              <a:rPr lang="en-US" sz="2400" dirty="0"/>
              <a:t>Transaction costs reduced</a:t>
            </a:r>
          </a:p>
          <a:p>
            <a:pPr>
              <a:spcBef>
                <a:spcPts val="600"/>
              </a:spcBef>
            </a:pPr>
            <a:r>
              <a:rPr lang="en-US" dirty="0"/>
              <a:t>Global reach</a:t>
            </a:r>
          </a:p>
          <a:p>
            <a:pPr lvl="1"/>
            <a:r>
              <a:rPr lang="en-US" sz="2400" dirty="0"/>
              <a:t>Transactions cross cultural and national boundaries</a:t>
            </a:r>
          </a:p>
          <a:p>
            <a:pPr>
              <a:spcBef>
                <a:spcPts val="600"/>
              </a:spcBef>
            </a:pPr>
            <a:r>
              <a:rPr lang="en-US" dirty="0"/>
              <a:t>Universal standards</a:t>
            </a:r>
          </a:p>
          <a:p>
            <a:pPr lvl="1"/>
            <a:r>
              <a:rPr lang="en-US" sz="2400" dirty="0"/>
              <a:t>One set of technology standards: Internet standards</a:t>
            </a:r>
          </a:p>
          <a:p>
            <a:pPr>
              <a:spcBef>
                <a:spcPts val="600"/>
              </a:spcBef>
            </a:pPr>
            <a:r>
              <a:rPr lang="en-US" dirty="0"/>
              <a:t>Richness</a:t>
            </a:r>
          </a:p>
          <a:p>
            <a:pPr lvl="1"/>
            <a:r>
              <a:rPr lang="en-US" sz="2400" dirty="0"/>
              <a:t>Supports video, audio, and text messages</a:t>
            </a:r>
          </a:p>
        </p:txBody>
      </p:sp>
      <p:sp>
        <p:nvSpPr>
          <p:cNvPr id="2" name="Footer Placeholder 1">
            <a:extLst>
              <a:ext uri="{FF2B5EF4-FFF2-40B4-BE49-F238E27FC236}">
                <a16:creationId xmlns:a16="http://schemas.microsoft.com/office/drawing/2014/main" id="{E869DAFB-152E-4E95-8F37-4AB1E09AB52A}"/>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708335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3852"/>
            <a:ext cx="8229600" cy="553998"/>
          </a:xfrm>
        </p:spPr>
        <p:txBody>
          <a:bodyPr>
            <a:spAutoFit/>
          </a:bodyPr>
          <a:lstStyle/>
          <a:p>
            <a:r>
              <a:rPr lang="en-US" dirty="0"/>
              <a:t>Why E-commerce is Different </a:t>
            </a:r>
            <a:r>
              <a:rPr lang="en-US" sz="2800" dirty="0"/>
              <a:t>(2 of 2)</a:t>
            </a:r>
          </a:p>
        </p:txBody>
      </p:sp>
      <p:sp>
        <p:nvSpPr>
          <p:cNvPr id="5" name="Content Placeholder 4"/>
          <p:cNvSpPr>
            <a:spLocks noGrp="1"/>
          </p:cNvSpPr>
          <p:nvPr>
            <p:ph idx="1"/>
          </p:nvPr>
        </p:nvSpPr>
        <p:spPr>
          <a:xfrm>
            <a:off x="457200" y="728454"/>
            <a:ext cx="8229600" cy="3862596"/>
          </a:xfrm>
        </p:spPr>
        <p:txBody>
          <a:bodyPr>
            <a:spAutoFit/>
          </a:bodyPr>
          <a:lstStyle/>
          <a:p>
            <a:pPr>
              <a:spcBef>
                <a:spcPts val="600"/>
              </a:spcBef>
            </a:pPr>
            <a:r>
              <a:rPr lang="en-US" dirty="0"/>
              <a:t>Interactivity</a:t>
            </a:r>
          </a:p>
          <a:p>
            <a:pPr>
              <a:spcBef>
                <a:spcPts val="600"/>
              </a:spcBef>
            </a:pPr>
            <a:r>
              <a:rPr lang="en-US" dirty="0"/>
              <a:t>Information density</a:t>
            </a:r>
          </a:p>
          <a:p>
            <a:pPr lvl="1"/>
            <a:r>
              <a:rPr lang="en-US" sz="2400" dirty="0"/>
              <a:t>Greater price and cost transparency</a:t>
            </a:r>
          </a:p>
          <a:p>
            <a:pPr lvl="1"/>
            <a:r>
              <a:rPr lang="en-US" sz="2400" dirty="0"/>
              <a:t>Enables price discrimination</a:t>
            </a:r>
          </a:p>
          <a:p>
            <a:pPr>
              <a:spcBef>
                <a:spcPts val="600"/>
              </a:spcBef>
            </a:pPr>
            <a:r>
              <a:rPr lang="en-US" dirty="0"/>
              <a:t>Personalization/customization</a:t>
            </a:r>
          </a:p>
          <a:p>
            <a:pPr lvl="1"/>
            <a:r>
              <a:rPr lang="en-US" sz="2400" dirty="0"/>
              <a:t>Technology permits modification of messages, goods</a:t>
            </a:r>
          </a:p>
          <a:p>
            <a:pPr>
              <a:spcBef>
                <a:spcPts val="600"/>
              </a:spcBef>
            </a:pPr>
            <a:r>
              <a:rPr lang="en-US" dirty="0"/>
              <a:t>Social technology</a:t>
            </a:r>
          </a:p>
          <a:p>
            <a:pPr lvl="1"/>
            <a:r>
              <a:rPr lang="en-US" sz="2400" dirty="0"/>
              <a:t>Promotes user content generation and social networking</a:t>
            </a:r>
          </a:p>
        </p:txBody>
      </p:sp>
      <p:sp>
        <p:nvSpPr>
          <p:cNvPr id="2" name="Footer Placeholder 1">
            <a:extLst>
              <a:ext uri="{FF2B5EF4-FFF2-40B4-BE49-F238E27FC236}">
                <a16:creationId xmlns:a16="http://schemas.microsoft.com/office/drawing/2014/main" id="{DC399418-E9FE-4803-A5FF-B8903D2321D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8918469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7bb34d93a4c6de111706773da7e89128aa"/>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4665</TotalTime>
  <Words>5974</Words>
  <Application>Microsoft Office PowerPoint</Application>
  <PresentationFormat>On-screen Show (16:9)</PresentationFormat>
  <Paragraphs>453</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Times New Roman</vt:lpstr>
      <vt:lpstr>Verdana</vt:lpstr>
      <vt:lpstr>Wingdings</vt:lpstr>
      <vt:lpstr>508 Lecture</vt:lpstr>
      <vt:lpstr>Management Information Systems: Managing the Digital Firm</vt:lpstr>
      <vt:lpstr>Learning Objectives</vt:lpstr>
      <vt:lpstr>Video Cases</vt:lpstr>
      <vt:lpstr>E-commerce Comes to the Dashboard: The Battle for the “Fourth Screen” (1 of 2)</vt:lpstr>
      <vt:lpstr>E-commerce Comes to the Dashboard: The Battle for the “Fourth Screen” (2 of 2)</vt:lpstr>
      <vt:lpstr>E-commerce Today</vt:lpstr>
      <vt:lpstr>Figure 10.1 The Growth of E-commerce</vt:lpstr>
      <vt:lpstr>Why E-commerce is Different (1 of 2)</vt:lpstr>
      <vt:lpstr>Why E-commerce is Different (2 of 2)</vt:lpstr>
      <vt:lpstr>Key Concepts in E-commerce – Digital Markets and Digital Goods in a Global Marketplace</vt:lpstr>
      <vt:lpstr>Figure 10.2 The Benefits of Disintermediation to the Consumer</vt:lpstr>
      <vt:lpstr>Digital Goods</vt:lpstr>
      <vt:lpstr>Types of E-commerce</vt:lpstr>
      <vt:lpstr>E-commerce Business Models</vt:lpstr>
      <vt:lpstr>E-commerce Revenue Models</vt:lpstr>
      <vt:lpstr>Interactive Session: Organizations: Deliveroo: Australian Food Delivery Platform</vt:lpstr>
      <vt:lpstr>How Has E-commerce Transformed Marketing? (1 of 2)</vt:lpstr>
      <vt:lpstr>How Has E-commerce Transformed Marketing? (2 of 2)</vt:lpstr>
      <vt:lpstr>Figure 10.3 Website Visitor Tracking</vt:lpstr>
      <vt:lpstr>Figure 10.4 Website Personalization</vt:lpstr>
      <vt:lpstr>Figure 10.5 How an Advertising Network Works</vt:lpstr>
      <vt:lpstr>Social E-commerce and Social Network Marketing (1 of 2)</vt:lpstr>
      <vt:lpstr>Social E-commerce and Social Network Marketing (2 of 2)</vt:lpstr>
      <vt:lpstr>Interactive Session: Management: Engaging “Socially” with Customers</vt:lpstr>
      <vt:lpstr>How Has E-commerce Affected Business-To Business Transactions?</vt:lpstr>
      <vt:lpstr>Electronic Data Interchange (E D I)</vt:lpstr>
      <vt:lpstr>Figure 10.6: Electronic Data Interchange (E D I)</vt:lpstr>
      <vt:lpstr>New Ways of B2B Buying and Selling</vt:lpstr>
      <vt:lpstr>Figure 10.7 A Private Industrial Network</vt:lpstr>
      <vt:lpstr>Figure 10.8 A Net Marketplace</vt:lpstr>
      <vt:lpstr>What is the Role of M-commerce in Business, and What are the Most Important M-commerce Applications?</vt:lpstr>
      <vt:lpstr>Figure 10.9 Mobile Retail Commerce Revenues</vt:lpstr>
      <vt:lpstr>Location-Based Services and Applications</vt:lpstr>
      <vt:lpstr>Other Mobile Commerce Services</vt:lpstr>
      <vt:lpstr>Mobile App Payment Systems</vt:lpstr>
      <vt:lpstr>What Issues Must Be Addressed When Building an E-commerce Presence?</vt:lpstr>
      <vt:lpstr>Figure 10.10 E-commerce Presence Map</vt:lpstr>
      <vt:lpstr>How Will M I S Help My Career?</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Information Systems: Managing the Digital Firm, Sixteenth Edition</dc:title>
  <dc:subject>Management</dc:subject>
  <dc:creator>Kenneth C. Laudon / Jane P. Laudon</dc:creator>
  <cp:keywords>Management Information Systems</cp:keywords>
  <cp:lastModifiedBy>Das, Bedasree</cp:lastModifiedBy>
  <cp:revision>1093</cp:revision>
  <cp:lastPrinted>2020-10-30T18:38:00Z</cp:lastPrinted>
  <dcterms:created xsi:type="dcterms:W3CDTF">2014-07-14T20:04:21Z</dcterms:created>
  <dcterms:modified xsi:type="dcterms:W3CDTF">2021-05-28T12:04:55Z</dcterms:modified>
</cp:coreProperties>
</file>