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handoutMasterIdLst>
    <p:handoutMasterId r:id="rId56"/>
  </p:handoutMasterIdLst>
  <p:sldIdLst>
    <p:sldId id="506" r:id="rId2"/>
    <p:sldId id="380" r:id="rId3"/>
    <p:sldId id="518" r:id="rId4"/>
    <p:sldId id="519" r:id="rId5"/>
    <p:sldId id="521" r:id="rId6"/>
    <p:sldId id="522" r:id="rId7"/>
    <p:sldId id="523" r:id="rId8"/>
    <p:sldId id="579" r:id="rId9"/>
    <p:sldId id="570" r:id="rId10"/>
    <p:sldId id="580" r:id="rId11"/>
    <p:sldId id="527" r:id="rId12"/>
    <p:sldId id="581" r:id="rId13"/>
    <p:sldId id="529" r:id="rId14"/>
    <p:sldId id="530" r:id="rId15"/>
    <p:sldId id="531" r:id="rId16"/>
    <p:sldId id="572" r:id="rId17"/>
    <p:sldId id="533" r:id="rId18"/>
    <p:sldId id="534" r:id="rId19"/>
    <p:sldId id="535" r:id="rId20"/>
    <p:sldId id="536" r:id="rId21"/>
    <p:sldId id="537" r:id="rId22"/>
    <p:sldId id="538" r:id="rId23"/>
    <p:sldId id="539" r:id="rId24"/>
    <p:sldId id="582" r:id="rId25"/>
    <p:sldId id="541" r:id="rId26"/>
    <p:sldId id="574" r:id="rId27"/>
    <p:sldId id="543" r:id="rId28"/>
    <p:sldId id="544" r:id="rId29"/>
    <p:sldId id="545" r:id="rId30"/>
    <p:sldId id="546" r:id="rId31"/>
    <p:sldId id="547" r:id="rId32"/>
    <p:sldId id="575" r:id="rId33"/>
    <p:sldId id="549" r:id="rId34"/>
    <p:sldId id="550" r:id="rId35"/>
    <p:sldId id="555" r:id="rId36"/>
    <p:sldId id="552" r:id="rId37"/>
    <p:sldId id="551" r:id="rId38"/>
    <p:sldId id="553" r:id="rId39"/>
    <p:sldId id="554" r:id="rId40"/>
    <p:sldId id="556" r:id="rId41"/>
    <p:sldId id="576" r:id="rId42"/>
    <p:sldId id="558" r:id="rId43"/>
    <p:sldId id="577" r:id="rId44"/>
    <p:sldId id="560" r:id="rId45"/>
    <p:sldId id="561" r:id="rId46"/>
    <p:sldId id="562" r:id="rId47"/>
    <p:sldId id="563" r:id="rId48"/>
    <p:sldId id="564" r:id="rId49"/>
    <p:sldId id="565" r:id="rId50"/>
    <p:sldId id="578" r:id="rId51"/>
    <p:sldId id="567" r:id="rId52"/>
    <p:sldId id="568" r:id="rId53"/>
    <p:sldId id="514" r:id="rId54"/>
  </p:sldIdLst>
  <p:sldSz cx="9144000" cy="5143500" type="screen16x9"/>
  <p:notesSz cx="6858000" cy="9144000"/>
  <p:custDataLst>
    <p:tags r:id="rId5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guide id="3" orient="horz" pos="323" userDrawn="1">
          <p15:clr>
            <a:srgbClr val="A4A3A4"/>
          </p15:clr>
        </p15:guide>
        <p15:guide id="4" orient="horz" pos="432" userDrawn="1">
          <p15:clr>
            <a:srgbClr val="A4A3A4"/>
          </p15:clr>
        </p15:guide>
        <p15:guide id="5" orient="horz" pos="3024" userDrawn="1">
          <p15:clr>
            <a:srgbClr val="A4A3A4"/>
          </p15:clr>
        </p15:guide>
        <p15:guide id="6" orient="horz" pos="804" userDrawn="1">
          <p15:clr>
            <a:srgbClr val="A4A3A4"/>
          </p15:clr>
        </p15:guide>
        <p15:guide id="7" pos="288" userDrawn="1">
          <p15:clr>
            <a:srgbClr val="A4A3A4"/>
          </p15:clr>
        </p15:guide>
        <p15:guide id="8" pos="5472" userDrawn="1">
          <p15:clr>
            <a:srgbClr val="A4A3A4"/>
          </p15:clr>
        </p15:guide>
        <p15:guide id="9" orient="horz" pos="648" userDrawn="1">
          <p15:clr>
            <a:srgbClr val="A4A3A4"/>
          </p15:clr>
        </p15:guide>
        <p15:guide id="10" orient="horz" pos="900" userDrawn="1">
          <p15:clr>
            <a:srgbClr val="A4A3A4"/>
          </p15:clr>
        </p15:guide>
        <p15:guide id="11" orient="horz" pos="1152"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iane Kosharek" initials="DK" lastIdx="5" clrIdx="0">
    <p:extLst>
      <p:ext uri="{19B8F6BF-5375-455C-9EA6-DF929625EA0E}">
        <p15:presenceInfo xmlns:p15="http://schemas.microsoft.com/office/powerpoint/2012/main" userId="f80e80a411c6fffc" providerId="Windows Live"/>
      </p:ext>
    </p:extLst>
  </p:cmAuthor>
  <p:cmAuthor id="2" name="Carol Traver" initials="CT" lastIdx="2" clrIdx="1">
    <p:extLst>
      <p:ext uri="{19B8F6BF-5375-455C-9EA6-DF929625EA0E}">
        <p15:presenceInfo xmlns:p15="http://schemas.microsoft.com/office/powerpoint/2012/main" userId="017e1d6f1d8651f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EAE4"/>
    <a:srgbClr val="007FA3"/>
    <a:srgbClr val="FDB940"/>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438" autoAdjust="0"/>
    <p:restoredTop sz="91423" autoAdjust="0"/>
  </p:normalViewPr>
  <p:slideViewPr>
    <p:cSldViewPr>
      <p:cViewPr varScale="1">
        <p:scale>
          <a:sx n="87" d="100"/>
          <a:sy n="87" d="100"/>
        </p:scale>
        <p:origin x="582" y="96"/>
      </p:cViewPr>
      <p:guideLst>
        <p:guide orient="horz" pos="1620"/>
        <p:guide pos="2880"/>
        <p:guide orient="horz" pos="323"/>
        <p:guide orient="horz" pos="432"/>
        <p:guide orient="horz" pos="3024"/>
        <p:guide orient="horz" pos="804"/>
        <p:guide pos="288"/>
        <p:guide pos="5472"/>
        <p:guide orient="horz" pos="648"/>
        <p:guide orient="horz" pos="900"/>
        <p:guide orient="horz" pos="1152"/>
      </p:guideLst>
    </p:cSldViewPr>
  </p:slideViewPr>
  <p:outlineViewPr>
    <p:cViewPr>
      <p:scale>
        <a:sx n="33" d="100"/>
        <a:sy n="33" d="100"/>
      </p:scale>
      <p:origin x="0" y="-26814"/>
    </p:cViewPr>
  </p:outlineViewPr>
  <p:notesTextViewPr>
    <p:cViewPr>
      <p:scale>
        <a:sx n="1" d="1"/>
        <a:sy n="1" d="1"/>
      </p:scale>
      <p:origin x="0" y="0"/>
    </p:cViewPr>
  </p:notesTextViewPr>
  <p:notesViewPr>
    <p:cSldViewPr>
      <p:cViewPr varScale="1">
        <p:scale>
          <a:sx n="51" d="100"/>
          <a:sy n="51" d="100"/>
        </p:scale>
        <p:origin x="2692" y="2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gs" Target="tags/tag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pPr/>
              <a:t>5/28/2021</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pPr/>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pPr/>
              <a:t>5/28/2021</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pPr/>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a:t>If this PowerPoint presentation contains mathematical equations, you may need to check that your computer has the following installed:</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1) MathType Plugin</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2) Math Player (free versions available)</a:t>
            </a:r>
          </a:p>
          <a:p>
            <a:pPr marL="0" marR="0" indent="0" algn="l" defTabSz="914400" rtl="0" eaLnBrk="1" fontAlgn="auto" latinLnBrk="0" hangingPunct="1">
              <a:lnSpc>
                <a:spcPct val="100000"/>
              </a:lnSpc>
              <a:spcBef>
                <a:spcPts val="0"/>
              </a:spcBef>
              <a:spcAft>
                <a:spcPts val="0"/>
              </a:spcAft>
              <a:buClrTx/>
              <a:buSzTx/>
              <a:buFontTx/>
              <a:buNone/>
              <a:tabLst/>
              <a:defRPr/>
            </a:pPr>
            <a:r>
              <a:rPr lang="en-IN" dirty="0"/>
              <a:t>3) NVDA Reader (free versions available)</a:t>
            </a:r>
          </a:p>
        </p:txBody>
      </p:sp>
      <p:sp>
        <p:nvSpPr>
          <p:cNvPr id="4" name="Slide Number Placeholder 3"/>
          <p:cNvSpPr>
            <a:spLocks noGrp="1"/>
          </p:cNvSpPr>
          <p:nvPr>
            <p:ph type="sldNum" sz="quarter" idx="10"/>
          </p:nvPr>
        </p:nvSpPr>
        <p:spPr/>
        <p:txBody>
          <a:bodyPr/>
          <a:lstStyle/>
          <a:p>
            <a:fld id="{A73D6722-9B4D-4E29-B226-C325925A8118}" type="slidenum">
              <a:rPr lang="en-US" smtClean="0"/>
              <a:t>1</a:t>
            </a:fld>
            <a:endParaRPr lang="en-US" dirty="0"/>
          </a:p>
        </p:txBody>
      </p:sp>
    </p:spTree>
    <p:extLst>
      <p:ext uri="{BB962C8B-B14F-4D97-AF65-F5344CB8AC3E}">
        <p14:creationId xmlns:p14="http://schemas.microsoft.com/office/powerpoint/2010/main" val="31684265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You could ask students to envision what would happen to an organization that did not use a hierarchical structure (would anything get done?), did not adhere to the principle of efficiency (would they provide any good or service worth using at an affordable price?), and so on.</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10</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a:t>You could ask students to describe examples of situations where a business they have interacted with has had a well-understood set of routines. One such example is at the doctor</a:t>
            </a:r>
            <a:r>
              <a:rPr lang="en-US" altLang="ja-JP" dirty="0"/>
              <a:t>’s office, where the receptionist, nurses, and doctors all have a defined set of routines. Ask students to think about and describe routines they performed on their jobs.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11</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3.4,</a:t>
            </a:r>
            <a:r>
              <a:rPr lang="en-US" altLang="en-US" baseline="0" dirty="0"/>
              <a:t> Page 83.</a:t>
            </a:r>
          </a:p>
          <a:p>
            <a:r>
              <a:rPr lang="en-US" sz="1200" b="0" i="1" u="none" strike="noStrike" kern="1200" cap="none" baseline="0" dirty="0">
                <a:solidFill>
                  <a:schemeClr val="tx1"/>
                </a:solidFill>
                <a:latin typeface="+mn-lt"/>
                <a:ea typeface="Arial"/>
                <a:cs typeface="Arial"/>
                <a:sym typeface="Arial"/>
              </a:rPr>
              <a:t>All organizations are composed of individual routines and behaviors, a collection of which make up a business process. A collection of business processes make up the business firm. New information system applications require that individual routines and business processes change to achieve high levels of organizational performance.</a:t>
            </a:r>
            <a:endParaRPr lang="en-US" altLang="en-US" sz="1200" b="0" i="1" u="none" strike="noStrike" kern="1200" cap="none" baseline="0" dirty="0">
              <a:solidFill>
                <a:schemeClr val="tx1"/>
              </a:solidFill>
              <a:latin typeface="+mn-lt"/>
              <a:ea typeface="Arial"/>
              <a:cs typeface="Arial"/>
              <a:sym typeface="Arial"/>
            </a:endParaRPr>
          </a:p>
          <a:p>
            <a:endParaRPr lang="en-US" altLang="en-US" dirty="0"/>
          </a:p>
          <a:p>
            <a:r>
              <a:rPr lang="en-US" altLang="en-US" dirty="0"/>
              <a:t>Explain to students that the spheres are individual routines, which together constitute a business process. A firm can be seen as a collection of these processes.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12</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altLang="en-US" dirty="0"/>
              <a:t>You could ask students to describe examples where organizational politics might hamper a firm</a:t>
            </a:r>
            <a:r>
              <a:rPr lang="en-US" altLang="ja-JP" dirty="0"/>
              <a:t>’s ability to succeed, or examples where effectively managed organizational politics helps a company to undergo a smoother transition or make more intelligent decisions. Ask students to describe their personal experiences with </a:t>
            </a:r>
            <a:r>
              <a:rPr lang="ja-JP" altLang="en-US" dirty="0"/>
              <a:t>“</a:t>
            </a:r>
            <a:r>
              <a:rPr lang="en-US" altLang="ja-JP" dirty="0"/>
              <a:t>organizational politics.</a:t>
            </a:r>
            <a:r>
              <a:rPr lang="ja-JP" altLang="en-US" dirty="0"/>
              <a:t>”</a:t>
            </a:r>
            <a:endParaRPr lang="en-US" altLang="ja-JP"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13</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Culture may seem like a pretty abstract idea to many students. On the other hand, students with work experiences will easily be able to describe the cultures of firms where they have worked. Ask students to describe organizational cultures they have experienced while on the job, or other areas of their lives. What kind of organizational culture do students prefer and why? Ask students to describe different kinds of cultures and what types of firms are more likely to have them.</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14</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Explain that environmental scanning involves searching for and determining external changes that may require an organizational response. The current economic climate represents an example of external change that requires sweeping organizational responses to ensure survival.</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15</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a:xfrm>
            <a:off x="685800" y="4343399"/>
            <a:ext cx="5486400" cy="4341813"/>
          </a:xfrm>
        </p:spPr>
        <p:txBody>
          <a:bodyPr>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3.5,</a:t>
            </a:r>
            <a:r>
              <a:rPr lang="en-US" altLang="en-US" baseline="0" dirty="0"/>
              <a:t> Page 84.</a:t>
            </a:r>
          </a:p>
          <a:p>
            <a:r>
              <a:rPr lang="en-US" sz="1200" b="0" i="1" u="none" strike="noStrike" kern="1200" cap="none" baseline="0" dirty="0">
                <a:solidFill>
                  <a:schemeClr val="tx1"/>
                </a:solidFill>
                <a:latin typeface="+mn-lt"/>
                <a:ea typeface="Arial"/>
                <a:cs typeface="Arial"/>
                <a:sym typeface="Arial"/>
              </a:rPr>
              <a:t>Environments shape what organizations can do, but organizations can influence their environments and decide to change environments altogether. Information technology plays a critical role in helping organizations perceive environmental change and in helping organizations act on their environment.</a:t>
            </a:r>
          </a:p>
          <a:p>
            <a:endParaRPr lang="en-US" altLang="en-US" sz="1200" b="0" i="1" u="none" strike="noStrike" kern="1200" cap="none" baseline="0" dirty="0">
              <a:solidFill>
                <a:schemeClr val="tx1"/>
              </a:solidFill>
              <a:latin typeface="+mn-lt"/>
              <a:ea typeface="Arial"/>
              <a:cs typeface="Arial"/>
              <a:sym typeface="Arial"/>
            </a:endParaRPr>
          </a:p>
          <a:p>
            <a:r>
              <a:rPr lang="en-US" altLang="en-US" dirty="0"/>
              <a:t>This graphic further establishes information systems as the </a:t>
            </a:r>
            <a:r>
              <a:rPr lang="en-US" altLang="ja-JP" dirty="0"/>
              <a:t>“lens” of the firm, observing external factors and filtering information back into the firm. To some extent, organizations </a:t>
            </a:r>
            <a:r>
              <a:rPr lang="ja-JP" altLang="en-US" dirty="0"/>
              <a:t>“</a:t>
            </a:r>
            <a:r>
              <a:rPr lang="en-US" altLang="ja-JP" dirty="0"/>
              <a:t>see</a:t>
            </a:r>
            <a:r>
              <a:rPr lang="ja-JP" altLang="en-US" dirty="0"/>
              <a:t>”</a:t>
            </a:r>
            <a:r>
              <a:rPr lang="en-US" altLang="ja-JP" dirty="0"/>
              <a:t> only what their systems will let them see. If systems are poorly built, they may blind managers to difficulties and problems.</a:t>
            </a:r>
          </a:p>
          <a:p>
            <a:endParaRPr lang="en-US" altLang="ja-JP" dirty="0"/>
          </a:p>
          <a:p>
            <a:pPr marL="0" marR="0">
              <a:lnSpc>
                <a:spcPct val="115000"/>
              </a:lnSpc>
              <a:spcBef>
                <a:spcPts val="0"/>
              </a:spcBef>
              <a:spcAft>
                <a:spcPts val="0"/>
              </a:spcAft>
            </a:pPr>
            <a:r>
              <a:rPr lang="en-US" altLang="ja-JP" sz="1200" u="sng" dirty="0">
                <a:latin typeface="+mn-lt"/>
              </a:rPr>
              <a:t>Alt Text</a:t>
            </a:r>
          </a:p>
          <a:p>
            <a:pPr marL="0" marR="0">
              <a:lnSpc>
                <a:spcPct val="115000"/>
              </a:lnSpc>
              <a:spcBef>
                <a:spcPts val="0"/>
              </a:spcBef>
              <a:spcAft>
                <a:spcPts val="0"/>
              </a:spcAft>
            </a:pPr>
            <a:r>
              <a:rPr lang="en-US" altLang="ja-JP" sz="1200" dirty="0">
                <a:latin typeface="+mn-lt"/>
              </a:rPr>
              <a:t>Long description: A refractive image of an eye illustrates the role of information systems in aiding an organization to perceive changes in the environment. </a:t>
            </a:r>
            <a:r>
              <a:rPr lang="en-US" sz="1200" dirty="0">
                <a:effectLst/>
                <a:latin typeface="+mn-lt"/>
                <a:ea typeface="Times New Roman" panose="02020603050405020304" pitchFamily="18" charset="0"/>
                <a:cs typeface="Calibri" panose="020F0502020204030204" pitchFamily="34" charset="0"/>
              </a:rPr>
              <a:t>The diagram depicts an elliptical opening at the left side of a circle, which gives an impression of an eye. The circle is labeled: The firm. Various lines representing the elements of environmental resources and constraints are seen entering the circle through the elliptical lens. </a:t>
            </a:r>
            <a:endParaRPr lang="en-US" sz="1200" dirty="0">
              <a:effectLst/>
              <a:latin typeface="+mn-lt"/>
              <a:ea typeface="Calibri" panose="020F0502020204030204" pitchFamily="34" charset="0"/>
            </a:endParaRPr>
          </a:p>
          <a:p>
            <a:pPr marL="0" marR="0">
              <a:lnSpc>
                <a:spcPct val="115000"/>
              </a:lnSpc>
              <a:spcBef>
                <a:spcPts val="0"/>
              </a:spcBef>
              <a:spcAft>
                <a:spcPts val="0"/>
              </a:spcAft>
            </a:pPr>
            <a:r>
              <a:rPr lang="en-US" sz="1200" dirty="0">
                <a:effectLst/>
                <a:latin typeface="+mn-lt"/>
                <a:ea typeface="Times New Roman" panose="02020603050405020304" pitchFamily="18" charset="0"/>
                <a:cs typeface="Calibri" panose="020F0502020204030204" pitchFamily="34" charset="0"/>
              </a:rPr>
              <a:t>Few of the elements are sloping toward the circumference of the circle. </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Times New Roman" panose="02020603050405020304" pitchFamily="18" charset="0"/>
                <a:cs typeface="Calibri" panose="020F0502020204030204" pitchFamily="34" charset="0"/>
              </a:rPr>
              <a:t>Governments is sloping upward. </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Times New Roman" panose="02020603050405020304" pitchFamily="18" charset="0"/>
                <a:cs typeface="Calibri" panose="020F0502020204030204" pitchFamily="34" charset="0"/>
              </a:rPr>
              <a:t>Competitors and customers seem to be in the center.</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Times New Roman" panose="02020603050405020304" pitchFamily="18" charset="0"/>
                <a:cs typeface="Calibri" panose="020F0502020204030204" pitchFamily="34" charset="0"/>
              </a:rPr>
              <a:t>Financial institutions appear straight. </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Times New Roman" panose="02020603050405020304" pitchFamily="18" charset="0"/>
                <a:cs typeface="Calibri" panose="020F0502020204030204" pitchFamily="34" charset="0"/>
              </a:rPr>
              <a:t>Culture is sloping downward. </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Times New Roman" panose="02020603050405020304" pitchFamily="18" charset="0"/>
                <a:cs typeface="Calibri" panose="020F0502020204030204" pitchFamily="34" charset="0"/>
              </a:rPr>
              <a:t>Knowledge and technology are sloping downward. </a:t>
            </a:r>
            <a:endParaRPr lang="en-US" sz="1200" dirty="0">
              <a:effectLst/>
              <a:latin typeface="+mn-lt"/>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a:p>
            <a:endParaRPr lang="en-US" altLang="ja-JP"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16</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Ask students if they can give examples of any first movers that invented a disruptive technology yet failed to last (examples might include the MITS Altair personal computer, the Netscape Navigator Internet browser, etc.).</a:t>
            </a:r>
          </a:p>
        </p:txBody>
      </p:sp>
      <p:sp>
        <p:nvSpPr>
          <p:cNvPr id="4" name="Slide Number Placeholder 3"/>
          <p:cNvSpPr>
            <a:spLocks noGrp="1"/>
          </p:cNvSpPr>
          <p:nvPr>
            <p:ph type="sldNum" sz="quarter" idx="10"/>
          </p:nvPr>
        </p:nvSpPr>
        <p:spPr/>
        <p:txBody>
          <a:bodyPr/>
          <a:lstStyle/>
          <a:p>
            <a:fld id="{A73D6722-9B4D-4E29-B226-C325925A8118}" type="slidenum">
              <a:rPr lang="en-US" smtClean="0"/>
              <a:pPr/>
              <a:t>17</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Do students agree with the classification of these types of organizational structure? Can they come up with examples for each type of organization?</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18</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Ask students to give some examples of each organizational feature listed above. For example, different organizations (prisons, businesses, colleges) have different types of goals (coercive, utilitarian, normative, respectively).</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19</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dirty="0"/>
              <a:t>You could ask students to recall some concepts from the previous chapters that might help managers build and use information systems successfully. Answers could include what business processes the company performs, the size of the company, or the organization of the information systems function.</a:t>
            </a:r>
          </a:p>
          <a:p>
            <a:endParaRPr lang="en-US" altLang="en-US" sz="1200" dirty="0">
              <a:solidFill>
                <a:schemeClr val="tx1">
                  <a:lumMod val="75000"/>
                  <a:lumOff val="25000"/>
                </a:schemeClr>
              </a:solidFill>
              <a:ea typeface="ＭＳ Ｐゴシック" pitchFamily="34" charset="-128"/>
              <a:cs typeface="Lucida Sans Unicode" pitchFamily="34" charset="0"/>
            </a:endParaRPr>
          </a:p>
        </p:txBody>
      </p:sp>
      <p:sp>
        <p:nvSpPr>
          <p:cNvPr id="4" name="Slide Number Placeholder 3"/>
          <p:cNvSpPr>
            <a:spLocks noGrp="1"/>
          </p:cNvSpPr>
          <p:nvPr>
            <p:ph type="sldNum" sz="quarter" idx="10"/>
          </p:nvPr>
        </p:nvSpPr>
        <p:spPr/>
        <p:txBody>
          <a:bodyPr/>
          <a:lstStyle/>
          <a:p>
            <a:fld id="{A73D6722-9B4D-4E29-B226-C325925A8118}" type="slidenum">
              <a:rPr lang="en-US" smtClean="0"/>
              <a:pPr/>
              <a:t>2</a:t>
            </a:fld>
            <a:endParaRPr lang="en-US" dirty="0"/>
          </a:p>
        </p:txBody>
      </p:sp>
    </p:spTree>
    <p:extLst>
      <p:ext uri="{BB962C8B-B14F-4D97-AF65-F5344CB8AC3E}">
        <p14:creationId xmlns:p14="http://schemas.microsoft.com/office/powerpoint/2010/main" val="32547142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IT figures to replace the function of more middle managers as time passes, as well as reduce the need for other forms of capital (buildings, machinery). Ensure that students understand what is meant by </a:t>
            </a:r>
            <a:r>
              <a:rPr lang="en-US" altLang="ja-JP" dirty="0"/>
              <a:t>“economics of information” and why outsourcing is a possibility due to IT.</a:t>
            </a:r>
            <a:endParaRPr lang="en-US" alt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20</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altLang="en-US" dirty="0"/>
              <a:t>Explain that using the market can be expensive. If you depend on the market, rather than hiring employees, you will need to search for talent, research the quality of providers and workers, write contracts for work to be performed, monitor the work, and so forth. When participation in markets is expensive, firms would rather hire employees to accomplish their work. But the Internet makes it less expensive to use the marketplace. With the Internet, firms find it more cost effective to use the marketplace and contract for work in a market, rather than hire employees. Ask your students why the Internet can make participating in markets less expensive than before.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21</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By characterizing employees as independent agents requiring constant supervision, agency theory underscores a key reason that costs increase as firms grow in size and scope—the need to expend more effort managing their employees.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22</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Ask students to explain what is meant by authority relying on knowledge and competence rather than formal positions. Why might this </a:t>
            </a:r>
            <a:r>
              <a:rPr lang="en-US" altLang="ja-JP" dirty="0"/>
              <a:t>“flatten” the organization? The idea here is that with sufficient IT, competent workers will be able to accomplish more on their own than they would under a more hierarchical arrangement.</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23</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3.6,</a:t>
            </a:r>
            <a:r>
              <a:rPr lang="en-US" altLang="en-US" baseline="0" dirty="0"/>
              <a:t> Page 88.</a:t>
            </a:r>
          </a:p>
          <a:p>
            <a:r>
              <a:rPr lang="en-US" sz="1200" b="0" i="1" u="none" strike="noStrike" kern="1200" cap="none" baseline="0" dirty="0">
                <a:solidFill>
                  <a:schemeClr val="tx1"/>
                </a:solidFill>
                <a:latin typeface="+mn-lt"/>
                <a:ea typeface="Arial"/>
                <a:cs typeface="Arial"/>
                <a:sym typeface="Arial"/>
              </a:rPr>
              <a:t>Information systems can reduce the number of levels in an organization by providing managers with information to supervise larger numbers of workers and by giving lower-level employees more decision-making authority.</a:t>
            </a:r>
            <a:endParaRPr lang="en-US" altLang="en-US" sz="1200" b="0" i="1" u="none" strike="noStrike" kern="1200" cap="none" baseline="0" dirty="0">
              <a:solidFill>
                <a:schemeClr val="tx1"/>
              </a:solidFill>
              <a:latin typeface="+mn-lt"/>
              <a:ea typeface="Arial"/>
              <a:cs typeface="Arial"/>
              <a:sym typeface="Arial"/>
            </a:endParaRPr>
          </a:p>
          <a:p>
            <a:endParaRPr lang="en-US" altLang="en-US" dirty="0"/>
          </a:p>
          <a:p>
            <a:r>
              <a:rPr lang="en-US" altLang="en-US" dirty="0"/>
              <a:t>Ask students to explain some of the benefits of the flattened organization as opposed to the more complicated hierarchy in the top of the diagram. Information travels through fewer levels to its intended recipients; there are fewer managers, so agency costs are smaller, and firms can act faster (less decision delay).</a:t>
            </a:r>
          </a:p>
          <a:p>
            <a:endParaRPr lang="en-US" altLang="en-US" dirty="0"/>
          </a:p>
          <a:p>
            <a:pPr marL="0" marR="0">
              <a:lnSpc>
                <a:spcPct val="115000"/>
              </a:lnSpc>
              <a:spcBef>
                <a:spcPts val="0"/>
              </a:spcBef>
              <a:spcAft>
                <a:spcPts val="0"/>
              </a:spcAft>
            </a:pPr>
            <a:r>
              <a:rPr lang="en-US" altLang="en-US" u="sng" dirty="0"/>
              <a:t>Alt Text</a:t>
            </a:r>
          </a:p>
          <a:p>
            <a:pPr marL="0" marR="0">
              <a:lnSpc>
                <a:spcPct val="115000"/>
              </a:lnSpc>
              <a:spcBef>
                <a:spcPts val="0"/>
              </a:spcBef>
              <a:spcAft>
                <a:spcPts val="0"/>
              </a:spcAft>
            </a:pPr>
            <a:r>
              <a:rPr lang="en-US" altLang="en-US" dirty="0"/>
              <a:t>Long description: </a:t>
            </a:r>
            <a:r>
              <a:rPr lang="en-US" altLang="en-US" sz="1200" dirty="0">
                <a:latin typeface="+mn-lt"/>
              </a:rPr>
              <a:t>Two organizational charts compare the role of information systems. </a:t>
            </a:r>
            <a:r>
              <a:rPr lang="en-US" sz="1200" dirty="0">
                <a:effectLst/>
                <a:latin typeface="+mn-lt"/>
                <a:ea typeface="Times New Roman" panose="02020603050405020304" pitchFamily="18" charset="0"/>
                <a:cs typeface="Calibri" panose="020F0502020204030204" pitchFamily="34" charset="0"/>
              </a:rPr>
              <a:t>Details are as follows: </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Times New Roman" panose="02020603050405020304" pitchFamily="18" charset="0"/>
                <a:cs typeface="Calibri" panose="020F0502020204030204" pitchFamily="34" charset="0"/>
              </a:rPr>
              <a:t>The first chart has five levels and the text below reads: A traditional hierarchical organization with many levels of management. </a:t>
            </a:r>
            <a:endParaRPr lang="en-US" sz="1200" dirty="0">
              <a:effectLst/>
              <a:latin typeface="+mn-lt"/>
              <a:ea typeface="Calibri" panose="020F0502020204030204" pitchFamily="34" charset="0"/>
            </a:endParaRPr>
          </a:p>
          <a:p>
            <a:pPr marL="171450" marR="0" lvl="0" indent="-171450">
              <a:lnSpc>
                <a:spcPct val="115000"/>
              </a:lnSpc>
              <a:spcBef>
                <a:spcPts val="0"/>
              </a:spcBef>
              <a:spcAft>
                <a:spcPts val="0"/>
              </a:spcAft>
              <a:buFont typeface="Arial" panose="020B0604020202020204" pitchFamily="34" charset="0"/>
              <a:buChar char="•"/>
            </a:pPr>
            <a:r>
              <a:rPr lang="en-US" sz="1200" dirty="0">
                <a:effectLst/>
                <a:latin typeface="+mn-lt"/>
                <a:ea typeface="Times New Roman" panose="02020603050405020304" pitchFamily="18" charset="0"/>
                <a:cs typeface="Calibri" panose="020F0502020204030204" pitchFamily="34" charset="0"/>
              </a:rPr>
              <a:t>The second chart has only three levels and the text below reads: An organization that has been “flattened” by removing layers of management. </a:t>
            </a:r>
            <a:endParaRPr lang="en-US" sz="1200" dirty="0">
              <a:effectLst/>
              <a:latin typeface="+mn-lt"/>
              <a:ea typeface="Calibri" panose="020F0502020204030204" pitchFamily="34" charset="0"/>
            </a:endParaRPr>
          </a:p>
          <a:p>
            <a:pPr marL="171450" indent="-171450">
              <a:buFont typeface="Arial" panose="020B0604020202020204" pitchFamily="34" charset="0"/>
              <a:buChar char="•"/>
            </a:pPr>
            <a:endParaRPr lang="en-US" alt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24</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Explain what is meant by changes in culture and politics of the firm. For example, workers may resist changes that disrupt their routines. Also explain to students that as important as technical understanding of information systems may be for potential managers, it is equally important to understand the people and organizational structures and customs affected by information systems.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25</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3.7,</a:t>
            </a:r>
            <a:r>
              <a:rPr lang="en-US" altLang="en-US" baseline="0" dirty="0"/>
              <a:t> Page 90.</a:t>
            </a:r>
          </a:p>
          <a:p>
            <a:r>
              <a:rPr lang="en-US" sz="1200" b="0" i="1" u="none" strike="noStrike" kern="1200" cap="none" baseline="0" dirty="0">
                <a:solidFill>
                  <a:schemeClr val="tx1"/>
                </a:solidFill>
                <a:latin typeface="+mn-lt"/>
                <a:ea typeface="Arial"/>
                <a:cs typeface="Arial"/>
                <a:sym typeface="Arial"/>
              </a:rPr>
              <a:t>Implementing information systems has consequences for task arrangements, structures, and people. According to this model, to implement change, all four components must be changed simultaneously.</a:t>
            </a:r>
          </a:p>
          <a:p>
            <a:endParaRPr lang="en-US" altLang="en-US" sz="1200" b="0" i="0" u="none" strike="noStrike" kern="1200" cap="none" baseline="0" dirty="0">
              <a:solidFill>
                <a:schemeClr val="tx1"/>
              </a:solidFill>
              <a:latin typeface="+mn-lt"/>
              <a:ea typeface="Arial"/>
              <a:cs typeface="Arial"/>
              <a:sym typeface="Arial"/>
            </a:endParaRPr>
          </a:p>
          <a:p>
            <a:r>
              <a:rPr lang="en-US" altLang="en-US" dirty="0"/>
              <a:t>The circle shape in the figure represents the mutual relationship among the concepts shown.</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26</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The Internet should also have a flattening effect on many organizations. Can students describe any businesses that have become more efficient and flatter thanks to successful incorporation of the Internet in their operations? Some older students may remember the </a:t>
            </a:r>
            <a:r>
              <a:rPr lang="ja-JP" altLang="en-US" dirty="0"/>
              <a:t>“</a:t>
            </a:r>
            <a:r>
              <a:rPr lang="en-US" altLang="ja-JP" dirty="0"/>
              <a:t>bad old days</a:t>
            </a:r>
            <a:r>
              <a:rPr lang="ja-JP" altLang="en-US" dirty="0"/>
              <a:t>”</a:t>
            </a:r>
            <a:r>
              <a:rPr lang="en-US" altLang="ja-JP" dirty="0"/>
              <a:t> when seven or more levels of management needed to decide even simple issues in a typical firm. Many Fortune 1000 firms are still like this.</a:t>
            </a:r>
            <a:endParaRPr lang="en-US" altLang="en-US" dirty="0"/>
          </a:p>
          <a:p>
            <a:r>
              <a:rPr lang="en-US" dirty="0"/>
              <a:t>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27</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Ask students to consider the results of an information system implemented without properly considering each of the above factors. For example, an information system designed without an understanding of the company</a:t>
            </a:r>
            <a:r>
              <a:rPr lang="en-US" altLang="ja-JP" dirty="0"/>
              <a:t>’s culture and politics is likely to be unpopular, perhaps forcing employees to drastically deviate from their previous routines.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28</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Porter</a:t>
            </a:r>
            <a:r>
              <a:rPr lang="en-US" altLang="ja-JP" dirty="0"/>
              <a:t>’s competitive forces model is intended to explain why some firms do better than others. Do students believe that this model captures this idea effectively? Which factor is most important to a firm’s success? You can make a list of five well-known firms and ask students, for each firm, which do they think are the most important competitive forces.</a:t>
            </a: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29</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altLang="en-US" dirty="0"/>
              <a:t>Ask students to name different industries and describe the benefits and drawbacks of being a new market entrant in each industry.</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30</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Ask students to name different businesses and describe whether or not customers have great control over the business or vice versa, or whether substitute products are a large or insignificant threat to the success of the business.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31</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3.8,</a:t>
            </a:r>
            <a:r>
              <a:rPr lang="en-US" altLang="en-US" baseline="0" dirty="0"/>
              <a:t> Page 92.</a:t>
            </a:r>
          </a:p>
          <a:p>
            <a:r>
              <a:rPr lang="en-US" sz="1200" b="0" i="1" u="none" strike="noStrike" kern="1200" cap="none" baseline="0" dirty="0">
                <a:solidFill>
                  <a:schemeClr val="tx1"/>
                </a:solidFill>
                <a:latin typeface="+mn-lt"/>
                <a:ea typeface="Arial"/>
                <a:cs typeface="Arial"/>
                <a:sym typeface="Arial"/>
              </a:rPr>
              <a:t>In Porter’s competitive forces model, the strategic position of the firm and its strategies are determined not only by competition with its traditional direct competitors but also by four other forces in the industry’s environment: new market entrants, substitute products, customers, and suppliers.</a:t>
            </a:r>
          </a:p>
          <a:p>
            <a:endParaRPr lang="en-US" altLang="en-US" sz="1200" b="0" i="0" u="none" strike="noStrike" kern="1200" cap="none" baseline="0" dirty="0">
              <a:solidFill>
                <a:schemeClr val="tx1"/>
              </a:solidFill>
              <a:latin typeface="+mn-lt"/>
              <a:ea typeface="Arial"/>
              <a:cs typeface="Arial"/>
              <a:sym typeface="Arial"/>
            </a:endParaRPr>
          </a:p>
          <a:p>
            <a:r>
              <a:rPr lang="en-US" altLang="en-US" dirty="0"/>
              <a:t>Notice that in the graphic, competitors are represented differently than the other four competitive forces influencing a firm. Why do students think this is the case? One answer might be that competitors are firms in the same industry and are under similar pressures as other firms in the industry.</a:t>
            </a:r>
          </a:p>
          <a:p>
            <a:endParaRPr lang="en-US" altLang="en-US" dirty="0"/>
          </a:p>
          <a:p>
            <a:r>
              <a:rPr lang="en-US" altLang="en-US" u="sng" dirty="0"/>
              <a:t>Alt Text</a:t>
            </a:r>
          </a:p>
          <a:p>
            <a:r>
              <a:rPr lang="en-US" altLang="en-US" dirty="0"/>
              <a:t>Long description: A diagram illustrates how Porter’s framework analyzes the competition of a business. In the diagram, an interconnectedness is depicted between the firm and the competitors through a two-way arrow. The forces such as: New market entrants, substitute products, customers, and suppliers, that affect and shape the competition are listed.</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32</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Here you can make a list of five well-known firms and then analyze with students the major thrust of their strategy. </a:t>
            </a:r>
            <a:r>
              <a:rPr lang="en-US" altLang="en-US" dirty="0" err="1"/>
              <a:t>Walmart</a:t>
            </a:r>
            <a:r>
              <a:rPr lang="en-US" altLang="en-US" dirty="0"/>
              <a:t> is a good example to start with because of its emphasis on low-cost leadership.</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33</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Do students believe it is possible both to design information systems that focus both on low-cost leadership and product differentiation? Some may say it is, with sufficient planning and innovation; perhaps a new product is even cheaper to produce than older ones. Some may say that the investment in innovation required for product differentiation precludes that firm from maintaining low-cost leadership.</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34</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35</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36</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You could ask students to provide other examples from their own experience of companies that exemplify strong focus on market niche as well as excellent customer and supplier intimacy.</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37</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Do students believe it is easier or harder to gain a competitive advantage via the Internet as opposed to more traditional means? Table 3.5 describes the impact of the Internet on various competitive forces.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38</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a:t>Ask students about how they are using IoT devices from fitness</a:t>
            </a:r>
            <a:r>
              <a:rPr lang="en-US" baseline="0" dirty="0"/>
              <a:t> trackers to smart home products, including smart assistants like Alexa and Siri.  Or, smart assistants in their cars.  Do they find these products “smart”?</a:t>
            </a: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39</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How does the value chain model differ from the Porter model? (It offers more specific detail about what exactly to do to achieve competitive advantages.) How do primary activities differ from support activities?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40</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a:xfrm>
            <a:off x="685800" y="4343400"/>
            <a:ext cx="5486400" cy="4495800"/>
          </a:xfrm>
        </p:spPr>
        <p:txBody>
          <a:bodyPr>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500" dirty="0"/>
              <a:t>Figure 3.9, Page 100</a:t>
            </a:r>
            <a:r>
              <a:rPr lang="en-US" altLang="en-US" sz="1700" dirty="0"/>
              <a:t>.</a:t>
            </a:r>
          </a:p>
          <a:p>
            <a:r>
              <a:rPr lang="en-US" sz="1500" i="1" dirty="0">
                <a:ea typeface="Arial"/>
                <a:cs typeface="Arial"/>
                <a:sym typeface="Arial"/>
              </a:rPr>
              <a:t>This figure provides examples of systems for both primary and support activities of a firm and of its value partners that can add a margin of value to a firm’s products or services.</a:t>
            </a:r>
            <a:endParaRPr lang="en-US" altLang="en-US" sz="1500" i="1" dirty="0">
              <a:ea typeface="Arial"/>
              <a:cs typeface="Arial"/>
              <a:sym typeface="Arial"/>
            </a:endParaRPr>
          </a:p>
          <a:p>
            <a:endParaRPr lang="en-US" altLang="en-US" sz="1700" dirty="0"/>
          </a:p>
          <a:p>
            <a:r>
              <a:rPr lang="en-US" altLang="en-US" sz="1500" dirty="0"/>
              <a:t>Emphasize the relationship between the primary and support activities of this firm and explain how information systems are critical to the success of each activity</a:t>
            </a:r>
          </a:p>
          <a:p>
            <a:endParaRPr lang="en-US" altLang="en-US" dirty="0"/>
          </a:p>
          <a:p>
            <a:pPr marL="0" marR="0">
              <a:lnSpc>
                <a:spcPct val="115000"/>
              </a:lnSpc>
              <a:spcBef>
                <a:spcPts val="0"/>
              </a:spcBef>
              <a:spcAft>
                <a:spcPts val="0"/>
              </a:spcAft>
            </a:pPr>
            <a:r>
              <a:rPr lang="en-US" altLang="en-US" sz="1300" u="sng" dirty="0"/>
              <a:t>Alt Text</a:t>
            </a:r>
          </a:p>
          <a:p>
            <a:pPr marL="0" marR="0">
              <a:lnSpc>
                <a:spcPct val="115000"/>
              </a:lnSpc>
              <a:spcBef>
                <a:spcPts val="0"/>
              </a:spcBef>
              <a:spcAft>
                <a:spcPts val="0"/>
              </a:spcAft>
            </a:pPr>
            <a:r>
              <a:rPr lang="en-US" altLang="en-US" sz="1300" dirty="0"/>
              <a:t>Long description:</a:t>
            </a:r>
            <a:r>
              <a:rPr lang="en-US" altLang="en-US" sz="1300" baseline="0" dirty="0"/>
              <a:t> </a:t>
            </a:r>
            <a:r>
              <a:rPr lang="en-US" altLang="en-US" sz="1300" baseline="0" dirty="0">
                <a:latin typeface="+mn-lt"/>
              </a:rPr>
              <a:t>A schematic shows a step-by-step set of activities that a firm performs to increase its efficiency. </a:t>
            </a:r>
            <a:r>
              <a:rPr lang="en-US" sz="1300" dirty="0">
                <a:effectLst/>
                <a:latin typeface="+mn-lt"/>
                <a:ea typeface="Times New Roman" panose="02020603050405020304" pitchFamily="18" charset="0"/>
                <a:cs typeface="Calibri" panose="020F0502020204030204" pitchFamily="34" charset="0"/>
              </a:rPr>
              <a:t>The schematic is divided into two parts. The first part lists the support activities as listed below:</a:t>
            </a:r>
            <a:endParaRPr lang="en-US" sz="1300" dirty="0">
              <a:effectLst/>
              <a:latin typeface="+mn-lt"/>
              <a:ea typeface="Calibri" panose="020F0502020204030204" pitchFamily="34" charset="0"/>
            </a:endParaRPr>
          </a:p>
          <a:p>
            <a:pPr marL="285750" marR="0" lvl="0" indent="-285750">
              <a:lnSpc>
                <a:spcPct val="115000"/>
              </a:lnSpc>
              <a:spcBef>
                <a:spcPts val="0"/>
              </a:spcBef>
              <a:spcAft>
                <a:spcPts val="0"/>
              </a:spcAft>
              <a:buFont typeface="Arial" panose="020B0604020202020204" pitchFamily="34" charset="0"/>
              <a:buChar char="•"/>
            </a:pPr>
            <a:r>
              <a:rPr lang="en-US" sz="1300" dirty="0">
                <a:effectLst/>
                <a:latin typeface="+mn-lt"/>
                <a:ea typeface="Times New Roman" panose="02020603050405020304" pitchFamily="18" charset="0"/>
                <a:cs typeface="Calibri" panose="020F0502020204030204" pitchFamily="34" charset="0"/>
              </a:rPr>
              <a:t>Administration and Management: Electronic scheduling and messaging systems</a:t>
            </a:r>
            <a:endParaRPr lang="en-US" sz="1300" dirty="0">
              <a:effectLst/>
              <a:latin typeface="+mn-lt"/>
              <a:ea typeface="Calibri" panose="020F0502020204030204" pitchFamily="34" charset="0"/>
            </a:endParaRPr>
          </a:p>
          <a:p>
            <a:pPr marL="285750" marR="0" lvl="0" indent="-285750">
              <a:lnSpc>
                <a:spcPct val="115000"/>
              </a:lnSpc>
              <a:spcBef>
                <a:spcPts val="0"/>
              </a:spcBef>
              <a:spcAft>
                <a:spcPts val="0"/>
              </a:spcAft>
              <a:buFont typeface="Arial" panose="020B0604020202020204" pitchFamily="34" charset="0"/>
              <a:buChar char="•"/>
            </a:pPr>
            <a:r>
              <a:rPr lang="en-US" sz="1300" dirty="0">
                <a:effectLst/>
                <a:latin typeface="+mn-lt"/>
                <a:ea typeface="Times New Roman" panose="02020603050405020304" pitchFamily="18" charset="0"/>
                <a:cs typeface="Calibri" panose="020F0502020204030204" pitchFamily="34" charset="0"/>
              </a:rPr>
              <a:t>Human Resources: Workforce planning systems</a:t>
            </a:r>
            <a:endParaRPr lang="en-US" sz="1300" dirty="0">
              <a:effectLst/>
              <a:latin typeface="+mn-lt"/>
              <a:ea typeface="Calibri" panose="020F0502020204030204" pitchFamily="34" charset="0"/>
            </a:endParaRPr>
          </a:p>
          <a:p>
            <a:pPr marL="285750" marR="0" lvl="0" indent="-285750">
              <a:lnSpc>
                <a:spcPct val="115000"/>
              </a:lnSpc>
              <a:spcBef>
                <a:spcPts val="0"/>
              </a:spcBef>
              <a:spcAft>
                <a:spcPts val="0"/>
              </a:spcAft>
              <a:buFont typeface="Arial" panose="020B0604020202020204" pitchFamily="34" charset="0"/>
              <a:buChar char="•"/>
            </a:pPr>
            <a:r>
              <a:rPr lang="en-US" sz="1300" dirty="0">
                <a:effectLst/>
                <a:latin typeface="+mn-lt"/>
                <a:ea typeface="Times New Roman" panose="02020603050405020304" pitchFamily="18" charset="0"/>
                <a:cs typeface="Calibri" panose="020F0502020204030204" pitchFamily="34" charset="0"/>
              </a:rPr>
              <a:t>Procurement: Computerized ordering systems</a:t>
            </a:r>
            <a:endParaRPr lang="en-US" sz="1300" dirty="0">
              <a:effectLst/>
              <a:latin typeface="+mn-lt"/>
              <a:ea typeface="Calibri" panose="020F0502020204030204" pitchFamily="34" charset="0"/>
            </a:endParaRPr>
          </a:p>
          <a:p>
            <a:pPr marL="285750" marR="0" lvl="0" indent="-285750">
              <a:lnSpc>
                <a:spcPct val="115000"/>
              </a:lnSpc>
              <a:spcBef>
                <a:spcPts val="0"/>
              </a:spcBef>
              <a:spcAft>
                <a:spcPts val="0"/>
              </a:spcAft>
              <a:buFont typeface="Arial" panose="020B0604020202020204" pitchFamily="34" charset="0"/>
              <a:buChar char="•"/>
            </a:pPr>
            <a:r>
              <a:rPr lang="en-US" sz="1300" dirty="0">
                <a:effectLst/>
                <a:latin typeface="+mn-lt"/>
                <a:ea typeface="Times New Roman" panose="02020603050405020304" pitchFamily="18" charset="0"/>
                <a:cs typeface="Calibri" panose="020F0502020204030204" pitchFamily="34" charset="0"/>
              </a:rPr>
              <a:t>Technology: Computer-aided design systems. </a:t>
            </a:r>
            <a:endParaRPr lang="en-US" sz="1300" dirty="0">
              <a:effectLst/>
              <a:latin typeface="+mn-lt"/>
              <a:ea typeface="Calibri" panose="020F0502020204030204" pitchFamily="34" charset="0"/>
            </a:endParaRPr>
          </a:p>
          <a:p>
            <a:pPr marL="0" marR="0">
              <a:lnSpc>
                <a:spcPct val="115000"/>
              </a:lnSpc>
              <a:spcBef>
                <a:spcPts val="0"/>
              </a:spcBef>
              <a:spcAft>
                <a:spcPts val="0"/>
              </a:spcAft>
            </a:pPr>
            <a:r>
              <a:rPr lang="en-US" sz="1300" dirty="0">
                <a:effectLst/>
                <a:latin typeface="+mn-lt"/>
                <a:ea typeface="Times New Roman" panose="02020603050405020304" pitchFamily="18" charset="0"/>
                <a:cs typeface="Calibri" panose="020F0502020204030204" pitchFamily="34" charset="0"/>
              </a:rPr>
              <a:t>The second part lists the primary activities as listed below:</a:t>
            </a:r>
            <a:endParaRPr lang="en-US" sz="1300" dirty="0">
              <a:effectLst/>
              <a:latin typeface="+mn-lt"/>
              <a:ea typeface="Calibri" panose="020F0502020204030204" pitchFamily="34" charset="0"/>
            </a:endParaRPr>
          </a:p>
          <a:p>
            <a:pPr marL="285750" marR="0" lvl="0" indent="-285750">
              <a:lnSpc>
                <a:spcPct val="115000"/>
              </a:lnSpc>
              <a:spcBef>
                <a:spcPts val="0"/>
              </a:spcBef>
              <a:spcAft>
                <a:spcPts val="0"/>
              </a:spcAft>
              <a:buFont typeface="Arial" panose="020B0604020202020204" pitchFamily="34" charset="0"/>
              <a:buChar char="•"/>
            </a:pPr>
            <a:r>
              <a:rPr lang="en-US" sz="1300" dirty="0">
                <a:effectLst/>
                <a:latin typeface="+mn-lt"/>
                <a:ea typeface="Times New Roman" panose="02020603050405020304" pitchFamily="18" charset="0"/>
                <a:cs typeface="Calibri" panose="020F0502020204030204" pitchFamily="34" charset="0"/>
              </a:rPr>
              <a:t>Inbound logistics: Automated warehousing systems</a:t>
            </a:r>
            <a:endParaRPr lang="en-US" sz="1300" dirty="0">
              <a:effectLst/>
              <a:latin typeface="+mn-lt"/>
              <a:ea typeface="Calibri" panose="020F0502020204030204" pitchFamily="34" charset="0"/>
            </a:endParaRPr>
          </a:p>
          <a:p>
            <a:pPr marL="285750" marR="0" lvl="0" indent="-285750">
              <a:lnSpc>
                <a:spcPct val="115000"/>
              </a:lnSpc>
              <a:spcBef>
                <a:spcPts val="0"/>
              </a:spcBef>
              <a:spcAft>
                <a:spcPts val="0"/>
              </a:spcAft>
              <a:buFont typeface="Arial" panose="020B0604020202020204" pitchFamily="34" charset="0"/>
              <a:buChar char="•"/>
            </a:pPr>
            <a:r>
              <a:rPr lang="en-US" sz="1300" dirty="0">
                <a:effectLst/>
                <a:latin typeface="+mn-lt"/>
                <a:ea typeface="Times New Roman" panose="02020603050405020304" pitchFamily="18" charset="0"/>
                <a:cs typeface="Calibri" panose="020F0502020204030204" pitchFamily="34" charset="0"/>
              </a:rPr>
              <a:t>Operations: Computer controlled machining systems</a:t>
            </a:r>
            <a:endParaRPr lang="en-US" sz="1300" dirty="0">
              <a:effectLst/>
              <a:latin typeface="+mn-lt"/>
              <a:ea typeface="Calibri" panose="020F0502020204030204" pitchFamily="34" charset="0"/>
            </a:endParaRPr>
          </a:p>
          <a:p>
            <a:pPr marL="285750" marR="0" lvl="0" indent="-285750">
              <a:lnSpc>
                <a:spcPct val="115000"/>
              </a:lnSpc>
              <a:spcBef>
                <a:spcPts val="0"/>
              </a:spcBef>
              <a:spcAft>
                <a:spcPts val="0"/>
              </a:spcAft>
              <a:buFont typeface="Arial" panose="020B0604020202020204" pitchFamily="34" charset="0"/>
              <a:buChar char="•"/>
            </a:pPr>
            <a:r>
              <a:rPr lang="en-US" sz="1300" dirty="0">
                <a:effectLst/>
                <a:latin typeface="+mn-lt"/>
                <a:ea typeface="Times New Roman" panose="02020603050405020304" pitchFamily="18" charset="0"/>
                <a:cs typeface="Calibri" panose="020F0502020204030204" pitchFamily="34" charset="0"/>
              </a:rPr>
              <a:t>Sales and marketing: Computerized ordering systems</a:t>
            </a:r>
            <a:endParaRPr lang="en-US" sz="1300" dirty="0">
              <a:effectLst/>
              <a:latin typeface="+mn-lt"/>
              <a:ea typeface="Calibri" panose="020F0502020204030204" pitchFamily="34" charset="0"/>
            </a:endParaRPr>
          </a:p>
          <a:p>
            <a:pPr marL="285750" marR="0" lvl="0" indent="-285750">
              <a:lnSpc>
                <a:spcPct val="115000"/>
              </a:lnSpc>
              <a:spcBef>
                <a:spcPts val="0"/>
              </a:spcBef>
              <a:spcAft>
                <a:spcPts val="0"/>
              </a:spcAft>
              <a:buFont typeface="Arial" panose="020B0604020202020204" pitchFamily="34" charset="0"/>
              <a:buChar char="•"/>
            </a:pPr>
            <a:r>
              <a:rPr lang="en-US" sz="1300" dirty="0">
                <a:effectLst/>
                <a:latin typeface="+mn-lt"/>
                <a:ea typeface="Times New Roman" panose="02020603050405020304" pitchFamily="18" charset="0"/>
                <a:cs typeface="Calibri" panose="020F0502020204030204" pitchFamily="34" charset="0"/>
              </a:rPr>
              <a:t>Service: Equipment maintenance systems</a:t>
            </a:r>
            <a:endParaRPr lang="en-US" sz="1300" dirty="0">
              <a:effectLst/>
              <a:latin typeface="+mn-lt"/>
              <a:ea typeface="Calibri" panose="020F0502020204030204" pitchFamily="34" charset="0"/>
            </a:endParaRPr>
          </a:p>
          <a:p>
            <a:pPr marL="285750" marR="0" lvl="0" indent="-285750">
              <a:lnSpc>
                <a:spcPct val="115000"/>
              </a:lnSpc>
              <a:spcBef>
                <a:spcPts val="0"/>
              </a:spcBef>
              <a:spcAft>
                <a:spcPts val="0"/>
              </a:spcAft>
              <a:buFont typeface="Arial" panose="020B0604020202020204" pitchFamily="34" charset="0"/>
              <a:buChar char="•"/>
            </a:pPr>
            <a:r>
              <a:rPr lang="en-US" sz="1300" dirty="0">
                <a:effectLst/>
                <a:latin typeface="+mn-lt"/>
                <a:ea typeface="Times New Roman" panose="02020603050405020304" pitchFamily="18" charset="0"/>
                <a:cs typeface="Calibri" panose="020F0502020204030204" pitchFamily="34" charset="0"/>
              </a:rPr>
              <a:t>Outbound logistics: Automated shipment scheduling systems. </a:t>
            </a:r>
            <a:endParaRPr lang="en-US" sz="1300" dirty="0">
              <a:effectLst/>
              <a:latin typeface="+mn-lt"/>
              <a:ea typeface="Calibri" panose="020F0502020204030204" pitchFamily="34" charset="0"/>
            </a:endParaRPr>
          </a:p>
          <a:p>
            <a:pPr marL="0" marR="0">
              <a:lnSpc>
                <a:spcPct val="115000"/>
              </a:lnSpc>
              <a:spcBef>
                <a:spcPts val="0"/>
              </a:spcBef>
              <a:spcAft>
                <a:spcPts val="0"/>
              </a:spcAft>
            </a:pPr>
            <a:r>
              <a:rPr lang="en-US" sz="1300" dirty="0">
                <a:effectLst/>
                <a:latin typeface="+mn-lt"/>
                <a:ea typeface="Times New Roman" panose="02020603050405020304" pitchFamily="18" charset="0"/>
                <a:cs typeface="Calibri" panose="020F0502020204030204" pitchFamily="34" charset="0"/>
              </a:rPr>
              <a:t>Sourcing and procurement systems and customer relationship management systems lie outside the schematic before it is connected to the industry value chain. </a:t>
            </a:r>
            <a:endParaRPr lang="en-US" sz="1300" dirty="0">
              <a:effectLst/>
              <a:latin typeface="+mn-lt"/>
              <a:ea typeface="Calibri" panose="020F0502020204030204" pitchFamily="34" charset="0"/>
            </a:endParaRPr>
          </a:p>
          <a:p>
            <a:pPr marL="0" marR="0">
              <a:lnSpc>
                <a:spcPct val="115000"/>
              </a:lnSpc>
              <a:spcBef>
                <a:spcPts val="0"/>
              </a:spcBef>
              <a:spcAft>
                <a:spcPts val="0"/>
              </a:spcAft>
            </a:pPr>
            <a:r>
              <a:rPr lang="en-US" sz="1300" dirty="0">
                <a:effectLst/>
                <a:latin typeface="+mn-lt"/>
                <a:ea typeface="Times New Roman" panose="02020603050405020304" pitchFamily="18" charset="0"/>
                <a:cs typeface="Calibri" panose="020F0502020204030204" pitchFamily="34" charset="0"/>
              </a:rPr>
              <a:t>Both of these are connected to the industry value chain. The chain lists the sequence of the players in the value chain as follows: Suppliers’ Suppliers; Suppliers; Firm; Distributors; Customers. </a:t>
            </a:r>
          </a:p>
          <a:p>
            <a:pPr marL="0" marR="0" lvl="0" indent="0" algn="l" defTabSz="914400" rtl="0" eaLnBrk="1" fontAlgn="auto" latinLnBrk="0" hangingPunct="1">
              <a:lnSpc>
                <a:spcPct val="115000"/>
              </a:lnSpc>
              <a:spcBef>
                <a:spcPts val="0"/>
              </a:spcBef>
              <a:spcAft>
                <a:spcPts val="0"/>
              </a:spcAft>
              <a:buClrTx/>
              <a:buSzTx/>
              <a:buFontTx/>
              <a:buNone/>
              <a:tabLst/>
              <a:defRPr/>
            </a:pPr>
            <a:endParaRPr lang="en-US" sz="1800" dirty="0">
              <a:effectLst/>
              <a:latin typeface="Arial" panose="020B0604020202020204" pitchFamily="34" charset="0"/>
            </a:endParaRPr>
          </a:p>
          <a:p>
            <a:pPr marL="0" marR="0">
              <a:lnSpc>
                <a:spcPct val="115000"/>
              </a:lnSpc>
              <a:spcBef>
                <a:spcPts val="0"/>
              </a:spcBef>
              <a:spcAft>
                <a:spcPts val="0"/>
              </a:spcAft>
            </a:pPr>
            <a:endParaRPr lang="en-US" sz="1300" dirty="0">
              <a:effectLst/>
              <a:latin typeface="+mn-lt"/>
              <a:ea typeface="Calibri" panose="020F0502020204030204" pitchFamily="34" charset="0"/>
            </a:endParaRP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41</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Explain that a value web extends beyond the boundaries of an individual firm and represents the coordination of value chains across multiple independent firms. A value web is flexible and adapts to changes in supply and demand and changing market conditions.</a:t>
            </a:r>
          </a:p>
        </p:txBody>
      </p:sp>
      <p:sp>
        <p:nvSpPr>
          <p:cNvPr id="4" name="Slide Number Placeholder 3"/>
          <p:cNvSpPr>
            <a:spLocks noGrp="1"/>
          </p:cNvSpPr>
          <p:nvPr>
            <p:ph type="sldNum" sz="quarter" idx="10"/>
          </p:nvPr>
        </p:nvSpPr>
        <p:spPr/>
        <p:txBody>
          <a:bodyPr/>
          <a:lstStyle/>
          <a:p>
            <a:fld id="{A73D6722-9B4D-4E29-B226-C325925A8118}" type="slidenum">
              <a:rPr lang="en-US" smtClean="0"/>
              <a:pPr/>
              <a:t>42</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a:xfrm>
            <a:off x="685800" y="4343399"/>
            <a:ext cx="5486400" cy="4341813"/>
          </a:xfrm>
        </p:spPr>
        <p:txBody>
          <a:bodyPr>
            <a:normAutofit fontScale="92500" lnSpcReduction="1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300" dirty="0"/>
              <a:t>Figure 3.10,</a:t>
            </a:r>
            <a:r>
              <a:rPr lang="en-US" altLang="en-US" sz="1300" baseline="0" dirty="0"/>
              <a:t> Page 102.</a:t>
            </a:r>
          </a:p>
          <a:p>
            <a:r>
              <a:rPr lang="en-US" sz="1300" b="0" i="1" u="none" strike="noStrike" kern="1200" cap="none" baseline="0" dirty="0">
                <a:solidFill>
                  <a:schemeClr val="tx1"/>
                </a:solidFill>
                <a:latin typeface="+mn-lt"/>
                <a:ea typeface="Arial"/>
                <a:cs typeface="Arial"/>
                <a:sym typeface="Arial"/>
              </a:rPr>
              <a:t>The value web is a networked system that can synchronize the value chains of business partners within an industry to respond rapidly to changes in supply and demand.</a:t>
            </a:r>
          </a:p>
          <a:p>
            <a:endParaRPr lang="en-US" altLang="en-US" sz="1300" b="0" i="0" u="none" strike="noStrike" kern="1200" cap="none" baseline="0" dirty="0">
              <a:solidFill>
                <a:schemeClr val="tx1"/>
              </a:solidFill>
              <a:latin typeface="+mn-lt"/>
              <a:ea typeface="Arial"/>
              <a:cs typeface="Arial"/>
              <a:sym typeface="Arial"/>
            </a:endParaRPr>
          </a:p>
          <a:p>
            <a:r>
              <a:rPr lang="en-US" altLang="en-US" sz="1300" dirty="0"/>
              <a:t>Ask students why a model like the one displayed in the figure might be more likely to adapt quickly to changes in supply and demand. Also emphasize the networking among the different segments of the value web.</a:t>
            </a:r>
          </a:p>
          <a:p>
            <a:endParaRPr lang="en-US" altLang="en-US" dirty="0"/>
          </a:p>
          <a:p>
            <a:pPr marL="0" marR="0">
              <a:lnSpc>
                <a:spcPct val="115000"/>
              </a:lnSpc>
              <a:spcBef>
                <a:spcPts val="0"/>
              </a:spcBef>
              <a:spcAft>
                <a:spcPts val="0"/>
              </a:spcAft>
            </a:pPr>
            <a:r>
              <a:rPr lang="en-US" altLang="en-US" u="sng" dirty="0"/>
              <a:t>Alt Text</a:t>
            </a:r>
          </a:p>
          <a:p>
            <a:pPr marL="0" marR="0">
              <a:lnSpc>
                <a:spcPct val="115000"/>
              </a:lnSpc>
              <a:spcBef>
                <a:spcPts val="0"/>
              </a:spcBef>
              <a:spcAft>
                <a:spcPts val="0"/>
              </a:spcAft>
            </a:pPr>
            <a:r>
              <a:rPr lang="en-US" altLang="en-US" dirty="0"/>
              <a:t>Long description: </a:t>
            </a:r>
            <a:r>
              <a:rPr lang="en-US" altLang="en-US" sz="1200" dirty="0">
                <a:latin typeface="+mn-lt"/>
              </a:rPr>
              <a:t>A radial diagram explains how a firm’s value chain is interconnected to the value chain of its indirect suppliers, partner firms, and customers. </a:t>
            </a:r>
            <a:r>
              <a:rPr lang="en-US" sz="1200" dirty="0">
                <a:effectLst/>
                <a:latin typeface="+mn-lt"/>
                <a:ea typeface="Times New Roman" panose="02020603050405020304" pitchFamily="18" charset="0"/>
                <a:cs typeface="Calibri" panose="020F0502020204030204" pitchFamily="34" charset="0"/>
              </a:rPr>
              <a:t>In the center of this radial diagram is the industry which consists of: Firms, ERP systems, and core transaction systems. </a:t>
            </a:r>
            <a:endParaRPr lang="en-US" sz="1200" dirty="0">
              <a:effectLst/>
              <a:latin typeface="+mn-lt"/>
              <a:ea typeface="Calibri" panose="020F0502020204030204" pitchFamily="34" charset="0"/>
            </a:endParaRPr>
          </a:p>
          <a:p>
            <a:pPr marL="0" marR="0">
              <a:lnSpc>
                <a:spcPct val="115000"/>
              </a:lnSpc>
              <a:spcBef>
                <a:spcPts val="0"/>
              </a:spcBef>
              <a:spcAft>
                <a:spcPts val="0"/>
              </a:spcAft>
            </a:pPr>
            <a:r>
              <a:rPr lang="en-US" sz="1200" dirty="0">
                <a:effectLst/>
                <a:latin typeface="+mn-lt"/>
                <a:ea typeface="Times New Roman" panose="02020603050405020304" pitchFamily="18" charset="0"/>
                <a:cs typeface="Calibri" panose="020F0502020204030204" pitchFamily="34" charset="0"/>
              </a:rPr>
              <a:t>The industry is linked to value chains of its suppliers, indirect suppliers, strategic alliance partner firms, and customers via two-way arrows. </a:t>
            </a:r>
            <a:endParaRPr lang="en-US" sz="1200" dirty="0">
              <a:effectLst/>
              <a:latin typeface="+mn-lt"/>
              <a:ea typeface="Calibri" panose="020F0502020204030204" pitchFamily="34" charset="0"/>
            </a:endParaRPr>
          </a:p>
          <a:p>
            <a:pPr marL="0" marR="0">
              <a:lnSpc>
                <a:spcPct val="115000"/>
              </a:lnSpc>
              <a:spcBef>
                <a:spcPts val="0"/>
              </a:spcBef>
              <a:spcAft>
                <a:spcPts val="0"/>
              </a:spcAft>
            </a:pPr>
            <a:r>
              <a:rPr lang="en-US" sz="1200" dirty="0">
                <a:effectLst/>
                <a:latin typeface="+mn-lt"/>
                <a:ea typeface="Times New Roman" panose="02020603050405020304" pitchFamily="18" charset="0"/>
                <a:cs typeface="Calibri" panose="020F0502020204030204" pitchFamily="34" charset="0"/>
              </a:rPr>
              <a:t>The customers include customers’ customers as well, while the suppliers include suppliers’ suppliers.</a:t>
            </a:r>
            <a:endParaRPr lang="en-US" sz="1200" dirty="0">
              <a:effectLst/>
              <a:latin typeface="+mn-lt"/>
              <a:ea typeface="Calibri" panose="020F0502020204030204" pitchFamily="34" charset="0"/>
            </a:endParaRPr>
          </a:p>
          <a:p>
            <a:pPr marL="0" marR="0">
              <a:lnSpc>
                <a:spcPct val="115000"/>
              </a:lnSpc>
              <a:spcBef>
                <a:spcPts val="0"/>
              </a:spcBef>
              <a:spcAft>
                <a:spcPts val="0"/>
              </a:spcAft>
            </a:pPr>
            <a:r>
              <a:rPr lang="en-US" sz="1200" dirty="0">
                <a:effectLst/>
                <a:latin typeface="+mn-lt"/>
                <a:ea typeface="Times New Roman" panose="02020603050405020304" pitchFamily="18" charset="0"/>
                <a:cs typeface="Calibri" panose="020F0502020204030204" pitchFamily="34" charset="0"/>
              </a:rPr>
              <a:t>Between the suppliers and indirect suppliers outside the diagram are the following: </a:t>
            </a:r>
            <a:endParaRPr lang="en-US" sz="1200" dirty="0">
              <a:effectLst/>
              <a:latin typeface="+mn-lt"/>
              <a:ea typeface="Calibri" panose="020F050202020403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mn-lt"/>
                <a:ea typeface="Times New Roman" panose="02020603050405020304" pitchFamily="18" charset="0"/>
                <a:cs typeface="Calibri" panose="020F0502020204030204" pitchFamily="34" charset="0"/>
              </a:rPr>
              <a:t>Supply chain management systems</a:t>
            </a:r>
            <a:endParaRPr lang="en-US" sz="1200" dirty="0">
              <a:effectLst/>
              <a:latin typeface="+mn-lt"/>
              <a:ea typeface="Calibri" panose="020F050202020403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mn-lt"/>
                <a:ea typeface="Times New Roman" panose="02020603050405020304" pitchFamily="18" charset="0"/>
                <a:cs typeface="Calibri" panose="020F0502020204030204" pitchFamily="34" charset="0"/>
              </a:rPr>
              <a:t>Supplier extranets</a:t>
            </a:r>
            <a:endParaRPr lang="en-US" sz="1200" dirty="0">
              <a:effectLst/>
              <a:latin typeface="+mn-lt"/>
              <a:ea typeface="Calibri" panose="020F050202020403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mn-lt"/>
                <a:ea typeface="Times New Roman" panose="02020603050405020304" pitchFamily="18" charset="0"/>
                <a:cs typeface="Calibri" panose="020F0502020204030204" pitchFamily="34" charset="0"/>
              </a:rPr>
              <a:t>Net marketplaces. </a:t>
            </a:r>
            <a:endParaRPr lang="en-US" sz="1200" dirty="0">
              <a:effectLst/>
              <a:latin typeface="+mn-lt"/>
              <a:ea typeface="Calibri" panose="020F0502020204030204" pitchFamily="34" charset="0"/>
            </a:endParaRPr>
          </a:p>
          <a:p>
            <a:pPr marL="0" marR="0">
              <a:lnSpc>
                <a:spcPct val="115000"/>
              </a:lnSpc>
              <a:spcBef>
                <a:spcPts val="0"/>
              </a:spcBef>
              <a:spcAft>
                <a:spcPts val="0"/>
              </a:spcAft>
            </a:pPr>
            <a:r>
              <a:rPr lang="en-US" sz="1200" dirty="0">
                <a:effectLst/>
                <a:latin typeface="+mn-lt"/>
                <a:ea typeface="Times New Roman" panose="02020603050405020304" pitchFamily="18" charset="0"/>
                <a:cs typeface="Calibri" panose="020F0502020204030204" pitchFamily="34" charset="0"/>
              </a:rPr>
              <a:t>Similarly, between customers and indirect suppliers outside the diagram is the customer relationship management system. </a:t>
            </a:r>
            <a:endParaRPr lang="en-US" sz="1200" dirty="0">
              <a:effectLst/>
              <a:latin typeface="+mn-lt"/>
              <a:ea typeface="Calibri" panose="020F0502020204030204" pitchFamily="34" charset="0"/>
            </a:endParaRPr>
          </a:p>
          <a:p>
            <a:endParaRPr lang="en-US" alt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43</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Explain that information technology</a:t>
            </a:r>
            <a:r>
              <a:rPr lang="en-US" altLang="ja-JP" dirty="0"/>
              <a:t>’s role in promoting synergy is often tying together operations of disparate business units so that they can act as a whole. Why might this lead to reduced costs and increased efficiency?</a:t>
            </a:r>
            <a:endParaRPr lang="en-US" alt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44</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Can students name any other notable examples of core competencies among firms? (Google: search, Microsoft: office productivity software; Intel processors, and so on)</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45</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Facebook and eBay, which are based on networks of millions of users, are examples of firms that use this type of strategy to achieve an advantage. These companies have used the web and Internet communication tools to build communities. The more people who join these communities, the more benefit members receive. Many other companies are following suit in using a network-based strategy—can students name any others? </a:t>
            </a:r>
          </a:p>
        </p:txBody>
      </p:sp>
      <p:sp>
        <p:nvSpPr>
          <p:cNvPr id="4" name="Slide Number Placeholder 3"/>
          <p:cNvSpPr>
            <a:spLocks noGrp="1"/>
          </p:cNvSpPr>
          <p:nvPr>
            <p:ph type="sldNum" sz="quarter" idx="10"/>
          </p:nvPr>
        </p:nvSpPr>
        <p:spPr/>
        <p:txBody>
          <a:bodyPr/>
          <a:lstStyle/>
          <a:p>
            <a:fld id="{A73D6722-9B4D-4E29-B226-C325925A8118}" type="slidenum">
              <a:rPr lang="en-US" smtClean="0"/>
              <a:pPr/>
              <a:t>46</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Explain the difference between network economics and traditional economics and the law of diminishing returns. What aspect of network economics allows value to continue to increase with the size of the community?</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47</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Explain to students that companies like this are </a:t>
            </a:r>
            <a:r>
              <a:rPr lang="en-US" altLang="ja-JP" dirty="0"/>
              <a:t>“virtual” because they do not actually own any factories, machines, or other similar infrastructure. Instead, they offer a series of services, aided by information systems and uninhibited by geographical boundaries.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48</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Can students see the similarities between business ecosystems and industry value chains and value webs? Can they appreciate the key difference (that business ecosystems extend across industries as opposed to primarily firms within the same industry)?</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49</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This concept was briefly discussed in Chapter 1. Figures 1.2 and 1.3 as well as the figure on the next slide, 3.1, display this interdependent relationship graphically.</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5</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3.11,</a:t>
            </a:r>
            <a:r>
              <a:rPr lang="en-US" altLang="en-US" baseline="0" dirty="0"/>
              <a:t> Page 105.</a:t>
            </a:r>
          </a:p>
          <a:p>
            <a:r>
              <a:rPr lang="en-US" sz="1200" b="0" i="1" u="none" strike="noStrike" kern="1200" cap="none" baseline="0" dirty="0">
                <a:solidFill>
                  <a:schemeClr val="tx1"/>
                </a:solidFill>
                <a:latin typeface="+mn-lt"/>
                <a:ea typeface="Arial"/>
                <a:cs typeface="Arial"/>
                <a:sym typeface="Arial"/>
              </a:rPr>
              <a:t>The digital firm era requires a more dynamic view of the boundaries among industries, firms, customers, and suppliers, with competition occurring among industry sets in a business ecosystem. In the ecosystem model, multiple industries work together to deliver value to the customer. IT plays an important role in enabling a dense network of interactions among the participating firms.</a:t>
            </a:r>
            <a:endParaRPr lang="en-US" altLang="en-US" sz="1200" b="0" i="1" u="none" strike="noStrike" kern="1200" cap="none" baseline="0" dirty="0">
              <a:solidFill>
                <a:schemeClr val="tx1"/>
              </a:solidFill>
              <a:latin typeface="+mn-lt"/>
              <a:ea typeface="Arial"/>
              <a:cs typeface="Arial"/>
              <a:sym typeface="Arial"/>
            </a:endParaRPr>
          </a:p>
          <a:p>
            <a:endParaRPr lang="en-US" altLang="en-US" dirty="0"/>
          </a:p>
          <a:p>
            <a:r>
              <a:rPr lang="en-US" altLang="en-US" dirty="0"/>
              <a:t>Emphasize how important IT is in bringing disparate industries together to deliver value to the customer. What are the challenges of coordinating the flow of information across, for example, four different industries, as shown in the figure.</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50</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Emphasize the importance and difficulty of aligning information technology with the business. What does this phrase mean? It seems pretty simple. Why do so many companies fail at this critical task? Can students think of any other important questions that management should ask about their company before designing their IT systems? What is a solution for the fact that many competitive advantages can be copied? This fact highlights the importance of continuous innovation in order to stay ahead.</a:t>
            </a:r>
          </a:p>
        </p:txBody>
      </p:sp>
      <p:sp>
        <p:nvSpPr>
          <p:cNvPr id="4" name="Slide Number Placeholder 3"/>
          <p:cNvSpPr>
            <a:spLocks noGrp="1"/>
          </p:cNvSpPr>
          <p:nvPr>
            <p:ph type="sldNum" sz="quarter" idx="10"/>
          </p:nvPr>
        </p:nvSpPr>
        <p:spPr/>
        <p:txBody>
          <a:bodyPr/>
          <a:lstStyle/>
          <a:p>
            <a:fld id="{A73D6722-9B4D-4E29-B226-C325925A8118}" type="slidenum">
              <a:rPr lang="en-US" smtClean="0"/>
              <a:pPr/>
              <a:t>51</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 good opportunity for a class discussion on how MIS will help students with their current or future careers. Would any in the class be interested in a job like this? What do they think are the most important skills the employer is looking for? </a:t>
            </a:r>
            <a:r>
              <a:rPr lang="en-US"/>
              <a:t>How would they answer the interviewer questions?</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52</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Shape 381"/>
          <p:cNvSpPr>
            <a:spLocks noGrp="1" noRot="1" noChangeAspect="1"/>
          </p:cNvSpPr>
          <p:nvPr>
            <p:ph type="sldImg" idx="2"/>
          </p:nvPr>
        </p:nvSpPr>
        <p:spPr>
          <a:xfrm>
            <a:off x="246063" y="533400"/>
            <a:ext cx="6365875" cy="35814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82" name="Shape 38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None/>
            </a:pPr>
            <a:endParaRPr dirty="0"/>
          </a:p>
        </p:txBody>
      </p:sp>
      <p:sp>
        <p:nvSpPr>
          <p:cNvPr id="383" name="Shape 383"/>
          <p:cNvSpPr txBox="1">
            <a:spLocks noGrp="1"/>
          </p:cNvSpPr>
          <p:nvPr>
            <p:ph type="sldNum" idx="12"/>
          </p:nvPr>
        </p:nvSpPr>
        <p:spPr>
          <a:xfrm>
            <a:off x="3884612" y="8685213"/>
            <a:ext cx="2971800" cy="457200"/>
          </a:xfrm>
          <a:prstGeom prst="rect">
            <a:avLst/>
          </a:prstGeom>
        </p:spPr>
        <p:txBody>
          <a:bodyPr lIns="91425" tIns="45700" rIns="91425" bIns="45700" anchor="b" anchorCtr="0">
            <a:noAutofit/>
          </a:bodyPr>
          <a:lstStyle/>
          <a:p>
            <a:pPr lvl="0">
              <a:spcBef>
                <a:spcPts val="0"/>
              </a:spcBef>
              <a:buClr>
                <a:srgbClr val="000000"/>
              </a:buClr>
              <a:buSzPct val="25000"/>
              <a:buFont typeface="Arial"/>
              <a:buNone/>
            </a:pPr>
            <a:fld id="{00000000-1234-1234-1234-123412341234}" type="slidenum">
              <a:rPr lang="en-US"/>
              <a:t>53</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a:xfrm>
            <a:off x="685800" y="4343399"/>
            <a:ext cx="5486400" cy="4341813"/>
          </a:xfrm>
        </p:spPr>
        <p:txBody>
          <a:bodyPr>
            <a:normAutofit fontScale="925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t>Figure 3.1,</a:t>
            </a:r>
            <a:r>
              <a:rPr lang="en-US" altLang="en-US" sz="1200" baseline="0" dirty="0"/>
              <a:t> Page 80.</a:t>
            </a:r>
          </a:p>
          <a:p>
            <a:r>
              <a:rPr lang="en-US" sz="1200" b="0" i="1" u="none" strike="noStrike" kern="1200" cap="none" baseline="0" dirty="0">
                <a:solidFill>
                  <a:schemeClr val="tx1"/>
                </a:solidFill>
                <a:ea typeface="Arial"/>
                <a:cs typeface="Arial"/>
                <a:sym typeface="Arial"/>
              </a:rPr>
              <a:t>This complex two-way relationship is mediated by many factors, not the least of which are the decisions made—or not made—by managers. Other factors mediating the relationship include the organizational culture, structure, politics, business processes, and environment.</a:t>
            </a:r>
            <a:endParaRPr lang="en-US" altLang="en-US" sz="1200" b="0" i="1" u="none" strike="noStrike" kern="1200" cap="none" baseline="0" dirty="0">
              <a:solidFill>
                <a:schemeClr val="tx1"/>
              </a:solidFill>
              <a:ea typeface="Arial"/>
              <a:cs typeface="Arial"/>
              <a:sym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t>Ask students to explain how each factor might affect the relationship between organizations and information technology. Emphasize to students that the relationship between these two and its effects on the future of a business are difficult to predict. For example, very few people could have predicted the prominence of e-mail, texting, or social media in business communication 15 years ago.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sz="1400" dirty="0"/>
          </a:p>
          <a:p>
            <a:pPr marL="0" marR="0">
              <a:lnSpc>
                <a:spcPct val="115000"/>
              </a:lnSpc>
              <a:spcBef>
                <a:spcPts val="0"/>
              </a:spcBef>
              <a:spcAft>
                <a:spcPts val="0"/>
              </a:spcAft>
            </a:pPr>
            <a:r>
              <a:rPr lang="en-US" altLang="en-US" sz="1200" u="sng" dirty="0"/>
              <a:t>Alt Text</a:t>
            </a:r>
          </a:p>
          <a:p>
            <a:pPr marL="0" marR="0">
              <a:lnSpc>
                <a:spcPct val="115000"/>
              </a:lnSpc>
              <a:spcBef>
                <a:spcPts val="0"/>
              </a:spcBef>
              <a:spcAft>
                <a:spcPts val="0"/>
              </a:spcAft>
            </a:pPr>
            <a:r>
              <a:rPr lang="en-US" altLang="en-US" sz="1200" dirty="0"/>
              <a:t>Long description: </a:t>
            </a:r>
            <a:r>
              <a:rPr lang="en-US" sz="1200" dirty="0">
                <a:effectLst/>
                <a:ea typeface="Times New Roman" panose="02020603050405020304" pitchFamily="18" charset="0"/>
                <a:cs typeface="Calibri" panose="020F0502020204030204" pitchFamily="34" charset="0"/>
              </a:rPr>
              <a:t>A flow diagram explains the mediating factors and shows the interconnectedness between organizations and information technology. In the diagram, the organizations and information technology are connected via a two-way arrow. The mediating factors shown between them include:</a:t>
            </a:r>
            <a:endParaRPr lang="en-US" sz="1200" dirty="0">
              <a:effectLst/>
              <a:ea typeface="Calibri" panose="020F050202020403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sz="1200" dirty="0">
                <a:effectLst/>
                <a:ea typeface="Times New Roman" panose="02020603050405020304" pitchFamily="18" charset="0"/>
                <a:cs typeface="Calibri" panose="020F0502020204030204" pitchFamily="34" charset="0"/>
              </a:rPr>
              <a:t>Environment</a:t>
            </a:r>
            <a:endParaRPr lang="en-US" sz="1200" dirty="0">
              <a:effectLst/>
              <a:ea typeface="Calibri" panose="020F050202020403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sz="1200" dirty="0">
                <a:effectLst/>
                <a:ea typeface="Times New Roman" panose="02020603050405020304" pitchFamily="18" charset="0"/>
                <a:cs typeface="Calibri" panose="020F0502020204030204" pitchFamily="34" charset="0"/>
              </a:rPr>
              <a:t>Culture</a:t>
            </a:r>
            <a:endParaRPr lang="en-US" sz="1200" dirty="0">
              <a:effectLst/>
              <a:ea typeface="Calibri" panose="020F050202020403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sz="1200" dirty="0">
                <a:effectLst/>
                <a:ea typeface="Times New Roman" panose="02020603050405020304" pitchFamily="18" charset="0"/>
                <a:cs typeface="Calibri" panose="020F0502020204030204" pitchFamily="34" charset="0"/>
              </a:rPr>
              <a:t>Structure</a:t>
            </a:r>
            <a:endParaRPr lang="en-US" sz="1200" dirty="0">
              <a:effectLst/>
              <a:ea typeface="Calibri" panose="020F050202020403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sz="1200" dirty="0">
                <a:effectLst/>
                <a:ea typeface="Times New Roman" panose="02020603050405020304" pitchFamily="18" charset="0"/>
                <a:cs typeface="Calibri" panose="020F0502020204030204" pitchFamily="34" charset="0"/>
              </a:rPr>
              <a:t>Business Processes</a:t>
            </a:r>
            <a:endParaRPr lang="en-US" sz="1200" dirty="0">
              <a:effectLst/>
              <a:ea typeface="Calibri" panose="020F050202020403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sz="1200" dirty="0">
                <a:effectLst/>
                <a:ea typeface="Times New Roman" panose="02020603050405020304" pitchFamily="18" charset="0"/>
                <a:cs typeface="Calibri" panose="020F0502020204030204" pitchFamily="34" charset="0"/>
              </a:rPr>
              <a:t>Politics</a:t>
            </a:r>
          </a:p>
          <a:p>
            <a:pPr marL="342900" marR="0" lvl="0" indent="-342900">
              <a:lnSpc>
                <a:spcPct val="115000"/>
              </a:lnSpc>
              <a:spcBef>
                <a:spcPts val="0"/>
              </a:spcBef>
              <a:spcAft>
                <a:spcPts val="0"/>
              </a:spcAft>
              <a:buFont typeface="Symbol" panose="05050102010706020507" pitchFamily="18" charset="2"/>
              <a:buChar char=""/>
            </a:pPr>
            <a:r>
              <a:rPr lang="en-US" sz="1200" dirty="0">
                <a:effectLst/>
                <a:ea typeface="Times New Roman" panose="02020603050405020304" pitchFamily="18" charset="0"/>
              </a:rPr>
              <a:t>Management Decisions</a:t>
            </a:r>
            <a:endParaRPr lang="en-US" sz="1200" dirty="0">
              <a:effectLst/>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6</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altLang="en-US" dirty="0"/>
              <a:t>Which of the two definitions do students find more accurate and why? It is important to consider both definitions rather than exclusively use one at the expense of the other. The two definitions are complementary.</a:t>
            </a:r>
          </a:p>
        </p:txBody>
      </p:sp>
      <p:sp>
        <p:nvSpPr>
          <p:cNvPr id="4" name="Slide Number Placeholder 3"/>
          <p:cNvSpPr>
            <a:spLocks noGrp="1"/>
          </p:cNvSpPr>
          <p:nvPr>
            <p:ph type="sldNum" sz="quarter" idx="10"/>
          </p:nvPr>
        </p:nvSpPr>
        <p:spPr/>
        <p:txBody>
          <a:bodyPr/>
          <a:lstStyle/>
          <a:p>
            <a:fld id="{A73D6722-9B4D-4E29-B226-C325925A8118}" type="slidenum">
              <a:rPr lang="en-US" smtClean="0"/>
              <a:pPr/>
              <a:t>7</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3.2,</a:t>
            </a:r>
            <a:r>
              <a:rPr lang="en-US" altLang="en-US" baseline="0" dirty="0"/>
              <a:t> Page 80.</a:t>
            </a:r>
          </a:p>
          <a:p>
            <a:r>
              <a:rPr lang="en-US" sz="1200" b="0" i="1" u="none" strike="noStrike" kern="1200" cap="none" baseline="0" dirty="0">
                <a:solidFill>
                  <a:schemeClr val="tx1"/>
                </a:solidFill>
                <a:latin typeface="+mn-lt"/>
                <a:ea typeface="Arial"/>
                <a:cs typeface="Arial"/>
                <a:sym typeface="Arial"/>
              </a:rPr>
              <a:t>In the microeconomic definition of organizations, capital and labor (the primary production factors provided by the environment) are transformed by the firm through the production process into products and services (outputs to the environment). The products and services are consumed by the environment, which supplies additional capital and labor as inputs in the feedback loop.</a:t>
            </a:r>
            <a:endParaRPr lang="en-US" altLang="en-US" sz="1200" b="0" i="1" u="none" strike="noStrike" kern="1200" cap="none" baseline="0" dirty="0">
              <a:solidFill>
                <a:schemeClr val="tx1"/>
              </a:solidFill>
              <a:latin typeface="+mn-lt"/>
              <a:ea typeface="Arial"/>
              <a:cs typeface="Arial"/>
              <a:sym typeface="Arial"/>
            </a:endParaRPr>
          </a:p>
          <a:p>
            <a:endParaRPr lang="en-US" altLang="en-US" dirty="0"/>
          </a:p>
          <a:p>
            <a:r>
              <a:rPr lang="en-US" altLang="en-US" dirty="0"/>
              <a:t>Ask students what are the inputs from the environment. What do organizations output (goods and services)? In this view, the organization or business firm is rather easily changed, and malleable. The organization is a collection of parts, like a machine, that can be rearranged as needed. There are no humans in this model, or if there are, they are assumed to be relatively simple.</a:t>
            </a:r>
          </a:p>
        </p:txBody>
      </p:sp>
      <p:sp>
        <p:nvSpPr>
          <p:cNvPr id="4" name="Slide Number Placeholder 3"/>
          <p:cNvSpPr>
            <a:spLocks noGrp="1"/>
          </p:cNvSpPr>
          <p:nvPr>
            <p:ph type="sldNum" sz="quarter" idx="10"/>
          </p:nvPr>
        </p:nvSpPr>
        <p:spPr/>
        <p:txBody>
          <a:bodyPr/>
          <a:lstStyle/>
          <a:p>
            <a:fld id="{A73D6722-9B4D-4E29-B226-C325925A8118}" type="slidenum">
              <a:rPr lang="en-US" smtClean="0"/>
              <a:pPr/>
              <a:t>8</a:t>
            </a:fld>
            <a:endParaRPr lang="en-US" dirty="0"/>
          </a:p>
        </p:txBody>
      </p:sp>
    </p:spTree>
    <p:extLst>
      <p:ext uri="{BB962C8B-B14F-4D97-AF65-F5344CB8AC3E}">
        <p14:creationId xmlns:p14="http://schemas.microsoft.com/office/powerpoint/2010/main" val="35434610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a:xfrm>
            <a:off x="685800" y="4343399"/>
            <a:ext cx="5486400" cy="4341813"/>
          </a:xfrm>
        </p:spPr>
        <p:txBody>
          <a:bodyPr>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3.3,</a:t>
            </a:r>
            <a:r>
              <a:rPr lang="en-US" altLang="en-US" baseline="0" dirty="0"/>
              <a:t> Page 81.</a:t>
            </a:r>
          </a:p>
          <a:p>
            <a:r>
              <a:rPr lang="en-US" sz="1200" b="0" i="1" u="none" strike="noStrike" kern="1200" cap="none" baseline="0" dirty="0">
                <a:solidFill>
                  <a:schemeClr val="tx1"/>
                </a:solidFill>
                <a:latin typeface="+mn-lt"/>
                <a:ea typeface="Arial"/>
                <a:cs typeface="Arial"/>
                <a:sym typeface="Arial"/>
              </a:rPr>
              <a:t>The behavioral view of organizations emphasizes group relationships, values, and structures.</a:t>
            </a:r>
            <a:endParaRPr lang="en-US" altLang="en-US" sz="1200" b="0" i="1" u="none" strike="noStrike" kern="1200" cap="none" baseline="0" dirty="0">
              <a:solidFill>
                <a:schemeClr val="tx1"/>
              </a:solidFill>
              <a:latin typeface="+mn-lt"/>
              <a:ea typeface="Arial"/>
              <a:cs typeface="Arial"/>
              <a:sym typeface="Arial"/>
            </a:endParaRPr>
          </a:p>
          <a:p>
            <a:endParaRPr lang="en-US" altLang="en-US" dirty="0"/>
          </a:p>
          <a:p>
            <a:r>
              <a:rPr lang="en-US" altLang="en-US" dirty="0"/>
              <a:t>In this view, the business firm is a little more difficult to change rapidly or on-command because it is a very complex machine populated with human beings. Firms operate with an existing hierarchy, job definitions, business rules, legal contracts, procedures, and processes. Efficient organizations become very good at these elements of business. Changing these elements takes more time.</a:t>
            </a:r>
          </a:p>
          <a:p>
            <a:endParaRPr lang="en-US" altLang="en-US" dirty="0"/>
          </a:p>
          <a:p>
            <a:pPr marL="0" marR="0">
              <a:lnSpc>
                <a:spcPct val="115000"/>
              </a:lnSpc>
              <a:spcBef>
                <a:spcPts val="0"/>
              </a:spcBef>
              <a:spcAft>
                <a:spcPts val="0"/>
              </a:spcAft>
            </a:pPr>
            <a:r>
              <a:rPr lang="en-US" altLang="en-US" u="sng" dirty="0"/>
              <a:t>Alt Text</a:t>
            </a:r>
          </a:p>
          <a:p>
            <a:pPr marL="0" marR="0">
              <a:lnSpc>
                <a:spcPct val="115000"/>
              </a:lnSpc>
              <a:spcBef>
                <a:spcPts val="0"/>
              </a:spcBef>
              <a:spcAft>
                <a:spcPts val="0"/>
              </a:spcAft>
            </a:pPr>
            <a:r>
              <a:rPr lang="en-US" altLang="en-US" dirty="0"/>
              <a:t>Long description</a:t>
            </a:r>
            <a:r>
              <a:rPr lang="en-US" altLang="en-US" sz="1200" dirty="0">
                <a:latin typeface="+mn-lt"/>
              </a:rPr>
              <a:t>: A diagram explains the behavioral view of organizations, which focuses on structure  and process. </a:t>
            </a:r>
            <a:r>
              <a:rPr lang="en-US" sz="1200" dirty="0">
                <a:effectLst/>
                <a:latin typeface="+mn-lt"/>
                <a:ea typeface="Times New Roman" panose="02020603050405020304" pitchFamily="18" charset="0"/>
                <a:cs typeface="Calibri" panose="020F0502020204030204" pitchFamily="34" charset="0"/>
              </a:rPr>
              <a:t>The sequence is as follows: Environmental resources, formal organization, and environmental outputs. Under the formal organization are structure and process. </a:t>
            </a:r>
            <a:endParaRPr lang="en-US" sz="1200" dirty="0">
              <a:effectLst/>
              <a:latin typeface="+mn-lt"/>
              <a:ea typeface="Calibri" panose="020F0502020204030204" pitchFamily="34" charset="0"/>
            </a:endParaRPr>
          </a:p>
          <a:p>
            <a:pPr marL="0" marR="0">
              <a:lnSpc>
                <a:spcPct val="115000"/>
              </a:lnSpc>
              <a:spcBef>
                <a:spcPts val="0"/>
              </a:spcBef>
              <a:spcAft>
                <a:spcPts val="0"/>
              </a:spcAft>
            </a:pPr>
            <a:r>
              <a:rPr lang="en-US" sz="1200" dirty="0">
                <a:effectLst/>
                <a:latin typeface="+mn-lt"/>
                <a:ea typeface="Times New Roman" panose="02020603050405020304" pitchFamily="18" charset="0"/>
                <a:cs typeface="Calibri" panose="020F0502020204030204" pitchFamily="34" charset="0"/>
              </a:rPr>
              <a:t>Structure includes the following elements: </a:t>
            </a:r>
            <a:endParaRPr lang="en-US" sz="1200" dirty="0">
              <a:effectLst/>
              <a:latin typeface="+mn-lt"/>
              <a:ea typeface="Calibri" panose="020F050202020403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mn-lt"/>
                <a:ea typeface="Times New Roman" panose="02020603050405020304" pitchFamily="18" charset="0"/>
                <a:cs typeface="Calibri" panose="020F0502020204030204" pitchFamily="34" charset="0"/>
              </a:rPr>
              <a:t>Hierarchy</a:t>
            </a:r>
            <a:endParaRPr lang="en-US" sz="1200" dirty="0">
              <a:effectLst/>
              <a:latin typeface="+mn-lt"/>
              <a:ea typeface="Calibri" panose="020F050202020403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mn-lt"/>
                <a:ea typeface="Times New Roman" panose="02020603050405020304" pitchFamily="18" charset="0"/>
                <a:cs typeface="Calibri" panose="020F0502020204030204" pitchFamily="34" charset="0"/>
              </a:rPr>
              <a:t>Division of labor</a:t>
            </a:r>
            <a:endParaRPr lang="en-US" sz="1200" dirty="0">
              <a:effectLst/>
              <a:latin typeface="+mn-lt"/>
              <a:ea typeface="Calibri" panose="020F050202020403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mn-lt"/>
                <a:ea typeface="Times New Roman" panose="02020603050405020304" pitchFamily="18" charset="0"/>
                <a:cs typeface="Calibri" panose="020F0502020204030204" pitchFamily="34" charset="0"/>
              </a:rPr>
              <a:t>Rules, procedures</a:t>
            </a:r>
            <a:endParaRPr lang="en-US" sz="1200" dirty="0">
              <a:effectLst/>
              <a:latin typeface="+mn-lt"/>
              <a:ea typeface="Calibri" panose="020F050202020403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mn-lt"/>
                <a:ea typeface="Times New Roman" panose="02020603050405020304" pitchFamily="18" charset="0"/>
                <a:cs typeface="Calibri" panose="020F0502020204030204" pitchFamily="34" charset="0"/>
              </a:rPr>
              <a:t>Business processes</a:t>
            </a:r>
            <a:endParaRPr lang="en-US" sz="1200" dirty="0">
              <a:effectLst/>
              <a:latin typeface="+mn-lt"/>
              <a:ea typeface="Calibri" panose="020F050202020403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mn-lt"/>
                <a:ea typeface="Times New Roman" panose="02020603050405020304" pitchFamily="18" charset="0"/>
                <a:cs typeface="Calibri" panose="020F0502020204030204" pitchFamily="34" charset="0"/>
              </a:rPr>
              <a:t>Culture. </a:t>
            </a:r>
            <a:endParaRPr lang="en-US" sz="1200" dirty="0">
              <a:effectLst/>
              <a:latin typeface="+mn-lt"/>
              <a:ea typeface="Calibri" panose="020F0502020204030204" pitchFamily="34" charset="0"/>
            </a:endParaRPr>
          </a:p>
          <a:p>
            <a:pPr marL="0" marR="0">
              <a:lnSpc>
                <a:spcPct val="115000"/>
              </a:lnSpc>
              <a:spcBef>
                <a:spcPts val="0"/>
              </a:spcBef>
              <a:spcAft>
                <a:spcPts val="0"/>
              </a:spcAft>
            </a:pPr>
            <a:r>
              <a:rPr lang="en-US" sz="1200" dirty="0">
                <a:effectLst/>
                <a:latin typeface="+mn-lt"/>
                <a:ea typeface="Times New Roman" panose="02020603050405020304" pitchFamily="18" charset="0"/>
                <a:cs typeface="Calibri" panose="020F0502020204030204" pitchFamily="34" charset="0"/>
              </a:rPr>
              <a:t>Process includes the following: </a:t>
            </a:r>
            <a:endParaRPr lang="en-US" sz="1200" dirty="0">
              <a:effectLst/>
              <a:latin typeface="+mn-lt"/>
              <a:ea typeface="Calibri" panose="020F050202020403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mn-lt"/>
                <a:ea typeface="Times New Roman" panose="02020603050405020304" pitchFamily="18" charset="0"/>
                <a:cs typeface="Calibri" panose="020F0502020204030204" pitchFamily="34" charset="0"/>
              </a:rPr>
              <a:t>Rights and obligations</a:t>
            </a:r>
            <a:endParaRPr lang="en-US" sz="1200" dirty="0">
              <a:effectLst/>
              <a:latin typeface="+mn-lt"/>
              <a:ea typeface="Calibri" panose="020F050202020403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mn-lt"/>
                <a:ea typeface="Times New Roman" panose="02020603050405020304" pitchFamily="18" charset="0"/>
                <a:cs typeface="Calibri" panose="020F0502020204030204" pitchFamily="34" charset="0"/>
              </a:rPr>
              <a:t>Privileges and responsibilities</a:t>
            </a:r>
            <a:endParaRPr lang="en-US" sz="1200" dirty="0">
              <a:effectLst/>
              <a:latin typeface="+mn-lt"/>
              <a:ea typeface="Calibri" panose="020F050202020403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mn-lt"/>
                <a:ea typeface="Times New Roman" panose="02020603050405020304" pitchFamily="18" charset="0"/>
                <a:cs typeface="Calibri" panose="020F0502020204030204" pitchFamily="34" charset="0"/>
              </a:rPr>
              <a:t>Values</a:t>
            </a:r>
            <a:endParaRPr lang="en-US" sz="1200" dirty="0">
              <a:effectLst/>
              <a:latin typeface="+mn-lt"/>
              <a:ea typeface="Calibri" panose="020F050202020403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mn-lt"/>
                <a:ea typeface="Times New Roman" panose="02020603050405020304" pitchFamily="18" charset="0"/>
                <a:cs typeface="Calibri" panose="020F0502020204030204" pitchFamily="34" charset="0"/>
              </a:rPr>
              <a:t>Norms</a:t>
            </a:r>
            <a:endParaRPr lang="en-US" sz="1200" dirty="0">
              <a:effectLst/>
              <a:latin typeface="+mn-lt"/>
              <a:ea typeface="Calibri" panose="020F050202020403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sz="1200" dirty="0">
                <a:effectLst/>
                <a:latin typeface="+mn-lt"/>
                <a:ea typeface="Times New Roman" panose="02020603050405020304" pitchFamily="18" charset="0"/>
                <a:cs typeface="Calibri" panose="020F0502020204030204" pitchFamily="34" charset="0"/>
              </a:rPr>
              <a:t>People. </a:t>
            </a:r>
            <a:endParaRPr lang="en-US" sz="1200" dirty="0">
              <a:effectLst/>
              <a:latin typeface="+mn-lt"/>
              <a:ea typeface="Calibri" panose="020F0502020204030204" pitchFamily="34" charset="0"/>
            </a:endParaRP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pPr/>
              <a:t>9</a:t>
            </a:fld>
            <a:endParaRPr lang="en-US" dirty="0"/>
          </a:p>
        </p:txBody>
      </p:sp>
    </p:spTree>
    <p:extLst>
      <p:ext uri="{BB962C8B-B14F-4D97-AF65-F5344CB8AC3E}">
        <p14:creationId xmlns:p14="http://schemas.microsoft.com/office/powerpoint/2010/main" val="35434610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291465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ctrTitle"/>
          </p:nvPr>
        </p:nvSpPr>
        <p:spPr>
          <a:xfrm>
            <a:off x="685800" y="571501"/>
            <a:ext cx="7772400" cy="2128838"/>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2971800"/>
            <a:ext cx="7794626" cy="131445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4629151"/>
            <a:ext cx="8595360" cy="176597"/>
          </a:xfrm>
        </p:spPr>
        <p:txBody>
          <a:bodyPr/>
          <a:lstStyle/>
          <a:p>
            <a:r>
              <a:rPr lang="en-US"/>
              <a:t>Copyright © 2022, 2020, 2018 Pearson Education, Ltd. All Rights Reserved</a:t>
            </a:r>
            <a:endParaRPr lang="en-US" dirty="0"/>
          </a:p>
        </p:txBody>
      </p:sp>
      <p:sp>
        <p:nvSpPr>
          <p:cNvPr id="4" name="Date Placeholder 3"/>
          <p:cNvSpPr>
            <a:spLocks noGrp="1"/>
          </p:cNvSpPr>
          <p:nvPr>
            <p:ph type="dt" sz="half" idx="10"/>
          </p:nvPr>
        </p:nvSpPr>
        <p:spPr/>
        <p:txBody>
          <a:bodyPr/>
          <a:lstStyle/>
          <a:p>
            <a:fld id="{19B7FD4B-65F4-49A9-A34E-14A273762735}" type="datetime1">
              <a:rPr lang="en-US" smtClean="0"/>
              <a:t>5/28/2021</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
        <p:nvSpPr>
          <p:cNvPr id="11" name="TextBox 10"/>
          <p:cNvSpPr txBox="1"/>
          <p:nvPr userDrawn="1"/>
        </p:nvSpPr>
        <p:spPr>
          <a:xfrm>
            <a:off x="2743200" y="4800601"/>
            <a:ext cx="60960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panose="020B0604030504040204" pitchFamily="34" charset="0"/>
                <a:ea typeface="Verdana" panose="020B0604030504040204" pitchFamily="34" charset="0"/>
                <a:cs typeface="Verdana" panose="020B0604030504040204" pitchFamily="34" charset="0"/>
              </a:rPr>
              <a:t>Copyright © </a:t>
            </a:r>
            <a:r>
              <a:rPr lang="en-US" sz="1200" dirty="0">
                <a:latin typeface="Verdana" panose="020B0604030504040204" pitchFamily="34" charset="0"/>
                <a:ea typeface="Verdana" panose="020B0604030504040204" pitchFamily="34" charset="0"/>
                <a:cs typeface="Verdana" panose="020B0604030504040204" pitchFamily="34" charset="0"/>
              </a:rPr>
              <a:t>2017, 2014, 2011</a:t>
            </a:r>
            <a:r>
              <a:rPr lang="en-US" altLang="en-US" sz="1200" b="0" dirty="0">
                <a:latin typeface="Verdana" panose="020B0604030504040204" pitchFamily="34" charset="0"/>
                <a:ea typeface="Verdana" panose="020B0604030504040204" pitchFamily="34" charset="0"/>
                <a:cs typeface="Verdana" panose="020B0604030504040204" pitchFamily="34" charset="0"/>
              </a:rPr>
              <a:t> Pearson Education, Ltd. All Rights Reserved.</a:t>
            </a:r>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4825796"/>
            <a:ext cx="918000" cy="209936"/>
          </a:xfrm>
          <a:prstGeom prst="rect">
            <a:avLst/>
          </a:prstGeom>
        </p:spPr>
      </p:pic>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085851"/>
            <a:ext cx="7772400" cy="1614488"/>
          </a:xfrm>
        </p:spPr>
        <p:txBody>
          <a:bodyPr anchor="b">
            <a:noAutofit/>
          </a:bodyPr>
          <a:lstStyle>
            <a:lvl1pPr algn="l">
              <a:defRPr sz="36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8" y="2971800"/>
            <a:ext cx="7794627" cy="131445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14" name="Date Placeholder 13"/>
          <p:cNvSpPr>
            <a:spLocks noGrp="1"/>
          </p:cNvSpPr>
          <p:nvPr>
            <p:ph type="dt" sz="half" idx="10"/>
          </p:nvPr>
        </p:nvSpPr>
        <p:spPr/>
        <p:txBody>
          <a:bodyPr/>
          <a:lstStyle/>
          <a:p>
            <a:fld id="{9FE80F7A-10C1-4B59-ABFD-B31F116A68A7}" type="datetime1">
              <a:rPr lang="en-US" smtClean="0"/>
              <a:t>5/28/2021</a:t>
            </a:fld>
            <a:endParaRPr lang="en-US" dirty="0"/>
          </a:p>
        </p:txBody>
      </p:sp>
      <p:sp>
        <p:nvSpPr>
          <p:cNvPr id="15" name="Slide Number Placeholder 14"/>
          <p:cNvSpPr>
            <a:spLocks noGrp="1"/>
          </p:cNvSpPr>
          <p:nvPr>
            <p:ph type="sldNum" sz="quarter" idx="11"/>
          </p:nvPr>
        </p:nvSpPr>
        <p:spPr/>
        <p:txBody>
          <a:bodyPr/>
          <a:lstStyle/>
          <a:p>
            <a:fld id="{200B2350-5261-4F5C-9DF5-EF0D264FC8D2}" type="slidenum">
              <a:rPr lang="en-US" smtClean="0"/>
              <a:pPr/>
              <a:t>‹#›</a:t>
            </a:fld>
            <a:endParaRPr lang="en-US" dirty="0"/>
          </a:p>
        </p:txBody>
      </p:sp>
      <p:sp>
        <p:nvSpPr>
          <p:cNvPr id="16" name="Footer Placeholder 15"/>
          <p:cNvSpPr>
            <a:spLocks noGrp="1"/>
          </p:cNvSpPr>
          <p:nvPr>
            <p:ph type="ftr" sz="quarter" idx="12"/>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37547041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4629151"/>
            <a:ext cx="8595360" cy="176597"/>
          </a:xfrm>
        </p:spPr>
        <p:txBody>
          <a:bodyPr/>
          <a:lstStyle/>
          <a:p>
            <a:r>
              <a:rPr lang="en-US"/>
              <a:t>Copyright © 2022, 2020, 2018 Pearson Education, Ltd. All Rights Reserved</a:t>
            </a:r>
            <a:endParaRPr lang="en-US" dirty="0"/>
          </a:p>
        </p:txBody>
      </p:sp>
      <p:sp>
        <p:nvSpPr>
          <p:cNvPr id="3" name="Date Placeholder 2"/>
          <p:cNvSpPr>
            <a:spLocks noGrp="1"/>
          </p:cNvSpPr>
          <p:nvPr>
            <p:ph type="dt" sz="half" idx="10"/>
          </p:nvPr>
        </p:nvSpPr>
        <p:spPr/>
        <p:txBody>
          <a:bodyPr/>
          <a:lstStyle/>
          <a:p>
            <a:fld id="{FB2FEA54-149E-4C12-BBD1-F32A88383E7E}" type="datetime1">
              <a:rPr lang="en-US" smtClean="0"/>
              <a:t>5/28/2021</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4629151"/>
            <a:ext cx="8595360" cy="176597"/>
          </a:xfrm>
        </p:spPr>
        <p:txBody>
          <a:bodyPr/>
          <a:lstStyle/>
          <a:p>
            <a:r>
              <a:rPr lang="en-US"/>
              <a:t>Copyright © 2022, 2020, 2018 Pearson Education, Ltd. All Rights Reserved</a:t>
            </a:r>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9990FBEA-8C60-49A7-BA87-97B47CC07A6A}" type="datetime1">
              <a:rPr lang="en-US" smtClean="0"/>
              <a:t>5/28/2021</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97400" y="4825796"/>
            <a:ext cx="918000" cy="209936"/>
          </a:xfrm>
          <a:prstGeom prst="rect">
            <a:avLst/>
          </a:prstGeom>
        </p:spPr>
      </p:pic>
      <p:sp>
        <p:nvSpPr>
          <p:cNvPr id="11" name="TextBox 10"/>
          <p:cNvSpPr txBox="1"/>
          <p:nvPr userDrawn="1"/>
        </p:nvSpPr>
        <p:spPr>
          <a:xfrm>
            <a:off x="95799" y="4828541"/>
            <a:ext cx="71628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panose="020B0604030504040204" pitchFamily="34" charset="0"/>
                <a:ea typeface="Verdana" panose="020B0604030504040204" pitchFamily="34" charset="0"/>
                <a:cs typeface="Verdana" panose="020B0604030504040204" pitchFamily="34" charset="0"/>
              </a:rPr>
              <a:t>Copyright © 2017, 2014, 2011 Pearson Education, Ltd. All Rights Reserved.</a:t>
            </a:r>
          </a:p>
        </p:txBody>
      </p:sp>
    </p:spTree>
    <p:extLst>
      <p:ext uri="{BB962C8B-B14F-4D97-AF65-F5344CB8AC3E}">
        <p14:creationId xmlns:p14="http://schemas.microsoft.com/office/powerpoint/2010/main" val="37111366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1_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161529"/>
            <a:ext cx="8229600" cy="467121"/>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612322"/>
            <a:ext cx="8229600" cy="359228"/>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200151"/>
            <a:ext cx="3657600" cy="120014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2400301"/>
            <a:ext cx="3657600" cy="2194322"/>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4624003"/>
            <a:ext cx="8595360" cy="176597"/>
          </a:xfrm>
        </p:spPr>
        <p:txBody>
          <a:bodyPr/>
          <a:lstStyle/>
          <a:p>
            <a:r>
              <a:rPr lang="en-US"/>
              <a:t>Copyright © 2022, 2020, 2018 Pearson Education, Ltd. All Rights Reserved</a:t>
            </a:r>
            <a:endParaRPr lang="en-US" dirty="0"/>
          </a:p>
        </p:txBody>
      </p:sp>
      <p:sp>
        <p:nvSpPr>
          <p:cNvPr id="4" name="Date Placeholder 3"/>
          <p:cNvSpPr>
            <a:spLocks noGrp="1"/>
          </p:cNvSpPr>
          <p:nvPr>
            <p:ph type="dt" sz="half" idx="11"/>
          </p:nvPr>
        </p:nvSpPr>
        <p:spPr/>
        <p:txBody>
          <a:bodyPr/>
          <a:lstStyle/>
          <a:p>
            <a:fld id="{1CCC647C-672F-404E-8F1A-8C3F4F945DD1}" type="datetime1">
              <a:rPr lang="en-US" smtClean="0"/>
              <a:t>5/28/2021</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3" name="Picture 12"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4825796"/>
            <a:ext cx="688622" cy="209973"/>
          </a:xfrm>
          <a:prstGeom prst="rect">
            <a:avLst/>
          </a:prstGeom>
        </p:spPr>
      </p:pic>
    </p:spTree>
    <p:extLst>
      <p:ext uri="{BB962C8B-B14F-4D97-AF65-F5344CB8AC3E}">
        <p14:creationId xmlns:p14="http://schemas.microsoft.com/office/powerpoint/2010/main" val="1321805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6_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161529"/>
            <a:ext cx="8229600" cy="82295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4" name="Shape 34"/>
          <p:cNvSpPr txBox="1">
            <a:spLocks noGrp="1"/>
          </p:cNvSpPr>
          <p:nvPr>
            <p:ph type="ftr" idx="11"/>
          </p:nvPr>
        </p:nvSpPr>
        <p:spPr>
          <a:xfrm>
            <a:off x="93970" y="4629150"/>
            <a:ext cx="8595359" cy="176597"/>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r>
              <a:rPr lang="en-US"/>
              <a:t>Copyright © 2022, 2020, 2018 Pearson Education, Ltd. All Rights Reserved</a:t>
            </a:r>
            <a:endParaRPr dirty="0"/>
          </a:p>
        </p:txBody>
      </p:sp>
      <p:sp>
        <p:nvSpPr>
          <p:cNvPr id="35" name="Shape 35"/>
          <p:cNvSpPr txBox="1">
            <a:spLocks noGrp="1"/>
          </p:cNvSpPr>
          <p:nvPr>
            <p:ph type="dt" idx="10"/>
          </p:nvPr>
        </p:nvSpPr>
        <p:spPr>
          <a:xfrm>
            <a:off x="6335713" y="84804"/>
            <a:ext cx="2133599" cy="13715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fld id="{F4D5599C-9E32-42C8-9E03-C52E012EE764}" type="datetime1">
              <a:rPr lang="en-US" smtClean="0"/>
              <a:t>5/28/2021</a:t>
            </a:fld>
            <a:endParaRPr dirty="0"/>
          </a:p>
        </p:txBody>
      </p:sp>
      <p:sp>
        <p:nvSpPr>
          <p:cNvPr id="36" name="Shape 36"/>
          <p:cNvSpPr txBox="1">
            <a:spLocks noGrp="1"/>
          </p:cNvSpPr>
          <p:nvPr>
            <p:ph type="sldNum" idx="12"/>
          </p:nvPr>
        </p:nvSpPr>
        <p:spPr>
          <a:xfrm>
            <a:off x="8469312" y="84804"/>
            <a:ext cx="551783" cy="137159"/>
          </a:xfrm>
          <a:prstGeom prst="rect">
            <a:avLst/>
          </a:prstGeom>
          <a:noFill/>
          <a:ln>
            <a:noFill/>
          </a:ln>
        </p:spPr>
        <p:txBody>
          <a:bodyPr lIns="91425" tIns="45700" rIns="91425" bIns="45700" anchor="ctr" anchorCtr="0">
            <a:noAutofit/>
          </a:bodyPr>
          <a:lstStyle/>
          <a:p>
            <a:pPr>
              <a:buSzPct val="25000"/>
            </a:pPr>
            <a:fld id="{00000000-1234-1234-1234-123412341234}" type="slidenum">
              <a:rPr lang="en-US" smtClean="0">
                <a:solidFill>
                  <a:schemeClr val="lt1"/>
                </a:solidFill>
                <a:ea typeface="Arial"/>
                <a:cs typeface="Arial"/>
                <a:sym typeface="Arial"/>
              </a:rPr>
              <a:pPr>
                <a:buSzPct val="25000"/>
              </a:pPr>
              <a:t>‹#›</a:t>
            </a:fld>
            <a:endParaRPr lang="en-US" dirty="0">
              <a:solidFill>
                <a:schemeClr val="lt1"/>
              </a:solidFill>
              <a:ea typeface="Arial"/>
              <a:cs typeface="Arial"/>
              <a:sym typeface="Arial"/>
            </a:endParaRPr>
          </a:p>
        </p:txBody>
      </p:sp>
      <p:sp>
        <p:nvSpPr>
          <p:cNvPr id="4" name="Content Placeholder 3">
            <a:extLst>
              <a:ext uri="{FF2B5EF4-FFF2-40B4-BE49-F238E27FC236}">
                <a16:creationId xmlns:a16="http://schemas.microsoft.com/office/drawing/2014/main" id="{211BB07C-705F-4113-A2C5-779D6EA64D97}"/>
              </a:ext>
            </a:extLst>
          </p:cNvPr>
          <p:cNvSpPr>
            <a:spLocks noGrp="1"/>
          </p:cNvSpPr>
          <p:nvPr>
            <p:ph sz="quarter" idx="13"/>
          </p:nvPr>
        </p:nvSpPr>
        <p:spPr>
          <a:xfrm>
            <a:off x="457200" y="1167245"/>
            <a:ext cx="8229600" cy="1700646"/>
          </a:xfrm>
        </p:spPr>
        <p:txBody>
          <a:bodyPr/>
          <a:lstStyle/>
          <a:p>
            <a:pPr lvl="0"/>
            <a:r>
              <a:rPr lang="en-US" dirty="0"/>
              <a:t>Edit Master text styles</a:t>
            </a:r>
          </a:p>
        </p:txBody>
      </p:sp>
      <p:sp>
        <p:nvSpPr>
          <p:cNvPr id="7" name="Content Placeholder 6">
            <a:extLst>
              <a:ext uri="{FF2B5EF4-FFF2-40B4-BE49-F238E27FC236}">
                <a16:creationId xmlns:a16="http://schemas.microsoft.com/office/drawing/2014/main" id="{820D01C0-4FD2-4065-9EC3-96A308398288}"/>
              </a:ext>
            </a:extLst>
          </p:cNvPr>
          <p:cNvSpPr>
            <a:spLocks noGrp="1"/>
          </p:cNvSpPr>
          <p:nvPr>
            <p:ph sz="quarter" idx="14"/>
          </p:nvPr>
        </p:nvSpPr>
        <p:spPr>
          <a:xfrm>
            <a:off x="457200" y="2978944"/>
            <a:ext cx="8229600" cy="1578769"/>
          </a:xfrm>
        </p:spPr>
        <p:txBody>
          <a:bodyPr/>
          <a:lstStyle/>
          <a:p>
            <a:pPr lvl="0"/>
            <a:r>
              <a:rPr lang="en-US" dirty="0"/>
              <a:t>Edit Master text styles</a:t>
            </a:r>
          </a:p>
        </p:txBody>
      </p:sp>
    </p:spTree>
    <p:extLst>
      <p:ext uri="{BB962C8B-B14F-4D97-AF65-F5344CB8AC3E}">
        <p14:creationId xmlns:p14="http://schemas.microsoft.com/office/powerpoint/2010/main" val="1142722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161529"/>
            <a:ext cx="8229600" cy="467121"/>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612322"/>
            <a:ext cx="8229600" cy="359228"/>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200151"/>
            <a:ext cx="3657600" cy="120014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2400301"/>
            <a:ext cx="3657600" cy="2194322"/>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pic>
        <p:nvPicPr>
          <p:cNvPr id="15" name="Picture 14"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3600" y="4825796"/>
            <a:ext cx="918000" cy="209936"/>
          </a:xfrm>
          <a:prstGeom prst="rect">
            <a:avLst/>
          </a:prstGeom>
        </p:spPr>
      </p:pic>
      <p:sp>
        <p:nvSpPr>
          <p:cNvPr id="8" name="Text Placeholder 22"/>
          <p:cNvSpPr>
            <a:spLocks noGrp="1"/>
          </p:cNvSpPr>
          <p:nvPr>
            <p:ph type="body" sz="quarter" idx="16" hasCustomPrompt="1"/>
          </p:nvPr>
        </p:nvSpPr>
        <p:spPr>
          <a:xfrm>
            <a:off x="2834640" y="4800600"/>
            <a:ext cx="5928360" cy="205740"/>
          </a:xfrm>
        </p:spPr>
        <p:txBody>
          <a:bodyPr anchor="ctr"/>
          <a:lstStyle>
            <a:lvl1pPr marL="0" indent="0">
              <a:spcBef>
                <a:spcPts val="0"/>
              </a:spcBef>
              <a:buFontTx/>
              <a:buNone/>
              <a:defRPr sz="1200">
                <a:latin typeface="Verdana" pitchFamily="34" charset="0"/>
                <a:ea typeface="Verdana" pitchFamily="34" charset="0"/>
                <a:cs typeface="Verdana" pitchFamily="34" charset="0"/>
              </a:defRPr>
            </a:lvl1pPr>
          </a:lstStyle>
          <a:p>
            <a:pPr lvl="0"/>
            <a:r>
              <a:rPr lang="en-US" dirty="0"/>
              <a:t>Copyright</a:t>
            </a:r>
          </a:p>
        </p:txBody>
      </p:sp>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p>
            <a:r>
              <a:rPr lang="en-US"/>
              <a:t>Copyright © 2022, 2020, 2018 Pearson Education, Ltd. All Rights Reserved</a:t>
            </a:r>
            <a:endParaRPr lang="en-US" dirty="0"/>
          </a:p>
        </p:txBody>
      </p:sp>
      <p:sp>
        <p:nvSpPr>
          <p:cNvPr id="4" name="Date Placeholder 3"/>
          <p:cNvSpPr>
            <a:spLocks noGrp="1"/>
          </p:cNvSpPr>
          <p:nvPr>
            <p:ph type="dt" sz="half" idx="11"/>
          </p:nvPr>
        </p:nvSpPr>
        <p:spPr/>
        <p:txBody>
          <a:bodyPr/>
          <a:lstStyle/>
          <a:p>
            <a:fld id="{6CAC23DB-A5A2-40D8-B650-D5A6B968EEC3}" type="datetime1">
              <a:rPr lang="en-US" smtClean="0"/>
              <a:t>5/28/2021</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161529"/>
            <a:ext cx="8229600" cy="467121"/>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612322"/>
            <a:ext cx="8229600" cy="302078"/>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200151"/>
            <a:ext cx="8229600" cy="3394472"/>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4629151"/>
            <a:ext cx="8595360" cy="176597"/>
          </a:xfrm>
        </p:spPr>
        <p:txBody>
          <a:bodyPr/>
          <a:lstStyle/>
          <a:p>
            <a:r>
              <a:rPr lang="en-US"/>
              <a:t>Copyright © 2022, 2020, 2018 Pearson Education, Ltd. All Rights Reserved</a:t>
            </a:r>
            <a:endParaRPr lang="en-US" dirty="0"/>
          </a:p>
        </p:txBody>
      </p:sp>
      <p:sp>
        <p:nvSpPr>
          <p:cNvPr id="4" name="Date Placeholder 3"/>
          <p:cNvSpPr>
            <a:spLocks noGrp="1"/>
          </p:cNvSpPr>
          <p:nvPr>
            <p:ph type="dt" sz="half" idx="11"/>
          </p:nvPr>
        </p:nvSpPr>
        <p:spPr/>
        <p:txBody>
          <a:bodyPr/>
          <a:lstStyle/>
          <a:p>
            <a:fld id="{8D5FB7F2-FE87-499E-B97E-193D72140006}" type="datetime1">
              <a:rPr lang="en-US" smtClean="0"/>
              <a:t>5/28/2021</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a:lvl1pPr>
            <a:lvl2pPr>
              <a:buClr>
                <a:srgbClr val="007FA3"/>
              </a:buClr>
              <a:defRPr/>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4629151"/>
            <a:ext cx="8595360" cy="176597"/>
          </a:xfrm>
        </p:spPr>
        <p:txBody>
          <a:bodyPr/>
          <a:lstStyle/>
          <a:p>
            <a:r>
              <a:rPr lang="en-US"/>
              <a:t>Copyright © 2022, 2020, 2018 Pearson Education, Ltd. All Rights Reserved</a:t>
            </a:r>
            <a:endParaRPr lang="en-US" dirty="0"/>
          </a:p>
        </p:txBody>
      </p:sp>
      <p:sp>
        <p:nvSpPr>
          <p:cNvPr id="9" name="Date Placeholder 3"/>
          <p:cNvSpPr>
            <a:spLocks noGrp="1"/>
          </p:cNvSpPr>
          <p:nvPr>
            <p:ph type="dt" sz="half" idx="10"/>
          </p:nvPr>
        </p:nvSpPr>
        <p:spPr>
          <a:xfrm>
            <a:off x="6335713" y="84804"/>
            <a:ext cx="2133600" cy="137160"/>
          </a:xfrm>
        </p:spPr>
        <p:txBody>
          <a:bodyPr/>
          <a:lstStyle/>
          <a:p>
            <a:fld id="{75E92D3F-23C0-45B6-A5BC-BC691D7C0C17}" type="datetime1">
              <a:rPr lang="en-US" smtClean="0"/>
              <a:t>5/28/2021</a:t>
            </a:fld>
            <a:endParaRPr lang="en-US" dirty="0"/>
          </a:p>
        </p:txBody>
      </p:sp>
      <p:sp>
        <p:nvSpPr>
          <p:cNvPr id="10" name="Slide Number Placeholder 5"/>
          <p:cNvSpPr>
            <a:spLocks noGrp="1"/>
          </p:cNvSpPr>
          <p:nvPr>
            <p:ph type="sldNum" sz="quarter" idx="12"/>
          </p:nvPr>
        </p:nvSpPr>
        <p:spPr>
          <a:xfrm>
            <a:off x="8469313" y="84804"/>
            <a:ext cx="551783" cy="13716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256032" indent="-256032">
              <a:buClr>
                <a:srgbClr val="007FA3"/>
              </a:buClr>
              <a:buSzPct val="100000"/>
              <a:defRPr sz="2400"/>
            </a:lvl1pPr>
            <a:lvl2pPr marL="740664" indent="-283464">
              <a:buClr>
                <a:srgbClr val="007FA3"/>
              </a:buClr>
              <a:defRPr sz="2200"/>
            </a:lvl2pPr>
            <a:lvl3pPr>
              <a:buClr>
                <a:srgbClr val="007FA3"/>
              </a:buClr>
              <a:defRPr sz="2000"/>
            </a:lvl3pPr>
            <a:lvl4pPr>
              <a:buClr>
                <a:srgbClr val="007FA3"/>
              </a:buClr>
              <a:defRPr sz="18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4629151"/>
            <a:ext cx="8595360" cy="176597"/>
          </a:xfrm>
        </p:spPr>
        <p:txBody>
          <a:bodyPr/>
          <a:lstStyle/>
          <a:p>
            <a:r>
              <a:rPr lang="en-US"/>
              <a:t>Copyright © 2022, 2020, 2018 Pearson Education, Ltd. All Rights Reserved</a:t>
            </a:r>
            <a:endParaRPr lang="en-US" dirty="0"/>
          </a:p>
        </p:txBody>
      </p:sp>
      <p:sp>
        <p:nvSpPr>
          <p:cNvPr id="4" name="Date Placeholder 3"/>
          <p:cNvSpPr>
            <a:spLocks noGrp="1"/>
          </p:cNvSpPr>
          <p:nvPr>
            <p:ph type="dt" sz="half" idx="10"/>
          </p:nvPr>
        </p:nvSpPr>
        <p:spPr/>
        <p:txBody>
          <a:bodyPr/>
          <a:lstStyle/>
          <a:p>
            <a:fld id="{D02744C8-55A2-471F-9D20-5536C533DE95}" type="datetime1">
              <a:rPr lang="en-US" smtClean="0"/>
              <a:t>5/28/2021</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171450"/>
            <a:ext cx="8229600" cy="800100"/>
          </a:xfrm>
        </p:spPr>
        <p:txBody>
          <a:bodyPr anchor="t"/>
          <a:lstStyle>
            <a:lvl1pPr>
              <a:defRPr sz="36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4026120"/>
            <a:ext cx="8229600" cy="687642"/>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4629151"/>
            <a:ext cx="8595360" cy="176597"/>
          </a:xfrm>
        </p:spPr>
        <p:txBody>
          <a:bodyPr/>
          <a:lstStyle/>
          <a:p>
            <a:r>
              <a:rPr lang="en-US"/>
              <a:t>Copyright © 2022, 2020, 2018 Pearson Education, Ltd. All Rights Reserved</a:t>
            </a:r>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85FE21D2-01E8-43AB-9FE8-A9C83ADAE62A}" type="datetime1">
              <a:rPr lang="en-US" smtClean="0"/>
              <a:t>5/28/2021</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5800" y="4825796"/>
            <a:ext cx="918000" cy="209936"/>
          </a:xfrm>
          <a:prstGeom prst="rect">
            <a:avLst/>
          </a:prstGeom>
        </p:spPr>
      </p:pic>
      <p:sp>
        <p:nvSpPr>
          <p:cNvPr id="9" name="TextBox 8"/>
          <p:cNvSpPr txBox="1"/>
          <p:nvPr userDrawn="1"/>
        </p:nvSpPr>
        <p:spPr>
          <a:xfrm>
            <a:off x="2743200" y="4800601"/>
            <a:ext cx="60960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en-US" sz="1200" b="0" dirty="0">
                <a:latin typeface="Verdana" panose="020B0604030504040204" pitchFamily="34" charset="0"/>
                <a:ea typeface="Verdana" panose="020B0604030504040204" pitchFamily="34" charset="0"/>
                <a:cs typeface="Verdana" panose="020B0604030504040204" pitchFamily="34" charset="0"/>
              </a:rPr>
              <a:t>Copyright © </a:t>
            </a:r>
            <a:r>
              <a:rPr lang="en-US" sz="1200" dirty="0">
                <a:latin typeface="Verdana" panose="020B0604030504040204" pitchFamily="34" charset="0"/>
                <a:ea typeface="Verdana" panose="020B0604030504040204" pitchFamily="34" charset="0"/>
                <a:cs typeface="Verdana" panose="020B0604030504040204" pitchFamily="34" charset="0"/>
              </a:rPr>
              <a:t>2017, 2014, 2011</a:t>
            </a:r>
            <a:r>
              <a:rPr lang="en-US" altLang="en-US" sz="1200" b="0" dirty="0">
                <a:latin typeface="Verdana" panose="020B0604030504040204" pitchFamily="34" charset="0"/>
                <a:ea typeface="Verdana" panose="020B0604030504040204" pitchFamily="34" charset="0"/>
                <a:cs typeface="Verdana" panose="020B0604030504040204" pitchFamily="34" charset="0"/>
              </a:rPr>
              <a:t> Pearson Education, Ltd. All Rights Reserved.</a:t>
            </a:r>
          </a:p>
        </p:txBody>
      </p:sp>
    </p:spTree>
    <p:extLst>
      <p:ext uri="{BB962C8B-B14F-4D97-AF65-F5344CB8AC3E}">
        <p14:creationId xmlns:p14="http://schemas.microsoft.com/office/powerpoint/2010/main" val="2203796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200151"/>
            <a:ext cx="8229600" cy="1622822"/>
          </a:xfrm>
        </p:spPr>
        <p:txBody>
          <a:bodyPr/>
          <a:lstStyle>
            <a:lvl1pPr>
              <a:defRPr sz="2400"/>
            </a:lvl1pPr>
            <a:lvl2pPr>
              <a:defRPr sz="2200"/>
            </a:lvl2pPr>
            <a:lvl3pPr>
              <a:defRPr sz="2000"/>
            </a:lvl3pPr>
            <a:lvl4pPr>
              <a:defRPr sz="18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2971801"/>
            <a:ext cx="8229600" cy="1622822"/>
          </a:xfrm>
        </p:spPr>
        <p:txBody>
          <a:bodyPr/>
          <a:lstStyle>
            <a:lvl1pPr>
              <a:defRPr sz="2400"/>
            </a:lvl1pPr>
            <a:lvl2pPr>
              <a:defRPr sz="2200"/>
            </a:lvl2pPr>
            <a:lvl3pPr>
              <a:defRPr sz="2000"/>
            </a:lvl3pPr>
            <a:lvl4pPr>
              <a:defRPr sz="18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4629151"/>
            <a:ext cx="8595360" cy="176597"/>
          </a:xfrm>
        </p:spPr>
        <p:txBody>
          <a:bodyPr/>
          <a:lstStyle/>
          <a:p>
            <a:r>
              <a:rPr lang="en-US"/>
              <a:t>Copyright © 2022, 2020, 2018 Pearson Education, Ltd. All Rights Reserved</a:t>
            </a:r>
            <a:endParaRPr lang="en-US" dirty="0"/>
          </a:p>
        </p:txBody>
      </p:sp>
      <p:sp>
        <p:nvSpPr>
          <p:cNvPr id="4" name="Date Placeholder 3"/>
          <p:cNvSpPr>
            <a:spLocks noGrp="1"/>
          </p:cNvSpPr>
          <p:nvPr>
            <p:ph type="dt" sz="half" idx="10"/>
          </p:nvPr>
        </p:nvSpPr>
        <p:spPr/>
        <p:txBody>
          <a:bodyPr/>
          <a:lstStyle/>
          <a:p>
            <a:fld id="{5A8F12B6-CC31-41E4-BC6A-07C40C538A4A}" type="datetime1">
              <a:rPr lang="en-US" smtClean="0"/>
              <a:t>5/28/2021</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en-US"/>
              <a:t>Copyright © 2022, 2020, 2018 Pearson Education, Ltd. All Rights Reserved</a:t>
            </a:r>
            <a:endParaRPr lang="en-US" dirty="0"/>
          </a:p>
        </p:txBody>
      </p:sp>
      <p:sp>
        <p:nvSpPr>
          <p:cNvPr id="4" name="Date Placeholder 3"/>
          <p:cNvSpPr>
            <a:spLocks noGrp="1"/>
          </p:cNvSpPr>
          <p:nvPr>
            <p:ph type="dt" sz="half" idx="11"/>
          </p:nvPr>
        </p:nvSpPr>
        <p:spPr/>
        <p:txBody>
          <a:bodyPr/>
          <a:lstStyle/>
          <a:p>
            <a:fld id="{0750190F-4904-48A8-8760-CEE5997641E2}" type="datetime1">
              <a:rPr lang="en-US" smtClean="0"/>
              <a:t>5/28/2021</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
        <p:nvSpPr>
          <p:cNvPr id="6" name="Title 7"/>
          <p:cNvSpPr>
            <a:spLocks noGrp="1"/>
          </p:cNvSpPr>
          <p:nvPr>
            <p:ph type="title"/>
          </p:nvPr>
        </p:nvSpPr>
        <p:spPr>
          <a:xfrm>
            <a:off x="457200" y="161529"/>
            <a:ext cx="8229600" cy="822960"/>
          </a:xfrm>
        </p:spPr>
        <p:txBody>
          <a:bodyPr/>
          <a:lstStyle/>
          <a:p>
            <a:r>
              <a:rPr lang="en-US" dirty="0"/>
              <a:t>Click to edit Master title style</a:t>
            </a:r>
          </a:p>
        </p:txBody>
      </p:sp>
      <p:sp>
        <p:nvSpPr>
          <p:cNvPr id="7" name="Content Placeholder 2"/>
          <p:cNvSpPr>
            <a:spLocks noGrp="1"/>
          </p:cNvSpPr>
          <p:nvPr>
            <p:ph idx="1"/>
          </p:nvPr>
        </p:nvSpPr>
        <p:spPr>
          <a:xfrm>
            <a:off x="457200" y="1200151"/>
            <a:ext cx="8229600" cy="6858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p:cNvSpPr>
            <a:spLocks noGrp="1"/>
          </p:cNvSpPr>
          <p:nvPr>
            <p:ph idx="13"/>
          </p:nvPr>
        </p:nvSpPr>
        <p:spPr>
          <a:xfrm>
            <a:off x="457200" y="2000250"/>
            <a:ext cx="3886200" cy="1828800"/>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4"/>
          </p:nvPr>
        </p:nvSpPr>
        <p:spPr>
          <a:xfrm>
            <a:off x="4419600" y="2000250"/>
            <a:ext cx="4267200" cy="18288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61529"/>
            <a:ext cx="8229600" cy="82296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4629151"/>
            <a:ext cx="8595360" cy="176597"/>
          </a:xfrm>
          <a:prstGeom prst="rect">
            <a:avLst/>
          </a:prstGeom>
        </p:spPr>
        <p:txBody>
          <a:bodyPr vert="horz" lIns="0" tIns="0" rIns="0" bIns="0" rtlCol="0" anchor="b"/>
          <a:lstStyle>
            <a:lvl1pPr algn="l">
              <a:defRPr sz="1100">
                <a:solidFill>
                  <a:schemeClr val="tx1"/>
                </a:solidFill>
              </a:defRPr>
            </a:lvl1pPr>
          </a:lstStyle>
          <a:p>
            <a:r>
              <a:rPr lang="en-US"/>
              <a:t>Copyright © 2022, 2020, 2018 Pearson Education, Ltd. All Rights Reserved</a:t>
            </a:r>
            <a:endParaRPr lang="en-US" dirty="0"/>
          </a:p>
        </p:txBody>
      </p:sp>
      <p:sp>
        <p:nvSpPr>
          <p:cNvPr id="4" name="Date Placeholder 3"/>
          <p:cNvSpPr>
            <a:spLocks noGrp="1"/>
          </p:cNvSpPr>
          <p:nvPr>
            <p:ph type="dt" sz="half" idx="2"/>
          </p:nvPr>
        </p:nvSpPr>
        <p:spPr>
          <a:xfrm>
            <a:off x="6335713" y="84804"/>
            <a:ext cx="2133600" cy="137160"/>
          </a:xfrm>
          <a:prstGeom prst="rect">
            <a:avLst/>
          </a:prstGeom>
        </p:spPr>
        <p:txBody>
          <a:bodyPr vert="horz" lIns="91440" tIns="45720" rIns="91440" bIns="45720" rtlCol="0" anchor="ctr"/>
          <a:lstStyle>
            <a:lvl1pPr algn="r">
              <a:defRPr sz="900">
                <a:solidFill>
                  <a:schemeClr val="bg1"/>
                </a:solidFill>
              </a:defRPr>
            </a:lvl1pPr>
          </a:lstStyle>
          <a:p>
            <a:fld id="{CE9484F7-5A3D-4298-8E34-63271ECA4062}" type="datetime1">
              <a:rPr lang="en-US" smtClean="0"/>
              <a:t>5/28/2021</a:t>
            </a:fld>
            <a:endParaRPr lang="en-US" dirty="0"/>
          </a:p>
        </p:txBody>
      </p:sp>
      <p:sp>
        <p:nvSpPr>
          <p:cNvPr id="6" name="Slide Number Placeholder 5"/>
          <p:cNvSpPr>
            <a:spLocks noGrp="1"/>
          </p:cNvSpPr>
          <p:nvPr>
            <p:ph type="sldNum" sz="quarter" idx="4"/>
          </p:nvPr>
        </p:nvSpPr>
        <p:spPr>
          <a:xfrm>
            <a:off x="8469313" y="84804"/>
            <a:ext cx="551783" cy="13716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sp>
        <p:nvSpPr>
          <p:cNvPr id="8" name="TextBox 7"/>
          <p:cNvSpPr txBox="1"/>
          <p:nvPr userDrawn="1"/>
        </p:nvSpPr>
        <p:spPr>
          <a:xfrm>
            <a:off x="2226578" y="4800601"/>
            <a:ext cx="6553200" cy="276999"/>
          </a:xfrm>
          <a:prstGeom prst="rect">
            <a:avLst/>
          </a:prstGeom>
          <a:noFill/>
        </p:spPr>
        <p:txBody>
          <a:bodyPr wrap="square" rtlCol="0">
            <a:spAutoFit/>
          </a:bodyPr>
          <a:lstStyle/>
          <a:p>
            <a:pPr algn="r">
              <a:buClrTx/>
              <a:defRPr/>
            </a:pPr>
            <a:r>
              <a:rPr lang="en-US" sz="1200" dirty="0">
                <a:latin typeface="Verdana" panose="020B0604030504040204" pitchFamily="34" charset="0"/>
                <a:ea typeface="Verdana" panose="020B0604030504040204" pitchFamily="34" charset="0"/>
                <a:cs typeface="Verdana" panose="020B0604030504040204" pitchFamily="34" charset="0"/>
              </a:rPr>
              <a:t>Copyright © 2022, 2020, 2018 Pearson Education, Ltd.</a:t>
            </a:r>
            <a:r>
              <a:rPr lang="en-US" sz="1200" b="1" dirty="0">
                <a:latin typeface="Verdana" panose="020B0604030504040204" pitchFamily="34" charset="0"/>
                <a:ea typeface="Verdana" panose="020B0604030504040204" pitchFamily="34" charset="0"/>
                <a:cs typeface="Verdana" panose="020B0604030504040204" pitchFamily="34" charset="0"/>
              </a:rPr>
              <a:t> </a:t>
            </a:r>
            <a:r>
              <a:rPr lang="en-US" sz="1200" dirty="0">
                <a:latin typeface="Verdana" panose="020B0604030504040204" pitchFamily="34" charset="0"/>
                <a:ea typeface="Verdana" panose="020B0604030504040204" pitchFamily="34" charset="0"/>
                <a:cs typeface="Verdana" panose="020B0604030504040204" pitchFamily="34" charset="0"/>
              </a:rPr>
              <a:t>All Rights Reserved</a:t>
            </a:r>
            <a:endParaRPr lang="en-US" altLang="en-US" sz="1200" dirty="0">
              <a:latin typeface="Verdana" panose="020B0604030504040204" pitchFamily="34" charset="0"/>
              <a:ea typeface="Verdana" panose="020B0604030504040204" pitchFamily="34" charset="0"/>
              <a:cs typeface="Verdana" panose="020B0604030504040204" pitchFamily="34" charset="0"/>
            </a:endParaRPr>
          </a:p>
        </p:txBody>
      </p:sp>
      <p:pic>
        <p:nvPicPr>
          <p:cNvPr id="9" name="Picture 8" descr="Pearson Logo"/>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457200" y="4825796"/>
            <a:ext cx="688622" cy="209973"/>
          </a:xfrm>
          <a:prstGeom prst="rect">
            <a:avLst/>
          </a:prstGeom>
        </p:spPr>
      </p:pic>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61" r:id="rId3"/>
    <p:sldLayoutId id="2147483656" r:id="rId4"/>
    <p:sldLayoutId id="2147483650" r:id="rId5"/>
    <p:sldLayoutId id="2147483659" r:id="rId6"/>
    <p:sldLayoutId id="2147483658" r:id="rId7"/>
    <p:sldLayoutId id="2147483660" r:id="rId8"/>
    <p:sldLayoutId id="2147483662" r:id="rId9"/>
    <p:sldLayoutId id="2147483651" r:id="rId10"/>
    <p:sldLayoutId id="2147483654" r:id="rId11"/>
    <p:sldLayoutId id="2147483655" r:id="rId12"/>
    <p:sldLayoutId id="2147483663" r:id="rId13"/>
    <p:sldLayoutId id="2147483664" r:id="rId14"/>
  </p:sldLayoutIdLst>
  <p:hf sldNum="0" hdr="0" dt="0"/>
  <p:txStyles>
    <p:titleStyle>
      <a:lvl1pPr algn="l" defTabSz="914400" rtl="0" eaLnBrk="1" latinLnBrk="0" hangingPunct="1">
        <a:lnSpc>
          <a:spcPct val="100000"/>
        </a:lnSpc>
        <a:spcBef>
          <a:spcPct val="0"/>
        </a:spcBef>
        <a:buNone/>
        <a:defRPr sz="3600" b="1" kern="1200">
          <a:solidFill>
            <a:srgbClr val="007FA3"/>
          </a:solidFill>
          <a:latin typeface="+mj-lt"/>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24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22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0.xml"/><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3.xml"/><Relationship Id="rId1" Type="http://schemas.openxmlformats.org/officeDocument/2006/relationships/slideLayout" Target="../slideLayouts/slideLayout14.xml"/><Relationship Id="rId4" Type="http://schemas.openxmlformats.org/officeDocument/2006/relationships/image" Target="../media/image15.svg"/></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7150"/>
            <a:ext cx="8229600" cy="1107996"/>
          </a:xfrm>
        </p:spPr>
        <p:txBody>
          <a:bodyPr wrap="square" anchor="b">
            <a:spAutoFit/>
          </a:bodyPr>
          <a:lstStyle/>
          <a:p>
            <a:r>
              <a:rPr lang="en-IN" dirty="0"/>
              <a:t>Management Information Systems: Managing the Digital Firm</a:t>
            </a:r>
          </a:p>
        </p:txBody>
      </p:sp>
      <p:sp>
        <p:nvSpPr>
          <p:cNvPr id="3" name="Text Placeholder 2"/>
          <p:cNvSpPr>
            <a:spLocks noGrp="1"/>
          </p:cNvSpPr>
          <p:nvPr>
            <p:ph type="body" sz="quarter" idx="13"/>
          </p:nvPr>
        </p:nvSpPr>
        <p:spPr>
          <a:xfrm>
            <a:off x="457200" y="1285715"/>
            <a:ext cx="8229600" cy="307777"/>
          </a:xfrm>
        </p:spPr>
        <p:txBody>
          <a:bodyPr vert="horz" lIns="0" tIns="0" rIns="0" bIns="0" rtlCol="0" anchor="t">
            <a:spAutoFit/>
          </a:bodyPr>
          <a:lstStyle/>
          <a:p>
            <a:r>
              <a:rPr lang="en-IN" dirty="0"/>
              <a:t>Seventeenth Edition, Global Edition</a:t>
            </a:r>
          </a:p>
        </p:txBody>
      </p:sp>
      <p:sp>
        <p:nvSpPr>
          <p:cNvPr id="4" name="Text Placeholder 3"/>
          <p:cNvSpPr>
            <a:spLocks noGrp="1"/>
          </p:cNvSpPr>
          <p:nvPr>
            <p:ph type="body" sz="quarter" idx="14"/>
          </p:nvPr>
        </p:nvSpPr>
        <p:spPr>
          <a:xfrm>
            <a:off x="4569035" y="1935229"/>
            <a:ext cx="4117765" cy="492443"/>
          </a:xfrm>
        </p:spPr>
        <p:txBody>
          <a:bodyPr wrap="square">
            <a:spAutoFit/>
          </a:bodyPr>
          <a:lstStyle/>
          <a:p>
            <a:r>
              <a:rPr lang="en-IN" sz="3200" dirty="0"/>
              <a:t>Chapter 3</a:t>
            </a:r>
          </a:p>
        </p:txBody>
      </p:sp>
      <p:sp>
        <p:nvSpPr>
          <p:cNvPr id="5" name="Text Placeholder 4" descr="Book cover: Management Information Systems: Managing the Digital Form. By Kenneth C. Laudon and Jane P. Laudon"/>
          <p:cNvSpPr>
            <a:spLocks noGrp="1"/>
          </p:cNvSpPr>
          <p:nvPr>
            <p:ph type="body" sz="quarter" idx="15"/>
          </p:nvPr>
        </p:nvSpPr>
        <p:spPr>
          <a:xfrm>
            <a:off x="4569035" y="2571751"/>
            <a:ext cx="4117765" cy="615553"/>
          </a:xfrm>
        </p:spPr>
        <p:txBody>
          <a:bodyPr wrap="square">
            <a:spAutoFit/>
          </a:bodyPr>
          <a:lstStyle/>
          <a:p>
            <a:r>
              <a:rPr lang="en-IN" altLang="en-US" sz="2000" dirty="0"/>
              <a:t>Information Systems, Organizations, and Strategy</a:t>
            </a:r>
          </a:p>
        </p:txBody>
      </p:sp>
      <p:sp>
        <p:nvSpPr>
          <p:cNvPr id="11" name="Text Placeholder 3"/>
          <p:cNvSpPr>
            <a:spLocks noGrp="1"/>
          </p:cNvSpPr>
          <p:nvPr>
            <p:ph type="body" sz="quarter" idx="14"/>
          </p:nvPr>
        </p:nvSpPr>
        <p:spPr>
          <a:xfrm>
            <a:off x="2309414" y="4843236"/>
            <a:ext cx="6385810" cy="184666"/>
          </a:xfrm>
        </p:spPr>
        <p:txBody>
          <a:bodyPr>
            <a:spAutoFit/>
          </a:bodyPr>
          <a:lstStyle/>
          <a:p>
            <a:pPr algn="r">
              <a:buClrTx/>
              <a:defRPr/>
            </a:pPr>
            <a:r>
              <a:rPr lang="en-US" sz="1200" dirty="0">
                <a:latin typeface="Verdana" panose="020B0604030504040204" pitchFamily="34" charset="0"/>
                <a:ea typeface="Verdana" panose="020B0604030504040204" pitchFamily="34" charset="0"/>
                <a:cs typeface="Verdana" panose="020B0604030504040204" pitchFamily="34" charset="0"/>
              </a:rPr>
              <a:t>Copyright © 2022, 2020, 2018 Pearson Education, Ltd.</a:t>
            </a:r>
            <a:r>
              <a:rPr lang="en-US" sz="1200" b="1" dirty="0">
                <a:latin typeface="Verdana" panose="020B0604030504040204" pitchFamily="34" charset="0"/>
                <a:ea typeface="Verdana" panose="020B0604030504040204" pitchFamily="34" charset="0"/>
                <a:cs typeface="Verdana" panose="020B0604030504040204" pitchFamily="34" charset="0"/>
              </a:rPr>
              <a:t> </a:t>
            </a:r>
            <a:r>
              <a:rPr lang="en-US" sz="1200" dirty="0">
                <a:latin typeface="Verdana" panose="020B0604030504040204" pitchFamily="34" charset="0"/>
                <a:ea typeface="Verdana" panose="020B0604030504040204" pitchFamily="34" charset="0"/>
                <a:cs typeface="Verdana" panose="020B0604030504040204" pitchFamily="34" charset="0"/>
              </a:rPr>
              <a:t>All Rights Reserved</a:t>
            </a:r>
            <a:endParaRPr lang="en-US" altLang="en-US" sz="1200" dirty="0">
              <a:latin typeface="Verdana" panose="020B0604030504040204" pitchFamily="34" charset="0"/>
              <a:ea typeface="Verdana" panose="020B0604030504040204" pitchFamily="34" charset="0"/>
              <a:cs typeface="Verdana" panose="020B0604030504040204" pitchFamily="34" charset="0"/>
            </a:endParaRPr>
          </a:p>
        </p:txBody>
      </p:sp>
      <p:pic>
        <p:nvPicPr>
          <p:cNvPr id="6" name="Picture 5">
            <a:extLst>
              <a:ext uri="{FF2B5EF4-FFF2-40B4-BE49-F238E27FC236}">
                <a16:creationId xmlns:a16="http://schemas.microsoft.com/office/drawing/2014/main" id="{54256ECA-41E5-4412-8872-7A33BA65C780}"/>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440942" y="1629288"/>
            <a:ext cx="2496016" cy="3116031"/>
          </a:xfrm>
          <a:prstGeom prst="rect">
            <a:avLst/>
          </a:prstGeom>
        </p:spPr>
      </p:pic>
    </p:spTree>
    <p:extLst>
      <p:ext uri="{BB962C8B-B14F-4D97-AF65-F5344CB8AC3E}">
        <p14:creationId xmlns:p14="http://schemas.microsoft.com/office/powerpoint/2010/main" val="25021209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3128"/>
            <a:ext cx="8229600" cy="553998"/>
          </a:xfrm>
        </p:spPr>
        <p:txBody>
          <a:bodyPr>
            <a:spAutoFit/>
          </a:bodyPr>
          <a:lstStyle/>
          <a:p>
            <a:r>
              <a:rPr lang="en-US" altLang="en-US" dirty="0"/>
              <a:t>Features of Organizations</a:t>
            </a:r>
            <a:endParaRPr lang="en-US" sz="2800" dirty="0"/>
          </a:p>
        </p:txBody>
      </p:sp>
      <p:sp>
        <p:nvSpPr>
          <p:cNvPr id="5" name="Content Placeholder 4"/>
          <p:cNvSpPr>
            <a:spLocks noGrp="1"/>
          </p:cNvSpPr>
          <p:nvPr>
            <p:ph idx="1"/>
          </p:nvPr>
        </p:nvSpPr>
        <p:spPr>
          <a:xfrm>
            <a:off x="457200" y="727710"/>
            <a:ext cx="8229600" cy="3354765"/>
          </a:xfrm>
        </p:spPr>
        <p:txBody>
          <a:bodyPr>
            <a:spAutoFit/>
          </a:bodyPr>
          <a:lstStyle/>
          <a:p>
            <a:r>
              <a:rPr lang="en-US" dirty="0"/>
              <a:t>Use of hierarchical structure</a:t>
            </a:r>
          </a:p>
          <a:p>
            <a:r>
              <a:rPr lang="en-US" dirty="0"/>
              <a:t>Accountability, authority in system of impartial decision making</a:t>
            </a:r>
          </a:p>
          <a:p>
            <a:r>
              <a:rPr lang="en-US" dirty="0"/>
              <a:t>Adherence to principle of efficiency</a:t>
            </a:r>
          </a:p>
          <a:p>
            <a:r>
              <a:rPr lang="en-US" dirty="0"/>
              <a:t>Routines and business processes </a:t>
            </a:r>
          </a:p>
          <a:p>
            <a:r>
              <a:rPr lang="en-US" dirty="0"/>
              <a:t>Organizational politics, culture, environments, and structures</a:t>
            </a:r>
          </a:p>
        </p:txBody>
      </p:sp>
      <p:sp>
        <p:nvSpPr>
          <p:cNvPr id="2" name="Footer Placeholder 1">
            <a:extLst>
              <a:ext uri="{FF2B5EF4-FFF2-40B4-BE49-F238E27FC236}">
                <a16:creationId xmlns:a16="http://schemas.microsoft.com/office/drawing/2014/main" id="{E3D19C88-9F07-49DD-A117-CA05EAEEE448}"/>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33431722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9342"/>
            <a:ext cx="8229600" cy="553998"/>
          </a:xfrm>
        </p:spPr>
        <p:txBody>
          <a:bodyPr>
            <a:spAutoFit/>
          </a:bodyPr>
          <a:lstStyle/>
          <a:p>
            <a:r>
              <a:rPr lang="en-US" dirty="0"/>
              <a:t>Routines and Business Processes</a:t>
            </a:r>
            <a:endParaRPr lang="en-US" sz="2800" dirty="0"/>
          </a:p>
        </p:txBody>
      </p:sp>
      <p:sp>
        <p:nvSpPr>
          <p:cNvPr id="5" name="Content Placeholder 4"/>
          <p:cNvSpPr>
            <a:spLocks noGrp="1"/>
          </p:cNvSpPr>
          <p:nvPr>
            <p:ph idx="1"/>
          </p:nvPr>
        </p:nvSpPr>
        <p:spPr>
          <a:xfrm>
            <a:off x="457200" y="732818"/>
            <a:ext cx="8229600" cy="2308324"/>
          </a:xfrm>
        </p:spPr>
        <p:txBody>
          <a:bodyPr>
            <a:spAutoFit/>
          </a:bodyPr>
          <a:lstStyle/>
          <a:p>
            <a:r>
              <a:rPr lang="en-US" dirty="0"/>
              <a:t>Routines (standard operating procedures)</a:t>
            </a:r>
          </a:p>
          <a:p>
            <a:pPr lvl="1"/>
            <a:r>
              <a:rPr lang="en-US" sz="2400" dirty="0"/>
              <a:t>Precise rules, procedures, and practices developed to cope with virtually all expected situations</a:t>
            </a:r>
          </a:p>
          <a:p>
            <a:r>
              <a:rPr lang="en-US" dirty="0"/>
              <a:t>Business processes: Collections of routines</a:t>
            </a:r>
          </a:p>
          <a:p>
            <a:r>
              <a:rPr lang="en-US" dirty="0"/>
              <a:t>Business firm: Collection of business processes</a:t>
            </a:r>
          </a:p>
        </p:txBody>
      </p:sp>
      <p:sp>
        <p:nvSpPr>
          <p:cNvPr id="2" name="Footer Placeholder 1">
            <a:extLst>
              <a:ext uri="{FF2B5EF4-FFF2-40B4-BE49-F238E27FC236}">
                <a16:creationId xmlns:a16="http://schemas.microsoft.com/office/drawing/2014/main" id="{90D88376-F0EB-4260-81C3-A14F85478AD8}"/>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33684624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1674"/>
            <a:ext cx="8229600" cy="1107996"/>
          </a:xfrm>
        </p:spPr>
        <p:txBody>
          <a:bodyPr>
            <a:spAutoFit/>
          </a:bodyPr>
          <a:lstStyle/>
          <a:p>
            <a:r>
              <a:rPr lang="en-US" dirty="0"/>
              <a:t>Figure 3.4 Routines, Business Processes, and Firms</a:t>
            </a:r>
            <a:endParaRPr lang="en-US" sz="2800" dirty="0"/>
          </a:p>
        </p:txBody>
      </p:sp>
      <p:pic>
        <p:nvPicPr>
          <p:cNvPr id="4098" name="Picture 2" descr="A diagram explains how individual routines are connected to various individual routines which are interconnected to the business firm."/>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2741794" y="1370144"/>
            <a:ext cx="3660413" cy="3435790"/>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D33263C4-9CF9-46D1-8FDB-81739E34501C}"/>
              </a:ext>
            </a:extLst>
          </p:cNvPr>
          <p:cNvSpPr>
            <a:spLocks noGrp="1"/>
          </p:cNvSpPr>
          <p:nvPr>
            <p:ph type="ftr" sz="quarter" idx="11"/>
          </p:nvPr>
        </p:nvSpPr>
        <p:spPr>
          <a:xfrm>
            <a:off x="93969" y="4805934"/>
            <a:ext cx="8595360" cy="200474"/>
          </a:xfrm>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40687102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3128"/>
            <a:ext cx="8229600" cy="553998"/>
          </a:xfrm>
        </p:spPr>
        <p:txBody>
          <a:bodyPr>
            <a:spAutoFit/>
          </a:bodyPr>
          <a:lstStyle/>
          <a:p>
            <a:r>
              <a:rPr lang="en-US" dirty="0"/>
              <a:t>Organizational Politics</a:t>
            </a:r>
            <a:endParaRPr lang="en-US" sz="2800" dirty="0"/>
          </a:p>
        </p:txBody>
      </p:sp>
      <p:sp>
        <p:nvSpPr>
          <p:cNvPr id="5" name="Content Placeholder 4"/>
          <p:cNvSpPr>
            <a:spLocks noGrp="1"/>
          </p:cNvSpPr>
          <p:nvPr>
            <p:ph idx="1"/>
          </p:nvPr>
        </p:nvSpPr>
        <p:spPr>
          <a:xfrm>
            <a:off x="457200" y="730758"/>
            <a:ext cx="8229600" cy="1300356"/>
          </a:xfrm>
        </p:spPr>
        <p:txBody>
          <a:bodyPr>
            <a:spAutoFit/>
          </a:bodyPr>
          <a:lstStyle/>
          <a:p>
            <a:r>
              <a:rPr lang="en-US" dirty="0"/>
              <a:t>Divergent viewpoints lead to political struggle, competition, and conflict</a:t>
            </a:r>
          </a:p>
          <a:p>
            <a:r>
              <a:rPr lang="en-US" dirty="0"/>
              <a:t>Political resistance greatly hampers organizational change</a:t>
            </a:r>
          </a:p>
        </p:txBody>
      </p:sp>
      <p:sp>
        <p:nvSpPr>
          <p:cNvPr id="2" name="Footer Placeholder 1">
            <a:extLst>
              <a:ext uri="{FF2B5EF4-FFF2-40B4-BE49-F238E27FC236}">
                <a16:creationId xmlns:a16="http://schemas.microsoft.com/office/drawing/2014/main" id="{6C549AD7-58E4-4132-B7B9-F319080674E7}"/>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29725016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3128"/>
            <a:ext cx="8229600" cy="553998"/>
          </a:xfrm>
        </p:spPr>
        <p:txBody>
          <a:bodyPr>
            <a:spAutoFit/>
          </a:bodyPr>
          <a:lstStyle/>
          <a:p>
            <a:r>
              <a:rPr lang="en-US" dirty="0"/>
              <a:t>Organizational Culture</a:t>
            </a:r>
            <a:endParaRPr lang="en-US" sz="2800" dirty="0"/>
          </a:p>
        </p:txBody>
      </p:sp>
      <p:sp>
        <p:nvSpPr>
          <p:cNvPr id="5" name="Content Placeholder 4"/>
          <p:cNvSpPr>
            <a:spLocks noGrp="1"/>
          </p:cNvSpPr>
          <p:nvPr>
            <p:ph idx="1"/>
          </p:nvPr>
        </p:nvSpPr>
        <p:spPr>
          <a:xfrm>
            <a:off x="457200" y="730618"/>
            <a:ext cx="8229600" cy="3008516"/>
          </a:xfrm>
        </p:spPr>
        <p:txBody>
          <a:bodyPr>
            <a:spAutoFit/>
          </a:bodyPr>
          <a:lstStyle/>
          <a:p>
            <a:r>
              <a:rPr lang="en-US" dirty="0"/>
              <a:t>Encompasses set of assumptions that define goal and product</a:t>
            </a:r>
          </a:p>
          <a:p>
            <a:pPr lvl="1"/>
            <a:r>
              <a:rPr lang="en-US" sz="2400" dirty="0"/>
              <a:t>What products the organization should produce</a:t>
            </a:r>
          </a:p>
          <a:p>
            <a:pPr lvl="1"/>
            <a:r>
              <a:rPr lang="en-US" sz="2400" dirty="0"/>
              <a:t>How and where it should be produced</a:t>
            </a:r>
          </a:p>
          <a:p>
            <a:pPr lvl="1"/>
            <a:r>
              <a:rPr lang="en-US" sz="2400" dirty="0"/>
              <a:t>For whom the products should be produced</a:t>
            </a:r>
          </a:p>
          <a:p>
            <a:r>
              <a:rPr lang="en-US" dirty="0"/>
              <a:t>May be powerful unifying force as well as restraint on change</a:t>
            </a:r>
          </a:p>
        </p:txBody>
      </p:sp>
      <p:sp>
        <p:nvSpPr>
          <p:cNvPr id="2" name="Footer Placeholder 1">
            <a:extLst>
              <a:ext uri="{FF2B5EF4-FFF2-40B4-BE49-F238E27FC236}">
                <a16:creationId xmlns:a16="http://schemas.microsoft.com/office/drawing/2014/main" id="{00AFBDDC-A2C6-4146-BE01-B30A4DF98165}"/>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7847910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3128"/>
            <a:ext cx="8229600" cy="553998"/>
          </a:xfrm>
        </p:spPr>
        <p:txBody>
          <a:bodyPr>
            <a:spAutoFit/>
          </a:bodyPr>
          <a:lstStyle/>
          <a:p>
            <a:r>
              <a:rPr lang="en-US" dirty="0">
                <a:ea typeface="Times New Roman" charset="0"/>
                <a:cs typeface="Times New Roman" charset="0"/>
              </a:rPr>
              <a:t>Organizational Environments</a:t>
            </a:r>
            <a:endParaRPr lang="en-US" sz="2800" dirty="0"/>
          </a:p>
        </p:txBody>
      </p:sp>
      <p:sp>
        <p:nvSpPr>
          <p:cNvPr id="5" name="Content Placeholder 4"/>
          <p:cNvSpPr>
            <a:spLocks noGrp="1"/>
          </p:cNvSpPr>
          <p:nvPr>
            <p:ph idx="1"/>
          </p:nvPr>
        </p:nvSpPr>
        <p:spPr>
          <a:xfrm>
            <a:off x="457200" y="737414"/>
            <a:ext cx="8229600" cy="3724096"/>
          </a:xfrm>
        </p:spPr>
        <p:txBody>
          <a:bodyPr>
            <a:spAutoFit/>
          </a:bodyPr>
          <a:lstStyle/>
          <a:p>
            <a:pPr>
              <a:buFontTx/>
              <a:buChar char="•"/>
              <a:defRPr/>
            </a:pPr>
            <a:r>
              <a:rPr lang="en-US" dirty="0">
                <a:solidFill>
                  <a:srgbClr val="000000"/>
                </a:solidFill>
              </a:rPr>
              <a:t>Organizations and environments have a reciprocal relationship</a:t>
            </a:r>
          </a:p>
          <a:p>
            <a:pPr>
              <a:buFontTx/>
              <a:buChar char="•"/>
              <a:defRPr/>
            </a:pPr>
            <a:r>
              <a:rPr lang="en-US" dirty="0">
                <a:solidFill>
                  <a:srgbClr val="000000"/>
                </a:solidFill>
              </a:rPr>
              <a:t>Organizations are open to, and dependent on, the social and physical environment</a:t>
            </a:r>
          </a:p>
          <a:p>
            <a:pPr>
              <a:buFontTx/>
              <a:buChar char="•"/>
              <a:defRPr/>
            </a:pPr>
            <a:r>
              <a:rPr lang="en-US" dirty="0">
                <a:solidFill>
                  <a:srgbClr val="000000"/>
                </a:solidFill>
              </a:rPr>
              <a:t>Organizations can influence their environments</a:t>
            </a:r>
          </a:p>
          <a:p>
            <a:pPr>
              <a:buFontTx/>
              <a:buChar char="•"/>
              <a:defRPr/>
            </a:pPr>
            <a:r>
              <a:rPr lang="en-US" dirty="0">
                <a:solidFill>
                  <a:srgbClr val="000000"/>
                </a:solidFill>
              </a:rPr>
              <a:t>Environments generally change faster than organizations</a:t>
            </a:r>
          </a:p>
          <a:p>
            <a:pPr>
              <a:buFontTx/>
              <a:buChar char="•"/>
              <a:defRPr/>
            </a:pPr>
            <a:r>
              <a:rPr lang="en-US" dirty="0">
                <a:solidFill>
                  <a:srgbClr val="000000"/>
                </a:solidFill>
              </a:rPr>
              <a:t>Information systems can be instrument of environmental scanning, act as a lens</a:t>
            </a:r>
            <a:endParaRPr lang="en-US" dirty="0"/>
          </a:p>
        </p:txBody>
      </p:sp>
      <p:sp>
        <p:nvSpPr>
          <p:cNvPr id="2" name="Footer Placeholder 1">
            <a:extLst>
              <a:ext uri="{FF2B5EF4-FFF2-40B4-BE49-F238E27FC236}">
                <a16:creationId xmlns:a16="http://schemas.microsoft.com/office/drawing/2014/main" id="{4D3B2F31-6057-4940-8BCA-C50C815A5D7D}"/>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18063558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33350"/>
            <a:ext cx="8229600" cy="923330"/>
          </a:xfrm>
        </p:spPr>
        <p:txBody>
          <a:bodyPr>
            <a:spAutoFit/>
          </a:bodyPr>
          <a:lstStyle/>
          <a:p>
            <a:r>
              <a:rPr lang="en-US" sz="3000" dirty="0"/>
              <a:t>Figure 3.5 Environments and Organizations Have a Reciprocal Relationship</a:t>
            </a:r>
          </a:p>
        </p:txBody>
      </p:sp>
      <p:pic>
        <p:nvPicPr>
          <p:cNvPr id="5122" name="Picture 2" descr="A refractive image of an eye illustrates the role of information systems in aiding an organization to perceive changes in the environment. For a full description, see Notes. Press F6."/>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821919" y="1360301"/>
            <a:ext cx="5500163" cy="3201929"/>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CB497D10-7F50-4078-8006-F70CBF71848D}"/>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38811732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3128"/>
            <a:ext cx="8229600" cy="553998"/>
          </a:xfrm>
        </p:spPr>
        <p:txBody>
          <a:bodyPr>
            <a:spAutoFit/>
          </a:bodyPr>
          <a:lstStyle/>
          <a:p>
            <a:r>
              <a:rPr lang="en-US" altLang="en-US" dirty="0"/>
              <a:t>Disruptive Technologies</a:t>
            </a:r>
            <a:endParaRPr lang="en-US" sz="2800" dirty="0"/>
          </a:p>
        </p:txBody>
      </p:sp>
      <p:sp>
        <p:nvSpPr>
          <p:cNvPr id="5" name="Content Placeholder 4"/>
          <p:cNvSpPr>
            <a:spLocks noGrp="1"/>
          </p:cNvSpPr>
          <p:nvPr>
            <p:ph idx="1"/>
          </p:nvPr>
        </p:nvSpPr>
        <p:spPr>
          <a:xfrm>
            <a:off x="457200" y="727895"/>
            <a:ext cx="8229600" cy="4078039"/>
          </a:xfrm>
        </p:spPr>
        <p:txBody>
          <a:bodyPr>
            <a:spAutoFit/>
          </a:bodyPr>
          <a:lstStyle/>
          <a:p>
            <a:pPr>
              <a:spcBef>
                <a:spcPts val="600"/>
              </a:spcBef>
            </a:pPr>
            <a:r>
              <a:rPr lang="en-US" altLang="en-US" dirty="0"/>
              <a:t>Substitute products that perform as well as or better than existing product</a:t>
            </a:r>
          </a:p>
          <a:p>
            <a:pPr>
              <a:spcBef>
                <a:spcPts val="600"/>
              </a:spcBef>
            </a:pPr>
            <a:r>
              <a:rPr lang="en-US" altLang="en-US" dirty="0"/>
              <a:t>Technology that brings sweeping change to businesses, industries, markets</a:t>
            </a:r>
          </a:p>
          <a:p>
            <a:pPr>
              <a:spcBef>
                <a:spcPts val="600"/>
              </a:spcBef>
            </a:pPr>
            <a:r>
              <a:rPr lang="en-US" altLang="en-US" dirty="0"/>
              <a:t>Examples: personal computers, </a:t>
            </a:r>
            <a:r>
              <a:rPr lang="en-US" dirty="0"/>
              <a:t>smartphones, Big Data, artificial intelligence, the Internet</a:t>
            </a:r>
            <a:endParaRPr lang="en-US" altLang="en-US" dirty="0"/>
          </a:p>
          <a:p>
            <a:pPr>
              <a:spcBef>
                <a:spcPts val="600"/>
              </a:spcBef>
            </a:pPr>
            <a:r>
              <a:rPr lang="en-US" altLang="en-US" dirty="0"/>
              <a:t>First movers and fast followers</a:t>
            </a:r>
          </a:p>
          <a:p>
            <a:pPr lvl="1"/>
            <a:r>
              <a:rPr lang="en-US" altLang="en-US" sz="2400" dirty="0"/>
              <a:t>First movers—inventors of disruptive technologies</a:t>
            </a:r>
          </a:p>
          <a:p>
            <a:pPr lvl="1"/>
            <a:r>
              <a:rPr lang="en-US" altLang="en-US" sz="2400" dirty="0"/>
              <a:t>Fast followers—firms with the size and resources to capitalize on that technology</a:t>
            </a:r>
            <a:endParaRPr lang="en-US" sz="2400" dirty="0"/>
          </a:p>
        </p:txBody>
      </p:sp>
      <p:sp>
        <p:nvSpPr>
          <p:cNvPr id="2" name="Footer Placeholder 1">
            <a:extLst>
              <a:ext uri="{FF2B5EF4-FFF2-40B4-BE49-F238E27FC236}">
                <a16:creationId xmlns:a16="http://schemas.microsoft.com/office/drawing/2014/main" id="{E65E5A52-3A40-4DF1-9A09-7D58877A65AA}"/>
              </a:ext>
            </a:extLst>
          </p:cNvPr>
          <p:cNvSpPr>
            <a:spLocks noGrp="1"/>
          </p:cNvSpPr>
          <p:nvPr>
            <p:ph type="ftr" sz="quarter" idx="11"/>
          </p:nvPr>
        </p:nvSpPr>
        <p:spPr>
          <a:xfrm>
            <a:off x="93969" y="4805934"/>
            <a:ext cx="8595360" cy="264438"/>
          </a:xfrm>
        </p:spPr>
        <p:txBody>
          <a:bodyPr/>
          <a:lstStyle/>
          <a:p>
            <a:r>
              <a:rPr lang="en-US" dirty="0"/>
              <a:t>Copyright © 2022, 2020, 2018 Pearson Education, Ltd. All Rights Reserved</a:t>
            </a:r>
          </a:p>
        </p:txBody>
      </p:sp>
    </p:spTree>
    <p:extLst>
      <p:ext uri="{BB962C8B-B14F-4D97-AF65-F5344CB8AC3E}">
        <p14:creationId xmlns:p14="http://schemas.microsoft.com/office/powerpoint/2010/main" val="21872254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3128"/>
            <a:ext cx="8229600" cy="553998"/>
          </a:xfrm>
        </p:spPr>
        <p:txBody>
          <a:bodyPr>
            <a:spAutoFit/>
          </a:bodyPr>
          <a:lstStyle/>
          <a:p>
            <a:r>
              <a:rPr lang="en-US" dirty="0"/>
              <a:t>Organizational Structure</a:t>
            </a:r>
            <a:endParaRPr lang="en-US" sz="2800" dirty="0"/>
          </a:p>
        </p:txBody>
      </p:sp>
      <p:sp>
        <p:nvSpPr>
          <p:cNvPr id="5" name="Content Placeholder 4"/>
          <p:cNvSpPr>
            <a:spLocks noGrp="1"/>
          </p:cNvSpPr>
          <p:nvPr>
            <p:ph idx="1"/>
          </p:nvPr>
        </p:nvSpPr>
        <p:spPr>
          <a:xfrm>
            <a:off x="457200" y="729130"/>
            <a:ext cx="8229600" cy="3162404"/>
          </a:xfrm>
        </p:spPr>
        <p:txBody>
          <a:bodyPr>
            <a:spAutoFit/>
          </a:bodyPr>
          <a:lstStyle/>
          <a:p>
            <a:r>
              <a:rPr lang="en-US" dirty="0"/>
              <a:t>Five basic kinds of organizational structure (</a:t>
            </a:r>
            <a:r>
              <a:rPr lang="en-US" dirty="0" err="1"/>
              <a:t>Mintzberg</a:t>
            </a:r>
            <a:r>
              <a:rPr lang="en-US" dirty="0"/>
              <a:t>)</a:t>
            </a:r>
          </a:p>
          <a:p>
            <a:pPr lvl="1"/>
            <a:r>
              <a:rPr lang="en-US" sz="2400" dirty="0"/>
              <a:t>Entrepreneurial</a:t>
            </a:r>
          </a:p>
          <a:p>
            <a:pPr lvl="1"/>
            <a:r>
              <a:rPr lang="en-US" sz="2400" dirty="0"/>
              <a:t>Machine bureaucracy</a:t>
            </a:r>
          </a:p>
          <a:p>
            <a:pPr lvl="1"/>
            <a:r>
              <a:rPr lang="en-US" sz="2400" dirty="0" err="1"/>
              <a:t>Divisionalized</a:t>
            </a:r>
            <a:r>
              <a:rPr lang="en-US" sz="2400" dirty="0"/>
              <a:t> bureaucracy </a:t>
            </a:r>
          </a:p>
          <a:p>
            <a:pPr lvl="1"/>
            <a:r>
              <a:rPr lang="en-US" sz="2400" dirty="0"/>
              <a:t>Professional bureaucracy </a:t>
            </a:r>
          </a:p>
          <a:p>
            <a:pPr lvl="1"/>
            <a:r>
              <a:rPr lang="en-US" sz="2400" dirty="0"/>
              <a:t>Adhocracy</a:t>
            </a:r>
          </a:p>
          <a:p>
            <a:r>
              <a:rPr lang="en-US" dirty="0"/>
              <a:t>Information system often reflects organizational structure</a:t>
            </a:r>
          </a:p>
        </p:txBody>
      </p:sp>
      <p:sp>
        <p:nvSpPr>
          <p:cNvPr id="2" name="Footer Placeholder 1">
            <a:extLst>
              <a:ext uri="{FF2B5EF4-FFF2-40B4-BE49-F238E27FC236}">
                <a16:creationId xmlns:a16="http://schemas.microsoft.com/office/drawing/2014/main" id="{AF199822-63A0-49CF-8C02-19190CD98A69}"/>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15254931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3984"/>
            <a:ext cx="8229600" cy="553998"/>
          </a:xfrm>
        </p:spPr>
        <p:txBody>
          <a:bodyPr>
            <a:spAutoFit/>
          </a:bodyPr>
          <a:lstStyle/>
          <a:p>
            <a:r>
              <a:rPr lang="en-US" dirty="0"/>
              <a:t>Other Organizational Features</a:t>
            </a:r>
            <a:endParaRPr lang="en-US" sz="2800" dirty="0"/>
          </a:p>
        </p:txBody>
      </p:sp>
      <p:sp>
        <p:nvSpPr>
          <p:cNvPr id="5" name="Content Placeholder 4"/>
          <p:cNvSpPr>
            <a:spLocks noGrp="1"/>
          </p:cNvSpPr>
          <p:nvPr>
            <p:ph idx="1"/>
          </p:nvPr>
        </p:nvSpPr>
        <p:spPr>
          <a:xfrm>
            <a:off x="457200" y="736702"/>
            <a:ext cx="8229600" cy="3039008"/>
          </a:xfrm>
        </p:spPr>
        <p:txBody>
          <a:bodyPr>
            <a:spAutoFit/>
          </a:bodyPr>
          <a:lstStyle/>
          <a:p>
            <a:r>
              <a:rPr lang="en-US" dirty="0"/>
              <a:t>Goals</a:t>
            </a:r>
          </a:p>
          <a:p>
            <a:pPr lvl="1"/>
            <a:r>
              <a:rPr lang="en-US" sz="2400" dirty="0"/>
              <a:t>Coercive, utilitarian, normative, and so on</a:t>
            </a:r>
          </a:p>
          <a:p>
            <a:r>
              <a:rPr lang="en-US" dirty="0"/>
              <a:t>Constituencies</a:t>
            </a:r>
          </a:p>
          <a:p>
            <a:r>
              <a:rPr lang="en-US" dirty="0"/>
              <a:t>Leadership styles</a:t>
            </a:r>
          </a:p>
          <a:p>
            <a:r>
              <a:rPr lang="en-US" dirty="0"/>
              <a:t>Types of tasks</a:t>
            </a:r>
          </a:p>
          <a:p>
            <a:r>
              <a:rPr lang="en-US" dirty="0"/>
              <a:t>Different environments </a:t>
            </a:r>
          </a:p>
        </p:txBody>
      </p:sp>
      <p:sp>
        <p:nvSpPr>
          <p:cNvPr id="2" name="Footer Placeholder 1">
            <a:extLst>
              <a:ext uri="{FF2B5EF4-FFF2-40B4-BE49-F238E27FC236}">
                <a16:creationId xmlns:a16="http://schemas.microsoft.com/office/drawing/2014/main" id="{6E0587B0-2E6D-400C-B7A2-CBAE1EB73FAF}"/>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9691246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3128"/>
            <a:ext cx="8229600" cy="553998"/>
          </a:xfrm>
        </p:spPr>
        <p:txBody>
          <a:bodyPr>
            <a:spAutoFit/>
          </a:bodyPr>
          <a:lstStyle/>
          <a:p>
            <a:r>
              <a:rPr lang="en-US" altLang="en-US" dirty="0"/>
              <a:t>Learning Objectives</a:t>
            </a:r>
            <a:endParaRPr lang="en-US" dirty="0"/>
          </a:p>
        </p:txBody>
      </p:sp>
      <p:sp>
        <p:nvSpPr>
          <p:cNvPr id="5" name="Content Placeholder 4"/>
          <p:cNvSpPr>
            <a:spLocks noGrp="1"/>
          </p:cNvSpPr>
          <p:nvPr>
            <p:ph idx="1"/>
          </p:nvPr>
        </p:nvSpPr>
        <p:spPr>
          <a:xfrm>
            <a:off x="457200" y="783431"/>
            <a:ext cx="8229600" cy="3693319"/>
          </a:xfrm>
        </p:spPr>
        <p:txBody>
          <a:bodyPr vert="horz" lIns="0" tIns="0" rIns="0" bIns="0" rtlCol="0" anchor="t">
            <a:spAutoFit/>
          </a:bodyPr>
          <a:lstStyle/>
          <a:p>
            <a:pPr marL="447675" indent="-447675">
              <a:spcBef>
                <a:spcPts val="600"/>
              </a:spcBef>
              <a:buNone/>
              <a:tabLst>
                <a:tab pos="476250" algn="l"/>
              </a:tabLst>
            </a:pPr>
            <a:r>
              <a:rPr lang="en-US" altLang="en-US" sz="2200" b="1" dirty="0">
                <a:solidFill>
                  <a:schemeClr val="bg2"/>
                </a:solidFill>
              </a:rPr>
              <a:t>3.1</a:t>
            </a:r>
            <a:r>
              <a:rPr lang="en-US" altLang="en-US" sz="2200" b="1" dirty="0"/>
              <a:t> </a:t>
            </a:r>
            <a:r>
              <a:rPr lang="en-IN" altLang="en-US" sz="2200" dirty="0"/>
              <a:t>Which features of organizations do managers need to know about to build and use information systems successfully?</a:t>
            </a:r>
          </a:p>
          <a:p>
            <a:pPr marL="0" indent="0">
              <a:spcBef>
                <a:spcPts val="600"/>
              </a:spcBef>
              <a:buNone/>
            </a:pPr>
            <a:r>
              <a:rPr lang="en-US" altLang="en-US" sz="2200" b="1" dirty="0">
                <a:solidFill>
                  <a:schemeClr val="bg2"/>
                </a:solidFill>
              </a:rPr>
              <a:t>3.2</a:t>
            </a:r>
            <a:r>
              <a:rPr lang="en-US" altLang="en-US" sz="2200" b="1" dirty="0"/>
              <a:t> </a:t>
            </a:r>
            <a:r>
              <a:rPr lang="en-IN" altLang="en-US" sz="2200" dirty="0"/>
              <a:t>What is the impact of information systems on organizations?</a:t>
            </a:r>
          </a:p>
          <a:p>
            <a:pPr marL="447675" indent="-447675">
              <a:spcBef>
                <a:spcPts val="600"/>
              </a:spcBef>
              <a:buNone/>
              <a:tabLst>
                <a:tab pos="466725" algn="l"/>
              </a:tabLst>
            </a:pPr>
            <a:r>
              <a:rPr lang="en-US" altLang="en-US" sz="2200" b="1" dirty="0">
                <a:solidFill>
                  <a:schemeClr val="bg2"/>
                </a:solidFill>
              </a:rPr>
              <a:t>3.3</a:t>
            </a:r>
            <a:r>
              <a:rPr lang="en-US" altLang="en-US" sz="2200" b="1" dirty="0"/>
              <a:t> </a:t>
            </a:r>
            <a:r>
              <a:rPr lang="en-IN" altLang="en-US" sz="2200" dirty="0"/>
              <a:t>How do Porter’s competitive forces model, the value chain model, synergies, core competencies, and network economics help companies develop competitive strategies using information systems?</a:t>
            </a:r>
          </a:p>
          <a:p>
            <a:pPr marL="447675" indent="-447675">
              <a:spcBef>
                <a:spcPts val="600"/>
              </a:spcBef>
              <a:buNone/>
              <a:tabLst>
                <a:tab pos="476250" algn="l"/>
              </a:tabLst>
            </a:pPr>
            <a:r>
              <a:rPr lang="en-US" altLang="en-US" sz="2200" b="1" dirty="0">
                <a:solidFill>
                  <a:schemeClr val="bg2"/>
                </a:solidFill>
              </a:rPr>
              <a:t>3.4</a:t>
            </a:r>
            <a:r>
              <a:rPr lang="en-US" altLang="en-US" sz="2200" dirty="0">
                <a:cs typeface="Arial"/>
              </a:rPr>
              <a:t> </a:t>
            </a:r>
            <a:r>
              <a:rPr lang="en-IN" sz="2200" dirty="0"/>
              <a:t>What are the challenges posed by strategic information systems, and how should they be addressed?</a:t>
            </a:r>
          </a:p>
          <a:p>
            <a:pPr marL="0" indent="0">
              <a:spcBef>
                <a:spcPts val="600"/>
              </a:spcBef>
              <a:buNone/>
            </a:pPr>
            <a:r>
              <a:rPr lang="en-US" altLang="en-US" sz="2200" b="1" dirty="0">
                <a:solidFill>
                  <a:schemeClr val="bg2"/>
                </a:solidFill>
              </a:rPr>
              <a:t>3.5</a:t>
            </a:r>
            <a:r>
              <a:rPr lang="en-US" altLang="en-US" sz="2200" dirty="0">
                <a:cs typeface="Arial"/>
              </a:rPr>
              <a:t> </a:t>
            </a:r>
            <a:r>
              <a:rPr lang="en-US" sz="2200" dirty="0"/>
              <a:t>How will MIS help my career?</a:t>
            </a:r>
          </a:p>
        </p:txBody>
      </p:sp>
      <p:sp>
        <p:nvSpPr>
          <p:cNvPr id="2" name="Footer Placeholder 1">
            <a:extLst>
              <a:ext uri="{FF2B5EF4-FFF2-40B4-BE49-F238E27FC236}">
                <a16:creationId xmlns:a16="http://schemas.microsoft.com/office/drawing/2014/main" id="{53883165-C9EC-4835-A40C-A38235D0E44D}"/>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3925979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3128"/>
            <a:ext cx="8229600" cy="553998"/>
          </a:xfrm>
        </p:spPr>
        <p:txBody>
          <a:bodyPr>
            <a:spAutoFit/>
          </a:bodyPr>
          <a:lstStyle/>
          <a:p>
            <a:r>
              <a:rPr lang="en-US" dirty="0"/>
              <a:t>Economic Impacts</a:t>
            </a:r>
            <a:endParaRPr lang="en-US" sz="2800" dirty="0"/>
          </a:p>
        </p:txBody>
      </p:sp>
      <p:sp>
        <p:nvSpPr>
          <p:cNvPr id="5" name="Content Placeholder 4"/>
          <p:cNvSpPr>
            <a:spLocks noGrp="1"/>
          </p:cNvSpPr>
          <p:nvPr>
            <p:ph idx="1"/>
          </p:nvPr>
        </p:nvSpPr>
        <p:spPr>
          <a:xfrm>
            <a:off x="457200" y="750945"/>
            <a:ext cx="8229600" cy="3585597"/>
          </a:xfrm>
        </p:spPr>
        <p:txBody>
          <a:bodyPr>
            <a:spAutoFit/>
          </a:bodyPr>
          <a:lstStyle/>
          <a:p>
            <a:r>
              <a:rPr lang="en-US" sz="2200" spc="-300" dirty="0"/>
              <a:t>I </a:t>
            </a:r>
            <a:r>
              <a:rPr lang="en-US" sz="2200" dirty="0"/>
              <a:t>T changes relative costs of capital and the costs of information</a:t>
            </a:r>
          </a:p>
          <a:p>
            <a:r>
              <a:rPr lang="en-US" sz="2200" dirty="0"/>
              <a:t>Information systems technology is a factor of production, like capital and labor</a:t>
            </a:r>
          </a:p>
          <a:p>
            <a:r>
              <a:rPr lang="en-US" sz="2200" spc="-300" dirty="0"/>
              <a:t>I </a:t>
            </a:r>
            <a:r>
              <a:rPr lang="en-US" sz="2200" dirty="0"/>
              <a:t>T affects the cost and quality of information and changes economics of information</a:t>
            </a:r>
          </a:p>
          <a:p>
            <a:pPr lvl="1"/>
            <a:r>
              <a:rPr lang="en-US" dirty="0"/>
              <a:t>Information technology helps firms contract in size because it can reduce transaction costs (the cost of participating in markets)</a:t>
            </a:r>
          </a:p>
          <a:p>
            <a:pPr lvl="2"/>
            <a:r>
              <a:rPr lang="en-US" sz="2200" dirty="0"/>
              <a:t>Outsourcing</a:t>
            </a:r>
          </a:p>
        </p:txBody>
      </p:sp>
      <p:sp>
        <p:nvSpPr>
          <p:cNvPr id="2" name="Footer Placeholder 1">
            <a:extLst>
              <a:ext uri="{FF2B5EF4-FFF2-40B4-BE49-F238E27FC236}">
                <a16:creationId xmlns:a16="http://schemas.microsoft.com/office/drawing/2014/main" id="{66A3A236-DA66-424B-A8A5-D690BD4FB651}"/>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41925304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3128"/>
            <a:ext cx="8229600" cy="553998"/>
          </a:xfrm>
        </p:spPr>
        <p:txBody>
          <a:bodyPr>
            <a:spAutoFit/>
          </a:bodyPr>
          <a:lstStyle/>
          <a:p>
            <a:r>
              <a:rPr lang="en-US" altLang="en-US" dirty="0"/>
              <a:t>Transaction Cost Theory</a:t>
            </a:r>
            <a:endParaRPr lang="en-US" sz="2800" dirty="0"/>
          </a:p>
        </p:txBody>
      </p:sp>
      <p:sp>
        <p:nvSpPr>
          <p:cNvPr id="5" name="Content Placeholder 4"/>
          <p:cNvSpPr>
            <a:spLocks noGrp="1"/>
          </p:cNvSpPr>
          <p:nvPr>
            <p:ph idx="1"/>
          </p:nvPr>
        </p:nvSpPr>
        <p:spPr>
          <a:xfrm>
            <a:off x="457200" y="732106"/>
            <a:ext cx="8229600" cy="2854628"/>
          </a:xfrm>
        </p:spPr>
        <p:txBody>
          <a:bodyPr>
            <a:spAutoFit/>
          </a:bodyPr>
          <a:lstStyle/>
          <a:p>
            <a:r>
              <a:rPr lang="en-US" altLang="en-US" dirty="0"/>
              <a:t>Firms seek to economize on transaction costs (the costs of participating in markets)</a:t>
            </a:r>
          </a:p>
          <a:p>
            <a:pPr lvl="1"/>
            <a:r>
              <a:rPr lang="en-US" altLang="en-US" sz="2400" dirty="0"/>
              <a:t>Vertical integration, hiring more employees, buying suppliers and distributors</a:t>
            </a:r>
          </a:p>
          <a:p>
            <a:r>
              <a:rPr lang="en-US" altLang="en-US" spc="-300" dirty="0"/>
              <a:t>I </a:t>
            </a:r>
            <a:r>
              <a:rPr lang="en-US" altLang="en-US" dirty="0"/>
              <a:t>T lowers market transaction costs, making it worthwhile for firms to transact with other firms rather than grow the number of employees</a:t>
            </a:r>
            <a:endParaRPr lang="en-US" dirty="0"/>
          </a:p>
        </p:txBody>
      </p:sp>
      <p:sp>
        <p:nvSpPr>
          <p:cNvPr id="2" name="Footer Placeholder 1">
            <a:extLst>
              <a:ext uri="{FF2B5EF4-FFF2-40B4-BE49-F238E27FC236}">
                <a16:creationId xmlns:a16="http://schemas.microsoft.com/office/drawing/2014/main" id="{FC6E5BC7-ABB6-4BBF-B176-20E1AD0EAD3B}"/>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34941461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9342"/>
            <a:ext cx="8229600" cy="553998"/>
          </a:xfrm>
        </p:spPr>
        <p:txBody>
          <a:bodyPr>
            <a:spAutoFit/>
          </a:bodyPr>
          <a:lstStyle/>
          <a:p>
            <a:r>
              <a:rPr lang="en-US" dirty="0"/>
              <a:t>Agency Theory</a:t>
            </a:r>
            <a:endParaRPr lang="en-US" sz="2800" dirty="0"/>
          </a:p>
        </p:txBody>
      </p:sp>
      <p:sp>
        <p:nvSpPr>
          <p:cNvPr id="5" name="Content Placeholder 4"/>
          <p:cNvSpPr>
            <a:spLocks noGrp="1"/>
          </p:cNvSpPr>
          <p:nvPr>
            <p:ph idx="1"/>
          </p:nvPr>
        </p:nvSpPr>
        <p:spPr>
          <a:xfrm>
            <a:off x="457200" y="732514"/>
            <a:ext cx="8229600" cy="2970044"/>
          </a:xfrm>
        </p:spPr>
        <p:txBody>
          <a:bodyPr>
            <a:spAutoFit/>
          </a:bodyPr>
          <a:lstStyle/>
          <a:p>
            <a:r>
              <a:rPr lang="en-IN" altLang="en-US" dirty="0"/>
              <a:t>Firm is nexus of contracts among self-interested parties requiring supervision</a:t>
            </a:r>
          </a:p>
          <a:p>
            <a:r>
              <a:rPr lang="en-IN" altLang="en-US" dirty="0"/>
              <a:t>Firms experience agency costs (the cost of managing and supervising) which rise as firm grows</a:t>
            </a:r>
          </a:p>
          <a:p>
            <a:r>
              <a:rPr lang="en-IN" altLang="en-US" spc="-300" dirty="0"/>
              <a:t>I </a:t>
            </a:r>
            <a:r>
              <a:rPr lang="en-IN" altLang="en-US" dirty="0"/>
              <a:t>T can reduce agency costs, making it possible for firms to grow without adding to the costs of supervising, and without adding employees</a:t>
            </a:r>
          </a:p>
        </p:txBody>
      </p:sp>
      <p:sp>
        <p:nvSpPr>
          <p:cNvPr id="2" name="Footer Placeholder 1">
            <a:extLst>
              <a:ext uri="{FF2B5EF4-FFF2-40B4-BE49-F238E27FC236}">
                <a16:creationId xmlns:a16="http://schemas.microsoft.com/office/drawing/2014/main" id="{89D55365-E01B-45CA-ADAB-104E6B7BE505}"/>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6652544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4722"/>
            <a:ext cx="8229600" cy="1107996"/>
          </a:xfrm>
        </p:spPr>
        <p:txBody>
          <a:bodyPr>
            <a:spAutoFit/>
          </a:bodyPr>
          <a:lstStyle/>
          <a:p>
            <a:r>
              <a:rPr lang="en-US" dirty="0"/>
              <a:t>Organizational and Behavioral Impacts</a:t>
            </a:r>
            <a:endParaRPr lang="en-US" sz="2800" dirty="0"/>
          </a:p>
        </p:txBody>
      </p:sp>
      <p:sp>
        <p:nvSpPr>
          <p:cNvPr id="5" name="Content Placeholder 4"/>
          <p:cNvSpPr>
            <a:spLocks noGrp="1"/>
          </p:cNvSpPr>
          <p:nvPr>
            <p:ph idx="1"/>
          </p:nvPr>
        </p:nvSpPr>
        <p:spPr>
          <a:xfrm>
            <a:off x="457200" y="1432616"/>
            <a:ext cx="8229600" cy="3344404"/>
          </a:xfrm>
        </p:spPr>
        <p:txBody>
          <a:bodyPr>
            <a:spAutoFit/>
          </a:bodyPr>
          <a:lstStyle/>
          <a:p>
            <a:r>
              <a:rPr lang="en-US" spc="-300" dirty="0"/>
              <a:t>I </a:t>
            </a:r>
            <a:r>
              <a:rPr lang="en-US" dirty="0"/>
              <a:t>T flattens organizations</a:t>
            </a:r>
          </a:p>
          <a:p>
            <a:pPr lvl="1"/>
            <a:r>
              <a:rPr lang="en-US" sz="2400" dirty="0"/>
              <a:t>Decision making is pushed to lower levels</a:t>
            </a:r>
          </a:p>
          <a:p>
            <a:pPr lvl="1"/>
            <a:r>
              <a:rPr lang="en-US" sz="2400" dirty="0"/>
              <a:t>Fewer managers are needed (</a:t>
            </a:r>
            <a:r>
              <a:rPr lang="en-US" sz="2400" spc="-300" dirty="0"/>
              <a:t>I </a:t>
            </a:r>
            <a:r>
              <a:rPr lang="en-US" sz="2400" dirty="0"/>
              <a:t>T enables faster decision making and increases span of control)</a:t>
            </a:r>
          </a:p>
          <a:p>
            <a:r>
              <a:rPr lang="en-US" dirty="0"/>
              <a:t>Postindustrial organizations</a:t>
            </a:r>
          </a:p>
          <a:p>
            <a:pPr lvl="1"/>
            <a:r>
              <a:rPr lang="en-US" sz="2400" dirty="0"/>
              <a:t>Organizations flatten because in postindustrial societies, authority increasingly relies on knowledge and competence rather than formal positions</a:t>
            </a:r>
          </a:p>
        </p:txBody>
      </p:sp>
      <p:sp>
        <p:nvSpPr>
          <p:cNvPr id="2" name="Footer Placeholder 1">
            <a:extLst>
              <a:ext uri="{FF2B5EF4-FFF2-40B4-BE49-F238E27FC236}">
                <a16:creationId xmlns:a16="http://schemas.microsoft.com/office/drawing/2014/main" id="{C3122BEF-97E5-462E-941D-6CF601A8EE3B}"/>
              </a:ext>
            </a:extLst>
          </p:cNvPr>
          <p:cNvSpPr>
            <a:spLocks noGrp="1"/>
          </p:cNvSpPr>
          <p:nvPr>
            <p:ph type="ftr" sz="quarter" idx="11"/>
          </p:nvPr>
        </p:nvSpPr>
        <p:spPr>
          <a:xfrm>
            <a:off x="93969" y="4629151"/>
            <a:ext cx="8595360" cy="449627"/>
          </a:xfrm>
        </p:spPr>
        <p:txBody>
          <a:bodyPr/>
          <a:lstStyle/>
          <a:p>
            <a:r>
              <a:rPr lang="en-US" dirty="0"/>
              <a:t>Copyright © 2022, 2020, 2018 Pearson Education, Ltd. All Rights Reserved</a:t>
            </a:r>
          </a:p>
        </p:txBody>
      </p:sp>
    </p:spTree>
    <p:extLst>
      <p:ext uri="{BB962C8B-B14F-4D97-AF65-F5344CB8AC3E}">
        <p14:creationId xmlns:p14="http://schemas.microsoft.com/office/powerpoint/2010/main" val="12399859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3128"/>
            <a:ext cx="8229600" cy="553998"/>
          </a:xfrm>
        </p:spPr>
        <p:txBody>
          <a:bodyPr>
            <a:spAutoFit/>
          </a:bodyPr>
          <a:lstStyle/>
          <a:p>
            <a:r>
              <a:rPr lang="en-US" dirty="0"/>
              <a:t>Figure 3.6 Flattening Organizations</a:t>
            </a:r>
            <a:endParaRPr lang="en-US" sz="2800" dirty="0"/>
          </a:p>
        </p:txBody>
      </p:sp>
      <p:pic>
        <p:nvPicPr>
          <p:cNvPr id="6146" name="Picture 2" descr="Two organizational charts compare the role of information systems. For a full description, see Notes. Press F6."/>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960702" y="875095"/>
            <a:ext cx="5233217" cy="3928186"/>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4C5B8589-0639-4CD7-94D8-E5EEBBA20F29}"/>
              </a:ext>
            </a:extLst>
          </p:cNvPr>
          <p:cNvSpPr>
            <a:spLocks noGrp="1"/>
          </p:cNvSpPr>
          <p:nvPr>
            <p:ph type="ftr" sz="quarter" idx="11"/>
          </p:nvPr>
        </p:nvSpPr>
        <p:spPr>
          <a:xfrm>
            <a:off x="93969" y="4629151"/>
            <a:ext cx="8595360" cy="422099"/>
          </a:xfrm>
        </p:spPr>
        <p:txBody>
          <a:bodyPr/>
          <a:lstStyle/>
          <a:p>
            <a:r>
              <a:rPr lang="en-US" dirty="0"/>
              <a:t>Copyright © 2022, 2020, 2018 Pearson Education, Ltd. All Rights Reserved</a:t>
            </a:r>
          </a:p>
        </p:txBody>
      </p:sp>
    </p:spTree>
    <p:extLst>
      <p:ext uri="{BB962C8B-B14F-4D97-AF65-F5344CB8AC3E}">
        <p14:creationId xmlns:p14="http://schemas.microsoft.com/office/powerpoint/2010/main" val="14048439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7150"/>
            <a:ext cx="8229600" cy="1107996"/>
          </a:xfrm>
        </p:spPr>
        <p:txBody>
          <a:bodyPr>
            <a:spAutoFit/>
          </a:bodyPr>
          <a:lstStyle/>
          <a:p>
            <a:r>
              <a:rPr lang="en-US" dirty="0"/>
              <a:t>Understanding Organizational Resistance to Change</a:t>
            </a:r>
            <a:endParaRPr lang="en-US" sz="2800" dirty="0"/>
          </a:p>
        </p:txBody>
      </p:sp>
      <p:sp>
        <p:nvSpPr>
          <p:cNvPr id="5" name="Content Placeholder 4"/>
          <p:cNvSpPr>
            <a:spLocks noGrp="1"/>
          </p:cNvSpPr>
          <p:nvPr>
            <p:ph idx="1"/>
          </p:nvPr>
        </p:nvSpPr>
        <p:spPr>
          <a:xfrm>
            <a:off x="457200" y="1373886"/>
            <a:ext cx="8229600" cy="3231654"/>
          </a:xfrm>
        </p:spPr>
        <p:txBody>
          <a:bodyPr>
            <a:spAutoFit/>
          </a:bodyPr>
          <a:lstStyle/>
          <a:p>
            <a:r>
              <a:rPr lang="en-US" altLang="en-US" sz="2000" dirty="0"/>
              <a:t>Information systems become bound up in organizational politics because they influence access to a key resource—information</a:t>
            </a:r>
          </a:p>
          <a:p>
            <a:pPr>
              <a:spcBef>
                <a:spcPts val="600"/>
              </a:spcBef>
            </a:pPr>
            <a:r>
              <a:rPr lang="en-US" altLang="en-US" sz="2000" dirty="0"/>
              <a:t>Information systems potentially change an organization</a:t>
            </a:r>
            <a:r>
              <a:rPr lang="en-US" altLang="ja-JP" sz="2000" dirty="0"/>
              <a:t>’s structure, culture, politics, and work</a:t>
            </a:r>
          </a:p>
          <a:p>
            <a:pPr>
              <a:spcBef>
                <a:spcPts val="600"/>
              </a:spcBef>
            </a:pPr>
            <a:r>
              <a:rPr lang="en-US" sz="2000" dirty="0"/>
              <a:t>Four factors</a:t>
            </a:r>
          </a:p>
          <a:p>
            <a:pPr lvl="1"/>
            <a:r>
              <a:rPr lang="en-US" sz="2000" dirty="0"/>
              <a:t>Nature of the innovation</a:t>
            </a:r>
          </a:p>
          <a:p>
            <a:pPr lvl="1"/>
            <a:r>
              <a:rPr lang="en-US" sz="2000" dirty="0"/>
              <a:t>Structure of organization</a:t>
            </a:r>
          </a:p>
          <a:p>
            <a:pPr lvl="1"/>
            <a:r>
              <a:rPr lang="en-US" sz="2000" dirty="0"/>
              <a:t>Culture of organization</a:t>
            </a:r>
          </a:p>
          <a:p>
            <a:pPr lvl="1"/>
            <a:r>
              <a:rPr lang="en-US" sz="2000" dirty="0"/>
              <a:t>Tasks affected by innovation</a:t>
            </a:r>
          </a:p>
        </p:txBody>
      </p:sp>
      <p:sp>
        <p:nvSpPr>
          <p:cNvPr id="2" name="Footer Placeholder 1">
            <a:extLst>
              <a:ext uri="{FF2B5EF4-FFF2-40B4-BE49-F238E27FC236}">
                <a16:creationId xmlns:a16="http://schemas.microsoft.com/office/drawing/2014/main" id="{FC764B52-4501-4A9C-8EE0-D1D534C9387F}"/>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35686612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7770"/>
            <a:ext cx="8229600" cy="1107996"/>
          </a:xfrm>
        </p:spPr>
        <p:txBody>
          <a:bodyPr>
            <a:spAutoFit/>
          </a:bodyPr>
          <a:lstStyle/>
          <a:p>
            <a:r>
              <a:rPr lang="en-US" dirty="0"/>
              <a:t>Figure 3.7 Organizational Resistance to Information System Innovations</a:t>
            </a:r>
            <a:endParaRPr lang="en-US" sz="2800" dirty="0"/>
          </a:p>
        </p:txBody>
      </p:sp>
      <p:pic>
        <p:nvPicPr>
          <p:cNvPr id="7170" name="Picture 2" descr="A diagram explains the sources of organizational resistance to change, namely organizational structure, people, job tasks, and information technology."/>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2383403" y="1340358"/>
            <a:ext cx="4377194" cy="3411109"/>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D8FB1AFF-F816-4DE0-B56C-A741E9930E6D}"/>
              </a:ext>
            </a:extLst>
          </p:cNvPr>
          <p:cNvSpPr>
            <a:spLocks noGrp="1"/>
          </p:cNvSpPr>
          <p:nvPr>
            <p:ph type="ftr" sz="quarter" idx="11"/>
          </p:nvPr>
        </p:nvSpPr>
        <p:spPr>
          <a:xfrm>
            <a:off x="93969" y="4629151"/>
            <a:ext cx="8595360" cy="446579"/>
          </a:xfrm>
        </p:spPr>
        <p:txBody>
          <a:bodyPr/>
          <a:lstStyle/>
          <a:p>
            <a:r>
              <a:rPr lang="en-US" dirty="0"/>
              <a:t>Copyright © 2022, 2020, 2018 Pearson Education, Ltd. All Rights Reserved</a:t>
            </a:r>
          </a:p>
        </p:txBody>
      </p:sp>
    </p:spTree>
    <p:extLst>
      <p:ext uri="{BB962C8B-B14F-4D97-AF65-F5344CB8AC3E}">
        <p14:creationId xmlns:p14="http://schemas.microsoft.com/office/powerpoint/2010/main" val="2584039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3128"/>
            <a:ext cx="8229600" cy="553998"/>
          </a:xfrm>
        </p:spPr>
        <p:txBody>
          <a:bodyPr>
            <a:spAutoFit/>
          </a:bodyPr>
          <a:lstStyle/>
          <a:p>
            <a:r>
              <a:rPr lang="en-US" altLang="en-US" dirty="0"/>
              <a:t>The Internet and Organizations</a:t>
            </a:r>
            <a:endParaRPr lang="en-US" sz="2800" dirty="0"/>
          </a:p>
        </p:txBody>
      </p:sp>
      <p:sp>
        <p:nvSpPr>
          <p:cNvPr id="5" name="Content Placeholder 4"/>
          <p:cNvSpPr>
            <a:spLocks noGrp="1"/>
          </p:cNvSpPr>
          <p:nvPr>
            <p:ph idx="1"/>
          </p:nvPr>
        </p:nvSpPr>
        <p:spPr>
          <a:xfrm>
            <a:off x="457200" y="732106"/>
            <a:ext cx="8229600" cy="2854628"/>
          </a:xfrm>
        </p:spPr>
        <p:txBody>
          <a:bodyPr>
            <a:spAutoFit/>
          </a:bodyPr>
          <a:lstStyle/>
          <a:p>
            <a:r>
              <a:rPr lang="en-US" altLang="en-US" dirty="0"/>
              <a:t>The Internet increases the accessibility, storage, and distribution of information and knowledge for organizations</a:t>
            </a:r>
          </a:p>
          <a:p>
            <a:r>
              <a:rPr lang="en-US" altLang="en-US" dirty="0"/>
              <a:t>The Internet can greatly lower transaction and agency costs</a:t>
            </a:r>
          </a:p>
          <a:p>
            <a:pPr lvl="1"/>
            <a:r>
              <a:rPr lang="en-US" altLang="en-US" sz="2400" dirty="0"/>
              <a:t>Example: Large firm delivers internal manuals to employees via a corporate website, saving millions of dollars in distribution costs</a:t>
            </a:r>
          </a:p>
        </p:txBody>
      </p:sp>
      <p:sp>
        <p:nvSpPr>
          <p:cNvPr id="2" name="Footer Placeholder 1">
            <a:extLst>
              <a:ext uri="{FF2B5EF4-FFF2-40B4-BE49-F238E27FC236}">
                <a16:creationId xmlns:a16="http://schemas.microsoft.com/office/drawing/2014/main" id="{103E3BAD-8A9E-4C9B-8364-A7AD5265C8A2}"/>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14257181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81534"/>
            <a:ext cx="8229600" cy="1046440"/>
          </a:xfrm>
        </p:spPr>
        <p:txBody>
          <a:bodyPr>
            <a:spAutoFit/>
          </a:bodyPr>
          <a:lstStyle/>
          <a:p>
            <a:r>
              <a:rPr lang="en-US" sz="3400" dirty="0"/>
              <a:t>Implications for the Design and Understanding of Information Systems</a:t>
            </a:r>
          </a:p>
        </p:txBody>
      </p:sp>
      <p:sp>
        <p:nvSpPr>
          <p:cNvPr id="5" name="Content Placeholder 4"/>
          <p:cNvSpPr>
            <a:spLocks noGrp="1"/>
          </p:cNvSpPr>
          <p:nvPr>
            <p:ph idx="1"/>
          </p:nvPr>
        </p:nvSpPr>
        <p:spPr>
          <a:xfrm>
            <a:off x="457200" y="1440942"/>
            <a:ext cx="8229600" cy="3000821"/>
          </a:xfrm>
        </p:spPr>
        <p:txBody>
          <a:bodyPr>
            <a:spAutoFit/>
          </a:bodyPr>
          <a:lstStyle/>
          <a:p>
            <a:r>
              <a:rPr lang="en-US" sz="2000" dirty="0"/>
              <a:t>Organizational factors in planning a new system:</a:t>
            </a:r>
          </a:p>
          <a:p>
            <a:pPr lvl="1"/>
            <a:r>
              <a:rPr lang="en-US" sz="2000" dirty="0"/>
              <a:t>Environment</a:t>
            </a:r>
          </a:p>
          <a:p>
            <a:pPr lvl="1"/>
            <a:r>
              <a:rPr lang="en-US" sz="2000" dirty="0"/>
              <a:t>Structure</a:t>
            </a:r>
          </a:p>
          <a:p>
            <a:pPr lvl="2"/>
            <a:r>
              <a:rPr lang="en-US" dirty="0"/>
              <a:t>Hierarchy, specialization, routines, business processes</a:t>
            </a:r>
          </a:p>
          <a:p>
            <a:pPr lvl="1"/>
            <a:r>
              <a:rPr lang="en-US" sz="2000" dirty="0"/>
              <a:t>Culture and politics</a:t>
            </a:r>
          </a:p>
          <a:p>
            <a:pPr lvl="1"/>
            <a:r>
              <a:rPr lang="en-US" sz="2000" dirty="0"/>
              <a:t>Type of organization and style of leadership </a:t>
            </a:r>
          </a:p>
          <a:p>
            <a:pPr lvl="1"/>
            <a:r>
              <a:rPr lang="en-US" sz="2000" dirty="0"/>
              <a:t>Main interest groups affected by system; attitudes of end users</a:t>
            </a:r>
          </a:p>
          <a:p>
            <a:pPr lvl="1"/>
            <a:r>
              <a:rPr lang="en-US" sz="2000" dirty="0"/>
              <a:t>Tasks, decisions, and business processes the system will assist</a:t>
            </a:r>
          </a:p>
        </p:txBody>
      </p:sp>
      <p:sp>
        <p:nvSpPr>
          <p:cNvPr id="2" name="Footer Placeholder 1">
            <a:extLst>
              <a:ext uri="{FF2B5EF4-FFF2-40B4-BE49-F238E27FC236}">
                <a16:creationId xmlns:a16="http://schemas.microsoft.com/office/drawing/2014/main" id="{85482539-099E-4149-B4A1-5F1F8CA122E9}"/>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5056404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2865"/>
            <a:ext cx="8229600" cy="984885"/>
          </a:xfrm>
        </p:spPr>
        <p:txBody>
          <a:bodyPr>
            <a:spAutoFit/>
          </a:bodyPr>
          <a:lstStyle/>
          <a:p>
            <a:r>
              <a:rPr lang="en-IN" dirty="0"/>
              <a:t>Porter’s Competitive Forces Model   </a:t>
            </a:r>
            <a:r>
              <a:rPr lang="en-IN" sz="2800" dirty="0"/>
              <a:t>(1 of 3)</a:t>
            </a:r>
            <a:endParaRPr lang="en-US" sz="2800" dirty="0"/>
          </a:p>
        </p:txBody>
      </p:sp>
      <p:sp>
        <p:nvSpPr>
          <p:cNvPr id="5" name="Content Placeholder 4"/>
          <p:cNvSpPr>
            <a:spLocks noGrp="1"/>
          </p:cNvSpPr>
          <p:nvPr>
            <p:ph idx="1"/>
          </p:nvPr>
        </p:nvSpPr>
        <p:spPr>
          <a:xfrm>
            <a:off x="457200" y="1271040"/>
            <a:ext cx="8229600" cy="3385542"/>
          </a:xfrm>
        </p:spPr>
        <p:txBody>
          <a:bodyPr>
            <a:spAutoFit/>
          </a:bodyPr>
          <a:lstStyle/>
          <a:p>
            <a:r>
              <a:rPr lang="en-US" altLang="en-US" sz="2000" dirty="0"/>
              <a:t>Why do some firms become leaders in their industry? </a:t>
            </a:r>
          </a:p>
          <a:p>
            <a:pPr>
              <a:spcBef>
                <a:spcPts val="600"/>
              </a:spcBef>
            </a:pPr>
            <a:r>
              <a:rPr lang="en-US" altLang="en-US" sz="2000" dirty="0"/>
              <a:t>Michael Porter’s competitive forces model</a:t>
            </a:r>
          </a:p>
          <a:p>
            <a:pPr lvl="1"/>
            <a:r>
              <a:rPr lang="en-US" altLang="en-US" sz="2000" dirty="0"/>
              <a:t>Provides general view of firm, its competitors, and environment</a:t>
            </a:r>
          </a:p>
          <a:p>
            <a:pPr>
              <a:spcBef>
                <a:spcPts val="600"/>
              </a:spcBef>
            </a:pPr>
            <a:r>
              <a:rPr lang="en-US" altLang="en-US" sz="2000" dirty="0"/>
              <a:t>Five competitive forces shape fate of firm:</a:t>
            </a:r>
          </a:p>
          <a:p>
            <a:pPr lvl="1"/>
            <a:r>
              <a:rPr lang="en-US" altLang="en-US" sz="2000" dirty="0"/>
              <a:t>Traditional competitors </a:t>
            </a:r>
          </a:p>
          <a:p>
            <a:pPr lvl="1"/>
            <a:r>
              <a:rPr lang="en-US" altLang="en-US" sz="2000" dirty="0"/>
              <a:t>New market entrants </a:t>
            </a:r>
          </a:p>
          <a:p>
            <a:pPr lvl="1"/>
            <a:r>
              <a:rPr lang="en-US" altLang="en-US" sz="2000" dirty="0"/>
              <a:t>Substitute products and services</a:t>
            </a:r>
          </a:p>
          <a:p>
            <a:pPr lvl="1"/>
            <a:r>
              <a:rPr lang="en-US" altLang="en-US" sz="2000" dirty="0"/>
              <a:t>Customers</a:t>
            </a:r>
          </a:p>
          <a:p>
            <a:pPr lvl="1"/>
            <a:r>
              <a:rPr lang="en-US" altLang="en-US" sz="2000" dirty="0"/>
              <a:t>Suppliers</a:t>
            </a:r>
            <a:endParaRPr lang="en-US" sz="2000" dirty="0"/>
          </a:p>
        </p:txBody>
      </p:sp>
      <p:sp>
        <p:nvSpPr>
          <p:cNvPr id="2" name="Footer Placeholder 1">
            <a:extLst>
              <a:ext uri="{FF2B5EF4-FFF2-40B4-BE49-F238E27FC236}">
                <a16:creationId xmlns:a16="http://schemas.microsoft.com/office/drawing/2014/main" id="{D4B81443-5D48-49E8-B43A-985676DB560C}"/>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31391441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6985"/>
            <a:ext cx="8229600" cy="553998"/>
          </a:xfrm>
        </p:spPr>
        <p:txBody>
          <a:bodyPr>
            <a:spAutoFit/>
          </a:bodyPr>
          <a:lstStyle/>
          <a:p>
            <a:r>
              <a:rPr lang="en-IN" altLang="en-US" dirty="0"/>
              <a:t>Video Cases</a:t>
            </a:r>
            <a:endParaRPr lang="en-US" sz="2800" dirty="0"/>
          </a:p>
        </p:txBody>
      </p:sp>
      <p:sp>
        <p:nvSpPr>
          <p:cNvPr id="5" name="Content Placeholder 4"/>
          <p:cNvSpPr>
            <a:spLocks noGrp="1"/>
          </p:cNvSpPr>
          <p:nvPr>
            <p:ph idx="1"/>
          </p:nvPr>
        </p:nvSpPr>
        <p:spPr>
          <a:xfrm>
            <a:off x="457200" y="730758"/>
            <a:ext cx="8229600" cy="1669688"/>
          </a:xfrm>
        </p:spPr>
        <p:txBody>
          <a:bodyPr>
            <a:spAutoFit/>
          </a:bodyPr>
          <a:lstStyle/>
          <a:p>
            <a:pPr marL="0" indent="0">
              <a:buNone/>
            </a:pPr>
            <a:r>
              <a:rPr lang="en-IN" dirty="0"/>
              <a:t>Case 1: GE Becomes a Digital Firm: The Emerging Industrial Internet</a:t>
            </a:r>
          </a:p>
          <a:p>
            <a:pPr marL="0" indent="0">
              <a:buNone/>
            </a:pPr>
            <a:r>
              <a:rPr lang="en-IN" dirty="0"/>
              <a:t>Case 2: National Basketball Association: Competing on Global Delivery with Akamai </a:t>
            </a:r>
            <a:r>
              <a:rPr lang="en-IN" spc="-300" dirty="0"/>
              <a:t>O </a:t>
            </a:r>
            <a:r>
              <a:rPr lang="en-IN" dirty="0"/>
              <a:t>S Streaming</a:t>
            </a:r>
          </a:p>
        </p:txBody>
      </p:sp>
      <p:sp>
        <p:nvSpPr>
          <p:cNvPr id="2" name="Footer Placeholder 1">
            <a:extLst>
              <a:ext uri="{FF2B5EF4-FFF2-40B4-BE49-F238E27FC236}">
                <a16:creationId xmlns:a16="http://schemas.microsoft.com/office/drawing/2014/main" id="{43B720DD-92F3-486C-8DEA-64E07CF06A69}"/>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42609394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2865"/>
            <a:ext cx="8229600" cy="984885"/>
          </a:xfrm>
        </p:spPr>
        <p:txBody>
          <a:bodyPr>
            <a:spAutoFit/>
          </a:bodyPr>
          <a:lstStyle/>
          <a:p>
            <a:r>
              <a:rPr lang="en-IN" dirty="0"/>
              <a:t>Porter’s Competitive Forces Model   </a:t>
            </a:r>
            <a:r>
              <a:rPr lang="en-IN" sz="2800" dirty="0"/>
              <a:t>(2 of 3)</a:t>
            </a:r>
            <a:endParaRPr lang="en-US" sz="2800" dirty="0"/>
          </a:p>
        </p:txBody>
      </p:sp>
      <p:sp>
        <p:nvSpPr>
          <p:cNvPr id="5" name="Content Placeholder 4"/>
          <p:cNvSpPr>
            <a:spLocks noGrp="1"/>
          </p:cNvSpPr>
          <p:nvPr>
            <p:ph idx="1"/>
          </p:nvPr>
        </p:nvSpPr>
        <p:spPr>
          <a:xfrm>
            <a:off x="457200" y="1271206"/>
            <a:ext cx="8229600" cy="3636976"/>
          </a:xfrm>
        </p:spPr>
        <p:txBody>
          <a:bodyPr>
            <a:spAutoFit/>
          </a:bodyPr>
          <a:lstStyle/>
          <a:p>
            <a:r>
              <a:rPr lang="en-US" dirty="0"/>
              <a:t>Traditional competitors</a:t>
            </a:r>
          </a:p>
          <a:p>
            <a:pPr lvl="1"/>
            <a:r>
              <a:rPr lang="en-US" sz="2400" dirty="0"/>
              <a:t>All firms share market space with competitors who are continuously devising new products, services, efficiencies, and switching costs</a:t>
            </a:r>
          </a:p>
          <a:p>
            <a:pPr>
              <a:spcBef>
                <a:spcPts val="600"/>
              </a:spcBef>
            </a:pPr>
            <a:r>
              <a:rPr lang="en-US" dirty="0"/>
              <a:t>New market entrants </a:t>
            </a:r>
          </a:p>
          <a:p>
            <a:pPr lvl="1"/>
            <a:r>
              <a:rPr lang="en-US" sz="2400" dirty="0"/>
              <a:t>Some industries have high barriers to entry, for example, computer chip business</a:t>
            </a:r>
          </a:p>
          <a:p>
            <a:pPr lvl="1"/>
            <a:r>
              <a:rPr lang="en-US" sz="2400" dirty="0"/>
              <a:t>New companies have new equipment, younger workers, but little brand recognition</a:t>
            </a:r>
          </a:p>
        </p:txBody>
      </p:sp>
      <p:sp>
        <p:nvSpPr>
          <p:cNvPr id="2" name="Footer Placeholder 1">
            <a:extLst>
              <a:ext uri="{FF2B5EF4-FFF2-40B4-BE49-F238E27FC236}">
                <a16:creationId xmlns:a16="http://schemas.microsoft.com/office/drawing/2014/main" id="{F4CEC2E0-8BC4-4D75-8DDB-46721FD5BA18}"/>
              </a:ext>
            </a:extLst>
          </p:cNvPr>
          <p:cNvSpPr>
            <a:spLocks noGrp="1"/>
          </p:cNvSpPr>
          <p:nvPr>
            <p:ph type="ftr" sz="quarter" idx="11"/>
          </p:nvPr>
        </p:nvSpPr>
        <p:spPr>
          <a:xfrm>
            <a:off x="93969" y="4629151"/>
            <a:ext cx="8595360" cy="451484"/>
          </a:xfrm>
        </p:spPr>
        <p:txBody>
          <a:bodyPr/>
          <a:lstStyle/>
          <a:p>
            <a:r>
              <a:rPr lang="en-US" dirty="0"/>
              <a:t>Copyright © 2022, 2020, 2018 Pearson Education, Ltd. All Rights Reserved</a:t>
            </a:r>
          </a:p>
        </p:txBody>
      </p:sp>
    </p:spTree>
    <p:extLst>
      <p:ext uri="{BB962C8B-B14F-4D97-AF65-F5344CB8AC3E}">
        <p14:creationId xmlns:p14="http://schemas.microsoft.com/office/powerpoint/2010/main" val="32268307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2865"/>
            <a:ext cx="8229600" cy="984885"/>
          </a:xfrm>
        </p:spPr>
        <p:txBody>
          <a:bodyPr>
            <a:spAutoFit/>
          </a:bodyPr>
          <a:lstStyle/>
          <a:p>
            <a:r>
              <a:rPr lang="en-IN" dirty="0"/>
              <a:t>Porter’s Competitive Forces Model   </a:t>
            </a:r>
            <a:r>
              <a:rPr lang="en-IN" sz="2800" dirty="0"/>
              <a:t>(3 of 3)</a:t>
            </a:r>
            <a:endParaRPr lang="en-US" sz="2800" dirty="0"/>
          </a:p>
        </p:txBody>
      </p:sp>
      <p:sp>
        <p:nvSpPr>
          <p:cNvPr id="5" name="Content Placeholder 4"/>
          <p:cNvSpPr>
            <a:spLocks noGrp="1"/>
          </p:cNvSpPr>
          <p:nvPr>
            <p:ph idx="1"/>
          </p:nvPr>
        </p:nvSpPr>
        <p:spPr>
          <a:xfrm>
            <a:off x="457200" y="1267248"/>
            <a:ext cx="8229600" cy="3462486"/>
          </a:xfrm>
        </p:spPr>
        <p:txBody>
          <a:bodyPr>
            <a:spAutoFit/>
          </a:bodyPr>
          <a:lstStyle/>
          <a:p>
            <a:r>
              <a:rPr lang="en-US" altLang="en-US" sz="2000" dirty="0"/>
              <a:t>Substitute products and services</a:t>
            </a:r>
          </a:p>
          <a:p>
            <a:pPr lvl="1"/>
            <a:r>
              <a:rPr lang="en-US" altLang="en-US" sz="2000" dirty="0"/>
              <a:t>Substitutes customers might use if your prices become too high, for example, </a:t>
            </a:r>
            <a:r>
              <a:rPr lang="en-US" altLang="en-US" sz="2000" spc="-300" dirty="0" err="1"/>
              <a:t>i</a:t>
            </a:r>
            <a:r>
              <a:rPr lang="en-US" altLang="en-US" sz="2000" spc="-300" dirty="0"/>
              <a:t> </a:t>
            </a:r>
            <a:r>
              <a:rPr lang="en-US" altLang="en-US" sz="2000" dirty="0"/>
              <a:t>Tunes substitutes for </a:t>
            </a:r>
            <a:r>
              <a:rPr lang="en-US" altLang="en-US" sz="2000" spc="-300" dirty="0"/>
              <a:t>C </a:t>
            </a:r>
            <a:r>
              <a:rPr lang="en-US" altLang="en-US" sz="2000" dirty="0"/>
              <a:t>D s</a:t>
            </a:r>
          </a:p>
          <a:p>
            <a:pPr>
              <a:spcBef>
                <a:spcPts val="600"/>
              </a:spcBef>
            </a:pPr>
            <a:r>
              <a:rPr lang="en-US" altLang="en-US" sz="2000" dirty="0"/>
              <a:t>Customers </a:t>
            </a:r>
          </a:p>
          <a:p>
            <a:pPr lvl="1"/>
            <a:r>
              <a:rPr lang="en-US" altLang="en-US" sz="2000" dirty="0"/>
              <a:t>Can customers easily switch to competitor</a:t>
            </a:r>
            <a:r>
              <a:rPr lang="en-US" altLang="ja-JP" sz="2000" dirty="0"/>
              <a:t>'s products? Can they force businesses to compete on price alone in transparent marketplace?</a:t>
            </a:r>
          </a:p>
          <a:p>
            <a:pPr>
              <a:spcBef>
                <a:spcPts val="600"/>
              </a:spcBef>
            </a:pPr>
            <a:r>
              <a:rPr lang="en-US" altLang="en-US" sz="2000" dirty="0"/>
              <a:t>Suppliers</a:t>
            </a:r>
          </a:p>
          <a:p>
            <a:pPr lvl="1"/>
            <a:r>
              <a:rPr lang="en-US" altLang="en-US" sz="2000" dirty="0"/>
              <a:t>Market power of suppliers when firm cannot raise prices as fast as suppliers</a:t>
            </a:r>
          </a:p>
        </p:txBody>
      </p:sp>
      <p:sp>
        <p:nvSpPr>
          <p:cNvPr id="2" name="Footer Placeholder 1">
            <a:extLst>
              <a:ext uri="{FF2B5EF4-FFF2-40B4-BE49-F238E27FC236}">
                <a16:creationId xmlns:a16="http://schemas.microsoft.com/office/drawing/2014/main" id="{1DB7B011-DC87-4AC6-81B4-F209799F02A2}"/>
              </a:ext>
            </a:extLst>
          </p:cNvPr>
          <p:cNvSpPr>
            <a:spLocks noGrp="1"/>
          </p:cNvSpPr>
          <p:nvPr>
            <p:ph type="ftr" sz="quarter" idx="11"/>
          </p:nvPr>
        </p:nvSpPr>
        <p:spPr>
          <a:xfrm>
            <a:off x="93969" y="4629151"/>
            <a:ext cx="8595360" cy="451484"/>
          </a:xfrm>
        </p:spPr>
        <p:txBody>
          <a:bodyPr/>
          <a:lstStyle/>
          <a:p>
            <a:r>
              <a:rPr lang="en-US" dirty="0"/>
              <a:t>Copyright © 2022, 2020, 2018 Pearson Education, Ltd. All Rights Reserved</a:t>
            </a:r>
          </a:p>
        </p:txBody>
      </p:sp>
    </p:spTree>
    <p:extLst>
      <p:ext uri="{BB962C8B-B14F-4D97-AF65-F5344CB8AC3E}">
        <p14:creationId xmlns:p14="http://schemas.microsoft.com/office/powerpoint/2010/main" val="21116623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4722"/>
            <a:ext cx="8229600" cy="1107996"/>
          </a:xfrm>
        </p:spPr>
        <p:txBody>
          <a:bodyPr>
            <a:spAutoFit/>
          </a:bodyPr>
          <a:lstStyle/>
          <a:p>
            <a:r>
              <a:rPr lang="en-US" dirty="0"/>
              <a:t>Figure 3.8 Porter’s Competitive Forces Model</a:t>
            </a:r>
            <a:endParaRPr lang="en-US" sz="2800" dirty="0"/>
          </a:p>
        </p:txBody>
      </p:sp>
      <p:pic>
        <p:nvPicPr>
          <p:cNvPr id="8194" name="Picture 2" descr="A diagram illustrates how Porter's framework analyzes the competition of a business. For a full description, see Notes. Press F6. "/>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905225" y="1390226"/>
            <a:ext cx="7333550" cy="3327316"/>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3A557C1A-B6C2-4437-82CF-36A651A53724}"/>
              </a:ext>
            </a:extLst>
          </p:cNvPr>
          <p:cNvSpPr>
            <a:spLocks noGrp="1"/>
          </p:cNvSpPr>
          <p:nvPr>
            <p:ph type="ftr" sz="quarter" idx="11"/>
          </p:nvPr>
        </p:nvSpPr>
        <p:spPr>
          <a:xfrm>
            <a:off x="93969" y="4712923"/>
            <a:ext cx="8595360" cy="449627"/>
          </a:xfrm>
        </p:spPr>
        <p:txBody>
          <a:bodyPr/>
          <a:lstStyle/>
          <a:p>
            <a:r>
              <a:rPr lang="en-US" dirty="0"/>
              <a:t>Copyright © 2022, 2020, 2018 Pearson Education, Ltd. All Rights Reserved</a:t>
            </a:r>
          </a:p>
        </p:txBody>
      </p:sp>
    </p:spTree>
    <p:extLst>
      <p:ext uri="{BB962C8B-B14F-4D97-AF65-F5344CB8AC3E}">
        <p14:creationId xmlns:p14="http://schemas.microsoft.com/office/powerpoint/2010/main" val="2370906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4459"/>
            <a:ext cx="8229600" cy="1538883"/>
          </a:xfrm>
        </p:spPr>
        <p:txBody>
          <a:bodyPr>
            <a:spAutoFit/>
          </a:bodyPr>
          <a:lstStyle/>
          <a:p>
            <a:r>
              <a:rPr lang="en-IN" dirty="0"/>
              <a:t>Information System Strategies for Dealing with Competitive Forces               </a:t>
            </a:r>
            <a:r>
              <a:rPr lang="en-IN" sz="2800" dirty="0"/>
              <a:t>(1 of 3)</a:t>
            </a:r>
            <a:endParaRPr lang="en-US" sz="2800" dirty="0"/>
          </a:p>
        </p:txBody>
      </p:sp>
      <p:sp>
        <p:nvSpPr>
          <p:cNvPr id="5" name="Content Placeholder 4"/>
          <p:cNvSpPr>
            <a:spLocks noGrp="1"/>
          </p:cNvSpPr>
          <p:nvPr>
            <p:ph idx="1"/>
          </p:nvPr>
        </p:nvSpPr>
        <p:spPr>
          <a:xfrm>
            <a:off x="457200" y="1843254"/>
            <a:ext cx="8229600" cy="2523768"/>
          </a:xfrm>
        </p:spPr>
        <p:txBody>
          <a:bodyPr>
            <a:spAutoFit/>
          </a:bodyPr>
          <a:lstStyle/>
          <a:p>
            <a:r>
              <a:rPr lang="en-US" dirty="0"/>
              <a:t>Four generic strategies for dealing with competitive forces, enabled by using </a:t>
            </a:r>
            <a:r>
              <a:rPr lang="en-US" spc="-300" dirty="0"/>
              <a:t>I </a:t>
            </a:r>
            <a:r>
              <a:rPr lang="en-US" dirty="0"/>
              <a:t>T:</a:t>
            </a:r>
          </a:p>
          <a:p>
            <a:pPr lvl="1"/>
            <a:r>
              <a:rPr lang="en-US" sz="2400" dirty="0"/>
              <a:t>Low-cost leadership </a:t>
            </a:r>
          </a:p>
          <a:p>
            <a:pPr lvl="1"/>
            <a:r>
              <a:rPr lang="en-US" sz="2400" dirty="0"/>
              <a:t>Product differentiation</a:t>
            </a:r>
          </a:p>
          <a:p>
            <a:pPr lvl="1"/>
            <a:r>
              <a:rPr lang="en-US" sz="2400" dirty="0"/>
              <a:t>Focus on market niche</a:t>
            </a:r>
          </a:p>
          <a:p>
            <a:pPr lvl="1"/>
            <a:r>
              <a:rPr lang="en-US" sz="2400" dirty="0"/>
              <a:t>Strengthen customer and supplier intimacy</a:t>
            </a:r>
          </a:p>
        </p:txBody>
      </p:sp>
      <p:sp>
        <p:nvSpPr>
          <p:cNvPr id="2" name="Footer Placeholder 1">
            <a:extLst>
              <a:ext uri="{FF2B5EF4-FFF2-40B4-BE49-F238E27FC236}">
                <a16:creationId xmlns:a16="http://schemas.microsoft.com/office/drawing/2014/main" id="{BEEF8A8E-7423-4605-B049-34C4BBC66814}"/>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29969392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3603"/>
            <a:ext cx="8229600" cy="1538883"/>
          </a:xfrm>
        </p:spPr>
        <p:txBody>
          <a:bodyPr>
            <a:spAutoFit/>
          </a:bodyPr>
          <a:lstStyle/>
          <a:p>
            <a:r>
              <a:rPr lang="en-IN" dirty="0"/>
              <a:t>Information System Strategies for Dealing with Competitive Forces               </a:t>
            </a:r>
            <a:r>
              <a:rPr lang="en-IN" sz="2800" dirty="0"/>
              <a:t>(2 of 3)</a:t>
            </a:r>
            <a:endParaRPr lang="en-US" sz="2800" dirty="0"/>
          </a:p>
        </p:txBody>
      </p:sp>
      <p:sp>
        <p:nvSpPr>
          <p:cNvPr id="5" name="Content Placeholder 4"/>
          <p:cNvSpPr>
            <a:spLocks noGrp="1"/>
          </p:cNvSpPr>
          <p:nvPr>
            <p:ph idx="1"/>
          </p:nvPr>
        </p:nvSpPr>
        <p:spPr>
          <a:xfrm>
            <a:off x="457200" y="1842433"/>
            <a:ext cx="8229600" cy="2923877"/>
          </a:xfrm>
        </p:spPr>
        <p:txBody>
          <a:bodyPr>
            <a:spAutoFit/>
          </a:bodyPr>
          <a:lstStyle/>
          <a:p>
            <a:r>
              <a:rPr lang="en-US" altLang="en-US" sz="2000" dirty="0"/>
              <a:t>Low-cost leadership</a:t>
            </a:r>
          </a:p>
          <a:p>
            <a:pPr lvl="1"/>
            <a:r>
              <a:rPr lang="en-US" altLang="en-US" sz="2000" dirty="0"/>
              <a:t>Produce products and services at a lower price than competitors </a:t>
            </a:r>
          </a:p>
          <a:p>
            <a:pPr lvl="1"/>
            <a:r>
              <a:rPr lang="en-US" altLang="en-US" sz="2000" dirty="0"/>
              <a:t>Example: Walmart</a:t>
            </a:r>
            <a:r>
              <a:rPr lang="en-US" altLang="ja-JP" sz="2000" dirty="0"/>
              <a:t>’s efficient customer response system</a:t>
            </a:r>
          </a:p>
          <a:p>
            <a:pPr>
              <a:spcBef>
                <a:spcPts val="600"/>
              </a:spcBef>
            </a:pPr>
            <a:r>
              <a:rPr lang="en-US" altLang="en-US" sz="2000" dirty="0"/>
              <a:t>Product differentiation</a:t>
            </a:r>
          </a:p>
          <a:p>
            <a:pPr lvl="1"/>
            <a:r>
              <a:rPr lang="en-US" altLang="en-US" sz="2000" dirty="0"/>
              <a:t>Enable new products or services, greatly change customer convenience and experience</a:t>
            </a:r>
          </a:p>
          <a:p>
            <a:pPr lvl="1"/>
            <a:r>
              <a:rPr lang="en-US" altLang="en-US" sz="2000" dirty="0"/>
              <a:t>Example: Google Nike</a:t>
            </a:r>
          </a:p>
          <a:p>
            <a:pPr lvl="1"/>
            <a:r>
              <a:rPr lang="en-US" altLang="en-US" sz="2000" dirty="0"/>
              <a:t>Mass customization; customer experience management</a:t>
            </a:r>
            <a:endParaRPr lang="en-US" sz="2000" dirty="0"/>
          </a:p>
        </p:txBody>
      </p:sp>
      <p:sp>
        <p:nvSpPr>
          <p:cNvPr id="2" name="Footer Placeholder 1">
            <a:extLst>
              <a:ext uri="{FF2B5EF4-FFF2-40B4-BE49-F238E27FC236}">
                <a16:creationId xmlns:a16="http://schemas.microsoft.com/office/drawing/2014/main" id="{C03B5ECB-278F-4FA4-875F-CB4EE2DBB2B1}"/>
              </a:ext>
            </a:extLst>
          </p:cNvPr>
          <p:cNvSpPr>
            <a:spLocks noGrp="1"/>
          </p:cNvSpPr>
          <p:nvPr>
            <p:ph type="ftr" sz="quarter" idx="11"/>
          </p:nvPr>
        </p:nvSpPr>
        <p:spPr>
          <a:xfrm>
            <a:off x="93969" y="4629151"/>
            <a:ext cx="8595360" cy="450746"/>
          </a:xfrm>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2714419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4722"/>
            <a:ext cx="8229600" cy="1107996"/>
          </a:xfrm>
        </p:spPr>
        <p:txBody>
          <a:bodyPr>
            <a:spAutoFit/>
          </a:bodyPr>
          <a:lstStyle/>
          <a:p>
            <a:r>
              <a:rPr lang="en-US" dirty="0"/>
              <a:t>Interactive Session: Organizations: Shipping Wars</a:t>
            </a:r>
            <a:endParaRPr lang="en-US" sz="2800" dirty="0"/>
          </a:p>
        </p:txBody>
      </p:sp>
      <p:sp>
        <p:nvSpPr>
          <p:cNvPr id="5" name="Content Placeholder 4"/>
          <p:cNvSpPr>
            <a:spLocks noGrp="1"/>
          </p:cNvSpPr>
          <p:nvPr>
            <p:ph idx="1"/>
          </p:nvPr>
        </p:nvSpPr>
        <p:spPr>
          <a:xfrm>
            <a:off x="457200" y="1261763"/>
            <a:ext cx="8229600" cy="2939266"/>
          </a:xfrm>
        </p:spPr>
        <p:txBody>
          <a:bodyPr>
            <a:spAutoFit/>
          </a:bodyPr>
          <a:lstStyle/>
          <a:p>
            <a:r>
              <a:rPr lang="en-US" sz="2200" dirty="0"/>
              <a:t>Class discussion</a:t>
            </a:r>
          </a:p>
          <a:p>
            <a:pPr lvl="1"/>
            <a:r>
              <a:rPr lang="en-US" dirty="0"/>
              <a:t>Why is shipping so important for e-commerce? Explain your answer.</a:t>
            </a:r>
          </a:p>
          <a:p>
            <a:pPr lvl="1"/>
            <a:r>
              <a:rPr lang="en-US" dirty="0"/>
              <a:t>Compare the shipping strategies of Amazon, FedEx, and UPS. How are they related to each company’s business model?</a:t>
            </a:r>
          </a:p>
          <a:p>
            <a:pPr lvl="1"/>
            <a:r>
              <a:rPr lang="en-US" dirty="0"/>
              <a:t>Will FedEx succeed in its push into ground shipping. Why or why not?</a:t>
            </a:r>
          </a:p>
        </p:txBody>
      </p:sp>
      <p:sp>
        <p:nvSpPr>
          <p:cNvPr id="2" name="Footer Placeholder 1">
            <a:extLst>
              <a:ext uri="{FF2B5EF4-FFF2-40B4-BE49-F238E27FC236}">
                <a16:creationId xmlns:a16="http://schemas.microsoft.com/office/drawing/2014/main" id="{DB653309-A6A2-44C9-9BB1-47AC6B04C721}"/>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30952516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01754"/>
            <a:ext cx="8229600" cy="1107996"/>
          </a:xfrm>
        </p:spPr>
        <p:txBody>
          <a:bodyPr>
            <a:spAutoFit/>
          </a:bodyPr>
          <a:lstStyle/>
          <a:p>
            <a:r>
              <a:rPr lang="en-US" dirty="0"/>
              <a:t>Interactive Session: Technology: Singapore as a Smart Nation</a:t>
            </a:r>
          </a:p>
        </p:txBody>
      </p:sp>
      <p:sp>
        <p:nvSpPr>
          <p:cNvPr id="5" name="Content Placeholder 4"/>
          <p:cNvSpPr>
            <a:spLocks noGrp="1"/>
          </p:cNvSpPr>
          <p:nvPr>
            <p:ph idx="1"/>
          </p:nvPr>
        </p:nvSpPr>
        <p:spPr>
          <a:xfrm>
            <a:off x="457200" y="1936105"/>
            <a:ext cx="8229600" cy="2262158"/>
          </a:xfrm>
        </p:spPr>
        <p:txBody>
          <a:bodyPr>
            <a:spAutoFit/>
          </a:bodyPr>
          <a:lstStyle/>
          <a:p>
            <a:r>
              <a:rPr lang="en-US" sz="2200" dirty="0"/>
              <a:t>Class Discussion</a:t>
            </a:r>
          </a:p>
          <a:p>
            <a:pPr lvl="1"/>
            <a:r>
              <a:rPr lang="en-US" dirty="0"/>
              <a:t>What are the factors driving the Smart Nation initiative?</a:t>
            </a:r>
          </a:p>
          <a:p>
            <a:pPr lvl="1"/>
            <a:r>
              <a:rPr lang="en-US" dirty="0"/>
              <a:t>What are the possible downsides of the Smart Nation projects?</a:t>
            </a:r>
          </a:p>
          <a:p>
            <a:pPr lvl="1"/>
            <a:r>
              <a:rPr lang="en-US" dirty="0"/>
              <a:t>Describe the smart city initiatives of an urban center in your country or region.</a:t>
            </a:r>
          </a:p>
        </p:txBody>
      </p:sp>
      <p:sp>
        <p:nvSpPr>
          <p:cNvPr id="2" name="Footer Placeholder 1">
            <a:extLst>
              <a:ext uri="{FF2B5EF4-FFF2-40B4-BE49-F238E27FC236}">
                <a16:creationId xmlns:a16="http://schemas.microsoft.com/office/drawing/2014/main" id="{2D5FE3DC-82F6-4666-B845-918415D53B72}"/>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41093814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4459"/>
            <a:ext cx="8229600" cy="1538883"/>
          </a:xfrm>
        </p:spPr>
        <p:txBody>
          <a:bodyPr>
            <a:spAutoFit/>
          </a:bodyPr>
          <a:lstStyle/>
          <a:p>
            <a:r>
              <a:rPr lang="en-IN" dirty="0"/>
              <a:t>Information System Strategies for Dealing with Competitive Forces               </a:t>
            </a:r>
            <a:r>
              <a:rPr lang="en-IN" sz="2800" dirty="0"/>
              <a:t>(3 of 3)</a:t>
            </a:r>
            <a:endParaRPr lang="en-US" sz="2800" dirty="0"/>
          </a:p>
        </p:txBody>
      </p:sp>
      <p:sp>
        <p:nvSpPr>
          <p:cNvPr id="5" name="Content Placeholder 4"/>
          <p:cNvSpPr>
            <a:spLocks noGrp="1"/>
          </p:cNvSpPr>
          <p:nvPr>
            <p:ph idx="1"/>
          </p:nvPr>
        </p:nvSpPr>
        <p:spPr>
          <a:xfrm>
            <a:off x="457200" y="1702520"/>
            <a:ext cx="8229600" cy="3103414"/>
          </a:xfrm>
        </p:spPr>
        <p:txBody>
          <a:bodyPr>
            <a:spAutoFit/>
          </a:bodyPr>
          <a:lstStyle/>
          <a:p>
            <a:r>
              <a:rPr lang="en-US" altLang="en-US" sz="2000" dirty="0">
                <a:solidFill>
                  <a:srgbClr val="0D0D0D"/>
                </a:solidFill>
              </a:rPr>
              <a:t>Focus on market niche</a:t>
            </a:r>
          </a:p>
          <a:p>
            <a:pPr lvl="1">
              <a:spcBef>
                <a:spcPts val="400"/>
              </a:spcBef>
            </a:pPr>
            <a:r>
              <a:rPr lang="en-US" altLang="en-US" sz="2000" dirty="0"/>
              <a:t>Use information systems to enable a focused strategy on a single market niche; specialize</a:t>
            </a:r>
          </a:p>
          <a:p>
            <a:pPr lvl="1">
              <a:spcBef>
                <a:spcPts val="400"/>
              </a:spcBef>
            </a:pPr>
            <a:r>
              <a:rPr lang="en-US" altLang="en-US" sz="2000" dirty="0"/>
              <a:t>Example: Hilton Hotels</a:t>
            </a:r>
            <a:r>
              <a:rPr lang="en-US" altLang="ja-JP" sz="2000" dirty="0"/>
              <a:t>’ </a:t>
            </a:r>
            <a:r>
              <a:rPr lang="en-US" altLang="ja-JP" sz="2000" spc="-300" dirty="0"/>
              <a:t>O n </a:t>
            </a:r>
            <a:r>
              <a:rPr lang="en-US" altLang="ja-JP" sz="2000" dirty="0"/>
              <a:t>Q system </a:t>
            </a:r>
          </a:p>
          <a:p>
            <a:pPr>
              <a:spcBef>
                <a:spcPts val="600"/>
              </a:spcBef>
            </a:pPr>
            <a:r>
              <a:rPr lang="en-US" altLang="en-US" sz="2000" dirty="0">
                <a:solidFill>
                  <a:srgbClr val="0D0D0D"/>
                </a:solidFill>
              </a:rPr>
              <a:t>Strengthen customer and supplier intimacy</a:t>
            </a:r>
          </a:p>
          <a:p>
            <a:pPr lvl="1">
              <a:spcBef>
                <a:spcPts val="400"/>
              </a:spcBef>
            </a:pPr>
            <a:r>
              <a:rPr lang="en-US" altLang="en-US" sz="2000" dirty="0"/>
              <a:t>Use information systems to develop strong ties and loyalty with customers and suppliers</a:t>
            </a:r>
          </a:p>
          <a:p>
            <a:pPr lvl="1">
              <a:spcBef>
                <a:spcPts val="400"/>
              </a:spcBef>
            </a:pPr>
            <a:r>
              <a:rPr lang="en-US" altLang="en-US" sz="2000" dirty="0"/>
              <a:t>Increase switching costs</a:t>
            </a:r>
          </a:p>
          <a:p>
            <a:pPr lvl="1">
              <a:spcBef>
                <a:spcPts val="400"/>
              </a:spcBef>
            </a:pPr>
            <a:r>
              <a:rPr lang="en-US" altLang="en-US" sz="2000" dirty="0"/>
              <a:t>Examples: Toyota, Amazon</a:t>
            </a:r>
          </a:p>
        </p:txBody>
      </p:sp>
      <p:sp>
        <p:nvSpPr>
          <p:cNvPr id="2" name="Footer Placeholder 1">
            <a:extLst>
              <a:ext uri="{FF2B5EF4-FFF2-40B4-BE49-F238E27FC236}">
                <a16:creationId xmlns:a16="http://schemas.microsoft.com/office/drawing/2014/main" id="{2967B6E8-E3EC-4EA9-A32C-321CB91A5CEB}"/>
              </a:ext>
            </a:extLst>
          </p:cNvPr>
          <p:cNvSpPr>
            <a:spLocks noGrp="1"/>
          </p:cNvSpPr>
          <p:nvPr>
            <p:ph type="ftr" sz="quarter" idx="11"/>
          </p:nvPr>
        </p:nvSpPr>
        <p:spPr>
          <a:xfrm>
            <a:off x="93969" y="4629151"/>
            <a:ext cx="8595360" cy="459890"/>
          </a:xfrm>
        </p:spPr>
        <p:txBody>
          <a:bodyPr/>
          <a:lstStyle/>
          <a:p>
            <a:r>
              <a:rPr lang="en-US" dirty="0"/>
              <a:t>Copyright © 2022, 2020, 2018 Pearson Education, Ltd. All Rights Reserved</a:t>
            </a:r>
          </a:p>
        </p:txBody>
      </p:sp>
    </p:spTree>
    <p:extLst>
      <p:ext uri="{BB962C8B-B14F-4D97-AF65-F5344CB8AC3E}">
        <p14:creationId xmlns:p14="http://schemas.microsoft.com/office/powerpoint/2010/main" val="10407981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7770"/>
            <a:ext cx="8229600" cy="1107996"/>
          </a:xfrm>
        </p:spPr>
        <p:txBody>
          <a:bodyPr>
            <a:spAutoFit/>
          </a:bodyPr>
          <a:lstStyle/>
          <a:p>
            <a:r>
              <a:rPr lang="en-US" dirty="0"/>
              <a:t>The Internet’s Impact on Competitive Advantage</a:t>
            </a:r>
            <a:endParaRPr lang="en-US" sz="2800" dirty="0"/>
          </a:p>
        </p:txBody>
      </p:sp>
      <p:sp>
        <p:nvSpPr>
          <p:cNvPr id="5" name="Content Placeholder 4"/>
          <p:cNvSpPr>
            <a:spLocks noGrp="1"/>
          </p:cNvSpPr>
          <p:nvPr>
            <p:ph idx="1"/>
          </p:nvPr>
        </p:nvSpPr>
        <p:spPr>
          <a:xfrm>
            <a:off x="457200" y="1442142"/>
            <a:ext cx="8229600" cy="2870016"/>
          </a:xfrm>
        </p:spPr>
        <p:txBody>
          <a:bodyPr>
            <a:spAutoFit/>
          </a:bodyPr>
          <a:lstStyle/>
          <a:p>
            <a:r>
              <a:rPr lang="en-US" altLang="en-US" dirty="0"/>
              <a:t>Transformation or threat to some industries</a:t>
            </a:r>
          </a:p>
          <a:p>
            <a:pPr lvl="1"/>
            <a:r>
              <a:rPr lang="en-US" altLang="en-US" sz="2400" dirty="0"/>
              <a:t>Examples: travel agency, printed encyclopedia, media</a:t>
            </a:r>
          </a:p>
          <a:p>
            <a:r>
              <a:rPr lang="en-US" altLang="en-US" dirty="0"/>
              <a:t>Competitive forces still at work, but rivalry more intense</a:t>
            </a:r>
          </a:p>
          <a:p>
            <a:r>
              <a:rPr lang="en-US" altLang="en-US" dirty="0"/>
              <a:t>Universal standards allow new rivals, entrants to market</a:t>
            </a:r>
          </a:p>
          <a:p>
            <a:r>
              <a:rPr lang="en-US" altLang="en-US" dirty="0"/>
              <a:t>New opportunities for building brands and loyal customer bases</a:t>
            </a:r>
            <a:endParaRPr lang="en-US" dirty="0"/>
          </a:p>
        </p:txBody>
      </p:sp>
      <p:sp>
        <p:nvSpPr>
          <p:cNvPr id="2" name="Footer Placeholder 1">
            <a:extLst>
              <a:ext uri="{FF2B5EF4-FFF2-40B4-BE49-F238E27FC236}">
                <a16:creationId xmlns:a16="http://schemas.microsoft.com/office/drawing/2014/main" id="{DCCBA7B9-7BBC-4115-A27C-BB27294EB13F}"/>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29402341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7770"/>
            <a:ext cx="8229600" cy="1107996"/>
          </a:xfrm>
        </p:spPr>
        <p:txBody>
          <a:bodyPr>
            <a:spAutoFit/>
          </a:bodyPr>
          <a:lstStyle/>
          <a:p>
            <a:r>
              <a:rPr lang="en-US" dirty="0"/>
              <a:t>Smart Products and the Internet of Things</a:t>
            </a:r>
            <a:endParaRPr lang="en-US" sz="2800" dirty="0"/>
          </a:p>
        </p:txBody>
      </p:sp>
      <p:sp>
        <p:nvSpPr>
          <p:cNvPr id="5" name="Content Placeholder 4"/>
          <p:cNvSpPr>
            <a:spLocks noGrp="1"/>
          </p:cNvSpPr>
          <p:nvPr>
            <p:ph idx="1"/>
          </p:nvPr>
        </p:nvSpPr>
        <p:spPr>
          <a:xfrm>
            <a:off x="457200" y="1435632"/>
            <a:ext cx="8229600" cy="3385542"/>
          </a:xfrm>
        </p:spPr>
        <p:txBody>
          <a:bodyPr>
            <a:spAutoFit/>
          </a:bodyPr>
          <a:lstStyle/>
          <a:p>
            <a:pPr>
              <a:spcBef>
                <a:spcPts val="600"/>
              </a:spcBef>
            </a:pPr>
            <a:r>
              <a:rPr lang="en-US" sz="2000" dirty="0"/>
              <a:t>Internet of Things (</a:t>
            </a:r>
            <a:r>
              <a:rPr lang="en-US" sz="2000" spc="-300" dirty="0"/>
              <a:t>I o </a:t>
            </a:r>
            <a:r>
              <a:rPr lang="en-US" sz="2000" dirty="0"/>
              <a:t>T)</a:t>
            </a:r>
          </a:p>
          <a:p>
            <a:pPr lvl="1"/>
            <a:r>
              <a:rPr lang="en-US" sz="2000" dirty="0"/>
              <a:t>Growing use of Internet-connected sensors in products</a:t>
            </a:r>
          </a:p>
          <a:p>
            <a:pPr>
              <a:spcBef>
                <a:spcPts val="600"/>
              </a:spcBef>
            </a:pPr>
            <a:r>
              <a:rPr lang="en-US" sz="2000" dirty="0"/>
              <a:t>Smart products</a:t>
            </a:r>
          </a:p>
          <a:p>
            <a:pPr lvl="1"/>
            <a:r>
              <a:rPr lang="en-US" sz="2000" dirty="0"/>
              <a:t>Fitness equipment, health trackers</a:t>
            </a:r>
          </a:p>
          <a:p>
            <a:pPr>
              <a:spcBef>
                <a:spcPts val="600"/>
              </a:spcBef>
            </a:pPr>
            <a:r>
              <a:rPr lang="en-US" sz="2000" dirty="0"/>
              <a:t>Expand product differentiation opportunities</a:t>
            </a:r>
          </a:p>
          <a:p>
            <a:pPr lvl="1"/>
            <a:r>
              <a:rPr lang="en-US" sz="2000" dirty="0"/>
              <a:t>Increasing rivalry between competitors</a:t>
            </a:r>
          </a:p>
          <a:p>
            <a:pPr>
              <a:spcBef>
                <a:spcPts val="600"/>
              </a:spcBef>
            </a:pPr>
            <a:r>
              <a:rPr lang="en-US" sz="2000" dirty="0"/>
              <a:t>Raise switching costs</a:t>
            </a:r>
          </a:p>
          <a:p>
            <a:pPr>
              <a:spcBef>
                <a:spcPts val="600"/>
              </a:spcBef>
            </a:pPr>
            <a:r>
              <a:rPr lang="en-US" sz="2000" dirty="0"/>
              <a:t>Inhibit new entrants</a:t>
            </a:r>
          </a:p>
          <a:p>
            <a:pPr>
              <a:spcBef>
                <a:spcPts val="600"/>
              </a:spcBef>
            </a:pPr>
            <a:r>
              <a:rPr lang="en-US" sz="2000" dirty="0"/>
              <a:t>May decrease power of suppliers</a:t>
            </a:r>
          </a:p>
        </p:txBody>
      </p:sp>
      <p:sp>
        <p:nvSpPr>
          <p:cNvPr id="2" name="Footer Placeholder 1">
            <a:extLst>
              <a:ext uri="{FF2B5EF4-FFF2-40B4-BE49-F238E27FC236}">
                <a16:creationId xmlns:a16="http://schemas.microsoft.com/office/drawing/2014/main" id="{31B700D9-2261-42BA-8C20-4282DB948C41}"/>
              </a:ext>
            </a:extLst>
          </p:cNvPr>
          <p:cNvSpPr>
            <a:spLocks noGrp="1"/>
          </p:cNvSpPr>
          <p:nvPr>
            <p:ph type="ftr" sz="quarter" idx="11"/>
          </p:nvPr>
        </p:nvSpPr>
        <p:spPr>
          <a:xfrm>
            <a:off x="93969" y="4629151"/>
            <a:ext cx="8595360" cy="446579"/>
          </a:xfrm>
        </p:spPr>
        <p:txBody>
          <a:bodyPr/>
          <a:lstStyle/>
          <a:p>
            <a:r>
              <a:rPr lang="en-US" dirty="0"/>
              <a:t>Copyright © 2022, 2020, 2018 Pearson Education, Ltd. All Rights Reserved</a:t>
            </a:r>
          </a:p>
        </p:txBody>
      </p:sp>
    </p:spTree>
    <p:extLst>
      <p:ext uri="{BB962C8B-B14F-4D97-AF65-F5344CB8AC3E}">
        <p14:creationId xmlns:p14="http://schemas.microsoft.com/office/powerpoint/2010/main" val="1628683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18720"/>
            <a:ext cx="8229600" cy="553998"/>
          </a:xfrm>
        </p:spPr>
        <p:txBody>
          <a:bodyPr>
            <a:spAutoFit/>
          </a:bodyPr>
          <a:lstStyle/>
          <a:p>
            <a:r>
              <a:rPr lang="en-US" altLang="en-US" dirty="0"/>
              <a:t>N26: A Bank Without Branches</a:t>
            </a:r>
            <a:endParaRPr lang="en-US" sz="2800" dirty="0"/>
          </a:p>
        </p:txBody>
      </p:sp>
      <p:sp>
        <p:nvSpPr>
          <p:cNvPr id="5" name="Content Placeholder 4"/>
          <p:cNvSpPr>
            <a:spLocks noGrp="1"/>
          </p:cNvSpPr>
          <p:nvPr>
            <p:ph idx="1"/>
          </p:nvPr>
        </p:nvSpPr>
        <p:spPr>
          <a:xfrm>
            <a:off x="457200" y="1343448"/>
            <a:ext cx="8229600" cy="3631763"/>
          </a:xfrm>
        </p:spPr>
        <p:txBody>
          <a:bodyPr>
            <a:spAutoFit/>
          </a:bodyPr>
          <a:lstStyle/>
          <a:p>
            <a:pPr>
              <a:spcBef>
                <a:spcPts val="600"/>
              </a:spcBef>
            </a:pPr>
            <a:r>
              <a:rPr lang="en-US" altLang="en-US" sz="2000" dirty="0"/>
              <a:t>Problem</a:t>
            </a:r>
          </a:p>
          <a:p>
            <a:pPr lvl="1"/>
            <a:r>
              <a:rPr lang="en-US" altLang="en-US" sz="2000" dirty="0"/>
              <a:t>Improving operational efficiency </a:t>
            </a:r>
          </a:p>
          <a:p>
            <a:pPr lvl="1"/>
            <a:r>
              <a:rPr lang="en-US" altLang="en-US" sz="2000" dirty="0"/>
              <a:t>Improve customer experience</a:t>
            </a:r>
          </a:p>
          <a:p>
            <a:pPr>
              <a:spcBef>
                <a:spcPts val="600"/>
              </a:spcBef>
            </a:pPr>
            <a:r>
              <a:rPr lang="en-US" altLang="en-US" sz="2000" dirty="0"/>
              <a:t>Solutions</a:t>
            </a:r>
          </a:p>
          <a:p>
            <a:pPr lvl="1"/>
            <a:r>
              <a:rPr lang="en-US" altLang="en-US" sz="2000" dirty="0"/>
              <a:t>Online customer-centric processes</a:t>
            </a:r>
          </a:p>
          <a:p>
            <a:pPr lvl="1"/>
            <a:r>
              <a:rPr lang="en-US" altLang="en-US" sz="2000" dirty="0"/>
              <a:t>Improved cash-based operations </a:t>
            </a:r>
          </a:p>
          <a:p>
            <a:pPr lvl="1"/>
            <a:r>
              <a:rPr lang="en-US" altLang="en-US" sz="2000" dirty="0"/>
              <a:t>Security systems</a:t>
            </a:r>
          </a:p>
          <a:p>
            <a:pPr marL="0" indent="0">
              <a:spcBef>
                <a:spcPts val="600"/>
              </a:spcBef>
              <a:buNone/>
            </a:pPr>
            <a:r>
              <a:rPr lang="en-US" altLang="en-US" sz="2000" dirty="0"/>
              <a:t>Illustrates use of IT to differentiate services and improve customer experience</a:t>
            </a:r>
          </a:p>
          <a:p>
            <a:pPr>
              <a:spcBef>
                <a:spcPts val="600"/>
              </a:spcBef>
            </a:pPr>
            <a:endParaRPr lang="en-US" altLang="en-US" sz="1600" dirty="0"/>
          </a:p>
        </p:txBody>
      </p:sp>
      <p:sp>
        <p:nvSpPr>
          <p:cNvPr id="2" name="Footer Placeholder 1">
            <a:extLst>
              <a:ext uri="{FF2B5EF4-FFF2-40B4-BE49-F238E27FC236}">
                <a16:creationId xmlns:a16="http://schemas.microsoft.com/office/drawing/2014/main" id="{6C66031B-2F9C-4479-B0A1-F82E813516DD}"/>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2124626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0936"/>
            <a:ext cx="8229600" cy="553998"/>
          </a:xfrm>
        </p:spPr>
        <p:txBody>
          <a:bodyPr>
            <a:spAutoFit/>
          </a:bodyPr>
          <a:lstStyle/>
          <a:p>
            <a:r>
              <a:rPr lang="en-US" dirty="0"/>
              <a:t>The Business Value Chain Model</a:t>
            </a:r>
            <a:endParaRPr lang="en-US" sz="2800" dirty="0"/>
          </a:p>
        </p:txBody>
      </p:sp>
      <p:sp>
        <p:nvSpPr>
          <p:cNvPr id="5" name="Content Placeholder 4"/>
          <p:cNvSpPr>
            <a:spLocks noGrp="1"/>
          </p:cNvSpPr>
          <p:nvPr>
            <p:ph idx="1"/>
          </p:nvPr>
        </p:nvSpPr>
        <p:spPr>
          <a:xfrm>
            <a:off x="457200" y="733806"/>
            <a:ext cx="8229600" cy="3631763"/>
          </a:xfrm>
        </p:spPr>
        <p:txBody>
          <a:bodyPr>
            <a:spAutoFit/>
          </a:bodyPr>
          <a:lstStyle/>
          <a:p>
            <a:pPr>
              <a:spcBef>
                <a:spcPts val="600"/>
              </a:spcBef>
              <a:defRPr/>
            </a:pPr>
            <a:r>
              <a:rPr lang="en-US" dirty="0"/>
              <a:t>Firm as series of activities that add value to products or services</a:t>
            </a:r>
          </a:p>
          <a:p>
            <a:pPr>
              <a:spcBef>
                <a:spcPts val="600"/>
              </a:spcBef>
              <a:defRPr/>
            </a:pPr>
            <a:r>
              <a:rPr lang="en-US" dirty="0"/>
              <a:t>Highlights activities where competitive strategies can best be applied</a:t>
            </a:r>
          </a:p>
          <a:p>
            <a:pPr lvl="1">
              <a:defRPr/>
            </a:pPr>
            <a:r>
              <a:rPr lang="en-US" sz="2400" dirty="0"/>
              <a:t>Primary activities vs. support activities</a:t>
            </a:r>
          </a:p>
          <a:p>
            <a:pPr>
              <a:spcBef>
                <a:spcPts val="600"/>
              </a:spcBef>
              <a:defRPr/>
            </a:pPr>
            <a:r>
              <a:rPr lang="en-US" dirty="0"/>
              <a:t>At each stage, determine how information systems can improve operational efficiency and improve customer and supplier intimacy</a:t>
            </a:r>
          </a:p>
          <a:p>
            <a:pPr>
              <a:spcBef>
                <a:spcPts val="600"/>
              </a:spcBef>
              <a:defRPr/>
            </a:pPr>
            <a:r>
              <a:rPr lang="en-US" dirty="0"/>
              <a:t>Utilize benchmarking, industry best practices</a:t>
            </a:r>
          </a:p>
        </p:txBody>
      </p:sp>
      <p:sp>
        <p:nvSpPr>
          <p:cNvPr id="2" name="Footer Placeholder 1">
            <a:extLst>
              <a:ext uri="{FF2B5EF4-FFF2-40B4-BE49-F238E27FC236}">
                <a16:creationId xmlns:a16="http://schemas.microsoft.com/office/drawing/2014/main" id="{8361BEF6-9C13-408A-B29A-4637202DE8A8}"/>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366841720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3984"/>
            <a:ext cx="8229600" cy="553998"/>
          </a:xfrm>
        </p:spPr>
        <p:txBody>
          <a:bodyPr>
            <a:spAutoFit/>
          </a:bodyPr>
          <a:lstStyle/>
          <a:p>
            <a:r>
              <a:rPr lang="en-US" dirty="0"/>
              <a:t>Figure 3.9 The Value Chain Model</a:t>
            </a:r>
            <a:endParaRPr lang="en-US" sz="2800" dirty="0"/>
          </a:p>
        </p:txBody>
      </p:sp>
      <p:pic>
        <p:nvPicPr>
          <p:cNvPr id="9218" name="Picture 2" descr="A schematic shows a step-by-step set of activities that a firm performs to increase its efficiency. For a full description, see Notes. Press F6."/>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2201114" y="955719"/>
            <a:ext cx="4757470" cy="3749631"/>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C5660BC0-9AA0-4E2B-B1F6-16D3830C0BD7}"/>
              </a:ext>
            </a:extLst>
          </p:cNvPr>
          <p:cNvSpPr>
            <a:spLocks noGrp="1"/>
          </p:cNvSpPr>
          <p:nvPr>
            <p:ph type="ftr" sz="quarter" idx="11"/>
          </p:nvPr>
        </p:nvSpPr>
        <p:spPr>
          <a:xfrm>
            <a:off x="93969" y="4629151"/>
            <a:ext cx="8595360" cy="413936"/>
          </a:xfrm>
        </p:spPr>
        <p:txBody>
          <a:bodyPr/>
          <a:lstStyle/>
          <a:p>
            <a:r>
              <a:rPr lang="en-US" dirty="0"/>
              <a:t>Copyright © 2022, 2020, 2018 Pearson Education, Ltd. All Rights Reserved</a:t>
            </a:r>
          </a:p>
        </p:txBody>
      </p:sp>
    </p:spTree>
    <p:extLst>
      <p:ext uri="{BB962C8B-B14F-4D97-AF65-F5344CB8AC3E}">
        <p14:creationId xmlns:p14="http://schemas.microsoft.com/office/powerpoint/2010/main" val="36565035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18110"/>
            <a:ext cx="8229600" cy="492443"/>
          </a:xfrm>
        </p:spPr>
        <p:txBody>
          <a:bodyPr>
            <a:spAutoFit/>
          </a:bodyPr>
          <a:lstStyle/>
          <a:p>
            <a:r>
              <a:rPr lang="en-US" sz="3200" dirty="0"/>
              <a:t>Extending the Value Chain: The Value Web</a:t>
            </a:r>
            <a:endParaRPr lang="en-US" sz="2400" dirty="0"/>
          </a:p>
        </p:txBody>
      </p:sp>
      <p:sp>
        <p:nvSpPr>
          <p:cNvPr id="5" name="Content Placeholder 4"/>
          <p:cNvSpPr>
            <a:spLocks noGrp="1"/>
          </p:cNvSpPr>
          <p:nvPr>
            <p:ph idx="1"/>
          </p:nvPr>
        </p:nvSpPr>
        <p:spPr>
          <a:xfrm>
            <a:off x="457200" y="730758"/>
            <a:ext cx="8229600" cy="3631763"/>
          </a:xfrm>
        </p:spPr>
        <p:txBody>
          <a:bodyPr>
            <a:spAutoFit/>
          </a:bodyPr>
          <a:lstStyle/>
          <a:p>
            <a:pPr>
              <a:spcBef>
                <a:spcPts val="600"/>
              </a:spcBef>
            </a:pPr>
            <a:r>
              <a:rPr lang="en-US" dirty="0"/>
              <a:t>Firm’s value chain is linked to value chains of suppliers, distributors, customers</a:t>
            </a:r>
          </a:p>
          <a:p>
            <a:pPr>
              <a:spcBef>
                <a:spcPts val="600"/>
              </a:spcBef>
            </a:pPr>
            <a:r>
              <a:rPr lang="en-US" dirty="0"/>
              <a:t>Industry value chain</a:t>
            </a:r>
          </a:p>
          <a:p>
            <a:pPr>
              <a:spcBef>
                <a:spcPts val="600"/>
              </a:spcBef>
            </a:pPr>
            <a:r>
              <a:rPr lang="en-US" dirty="0"/>
              <a:t>Value web</a:t>
            </a:r>
          </a:p>
          <a:p>
            <a:pPr lvl="1"/>
            <a:r>
              <a:rPr lang="en-US" sz="2400" dirty="0"/>
              <a:t>Collection of independent firms using highly synchronized </a:t>
            </a:r>
            <a:r>
              <a:rPr lang="en-US" sz="2400" spc="-300" dirty="0"/>
              <a:t>I </a:t>
            </a:r>
            <a:r>
              <a:rPr lang="en-US" sz="2400" dirty="0"/>
              <a:t>T to coordinate value chains to produce product or service collectively</a:t>
            </a:r>
          </a:p>
          <a:p>
            <a:pPr lvl="1"/>
            <a:r>
              <a:rPr lang="en-US" sz="2400" dirty="0"/>
              <a:t>More customer driven, less linear operation than traditional value chain</a:t>
            </a:r>
          </a:p>
        </p:txBody>
      </p:sp>
      <p:sp>
        <p:nvSpPr>
          <p:cNvPr id="2" name="Footer Placeholder 1">
            <a:extLst>
              <a:ext uri="{FF2B5EF4-FFF2-40B4-BE49-F238E27FC236}">
                <a16:creationId xmlns:a16="http://schemas.microsoft.com/office/drawing/2014/main" id="{F0873E49-3BBC-46D8-8E13-B513BEDE1FC4}"/>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2040286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3984"/>
            <a:ext cx="8229600" cy="553998"/>
          </a:xfrm>
        </p:spPr>
        <p:txBody>
          <a:bodyPr>
            <a:spAutoFit/>
          </a:bodyPr>
          <a:lstStyle/>
          <a:p>
            <a:r>
              <a:rPr lang="en-US" dirty="0"/>
              <a:t>Figure 3.10 The Value Web</a:t>
            </a:r>
            <a:endParaRPr lang="en-US" sz="2800" dirty="0"/>
          </a:p>
        </p:txBody>
      </p:sp>
      <p:pic>
        <p:nvPicPr>
          <p:cNvPr id="2" name="Picture 1" descr="Short Description: A radial diagram illustrates the value web. For a full description, see Notes. Press F6.&#10;">
            <a:extLst>
              <a:ext uri="{FF2B5EF4-FFF2-40B4-BE49-F238E27FC236}">
                <a16:creationId xmlns:a16="http://schemas.microsoft.com/office/drawing/2014/main" id="{80879244-EDE7-46BF-9CBB-FD25D5C086A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362200" y="819150"/>
            <a:ext cx="3886200" cy="3860549"/>
          </a:xfrm>
          <a:prstGeom prst="rect">
            <a:avLst/>
          </a:prstGeom>
        </p:spPr>
      </p:pic>
      <p:sp>
        <p:nvSpPr>
          <p:cNvPr id="3" name="Footer Placeholder 2">
            <a:extLst>
              <a:ext uri="{FF2B5EF4-FFF2-40B4-BE49-F238E27FC236}">
                <a16:creationId xmlns:a16="http://schemas.microsoft.com/office/drawing/2014/main" id="{545B382E-EF9D-4C0D-9C3E-0441B24FC128}"/>
              </a:ext>
            </a:extLst>
          </p:cNvPr>
          <p:cNvSpPr>
            <a:spLocks noGrp="1"/>
          </p:cNvSpPr>
          <p:nvPr>
            <p:ph type="ftr" sz="quarter" idx="11"/>
          </p:nvPr>
        </p:nvSpPr>
        <p:spPr>
          <a:xfrm>
            <a:off x="93969" y="4629151"/>
            <a:ext cx="8595360" cy="450365"/>
          </a:xfrm>
        </p:spPr>
        <p:txBody>
          <a:bodyPr/>
          <a:lstStyle/>
          <a:p>
            <a:r>
              <a:rPr lang="en-US" dirty="0"/>
              <a:t>Copyright © 2022, 2020, 2018 Pearson Education, Ltd. All Rights Reserved</a:t>
            </a:r>
          </a:p>
        </p:txBody>
      </p:sp>
    </p:spTree>
    <p:extLst>
      <p:ext uri="{BB962C8B-B14F-4D97-AF65-F5344CB8AC3E}">
        <p14:creationId xmlns:p14="http://schemas.microsoft.com/office/powerpoint/2010/main" val="134862474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69342"/>
            <a:ext cx="8229600" cy="553998"/>
          </a:xfrm>
        </p:spPr>
        <p:txBody>
          <a:bodyPr>
            <a:spAutoFit/>
          </a:bodyPr>
          <a:lstStyle/>
          <a:p>
            <a:r>
              <a:rPr lang="en-US" dirty="0"/>
              <a:t>Synergies</a:t>
            </a:r>
            <a:endParaRPr lang="en-US" sz="2800" dirty="0"/>
          </a:p>
        </p:txBody>
      </p:sp>
      <p:sp>
        <p:nvSpPr>
          <p:cNvPr id="5" name="Content Placeholder 4"/>
          <p:cNvSpPr>
            <a:spLocks noGrp="1"/>
          </p:cNvSpPr>
          <p:nvPr>
            <p:ph idx="1"/>
          </p:nvPr>
        </p:nvSpPr>
        <p:spPr>
          <a:xfrm>
            <a:off x="457200" y="734086"/>
            <a:ext cx="8229600" cy="1862048"/>
          </a:xfrm>
        </p:spPr>
        <p:txBody>
          <a:bodyPr>
            <a:spAutoFit/>
          </a:bodyPr>
          <a:lstStyle/>
          <a:p>
            <a:r>
              <a:rPr lang="en-US" dirty="0"/>
              <a:t>When output of some units are used as inputs to others, or organizations pool markets and expertise</a:t>
            </a:r>
          </a:p>
          <a:p>
            <a:r>
              <a:rPr lang="en-US" dirty="0"/>
              <a:t>Example: Merger of Bank of </a:t>
            </a:r>
            <a:r>
              <a:rPr lang="en-US" spc="-300" dirty="0"/>
              <a:t>N </a:t>
            </a:r>
            <a:r>
              <a:rPr lang="en-US" dirty="0"/>
              <a:t>Y and </a:t>
            </a:r>
            <a:r>
              <a:rPr lang="en-US" spc="-300" dirty="0"/>
              <a:t>J </a:t>
            </a:r>
            <a:r>
              <a:rPr lang="en-US" dirty="0"/>
              <a:t>P Morgan Chase</a:t>
            </a:r>
          </a:p>
          <a:p>
            <a:r>
              <a:rPr lang="en-US" dirty="0"/>
              <a:t>Purchase of YouTube by Google</a:t>
            </a:r>
          </a:p>
        </p:txBody>
      </p:sp>
      <p:sp>
        <p:nvSpPr>
          <p:cNvPr id="2" name="Footer Placeholder 1">
            <a:extLst>
              <a:ext uri="{FF2B5EF4-FFF2-40B4-BE49-F238E27FC236}">
                <a16:creationId xmlns:a16="http://schemas.microsoft.com/office/drawing/2014/main" id="{8AAEDE61-BE40-4C48-9496-61B05E185D4B}"/>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7302524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3128"/>
            <a:ext cx="8229600" cy="553998"/>
          </a:xfrm>
        </p:spPr>
        <p:txBody>
          <a:bodyPr>
            <a:spAutoFit/>
          </a:bodyPr>
          <a:lstStyle/>
          <a:p>
            <a:r>
              <a:rPr lang="en-US" altLang="en-US" dirty="0"/>
              <a:t>Core Competencies</a:t>
            </a:r>
            <a:endParaRPr lang="en-US" sz="2800" dirty="0"/>
          </a:p>
        </p:txBody>
      </p:sp>
      <p:sp>
        <p:nvSpPr>
          <p:cNvPr id="5" name="Content Placeholder 4"/>
          <p:cNvSpPr>
            <a:spLocks noGrp="1"/>
          </p:cNvSpPr>
          <p:nvPr>
            <p:ph idx="1"/>
          </p:nvPr>
        </p:nvSpPr>
        <p:spPr>
          <a:xfrm>
            <a:off x="457200" y="733562"/>
            <a:ext cx="8229600" cy="2231380"/>
          </a:xfrm>
        </p:spPr>
        <p:txBody>
          <a:bodyPr>
            <a:spAutoFit/>
          </a:bodyPr>
          <a:lstStyle/>
          <a:p>
            <a:r>
              <a:rPr lang="en-US" altLang="en-US" dirty="0"/>
              <a:t>Activity for which firm is world-class leader</a:t>
            </a:r>
          </a:p>
          <a:p>
            <a:r>
              <a:rPr lang="en-US" altLang="en-US" dirty="0"/>
              <a:t>Relies on knowledge, experience, and sharing this across business units</a:t>
            </a:r>
          </a:p>
          <a:p>
            <a:r>
              <a:rPr lang="en-US" altLang="en-US" dirty="0"/>
              <a:t>Example: Procter &amp; Gamble</a:t>
            </a:r>
            <a:r>
              <a:rPr lang="en-US" altLang="ja-JP" dirty="0"/>
              <a:t>’s intranet and directory of subject matter experts</a:t>
            </a:r>
            <a:endParaRPr lang="en-US" altLang="en-US" dirty="0"/>
          </a:p>
        </p:txBody>
      </p:sp>
      <p:sp>
        <p:nvSpPr>
          <p:cNvPr id="2" name="Footer Placeholder 1">
            <a:extLst>
              <a:ext uri="{FF2B5EF4-FFF2-40B4-BE49-F238E27FC236}">
                <a16:creationId xmlns:a16="http://schemas.microsoft.com/office/drawing/2014/main" id="{E62B4E40-7AC1-4FE5-AAA8-BFBD85154D8F}"/>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23844066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3128"/>
            <a:ext cx="8229600" cy="553998"/>
          </a:xfrm>
        </p:spPr>
        <p:txBody>
          <a:bodyPr>
            <a:spAutoFit/>
          </a:bodyPr>
          <a:lstStyle/>
          <a:p>
            <a:r>
              <a:rPr lang="en-US" dirty="0"/>
              <a:t>Network-Based Strategies</a:t>
            </a:r>
            <a:endParaRPr lang="en-US" sz="2800" dirty="0"/>
          </a:p>
        </p:txBody>
      </p:sp>
      <p:sp>
        <p:nvSpPr>
          <p:cNvPr id="5" name="Content Placeholder 4"/>
          <p:cNvSpPr>
            <a:spLocks noGrp="1"/>
          </p:cNvSpPr>
          <p:nvPr>
            <p:ph idx="1"/>
          </p:nvPr>
        </p:nvSpPr>
        <p:spPr>
          <a:xfrm>
            <a:off x="457200" y="730758"/>
            <a:ext cx="8229600" cy="2639184"/>
          </a:xfrm>
        </p:spPr>
        <p:txBody>
          <a:bodyPr>
            <a:spAutoFit/>
          </a:bodyPr>
          <a:lstStyle/>
          <a:p>
            <a:r>
              <a:rPr lang="en-US" altLang="en-US" dirty="0"/>
              <a:t>Take advantage of firm</a:t>
            </a:r>
            <a:r>
              <a:rPr lang="en-US" altLang="ja-JP" dirty="0"/>
              <a:t>’s abilities to network with one another</a:t>
            </a:r>
          </a:p>
          <a:p>
            <a:r>
              <a:rPr lang="en-US" altLang="en-US" dirty="0"/>
              <a:t>Include use of:</a:t>
            </a:r>
          </a:p>
          <a:p>
            <a:pPr lvl="1"/>
            <a:r>
              <a:rPr lang="en-US" altLang="en-US" sz="2400" dirty="0"/>
              <a:t>Network economics</a:t>
            </a:r>
          </a:p>
          <a:p>
            <a:pPr lvl="1"/>
            <a:r>
              <a:rPr lang="en-US" altLang="en-US" sz="2400" dirty="0"/>
              <a:t>Virtual company model</a:t>
            </a:r>
          </a:p>
          <a:p>
            <a:pPr lvl="1"/>
            <a:r>
              <a:rPr lang="en-US" altLang="en-US" sz="2400" dirty="0"/>
              <a:t>Business ecosystems</a:t>
            </a:r>
            <a:endParaRPr lang="en-US" sz="2400" dirty="0"/>
          </a:p>
        </p:txBody>
      </p:sp>
      <p:sp>
        <p:nvSpPr>
          <p:cNvPr id="2" name="Footer Placeholder 1">
            <a:extLst>
              <a:ext uri="{FF2B5EF4-FFF2-40B4-BE49-F238E27FC236}">
                <a16:creationId xmlns:a16="http://schemas.microsoft.com/office/drawing/2014/main" id="{CECA497D-2F0F-4296-9CAF-B238869E2726}"/>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3506988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3128"/>
            <a:ext cx="8229600" cy="553998"/>
          </a:xfrm>
        </p:spPr>
        <p:txBody>
          <a:bodyPr>
            <a:spAutoFit/>
          </a:bodyPr>
          <a:lstStyle/>
          <a:p>
            <a:r>
              <a:rPr lang="en-US" dirty="0"/>
              <a:t>Network Economics</a:t>
            </a:r>
            <a:endParaRPr lang="en-US" sz="2800" dirty="0"/>
          </a:p>
        </p:txBody>
      </p:sp>
      <p:sp>
        <p:nvSpPr>
          <p:cNvPr id="5" name="Content Placeholder 4"/>
          <p:cNvSpPr>
            <a:spLocks noGrp="1"/>
          </p:cNvSpPr>
          <p:nvPr>
            <p:ph idx="1"/>
          </p:nvPr>
        </p:nvSpPr>
        <p:spPr>
          <a:xfrm>
            <a:off x="457200" y="729654"/>
            <a:ext cx="8229600" cy="2793072"/>
          </a:xfrm>
        </p:spPr>
        <p:txBody>
          <a:bodyPr>
            <a:spAutoFit/>
          </a:bodyPr>
          <a:lstStyle/>
          <a:p>
            <a:r>
              <a:rPr lang="en-US" dirty="0"/>
              <a:t>Marginal cost of adding new participant almost zero, with much greater marginal gain</a:t>
            </a:r>
          </a:p>
          <a:p>
            <a:r>
              <a:rPr lang="en-US" dirty="0"/>
              <a:t>Value of community grows with size</a:t>
            </a:r>
          </a:p>
          <a:p>
            <a:r>
              <a:rPr lang="en-US" dirty="0"/>
              <a:t>Value of software grows as installed customer base grows</a:t>
            </a:r>
          </a:p>
          <a:p>
            <a:r>
              <a:rPr lang="en-US" dirty="0"/>
              <a:t>Compare to traditional economics and law of diminishing returns</a:t>
            </a:r>
          </a:p>
        </p:txBody>
      </p:sp>
      <p:sp>
        <p:nvSpPr>
          <p:cNvPr id="2" name="Footer Placeholder 1">
            <a:extLst>
              <a:ext uri="{FF2B5EF4-FFF2-40B4-BE49-F238E27FC236}">
                <a16:creationId xmlns:a16="http://schemas.microsoft.com/office/drawing/2014/main" id="{3469AA59-F9DD-45FF-ADDF-A544C5237EE8}"/>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153057798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3128"/>
            <a:ext cx="8229600" cy="553998"/>
          </a:xfrm>
        </p:spPr>
        <p:txBody>
          <a:bodyPr>
            <a:spAutoFit/>
          </a:bodyPr>
          <a:lstStyle/>
          <a:p>
            <a:r>
              <a:rPr lang="en-US" dirty="0"/>
              <a:t>Virtual Company Model</a:t>
            </a:r>
            <a:endParaRPr lang="en-US" sz="2800" dirty="0"/>
          </a:p>
        </p:txBody>
      </p:sp>
      <p:sp>
        <p:nvSpPr>
          <p:cNvPr id="5" name="Content Placeholder 4"/>
          <p:cNvSpPr>
            <a:spLocks noGrp="1"/>
          </p:cNvSpPr>
          <p:nvPr>
            <p:ph idx="1"/>
          </p:nvPr>
        </p:nvSpPr>
        <p:spPr>
          <a:xfrm>
            <a:off x="457200" y="725778"/>
            <a:ext cx="8229600" cy="3824124"/>
          </a:xfrm>
        </p:spPr>
        <p:txBody>
          <a:bodyPr>
            <a:spAutoFit/>
          </a:bodyPr>
          <a:lstStyle/>
          <a:p>
            <a:r>
              <a:rPr lang="en-US" dirty="0"/>
              <a:t>Virtual company </a:t>
            </a:r>
          </a:p>
          <a:p>
            <a:pPr lvl="1"/>
            <a:r>
              <a:rPr lang="en-US" sz="2400" dirty="0"/>
              <a:t>Uses networks to ally with other companies </a:t>
            </a:r>
          </a:p>
          <a:p>
            <a:pPr lvl="1"/>
            <a:r>
              <a:rPr lang="en-US" sz="2400" dirty="0"/>
              <a:t>Creates and distributes products without being limited by traditional organizational boundaries or physical locations</a:t>
            </a:r>
          </a:p>
          <a:p>
            <a:r>
              <a:rPr lang="en-US" dirty="0"/>
              <a:t>Example: Li &amp; Fung </a:t>
            </a:r>
          </a:p>
          <a:p>
            <a:pPr lvl="1"/>
            <a:r>
              <a:rPr lang="en-US" sz="2400" dirty="0"/>
              <a:t>Manages production, shipment of garments for major fashion companies</a:t>
            </a:r>
          </a:p>
          <a:p>
            <a:pPr lvl="1"/>
            <a:r>
              <a:rPr lang="en-US" sz="2400" dirty="0"/>
              <a:t>Outsources all work to thousands of suppliers</a:t>
            </a:r>
          </a:p>
        </p:txBody>
      </p:sp>
      <p:sp>
        <p:nvSpPr>
          <p:cNvPr id="2" name="Footer Placeholder 1">
            <a:extLst>
              <a:ext uri="{FF2B5EF4-FFF2-40B4-BE49-F238E27FC236}">
                <a16:creationId xmlns:a16="http://schemas.microsoft.com/office/drawing/2014/main" id="{D31C84ED-E69B-4F3D-B4F5-760E9F4B63E5}"/>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6565494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3128"/>
            <a:ext cx="8229600" cy="553998"/>
          </a:xfrm>
        </p:spPr>
        <p:txBody>
          <a:bodyPr>
            <a:spAutoFit/>
          </a:bodyPr>
          <a:lstStyle/>
          <a:p>
            <a:r>
              <a:rPr lang="en-US" altLang="en-US" dirty="0"/>
              <a:t>Business Ecosystems and Platforms</a:t>
            </a:r>
            <a:endParaRPr lang="en-US" sz="2800" dirty="0"/>
          </a:p>
        </p:txBody>
      </p:sp>
      <p:sp>
        <p:nvSpPr>
          <p:cNvPr id="5" name="Content Placeholder 4"/>
          <p:cNvSpPr>
            <a:spLocks noGrp="1"/>
          </p:cNvSpPr>
          <p:nvPr>
            <p:ph idx="1"/>
          </p:nvPr>
        </p:nvSpPr>
        <p:spPr>
          <a:xfrm>
            <a:off x="457200" y="728826"/>
            <a:ext cx="8229600" cy="3824124"/>
          </a:xfrm>
        </p:spPr>
        <p:txBody>
          <a:bodyPr>
            <a:spAutoFit/>
          </a:bodyPr>
          <a:lstStyle/>
          <a:p>
            <a:r>
              <a:rPr lang="en-US" altLang="en-US" dirty="0"/>
              <a:t>Industry sets of firms providing related services and products</a:t>
            </a:r>
          </a:p>
          <a:p>
            <a:r>
              <a:rPr lang="en-US" altLang="en-US" dirty="0"/>
              <a:t>Platforms</a:t>
            </a:r>
          </a:p>
          <a:p>
            <a:pPr lvl="1"/>
            <a:r>
              <a:rPr lang="en-US" altLang="en-US" sz="2400" dirty="0"/>
              <a:t>Microsoft, Facebook</a:t>
            </a:r>
          </a:p>
          <a:p>
            <a:r>
              <a:rPr lang="en-US" altLang="en-US" dirty="0"/>
              <a:t>Keystone firms</a:t>
            </a:r>
          </a:p>
          <a:p>
            <a:r>
              <a:rPr lang="en-US" altLang="en-US" dirty="0"/>
              <a:t>Niche firms</a:t>
            </a:r>
          </a:p>
          <a:p>
            <a:r>
              <a:rPr lang="en-US" altLang="en-US" dirty="0"/>
              <a:t>Individual firms can consider how </a:t>
            </a:r>
            <a:r>
              <a:rPr lang="en-US" altLang="en-US" spc="-300" dirty="0"/>
              <a:t>I </a:t>
            </a:r>
            <a:r>
              <a:rPr lang="en-US" altLang="en-US" dirty="0"/>
              <a:t>T will help them become profitable niche players in larger ecosystems</a:t>
            </a:r>
          </a:p>
        </p:txBody>
      </p:sp>
      <p:sp>
        <p:nvSpPr>
          <p:cNvPr id="2" name="Footer Placeholder 1">
            <a:extLst>
              <a:ext uri="{FF2B5EF4-FFF2-40B4-BE49-F238E27FC236}">
                <a16:creationId xmlns:a16="http://schemas.microsoft.com/office/drawing/2014/main" id="{76355636-52ED-4667-84ED-1C6B66D35C62}"/>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4253643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08966"/>
            <a:ext cx="8229600" cy="984885"/>
          </a:xfrm>
        </p:spPr>
        <p:txBody>
          <a:bodyPr>
            <a:spAutoFit/>
          </a:bodyPr>
          <a:lstStyle/>
          <a:p>
            <a:r>
              <a:rPr lang="en-US" altLang="en-US" sz="3200" dirty="0"/>
              <a:t>The Relationship Between Organizations and Information Technology</a:t>
            </a:r>
            <a:endParaRPr lang="en-US" sz="2400" dirty="0"/>
          </a:p>
        </p:txBody>
      </p:sp>
      <p:sp>
        <p:nvSpPr>
          <p:cNvPr id="5" name="Content Placeholder 4"/>
          <p:cNvSpPr>
            <a:spLocks noGrp="1"/>
          </p:cNvSpPr>
          <p:nvPr>
            <p:ph idx="1"/>
          </p:nvPr>
        </p:nvSpPr>
        <p:spPr>
          <a:xfrm>
            <a:off x="457200" y="1267206"/>
            <a:ext cx="8229600" cy="3247043"/>
          </a:xfrm>
        </p:spPr>
        <p:txBody>
          <a:bodyPr>
            <a:spAutoFit/>
          </a:bodyPr>
          <a:lstStyle/>
          <a:p>
            <a:r>
              <a:rPr lang="en-US" altLang="en-US" sz="2200" dirty="0"/>
              <a:t>Information technology and organizations influence each other</a:t>
            </a:r>
          </a:p>
          <a:p>
            <a:pPr lvl="1"/>
            <a:r>
              <a:rPr lang="en-US" altLang="en-US" dirty="0"/>
              <a:t>Relationship influenced by organization</a:t>
            </a:r>
            <a:r>
              <a:rPr lang="en-US" altLang="ja-JP" dirty="0"/>
              <a:t>’s</a:t>
            </a:r>
          </a:p>
          <a:p>
            <a:pPr lvl="2"/>
            <a:r>
              <a:rPr lang="en-US" altLang="en-US" sz="2200" dirty="0"/>
              <a:t>Structure</a:t>
            </a:r>
          </a:p>
          <a:p>
            <a:pPr lvl="2"/>
            <a:r>
              <a:rPr lang="en-US" altLang="en-US" sz="2200" dirty="0"/>
              <a:t>Business processes</a:t>
            </a:r>
          </a:p>
          <a:p>
            <a:pPr lvl="2"/>
            <a:r>
              <a:rPr lang="en-US" altLang="en-US" sz="2200" dirty="0"/>
              <a:t>Politics</a:t>
            </a:r>
          </a:p>
          <a:p>
            <a:pPr lvl="2"/>
            <a:r>
              <a:rPr lang="en-US" altLang="en-US" sz="2200" dirty="0"/>
              <a:t>Culture</a:t>
            </a:r>
          </a:p>
          <a:p>
            <a:pPr lvl="2"/>
            <a:r>
              <a:rPr lang="en-US" altLang="en-US" sz="2200" dirty="0"/>
              <a:t>Environment </a:t>
            </a:r>
          </a:p>
          <a:p>
            <a:pPr lvl="2"/>
            <a:r>
              <a:rPr lang="en-US" altLang="en-US" sz="2200" dirty="0"/>
              <a:t>Management decisions</a:t>
            </a:r>
          </a:p>
        </p:txBody>
      </p:sp>
      <p:sp>
        <p:nvSpPr>
          <p:cNvPr id="2" name="Footer Placeholder 1">
            <a:extLst>
              <a:ext uri="{FF2B5EF4-FFF2-40B4-BE49-F238E27FC236}">
                <a16:creationId xmlns:a16="http://schemas.microsoft.com/office/drawing/2014/main" id="{3F1C726E-9F58-480E-AAD9-1B7C7C530F78}"/>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322818575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18110"/>
            <a:ext cx="8229600" cy="492443"/>
          </a:xfrm>
        </p:spPr>
        <p:txBody>
          <a:bodyPr>
            <a:spAutoFit/>
          </a:bodyPr>
          <a:lstStyle/>
          <a:p>
            <a:r>
              <a:rPr lang="en-US" sz="3200" dirty="0"/>
              <a:t>Figure 3.11 An Ecosystem Strategic Model</a:t>
            </a:r>
            <a:endParaRPr lang="en-US" sz="2400" dirty="0"/>
          </a:p>
        </p:txBody>
      </p:sp>
      <p:pic>
        <p:nvPicPr>
          <p:cNvPr id="11266" name="Picture 2" descr="A radial diagram illustrates how the forces such as: New market entrants, substitute products, customers, and suppliers affect the industry ecosystem. The industry ecosystem comprises various industries."/>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17630" y="851822"/>
            <a:ext cx="7513025" cy="3878700"/>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99755789-70B3-4729-9A74-3746AC35DBD9}"/>
              </a:ext>
            </a:extLst>
          </p:cNvPr>
          <p:cNvSpPr>
            <a:spLocks noGrp="1"/>
          </p:cNvSpPr>
          <p:nvPr>
            <p:ph type="ftr" sz="quarter" idx="11"/>
          </p:nvPr>
        </p:nvSpPr>
        <p:spPr>
          <a:xfrm>
            <a:off x="93969" y="4629151"/>
            <a:ext cx="8595360" cy="492443"/>
          </a:xfrm>
        </p:spPr>
        <p:txBody>
          <a:bodyPr/>
          <a:lstStyle/>
          <a:p>
            <a:r>
              <a:rPr lang="en-US" dirty="0"/>
              <a:t>Copyright © 2022, 2020, 2018 Pearson Education, Ltd. All Rights Reserved</a:t>
            </a:r>
          </a:p>
        </p:txBody>
      </p:sp>
    </p:spTree>
    <p:extLst>
      <p:ext uri="{BB962C8B-B14F-4D97-AF65-F5344CB8AC3E}">
        <p14:creationId xmlns:p14="http://schemas.microsoft.com/office/powerpoint/2010/main" val="16191207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7150"/>
            <a:ext cx="8229600" cy="1107996"/>
          </a:xfrm>
        </p:spPr>
        <p:txBody>
          <a:bodyPr>
            <a:spAutoFit/>
          </a:bodyPr>
          <a:lstStyle/>
          <a:p>
            <a:r>
              <a:rPr lang="en-US" dirty="0"/>
              <a:t>Challenges Posed by Strategic Information Systems</a:t>
            </a:r>
            <a:endParaRPr lang="en-US" sz="2800" dirty="0"/>
          </a:p>
        </p:txBody>
      </p:sp>
      <p:sp>
        <p:nvSpPr>
          <p:cNvPr id="5" name="Content Placeholder 4"/>
          <p:cNvSpPr>
            <a:spLocks noGrp="1"/>
          </p:cNvSpPr>
          <p:nvPr>
            <p:ph idx="1"/>
          </p:nvPr>
        </p:nvSpPr>
        <p:spPr>
          <a:xfrm>
            <a:off x="457200" y="1360920"/>
            <a:ext cx="8229600" cy="2323713"/>
          </a:xfrm>
        </p:spPr>
        <p:txBody>
          <a:bodyPr>
            <a:spAutoFit/>
          </a:bodyPr>
          <a:lstStyle/>
          <a:p>
            <a:pPr>
              <a:defRPr/>
            </a:pPr>
            <a:r>
              <a:rPr lang="en-US" sz="1800" dirty="0">
                <a:cs typeface="ＭＳ Ｐゴシック" charset="0"/>
              </a:rPr>
              <a:t>Sustaining competitive advantage</a:t>
            </a:r>
          </a:p>
          <a:p>
            <a:pPr lvl="1">
              <a:defRPr/>
            </a:pPr>
            <a:r>
              <a:rPr lang="en-US" sz="1800" dirty="0"/>
              <a:t>Competitors can retaliate and copy strategic systems</a:t>
            </a:r>
          </a:p>
          <a:p>
            <a:pPr lvl="1">
              <a:defRPr/>
            </a:pPr>
            <a:r>
              <a:rPr lang="en-US" sz="1800" dirty="0"/>
              <a:t>Systems may become tools for survival</a:t>
            </a:r>
          </a:p>
          <a:p>
            <a:pPr>
              <a:spcBef>
                <a:spcPts val="0"/>
              </a:spcBef>
              <a:defRPr/>
            </a:pPr>
            <a:r>
              <a:rPr lang="en-US" sz="1800" dirty="0">
                <a:cs typeface="ＭＳ Ｐゴシック" charset="0"/>
              </a:rPr>
              <a:t>Aligning </a:t>
            </a:r>
            <a:r>
              <a:rPr lang="en-US" sz="1800" spc="-300" dirty="0"/>
              <a:t>I </a:t>
            </a:r>
            <a:r>
              <a:rPr lang="en-US" sz="1800" dirty="0">
                <a:cs typeface="ＭＳ Ｐゴシック" charset="0"/>
              </a:rPr>
              <a:t>T with business objectives</a:t>
            </a:r>
          </a:p>
          <a:p>
            <a:pPr lvl="1">
              <a:defRPr/>
            </a:pPr>
            <a:r>
              <a:rPr lang="en-US" sz="1800" dirty="0"/>
              <a:t>Performing strategic systems analysis</a:t>
            </a:r>
          </a:p>
          <a:p>
            <a:pPr lvl="2">
              <a:defRPr/>
            </a:pPr>
            <a:r>
              <a:rPr lang="en-US" sz="1800" dirty="0"/>
              <a:t>Structure of industry</a:t>
            </a:r>
          </a:p>
          <a:p>
            <a:pPr lvl="2">
              <a:defRPr/>
            </a:pPr>
            <a:r>
              <a:rPr lang="en-US" sz="1800" dirty="0"/>
              <a:t>Firm value chains</a:t>
            </a:r>
          </a:p>
        </p:txBody>
      </p:sp>
      <p:sp>
        <p:nvSpPr>
          <p:cNvPr id="2" name="Footer Placeholder 1">
            <a:extLst>
              <a:ext uri="{FF2B5EF4-FFF2-40B4-BE49-F238E27FC236}">
                <a16:creationId xmlns:a16="http://schemas.microsoft.com/office/drawing/2014/main" id="{E1260BCA-315B-48E0-B70E-A2994D5CF917}"/>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333450020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3128"/>
            <a:ext cx="8229600" cy="553998"/>
          </a:xfrm>
        </p:spPr>
        <p:txBody>
          <a:bodyPr>
            <a:spAutoFit/>
          </a:bodyPr>
          <a:lstStyle/>
          <a:p>
            <a:r>
              <a:rPr lang="en-US" dirty="0"/>
              <a:t>How Will MIS Help My Career?</a:t>
            </a:r>
            <a:endParaRPr lang="en-US" sz="2800" dirty="0"/>
          </a:p>
        </p:txBody>
      </p:sp>
      <p:sp>
        <p:nvSpPr>
          <p:cNvPr id="5" name="Content Placeholder 4"/>
          <p:cNvSpPr>
            <a:spLocks noGrp="1"/>
          </p:cNvSpPr>
          <p:nvPr>
            <p:ph idx="1"/>
          </p:nvPr>
        </p:nvSpPr>
        <p:spPr>
          <a:xfrm>
            <a:off x="457200" y="730758"/>
            <a:ext cx="8229600" cy="2985433"/>
          </a:xfrm>
        </p:spPr>
        <p:txBody>
          <a:bodyPr>
            <a:spAutoFit/>
          </a:bodyPr>
          <a:lstStyle/>
          <a:p>
            <a:r>
              <a:rPr lang="en-US" dirty="0"/>
              <a:t>The Company: Superior Data Quality</a:t>
            </a:r>
          </a:p>
          <a:p>
            <a:r>
              <a:rPr lang="en-US" dirty="0"/>
              <a:t>Position Description: Entry-level business development representative</a:t>
            </a:r>
          </a:p>
          <a:p>
            <a:r>
              <a:rPr lang="en-US" dirty="0"/>
              <a:t>Job Requirements</a:t>
            </a:r>
          </a:p>
          <a:p>
            <a:r>
              <a:rPr lang="en-US" dirty="0"/>
              <a:t>Interview Questions</a:t>
            </a:r>
          </a:p>
          <a:p>
            <a:r>
              <a:rPr lang="en-US" dirty="0"/>
              <a:t>Author Tips</a:t>
            </a:r>
          </a:p>
        </p:txBody>
      </p:sp>
      <p:sp>
        <p:nvSpPr>
          <p:cNvPr id="2" name="Footer Placeholder 1">
            <a:extLst>
              <a:ext uri="{FF2B5EF4-FFF2-40B4-BE49-F238E27FC236}">
                <a16:creationId xmlns:a16="http://schemas.microsoft.com/office/drawing/2014/main" id="{524941E4-9D61-45DC-A6D7-090CF2A2324D}"/>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17240958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5" name="Title 4">
            <a:extLst>
              <a:ext uri="{FF2B5EF4-FFF2-40B4-BE49-F238E27FC236}">
                <a16:creationId xmlns:a16="http://schemas.microsoft.com/office/drawing/2014/main" id="{E47FF819-0D5D-491A-BF8F-B42813E7390C}"/>
              </a:ext>
            </a:extLst>
          </p:cNvPr>
          <p:cNvSpPr>
            <a:spLocks noGrp="1"/>
          </p:cNvSpPr>
          <p:nvPr>
            <p:ph type="title"/>
          </p:nvPr>
        </p:nvSpPr>
        <p:spPr>
          <a:xfrm>
            <a:off x="452972" y="265152"/>
            <a:ext cx="8283255" cy="553998"/>
          </a:xfrm>
        </p:spPr>
        <p:txBody>
          <a:bodyPr vert="horz" wrap="square" lIns="0" tIns="0" rIns="0" bIns="0" rtlCol="0" anchor="b" anchorCtr="0">
            <a:spAutoFit/>
          </a:bodyPr>
          <a:lstStyle/>
          <a:p>
            <a:r>
              <a:rPr lang="en-US" dirty="0"/>
              <a:t>Copyright</a:t>
            </a:r>
          </a:p>
        </p:txBody>
      </p:sp>
      <p:pic>
        <p:nvPicPr>
          <p:cNvPr id="7" name="Graphic 6" descr="Warning">
            <a:extLst>
              <a:ext uri="{FF2B5EF4-FFF2-40B4-BE49-F238E27FC236}">
                <a16:creationId xmlns:a16="http://schemas.microsoft.com/office/drawing/2014/main" id="{C06FB2D2-3F36-42C9-A5A6-B6234DC54C9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49873" y="1460109"/>
            <a:ext cx="1277815" cy="1434026"/>
          </a:xfrm>
          <a:prstGeom prst="rect">
            <a:avLst/>
          </a:prstGeom>
        </p:spPr>
      </p:pic>
      <p:sp>
        <p:nvSpPr>
          <p:cNvPr id="9" name="Text Placeholder 1">
            <a:extLst>
              <a:ext uri="{FF2B5EF4-FFF2-40B4-BE49-F238E27FC236}">
                <a16:creationId xmlns:a16="http://schemas.microsoft.com/office/drawing/2014/main" id="{AD5FAE7B-F718-4307-B112-AD6256157E8F}"/>
              </a:ext>
            </a:extLst>
          </p:cNvPr>
          <p:cNvSpPr txBox="1">
            <a:spLocks/>
          </p:cNvSpPr>
          <p:nvPr/>
        </p:nvSpPr>
        <p:spPr>
          <a:xfrm>
            <a:off x="1809750" y="994996"/>
            <a:ext cx="6858001" cy="2854836"/>
          </a:xfrm>
          <a:prstGeom prst="rect">
            <a:avLst/>
          </a:prstGeom>
        </p:spPr>
        <p:style>
          <a:lnRef idx="2">
            <a:schemeClr val="dk1"/>
          </a:lnRef>
          <a:fillRef idx="1">
            <a:schemeClr val="lt1"/>
          </a:fillRef>
          <a:effectRef idx="0">
            <a:schemeClr val="dk1"/>
          </a:effectRef>
          <a:fontRef idx="minor">
            <a:schemeClr val="dk1"/>
          </a:fontRef>
        </p:style>
        <p:txBody>
          <a:bodyPr vert="horz" lIns="182880" tIns="182880" rIns="182880" bIns="182880" rtlCol="0" anchor="ctr">
            <a:noAutofit/>
          </a:bodyPr>
          <a:lst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dk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dk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dk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dk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dk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dk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dk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dk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dk1"/>
                </a:solidFill>
                <a:latin typeface="+mn-lt"/>
                <a:ea typeface="+mn-ea"/>
                <a:cs typeface="+mn-cs"/>
              </a:defRPr>
            </a:lvl9pPr>
          </a:lstStyle>
          <a:p>
            <a:pPr marL="101600" indent="0">
              <a:buNone/>
            </a:pPr>
            <a:r>
              <a:rPr lang="en-US" b="1" dirty="0"/>
              <a:t>This work is protected by United States copyright laws and is provided solely for the use of instructors in teaching their courses and assessing student learning. Dissemination or sale of any part of this work (including on the World Wide Web) will destroy the integrity of the work and is not permitted. The work and materials from it should never be made available to students except by instructors using the accompanying text in their classes. All recipients of this work are expected to abide by these restrictions and to honor the intended pedagogical purposes and the needs of other instructors who rely on these materials.</a:t>
            </a:r>
          </a:p>
        </p:txBody>
      </p:sp>
    </p:spTree>
    <p:extLst>
      <p:ext uri="{BB962C8B-B14F-4D97-AF65-F5344CB8AC3E}">
        <p14:creationId xmlns:p14="http://schemas.microsoft.com/office/powerpoint/2010/main" val="20003167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66878"/>
            <a:ext cx="8229600" cy="861774"/>
          </a:xfrm>
        </p:spPr>
        <p:txBody>
          <a:bodyPr>
            <a:spAutoFit/>
          </a:bodyPr>
          <a:lstStyle/>
          <a:p>
            <a:r>
              <a:rPr lang="en-US" sz="2800" dirty="0"/>
              <a:t>Figure 3.1 The Two-Way Relationship Between Organizations and Information Technology</a:t>
            </a:r>
            <a:endParaRPr lang="en-US" sz="2000" dirty="0"/>
          </a:p>
        </p:txBody>
      </p:sp>
      <p:pic>
        <p:nvPicPr>
          <p:cNvPr id="1026" name="Picture 2" descr="A flow diagram explains the mediating factors and shows the interconnectedness between organizations and information technology. For a full description, see Notes. Press F6."/>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122998" y="1321179"/>
            <a:ext cx="4898004" cy="3292451"/>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AAD6ECEA-4611-4979-846E-2DCE474FAE11}"/>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30552774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3128"/>
            <a:ext cx="8229600" cy="553998"/>
          </a:xfrm>
        </p:spPr>
        <p:txBody>
          <a:bodyPr>
            <a:spAutoFit/>
          </a:bodyPr>
          <a:lstStyle/>
          <a:p>
            <a:r>
              <a:rPr lang="en-US" dirty="0"/>
              <a:t>What Is an Organization?</a:t>
            </a:r>
            <a:endParaRPr lang="en-US" sz="2800" dirty="0"/>
          </a:p>
        </p:txBody>
      </p:sp>
      <p:sp>
        <p:nvSpPr>
          <p:cNvPr id="5" name="Content Placeholder 4"/>
          <p:cNvSpPr>
            <a:spLocks noGrp="1"/>
          </p:cNvSpPr>
          <p:nvPr>
            <p:ph idx="1"/>
          </p:nvPr>
        </p:nvSpPr>
        <p:spPr>
          <a:xfrm>
            <a:off x="457200" y="727710"/>
            <a:ext cx="8229600" cy="3631763"/>
          </a:xfrm>
        </p:spPr>
        <p:txBody>
          <a:bodyPr>
            <a:spAutoFit/>
          </a:bodyPr>
          <a:lstStyle/>
          <a:p>
            <a:r>
              <a:rPr lang="en-US" dirty="0"/>
              <a:t>Technical definition </a:t>
            </a:r>
          </a:p>
          <a:p>
            <a:pPr lvl="1"/>
            <a:r>
              <a:rPr lang="en-US" sz="2400" dirty="0"/>
              <a:t>Formal social structure that processes resources from environment to produce outputs</a:t>
            </a:r>
          </a:p>
          <a:p>
            <a:pPr lvl="1"/>
            <a:r>
              <a:rPr lang="en-US" sz="2400" dirty="0"/>
              <a:t>A formal legal entity with internal rules and procedures, as well as a social structure</a:t>
            </a:r>
          </a:p>
          <a:p>
            <a:pPr>
              <a:spcBef>
                <a:spcPts val="600"/>
              </a:spcBef>
            </a:pPr>
            <a:r>
              <a:rPr lang="en-US" dirty="0"/>
              <a:t>Behavioral definition </a:t>
            </a:r>
          </a:p>
          <a:p>
            <a:pPr lvl="1"/>
            <a:r>
              <a:rPr lang="en-US" sz="2400" dirty="0"/>
              <a:t>A collection of rights, privileges, obligations, and responsibilities that is delicately balanced over a period of time through conflict and conflict resolution</a:t>
            </a:r>
            <a:endParaRPr lang="en-US" altLang="en-US" sz="2400" dirty="0"/>
          </a:p>
        </p:txBody>
      </p:sp>
      <p:sp>
        <p:nvSpPr>
          <p:cNvPr id="2" name="Footer Placeholder 1">
            <a:extLst>
              <a:ext uri="{FF2B5EF4-FFF2-40B4-BE49-F238E27FC236}">
                <a16:creationId xmlns:a16="http://schemas.microsoft.com/office/drawing/2014/main" id="{6234CCA1-89D7-47E0-9909-12E8A99FBD53}"/>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19886191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18110"/>
            <a:ext cx="8229600" cy="984885"/>
          </a:xfrm>
        </p:spPr>
        <p:txBody>
          <a:bodyPr>
            <a:spAutoFit/>
          </a:bodyPr>
          <a:lstStyle/>
          <a:p>
            <a:r>
              <a:rPr lang="en-US" sz="3200" dirty="0"/>
              <a:t>Figure 3.2 The Technical Microeconomic Definition of the Organization</a:t>
            </a:r>
            <a:endParaRPr lang="en-US" sz="2400" dirty="0"/>
          </a:p>
        </p:txBody>
      </p:sp>
      <p:pic>
        <p:nvPicPr>
          <p:cNvPr id="2050" name="Picture 2" descr="A diagram explains the production process of an organization. Inputs from the environment are sent to the organization which in turn gives out outputs to the environment. This cycle is labeled as the production process. "/>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99841" y="1665386"/>
            <a:ext cx="8152932" cy="2488718"/>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91A95DFB-BF84-4A7E-B087-ACBFC5E23230}"/>
              </a:ext>
            </a:extLst>
          </p:cNvPr>
          <p:cNvSpPr>
            <a:spLocks noGrp="1"/>
          </p:cNvSpPr>
          <p:nvPr>
            <p:ph type="ftr" sz="quarter" idx="11"/>
          </p:nvPr>
        </p:nvSpPr>
        <p:spPr/>
        <p:txBody>
          <a:bodyPr/>
          <a:lstStyle/>
          <a:p>
            <a:r>
              <a:rPr lang="en-US"/>
              <a:t>Copyright © 2022, 2020, 2018 Pearson Education, Ltd. All Rights Reserved</a:t>
            </a:r>
            <a:endParaRPr lang="en-US" dirty="0"/>
          </a:p>
        </p:txBody>
      </p:sp>
    </p:spTree>
    <p:extLst>
      <p:ext uri="{BB962C8B-B14F-4D97-AF65-F5344CB8AC3E}">
        <p14:creationId xmlns:p14="http://schemas.microsoft.com/office/powerpoint/2010/main" val="23871168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7150"/>
            <a:ext cx="8229600" cy="1107996"/>
          </a:xfrm>
        </p:spPr>
        <p:txBody>
          <a:bodyPr>
            <a:spAutoFit/>
          </a:bodyPr>
          <a:lstStyle/>
          <a:p>
            <a:r>
              <a:rPr lang="en-US" dirty="0"/>
              <a:t>Figure 3.3 The Behavioral View of Organizations</a:t>
            </a:r>
            <a:endParaRPr lang="en-US" sz="2800" dirty="0"/>
          </a:p>
        </p:txBody>
      </p:sp>
      <p:pic>
        <p:nvPicPr>
          <p:cNvPr id="3074" name="Picture 2" descr="A diagram explains the behavioral view of organizations, which focuses on structure and process. For a full description, see Notes. Press F6."/>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349428" y="1328767"/>
            <a:ext cx="6445145" cy="3477167"/>
          </a:xfrm>
          <a:prstGeom prst="rect">
            <a:avLst/>
          </a:prstGeom>
          <a:noFill/>
          <a:extLst>
            <a:ext uri="{909E8E84-426E-40DD-AFC4-6F175D3DCCD1}">
              <a14:hiddenFill xmlns:a14="http://schemas.microsoft.com/office/drawing/2010/main">
                <a:solidFill>
                  <a:srgbClr val="FFFFFF"/>
                </a:solidFill>
              </a14:hiddenFill>
            </a:ext>
          </a:extLst>
        </p:spPr>
      </p:pic>
      <p:sp>
        <p:nvSpPr>
          <p:cNvPr id="2" name="Footer Placeholder 1">
            <a:extLst>
              <a:ext uri="{FF2B5EF4-FFF2-40B4-BE49-F238E27FC236}">
                <a16:creationId xmlns:a16="http://schemas.microsoft.com/office/drawing/2014/main" id="{4D1F17F0-619A-4C93-8397-935B3A09D26C}"/>
              </a:ext>
            </a:extLst>
          </p:cNvPr>
          <p:cNvSpPr>
            <a:spLocks noGrp="1"/>
          </p:cNvSpPr>
          <p:nvPr>
            <p:ph type="ftr" sz="quarter" idx="11"/>
          </p:nvPr>
        </p:nvSpPr>
        <p:spPr>
          <a:xfrm>
            <a:off x="93969" y="4805934"/>
            <a:ext cx="8595360" cy="280416"/>
          </a:xfrm>
        </p:spPr>
        <p:txBody>
          <a:bodyPr/>
          <a:lstStyle/>
          <a:p>
            <a:r>
              <a:rPr lang="en-US" dirty="0"/>
              <a:t>Copyright © 2022, 2020, 2018 Pearson Education, Ltd. All Rights Reserved</a:t>
            </a:r>
          </a:p>
        </p:txBody>
      </p:sp>
    </p:spTree>
    <p:extLst>
      <p:ext uri="{BB962C8B-B14F-4D97-AF65-F5344CB8AC3E}">
        <p14:creationId xmlns:p14="http://schemas.microsoft.com/office/powerpoint/2010/main" val="23735056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77bb34d93a4c6de111706773da7e89128aa"/>
</p:tagLst>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4904</TotalTime>
  <Words>6490</Words>
  <Application>Microsoft Office PowerPoint</Application>
  <PresentationFormat>On-screen Show (16:9)</PresentationFormat>
  <Paragraphs>528</Paragraphs>
  <Slides>53</Slides>
  <Notes>53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53</vt:i4>
      </vt:variant>
    </vt:vector>
  </HeadingPairs>
  <TitlesOfParts>
    <vt:vector size="59" baseType="lpstr">
      <vt:lpstr>Arial</vt:lpstr>
      <vt:lpstr>Symbol</vt:lpstr>
      <vt:lpstr>Times New Roman</vt:lpstr>
      <vt:lpstr>Verdana</vt:lpstr>
      <vt:lpstr>Wingdings</vt:lpstr>
      <vt:lpstr>508 Lecture</vt:lpstr>
      <vt:lpstr>Management Information Systems: Managing the Digital Firm</vt:lpstr>
      <vt:lpstr>Learning Objectives</vt:lpstr>
      <vt:lpstr>Video Cases</vt:lpstr>
      <vt:lpstr>N26: A Bank Without Branches</vt:lpstr>
      <vt:lpstr>The Relationship Between Organizations and Information Technology</vt:lpstr>
      <vt:lpstr>Figure 3.1 The Two-Way Relationship Between Organizations and Information Technology</vt:lpstr>
      <vt:lpstr>What Is an Organization?</vt:lpstr>
      <vt:lpstr>Figure 3.2 The Technical Microeconomic Definition of the Organization</vt:lpstr>
      <vt:lpstr>Figure 3.3 The Behavioral View of Organizations</vt:lpstr>
      <vt:lpstr>Features of Organizations</vt:lpstr>
      <vt:lpstr>Routines and Business Processes</vt:lpstr>
      <vt:lpstr>Figure 3.4 Routines, Business Processes, and Firms</vt:lpstr>
      <vt:lpstr>Organizational Politics</vt:lpstr>
      <vt:lpstr>Organizational Culture</vt:lpstr>
      <vt:lpstr>Organizational Environments</vt:lpstr>
      <vt:lpstr>Figure 3.5 Environments and Organizations Have a Reciprocal Relationship</vt:lpstr>
      <vt:lpstr>Disruptive Technologies</vt:lpstr>
      <vt:lpstr>Organizational Structure</vt:lpstr>
      <vt:lpstr>Other Organizational Features</vt:lpstr>
      <vt:lpstr>Economic Impacts</vt:lpstr>
      <vt:lpstr>Transaction Cost Theory</vt:lpstr>
      <vt:lpstr>Agency Theory</vt:lpstr>
      <vt:lpstr>Organizational and Behavioral Impacts</vt:lpstr>
      <vt:lpstr>Figure 3.6 Flattening Organizations</vt:lpstr>
      <vt:lpstr>Understanding Organizational Resistance to Change</vt:lpstr>
      <vt:lpstr>Figure 3.7 Organizational Resistance to Information System Innovations</vt:lpstr>
      <vt:lpstr>The Internet and Organizations</vt:lpstr>
      <vt:lpstr>Implications for the Design and Understanding of Information Systems</vt:lpstr>
      <vt:lpstr>Porter’s Competitive Forces Model   (1 of 3)</vt:lpstr>
      <vt:lpstr>Porter’s Competitive Forces Model   (2 of 3)</vt:lpstr>
      <vt:lpstr>Porter’s Competitive Forces Model   (3 of 3)</vt:lpstr>
      <vt:lpstr>Figure 3.8 Porter’s Competitive Forces Model</vt:lpstr>
      <vt:lpstr>Information System Strategies for Dealing with Competitive Forces               (1 of 3)</vt:lpstr>
      <vt:lpstr>Information System Strategies for Dealing with Competitive Forces               (2 of 3)</vt:lpstr>
      <vt:lpstr>Interactive Session: Organizations: Shipping Wars</vt:lpstr>
      <vt:lpstr>Interactive Session: Technology: Singapore as a Smart Nation</vt:lpstr>
      <vt:lpstr>Information System Strategies for Dealing with Competitive Forces               (3 of 3)</vt:lpstr>
      <vt:lpstr>The Internet’s Impact on Competitive Advantage</vt:lpstr>
      <vt:lpstr>Smart Products and the Internet of Things</vt:lpstr>
      <vt:lpstr>The Business Value Chain Model</vt:lpstr>
      <vt:lpstr>Figure 3.9 The Value Chain Model</vt:lpstr>
      <vt:lpstr>Extending the Value Chain: The Value Web</vt:lpstr>
      <vt:lpstr>Figure 3.10 The Value Web</vt:lpstr>
      <vt:lpstr>Synergies</vt:lpstr>
      <vt:lpstr>Core Competencies</vt:lpstr>
      <vt:lpstr>Network-Based Strategies</vt:lpstr>
      <vt:lpstr>Network Economics</vt:lpstr>
      <vt:lpstr>Virtual Company Model</vt:lpstr>
      <vt:lpstr>Business Ecosystems and Platforms</vt:lpstr>
      <vt:lpstr>Figure 3.11 An Ecosystem Strategic Model</vt:lpstr>
      <vt:lpstr>Challenges Posed by Strategic Information Systems</vt:lpstr>
      <vt:lpstr>How Will MIS Help My Career?</vt:lpstr>
      <vt:lpstr>Copyright</vt:lpstr>
    </vt:vector>
  </TitlesOfParts>
  <Company>Pearson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Management Information Systems: Managing the Digital Firm, Sixteenth Edition</dc:title>
  <dc:subject>Management</dc:subject>
  <dc:creator>Kenneth C. Laudon / Jane P. Laudon</dc:creator>
  <cp:keywords>Management Information Systems</cp:keywords>
  <cp:lastModifiedBy>Das, Bedasree</cp:lastModifiedBy>
  <cp:revision>1049</cp:revision>
  <cp:lastPrinted>2020-10-19T19:17:54Z</cp:lastPrinted>
  <dcterms:created xsi:type="dcterms:W3CDTF">2014-07-14T20:04:21Z</dcterms:created>
  <dcterms:modified xsi:type="dcterms:W3CDTF">2021-05-28T12:56:34Z</dcterms:modified>
</cp:coreProperties>
</file>