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44"/>
  </p:notesMasterIdLst>
  <p:handoutMasterIdLst>
    <p:handoutMasterId r:id="rId45"/>
  </p:handoutMasterIdLst>
  <p:sldIdLst>
    <p:sldId id="256" r:id="rId2"/>
    <p:sldId id="257" r:id="rId3"/>
    <p:sldId id="498" r:id="rId4"/>
    <p:sldId id="499" r:id="rId5"/>
    <p:sldId id="501" r:id="rId6"/>
    <p:sldId id="503" r:id="rId7"/>
    <p:sldId id="299" r:id="rId8"/>
    <p:sldId id="623" r:id="rId9"/>
    <p:sldId id="668" r:id="rId10"/>
    <p:sldId id="667" r:id="rId11"/>
    <p:sldId id="567" r:id="rId12"/>
    <p:sldId id="647" r:id="rId13"/>
    <p:sldId id="569" r:id="rId14"/>
    <p:sldId id="648" r:id="rId15"/>
    <p:sldId id="649" r:id="rId16"/>
    <p:sldId id="650" r:id="rId17"/>
    <p:sldId id="651" r:id="rId18"/>
    <p:sldId id="652" r:id="rId19"/>
    <p:sldId id="653" r:id="rId20"/>
    <p:sldId id="654" r:id="rId21"/>
    <p:sldId id="655" r:id="rId22"/>
    <p:sldId id="657" r:id="rId23"/>
    <p:sldId id="656" r:id="rId24"/>
    <p:sldId id="658" r:id="rId25"/>
    <p:sldId id="659" r:id="rId26"/>
    <p:sldId id="583" r:id="rId27"/>
    <p:sldId id="584" r:id="rId28"/>
    <p:sldId id="660" r:id="rId29"/>
    <p:sldId id="661" r:id="rId30"/>
    <p:sldId id="662" r:id="rId31"/>
    <p:sldId id="663" r:id="rId32"/>
    <p:sldId id="664" r:id="rId33"/>
    <p:sldId id="480" r:id="rId34"/>
    <p:sldId id="494" r:id="rId35"/>
    <p:sldId id="635" r:id="rId36"/>
    <p:sldId id="636" r:id="rId37"/>
    <p:sldId id="666" r:id="rId38"/>
    <p:sldId id="640" r:id="rId39"/>
    <p:sldId id="329" r:id="rId40"/>
    <p:sldId id="579" r:id="rId41"/>
    <p:sldId id="580" r:id="rId42"/>
    <p:sldId id="293" r:id="rId43"/>
  </p:sldIdLst>
  <p:sldSz cx="9144000" cy="6858000" type="screen4x3"/>
  <p:notesSz cx="7104063" cy="10234613"/>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extLst>
      <p:ext uri="{19B8F6BF-5375-455C-9EA6-DF929625EA0E}">
        <p15:presenceInfo xmlns:p15="http://schemas.microsoft.com/office/powerpoint/2012/main" userId="ad959413665036c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53735"/>
    <a:srgbClr val="2D4E77"/>
    <a:srgbClr val="4F81BD"/>
    <a:srgbClr val="FF0000"/>
    <a:srgbClr val="FDF7DB"/>
    <a:srgbClr val="56426E"/>
    <a:srgbClr val="5C96A6"/>
    <a:srgbClr val="006666"/>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73" autoAdjust="0"/>
    <p:restoredTop sz="79306" autoAdjust="0"/>
  </p:normalViewPr>
  <p:slideViewPr>
    <p:cSldViewPr>
      <p:cViewPr>
        <p:scale>
          <a:sx n="85" d="100"/>
          <a:sy n="85" d="100"/>
        </p:scale>
        <p:origin x="1044" y="52"/>
      </p:cViewPr>
      <p:guideLst>
        <p:guide orient="horz" pos="2160"/>
        <p:guide pos="2880"/>
      </p:guideLst>
    </p:cSldViewPr>
  </p:slideViewPr>
  <p:outlineViewPr>
    <p:cViewPr>
      <p:scale>
        <a:sx n="33" d="100"/>
        <a:sy n="33" d="100"/>
      </p:scale>
      <p:origin x="0" y="-35046"/>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3" y="0"/>
            <a:ext cx="3078095" cy="511075"/>
          </a:xfrm>
          <a:prstGeom prst="rect">
            <a:avLst/>
          </a:prstGeom>
        </p:spPr>
        <p:txBody>
          <a:bodyPr vert="horz" lIns="95088" tIns="47544" rIns="95088" bIns="47544"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4024307" y="0"/>
            <a:ext cx="3078095" cy="511075"/>
          </a:xfrm>
          <a:prstGeom prst="rect">
            <a:avLst/>
          </a:prstGeom>
        </p:spPr>
        <p:txBody>
          <a:bodyPr vert="horz" lIns="95088" tIns="47544" rIns="95088" bIns="47544"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2020/4/8</a:t>
            </a:fld>
            <a:endParaRPr lang="zh-TW" altLang="en-US"/>
          </a:p>
        </p:txBody>
      </p:sp>
      <p:sp>
        <p:nvSpPr>
          <p:cNvPr id="4" name="頁尾版面配置區 3"/>
          <p:cNvSpPr>
            <a:spLocks noGrp="1"/>
          </p:cNvSpPr>
          <p:nvPr>
            <p:ph type="ftr" sz="quarter" idx="2"/>
          </p:nvPr>
        </p:nvSpPr>
        <p:spPr>
          <a:xfrm>
            <a:off x="3" y="9721900"/>
            <a:ext cx="3078095" cy="511075"/>
          </a:xfrm>
          <a:prstGeom prst="rect">
            <a:avLst/>
          </a:prstGeom>
        </p:spPr>
        <p:txBody>
          <a:bodyPr vert="horz" lIns="95088" tIns="47544" rIns="95088" bIns="47544"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4024307" y="9721900"/>
            <a:ext cx="3078095" cy="511075"/>
          </a:xfrm>
          <a:prstGeom prst="rect">
            <a:avLst/>
          </a:prstGeom>
        </p:spPr>
        <p:txBody>
          <a:bodyPr vert="horz" wrap="square" lIns="95088" tIns="47544" rIns="95088" bIns="47544"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3" y="0"/>
            <a:ext cx="3078095" cy="511075"/>
          </a:xfrm>
          <a:prstGeom prst="rect">
            <a:avLst/>
          </a:prstGeom>
        </p:spPr>
        <p:txBody>
          <a:bodyPr vert="horz" lIns="95088" tIns="47544" rIns="95088" bIns="47544"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4024307" y="0"/>
            <a:ext cx="3078095" cy="511075"/>
          </a:xfrm>
          <a:prstGeom prst="rect">
            <a:avLst/>
          </a:prstGeom>
        </p:spPr>
        <p:txBody>
          <a:bodyPr vert="horz" lIns="95088" tIns="47544" rIns="95088" bIns="47544"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2020/4/8</a:t>
            </a:fld>
            <a:endParaRPr lang="zh-TW" altLang="en-US"/>
          </a:p>
        </p:txBody>
      </p:sp>
      <p:sp>
        <p:nvSpPr>
          <p:cNvPr id="4" name="投影片圖像版面配置區 3"/>
          <p:cNvSpPr>
            <a:spLocks noGrp="1" noRot="1" noChangeAspect="1"/>
          </p:cNvSpPr>
          <p:nvPr>
            <p:ph type="sldImg" idx="2"/>
          </p:nvPr>
        </p:nvSpPr>
        <p:spPr>
          <a:xfrm>
            <a:off x="992188" y="766763"/>
            <a:ext cx="5119687" cy="3838575"/>
          </a:xfrm>
          <a:prstGeom prst="rect">
            <a:avLst/>
          </a:prstGeom>
          <a:noFill/>
          <a:ln w="12700">
            <a:solidFill>
              <a:prstClr val="black"/>
            </a:solidFill>
          </a:ln>
        </p:spPr>
        <p:txBody>
          <a:bodyPr vert="horz" lIns="95088" tIns="47544" rIns="95088" bIns="47544" rtlCol="0" anchor="ctr"/>
          <a:lstStyle/>
          <a:p>
            <a:pPr lvl="0"/>
            <a:endParaRPr lang="zh-TW" altLang="en-US" noProof="0"/>
          </a:p>
        </p:txBody>
      </p:sp>
      <p:sp>
        <p:nvSpPr>
          <p:cNvPr id="5" name="備忘稿版面配置區 4"/>
          <p:cNvSpPr>
            <a:spLocks noGrp="1"/>
          </p:cNvSpPr>
          <p:nvPr>
            <p:ph type="body" sz="quarter" idx="3"/>
          </p:nvPr>
        </p:nvSpPr>
        <p:spPr>
          <a:xfrm>
            <a:off x="710076" y="4861772"/>
            <a:ext cx="5683915" cy="4604593"/>
          </a:xfrm>
          <a:prstGeom prst="rect">
            <a:avLst/>
          </a:prstGeom>
        </p:spPr>
        <p:txBody>
          <a:bodyPr vert="horz" lIns="95088" tIns="47544" rIns="95088" bIns="47544"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3" y="9721900"/>
            <a:ext cx="3078095" cy="511075"/>
          </a:xfrm>
          <a:prstGeom prst="rect">
            <a:avLst/>
          </a:prstGeom>
        </p:spPr>
        <p:txBody>
          <a:bodyPr vert="horz" lIns="95088" tIns="47544" rIns="95088" bIns="47544"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4024307" y="9721900"/>
            <a:ext cx="3078095" cy="511075"/>
          </a:xfrm>
          <a:prstGeom prst="rect">
            <a:avLst/>
          </a:prstGeom>
        </p:spPr>
        <p:txBody>
          <a:bodyPr vert="horz" wrap="square" lIns="95088" tIns="47544" rIns="95088" bIns="47544"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各位教授各位同學大家好</a:t>
            </a:r>
            <a:endParaRPr lang="en-US" altLang="zh-TW" dirty="0"/>
          </a:p>
          <a:p>
            <a:r>
              <a:rPr lang="zh-TW" altLang="en-US" dirty="0"/>
              <a:t>我</a:t>
            </a:r>
            <a:r>
              <a:rPr lang="zh-TW" altLang="en-US" dirty="0" smtClean="0"/>
              <a:t>是林承翰</a:t>
            </a:r>
            <a:endParaRPr lang="en-US" altLang="zh-TW" dirty="0"/>
          </a:p>
          <a:p>
            <a:r>
              <a:rPr lang="zh-TW" altLang="en-US" dirty="0"/>
              <a:t>我的指導教授是李永銘博士</a:t>
            </a:r>
            <a:endParaRPr lang="en-US" altLang="zh-TW" dirty="0"/>
          </a:p>
          <a:p>
            <a:r>
              <a:rPr lang="zh-TW" altLang="en-US" dirty="0"/>
              <a:t>我的論文題目</a:t>
            </a:r>
            <a:r>
              <a:rPr lang="zh-TW" altLang="en-US" dirty="0" smtClean="0"/>
              <a:t>是一個結合群眾智慧的投資組合推薦機制</a:t>
            </a: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50885">
              <a:defRPr/>
            </a:pPr>
            <a:r>
              <a:rPr lang="zh-TW" altLang="en-US" dirty="0"/>
              <a:t>接著是我們的系統架構</a:t>
            </a:r>
            <a:endParaRPr lang="en-US" altLang="zh-TW" dirty="0"/>
          </a:p>
          <a:p>
            <a:pPr defTabSz="950885">
              <a:defRPr/>
            </a:pPr>
            <a:r>
              <a:rPr lang="zh-TW" altLang="en-US" dirty="0"/>
              <a:t>我們的系統可以主要分為三個區塊</a:t>
            </a:r>
            <a:endParaRPr lang="en-US" altLang="zh-TW" dirty="0"/>
          </a:p>
          <a:p>
            <a:pPr defTabSz="950885">
              <a:defRPr/>
            </a:pPr>
            <a:r>
              <a:rPr lang="zh-TW" altLang="en-US" dirty="0"/>
              <a:t>第一個專家的發現，在這部份我們系統會去找出社群中的專家並萃取他們的投資組合</a:t>
            </a:r>
            <a:endParaRPr lang="en-US" altLang="zh-TW" dirty="0"/>
          </a:p>
          <a:p>
            <a:pPr defTabSz="950885">
              <a:defRPr/>
            </a:pPr>
            <a:r>
              <a:rPr lang="zh-TW" altLang="en-US" dirty="0"/>
              <a:t>第二個區塊是針對專家意見進行質量的評估，藉以消除專家意見中的不確定性</a:t>
            </a:r>
            <a:endParaRPr lang="en-US" altLang="zh-TW" dirty="0"/>
          </a:p>
          <a:p>
            <a:pPr defTabSz="950885">
              <a:defRPr/>
            </a:pPr>
            <a:r>
              <a:rPr lang="zh-TW" altLang="en-US" dirty="0"/>
              <a:t>第三個區塊則是投資組合的建構，在這部份我們透過基因演算法來建立投資組合</a:t>
            </a:r>
            <a:endParaRPr lang="zh-TW"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1222438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50885">
              <a:defRPr/>
            </a:pPr>
            <a:endParaRPr lang="zh-TW"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2310858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在第一個模組</a:t>
            </a:r>
            <a:r>
              <a:rPr lang="zh-TW" altLang="en-US" dirty="0" smtClean="0"/>
              <a:t>當中 這個模組主要是透過權威性的分析來找出社群中具有影響力的專家們</a:t>
            </a:r>
            <a:endParaRPr lang="en-US" altLang="zh-TW" dirty="0" smtClean="0"/>
          </a:p>
          <a:p>
            <a:endParaRPr lang="en-US" altLang="zh-TW" dirty="0" smtClean="0"/>
          </a:p>
          <a:p>
            <a:r>
              <a:rPr lang="zh-TW" altLang="en-US" dirty="0" smtClean="0"/>
              <a:t>在模組中，我們主要分成兩個部分</a:t>
            </a:r>
            <a:endParaRPr lang="en-US" altLang="zh-TW" dirty="0" smtClean="0"/>
          </a:p>
          <a:p>
            <a:r>
              <a:rPr lang="zh-TW" altLang="en-US" dirty="0" smtClean="0"/>
              <a:t>第一個部分是用戶的專業度分析，在這邊我們主要考量了用戶過去在社群網站中的歷史行為，例如</a:t>
            </a:r>
            <a:r>
              <a:rPr lang="en-US" altLang="zh-TW" dirty="0" smtClean="0"/>
              <a:t>:</a:t>
            </a:r>
            <a:r>
              <a:rPr lang="zh-TW" altLang="en-US" dirty="0" smtClean="0"/>
              <a:t>讚數、評論的長度、論的複雜度與包含的金融磁會量等等</a:t>
            </a:r>
            <a:endParaRPr lang="en-US" altLang="zh-TW" dirty="0" smtClean="0"/>
          </a:p>
          <a:p>
            <a:r>
              <a:rPr lang="zh-TW" altLang="en-US" dirty="0" smtClean="0"/>
              <a:t>我們會將他們進行計算加總做為用戶的專業分數</a:t>
            </a:r>
            <a:endParaRPr lang="en-US" altLang="zh-TW" dirty="0" smtClean="0"/>
          </a:p>
          <a:p>
            <a:r>
              <a:rPr lang="zh-TW" altLang="en-US" dirty="0" smtClean="0"/>
              <a:t>第二個部分，為影響力計算的部分</a:t>
            </a:r>
            <a:endParaRPr lang="en-US" altLang="zh-TW" dirty="0" smtClean="0"/>
          </a:p>
          <a:p>
            <a:r>
              <a:rPr lang="zh-TW" altLang="en-US" dirty="0" smtClean="0"/>
              <a:t>影響力的計算，我們主要參考用戶過去在社群網路中的互動，並透過</a:t>
            </a:r>
            <a:r>
              <a:rPr lang="en-US" altLang="zh-TW" dirty="0" err="1" smtClean="0"/>
              <a:t>pagerank</a:t>
            </a:r>
            <a:r>
              <a:rPr lang="zh-TW" altLang="en-US" dirty="0" smtClean="0"/>
              <a:t>的演算法進行計算</a:t>
            </a:r>
            <a:endParaRPr lang="en-US" altLang="zh-TW" dirty="0" smtClean="0"/>
          </a:p>
          <a:p>
            <a:r>
              <a:rPr lang="zh-TW" altLang="en-US" dirty="0" smtClean="0"/>
              <a:t>這部份我們分為兩個步驟</a:t>
            </a:r>
            <a:endParaRPr lang="en-US" altLang="zh-TW" dirty="0" smtClean="0"/>
          </a:p>
          <a:p>
            <a:r>
              <a:rPr lang="zh-TW" altLang="en-US" dirty="0" smtClean="0"/>
              <a:t>第一個步驟是將他們的關係建立一個關係網路</a:t>
            </a:r>
            <a:endParaRPr lang="en-US" altLang="zh-TW" dirty="0" smtClean="0"/>
          </a:p>
          <a:p>
            <a:r>
              <a:rPr lang="zh-TW" altLang="en-US" dirty="0" smtClean="0"/>
              <a:t>接著第二個步驟進行</a:t>
            </a:r>
            <a:r>
              <a:rPr lang="en-US" altLang="zh-TW" dirty="0" smtClean="0"/>
              <a:t>page rank</a:t>
            </a:r>
            <a:r>
              <a:rPr lang="zh-TW" altLang="en-US" dirty="0" smtClean="0"/>
              <a:t>的計算，在計算方面，</a:t>
            </a:r>
            <a:r>
              <a:rPr lang="en-US" altLang="zh-TW" dirty="0" smtClean="0"/>
              <a:t>page</a:t>
            </a:r>
            <a:r>
              <a:rPr lang="en-US" altLang="zh-TW" baseline="0" dirty="0" smtClean="0"/>
              <a:t> rank</a:t>
            </a:r>
            <a:r>
              <a:rPr lang="zh-TW" altLang="en-US" baseline="0" dirty="0" smtClean="0"/>
              <a:t>它是透過右方的公式經過每次的迭代計算計計算出每個節點的影響力，但是傳統的</a:t>
            </a:r>
            <a:r>
              <a:rPr lang="en-US" altLang="zh-TW" baseline="0" dirty="0" err="1" smtClean="0"/>
              <a:t>pagerank</a:t>
            </a:r>
            <a:r>
              <a:rPr lang="zh-TW" altLang="en-US" baseline="0" dirty="0" smtClean="0"/>
              <a:t>只能計算出節點在網路中的重要性，但在我們的</a:t>
            </a:r>
            <a:r>
              <a:rPr lang="en-US" altLang="zh-TW" baseline="0" dirty="0" smtClean="0"/>
              <a:t>expertise</a:t>
            </a:r>
            <a:r>
              <a:rPr lang="zh-TW" altLang="en-US" baseline="0" dirty="0" smtClean="0"/>
              <a:t> </a:t>
            </a:r>
            <a:r>
              <a:rPr lang="en-US" altLang="zh-TW" baseline="0" dirty="0" smtClean="0"/>
              <a:t>ranking</a:t>
            </a:r>
            <a:r>
              <a:rPr lang="zh-TW" altLang="en-US" baseline="0" dirty="0" smtClean="0"/>
              <a:t>的方法中，我們修改了</a:t>
            </a:r>
            <a:r>
              <a:rPr lang="en-US" altLang="zh-TW" baseline="0" dirty="0" smtClean="0"/>
              <a:t>page rank</a:t>
            </a:r>
            <a:r>
              <a:rPr lang="zh-TW" altLang="en-US" baseline="0" dirty="0" smtClean="0"/>
              <a:t>的公式，透過</a:t>
            </a:r>
            <a:r>
              <a:rPr lang="en-US" altLang="zh-TW" baseline="0" dirty="0" smtClean="0"/>
              <a:t>user</a:t>
            </a:r>
            <a:r>
              <a:rPr lang="zh-TW" altLang="en-US" baseline="0" dirty="0" smtClean="0"/>
              <a:t>本身的影響力透過乘以</a:t>
            </a:r>
            <a:r>
              <a:rPr lang="en-US" altLang="zh-TW" baseline="0" dirty="0" err="1" smtClean="0"/>
              <a:t>pagerank</a:t>
            </a:r>
            <a:r>
              <a:rPr lang="zh-TW" altLang="en-US" baseline="0" dirty="0" smtClean="0"/>
              <a:t>公式的方式來影響其計算結果，最後我們可以有效地找出在社群網路中具有專業能力與影響力的用戶</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1759000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50885">
              <a:defRPr/>
            </a:pPr>
            <a:r>
              <a:rPr lang="zh-TW" altLang="en-US" dirty="0"/>
              <a:t>接著是投資標的物萃取的部分</a:t>
            </a:r>
            <a:endParaRPr lang="zh-TW"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2802570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在前個模組我們主要針對每個使用者進行影響力的分析，藉使計算出他們的影響力分數。</a:t>
            </a:r>
            <a:endParaRPr lang="en-US" altLang="zh-TW" dirty="0" smtClean="0"/>
          </a:p>
          <a:p>
            <a:endParaRPr lang="en-US" altLang="zh-TW" dirty="0" smtClean="0"/>
          </a:p>
          <a:p>
            <a:r>
              <a:rPr lang="zh-TW" altLang="en-US" dirty="0" smtClean="0"/>
              <a:t>然而有了分數後，我們其實並不清楚如何界定高影響力群組與低影響力的群組，然而在過去的研究中指出分群法可以有效的將兩個群體進行分群，而在本研究中，我們採用</a:t>
            </a:r>
            <a:r>
              <a:rPr lang="en-US" altLang="zh-TW" dirty="0" smtClean="0"/>
              <a:t>k-means</a:t>
            </a:r>
            <a:r>
              <a:rPr lang="zh-TW" altLang="en-US" dirty="0" smtClean="0"/>
              <a:t>演算法針對他們的影響分數進行分群找出高影響力的專家群族</a:t>
            </a:r>
            <a:endParaRPr lang="en-US" altLang="zh-TW" dirty="0" smtClean="0"/>
          </a:p>
          <a:p>
            <a:endParaRPr lang="en-US" altLang="zh-TW" dirty="0" smtClean="0"/>
          </a:p>
          <a:p>
            <a:r>
              <a:rPr lang="zh-TW" altLang="en-US" dirty="0" smtClean="0"/>
              <a:t>在第二個部分，當我們找到專家族群後，我們將透過爬蟲程式到</a:t>
            </a:r>
            <a:r>
              <a:rPr lang="en-US" altLang="zh-TW" dirty="0" err="1" smtClean="0"/>
              <a:t>Etoro</a:t>
            </a:r>
            <a:r>
              <a:rPr lang="zh-TW" altLang="en-US" dirty="0" smtClean="0"/>
              <a:t>上對該群組中的每個用戶之投資組合進行蒐集，將蒐集回來的投資組合做為我們的候選投資標的物</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3987810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50885">
              <a:defRPr/>
            </a:pPr>
            <a:r>
              <a:rPr lang="zh-TW" altLang="en-US" dirty="0"/>
              <a:t>接著是我們的系統架構</a:t>
            </a:r>
            <a:endParaRPr lang="en-US" altLang="zh-TW" dirty="0"/>
          </a:p>
          <a:p>
            <a:pPr defTabSz="950885">
              <a:defRPr/>
            </a:pPr>
            <a:r>
              <a:rPr lang="zh-TW" altLang="en-US" dirty="0"/>
              <a:t>我們的系統可以主要分為三個區塊</a:t>
            </a:r>
            <a:endParaRPr lang="en-US" altLang="zh-TW" dirty="0"/>
          </a:p>
          <a:p>
            <a:pPr defTabSz="950885">
              <a:defRPr/>
            </a:pPr>
            <a:r>
              <a:rPr lang="zh-TW" altLang="en-US" dirty="0"/>
              <a:t>第一個區塊是資料蒐集及處理</a:t>
            </a:r>
            <a:endParaRPr lang="en-US" altLang="zh-TW" dirty="0"/>
          </a:p>
          <a:p>
            <a:pPr defTabSz="950885">
              <a:defRPr/>
            </a:pPr>
            <a:r>
              <a:rPr lang="zh-TW" altLang="en-US" dirty="0"/>
              <a:t>第二個區塊是運用處理好的資料來做分析</a:t>
            </a:r>
            <a:endParaRPr lang="en-US" altLang="zh-TW" dirty="0"/>
          </a:p>
          <a:p>
            <a:pPr defTabSz="950885">
              <a:defRPr/>
            </a:pPr>
            <a:r>
              <a:rPr lang="zh-TW" altLang="en-US" dirty="0"/>
              <a:t>第三個區塊則是運用分析的結果搭配使用者偏好做客製化的推薦</a:t>
            </a:r>
            <a:endParaRPr lang="zh-TW"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3934916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透過上一個模組我們可以得到候選標的物，然而這些專家所關注的投資標的物，可能存在著一些雜訊，而在我們的研究中，我們透過分析投資標的物的公開輿論、財務健全性評估與系統性風險分析來評斷投資標的物的好壞</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3370230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在這部分我們先講一下公開輿論分析，市場的輿論可以反映出投資標的物在市場上的動態，在本實驗中，我們提出了一個金融語意分析網路來針對社群投資平台上股票的評論進行分析。這個網路我們透過四個</a:t>
            </a:r>
            <a:r>
              <a:rPr lang="en-US" altLang="zh-TW" dirty="0" smtClean="0"/>
              <a:t>CNN+LSTM</a:t>
            </a:r>
            <a:r>
              <a:rPr lang="zh-TW" altLang="en-US" dirty="0" smtClean="0"/>
              <a:t>網路分支來對於對句子進行分析，每個分支分別代表透過不同數量的前後字關係來擷取文具特徵，最後我們透過一個</a:t>
            </a:r>
            <a:r>
              <a:rPr lang="en-US" altLang="zh-TW" dirty="0" smtClean="0"/>
              <a:t>Merge layer</a:t>
            </a:r>
            <a:r>
              <a:rPr lang="zh-TW" altLang="en-US" dirty="0" smtClean="0"/>
              <a:t>將萃取出的特徵值合併，在經過一個分類器來判斷該句子的極性</a:t>
            </a:r>
            <a:endParaRPr lang="en-US" altLang="zh-TW" dirty="0" smtClean="0"/>
          </a:p>
          <a:p>
            <a:endParaRPr lang="en-US" altLang="zh-TW" dirty="0" smtClean="0"/>
          </a:p>
          <a:p>
            <a:r>
              <a:rPr lang="zh-TW" altLang="en-US" dirty="0" smtClean="0"/>
              <a:t>在處理資料時我們可以分為以下幾個步驟</a:t>
            </a:r>
            <a:endParaRPr lang="en-US" altLang="zh-TW" dirty="0" smtClean="0"/>
          </a:p>
          <a:p>
            <a:pPr marL="237721" indent="-237721">
              <a:buAutoNum type="arabicPeriod"/>
            </a:pPr>
            <a:r>
              <a:rPr lang="zh-TW" altLang="en-US" dirty="0" smtClean="0"/>
              <a:t>句子中文字向量轉換</a:t>
            </a:r>
            <a:endParaRPr lang="en-US" altLang="zh-TW" dirty="0" smtClean="0"/>
          </a:p>
          <a:p>
            <a:pPr marL="237721" indent="-237721">
              <a:buAutoNum type="arabicPeriod"/>
            </a:pPr>
            <a:r>
              <a:rPr lang="zh-TW" altLang="en-US" dirty="0" smtClean="0"/>
              <a:t>金融語意分析網路的訓練 使用</a:t>
            </a:r>
            <a:r>
              <a:rPr lang="en-US" altLang="zh-TW" dirty="0" smtClean="0"/>
              <a:t>4000</a:t>
            </a:r>
            <a:r>
              <a:rPr lang="zh-TW" altLang="en-US" dirty="0" smtClean="0"/>
              <a:t>多篇的財經新聞進行訓練</a:t>
            </a:r>
            <a:endParaRPr lang="en-US" altLang="zh-TW" dirty="0" smtClean="0"/>
          </a:p>
          <a:p>
            <a:pPr marL="237721" indent="-237721">
              <a:buAutoNum type="arabicPeriod"/>
            </a:pPr>
            <a:r>
              <a:rPr lang="zh-TW" altLang="en-US" dirty="0" smtClean="0"/>
              <a:t>股票的輿論探勘 針對每支股票的每個評論計算極性 最後加總透過</a:t>
            </a:r>
            <a:r>
              <a:rPr lang="en-US" altLang="zh-TW" dirty="0" smtClean="0"/>
              <a:t>POS</a:t>
            </a:r>
            <a:r>
              <a:rPr lang="zh-TW" altLang="en-US" dirty="0" smtClean="0"/>
              <a:t>公式來計算該股票在市場上的極性</a:t>
            </a:r>
            <a:endParaRPr lang="en-US" altLang="zh-TW" dirty="0" smtClean="0"/>
          </a:p>
          <a:p>
            <a:pPr marL="237721" indent="-237721">
              <a:buAutoNum type="arabicPeriod"/>
            </a:pPr>
            <a:r>
              <a:rPr lang="zh-TW" altLang="en-US" dirty="0" smtClean="0"/>
              <a:t>分數正規化</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8415486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除了語意分析外我們也參考了公司自我本身的公司財務健全性，因為財務報表可以最直接的顯示公司目前的營運狀況。</a:t>
            </a:r>
            <a:endParaRPr lang="en-US" altLang="zh-TW" dirty="0" smtClean="0"/>
          </a:p>
          <a:p>
            <a:r>
              <a:rPr lang="zh-TW" altLang="en-US" dirty="0" smtClean="0"/>
              <a:t>在財務分析的部分，我們主要參考了</a:t>
            </a:r>
            <a:r>
              <a:rPr lang="en-US" altLang="zh-TW" dirty="0" smtClean="0"/>
              <a:t>11</a:t>
            </a:r>
            <a:r>
              <a:rPr lang="zh-TW" altLang="en-US" dirty="0" smtClean="0"/>
              <a:t>項財務指標其包含了公司的</a:t>
            </a:r>
            <a:r>
              <a:rPr lang="en-US" altLang="zh-TW" dirty="0" smtClean="0"/>
              <a:t>:</a:t>
            </a:r>
            <a:r>
              <a:rPr lang="zh-TW" altLang="en-US" dirty="0" smtClean="0"/>
              <a:t> 營運能力、獲利能力、資本結構、現金流與負債分析</a:t>
            </a:r>
            <a:endParaRPr lang="en-US" altLang="zh-TW" dirty="0" smtClean="0"/>
          </a:p>
          <a:p>
            <a:endParaRPr lang="en-US" altLang="zh-TW" dirty="0" smtClean="0"/>
          </a:p>
          <a:p>
            <a:r>
              <a:rPr lang="zh-TW" altLang="en-US" dirty="0" smtClean="0"/>
              <a:t>最後我們將這幾個指標分別進行正規化 加總後 成為該股票的財務健全性分數</a:t>
            </a:r>
            <a:endParaRPr lang="en-US" altLang="zh-TW" dirty="0" smtClean="0"/>
          </a:p>
          <a:p>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2525762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最後是股票市場系統性風險分析的部分，在這邊我們主要是透過</a:t>
            </a:r>
            <a:r>
              <a:rPr lang="en-US" altLang="zh-TW" dirty="0" smtClean="0"/>
              <a:t>Beta</a:t>
            </a:r>
            <a:r>
              <a:rPr lang="zh-TW" altLang="en-US" dirty="0" smtClean="0"/>
              <a:t> 指標來針對各股波動與大盤波動進行分析，</a:t>
            </a:r>
            <a:r>
              <a:rPr lang="en-US" altLang="zh-TW" dirty="0" smtClean="0"/>
              <a:t>Beta </a:t>
            </a:r>
            <a:r>
              <a:rPr lang="zh-TW" altLang="en-US" dirty="0" smtClean="0"/>
              <a:t>指數代表的是股票相對於大盤的幅度，如果大於一的話代表</a:t>
            </a:r>
            <a:r>
              <a:rPr lang="en-US" altLang="zh-TW" dirty="0" smtClean="0"/>
              <a:t>BETA</a:t>
            </a:r>
            <a:r>
              <a:rPr lang="zh-TW" altLang="en-US" dirty="0" smtClean="0"/>
              <a:t>值的波動大於大盤的波動、如果等於</a:t>
            </a:r>
            <a:r>
              <a:rPr lang="en-US" altLang="zh-TW" dirty="0" smtClean="0"/>
              <a:t>1</a:t>
            </a:r>
            <a:r>
              <a:rPr lang="zh-TW" altLang="en-US" dirty="0" smtClean="0"/>
              <a:t>的話代表兩者波動相等 最後如果小於一的話代表其相對於大盤的波動來的較小 </a:t>
            </a:r>
            <a:endParaRPr lang="en-US" altLang="zh-TW" dirty="0" smtClean="0"/>
          </a:p>
          <a:p>
            <a:endParaRPr lang="en-US" altLang="zh-TW" dirty="0" smtClean="0"/>
          </a:p>
          <a:p>
            <a:r>
              <a:rPr lang="zh-TW" altLang="en-US" dirty="0" smtClean="0"/>
              <a:t>在這個模組中，我們主要可以分成幾步驟</a:t>
            </a:r>
            <a:endParaRPr lang="en-US" altLang="zh-TW" dirty="0" smtClean="0"/>
          </a:p>
          <a:p>
            <a:pPr marL="237721" indent="-237721">
              <a:buAutoNum type="arabicPeriod"/>
            </a:pPr>
            <a:r>
              <a:rPr lang="en-US" altLang="zh-TW" dirty="0" smtClean="0"/>
              <a:t>Beta </a:t>
            </a:r>
            <a:r>
              <a:rPr lang="zh-TW" altLang="en-US" dirty="0" smtClean="0"/>
              <a:t>指數的計算</a:t>
            </a:r>
            <a:endParaRPr lang="en-US" altLang="zh-TW" dirty="0" smtClean="0"/>
          </a:p>
          <a:p>
            <a:pPr marL="237721" indent="-237721">
              <a:buAutoNum type="arabicPeriod"/>
            </a:pPr>
            <a:r>
              <a:rPr lang="zh-TW" altLang="en-US" dirty="0" smtClean="0"/>
              <a:t>將高風險的投資標的物進行過濾 </a:t>
            </a:r>
            <a:r>
              <a:rPr lang="en-US" altLang="zh-TW" dirty="0" smtClean="0"/>
              <a:t>(Beta &gt;</a:t>
            </a:r>
            <a:r>
              <a:rPr lang="zh-TW" altLang="en-US" dirty="0" smtClean="0"/>
              <a:t> </a:t>
            </a:r>
            <a:r>
              <a:rPr lang="en-US" altLang="zh-TW" dirty="0" smtClean="0"/>
              <a:t>1)</a:t>
            </a:r>
          </a:p>
          <a:p>
            <a:pPr marL="237721" indent="-237721">
              <a:buAutoNum type="arabicPeriod"/>
            </a:pPr>
            <a:r>
              <a:rPr lang="zh-TW" altLang="en-US" dirty="0" smtClean="0"/>
              <a:t>最後我們將剩餘的股票進行正規化 而得到公司的股票風險得分</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635936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這是今天的簡報大綱</a:t>
            </a:r>
            <a:endParaRPr lang="en-US" altLang="zh-TW" dirty="0"/>
          </a:p>
          <a:p>
            <a:r>
              <a:rPr lang="zh-TW" altLang="en-US" dirty="0"/>
              <a:t>主要可以分成六個部分</a:t>
            </a:r>
            <a:endParaRPr lang="en-US" altLang="zh-TW" dirty="0"/>
          </a:p>
          <a:p>
            <a:r>
              <a:rPr lang="zh-TW" altLang="en-US" dirty="0"/>
              <a:t>一開始是介紹及相關研究</a:t>
            </a:r>
            <a:endParaRPr lang="en-US" altLang="zh-TW" dirty="0"/>
          </a:p>
          <a:p>
            <a:r>
              <a:rPr lang="zh-TW" altLang="en-US" dirty="0"/>
              <a:t>再來是系統架構</a:t>
            </a:r>
            <a:endParaRPr lang="en-US" altLang="zh-TW" dirty="0"/>
          </a:p>
          <a:p>
            <a:r>
              <a:rPr lang="zh-TW" altLang="en-US" dirty="0"/>
              <a:t>實驗與結果評估</a:t>
            </a:r>
            <a:endParaRPr lang="en-US" altLang="zh-TW" dirty="0"/>
          </a:p>
          <a:p>
            <a:r>
              <a:rPr lang="zh-TW" altLang="en-US" dirty="0"/>
              <a:t>最後是討論與結論</a:t>
            </a:r>
            <a:endParaRPr lang="en-US" altLang="zh-TW" dirty="0"/>
          </a:p>
          <a:p>
            <a:endParaRPr lang="en-US" altLang="zh-TW" dirty="0"/>
          </a:p>
        </p:txBody>
      </p:sp>
      <p:sp>
        <p:nvSpPr>
          <p:cNvPr id="717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4A31928-910A-4FCC-89D1-6B5C876025A2}"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110908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50885">
              <a:defRPr/>
            </a:pPr>
            <a:r>
              <a:rPr lang="zh-TW" altLang="en-US" dirty="0"/>
              <a:t>接著是我們的系統架構</a:t>
            </a:r>
            <a:endParaRPr lang="en-US" altLang="zh-TW" dirty="0"/>
          </a:p>
          <a:p>
            <a:pPr defTabSz="950885">
              <a:defRPr/>
            </a:pPr>
            <a:r>
              <a:rPr lang="zh-TW" altLang="en-US" dirty="0"/>
              <a:t>我們的系統可以主要分為三個區塊</a:t>
            </a:r>
            <a:endParaRPr lang="en-US" altLang="zh-TW" dirty="0"/>
          </a:p>
          <a:p>
            <a:pPr defTabSz="950885">
              <a:defRPr/>
            </a:pPr>
            <a:r>
              <a:rPr lang="zh-TW" altLang="en-US" dirty="0"/>
              <a:t>第一個區塊是資料蒐集及處理</a:t>
            </a:r>
            <a:endParaRPr lang="en-US" altLang="zh-TW" dirty="0"/>
          </a:p>
          <a:p>
            <a:pPr defTabSz="950885">
              <a:defRPr/>
            </a:pPr>
            <a:r>
              <a:rPr lang="zh-TW" altLang="en-US" dirty="0"/>
              <a:t>第二個區塊是運用處理好的資料來做分析</a:t>
            </a:r>
            <a:endParaRPr lang="en-US" altLang="zh-TW" dirty="0"/>
          </a:p>
          <a:p>
            <a:pPr defTabSz="950885">
              <a:defRPr/>
            </a:pPr>
            <a:r>
              <a:rPr lang="zh-TW" altLang="en-US" dirty="0"/>
              <a:t>第三個區塊則是運用分析的結果搭配使用者偏好做客製化的推薦</a:t>
            </a:r>
            <a:endParaRPr lang="zh-TW"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647555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投資組合建構的部分，我們最主要透過基因演算法來建立投資組合。而在基因演算法中，我們會先事先產生出多組染色體，每一個染色體所代表的是一個投資組合，然而透過演算法中的天擇、交配與突變的操作後，經過演化我們可以得到一個相對較好的投資組合。</a:t>
            </a:r>
            <a:endParaRPr lang="en-US" altLang="zh-TW" dirty="0" smtClean="0"/>
          </a:p>
          <a:p>
            <a:endParaRPr lang="en-US" altLang="zh-TW" dirty="0" smtClean="0"/>
          </a:p>
          <a:p>
            <a:r>
              <a:rPr lang="zh-TW" altLang="en-US" dirty="0" smtClean="0"/>
              <a:t>在基因演算法的部分，第一個步驟，我們需要真對我們面對的問題進行編碼，而在本研究中，我們讓每個染色體代表著一投資組合，</a:t>
            </a:r>
            <a:r>
              <a:rPr lang="en-US" altLang="zh-TW" dirty="0" smtClean="0"/>
              <a:t>0</a:t>
            </a:r>
            <a:r>
              <a:rPr lang="zh-TW" altLang="en-US" dirty="0" smtClean="0"/>
              <a:t>代表不購買、</a:t>
            </a:r>
            <a:r>
              <a:rPr lang="en-US" altLang="zh-TW" dirty="0" smtClean="0"/>
              <a:t>1</a:t>
            </a:r>
            <a:r>
              <a:rPr lang="zh-TW" altLang="en-US" dirty="0" smtClean="0"/>
              <a:t>代表購買，</a:t>
            </a:r>
            <a:endParaRPr lang="en-US" altLang="zh-TW" dirty="0" smtClean="0"/>
          </a:p>
          <a:p>
            <a:endParaRPr lang="en-US" altLang="zh-TW" dirty="0" smtClean="0"/>
          </a:p>
          <a:p>
            <a:r>
              <a:rPr lang="zh-TW" altLang="en-US" dirty="0" smtClean="0"/>
              <a:t> 接著我們會隨機產生初始化的群體 準備進行演化操作</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27376423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a:t>
            </a:r>
            <a:r>
              <a:rPr lang="en-US" altLang="zh-TW" dirty="0" smtClean="0"/>
              <a:t>fitness</a:t>
            </a:r>
            <a:r>
              <a:rPr lang="zh-TW" altLang="en-US" dirty="0" smtClean="0"/>
              <a:t> </a:t>
            </a:r>
            <a:r>
              <a:rPr lang="en-US" altLang="zh-TW" dirty="0" smtClean="0"/>
              <a:t>function</a:t>
            </a:r>
            <a:r>
              <a:rPr lang="zh-TW" altLang="en-US" dirty="0" smtClean="0"/>
              <a:t> 設計上我們主要參考了以上的三個因素，第一個因素是使用者的限制條件，我們透過</a:t>
            </a:r>
            <a:r>
              <a:rPr lang="en-US" altLang="zh-TW" dirty="0" smtClean="0"/>
              <a:t>lambda</a:t>
            </a:r>
            <a:r>
              <a:rPr lang="zh-TW" altLang="en-US" dirty="0" smtClean="0"/>
              <a:t>來表示該投資組合有沒有符合使用者的限制條件，如果符合會以</a:t>
            </a:r>
            <a:r>
              <a:rPr lang="en-US" altLang="zh-TW" dirty="0" smtClean="0"/>
              <a:t>1</a:t>
            </a:r>
            <a:r>
              <a:rPr lang="zh-TW" altLang="en-US" dirty="0" smtClean="0"/>
              <a:t>表示，不符合則會以</a:t>
            </a:r>
            <a:r>
              <a:rPr lang="en-US" altLang="zh-TW" dirty="0" smtClean="0"/>
              <a:t>-1</a:t>
            </a:r>
            <a:r>
              <a:rPr lang="zh-TW" altLang="en-US" dirty="0" smtClean="0"/>
              <a:t>表示。</a:t>
            </a:r>
            <a:endParaRPr lang="en-US" altLang="zh-TW" dirty="0" smtClean="0"/>
          </a:p>
          <a:p>
            <a:endParaRPr lang="en-US" altLang="zh-TW" dirty="0" smtClean="0"/>
          </a:p>
          <a:p>
            <a:r>
              <a:rPr lang="zh-TW" altLang="en-US" dirty="0" smtClean="0"/>
              <a:t>第二個因素是投資組合元素品質，在投資組合中每支股票都會有輿論分數、財務報表分數與股票風險分數，在這部份我們將每隻被購買的股票進行加總，來表示投資組合的品質</a:t>
            </a:r>
            <a:endParaRPr lang="en-US" altLang="zh-TW" dirty="0" smtClean="0"/>
          </a:p>
          <a:p>
            <a:endParaRPr lang="en-US" altLang="zh-TW" dirty="0" smtClean="0"/>
          </a:p>
          <a:p>
            <a:r>
              <a:rPr lang="zh-TW" altLang="en-US" dirty="0" smtClean="0"/>
              <a:t>第三個部分是投資組合的回報表現，在這邊我們會去計算族群中每個染色體的夏普指數，用以表示該染色體對於其它的染色體是否有超額報酬</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42667212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在演化操作部分，我們先講解天擇的部分，天擇的部分我們採用競爭式的天擇機制，在該機制我們會隨機從染色體中抽取</a:t>
            </a:r>
            <a:r>
              <a:rPr lang="en-US" altLang="zh-TW" dirty="0" smtClean="0"/>
              <a:t>K</a:t>
            </a:r>
            <a:r>
              <a:rPr lang="zh-TW" altLang="en-US" dirty="0" smtClean="0"/>
              <a:t>個染色體，並讓他們進行比較，找出在</a:t>
            </a:r>
            <a:r>
              <a:rPr lang="en-US" altLang="zh-TW" dirty="0" smtClean="0"/>
              <a:t>k</a:t>
            </a:r>
            <a:r>
              <a:rPr lang="zh-TW" altLang="en-US" dirty="0" smtClean="0"/>
              <a:t>個染色體中較優的染色體進行演化到下一代</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41899592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最後我們來講一下演化機制中，增加族群多樣性的方法</a:t>
            </a:r>
            <a:endParaRPr lang="en-US" altLang="zh-TW" dirty="0" smtClean="0"/>
          </a:p>
          <a:p>
            <a:r>
              <a:rPr lang="zh-TW" altLang="en-US" dirty="0" smtClean="0"/>
              <a:t>在基因演算法中我們增加族群多樣性的方法主要分為兩種一個是交配另一個則是突變</a:t>
            </a:r>
            <a:endParaRPr lang="en-US" altLang="zh-TW" dirty="0" smtClean="0"/>
          </a:p>
          <a:p>
            <a:r>
              <a:rPr lang="zh-TW" altLang="en-US" dirty="0" smtClean="0"/>
              <a:t>交配的部分我們會隨機從群體中找出兩條染色體，隨機決定一個切割點進行交被</a:t>
            </a:r>
            <a:endParaRPr lang="en-US" altLang="zh-TW" dirty="0" smtClean="0"/>
          </a:p>
          <a:p>
            <a:endParaRPr lang="en-US" altLang="zh-TW" dirty="0" smtClean="0"/>
          </a:p>
          <a:p>
            <a:r>
              <a:rPr lang="zh-TW" altLang="en-US" dirty="0" smtClean="0"/>
              <a:t>而突變的部分，我們會針對每條染色體，隨機選區一個基因進行突變</a:t>
            </a:r>
            <a:endParaRPr lang="en-US" altLang="zh-TW" dirty="0" smtClean="0"/>
          </a:p>
          <a:p>
            <a:endParaRPr lang="en-US" altLang="zh-TW" dirty="0" smtClean="0"/>
          </a:p>
          <a:p>
            <a:r>
              <a:rPr lang="zh-TW" altLang="en-US" dirty="0" smtClean="0"/>
              <a:t>藉由兩種操作我們可以增加族群的多樣性</a:t>
            </a:r>
            <a:endParaRPr lang="en-US" altLang="zh-TW" dirty="0" smtClean="0"/>
          </a:p>
          <a:p>
            <a:endParaRPr lang="en-US" altLang="zh-TW" dirty="0" smtClean="0"/>
          </a:p>
          <a:p>
            <a:r>
              <a:rPr lang="zh-TW" altLang="en-US" dirty="0" smtClean="0"/>
              <a:t>最後經過基因演算法的操作後，我們可以在有限的代數中，找到一個最佳的投資組合</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30389396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50885">
              <a:defRPr/>
            </a:pPr>
            <a:r>
              <a:rPr lang="zh-TW" altLang="en-US" dirty="0" smtClean="0"/>
              <a:t>在實驗資料的部份我們的系統 針對了不同模組的需求 蒐集了以下五種不同的資料</a:t>
            </a:r>
            <a:endParaRPr lang="en-US" altLang="zh-TW" dirty="0" smtClean="0"/>
          </a:p>
          <a:p>
            <a:pPr marL="237721" indent="-237721" defTabSz="950885">
              <a:buFontTx/>
              <a:buAutoNum type="arabicPeriod"/>
              <a:defRPr/>
            </a:pPr>
            <a:r>
              <a:rPr lang="zh-TW" altLang="en-US" dirty="0" smtClean="0"/>
              <a:t>社群投資資料</a:t>
            </a:r>
            <a:r>
              <a:rPr lang="en-US" altLang="zh-TW" dirty="0" smtClean="0"/>
              <a:t>(</a:t>
            </a:r>
            <a:r>
              <a:rPr lang="zh-TW" altLang="en-US" dirty="0" smtClean="0"/>
              <a:t>主要是</a:t>
            </a:r>
            <a:r>
              <a:rPr lang="en-US" altLang="zh-TW" dirty="0" err="1" smtClean="0"/>
              <a:t>Etoro</a:t>
            </a:r>
            <a:r>
              <a:rPr lang="zh-TW" altLang="en-US" dirty="0" smtClean="0"/>
              <a:t>上紐約證券交易所的討論 期間為</a:t>
            </a:r>
            <a:r>
              <a:rPr lang="en-US" altLang="zh-TW" dirty="0" smtClean="0"/>
              <a:t>2017/11-2018/01)</a:t>
            </a:r>
          </a:p>
          <a:p>
            <a:pPr marL="237721" indent="-237721" defTabSz="950885">
              <a:buFontTx/>
              <a:buAutoNum type="arabicPeriod"/>
              <a:defRPr/>
            </a:pPr>
            <a:r>
              <a:rPr lang="zh-TW" altLang="en-US" dirty="0" smtClean="0"/>
              <a:t>股市的交易資料 我們主要透過</a:t>
            </a:r>
            <a:r>
              <a:rPr lang="en-US" altLang="zh-TW" dirty="0" smtClean="0"/>
              <a:t>GOOGLE</a:t>
            </a:r>
            <a:r>
              <a:rPr lang="zh-TW" altLang="en-US" dirty="0" smtClean="0"/>
              <a:t> </a:t>
            </a:r>
            <a:r>
              <a:rPr lang="en-US" altLang="zh-TW" dirty="0" smtClean="0"/>
              <a:t>finance</a:t>
            </a:r>
            <a:r>
              <a:rPr lang="zh-TW" altLang="en-US" dirty="0" smtClean="0"/>
              <a:t>上的股市公開資訊進行蒐集期間為 </a:t>
            </a:r>
            <a:r>
              <a:rPr lang="en-US" altLang="zh-TW" dirty="0" smtClean="0"/>
              <a:t>2017/01-2018/01</a:t>
            </a:r>
          </a:p>
          <a:p>
            <a:pPr marL="237721" indent="-237721" defTabSz="950885">
              <a:buFontTx/>
              <a:buAutoNum type="arabicPeriod"/>
              <a:defRPr/>
            </a:pPr>
            <a:r>
              <a:rPr lang="zh-TW" altLang="en-US" dirty="0" smtClean="0"/>
              <a:t>金融專有名詞辭彙集 </a:t>
            </a:r>
            <a:endParaRPr lang="en-US" altLang="zh-TW" dirty="0" smtClean="0"/>
          </a:p>
          <a:p>
            <a:pPr marL="237721" indent="-237721" defTabSz="950885">
              <a:buFontTx/>
              <a:buAutoNum type="arabicPeriod"/>
              <a:defRPr/>
            </a:pPr>
            <a:r>
              <a:rPr lang="zh-TW" altLang="en-US" dirty="0" smtClean="0"/>
              <a:t>財務報表資料集 </a:t>
            </a:r>
            <a:r>
              <a:rPr lang="en-US" altLang="zh-TW" dirty="0" smtClean="0"/>
              <a:t>WRDS</a:t>
            </a:r>
            <a:r>
              <a:rPr lang="zh-TW" altLang="en-US" dirty="0" smtClean="0"/>
              <a:t>會計與財經資料庫 期間為</a:t>
            </a:r>
            <a:r>
              <a:rPr lang="en-US" altLang="zh-TW" dirty="0" smtClean="0"/>
              <a:t>2017Q1-2018Q1</a:t>
            </a:r>
          </a:p>
          <a:p>
            <a:pPr marL="237721" indent="-237721" defTabSz="950885">
              <a:buFontTx/>
              <a:buAutoNum type="arabicPeriod"/>
              <a:defRPr/>
            </a:pPr>
            <a:r>
              <a:rPr lang="zh-TW" altLang="en-US" dirty="0" smtClean="0"/>
              <a:t>金融情感分析網路訓練資料集 為了要訓練我們提出來的網路，我們蒐集了</a:t>
            </a:r>
            <a:r>
              <a:rPr lang="en-US" altLang="zh-TW" dirty="0" smtClean="0"/>
              <a:t>4319</a:t>
            </a:r>
            <a:r>
              <a:rPr lang="zh-TW" altLang="en-US" dirty="0" smtClean="0"/>
              <a:t>篇英文財經與經濟新聞每篇都有著情感分數</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661529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defRPr/>
            </a:pPr>
            <a:r>
              <a:rPr lang="zh-TW" altLang="en-US" dirty="0" smtClean="0"/>
              <a:t>首先我們先將我們權威分析的部分</a:t>
            </a:r>
            <a:endParaRPr lang="en-US" altLang="zh-TW" dirty="0" smtClean="0"/>
          </a:p>
          <a:p>
            <a:pPr defTabSz="950885">
              <a:defRPr/>
            </a:pPr>
            <a:endParaRPr lang="en-US" altLang="zh-TW" dirty="0" smtClean="0"/>
          </a:p>
          <a:p>
            <a:pPr defTabSz="950885">
              <a:defRPr/>
            </a:pPr>
            <a:r>
              <a:rPr lang="zh-TW" altLang="en-US" dirty="0" smtClean="0"/>
              <a:t>在這部份我們會先計算一個專業分數，該分數代表的是使用者的專業程度，分數越高的話，代表使用者的專業程度越高</a:t>
            </a:r>
            <a:endParaRPr lang="en-US" altLang="zh-TW" dirty="0" smtClean="0"/>
          </a:p>
          <a:p>
            <a:pPr defTabSz="950885">
              <a:defRPr/>
            </a:pPr>
            <a:endParaRPr lang="en-US" altLang="zh-TW" dirty="0" smtClean="0"/>
          </a:p>
          <a:p>
            <a:pPr defTabSz="950885">
              <a:defRPr/>
            </a:pPr>
            <a:r>
              <a:rPr lang="zh-TW" altLang="en-US" dirty="0" smtClean="0"/>
              <a:t>第二個部分是影響力計算的部分，影響力計算我們最主要是採用改良式的</a:t>
            </a:r>
            <a:r>
              <a:rPr lang="en-US" altLang="zh-TW" dirty="0" err="1" smtClean="0"/>
              <a:t>pagerank</a:t>
            </a:r>
            <a:r>
              <a:rPr lang="zh-TW" altLang="en-US" dirty="0" smtClean="0"/>
              <a:t>演算法透過專業分數去影響原始</a:t>
            </a:r>
            <a:r>
              <a:rPr lang="en-US" altLang="zh-TW" dirty="0" err="1" smtClean="0"/>
              <a:t>pagerank</a:t>
            </a:r>
            <a:r>
              <a:rPr lang="zh-TW" altLang="en-US" dirty="0" smtClean="0"/>
              <a:t>的迭代計算，最後可以算出該用戶在社群中的知識程度與影響力</a:t>
            </a:r>
            <a:endParaRPr lang="en-US" altLang="zh-TW" dirty="0" smtClean="0"/>
          </a:p>
          <a:p>
            <a:pPr defTabSz="950885">
              <a:defRPr/>
            </a:pPr>
            <a:endParaRPr lang="en-US" altLang="zh-TW" dirty="0"/>
          </a:p>
          <a:p>
            <a:pPr defTabSz="950885">
              <a:defRPr/>
            </a:pPr>
            <a:r>
              <a:rPr lang="zh-TW" altLang="en-US" dirty="0" smtClean="0"/>
              <a:t>下面的表格是我們的計算結果</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16145785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defRPr/>
            </a:pPr>
            <a:r>
              <a:rPr lang="zh-TW" altLang="en-US" dirty="0" smtClean="0"/>
              <a:t>接著我們計算完影響力之後，我們針對每個</a:t>
            </a:r>
            <a:r>
              <a:rPr lang="en-US" altLang="zh-TW" dirty="0" smtClean="0"/>
              <a:t>user</a:t>
            </a:r>
            <a:r>
              <a:rPr lang="zh-TW" altLang="en-US" dirty="0" smtClean="0"/>
              <a:t>的影響力分數進行分群，共分成兩群，分別是高影響力的專家與低影響力的群體。在這部份我們經過萃取後我們找出了</a:t>
            </a:r>
            <a:r>
              <a:rPr lang="en-US" altLang="zh-TW" dirty="0" smtClean="0"/>
              <a:t>304</a:t>
            </a:r>
            <a:r>
              <a:rPr lang="zh-TW" altLang="en-US" dirty="0" smtClean="0"/>
              <a:t>支，專家最關注的投資標的來做為我們的候選投資標的物。</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28</a:t>
            </a:fld>
            <a:endParaRPr lang="zh-TW" altLang="en-US"/>
          </a:p>
        </p:txBody>
      </p:sp>
    </p:spTree>
    <p:extLst>
      <p:ext uri="{BB962C8B-B14F-4D97-AF65-F5344CB8AC3E}">
        <p14:creationId xmlns:p14="http://schemas.microsoft.com/office/powerpoint/2010/main" val="7404048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defRPr/>
            </a:pPr>
            <a:r>
              <a:rPr lang="zh-TW" altLang="en-US" dirty="0" smtClean="0"/>
              <a:t>接著我們找出了候選的投資標的物後，我們要針對專家意見進行風險的管理</a:t>
            </a:r>
            <a:endParaRPr lang="en-US" altLang="zh-TW" dirty="0" smtClean="0"/>
          </a:p>
          <a:p>
            <a:pPr defTabSz="950885">
              <a:defRPr/>
            </a:pPr>
            <a:r>
              <a:rPr lang="zh-TW" altLang="en-US" dirty="0" smtClean="0"/>
              <a:t>第一個部分我們會針對股票的公開輿論進行評估，在這部份我們提出的金融情感分析網路去分析每支股票的評論</a:t>
            </a:r>
            <a:endParaRPr lang="en-US" altLang="zh-TW" dirty="0" smtClean="0"/>
          </a:p>
          <a:p>
            <a:pPr defTabSz="950885">
              <a:defRPr/>
            </a:pPr>
            <a:endParaRPr lang="en-US" altLang="zh-TW" dirty="0" smtClean="0"/>
          </a:p>
          <a:p>
            <a:pPr defTabSz="950885">
              <a:defRPr/>
            </a:pPr>
            <a:r>
              <a:rPr lang="zh-TW" altLang="en-US" dirty="0" smtClean="0"/>
              <a:t>實驗主要分為以下幾個步驟，</a:t>
            </a:r>
            <a:endParaRPr lang="en-US" altLang="zh-TW" dirty="0" smtClean="0"/>
          </a:p>
          <a:p>
            <a:pPr defTabSz="950885">
              <a:defRPr/>
            </a:pPr>
            <a:endParaRPr lang="en-US" altLang="zh-TW" dirty="0" smtClean="0"/>
          </a:p>
          <a:p>
            <a:pPr defTabSz="950885">
              <a:defRPr/>
            </a:pPr>
            <a:r>
              <a:rPr lang="zh-TW" altLang="en-US" dirty="0" smtClean="0"/>
              <a:t>第一個步驟為網路訓練，我們透過了</a:t>
            </a:r>
            <a:r>
              <a:rPr lang="en-US" altLang="zh-TW" dirty="0" smtClean="0"/>
              <a:t>4319</a:t>
            </a:r>
            <a:r>
              <a:rPr lang="zh-TW" altLang="en-US" dirty="0" smtClean="0"/>
              <a:t>篇英語金新聞進行網路訓練</a:t>
            </a:r>
            <a:endParaRPr lang="en-US" altLang="zh-TW" dirty="0" smtClean="0"/>
          </a:p>
          <a:p>
            <a:pPr defTabSz="950885">
              <a:defRPr/>
            </a:pPr>
            <a:r>
              <a:rPr lang="zh-TW" altLang="en-US" dirty="0" smtClean="0"/>
              <a:t>第二個步驟為語句的項量化，在這部份我們會透過</a:t>
            </a:r>
            <a:r>
              <a:rPr lang="en-US" altLang="zh-TW" dirty="0" smtClean="0"/>
              <a:t>wor2vec</a:t>
            </a:r>
            <a:r>
              <a:rPr lang="zh-TW" altLang="en-US" dirty="0" smtClean="0"/>
              <a:t>技術將句子中的每個單詞進行項量化，最後每個語句會以</a:t>
            </a:r>
            <a:r>
              <a:rPr lang="en-US" altLang="zh-TW" dirty="0" smtClean="0"/>
              <a:t>250</a:t>
            </a:r>
            <a:r>
              <a:rPr lang="zh-TW" altLang="en-US" dirty="0" smtClean="0"/>
              <a:t>*</a:t>
            </a:r>
            <a:r>
              <a:rPr lang="en-US" altLang="zh-TW" dirty="0" smtClean="0"/>
              <a:t>300</a:t>
            </a:r>
            <a:r>
              <a:rPr lang="zh-TW" altLang="en-US" dirty="0" smtClean="0"/>
              <a:t>的項量進行表示</a:t>
            </a:r>
            <a:endParaRPr lang="en-US" altLang="zh-TW" dirty="0" smtClean="0"/>
          </a:p>
          <a:p>
            <a:pPr defTabSz="950885">
              <a:defRPr/>
            </a:pPr>
            <a:r>
              <a:rPr lang="zh-TW" altLang="en-US" dirty="0" smtClean="0"/>
              <a:t>最後我們會透過前述所說的公式對每支股票進行輿論探勘，最後經過正規化後我們可以得到上方表格的分數</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29</a:t>
            </a:fld>
            <a:endParaRPr lang="zh-TW" altLang="en-US"/>
          </a:p>
        </p:txBody>
      </p:sp>
    </p:spTree>
    <p:extLst>
      <p:ext uri="{BB962C8B-B14F-4D97-AF65-F5344CB8AC3E}">
        <p14:creationId xmlns:p14="http://schemas.microsoft.com/office/powerpoint/2010/main" val="9917846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defRPr/>
            </a:pPr>
            <a:r>
              <a:rPr lang="zh-TW" altLang="en-US" dirty="0" smtClean="0"/>
              <a:t>在第二個部分我們會針對每支股票的財務健全性進行評估，在這部份我們主要採用了</a:t>
            </a:r>
            <a:r>
              <a:rPr lang="en-US" altLang="zh-TW" dirty="0" smtClean="0"/>
              <a:t>11</a:t>
            </a:r>
            <a:r>
              <a:rPr lang="zh-TW" altLang="en-US" dirty="0" smtClean="0"/>
              <a:t>項財務指標進行計算，在分別進行正規化處理後進行加總，最後我們可以得到該公司的財務報表分數，該分數代表的是公司的財務健全性，分數越高財務健全性越好，上方的表格是我們針對各家公司的財務狀況所分析出的財務分數</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30</a:t>
            </a:fld>
            <a:endParaRPr lang="zh-TW" altLang="en-US"/>
          </a:p>
        </p:txBody>
      </p:sp>
    </p:spTree>
    <p:extLst>
      <p:ext uri="{BB962C8B-B14F-4D97-AF65-F5344CB8AC3E}">
        <p14:creationId xmlns:p14="http://schemas.microsoft.com/office/powerpoint/2010/main" val="1717549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zh-TW" altLang="en-US" dirty="0" smtClean="0"/>
              <a:t>近幾年來由於付利率政策逐漸變成各國政府的經濟政策，人們逐漸傾向於將原本存在銀行裡的資產，透過投資的方式賺取個多的利潤。</a:t>
            </a:r>
            <a:endParaRPr lang="en-US" altLang="zh-TW" dirty="0" smtClean="0"/>
          </a:p>
          <a:p>
            <a:endParaRPr lang="en-US" altLang="zh-TW" dirty="0" smtClean="0"/>
          </a:p>
          <a:p>
            <a:r>
              <a:rPr lang="zh-TW" altLang="en-US" dirty="0" smtClean="0"/>
              <a:t>一份研究報告指出</a:t>
            </a:r>
            <a:r>
              <a:rPr lang="en-US" altLang="zh-TW" dirty="0" smtClean="0"/>
              <a:t>2016</a:t>
            </a:r>
            <a:r>
              <a:rPr lang="zh-TW" altLang="en-US" dirty="0" smtClean="0"/>
              <a:t>年</a:t>
            </a:r>
            <a:r>
              <a:rPr lang="en-US" altLang="zh-TW" dirty="0" smtClean="0"/>
              <a:t>SP500</a:t>
            </a:r>
            <a:r>
              <a:rPr lang="zh-TW" altLang="en-US" dirty="0" smtClean="0"/>
              <a:t>的投資報酬率為</a:t>
            </a:r>
            <a:r>
              <a:rPr lang="en-US" altLang="zh-TW" dirty="0" smtClean="0"/>
              <a:t>11.96%</a:t>
            </a:r>
            <a:r>
              <a:rPr lang="zh-TW" altLang="en-US" dirty="0" smtClean="0"/>
              <a:t>，但是對於投資者來說其平均投資報酬率卻僅有</a:t>
            </a:r>
            <a:r>
              <a:rPr lang="en-US" altLang="zh-TW" dirty="0" smtClean="0"/>
              <a:t>7.26%</a:t>
            </a:r>
            <a:r>
              <a:rPr lang="zh-TW" altLang="en-US" dirty="0" smtClean="0"/>
              <a:t>。這是由於一般投資者在擬定投資決策時，往往會受到自起的情緒所影響。 而影響投資獲利的不理性投資行為大致上可以分為兩種</a:t>
            </a:r>
            <a:endParaRPr lang="en-US" altLang="zh-TW" dirty="0" smtClean="0"/>
          </a:p>
          <a:p>
            <a:r>
              <a:rPr lang="en-US" altLang="zh-TW" dirty="0" smtClean="0"/>
              <a:t>1.</a:t>
            </a:r>
            <a:r>
              <a:rPr lang="zh-TW" altLang="en-US" dirty="0" smtClean="0"/>
              <a:t>羊群行為</a:t>
            </a:r>
            <a:r>
              <a:rPr lang="en-US" altLang="zh-TW" dirty="0" smtClean="0"/>
              <a:t>:</a:t>
            </a:r>
            <a:r>
              <a:rPr lang="zh-TW" altLang="en-US" dirty="0" smtClean="0"/>
              <a:t>羊群行為指的是在訊息環境不確定的情況下，偷滋人往往會受到其它的投資人的影響，模仿其他人的決策，而忽略了自己的想法。這也是一個引發金融危機的原因之一。</a:t>
            </a:r>
            <a:endParaRPr lang="en-US" altLang="zh-TW" dirty="0" smtClean="0"/>
          </a:p>
          <a:p>
            <a:r>
              <a:rPr lang="en-US" altLang="zh-TW" dirty="0" smtClean="0"/>
              <a:t>2.</a:t>
            </a:r>
            <a:r>
              <a:rPr lang="zh-TW" altLang="en-US" dirty="0" smtClean="0"/>
              <a:t>損失規避</a:t>
            </a:r>
            <a:r>
              <a:rPr lang="en-US" altLang="zh-TW" dirty="0" smtClean="0"/>
              <a:t>:</a:t>
            </a:r>
            <a:r>
              <a:rPr lang="zh-TW" altLang="en-US" dirty="0" smtClean="0"/>
              <a:t>損失規避指的是，在面對相同收益和損失時，面對損失的接受程度會讓投資者難以忍受，也就是在投資時，會由於害怕損失的心理，因而做出不理性的投資決策</a:t>
            </a:r>
            <a:endParaRPr lang="en-US" altLang="zh-TW" dirty="0" smtClean="0"/>
          </a:p>
          <a:p>
            <a:endParaRPr lang="en-US" altLang="zh-TW" dirty="0" smtClean="0"/>
          </a:p>
          <a:p>
            <a:r>
              <a:rPr lang="zh-TW" altLang="en-US" dirty="0" smtClean="0"/>
              <a:t>而隨著社群網路的盛行，提供用戶討論其投資理財經驗的社群投資平台也逐漸成為了一個趨勢，在社群投資平台中，使用者可以針對股票進行討論，也可以分享他們的投資經驗</a:t>
            </a:r>
            <a:endParaRPr lang="en-US" altLang="zh-TW" dirty="0" smtClean="0"/>
          </a:p>
          <a:p>
            <a:endParaRPr lang="en-US" altLang="zh-TW" dirty="0" smtClean="0"/>
          </a:p>
          <a:p>
            <a:r>
              <a:rPr lang="zh-TW" altLang="en-US" dirty="0" smtClean="0"/>
              <a:t>在一篇</a:t>
            </a:r>
            <a:r>
              <a:rPr lang="en-US" altLang="zh-TW" dirty="0" smtClean="0"/>
              <a:t>2015</a:t>
            </a:r>
            <a:r>
              <a:rPr lang="zh-TW" altLang="en-US" dirty="0" smtClean="0"/>
              <a:t>年的研究中，他們對於機構投資人進行了統計，發現有</a:t>
            </a:r>
            <a:r>
              <a:rPr lang="en-US" altLang="zh-TW" dirty="0" smtClean="0"/>
              <a:t>80%</a:t>
            </a:r>
            <a:r>
              <a:rPr lang="zh-TW" altLang="en-US" dirty="0" smtClean="0"/>
              <a:t>的機構投資人他們在擬定投資決策時，社群投資平台上的資訊會間接影響到他們的投資決策的規劃，而有近</a:t>
            </a:r>
            <a:r>
              <a:rPr lang="en-US" altLang="zh-TW" dirty="0" smtClean="0"/>
              <a:t>30%</a:t>
            </a:r>
            <a:r>
              <a:rPr lang="zh-TW" altLang="en-US" dirty="0" smtClean="0"/>
              <a:t>的機構投資者認為社群網站上的資料會直接影響到投資決策個規劃</a:t>
            </a:r>
            <a:endParaRPr lang="en-US" altLang="zh-TW" dirty="0" smtClean="0"/>
          </a:p>
          <a:p>
            <a:pPr defTabSz="950885"/>
            <a:r>
              <a:rPr lang="zh-TW" altLang="en-US" dirty="0" smtClean="0"/>
              <a:t>另外在</a:t>
            </a:r>
            <a:r>
              <a:rPr lang="en-US" altLang="zh-TW" dirty="0" smtClean="0"/>
              <a:t>2016</a:t>
            </a:r>
            <a:r>
              <a:rPr lang="zh-TW" altLang="en-US" dirty="0" smtClean="0"/>
              <a:t>年有篇研究發現，透過社群投資平台的股票預測有</a:t>
            </a:r>
            <a:r>
              <a:rPr lang="en-US" altLang="zh-TW" dirty="0" smtClean="0"/>
              <a:t>70%</a:t>
            </a:r>
            <a:r>
              <a:rPr lang="zh-TW" altLang="en-US" dirty="0" smtClean="0"/>
              <a:t>優於華爾街的所做出來的估票分析，由此可見社群投資平台也逐漸的在影響傳統投資理財決策的訂定。</a:t>
            </a:r>
            <a:endParaRPr lang="en-US" altLang="zh-TW" dirty="0" smtClean="0"/>
          </a:p>
          <a:p>
            <a:endParaRPr lang="en-US" altLang="zh-TW" dirty="0" smtClean="0"/>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28E7A7E-2E13-4B5A-9E8B-9A53CC305B22}" type="slidenum">
              <a:rPr kumimoji="0" lang="zh-TW" altLang="en-US" smtClean="0">
                <a:latin typeface="Calibri" panose="020F0502020204030204" pitchFamily="34" charset="0"/>
              </a:rPr>
              <a:pPr/>
              <a:t>3</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34053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defRPr/>
            </a:pPr>
            <a:r>
              <a:rPr lang="zh-TW" altLang="en-US" dirty="0" smtClean="0"/>
              <a:t>在最後是每支股票的系統性分析，在這部份我們會先針對每支股票進行</a:t>
            </a:r>
            <a:r>
              <a:rPr lang="en-US" altLang="zh-TW" dirty="0" smtClean="0"/>
              <a:t>beta</a:t>
            </a:r>
            <a:r>
              <a:rPr lang="zh-TW" altLang="en-US" dirty="0" smtClean="0"/>
              <a:t>值的計算，然後會將高風險的股票進行剃除，最後我們會將剩餘的股票進行正規化，分數越大代表其股價波動接近於大盤而越小代表其波動低於大盤。</a:t>
            </a:r>
            <a:endParaRPr lang="en-US" altLang="zh-TW" dirty="0" smtClean="0"/>
          </a:p>
          <a:p>
            <a:pPr defTabSz="950885">
              <a:defRPr/>
            </a:pPr>
            <a:endParaRPr lang="en-US" altLang="zh-TW" dirty="0" smtClean="0"/>
          </a:p>
          <a:p>
            <a:pPr defTabSz="950885">
              <a:defRPr/>
            </a:pPr>
            <a:r>
              <a:rPr lang="zh-TW" altLang="en-US" dirty="0" smtClean="0"/>
              <a:t>在這個處理後，我們可以確保我們的股票來源都是較低系統性風險的投資標的</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31</a:t>
            </a:fld>
            <a:endParaRPr lang="zh-TW" altLang="en-US"/>
          </a:p>
        </p:txBody>
      </p:sp>
    </p:spTree>
    <p:extLst>
      <p:ext uri="{BB962C8B-B14F-4D97-AF65-F5344CB8AC3E}">
        <p14:creationId xmlns:p14="http://schemas.microsoft.com/office/powerpoint/2010/main" val="26643800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defRPr/>
            </a:pPr>
            <a:r>
              <a:rPr lang="zh-TW" altLang="en-US" dirty="0" smtClean="0"/>
              <a:t>最後是投資組合的建構部分，在這部份我們採用基因演算法，限制條件為 使用者預算上限為</a:t>
            </a:r>
            <a:r>
              <a:rPr lang="en-US" altLang="zh-TW" dirty="0" smtClean="0"/>
              <a:t>10000</a:t>
            </a:r>
            <a:r>
              <a:rPr lang="zh-TW" altLang="en-US" dirty="0" smtClean="0"/>
              <a:t>美金 最大股票數量為</a:t>
            </a:r>
            <a:r>
              <a:rPr lang="en-US" altLang="zh-TW" dirty="0" smtClean="0"/>
              <a:t>20</a:t>
            </a:r>
            <a:r>
              <a:rPr lang="zh-TW" altLang="en-US" dirty="0" smtClean="0"/>
              <a:t>支  </a:t>
            </a:r>
            <a:endParaRPr lang="en-US" altLang="zh-TW" dirty="0" smtClean="0"/>
          </a:p>
          <a:p>
            <a:pPr defTabSz="950885">
              <a:defRPr/>
            </a:pPr>
            <a:endParaRPr lang="en-US" altLang="zh-TW" dirty="0" smtClean="0"/>
          </a:p>
          <a:p>
            <a:pPr defTabSz="950885">
              <a:defRPr/>
            </a:pPr>
            <a:r>
              <a:rPr lang="zh-TW" altLang="en-US" dirty="0" smtClean="0"/>
              <a:t>左下的表格為我們基因演算法的參數，右邊的部分為我們最後推薦出來的投資組合</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32</a:t>
            </a:fld>
            <a:endParaRPr lang="zh-TW" altLang="en-US"/>
          </a:p>
        </p:txBody>
      </p:sp>
    </p:spTree>
    <p:extLst>
      <p:ext uri="{BB962C8B-B14F-4D97-AF65-F5344CB8AC3E}">
        <p14:creationId xmlns:p14="http://schemas.microsoft.com/office/powerpoint/2010/main" val="23660860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a:t>
            </a:r>
            <a:r>
              <a:rPr lang="en-US" altLang="zh-TW" dirty="0"/>
              <a:t>Evaluation</a:t>
            </a:r>
            <a:r>
              <a:rPr lang="zh-TW" altLang="en-US" dirty="0"/>
              <a:t>的部分 </a:t>
            </a:r>
            <a:endParaRPr lang="en-US" altLang="zh-TW" dirty="0" smtClean="0"/>
          </a:p>
          <a:p>
            <a:r>
              <a:rPr lang="zh-TW" altLang="en-US" dirty="0" smtClean="0"/>
              <a:t>我們主要針對各種不同的方法 在不同的指標下進行比較</a:t>
            </a:r>
            <a:endParaRPr lang="en-US" altLang="zh-TW" dirty="0" smtClean="0"/>
          </a:p>
          <a:p>
            <a:r>
              <a:rPr lang="zh-TW" altLang="en-US" dirty="0" smtClean="0"/>
              <a:t>我們採用的方法為</a:t>
            </a:r>
            <a:endParaRPr lang="en-US" altLang="zh-TW" dirty="0" smtClean="0"/>
          </a:p>
          <a:p>
            <a:r>
              <a:rPr lang="zh-TW" altLang="en-US" dirty="0" smtClean="0"/>
              <a:t>只考慮財務報表的方法</a:t>
            </a:r>
            <a:endParaRPr lang="en-US" altLang="zh-TW" dirty="0" smtClean="0"/>
          </a:p>
          <a:p>
            <a:r>
              <a:rPr lang="zh-TW" altLang="en-US" dirty="0" smtClean="0"/>
              <a:t>只考慮公開輿論的方法</a:t>
            </a:r>
            <a:endParaRPr lang="en-US" altLang="zh-TW" dirty="0" smtClean="0"/>
          </a:p>
          <a:p>
            <a:r>
              <a:rPr lang="zh-TW" altLang="en-US" dirty="0" smtClean="0"/>
              <a:t>只考慮歷史風險的方法</a:t>
            </a:r>
            <a:endParaRPr lang="en-US" altLang="zh-TW" dirty="0" smtClean="0"/>
          </a:p>
          <a:p>
            <a:r>
              <a:rPr lang="zh-TW" altLang="en-US" dirty="0" smtClean="0"/>
              <a:t>與我們提出的群眾智慧方法</a:t>
            </a:r>
            <a:endParaRPr lang="en-US" altLang="zh-TW" dirty="0" smtClean="0"/>
          </a:p>
          <a:p>
            <a:endParaRPr lang="en-US" altLang="zh-TW" dirty="0" smtClean="0"/>
          </a:p>
          <a:p>
            <a:r>
              <a:rPr lang="zh-TW" altLang="en-US" dirty="0" smtClean="0"/>
              <a:t>在比較的指標的部份我們會針對以下指標進行評估</a:t>
            </a:r>
            <a:endParaRPr lang="en-US" altLang="zh-TW" dirty="0" smtClean="0"/>
          </a:p>
          <a:p>
            <a:r>
              <a:rPr lang="zh-TW" altLang="en-US" dirty="0" smtClean="0"/>
              <a:t>與大盤相比的獲利能力</a:t>
            </a:r>
            <a:endParaRPr lang="en-US" altLang="zh-TW" dirty="0" smtClean="0"/>
          </a:p>
          <a:p>
            <a:r>
              <a:rPr lang="zh-TW" altLang="en-US" dirty="0" smtClean="0"/>
              <a:t>特雷諾指數的評比</a:t>
            </a:r>
            <a:endParaRPr lang="en-US" altLang="zh-TW" dirty="0" smtClean="0"/>
          </a:p>
          <a:p>
            <a:r>
              <a:rPr lang="zh-TW" altLang="en-US" dirty="0" smtClean="0"/>
              <a:t>傑森指數的評比</a:t>
            </a:r>
            <a:endParaRPr lang="en-US" altLang="zh-TW" dirty="0" smtClean="0"/>
          </a:p>
          <a:p>
            <a:r>
              <a:rPr lang="zh-TW" altLang="en-US" dirty="0" smtClean="0"/>
              <a:t>與夏普指數的評比</a:t>
            </a:r>
            <a:endParaRPr lang="en-US" altLang="zh-TW" dirty="0" smtClean="0"/>
          </a:p>
          <a:p>
            <a:endParaRPr lang="en-US" altLang="zh-TW" dirty="0" smtClean="0"/>
          </a:p>
          <a:p>
            <a:r>
              <a:rPr lang="zh-TW" altLang="en-US" dirty="0" smtClean="0"/>
              <a:t>最後我們會針對我們的方法做一個小結</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33</a:t>
            </a:fld>
            <a:endParaRPr lang="zh-TW" altLang="en-US"/>
          </a:p>
        </p:txBody>
      </p:sp>
    </p:spTree>
    <p:extLst>
      <p:ext uri="{BB962C8B-B14F-4D97-AF65-F5344CB8AC3E}">
        <p14:creationId xmlns:p14="http://schemas.microsoft.com/office/powerpoint/2010/main" val="36585285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在與大盤評估的部分，我們的方法回報率皆明顯優於大盤</a:t>
            </a:r>
            <a:endParaRPr lang="en-US" altLang="zh-TW" dirty="0" smtClean="0"/>
          </a:p>
          <a:p>
            <a:r>
              <a:rPr lang="zh-TW" altLang="en-US" dirty="0" smtClean="0"/>
              <a:t>雖然與其他方法比較上我們只有在平均持有期間的投資報酬率是高於其他方法的蛋在綜合的表現上，我們所提出的方法也是略顯出色</a:t>
            </a:r>
            <a:endParaRPr lang="en-US" altLang="zh-TW" dirty="0" smtClean="0"/>
          </a:p>
          <a:p>
            <a:r>
              <a:rPr lang="zh-TW" altLang="en-US" dirty="0" smtClean="0"/>
              <a:t>而在這個方法的評估我們只有考慮投資報酬率，獲利能力只是一個好投資組合中的一個條件，因為有時候高獲利會伴隨著高風險，而接下來我們會透過其他指標來進行評比</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34</a:t>
            </a:fld>
            <a:endParaRPr lang="zh-TW" altLang="en-US"/>
          </a:p>
        </p:txBody>
      </p:sp>
    </p:spTree>
    <p:extLst>
      <p:ext uri="{BB962C8B-B14F-4D97-AF65-F5344CB8AC3E}">
        <p14:creationId xmlns:p14="http://schemas.microsoft.com/office/powerpoint/2010/main" val="38231390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r>
              <a:rPr lang="zh-TW" altLang="en-US" dirty="0" smtClean="0"/>
              <a:t>在特雷諾指數的部分，它主要是在衡量投資者在承受每一單位的系統風險下投資組合會多少的超額報酬率 </a:t>
            </a:r>
            <a:r>
              <a:rPr lang="zh-TW" altLang="en-US" baseline="0" dirty="0" smtClean="0"/>
              <a:t>它以無風險資產為比較基準</a:t>
            </a:r>
            <a:endParaRPr lang="en-US" altLang="zh-TW" baseline="0" dirty="0" smtClean="0"/>
          </a:p>
          <a:p>
            <a:endParaRPr lang="en-US" altLang="zh-TW" dirty="0" smtClean="0"/>
          </a:p>
          <a:p>
            <a:endParaRPr lang="en-US" altLang="zh-TW" dirty="0" smtClean="0"/>
          </a:p>
          <a:p>
            <a:pPr defTabSz="950885"/>
            <a:r>
              <a:rPr lang="zh-TW" altLang="en-US" baseline="0" dirty="0" smtClean="0"/>
              <a:t>公式是計算股票收益率減掉無風險利率在除上股票的</a:t>
            </a:r>
            <a:r>
              <a:rPr lang="en-US" altLang="zh-TW" baseline="0" dirty="0" smtClean="0"/>
              <a:t>beta</a:t>
            </a:r>
            <a:r>
              <a:rPr lang="zh-TW" altLang="en-US" baseline="0" dirty="0" smtClean="0"/>
              <a:t>值</a:t>
            </a:r>
            <a:endParaRPr lang="en-US" altLang="zh-TW" baseline="0" dirty="0" smtClean="0"/>
          </a:p>
          <a:p>
            <a:r>
              <a:rPr lang="zh-TW" altLang="en-US" baseline="0" dirty="0" smtClean="0"/>
              <a:t>從圖中可以看到我們的方法是最好的</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35</a:t>
            </a:fld>
            <a:endParaRPr lang="zh-TW" altLang="en-US"/>
          </a:p>
        </p:txBody>
      </p:sp>
    </p:spTree>
    <p:extLst>
      <p:ext uri="{BB962C8B-B14F-4D97-AF65-F5344CB8AC3E}">
        <p14:creationId xmlns:p14="http://schemas.microsoft.com/office/powerpoint/2010/main" val="22936332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第三個是詹森指數的部分 詹森指數又稱為</a:t>
            </a:r>
            <a:r>
              <a:rPr lang="en-US" altLang="zh-TW" dirty="0" smtClean="0"/>
              <a:t>alpha</a:t>
            </a:r>
            <a:r>
              <a:rPr lang="zh-TW" altLang="en-US" dirty="0" smtClean="0"/>
              <a:t>指數，它指的是一句投資駔和的平均報酬率所能夠承擔的市場風縣，計算出的超額報酬，</a:t>
            </a:r>
            <a:r>
              <a:rPr lang="en-US" altLang="zh-TW" dirty="0" smtClean="0"/>
              <a:t>alpha</a:t>
            </a:r>
            <a:r>
              <a:rPr lang="zh-TW" altLang="en-US" dirty="0" smtClean="0"/>
              <a:t>指數展現的是投資組合機制挑選投資標的物的能力，</a:t>
            </a:r>
            <a:r>
              <a:rPr lang="en-US" altLang="zh-TW" dirty="0" smtClean="0"/>
              <a:t>alpha</a:t>
            </a:r>
            <a:r>
              <a:rPr lang="zh-TW" altLang="en-US" dirty="0" smtClean="0"/>
              <a:t>值越高代表，其挑選投資標的物的眼光越好，其主要用來檢視與市場的超而報酬。</a:t>
            </a:r>
            <a:endParaRPr lang="en-US" altLang="zh-TW" dirty="0" smtClean="0"/>
          </a:p>
          <a:p>
            <a:endParaRPr lang="en-US" altLang="zh-TW" dirty="0" smtClean="0"/>
          </a:p>
          <a:p>
            <a:r>
              <a:rPr lang="zh-TW" altLang="en-US" baseline="0" dirty="0" smtClean="0"/>
              <a:t>它的</a:t>
            </a:r>
            <a:r>
              <a:rPr lang="zh-TW" altLang="en-US" baseline="0" dirty="0"/>
              <a:t>公式是計算股票報酬減掉基準報酬</a:t>
            </a:r>
            <a:endParaRPr lang="en-US" altLang="zh-TW" baseline="0" dirty="0"/>
          </a:p>
          <a:p>
            <a:r>
              <a:rPr lang="zh-TW" altLang="en-US" baseline="0" dirty="0"/>
              <a:t>而基準報酬則是市場報酬減掉無風險報酬在乘上股票的</a:t>
            </a:r>
            <a:r>
              <a:rPr lang="en-US" altLang="zh-TW" baseline="0" dirty="0"/>
              <a:t>beta</a:t>
            </a:r>
            <a:r>
              <a:rPr lang="zh-TW" altLang="en-US" baseline="0" dirty="0"/>
              <a:t>值，最後再加上無風險報酬</a:t>
            </a:r>
            <a:endParaRPr lang="en-US" altLang="zh-TW" baseline="0" dirty="0"/>
          </a:p>
          <a:p>
            <a:r>
              <a:rPr lang="zh-TW" altLang="en-US" baseline="0" dirty="0"/>
              <a:t>從圖中也可以看出我們的方法是最好的</a:t>
            </a:r>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36</a:t>
            </a:fld>
            <a:endParaRPr lang="zh-TW" altLang="en-US"/>
          </a:p>
        </p:txBody>
      </p:sp>
    </p:spTree>
    <p:extLst>
      <p:ext uri="{BB962C8B-B14F-4D97-AF65-F5344CB8AC3E}">
        <p14:creationId xmlns:p14="http://schemas.microsoft.com/office/powerpoint/2010/main" val="35957955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最後一個是夏普指數的比較</a:t>
            </a:r>
            <a:endParaRPr lang="en-US" altLang="zh-TW" dirty="0" smtClean="0"/>
          </a:p>
          <a:p>
            <a:endParaRPr lang="en-US" altLang="zh-TW" dirty="0" smtClean="0"/>
          </a:p>
          <a:p>
            <a:r>
              <a:rPr lang="zh-TW" altLang="en-US" dirty="0" smtClean="0"/>
              <a:t>夏普指數主要是用來衡量調整風險後的基金績效，它的計算方法是平均報酬率減去無風險報酬率在除以標準差，它代表的是投資人在承受每一單位的風險上所獲得的超額報酬。夏普指數越高的話代表投資組合的績效越好，如果低於</a:t>
            </a:r>
            <a:r>
              <a:rPr lang="en-US" altLang="zh-TW" dirty="0" smtClean="0"/>
              <a:t>0</a:t>
            </a:r>
            <a:r>
              <a:rPr lang="zh-TW" altLang="en-US" dirty="0" smtClean="0"/>
              <a:t>的話代表期投資報酬率低不如無風險利率。</a:t>
            </a:r>
            <a:endParaRPr lang="en-US" altLang="zh-TW" dirty="0" smtClean="0"/>
          </a:p>
          <a:p>
            <a:endParaRPr lang="en-US" altLang="zh-TW" dirty="0" smtClean="0"/>
          </a:p>
          <a:p>
            <a:r>
              <a:rPr lang="zh-TW" altLang="en-US" dirty="0" smtClean="0"/>
              <a:t>在我們的圖表上可以發現，我們的投資組合相對於其他方法有這個更好的表現</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37</a:t>
            </a:fld>
            <a:endParaRPr lang="zh-TW" altLang="en-US"/>
          </a:p>
        </p:txBody>
      </p:sp>
    </p:spTree>
    <p:extLst>
      <p:ext uri="{BB962C8B-B14F-4D97-AF65-F5344CB8AC3E}">
        <p14:creationId xmlns:p14="http://schemas.microsoft.com/office/powerpoint/2010/main" val="6154046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從以上的評估來看 我們有了</a:t>
            </a:r>
            <a:r>
              <a:rPr lang="zh-TW" altLang="en-US" dirty="0" smtClean="0"/>
              <a:t>以下幾點</a:t>
            </a:r>
            <a:r>
              <a:rPr lang="zh-TW" altLang="en-US" dirty="0"/>
              <a:t>的</a:t>
            </a:r>
            <a:r>
              <a:rPr lang="zh-TW" altLang="en-US" dirty="0" smtClean="0"/>
              <a:t>結論</a:t>
            </a:r>
            <a:endParaRPr lang="en-US" altLang="zh-TW" dirty="0" smtClean="0"/>
          </a:p>
          <a:p>
            <a:pPr marL="237721" indent="-237721">
              <a:buAutoNum type="arabicPeriod"/>
            </a:pPr>
            <a:r>
              <a:rPr lang="zh-TW" altLang="en-US" dirty="0" smtClean="0"/>
              <a:t>在經過幾種評估後，我們可以發現我們的投資組合在許多指標上相對其它投資組合明顯表現優異</a:t>
            </a:r>
            <a:endParaRPr lang="en-US" altLang="zh-TW" dirty="0" smtClean="0"/>
          </a:p>
          <a:p>
            <a:pPr marL="237721" indent="-237721">
              <a:buAutoNum type="arabicPeriod"/>
            </a:pPr>
            <a:r>
              <a:rPr lang="zh-TW" altLang="en-US" dirty="0" smtClean="0"/>
              <a:t>在獲利能力的部分，我們所剔除的投資組合相對於市場指標語其它的比較方法有個較好的獲利能力</a:t>
            </a:r>
            <a:endParaRPr lang="en-US" altLang="zh-TW" dirty="0" smtClean="0"/>
          </a:p>
          <a:p>
            <a:pPr marL="237721" indent="-237721">
              <a:buAutoNum type="arabicPeriod"/>
            </a:pPr>
            <a:r>
              <a:rPr lang="zh-TW" altLang="en-US" dirty="0" smtClean="0"/>
              <a:t>系統性風險的承受能力部分，就系統性風險而言，在低於市場的股市波動下，我們所提出的機制有更好的獲利能力與承受風險的能力</a:t>
            </a:r>
            <a:endParaRPr lang="en-US" altLang="zh-TW" dirty="0" smtClean="0"/>
          </a:p>
          <a:p>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38</a:t>
            </a:fld>
            <a:endParaRPr lang="zh-TW" altLang="en-US"/>
          </a:p>
        </p:txBody>
      </p:sp>
    </p:spTree>
    <p:extLst>
      <p:ext uri="{BB962C8B-B14F-4D97-AF65-F5344CB8AC3E}">
        <p14:creationId xmlns:p14="http://schemas.microsoft.com/office/powerpoint/2010/main" val="41321023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我們的貢獻主要可以從以下四個角度來看</a:t>
            </a:r>
            <a:endParaRPr lang="en-US" altLang="zh-TW" dirty="0"/>
          </a:p>
          <a:p>
            <a:pPr marL="237721" indent="-237721">
              <a:buAutoNum type="arabicPeriod"/>
            </a:pPr>
            <a:r>
              <a:rPr lang="zh-TW" altLang="en-US" dirty="0" smtClean="0"/>
              <a:t>從</a:t>
            </a:r>
            <a:r>
              <a:rPr lang="zh-TW" altLang="en-US" dirty="0"/>
              <a:t>系統開發的角度來</a:t>
            </a:r>
            <a:r>
              <a:rPr lang="zh-TW" altLang="en-US" dirty="0" smtClean="0"/>
              <a:t>看</a:t>
            </a:r>
            <a:endParaRPr lang="en-US" altLang="zh-TW" dirty="0" smtClean="0"/>
          </a:p>
          <a:p>
            <a:pPr marL="713163" lvl="1" indent="-237721">
              <a:buAutoNum type="arabicPeriod"/>
            </a:pPr>
            <a:r>
              <a:rPr lang="zh-TW" altLang="en-US" dirty="0" smtClean="0"/>
              <a:t>我們設計了一個機於群眾智慧的投資組合推薦機制來協助使用者解決股票選擇的問題</a:t>
            </a:r>
            <a:endParaRPr lang="en-US" altLang="zh-TW" dirty="0" smtClean="0"/>
          </a:p>
          <a:p>
            <a:pPr marL="713163" lvl="1" indent="-237721">
              <a:buAutoNum type="arabicPeriod"/>
            </a:pPr>
            <a:r>
              <a:rPr lang="zh-TW" altLang="en-US" dirty="0" smtClean="0"/>
              <a:t>我們提出的機制它擷取了複製交易的優點，並進而確定投資標的物的品質來降低不理性投資決策的風險</a:t>
            </a:r>
            <a:endParaRPr lang="en-US" altLang="zh-TW" dirty="0" smtClean="0"/>
          </a:p>
          <a:p>
            <a:pPr marL="237721" indent="-237721">
              <a:buAutoNum type="arabicPeriod"/>
            </a:pPr>
            <a:r>
              <a:rPr lang="zh-TW" altLang="en-US" dirty="0" smtClean="0"/>
              <a:t>從方法學的角度來看</a:t>
            </a:r>
            <a:endParaRPr lang="en-US" altLang="zh-TW" dirty="0" smtClean="0"/>
          </a:p>
          <a:p>
            <a:pPr marL="713163" lvl="1" indent="-237721">
              <a:buAutoNum type="arabicPeriod"/>
            </a:pPr>
            <a:r>
              <a:rPr lang="zh-TW" altLang="en-US" dirty="0" smtClean="0"/>
              <a:t>我們除了找到專業的群體外，我們還參考了合併了他們的投資組合來確認他們的值量，來避免專家們意見中的不確定性</a:t>
            </a:r>
            <a:endParaRPr lang="en-US" altLang="zh-TW" dirty="0" smtClean="0"/>
          </a:p>
          <a:p>
            <a:pPr marL="713163" lvl="1" indent="-237721">
              <a:buAutoNum type="arabicPeriod"/>
            </a:pPr>
            <a:r>
              <a:rPr lang="zh-TW" altLang="en-US" dirty="0" smtClean="0"/>
              <a:t>在語意分析的部分我們提出了一個結合深度類神經網路的金融語意分析網路來進行金融評論的輿論分析 有效的分析金融評論的極性</a:t>
            </a:r>
            <a:endParaRPr lang="en-US" altLang="zh-TW" dirty="0" smtClean="0"/>
          </a:p>
          <a:p>
            <a:pPr marL="237721" indent="-237721">
              <a:buAutoNum type="arabicPeriod"/>
            </a:pPr>
            <a:r>
              <a:rPr lang="zh-TW" altLang="en-US" dirty="0" smtClean="0"/>
              <a:t>從實際的較度來看</a:t>
            </a:r>
            <a:endParaRPr lang="en-US" altLang="zh-TW" dirty="0" smtClean="0"/>
          </a:p>
          <a:p>
            <a:pPr marL="713163" lvl="1" indent="-237721">
              <a:buAutoNum type="arabicPeriod"/>
            </a:pPr>
            <a:r>
              <a:rPr lang="zh-TW" altLang="en-US" dirty="0" smtClean="0"/>
              <a:t>過去的複製交易 我們難以找到有價值的交易者進行投資策略的追蹤 而即使我們找到了 我們也難以確認他們意見的值量 因為可能會存在著雜訊</a:t>
            </a:r>
            <a:endParaRPr lang="en-US" altLang="zh-TW" dirty="0" smtClean="0"/>
          </a:p>
          <a:p>
            <a:pPr marL="713163" lvl="1" indent="-237721">
              <a:buAutoNum type="arabicPeriod"/>
            </a:pPr>
            <a:r>
              <a:rPr lang="zh-TW" altLang="en-US" dirty="0" smtClean="0"/>
              <a:t>在本研究中我們使用了群眾智慧來幫助使用者來找出專家的投資組合並鑑別他們投資組合的值量</a:t>
            </a:r>
            <a:endParaRPr lang="en-US" altLang="zh-TW" dirty="0" smtClean="0"/>
          </a:p>
          <a:p>
            <a:pPr marL="237721" indent="-237721">
              <a:buAutoNum type="arabicPeriod"/>
            </a:pPr>
            <a:r>
              <a:rPr lang="zh-TW" altLang="en-US" dirty="0" smtClean="0"/>
              <a:t>從財務的角度來看</a:t>
            </a:r>
            <a:endParaRPr lang="en-US" altLang="zh-TW" dirty="0" smtClean="0"/>
          </a:p>
          <a:p>
            <a:pPr marL="713163" lvl="1" indent="-237721">
              <a:buAutoNum type="arabicPeriod"/>
            </a:pPr>
            <a:r>
              <a:rPr lang="zh-TW" altLang="en-US" dirty="0" smtClean="0"/>
              <a:t>我們所提出的機制可以有效的避免個體投資人的不理性行為</a:t>
            </a:r>
            <a:endParaRPr lang="en-US" altLang="zh-TW" dirty="0" smtClean="0"/>
          </a:p>
          <a:p>
            <a:pPr marL="713163" lvl="1" indent="-237721">
              <a:buAutoNum type="arabicPeriod"/>
            </a:pPr>
            <a:r>
              <a:rPr lang="zh-TW" altLang="en-US" dirty="0" smtClean="0"/>
              <a:t>透過實驗，我們的機制可以實際的幫助使用者獲取利潤，並有效的吸收市場上的系統性風險</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39</a:t>
            </a:fld>
            <a:endParaRPr lang="zh-TW" altLang="en-US"/>
          </a:p>
        </p:txBody>
      </p:sp>
    </p:spTree>
    <p:extLst>
      <p:ext uri="{BB962C8B-B14F-4D97-AF65-F5344CB8AC3E}">
        <p14:creationId xmlns:p14="http://schemas.microsoft.com/office/powerpoint/2010/main" val="36112833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那同時這篇研究也包含了一些</a:t>
            </a:r>
            <a:r>
              <a:rPr lang="zh-TW" altLang="en-US" dirty="0" smtClean="0"/>
              <a:t>限制</a:t>
            </a:r>
            <a:endParaRPr lang="en-US" altLang="zh-TW" dirty="0" smtClean="0"/>
          </a:p>
          <a:p>
            <a:pPr marL="237721" indent="-237721">
              <a:buAutoNum type="arabicPeriod"/>
            </a:pPr>
            <a:r>
              <a:rPr lang="zh-TW" altLang="en-US" dirty="0" smtClean="0"/>
              <a:t>我們僅有從一個平台中抓取實驗資料 未來可能可以參考更多的平台</a:t>
            </a:r>
            <a:endParaRPr lang="en-US" altLang="zh-TW" dirty="0" smtClean="0"/>
          </a:p>
          <a:p>
            <a:pPr marL="237721" indent="-237721">
              <a:buAutoNum type="arabicPeriod"/>
            </a:pPr>
            <a:r>
              <a:rPr lang="zh-TW" altLang="en-US" dirty="0" smtClean="0"/>
              <a:t>投資標的物的觀點</a:t>
            </a:r>
            <a:endParaRPr lang="en-US" altLang="zh-TW" dirty="0" smtClean="0"/>
          </a:p>
          <a:p>
            <a:pPr marL="713163" lvl="1" indent="-237721">
              <a:buAutoNum type="arabicPeriod"/>
            </a:pPr>
            <a:r>
              <a:rPr lang="zh-TW" altLang="en-US" dirty="0" smtClean="0"/>
              <a:t>我們只有針對紐約證券交易所的股票作為我們實驗的對象</a:t>
            </a:r>
            <a:endParaRPr lang="en-US" altLang="zh-TW" dirty="0" smtClean="0"/>
          </a:p>
          <a:p>
            <a:pPr marL="713163" lvl="1" indent="-237721">
              <a:buAutoNum type="arabicPeriod"/>
            </a:pPr>
            <a:r>
              <a:rPr lang="zh-TW" altLang="en-US" dirty="0" smtClean="0"/>
              <a:t>未來我們可以考慮更多的投資標的物，我們所推薦出的投資組合可能會更具有多樣性</a:t>
            </a:r>
            <a:endParaRPr lang="en-US" altLang="zh-TW" dirty="0" smtClean="0"/>
          </a:p>
          <a:p>
            <a:pPr marL="237721" indent="-237721">
              <a:buAutoNum type="arabicPeriod"/>
            </a:pPr>
            <a:r>
              <a:rPr lang="zh-TW" altLang="en-US" dirty="0" smtClean="0"/>
              <a:t>語意分析</a:t>
            </a:r>
            <a:endParaRPr lang="en-US" altLang="zh-TW" dirty="0" smtClean="0"/>
          </a:p>
          <a:p>
            <a:pPr marL="713163" lvl="1" indent="-237721">
              <a:buAutoNum type="arabicPeriod"/>
            </a:pPr>
            <a:r>
              <a:rPr lang="zh-TW" altLang="en-US" dirty="0" smtClean="0"/>
              <a:t>在深度類神經網路的方法上，其效能會有受到資料集的數量與豐富性有而產生變化，在本實驗中我們只有透過</a:t>
            </a:r>
            <a:r>
              <a:rPr lang="en-US" altLang="zh-TW" dirty="0" smtClean="0"/>
              <a:t>4000</a:t>
            </a:r>
            <a:r>
              <a:rPr lang="zh-TW" altLang="en-US" dirty="0" smtClean="0"/>
              <a:t>多篇的財經新聞進行訓練，未來我們可以增加資料集的大小，神經網路應該會有更好的效能</a:t>
            </a:r>
            <a:endParaRPr lang="en-US" altLang="zh-TW" dirty="0" smtClean="0"/>
          </a:p>
          <a:p>
            <a:pPr marL="237721" indent="-237721">
              <a:buAutoNum type="arabicPeriod"/>
            </a:pPr>
            <a:r>
              <a:rPr lang="zh-TW" altLang="en-US" dirty="0" smtClean="0"/>
              <a:t>最後是推薦機制的部分</a:t>
            </a:r>
            <a:endParaRPr lang="en-US" altLang="zh-TW" dirty="0" smtClean="0"/>
          </a:p>
          <a:p>
            <a:pPr marL="713163" lvl="1" indent="-237721">
              <a:buAutoNum type="arabicPeriod"/>
            </a:pPr>
            <a:r>
              <a:rPr lang="zh-TW" altLang="en-US" dirty="0" smtClean="0"/>
              <a:t>因為時間與計算能力的侷限性 造成了基因演算法在代數與基因編碼上有著限制 未來隨著計算能力的增加 推薦出來的投資組合可能會有更好的品質</a:t>
            </a:r>
            <a:endParaRPr lang="en-US" altLang="zh-TW" dirty="0" smtClean="0"/>
          </a:p>
          <a:p>
            <a:pPr marL="713163" lvl="1" indent="-237721">
              <a:buAutoNum type="arabicPeriod"/>
            </a:pPr>
            <a:r>
              <a:rPr lang="zh-TW" altLang="en-US" dirty="0" smtClean="0"/>
              <a:t>在投資組合的編碼部分我們僅透過二元編碼的方式，未來可以透過實數編碼的方式，投資組合可能會有更好的績效</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40</a:t>
            </a:fld>
            <a:endParaRPr lang="zh-TW" altLang="en-US"/>
          </a:p>
        </p:txBody>
      </p:sp>
    </p:spTree>
    <p:extLst>
      <p:ext uri="{BB962C8B-B14F-4D97-AF65-F5344CB8AC3E}">
        <p14:creationId xmlns:p14="http://schemas.microsoft.com/office/powerpoint/2010/main" val="917074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lnSpcReduction="10000"/>
          </a:bodyPr>
          <a:lstStyle/>
          <a:p>
            <a:pPr>
              <a:defRPr/>
            </a:pPr>
            <a:r>
              <a:rPr lang="zh-TW" altLang="en-US" baseline="0" dirty="0" smtClean="0"/>
              <a:t>在研究動機的部分，在過去要開始進行投資行為之前，首先我們需要訂定一個投資組合，而要建立一個好的投資組合往往需要豐富的投資經驗與財金知識，然而這往往是新手在進入投資領域的一個門檻之一</a:t>
            </a:r>
            <a:endParaRPr lang="en-US" altLang="zh-TW" baseline="0" dirty="0" smtClean="0"/>
          </a:p>
          <a:p>
            <a:pPr>
              <a:defRPr/>
            </a:pPr>
            <a:endParaRPr lang="en-US" altLang="zh-TW" baseline="0" dirty="0" smtClean="0"/>
          </a:p>
          <a:p>
            <a:pPr>
              <a:defRPr/>
            </a:pPr>
            <a:r>
              <a:rPr lang="zh-TW" altLang="en-US" baseline="0" dirty="0" smtClean="0"/>
              <a:t>在近幾年網路上出現了一個社群投資平台，這種新型的模式它提供了使用者能透在該平台上進行投資標的物的討論、投資經驗與投資組合的分享，這大大的降低了過去初學者在近如投資理財領域的門檻。目前社群網路平台主要有兩個特徵</a:t>
            </a:r>
            <a:endParaRPr lang="en-US" altLang="zh-TW" baseline="0" dirty="0" smtClean="0"/>
          </a:p>
          <a:p>
            <a:pPr marL="237721" indent="-237721">
              <a:buAutoNum type="arabicPeriod"/>
              <a:defRPr/>
            </a:pPr>
            <a:r>
              <a:rPr lang="zh-TW" altLang="en-US" baseline="0" dirty="0" smtClean="0"/>
              <a:t>社群討論</a:t>
            </a:r>
            <a:r>
              <a:rPr lang="en-US" altLang="zh-TW" baseline="0" dirty="0" smtClean="0"/>
              <a:t>:</a:t>
            </a:r>
            <a:r>
              <a:rPr lang="zh-TW" altLang="en-US" baseline="0" dirty="0" smtClean="0"/>
              <a:t>也就是剛剛所講的，用戶可以在該平台上近行經驗的分享與討論，而近幾年也開始有許多研究針對了社群投資平台上的討論近行知識的萃取，來輔助投資決策的規劃</a:t>
            </a:r>
            <a:endParaRPr lang="en-US" altLang="zh-TW" baseline="0" dirty="0" smtClean="0"/>
          </a:p>
          <a:p>
            <a:pPr marL="237721" indent="-237721">
              <a:buAutoNum type="arabicPeriod"/>
              <a:defRPr/>
            </a:pPr>
            <a:r>
              <a:rPr lang="zh-TW" altLang="en-US" baseline="0" dirty="0" smtClean="0"/>
              <a:t>複製交易</a:t>
            </a:r>
            <a:r>
              <a:rPr lang="en-US" altLang="zh-TW" baseline="0" dirty="0" smtClean="0"/>
              <a:t>:</a:t>
            </a:r>
            <a:r>
              <a:rPr lang="zh-TW" altLang="en-US" baseline="0" dirty="0" smtClean="0"/>
              <a:t> 在複製交易的部分，它指的是使用者在做投資交易的時候，可以不用自己擬定投資組合進行投資，而是直接參考其他投資人的投資組合進行交易。在</a:t>
            </a:r>
            <a:r>
              <a:rPr lang="en-US" altLang="zh-TW" baseline="0" dirty="0" smtClean="0"/>
              <a:t>2012</a:t>
            </a:r>
            <a:r>
              <a:rPr lang="zh-TW" altLang="en-US" baseline="0" dirty="0" smtClean="0"/>
              <a:t>年有研究發現在社群投資平台上透過了複製交易策略的投資人其平均回報率是高於自己擬定投資策略的投資者的。</a:t>
            </a:r>
            <a:endParaRPr lang="en-US" altLang="zh-TW" baseline="0" dirty="0" smtClean="0"/>
          </a:p>
          <a:p>
            <a:pPr marL="237721" indent="-237721">
              <a:buAutoNum type="arabicPeriod"/>
              <a:defRPr/>
            </a:pPr>
            <a:endParaRPr lang="en-US" altLang="zh-TW" baseline="0" dirty="0" smtClean="0"/>
          </a:p>
          <a:p>
            <a:pPr>
              <a:defRPr/>
            </a:pPr>
            <a:r>
              <a:rPr lang="zh-TW" altLang="en-US" baseline="0" dirty="0" smtClean="0"/>
              <a:t>在社群投資平台中，</a:t>
            </a:r>
            <a:r>
              <a:rPr lang="en-US" altLang="zh-TW" baseline="0" dirty="0" err="1" smtClean="0"/>
              <a:t>Etoro</a:t>
            </a:r>
            <a:r>
              <a:rPr lang="zh-TW" altLang="en-US" baseline="0" dirty="0" smtClean="0"/>
              <a:t>是目前最廣泛被使用的社群投資平台之一，它購過了社群討論與複製交易來吸引使用者，但是它還是存在著一些問題是需要被解決的</a:t>
            </a:r>
            <a:endParaRPr lang="en-US" altLang="zh-TW" baseline="0" dirty="0" smtClean="0"/>
          </a:p>
          <a:p>
            <a:pPr marL="237721" indent="-237721">
              <a:buAutoNum type="arabicPeriod"/>
              <a:defRPr/>
            </a:pPr>
            <a:r>
              <a:rPr lang="zh-TW" altLang="en-US" baseline="0" dirty="0" smtClean="0"/>
              <a:t>使用者在選擇其標的物時，需要從為數眾多的金融商品中找出適合的投資標的物</a:t>
            </a:r>
            <a:endParaRPr lang="en-US" altLang="zh-TW" baseline="0" dirty="0" smtClean="0"/>
          </a:p>
          <a:p>
            <a:pPr marL="237721" indent="-237721">
              <a:buAutoNum type="arabicPeriod"/>
              <a:defRPr/>
            </a:pPr>
            <a:r>
              <a:rPr lang="zh-TW" altLang="en-US" baseline="0" dirty="0" smtClean="0"/>
              <a:t>對於剛進入平台的使用者來說，在使用複製交易時，它其實很難去找到一個值得跟蹤的交易者。因為他們的投資策略就像是一個黑盒子，也沒有一個衡量的標準來確認他們的質量</a:t>
            </a:r>
            <a:endParaRPr lang="en-US" altLang="zh-TW" baseline="0" dirty="0" smtClean="0"/>
          </a:p>
          <a:p>
            <a:pPr marL="237721" indent="-237721">
              <a:buAutoNum type="arabicPeriod"/>
              <a:defRPr/>
            </a:pPr>
            <a:r>
              <a:rPr lang="zh-TW" altLang="en-US" baseline="0" dirty="0" smtClean="0"/>
              <a:t>即使找到了合適的跟蹤對象，我們其實也很難去避免他們做出的不理性的投資決策</a:t>
            </a:r>
            <a:endParaRPr lang="en-US" altLang="zh-TW" baseline="0" dirty="0" smtClean="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4</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33897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在未來展望的部分</a:t>
            </a:r>
            <a:endParaRPr lang="en-US" altLang="zh-TW" dirty="0"/>
          </a:p>
          <a:p>
            <a:r>
              <a:rPr lang="zh-TW" altLang="en-US" dirty="0"/>
              <a:t>我們主要有四點可以進行嘗試</a:t>
            </a:r>
            <a:endParaRPr lang="en-US" altLang="zh-TW" dirty="0"/>
          </a:p>
          <a:p>
            <a:pPr marL="237721" indent="-237721">
              <a:buAutoNum type="arabicPeriod"/>
            </a:pPr>
            <a:r>
              <a:rPr lang="zh-TW" altLang="en-US" dirty="0"/>
              <a:t>使用者偏好</a:t>
            </a:r>
            <a:endParaRPr lang="en-US" altLang="zh-TW" dirty="0"/>
          </a:p>
          <a:p>
            <a:pPr marL="713163" lvl="1" indent="-237721">
              <a:buAutoNum type="arabicPeriod"/>
            </a:pPr>
            <a:r>
              <a:rPr lang="zh-TW" altLang="en-US" dirty="0"/>
              <a:t>目前我們的投資組合主要針對低風險的投資標的物進行推薦</a:t>
            </a:r>
            <a:endParaRPr lang="en-US" altLang="zh-TW" dirty="0"/>
          </a:p>
          <a:p>
            <a:pPr marL="713163" lvl="1" indent="-237721">
              <a:buAutoNum type="arabicPeriod"/>
            </a:pPr>
            <a:r>
              <a:rPr lang="zh-TW" altLang="en-US" dirty="0"/>
              <a:t>未來我們可以考量更多的使用者特性來客製化投資組合推薦 項是結合投資行為理論來分析收入 職業 年紀等屬性</a:t>
            </a:r>
            <a:endParaRPr lang="en-US" altLang="zh-TW" dirty="0"/>
          </a:p>
          <a:p>
            <a:pPr marL="237721" indent="-237721">
              <a:buAutoNum type="arabicPeriod"/>
            </a:pPr>
            <a:r>
              <a:rPr lang="zh-TW" altLang="en-US" dirty="0"/>
              <a:t>輿論對於股票走勢的影響</a:t>
            </a:r>
            <a:endParaRPr lang="en-US" altLang="zh-TW" dirty="0"/>
          </a:p>
          <a:p>
            <a:pPr marL="713163" lvl="1" indent="-237721">
              <a:buAutoNum type="arabicPeriod"/>
            </a:pPr>
            <a:r>
              <a:rPr lang="zh-TW" altLang="en-US" dirty="0"/>
              <a:t>目前還沒有研究明確的指出社群輿論與股票走勢的關係，而我們認為這應該會是一個很有趣的議題</a:t>
            </a:r>
            <a:endParaRPr lang="en-US" altLang="zh-TW" dirty="0"/>
          </a:p>
          <a:p>
            <a:pPr marL="237721" indent="-237721">
              <a:buAutoNum type="arabicPeriod"/>
            </a:pPr>
            <a:r>
              <a:rPr lang="zh-TW" altLang="en-US" dirty="0"/>
              <a:t>投資組合的營運策略</a:t>
            </a:r>
            <a:endParaRPr lang="en-US" altLang="zh-TW" dirty="0"/>
          </a:p>
          <a:p>
            <a:pPr marL="713163" lvl="1" indent="-237721">
              <a:buAutoNum type="arabicPeriod"/>
            </a:pPr>
            <a:r>
              <a:rPr lang="zh-TW" altLang="en-US" dirty="0"/>
              <a:t>目前，我們只有針對幫助初學者進行投資組合的建構</a:t>
            </a:r>
            <a:endParaRPr lang="en-US" altLang="zh-TW" dirty="0"/>
          </a:p>
          <a:p>
            <a:pPr marL="713163" lvl="1" indent="-237721">
              <a:buAutoNum type="arabicPeriod"/>
            </a:pPr>
            <a:r>
              <a:rPr lang="zh-TW" altLang="en-US" dirty="0"/>
              <a:t>相較於長期投資，使用者需要去針對他們的投資組合進行操作才能夠獲得報酬，而未來我們將研究如何透過群眾智慧來動態調整投資策略，結此來協助使用者進行投資策略的維護</a:t>
            </a:r>
            <a:endParaRPr lang="en-US" altLang="zh-TW" dirty="0"/>
          </a:p>
          <a:p>
            <a:pPr marL="237721" indent="-237721">
              <a:buAutoNum type="arabicPeriod"/>
            </a:pPr>
            <a:r>
              <a:rPr lang="zh-TW" altLang="en-US" dirty="0"/>
              <a:t>更客制化的投資組合</a:t>
            </a:r>
            <a:endParaRPr lang="en-US" altLang="zh-TW" dirty="0"/>
          </a:p>
          <a:p>
            <a:pPr marL="713163" lvl="1" indent="-237721">
              <a:buAutoNum type="arabicPeriod"/>
            </a:pPr>
            <a:r>
              <a:rPr lang="zh-TW" altLang="en-US" dirty="0"/>
              <a:t>考慮用戶投資行為偏好</a:t>
            </a:r>
            <a:r>
              <a:rPr lang="en-US" altLang="zh-TW" dirty="0"/>
              <a:t>(</a:t>
            </a:r>
            <a:r>
              <a:rPr lang="zh-TW" altLang="en-US" dirty="0"/>
              <a:t>投機投資者</a:t>
            </a:r>
            <a:r>
              <a:rPr lang="en-US" altLang="zh-TW" dirty="0"/>
              <a:t>)</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41</a:t>
            </a:fld>
            <a:endParaRPr lang="zh-TW" altLang="en-US"/>
          </a:p>
        </p:txBody>
      </p:sp>
    </p:spTree>
    <p:extLst>
      <p:ext uri="{BB962C8B-B14F-4D97-AF65-F5344CB8AC3E}">
        <p14:creationId xmlns:p14="http://schemas.microsoft.com/office/powerpoint/2010/main" val="32049214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以上就是我的論文簡報</a:t>
            </a:r>
            <a:endParaRPr lang="en-US" altLang="zh-TW" dirty="0"/>
          </a:p>
          <a:p>
            <a:r>
              <a:rPr lang="zh-TW" altLang="en-US" dirty="0"/>
              <a:t>謝謝各位口試委員</a:t>
            </a:r>
          </a:p>
        </p:txBody>
      </p:sp>
      <p:sp>
        <p:nvSpPr>
          <p:cNvPr id="747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C665275-29E2-48E7-B14D-053AF882CBED}" type="slidenum">
              <a:rPr kumimoji="0" lang="zh-TW" altLang="en-US" smtClean="0">
                <a:latin typeface="Calibri" panose="020F0502020204030204" pitchFamily="34" charset="0"/>
              </a:rPr>
              <a:pPr/>
              <a:t>42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15799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本研究的</a:t>
            </a:r>
            <a:r>
              <a:rPr lang="zh-TW" altLang="en-US" dirty="0" smtClean="0"/>
              <a:t>目標是透過群眾智慧來提出一個投資組合推薦機制，來找出社群中專家們的意見，進而輔助投資去進行投資決策的規劃。</a:t>
            </a:r>
            <a:endParaRPr lang="en-US" altLang="zh-TW" dirty="0" smtClean="0"/>
          </a:p>
          <a:p>
            <a:r>
              <a:rPr lang="zh-TW" altLang="en-US" dirty="0" smtClean="0"/>
              <a:t>在另外一方面專家意見中，可能存在著雜訊，而這些雜訊往往會造成投資人的損失，而在本研究中，我們希望能針對專家意見進行評估，進而過濾出這些雜訊。</a:t>
            </a:r>
            <a:endParaRPr lang="en-US" altLang="zh-TW" dirty="0" smtClean="0"/>
          </a:p>
          <a:p>
            <a:r>
              <a:rPr lang="zh-TW" altLang="en-US" dirty="0" smtClean="0"/>
              <a:t>最後我們也希望我們的投資組合它的投資績效能夠高於市場指標</a:t>
            </a:r>
            <a:endParaRPr lang="en-US" altLang="zh-TW" dirty="0" smtClean="0"/>
          </a:p>
          <a:p>
            <a:endParaRPr lang="en-US" altLang="zh-TW" dirty="0" smtClean="0"/>
          </a:p>
          <a:p>
            <a:r>
              <a:rPr lang="zh-TW" altLang="en-US" dirty="0" smtClean="0"/>
              <a:t>在貢獻的部分，我們希望我們的投資組合推薦機至可以實際的幫助初學者解決投資組合選擇的問題。第二個部分我們希望能夠降低在社群網站上找尋專家的時間。第三個部分則是我們希望我們所提出的方法可以解決付制交易中不理性行為風險發生的可能。</a:t>
            </a:r>
            <a:endParaRPr lang="en-US" altLang="zh-TW" dirty="0" smtClean="0"/>
          </a:p>
        </p:txBody>
      </p:sp>
      <p:sp>
        <p:nvSpPr>
          <p:cNvPr id="174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824A255-FD78-4881-B22B-ED5B8CE21F76}" type="slidenum">
              <a:rPr kumimoji="0" lang="zh-TW" altLang="en-US" smtClean="0">
                <a:latin typeface="Calibri" panose="020F0502020204030204" pitchFamily="34" charset="0"/>
              </a:rPr>
              <a:pPr/>
              <a:t>5</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86116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defTabSz="950885">
              <a:defRPr/>
            </a:pPr>
            <a:r>
              <a:rPr lang="zh-TW" altLang="en-US" dirty="0"/>
              <a:t>首先要提到的是群眾智慧在財金的應用</a:t>
            </a:r>
            <a:endParaRPr lang="en-US" altLang="zh-TW" dirty="0"/>
          </a:p>
          <a:p>
            <a:r>
              <a:rPr lang="zh-TW" altLang="en-US" baseline="0" dirty="0" smtClean="0"/>
              <a:t>在傳統的投資理財服務中它主要有幾個缺點</a:t>
            </a:r>
            <a:endParaRPr lang="en-US" altLang="zh-TW" baseline="0" dirty="0" smtClean="0"/>
          </a:p>
          <a:p>
            <a:r>
              <a:rPr lang="zh-TW" altLang="en-US" baseline="0" dirty="0" smtClean="0"/>
              <a:t>第一個是投資標產品的多樣性，在金融市場中，有著數以萬計的金融商品，這往往讓投資人難以做出抉擇</a:t>
            </a:r>
            <a:endParaRPr lang="en-US" altLang="zh-TW" baseline="0" dirty="0" smtClean="0"/>
          </a:p>
          <a:p>
            <a:r>
              <a:rPr lang="zh-TW" altLang="en-US" baseline="0" dirty="0" smtClean="0"/>
              <a:t>第二個部分是投資人它很難以透過自身的經驗去規劃出一個好的投資決策</a:t>
            </a:r>
            <a:endParaRPr lang="en-US" altLang="zh-TW" baseline="0" dirty="0" smtClean="0"/>
          </a:p>
          <a:p>
            <a:r>
              <a:rPr lang="zh-TW" altLang="en-US" baseline="0" dirty="0" smtClean="0"/>
              <a:t>第三個是金融市場中有著複雜的稅制系統</a:t>
            </a:r>
            <a:endParaRPr lang="en-US" altLang="zh-TW" baseline="0" dirty="0" smtClean="0"/>
          </a:p>
          <a:p>
            <a:r>
              <a:rPr lang="zh-TW" altLang="en-US" baseline="0" dirty="0" smtClean="0"/>
              <a:t>這往往是投資人進入金融市場的門檻</a:t>
            </a:r>
            <a:endParaRPr lang="en-US" altLang="zh-TW" baseline="0" dirty="0" smtClean="0"/>
          </a:p>
          <a:p>
            <a:endParaRPr lang="en-US" altLang="zh-TW" baseline="0" dirty="0" smtClean="0"/>
          </a:p>
          <a:p>
            <a:r>
              <a:rPr lang="zh-TW" altLang="en-US" baseline="0" dirty="0" smtClean="0"/>
              <a:t>而近幾年智慧理財成為了一個新的投資方式</a:t>
            </a:r>
            <a:endParaRPr lang="en-US" altLang="zh-TW" baseline="0" dirty="0" smtClean="0"/>
          </a:p>
          <a:p>
            <a:r>
              <a:rPr lang="zh-TW" altLang="en-US" baseline="0" dirty="0" smtClean="0"/>
              <a:t>智慧理財的背景，越來越多的投資公司開始結合資訊技術，例如人工智慧的方法來協助他們進行投資決策的制定</a:t>
            </a:r>
            <a:endParaRPr lang="en-US" altLang="zh-TW" baseline="0" dirty="0" smtClean="0"/>
          </a:p>
          <a:p>
            <a:r>
              <a:rPr lang="zh-TW" altLang="en-US" baseline="0" dirty="0" smtClean="0"/>
              <a:t>而另外一方面機器人投顧也逐漸受到了小型投資人的關注</a:t>
            </a:r>
            <a:endParaRPr lang="en-US" altLang="zh-TW" baseline="0" dirty="0" smtClean="0"/>
          </a:p>
          <a:p>
            <a:endParaRPr lang="en-US" altLang="zh-TW" baseline="0" dirty="0" smtClean="0"/>
          </a:p>
        </p:txBody>
      </p:sp>
      <p:sp>
        <p:nvSpPr>
          <p:cNvPr id="2150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ACB7138-7E9F-4A27-8437-5DE24D511908}" type="slidenum">
              <a:rPr kumimoji="0" lang="zh-TW" altLang="en-US" smtClean="0">
                <a:latin typeface="Calibri" panose="020F0502020204030204" pitchFamily="34" charset="0"/>
              </a:rPr>
              <a:pPr/>
              <a:t>6</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311699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defTabSz="950885">
              <a:defRPr/>
            </a:pPr>
            <a:r>
              <a:rPr lang="zh-TW" altLang="en-US" dirty="0"/>
              <a:t>接著是群眾智慧的研究</a:t>
            </a:r>
            <a:endParaRPr lang="en-US" altLang="zh-TW" dirty="0"/>
          </a:p>
          <a:p>
            <a:pPr defTabSz="950885">
              <a:defRPr/>
            </a:pPr>
            <a:r>
              <a:rPr lang="zh-TW" altLang="en-US" dirty="0"/>
              <a:t>群眾智慧它的裡面是透過大量的個人情報來支援決策</a:t>
            </a:r>
            <a:endParaRPr lang="en-US" altLang="zh-TW" dirty="0"/>
          </a:p>
          <a:p>
            <a:pPr defTabSz="950885">
              <a:defRPr/>
            </a:pPr>
            <a:endParaRPr lang="en-US" altLang="zh-TW" dirty="0"/>
          </a:p>
          <a:p>
            <a:pPr defTabSz="950885">
              <a:defRPr/>
            </a:pPr>
            <a:r>
              <a:rPr lang="zh-TW" altLang="en-US" baseline="0" dirty="0" smtClean="0"/>
              <a:t>在</a:t>
            </a:r>
            <a:r>
              <a:rPr lang="en-US" altLang="zh-TW" baseline="0" dirty="0" smtClean="0"/>
              <a:t>2001</a:t>
            </a:r>
            <a:r>
              <a:rPr lang="zh-TW" altLang="en-US" baseline="0" dirty="0" smtClean="0"/>
              <a:t>年，一項研究指出基於群眾智慧的交易決策相對於市場指數有著更好的表現</a:t>
            </a:r>
            <a:endParaRPr lang="en-US" altLang="zh-TW" baseline="0" dirty="0" smtClean="0"/>
          </a:p>
          <a:p>
            <a:pPr defTabSz="950885">
              <a:defRPr/>
            </a:pPr>
            <a:endParaRPr lang="en-US" altLang="zh-TW" baseline="0" dirty="0" smtClean="0"/>
          </a:p>
          <a:p>
            <a:pPr defTabSz="950885">
              <a:defRPr/>
            </a:pPr>
            <a:r>
              <a:rPr lang="zh-TW" altLang="en-US" baseline="0" dirty="0" smtClean="0"/>
              <a:t>另外一篇</a:t>
            </a:r>
            <a:r>
              <a:rPr lang="en-US" altLang="zh-TW" baseline="0" dirty="0" smtClean="0"/>
              <a:t>2017</a:t>
            </a:r>
            <a:r>
              <a:rPr lang="zh-TW" altLang="en-US" baseline="0" dirty="0" smtClean="0"/>
              <a:t>年的研究，他們提出了一個基於推特討論的股票預測機制，結果證明了社群媒體的資料對於金融專家資訊系統的有用性</a:t>
            </a:r>
            <a:endParaRPr lang="en-US" altLang="zh-TW" baseline="0" dirty="0"/>
          </a:p>
        </p:txBody>
      </p:sp>
      <p:sp>
        <p:nvSpPr>
          <p:cNvPr id="2150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ACB7138-7E9F-4A27-8437-5DE24D511908}" type="slidenum">
              <a:rPr kumimoji="0" lang="zh-TW" altLang="en-US" smtClean="0">
                <a:latin typeface="Calibri" panose="020F0502020204030204" pitchFamily="34" charset="0"/>
              </a:rPr>
              <a:pPr/>
              <a:t>7</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964462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a:bodyPr>
          <a:lstStyle/>
          <a:p>
            <a:pPr defTabSz="950885">
              <a:defRPr/>
            </a:pPr>
            <a:r>
              <a:rPr lang="zh-TW" altLang="en-US" dirty="0"/>
              <a:t>第三個部分是投資組合推薦機制</a:t>
            </a:r>
            <a:endParaRPr lang="en-US" altLang="zh-TW" dirty="0"/>
          </a:p>
          <a:p>
            <a:pPr defTabSz="950885">
              <a:defRPr/>
            </a:pPr>
            <a:endParaRPr lang="en-US" altLang="zh-TW" dirty="0"/>
          </a:p>
          <a:p>
            <a:pPr defTabSz="950885">
              <a:defRPr/>
            </a:pPr>
            <a:r>
              <a:rPr lang="zh-TW" altLang="en-US" dirty="0"/>
              <a:t>要選擇出好的股票是一個重要的投資決策，因為如果選擇的股票夠好的話，它可以幫助投資主獲得更多的收益和利潤</a:t>
            </a:r>
            <a:endParaRPr lang="en-US" altLang="zh-TW" dirty="0"/>
          </a:p>
          <a:p>
            <a:pPr defTabSz="950885">
              <a:defRPr/>
            </a:pPr>
            <a:endParaRPr lang="en-US" altLang="zh-TW" dirty="0"/>
          </a:p>
          <a:p>
            <a:pPr defTabSz="950885">
              <a:defRPr/>
            </a:pPr>
            <a:r>
              <a:rPr lang="zh-TW" altLang="en-US" dirty="0"/>
              <a:t>在過去投資組合選擇理論的演進上</a:t>
            </a:r>
            <a:endParaRPr lang="en-US" altLang="zh-TW" dirty="0"/>
          </a:p>
          <a:p>
            <a:pPr defTabSz="950885">
              <a:defRPr/>
            </a:pPr>
            <a:r>
              <a:rPr lang="zh-TW" altLang="en-US" dirty="0"/>
              <a:t>馬可維茲收先透過了一個數學框架來，來使預期收益最大話，這是投資組合理論上的一個先驅</a:t>
            </a:r>
            <a:endParaRPr lang="en-US" altLang="zh-TW" dirty="0"/>
          </a:p>
          <a:p>
            <a:pPr defTabSz="950885">
              <a:defRPr/>
            </a:pPr>
            <a:r>
              <a:rPr lang="zh-TW" altLang="en-US" dirty="0"/>
              <a:t>另外在投資組合的評比上，夏普提出了夏普指數，它可以用來衡量資本資產定價模型的股票表現</a:t>
            </a:r>
            <a:endParaRPr lang="en-US" altLang="zh-TW" dirty="0"/>
          </a:p>
          <a:p>
            <a:pPr defTabSz="950885">
              <a:defRPr/>
            </a:pPr>
            <a:r>
              <a:rPr lang="zh-TW" altLang="en-US" dirty="0"/>
              <a:t>但是在投資組合的選擇上，可行解空見過於複雜，因此找到可行解是非常困難的</a:t>
            </a:r>
            <a:endParaRPr lang="en-US" altLang="zh-TW" dirty="0"/>
          </a:p>
          <a:p>
            <a:pPr defTabSz="950885">
              <a:defRPr/>
            </a:pPr>
            <a:r>
              <a:rPr lang="zh-TW" altLang="en-US" dirty="0"/>
              <a:t>所以越來越的研究透過了演化式計算的方式來建構投資組合</a:t>
            </a:r>
            <a:endParaRPr lang="en-US" altLang="zh-TW" dirty="0"/>
          </a:p>
          <a:p>
            <a:pPr defTabSz="950885">
              <a:defRPr/>
            </a:pPr>
            <a:r>
              <a:rPr lang="zh-TW" altLang="en-US" dirty="0"/>
              <a:t>在</a:t>
            </a:r>
            <a:r>
              <a:rPr lang="en-US" altLang="zh-TW" dirty="0"/>
              <a:t>2015</a:t>
            </a:r>
            <a:r>
              <a:rPr lang="zh-TW" altLang="en-US" dirty="0"/>
              <a:t>年廖等人提出了一個投資組合最佳話方法，它們透過一個基於新型風險評估策略的基因演算法來建構投資組合推薦給使用者。</a:t>
            </a:r>
            <a:endParaRPr lang="en-US" altLang="zh-TW" dirty="0"/>
          </a:p>
        </p:txBody>
      </p:sp>
      <p:sp>
        <p:nvSpPr>
          <p:cNvPr id="2560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C006B60-F71E-4A68-A1AC-273C07123D3C}" type="slidenum">
              <a:rPr kumimoji="0" lang="zh-TW" altLang="en-US" smtClean="0">
                <a:latin typeface="Calibri" panose="020F0502020204030204" pitchFamily="34" charset="0"/>
              </a:rPr>
              <a:pPr/>
              <a:t>8</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156965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在資料流程的部分，</a:t>
            </a:r>
            <a:endParaRPr lang="en-US" altLang="zh-TW" dirty="0" smtClean="0"/>
          </a:p>
          <a:p>
            <a:pPr marL="237721" indent="-237721">
              <a:buAutoNum type="arabicPeriod"/>
            </a:pPr>
            <a:r>
              <a:rPr lang="zh-TW" altLang="en-US" dirty="0" smtClean="0"/>
              <a:t>一開始我們會針對</a:t>
            </a:r>
            <a:r>
              <a:rPr lang="en-US" altLang="zh-TW" dirty="0" err="1" smtClean="0"/>
              <a:t>Etoro</a:t>
            </a:r>
            <a:r>
              <a:rPr lang="zh-TW" altLang="en-US" dirty="0" smtClean="0"/>
              <a:t>上面紐約證卷交易所的股票討論區資料進行蒐集</a:t>
            </a:r>
            <a:endParaRPr lang="en-US" altLang="zh-TW" dirty="0" smtClean="0"/>
          </a:p>
          <a:p>
            <a:pPr marL="237721" indent="-237721">
              <a:buAutoNum type="arabicPeriod"/>
            </a:pPr>
            <a:r>
              <a:rPr lang="zh-TW" altLang="en-US" dirty="0" smtClean="0"/>
              <a:t>我們會對</a:t>
            </a:r>
            <a:r>
              <a:rPr lang="en-US" altLang="zh-TW" dirty="0" err="1" smtClean="0"/>
              <a:t>Etoro</a:t>
            </a:r>
            <a:r>
              <a:rPr lang="zh-TW" altLang="en-US" dirty="0" smtClean="0"/>
              <a:t>社群中的股票進行過濾，過濾的方法是針對平台上的巨有影響力的投資人群體所關注的投資標的物進行萃取</a:t>
            </a:r>
            <a:endParaRPr lang="en-US" altLang="zh-TW" dirty="0" smtClean="0"/>
          </a:p>
          <a:p>
            <a:pPr marL="237721" indent="-237721">
              <a:buAutoNum type="arabicPeriod"/>
            </a:pPr>
            <a:r>
              <a:rPr lang="zh-TW" altLang="en-US" dirty="0" smtClean="0"/>
              <a:t>第三個步驟我們會透過系統性風險的分析來進行過濾，在這部份我們會過濾出低風險的股票作為我們的候選投資標的物</a:t>
            </a:r>
            <a:endParaRPr lang="en-US" altLang="zh-TW" dirty="0" smtClean="0"/>
          </a:p>
          <a:p>
            <a:pPr marL="237721" indent="-237721">
              <a:buAutoNum type="arabicPeriod"/>
            </a:pPr>
            <a:r>
              <a:rPr lang="zh-TW" altLang="en-US" dirty="0" smtClean="0"/>
              <a:t>第四個步驟我們會將候選標的物進行質量分析，進而透過基因演算法來建立一個投資組合推薦給使用者</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4293882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17C355D4-742B-4871-AFA0-7D8E3E87F302}" type="slidenum">
              <a:rPr lang="en-US" altLang="zh-TW"/>
              <a:pPr>
                <a:defRPr/>
              </a:pPr>
              <a:t>‹#›</a:t>
            </a:fld>
            <a:endParaRPr lang="en-US" altLang="zh-TW"/>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6C53FE0-DFDF-4122-A850-A5399E395ABE}" type="slidenum">
              <a:rPr lang="en-US" altLang="zh-TW"/>
              <a:pPr>
                <a:defRPr/>
              </a:pPr>
              <a:t>‹#›</a:t>
            </a:fld>
            <a:endParaRPr lang="en-US" altLang="zh-TW"/>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NCTU                                                                                                          2017,</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emf"/><Relationship Id="rId4" Type="http://schemas.openxmlformats.org/officeDocument/2006/relationships/image" Target="../media/image6.emf"/></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emf"/></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30.png"/><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430.png"/><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p:txBody>
          <a:bodyPr/>
          <a:lstStyle/>
          <a:p>
            <a:r>
              <a:rPr lang="zh-TW" altLang="en-US" sz="2800" b="1" dirty="0" smtClean="0"/>
              <a:t>一個結合群眾智慧的個人化投資組合推薦機制</a:t>
            </a:r>
            <a:r>
              <a:rPr lang="zh-TW" altLang="zh-TW" sz="2800" b="1" dirty="0" smtClean="0"/>
              <a:t/>
            </a:r>
            <a:br>
              <a:rPr lang="zh-TW" altLang="zh-TW" sz="2800" b="1" dirty="0" smtClean="0"/>
            </a:br>
            <a:r>
              <a:rPr lang="en-US" altLang="zh-TW" sz="2800" b="1" dirty="0" smtClean="0"/>
              <a:t>An Personalized </a:t>
            </a:r>
            <a:r>
              <a:rPr lang="en-US" altLang="zh-TW" sz="2800" b="1" dirty="0"/>
              <a:t>I</a:t>
            </a:r>
            <a:r>
              <a:rPr lang="en-US" altLang="zh-TW" sz="2800" b="1" dirty="0" smtClean="0"/>
              <a:t>nvestment </a:t>
            </a:r>
            <a:r>
              <a:rPr lang="en-US" altLang="zh-TW" sz="2800" b="1" dirty="0"/>
              <a:t>P</a:t>
            </a:r>
            <a:r>
              <a:rPr lang="en-US" altLang="zh-TW" sz="2800" b="1" dirty="0" smtClean="0"/>
              <a:t>ortfolio </a:t>
            </a:r>
            <a:r>
              <a:rPr lang="en-US" altLang="zh-TW" sz="2800" b="1" dirty="0"/>
              <a:t>R</a:t>
            </a:r>
            <a:r>
              <a:rPr lang="en-US" altLang="zh-TW" sz="2800" b="1" dirty="0" smtClean="0"/>
              <a:t>ecommendation </a:t>
            </a:r>
            <a:r>
              <a:rPr lang="en-US" altLang="zh-TW" sz="2800" b="1" dirty="0"/>
              <a:t>m</a:t>
            </a:r>
            <a:r>
              <a:rPr lang="en-US" altLang="zh-TW" sz="2800" b="1" dirty="0" smtClean="0"/>
              <a:t>echanism </a:t>
            </a:r>
            <a:r>
              <a:rPr lang="en-US" altLang="zh-TW" sz="2800" b="1" dirty="0"/>
              <a:t>with collective intelligence</a:t>
            </a:r>
            <a:r>
              <a:rPr lang="zh-TW" altLang="zh-TW" sz="2800" dirty="0"/>
              <a:t/>
            </a:r>
            <a:br>
              <a:rPr lang="zh-TW" altLang="zh-TW" sz="2800" dirty="0"/>
            </a:br>
            <a:endParaRPr lang="zh-TW" altLang="en-US" sz="2800" b="1" dirty="0">
              <a:latin typeface="Times New Roman" panose="02020603050405020304" pitchFamily="18" charset="0"/>
              <a:cs typeface="Times New Roman" panose="02020603050405020304" pitchFamily="18" charset="0"/>
            </a:endParaRPr>
          </a:p>
        </p:txBody>
      </p:sp>
      <p:sp>
        <p:nvSpPr>
          <p:cNvPr id="4099" name="副標題 2"/>
          <p:cNvSpPr>
            <a:spLocks noGrp="1"/>
          </p:cNvSpPr>
          <p:nvPr>
            <p:ph type="subTitle" idx="1"/>
          </p:nvPr>
        </p:nvSpPr>
        <p:spPr>
          <a:xfrm>
            <a:off x="1043608" y="3861048"/>
            <a:ext cx="6400800" cy="1752600"/>
          </a:xfrm>
        </p:spPr>
        <p:txBody>
          <a:bodyPr/>
          <a:lstStyle/>
          <a:p>
            <a:r>
              <a:rPr lang="en-US" sz="2000" dirty="0" smtClean="0">
                <a:solidFill>
                  <a:srgbClr val="002060"/>
                </a:solidFill>
              </a:rPr>
              <a:t>Cheng-Han Lin, </a:t>
            </a:r>
            <a:r>
              <a:rPr lang="en-US" altLang="zh-TW" sz="2000" dirty="0">
                <a:solidFill>
                  <a:srgbClr val="002060"/>
                </a:solidFill>
                <a:cs typeface="Calibri" panose="020F0502020204030204" pitchFamily="34" charset="0"/>
              </a:rPr>
              <a:t>Yung-Ming Li</a:t>
            </a:r>
            <a:endParaRPr lang="en-US" sz="2000" dirty="0">
              <a:solidFill>
                <a:srgbClr val="002060"/>
              </a:solidFill>
            </a:endParaRPr>
          </a:p>
          <a:p>
            <a:endParaRPr lang="en-US" altLang="zh-TW" sz="2000" dirty="0">
              <a:solidFill>
                <a:srgbClr val="002060"/>
              </a:solidFill>
              <a:cs typeface="Calibri" panose="020F0502020204030204" pitchFamily="34" charset="0"/>
            </a:endParaRPr>
          </a:p>
          <a:p>
            <a:r>
              <a:rPr lang="en-US" altLang="zh-TW" sz="2000" dirty="0">
                <a:solidFill>
                  <a:srgbClr val="002060"/>
                </a:solidFill>
                <a:latin typeface="Calibri" panose="020F0502020204030204" pitchFamily="34" charset="0"/>
                <a:cs typeface="Calibri" panose="020F0502020204030204" pitchFamily="34" charset="0"/>
              </a:rPr>
              <a:t>Institute of Information Management </a:t>
            </a:r>
          </a:p>
          <a:p>
            <a:r>
              <a:rPr lang="en-US" altLang="zh-TW" sz="2000" dirty="0">
                <a:solidFill>
                  <a:srgbClr val="002060"/>
                </a:solidFill>
                <a:latin typeface="Calibri" panose="020F0502020204030204" pitchFamily="34" charset="0"/>
                <a:cs typeface="Calibri" panose="020F0502020204030204" pitchFamily="34" charset="0"/>
              </a:rPr>
              <a:t> National </a:t>
            </a:r>
            <a:r>
              <a:rPr lang="en-US" altLang="zh-TW" sz="2000" dirty="0" err="1">
                <a:solidFill>
                  <a:srgbClr val="002060"/>
                </a:solidFill>
                <a:latin typeface="Calibri" panose="020F0502020204030204" pitchFamily="34" charset="0"/>
                <a:cs typeface="Calibri" panose="020F0502020204030204" pitchFamily="34" charset="0"/>
              </a:rPr>
              <a:t>Chiao</a:t>
            </a:r>
            <a:r>
              <a:rPr lang="en-US" altLang="zh-TW" sz="2000" dirty="0">
                <a:solidFill>
                  <a:srgbClr val="002060"/>
                </a:solidFill>
                <a:latin typeface="Calibri" panose="020F0502020204030204" pitchFamily="34" charset="0"/>
                <a:cs typeface="Calibri" panose="020F0502020204030204" pitchFamily="34" charset="0"/>
              </a:rPr>
              <a:t> Tung University </a:t>
            </a:r>
            <a:endParaRPr lang="zh-TW" altLang="en-US" sz="2000" dirty="0">
              <a:solidFill>
                <a:srgbClr val="002060"/>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Data processing flow</a:t>
            </a:r>
            <a:endParaRPr lang="zh-TW" altLang="en-US" dirty="0"/>
          </a:p>
        </p:txBody>
      </p:sp>
      <p:sp>
        <p:nvSpPr>
          <p:cNvPr id="4" name="投影片編號版面配置區 3"/>
          <p:cNvSpPr>
            <a:spLocks noGrp="1"/>
          </p:cNvSpPr>
          <p:nvPr>
            <p:ph type="sldNum" sz="quarter" idx="12"/>
          </p:nvPr>
        </p:nvSpPr>
        <p:spPr>
          <a:xfrm>
            <a:off x="2590800" y="6524624"/>
            <a:ext cx="2197100" cy="360000"/>
          </a:xfrm>
        </p:spPr>
        <p:txBody>
          <a:bodyPr/>
          <a:lstStyle/>
          <a:p>
            <a:pPr>
              <a:defRPr/>
            </a:pPr>
            <a:r>
              <a:rPr lang="en-US" altLang="zh-TW" smtClean="0"/>
              <a:t>   </a:t>
            </a:r>
            <a:fld id="{66C53FE0-DFDF-4122-A850-A5399E395ABE}" type="slidenum">
              <a:rPr lang="en-US" altLang="zh-TW" smtClean="0"/>
              <a:pPr>
                <a:defRPr/>
              </a:pPr>
              <a:t>10</a:t>
            </a:fld>
            <a:endParaRPr lang="en-US" altLang="zh-TW"/>
          </a:p>
        </p:txBody>
      </p:sp>
      <p:pic>
        <p:nvPicPr>
          <p:cNvPr id="57" name="圖片 56"/>
          <p:cNvPicPr>
            <a:picLocks noChangeAspect="1"/>
          </p:cNvPicPr>
          <p:nvPr/>
        </p:nvPicPr>
        <p:blipFill>
          <a:blip r:embed="rId3"/>
          <a:stretch>
            <a:fillRect/>
          </a:stretch>
        </p:blipFill>
        <p:spPr>
          <a:xfrm>
            <a:off x="0" y="1086173"/>
            <a:ext cx="8698940" cy="5255864"/>
          </a:xfrm>
          <a:prstGeom prst="rect">
            <a:avLst/>
          </a:prstGeom>
        </p:spPr>
      </p:pic>
    </p:spTree>
    <p:extLst>
      <p:ext uri="{BB962C8B-B14F-4D97-AF65-F5344CB8AC3E}">
        <p14:creationId xmlns:p14="http://schemas.microsoft.com/office/powerpoint/2010/main" val="13214007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11</a:t>
            </a:fld>
            <a:endParaRPr lang="en-US" altLang="zh-TW" dirty="0"/>
          </a:p>
        </p:txBody>
      </p:sp>
      <p:pic>
        <p:nvPicPr>
          <p:cNvPr id="8" name="圖片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268760"/>
            <a:ext cx="7560840" cy="4994587"/>
          </a:xfrm>
          <a:prstGeom prst="rect">
            <a:avLst/>
          </a:prstGeom>
          <a:noFill/>
        </p:spPr>
      </p:pic>
    </p:spTree>
    <p:extLst>
      <p:ext uri="{BB962C8B-B14F-4D97-AF65-F5344CB8AC3E}">
        <p14:creationId xmlns:p14="http://schemas.microsoft.com/office/powerpoint/2010/main" val="38680471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12</a:t>
            </a:fld>
            <a:endParaRPr lang="en-US" altLang="zh-TW" dirty="0"/>
          </a:p>
        </p:txBody>
      </p:sp>
      <p:pic>
        <p:nvPicPr>
          <p:cNvPr id="8" name="圖片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268760"/>
            <a:ext cx="7560840" cy="4994587"/>
          </a:xfrm>
          <a:prstGeom prst="rect">
            <a:avLst/>
          </a:prstGeom>
          <a:noFill/>
        </p:spPr>
      </p:pic>
      <p:sp>
        <p:nvSpPr>
          <p:cNvPr id="12" name="圓角矩形 11"/>
          <p:cNvSpPr/>
          <p:nvPr/>
        </p:nvSpPr>
        <p:spPr>
          <a:xfrm>
            <a:off x="3134379" y="1377291"/>
            <a:ext cx="3597862" cy="1115606"/>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740271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399085" y="4300691"/>
            <a:ext cx="4762872" cy="1925559"/>
          </a:xfrm>
        </p:spPr>
        <p:txBody>
          <a:bodyPr/>
          <a:lstStyle/>
          <a:p>
            <a:r>
              <a:rPr lang="en-US" altLang="zh-TW" dirty="0" smtClean="0"/>
              <a:t>Expertise score </a:t>
            </a:r>
            <a:r>
              <a:rPr lang="en-US" altLang="zh-TW" dirty="0"/>
              <a:t>of </a:t>
            </a:r>
            <a:r>
              <a:rPr lang="en-US" altLang="zh-TW" dirty="0" smtClean="0"/>
              <a:t>user</a:t>
            </a:r>
          </a:p>
          <a:p>
            <a:pPr lvl="1"/>
            <a:r>
              <a:rPr lang="en-US" altLang="zh-TW" dirty="0" smtClean="0"/>
              <a:t>Like count</a:t>
            </a:r>
          </a:p>
          <a:p>
            <a:pPr lvl="1"/>
            <a:r>
              <a:rPr lang="en-US" altLang="zh-TW" dirty="0" smtClean="0"/>
              <a:t>Comment length</a:t>
            </a:r>
          </a:p>
          <a:p>
            <a:pPr lvl="1"/>
            <a:r>
              <a:rPr lang="en-US" altLang="zh-TW" dirty="0" smtClean="0"/>
              <a:t>Comment complexity</a:t>
            </a:r>
          </a:p>
          <a:p>
            <a:pPr lvl="1"/>
            <a:r>
              <a:rPr lang="en-US" altLang="zh-TW" dirty="0" smtClean="0"/>
              <a:t>Financial terminology</a:t>
            </a:r>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Authority Analysis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13</a:t>
            </a:fld>
            <a:endParaRPr lang="en-US" altLang="zh-TW"/>
          </a:p>
        </p:txBody>
      </p:sp>
      <p:pic>
        <p:nvPicPr>
          <p:cNvPr id="20" name="圖片 19"/>
          <p:cNvPicPr>
            <a:picLocks noChangeAspect="1"/>
          </p:cNvPicPr>
          <p:nvPr/>
        </p:nvPicPr>
        <p:blipFill rotWithShape="1">
          <a:blip r:embed="rId3"/>
          <a:srcRect l="22636" r="23288"/>
          <a:stretch/>
        </p:blipFill>
        <p:spPr>
          <a:xfrm>
            <a:off x="4730700" y="1016098"/>
            <a:ext cx="3240360" cy="1197851"/>
          </a:xfrm>
          <a:prstGeom prst="rect">
            <a:avLst/>
          </a:prstGeom>
        </p:spPr>
      </p:pic>
      <p:pic>
        <p:nvPicPr>
          <p:cNvPr id="21" name="圖片 20"/>
          <p:cNvPicPr>
            <a:picLocks noChangeAspect="1"/>
          </p:cNvPicPr>
          <p:nvPr/>
        </p:nvPicPr>
        <p:blipFill>
          <a:blip r:embed="rId4"/>
          <a:stretch>
            <a:fillRect/>
          </a:stretch>
        </p:blipFill>
        <p:spPr>
          <a:xfrm>
            <a:off x="3436876" y="2228938"/>
            <a:ext cx="5725937" cy="1377803"/>
          </a:xfrm>
          <a:prstGeom prst="rect">
            <a:avLst/>
          </a:prstGeom>
        </p:spPr>
      </p:pic>
      <p:pic>
        <p:nvPicPr>
          <p:cNvPr id="22" name="圖片 21"/>
          <p:cNvPicPr>
            <a:picLocks noChangeAspect="1"/>
          </p:cNvPicPr>
          <p:nvPr/>
        </p:nvPicPr>
        <p:blipFill>
          <a:blip r:embed="rId5"/>
          <a:stretch>
            <a:fillRect/>
          </a:stretch>
        </p:blipFill>
        <p:spPr>
          <a:xfrm>
            <a:off x="3145064" y="3494594"/>
            <a:ext cx="5725937" cy="766632"/>
          </a:xfrm>
          <a:prstGeom prst="rect">
            <a:avLst/>
          </a:prstGeom>
        </p:spPr>
      </p:pic>
      <p:sp>
        <p:nvSpPr>
          <p:cNvPr id="23" name="圓角矩形 22"/>
          <p:cNvSpPr/>
          <p:nvPr/>
        </p:nvSpPr>
        <p:spPr>
          <a:xfrm>
            <a:off x="5347173" y="2228938"/>
            <a:ext cx="1080120" cy="335382"/>
          </a:xfrm>
          <a:prstGeom prst="roundRect">
            <a:avLst>
              <a:gd name="adj" fmla="val 6969"/>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27" name="Picture 3" descr="ãpage rankãçåçæå°çµæ"/>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13" y="1437871"/>
            <a:ext cx="3257567" cy="2587928"/>
          </a:xfrm>
          <a:prstGeom prst="rect">
            <a:avLst/>
          </a:prstGeom>
          <a:noFill/>
          <a:extLst>
            <a:ext uri="{909E8E84-426E-40DD-AFC4-6F175D3DCCD1}">
              <a14:hiddenFill xmlns:a14="http://schemas.microsoft.com/office/drawing/2010/main">
                <a:solidFill>
                  <a:srgbClr val="FFFFFF"/>
                </a:solidFill>
              </a14:hiddenFill>
            </a:ext>
          </a:extLst>
        </p:spPr>
      </p:pic>
      <p:sp>
        <p:nvSpPr>
          <p:cNvPr id="25" name="內容版面配置區 2"/>
          <p:cNvSpPr txBox="1">
            <a:spLocks/>
          </p:cNvSpPr>
          <p:nvPr/>
        </p:nvSpPr>
        <p:spPr bwMode="auto">
          <a:xfrm>
            <a:off x="4283968" y="4300691"/>
            <a:ext cx="4762872" cy="1925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t>Influence Score</a:t>
            </a:r>
          </a:p>
          <a:p>
            <a:pPr lvl="1"/>
            <a:r>
              <a:rPr lang="en-US" altLang="zh-TW" kern="0" dirty="0" smtClean="0"/>
              <a:t>Community network</a:t>
            </a:r>
          </a:p>
          <a:p>
            <a:pPr lvl="1"/>
            <a:r>
              <a:rPr lang="en-US" altLang="zh-TW" kern="0" dirty="0" smtClean="0"/>
              <a:t>Expertise ranking </a:t>
            </a:r>
            <a:endParaRPr lang="en-US" altLang="zh-TW" kern="0" dirty="0"/>
          </a:p>
        </p:txBody>
      </p:sp>
    </p:spTree>
    <p:extLst>
      <p:ext uri="{BB962C8B-B14F-4D97-AF65-F5344CB8AC3E}">
        <p14:creationId xmlns:p14="http://schemas.microsoft.com/office/powerpoint/2010/main" val="41762702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14</a:t>
            </a:fld>
            <a:endParaRPr lang="en-US" altLang="zh-TW" dirty="0"/>
          </a:p>
        </p:txBody>
      </p:sp>
      <p:pic>
        <p:nvPicPr>
          <p:cNvPr id="8" name="圖片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268760"/>
            <a:ext cx="7560840" cy="4994587"/>
          </a:xfrm>
          <a:prstGeom prst="rect">
            <a:avLst/>
          </a:prstGeom>
          <a:noFill/>
        </p:spPr>
      </p:pic>
      <p:sp>
        <p:nvSpPr>
          <p:cNvPr id="12" name="圓角矩形 11"/>
          <p:cNvSpPr/>
          <p:nvPr/>
        </p:nvSpPr>
        <p:spPr>
          <a:xfrm>
            <a:off x="3131840" y="2564904"/>
            <a:ext cx="3597862" cy="1115606"/>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708934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2996952"/>
            <a:ext cx="8240713" cy="3024436"/>
          </a:xfrm>
        </p:spPr>
        <p:txBody>
          <a:bodyPr/>
          <a:lstStyle/>
          <a:p>
            <a:r>
              <a:rPr lang="en-US" altLang="zh-TW" dirty="0" smtClean="0"/>
              <a:t>User clustering</a:t>
            </a:r>
          </a:p>
          <a:p>
            <a:pPr lvl="1"/>
            <a:r>
              <a:rPr lang="en-US" altLang="zh-TW" dirty="0"/>
              <a:t>After we find the social influence of each user, we can get the influence all of the users</a:t>
            </a:r>
            <a:r>
              <a:rPr lang="en-US" altLang="zh-TW" dirty="0" smtClean="0"/>
              <a:t>.</a:t>
            </a:r>
          </a:p>
          <a:p>
            <a:pPr lvl="1"/>
            <a:r>
              <a:rPr lang="en-US" altLang="zh-TW" dirty="0" smtClean="0"/>
              <a:t>To find the experts group, we use k-means clustering algorithm to solve this problem.</a:t>
            </a:r>
          </a:p>
          <a:p>
            <a:r>
              <a:rPr lang="en-US" altLang="zh-TW" dirty="0" smtClean="0"/>
              <a:t>Investment target extraction</a:t>
            </a:r>
          </a:p>
          <a:p>
            <a:pPr lvl="1"/>
            <a:r>
              <a:rPr lang="en-US" altLang="zh-TW" dirty="0"/>
              <a:t> After we find the high </a:t>
            </a:r>
            <a:r>
              <a:rPr lang="en-US" altLang="zh-TW" dirty="0" smtClean="0"/>
              <a:t>influence (experts group). </a:t>
            </a:r>
            <a:r>
              <a:rPr lang="en-US" altLang="zh-TW" dirty="0"/>
              <a:t>In this part, we use the crawler to identify and collect the portfolio of each high influence user on </a:t>
            </a:r>
            <a:r>
              <a:rPr lang="en-US" altLang="zh-TW" dirty="0" err="1"/>
              <a:t>eToro</a:t>
            </a:r>
            <a:r>
              <a:rPr lang="en-US" altLang="zh-TW" dirty="0" smtClean="0"/>
              <a:t>.</a:t>
            </a:r>
          </a:p>
          <a:p>
            <a:pPr lvl="1"/>
            <a:endParaRPr lang="en-US" altLang="zh-TW" dirty="0"/>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Investment target extraction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15</a:t>
            </a:fld>
            <a:endParaRPr lang="en-US" altLang="zh-TW"/>
          </a:p>
        </p:txBody>
      </p:sp>
      <p:pic>
        <p:nvPicPr>
          <p:cNvPr id="3" name="圖片 2"/>
          <p:cNvPicPr>
            <a:picLocks noChangeAspect="1"/>
          </p:cNvPicPr>
          <p:nvPr/>
        </p:nvPicPr>
        <p:blipFill>
          <a:blip r:embed="rId3"/>
          <a:stretch>
            <a:fillRect/>
          </a:stretch>
        </p:blipFill>
        <p:spPr>
          <a:xfrm>
            <a:off x="-1260648" y="1413971"/>
            <a:ext cx="8518038" cy="1500963"/>
          </a:xfrm>
          <a:prstGeom prst="rect">
            <a:avLst/>
          </a:prstGeom>
        </p:spPr>
      </p:pic>
      <p:pic>
        <p:nvPicPr>
          <p:cNvPr id="11266" name="Picture 2" descr="ãclusteringãçåçæå°çµæ"/>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50739" b="9949"/>
          <a:stretch/>
        </p:blipFill>
        <p:spPr bwMode="auto">
          <a:xfrm>
            <a:off x="5076056" y="1149956"/>
            <a:ext cx="3023570" cy="2028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5051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16</a:t>
            </a:fld>
            <a:endParaRPr lang="en-US" altLang="zh-TW" dirty="0"/>
          </a:p>
        </p:txBody>
      </p:sp>
      <p:pic>
        <p:nvPicPr>
          <p:cNvPr id="8" name="圖片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268760"/>
            <a:ext cx="7560840" cy="4994587"/>
          </a:xfrm>
          <a:prstGeom prst="rect">
            <a:avLst/>
          </a:prstGeom>
          <a:noFill/>
        </p:spPr>
      </p:pic>
      <p:sp>
        <p:nvSpPr>
          <p:cNvPr id="12" name="圓角矩形 11"/>
          <p:cNvSpPr/>
          <p:nvPr/>
        </p:nvSpPr>
        <p:spPr>
          <a:xfrm>
            <a:off x="3131840" y="3861048"/>
            <a:ext cx="3597862" cy="1115606"/>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586404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1196975"/>
            <a:ext cx="8240713" cy="4824413"/>
          </a:xfrm>
        </p:spPr>
        <p:txBody>
          <a:bodyPr/>
          <a:lstStyle/>
          <a:p>
            <a:r>
              <a:rPr lang="en-US" altLang="zh-TW" dirty="0"/>
              <a:t>To avoid the uncertainty of expert opinion, in this module, we use three indicators to ensure the quality of expert </a:t>
            </a:r>
            <a:r>
              <a:rPr lang="en-US" altLang="zh-TW" dirty="0" smtClean="0"/>
              <a:t>opinion</a:t>
            </a:r>
          </a:p>
          <a:p>
            <a:pPr lvl="1"/>
            <a:r>
              <a:rPr lang="en-US" altLang="zh-TW" dirty="0" smtClean="0"/>
              <a:t>Public opinion trend – Public opinion trend analysis</a:t>
            </a:r>
          </a:p>
          <a:p>
            <a:pPr lvl="1"/>
            <a:r>
              <a:rPr lang="en-US" altLang="zh-TW" dirty="0" smtClean="0"/>
              <a:t>Financial integrity – Financial statement analysis</a:t>
            </a:r>
          </a:p>
          <a:p>
            <a:pPr lvl="1"/>
            <a:r>
              <a:rPr lang="en-US" altLang="zh-TW" dirty="0" smtClean="0"/>
              <a:t>Systematic risk – Investment historical risk analysis</a:t>
            </a:r>
            <a:endParaRPr lang="en-US" altLang="zh-TW" dirty="0"/>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Experts</a:t>
            </a:r>
            <a:r>
              <a:rPr lang="en-US" altLang="zh-TW" b="1" dirty="0">
                <a:solidFill>
                  <a:srgbClr val="2907A5"/>
                </a:solidFill>
                <a:latin typeface="+mj-lt"/>
                <a:ea typeface="+mj-ea"/>
                <a:cs typeface="+mj-cs"/>
              </a:rPr>
              <a:t>’ opinion risk management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17</a:t>
            </a:fld>
            <a:endParaRPr lang="en-US" altLang="zh-TW"/>
          </a:p>
        </p:txBody>
      </p:sp>
      <p:pic>
        <p:nvPicPr>
          <p:cNvPr id="6" name="圖片 5"/>
          <p:cNvPicPr/>
          <p:nvPr/>
        </p:nvPicPr>
        <p:blipFill rotWithShape="1">
          <a:blip r:embed="rId3" cstate="print">
            <a:extLst>
              <a:ext uri="{28A0092B-C50C-407E-A947-70E740481C1C}">
                <a14:useLocalDpi xmlns:a14="http://schemas.microsoft.com/office/drawing/2010/main" val="0"/>
              </a:ext>
            </a:extLst>
          </a:blip>
          <a:srcRect l="30477" t="51902" r="23810" b="25031"/>
          <a:stretch/>
        </p:blipFill>
        <p:spPr bwMode="auto">
          <a:xfrm>
            <a:off x="1979712" y="3861048"/>
            <a:ext cx="5400597" cy="1800199"/>
          </a:xfrm>
          <a:prstGeom prst="rect">
            <a:avLst/>
          </a:prstGeom>
          <a:noFill/>
        </p:spPr>
      </p:pic>
    </p:spTree>
    <p:extLst>
      <p:ext uri="{BB962C8B-B14F-4D97-AF65-F5344CB8AC3E}">
        <p14:creationId xmlns:p14="http://schemas.microsoft.com/office/powerpoint/2010/main" val="30789037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181843" y="3501008"/>
            <a:ext cx="8791423" cy="2664296"/>
          </a:xfrm>
        </p:spPr>
        <p:txBody>
          <a:bodyPr/>
          <a:lstStyle/>
          <a:p>
            <a:r>
              <a:rPr lang="en-US" altLang="zh-TW" sz="2000" dirty="0" smtClean="0"/>
              <a:t>Public </a:t>
            </a:r>
            <a:r>
              <a:rPr lang="en-US" altLang="zh-TW" sz="2000" dirty="0"/>
              <a:t>Opinion </a:t>
            </a:r>
            <a:r>
              <a:rPr lang="en-US" altLang="zh-TW" sz="2000" dirty="0" smtClean="0"/>
              <a:t>analysis</a:t>
            </a:r>
          </a:p>
          <a:p>
            <a:pPr marL="457200" lvl="1" indent="0">
              <a:buNone/>
            </a:pPr>
            <a:r>
              <a:rPr lang="en-US" altLang="zh-TW" sz="1800" dirty="0" smtClean="0"/>
              <a:t>The </a:t>
            </a:r>
            <a:r>
              <a:rPr lang="en-US" altLang="zh-TW" sz="1800" dirty="0"/>
              <a:t>stock market like a barometer of economic environment</a:t>
            </a:r>
            <a:r>
              <a:rPr lang="en-US" altLang="zh-TW" sz="1800" dirty="0" smtClean="0"/>
              <a:t>. To understand the dynamic of the stock market. We proposed a Financial sentiment analysis network to aim at the discussion of the stock market to do opinion mining. The step as following:</a:t>
            </a:r>
          </a:p>
          <a:p>
            <a:pPr marL="1371600" lvl="2" indent="-457200">
              <a:buFont typeface="+mj-lt"/>
              <a:buAutoNum type="arabicPeriod"/>
            </a:pPr>
            <a:r>
              <a:rPr lang="en-US" altLang="zh-TW" sz="1600" dirty="0" smtClean="0"/>
              <a:t>Transfer the word to vector</a:t>
            </a:r>
          </a:p>
          <a:p>
            <a:pPr marL="1371600" lvl="2" indent="-457200">
              <a:buFont typeface="+mj-lt"/>
              <a:buAutoNum type="arabicPeriod"/>
            </a:pPr>
            <a:r>
              <a:rPr lang="en-US" altLang="zh-TW" sz="1600" dirty="0" smtClean="0"/>
              <a:t>Financial sentiment analysis network</a:t>
            </a:r>
          </a:p>
          <a:p>
            <a:pPr marL="1371600" lvl="2" indent="-457200">
              <a:buFont typeface="+mj-lt"/>
              <a:buAutoNum type="arabicPeriod"/>
            </a:pPr>
            <a:r>
              <a:rPr lang="en-US" altLang="zh-TW" sz="1600" dirty="0" smtClean="0"/>
              <a:t>Stock opinion mining </a:t>
            </a:r>
          </a:p>
          <a:p>
            <a:pPr marL="1371600" lvl="2" indent="-457200">
              <a:buFont typeface="+mj-lt"/>
              <a:buAutoNum type="arabicPeriod"/>
            </a:pPr>
            <a:r>
              <a:rPr lang="en-US" altLang="zh-TW" sz="1600" dirty="0" smtClean="0"/>
              <a:t>Public opinion score</a:t>
            </a:r>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Experts</a:t>
            </a:r>
            <a:r>
              <a:rPr lang="en-US" altLang="zh-TW" b="1" dirty="0">
                <a:solidFill>
                  <a:srgbClr val="2907A5"/>
                </a:solidFill>
                <a:latin typeface="+mj-lt"/>
                <a:ea typeface="+mj-ea"/>
                <a:cs typeface="+mj-cs"/>
              </a:rPr>
              <a:t>’ opinion risk management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18</a:t>
            </a:fld>
            <a:endParaRPr lang="en-US" altLang="zh-TW"/>
          </a:p>
        </p:txBody>
      </p:sp>
      <p:pic>
        <p:nvPicPr>
          <p:cNvPr id="7" name="圖片 6"/>
          <p:cNvPicPr/>
          <p:nvPr/>
        </p:nvPicPr>
        <p:blipFill rotWithShape="1">
          <a:blip r:embed="rId3" cstate="print">
            <a:extLst>
              <a:ext uri="{28A0092B-C50C-407E-A947-70E740481C1C}">
                <a14:useLocalDpi xmlns:a14="http://schemas.microsoft.com/office/drawing/2010/main" val="0"/>
              </a:ext>
            </a:extLst>
          </a:blip>
          <a:srcRect l="1627"/>
          <a:stretch/>
        </p:blipFill>
        <p:spPr bwMode="auto">
          <a:xfrm>
            <a:off x="181842" y="1351161"/>
            <a:ext cx="8791423" cy="2058715"/>
          </a:xfrm>
          <a:prstGeom prst="rect">
            <a:avLst/>
          </a:prstGeom>
          <a:noFill/>
          <a:ln>
            <a:noFill/>
          </a:ln>
          <a:extLst>
            <a:ext uri="{53640926-AAD7-44D8-BBD7-CCE9431645EC}">
              <a14:shadowObscured xmlns:a14="http://schemas.microsoft.com/office/drawing/2010/main"/>
            </a:ext>
          </a:extLst>
        </p:spPr>
      </p:pic>
      <p:pic>
        <p:nvPicPr>
          <p:cNvPr id="5" name="圖片 4"/>
          <p:cNvPicPr>
            <a:picLocks noChangeAspect="1"/>
          </p:cNvPicPr>
          <p:nvPr/>
        </p:nvPicPr>
        <p:blipFill rotWithShape="1">
          <a:blip r:embed="rId4"/>
          <a:srcRect l="24588" r="23805"/>
          <a:stretch/>
        </p:blipFill>
        <p:spPr>
          <a:xfrm>
            <a:off x="5378323" y="5702626"/>
            <a:ext cx="3096345" cy="480711"/>
          </a:xfrm>
          <a:prstGeom prst="rect">
            <a:avLst/>
          </a:prstGeom>
        </p:spPr>
      </p:pic>
      <p:pic>
        <p:nvPicPr>
          <p:cNvPr id="10" name="圖片 9"/>
          <p:cNvPicPr>
            <a:picLocks noChangeAspect="1"/>
          </p:cNvPicPr>
          <p:nvPr/>
        </p:nvPicPr>
        <p:blipFill>
          <a:blip r:embed="rId5"/>
          <a:stretch>
            <a:fillRect/>
          </a:stretch>
        </p:blipFill>
        <p:spPr>
          <a:xfrm>
            <a:off x="5004048" y="5079355"/>
            <a:ext cx="3844896" cy="462066"/>
          </a:xfrm>
          <a:prstGeom prst="rect">
            <a:avLst/>
          </a:prstGeom>
        </p:spPr>
      </p:pic>
    </p:spTree>
    <p:extLst>
      <p:ext uri="{BB962C8B-B14F-4D97-AF65-F5344CB8AC3E}">
        <p14:creationId xmlns:p14="http://schemas.microsoft.com/office/powerpoint/2010/main" val="30529068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181843" y="3501008"/>
            <a:ext cx="8791423" cy="2664296"/>
          </a:xfrm>
        </p:spPr>
        <p:txBody>
          <a:bodyPr/>
          <a:lstStyle/>
          <a:p>
            <a:r>
              <a:rPr lang="en-US" altLang="zh-TW" sz="2000" dirty="0" smtClean="0"/>
              <a:t>Financial statement analysis</a:t>
            </a:r>
          </a:p>
          <a:p>
            <a:pPr lvl="1"/>
            <a:r>
              <a:rPr lang="en-US" altLang="zh-TW" sz="1600" dirty="0" smtClean="0"/>
              <a:t>Financial statement ratios</a:t>
            </a:r>
          </a:p>
          <a:p>
            <a:pPr lvl="2"/>
            <a:r>
              <a:rPr lang="en-US" altLang="zh-TW" sz="1600" dirty="0"/>
              <a:t>The ability of operating performance</a:t>
            </a:r>
          </a:p>
          <a:p>
            <a:pPr lvl="2"/>
            <a:r>
              <a:rPr lang="en-US" altLang="zh-TW" sz="1600" dirty="0" smtClean="0"/>
              <a:t>Profitability </a:t>
            </a:r>
          </a:p>
          <a:p>
            <a:pPr lvl="2"/>
            <a:r>
              <a:rPr lang="en-US" altLang="zh-TW" sz="1600" dirty="0" smtClean="0"/>
              <a:t>Capital structure</a:t>
            </a:r>
          </a:p>
          <a:p>
            <a:pPr lvl="2"/>
            <a:r>
              <a:rPr lang="en-US" altLang="zh-TW" sz="1600" dirty="0" smtClean="0"/>
              <a:t>Cash flow </a:t>
            </a:r>
          </a:p>
          <a:p>
            <a:pPr lvl="2"/>
            <a:r>
              <a:rPr lang="en-US" altLang="zh-TW" sz="1600" dirty="0" smtClean="0"/>
              <a:t>Liquidity analysis</a:t>
            </a:r>
          </a:p>
          <a:p>
            <a:pPr lvl="1"/>
            <a:r>
              <a:rPr lang="en-US" altLang="zh-TW" sz="1600" dirty="0" smtClean="0"/>
              <a:t>Data normalization</a:t>
            </a:r>
          </a:p>
          <a:p>
            <a:pPr lvl="1"/>
            <a:r>
              <a:rPr lang="en-US" altLang="zh-TW" sz="1600" dirty="0" smtClean="0"/>
              <a:t>Financial statement score</a:t>
            </a:r>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Experts</a:t>
            </a:r>
            <a:r>
              <a:rPr lang="en-US" altLang="zh-TW" b="1" dirty="0">
                <a:solidFill>
                  <a:srgbClr val="2907A5"/>
                </a:solidFill>
                <a:latin typeface="+mj-lt"/>
                <a:ea typeface="+mj-ea"/>
                <a:cs typeface="+mj-cs"/>
              </a:rPr>
              <a:t>’ opinion risk management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19</a:t>
            </a:fld>
            <a:endParaRPr lang="en-US" altLang="zh-TW"/>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84" y="1153666"/>
            <a:ext cx="9144000" cy="2347342"/>
          </a:xfrm>
          <a:prstGeom prst="rect">
            <a:avLst/>
          </a:prstGeom>
        </p:spPr>
      </p:pic>
      <p:pic>
        <p:nvPicPr>
          <p:cNvPr id="9" name="圖片 8"/>
          <p:cNvPicPr>
            <a:picLocks noChangeAspect="1"/>
          </p:cNvPicPr>
          <p:nvPr/>
        </p:nvPicPr>
        <p:blipFill>
          <a:blip r:embed="rId4"/>
          <a:stretch>
            <a:fillRect/>
          </a:stretch>
        </p:blipFill>
        <p:spPr>
          <a:xfrm>
            <a:off x="3423491" y="4437112"/>
            <a:ext cx="5618470" cy="804040"/>
          </a:xfrm>
          <a:prstGeom prst="rect">
            <a:avLst/>
          </a:prstGeom>
        </p:spPr>
      </p:pic>
      <p:pic>
        <p:nvPicPr>
          <p:cNvPr id="12" name="圖片 11"/>
          <p:cNvPicPr>
            <a:picLocks noChangeAspect="1"/>
          </p:cNvPicPr>
          <p:nvPr/>
        </p:nvPicPr>
        <p:blipFill>
          <a:blip r:embed="rId5"/>
          <a:stretch>
            <a:fillRect/>
          </a:stretch>
        </p:blipFill>
        <p:spPr>
          <a:xfrm>
            <a:off x="3456850" y="5208906"/>
            <a:ext cx="5551753" cy="835859"/>
          </a:xfrm>
          <a:prstGeom prst="rect">
            <a:avLst/>
          </a:prstGeom>
        </p:spPr>
      </p:pic>
    </p:spTree>
    <p:extLst>
      <p:ext uri="{BB962C8B-B14F-4D97-AF65-F5344CB8AC3E}">
        <p14:creationId xmlns:p14="http://schemas.microsoft.com/office/powerpoint/2010/main" val="19548089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內容版面配置區 2"/>
          <p:cNvSpPr>
            <a:spLocks noGrp="1"/>
          </p:cNvSpPr>
          <p:nvPr>
            <p:ph idx="1"/>
          </p:nvPr>
        </p:nvSpPr>
        <p:spPr/>
        <p:txBody>
          <a:bodyPr/>
          <a:lstStyle/>
          <a:p>
            <a:pPr eaLnBrk="1" hangingPunct="1"/>
            <a:r>
              <a:rPr lang="en-US" altLang="zh-TW" sz="2800" dirty="0"/>
              <a:t>Introduction</a:t>
            </a:r>
          </a:p>
          <a:p>
            <a:pPr eaLnBrk="1" hangingPunct="1"/>
            <a:r>
              <a:rPr lang="en-US" altLang="zh-TW" sz="2800" dirty="0"/>
              <a:t>Related Literatures</a:t>
            </a:r>
          </a:p>
          <a:p>
            <a:pPr eaLnBrk="1" hangingPunct="1"/>
            <a:r>
              <a:rPr lang="en-US" altLang="zh-TW" sz="2800" dirty="0"/>
              <a:t>The System Framework</a:t>
            </a:r>
          </a:p>
          <a:p>
            <a:pPr eaLnBrk="1" hangingPunct="1"/>
            <a:r>
              <a:rPr lang="en-US" altLang="zh-TW" sz="2800" dirty="0"/>
              <a:t>Experiments </a:t>
            </a:r>
          </a:p>
          <a:p>
            <a:pPr eaLnBrk="1" hangingPunct="1"/>
            <a:r>
              <a:rPr lang="en-US" altLang="zh-TW" sz="2800" dirty="0"/>
              <a:t>Results and Evaluation</a:t>
            </a:r>
          </a:p>
          <a:p>
            <a:pPr eaLnBrk="1" hangingPunct="1"/>
            <a:r>
              <a:rPr lang="en-US" altLang="zh-TW" sz="2800" dirty="0"/>
              <a:t>Discussion and Conclusion</a:t>
            </a:r>
            <a:endParaRPr lang="zh-TW" altLang="en-US" sz="2800" dirty="0"/>
          </a:p>
        </p:txBody>
      </p:sp>
      <p:sp>
        <p:nvSpPr>
          <p:cNvPr id="614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A6D9F320-7781-404E-81ED-9493D21D3614}" type="slidenum">
              <a:rPr kumimoji="0" lang="en-US" altLang="zh-TW" sz="1400" smtClean="0">
                <a:ea typeface="新細明體" panose="02020500000000000000" pitchFamily="18" charset="-120"/>
              </a:rPr>
              <a:pPr>
                <a:spcBef>
                  <a:spcPct val="0"/>
                </a:spcBef>
                <a:buFontTx/>
                <a:buNone/>
              </a:pPr>
              <a:t>2</a:t>
            </a:fld>
            <a:endParaRPr kumimoji="0" lang="en-US" altLang="zh-TW" sz="1400" dirty="0">
              <a:ea typeface="新細明體" panose="02020500000000000000" pitchFamily="18" charset="-120"/>
            </a:endParaRPr>
          </a:p>
        </p:txBody>
      </p:sp>
      <p:sp>
        <p:nvSpPr>
          <p:cNvPr id="3" name="標題 2"/>
          <p:cNvSpPr>
            <a:spLocks noGrp="1"/>
          </p:cNvSpPr>
          <p:nvPr>
            <p:ph type="title"/>
          </p:nvPr>
        </p:nvSpPr>
        <p:spPr/>
        <p:txBody>
          <a:bodyPr/>
          <a:lstStyle/>
          <a:p>
            <a:r>
              <a:rPr lang="en-US" altLang="zh-TW" dirty="0"/>
              <a:t>Agenda</a:t>
            </a:r>
            <a:endParaRPr lang="zh-TW" altLang="en-US" dirty="0"/>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181843" y="4080432"/>
            <a:ext cx="8854653" cy="2084871"/>
          </a:xfrm>
        </p:spPr>
        <p:txBody>
          <a:bodyPr/>
          <a:lstStyle/>
          <a:p>
            <a:r>
              <a:rPr lang="en-US" altLang="zh-TW" sz="2000" dirty="0" smtClean="0"/>
              <a:t>Investment target risk analysis</a:t>
            </a:r>
          </a:p>
          <a:p>
            <a:pPr lvl="1"/>
            <a:r>
              <a:rPr lang="en-US" altLang="zh-TW" sz="1800" dirty="0"/>
              <a:t>Beta coefficient </a:t>
            </a:r>
            <a:r>
              <a:rPr lang="en-US" altLang="zh-TW" sz="1800" dirty="0" smtClean="0"/>
              <a:t>calculation</a:t>
            </a:r>
          </a:p>
          <a:p>
            <a:pPr marL="457200" lvl="1" indent="0">
              <a:buNone/>
            </a:pPr>
            <a:r>
              <a:rPr lang="en-US" altLang="zh-TW" sz="1600" dirty="0"/>
              <a:t> </a:t>
            </a:r>
            <a:r>
              <a:rPr lang="en-US" altLang="zh-TW" sz="1600" dirty="0" smtClean="0"/>
              <a:t>    The </a:t>
            </a:r>
            <a:r>
              <a:rPr lang="en-US" altLang="zh-TW" sz="1600" dirty="0"/>
              <a:t>beta coefficient is an indicator of </a:t>
            </a:r>
            <a:r>
              <a:rPr lang="en-US" altLang="zh-TW" sz="1600" dirty="0" smtClean="0"/>
              <a:t>systematic </a:t>
            </a:r>
            <a:r>
              <a:rPr lang="en-US" altLang="zh-TW" sz="1600" dirty="0"/>
              <a:t>risk evaluation of a stock or portfolio</a:t>
            </a:r>
            <a:r>
              <a:rPr lang="en-US" altLang="zh-TW" sz="1600" dirty="0" smtClean="0"/>
              <a:t>. </a:t>
            </a:r>
          </a:p>
          <a:p>
            <a:pPr lvl="1"/>
            <a:r>
              <a:rPr lang="en-US" altLang="zh-TW" sz="1800" dirty="0" smtClean="0"/>
              <a:t>High risk investment target filtering </a:t>
            </a:r>
          </a:p>
          <a:p>
            <a:pPr lvl="1"/>
            <a:r>
              <a:rPr lang="en-US" altLang="zh-TW" sz="1800" dirty="0" smtClean="0"/>
              <a:t>Data normalization </a:t>
            </a:r>
          </a:p>
          <a:p>
            <a:pPr lvl="1"/>
            <a:r>
              <a:rPr lang="en-US" altLang="zh-TW" sz="1800" dirty="0" smtClean="0"/>
              <a:t>Stock risk score</a:t>
            </a:r>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Experts</a:t>
            </a:r>
            <a:r>
              <a:rPr lang="en-US" altLang="zh-TW" b="1" dirty="0">
                <a:solidFill>
                  <a:srgbClr val="2907A5"/>
                </a:solidFill>
                <a:latin typeface="+mj-lt"/>
                <a:ea typeface="+mj-ea"/>
                <a:cs typeface="+mj-cs"/>
              </a:rPr>
              <a:t>’ opinion risk management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20</a:t>
            </a:fld>
            <a:endParaRPr lang="en-US" altLang="zh-TW"/>
          </a:p>
        </p:txBody>
      </p:sp>
      <p:pic>
        <p:nvPicPr>
          <p:cNvPr id="6" name="圖片 5"/>
          <p:cNvPicPr>
            <a:picLocks noChangeAspect="1"/>
          </p:cNvPicPr>
          <p:nvPr/>
        </p:nvPicPr>
        <p:blipFill>
          <a:blip r:embed="rId3"/>
          <a:stretch>
            <a:fillRect/>
          </a:stretch>
        </p:blipFill>
        <p:spPr>
          <a:xfrm>
            <a:off x="323528" y="1772816"/>
            <a:ext cx="5071934" cy="960499"/>
          </a:xfrm>
          <a:prstGeom prst="rect">
            <a:avLst/>
          </a:prstGeom>
        </p:spPr>
      </p:pic>
      <mc:AlternateContent xmlns:mc="http://schemas.openxmlformats.org/markup-compatibility/2006" xmlns:a14="http://schemas.microsoft.com/office/drawing/2010/main">
        <mc:Choice Requires="a14">
          <p:sp>
            <p:nvSpPr>
              <p:cNvPr id="7" name="矩形 6"/>
              <p:cNvSpPr/>
              <p:nvPr/>
            </p:nvSpPr>
            <p:spPr>
              <a:xfrm>
                <a:off x="971600" y="9189640"/>
                <a:ext cx="4022768" cy="6765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𝑠𝑡𝑜𝑐𝑘</m:t>
                      </m:r>
                      <m:r>
                        <m:rPr>
                          <m:lit/>
                        </m:rPr>
                        <a:rPr lang="zh-TW" altLang="en-US" i="0">
                          <a:latin typeface="Cambria Math" panose="02040503050406030204" pitchFamily="18" charset="0"/>
                        </a:rPr>
                        <m:t>_</m:t>
                      </m:r>
                      <m:r>
                        <a:rPr lang="zh-TW" altLang="en-US" i="1">
                          <a:latin typeface="Cambria Math" panose="02040503050406030204" pitchFamily="18" charset="0"/>
                        </a:rPr>
                        <m:t>𝑟𝑖𝑠𝑘</m:t>
                      </m:r>
                      <m:r>
                        <m:rPr>
                          <m:lit/>
                        </m:rPr>
                        <a:rPr lang="zh-TW" altLang="en-US" i="0">
                          <a:latin typeface="Cambria Math" panose="02040503050406030204" pitchFamily="18" charset="0"/>
                        </a:rPr>
                        <m:t>_</m:t>
                      </m:r>
                      <m:r>
                        <a:rPr lang="zh-TW" altLang="en-US" i="1">
                          <a:latin typeface="Cambria Math" panose="02040503050406030204" pitchFamily="18" charset="0"/>
                        </a:rPr>
                        <m:t>𝑠𝑐𝑜𝑟𝑒</m:t>
                      </m:r>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𝛽</m:t>
                              </m:r>
                            </m:e>
                            <m:sub>
                              <m:r>
                                <a:rPr lang="zh-TW" altLang="en-US" i="1">
                                  <a:latin typeface="Cambria Math" panose="02040503050406030204" pitchFamily="18" charset="0"/>
                                </a:rPr>
                                <m:t>𝑖</m:t>
                              </m:r>
                            </m:sub>
                          </m:sSub>
                          <m:r>
                            <a:rPr lang="zh-TW" altLang="en-US" i="0">
                              <a:latin typeface="Cambria Math" panose="02040503050406030204" pitchFamily="18" charset="0"/>
                            </a:rPr>
                            <m:t>−</m:t>
                          </m:r>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min</m:t>
                              </m:r>
                            </m:fName>
                            <m:e>
                              <m:d>
                                <m:dPr>
                                  <m:ctrlPr>
                                    <a:rPr lang="zh-TW" altLang="en-US" i="1">
                                      <a:latin typeface="Cambria Math" panose="02040503050406030204" pitchFamily="18" charset="0"/>
                                    </a:rPr>
                                  </m:ctrlPr>
                                </m:dPr>
                                <m:e>
                                  <m:r>
                                    <a:rPr lang="zh-TW" altLang="en-US" i="1">
                                      <a:latin typeface="Cambria Math" panose="02040503050406030204" pitchFamily="18" charset="0"/>
                                    </a:rPr>
                                    <m:t>𝛽</m:t>
                                  </m:r>
                                </m:e>
                              </m:d>
                            </m:e>
                          </m:func>
                        </m:num>
                        <m:den>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max</m:t>
                              </m:r>
                            </m:fName>
                            <m:e>
                              <m:d>
                                <m:dPr>
                                  <m:ctrlPr>
                                    <a:rPr lang="zh-TW" altLang="en-US" i="1">
                                      <a:latin typeface="Cambria Math" panose="02040503050406030204" pitchFamily="18" charset="0"/>
                                    </a:rPr>
                                  </m:ctrlPr>
                                </m:dPr>
                                <m:e>
                                  <m:r>
                                    <a:rPr lang="zh-TW" altLang="en-US" i="1">
                                      <a:latin typeface="Cambria Math" panose="02040503050406030204" pitchFamily="18" charset="0"/>
                                    </a:rPr>
                                    <m:t>𝛽</m:t>
                                  </m:r>
                                </m:e>
                              </m:d>
                            </m:e>
                          </m:func>
                          <m:r>
                            <a:rPr lang="zh-TW" altLang="en-US" i="0">
                              <a:latin typeface="Cambria Math" panose="02040503050406030204" pitchFamily="18" charset="0"/>
                            </a:rPr>
                            <m:t>−</m:t>
                          </m:r>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min</m:t>
                              </m:r>
                            </m:fName>
                            <m:e>
                              <m:d>
                                <m:dPr>
                                  <m:ctrlPr>
                                    <a:rPr lang="zh-TW" altLang="en-US" i="1">
                                      <a:latin typeface="Cambria Math" panose="02040503050406030204" pitchFamily="18" charset="0"/>
                                    </a:rPr>
                                  </m:ctrlPr>
                                </m:dPr>
                                <m:e>
                                  <m:r>
                                    <a:rPr lang="zh-TW" altLang="en-US" i="1">
                                      <a:latin typeface="Cambria Math" panose="02040503050406030204" pitchFamily="18" charset="0"/>
                                    </a:rPr>
                                    <m:t>𝛽</m:t>
                                  </m:r>
                                </m:e>
                              </m:d>
                            </m:e>
                          </m:func>
                        </m:den>
                      </m:f>
                    </m:oMath>
                  </m:oMathPara>
                </a14:m>
                <a:endParaRPr lang="zh-TW" altLang="en-US" dirty="0"/>
              </a:p>
            </p:txBody>
          </p:sp>
        </mc:Choice>
        <mc:Fallback xmlns="">
          <p:sp>
            <p:nvSpPr>
              <p:cNvPr id="7" name="矩形 6"/>
              <p:cNvSpPr>
                <a:spLocks noRot="1" noChangeAspect="1" noMove="1" noResize="1" noEditPoints="1" noAdjustHandles="1" noChangeArrowheads="1" noChangeShapeType="1" noTextEdit="1"/>
              </p:cNvSpPr>
              <p:nvPr/>
            </p:nvSpPr>
            <p:spPr>
              <a:xfrm>
                <a:off x="971600" y="9189640"/>
                <a:ext cx="4022768" cy="676532"/>
              </a:xfrm>
              <a:prstGeom prst="rect">
                <a:avLst/>
              </a:prstGeom>
              <a:blipFill>
                <a:blip r:embed="rId4"/>
                <a:stretch>
                  <a:fillRect/>
                </a:stretch>
              </a:blipFill>
            </p:spPr>
            <p:txBody>
              <a:bodyPr/>
              <a:lstStyle/>
              <a:p>
                <a:r>
                  <a:rPr lang="zh-TW" altLang="en-US">
                    <a:noFill/>
                  </a:rPr>
                  <a:t> </a:t>
                </a:r>
              </a:p>
            </p:txBody>
          </p:sp>
        </mc:Fallback>
      </mc:AlternateContent>
      <p:pic>
        <p:nvPicPr>
          <p:cNvPr id="8" name="圖片 7"/>
          <p:cNvPicPr>
            <a:picLocks noChangeAspect="1"/>
          </p:cNvPicPr>
          <p:nvPr/>
        </p:nvPicPr>
        <p:blipFill>
          <a:blip r:embed="rId5"/>
          <a:stretch>
            <a:fillRect/>
          </a:stretch>
        </p:blipFill>
        <p:spPr>
          <a:xfrm>
            <a:off x="939499" y="2938635"/>
            <a:ext cx="4023709" cy="676715"/>
          </a:xfrm>
          <a:prstGeom prst="rect">
            <a:avLst/>
          </a:prstGeom>
        </p:spPr>
      </p:pic>
      <p:pic>
        <p:nvPicPr>
          <p:cNvPr id="10" name="圖片 9"/>
          <p:cNvPicPr>
            <a:picLocks noChangeAspect="1"/>
          </p:cNvPicPr>
          <p:nvPr/>
        </p:nvPicPr>
        <p:blipFill>
          <a:blip r:embed="rId6"/>
          <a:stretch>
            <a:fillRect/>
          </a:stretch>
        </p:blipFill>
        <p:spPr>
          <a:xfrm>
            <a:off x="5220072" y="1136936"/>
            <a:ext cx="3671347" cy="2759100"/>
          </a:xfrm>
          <a:prstGeom prst="rect">
            <a:avLst/>
          </a:prstGeom>
        </p:spPr>
      </p:pic>
    </p:spTree>
    <p:extLst>
      <p:ext uri="{BB962C8B-B14F-4D97-AF65-F5344CB8AC3E}">
        <p14:creationId xmlns:p14="http://schemas.microsoft.com/office/powerpoint/2010/main" val="37549327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21</a:t>
            </a:fld>
            <a:endParaRPr lang="en-US" altLang="zh-TW" dirty="0"/>
          </a:p>
        </p:txBody>
      </p:sp>
      <p:pic>
        <p:nvPicPr>
          <p:cNvPr id="8" name="圖片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268760"/>
            <a:ext cx="7560840" cy="4994587"/>
          </a:xfrm>
          <a:prstGeom prst="rect">
            <a:avLst/>
          </a:prstGeom>
          <a:noFill/>
        </p:spPr>
      </p:pic>
      <p:sp>
        <p:nvSpPr>
          <p:cNvPr id="12" name="圓角矩形 11"/>
          <p:cNvSpPr/>
          <p:nvPr/>
        </p:nvSpPr>
        <p:spPr>
          <a:xfrm>
            <a:off x="3131840" y="5147741"/>
            <a:ext cx="3597862" cy="1115606"/>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868306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1196975"/>
            <a:ext cx="4834881" cy="4824413"/>
          </a:xfrm>
        </p:spPr>
        <p:txBody>
          <a:bodyPr/>
          <a:lstStyle/>
          <a:p>
            <a:r>
              <a:rPr lang="en-US" altLang="zh-TW" dirty="0" smtClean="0"/>
              <a:t>Encoding</a:t>
            </a:r>
          </a:p>
          <a:p>
            <a:pPr lvl="1"/>
            <a:r>
              <a:rPr lang="en-US" altLang="zh-TW" dirty="0"/>
              <a:t>In our study, the decision variable is the investment targets of the most influential users</a:t>
            </a:r>
            <a:r>
              <a:rPr lang="en-US" altLang="zh-TW" dirty="0" smtClean="0"/>
              <a:t>. The value of the decision variable is the action of user buying decision.</a:t>
            </a:r>
            <a:endParaRPr lang="en-US" altLang="zh-TW" dirty="0"/>
          </a:p>
          <a:p>
            <a:endParaRPr lang="en-US" altLang="zh-TW" dirty="0" smtClean="0"/>
          </a:p>
          <a:p>
            <a:endParaRPr lang="en-US" altLang="zh-TW" dirty="0"/>
          </a:p>
          <a:p>
            <a:endParaRPr lang="en-US" altLang="zh-TW" dirty="0" smtClean="0"/>
          </a:p>
          <a:p>
            <a:r>
              <a:rPr lang="en-US" altLang="zh-TW" dirty="0" smtClean="0"/>
              <a:t>Initial population</a:t>
            </a:r>
          </a:p>
          <a:p>
            <a:pPr lvl="1"/>
            <a:r>
              <a:rPr lang="en-US" altLang="zh-TW" dirty="0" smtClean="0"/>
              <a:t>Randomly generate the initial population</a:t>
            </a:r>
          </a:p>
          <a:p>
            <a:endParaRPr lang="en-US" altLang="zh-TW" dirty="0" smtClean="0"/>
          </a:p>
          <a:p>
            <a:pPr lvl="1"/>
            <a:endParaRPr lang="en-US" altLang="zh-TW" dirty="0"/>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Investment target</a:t>
            </a:r>
            <a:br>
              <a:rPr lang="en-US" altLang="zh-TW" b="1" dirty="0" smtClean="0">
                <a:solidFill>
                  <a:srgbClr val="2907A5"/>
                </a:solidFill>
                <a:latin typeface="+mj-lt"/>
                <a:ea typeface="+mj-ea"/>
                <a:cs typeface="+mj-cs"/>
              </a:rPr>
            </a:br>
            <a:r>
              <a:rPr lang="en-US" altLang="zh-TW" b="1" dirty="0" smtClean="0">
                <a:solidFill>
                  <a:srgbClr val="2907A5"/>
                </a:solidFill>
                <a:latin typeface="+mj-lt"/>
                <a:ea typeface="+mj-ea"/>
                <a:cs typeface="+mj-cs"/>
              </a:rPr>
              <a:t>extraction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22</a:t>
            </a:fld>
            <a:endParaRPr lang="en-US" altLang="zh-TW"/>
          </a:p>
        </p:txBody>
      </p:sp>
      <p:pic>
        <p:nvPicPr>
          <p:cNvPr id="6" name="圖片 5"/>
          <p:cNvPicPr>
            <a:picLocks noChangeAspect="1"/>
          </p:cNvPicPr>
          <p:nvPr/>
        </p:nvPicPr>
        <p:blipFill>
          <a:blip r:embed="rId3"/>
          <a:stretch>
            <a:fillRect/>
          </a:stretch>
        </p:blipFill>
        <p:spPr>
          <a:xfrm>
            <a:off x="4560968" y="1188199"/>
            <a:ext cx="4430389" cy="5084808"/>
          </a:xfrm>
          <a:prstGeom prst="rect">
            <a:avLst/>
          </a:prstGeom>
        </p:spPr>
      </p:pic>
      <p:pic>
        <p:nvPicPr>
          <p:cNvPr id="7" name="圖片 6"/>
          <p:cNvPicPr>
            <a:picLocks noChangeAspect="1"/>
          </p:cNvPicPr>
          <p:nvPr/>
        </p:nvPicPr>
        <p:blipFill>
          <a:blip r:embed="rId4"/>
          <a:stretch>
            <a:fillRect/>
          </a:stretch>
        </p:blipFill>
        <p:spPr>
          <a:xfrm>
            <a:off x="950834" y="3501008"/>
            <a:ext cx="3279932" cy="676715"/>
          </a:xfrm>
          <a:prstGeom prst="rect">
            <a:avLst/>
          </a:prstGeom>
        </p:spPr>
      </p:pic>
    </p:spTree>
    <p:extLst>
      <p:ext uri="{BB962C8B-B14F-4D97-AF65-F5344CB8AC3E}">
        <p14:creationId xmlns:p14="http://schemas.microsoft.com/office/powerpoint/2010/main" val="38780266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1196975"/>
            <a:ext cx="8240713" cy="4824413"/>
          </a:xfrm>
        </p:spPr>
        <p:txBody>
          <a:bodyPr/>
          <a:lstStyle/>
          <a:p>
            <a:r>
              <a:rPr lang="en-US" altLang="zh-TW" dirty="0" smtClean="0"/>
              <a:t>Evaluation (fitness value calculation)</a:t>
            </a:r>
          </a:p>
          <a:p>
            <a:endParaRPr lang="en-US" altLang="zh-TW" dirty="0" smtClean="0"/>
          </a:p>
          <a:p>
            <a:pPr lvl="1"/>
            <a:endParaRPr lang="en-US" altLang="zh-TW" dirty="0"/>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Investment target</a:t>
            </a:r>
            <a:br>
              <a:rPr lang="en-US" altLang="zh-TW" b="1" dirty="0" smtClean="0">
                <a:solidFill>
                  <a:srgbClr val="2907A5"/>
                </a:solidFill>
                <a:latin typeface="+mj-lt"/>
                <a:ea typeface="+mj-ea"/>
                <a:cs typeface="+mj-cs"/>
              </a:rPr>
            </a:br>
            <a:r>
              <a:rPr lang="en-US" altLang="zh-TW" b="1" dirty="0" smtClean="0">
                <a:solidFill>
                  <a:srgbClr val="2907A5"/>
                </a:solidFill>
                <a:latin typeface="+mj-lt"/>
                <a:ea typeface="+mj-ea"/>
                <a:cs typeface="+mj-cs"/>
              </a:rPr>
              <a:t>extraction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23</a:t>
            </a:fld>
            <a:endParaRPr lang="en-US" altLang="zh-TW"/>
          </a:p>
        </p:txBody>
      </p:sp>
      <p:pic>
        <p:nvPicPr>
          <p:cNvPr id="13" name="圖片 12"/>
          <p:cNvPicPr>
            <a:picLocks noChangeAspect="1"/>
          </p:cNvPicPr>
          <p:nvPr/>
        </p:nvPicPr>
        <p:blipFill rotWithShape="1">
          <a:blip r:embed="rId3">
            <a:duotone>
              <a:schemeClr val="accent3">
                <a:shade val="45000"/>
                <a:satMod val="135000"/>
              </a:schemeClr>
              <a:prstClr val="white"/>
            </a:duotone>
          </a:blip>
          <a:srcRect l="17645" r="17257"/>
          <a:stretch/>
        </p:blipFill>
        <p:spPr>
          <a:xfrm>
            <a:off x="902447" y="8019400"/>
            <a:ext cx="1728192" cy="1268361"/>
          </a:xfrm>
          <a:prstGeom prst="rect">
            <a:avLst/>
          </a:prstGeom>
        </p:spPr>
      </p:pic>
      <p:sp>
        <p:nvSpPr>
          <p:cNvPr id="14" name="左大括弧 13"/>
          <p:cNvSpPr/>
          <p:nvPr/>
        </p:nvSpPr>
        <p:spPr>
          <a:xfrm>
            <a:off x="2805306" y="8100480"/>
            <a:ext cx="718067" cy="1240334"/>
          </a:xfrm>
          <a:prstGeom prst="leftBrace">
            <a:avLst>
              <a:gd name="adj1" fmla="val 35736"/>
              <a:gd name="adj2" fmla="val 48513"/>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6" name="文字方塊 15"/>
          <p:cNvSpPr txBox="1"/>
          <p:nvPr/>
        </p:nvSpPr>
        <p:spPr>
          <a:xfrm>
            <a:off x="3523373" y="8087432"/>
            <a:ext cx="6126998" cy="1200329"/>
          </a:xfrm>
          <a:prstGeom prst="rect">
            <a:avLst/>
          </a:prstGeom>
          <a:noFill/>
        </p:spPr>
        <p:txBody>
          <a:bodyPr wrap="none" rtlCol="0">
            <a:spAutoFit/>
          </a:bodyPr>
          <a:lstStyle/>
          <a:p>
            <a:pPr marL="342900" indent="-342900">
              <a:buFont typeface="+mj-lt"/>
              <a:buAutoNum type="arabicPeriod"/>
            </a:pPr>
            <a:r>
              <a:rPr lang="en-US" altLang="zh-TW" sz="2400" dirty="0" smtClean="0">
                <a:latin typeface="Times New Roman" panose="02020603050405020304" pitchFamily="18" charset="0"/>
                <a:cs typeface="Times New Roman" panose="02020603050405020304" pitchFamily="18" charset="0"/>
              </a:rPr>
              <a:t>Public opinion score (public opinion trend)</a:t>
            </a:r>
          </a:p>
          <a:p>
            <a:pPr marL="342900" indent="-342900">
              <a:buFont typeface="+mj-lt"/>
              <a:buAutoNum type="arabicPeriod"/>
            </a:pPr>
            <a:r>
              <a:rPr lang="en-US" altLang="zh-TW" sz="2400" dirty="0" smtClean="0">
                <a:latin typeface="Times New Roman" panose="02020603050405020304" pitchFamily="18" charset="0"/>
                <a:cs typeface="Times New Roman" panose="02020603050405020304" pitchFamily="18" charset="0"/>
              </a:rPr>
              <a:t>Financial statement score (financial integrity)</a:t>
            </a:r>
          </a:p>
          <a:p>
            <a:pPr marL="342900" indent="-342900">
              <a:buFont typeface="+mj-lt"/>
              <a:buAutoNum type="arabicPeriod"/>
            </a:pPr>
            <a:r>
              <a:rPr lang="en-US" altLang="zh-TW" sz="2400" dirty="0" smtClean="0">
                <a:latin typeface="Times New Roman" panose="02020603050405020304" pitchFamily="18" charset="0"/>
                <a:cs typeface="Times New Roman" panose="02020603050405020304" pitchFamily="18" charset="0"/>
              </a:rPr>
              <a:t>Stock risk score (systematic risk)</a:t>
            </a:r>
            <a:endParaRPr lang="zh-TW" altLang="en-US" sz="2400" dirty="0">
              <a:latin typeface="Times New Roman" panose="02020603050405020304" pitchFamily="18" charset="0"/>
              <a:cs typeface="Times New Roman" panose="02020603050405020304" pitchFamily="18" charset="0"/>
            </a:endParaRPr>
          </a:p>
        </p:txBody>
      </p:sp>
      <p:pic>
        <p:nvPicPr>
          <p:cNvPr id="21" name="圖片 20"/>
          <p:cNvPicPr>
            <a:picLocks noChangeAspect="1"/>
          </p:cNvPicPr>
          <p:nvPr/>
        </p:nvPicPr>
        <p:blipFill>
          <a:blip r:embed="rId4"/>
          <a:stretch>
            <a:fillRect/>
          </a:stretch>
        </p:blipFill>
        <p:spPr>
          <a:xfrm>
            <a:off x="264878" y="5362133"/>
            <a:ext cx="5102712" cy="468000"/>
          </a:xfrm>
          <a:prstGeom prst="rect">
            <a:avLst/>
          </a:prstGeom>
        </p:spPr>
      </p:pic>
      <p:pic>
        <p:nvPicPr>
          <p:cNvPr id="23" name="圖片 22"/>
          <p:cNvPicPr>
            <a:picLocks noChangeAspect="1"/>
          </p:cNvPicPr>
          <p:nvPr/>
        </p:nvPicPr>
        <p:blipFill>
          <a:blip r:embed="rId5"/>
          <a:stretch>
            <a:fillRect/>
          </a:stretch>
        </p:blipFill>
        <p:spPr>
          <a:xfrm>
            <a:off x="264878" y="5891051"/>
            <a:ext cx="5589568" cy="468000"/>
          </a:xfrm>
          <a:prstGeom prst="rect">
            <a:avLst/>
          </a:prstGeom>
        </p:spPr>
      </p:pic>
      <p:pic>
        <p:nvPicPr>
          <p:cNvPr id="25" name="圖片 24"/>
          <p:cNvPicPr>
            <a:picLocks noChangeAspect="1"/>
          </p:cNvPicPr>
          <p:nvPr/>
        </p:nvPicPr>
        <p:blipFill>
          <a:blip r:embed="rId6"/>
          <a:stretch>
            <a:fillRect/>
          </a:stretch>
        </p:blipFill>
        <p:spPr>
          <a:xfrm>
            <a:off x="264878" y="4835252"/>
            <a:ext cx="4849836" cy="468000"/>
          </a:xfrm>
          <a:prstGeom prst="rect">
            <a:avLst/>
          </a:prstGeom>
        </p:spPr>
      </p:pic>
      <p:pic>
        <p:nvPicPr>
          <p:cNvPr id="27" name="圖片 26"/>
          <p:cNvPicPr>
            <a:picLocks noChangeAspect="1"/>
          </p:cNvPicPr>
          <p:nvPr/>
        </p:nvPicPr>
        <p:blipFill>
          <a:blip r:embed="rId7"/>
          <a:stretch>
            <a:fillRect/>
          </a:stretch>
        </p:blipFill>
        <p:spPr>
          <a:xfrm>
            <a:off x="5834254" y="4690905"/>
            <a:ext cx="3395662" cy="1627012"/>
          </a:xfrm>
          <a:prstGeom prst="rect">
            <a:avLst/>
          </a:prstGeom>
        </p:spPr>
      </p:pic>
      <p:pic>
        <p:nvPicPr>
          <p:cNvPr id="31" name="圖片 30"/>
          <p:cNvPicPr>
            <a:picLocks noChangeAspect="1"/>
          </p:cNvPicPr>
          <p:nvPr/>
        </p:nvPicPr>
        <p:blipFill rotWithShape="1">
          <a:blip r:embed="rId8"/>
          <a:srcRect l="9493" r="9396"/>
          <a:stretch/>
        </p:blipFill>
        <p:spPr>
          <a:xfrm>
            <a:off x="-2345784" y="10897968"/>
            <a:ext cx="11478448" cy="1152128"/>
          </a:xfrm>
          <a:prstGeom prst="rect">
            <a:avLst/>
          </a:prstGeom>
        </p:spPr>
      </p:pic>
      <p:pic>
        <p:nvPicPr>
          <p:cNvPr id="34" name="圖片 33"/>
          <p:cNvPicPr>
            <a:picLocks noChangeAspect="1"/>
          </p:cNvPicPr>
          <p:nvPr/>
        </p:nvPicPr>
        <p:blipFill>
          <a:blip r:embed="rId9"/>
          <a:stretch>
            <a:fillRect/>
          </a:stretch>
        </p:blipFill>
        <p:spPr>
          <a:xfrm>
            <a:off x="1380813" y="4257144"/>
            <a:ext cx="6393481" cy="468000"/>
          </a:xfrm>
          <a:prstGeom prst="rect">
            <a:avLst/>
          </a:prstGeom>
        </p:spPr>
      </p:pic>
      <p:pic>
        <p:nvPicPr>
          <p:cNvPr id="60" name="圖片 59"/>
          <p:cNvPicPr>
            <a:picLocks noChangeAspect="1"/>
          </p:cNvPicPr>
          <p:nvPr/>
        </p:nvPicPr>
        <p:blipFill>
          <a:blip r:embed="rId10"/>
          <a:stretch>
            <a:fillRect/>
          </a:stretch>
        </p:blipFill>
        <p:spPr>
          <a:xfrm>
            <a:off x="-1520897" y="8019399"/>
            <a:ext cx="1268361" cy="1268361"/>
          </a:xfrm>
          <a:prstGeom prst="rect">
            <a:avLst/>
          </a:prstGeom>
        </p:spPr>
      </p:pic>
      <p:cxnSp>
        <p:nvCxnSpPr>
          <p:cNvPr id="61" name="肘形接點 60"/>
          <p:cNvCxnSpPr/>
          <p:nvPr/>
        </p:nvCxnSpPr>
        <p:spPr>
          <a:xfrm flipV="1">
            <a:off x="-403660" y="8697997"/>
            <a:ext cx="1519276" cy="180314"/>
          </a:xfrm>
          <a:prstGeom prst="bentConnector3">
            <a:avLst>
              <a:gd name="adj1" fmla="val 28684"/>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66" name="圖片 65"/>
          <p:cNvPicPr>
            <a:picLocks noChangeAspect="1"/>
          </p:cNvPicPr>
          <p:nvPr/>
        </p:nvPicPr>
        <p:blipFill>
          <a:blip r:embed="rId11"/>
          <a:stretch>
            <a:fillRect/>
          </a:stretch>
        </p:blipFill>
        <p:spPr>
          <a:xfrm>
            <a:off x="734025" y="1853562"/>
            <a:ext cx="8107749" cy="1012916"/>
          </a:xfrm>
          <a:prstGeom prst="rect">
            <a:avLst/>
          </a:prstGeom>
        </p:spPr>
      </p:pic>
      <p:sp>
        <p:nvSpPr>
          <p:cNvPr id="69" name="矩形 68"/>
          <p:cNvSpPr/>
          <p:nvPr/>
        </p:nvSpPr>
        <p:spPr>
          <a:xfrm>
            <a:off x="1555001" y="11038226"/>
            <a:ext cx="352704" cy="45567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文字方塊 71"/>
          <p:cNvSpPr txBox="1"/>
          <p:nvPr/>
        </p:nvSpPr>
        <p:spPr>
          <a:xfrm>
            <a:off x="434463" y="10191834"/>
            <a:ext cx="2620926" cy="830997"/>
          </a:xfrm>
          <a:prstGeom prst="rect">
            <a:avLst/>
          </a:prstGeom>
          <a:noFill/>
        </p:spPr>
        <p:txBody>
          <a:bodyPr wrap="square" rtlCol="0">
            <a:spAutoFit/>
          </a:bodyPr>
          <a:lstStyle/>
          <a:p>
            <a:pPr algn="ctr"/>
            <a:r>
              <a:rPr lang="en-US" altLang="zh-TW" sz="2400" dirty="0" smtClean="0">
                <a:solidFill>
                  <a:srgbClr val="2D4E77"/>
                </a:solidFill>
              </a:rPr>
              <a:t>User </a:t>
            </a:r>
            <a:br>
              <a:rPr lang="en-US" altLang="zh-TW" sz="2400" dirty="0" smtClean="0">
                <a:solidFill>
                  <a:srgbClr val="2D4E77"/>
                </a:solidFill>
              </a:rPr>
            </a:br>
            <a:r>
              <a:rPr lang="en-US" altLang="zh-TW" sz="2400" dirty="0" smtClean="0">
                <a:solidFill>
                  <a:srgbClr val="2D4E77"/>
                </a:solidFill>
              </a:rPr>
              <a:t>preference</a:t>
            </a:r>
            <a:endParaRPr lang="zh-TW" altLang="en-US" sz="2400" dirty="0">
              <a:solidFill>
                <a:srgbClr val="2D4E77"/>
              </a:solidFill>
            </a:endParaRPr>
          </a:p>
        </p:txBody>
      </p:sp>
      <p:sp>
        <p:nvSpPr>
          <p:cNvPr id="73" name="文字方塊 72"/>
          <p:cNvSpPr txBox="1"/>
          <p:nvPr/>
        </p:nvSpPr>
        <p:spPr>
          <a:xfrm>
            <a:off x="2852140" y="10191834"/>
            <a:ext cx="3450829" cy="830997"/>
          </a:xfrm>
          <a:prstGeom prst="rect">
            <a:avLst/>
          </a:prstGeom>
          <a:noFill/>
        </p:spPr>
        <p:txBody>
          <a:bodyPr wrap="square" rtlCol="0">
            <a:spAutoFit/>
          </a:bodyPr>
          <a:lstStyle/>
          <a:p>
            <a:pPr algn="ctr"/>
            <a:r>
              <a:rPr lang="en-US" altLang="zh-TW" sz="2400" dirty="0" smtClean="0">
                <a:solidFill>
                  <a:srgbClr val="2D4E77"/>
                </a:solidFill>
              </a:rPr>
              <a:t>The quality </a:t>
            </a:r>
            <a:br>
              <a:rPr lang="en-US" altLang="zh-TW" sz="2400" dirty="0" smtClean="0">
                <a:solidFill>
                  <a:srgbClr val="2D4E77"/>
                </a:solidFill>
              </a:rPr>
            </a:br>
            <a:r>
              <a:rPr lang="en-US" altLang="zh-TW" sz="2400" dirty="0" smtClean="0">
                <a:solidFill>
                  <a:srgbClr val="2D4E77"/>
                </a:solidFill>
              </a:rPr>
              <a:t>of the stock</a:t>
            </a:r>
            <a:endParaRPr lang="zh-TW" altLang="en-US" sz="2400" dirty="0">
              <a:solidFill>
                <a:srgbClr val="2D4E77"/>
              </a:solidFill>
            </a:endParaRPr>
          </a:p>
        </p:txBody>
      </p:sp>
      <p:sp>
        <p:nvSpPr>
          <p:cNvPr id="74" name="矩形 73"/>
          <p:cNvSpPr/>
          <p:nvPr/>
        </p:nvSpPr>
        <p:spPr>
          <a:xfrm>
            <a:off x="2267744" y="11038226"/>
            <a:ext cx="4320480" cy="45567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5" name="矩形 74"/>
          <p:cNvSpPr/>
          <p:nvPr/>
        </p:nvSpPr>
        <p:spPr>
          <a:xfrm>
            <a:off x="6804249" y="11038226"/>
            <a:ext cx="2037525" cy="45567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文字方塊 75"/>
          <p:cNvSpPr txBox="1"/>
          <p:nvPr/>
        </p:nvSpPr>
        <p:spPr>
          <a:xfrm>
            <a:off x="6097596" y="10191834"/>
            <a:ext cx="3450829" cy="830997"/>
          </a:xfrm>
          <a:prstGeom prst="rect">
            <a:avLst/>
          </a:prstGeom>
          <a:noFill/>
        </p:spPr>
        <p:txBody>
          <a:bodyPr wrap="square" rtlCol="0">
            <a:spAutoFit/>
          </a:bodyPr>
          <a:lstStyle/>
          <a:p>
            <a:pPr algn="ctr"/>
            <a:r>
              <a:rPr lang="en-US" altLang="zh-TW" sz="2400" dirty="0" smtClean="0">
                <a:solidFill>
                  <a:srgbClr val="2D4E77"/>
                </a:solidFill>
              </a:rPr>
              <a:t>The performance </a:t>
            </a:r>
            <a:br>
              <a:rPr lang="en-US" altLang="zh-TW" sz="2400" dirty="0" smtClean="0">
                <a:solidFill>
                  <a:srgbClr val="2D4E77"/>
                </a:solidFill>
              </a:rPr>
            </a:br>
            <a:r>
              <a:rPr lang="en-US" altLang="zh-TW" sz="2400" dirty="0" smtClean="0">
                <a:solidFill>
                  <a:srgbClr val="2D4E77"/>
                </a:solidFill>
              </a:rPr>
              <a:t>of the portfolio</a:t>
            </a:r>
            <a:endParaRPr lang="zh-TW" altLang="en-US" sz="2400" dirty="0">
              <a:solidFill>
                <a:srgbClr val="2D4E77"/>
              </a:solidFill>
            </a:endParaRPr>
          </a:p>
        </p:txBody>
      </p:sp>
      <p:pic>
        <p:nvPicPr>
          <p:cNvPr id="78" name="圖片 77"/>
          <p:cNvPicPr>
            <a:picLocks noChangeAspect="1"/>
          </p:cNvPicPr>
          <p:nvPr/>
        </p:nvPicPr>
        <p:blipFill>
          <a:blip r:embed="rId12"/>
          <a:stretch>
            <a:fillRect/>
          </a:stretch>
        </p:blipFill>
        <p:spPr>
          <a:xfrm>
            <a:off x="732487" y="2947599"/>
            <a:ext cx="7963388" cy="1273489"/>
          </a:xfrm>
          <a:prstGeom prst="rect">
            <a:avLst/>
          </a:prstGeom>
        </p:spPr>
      </p:pic>
    </p:spTree>
    <p:extLst>
      <p:ext uri="{BB962C8B-B14F-4D97-AF65-F5344CB8AC3E}">
        <p14:creationId xmlns:p14="http://schemas.microsoft.com/office/powerpoint/2010/main" val="28619061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3951709"/>
            <a:ext cx="8240713" cy="2069679"/>
          </a:xfrm>
        </p:spPr>
        <p:txBody>
          <a:bodyPr/>
          <a:lstStyle/>
          <a:p>
            <a:r>
              <a:rPr lang="en-US" altLang="zh-TW" dirty="0" smtClean="0"/>
              <a:t>Selection</a:t>
            </a:r>
          </a:p>
          <a:p>
            <a:pPr lvl="1"/>
            <a:r>
              <a:rPr lang="en-US" altLang="zh-TW" dirty="0" smtClean="0"/>
              <a:t>For </a:t>
            </a:r>
            <a:r>
              <a:rPr lang="en-US" altLang="zh-TW" dirty="0"/>
              <a:t>the evolution of the excellent chromosome, we must choose better fitness value chromosome from the original population to generate to next generation population. In our study, our selection mechanism uses the </a:t>
            </a:r>
            <a:r>
              <a:rPr lang="en-US" altLang="zh-TW" dirty="0">
                <a:solidFill>
                  <a:srgbClr val="0000FF"/>
                </a:solidFill>
              </a:rPr>
              <a:t>tournament selection</a:t>
            </a:r>
            <a:r>
              <a:rPr lang="en-US" altLang="zh-TW" dirty="0" smtClean="0"/>
              <a:t>.</a:t>
            </a:r>
          </a:p>
          <a:p>
            <a:pPr lvl="1"/>
            <a:endParaRPr lang="en-US" altLang="zh-TW" dirty="0" smtClean="0"/>
          </a:p>
          <a:p>
            <a:pPr lvl="1"/>
            <a:endParaRPr lang="en-US" altLang="zh-TW" dirty="0"/>
          </a:p>
          <a:p>
            <a:pPr lvl="1"/>
            <a:endParaRPr lang="en-US" altLang="zh-TW" dirty="0" smtClean="0"/>
          </a:p>
          <a:p>
            <a:endParaRPr lang="en-US" altLang="zh-TW" dirty="0" smtClean="0"/>
          </a:p>
          <a:p>
            <a:pPr lvl="1"/>
            <a:endParaRPr lang="en-US" altLang="zh-TW" dirty="0"/>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Investment target</a:t>
            </a:r>
            <a:br>
              <a:rPr lang="en-US" altLang="zh-TW" b="1" dirty="0" smtClean="0">
                <a:solidFill>
                  <a:srgbClr val="2907A5"/>
                </a:solidFill>
                <a:latin typeface="+mj-lt"/>
                <a:ea typeface="+mj-ea"/>
                <a:cs typeface="+mj-cs"/>
              </a:rPr>
            </a:br>
            <a:r>
              <a:rPr lang="en-US" altLang="zh-TW" b="1" dirty="0" smtClean="0">
                <a:solidFill>
                  <a:srgbClr val="2907A5"/>
                </a:solidFill>
                <a:latin typeface="+mj-lt"/>
                <a:ea typeface="+mj-ea"/>
                <a:cs typeface="+mj-cs"/>
              </a:rPr>
              <a:t>extraction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24</a:t>
            </a:fld>
            <a:endParaRPr lang="en-US" altLang="zh-TW"/>
          </a:p>
        </p:txBody>
      </p:sp>
      <p:graphicFrame>
        <p:nvGraphicFramePr>
          <p:cNvPr id="3" name="表格 2"/>
          <p:cNvGraphicFramePr>
            <a:graphicFrameLocks noGrp="1"/>
          </p:cNvGraphicFramePr>
          <p:nvPr>
            <p:extLst>
              <p:ext uri="{D42A27DB-BD31-4B8C-83A1-F6EECF244321}">
                <p14:modId xmlns:p14="http://schemas.microsoft.com/office/powerpoint/2010/main" val="4130245477"/>
              </p:ext>
            </p:extLst>
          </p:nvPr>
        </p:nvGraphicFramePr>
        <p:xfrm>
          <a:off x="-684584" y="7605464"/>
          <a:ext cx="2952326" cy="3664416"/>
        </p:xfrm>
        <a:graphic>
          <a:graphicData uri="http://schemas.openxmlformats.org/drawingml/2006/table">
            <a:tbl>
              <a:tblPr firstRow="1" bandRow="1">
                <a:tableStyleId>{5940675A-B579-460E-94D1-54222C63F5DA}</a:tableStyleId>
              </a:tblPr>
              <a:tblGrid>
                <a:gridCol w="984108">
                  <a:extLst>
                    <a:ext uri="{9D8B030D-6E8A-4147-A177-3AD203B41FA5}">
                      <a16:colId xmlns:a16="http://schemas.microsoft.com/office/drawing/2014/main" val="2604581863"/>
                    </a:ext>
                  </a:extLst>
                </a:gridCol>
                <a:gridCol w="312035">
                  <a:extLst>
                    <a:ext uri="{9D8B030D-6E8A-4147-A177-3AD203B41FA5}">
                      <a16:colId xmlns:a16="http://schemas.microsoft.com/office/drawing/2014/main" val="916934151"/>
                    </a:ext>
                  </a:extLst>
                </a:gridCol>
                <a:gridCol w="1656183">
                  <a:extLst>
                    <a:ext uri="{9D8B030D-6E8A-4147-A177-3AD203B41FA5}">
                      <a16:colId xmlns:a16="http://schemas.microsoft.com/office/drawing/2014/main" val="1614632550"/>
                    </a:ext>
                  </a:extLst>
                </a:gridCol>
              </a:tblGrid>
              <a:tr h="504056">
                <a:tc>
                  <a:txBody>
                    <a:bodyPr/>
                    <a:lstStyle/>
                    <a:p>
                      <a:pPr algn="ctr"/>
                      <a:r>
                        <a:rPr lang="en-US" altLang="zh-TW" dirty="0" smtClean="0"/>
                        <a:t>Fitness</a:t>
                      </a:r>
                      <a:endParaRPr lang="en-US" altLang="zh-TW" baseline="0" dirty="0" smtClean="0"/>
                    </a:p>
                    <a:p>
                      <a:pPr algn="ctr"/>
                      <a:r>
                        <a:rPr lang="en-US" altLang="zh-TW" baseline="0" dirty="0" smtClean="0"/>
                        <a:t>value</a:t>
                      </a:r>
                      <a:endParaRPr lang="zh-TW"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zh-TW"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altLang="zh-TW" dirty="0" smtClean="0"/>
                        <a:t>Chromosome</a:t>
                      </a:r>
                      <a:endParaRPr lang="zh-TW"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134127090"/>
                  </a:ext>
                </a:extLst>
              </a:tr>
              <a:tr h="504056">
                <a:tc>
                  <a:txBody>
                    <a:bodyPr/>
                    <a:lstStyle/>
                    <a:p>
                      <a:pPr algn="ctr"/>
                      <a:r>
                        <a:rPr lang="en-US" altLang="zh-TW" dirty="0" smtClean="0"/>
                        <a:t>1</a:t>
                      </a:r>
                      <a:endParaRPr lang="zh-TW" altLang="en-US" dirty="0"/>
                    </a:p>
                  </a:txBody>
                  <a:tcPr anchor="ctr"/>
                </a:tc>
                <a:tc>
                  <a:txBody>
                    <a:bodyPr/>
                    <a:lstStyle/>
                    <a:p>
                      <a:pPr algn="ctr"/>
                      <a:endParaRPr lang="zh-TW" altLang="en-US"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dirty="0" smtClean="0"/>
                        <a:t>A</a:t>
                      </a:r>
                      <a:endParaRPr lang="zh-TW" altLang="en-US" dirty="0"/>
                    </a:p>
                  </a:txBody>
                  <a:tcPr anchor="ctr"/>
                </a:tc>
                <a:extLst>
                  <a:ext uri="{0D108BD9-81ED-4DB2-BD59-A6C34878D82A}">
                    <a16:rowId xmlns:a16="http://schemas.microsoft.com/office/drawing/2014/main" val="3916778682"/>
                  </a:ext>
                </a:extLst>
              </a:tr>
              <a:tr h="504056">
                <a:tc>
                  <a:txBody>
                    <a:bodyPr/>
                    <a:lstStyle/>
                    <a:p>
                      <a:pPr algn="ctr"/>
                      <a:r>
                        <a:rPr lang="en-US" altLang="zh-TW" dirty="0" smtClean="0"/>
                        <a:t>5</a:t>
                      </a:r>
                      <a:endParaRPr lang="zh-TW" altLang="en-US" dirty="0"/>
                    </a:p>
                  </a:txBody>
                  <a:tcPr anchor="ctr"/>
                </a:tc>
                <a:tc>
                  <a:txBody>
                    <a:bodyPr/>
                    <a:lstStyle/>
                    <a:p>
                      <a:pPr algn="ctr"/>
                      <a:endParaRPr lang="zh-TW" altLang="en-US"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dirty="0" smtClean="0"/>
                        <a:t>B</a:t>
                      </a:r>
                      <a:endParaRPr lang="zh-TW" altLang="en-US" dirty="0"/>
                    </a:p>
                  </a:txBody>
                  <a:tcPr anchor="ctr"/>
                </a:tc>
                <a:extLst>
                  <a:ext uri="{0D108BD9-81ED-4DB2-BD59-A6C34878D82A}">
                    <a16:rowId xmlns:a16="http://schemas.microsoft.com/office/drawing/2014/main" val="3149290204"/>
                  </a:ext>
                </a:extLst>
              </a:tr>
              <a:tr h="504056">
                <a:tc>
                  <a:txBody>
                    <a:bodyPr/>
                    <a:lstStyle/>
                    <a:p>
                      <a:pPr algn="ctr"/>
                      <a:r>
                        <a:rPr lang="en-US" altLang="zh-TW" dirty="0" smtClean="0"/>
                        <a:t>9</a:t>
                      </a:r>
                      <a:endParaRPr lang="zh-TW" altLang="en-US" dirty="0"/>
                    </a:p>
                  </a:txBody>
                  <a:tcPr anchor="ctr"/>
                </a:tc>
                <a:tc>
                  <a:txBody>
                    <a:bodyPr/>
                    <a:lstStyle/>
                    <a:p>
                      <a:pPr algn="ctr"/>
                      <a:endParaRPr lang="zh-TW" altLang="en-US"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dirty="0" smtClean="0"/>
                        <a:t>C</a:t>
                      </a:r>
                      <a:endParaRPr lang="zh-TW" altLang="en-US" dirty="0"/>
                    </a:p>
                  </a:txBody>
                  <a:tcPr anchor="ctr"/>
                </a:tc>
                <a:extLst>
                  <a:ext uri="{0D108BD9-81ED-4DB2-BD59-A6C34878D82A}">
                    <a16:rowId xmlns:a16="http://schemas.microsoft.com/office/drawing/2014/main" val="958435608"/>
                  </a:ext>
                </a:extLst>
              </a:tr>
              <a:tr h="504056">
                <a:tc>
                  <a:txBody>
                    <a:bodyPr/>
                    <a:lstStyle/>
                    <a:p>
                      <a:pPr algn="ctr"/>
                      <a:r>
                        <a:rPr lang="en-US" altLang="zh-TW" dirty="0" smtClean="0"/>
                        <a:t>7</a:t>
                      </a:r>
                      <a:endParaRPr lang="zh-TW" altLang="en-US" dirty="0"/>
                    </a:p>
                  </a:txBody>
                  <a:tcPr anchor="ctr"/>
                </a:tc>
                <a:tc>
                  <a:txBody>
                    <a:bodyPr/>
                    <a:lstStyle/>
                    <a:p>
                      <a:pPr algn="ctr"/>
                      <a:endParaRPr lang="zh-TW" altLang="en-US"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dirty="0" smtClean="0"/>
                        <a:t>D</a:t>
                      </a:r>
                      <a:endParaRPr lang="zh-TW" altLang="en-US" dirty="0"/>
                    </a:p>
                  </a:txBody>
                  <a:tcPr anchor="ctr"/>
                </a:tc>
                <a:extLst>
                  <a:ext uri="{0D108BD9-81ED-4DB2-BD59-A6C34878D82A}">
                    <a16:rowId xmlns:a16="http://schemas.microsoft.com/office/drawing/2014/main" val="1588510438"/>
                  </a:ext>
                </a:extLst>
              </a:tr>
              <a:tr h="504056">
                <a:tc>
                  <a:txBody>
                    <a:bodyPr/>
                    <a:lstStyle/>
                    <a:p>
                      <a:pPr algn="ctr"/>
                      <a:r>
                        <a:rPr lang="en-US" altLang="zh-TW" dirty="0" smtClean="0"/>
                        <a:t>4</a:t>
                      </a:r>
                      <a:endParaRPr lang="zh-TW" altLang="en-US" dirty="0"/>
                    </a:p>
                  </a:txBody>
                  <a:tcPr anchor="ctr"/>
                </a:tc>
                <a:tc>
                  <a:txBody>
                    <a:bodyPr/>
                    <a:lstStyle/>
                    <a:p>
                      <a:pPr algn="ctr"/>
                      <a:endParaRPr lang="zh-TW" altLang="en-US"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dirty="0" smtClean="0"/>
                        <a:t>E</a:t>
                      </a:r>
                      <a:endParaRPr lang="zh-TW" altLang="en-US" dirty="0"/>
                    </a:p>
                  </a:txBody>
                  <a:tcPr anchor="ctr"/>
                </a:tc>
                <a:extLst>
                  <a:ext uri="{0D108BD9-81ED-4DB2-BD59-A6C34878D82A}">
                    <a16:rowId xmlns:a16="http://schemas.microsoft.com/office/drawing/2014/main" val="3198316859"/>
                  </a:ext>
                </a:extLst>
              </a:tr>
              <a:tr h="504056">
                <a:tc>
                  <a:txBody>
                    <a:bodyPr/>
                    <a:lstStyle/>
                    <a:p>
                      <a:pPr algn="ctr"/>
                      <a:r>
                        <a:rPr lang="en-US" altLang="zh-TW" dirty="0" smtClean="0"/>
                        <a:t>3</a:t>
                      </a:r>
                      <a:endParaRPr lang="zh-TW" altLang="en-US" dirty="0"/>
                    </a:p>
                  </a:txBody>
                  <a:tcPr anchor="ctr"/>
                </a:tc>
                <a:tc>
                  <a:txBody>
                    <a:bodyPr/>
                    <a:lstStyle/>
                    <a:p>
                      <a:pPr algn="ctr"/>
                      <a:endParaRPr lang="zh-TW" altLang="en-US"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dirty="0" smtClean="0"/>
                        <a:t>F</a:t>
                      </a:r>
                      <a:endParaRPr lang="zh-TW" altLang="en-US" dirty="0"/>
                    </a:p>
                  </a:txBody>
                  <a:tcPr anchor="ctr"/>
                </a:tc>
                <a:extLst>
                  <a:ext uri="{0D108BD9-81ED-4DB2-BD59-A6C34878D82A}">
                    <a16:rowId xmlns:a16="http://schemas.microsoft.com/office/drawing/2014/main" val="2844917425"/>
                  </a:ext>
                </a:extLst>
              </a:tr>
            </a:tbl>
          </a:graphicData>
        </a:graphic>
      </p:graphicFrame>
      <p:sp>
        <p:nvSpPr>
          <p:cNvPr id="5" name="矩形 4"/>
          <p:cNvSpPr/>
          <p:nvPr/>
        </p:nvSpPr>
        <p:spPr>
          <a:xfrm>
            <a:off x="-828600" y="8181528"/>
            <a:ext cx="3240359" cy="57606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828600" y="9189640"/>
            <a:ext cx="3240359" cy="64807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828600" y="10701808"/>
            <a:ext cx="3240359" cy="64807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 name="直線單箭頭接點 8"/>
          <p:cNvCxnSpPr/>
          <p:nvPr/>
        </p:nvCxnSpPr>
        <p:spPr>
          <a:xfrm>
            <a:off x="2590800" y="9693696"/>
            <a:ext cx="792088" cy="0"/>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3531265" y="8991618"/>
            <a:ext cx="2092580" cy="1404156"/>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ysClr val="windowText" lastClr="000000"/>
                </a:solidFill>
              </a:rPr>
              <a:t>Randomly select k chromosomes</a:t>
            </a:r>
            <a:endParaRPr lang="zh-TW" altLang="en-US" dirty="0">
              <a:solidFill>
                <a:sysClr val="windowText" lastClr="000000"/>
              </a:solidFill>
            </a:endParaRPr>
          </a:p>
        </p:txBody>
      </p:sp>
      <p:cxnSp>
        <p:nvCxnSpPr>
          <p:cNvPr id="13" name="直線單箭頭接點 12"/>
          <p:cNvCxnSpPr/>
          <p:nvPr/>
        </p:nvCxnSpPr>
        <p:spPr>
          <a:xfrm>
            <a:off x="5796136" y="9720878"/>
            <a:ext cx="792088" cy="0"/>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6743351" y="9018800"/>
            <a:ext cx="2092580" cy="1404156"/>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ysClr val="windowText" lastClr="000000"/>
                </a:solidFill>
              </a:rPr>
              <a:t>Pick the best chromosome as parent</a:t>
            </a:r>
            <a:endParaRPr lang="zh-TW" altLang="en-US" dirty="0">
              <a:solidFill>
                <a:sysClr val="windowText" lastClr="000000"/>
              </a:solidFill>
            </a:endParaRPr>
          </a:p>
        </p:txBody>
      </p:sp>
      <p:graphicFrame>
        <p:nvGraphicFramePr>
          <p:cNvPr id="12" name="表格 11"/>
          <p:cNvGraphicFramePr>
            <a:graphicFrameLocks noGrp="1"/>
          </p:cNvGraphicFramePr>
          <p:nvPr>
            <p:extLst>
              <p:ext uri="{D42A27DB-BD31-4B8C-83A1-F6EECF244321}">
                <p14:modId xmlns:p14="http://schemas.microsoft.com/office/powerpoint/2010/main" val="1829308406"/>
              </p:ext>
            </p:extLst>
          </p:nvPr>
        </p:nvGraphicFramePr>
        <p:xfrm>
          <a:off x="6961549" y="10666290"/>
          <a:ext cx="1656183" cy="504056"/>
        </p:xfrm>
        <a:graphic>
          <a:graphicData uri="http://schemas.openxmlformats.org/drawingml/2006/table">
            <a:tbl>
              <a:tblPr firstRow="1" bandRow="1">
                <a:tableStyleId>{5940675A-B579-460E-94D1-54222C63F5DA}</a:tableStyleId>
              </a:tblPr>
              <a:tblGrid>
                <a:gridCol w="1656183">
                  <a:extLst>
                    <a:ext uri="{9D8B030D-6E8A-4147-A177-3AD203B41FA5}">
                      <a16:colId xmlns:a16="http://schemas.microsoft.com/office/drawing/2014/main" val="838826329"/>
                    </a:ext>
                  </a:extLst>
                </a:gridCol>
              </a:tblGrid>
              <a:tr h="504056">
                <a:tc>
                  <a:txBody>
                    <a:bodyPr/>
                    <a:lstStyle/>
                    <a:p>
                      <a:pPr algn="ctr"/>
                      <a:r>
                        <a:rPr lang="en-US" altLang="zh-TW" dirty="0" smtClean="0"/>
                        <a:t>A</a:t>
                      </a:r>
                      <a:endParaRPr lang="zh-TW" altLang="en-US" dirty="0"/>
                    </a:p>
                  </a:txBody>
                  <a:tcPr anchor="ctr"/>
                </a:tc>
                <a:extLst>
                  <a:ext uri="{0D108BD9-81ED-4DB2-BD59-A6C34878D82A}">
                    <a16:rowId xmlns:a16="http://schemas.microsoft.com/office/drawing/2014/main" val="43376423"/>
                  </a:ext>
                </a:extLst>
              </a:tr>
            </a:tbl>
          </a:graphicData>
        </a:graphic>
      </p:graphicFrame>
      <p:pic>
        <p:nvPicPr>
          <p:cNvPr id="16" name="圖片 15"/>
          <p:cNvPicPr>
            <a:picLocks noChangeAspect="1"/>
          </p:cNvPicPr>
          <p:nvPr/>
        </p:nvPicPr>
        <p:blipFill>
          <a:blip r:embed="rId3"/>
          <a:stretch>
            <a:fillRect/>
          </a:stretch>
        </p:blipFill>
        <p:spPr>
          <a:xfrm>
            <a:off x="1205514" y="1229218"/>
            <a:ext cx="6744081" cy="2642491"/>
          </a:xfrm>
          <a:prstGeom prst="rect">
            <a:avLst/>
          </a:prstGeom>
        </p:spPr>
      </p:pic>
    </p:spTree>
    <p:extLst>
      <p:ext uri="{BB962C8B-B14F-4D97-AF65-F5344CB8AC3E}">
        <p14:creationId xmlns:p14="http://schemas.microsoft.com/office/powerpoint/2010/main" val="7231586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1122382"/>
            <a:ext cx="8240713" cy="4899007"/>
          </a:xfrm>
        </p:spPr>
        <p:txBody>
          <a:bodyPr/>
          <a:lstStyle/>
          <a:p>
            <a:r>
              <a:rPr lang="en-US" altLang="zh-TW" dirty="0" smtClean="0"/>
              <a:t>Crossover (Recombination):</a:t>
            </a:r>
          </a:p>
          <a:p>
            <a:pPr lvl="1"/>
            <a:r>
              <a:rPr lang="en-US" altLang="zh-TW" dirty="0" smtClean="0"/>
              <a:t>For increase the diversity of the population, we use one-point crossover to generate the offspring chromosomes.</a:t>
            </a:r>
          </a:p>
          <a:p>
            <a:pPr marL="457200" lvl="1" indent="0">
              <a:buNone/>
            </a:pPr>
            <a:endParaRPr lang="en-US" altLang="zh-TW" dirty="0"/>
          </a:p>
          <a:p>
            <a:pPr lvl="1"/>
            <a:endParaRPr lang="en-US" altLang="zh-TW" dirty="0" smtClean="0"/>
          </a:p>
          <a:p>
            <a:endParaRPr lang="en-US" altLang="zh-TW" dirty="0" smtClean="0"/>
          </a:p>
          <a:p>
            <a:r>
              <a:rPr lang="en-US" altLang="zh-TW" dirty="0" smtClean="0"/>
              <a:t>Mutation:</a:t>
            </a:r>
          </a:p>
          <a:p>
            <a:pPr lvl="1"/>
            <a:r>
              <a:rPr lang="en-US" altLang="zh-TW" dirty="0"/>
              <a:t>The motion step is very important to increase the diversity of chromosomes. It can avoid the algorithm converge to local optima.</a:t>
            </a:r>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Investment target</a:t>
            </a:r>
            <a:br>
              <a:rPr lang="en-US" altLang="zh-TW" b="1" dirty="0" smtClean="0">
                <a:solidFill>
                  <a:srgbClr val="2907A5"/>
                </a:solidFill>
                <a:latin typeface="+mj-lt"/>
                <a:ea typeface="+mj-ea"/>
                <a:cs typeface="+mj-cs"/>
              </a:rPr>
            </a:br>
            <a:r>
              <a:rPr lang="en-US" altLang="zh-TW" b="1" dirty="0" smtClean="0">
                <a:solidFill>
                  <a:srgbClr val="2907A5"/>
                </a:solidFill>
                <a:latin typeface="+mj-lt"/>
                <a:ea typeface="+mj-ea"/>
                <a:cs typeface="+mj-cs"/>
              </a:rPr>
              <a:t>extraction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25</a:t>
            </a:fld>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4184072728"/>
              </p:ext>
            </p:extLst>
          </p:nvPr>
        </p:nvGraphicFramePr>
        <p:xfrm>
          <a:off x="-457200" y="9621688"/>
          <a:ext cx="4453134" cy="1877928"/>
        </p:xfrm>
        <a:graphic>
          <a:graphicData uri="http://schemas.openxmlformats.org/drawingml/2006/table">
            <a:tbl>
              <a:tblPr firstRow="1" bandRow="1">
                <a:tableStyleId>{5940675A-B579-460E-94D1-54222C63F5DA}</a:tableStyleId>
              </a:tblPr>
              <a:tblGrid>
                <a:gridCol w="742189">
                  <a:extLst>
                    <a:ext uri="{9D8B030D-6E8A-4147-A177-3AD203B41FA5}">
                      <a16:colId xmlns:a16="http://schemas.microsoft.com/office/drawing/2014/main" val="1383846200"/>
                    </a:ext>
                  </a:extLst>
                </a:gridCol>
                <a:gridCol w="742189">
                  <a:extLst>
                    <a:ext uri="{9D8B030D-6E8A-4147-A177-3AD203B41FA5}">
                      <a16:colId xmlns:a16="http://schemas.microsoft.com/office/drawing/2014/main" val="689266858"/>
                    </a:ext>
                  </a:extLst>
                </a:gridCol>
                <a:gridCol w="742189">
                  <a:extLst>
                    <a:ext uri="{9D8B030D-6E8A-4147-A177-3AD203B41FA5}">
                      <a16:colId xmlns:a16="http://schemas.microsoft.com/office/drawing/2014/main" val="2333666190"/>
                    </a:ext>
                  </a:extLst>
                </a:gridCol>
                <a:gridCol w="742189">
                  <a:extLst>
                    <a:ext uri="{9D8B030D-6E8A-4147-A177-3AD203B41FA5}">
                      <a16:colId xmlns:a16="http://schemas.microsoft.com/office/drawing/2014/main" val="142585621"/>
                    </a:ext>
                  </a:extLst>
                </a:gridCol>
                <a:gridCol w="742189">
                  <a:extLst>
                    <a:ext uri="{9D8B030D-6E8A-4147-A177-3AD203B41FA5}">
                      <a16:colId xmlns:a16="http://schemas.microsoft.com/office/drawing/2014/main" val="2353577298"/>
                    </a:ext>
                  </a:extLst>
                </a:gridCol>
                <a:gridCol w="742189">
                  <a:extLst>
                    <a:ext uri="{9D8B030D-6E8A-4147-A177-3AD203B41FA5}">
                      <a16:colId xmlns:a16="http://schemas.microsoft.com/office/drawing/2014/main" val="3967491175"/>
                    </a:ext>
                  </a:extLst>
                </a:gridCol>
              </a:tblGrid>
              <a:tr h="504056">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extLst>
                  <a:ext uri="{0D108BD9-81ED-4DB2-BD59-A6C34878D82A}">
                    <a16:rowId xmlns:a16="http://schemas.microsoft.com/office/drawing/2014/main" val="3469803544"/>
                  </a:ext>
                </a:extLst>
              </a:tr>
              <a:tr h="216024">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en-US" altLang="zh-TW"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2232921"/>
                  </a:ext>
                </a:extLst>
              </a:tr>
              <a:tr h="504056">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390408"/>
                  </a:ext>
                </a:extLst>
              </a:tr>
              <a:tr h="504056">
                <a:tc gridSpan="6">
                  <a:txBody>
                    <a:bodyPr/>
                    <a:lstStyle/>
                    <a:p>
                      <a:pPr algn="ctr"/>
                      <a:r>
                        <a:rPr lang="en-US" altLang="zh-TW" dirty="0" smtClean="0">
                          <a:solidFill>
                            <a:sysClr val="windowText" lastClr="000000"/>
                          </a:solidFill>
                        </a:rPr>
                        <a:t>Parent</a:t>
                      </a:r>
                      <a:r>
                        <a:rPr lang="en-US" altLang="zh-TW" baseline="0" dirty="0" smtClean="0">
                          <a:solidFill>
                            <a:sysClr val="windowText" lastClr="000000"/>
                          </a:solidFill>
                        </a:rPr>
                        <a:t> chromosomes</a:t>
                      </a: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en-US" altLang="zh-TW"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293214"/>
                  </a:ext>
                </a:extLst>
              </a:tr>
            </a:tbl>
          </a:graphicData>
        </a:graphic>
      </p:graphicFrame>
      <p:cxnSp>
        <p:nvCxnSpPr>
          <p:cNvPr id="17" name="直線單箭頭接點 16"/>
          <p:cNvCxnSpPr/>
          <p:nvPr/>
        </p:nvCxnSpPr>
        <p:spPr>
          <a:xfrm>
            <a:off x="4345854" y="10299395"/>
            <a:ext cx="792088" cy="0"/>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1034728" y="9615319"/>
            <a:ext cx="0" cy="136815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22" name="表格 21"/>
          <p:cNvGraphicFramePr>
            <a:graphicFrameLocks noGrp="1"/>
          </p:cNvGraphicFramePr>
          <p:nvPr>
            <p:extLst>
              <p:ext uri="{D42A27DB-BD31-4B8C-83A1-F6EECF244321}">
                <p14:modId xmlns:p14="http://schemas.microsoft.com/office/powerpoint/2010/main" val="1350624620"/>
              </p:ext>
            </p:extLst>
          </p:nvPr>
        </p:nvGraphicFramePr>
        <p:xfrm>
          <a:off x="5487862" y="9621688"/>
          <a:ext cx="4453134" cy="1877928"/>
        </p:xfrm>
        <a:graphic>
          <a:graphicData uri="http://schemas.openxmlformats.org/drawingml/2006/table">
            <a:tbl>
              <a:tblPr firstRow="1" bandRow="1">
                <a:tableStyleId>{5940675A-B579-460E-94D1-54222C63F5DA}</a:tableStyleId>
              </a:tblPr>
              <a:tblGrid>
                <a:gridCol w="742189">
                  <a:extLst>
                    <a:ext uri="{9D8B030D-6E8A-4147-A177-3AD203B41FA5}">
                      <a16:colId xmlns:a16="http://schemas.microsoft.com/office/drawing/2014/main" val="1383846200"/>
                    </a:ext>
                  </a:extLst>
                </a:gridCol>
                <a:gridCol w="742189">
                  <a:extLst>
                    <a:ext uri="{9D8B030D-6E8A-4147-A177-3AD203B41FA5}">
                      <a16:colId xmlns:a16="http://schemas.microsoft.com/office/drawing/2014/main" val="689266858"/>
                    </a:ext>
                  </a:extLst>
                </a:gridCol>
                <a:gridCol w="742189">
                  <a:extLst>
                    <a:ext uri="{9D8B030D-6E8A-4147-A177-3AD203B41FA5}">
                      <a16:colId xmlns:a16="http://schemas.microsoft.com/office/drawing/2014/main" val="2333666190"/>
                    </a:ext>
                  </a:extLst>
                </a:gridCol>
                <a:gridCol w="742189">
                  <a:extLst>
                    <a:ext uri="{9D8B030D-6E8A-4147-A177-3AD203B41FA5}">
                      <a16:colId xmlns:a16="http://schemas.microsoft.com/office/drawing/2014/main" val="142585621"/>
                    </a:ext>
                  </a:extLst>
                </a:gridCol>
                <a:gridCol w="742189">
                  <a:extLst>
                    <a:ext uri="{9D8B030D-6E8A-4147-A177-3AD203B41FA5}">
                      <a16:colId xmlns:a16="http://schemas.microsoft.com/office/drawing/2014/main" val="2353577298"/>
                    </a:ext>
                  </a:extLst>
                </a:gridCol>
                <a:gridCol w="742189">
                  <a:extLst>
                    <a:ext uri="{9D8B030D-6E8A-4147-A177-3AD203B41FA5}">
                      <a16:colId xmlns:a16="http://schemas.microsoft.com/office/drawing/2014/main" val="3967491175"/>
                    </a:ext>
                  </a:extLst>
                </a:gridCol>
              </a:tblGrid>
              <a:tr h="504056">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extLst>
                  <a:ext uri="{0D108BD9-81ED-4DB2-BD59-A6C34878D82A}">
                    <a16:rowId xmlns:a16="http://schemas.microsoft.com/office/drawing/2014/main" val="3469803544"/>
                  </a:ext>
                </a:extLst>
              </a:tr>
              <a:tr h="216024">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en-US" altLang="zh-TW"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2232921"/>
                  </a:ext>
                </a:extLst>
              </a:tr>
              <a:tr h="504056">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0</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390408"/>
                  </a:ext>
                </a:extLst>
              </a:tr>
              <a:tr h="504056">
                <a:tc gridSpan="6">
                  <a:txBody>
                    <a:bodyPr/>
                    <a:lstStyle/>
                    <a:p>
                      <a:pPr algn="ctr"/>
                      <a:r>
                        <a:rPr lang="en-US" altLang="zh-TW" dirty="0" smtClean="0">
                          <a:solidFill>
                            <a:sysClr val="windowText" lastClr="000000"/>
                          </a:solidFill>
                        </a:rPr>
                        <a:t>Offspring chromosomes</a:t>
                      </a: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en-US" altLang="zh-TW"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293214"/>
                  </a:ext>
                </a:extLst>
              </a:tr>
            </a:tbl>
          </a:graphicData>
        </a:graphic>
      </p:graphicFrame>
      <p:pic>
        <p:nvPicPr>
          <p:cNvPr id="25" name="圖片 24"/>
          <p:cNvPicPr>
            <a:picLocks noChangeAspect="1"/>
          </p:cNvPicPr>
          <p:nvPr/>
        </p:nvPicPr>
        <p:blipFill>
          <a:blip r:embed="rId3"/>
          <a:stretch>
            <a:fillRect/>
          </a:stretch>
        </p:blipFill>
        <p:spPr>
          <a:xfrm>
            <a:off x="1513358" y="2408058"/>
            <a:ext cx="6128394" cy="1125331"/>
          </a:xfrm>
          <a:prstGeom prst="rect">
            <a:avLst/>
          </a:prstGeom>
        </p:spPr>
      </p:pic>
      <p:graphicFrame>
        <p:nvGraphicFramePr>
          <p:cNvPr id="26" name="表格 25"/>
          <p:cNvGraphicFramePr>
            <a:graphicFrameLocks noGrp="1"/>
          </p:cNvGraphicFramePr>
          <p:nvPr>
            <p:extLst>
              <p:ext uri="{D42A27DB-BD31-4B8C-83A1-F6EECF244321}">
                <p14:modId xmlns:p14="http://schemas.microsoft.com/office/powerpoint/2010/main" val="952462428"/>
              </p:ext>
            </p:extLst>
          </p:nvPr>
        </p:nvGraphicFramePr>
        <p:xfrm>
          <a:off x="1331640" y="12001296"/>
          <a:ext cx="4453134" cy="1739632"/>
        </p:xfrm>
        <a:graphic>
          <a:graphicData uri="http://schemas.openxmlformats.org/drawingml/2006/table">
            <a:tbl>
              <a:tblPr firstRow="1" bandRow="1">
                <a:tableStyleId>{5940675A-B579-460E-94D1-54222C63F5DA}</a:tableStyleId>
              </a:tblPr>
              <a:tblGrid>
                <a:gridCol w="742189">
                  <a:extLst>
                    <a:ext uri="{9D8B030D-6E8A-4147-A177-3AD203B41FA5}">
                      <a16:colId xmlns:a16="http://schemas.microsoft.com/office/drawing/2014/main" val="1383846200"/>
                    </a:ext>
                  </a:extLst>
                </a:gridCol>
                <a:gridCol w="742189">
                  <a:extLst>
                    <a:ext uri="{9D8B030D-6E8A-4147-A177-3AD203B41FA5}">
                      <a16:colId xmlns:a16="http://schemas.microsoft.com/office/drawing/2014/main" val="689266858"/>
                    </a:ext>
                  </a:extLst>
                </a:gridCol>
                <a:gridCol w="742189">
                  <a:extLst>
                    <a:ext uri="{9D8B030D-6E8A-4147-A177-3AD203B41FA5}">
                      <a16:colId xmlns:a16="http://schemas.microsoft.com/office/drawing/2014/main" val="2333666190"/>
                    </a:ext>
                  </a:extLst>
                </a:gridCol>
                <a:gridCol w="742189">
                  <a:extLst>
                    <a:ext uri="{9D8B030D-6E8A-4147-A177-3AD203B41FA5}">
                      <a16:colId xmlns:a16="http://schemas.microsoft.com/office/drawing/2014/main" val="142585621"/>
                    </a:ext>
                  </a:extLst>
                </a:gridCol>
                <a:gridCol w="742189">
                  <a:extLst>
                    <a:ext uri="{9D8B030D-6E8A-4147-A177-3AD203B41FA5}">
                      <a16:colId xmlns:a16="http://schemas.microsoft.com/office/drawing/2014/main" val="2353577298"/>
                    </a:ext>
                  </a:extLst>
                </a:gridCol>
                <a:gridCol w="742189">
                  <a:extLst>
                    <a:ext uri="{9D8B030D-6E8A-4147-A177-3AD203B41FA5}">
                      <a16:colId xmlns:a16="http://schemas.microsoft.com/office/drawing/2014/main" val="3967491175"/>
                    </a:ext>
                  </a:extLst>
                </a:gridCol>
              </a:tblGrid>
              <a:tr h="504056">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extLst>
                  <a:ext uri="{0D108BD9-81ED-4DB2-BD59-A6C34878D82A}">
                    <a16:rowId xmlns:a16="http://schemas.microsoft.com/office/drawing/2014/main" val="3469803544"/>
                  </a:ext>
                </a:extLst>
              </a:tr>
              <a:tr h="216024">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lang="en-US" altLang="zh-TW"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3252232921"/>
                  </a:ext>
                </a:extLst>
              </a:tr>
              <a:tr h="216024">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ltLang="zh-TW"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1947109"/>
                  </a:ext>
                </a:extLst>
              </a:tr>
              <a:tr h="504056">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390408"/>
                  </a:ext>
                </a:extLst>
              </a:tr>
            </a:tbl>
          </a:graphicData>
        </a:graphic>
      </p:graphicFrame>
      <p:cxnSp>
        <p:nvCxnSpPr>
          <p:cNvPr id="27" name="直線單箭頭接點 26"/>
          <p:cNvCxnSpPr/>
          <p:nvPr/>
        </p:nvCxnSpPr>
        <p:spPr>
          <a:xfrm>
            <a:off x="3923928" y="12587638"/>
            <a:ext cx="0" cy="566947"/>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矩形 30"/>
          <p:cNvSpPr/>
          <p:nvPr/>
        </p:nvSpPr>
        <p:spPr>
          <a:xfrm>
            <a:off x="3419870" y="11853936"/>
            <a:ext cx="1008114" cy="73370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p:cNvSpPr/>
          <p:nvPr/>
        </p:nvSpPr>
        <p:spPr>
          <a:xfrm>
            <a:off x="3419870" y="13154585"/>
            <a:ext cx="1008114" cy="73370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 name="圖片 32"/>
          <p:cNvPicPr>
            <a:picLocks noChangeAspect="1"/>
          </p:cNvPicPr>
          <p:nvPr/>
        </p:nvPicPr>
        <p:blipFill>
          <a:blip r:embed="rId4"/>
          <a:stretch>
            <a:fillRect/>
          </a:stretch>
        </p:blipFill>
        <p:spPr>
          <a:xfrm>
            <a:off x="3174347" y="4746825"/>
            <a:ext cx="2806416" cy="1294388"/>
          </a:xfrm>
          <a:prstGeom prst="rect">
            <a:avLst/>
          </a:prstGeom>
        </p:spPr>
      </p:pic>
    </p:spTree>
    <p:extLst>
      <p:ext uri="{BB962C8B-B14F-4D97-AF65-F5344CB8AC3E}">
        <p14:creationId xmlns:p14="http://schemas.microsoft.com/office/powerpoint/2010/main" val="13530205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a:t>
            </a:r>
            <a:r>
              <a:rPr lang="en-US" altLang="zh-TW" dirty="0" smtClean="0"/>
              <a:t>Collection and description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26</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p:txBody>
          <a:bodyPr/>
          <a:lstStyle/>
          <a:p>
            <a:pPr marL="457200" indent="-457200">
              <a:buFont typeface="+mj-lt"/>
              <a:buAutoNum type="arabicPeriod"/>
            </a:pPr>
            <a:r>
              <a:rPr lang="en-US" altLang="zh-TW" sz="2000" dirty="0"/>
              <a:t>Social investment </a:t>
            </a:r>
            <a:r>
              <a:rPr lang="en-US" altLang="zh-TW" sz="2000" dirty="0" smtClean="0"/>
              <a:t>Data</a:t>
            </a:r>
          </a:p>
          <a:p>
            <a:pPr marL="857250" lvl="1" indent="-457200">
              <a:buFont typeface="Arial" panose="020B0604020202020204" pitchFamily="34" charset="0"/>
              <a:buChar char="•"/>
            </a:pPr>
            <a:r>
              <a:rPr lang="en-US" altLang="zh-TW" sz="1800" dirty="0" smtClean="0"/>
              <a:t>Social investing platform: </a:t>
            </a:r>
            <a:r>
              <a:rPr lang="en-US" altLang="zh-TW" sz="1800" dirty="0" err="1" smtClean="0"/>
              <a:t>Etoro</a:t>
            </a:r>
            <a:endParaRPr lang="en-US" altLang="zh-TW" sz="1800" dirty="0"/>
          </a:p>
          <a:p>
            <a:pPr marL="857250" lvl="1" indent="-457200">
              <a:buFont typeface="Arial" panose="020B0604020202020204" pitchFamily="34" charset="0"/>
              <a:buChar char="•"/>
            </a:pPr>
            <a:r>
              <a:rPr lang="en-US" altLang="zh-TW" sz="1800" dirty="0" smtClean="0"/>
              <a:t>Stock market: NYSE</a:t>
            </a:r>
          </a:p>
          <a:p>
            <a:pPr marL="857250" lvl="1" indent="-457200">
              <a:buFont typeface="Arial" panose="020B0604020202020204" pitchFamily="34" charset="0"/>
              <a:buChar char="•"/>
            </a:pPr>
            <a:r>
              <a:rPr lang="en-US" altLang="zh-TW" sz="1800" dirty="0"/>
              <a:t>Data </a:t>
            </a:r>
            <a:r>
              <a:rPr lang="en-US" altLang="zh-TW" sz="1800" dirty="0" smtClean="0"/>
              <a:t>period: 2017/11-2018/01</a:t>
            </a:r>
          </a:p>
          <a:p>
            <a:pPr marL="857250" lvl="1" indent="-457200">
              <a:buFont typeface="Arial" panose="020B0604020202020204" pitchFamily="34" charset="0"/>
              <a:buChar char="•"/>
            </a:pPr>
            <a:r>
              <a:rPr lang="en-US" altLang="zh-TW" sz="1800" dirty="0" smtClean="0"/>
              <a:t>12643 posts, 57621 comment and 8458 users</a:t>
            </a:r>
          </a:p>
          <a:p>
            <a:pPr marL="457200" indent="-457200">
              <a:buFont typeface="+mj-lt"/>
              <a:buAutoNum type="arabicPeriod"/>
            </a:pPr>
            <a:r>
              <a:rPr lang="en-US" altLang="zh-TW" sz="2000" dirty="0" smtClean="0"/>
              <a:t>Stock historical quotes data</a:t>
            </a:r>
            <a:endParaRPr lang="en-US" altLang="zh-TW" sz="1600" dirty="0" smtClean="0"/>
          </a:p>
          <a:p>
            <a:pPr marL="857250" lvl="1" indent="-457200">
              <a:buFont typeface="Arial" panose="020B0604020202020204" pitchFamily="34" charset="0"/>
              <a:buChar char="•"/>
            </a:pPr>
            <a:r>
              <a:rPr lang="en-US" altLang="zh-TW" sz="1600" dirty="0" smtClean="0"/>
              <a:t>Google </a:t>
            </a:r>
            <a:r>
              <a:rPr lang="en-US" altLang="zh-TW" sz="1600" dirty="0"/>
              <a:t>finance quotes data</a:t>
            </a:r>
          </a:p>
          <a:p>
            <a:pPr marL="857250" lvl="1" indent="-457200">
              <a:buFont typeface="Arial" panose="020B0604020202020204" pitchFamily="34" charset="0"/>
              <a:buChar char="•"/>
            </a:pPr>
            <a:r>
              <a:rPr lang="en-US" altLang="zh-TW" sz="1600" dirty="0"/>
              <a:t>Data period: </a:t>
            </a:r>
            <a:r>
              <a:rPr lang="en-US" altLang="zh-TW" sz="1600" dirty="0" smtClean="0"/>
              <a:t>2017/01-2018/02</a:t>
            </a:r>
          </a:p>
          <a:p>
            <a:pPr marL="457200" indent="-457200">
              <a:buFont typeface="+mj-lt"/>
              <a:buAutoNum type="arabicPeriod"/>
            </a:pPr>
            <a:r>
              <a:rPr lang="en-US" altLang="zh-TW" sz="2000" dirty="0" smtClean="0"/>
              <a:t>Financial terminology</a:t>
            </a:r>
          </a:p>
          <a:p>
            <a:pPr marL="857250" lvl="1" indent="-457200">
              <a:buFont typeface="Arial" panose="020B0604020202020204" pitchFamily="34" charset="0"/>
              <a:buChar char="•"/>
            </a:pPr>
            <a:r>
              <a:rPr lang="en-US" altLang="zh-TW" sz="1600" dirty="0" err="1"/>
              <a:t>Loughran</a:t>
            </a:r>
            <a:r>
              <a:rPr lang="en-US" altLang="zh-TW" sz="1600" dirty="0"/>
              <a:t> and McDonald financial sentiment word </a:t>
            </a:r>
            <a:r>
              <a:rPr lang="en-US" altLang="zh-TW" sz="1600" dirty="0" smtClean="0"/>
              <a:t>list</a:t>
            </a:r>
          </a:p>
          <a:p>
            <a:pPr marL="857250" lvl="1" indent="-457200">
              <a:buFont typeface="Arial" panose="020B0604020202020204" pitchFamily="34" charset="0"/>
              <a:buChar char="•"/>
            </a:pPr>
            <a:r>
              <a:rPr lang="en-US" altLang="zh-TW" sz="1600" dirty="0" smtClean="0"/>
              <a:t>85222 words</a:t>
            </a:r>
          </a:p>
          <a:p>
            <a:pPr marL="457200" indent="-457200">
              <a:buFont typeface="+mj-lt"/>
              <a:buAutoNum type="arabicPeriod"/>
            </a:pPr>
            <a:r>
              <a:rPr lang="en-US" altLang="zh-TW" sz="2000" dirty="0" smtClean="0"/>
              <a:t>Financial statement data</a:t>
            </a:r>
          </a:p>
          <a:p>
            <a:pPr marL="857250" lvl="1" indent="-457200">
              <a:buFont typeface="+mj-lt"/>
              <a:buAutoNum type="arabicPeriod"/>
            </a:pPr>
            <a:r>
              <a:rPr lang="en-US" altLang="zh-TW" sz="1600" dirty="0" smtClean="0"/>
              <a:t>WRDS financial and accounting data base </a:t>
            </a:r>
          </a:p>
          <a:p>
            <a:pPr marL="857250" lvl="1" indent="-457200">
              <a:buFont typeface="+mj-lt"/>
              <a:buAutoNum type="arabicPeriod"/>
            </a:pPr>
            <a:r>
              <a:rPr lang="en-US" altLang="zh-TW" sz="1600" dirty="0"/>
              <a:t>Data period: </a:t>
            </a:r>
            <a:r>
              <a:rPr lang="en-US" altLang="zh-TW" sz="1600" dirty="0" smtClean="0"/>
              <a:t>2017Q1-2018Q1</a:t>
            </a:r>
            <a:endParaRPr lang="en-US" altLang="zh-TW" sz="1600" dirty="0"/>
          </a:p>
          <a:p>
            <a:pPr marL="457200" indent="-457200">
              <a:buFont typeface="+mj-lt"/>
              <a:buAutoNum type="arabicPeriod"/>
            </a:pPr>
            <a:r>
              <a:rPr lang="en-US" altLang="zh-TW" sz="2000" dirty="0" smtClean="0"/>
              <a:t>Financial </a:t>
            </a:r>
            <a:r>
              <a:rPr lang="en-US" altLang="zh-TW" sz="2000" dirty="0"/>
              <a:t>sentiment analysis network training data </a:t>
            </a:r>
            <a:r>
              <a:rPr lang="en-US" altLang="zh-TW" sz="2000" dirty="0" smtClean="0"/>
              <a:t>set</a:t>
            </a:r>
          </a:p>
          <a:p>
            <a:pPr marL="857250" lvl="1" indent="-457200">
              <a:buFont typeface="Arial" panose="020B0604020202020204" pitchFamily="34" charset="0"/>
              <a:buChar char="•"/>
            </a:pPr>
            <a:r>
              <a:rPr lang="en-US" altLang="zh-TW" sz="1600" dirty="0" smtClean="0"/>
              <a:t>4319 English financial and economic news articles with sentiment score</a:t>
            </a:r>
            <a:endParaRPr lang="zh-TW" altLang="en-US" sz="1600" dirty="0"/>
          </a:p>
        </p:txBody>
      </p:sp>
    </p:spTree>
    <p:extLst>
      <p:ext uri="{BB962C8B-B14F-4D97-AF65-F5344CB8AC3E}">
        <p14:creationId xmlns:p14="http://schemas.microsoft.com/office/powerpoint/2010/main" val="20798601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smtClean="0"/>
              <a:t>Authority analysis</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27</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457200" y="1196975"/>
            <a:ext cx="8229600" cy="4968329"/>
          </a:xfrm>
        </p:spPr>
        <p:txBody>
          <a:bodyPr/>
          <a:lstStyle/>
          <a:p>
            <a:pPr marL="0" indent="0">
              <a:buNone/>
            </a:pPr>
            <a:r>
              <a:rPr lang="en-US" altLang="zh-TW" dirty="0"/>
              <a:t>In the authority analysis part, we evaluate the credibility of the users by analyzing the expertise and influence of others.</a:t>
            </a:r>
            <a:endParaRPr lang="en-US" altLang="zh-TW" sz="2000" dirty="0"/>
          </a:p>
          <a:p>
            <a:pPr marL="457200" indent="-457200">
              <a:buFont typeface="+mj-lt"/>
              <a:buAutoNum type="arabicPeriod"/>
            </a:pPr>
            <a:r>
              <a:rPr lang="en-US" altLang="zh-TW" sz="2000" b="1" dirty="0" smtClean="0"/>
              <a:t>Expertise score calculation:</a:t>
            </a:r>
            <a:r>
              <a:rPr lang="en-US" altLang="zh-TW" sz="2000" dirty="0" smtClean="0"/>
              <a:t> we calculate the importance of users posts to evaluate the expertise degree of each user</a:t>
            </a:r>
            <a:r>
              <a:rPr lang="en-US" altLang="zh-TW" sz="2000" dirty="0"/>
              <a:t>. If the score is higher, then it means the user has more expertise degree on the social </a:t>
            </a:r>
            <a:r>
              <a:rPr lang="en-US" altLang="zh-TW" sz="2000" dirty="0" smtClean="0"/>
              <a:t>network.</a:t>
            </a:r>
          </a:p>
          <a:p>
            <a:pPr marL="457200" indent="-457200">
              <a:buFont typeface="+mj-lt"/>
              <a:buAutoNum type="arabicPeriod"/>
            </a:pPr>
            <a:r>
              <a:rPr lang="en-US" altLang="zh-TW" sz="2000" b="1" dirty="0" smtClean="0"/>
              <a:t>Influence score </a:t>
            </a:r>
            <a:r>
              <a:rPr lang="en-US" altLang="zh-TW" sz="2000" b="1" dirty="0"/>
              <a:t>calculation: </a:t>
            </a:r>
            <a:r>
              <a:rPr lang="en-US" altLang="zh-TW" sz="2000" dirty="0"/>
              <a:t>This score shows the influential degree of each user on </a:t>
            </a:r>
            <a:r>
              <a:rPr lang="en-US" altLang="zh-TW" sz="2000" dirty="0" err="1"/>
              <a:t>eToro</a:t>
            </a:r>
            <a:r>
              <a:rPr lang="en-US" altLang="zh-TW" sz="2000" dirty="0"/>
              <a:t>. If the influence score of user is higher, it means the user has more influence on social media. </a:t>
            </a:r>
          </a:p>
        </p:txBody>
      </p:sp>
      <p:graphicFrame>
        <p:nvGraphicFramePr>
          <p:cNvPr id="3" name="表格 2"/>
          <p:cNvGraphicFramePr>
            <a:graphicFrameLocks noGrp="1"/>
          </p:cNvGraphicFramePr>
          <p:nvPr>
            <p:extLst>
              <p:ext uri="{D42A27DB-BD31-4B8C-83A1-F6EECF244321}">
                <p14:modId xmlns:p14="http://schemas.microsoft.com/office/powerpoint/2010/main" val="2147758450"/>
              </p:ext>
            </p:extLst>
          </p:nvPr>
        </p:nvGraphicFramePr>
        <p:xfrm>
          <a:off x="457200" y="4869160"/>
          <a:ext cx="8229600" cy="1371600"/>
        </p:xfrm>
        <a:graphic>
          <a:graphicData uri="http://schemas.openxmlformats.org/drawingml/2006/table">
            <a:tbl>
              <a:tblPr firstRow="1" firstCol="1" bandRow="1">
                <a:tableStyleId>{3B4B98B0-60AC-42C2-AFA5-B58CD77FA1E5}</a:tableStyleId>
              </a:tblPr>
              <a:tblGrid>
                <a:gridCol w="4114800">
                  <a:extLst>
                    <a:ext uri="{9D8B030D-6E8A-4147-A177-3AD203B41FA5}">
                      <a16:colId xmlns:a16="http://schemas.microsoft.com/office/drawing/2014/main" val="3680615894"/>
                    </a:ext>
                  </a:extLst>
                </a:gridCol>
                <a:gridCol w="4114800">
                  <a:extLst>
                    <a:ext uri="{9D8B030D-6E8A-4147-A177-3AD203B41FA5}">
                      <a16:colId xmlns:a16="http://schemas.microsoft.com/office/drawing/2014/main" val="3584436259"/>
                    </a:ext>
                  </a:extLst>
                </a:gridCol>
              </a:tblGrid>
              <a:tr h="0">
                <a:tc>
                  <a:txBody>
                    <a:bodyPr/>
                    <a:lstStyle/>
                    <a:p>
                      <a:pPr algn="ctr">
                        <a:lnSpc>
                          <a:spcPct val="150000"/>
                        </a:lnSpc>
                        <a:spcAft>
                          <a:spcPts val="0"/>
                        </a:spcAft>
                      </a:pPr>
                      <a:r>
                        <a:rPr lang="en-US" sz="1000" kern="100" dirty="0" err="1">
                          <a:effectLst/>
                        </a:rPr>
                        <a:t>User_id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Influence score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647045295"/>
                  </a:ext>
                </a:extLst>
              </a:tr>
              <a:tr h="0">
                <a:tc>
                  <a:txBody>
                    <a:bodyPr/>
                    <a:lstStyle/>
                    <a:p>
                      <a:pPr algn="ctr">
                        <a:lnSpc>
                          <a:spcPct val="150000"/>
                        </a:lnSpc>
                        <a:spcAft>
                          <a:spcPts val="0"/>
                        </a:spcAft>
                      </a:pPr>
                      <a:r>
                        <a:rPr lang="en-US" sz="1000" kern="100" dirty="0">
                          <a:effectLst/>
                        </a:rPr>
                        <a:t>mrthor7734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0.022952534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938399946"/>
                  </a:ext>
                </a:extLst>
              </a:tr>
              <a:tr h="0">
                <a:tc>
                  <a:txBody>
                    <a:bodyPr/>
                    <a:lstStyle/>
                    <a:p>
                      <a:pPr algn="ctr">
                        <a:lnSpc>
                          <a:spcPct val="150000"/>
                        </a:lnSpc>
                        <a:spcAft>
                          <a:spcPts val="0"/>
                        </a:spcAft>
                      </a:pPr>
                      <a:r>
                        <a:rPr lang="en-US" sz="1000" kern="100">
                          <a:effectLst/>
                        </a:rPr>
                        <a:t>wesl3y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0.013568097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16158353"/>
                  </a:ext>
                </a:extLst>
              </a:tr>
              <a:tr h="0">
                <a:tc>
                  <a:txBody>
                    <a:bodyPr/>
                    <a:lstStyle/>
                    <a:p>
                      <a:pPr algn="ctr">
                        <a:lnSpc>
                          <a:spcPct val="150000"/>
                        </a:lnSpc>
                        <a:spcAft>
                          <a:spcPts val="0"/>
                        </a:spcAft>
                      </a:pPr>
                      <a:r>
                        <a:rPr lang="en-US" sz="1000" kern="100">
                          <a:effectLst/>
                        </a:rPr>
                        <a:t>Alessandronuti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0.008276488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652929694"/>
                  </a:ext>
                </a:extLst>
              </a:tr>
              <a:tr h="0">
                <a:tc>
                  <a:txBody>
                    <a:bodyPr/>
                    <a:lstStyle/>
                    <a:p>
                      <a:pPr algn="ctr">
                        <a:lnSpc>
                          <a:spcPct val="150000"/>
                        </a:lnSpc>
                        <a:spcAft>
                          <a:spcPts val="0"/>
                        </a:spcAft>
                      </a:pPr>
                      <a:r>
                        <a:rPr lang="en-US" sz="1000" kern="100">
                          <a:effectLst/>
                        </a:rPr>
                        <a:t>Alexandrucinca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0.008234878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248132312"/>
                  </a:ext>
                </a:extLst>
              </a:tr>
              <a:tr h="0">
                <a:tc>
                  <a:txBody>
                    <a:bodyPr/>
                    <a:lstStyle/>
                    <a:p>
                      <a:pPr algn="ctr">
                        <a:lnSpc>
                          <a:spcPct val="150000"/>
                        </a:lnSpc>
                        <a:spcAft>
                          <a:spcPts val="0"/>
                        </a:spcAft>
                      </a:pPr>
                      <a:r>
                        <a:rPr lang="en-US" sz="1000" kern="100">
                          <a:effectLst/>
                        </a:rPr>
                        <a:t>Volatilityalerts</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0.007008857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989434032"/>
                  </a:ext>
                </a:extLst>
              </a:tr>
            </a:tbl>
          </a:graphicData>
        </a:graphic>
      </p:graphicFrame>
    </p:spTree>
    <p:extLst>
      <p:ext uri="{BB962C8B-B14F-4D97-AF65-F5344CB8AC3E}">
        <p14:creationId xmlns:p14="http://schemas.microsoft.com/office/powerpoint/2010/main" val="21672094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smtClean="0"/>
              <a:t>Investment target extraction</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28</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457200" y="1196975"/>
            <a:ext cx="8229600" cy="4968329"/>
          </a:xfrm>
        </p:spPr>
        <p:txBody>
          <a:bodyPr/>
          <a:lstStyle/>
          <a:p>
            <a:pPr marL="0" indent="0">
              <a:buNone/>
            </a:pPr>
            <a:r>
              <a:rPr lang="en-US" altLang="zh-TW" dirty="0" smtClean="0"/>
              <a:t>To </a:t>
            </a:r>
            <a:r>
              <a:rPr lang="en-US" altLang="zh-TW" dirty="0"/>
              <a:t>discover the expertise user, </a:t>
            </a:r>
            <a:r>
              <a:rPr lang="en-US" altLang="zh-TW" dirty="0" smtClean="0"/>
              <a:t>the step can be divided into two part:</a:t>
            </a:r>
          </a:p>
          <a:p>
            <a:pPr marL="457200" indent="-457200">
              <a:buFont typeface="+mj-lt"/>
              <a:buAutoNum type="arabicPeriod"/>
            </a:pPr>
            <a:r>
              <a:rPr lang="en-US" altLang="zh-TW" sz="2000" b="1" dirty="0" smtClean="0"/>
              <a:t>User clustering:</a:t>
            </a:r>
            <a:r>
              <a:rPr lang="en-US" altLang="zh-TW" sz="2000" dirty="0" smtClean="0"/>
              <a:t> Using K-means algorithm to find the high influential user group which has the high expertise degree. In experiment, we found 2096 users who are in the high influence group.</a:t>
            </a:r>
          </a:p>
          <a:p>
            <a:pPr marL="457200" indent="-457200">
              <a:buFont typeface="+mj-lt"/>
              <a:buAutoNum type="arabicPeriod"/>
            </a:pPr>
            <a:r>
              <a:rPr lang="en-US" altLang="zh-TW" sz="2000" b="1" dirty="0"/>
              <a:t>Investment target </a:t>
            </a:r>
            <a:r>
              <a:rPr lang="en-US" altLang="zh-TW" sz="2000" b="1" dirty="0" smtClean="0"/>
              <a:t>extraction</a:t>
            </a:r>
            <a:r>
              <a:rPr lang="en-US" altLang="zh-TW" sz="2000" dirty="0"/>
              <a:t>: After we found the high influence group users, we use a crawler to crawl the investment </a:t>
            </a:r>
            <a:r>
              <a:rPr lang="en-US" altLang="zh-TW" sz="2000" dirty="0" smtClean="0"/>
              <a:t>to </a:t>
            </a:r>
            <a:r>
              <a:rPr lang="en-US" altLang="zh-TW" sz="2000" dirty="0"/>
              <a:t>be our candidate investment target. </a:t>
            </a:r>
            <a:r>
              <a:rPr lang="en-US" altLang="zh-TW" sz="2000" dirty="0" smtClean="0"/>
              <a:t/>
            </a:r>
            <a:br>
              <a:rPr lang="en-US" altLang="zh-TW" sz="2000" dirty="0" smtClean="0"/>
            </a:br>
            <a:r>
              <a:rPr lang="en-US" altLang="zh-TW" sz="2000" dirty="0" smtClean="0"/>
              <a:t>Finally</a:t>
            </a:r>
            <a:r>
              <a:rPr lang="en-US" altLang="zh-TW" sz="2000" dirty="0"/>
              <a:t>, we collected 304 NYSE stocks from high influence group user.</a:t>
            </a:r>
          </a:p>
          <a:p>
            <a:pPr marL="457200" indent="-457200">
              <a:buFont typeface="+mj-lt"/>
              <a:buAutoNum type="arabicPeriod"/>
            </a:pPr>
            <a:endParaRPr lang="en-US" altLang="zh-TW" sz="2000" dirty="0" smtClean="0"/>
          </a:p>
          <a:p>
            <a:pPr marL="457200" indent="-457200">
              <a:buFont typeface="+mj-lt"/>
              <a:buAutoNum type="arabicPeriod"/>
            </a:pPr>
            <a:endParaRPr lang="en-US" altLang="zh-TW" sz="2000" dirty="0" smtClean="0"/>
          </a:p>
        </p:txBody>
      </p:sp>
      <p:graphicFrame>
        <p:nvGraphicFramePr>
          <p:cNvPr id="2" name="表格 1"/>
          <p:cNvGraphicFramePr>
            <a:graphicFrameLocks noGrp="1"/>
          </p:cNvGraphicFramePr>
          <p:nvPr>
            <p:extLst>
              <p:ext uri="{D42A27DB-BD31-4B8C-83A1-F6EECF244321}">
                <p14:modId xmlns:p14="http://schemas.microsoft.com/office/powerpoint/2010/main" val="2832342970"/>
              </p:ext>
            </p:extLst>
          </p:nvPr>
        </p:nvGraphicFramePr>
        <p:xfrm>
          <a:off x="526860" y="5085184"/>
          <a:ext cx="8229600" cy="1143000"/>
        </p:xfrm>
        <a:graphic>
          <a:graphicData uri="http://schemas.openxmlformats.org/drawingml/2006/table">
            <a:tbl>
              <a:tblPr firstRow="1" firstCol="1" bandRow="1">
                <a:tableStyleId>{3B4B98B0-60AC-42C2-AFA5-B58CD77FA1E5}</a:tableStyleId>
              </a:tblPr>
              <a:tblGrid>
                <a:gridCol w="1830263">
                  <a:extLst>
                    <a:ext uri="{9D8B030D-6E8A-4147-A177-3AD203B41FA5}">
                      <a16:colId xmlns:a16="http://schemas.microsoft.com/office/drawing/2014/main" val="2188654776"/>
                    </a:ext>
                  </a:extLst>
                </a:gridCol>
                <a:gridCol w="6399337">
                  <a:extLst>
                    <a:ext uri="{9D8B030D-6E8A-4147-A177-3AD203B41FA5}">
                      <a16:colId xmlns:a16="http://schemas.microsoft.com/office/drawing/2014/main" val="3092511212"/>
                    </a:ext>
                  </a:extLst>
                </a:gridCol>
              </a:tblGrid>
              <a:tr h="0">
                <a:tc>
                  <a:txBody>
                    <a:bodyPr/>
                    <a:lstStyle/>
                    <a:p>
                      <a:pPr algn="ctr">
                        <a:lnSpc>
                          <a:spcPct val="150000"/>
                        </a:lnSpc>
                        <a:spcAft>
                          <a:spcPts val="0"/>
                        </a:spcAft>
                      </a:pPr>
                      <a:r>
                        <a:rPr lang="en-US" sz="1000" kern="100" dirty="0" err="1">
                          <a:effectLst/>
                        </a:rPr>
                        <a:t>User_id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User portfolio (Stock ID)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482033553"/>
                  </a:ext>
                </a:extLst>
              </a:tr>
              <a:tr h="0">
                <a:tc>
                  <a:txBody>
                    <a:bodyPr/>
                    <a:lstStyle/>
                    <a:p>
                      <a:pPr algn="ctr">
                        <a:lnSpc>
                          <a:spcPct val="150000"/>
                        </a:lnSpc>
                        <a:spcAft>
                          <a:spcPts val="0"/>
                        </a:spcAft>
                      </a:pPr>
                      <a:r>
                        <a:rPr lang="en-US" sz="1000" kern="100" dirty="0">
                          <a:effectLst/>
                        </a:rPr>
                        <a:t>mrthor7734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T, EPD, GM, PG, WMB, BRK.B, WFC, ALK, CVS, PM</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796529301"/>
                  </a:ext>
                </a:extLst>
              </a:tr>
              <a:tr h="0">
                <a:tc>
                  <a:txBody>
                    <a:bodyPr/>
                    <a:lstStyle/>
                    <a:p>
                      <a:pPr algn="ctr">
                        <a:lnSpc>
                          <a:spcPct val="150000"/>
                        </a:lnSpc>
                        <a:spcAft>
                          <a:spcPts val="0"/>
                        </a:spcAft>
                      </a:pPr>
                      <a:r>
                        <a:rPr lang="en-US" sz="1000" kern="100">
                          <a:effectLst/>
                        </a:rPr>
                        <a:t>wesl3y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BAC, MXL, BABA, PKG, GS, WMT, PYPL, BRK.B, CVS, TWTR, LMT, CAT, FMC, JPM, KO, CRM, MMM, SQ</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227476366"/>
                  </a:ext>
                </a:extLst>
              </a:tr>
              <a:tr h="0">
                <a:tc>
                  <a:txBody>
                    <a:bodyPr/>
                    <a:lstStyle/>
                    <a:p>
                      <a:pPr algn="ctr">
                        <a:lnSpc>
                          <a:spcPct val="150000"/>
                        </a:lnSpc>
                        <a:spcAft>
                          <a:spcPts val="0"/>
                        </a:spcAft>
                      </a:pPr>
                      <a:r>
                        <a:rPr lang="en-US" sz="1000" kern="100">
                          <a:effectLst/>
                        </a:rPr>
                        <a:t>alessandronuti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LMT, MA, WMT, CAN, BRK.B, BABA, C, PYPL, PG, XLY, JPM, DB, CMI, KKR, MCD, AGCO, JNJ, CAT, SNE</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216490882"/>
                  </a:ext>
                </a:extLst>
              </a:tr>
              <a:tr h="0">
                <a:tc>
                  <a:txBody>
                    <a:bodyPr/>
                    <a:lstStyle/>
                    <a:p>
                      <a:pPr algn="ctr">
                        <a:lnSpc>
                          <a:spcPct val="150000"/>
                        </a:lnSpc>
                        <a:spcAft>
                          <a:spcPts val="0"/>
                        </a:spcAft>
                      </a:pPr>
                      <a:r>
                        <a:rPr lang="en-US" sz="1000" kern="100">
                          <a:effectLst/>
                        </a:rPr>
                        <a:t>alexandrucinca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IBM, BRK.B, BABA, TWTR, HD, FIT, HLF, PG, TTM, NEE, UNH, FL, MMM, BX, CAN, A, EPC, MSI, ABT, T</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446159597"/>
                  </a:ext>
                </a:extLst>
              </a:tr>
            </a:tbl>
          </a:graphicData>
        </a:graphic>
      </p:graphicFrame>
    </p:spTree>
    <p:extLst>
      <p:ext uri="{BB962C8B-B14F-4D97-AF65-F5344CB8AC3E}">
        <p14:creationId xmlns:p14="http://schemas.microsoft.com/office/powerpoint/2010/main" val="13179622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Experts’ opinion risk management module</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29</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457200" y="2780928"/>
            <a:ext cx="8229600" cy="3384376"/>
          </a:xfrm>
        </p:spPr>
        <p:txBody>
          <a:bodyPr/>
          <a:lstStyle/>
          <a:p>
            <a:pPr marL="0" indent="0">
              <a:buNone/>
            </a:pPr>
            <a:r>
              <a:rPr lang="en-US" altLang="zh-TW" sz="2000" b="1" dirty="0" smtClean="0"/>
              <a:t>Public </a:t>
            </a:r>
            <a:r>
              <a:rPr lang="en-US" altLang="zh-TW" sz="2000" b="1" dirty="0"/>
              <a:t>opinion analysis</a:t>
            </a:r>
            <a:r>
              <a:rPr lang="en-US" altLang="zh-TW" sz="2000" dirty="0"/>
              <a:t>: To understand the trends of the stock market, we propose a financial sentiment analysis network to analyze each comments of the candidate </a:t>
            </a:r>
            <a:r>
              <a:rPr lang="en-US" altLang="zh-TW" sz="2000" dirty="0" smtClean="0"/>
              <a:t>investment target.</a:t>
            </a:r>
          </a:p>
          <a:p>
            <a:pPr marL="457200" indent="-457200">
              <a:buFont typeface="+mj-lt"/>
              <a:buAutoNum type="arabicPeriod"/>
            </a:pPr>
            <a:r>
              <a:rPr lang="en-US" altLang="zh-TW" sz="2000" dirty="0" smtClean="0"/>
              <a:t>Network training</a:t>
            </a:r>
          </a:p>
          <a:p>
            <a:pPr marL="857250" lvl="1" indent="-457200">
              <a:buFont typeface="Arial" panose="020B0604020202020204" pitchFamily="34" charset="0"/>
              <a:buChar char="•"/>
            </a:pPr>
            <a:r>
              <a:rPr lang="en-US" altLang="zh-TW" sz="1600" dirty="0" smtClean="0"/>
              <a:t>Dataset: 4319 English financial and economic news articles (70% for training, 30% for testing)</a:t>
            </a:r>
          </a:p>
          <a:p>
            <a:pPr marL="457200" indent="-457200">
              <a:buFont typeface="+mj-lt"/>
              <a:buAutoNum type="arabicPeriod"/>
            </a:pPr>
            <a:r>
              <a:rPr lang="en-US" altLang="zh-TW" sz="2000" dirty="0" smtClean="0"/>
              <a:t>Word embedding </a:t>
            </a:r>
          </a:p>
          <a:p>
            <a:pPr marL="857250" lvl="1" indent="-457200">
              <a:buFont typeface="Arial" panose="020B0604020202020204" pitchFamily="34" charset="0"/>
              <a:buChar char="•"/>
            </a:pPr>
            <a:r>
              <a:rPr lang="en-US" altLang="zh-TW" sz="1600" dirty="0" smtClean="0"/>
              <a:t>Transfer each sentence into a 250X300-D vector</a:t>
            </a:r>
          </a:p>
          <a:p>
            <a:pPr marL="457200" indent="-457200">
              <a:buFont typeface="+mj-lt"/>
              <a:buAutoNum type="arabicPeriod"/>
            </a:pPr>
            <a:r>
              <a:rPr lang="en-US" altLang="zh-TW" sz="2000" dirty="0" smtClean="0"/>
              <a:t>Financial sentiment analysis</a:t>
            </a:r>
          </a:p>
          <a:p>
            <a:pPr marL="857250" lvl="1" indent="-457200">
              <a:buFont typeface="+mj-lt"/>
              <a:buAutoNum type="arabicPeriod"/>
            </a:pPr>
            <a:r>
              <a:rPr lang="en-US" altLang="zh-TW" sz="1600" dirty="0" smtClean="0"/>
              <a:t>Calculate the polarity of the comment by financial sentiment analysis network</a:t>
            </a:r>
          </a:p>
          <a:p>
            <a:pPr marL="457200" indent="-457200">
              <a:buFont typeface="+mj-lt"/>
              <a:buAutoNum type="arabicPeriod"/>
            </a:pPr>
            <a:r>
              <a:rPr lang="en-US" altLang="zh-TW" sz="2000" dirty="0" smtClean="0"/>
              <a:t>Public opinion score calculation</a:t>
            </a:r>
          </a:p>
          <a:p>
            <a:pPr marL="0" indent="0">
              <a:buNone/>
            </a:pPr>
            <a:endParaRPr lang="en-US" altLang="zh-TW" sz="2000" dirty="0" smtClean="0"/>
          </a:p>
          <a:p>
            <a:pPr marL="457200" indent="-457200">
              <a:buFont typeface="+mj-lt"/>
              <a:buAutoNum type="arabicPeriod"/>
            </a:pPr>
            <a:endParaRPr lang="en-US" altLang="zh-TW" sz="2000" dirty="0" smtClean="0"/>
          </a:p>
          <a:p>
            <a:pPr marL="457200" indent="-457200">
              <a:buFont typeface="+mj-lt"/>
              <a:buAutoNum type="arabicPeriod"/>
            </a:pPr>
            <a:endParaRPr lang="en-US" altLang="zh-TW" sz="2000" dirty="0" smtClean="0"/>
          </a:p>
        </p:txBody>
      </p:sp>
      <p:graphicFrame>
        <p:nvGraphicFramePr>
          <p:cNvPr id="3" name="表格 2"/>
          <p:cNvGraphicFramePr>
            <a:graphicFrameLocks noGrp="1"/>
          </p:cNvGraphicFramePr>
          <p:nvPr>
            <p:extLst>
              <p:ext uri="{D42A27DB-BD31-4B8C-83A1-F6EECF244321}">
                <p14:modId xmlns:p14="http://schemas.microsoft.com/office/powerpoint/2010/main" val="2732581454"/>
              </p:ext>
            </p:extLst>
          </p:nvPr>
        </p:nvGraphicFramePr>
        <p:xfrm>
          <a:off x="5004048" y="1262670"/>
          <a:ext cx="3841240" cy="1371600"/>
        </p:xfrm>
        <a:graphic>
          <a:graphicData uri="http://schemas.openxmlformats.org/drawingml/2006/table">
            <a:tbl>
              <a:tblPr firstRow="1" firstCol="1" bandRow="1">
                <a:tableStyleId>{3B4B98B0-60AC-42C2-AFA5-B58CD77FA1E5}</a:tableStyleId>
              </a:tblPr>
              <a:tblGrid>
                <a:gridCol w="1920620">
                  <a:extLst>
                    <a:ext uri="{9D8B030D-6E8A-4147-A177-3AD203B41FA5}">
                      <a16:colId xmlns:a16="http://schemas.microsoft.com/office/drawing/2014/main" val="1150177533"/>
                    </a:ext>
                  </a:extLst>
                </a:gridCol>
                <a:gridCol w="1920620">
                  <a:extLst>
                    <a:ext uri="{9D8B030D-6E8A-4147-A177-3AD203B41FA5}">
                      <a16:colId xmlns:a16="http://schemas.microsoft.com/office/drawing/2014/main" val="431375246"/>
                    </a:ext>
                  </a:extLst>
                </a:gridCol>
              </a:tblGrid>
              <a:tr h="209550">
                <a:tc>
                  <a:txBody>
                    <a:bodyPr/>
                    <a:lstStyle/>
                    <a:p>
                      <a:pPr algn="ctr">
                        <a:lnSpc>
                          <a:spcPct val="150000"/>
                        </a:lnSpc>
                        <a:spcAft>
                          <a:spcPts val="0"/>
                        </a:spcAft>
                      </a:pPr>
                      <a:r>
                        <a:rPr lang="en-US" sz="1000" kern="100" dirty="0">
                          <a:effectLst/>
                        </a:rPr>
                        <a:t>Stock symbol</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Public opinion score</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786031602"/>
                  </a:ext>
                </a:extLst>
              </a:tr>
              <a:tr h="209550">
                <a:tc>
                  <a:txBody>
                    <a:bodyPr/>
                    <a:lstStyle/>
                    <a:p>
                      <a:pPr algn="ctr">
                        <a:lnSpc>
                          <a:spcPct val="150000"/>
                        </a:lnSpc>
                        <a:spcAft>
                          <a:spcPts val="0"/>
                        </a:spcAft>
                      </a:pPr>
                      <a:r>
                        <a:rPr lang="en-US" sz="1000" kern="100">
                          <a:effectLst/>
                        </a:rPr>
                        <a:t>WM</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0.725798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738554703"/>
                  </a:ext>
                </a:extLst>
              </a:tr>
              <a:tr h="209550">
                <a:tc>
                  <a:txBody>
                    <a:bodyPr/>
                    <a:lstStyle/>
                    <a:p>
                      <a:pPr algn="ctr">
                        <a:lnSpc>
                          <a:spcPct val="150000"/>
                        </a:lnSpc>
                        <a:spcAft>
                          <a:spcPts val="0"/>
                        </a:spcAft>
                      </a:pPr>
                      <a:r>
                        <a:rPr lang="en-US" sz="1000" kern="100">
                          <a:effectLst/>
                        </a:rPr>
                        <a:t>HPQ</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0.654772</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799909571"/>
                  </a:ext>
                </a:extLst>
              </a:tr>
              <a:tr h="209550">
                <a:tc>
                  <a:txBody>
                    <a:bodyPr/>
                    <a:lstStyle/>
                    <a:p>
                      <a:pPr algn="ctr">
                        <a:lnSpc>
                          <a:spcPct val="150000"/>
                        </a:lnSpc>
                        <a:spcAft>
                          <a:spcPts val="0"/>
                        </a:spcAft>
                      </a:pPr>
                      <a:r>
                        <a:rPr lang="en-US" sz="1000" kern="100">
                          <a:effectLst/>
                        </a:rPr>
                        <a:t>CMI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0.637915</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520750729"/>
                  </a:ext>
                </a:extLst>
              </a:tr>
              <a:tr h="209550">
                <a:tc>
                  <a:txBody>
                    <a:bodyPr/>
                    <a:lstStyle/>
                    <a:p>
                      <a:pPr algn="ctr">
                        <a:lnSpc>
                          <a:spcPct val="150000"/>
                        </a:lnSpc>
                        <a:spcAft>
                          <a:spcPts val="0"/>
                        </a:spcAft>
                      </a:pPr>
                      <a:r>
                        <a:rPr lang="en-US" sz="1000" kern="100">
                          <a:effectLst/>
                        </a:rPr>
                        <a:t>CVX</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0.608683</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901198140"/>
                  </a:ext>
                </a:extLst>
              </a:tr>
              <a:tr h="209550">
                <a:tc>
                  <a:txBody>
                    <a:bodyPr/>
                    <a:lstStyle/>
                    <a:p>
                      <a:pPr algn="ctr">
                        <a:lnSpc>
                          <a:spcPct val="150000"/>
                        </a:lnSpc>
                        <a:spcAft>
                          <a:spcPts val="0"/>
                        </a:spcAft>
                      </a:pPr>
                      <a:r>
                        <a:rPr lang="en-US" sz="1000" kern="100">
                          <a:effectLst/>
                        </a:rPr>
                        <a:t>OKE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0.579632108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770350254"/>
                  </a:ext>
                </a:extLst>
              </a:tr>
            </a:tbl>
          </a:graphicData>
        </a:graphic>
      </p:graphicFrame>
      <p:pic>
        <p:nvPicPr>
          <p:cNvPr id="8" name="圖片 7"/>
          <p:cNvPicPr>
            <a:picLocks noChangeAspect="1"/>
          </p:cNvPicPr>
          <p:nvPr/>
        </p:nvPicPr>
        <p:blipFill rotWithShape="1">
          <a:blip r:embed="rId3">
            <a:duotone>
              <a:schemeClr val="accent3">
                <a:shade val="45000"/>
                <a:satMod val="135000"/>
              </a:schemeClr>
              <a:prstClr val="white"/>
            </a:duotone>
          </a:blip>
          <a:srcRect l="17645" r="17257"/>
          <a:stretch/>
        </p:blipFill>
        <p:spPr>
          <a:xfrm>
            <a:off x="311747" y="1335434"/>
            <a:ext cx="1728192" cy="1268361"/>
          </a:xfrm>
          <a:prstGeom prst="rect">
            <a:avLst/>
          </a:prstGeom>
        </p:spPr>
      </p:pic>
      <p:pic>
        <p:nvPicPr>
          <p:cNvPr id="13314" name="Picture 2" descr="ãdiscussionãçåçæå°çµæ"/>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32480" y="1426510"/>
            <a:ext cx="2661209" cy="1086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7148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內容版面配置區 2"/>
          <p:cNvSpPr>
            <a:spLocks noGrp="1"/>
          </p:cNvSpPr>
          <p:nvPr>
            <p:ph idx="1"/>
          </p:nvPr>
        </p:nvSpPr>
        <p:spPr>
          <a:xfrm>
            <a:off x="468313" y="1314253"/>
            <a:ext cx="8229600" cy="2042739"/>
          </a:xfrm>
        </p:spPr>
        <p:txBody>
          <a:bodyPr/>
          <a:lstStyle/>
          <a:p>
            <a:pPr marL="342900" lvl="1" indent="-342900" eaLnBrk="1" hangingPunct="1">
              <a:spcAft>
                <a:spcPts val="600"/>
              </a:spcAft>
              <a:buClr>
                <a:schemeClr val="tx1">
                  <a:lumMod val="95000"/>
                  <a:lumOff val="5000"/>
                </a:schemeClr>
              </a:buClr>
              <a:buChar char="•"/>
            </a:pPr>
            <a:r>
              <a:rPr lang="en-US" altLang="zh-TW" dirty="0">
                <a:cs typeface="+mn-cs"/>
              </a:rPr>
              <a:t>The rise of investment and financing:</a:t>
            </a:r>
          </a:p>
          <a:p>
            <a:pPr lvl="1" eaLnBrk="1" hangingPunct="1">
              <a:spcAft>
                <a:spcPts val="600"/>
              </a:spcAft>
              <a:buClr>
                <a:schemeClr val="tx1">
                  <a:lumMod val="95000"/>
                  <a:lumOff val="5000"/>
                </a:schemeClr>
              </a:buClr>
            </a:pPr>
            <a:r>
              <a:rPr lang="en-US" altLang="zh-TW" sz="1800" dirty="0" smtClean="0">
                <a:solidFill>
                  <a:srgbClr val="0000FF"/>
                </a:solidFill>
              </a:rPr>
              <a:t>The </a:t>
            </a:r>
            <a:r>
              <a:rPr lang="en-US" altLang="zh-TW" sz="1800" dirty="0">
                <a:solidFill>
                  <a:srgbClr val="0000FF"/>
                </a:solidFill>
              </a:rPr>
              <a:t>negative interest rate policy </a:t>
            </a:r>
            <a:r>
              <a:rPr lang="en-US" altLang="zh-TW" sz="1800" dirty="0"/>
              <a:t>has become a trend of the economic policies for the governments all over the </a:t>
            </a:r>
            <a:r>
              <a:rPr lang="en-US" altLang="zh-TW" sz="1800" dirty="0" smtClean="0"/>
              <a:t>world. (Jobst et al., 2016)</a:t>
            </a:r>
          </a:p>
          <a:p>
            <a:pPr lvl="1" eaLnBrk="1" hangingPunct="1">
              <a:spcAft>
                <a:spcPts val="600"/>
              </a:spcAft>
              <a:buClr>
                <a:schemeClr val="tx1">
                  <a:lumMod val="95000"/>
                  <a:lumOff val="5000"/>
                </a:schemeClr>
              </a:buClr>
            </a:pPr>
            <a:r>
              <a:rPr lang="en-US" altLang="zh-TW" sz="1800" dirty="0" smtClean="0"/>
              <a:t>In </a:t>
            </a:r>
            <a:r>
              <a:rPr lang="en-US" altLang="zh-TW" sz="1800" dirty="0"/>
              <a:t>2016, the return rate of S&amp;P 500 was </a:t>
            </a:r>
            <a:r>
              <a:rPr lang="en-US" altLang="zh-TW" sz="1800" dirty="0">
                <a:solidFill>
                  <a:srgbClr val="0000FF"/>
                </a:solidFill>
              </a:rPr>
              <a:t>11.96%</a:t>
            </a:r>
            <a:r>
              <a:rPr lang="en-US" altLang="zh-TW" sz="1800" dirty="0"/>
              <a:t>, but for investors was only </a:t>
            </a:r>
            <a:r>
              <a:rPr lang="en-US" altLang="zh-TW" sz="1800" dirty="0">
                <a:solidFill>
                  <a:srgbClr val="0000FF"/>
                </a:solidFill>
              </a:rPr>
              <a:t>7.26</a:t>
            </a:r>
            <a:r>
              <a:rPr lang="en-US" altLang="zh-TW" sz="1800" dirty="0" smtClean="0">
                <a:solidFill>
                  <a:srgbClr val="0000FF"/>
                </a:solidFill>
              </a:rPr>
              <a:t>%</a:t>
            </a:r>
            <a:r>
              <a:rPr lang="en-US" altLang="zh-TW" sz="1800" dirty="0" smtClean="0"/>
              <a:t>.</a:t>
            </a:r>
          </a:p>
          <a:p>
            <a:pPr lvl="1" eaLnBrk="1" hangingPunct="1">
              <a:spcAft>
                <a:spcPts val="600"/>
              </a:spcAft>
              <a:buClr>
                <a:schemeClr val="tx1">
                  <a:lumMod val="95000"/>
                  <a:lumOff val="5000"/>
                </a:schemeClr>
              </a:buClr>
            </a:pPr>
            <a:r>
              <a:rPr lang="en-US" altLang="zh-TW" sz="1800" dirty="0" smtClean="0"/>
              <a:t>Herd </a:t>
            </a:r>
            <a:r>
              <a:rPr lang="en-US" altLang="zh-TW" sz="1800" dirty="0"/>
              <a:t>Behavior and Loss Aversion (</a:t>
            </a:r>
            <a:r>
              <a:rPr lang="en-US" altLang="zh-TW" sz="1800" dirty="0" err="1" smtClean="0"/>
              <a:t>Thaler</a:t>
            </a:r>
            <a:r>
              <a:rPr lang="en-US" altLang="zh-TW" sz="1800" dirty="0" smtClean="0"/>
              <a:t>, 2005)</a:t>
            </a:r>
            <a:endParaRPr lang="en-US" altLang="zh-TW" dirty="0">
              <a:solidFill>
                <a:schemeClr val="bg1">
                  <a:lumMod val="50000"/>
                </a:schemeClr>
              </a:solidFill>
              <a:latin typeface="+mj-lt"/>
              <a:cs typeface="Times New Roman"/>
            </a:endParaRPr>
          </a:p>
        </p:txBody>
      </p:sp>
      <p:sp>
        <p:nvSpPr>
          <p:cNvPr id="10242" name="標題 1"/>
          <p:cNvSpPr>
            <a:spLocks noGrp="1"/>
          </p:cNvSpPr>
          <p:nvPr>
            <p:ph type="title"/>
          </p:nvPr>
        </p:nvSpPr>
        <p:spPr/>
        <p:txBody>
          <a:bodyPr/>
          <a:lstStyle/>
          <a:p>
            <a:r>
              <a:rPr lang="en-US" altLang="zh-TW" dirty="0"/>
              <a:t>Background</a:t>
            </a:r>
            <a:endParaRPr lang="zh-TW" altLang="en-US" dirty="0"/>
          </a:p>
        </p:txBody>
      </p:sp>
      <p:sp>
        <p:nvSpPr>
          <p:cNvPr id="1024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38140392-D36C-41A5-B595-8B39E2EB7C0A}" type="slidenum">
              <a:rPr kumimoji="0" lang="en-US" altLang="zh-TW" sz="1400" smtClean="0">
                <a:ea typeface="新細明體" panose="02020500000000000000" pitchFamily="18" charset="-120"/>
              </a:rPr>
              <a:pPr>
                <a:spcBef>
                  <a:spcPct val="0"/>
                </a:spcBef>
                <a:buFontTx/>
                <a:buNone/>
              </a:pPr>
              <a:t>3</a:t>
            </a:fld>
            <a:endParaRPr kumimoji="0" lang="en-US" altLang="zh-TW" sz="1400" dirty="0">
              <a:ea typeface="新細明體" panose="02020500000000000000" pitchFamily="18" charset="-120"/>
            </a:endParaRPr>
          </a:p>
        </p:txBody>
      </p:sp>
      <p:sp>
        <p:nvSpPr>
          <p:cNvPr id="6" name="內容版面配置區 2"/>
          <p:cNvSpPr txBox="1">
            <a:spLocks/>
          </p:cNvSpPr>
          <p:nvPr/>
        </p:nvSpPr>
        <p:spPr bwMode="auto">
          <a:xfrm>
            <a:off x="468313" y="3573841"/>
            <a:ext cx="8229600" cy="2881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342900" lvl="1" indent="-342900" eaLnBrk="1" hangingPunct="1">
              <a:spcAft>
                <a:spcPts val="600"/>
              </a:spcAft>
              <a:buClr>
                <a:schemeClr val="tx1">
                  <a:lumMod val="95000"/>
                  <a:lumOff val="5000"/>
                </a:schemeClr>
              </a:buClr>
              <a:buFontTx/>
              <a:buChar char="•"/>
            </a:pPr>
            <a:r>
              <a:rPr lang="en-US" altLang="zh-TW" kern="0" dirty="0">
                <a:cs typeface="+mn-cs"/>
              </a:rPr>
              <a:t>The innovation of </a:t>
            </a:r>
            <a:r>
              <a:rPr lang="en-US" altLang="zh-TW" kern="0" dirty="0" smtClean="0">
                <a:cs typeface="+mn-cs"/>
              </a:rPr>
              <a:t>social </a:t>
            </a:r>
            <a:r>
              <a:rPr lang="en-US" altLang="zh-TW" kern="0" dirty="0">
                <a:cs typeface="+mn-cs"/>
              </a:rPr>
              <a:t>investing:</a:t>
            </a:r>
          </a:p>
          <a:p>
            <a:pPr lvl="1" eaLnBrk="1" hangingPunct="1">
              <a:spcAft>
                <a:spcPts val="600"/>
              </a:spcAft>
              <a:buClr>
                <a:schemeClr val="tx1">
                  <a:lumMod val="95000"/>
                  <a:lumOff val="5000"/>
                </a:schemeClr>
              </a:buClr>
            </a:pPr>
            <a:r>
              <a:rPr lang="en-US" altLang="zh-TW" sz="1800" dirty="0" smtClean="0">
                <a:solidFill>
                  <a:srgbClr val="0000FF"/>
                </a:solidFill>
              </a:rPr>
              <a:t>80</a:t>
            </a:r>
            <a:r>
              <a:rPr lang="en-US" altLang="zh-TW" sz="1800" dirty="0">
                <a:solidFill>
                  <a:srgbClr val="0000FF"/>
                </a:solidFill>
              </a:rPr>
              <a:t>% of institutional investors </a:t>
            </a:r>
            <a:r>
              <a:rPr lang="en-US" altLang="zh-TW" sz="1800" dirty="0"/>
              <a:t>take the information from the social media as the reference to plan their investment </a:t>
            </a:r>
            <a:r>
              <a:rPr lang="en-US" altLang="zh-TW" sz="1800" dirty="0" smtClean="0"/>
              <a:t>strategy. (</a:t>
            </a:r>
            <a:r>
              <a:rPr lang="en-US" altLang="zh-TW" dirty="0" smtClean="0"/>
              <a:t>Connell, 2015</a:t>
            </a:r>
            <a:r>
              <a:rPr lang="en-US" altLang="zh-TW" sz="1800" dirty="0" smtClean="0"/>
              <a:t>)</a:t>
            </a:r>
          </a:p>
          <a:p>
            <a:pPr lvl="1" eaLnBrk="1" hangingPunct="1">
              <a:spcAft>
                <a:spcPts val="600"/>
              </a:spcAft>
              <a:buClr>
                <a:schemeClr val="tx1">
                  <a:lumMod val="95000"/>
                  <a:lumOff val="5000"/>
                </a:schemeClr>
              </a:buClr>
            </a:pPr>
            <a:r>
              <a:rPr lang="en-US" altLang="zh-TW" sz="1800" dirty="0">
                <a:solidFill>
                  <a:srgbClr val="0000FF"/>
                </a:solidFill>
              </a:rPr>
              <a:t>30% of institutional investors</a:t>
            </a:r>
            <a:r>
              <a:rPr lang="en-US" altLang="zh-TW" sz="1800" dirty="0" smtClean="0"/>
              <a:t> </a:t>
            </a:r>
            <a:r>
              <a:rPr lang="en-US" altLang="zh-TW" sz="1800" dirty="0"/>
              <a:t>believe information from the social investment platforms directly influence their strategy</a:t>
            </a:r>
          </a:p>
          <a:p>
            <a:pPr lvl="1" eaLnBrk="1" hangingPunct="1">
              <a:spcAft>
                <a:spcPts val="600"/>
              </a:spcAft>
              <a:buClr>
                <a:schemeClr val="tx1">
                  <a:lumMod val="95000"/>
                  <a:lumOff val="5000"/>
                </a:schemeClr>
              </a:buClr>
            </a:pPr>
            <a:r>
              <a:rPr lang="en-US" altLang="zh-TW" sz="1800" dirty="0" smtClean="0">
                <a:solidFill>
                  <a:srgbClr val="0000FF"/>
                </a:solidFill>
              </a:rPr>
              <a:t>70</a:t>
            </a:r>
            <a:r>
              <a:rPr lang="en-US" altLang="zh-TW" sz="1800" dirty="0">
                <a:solidFill>
                  <a:srgbClr val="0000FF"/>
                </a:solidFill>
              </a:rPr>
              <a:t>% of the forecast from </a:t>
            </a:r>
            <a:r>
              <a:rPr lang="en-US" altLang="zh-TW" sz="1800" dirty="0" smtClean="0">
                <a:solidFill>
                  <a:srgbClr val="0000FF"/>
                </a:solidFill>
              </a:rPr>
              <a:t>the social investing </a:t>
            </a:r>
            <a:r>
              <a:rPr lang="en-US" altLang="zh-TW" sz="1800" dirty="0">
                <a:solidFill>
                  <a:srgbClr val="0000FF"/>
                </a:solidFill>
              </a:rPr>
              <a:t>platform </a:t>
            </a:r>
            <a:r>
              <a:rPr lang="en-US" altLang="zh-TW" sz="1800" dirty="0"/>
              <a:t>is better than the forecast from Wall Street </a:t>
            </a:r>
            <a:r>
              <a:rPr lang="en-US" altLang="zh-TW" sz="1800" dirty="0" smtClean="0"/>
              <a:t>analysts. (</a:t>
            </a:r>
            <a:r>
              <a:rPr lang="en-US" altLang="zh-TW" dirty="0" err="1" smtClean="0"/>
              <a:t>Jame</a:t>
            </a:r>
            <a:r>
              <a:rPr lang="en-US" altLang="zh-TW" dirty="0" smtClean="0"/>
              <a:t> et al., 2016</a:t>
            </a:r>
            <a:r>
              <a:rPr lang="en-US" altLang="zh-TW" sz="1800" dirty="0" smtClean="0"/>
              <a:t>)</a:t>
            </a:r>
          </a:p>
          <a:p>
            <a:pPr marL="342900" lvl="1" indent="-342900">
              <a:buClr>
                <a:schemeClr val="tx1">
                  <a:lumMod val="95000"/>
                  <a:lumOff val="5000"/>
                </a:schemeClr>
              </a:buClr>
              <a:buFontTx/>
              <a:buChar char="•"/>
            </a:pPr>
            <a:endParaRPr lang="en-US" altLang="zh-TW" sz="2400" kern="0" dirty="0"/>
          </a:p>
          <a:p>
            <a:pPr marL="457200" lvl="1" indent="0">
              <a:buFontTx/>
              <a:buNone/>
            </a:pPr>
            <a:endParaRPr lang="en-US" altLang="zh-TW" kern="0" dirty="0">
              <a:latin typeface="+mj-lt"/>
              <a:cs typeface="Times New Roman"/>
            </a:endParaRPr>
          </a:p>
          <a:p>
            <a:pPr lvl="1"/>
            <a:endParaRPr lang="en-US" altLang="zh-TW" kern="0" dirty="0">
              <a:latin typeface="+mj-lt"/>
              <a:cs typeface="Times New Roman"/>
            </a:endParaRPr>
          </a:p>
        </p:txBody>
      </p:sp>
    </p:spTree>
    <p:extLst>
      <p:ext uri="{BB962C8B-B14F-4D97-AF65-F5344CB8AC3E}">
        <p14:creationId xmlns:p14="http://schemas.microsoft.com/office/powerpoint/2010/main" val="12676012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Experts’ opinion risk management module</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30</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179512" y="4581128"/>
            <a:ext cx="9001000" cy="1584176"/>
          </a:xfrm>
        </p:spPr>
        <p:txBody>
          <a:bodyPr/>
          <a:lstStyle/>
          <a:p>
            <a:pPr marL="0" indent="0">
              <a:buNone/>
            </a:pPr>
            <a:r>
              <a:rPr lang="en-US" altLang="zh-TW" sz="2000" b="1" dirty="0" smtClean="0"/>
              <a:t>Investment </a:t>
            </a:r>
            <a:r>
              <a:rPr lang="en-US" altLang="zh-TW" sz="2000" b="1" dirty="0"/>
              <a:t>target financial statement analysis</a:t>
            </a:r>
            <a:r>
              <a:rPr lang="en-US" altLang="zh-TW" sz="2000" dirty="0"/>
              <a:t>:  we use financial statement analysis to evaluate the financial integrity of </a:t>
            </a:r>
            <a:r>
              <a:rPr lang="en-US" altLang="zh-TW" sz="2000" dirty="0" smtClean="0"/>
              <a:t>candidate investment target.</a:t>
            </a:r>
          </a:p>
          <a:p>
            <a:pPr marL="457200" indent="-457200">
              <a:buFont typeface="+mj-lt"/>
              <a:buAutoNum type="arabicPeriod"/>
            </a:pPr>
            <a:r>
              <a:rPr lang="en-US" altLang="zh-TW" sz="2000" dirty="0"/>
              <a:t>Financial statement </a:t>
            </a:r>
            <a:r>
              <a:rPr lang="en-US" altLang="zh-TW" sz="2000" dirty="0" smtClean="0"/>
              <a:t>score</a:t>
            </a:r>
          </a:p>
          <a:p>
            <a:pPr marL="857250" lvl="1" indent="-457200">
              <a:buFont typeface="Arial" panose="020B0604020202020204" pitchFamily="34" charset="0"/>
              <a:buChar char="•"/>
            </a:pPr>
            <a:r>
              <a:rPr lang="en-US" altLang="zh-TW" sz="1600" dirty="0" smtClean="0"/>
              <a:t>To </a:t>
            </a:r>
            <a:r>
              <a:rPr lang="en-US" altLang="zh-TW" sz="1600" dirty="0"/>
              <a:t>evaluate the financial integrity, we calculate the financial statement score, combined some financial indicators</a:t>
            </a:r>
            <a:endParaRPr lang="en-US" altLang="zh-TW" sz="1600" dirty="0" smtClean="0"/>
          </a:p>
          <a:p>
            <a:pPr marL="457200" indent="-457200">
              <a:buFont typeface="+mj-lt"/>
              <a:buAutoNum type="arabicPeriod"/>
            </a:pPr>
            <a:endParaRPr lang="en-US" altLang="zh-TW" sz="2000" dirty="0" smtClean="0"/>
          </a:p>
          <a:p>
            <a:pPr marL="457200" indent="-457200">
              <a:buFont typeface="+mj-lt"/>
              <a:buAutoNum type="arabicPeriod"/>
            </a:pPr>
            <a:endParaRPr lang="en-US" altLang="zh-TW" sz="2000" dirty="0" smtClean="0"/>
          </a:p>
        </p:txBody>
      </p:sp>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173" y="1116013"/>
            <a:ext cx="8063880" cy="2070066"/>
          </a:xfrm>
          <a:prstGeom prst="rect">
            <a:avLst/>
          </a:prstGeom>
        </p:spPr>
      </p:pic>
      <p:graphicFrame>
        <p:nvGraphicFramePr>
          <p:cNvPr id="2" name="表格 1"/>
          <p:cNvGraphicFramePr>
            <a:graphicFrameLocks noGrp="1"/>
          </p:cNvGraphicFramePr>
          <p:nvPr>
            <p:extLst>
              <p:ext uri="{D42A27DB-BD31-4B8C-83A1-F6EECF244321}">
                <p14:modId xmlns:p14="http://schemas.microsoft.com/office/powerpoint/2010/main" val="4281538231"/>
              </p:ext>
            </p:extLst>
          </p:nvPr>
        </p:nvGraphicFramePr>
        <p:xfrm>
          <a:off x="468313" y="3199814"/>
          <a:ext cx="8229600" cy="1371600"/>
        </p:xfrm>
        <a:graphic>
          <a:graphicData uri="http://schemas.openxmlformats.org/drawingml/2006/table">
            <a:tbl>
              <a:tblPr firstRow="1" firstCol="1" bandRow="1">
                <a:tableStyleId>{3B4B98B0-60AC-42C2-AFA5-B58CD77FA1E5}</a:tableStyleId>
              </a:tblPr>
              <a:tblGrid>
                <a:gridCol w="755477">
                  <a:extLst>
                    <a:ext uri="{9D8B030D-6E8A-4147-A177-3AD203B41FA5}">
                      <a16:colId xmlns:a16="http://schemas.microsoft.com/office/drawing/2014/main" val="2255866364"/>
                    </a:ext>
                  </a:extLst>
                </a:gridCol>
                <a:gridCol w="554675">
                  <a:extLst>
                    <a:ext uri="{9D8B030D-6E8A-4147-A177-3AD203B41FA5}">
                      <a16:colId xmlns:a16="http://schemas.microsoft.com/office/drawing/2014/main" val="3346155083"/>
                    </a:ext>
                  </a:extLst>
                </a:gridCol>
                <a:gridCol w="638617">
                  <a:extLst>
                    <a:ext uri="{9D8B030D-6E8A-4147-A177-3AD203B41FA5}">
                      <a16:colId xmlns:a16="http://schemas.microsoft.com/office/drawing/2014/main" val="216273962"/>
                    </a:ext>
                  </a:extLst>
                </a:gridCol>
                <a:gridCol w="571134">
                  <a:extLst>
                    <a:ext uri="{9D8B030D-6E8A-4147-A177-3AD203B41FA5}">
                      <a16:colId xmlns:a16="http://schemas.microsoft.com/office/drawing/2014/main" val="4206913851"/>
                    </a:ext>
                  </a:extLst>
                </a:gridCol>
                <a:gridCol w="577718">
                  <a:extLst>
                    <a:ext uri="{9D8B030D-6E8A-4147-A177-3AD203B41FA5}">
                      <a16:colId xmlns:a16="http://schemas.microsoft.com/office/drawing/2014/main" val="3069085995"/>
                    </a:ext>
                  </a:extLst>
                </a:gridCol>
                <a:gridCol w="554675">
                  <a:extLst>
                    <a:ext uri="{9D8B030D-6E8A-4147-A177-3AD203B41FA5}">
                      <a16:colId xmlns:a16="http://schemas.microsoft.com/office/drawing/2014/main" val="2565368018"/>
                    </a:ext>
                  </a:extLst>
                </a:gridCol>
                <a:gridCol w="824606">
                  <a:extLst>
                    <a:ext uri="{9D8B030D-6E8A-4147-A177-3AD203B41FA5}">
                      <a16:colId xmlns:a16="http://schemas.microsoft.com/office/drawing/2014/main" val="1935757618"/>
                    </a:ext>
                  </a:extLst>
                </a:gridCol>
                <a:gridCol w="556321">
                  <a:extLst>
                    <a:ext uri="{9D8B030D-6E8A-4147-A177-3AD203B41FA5}">
                      <a16:colId xmlns:a16="http://schemas.microsoft.com/office/drawing/2014/main" val="912664131"/>
                    </a:ext>
                  </a:extLst>
                </a:gridCol>
                <a:gridCol w="766999">
                  <a:extLst>
                    <a:ext uri="{9D8B030D-6E8A-4147-A177-3AD203B41FA5}">
                      <a16:colId xmlns:a16="http://schemas.microsoft.com/office/drawing/2014/main" val="3771934248"/>
                    </a:ext>
                  </a:extLst>
                </a:gridCol>
                <a:gridCol w="622158">
                  <a:extLst>
                    <a:ext uri="{9D8B030D-6E8A-4147-A177-3AD203B41FA5}">
                      <a16:colId xmlns:a16="http://schemas.microsoft.com/office/drawing/2014/main" val="1331415904"/>
                    </a:ext>
                  </a:extLst>
                </a:gridCol>
                <a:gridCol w="587593">
                  <a:extLst>
                    <a:ext uri="{9D8B030D-6E8A-4147-A177-3AD203B41FA5}">
                      <a16:colId xmlns:a16="http://schemas.microsoft.com/office/drawing/2014/main" val="3914906328"/>
                    </a:ext>
                  </a:extLst>
                </a:gridCol>
                <a:gridCol w="1219627">
                  <a:extLst>
                    <a:ext uri="{9D8B030D-6E8A-4147-A177-3AD203B41FA5}">
                      <a16:colId xmlns:a16="http://schemas.microsoft.com/office/drawing/2014/main" val="1027492361"/>
                    </a:ext>
                  </a:extLst>
                </a:gridCol>
              </a:tblGrid>
              <a:tr h="209550">
                <a:tc>
                  <a:txBody>
                    <a:bodyPr/>
                    <a:lstStyle/>
                    <a:p>
                      <a:pPr algn="ctr">
                        <a:lnSpc>
                          <a:spcPct val="150000"/>
                        </a:lnSpc>
                        <a:spcAft>
                          <a:spcPts val="0"/>
                        </a:spcAft>
                      </a:pPr>
                      <a:r>
                        <a:rPr lang="en-US" sz="1000" kern="100" dirty="0">
                          <a:effectLst/>
                        </a:rPr>
                        <a:t>Symbol</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CR</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DAR</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EPS</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FAT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IT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LTFFA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QR</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ROTA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RTR</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TAT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FS_SCORE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33311656"/>
                  </a:ext>
                </a:extLst>
              </a:tr>
              <a:tr h="209550">
                <a:tc>
                  <a:txBody>
                    <a:bodyPr/>
                    <a:lstStyle/>
                    <a:p>
                      <a:pPr algn="ctr">
                        <a:lnSpc>
                          <a:spcPct val="150000"/>
                        </a:lnSpc>
                        <a:spcAft>
                          <a:spcPts val="0"/>
                        </a:spcAft>
                      </a:pPr>
                      <a:r>
                        <a:rPr lang="en-US" sz="1000" kern="100">
                          <a:effectLst/>
                        </a:rPr>
                        <a:t>POST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0.31</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0.27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0.31</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0.08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0.41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003691987"/>
                  </a:ext>
                </a:extLst>
              </a:tr>
              <a:tr h="209550">
                <a:tc>
                  <a:txBody>
                    <a:bodyPr/>
                    <a:lstStyle/>
                    <a:p>
                      <a:pPr algn="ctr">
                        <a:lnSpc>
                          <a:spcPct val="150000"/>
                        </a:lnSpc>
                        <a:spcAft>
                          <a:spcPts val="0"/>
                        </a:spcAft>
                      </a:pPr>
                      <a:r>
                        <a:rPr lang="en-US" sz="1000" kern="100">
                          <a:effectLst/>
                        </a:rPr>
                        <a:t>ABC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0.09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0.31</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0.47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0.04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0.72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809870622"/>
                  </a:ext>
                </a:extLst>
              </a:tr>
              <a:tr h="209550">
                <a:tc>
                  <a:txBody>
                    <a:bodyPr/>
                    <a:lstStyle/>
                    <a:p>
                      <a:pPr algn="ctr">
                        <a:lnSpc>
                          <a:spcPct val="150000"/>
                        </a:lnSpc>
                        <a:spcAft>
                          <a:spcPts val="0"/>
                        </a:spcAft>
                      </a:pPr>
                      <a:r>
                        <a:rPr lang="en-US" sz="1000" kern="100">
                          <a:effectLst/>
                        </a:rPr>
                        <a:t>PAG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0.93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0.02</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0.68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0.60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644689639"/>
                  </a:ext>
                </a:extLst>
              </a:tr>
              <a:tr h="209550">
                <a:tc>
                  <a:txBody>
                    <a:bodyPr/>
                    <a:lstStyle/>
                    <a:p>
                      <a:pPr algn="ctr">
                        <a:lnSpc>
                          <a:spcPct val="150000"/>
                        </a:lnSpc>
                        <a:spcAft>
                          <a:spcPts val="0"/>
                        </a:spcAft>
                      </a:pPr>
                      <a:r>
                        <a:rPr lang="en-US" sz="1000" kern="100">
                          <a:effectLst/>
                        </a:rPr>
                        <a:t>URI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0.09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0.79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0.80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0.08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0.60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0.08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399791851"/>
                  </a:ext>
                </a:extLst>
              </a:tr>
              <a:tr h="209550">
                <a:tc>
                  <a:txBody>
                    <a:bodyPr/>
                    <a:lstStyle/>
                    <a:p>
                      <a:pPr algn="ctr">
                        <a:lnSpc>
                          <a:spcPct val="150000"/>
                        </a:lnSpc>
                        <a:spcAft>
                          <a:spcPts val="0"/>
                        </a:spcAft>
                      </a:pPr>
                      <a:r>
                        <a:rPr lang="en-US" sz="1000" kern="100">
                          <a:effectLst/>
                        </a:rPr>
                        <a:t>ABG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0.04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0.45</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0.40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203367260"/>
                  </a:ext>
                </a:extLst>
              </a:tr>
            </a:tbl>
          </a:graphicData>
        </a:graphic>
      </p:graphicFrame>
    </p:spTree>
    <p:extLst>
      <p:ext uri="{BB962C8B-B14F-4D97-AF65-F5344CB8AC3E}">
        <p14:creationId xmlns:p14="http://schemas.microsoft.com/office/powerpoint/2010/main" val="23632899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Experts’ opinion risk management module</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31</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457200" y="3645024"/>
            <a:ext cx="8229600" cy="2520280"/>
          </a:xfrm>
        </p:spPr>
        <p:txBody>
          <a:bodyPr/>
          <a:lstStyle/>
          <a:p>
            <a:pPr marL="0" indent="0">
              <a:buNone/>
            </a:pPr>
            <a:r>
              <a:rPr lang="en-US" altLang="zh-TW" sz="2000" b="1" dirty="0" smtClean="0"/>
              <a:t>Investment </a:t>
            </a:r>
            <a:r>
              <a:rPr lang="en-US" altLang="zh-TW" sz="2000" b="1" dirty="0"/>
              <a:t>target historical risk analysis</a:t>
            </a:r>
            <a:r>
              <a:rPr lang="en-US" altLang="zh-TW" sz="2000" dirty="0"/>
              <a:t>: Regarding the systematic risk indicator, we use the beta coefficient to evaluate the systematic risk of each candidate investment target</a:t>
            </a:r>
            <a:r>
              <a:rPr lang="en-US" altLang="zh-TW" sz="2000" dirty="0" smtClean="0"/>
              <a:t>.</a:t>
            </a:r>
          </a:p>
          <a:p>
            <a:r>
              <a:rPr lang="en-US" altLang="zh-TW" sz="2000" dirty="0" smtClean="0"/>
              <a:t>Stock risk score</a:t>
            </a:r>
          </a:p>
          <a:p>
            <a:pPr marL="857250" lvl="1" indent="-457200">
              <a:buFont typeface="+mj-lt"/>
              <a:buAutoNum type="arabicPeriod"/>
            </a:pPr>
            <a:r>
              <a:rPr lang="en-US" altLang="zh-TW" sz="1600" dirty="0" smtClean="0"/>
              <a:t>Filter out the high historical risk stock to be our candidate investment target</a:t>
            </a:r>
          </a:p>
          <a:p>
            <a:pPr marL="857250" lvl="1" indent="-457200">
              <a:buFont typeface="+mj-lt"/>
              <a:buAutoNum type="arabicPeriod"/>
            </a:pPr>
            <a:r>
              <a:rPr lang="en-US" altLang="zh-TW" sz="1600" dirty="0"/>
              <a:t>Normalize the beta coefficient to [0,1]. </a:t>
            </a:r>
            <a:endParaRPr lang="en-US" altLang="zh-TW" sz="1600" dirty="0" smtClean="0"/>
          </a:p>
          <a:p>
            <a:pPr marL="1257300" lvl="2" indent="-457200">
              <a:buFont typeface="Arial" panose="020B0604020202020204" pitchFamily="34" charset="0"/>
              <a:buChar char="•"/>
            </a:pPr>
            <a:r>
              <a:rPr lang="en-US" altLang="zh-TW" sz="1400" dirty="0" smtClean="0"/>
              <a:t>If </a:t>
            </a:r>
            <a:r>
              <a:rPr lang="en-US" altLang="zh-TW" sz="1400" dirty="0"/>
              <a:t>the score is near than 0, then the stock has low systematic risk. </a:t>
            </a:r>
            <a:endParaRPr lang="en-US" altLang="zh-TW" sz="1400" dirty="0" smtClean="0"/>
          </a:p>
          <a:p>
            <a:pPr marL="1257300" lvl="2" indent="-457200">
              <a:buFont typeface="Arial" panose="020B0604020202020204" pitchFamily="34" charset="0"/>
              <a:buChar char="•"/>
            </a:pPr>
            <a:r>
              <a:rPr lang="en-US" altLang="zh-TW" sz="1400" dirty="0" smtClean="0"/>
              <a:t>The </a:t>
            </a:r>
            <a:r>
              <a:rPr lang="en-US" altLang="zh-TW" sz="1400" dirty="0"/>
              <a:t>score is near than 1, it means the change of the stock is close to market index change.</a:t>
            </a:r>
            <a:endParaRPr lang="en-US" altLang="zh-TW" sz="1400" dirty="0" smtClean="0"/>
          </a:p>
          <a:p>
            <a:pPr marL="457200" indent="-457200">
              <a:buFont typeface="+mj-lt"/>
              <a:buAutoNum type="arabicPeriod"/>
            </a:pPr>
            <a:endParaRPr lang="en-US" altLang="zh-TW" sz="2000" dirty="0" smtClean="0"/>
          </a:p>
          <a:p>
            <a:pPr marL="457200" indent="-457200">
              <a:buFont typeface="+mj-lt"/>
              <a:buAutoNum type="arabicPeriod"/>
            </a:pPr>
            <a:endParaRPr lang="en-US" altLang="zh-TW" sz="2000" dirty="0" smtClean="0"/>
          </a:p>
        </p:txBody>
      </p:sp>
      <p:pic>
        <p:nvPicPr>
          <p:cNvPr id="15362" name="Picture 2" descr="ç¸éåç"/>
          <p:cNvPicPr>
            <a:picLocks noChangeAspect="1" noChangeArrowheads="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4224" y="1402695"/>
            <a:ext cx="2018925" cy="2018925"/>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ãbeta coefficientãçåçæå°çµæ"/>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9385" y="1522862"/>
            <a:ext cx="2366648" cy="17785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表格 3"/>
          <p:cNvGraphicFramePr>
            <a:graphicFrameLocks noGrp="1"/>
          </p:cNvGraphicFramePr>
          <p:nvPr>
            <p:extLst>
              <p:ext uri="{D42A27DB-BD31-4B8C-83A1-F6EECF244321}">
                <p14:modId xmlns:p14="http://schemas.microsoft.com/office/powerpoint/2010/main" val="899882733"/>
              </p:ext>
            </p:extLst>
          </p:nvPr>
        </p:nvGraphicFramePr>
        <p:xfrm>
          <a:off x="5076056" y="1574058"/>
          <a:ext cx="3486562" cy="1660350"/>
        </p:xfrm>
        <a:graphic>
          <a:graphicData uri="http://schemas.openxmlformats.org/drawingml/2006/table">
            <a:tbl>
              <a:tblPr firstRow="1" firstCol="1" bandRow="1">
                <a:tableStyleId>{3B4B98B0-60AC-42C2-AFA5-B58CD77FA1E5}</a:tableStyleId>
              </a:tblPr>
              <a:tblGrid>
                <a:gridCol w="1714691">
                  <a:extLst>
                    <a:ext uri="{9D8B030D-6E8A-4147-A177-3AD203B41FA5}">
                      <a16:colId xmlns:a16="http://schemas.microsoft.com/office/drawing/2014/main" val="3699929621"/>
                    </a:ext>
                  </a:extLst>
                </a:gridCol>
                <a:gridCol w="1771871">
                  <a:extLst>
                    <a:ext uri="{9D8B030D-6E8A-4147-A177-3AD203B41FA5}">
                      <a16:colId xmlns:a16="http://schemas.microsoft.com/office/drawing/2014/main" val="4270571849"/>
                    </a:ext>
                  </a:extLst>
                </a:gridCol>
              </a:tblGrid>
              <a:tr h="276725">
                <a:tc>
                  <a:txBody>
                    <a:bodyPr/>
                    <a:lstStyle/>
                    <a:p>
                      <a:pPr algn="ctr">
                        <a:lnSpc>
                          <a:spcPct val="150000"/>
                        </a:lnSpc>
                        <a:spcAft>
                          <a:spcPts val="0"/>
                        </a:spcAft>
                      </a:pPr>
                      <a:r>
                        <a:rPr lang="en-US" sz="1000" kern="100" dirty="0">
                          <a:effectLst/>
                        </a:rPr>
                        <a:t>Stock symbol</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Stock risk score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872199245"/>
                  </a:ext>
                </a:extLst>
              </a:tr>
              <a:tr h="276725">
                <a:tc>
                  <a:txBody>
                    <a:bodyPr/>
                    <a:lstStyle/>
                    <a:p>
                      <a:pPr algn="ctr">
                        <a:lnSpc>
                          <a:spcPct val="150000"/>
                        </a:lnSpc>
                        <a:spcAft>
                          <a:spcPts val="0"/>
                        </a:spcAft>
                      </a:pPr>
                      <a:r>
                        <a:rPr lang="en-US" sz="1000" kern="100" dirty="0">
                          <a:effectLst/>
                        </a:rPr>
                        <a:t>A</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0.997946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184592554"/>
                  </a:ext>
                </a:extLst>
              </a:tr>
              <a:tr h="276725">
                <a:tc>
                  <a:txBody>
                    <a:bodyPr/>
                    <a:lstStyle/>
                    <a:p>
                      <a:pPr algn="ctr">
                        <a:lnSpc>
                          <a:spcPct val="150000"/>
                        </a:lnSpc>
                        <a:spcAft>
                          <a:spcPts val="0"/>
                        </a:spcAft>
                      </a:pPr>
                      <a:r>
                        <a:rPr lang="en-US" sz="1000" kern="100" dirty="0">
                          <a:effectLst/>
                        </a:rPr>
                        <a:t>FCPT</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0.993512</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478419313"/>
                  </a:ext>
                </a:extLst>
              </a:tr>
              <a:tr h="276725">
                <a:tc>
                  <a:txBody>
                    <a:bodyPr/>
                    <a:lstStyle/>
                    <a:p>
                      <a:pPr algn="ctr">
                        <a:lnSpc>
                          <a:spcPct val="150000"/>
                        </a:lnSpc>
                        <a:spcAft>
                          <a:spcPts val="0"/>
                        </a:spcAft>
                      </a:pPr>
                      <a:r>
                        <a:rPr lang="en-US" sz="1000" kern="100">
                          <a:effectLst/>
                        </a:rPr>
                        <a:t>BERY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0.987147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608558005"/>
                  </a:ext>
                </a:extLst>
              </a:tr>
              <a:tr h="276725">
                <a:tc>
                  <a:txBody>
                    <a:bodyPr/>
                    <a:lstStyle/>
                    <a:p>
                      <a:pPr algn="ctr">
                        <a:lnSpc>
                          <a:spcPct val="150000"/>
                        </a:lnSpc>
                        <a:spcAft>
                          <a:spcPts val="0"/>
                        </a:spcAft>
                      </a:pPr>
                      <a:r>
                        <a:rPr lang="en-US" sz="1000" kern="100">
                          <a:effectLst/>
                        </a:rPr>
                        <a:t>APH</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0.981358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01365121"/>
                  </a:ext>
                </a:extLst>
              </a:tr>
              <a:tr h="276725">
                <a:tc>
                  <a:txBody>
                    <a:bodyPr/>
                    <a:lstStyle/>
                    <a:p>
                      <a:pPr algn="ctr">
                        <a:lnSpc>
                          <a:spcPct val="150000"/>
                        </a:lnSpc>
                        <a:spcAft>
                          <a:spcPts val="0"/>
                        </a:spcAft>
                      </a:pPr>
                      <a:r>
                        <a:rPr lang="en-US" sz="1000" kern="100">
                          <a:effectLst/>
                        </a:rPr>
                        <a:t>AME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0.975419</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71954614"/>
                  </a:ext>
                </a:extLst>
              </a:tr>
            </a:tbl>
          </a:graphicData>
        </a:graphic>
      </p:graphicFrame>
    </p:spTree>
    <p:extLst>
      <p:ext uri="{BB962C8B-B14F-4D97-AF65-F5344CB8AC3E}">
        <p14:creationId xmlns:p14="http://schemas.microsoft.com/office/powerpoint/2010/main" val="19644070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smtClean="0"/>
              <a:t>Investment portfolio construction</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32</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186090" y="1196752"/>
            <a:ext cx="4017274" cy="4968552"/>
          </a:xfrm>
        </p:spPr>
        <p:txBody>
          <a:bodyPr/>
          <a:lstStyle/>
          <a:p>
            <a:pPr marL="0" indent="0">
              <a:buNone/>
            </a:pPr>
            <a:r>
              <a:rPr lang="en-US" altLang="zh-TW" sz="2000" dirty="0"/>
              <a:t>The recommendation mechanism is based on the genetic algorithm, which consider the public opinion, financial integrity, and systematic risk to construct a </a:t>
            </a:r>
            <a:r>
              <a:rPr lang="en-US" altLang="zh-TW" sz="2000" dirty="0" smtClean="0"/>
              <a:t>portfolio</a:t>
            </a:r>
          </a:p>
          <a:p>
            <a:pPr marL="457200" indent="-457200">
              <a:buFont typeface="+mj-lt"/>
              <a:buAutoNum type="arabicPeriod"/>
            </a:pPr>
            <a:r>
              <a:rPr lang="en-US" altLang="zh-TW" sz="2000" dirty="0" smtClean="0"/>
              <a:t>User preference setting</a:t>
            </a:r>
          </a:p>
          <a:p>
            <a:pPr marL="857250" lvl="1" indent="-457200">
              <a:buFont typeface="+mj-lt"/>
              <a:buAutoNum type="arabicPeriod"/>
            </a:pPr>
            <a:r>
              <a:rPr lang="en-US" altLang="zh-TW" sz="1600" dirty="0" smtClean="0"/>
              <a:t>User budget: $100000</a:t>
            </a:r>
          </a:p>
          <a:p>
            <a:pPr marL="857250" lvl="1" indent="-457200">
              <a:buFont typeface="+mj-lt"/>
              <a:buAutoNum type="arabicPeriod"/>
            </a:pPr>
            <a:r>
              <a:rPr lang="en-US" altLang="zh-TW" sz="1600" dirty="0" smtClean="0"/>
              <a:t>Max stock count: 20</a:t>
            </a:r>
          </a:p>
          <a:p>
            <a:pPr marL="457200" indent="-457200">
              <a:buFont typeface="+mj-lt"/>
              <a:buAutoNum type="arabicPeriod"/>
            </a:pPr>
            <a:r>
              <a:rPr lang="en-US" altLang="zh-TW" sz="2000" dirty="0" smtClean="0"/>
              <a:t>Genetic algorithm</a:t>
            </a:r>
            <a:endParaRPr lang="en-US" altLang="zh-TW" sz="1600" dirty="0" smtClean="0"/>
          </a:p>
          <a:p>
            <a:pPr marL="457200" indent="-457200">
              <a:buFont typeface="+mj-lt"/>
              <a:buAutoNum type="arabicPeriod"/>
            </a:pPr>
            <a:endParaRPr lang="en-US" altLang="zh-TW" sz="2000" dirty="0" smtClean="0"/>
          </a:p>
          <a:p>
            <a:pPr marL="457200" indent="-457200">
              <a:buFont typeface="+mj-lt"/>
              <a:buAutoNum type="arabicPeriod"/>
            </a:pPr>
            <a:endParaRPr lang="en-US" altLang="zh-TW" sz="2000" dirty="0" smtClean="0"/>
          </a:p>
        </p:txBody>
      </p:sp>
      <p:graphicFrame>
        <p:nvGraphicFramePr>
          <p:cNvPr id="2" name="表格 1"/>
          <p:cNvGraphicFramePr>
            <a:graphicFrameLocks noGrp="1"/>
          </p:cNvGraphicFramePr>
          <p:nvPr>
            <p:extLst>
              <p:ext uri="{D42A27DB-BD31-4B8C-83A1-F6EECF244321}">
                <p14:modId xmlns:p14="http://schemas.microsoft.com/office/powerpoint/2010/main" val="1531412687"/>
              </p:ext>
            </p:extLst>
          </p:nvPr>
        </p:nvGraphicFramePr>
        <p:xfrm>
          <a:off x="375060" y="4285704"/>
          <a:ext cx="3348230" cy="1879600"/>
        </p:xfrm>
        <a:graphic>
          <a:graphicData uri="http://schemas.openxmlformats.org/drawingml/2006/table">
            <a:tbl>
              <a:tblPr firstRow="1" firstCol="1" bandRow="1">
                <a:tableStyleId>{3B4B98B0-60AC-42C2-AFA5-B58CD77FA1E5}</a:tableStyleId>
              </a:tblPr>
              <a:tblGrid>
                <a:gridCol w="1674115">
                  <a:extLst>
                    <a:ext uri="{9D8B030D-6E8A-4147-A177-3AD203B41FA5}">
                      <a16:colId xmlns:a16="http://schemas.microsoft.com/office/drawing/2014/main" val="994413550"/>
                    </a:ext>
                  </a:extLst>
                </a:gridCol>
                <a:gridCol w="1674115">
                  <a:extLst>
                    <a:ext uri="{9D8B030D-6E8A-4147-A177-3AD203B41FA5}">
                      <a16:colId xmlns:a16="http://schemas.microsoft.com/office/drawing/2014/main" val="2350644160"/>
                    </a:ext>
                  </a:extLst>
                </a:gridCol>
              </a:tblGrid>
              <a:tr h="279400">
                <a:tc>
                  <a:txBody>
                    <a:bodyPr/>
                    <a:lstStyle/>
                    <a:p>
                      <a:pPr algn="ctr">
                        <a:lnSpc>
                          <a:spcPct val="150000"/>
                        </a:lnSpc>
                        <a:spcAft>
                          <a:spcPts val="0"/>
                        </a:spcAft>
                      </a:pPr>
                      <a:r>
                        <a:rPr lang="en-US" sz="1000" kern="100" dirty="0">
                          <a:effectLst/>
                        </a:rPr>
                        <a:t>Parameters</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value</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500443611"/>
                  </a:ext>
                </a:extLst>
              </a:tr>
              <a:tr h="0">
                <a:tc>
                  <a:txBody>
                    <a:bodyPr/>
                    <a:lstStyle/>
                    <a:p>
                      <a:pPr algn="ctr">
                        <a:lnSpc>
                          <a:spcPct val="150000"/>
                        </a:lnSpc>
                        <a:spcAft>
                          <a:spcPts val="0"/>
                        </a:spcAft>
                      </a:pPr>
                      <a:r>
                        <a:rPr lang="en-US" sz="1000" kern="100">
                          <a:effectLst/>
                        </a:rPr>
                        <a:t>Chromosome encoding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Binary encoding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237312070"/>
                  </a:ext>
                </a:extLst>
              </a:tr>
              <a:tr h="0">
                <a:tc>
                  <a:txBody>
                    <a:bodyPr/>
                    <a:lstStyle/>
                    <a:p>
                      <a:pPr algn="ctr">
                        <a:lnSpc>
                          <a:spcPct val="150000"/>
                        </a:lnSpc>
                        <a:spcAft>
                          <a:spcPts val="0"/>
                        </a:spcAft>
                      </a:pPr>
                      <a:r>
                        <a:rPr lang="en-US" sz="1000" kern="100">
                          <a:effectLst/>
                        </a:rPr>
                        <a:t>Population size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smtClean="0">
                          <a:effectLst/>
                        </a:rPr>
                        <a:t>10</a:t>
                      </a:r>
                      <a:r>
                        <a:rPr lang="en-US" altLang="zh-TW" sz="1000" kern="100" dirty="0" smtClean="0">
                          <a:effectLst/>
                        </a:rPr>
                        <a:t>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10199614"/>
                  </a:ext>
                </a:extLst>
              </a:tr>
              <a:tr h="0">
                <a:tc>
                  <a:txBody>
                    <a:bodyPr/>
                    <a:lstStyle/>
                    <a:p>
                      <a:pPr algn="ctr">
                        <a:lnSpc>
                          <a:spcPct val="150000"/>
                        </a:lnSpc>
                        <a:spcAft>
                          <a:spcPts val="0"/>
                        </a:spcAft>
                      </a:pPr>
                      <a:r>
                        <a:rPr lang="en-US" sz="1000" kern="100">
                          <a:effectLst/>
                        </a:rPr>
                        <a:t>Max number of generation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2000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158428783"/>
                  </a:ext>
                </a:extLst>
              </a:tr>
              <a:tr h="0">
                <a:tc>
                  <a:txBody>
                    <a:bodyPr/>
                    <a:lstStyle/>
                    <a:p>
                      <a:pPr algn="ctr">
                        <a:lnSpc>
                          <a:spcPct val="150000"/>
                        </a:lnSpc>
                        <a:spcAft>
                          <a:spcPts val="0"/>
                        </a:spcAft>
                      </a:pPr>
                      <a:r>
                        <a:rPr lang="en-US" sz="1000" kern="100">
                          <a:effectLst/>
                        </a:rPr>
                        <a:t>Selection mechanism</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Tournament selection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1478749"/>
                  </a:ext>
                </a:extLst>
              </a:tr>
              <a:tr h="0">
                <a:tc>
                  <a:txBody>
                    <a:bodyPr/>
                    <a:lstStyle/>
                    <a:p>
                      <a:pPr algn="ctr">
                        <a:lnSpc>
                          <a:spcPct val="150000"/>
                        </a:lnSpc>
                        <a:spcAft>
                          <a:spcPts val="0"/>
                        </a:spcAft>
                      </a:pPr>
                      <a:r>
                        <a:rPr lang="en-US" sz="1000" kern="100">
                          <a:effectLst/>
                        </a:rPr>
                        <a:t>Crossover probability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021593055"/>
                  </a:ext>
                </a:extLst>
              </a:tr>
              <a:tr h="0">
                <a:tc>
                  <a:txBody>
                    <a:bodyPr/>
                    <a:lstStyle/>
                    <a:p>
                      <a:pPr algn="ctr">
                        <a:lnSpc>
                          <a:spcPct val="150000"/>
                        </a:lnSpc>
                        <a:spcAft>
                          <a:spcPts val="0"/>
                        </a:spcAft>
                      </a:pPr>
                      <a:r>
                        <a:rPr lang="en-US" sz="1000" kern="100">
                          <a:effectLst/>
                        </a:rPr>
                        <a:t>Mutation probability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0.1</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817874765"/>
                  </a:ext>
                </a:extLst>
              </a:tr>
            </a:tbl>
          </a:graphicData>
        </a:graphic>
      </p:graphicFrame>
      <p:graphicFrame>
        <p:nvGraphicFramePr>
          <p:cNvPr id="3" name="表格 2"/>
          <p:cNvGraphicFramePr>
            <a:graphicFrameLocks noGrp="1"/>
          </p:cNvGraphicFramePr>
          <p:nvPr>
            <p:extLst>
              <p:ext uri="{D42A27DB-BD31-4B8C-83A1-F6EECF244321}">
                <p14:modId xmlns:p14="http://schemas.microsoft.com/office/powerpoint/2010/main" val="1602688862"/>
              </p:ext>
            </p:extLst>
          </p:nvPr>
        </p:nvGraphicFramePr>
        <p:xfrm>
          <a:off x="4139952" y="1472984"/>
          <a:ext cx="4880850" cy="4732020"/>
        </p:xfrm>
        <a:graphic>
          <a:graphicData uri="http://schemas.openxmlformats.org/drawingml/2006/table">
            <a:tbl>
              <a:tblPr firstRow="1" firstCol="1" bandRow="1">
                <a:tableStyleId>{5C22544A-7EE6-4342-B048-85BDC9FD1C3A}</a:tableStyleId>
              </a:tblPr>
              <a:tblGrid>
                <a:gridCol w="432047">
                  <a:extLst>
                    <a:ext uri="{9D8B030D-6E8A-4147-A177-3AD203B41FA5}">
                      <a16:colId xmlns:a16="http://schemas.microsoft.com/office/drawing/2014/main" val="3615529783"/>
                    </a:ext>
                  </a:extLst>
                </a:gridCol>
                <a:gridCol w="602171">
                  <a:extLst>
                    <a:ext uri="{9D8B030D-6E8A-4147-A177-3AD203B41FA5}">
                      <a16:colId xmlns:a16="http://schemas.microsoft.com/office/drawing/2014/main" val="3824432742"/>
                    </a:ext>
                  </a:extLst>
                </a:gridCol>
                <a:gridCol w="1892423">
                  <a:extLst>
                    <a:ext uri="{9D8B030D-6E8A-4147-A177-3AD203B41FA5}">
                      <a16:colId xmlns:a16="http://schemas.microsoft.com/office/drawing/2014/main" val="2325021425"/>
                    </a:ext>
                  </a:extLst>
                </a:gridCol>
                <a:gridCol w="625033">
                  <a:extLst>
                    <a:ext uri="{9D8B030D-6E8A-4147-A177-3AD203B41FA5}">
                      <a16:colId xmlns:a16="http://schemas.microsoft.com/office/drawing/2014/main" val="3516308021"/>
                    </a:ext>
                  </a:extLst>
                </a:gridCol>
                <a:gridCol w="740780">
                  <a:extLst>
                    <a:ext uri="{9D8B030D-6E8A-4147-A177-3AD203B41FA5}">
                      <a16:colId xmlns:a16="http://schemas.microsoft.com/office/drawing/2014/main" val="3335385223"/>
                    </a:ext>
                  </a:extLst>
                </a:gridCol>
                <a:gridCol w="588396">
                  <a:extLst>
                    <a:ext uri="{9D8B030D-6E8A-4147-A177-3AD203B41FA5}">
                      <a16:colId xmlns:a16="http://schemas.microsoft.com/office/drawing/2014/main" val="741287345"/>
                    </a:ext>
                  </a:extLst>
                </a:gridCol>
              </a:tblGrid>
              <a:tr h="0">
                <a:tc>
                  <a:txBody>
                    <a:bodyPr/>
                    <a:lstStyle/>
                    <a:p>
                      <a:pPr algn="ctr">
                        <a:lnSpc>
                          <a:spcPct val="115000"/>
                        </a:lnSpc>
                        <a:spcAft>
                          <a:spcPts val="0"/>
                        </a:spcAft>
                      </a:pPr>
                      <a:r>
                        <a:rPr lang="en-US" sz="1000" kern="100">
                          <a:effectLst/>
                        </a:rPr>
                        <a: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Stock symbol</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Company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Public opinion score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Financial statement score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Stock </a:t>
                      </a:r>
                      <a:br>
                        <a:rPr lang="en-US" sz="1000" kern="100">
                          <a:effectLst/>
                        </a:rPr>
                      </a:br>
                      <a:r>
                        <a:rPr lang="en-US" sz="1000" kern="100">
                          <a:effectLst/>
                        </a:rPr>
                        <a:t>risk </a:t>
                      </a:r>
                      <a:br>
                        <a:rPr lang="en-US" sz="1000" kern="100">
                          <a:effectLst/>
                        </a:rPr>
                      </a:br>
                      <a:r>
                        <a:rPr lang="en-US" sz="1000" kern="100">
                          <a:effectLst/>
                        </a:rPr>
                        <a:t>score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275133012"/>
                  </a:ext>
                </a:extLst>
              </a:tr>
              <a:tr h="0">
                <a:tc>
                  <a:txBody>
                    <a:bodyPr/>
                    <a:lstStyle/>
                    <a:p>
                      <a:pPr algn="ctr">
                        <a:lnSpc>
                          <a:spcPct val="115000"/>
                        </a:lnSpc>
                        <a:spcAft>
                          <a:spcPts val="0"/>
                        </a:spcAft>
                      </a:pPr>
                      <a:r>
                        <a:rPr lang="en-US" sz="1000" kern="100">
                          <a:effectLst/>
                        </a:rPr>
                        <a:t>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ABT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Abbott Laboratories</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0.75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523010726"/>
                  </a:ext>
                </a:extLst>
              </a:tr>
              <a:tr h="0">
                <a:tc>
                  <a:txBody>
                    <a:bodyPr/>
                    <a:lstStyle/>
                    <a:p>
                      <a:pPr algn="ctr">
                        <a:lnSpc>
                          <a:spcPct val="115000"/>
                        </a:lnSpc>
                        <a:spcAft>
                          <a:spcPts val="0"/>
                        </a:spcAft>
                      </a:pPr>
                      <a:r>
                        <a:rPr lang="en-US" sz="1000" kern="100">
                          <a:effectLst/>
                        </a:rPr>
                        <a:t>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ANTM</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Anthem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0.75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960094267"/>
                  </a:ext>
                </a:extLst>
              </a:tr>
              <a:tr h="0">
                <a:tc>
                  <a:txBody>
                    <a:bodyPr/>
                    <a:lstStyle/>
                    <a:p>
                      <a:pPr algn="ctr">
                        <a:lnSpc>
                          <a:spcPct val="115000"/>
                        </a:lnSpc>
                        <a:spcAft>
                          <a:spcPts val="0"/>
                        </a:spcAft>
                      </a:pPr>
                      <a:r>
                        <a:rPr lang="en-US" sz="1000" kern="100">
                          <a:effectLst/>
                        </a:rPr>
                        <a:t>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CB</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Chubb Ltd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0.70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116427557"/>
                  </a:ext>
                </a:extLst>
              </a:tr>
              <a:tr h="0">
                <a:tc>
                  <a:txBody>
                    <a:bodyPr/>
                    <a:lstStyle/>
                    <a:p>
                      <a:pPr algn="ctr">
                        <a:lnSpc>
                          <a:spcPct val="115000"/>
                        </a:lnSpc>
                        <a:spcAft>
                          <a:spcPts val="0"/>
                        </a:spcAft>
                      </a:pPr>
                      <a:r>
                        <a:rPr lang="en-US" sz="1000" kern="100">
                          <a:effectLst/>
                        </a:rPr>
                        <a:t>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COP</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ConocoPhillips</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0.69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846088957"/>
                  </a:ext>
                </a:extLst>
              </a:tr>
              <a:tr h="0">
                <a:tc>
                  <a:txBody>
                    <a:bodyPr/>
                    <a:lstStyle/>
                    <a:p>
                      <a:pPr algn="ctr">
                        <a:lnSpc>
                          <a:spcPct val="115000"/>
                        </a:lnSpc>
                        <a:spcAft>
                          <a:spcPts val="0"/>
                        </a:spcAft>
                      </a:pPr>
                      <a:r>
                        <a:rPr lang="en-US" sz="1000" kern="100">
                          <a:effectLst/>
                        </a:rPr>
                        <a:t>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DRI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Darden Restaurants,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0.52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435389961"/>
                  </a:ext>
                </a:extLst>
              </a:tr>
              <a:tr h="0">
                <a:tc>
                  <a:txBody>
                    <a:bodyPr/>
                    <a:lstStyle/>
                    <a:p>
                      <a:pPr algn="ctr">
                        <a:lnSpc>
                          <a:spcPct val="115000"/>
                        </a:lnSpc>
                        <a:spcAft>
                          <a:spcPts val="0"/>
                        </a:spcAft>
                      </a:pPr>
                      <a:r>
                        <a:rPr lang="en-US" sz="1000" kern="100">
                          <a:effectLst/>
                        </a:rPr>
                        <a:t>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EL</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Estee Lauder Companies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0.78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616987838"/>
                  </a:ext>
                </a:extLst>
              </a:tr>
              <a:tr h="0">
                <a:tc>
                  <a:txBody>
                    <a:bodyPr/>
                    <a:lstStyle/>
                    <a:p>
                      <a:pPr algn="ctr">
                        <a:lnSpc>
                          <a:spcPct val="115000"/>
                        </a:lnSpc>
                        <a:spcAft>
                          <a:spcPts val="0"/>
                        </a:spcAft>
                      </a:pPr>
                      <a:r>
                        <a:rPr lang="en-US" sz="1000" kern="100">
                          <a:effectLst/>
                        </a:rPr>
                        <a:t>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ETE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Energy Transfer Equity LP Unit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0.54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0.236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0.11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278200897"/>
                  </a:ext>
                </a:extLst>
              </a:tr>
              <a:tr h="0">
                <a:tc>
                  <a:txBody>
                    <a:bodyPr/>
                    <a:lstStyle/>
                    <a:p>
                      <a:pPr algn="ctr">
                        <a:lnSpc>
                          <a:spcPct val="115000"/>
                        </a:lnSpc>
                        <a:spcAft>
                          <a:spcPts val="0"/>
                        </a:spcAft>
                      </a:pPr>
                      <a:r>
                        <a:rPr lang="en-US" sz="1000" kern="100">
                          <a:effectLst/>
                        </a:rPr>
                        <a:t>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GD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General Dynamics Corporation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0.59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0.39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467189041"/>
                  </a:ext>
                </a:extLst>
              </a:tr>
              <a:tr h="0">
                <a:tc>
                  <a:txBody>
                    <a:bodyPr/>
                    <a:lstStyle/>
                    <a:p>
                      <a:pPr algn="ctr">
                        <a:lnSpc>
                          <a:spcPct val="115000"/>
                        </a:lnSpc>
                        <a:spcAft>
                          <a:spcPts val="0"/>
                        </a:spcAft>
                      </a:pPr>
                      <a:r>
                        <a:rPr lang="en-US" sz="1000" kern="100">
                          <a:effectLst/>
                        </a:rPr>
                        <a:t>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GLP</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Global Partners LP</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0.22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0.08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174331059"/>
                  </a:ext>
                </a:extLst>
              </a:tr>
              <a:tr h="0">
                <a:tc>
                  <a:txBody>
                    <a:bodyPr/>
                    <a:lstStyle/>
                    <a:p>
                      <a:pPr algn="ctr">
                        <a:lnSpc>
                          <a:spcPct val="115000"/>
                        </a:lnSpc>
                        <a:spcAft>
                          <a:spcPts val="0"/>
                        </a:spcAft>
                      </a:pPr>
                      <a:r>
                        <a:rPr lang="en-US" sz="1000" kern="100">
                          <a:effectLst/>
                        </a:rPr>
                        <a:t>10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HPQ</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HP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0.66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dirty="0">
                          <a:effectLst/>
                        </a:rPr>
                        <a:t>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284745508"/>
                  </a:ext>
                </a:extLst>
              </a:tr>
              <a:tr h="0">
                <a:tc>
                  <a:txBody>
                    <a:bodyPr/>
                    <a:lstStyle/>
                    <a:p>
                      <a:pPr algn="ctr">
                        <a:lnSpc>
                          <a:spcPct val="115000"/>
                        </a:lnSpc>
                        <a:spcAft>
                          <a:spcPts val="0"/>
                        </a:spcAft>
                      </a:pPr>
                      <a:r>
                        <a:rPr lang="en-US" sz="1000" kern="100">
                          <a:effectLst/>
                        </a:rPr>
                        <a:t>11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JCI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Johnson Controls International PLC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0.92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040201052"/>
                  </a:ext>
                </a:extLst>
              </a:tr>
              <a:tr h="0">
                <a:tc>
                  <a:txBody>
                    <a:bodyPr/>
                    <a:lstStyle/>
                    <a:p>
                      <a:pPr algn="ctr">
                        <a:lnSpc>
                          <a:spcPct val="115000"/>
                        </a:lnSpc>
                        <a:spcAft>
                          <a:spcPts val="0"/>
                        </a:spcAft>
                      </a:pPr>
                      <a:r>
                        <a:rPr lang="en-US" sz="1000" kern="100">
                          <a:effectLst/>
                        </a:rPr>
                        <a:t>12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KNX</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Knight-Swift Transportation Holdings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0.63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573021082"/>
                  </a:ext>
                </a:extLst>
              </a:tr>
              <a:tr h="0">
                <a:tc>
                  <a:txBody>
                    <a:bodyPr/>
                    <a:lstStyle/>
                    <a:p>
                      <a:pPr algn="ctr">
                        <a:lnSpc>
                          <a:spcPct val="115000"/>
                        </a:lnSpc>
                        <a:spcAft>
                          <a:spcPts val="0"/>
                        </a:spcAft>
                      </a:pPr>
                      <a:r>
                        <a:rPr lang="en-US" sz="1000" kern="100">
                          <a:effectLst/>
                        </a:rPr>
                        <a:t>13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LLL</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L3 Technologies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0.48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0.07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623505831"/>
                  </a:ext>
                </a:extLst>
              </a:tr>
              <a:tr h="0">
                <a:tc>
                  <a:txBody>
                    <a:bodyPr/>
                    <a:lstStyle/>
                    <a:p>
                      <a:pPr algn="ctr">
                        <a:lnSpc>
                          <a:spcPct val="115000"/>
                        </a:lnSpc>
                        <a:spcAft>
                          <a:spcPts val="0"/>
                        </a:spcAft>
                      </a:pPr>
                      <a:r>
                        <a:rPr lang="en-US" sz="1000" kern="100">
                          <a:effectLst/>
                        </a:rPr>
                        <a:t>14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PSX</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Phillips 66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946108376"/>
                  </a:ext>
                </a:extLst>
              </a:tr>
              <a:tr h="0">
                <a:tc>
                  <a:txBody>
                    <a:bodyPr/>
                    <a:lstStyle/>
                    <a:p>
                      <a:pPr algn="ctr">
                        <a:lnSpc>
                          <a:spcPct val="115000"/>
                        </a:lnSpc>
                        <a:spcAft>
                          <a:spcPts val="0"/>
                        </a:spcAft>
                      </a:pPr>
                      <a:r>
                        <a:rPr lang="en-US" sz="1000" kern="100">
                          <a:effectLst/>
                        </a:rPr>
                        <a:t>15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RGA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Reinsurance Group of America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0.96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351512723"/>
                  </a:ext>
                </a:extLst>
              </a:tr>
              <a:tr h="0">
                <a:tc>
                  <a:txBody>
                    <a:bodyPr/>
                    <a:lstStyle/>
                    <a:p>
                      <a:pPr algn="ctr">
                        <a:lnSpc>
                          <a:spcPct val="115000"/>
                        </a:lnSpc>
                        <a:spcAft>
                          <a:spcPts val="0"/>
                        </a:spcAft>
                      </a:pPr>
                      <a:r>
                        <a:rPr lang="en-US" sz="1000" kern="100">
                          <a:effectLst/>
                        </a:rPr>
                        <a:t>16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SJM</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J M Smucker Co</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0.42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0.11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0.10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234412205"/>
                  </a:ext>
                </a:extLst>
              </a:tr>
              <a:tr h="0">
                <a:tc>
                  <a:txBody>
                    <a:bodyPr/>
                    <a:lstStyle/>
                    <a:p>
                      <a:pPr algn="ctr">
                        <a:lnSpc>
                          <a:spcPct val="115000"/>
                        </a:lnSpc>
                        <a:spcAft>
                          <a:spcPts val="0"/>
                        </a:spcAft>
                      </a:pPr>
                      <a:r>
                        <a:rPr lang="en-US" sz="1000" kern="100">
                          <a:effectLst/>
                        </a:rPr>
                        <a:t>17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SU</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Suncor Energy Inc. (USA)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0.66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333549017"/>
                  </a:ext>
                </a:extLst>
              </a:tr>
              <a:tr h="0">
                <a:tc>
                  <a:txBody>
                    <a:bodyPr/>
                    <a:lstStyle/>
                    <a:p>
                      <a:pPr algn="ctr">
                        <a:lnSpc>
                          <a:spcPct val="115000"/>
                        </a:lnSpc>
                        <a:spcAft>
                          <a:spcPts val="0"/>
                        </a:spcAft>
                      </a:pPr>
                      <a:r>
                        <a:rPr lang="en-US" sz="1000" kern="100">
                          <a:effectLst/>
                        </a:rPr>
                        <a:t>18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THG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Hanover Insurance Group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0.63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148387013"/>
                  </a:ext>
                </a:extLst>
              </a:tr>
              <a:tr h="0">
                <a:tc>
                  <a:txBody>
                    <a:bodyPr/>
                    <a:lstStyle/>
                    <a:p>
                      <a:pPr algn="ctr">
                        <a:lnSpc>
                          <a:spcPct val="115000"/>
                        </a:lnSpc>
                        <a:spcAft>
                          <a:spcPts val="0"/>
                        </a:spcAft>
                      </a:pPr>
                      <a:r>
                        <a:rPr lang="en-US" sz="1000" kern="100">
                          <a:effectLst/>
                        </a:rPr>
                        <a:t>19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UHS</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Universal Health Services, Inc. Class B</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0.97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051063961"/>
                  </a:ext>
                </a:extLst>
              </a:tr>
              <a:tr h="0">
                <a:tc>
                  <a:txBody>
                    <a:bodyPr/>
                    <a:lstStyle/>
                    <a:p>
                      <a:pPr algn="ctr">
                        <a:lnSpc>
                          <a:spcPct val="115000"/>
                        </a:lnSpc>
                        <a:spcAft>
                          <a:spcPts val="0"/>
                        </a:spcAft>
                      </a:pPr>
                      <a:r>
                        <a:rPr lang="en-US" sz="1000" kern="100">
                          <a:effectLst/>
                        </a:rPr>
                        <a:t>20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WU</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The Western Union Company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0.18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dirty="0">
                          <a:effectLst/>
                        </a:rPr>
                        <a:t>0.26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46480730"/>
                  </a:ext>
                </a:extLst>
              </a:tr>
            </a:tbl>
          </a:graphicData>
        </a:graphic>
      </p:graphicFrame>
    </p:spTree>
    <p:extLst>
      <p:ext uri="{BB962C8B-B14F-4D97-AF65-F5344CB8AC3E}">
        <p14:creationId xmlns:p14="http://schemas.microsoft.com/office/powerpoint/2010/main" val="2031168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33</a:t>
            </a:fld>
            <a:endParaRPr lang="en-US" altLang="zh-TW"/>
          </a:p>
        </p:txBody>
      </p:sp>
      <p:sp>
        <p:nvSpPr>
          <p:cNvPr id="14" name="文字方塊 13"/>
          <p:cNvSpPr txBox="1"/>
          <p:nvPr/>
        </p:nvSpPr>
        <p:spPr>
          <a:xfrm>
            <a:off x="323528" y="1116013"/>
            <a:ext cx="8496944" cy="600164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TW" sz="2400" dirty="0"/>
              <a:t>Compare with different </a:t>
            </a:r>
            <a:r>
              <a:rPr lang="en-US" altLang="zh-TW" sz="2400" dirty="0" smtClean="0"/>
              <a:t>approach</a:t>
            </a:r>
            <a:endParaRPr lang="en-US" altLang="zh-TW" sz="2400" dirty="0"/>
          </a:p>
          <a:p>
            <a:pPr marL="742950" lvl="2" indent="-285750">
              <a:lnSpc>
                <a:spcPct val="150000"/>
              </a:lnSpc>
              <a:buFont typeface="Arial" panose="020B0604020202020204" pitchFamily="34" charset="0"/>
              <a:buChar char="•"/>
            </a:pPr>
            <a:r>
              <a:rPr lang="en-US" altLang="zh-TW" sz="2000" dirty="0" smtClean="0"/>
              <a:t>Financial statement approach</a:t>
            </a:r>
          </a:p>
          <a:p>
            <a:pPr marL="742950" lvl="2" indent="-285750">
              <a:lnSpc>
                <a:spcPct val="150000"/>
              </a:lnSpc>
              <a:buFont typeface="Arial" panose="020B0604020202020204" pitchFamily="34" charset="0"/>
              <a:buChar char="•"/>
            </a:pPr>
            <a:r>
              <a:rPr lang="en-US" altLang="zh-TW" sz="2000" dirty="0" smtClean="0"/>
              <a:t>Public opinion trend approach</a:t>
            </a:r>
          </a:p>
          <a:p>
            <a:pPr marL="742950" lvl="2" indent="-285750">
              <a:lnSpc>
                <a:spcPct val="150000"/>
              </a:lnSpc>
              <a:buFont typeface="Arial" panose="020B0604020202020204" pitchFamily="34" charset="0"/>
              <a:buChar char="•"/>
            </a:pPr>
            <a:r>
              <a:rPr lang="en-US" altLang="zh-TW" sz="2000" dirty="0" smtClean="0"/>
              <a:t>Stock historical risk approach</a:t>
            </a:r>
          </a:p>
          <a:p>
            <a:pPr marL="742950" lvl="2" indent="-285750">
              <a:lnSpc>
                <a:spcPct val="150000"/>
              </a:lnSpc>
              <a:buFont typeface="Arial" panose="020B0604020202020204" pitchFamily="34" charset="0"/>
              <a:buChar char="•"/>
            </a:pPr>
            <a:r>
              <a:rPr lang="en-US" altLang="zh-TW" sz="2000" dirty="0" smtClean="0"/>
              <a:t>Collective intelligence </a:t>
            </a:r>
            <a:r>
              <a:rPr lang="en-US" altLang="zh-TW" sz="2000" dirty="0"/>
              <a:t>r</a:t>
            </a:r>
            <a:r>
              <a:rPr lang="en-US" altLang="zh-TW" sz="2000" dirty="0" smtClean="0"/>
              <a:t>ecommendation approach</a:t>
            </a:r>
          </a:p>
          <a:p>
            <a:pPr marL="285750" lvl="1" indent="-285750">
              <a:lnSpc>
                <a:spcPct val="150000"/>
              </a:lnSpc>
              <a:buFont typeface="Arial" panose="020B0604020202020204" pitchFamily="34" charset="0"/>
              <a:buChar char="•"/>
            </a:pPr>
            <a:r>
              <a:rPr lang="en-US" altLang="zh-TW" sz="2400" dirty="0" smtClean="0"/>
              <a:t>Compare </a:t>
            </a:r>
            <a:r>
              <a:rPr lang="en-US" altLang="zh-TW" sz="2400" dirty="0"/>
              <a:t>with different </a:t>
            </a:r>
            <a:r>
              <a:rPr lang="en-US" altLang="zh-TW" sz="2400" dirty="0" smtClean="0"/>
              <a:t>scenario</a:t>
            </a:r>
          </a:p>
          <a:p>
            <a:pPr marL="742950" lvl="2" indent="-285750">
              <a:lnSpc>
                <a:spcPct val="150000"/>
              </a:lnSpc>
              <a:buFont typeface="Arial" panose="020B0604020202020204" pitchFamily="34" charset="0"/>
              <a:buChar char="•"/>
            </a:pPr>
            <a:r>
              <a:rPr lang="en-US" altLang="zh-TW" sz="2000" dirty="0" smtClean="0"/>
              <a:t>Portfolio profit performance evaluation</a:t>
            </a:r>
          </a:p>
          <a:p>
            <a:pPr marL="742950" lvl="2" indent="-285750">
              <a:lnSpc>
                <a:spcPct val="150000"/>
              </a:lnSpc>
              <a:buFont typeface="Arial" panose="020B0604020202020204" pitchFamily="34" charset="0"/>
              <a:buChar char="•"/>
            </a:pPr>
            <a:r>
              <a:rPr lang="en-US" altLang="zh-TW" sz="2000" dirty="0" smtClean="0"/>
              <a:t>Portfolio evaluation by </a:t>
            </a:r>
            <a:r>
              <a:rPr lang="en-US" altLang="zh-TW" sz="2000" dirty="0" err="1" smtClean="0"/>
              <a:t>Treynor</a:t>
            </a:r>
            <a:r>
              <a:rPr lang="en-US" altLang="zh-TW" sz="2000" dirty="0" smtClean="0"/>
              <a:t> measure</a:t>
            </a:r>
          </a:p>
          <a:p>
            <a:pPr marL="742950" lvl="2" indent="-285750">
              <a:lnSpc>
                <a:spcPct val="150000"/>
              </a:lnSpc>
              <a:buFont typeface="Arial" panose="020B0604020202020204" pitchFamily="34" charset="0"/>
              <a:buChar char="•"/>
            </a:pPr>
            <a:r>
              <a:rPr lang="en-US" altLang="zh-TW" sz="2000" dirty="0" smtClean="0"/>
              <a:t>Portfolio </a:t>
            </a:r>
            <a:r>
              <a:rPr lang="en-US" altLang="zh-TW" sz="2000" dirty="0"/>
              <a:t>evaluation by Jensen measure</a:t>
            </a:r>
            <a:endParaRPr lang="en-US" altLang="zh-TW" sz="2000" dirty="0" smtClean="0"/>
          </a:p>
          <a:p>
            <a:pPr marL="742950" lvl="2" indent="-285750">
              <a:lnSpc>
                <a:spcPct val="150000"/>
              </a:lnSpc>
              <a:buFont typeface="Arial" panose="020B0604020202020204" pitchFamily="34" charset="0"/>
              <a:buChar char="•"/>
            </a:pPr>
            <a:r>
              <a:rPr lang="en-US" altLang="zh-TW" sz="2000" dirty="0" smtClean="0"/>
              <a:t>Portfolio </a:t>
            </a:r>
            <a:r>
              <a:rPr lang="en-US" altLang="zh-TW" sz="2000" dirty="0"/>
              <a:t>evaluation by Sharpe ratio</a:t>
            </a:r>
          </a:p>
          <a:p>
            <a:pPr marL="285750" lvl="1" indent="-285750">
              <a:lnSpc>
                <a:spcPct val="150000"/>
              </a:lnSpc>
              <a:buFont typeface="Arial" panose="020B0604020202020204" pitchFamily="34" charset="0"/>
              <a:buChar char="•"/>
            </a:pPr>
            <a:r>
              <a:rPr lang="en-US" altLang="zh-TW" sz="2400" dirty="0" smtClean="0"/>
              <a:t>Evaluation </a:t>
            </a:r>
            <a:r>
              <a:rPr lang="en-US" altLang="zh-TW" sz="2400" dirty="0"/>
              <a:t>Summary</a:t>
            </a:r>
          </a:p>
          <a:p>
            <a:pPr marL="285750" indent="-285750">
              <a:buFont typeface="Wingdings" panose="05000000000000000000" pitchFamily="2" charset="2"/>
              <a:buChar char="l"/>
            </a:pPr>
            <a:endParaRPr lang="en-US" altLang="zh-TW" sz="1800" b="0" i="1" u="none" strike="noStrike" kern="100" dirty="0">
              <a:solidFill>
                <a:srgbClr val="252525"/>
              </a:solidFill>
              <a:effectLst/>
              <a:latin typeface="Cambria Math" panose="02040503050406030204" pitchFamily="18" charset="0"/>
              <a:ea typeface="標楷體" panose="03000509000000000000" pitchFamily="65" charset="-120"/>
            </a:endParaRPr>
          </a:p>
          <a:p>
            <a:pPr marL="285750" indent="-285750">
              <a:buFont typeface="Wingdings" panose="05000000000000000000" pitchFamily="2" charset="2"/>
              <a:buChar char="l"/>
            </a:pPr>
            <a:endParaRPr lang="zh-TW" altLang="en-US" dirty="0"/>
          </a:p>
        </p:txBody>
      </p:sp>
    </p:spTree>
    <p:extLst>
      <p:ext uri="{BB962C8B-B14F-4D97-AF65-F5344CB8AC3E}">
        <p14:creationId xmlns:p14="http://schemas.microsoft.com/office/powerpoint/2010/main" val="9920077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Portfolio evaluation </a:t>
            </a:r>
            <a:r>
              <a:rPr lang="en-US" altLang="zh-TW" dirty="0" smtClean="0"/>
              <a:t/>
            </a:r>
            <a:br>
              <a:rPr lang="en-US" altLang="zh-TW" dirty="0" smtClean="0"/>
            </a:br>
            <a:r>
              <a:rPr lang="en-US" altLang="zh-TW" dirty="0" smtClean="0"/>
              <a:t>by </a:t>
            </a:r>
            <a:r>
              <a:rPr lang="en-US" altLang="zh-TW" dirty="0"/>
              <a:t>market index</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34</a:t>
            </a:fld>
            <a:endParaRPr lang="en-US" altLang="zh-TW"/>
          </a:p>
        </p:txBody>
      </p:sp>
      <p:sp>
        <p:nvSpPr>
          <p:cNvPr id="12" name="矩形 11"/>
          <p:cNvSpPr/>
          <p:nvPr/>
        </p:nvSpPr>
        <p:spPr>
          <a:xfrm>
            <a:off x="-756592" y="10490511"/>
            <a:ext cx="4965789" cy="369332"/>
          </a:xfrm>
          <a:prstGeom prst="rect">
            <a:avLst/>
          </a:prstGeom>
        </p:spPr>
        <p:txBody>
          <a:bodyPr wrap="square">
            <a:spAutoFit/>
          </a:bodyPr>
          <a:lstStyle/>
          <a:p>
            <a:pPr marL="285750" indent="-285750">
              <a:buFont typeface="Arial" panose="020B0604020202020204" pitchFamily="34" charset="0"/>
              <a:buChar char="•"/>
            </a:pPr>
            <a:r>
              <a:rPr lang="en-US" altLang="zh-TW" dirty="0">
                <a:latin typeface="+mn-lt"/>
              </a:rPr>
              <a:t>Daily change chart of each portfolio return</a:t>
            </a:r>
            <a:endParaRPr lang="zh-TW" altLang="en-US" dirty="0">
              <a:latin typeface="+mj-lt"/>
            </a:endParaRPr>
          </a:p>
        </p:txBody>
      </p:sp>
      <p:sp>
        <p:nvSpPr>
          <p:cNvPr id="13" name="矩形 12"/>
          <p:cNvSpPr/>
          <p:nvPr/>
        </p:nvSpPr>
        <p:spPr>
          <a:xfrm>
            <a:off x="323528" y="1209071"/>
            <a:ext cx="8178067" cy="369332"/>
          </a:xfrm>
          <a:prstGeom prst="rect">
            <a:avLst/>
          </a:prstGeom>
        </p:spPr>
        <p:txBody>
          <a:bodyPr wrap="square">
            <a:spAutoFit/>
          </a:bodyPr>
          <a:lstStyle/>
          <a:p>
            <a:pPr marL="285750" indent="-285750">
              <a:buFont typeface="Arial" panose="020B0604020202020204" pitchFamily="34" charset="0"/>
              <a:buChar char="•"/>
            </a:pPr>
            <a:r>
              <a:rPr lang="en-US" altLang="zh-TW" dirty="0">
                <a:latin typeface="+mj-lt"/>
              </a:rPr>
              <a:t>Portfolio return of each approach compared with market index</a:t>
            </a:r>
            <a:endParaRPr lang="zh-TW" altLang="en-US" dirty="0">
              <a:latin typeface="+mj-lt"/>
            </a:endParaRPr>
          </a:p>
        </p:txBody>
      </p:sp>
      <p:sp>
        <p:nvSpPr>
          <p:cNvPr id="8" name="矩形 7"/>
          <p:cNvSpPr/>
          <p:nvPr/>
        </p:nvSpPr>
        <p:spPr>
          <a:xfrm rot="5400000">
            <a:off x="4403091" y="1726469"/>
            <a:ext cx="360041" cy="822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2486975008"/>
              </p:ext>
            </p:extLst>
          </p:nvPr>
        </p:nvGraphicFramePr>
        <p:xfrm>
          <a:off x="645585" y="4694225"/>
          <a:ext cx="7875053" cy="1600200"/>
        </p:xfrm>
        <a:graphic>
          <a:graphicData uri="http://schemas.openxmlformats.org/drawingml/2006/table">
            <a:tbl>
              <a:tblPr firstRow="1" firstCol="1" bandRow="1">
                <a:tableStyleId>{3B4B98B0-60AC-42C2-AFA5-B58CD77FA1E5}</a:tableStyleId>
              </a:tblPr>
              <a:tblGrid>
                <a:gridCol w="2554667">
                  <a:extLst>
                    <a:ext uri="{9D8B030D-6E8A-4147-A177-3AD203B41FA5}">
                      <a16:colId xmlns:a16="http://schemas.microsoft.com/office/drawing/2014/main" val="1357862420"/>
                    </a:ext>
                  </a:extLst>
                </a:gridCol>
                <a:gridCol w="1329309">
                  <a:extLst>
                    <a:ext uri="{9D8B030D-6E8A-4147-A177-3AD203B41FA5}">
                      <a16:colId xmlns:a16="http://schemas.microsoft.com/office/drawing/2014/main" val="2530524381"/>
                    </a:ext>
                  </a:extLst>
                </a:gridCol>
                <a:gridCol w="1330884">
                  <a:extLst>
                    <a:ext uri="{9D8B030D-6E8A-4147-A177-3AD203B41FA5}">
                      <a16:colId xmlns:a16="http://schemas.microsoft.com/office/drawing/2014/main" val="1739939230"/>
                    </a:ext>
                  </a:extLst>
                </a:gridCol>
                <a:gridCol w="1330884">
                  <a:extLst>
                    <a:ext uri="{9D8B030D-6E8A-4147-A177-3AD203B41FA5}">
                      <a16:colId xmlns:a16="http://schemas.microsoft.com/office/drawing/2014/main" val="2850381576"/>
                    </a:ext>
                  </a:extLst>
                </a:gridCol>
                <a:gridCol w="1329309">
                  <a:extLst>
                    <a:ext uri="{9D8B030D-6E8A-4147-A177-3AD203B41FA5}">
                      <a16:colId xmlns:a16="http://schemas.microsoft.com/office/drawing/2014/main" val="348833393"/>
                    </a:ext>
                  </a:extLst>
                </a:gridCol>
              </a:tblGrid>
              <a:tr h="0">
                <a:tc>
                  <a:txBody>
                    <a:bodyPr/>
                    <a:lstStyle/>
                    <a:p>
                      <a:pPr algn="just">
                        <a:lnSpc>
                          <a:spcPct val="150000"/>
                        </a:lnSpc>
                        <a:spcAft>
                          <a:spcPts val="0"/>
                        </a:spcAft>
                      </a:pPr>
                      <a:r>
                        <a:rPr lang="en-US" sz="1000" kern="100" dirty="0">
                          <a:effectLst/>
                        </a:rPr>
                        <a:t>Approach</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The best </a:t>
                      </a:r>
                      <a:br>
                        <a:rPr lang="en-US" sz="1000" kern="100">
                          <a:effectLst/>
                        </a:rPr>
                      </a:br>
                      <a:r>
                        <a:rPr lang="en-US" sz="1000" kern="100">
                          <a:effectLst/>
                        </a:rPr>
                        <a:t>rerun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The worst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Avg. holding period.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Avg. daily.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894006944"/>
                  </a:ext>
                </a:extLst>
              </a:tr>
              <a:tr h="0">
                <a:tc>
                  <a:txBody>
                    <a:bodyPr/>
                    <a:lstStyle/>
                    <a:p>
                      <a:pPr algn="just">
                        <a:lnSpc>
                          <a:spcPct val="150000"/>
                        </a:lnSpc>
                        <a:spcAft>
                          <a:spcPts val="0"/>
                        </a:spcAft>
                      </a:pPr>
                      <a:r>
                        <a:rPr lang="en-US" sz="1000" kern="100">
                          <a:effectLst/>
                        </a:rPr>
                        <a:t>Financial-statement based </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15.50%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-1.05%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5.08%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0.47%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719275121"/>
                  </a:ext>
                </a:extLst>
              </a:tr>
              <a:tr h="0">
                <a:tc>
                  <a:txBody>
                    <a:bodyPr/>
                    <a:lstStyle/>
                    <a:p>
                      <a:pPr algn="just">
                        <a:lnSpc>
                          <a:spcPct val="150000"/>
                        </a:lnSpc>
                        <a:spcAft>
                          <a:spcPts val="0"/>
                        </a:spcAft>
                      </a:pPr>
                      <a:r>
                        <a:rPr lang="en-US" sz="1000" kern="100">
                          <a:effectLst/>
                        </a:rPr>
                        <a:t>Public-opinion trends 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17.31%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-1.84%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4.79%</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u="sng" kern="100">
                          <a:effectLst/>
                        </a:rPr>
                        <a:t>0.48%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292259592"/>
                  </a:ext>
                </a:extLst>
              </a:tr>
              <a:tr h="0">
                <a:tc>
                  <a:txBody>
                    <a:bodyPr/>
                    <a:lstStyle/>
                    <a:p>
                      <a:pPr algn="just">
                        <a:lnSpc>
                          <a:spcPct val="150000"/>
                        </a:lnSpc>
                        <a:spcAft>
                          <a:spcPts val="0"/>
                        </a:spcAft>
                      </a:pPr>
                      <a:r>
                        <a:rPr lang="en-US" sz="1000" kern="100">
                          <a:effectLst/>
                        </a:rPr>
                        <a:t>Stock historical risk 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u="sng" kern="100">
                          <a:effectLst/>
                        </a:rPr>
                        <a:t>40.15%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-8.77%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4.23%</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0.36%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084822433"/>
                  </a:ext>
                </a:extLst>
              </a:tr>
              <a:tr h="0">
                <a:tc>
                  <a:txBody>
                    <a:bodyPr/>
                    <a:lstStyle/>
                    <a:p>
                      <a:pPr algn="just">
                        <a:lnSpc>
                          <a:spcPct val="150000"/>
                        </a:lnSpc>
                        <a:spcAft>
                          <a:spcPts val="0"/>
                        </a:spcAft>
                      </a:pPr>
                      <a:r>
                        <a:rPr lang="en-US" sz="1000" kern="100">
                          <a:effectLst/>
                        </a:rPr>
                        <a:t>CIR</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18.15%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-2.44%%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u="sng" kern="100">
                          <a:effectLst/>
                        </a:rPr>
                        <a:t>7.06%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0.41%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200384479"/>
                  </a:ext>
                </a:extLst>
              </a:tr>
              <a:tr h="0">
                <a:tc>
                  <a:txBody>
                    <a:bodyPr/>
                    <a:lstStyle/>
                    <a:p>
                      <a:pPr algn="just">
                        <a:lnSpc>
                          <a:spcPct val="150000"/>
                        </a:lnSpc>
                        <a:spcAft>
                          <a:spcPts val="0"/>
                        </a:spcAft>
                      </a:pPr>
                      <a:r>
                        <a:rPr lang="en-US" sz="1000" kern="100">
                          <a:effectLst/>
                        </a:rPr>
                        <a:t>NYSE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0.83%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u="sng" kern="100">
                          <a:effectLst/>
                        </a:rPr>
                        <a:t>-0.25%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0.27%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0.28%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482252577"/>
                  </a:ext>
                </a:extLst>
              </a:tr>
            </a:tbl>
          </a:graphicData>
        </a:graphic>
      </p:graphicFrame>
      <p:pic>
        <p:nvPicPr>
          <p:cNvPr id="10" name="圖片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0754" y="1681400"/>
            <a:ext cx="3664717" cy="2855392"/>
          </a:xfrm>
          <a:prstGeom prst="rect">
            <a:avLst/>
          </a:prstGeom>
          <a:noFill/>
        </p:spPr>
      </p:pic>
    </p:spTree>
    <p:extLst>
      <p:ext uri="{BB962C8B-B14F-4D97-AF65-F5344CB8AC3E}">
        <p14:creationId xmlns:p14="http://schemas.microsoft.com/office/powerpoint/2010/main" val="142450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p:nvPr/>
        </p:nvPicPr>
        <p:blipFill>
          <a:blip r:embed="rId3">
            <a:extLst>
              <a:ext uri="{28A0092B-C50C-407E-A947-70E740481C1C}">
                <a14:useLocalDpi xmlns:a14="http://schemas.microsoft.com/office/drawing/2010/main" val="0"/>
              </a:ext>
            </a:extLst>
          </a:blip>
          <a:srcRect/>
          <a:stretch>
            <a:fillRect/>
          </a:stretch>
        </p:blipFill>
        <p:spPr bwMode="auto">
          <a:xfrm>
            <a:off x="611560" y="1252559"/>
            <a:ext cx="4938837" cy="2968529"/>
          </a:xfrm>
          <a:prstGeom prst="rect">
            <a:avLst/>
          </a:prstGeom>
          <a:noFill/>
        </p:spPr>
      </p:pic>
      <p:sp>
        <p:nvSpPr>
          <p:cNvPr id="2" name="標題 1"/>
          <p:cNvSpPr>
            <a:spLocks noGrp="1"/>
          </p:cNvSpPr>
          <p:nvPr>
            <p:ph type="title"/>
          </p:nvPr>
        </p:nvSpPr>
        <p:spPr/>
        <p:txBody>
          <a:bodyPr/>
          <a:lstStyle/>
          <a:p>
            <a:r>
              <a:rPr lang="en-US" altLang="zh-TW" dirty="0" err="1"/>
              <a:t>Treynor</a:t>
            </a:r>
            <a:r>
              <a:rPr lang="en-US" altLang="zh-TW" dirty="0"/>
              <a:t> Ratio</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35</a:t>
            </a:fld>
            <a:endParaRPr lang="en-US" altLang="zh-TW"/>
          </a:p>
        </p:txBody>
      </p:sp>
      <p:sp>
        <p:nvSpPr>
          <p:cNvPr id="13" name="矩形 12"/>
          <p:cNvSpPr/>
          <p:nvPr/>
        </p:nvSpPr>
        <p:spPr>
          <a:xfrm>
            <a:off x="468313" y="4556417"/>
            <a:ext cx="8229600" cy="1200329"/>
          </a:xfrm>
          <a:prstGeom prst="rect">
            <a:avLst/>
          </a:prstGeom>
        </p:spPr>
        <p:txBody>
          <a:bodyPr wrap="square">
            <a:spAutoFit/>
          </a:bodyPr>
          <a:lstStyle/>
          <a:p>
            <a:pPr marL="285750" indent="-285750">
              <a:buFont typeface="Arial" panose="020B0604020202020204" pitchFamily="34" charset="0"/>
              <a:buChar char="•"/>
            </a:pPr>
            <a:r>
              <a:rPr lang="en-US" altLang="zh-TW" dirty="0">
                <a:latin typeface="+mj-lt"/>
              </a:rPr>
              <a:t>The ratio represents the portfolio’s return per unit risk</a:t>
            </a:r>
          </a:p>
          <a:p>
            <a:pPr marL="285750" indent="-285750">
              <a:buFont typeface="Arial" panose="020B0604020202020204" pitchFamily="34" charset="0"/>
              <a:buChar char="•"/>
            </a:pPr>
            <a:r>
              <a:rPr lang="en-US" altLang="zh-TW" dirty="0" smtClean="0"/>
              <a:t>Calculate </a:t>
            </a:r>
            <a:r>
              <a:rPr lang="en-US" altLang="zh-TW" dirty="0"/>
              <a:t>the excess return between portfolio and risk free asset and divided by the beta of the portfolio</a:t>
            </a:r>
          </a:p>
          <a:p>
            <a:pPr marL="285750" indent="-285750">
              <a:buFont typeface="Arial" panose="020B0604020202020204" pitchFamily="34" charset="0"/>
              <a:buChar char="•"/>
            </a:pPr>
            <a:endParaRPr lang="zh-TW" altLang="en-US" dirty="0">
              <a:latin typeface="+mj-lt"/>
            </a:endParaRPr>
          </a:p>
        </p:txBody>
      </p:sp>
      <p:sp>
        <p:nvSpPr>
          <p:cNvPr id="8" name="矩形 7"/>
          <p:cNvSpPr/>
          <p:nvPr/>
        </p:nvSpPr>
        <p:spPr>
          <a:xfrm>
            <a:off x="1258551" y="1772816"/>
            <a:ext cx="905574" cy="24005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p:cNvPicPr>
            <a:picLocks noChangeAspect="1"/>
          </p:cNvPicPr>
          <p:nvPr/>
        </p:nvPicPr>
        <p:blipFill>
          <a:blip r:embed="rId4"/>
          <a:stretch>
            <a:fillRect/>
          </a:stretch>
        </p:blipFill>
        <p:spPr>
          <a:xfrm>
            <a:off x="4787900" y="2311992"/>
            <a:ext cx="5136433" cy="995470"/>
          </a:xfrm>
          <a:prstGeom prst="rect">
            <a:avLst/>
          </a:prstGeom>
        </p:spPr>
      </p:pic>
    </p:spTree>
    <p:extLst>
      <p:ext uri="{BB962C8B-B14F-4D97-AF65-F5344CB8AC3E}">
        <p14:creationId xmlns:p14="http://schemas.microsoft.com/office/powerpoint/2010/main" val="260076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p:nvPr/>
        </p:nvPicPr>
        <p:blipFill>
          <a:blip r:embed="rId3">
            <a:extLst>
              <a:ext uri="{28A0092B-C50C-407E-A947-70E740481C1C}">
                <a14:useLocalDpi xmlns:a14="http://schemas.microsoft.com/office/drawing/2010/main" val="0"/>
              </a:ext>
            </a:extLst>
          </a:blip>
          <a:srcRect/>
          <a:stretch>
            <a:fillRect/>
          </a:stretch>
        </p:blipFill>
        <p:spPr bwMode="auto">
          <a:xfrm>
            <a:off x="2233042" y="1362398"/>
            <a:ext cx="4700141" cy="2825059"/>
          </a:xfrm>
          <a:prstGeom prst="rect">
            <a:avLst/>
          </a:prstGeom>
          <a:noFill/>
        </p:spPr>
      </p:pic>
      <p:sp>
        <p:nvSpPr>
          <p:cNvPr id="2" name="標題 1"/>
          <p:cNvSpPr>
            <a:spLocks noGrp="1"/>
          </p:cNvSpPr>
          <p:nvPr>
            <p:ph type="title"/>
          </p:nvPr>
        </p:nvSpPr>
        <p:spPr/>
        <p:txBody>
          <a:bodyPr/>
          <a:lstStyle/>
          <a:p>
            <a:r>
              <a:rPr lang="en-US" altLang="zh-TW" dirty="0"/>
              <a:t>Jensen Ratio</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36</a:t>
            </a:fld>
            <a:endParaRPr lang="en-US" altLang="zh-TW"/>
          </a:p>
        </p:txBody>
      </p:sp>
      <p:sp>
        <p:nvSpPr>
          <p:cNvPr id="13" name="矩形 12"/>
          <p:cNvSpPr/>
          <p:nvPr/>
        </p:nvSpPr>
        <p:spPr>
          <a:xfrm>
            <a:off x="370985" y="5475717"/>
            <a:ext cx="8178067" cy="646331"/>
          </a:xfrm>
          <a:prstGeom prst="rect">
            <a:avLst/>
          </a:prstGeom>
        </p:spPr>
        <p:txBody>
          <a:bodyPr wrap="square">
            <a:spAutoFit/>
          </a:bodyPr>
          <a:lstStyle/>
          <a:p>
            <a:pPr marL="285750" indent="-285750">
              <a:buFont typeface="Arial" panose="020B0604020202020204" pitchFamily="34" charset="0"/>
              <a:buChar char="•"/>
            </a:pPr>
            <a:r>
              <a:rPr lang="en-US" altLang="zh-TW" dirty="0"/>
              <a:t>Calculates the excess return that a portfolio generates over its expected return</a:t>
            </a:r>
            <a:endParaRPr lang="zh-TW" altLang="en-US" dirty="0">
              <a:latin typeface="+mj-lt"/>
            </a:endParaRPr>
          </a:p>
        </p:txBody>
      </p:sp>
      <mc:AlternateContent xmlns:mc="http://schemas.openxmlformats.org/markup-compatibility/2006" xmlns:a14="http://schemas.microsoft.com/office/drawing/2010/main">
        <mc:Choice Requires="a14">
          <p:sp>
            <p:nvSpPr>
              <p:cNvPr id="5" name="矩形 4"/>
              <p:cNvSpPr/>
              <p:nvPr/>
            </p:nvSpPr>
            <p:spPr>
              <a:xfrm>
                <a:off x="468312" y="8443237"/>
                <a:ext cx="7819377" cy="1193981"/>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zh-TW" altLang="en-US" i="1" smtClean="0">
                          <a:latin typeface="Cambria Math" panose="02040503050406030204" pitchFamily="18" charset="0"/>
                        </a:rPr>
                        <m:t>𝐽𝑒𝑛𝑠𝑒𝑛</m:t>
                      </m:r>
                      <m:r>
                        <a:rPr lang="zh-TW" altLang="en-US" i="0">
                          <a:latin typeface="Cambria Math" panose="02040503050406030204" pitchFamily="18" charset="0"/>
                        </a:rPr>
                        <m:t> </m:t>
                      </m:r>
                      <m:r>
                        <a:rPr lang="zh-TW" altLang="en-US" i="1">
                          <a:latin typeface="Cambria Math" panose="02040503050406030204" pitchFamily="18" charset="0"/>
                        </a:rPr>
                        <m:t>𝑟𝑎𝑡𝑖𝑜</m:t>
                      </m:r>
                      <m:r>
                        <a:rPr lang="zh-TW" altLang="en-US" i="0">
                          <a:latin typeface="Cambria Math" panose="02040503050406030204" pitchFamily="18" charset="0"/>
                        </a:rPr>
                        <m:t>=</m:t>
                      </m:r>
                      <m:r>
                        <a:rPr lang="zh-TW" altLang="en-US" i="1">
                          <a:latin typeface="Cambria Math" panose="02040503050406030204" pitchFamily="18" charset="0"/>
                        </a:rPr>
                        <m:t>𝑃𝑜𝑟𝑡𝑓𝑜𝑙𝑖𝑜</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m:t>
                      </m:r>
                      <m:r>
                        <a:rPr lang="zh-TW" altLang="en-US" i="1">
                          <a:latin typeface="Cambria Math" panose="02040503050406030204" pitchFamily="18" charset="0"/>
                        </a:rPr>
                        <m:t>𝐵𝑒𝑛𝑐h𝑚𝑎𝑟𝑘</m:t>
                      </m:r>
                      <m:r>
                        <a:rPr lang="zh-TW" altLang="en-US" i="0">
                          <a:latin typeface="Cambria Math" panose="02040503050406030204" pitchFamily="18" charset="0"/>
                        </a:rPr>
                        <m:t> </m:t>
                      </m:r>
                      <m:r>
                        <a:rPr lang="zh-TW" altLang="en-US" i="1">
                          <a:latin typeface="Cambria Math" panose="02040503050406030204" pitchFamily="18" charset="0"/>
                        </a:rPr>
                        <m:t>𝑃𝑜𝑟𝑡𝑓𝑜𝑙𝑖𝑜</m:t>
                      </m:r>
                      <m:r>
                        <a:rPr lang="zh-TW" altLang="en-US" i="0">
                          <a:latin typeface="Cambria Math" panose="02040503050406030204" pitchFamily="18" charset="0"/>
                        </a:rPr>
                        <m:t> </m:t>
                      </m:r>
                      <m:r>
                        <a:rPr lang="zh-TW" altLang="en-US" i="1">
                          <a:latin typeface="Cambria Math" panose="02040503050406030204" pitchFamily="18" charset="0"/>
                        </a:rPr>
                        <m:t>𝑅𝑒𝑡𝑢𝑟𝑛</m:t>
                      </m:r>
                    </m:oMath>
                  </m:oMathPara>
                </a14:m>
                <a:endParaRPr lang="en-US" altLang="zh-TW" dirty="0" smtClean="0"/>
              </a:p>
              <a:p>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𝐵𝑒𝑛𝑐h𝑚𝑎𝑟𝑘</m:t>
                      </m:r>
                      <m:r>
                        <a:rPr lang="zh-TW" altLang="en-US">
                          <a:latin typeface="Cambria Math" panose="02040503050406030204" pitchFamily="18" charset="0"/>
                        </a:rPr>
                        <m:t> </m:t>
                      </m:r>
                      <m:r>
                        <a:rPr lang="zh-TW" altLang="en-US" i="1">
                          <a:latin typeface="Cambria Math" panose="02040503050406030204" pitchFamily="18" charset="0"/>
                        </a:rPr>
                        <m:t>𝑅𝑒𝑡𝑢𝑟𝑛</m:t>
                      </m:r>
                      <m:r>
                        <a:rPr lang="zh-TW" altLang="en-US">
                          <a:latin typeface="Cambria Math" panose="02040503050406030204" pitchFamily="18" charset="0"/>
                        </a:rPr>
                        <m:t>= </m:t>
                      </m:r>
                      <m:r>
                        <a:rPr lang="zh-TW" altLang="en-US" i="1">
                          <a:latin typeface="Cambria Math" panose="02040503050406030204" pitchFamily="18" charset="0"/>
                        </a:rPr>
                        <m:t>𝑅𝑖𝑠𝑘</m:t>
                      </m:r>
                      <m:r>
                        <a:rPr lang="zh-TW" altLang="en-US">
                          <a:latin typeface="Cambria Math" panose="02040503050406030204" pitchFamily="18" charset="0"/>
                        </a:rPr>
                        <m:t> </m:t>
                      </m:r>
                      <m:r>
                        <a:rPr lang="zh-TW" altLang="en-US" i="1">
                          <a:latin typeface="Cambria Math" panose="02040503050406030204" pitchFamily="18" charset="0"/>
                        </a:rPr>
                        <m:t>𝐹𝑟𝑒𝑒</m:t>
                      </m:r>
                      <m:r>
                        <a:rPr lang="zh-TW" altLang="en-US">
                          <a:latin typeface="Cambria Math" panose="02040503050406030204" pitchFamily="18" charset="0"/>
                        </a:rPr>
                        <m:t> </m:t>
                      </m:r>
                      <m:r>
                        <a:rPr lang="zh-TW" altLang="en-US" i="1">
                          <a:latin typeface="Cambria Math" panose="02040503050406030204" pitchFamily="18" charset="0"/>
                        </a:rPr>
                        <m:t>𝑅𝑒𝑡𝑢𝑟𝑛</m:t>
                      </m:r>
                      <m:r>
                        <a:rPr lang="zh-TW" altLang="en-US">
                          <a:latin typeface="Cambria Math" panose="02040503050406030204" pitchFamily="18" charset="0"/>
                        </a:rPr>
                        <m:t>+</m:t>
                      </m:r>
                      <m:r>
                        <a:rPr lang="zh-TW" altLang="en-US" i="1">
                          <a:latin typeface="Cambria Math" panose="02040503050406030204" pitchFamily="18" charset="0"/>
                        </a:rPr>
                        <m:t>𝐵𝑒𝑡𝑎</m:t>
                      </m:r>
                      <m:r>
                        <a:rPr lang="zh-TW" altLang="en-US">
                          <a:latin typeface="Cambria Math" panose="02040503050406030204" pitchFamily="18" charset="0"/>
                        </a:rPr>
                        <m:t>∗</m:t>
                      </m:r>
                      <m:d>
                        <m:dPr>
                          <m:ctrlPr>
                            <a:rPr lang="zh-TW" altLang="en-US" i="1">
                              <a:latin typeface="Cambria Math" panose="02040503050406030204" pitchFamily="18" charset="0"/>
                            </a:rPr>
                          </m:ctrlPr>
                        </m:dPr>
                        <m:e>
                          <m:r>
                            <a:rPr lang="zh-TW" altLang="en-US" i="1">
                              <a:latin typeface="Cambria Math" panose="02040503050406030204" pitchFamily="18" charset="0"/>
                            </a:rPr>
                            <m:t>𝑅𝑒𝑡𝑢𝑟𝑛</m:t>
                          </m:r>
                          <m:r>
                            <a:rPr lang="zh-TW" altLang="en-US">
                              <a:latin typeface="Cambria Math" panose="02040503050406030204" pitchFamily="18" charset="0"/>
                            </a:rPr>
                            <m:t> </m:t>
                          </m:r>
                          <m:r>
                            <a:rPr lang="zh-TW" altLang="en-US" i="1">
                              <a:latin typeface="Cambria Math" panose="02040503050406030204" pitchFamily="18" charset="0"/>
                            </a:rPr>
                            <m:t>𝑜𝑓</m:t>
                          </m:r>
                          <m:r>
                            <a:rPr lang="zh-TW" altLang="en-US">
                              <a:latin typeface="Cambria Math" panose="02040503050406030204" pitchFamily="18" charset="0"/>
                            </a:rPr>
                            <m:t> </m:t>
                          </m:r>
                          <m:r>
                            <a:rPr lang="zh-TW" altLang="en-US" i="1">
                              <a:latin typeface="Cambria Math" panose="02040503050406030204" pitchFamily="18" charset="0"/>
                            </a:rPr>
                            <m:t>𝑀𝑎𝑟𝑘𝑒𝑡</m:t>
                          </m:r>
                          <m:r>
                            <a:rPr lang="zh-TW" altLang="en-US">
                              <a:latin typeface="Cambria Math" panose="02040503050406030204" pitchFamily="18" charset="0"/>
                            </a:rPr>
                            <m:t>−</m:t>
                          </m:r>
                          <m:r>
                            <a:rPr lang="zh-TW" altLang="en-US" i="1">
                              <a:latin typeface="Cambria Math" panose="02040503050406030204" pitchFamily="18" charset="0"/>
                            </a:rPr>
                            <m:t>𝑅𝑖𝑠𝑘</m:t>
                          </m:r>
                          <m:r>
                            <a:rPr lang="zh-TW" altLang="en-US">
                              <a:latin typeface="Cambria Math" panose="02040503050406030204" pitchFamily="18" charset="0"/>
                            </a:rPr>
                            <m:t> </m:t>
                          </m:r>
                          <m:r>
                            <a:rPr lang="zh-TW" altLang="en-US" i="1">
                              <a:latin typeface="Cambria Math" panose="02040503050406030204" pitchFamily="18" charset="0"/>
                            </a:rPr>
                            <m:t>𝐹𝑟𝑒𝑒</m:t>
                          </m:r>
                          <m:r>
                            <a:rPr lang="zh-TW" altLang="en-US">
                              <a:latin typeface="Cambria Math" panose="02040503050406030204" pitchFamily="18" charset="0"/>
                            </a:rPr>
                            <m:t> </m:t>
                          </m:r>
                          <m:r>
                            <a:rPr lang="zh-TW" altLang="en-US" i="1">
                              <a:latin typeface="Cambria Math" panose="02040503050406030204" pitchFamily="18" charset="0"/>
                            </a:rPr>
                            <m:t>𝑅𝑒𝑡𝑢𝑟𝑛</m:t>
                          </m:r>
                          <m:r>
                            <a:rPr lang="zh-TW" altLang="en-US">
                              <a:latin typeface="Cambria Math" panose="02040503050406030204" pitchFamily="18" charset="0"/>
                            </a:rPr>
                            <m:t> </m:t>
                          </m:r>
                        </m:e>
                      </m:d>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468312" y="8443237"/>
                <a:ext cx="7819377" cy="1193981"/>
              </a:xfrm>
              <a:prstGeom prst="rect">
                <a:avLst/>
              </a:prstGeom>
              <a:blipFill>
                <a:blip r:embed="rId4"/>
                <a:stretch>
                  <a:fillRect l="-156" b="-4082"/>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632349" y="7091760"/>
                <a:ext cx="7655341" cy="6399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𝐵𝑒𝑛𝑐h𝑚𝑎𝑟𝑘</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 </m:t>
                      </m:r>
                      <m:r>
                        <a:rPr lang="zh-TW" altLang="en-US" i="1">
                          <a:latin typeface="Cambria Math" panose="02040503050406030204" pitchFamily="18" charset="0"/>
                        </a:rPr>
                        <m:t>𝑅𝑖𝑠𝑘</m:t>
                      </m:r>
                      <m:r>
                        <a:rPr lang="zh-TW" altLang="en-US" i="0">
                          <a:latin typeface="Cambria Math" panose="02040503050406030204" pitchFamily="18" charset="0"/>
                        </a:rPr>
                        <m:t> </m:t>
                      </m:r>
                      <m:r>
                        <a:rPr lang="zh-TW" altLang="en-US" i="1">
                          <a:latin typeface="Cambria Math" panose="02040503050406030204" pitchFamily="18" charset="0"/>
                        </a:rPr>
                        <m:t>𝐹𝑟𝑒𝑒</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m:t>
                      </m:r>
                      <m:r>
                        <a:rPr lang="zh-TW" altLang="en-US" i="1">
                          <a:latin typeface="Cambria Math" panose="02040503050406030204" pitchFamily="18" charset="0"/>
                        </a:rPr>
                        <m:t>𝐵𝑒𝑡𝑎</m:t>
                      </m:r>
                      <m:r>
                        <a:rPr lang="zh-TW" altLang="en-US" i="0">
                          <a:latin typeface="Cambria Math" panose="02040503050406030204" pitchFamily="18" charset="0"/>
                        </a:rPr>
                        <m:t>∗</m:t>
                      </m:r>
                      <m:d>
                        <m:dPr>
                          <m:ctrlPr>
                            <a:rPr lang="zh-TW" altLang="en-US" i="1">
                              <a:latin typeface="Cambria Math" panose="02040503050406030204" pitchFamily="18" charset="0"/>
                            </a:rPr>
                          </m:ctrlPr>
                        </m:dPr>
                        <m:e>
                          <m:r>
                            <a:rPr lang="zh-TW" altLang="en-US" i="1">
                              <a:latin typeface="Cambria Math" panose="02040503050406030204" pitchFamily="18" charset="0"/>
                            </a:rPr>
                            <m:t>𝑅𝑒𝑡𝑢𝑟𝑛</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r>
                            <a:rPr lang="zh-TW" altLang="en-US" i="1">
                              <a:latin typeface="Cambria Math" panose="02040503050406030204" pitchFamily="18" charset="0"/>
                            </a:rPr>
                            <m:t>𝑀𝑎𝑟𝑘𝑒𝑡</m:t>
                          </m:r>
                          <m:r>
                            <a:rPr lang="zh-TW" altLang="en-US" i="0">
                              <a:latin typeface="Cambria Math" panose="02040503050406030204" pitchFamily="18" charset="0"/>
                            </a:rPr>
                            <m:t>−</m:t>
                          </m:r>
                          <m:r>
                            <a:rPr lang="zh-TW" altLang="en-US" i="1">
                              <a:latin typeface="Cambria Math" panose="02040503050406030204" pitchFamily="18" charset="0"/>
                            </a:rPr>
                            <m:t>𝑅𝑖𝑠𝑘</m:t>
                          </m:r>
                          <m:r>
                            <a:rPr lang="zh-TW" altLang="en-US" i="0">
                              <a:latin typeface="Cambria Math" panose="02040503050406030204" pitchFamily="18" charset="0"/>
                            </a:rPr>
                            <m:t> </m:t>
                          </m:r>
                          <m:r>
                            <a:rPr lang="zh-TW" altLang="en-US" i="1">
                              <a:latin typeface="Cambria Math" panose="02040503050406030204" pitchFamily="18" charset="0"/>
                            </a:rPr>
                            <m:t>𝐹𝑟𝑒𝑒</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 </m:t>
                          </m:r>
                        </m:e>
                      </m:d>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632349" y="7091760"/>
                <a:ext cx="7655341" cy="639983"/>
              </a:xfrm>
              <a:prstGeom prst="rect">
                <a:avLst/>
              </a:prstGeom>
              <a:blipFill>
                <a:blip r:embed="rId5"/>
                <a:stretch>
                  <a:fillRect b="-8571"/>
                </a:stretch>
              </a:blipFill>
            </p:spPr>
            <p:txBody>
              <a:bodyPr/>
              <a:lstStyle/>
              <a:p>
                <a:r>
                  <a:rPr lang="zh-TW" altLang="en-US">
                    <a:noFill/>
                  </a:rPr>
                  <a:t> </a:t>
                </a:r>
              </a:p>
            </p:txBody>
          </p:sp>
        </mc:Fallback>
      </mc:AlternateContent>
      <p:sp>
        <p:nvSpPr>
          <p:cNvPr id="9" name="矩形 8"/>
          <p:cNvSpPr/>
          <p:nvPr/>
        </p:nvSpPr>
        <p:spPr>
          <a:xfrm>
            <a:off x="2843807" y="1966911"/>
            <a:ext cx="756617" cy="219479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p:cNvPicPr>
            <a:picLocks noChangeAspect="1"/>
          </p:cNvPicPr>
          <p:nvPr/>
        </p:nvPicPr>
        <p:blipFill>
          <a:blip r:embed="rId6"/>
          <a:stretch>
            <a:fillRect/>
          </a:stretch>
        </p:blipFill>
        <p:spPr>
          <a:xfrm>
            <a:off x="1619672" y="4288101"/>
            <a:ext cx="6212895" cy="986328"/>
          </a:xfrm>
          <a:prstGeom prst="rect">
            <a:avLst/>
          </a:prstGeom>
        </p:spPr>
      </p:pic>
    </p:spTree>
    <p:extLst>
      <p:ext uri="{BB962C8B-B14F-4D97-AF65-F5344CB8AC3E}">
        <p14:creationId xmlns:p14="http://schemas.microsoft.com/office/powerpoint/2010/main" val="136984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p:cNvPicPr/>
          <p:nvPr/>
        </p:nvPicPr>
        <p:blipFill>
          <a:blip r:embed="rId3">
            <a:extLst>
              <a:ext uri="{28A0092B-C50C-407E-A947-70E740481C1C}">
                <a14:useLocalDpi xmlns:a14="http://schemas.microsoft.com/office/drawing/2010/main" val="0"/>
              </a:ext>
            </a:extLst>
          </a:blip>
          <a:srcRect/>
          <a:stretch>
            <a:fillRect/>
          </a:stretch>
        </p:blipFill>
        <p:spPr bwMode="auto">
          <a:xfrm>
            <a:off x="370985" y="1249129"/>
            <a:ext cx="4990389" cy="2938328"/>
          </a:xfrm>
          <a:prstGeom prst="rect">
            <a:avLst/>
          </a:prstGeom>
          <a:noFill/>
        </p:spPr>
      </p:pic>
      <p:sp>
        <p:nvSpPr>
          <p:cNvPr id="2" name="標題 1"/>
          <p:cNvSpPr>
            <a:spLocks noGrp="1"/>
          </p:cNvSpPr>
          <p:nvPr>
            <p:ph type="title"/>
          </p:nvPr>
        </p:nvSpPr>
        <p:spPr/>
        <p:txBody>
          <a:bodyPr/>
          <a:lstStyle/>
          <a:p>
            <a:r>
              <a:rPr lang="en-US" altLang="zh-TW" dirty="0" smtClean="0"/>
              <a:t>Sharpe </a:t>
            </a:r>
            <a:r>
              <a:rPr lang="en-US" altLang="zh-TW" dirty="0"/>
              <a:t>Ratio</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37</a:t>
            </a:fld>
            <a:endParaRPr lang="en-US" altLang="zh-TW"/>
          </a:p>
        </p:txBody>
      </p:sp>
      <p:sp>
        <p:nvSpPr>
          <p:cNvPr id="13" name="矩形 12"/>
          <p:cNvSpPr/>
          <p:nvPr/>
        </p:nvSpPr>
        <p:spPr>
          <a:xfrm>
            <a:off x="370985" y="4910128"/>
            <a:ext cx="8326928" cy="923330"/>
          </a:xfrm>
          <a:prstGeom prst="rect">
            <a:avLst/>
          </a:prstGeom>
        </p:spPr>
        <p:txBody>
          <a:bodyPr wrap="square">
            <a:spAutoFit/>
          </a:bodyPr>
          <a:lstStyle/>
          <a:p>
            <a:pPr marL="285750" indent="-285750">
              <a:buFont typeface="Arial" panose="020B0604020202020204" pitchFamily="34" charset="0"/>
              <a:buChar char="•"/>
            </a:pPr>
            <a:r>
              <a:rPr lang="en-US" altLang="zh-TW" dirty="0"/>
              <a:t>It is an index for evaluating the performance of an investment by adjusting for its risk and used to measure how much excess return it will gain for per unit of deviation of each portfolio.</a:t>
            </a:r>
            <a:endParaRPr lang="zh-TW" altLang="en-US" dirty="0">
              <a:latin typeface="+mj-lt"/>
            </a:endParaRPr>
          </a:p>
        </p:txBody>
      </p:sp>
      <mc:AlternateContent xmlns:mc="http://schemas.openxmlformats.org/markup-compatibility/2006" xmlns:a14="http://schemas.microsoft.com/office/drawing/2010/main">
        <mc:Choice Requires="a14">
          <p:sp>
            <p:nvSpPr>
              <p:cNvPr id="5" name="矩形 4"/>
              <p:cNvSpPr/>
              <p:nvPr/>
            </p:nvSpPr>
            <p:spPr>
              <a:xfrm>
                <a:off x="468312" y="8443237"/>
                <a:ext cx="7819377" cy="1193981"/>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zh-TW" altLang="en-US" i="1" smtClean="0">
                          <a:latin typeface="Cambria Math" panose="02040503050406030204" pitchFamily="18" charset="0"/>
                        </a:rPr>
                        <m:t>𝐽𝑒𝑛𝑠𝑒𝑛</m:t>
                      </m:r>
                      <m:r>
                        <a:rPr lang="zh-TW" altLang="en-US" i="0">
                          <a:latin typeface="Cambria Math" panose="02040503050406030204" pitchFamily="18" charset="0"/>
                        </a:rPr>
                        <m:t> </m:t>
                      </m:r>
                      <m:r>
                        <a:rPr lang="zh-TW" altLang="en-US" i="1">
                          <a:latin typeface="Cambria Math" panose="02040503050406030204" pitchFamily="18" charset="0"/>
                        </a:rPr>
                        <m:t>𝑟𝑎𝑡𝑖𝑜</m:t>
                      </m:r>
                      <m:r>
                        <a:rPr lang="zh-TW" altLang="en-US" i="0">
                          <a:latin typeface="Cambria Math" panose="02040503050406030204" pitchFamily="18" charset="0"/>
                        </a:rPr>
                        <m:t>=</m:t>
                      </m:r>
                      <m:r>
                        <a:rPr lang="zh-TW" altLang="en-US" i="1">
                          <a:latin typeface="Cambria Math" panose="02040503050406030204" pitchFamily="18" charset="0"/>
                        </a:rPr>
                        <m:t>𝑃𝑜𝑟𝑡𝑓𝑜𝑙𝑖𝑜</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m:t>
                      </m:r>
                      <m:r>
                        <a:rPr lang="zh-TW" altLang="en-US" i="1">
                          <a:latin typeface="Cambria Math" panose="02040503050406030204" pitchFamily="18" charset="0"/>
                        </a:rPr>
                        <m:t>𝐵𝑒𝑛𝑐h𝑚𝑎𝑟𝑘</m:t>
                      </m:r>
                      <m:r>
                        <a:rPr lang="zh-TW" altLang="en-US" i="0">
                          <a:latin typeface="Cambria Math" panose="02040503050406030204" pitchFamily="18" charset="0"/>
                        </a:rPr>
                        <m:t> </m:t>
                      </m:r>
                      <m:r>
                        <a:rPr lang="zh-TW" altLang="en-US" i="1">
                          <a:latin typeface="Cambria Math" panose="02040503050406030204" pitchFamily="18" charset="0"/>
                        </a:rPr>
                        <m:t>𝑃𝑜𝑟𝑡𝑓𝑜𝑙𝑖𝑜</m:t>
                      </m:r>
                      <m:r>
                        <a:rPr lang="zh-TW" altLang="en-US" i="0">
                          <a:latin typeface="Cambria Math" panose="02040503050406030204" pitchFamily="18" charset="0"/>
                        </a:rPr>
                        <m:t> </m:t>
                      </m:r>
                      <m:r>
                        <a:rPr lang="zh-TW" altLang="en-US" i="1">
                          <a:latin typeface="Cambria Math" panose="02040503050406030204" pitchFamily="18" charset="0"/>
                        </a:rPr>
                        <m:t>𝑅𝑒𝑡𝑢𝑟𝑛</m:t>
                      </m:r>
                    </m:oMath>
                  </m:oMathPara>
                </a14:m>
                <a:endParaRPr lang="en-US" altLang="zh-TW" dirty="0" smtClean="0"/>
              </a:p>
              <a:p>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𝐵𝑒𝑛𝑐h𝑚𝑎𝑟𝑘</m:t>
                      </m:r>
                      <m:r>
                        <a:rPr lang="zh-TW" altLang="en-US">
                          <a:latin typeface="Cambria Math" panose="02040503050406030204" pitchFamily="18" charset="0"/>
                        </a:rPr>
                        <m:t> </m:t>
                      </m:r>
                      <m:r>
                        <a:rPr lang="zh-TW" altLang="en-US" i="1">
                          <a:latin typeface="Cambria Math" panose="02040503050406030204" pitchFamily="18" charset="0"/>
                        </a:rPr>
                        <m:t>𝑅𝑒𝑡𝑢𝑟𝑛</m:t>
                      </m:r>
                      <m:r>
                        <a:rPr lang="zh-TW" altLang="en-US">
                          <a:latin typeface="Cambria Math" panose="02040503050406030204" pitchFamily="18" charset="0"/>
                        </a:rPr>
                        <m:t>= </m:t>
                      </m:r>
                      <m:r>
                        <a:rPr lang="zh-TW" altLang="en-US" i="1">
                          <a:latin typeface="Cambria Math" panose="02040503050406030204" pitchFamily="18" charset="0"/>
                        </a:rPr>
                        <m:t>𝑅𝑖𝑠𝑘</m:t>
                      </m:r>
                      <m:r>
                        <a:rPr lang="zh-TW" altLang="en-US">
                          <a:latin typeface="Cambria Math" panose="02040503050406030204" pitchFamily="18" charset="0"/>
                        </a:rPr>
                        <m:t> </m:t>
                      </m:r>
                      <m:r>
                        <a:rPr lang="zh-TW" altLang="en-US" i="1">
                          <a:latin typeface="Cambria Math" panose="02040503050406030204" pitchFamily="18" charset="0"/>
                        </a:rPr>
                        <m:t>𝐹𝑟𝑒𝑒</m:t>
                      </m:r>
                      <m:r>
                        <a:rPr lang="zh-TW" altLang="en-US">
                          <a:latin typeface="Cambria Math" panose="02040503050406030204" pitchFamily="18" charset="0"/>
                        </a:rPr>
                        <m:t> </m:t>
                      </m:r>
                      <m:r>
                        <a:rPr lang="zh-TW" altLang="en-US" i="1">
                          <a:latin typeface="Cambria Math" panose="02040503050406030204" pitchFamily="18" charset="0"/>
                        </a:rPr>
                        <m:t>𝑅𝑒𝑡𝑢𝑟𝑛</m:t>
                      </m:r>
                      <m:r>
                        <a:rPr lang="zh-TW" altLang="en-US">
                          <a:latin typeface="Cambria Math" panose="02040503050406030204" pitchFamily="18" charset="0"/>
                        </a:rPr>
                        <m:t>+</m:t>
                      </m:r>
                      <m:r>
                        <a:rPr lang="zh-TW" altLang="en-US" i="1">
                          <a:latin typeface="Cambria Math" panose="02040503050406030204" pitchFamily="18" charset="0"/>
                        </a:rPr>
                        <m:t>𝐵𝑒𝑡𝑎</m:t>
                      </m:r>
                      <m:r>
                        <a:rPr lang="zh-TW" altLang="en-US">
                          <a:latin typeface="Cambria Math" panose="02040503050406030204" pitchFamily="18" charset="0"/>
                        </a:rPr>
                        <m:t>∗</m:t>
                      </m:r>
                      <m:d>
                        <m:dPr>
                          <m:ctrlPr>
                            <a:rPr lang="zh-TW" altLang="en-US" i="1">
                              <a:latin typeface="Cambria Math" panose="02040503050406030204" pitchFamily="18" charset="0"/>
                            </a:rPr>
                          </m:ctrlPr>
                        </m:dPr>
                        <m:e>
                          <m:r>
                            <a:rPr lang="zh-TW" altLang="en-US" i="1">
                              <a:latin typeface="Cambria Math" panose="02040503050406030204" pitchFamily="18" charset="0"/>
                            </a:rPr>
                            <m:t>𝑅𝑒𝑡𝑢𝑟𝑛</m:t>
                          </m:r>
                          <m:r>
                            <a:rPr lang="zh-TW" altLang="en-US">
                              <a:latin typeface="Cambria Math" panose="02040503050406030204" pitchFamily="18" charset="0"/>
                            </a:rPr>
                            <m:t> </m:t>
                          </m:r>
                          <m:r>
                            <a:rPr lang="zh-TW" altLang="en-US" i="1">
                              <a:latin typeface="Cambria Math" panose="02040503050406030204" pitchFamily="18" charset="0"/>
                            </a:rPr>
                            <m:t>𝑜𝑓</m:t>
                          </m:r>
                          <m:r>
                            <a:rPr lang="zh-TW" altLang="en-US">
                              <a:latin typeface="Cambria Math" panose="02040503050406030204" pitchFamily="18" charset="0"/>
                            </a:rPr>
                            <m:t> </m:t>
                          </m:r>
                          <m:r>
                            <a:rPr lang="zh-TW" altLang="en-US" i="1">
                              <a:latin typeface="Cambria Math" panose="02040503050406030204" pitchFamily="18" charset="0"/>
                            </a:rPr>
                            <m:t>𝑀𝑎𝑟𝑘𝑒𝑡</m:t>
                          </m:r>
                          <m:r>
                            <a:rPr lang="zh-TW" altLang="en-US">
                              <a:latin typeface="Cambria Math" panose="02040503050406030204" pitchFamily="18" charset="0"/>
                            </a:rPr>
                            <m:t>−</m:t>
                          </m:r>
                          <m:r>
                            <a:rPr lang="zh-TW" altLang="en-US" i="1">
                              <a:latin typeface="Cambria Math" panose="02040503050406030204" pitchFamily="18" charset="0"/>
                            </a:rPr>
                            <m:t>𝑅𝑖𝑠𝑘</m:t>
                          </m:r>
                          <m:r>
                            <a:rPr lang="zh-TW" altLang="en-US">
                              <a:latin typeface="Cambria Math" panose="02040503050406030204" pitchFamily="18" charset="0"/>
                            </a:rPr>
                            <m:t> </m:t>
                          </m:r>
                          <m:r>
                            <a:rPr lang="zh-TW" altLang="en-US" i="1">
                              <a:latin typeface="Cambria Math" panose="02040503050406030204" pitchFamily="18" charset="0"/>
                            </a:rPr>
                            <m:t>𝐹𝑟𝑒𝑒</m:t>
                          </m:r>
                          <m:r>
                            <a:rPr lang="zh-TW" altLang="en-US">
                              <a:latin typeface="Cambria Math" panose="02040503050406030204" pitchFamily="18" charset="0"/>
                            </a:rPr>
                            <m:t> </m:t>
                          </m:r>
                          <m:r>
                            <a:rPr lang="zh-TW" altLang="en-US" i="1">
                              <a:latin typeface="Cambria Math" panose="02040503050406030204" pitchFamily="18" charset="0"/>
                            </a:rPr>
                            <m:t>𝑅𝑒𝑡𝑢𝑟𝑛</m:t>
                          </m:r>
                          <m:r>
                            <a:rPr lang="zh-TW" altLang="en-US">
                              <a:latin typeface="Cambria Math" panose="02040503050406030204" pitchFamily="18" charset="0"/>
                            </a:rPr>
                            <m:t> </m:t>
                          </m:r>
                        </m:e>
                      </m:d>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468312" y="8443237"/>
                <a:ext cx="7819377" cy="1193981"/>
              </a:xfrm>
              <a:prstGeom prst="rect">
                <a:avLst/>
              </a:prstGeom>
              <a:blipFill>
                <a:blip r:embed="rId4"/>
                <a:stretch>
                  <a:fillRect l="-156" b="-4082"/>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632349" y="7091760"/>
                <a:ext cx="7655341" cy="6399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𝐵𝑒𝑛𝑐h𝑚𝑎𝑟𝑘</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 </m:t>
                      </m:r>
                      <m:r>
                        <a:rPr lang="zh-TW" altLang="en-US" i="1">
                          <a:latin typeface="Cambria Math" panose="02040503050406030204" pitchFamily="18" charset="0"/>
                        </a:rPr>
                        <m:t>𝑅𝑖𝑠𝑘</m:t>
                      </m:r>
                      <m:r>
                        <a:rPr lang="zh-TW" altLang="en-US" i="0">
                          <a:latin typeface="Cambria Math" panose="02040503050406030204" pitchFamily="18" charset="0"/>
                        </a:rPr>
                        <m:t> </m:t>
                      </m:r>
                      <m:r>
                        <a:rPr lang="zh-TW" altLang="en-US" i="1">
                          <a:latin typeface="Cambria Math" panose="02040503050406030204" pitchFamily="18" charset="0"/>
                        </a:rPr>
                        <m:t>𝐹𝑟𝑒𝑒</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m:t>
                      </m:r>
                      <m:r>
                        <a:rPr lang="zh-TW" altLang="en-US" i="1">
                          <a:latin typeface="Cambria Math" panose="02040503050406030204" pitchFamily="18" charset="0"/>
                        </a:rPr>
                        <m:t>𝐵𝑒𝑡𝑎</m:t>
                      </m:r>
                      <m:r>
                        <a:rPr lang="zh-TW" altLang="en-US" i="0">
                          <a:latin typeface="Cambria Math" panose="02040503050406030204" pitchFamily="18" charset="0"/>
                        </a:rPr>
                        <m:t>∗</m:t>
                      </m:r>
                      <m:d>
                        <m:dPr>
                          <m:ctrlPr>
                            <a:rPr lang="zh-TW" altLang="en-US" i="1">
                              <a:latin typeface="Cambria Math" panose="02040503050406030204" pitchFamily="18" charset="0"/>
                            </a:rPr>
                          </m:ctrlPr>
                        </m:dPr>
                        <m:e>
                          <m:r>
                            <a:rPr lang="zh-TW" altLang="en-US" i="1">
                              <a:latin typeface="Cambria Math" panose="02040503050406030204" pitchFamily="18" charset="0"/>
                            </a:rPr>
                            <m:t>𝑅𝑒𝑡𝑢𝑟𝑛</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r>
                            <a:rPr lang="zh-TW" altLang="en-US" i="1">
                              <a:latin typeface="Cambria Math" panose="02040503050406030204" pitchFamily="18" charset="0"/>
                            </a:rPr>
                            <m:t>𝑀𝑎𝑟𝑘𝑒𝑡</m:t>
                          </m:r>
                          <m:r>
                            <a:rPr lang="zh-TW" altLang="en-US" i="0">
                              <a:latin typeface="Cambria Math" panose="02040503050406030204" pitchFamily="18" charset="0"/>
                            </a:rPr>
                            <m:t>−</m:t>
                          </m:r>
                          <m:r>
                            <a:rPr lang="zh-TW" altLang="en-US" i="1">
                              <a:latin typeface="Cambria Math" panose="02040503050406030204" pitchFamily="18" charset="0"/>
                            </a:rPr>
                            <m:t>𝑅𝑖𝑠𝑘</m:t>
                          </m:r>
                          <m:r>
                            <a:rPr lang="zh-TW" altLang="en-US" i="0">
                              <a:latin typeface="Cambria Math" panose="02040503050406030204" pitchFamily="18" charset="0"/>
                            </a:rPr>
                            <m:t> </m:t>
                          </m:r>
                          <m:r>
                            <a:rPr lang="zh-TW" altLang="en-US" i="1">
                              <a:latin typeface="Cambria Math" panose="02040503050406030204" pitchFamily="18" charset="0"/>
                            </a:rPr>
                            <m:t>𝐹𝑟𝑒𝑒</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 </m:t>
                          </m:r>
                        </m:e>
                      </m:d>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632349" y="7091760"/>
                <a:ext cx="7655341" cy="639983"/>
              </a:xfrm>
              <a:prstGeom prst="rect">
                <a:avLst/>
              </a:prstGeom>
              <a:blipFill>
                <a:blip r:embed="rId5"/>
                <a:stretch>
                  <a:fillRect b="-8571"/>
                </a:stretch>
              </a:blipFill>
            </p:spPr>
            <p:txBody>
              <a:bodyPr/>
              <a:lstStyle/>
              <a:p>
                <a:r>
                  <a:rPr lang="zh-TW" altLang="en-US">
                    <a:noFill/>
                  </a:rPr>
                  <a:t> </a:t>
                </a:r>
              </a:p>
            </p:txBody>
          </p:sp>
        </mc:Fallback>
      </mc:AlternateContent>
      <p:sp>
        <p:nvSpPr>
          <p:cNvPr id="9" name="矩形 8"/>
          <p:cNvSpPr/>
          <p:nvPr/>
        </p:nvSpPr>
        <p:spPr>
          <a:xfrm>
            <a:off x="982859" y="1603979"/>
            <a:ext cx="792088" cy="25202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片 13"/>
          <p:cNvPicPr>
            <a:picLocks noChangeAspect="1"/>
          </p:cNvPicPr>
          <p:nvPr/>
        </p:nvPicPr>
        <p:blipFill>
          <a:blip r:embed="rId6"/>
          <a:stretch>
            <a:fillRect/>
          </a:stretch>
        </p:blipFill>
        <p:spPr>
          <a:xfrm>
            <a:off x="5580112" y="2050613"/>
            <a:ext cx="3395662" cy="1627012"/>
          </a:xfrm>
          <a:prstGeom prst="rect">
            <a:avLst/>
          </a:prstGeom>
        </p:spPr>
      </p:pic>
    </p:spTree>
    <p:extLst>
      <p:ext uri="{BB962C8B-B14F-4D97-AF65-F5344CB8AC3E}">
        <p14:creationId xmlns:p14="http://schemas.microsoft.com/office/powerpoint/2010/main" val="68929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 </a:t>
            </a:r>
            <a:r>
              <a:rPr lang="en-US" altLang="zh-TW" dirty="0" smtClean="0"/>
              <a:t>Summaries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38</a:t>
            </a:fld>
            <a:endParaRPr lang="en-US" altLang="zh-TW"/>
          </a:p>
        </p:txBody>
      </p:sp>
      <p:sp>
        <p:nvSpPr>
          <p:cNvPr id="13" name="矩形 12"/>
          <p:cNvSpPr/>
          <p:nvPr/>
        </p:nvSpPr>
        <p:spPr>
          <a:xfrm>
            <a:off x="439655" y="3441680"/>
            <a:ext cx="8178067" cy="3416320"/>
          </a:xfrm>
          <a:prstGeom prst="rect">
            <a:avLst/>
          </a:prstGeom>
        </p:spPr>
        <p:txBody>
          <a:bodyPr wrap="square">
            <a:spAutoFit/>
          </a:bodyPr>
          <a:lstStyle/>
          <a:p>
            <a:pPr marL="285750" indent="-285750">
              <a:buFont typeface="Arial" panose="020B0604020202020204" pitchFamily="34" charset="0"/>
              <a:buChar char="•"/>
            </a:pPr>
            <a:r>
              <a:rPr lang="en-US" altLang="zh-TW" sz="2000" b="1" dirty="0" smtClean="0">
                <a:latin typeface="+mj-lt"/>
              </a:rPr>
              <a:t>The ratio evaluation</a:t>
            </a:r>
            <a:r>
              <a:rPr lang="en-US" altLang="zh-TW" sz="2000" dirty="0" smtClean="0">
                <a:latin typeface="+mj-lt"/>
              </a:rPr>
              <a:t>: After </a:t>
            </a:r>
            <a:r>
              <a:rPr lang="en-US" altLang="zh-TW" sz="2000" dirty="0">
                <a:latin typeface="+mj-lt"/>
              </a:rPr>
              <a:t>various evaluations, we find that our mechanism outperforms in each evaluation index. </a:t>
            </a:r>
          </a:p>
          <a:p>
            <a:pPr marL="285750" indent="-285750">
              <a:buFont typeface="Arial" panose="020B0604020202020204" pitchFamily="34" charset="0"/>
              <a:buChar char="•"/>
            </a:pPr>
            <a:r>
              <a:rPr lang="en-US" altLang="zh-TW" sz="2000" b="1" dirty="0" smtClean="0">
                <a:latin typeface="+mj-lt"/>
              </a:rPr>
              <a:t>The </a:t>
            </a:r>
            <a:r>
              <a:rPr lang="en-US" altLang="zh-TW" sz="2000" b="1" dirty="0" smtClean="0"/>
              <a:t>profitability</a:t>
            </a:r>
            <a:r>
              <a:rPr lang="en-US" altLang="zh-TW" sz="2000" dirty="0" smtClean="0">
                <a:latin typeface="+mj-lt"/>
              </a:rPr>
              <a:t>: In </a:t>
            </a:r>
            <a:r>
              <a:rPr lang="en-US" altLang="zh-TW" sz="2000" dirty="0">
                <a:latin typeface="+mj-lt"/>
              </a:rPr>
              <a:t>terms of the comparison of the returns, our mechanism has greater returns than general market and other approaches. </a:t>
            </a:r>
          </a:p>
          <a:p>
            <a:pPr marL="285750" indent="-285750">
              <a:buFont typeface="Arial" panose="020B0604020202020204" pitchFamily="34" charset="0"/>
              <a:buChar char="•"/>
            </a:pPr>
            <a:r>
              <a:rPr lang="en-US" altLang="zh-TW" sz="2000" b="1" dirty="0" smtClean="0">
                <a:latin typeface="+mj-lt"/>
              </a:rPr>
              <a:t>The systematic</a:t>
            </a:r>
            <a:r>
              <a:rPr lang="zh-TW" altLang="en-US" sz="2000" b="1" dirty="0" smtClean="0">
                <a:latin typeface="+mj-lt"/>
              </a:rPr>
              <a:t> </a:t>
            </a:r>
            <a:r>
              <a:rPr lang="en-US" altLang="zh-TW" sz="2000" b="1" dirty="0" smtClean="0">
                <a:latin typeface="+mj-lt"/>
              </a:rPr>
              <a:t>risk </a:t>
            </a:r>
            <a:r>
              <a:rPr lang="en-US" altLang="zh-TW" sz="2000" b="1" dirty="0">
                <a:latin typeface="+mj-lt"/>
              </a:rPr>
              <a:t>a</a:t>
            </a:r>
            <a:r>
              <a:rPr lang="en-US" altLang="zh-TW" sz="2000" b="1" dirty="0" smtClean="0">
                <a:latin typeface="+mj-lt"/>
              </a:rPr>
              <a:t>ffordability</a:t>
            </a:r>
            <a:r>
              <a:rPr lang="en-US" altLang="zh-TW" sz="2000" b="1" dirty="0">
                <a:latin typeface="+mj-lt"/>
              </a:rPr>
              <a:t>: </a:t>
            </a:r>
            <a:r>
              <a:rPr lang="en-US" altLang="zh-TW" sz="2000" dirty="0">
                <a:latin typeface="+mj-lt"/>
              </a:rPr>
              <a:t>In terms of systematic risk evaluation, in the condition that beta is lower than one, it is obviously that the mechanism we proposed has the ability to get excess returns and support the market volatility (systematic risk).</a:t>
            </a:r>
          </a:p>
          <a:p>
            <a:pPr marL="285750" indent="-285750">
              <a:buFont typeface="Arial" panose="020B0604020202020204" pitchFamily="34" charset="0"/>
              <a:buChar char="•"/>
            </a:pPr>
            <a:endParaRPr lang="en-US" altLang="zh-TW" dirty="0">
              <a:latin typeface="+mj-lt"/>
            </a:endParaRPr>
          </a:p>
          <a:p>
            <a:endParaRPr lang="zh-TW" altLang="en-US" dirty="0">
              <a:latin typeface="+mj-lt"/>
            </a:endParaRPr>
          </a:p>
        </p:txBody>
      </p:sp>
      <p:graphicFrame>
        <p:nvGraphicFramePr>
          <p:cNvPr id="3" name="表格 2"/>
          <p:cNvGraphicFramePr>
            <a:graphicFrameLocks noGrp="1"/>
          </p:cNvGraphicFramePr>
          <p:nvPr>
            <p:extLst>
              <p:ext uri="{D42A27DB-BD31-4B8C-83A1-F6EECF244321}">
                <p14:modId xmlns:p14="http://schemas.microsoft.com/office/powerpoint/2010/main" val="159744465"/>
              </p:ext>
            </p:extLst>
          </p:nvPr>
        </p:nvGraphicFramePr>
        <p:xfrm>
          <a:off x="467872" y="1700808"/>
          <a:ext cx="8229599" cy="1600200"/>
        </p:xfrm>
        <a:graphic>
          <a:graphicData uri="http://schemas.openxmlformats.org/drawingml/2006/table">
            <a:tbl>
              <a:tblPr firstRow="1" firstCol="1" bandRow="1">
                <a:tableStyleId>{3B4B98B0-60AC-42C2-AFA5-B58CD77FA1E5}</a:tableStyleId>
              </a:tblPr>
              <a:tblGrid>
                <a:gridCol w="2459004">
                  <a:extLst>
                    <a:ext uri="{9D8B030D-6E8A-4147-A177-3AD203B41FA5}">
                      <a16:colId xmlns:a16="http://schemas.microsoft.com/office/drawing/2014/main" val="537761448"/>
                    </a:ext>
                  </a:extLst>
                </a:gridCol>
                <a:gridCol w="1165311">
                  <a:extLst>
                    <a:ext uri="{9D8B030D-6E8A-4147-A177-3AD203B41FA5}">
                      <a16:colId xmlns:a16="http://schemas.microsoft.com/office/drawing/2014/main" val="1349303428"/>
                    </a:ext>
                  </a:extLst>
                </a:gridCol>
                <a:gridCol w="906902">
                  <a:extLst>
                    <a:ext uri="{9D8B030D-6E8A-4147-A177-3AD203B41FA5}">
                      <a16:colId xmlns:a16="http://schemas.microsoft.com/office/drawing/2014/main" val="2903550774"/>
                    </a:ext>
                  </a:extLst>
                </a:gridCol>
                <a:gridCol w="811439">
                  <a:extLst>
                    <a:ext uri="{9D8B030D-6E8A-4147-A177-3AD203B41FA5}">
                      <a16:colId xmlns:a16="http://schemas.microsoft.com/office/drawing/2014/main" val="3340703722"/>
                    </a:ext>
                  </a:extLst>
                </a:gridCol>
                <a:gridCol w="961217">
                  <a:extLst>
                    <a:ext uri="{9D8B030D-6E8A-4147-A177-3AD203B41FA5}">
                      <a16:colId xmlns:a16="http://schemas.microsoft.com/office/drawing/2014/main" val="2993575206"/>
                    </a:ext>
                  </a:extLst>
                </a:gridCol>
                <a:gridCol w="962863">
                  <a:extLst>
                    <a:ext uri="{9D8B030D-6E8A-4147-A177-3AD203B41FA5}">
                      <a16:colId xmlns:a16="http://schemas.microsoft.com/office/drawing/2014/main" val="377139415"/>
                    </a:ext>
                  </a:extLst>
                </a:gridCol>
                <a:gridCol w="962863">
                  <a:extLst>
                    <a:ext uri="{9D8B030D-6E8A-4147-A177-3AD203B41FA5}">
                      <a16:colId xmlns:a16="http://schemas.microsoft.com/office/drawing/2014/main" val="971365776"/>
                    </a:ext>
                  </a:extLst>
                </a:gridCol>
              </a:tblGrid>
              <a:tr h="0">
                <a:tc>
                  <a:txBody>
                    <a:bodyPr/>
                    <a:lstStyle/>
                    <a:p>
                      <a:pPr algn="ctr">
                        <a:lnSpc>
                          <a:spcPct val="150000"/>
                        </a:lnSpc>
                        <a:spcAft>
                          <a:spcPts val="0"/>
                        </a:spcAft>
                      </a:pPr>
                      <a:r>
                        <a:rPr lang="en-US" sz="1000" kern="100">
                          <a:effectLst/>
                        </a:rPr>
                        <a:t>Approach</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Avg. holding period.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Avg. daily.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Beta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Treynor Measure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Jensen Ratio</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Sharpe Ratio</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5665980"/>
                  </a:ext>
                </a:extLst>
              </a:tr>
              <a:tr h="0">
                <a:tc>
                  <a:txBody>
                    <a:bodyPr/>
                    <a:lstStyle/>
                    <a:p>
                      <a:pPr algn="ctr">
                        <a:lnSpc>
                          <a:spcPct val="150000"/>
                        </a:lnSpc>
                        <a:spcAft>
                          <a:spcPts val="0"/>
                        </a:spcAft>
                      </a:pPr>
                      <a:r>
                        <a:rPr lang="en-US" sz="1000" kern="100">
                          <a:effectLst/>
                        </a:rPr>
                        <a:t>Financial-statement 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5.08%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0.47%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4.51%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3.92%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330377367"/>
                  </a:ext>
                </a:extLst>
              </a:tr>
              <a:tr h="0">
                <a:tc>
                  <a:txBody>
                    <a:bodyPr/>
                    <a:lstStyle/>
                    <a:p>
                      <a:pPr algn="ctr">
                        <a:lnSpc>
                          <a:spcPct val="150000"/>
                        </a:lnSpc>
                        <a:spcAft>
                          <a:spcPts val="0"/>
                        </a:spcAft>
                      </a:pPr>
                      <a:r>
                        <a:rPr lang="en-US" sz="1000" kern="100">
                          <a:effectLst/>
                        </a:rPr>
                        <a:t>Public-opinion trends 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4.79%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u="sng" kern="100">
                          <a:effectLst/>
                        </a:rPr>
                        <a:t>0.48%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3.61%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3.63%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0.43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149281655"/>
                  </a:ext>
                </a:extLst>
              </a:tr>
              <a:tr h="0">
                <a:tc>
                  <a:txBody>
                    <a:bodyPr/>
                    <a:lstStyle/>
                    <a:p>
                      <a:pPr algn="ctr">
                        <a:lnSpc>
                          <a:spcPct val="150000"/>
                        </a:lnSpc>
                        <a:spcAft>
                          <a:spcPts val="0"/>
                        </a:spcAft>
                      </a:pPr>
                      <a:r>
                        <a:rPr lang="en-US" sz="1000" kern="100">
                          <a:effectLst/>
                        </a:rPr>
                        <a:t>Stock historical risk 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4.23%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u="sng" kern="100">
                          <a:effectLst/>
                        </a:rPr>
                        <a:t>0.75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1.99%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3.07%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259758632"/>
                  </a:ext>
                </a:extLst>
              </a:tr>
              <a:tr h="0">
                <a:tc>
                  <a:txBody>
                    <a:bodyPr/>
                    <a:lstStyle/>
                    <a:p>
                      <a:pPr algn="ctr">
                        <a:lnSpc>
                          <a:spcPct val="150000"/>
                        </a:lnSpc>
                        <a:spcAft>
                          <a:spcPts val="0"/>
                        </a:spcAft>
                      </a:pPr>
                      <a:r>
                        <a:rPr lang="en-US" sz="1000" kern="100" dirty="0">
                          <a:effectLst/>
                        </a:rPr>
                        <a:t>CIR</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tc>
                  <a:txBody>
                    <a:bodyPr/>
                    <a:lstStyle/>
                    <a:p>
                      <a:pPr algn="ctr">
                        <a:lnSpc>
                          <a:spcPct val="150000"/>
                        </a:lnSpc>
                        <a:spcAft>
                          <a:spcPts val="0"/>
                        </a:spcAft>
                      </a:pPr>
                      <a:r>
                        <a:rPr lang="en-US" sz="1000" u="sng" kern="100" dirty="0">
                          <a:effectLst/>
                        </a:rPr>
                        <a:t>7.06%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tc>
                  <a:txBody>
                    <a:bodyPr/>
                    <a:lstStyle/>
                    <a:p>
                      <a:pPr algn="ctr">
                        <a:lnSpc>
                          <a:spcPct val="150000"/>
                        </a:lnSpc>
                        <a:spcAft>
                          <a:spcPts val="0"/>
                        </a:spcAft>
                      </a:pPr>
                      <a:r>
                        <a:rPr lang="en-US" sz="1000" kern="100" dirty="0">
                          <a:effectLst/>
                        </a:rPr>
                        <a:t>0.41%</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tc>
                  <a:txBody>
                    <a:bodyPr/>
                    <a:lstStyle/>
                    <a:p>
                      <a:pPr algn="ctr">
                        <a:lnSpc>
                          <a:spcPct val="150000"/>
                        </a:lnSpc>
                        <a:spcAft>
                          <a:spcPts val="0"/>
                        </a:spcAft>
                      </a:pPr>
                      <a:r>
                        <a:rPr lang="en-US" sz="1000" kern="100" dirty="0">
                          <a:effectLst/>
                        </a:rPr>
                        <a:t>0.64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tc>
                  <a:txBody>
                    <a:bodyPr/>
                    <a:lstStyle/>
                    <a:p>
                      <a:pPr algn="ctr">
                        <a:lnSpc>
                          <a:spcPct val="150000"/>
                        </a:lnSpc>
                        <a:spcAft>
                          <a:spcPts val="0"/>
                        </a:spcAft>
                      </a:pPr>
                      <a:r>
                        <a:rPr lang="en-US" sz="1000" u="sng" kern="100" dirty="0">
                          <a:effectLst/>
                        </a:rPr>
                        <a:t>6.76%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tc>
                  <a:txBody>
                    <a:bodyPr/>
                    <a:lstStyle/>
                    <a:p>
                      <a:pPr algn="ctr">
                        <a:lnSpc>
                          <a:spcPct val="150000"/>
                        </a:lnSpc>
                        <a:spcAft>
                          <a:spcPts val="0"/>
                        </a:spcAft>
                      </a:pPr>
                      <a:r>
                        <a:rPr lang="en-US" sz="1000" u="sng" kern="100" dirty="0">
                          <a:effectLst/>
                        </a:rPr>
                        <a:t>5.90%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tc>
                  <a:txBody>
                    <a:bodyPr/>
                    <a:lstStyle/>
                    <a:p>
                      <a:pPr algn="ctr">
                        <a:lnSpc>
                          <a:spcPct val="150000"/>
                        </a:lnSpc>
                        <a:spcAft>
                          <a:spcPts val="0"/>
                        </a:spcAft>
                      </a:pPr>
                      <a:r>
                        <a:rPr lang="en-US" sz="1000" u="sng" kern="100" dirty="0">
                          <a:effectLst/>
                        </a:rPr>
                        <a:t>0.80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extLst>
                  <a:ext uri="{0D108BD9-81ED-4DB2-BD59-A6C34878D82A}">
                    <a16:rowId xmlns:a16="http://schemas.microsoft.com/office/drawing/2014/main" val="465963380"/>
                  </a:ext>
                </a:extLst>
              </a:tr>
              <a:tr h="0">
                <a:tc>
                  <a:txBody>
                    <a:bodyPr/>
                    <a:lstStyle/>
                    <a:p>
                      <a:pPr algn="ctr">
                        <a:lnSpc>
                          <a:spcPct val="150000"/>
                        </a:lnSpc>
                        <a:spcAft>
                          <a:spcPts val="0"/>
                        </a:spcAft>
                      </a:pPr>
                      <a:r>
                        <a:rPr lang="en-US" sz="1000" kern="100">
                          <a:effectLst/>
                        </a:rPr>
                        <a:t>NYSE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0.27%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0.28%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N/A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N/A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N/A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N/A</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514942826"/>
                  </a:ext>
                </a:extLst>
              </a:tr>
            </a:tbl>
          </a:graphicData>
        </a:graphic>
      </p:graphicFrame>
    </p:spTree>
    <p:extLst>
      <p:ext uri="{BB962C8B-B14F-4D97-AF65-F5344CB8AC3E}">
        <p14:creationId xmlns:p14="http://schemas.microsoft.com/office/powerpoint/2010/main" val="15808650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標題 1"/>
          <p:cNvSpPr>
            <a:spLocks noGrp="1"/>
          </p:cNvSpPr>
          <p:nvPr>
            <p:ph type="title"/>
          </p:nvPr>
        </p:nvSpPr>
        <p:spPr/>
        <p:txBody>
          <a:bodyPr/>
          <a:lstStyle/>
          <a:p>
            <a:r>
              <a:rPr lang="en-US" altLang="zh-TW" dirty="0"/>
              <a:t>Research Contributions</a:t>
            </a:r>
            <a:endParaRPr lang="zh-TW" altLang="en-US" dirty="0"/>
          </a:p>
        </p:txBody>
      </p:sp>
      <p:sp>
        <p:nvSpPr>
          <p:cNvPr id="71683" name="內容版面配置區 2"/>
          <p:cNvSpPr>
            <a:spLocks noGrp="1"/>
          </p:cNvSpPr>
          <p:nvPr>
            <p:ph idx="1"/>
          </p:nvPr>
        </p:nvSpPr>
        <p:spPr>
          <a:xfrm>
            <a:off x="457200" y="1196975"/>
            <a:ext cx="8435280" cy="5112345"/>
          </a:xfrm>
        </p:spPr>
        <p:txBody>
          <a:bodyPr/>
          <a:lstStyle/>
          <a:p>
            <a:r>
              <a:rPr lang="en-US" altLang="zh-TW" sz="2000" b="1" dirty="0"/>
              <a:t>System development perspective</a:t>
            </a:r>
          </a:p>
          <a:p>
            <a:pPr lvl="1"/>
            <a:r>
              <a:rPr lang="en-US" altLang="zh-TW" sz="1800" dirty="0"/>
              <a:t>We design an investment construction mechanism based on collective </a:t>
            </a:r>
            <a:r>
              <a:rPr lang="en-US" altLang="zh-TW" sz="1800" dirty="0" smtClean="0"/>
              <a:t>intelligence to help beginner to invest. </a:t>
            </a:r>
          </a:p>
          <a:p>
            <a:r>
              <a:rPr lang="en-US" altLang="zh-TW" sz="2000" b="1" dirty="0" smtClean="0"/>
              <a:t>Methodological </a:t>
            </a:r>
            <a:r>
              <a:rPr lang="en-US" altLang="zh-TW" sz="2000" b="1" dirty="0"/>
              <a:t>perspective</a:t>
            </a:r>
          </a:p>
          <a:p>
            <a:pPr lvl="1"/>
            <a:r>
              <a:rPr lang="en-US" altLang="zh-TW" sz="1800" dirty="0"/>
              <a:t>Except the high expertise users discovering, we also refer their investment portfolio and confirm its quality to avoid the uncertainty of experts' </a:t>
            </a:r>
            <a:r>
              <a:rPr lang="en-US" altLang="zh-TW" sz="1800" dirty="0" smtClean="0"/>
              <a:t>opinion</a:t>
            </a:r>
            <a:r>
              <a:rPr lang="en-US" altLang="zh-TW" sz="1800" dirty="0"/>
              <a:t> </a:t>
            </a:r>
            <a:r>
              <a:rPr lang="en-US" altLang="zh-TW" sz="1800" dirty="0" smtClean="0"/>
              <a:t>with </a:t>
            </a:r>
            <a:r>
              <a:rPr lang="en-US" altLang="zh-TW" sz="1800" dirty="0"/>
              <a:t>f</a:t>
            </a:r>
            <a:r>
              <a:rPr lang="en-US" altLang="zh-TW" sz="1800" dirty="0" smtClean="0"/>
              <a:t>inancial </a:t>
            </a:r>
            <a:r>
              <a:rPr lang="en-US" altLang="zh-TW" sz="1800" dirty="0" smtClean="0"/>
              <a:t>sentiment analysis network for opinion mining</a:t>
            </a:r>
          </a:p>
          <a:p>
            <a:r>
              <a:rPr lang="en-US" altLang="zh-TW" sz="2000" b="1" dirty="0" smtClean="0"/>
              <a:t>Practical perspective</a:t>
            </a:r>
          </a:p>
          <a:p>
            <a:pPr lvl="1"/>
            <a:r>
              <a:rPr lang="en-US" altLang="zh-TW" sz="1800" dirty="0" smtClean="0"/>
              <a:t>We </a:t>
            </a:r>
            <a:r>
              <a:rPr lang="en-US" altLang="zh-TW" sz="1800" dirty="0" smtClean="0"/>
              <a:t>use collective intelligence to help beginner to find the worth trader and use some indicators to identity the quality of experts’ opinion.</a:t>
            </a:r>
          </a:p>
          <a:p>
            <a:r>
              <a:rPr lang="en-US" altLang="zh-TW" sz="2000" b="1" dirty="0" smtClean="0"/>
              <a:t>Financial </a:t>
            </a:r>
            <a:r>
              <a:rPr lang="en-US" altLang="zh-TW" sz="2000" b="1" dirty="0"/>
              <a:t>perspective</a:t>
            </a:r>
          </a:p>
          <a:p>
            <a:pPr lvl="1"/>
            <a:r>
              <a:rPr lang="en-US" altLang="zh-TW" sz="1800" dirty="0" smtClean="0"/>
              <a:t>The mechanism can avoid the irrational behavior </a:t>
            </a:r>
            <a:r>
              <a:rPr lang="en-US" altLang="zh-TW" sz="1800" dirty="0"/>
              <a:t>of </a:t>
            </a:r>
            <a:r>
              <a:rPr lang="en-US" altLang="zh-TW" sz="1800" dirty="0" smtClean="0"/>
              <a:t>individual </a:t>
            </a:r>
            <a:r>
              <a:rPr lang="en-US" altLang="zh-TW" sz="1800" dirty="0" smtClean="0"/>
              <a:t>trader and can </a:t>
            </a:r>
            <a:r>
              <a:rPr lang="en-US" altLang="zh-TW" sz="1800" dirty="0"/>
              <a:t>actually help the user to earn profits and it can properly absorb systematic risk.</a:t>
            </a:r>
          </a:p>
        </p:txBody>
      </p:sp>
      <p:sp>
        <p:nvSpPr>
          <p:cNvPr id="716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7861C061-37B3-4205-A7CA-AA24D9036E25}" type="slidenum">
              <a:rPr kumimoji="0" lang="en-US" altLang="zh-TW" sz="1400" smtClean="0">
                <a:ea typeface="新細明體" panose="02020500000000000000" pitchFamily="18" charset="-120"/>
              </a:rPr>
              <a:pPr>
                <a:spcBef>
                  <a:spcPct val="0"/>
                </a:spcBef>
                <a:buFontTx/>
                <a:buNone/>
              </a:pPr>
              <a:t>39</a:t>
            </a:fld>
            <a:endParaRPr kumimoji="0" lang="en-US" altLang="zh-TW" sz="1400" dirty="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1" name="內容版面配置區 2"/>
          <p:cNvSpPr>
            <a:spLocks noGrp="1"/>
          </p:cNvSpPr>
          <p:nvPr>
            <p:ph idx="1"/>
          </p:nvPr>
        </p:nvSpPr>
        <p:spPr>
          <a:xfrm>
            <a:off x="253180" y="1272434"/>
            <a:ext cx="8659866" cy="5040560"/>
          </a:xfrm>
        </p:spPr>
        <p:txBody>
          <a:bodyPr/>
          <a:lstStyle/>
          <a:p>
            <a:r>
              <a:rPr lang="en-US" altLang="zh-TW" dirty="0"/>
              <a:t>The Beginners’ Barriers for investment portfolio </a:t>
            </a:r>
            <a:r>
              <a:rPr lang="en-US" altLang="zh-TW" dirty="0" smtClean="0"/>
              <a:t>construction</a:t>
            </a:r>
          </a:p>
          <a:p>
            <a:pPr lvl="1">
              <a:buClr>
                <a:schemeClr val="tx1">
                  <a:lumMod val="95000"/>
                  <a:lumOff val="5000"/>
                </a:schemeClr>
              </a:buClr>
            </a:pPr>
            <a:r>
              <a:rPr lang="en-US" altLang="zh-TW" dirty="0" smtClean="0"/>
              <a:t>Users </a:t>
            </a:r>
            <a:r>
              <a:rPr lang="en-US" altLang="zh-TW" dirty="0"/>
              <a:t>need to be with wealth of </a:t>
            </a:r>
            <a:r>
              <a:rPr lang="en-US" altLang="zh-TW" dirty="0">
                <a:solidFill>
                  <a:srgbClr val="0000FF"/>
                </a:solidFill>
              </a:rPr>
              <a:t>investment experiences and knowledge</a:t>
            </a:r>
            <a:r>
              <a:rPr lang="en-US" altLang="zh-TW" dirty="0" smtClean="0">
                <a:solidFill>
                  <a:srgbClr val="0000FF"/>
                </a:solidFill>
              </a:rPr>
              <a:t> </a:t>
            </a:r>
          </a:p>
          <a:p>
            <a:pPr>
              <a:buClr>
                <a:schemeClr val="tx1">
                  <a:lumMod val="95000"/>
                  <a:lumOff val="5000"/>
                </a:schemeClr>
              </a:buClr>
            </a:pPr>
            <a:r>
              <a:rPr lang="en-US" altLang="zh-TW" dirty="0" smtClean="0"/>
              <a:t>Social investing platform</a:t>
            </a:r>
            <a:r>
              <a:rPr lang="en-US" altLang="zh-TW" dirty="0"/>
              <a:t>: a new way for investing </a:t>
            </a:r>
            <a:endParaRPr lang="en-US" altLang="zh-TW" dirty="0" smtClean="0"/>
          </a:p>
          <a:p>
            <a:pPr lvl="1">
              <a:buClr>
                <a:schemeClr val="tx1">
                  <a:lumMod val="95000"/>
                  <a:lumOff val="5000"/>
                </a:schemeClr>
              </a:buClr>
            </a:pPr>
            <a:r>
              <a:rPr lang="en-US" altLang="zh-TW" dirty="0" smtClean="0"/>
              <a:t>Social Discussion: Absorb knowledge from the crowds</a:t>
            </a:r>
          </a:p>
          <a:p>
            <a:pPr lvl="1">
              <a:buClr>
                <a:schemeClr val="tx1">
                  <a:lumMod val="95000"/>
                  <a:lumOff val="5000"/>
                </a:schemeClr>
              </a:buClr>
            </a:pPr>
            <a:r>
              <a:rPr lang="en-US" altLang="zh-TW" dirty="0" smtClean="0"/>
              <a:t>Copy Trading: The </a:t>
            </a:r>
            <a:r>
              <a:rPr lang="en-US" altLang="zh-TW" dirty="0"/>
              <a:t>average return from </a:t>
            </a:r>
            <a:r>
              <a:rPr lang="en-US" altLang="zh-TW" dirty="0" smtClean="0"/>
              <a:t>copying </a:t>
            </a:r>
            <a:r>
              <a:rPr lang="en-US" altLang="zh-TW" dirty="0"/>
              <a:t>traders is often higher than single traders (Pan et al. 2012</a:t>
            </a:r>
            <a:r>
              <a:rPr lang="en-US" altLang="zh-TW" dirty="0" smtClean="0"/>
              <a:t>)</a:t>
            </a:r>
            <a:endParaRPr lang="en-US" altLang="zh-TW" dirty="0"/>
          </a:p>
          <a:p>
            <a:pPr>
              <a:buClr>
                <a:schemeClr val="tx1">
                  <a:lumMod val="95000"/>
                  <a:lumOff val="5000"/>
                </a:schemeClr>
              </a:buClr>
            </a:pPr>
            <a:r>
              <a:rPr lang="en-US" altLang="zh-TW" dirty="0" err="1" smtClean="0"/>
              <a:t>eToro</a:t>
            </a:r>
            <a:r>
              <a:rPr lang="en-US" altLang="zh-TW" dirty="0" smtClean="0"/>
              <a:t> </a:t>
            </a:r>
            <a:r>
              <a:rPr lang="en-US" altLang="zh-TW" dirty="0"/>
              <a:t>utilize </a:t>
            </a:r>
            <a:r>
              <a:rPr lang="en-US" altLang="zh-TW" dirty="0" smtClean="0">
                <a:solidFill>
                  <a:srgbClr val="0000FF"/>
                </a:solidFill>
              </a:rPr>
              <a:t>social </a:t>
            </a:r>
            <a:r>
              <a:rPr lang="en-US" altLang="zh-TW" dirty="0">
                <a:solidFill>
                  <a:srgbClr val="0000FF"/>
                </a:solidFill>
              </a:rPr>
              <a:t>discussion and copy trading </a:t>
            </a:r>
            <a:r>
              <a:rPr lang="en-US" altLang="zh-TW" dirty="0"/>
              <a:t>to engage investors, but there is still something need to be solved</a:t>
            </a:r>
            <a:endParaRPr lang="en-US" altLang="zh-TW" b="1" dirty="0"/>
          </a:p>
          <a:p>
            <a:pPr lvl="1">
              <a:buClr>
                <a:schemeClr val="tx1">
                  <a:lumMod val="95000"/>
                  <a:lumOff val="5000"/>
                </a:schemeClr>
              </a:buClr>
            </a:pPr>
            <a:r>
              <a:rPr lang="en-US" altLang="zh-TW" dirty="0"/>
              <a:t>Users have to choose investment target from numerous targets</a:t>
            </a:r>
          </a:p>
          <a:p>
            <a:pPr lvl="1">
              <a:buClr>
                <a:schemeClr val="tx1">
                  <a:lumMod val="95000"/>
                  <a:lumOff val="5000"/>
                </a:schemeClr>
              </a:buClr>
            </a:pPr>
            <a:r>
              <a:rPr lang="en-US" altLang="zh-TW" dirty="0" smtClean="0"/>
              <a:t>Using copy trading, user is hardly to look for appropriate expert.</a:t>
            </a:r>
            <a:r>
              <a:rPr lang="zh-TW" altLang="en-US" dirty="0" smtClean="0"/>
              <a:t> </a:t>
            </a:r>
            <a:r>
              <a:rPr lang="en-US" altLang="zh-TW" dirty="0" smtClean="0"/>
              <a:t>Because of the trader’s investment strategy like a black box.</a:t>
            </a:r>
            <a:endParaRPr lang="en-US" altLang="zh-TW" dirty="0"/>
          </a:p>
          <a:p>
            <a:pPr lvl="1">
              <a:buClr>
                <a:schemeClr val="tx1">
                  <a:lumMod val="95000"/>
                  <a:lumOff val="5000"/>
                </a:schemeClr>
              </a:buClr>
            </a:pPr>
            <a:r>
              <a:rPr lang="en-US" altLang="zh-TW" dirty="0" smtClean="0"/>
              <a:t>Users cannot avoid irrational behaviors of expert’s investing strategy.</a:t>
            </a:r>
            <a:endParaRPr lang="en-US" altLang="zh-TW" dirty="0">
              <a:solidFill>
                <a:srgbClr val="0000FF"/>
              </a:solidFill>
            </a:endParaRPr>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4</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24483175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標題 1"/>
          <p:cNvSpPr>
            <a:spLocks noGrp="1"/>
          </p:cNvSpPr>
          <p:nvPr>
            <p:ph type="title"/>
          </p:nvPr>
        </p:nvSpPr>
        <p:spPr>
          <a:xfrm>
            <a:off x="0" y="-26988"/>
            <a:ext cx="9144000" cy="1143001"/>
          </a:xfrm>
        </p:spPr>
        <p:txBody>
          <a:bodyPr/>
          <a:lstStyle/>
          <a:p>
            <a:r>
              <a:rPr lang="en-US" altLang="zh-TW" dirty="0"/>
              <a:t>Research Limitations</a:t>
            </a:r>
            <a:endParaRPr lang="zh-TW" altLang="en-US" dirty="0"/>
          </a:p>
        </p:txBody>
      </p:sp>
      <p:sp>
        <p:nvSpPr>
          <p:cNvPr id="72707" name="內容版面配置區 2"/>
          <p:cNvSpPr>
            <a:spLocks noGrp="1"/>
          </p:cNvSpPr>
          <p:nvPr>
            <p:ph idx="1"/>
          </p:nvPr>
        </p:nvSpPr>
        <p:spPr>
          <a:xfrm>
            <a:off x="457200" y="1412776"/>
            <a:ext cx="8229600" cy="4608612"/>
          </a:xfrm>
        </p:spPr>
        <p:txBody>
          <a:bodyPr/>
          <a:lstStyle/>
          <a:p>
            <a:pPr marL="457200" indent="-457200">
              <a:buClr>
                <a:schemeClr val="tx1">
                  <a:lumMod val="95000"/>
                  <a:lumOff val="5000"/>
                </a:schemeClr>
              </a:buClr>
              <a:buFont typeface="+mj-lt"/>
              <a:buAutoNum type="arabicPeriod"/>
            </a:pPr>
            <a:r>
              <a:rPr lang="en-US" altLang="zh-TW" dirty="0" smtClean="0">
                <a:solidFill>
                  <a:srgbClr val="0000FF"/>
                </a:solidFill>
              </a:rPr>
              <a:t>Social trading data source: </a:t>
            </a:r>
            <a:r>
              <a:rPr lang="en-US" altLang="zh-TW" dirty="0" smtClean="0"/>
              <a:t>Acquired </a:t>
            </a:r>
            <a:r>
              <a:rPr lang="en-US" altLang="zh-TW" dirty="0"/>
              <a:t>the experiment data only from a single social investment </a:t>
            </a:r>
            <a:r>
              <a:rPr lang="en-US" altLang="zh-TW" dirty="0" smtClean="0"/>
              <a:t>platform(</a:t>
            </a:r>
            <a:r>
              <a:rPr lang="en-US" altLang="zh-TW" dirty="0" err="1" smtClean="0"/>
              <a:t>Etoro</a:t>
            </a:r>
            <a:r>
              <a:rPr lang="en-US" altLang="zh-TW" dirty="0" smtClean="0"/>
              <a:t>)</a:t>
            </a:r>
          </a:p>
          <a:p>
            <a:pPr marL="457200" indent="-457200">
              <a:buClr>
                <a:schemeClr val="tx1">
                  <a:lumMod val="95000"/>
                  <a:lumOff val="5000"/>
                </a:schemeClr>
              </a:buClr>
              <a:buFont typeface="+mj-lt"/>
              <a:buAutoNum type="arabicPeriod"/>
            </a:pPr>
            <a:r>
              <a:rPr lang="en-US" altLang="zh-TW" dirty="0" smtClean="0">
                <a:solidFill>
                  <a:srgbClr val="0000FF"/>
                </a:solidFill>
              </a:rPr>
              <a:t>Investment targets</a:t>
            </a:r>
            <a:r>
              <a:rPr lang="en-US" altLang="zh-TW" dirty="0" smtClean="0"/>
              <a:t>: </a:t>
            </a:r>
            <a:r>
              <a:rPr lang="en-US" altLang="zh-TW" dirty="0" smtClean="0"/>
              <a:t>We </a:t>
            </a:r>
            <a:r>
              <a:rPr lang="en-US" altLang="zh-TW" dirty="0" smtClean="0"/>
              <a:t>mainly consider the NYSE stocks as our experiment targets</a:t>
            </a:r>
          </a:p>
          <a:p>
            <a:pPr marL="457200" indent="-457200">
              <a:buClr>
                <a:schemeClr val="tx1">
                  <a:lumMod val="95000"/>
                  <a:lumOff val="5000"/>
                </a:schemeClr>
              </a:buClr>
              <a:buFont typeface="+mj-lt"/>
              <a:buAutoNum type="arabicPeriod"/>
            </a:pPr>
            <a:r>
              <a:rPr lang="en-US" altLang="zh-TW" dirty="0" smtClean="0">
                <a:solidFill>
                  <a:srgbClr val="0000FF"/>
                </a:solidFill>
              </a:rPr>
              <a:t>Sentiment </a:t>
            </a:r>
            <a:r>
              <a:rPr lang="en-US" altLang="zh-TW" dirty="0" smtClean="0">
                <a:solidFill>
                  <a:srgbClr val="0000FF"/>
                </a:solidFill>
              </a:rPr>
              <a:t>analysis</a:t>
            </a:r>
            <a:r>
              <a:rPr lang="en-US" altLang="zh-TW" dirty="0" smtClean="0">
                <a:solidFill>
                  <a:srgbClr val="0000FF"/>
                </a:solidFill>
              </a:rPr>
              <a:t>:  </a:t>
            </a:r>
            <a:r>
              <a:rPr lang="en-US" altLang="zh-TW" dirty="0"/>
              <a:t>The limitation </a:t>
            </a:r>
            <a:r>
              <a:rPr lang="en-US" altLang="zh-TW" dirty="0" smtClean="0"/>
              <a:t>of deep learning neural network: Dataset volume</a:t>
            </a:r>
          </a:p>
          <a:p>
            <a:pPr marL="457200" indent="-457200">
              <a:buClr>
                <a:schemeClr val="tx1">
                  <a:lumMod val="95000"/>
                  <a:lumOff val="5000"/>
                </a:schemeClr>
              </a:buClr>
              <a:buFont typeface="+mj-lt"/>
              <a:buAutoNum type="arabicPeriod"/>
            </a:pPr>
            <a:r>
              <a:rPr lang="en-US" altLang="zh-TW" dirty="0" smtClean="0">
                <a:solidFill>
                  <a:srgbClr val="0000FF"/>
                </a:solidFill>
              </a:rPr>
              <a:t>The recommendation mechanism method</a:t>
            </a:r>
            <a:r>
              <a:rPr lang="en-US" altLang="zh-TW" dirty="0" smtClean="0"/>
              <a:t>: Limited </a:t>
            </a:r>
            <a:r>
              <a:rPr lang="en-US" altLang="zh-TW" dirty="0"/>
              <a:t>time and computing </a:t>
            </a:r>
            <a:r>
              <a:rPr lang="en-US" altLang="zh-TW" dirty="0" smtClean="0"/>
              <a:t>power &amp; the </a:t>
            </a:r>
            <a:r>
              <a:rPr lang="en-US" altLang="zh-TW" dirty="0" smtClean="0"/>
              <a:t>chromosome encoding method. </a:t>
            </a:r>
          </a:p>
          <a:p>
            <a:pPr marL="457200" indent="-457200">
              <a:buClr>
                <a:schemeClr val="tx1">
                  <a:lumMod val="95000"/>
                  <a:lumOff val="5000"/>
                </a:schemeClr>
              </a:buClr>
              <a:buFont typeface="+mj-lt"/>
              <a:buAutoNum type="arabicPeriod"/>
            </a:pPr>
            <a:endParaRPr lang="en-US" altLang="zh-TW" dirty="0"/>
          </a:p>
          <a:p>
            <a:pPr marL="457200" indent="-457200">
              <a:buClr>
                <a:schemeClr val="tx1">
                  <a:lumMod val="95000"/>
                  <a:lumOff val="5000"/>
                </a:schemeClr>
              </a:buClr>
              <a:buFont typeface="+mj-lt"/>
              <a:buAutoNum type="arabicPeriod"/>
            </a:pPr>
            <a:endParaRPr lang="en-US" altLang="zh-TW" dirty="0" smtClean="0"/>
          </a:p>
        </p:txBody>
      </p:sp>
      <p:sp>
        <p:nvSpPr>
          <p:cNvPr id="7270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3990B9F3-D27F-482A-B805-97CC146D0A0A}" type="slidenum">
              <a:rPr kumimoji="0" lang="en-US" altLang="zh-TW" sz="1400" smtClean="0">
                <a:ea typeface="新細明體" panose="02020500000000000000" pitchFamily="18" charset="-120"/>
              </a:rPr>
              <a:pPr>
                <a:spcBef>
                  <a:spcPct val="0"/>
                </a:spcBef>
                <a:buFontTx/>
                <a:buNone/>
              </a:pPr>
              <a:t>40</a:t>
            </a:fld>
            <a:endParaRPr kumimoji="0" lang="en-US" altLang="zh-TW" sz="1400">
              <a:ea typeface="新細明體" panose="02020500000000000000" pitchFamily="18" charset="-120"/>
            </a:endParaRPr>
          </a:p>
        </p:txBody>
      </p:sp>
    </p:spTree>
    <p:extLst>
      <p:ext uri="{BB962C8B-B14F-4D97-AF65-F5344CB8AC3E}">
        <p14:creationId xmlns:p14="http://schemas.microsoft.com/office/powerpoint/2010/main" val="25312064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Future Works</a:t>
            </a:r>
            <a:endParaRPr lang="zh-TW" altLang="en-US" dirty="0"/>
          </a:p>
        </p:txBody>
      </p:sp>
      <p:sp>
        <p:nvSpPr>
          <p:cNvPr id="3" name="內容版面配置區 2"/>
          <p:cNvSpPr>
            <a:spLocks noGrp="1"/>
          </p:cNvSpPr>
          <p:nvPr>
            <p:ph idx="1"/>
          </p:nvPr>
        </p:nvSpPr>
        <p:spPr/>
        <p:txBody>
          <a:bodyPr/>
          <a:lstStyle/>
          <a:p>
            <a:pPr marL="457200" indent="-457200">
              <a:buClr>
                <a:schemeClr val="tx1">
                  <a:lumMod val="95000"/>
                  <a:lumOff val="5000"/>
                </a:schemeClr>
              </a:buClr>
              <a:buFont typeface="+mj-lt"/>
              <a:buAutoNum type="arabicPeriod"/>
            </a:pPr>
            <a:r>
              <a:rPr lang="en-US" altLang="zh-TW" dirty="0" smtClean="0">
                <a:solidFill>
                  <a:srgbClr val="0000FF"/>
                </a:solidFill>
              </a:rPr>
              <a:t>The user preference</a:t>
            </a:r>
            <a:r>
              <a:rPr lang="en-US" altLang="zh-TW" dirty="0" smtClean="0">
                <a:solidFill>
                  <a:srgbClr val="0000FF"/>
                </a:solidFill>
              </a:rPr>
              <a:t>: </a:t>
            </a:r>
            <a:r>
              <a:rPr lang="en-US" altLang="zh-TW" sz="2000" dirty="0" smtClean="0"/>
              <a:t>Currently</a:t>
            </a:r>
            <a:r>
              <a:rPr lang="en-US" altLang="zh-TW" sz="2000" dirty="0" smtClean="0"/>
              <a:t>, the recommended portfolio by our mechanism is low risk. </a:t>
            </a:r>
            <a:r>
              <a:rPr lang="en-US" altLang="zh-TW" sz="2000" dirty="0" smtClean="0"/>
              <a:t>will </a:t>
            </a:r>
            <a:r>
              <a:rPr lang="en-US" altLang="zh-TW" sz="2000" dirty="0"/>
              <a:t>refer some behavioral finance theory approach to analyze the historical </a:t>
            </a:r>
            <a:r>
              <a:rPr lang="en-US" altLang="zh-TW" sz="2000" dirty="0" smtClean="0"/>
              <a:t>information </a:t>
            </a:r>
            <a:r>
              <a:rPr lang="en-US" altLang="zh-TW" sz="2000" dirty="0"/>
              <a:t>of user to evaluate their risk preference to construct a customized portfolio.  </a:t>
            </a:r>
            <a:endParaRPr lang="en-US" altLang="zh-TW" sz="2000" dirty="0" smtClean="0"/>
          </a:p>
          <a:p>
            <a:pPr marL="457200" indent="-457200">
              <a:buClr>
                <a:schemeClr val="tx1">
                  <a:lumMod val="95000"/>
                  <a:lumOff val="5000"/>
                </a:schemeClr>
              </a:buClr>
              <a:buFont typeface="+mj-lt"/>
              <a:buAutoNum type="arabicPeriod"/>
            </a:pPr>
            <a:r>
              <a:rPr lang="en-US" altLang="zh-TW" dirty="0">
                <a:solidFill>
                  <a:srgbClr val="0000FF"/>
                </a:solidFill>
              </a:rPr>
              <a:t>Public opinion </a:t>
            </a:r>
            <a:r>
              <a:rPr lang="en-US" altLang="zh-TW" dirty="0" smtClean="0">
                <a:solidFill>
                  <a:srgbClr val="0000FF"/>
                </a:solidFill>
              </a:rPr>
              <a:t>effect</a:t>
            </a:r>
            <a:r>
              <a:rPr lang="en-US" altLang="zh-TW" dirty="0" smtClean="0"/>
              <a:t>: </a:t>
            </a:r>
            <a:r>
              <a:rPr lang="en-US" altLang="zh-TW" sz="2000" dirty="0" smtClean="0"/>
              <a:t>The </a:t>
            </a:r>
            <a:r>
              <a:rPr lang="en-US" altLang="zh-TW" sz="2000" dirty="0" smtClean="0"/>
              <a:t>relationship between the public opinion and stock </a:t>
            </a:r>
            <a:r>
              <a:rPr lang="en-US" altLang="zh-TW" sz="2000" dirty="0"/>
              <a:t>price </a:t>
            </a:r>
            <a:r>
              <a:rPr lang="en-US" altLang="zh-TW" sz="2000" dirty="0" smtClean="0"/>
              <a:t>is changing</a:t>
            </a:r>
            <a:r>
              <a:rPr lang="en-US" altLang="zh-TW" sz="2000" dirty="0"/>
              <a:t>.</a:t>
            </a:r>
          </a:p>
          <a:p>
            <a:pPr marL="457200" indent="-457200">
              <a:buClr>
                <a:schemeClr val="tx1">
                  <a:lumMod val="95000"/>
                  <a:lumOff val="5000"/>
                </a:schemeClr>
              </a:buClr>
              <a:buFont typeface="+mj-lt"/>
              <a:buAutoNum type="arabicPeriod"/>
            </a:pPr>
            <a:r>
              <a:rPr lang="en-US" altLang="zh-TW" dirty="0" smtClean="0">
                <a:solidFill>
                  <a:srgbClr val="0000FF"/>
                </a:solidFill>
              </a:rPr>
              <a:t>The portfolio maintaining strategy</a:t>
            </a:r>
            <a:r>
              <a:rPr lang="en-US" altLang="zh-TW" dirty="0" smtClean="0">
                <a:solidFill>
                  <a:srgbClr val="0000FF"/>
                </a:solidFill>
              </a:rPr>
              <a:t>: </a:t>
            </a:r>
            <a:r>
              <a:rPr lang="en-US" altLang="zh-TW" sz="2000" dirty="0" smtClean="0"/>
              <a:t>Currently</a:t>
            </a:r>
            <a:r>
              <a:rPr lang="en-US" altLang="zh-TW" sz="2000" dirty="0" smtClean="0"/>
              <a:t>, we only focus on help beginner to build a </a:t>
            </a:r>
            <a:r>
              <a:rPr lang="en-US" altLang="zh-TW" sz="2000" dirty="0" smtClean="0"/>
              <a:t>portfolio. We can dynamically </a:t>
            </a:r>
            <a:r>
              <a:rPr lang="en-US" altLang="zh-TW" sz="2000" dirty="0" smtClean="0"/>
              <a:t>adjust investing strategy by collective intelligence</a:t>
            </a:r>
          </a:p>
          <a:p>
            <a:pPr marL="457200" indent="-457200">
              <a:buClr>
                <a:schemeClr val="tx1">
                  <a:lumMod val="95000"/>
                  <a:lumOff val="5000"/>
                </a:schemeClr>
              </a:buClr>
              <a:buFont typeface="+mj-lt"/>
              <a:buAutoNum type="arabicPeriod"/>
            </a:pPr>
            <a:r>
              <a:rPr lang="en-US" altLang="zh-TW" dirty="0" smtClean="0">
                <a:solidFill>
                  <a:srgbClr val="0000FF"/>
                </a:solidFill>
              </a:rPr>
              <a:t>More customized portfolio</a:t>
            </a:r>
            <a:r>
              <a:rPr lang="en-US" altLang="zh-TW" dirty="0" smtClean="0"/>
              <a:t>: </a:t>
            </a:r>
            <a:r>
              <a:rPr lang="en-US" altLang="zh-TW" sz="2000" dirty="0" smtClean="0"/>
              <a:t>User </a:t>
            </a:r>
            <a:r>
              <a:rPr lang="en-US" altLang="zh-TW" sz="2000" dirty="0" smtClean="0"/>
              <a:t>investing behavioral considering (ex. Speculative </a:t>
            </a:r>
            <a:r>
              <a:rPr lang="en-US" altLang="zh-TW" sz="2000" dirty="0"/>
              <a:t>investor</a:t>
            </a:r>
            <a:r>
              <a:rPr lang="en-US" altLang="zh-TW" sz="2000" dirty="0" smtClean="0"/>
              <a:t>)</a:t>
            </a:r>
          </a:p>
          <a:p>
            <a:pPr marL="400050" lvl="1" indent="0">
              <a:buClr>
                <a:schemeClr val="tx1">
                  <a:lumMod val="95000"/>
                  <a:lumOff val="5000"/>
                </a:schemeClr>
              </a:buClr>
              <a:buNone/>
            </a:pPr>
            <a:endParaRPr lang="en-US" altLang="zh-TW" sz="1800"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41</a:t>
            </a:fld>
            <a:endParaRPr lang="en-US" altLang="zh-TW" dirty="0"/>
          </a:p>
        </p:txBody>
      </p:sp>
    </p:spTree>
    <p:extLst>
      <p:ext uri="{BB962C8B-B14F-4D97-AF65-F5344CB8AC3E}">
        <p14:creationId xmlns:p14="http://schemas.microsoft.com/office/powerpoint/2010/main" val="35000723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內容版面配置區 2"/>
          <p:cNvSpPr>
            <a:spLocks noGrp="1"/>
          </p:cNvSpPr>
          <p:nvPr>
            <p:ph idx="1"/>
          </p:nvPr>
        </p:nvSpPr>
        <p:spPr/>
        <p:txBody>
          <a:bodyPr/>
          <a:lstStyle/>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algn="ctr">
              <a:buFontTx/>
              <a:buNone/>
            </a:pPr>
            <a:endParaRPr lang="en-US" altLang="zh-TW" sz="3600" b="1" dirty="0">
              <a:solidFill>
                <a:srgbClr val="0066CC"/>
              </a:solidFill>
            </a:endParaRPr>
          </a:p>
          <a:p>
            <a:pPr marL="0" indent="0" algn="ctr">
              <a:buFontTx/>
              <a:buNone/>
            </a:pPr>
            <a:r>
              <a:rPr lang="en-US" altLang="zh-TW" sz="3600" b="1" dirty="0">
                <a:solidFill>
                  <a:srgbClr val="0066CC"/>
                </a:solidFill>
              </a:rPr>
              <a:t>Thank You for Your Attention!</a:t>
            </a:r>
          </a:p>
        </p:txBody>
      </p:sp>
      <p:sp>
        <p:nvSpPr>
          <p:cNvPr id="73731"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D8EC3E02-E2D6-4AB9-A3BB-3C59575F49FA}" type="slidenum">
              <a:rPr kumimoji="0" lang="en-US" altLang="zh-TW" sz="1400" smtClean="0">
                <a:ea typeface="新細明體" panose="02020500000000000000" pitchFamily="18" charset="-120"/>
              </a:rPr>
              <a:pPr>
                <a:spcBef>
                  <a:spcPct val="0"/>
                </a:spcBef>
                <a:buFontTx/>
                <a:buNone/>
              </a:pPr>
              <a:t>42</a:t>
            </a:fld>
            <a:endParaRPr kumimoji="0" lang="en-US" altLang="zh-TW" sz="1400">
              <a:ea typeface="新細明體" panose="02020500000000000000" pitchFamily="18" charset="-120"/>
            </a:endParaRPr>
          </a:p>
        </p:txBody>
      </p:sp>
      <p:sp>
        <p:nvSpPr>
          <p:cNvPr id="73732" name="標題 1"/>
          <p:cNvSpPr>
            <a:spLocks noGrp="1"/>
          </p:cNvSpPr>
          <p:nvPr>
            <p:ph type="title"/>
          </p:nvPr>
        </p:nvSpPr>
        <p:spPr/>
        <p:txBody>
          <a:bodyPr/>
          <a:lstStyle/>
          <a:p>
            <a:endParaRPr lang="zh-TW" altLang="en-US" dirty="0"/>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0" y="-26988"/>
            <a:ext cx="9144000" cy="1143001"/>
          </a:xfrm>
        </p:spPr>
        <p:txBody>
          <a:bodyPr/>
          <a:lstStyle/>
          <a:p>
            <a:r>
              <a:rPr lang="en-US" altLang="zh-TW"/>
              <a:t>Research Goals and Contributions</a:t>
            </a:r>
            <a:endParaRPr lang="zh-TW" altLang="en-US" dirty="0"/>
          </a:p>
        </p:txBody>
      </p:sp>
      <p:sp>
        <p:nvSpPr>
          <p:cNvPr id="16387" name="內容版面配置區 2"/>
          <p:cNvSpPr>
            <a:spLocks noGrp="1"/>
          </p:cNvSpPr>
          <p:nvPr>
            <p:ph idx="1"/>
          </p:nvPr>
        </p:nvSpPr>
        <p:spPr>
          <a:xfrm>
            <a:off x="457200" y="1196975"/>
            <a:ext cx="8229600" cy="5112345"/>
          </a:xfrm>
        </p:spPr>
        <p:txBody>
          <a:bodyPr/>
          <a:lstStyle/>
          <a:p>
            <a:r>
              <a:rPr lang="en-US" altLang="zh-TW" dirty="0"/>
              <a:t>Research Goals</a:t>
            </a:r>
          </a:p>
          <a:p>
            <a:pPr lvl="1"/>
            <a:r>
              <a:rPr lang="en-US" altLang="zh-TW" dirty="0"/>
              <a:t>Propose a </a:t>
            </a:r>
            <a:r>
              <a:rPr lang="en-US" altLang="zh-TW" dirty="0" smtClean="0"/>
              <a:t>investment </a:t>
            </a:r>
            <a:r>
              <a:rPr lang="en-US" altLang="zh-TW" dirty="0"/>
              <a:t>portfolio recommendation mechanism </a:t>
            </a:r>
            <a:r>
              <a:rPr lang="en-US" altLang="zh-TW" dirty="0" smtClean="0"/>
              <a:t>which is based </a:t>
            </a:r>
            <a:r>
              <a:rPr lang="en-US" altLang="zh-TW" dirty="0"/>
              <a:t>on </a:t>
            </a:r>
            <a:r>
              <a:rPr lang="en-US" altLang="zh-TW" dirty="0">
                <a:solidFill>
                  <a:srgbClr val="0000FF"/>
                </a:solidFill>
              </a:rPr>
              <a:t>collective intelligence</a:t>
            </a:r>
          </a:p>
          <a:p>
            <a:pPr lvl="1"/>
            <a:r>
              <a:rPr lang="en-US" altLang="zh-TW" dirty="0" smtClean="0"/>
              <a:t>To find the experts’ opinion to help </a:t>
            </a:r>
            <a:r>
              <a:rPr lang="en-US" altLang="zh-TW" dirty="0"/>
              <a:t>investors to </a:t>
            </a:r>
            <a:r>
              <a:rPr lang="en-US" altLang="zh-TW" dirty="0">
                <a:solidFill>
                  <a:srgbClr val="0000FF"/>
                </a:solidFill>
              </a:rPr>
              <a:t>make investment </a:t>
            </a:r>
            <a:r>
              <a:rPr lang="en-US" altLang="zh-TW" dirty="0" smtClean="0">
                <a:solidFill>
                  <a:srgbClr val="0000FF"/>
                </a:solidFill>
              </a:rPr>
              <a:t>decision</a:t>
            </a:r>
          </a:p>
          <a:p>
            <a:pPr lvl="1"/>
            <a:r>
              <a:rPr lang="en-US" altLang="zh-TW" dirty="0" smtClean="0"/>
              <a:t>To </a:t>
            </a:r>
            <a:r>
              <a:rPr lang="en-US" altLang="zh-TW" dirty="0" smtClean="0">
                <a:solidFill>
                  <a:srgbClr val="0000FF"/>
                </a:solidFill>
              </a:rPr>
              <a:t>avoid the noise of the experts’ opinion</a:t>
            </a:r>
            <a:endParaRPr lang="en-US" altLang="zh-TW" dirty="0">
              <a:solidFill>
                <a:srgbClr val="0000FF"/>
              </a:solidFill>
            </a:endParaRPr>
          </a:p>
          <a:p>
            <a:pPr lvl="1"/>
            <a:r>
              <a:rPr lang="en-US" altLang="zh-TW" dirty="0"/>
              <a:t>Have a </a:t>
            </a:r>
            <a:r>
              <a:rPr lang="en-US" altLang="zh-TW" dirty="0">
                <a:solidFill>
                  <a:srgbClr val="0000FF"/>
                </a:solidFill>
              </a:rPr>
              <a:t>better performance than the market </a:t>
            </a:r>
            <a:r>
              <a:rPr lang="en-US" altLang="zh-TW" dirty="0" smtClean="0">
                <a:solidFill>
                  <a:srgbClr val="0000FF"/>
                </a:solidFill>
              </a:rPr>
              <a:t>index</a:t>
            </a:r>
            <a:endParaRPr lang="en-US" altLang="zh-TW" dirty="0"/>
          </a:p>
          <a:p>
            <a:r>
              <a:rPr lang="en-US" altLang="zh-TW" dirty="0"/>
              <a:t>Contributions</a:t>
            </a:r>
          </a:p>
          <a:p>
            <a:pPr lvl="1">
              <a:buClr>
                <a:schemeClr val="tx1">
                  <a:lumMod val="95000"/>
                  <a:lumOff val="5000"/>
                </a:schemeClr>
              </a:buClr>
            </a:pPr>
            <a:r>
              <a:rPr lang="en-US" altLang="zh-TW" dirty="0" smtClean="0"/>
              <a:t>Help </a:t>
            </a:r>
            <a:r>
              <a:rPr lang="en-US" altLang="zh-TW" dirty="0"/>
              <a:t>beginners to solve </a:t>
            </a:r>
            <a:r>
              <a:rPr lang="en-US" altLang="zh-TW" dirty="0">
                <a:solidFill>
                  <a:srgbClr val="0000FF"/>
                </a:solidFill>
              </a:rPr>
              <a:t>stock portfolio selection </a:t>
            </a:r>
            <a:r>
              <a:rPr lang="en-US" altLang="zh-TW" dirty="0"/>
              <a:t>problem  </a:t>
            </a:r>
          </a:p>
          <a:p>
            <a:pPr lvl="1">
              <a:buClr>
                <a:schemeClr val="tx1">
                  <a:lumMod val="95000"/>
                  <a:lumOff val="5000"/>
                </a:schemeClr>
              </a:buClr>
            </a:pPr>
            <a:r>
              <a:rPr lang="en-US" altLang="zh-TW" dirty="0" smtClean="0">
                <a:solidFill>
                  <a:srgbClr val="0000FF"/>
                </a:solidFill>
              </a:rPr>
              <a:t>Reduce the time-cost </a:t>
            </a:r>
            <a:r>
              <a:rPr lang="en-US" altLang="zh-TW" dirty="0">
                <a:solidFill>
                  <a:srgbClr val="0000FF"/>
                </a:solidFill>
              </a:rPr>
              <a:t>of </a:t>
            </a:r>
            <a:r>
              <a:rPr lang="en-US" altLang="zh-TW" dirty="0"/>
              <a:t>social experts finding</a:t>
            </a:r>
          </a:p>
          <a:p>
            <a:pPr lvl="1">
              <a:buClr>
                <a:schemeClr val="tx1">
                  <a:lumMod val="95000"/>
                  <a:lumOff val="5000"/>
                </a:schemeClr>
              </a:buClr>
            </a:pPr>
            <a:r>
              <a:rPr lang="en-US" altLang="zh-TW" dirty="0">
                <a:solidFill>
                  <a:srgbClr val="0000FF"/>
                </a:solidFill>
              </a:rPr>
              <a:t>Avoid the irrational </a:t>
            </a:r>
            <a:r>
              <a:rPr lang="en-US" altLang="zh-TW" dirty="0" smtClean="0">
                <a:solidFill>
                  <a:srgbClr val="0000FF"/>
                </a:solidFill>
              </a:rPr>
              <a:t>behaviors rick </a:t>
            </a:r>
            <a:r>
              <a:rPr lang="en-US" altLang="zh-TW" dirty="0"/>
              <a:t>of </a:t>
            </a:r>
            <a:r>
              <a:rPr lang="en-US" altLang="zh-TW" dirty="0" smtClean="0"/>
              <a:t>copy trading strategy</a:t>
            </a:r>
            <a:endParaRPr lang="en-US" altLang="zh-TW" dirty="0"/>
          </a:p>
        </p:txBody>
      </p:sp>
      <p:sp>
        <p:nvSpPr>
          <p:cNvPr id="1638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27E8C425-218B-493B-B62B-A54D5FAF7BD4}" type="slidenum">
              <a:rPr kumimoji="0" lang="en-US" altLang="zh-TW" sz="1400" smtClean="0">
                <a:ea typeface="新細明體" panose="02020500000000000000" pitchFamily="18" charset="-120"/>
              </a:rPr>
              <a:pPr>
                <a:spcBef>
                  <a:spcPct val="0"/>
                </a:spcBef>
                <a:buFontTx/>
                <a:buNone/>
              </a:pPr>
              <a:t>5</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6363058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251520" y="-26988"/>
            <a:ext cx="8712968" cy="1143001"/>
          </a:xfrm>
        </p:spPr>
        <p:txBody>
          <a:bodyPr/>
          <a:lstStyle/>
          <a:p>
            <a:r>
              <a:rPr lang="en-US" altLang="zh-TW" dirty="0" smtClean="0"/>
              <a:t>Intelligent investment</a:t>
            </a:r>
            <a:endParaRPr lang="en-US" altLang="zh-TW" dirty="0"/>
          </a:p>
        </p:txBody>
      </p:sp>
      <p:sp>
        <p:nvSpPr>
          <p:cNvPr id="3" name="內容版面配置區 2"/>
          <p:cNvSpPr>
            <a:spLocks noGrp="1"/>
          </p:cNvSpPr>
          <p:nvPr>
            <p:ph idx="1"/>
          </p:nvPr>
        </p:nvSpPr>
        <p:spPr>
          <a:xfrm>
            <a:off x="457200" y="1196975"/>
            <a:ext cx="8229600" cy="5112345"/>
          </a:xfrm>
        </p:spPr>
        <p:txBody>
          <a:bodyPr/>
          <a:lstStyle/>
          <a:p>
            <a:pPr>
              <a:buClr>
                <a:schemeClr val="tx1">
                  <a:lumMod val="95000"/>
                  <a:lumOff val="5000"/>
                </a:schemeClr>
              </a:buClr>
              <a:defRPr/>
            </a:pPr>
            <a:r>
              <a:rPr lang="en-US" altLang="zh-TW" dirty="0" smtClean="0"/>
              <a:t>Traditional </a:t>
            </a:r>
            <a:r>
              <a:rPr lang="en-US" altLang="zh-TW" dirty="0"/>
              <a:t>investment service has </a:t>
            </a:r>
            <a:r>
              <a:rPr lang="en-US" altLang="zh-TW" dirty="0" smtClean="0"/>
              <a:t>several disadvantages</a:t>
            </a:r>
            <a:r>
              <a:rPr lang="en-US" altLang="zh-TW" dirty="0"/>
              <a:t>: (</a:t>
            </a:r>
            <a:r>
              <a:rPr lang="en-US" altLang="zh-TW" dirty="0" err="1"/>
              <a:t>Bodie</a:t>
            </a:r>
            <a:r>
              <a:rPr lang="en-US" altLang="zh-TW" dirty="0"/>
              <a:t> 2009)</a:t>
            </a:r>
            <a:endParaRPr lang="en-US" altLang="zh-TW" dirty="0" smtClean="0"/>
          </a:p>
          <a:p>
            <a:pPr marL="800100" lvl="1" indent="-342900">
              <a:buClr>
                <a:schemeClr val="tx1">
                  <a:lumMod val="95000"/>
                  <a:lumOff val="5000"/>
                </a:schemeClr>
              </a:buClr>
              <a:buFont typeface="+mj-lt"/>
              <a:buAutoNum type="arabicPeriod"/>
              <a:defRPr/>
            </a:pPr>
            <a:r>
              <a:rPr lang="en-US" altLang="zh-TW" dirty="0"/>
              <a:t>D</a:t>
            </a:r>
            <a:r>
              <a:rPr lang="en-US" altLang="zh-TW" dirty="0" smtClean="0"/>
              <a:t>iverse investment products</a:t>
            </a:r>
          </a:p>
          <a:p>
            <a:pPr marL="800100" lvl="1" indent="-342900">
              <a:buClr>
                <a:schemeClr val="tx1">
                  <a:lumMod val="95000"/>
                  <a:lumOff val="5000"/>
                </a:schemeClr>
              </a:buClr>
              <a:buFont typeface="+mj-lt"/>
              <a:buAutoNum type="arabicPeriod"/>
              <a:defRPr/>
            </a:pPr>
            <a:r>
              <a:rPr lang="en-US" altLang="zh-TW" dirty="0" smtClean="0"/>
              <a:t>Difficult to make best decisions with self-experience</a:t>
            </a:r>
          </a:p>
          <a:p>
            <a:pPr marL="800100" lvl="1" indent="-342900">
              <a:buClr>
                <a:schemeClr val="tx1">
                  <a:lumMod val="95000"/>
                  <a:lumOff val="5000"/>
                </a:schemeClr>
              </a:buClr>
              <a:buFont typeface="+mj-lt"/>
              <a:buAutoNum type="arabicPeriod"/>
              <a:defRPr/>
            </a:pPr>
            <a:r>
              <a:rPr lang="en-US" altLang="zh-TW" dirty="0" smtClean="0"/>
              <a:t>Complex tax system</a:t>
            </a:r>
          </a:p>
          <a:p>
            <a:pPr marL="800100" lvl="1" indent="-342900">
              <a:buClr>
                <a:schemeClr val="tx1">
                  <a:lumMod val="95000"/>
                  <a:lumOff val="5000"/>
                </a:schemeClr>
              </a:buClr>
              <a:buFont typeface="+mj-lt"/>
              <a:buAutoNum type="arabicPeriod"/>
              <a:defRPr/>
            </a:pPr>
            <a:endParaRPr lang="en-US" altLang="zh-TW" dirty="0" smtClean="0"/>
          </a:p>
          <a:p>
            <a:pPr marL="400050">
              <a:buClr>
                <a:schemeClr val="tx1">
                  <a:lumMod val="95000"/>
                  <a:lumOff val="5000"/>
                </a:schemeClr>
              </a:buClr>
              <a:buFont typeface="Arial" panose="020B0604020202020204" pitchFamily="34" charset="0"/>
              <a:buChar char="•"/>
              <a:defRPr/>
            </a:pPr>
            <a:r>
              <a:rPr lang="en-US" altLang="zh-TW" dirty="0" smtClean="0"/>
              <a:t>Intelligent investment: A new way to invest</a:t>
            </a:r>
          </a:p>
          <a:p>
            <a:pPr marL="800100" lvl="1">
              <a:buClr>
                <a:schemeClr val="tx1">
                  <a:lumMod val="95000"/>
                  <a:lumOff val="5000"/>
                </a:schemeClr>
              </a:buClr>
              <a:buFont typeface="Arial" panose="020B0604020202020204" pitchFamily="34" charset="0"/>
              <a:buChar char="•"/>
              <a:defRPr/>
            </a:pPr>
            <a:r>
              <a:rPr lang="en-US" altLang="zh-TW" dirty="0"/>
              <a:t>More and more investment companies start to use information technology to help their investment decisions making. (</a:t>
            </a:r>
            <a:r>
              <a:rPr lang="en-US" altLang="zh-TW" dirty="0" err="1"/>
              <a:t>Arner</a:t>
            </a:r>
            <a:r>
              <a:rPr lang="en-US" altLang="zh-TW" dirty="0"/>
              <a:t>, et al. 2015</a:t>
            </a:r>
            <a:r>
              <a:rPr lang="en-US" altLang="zh-TW" dirty="0" smtClean="0"/>
              <a:t>)</a:t>
            </a:r>
          </a:p>
          <a:p>
            <a:pPr marL="800100" lvl="1">
              <a:buClr>
                <a:schemeClr val="tx1">
                  <a:lumMod val="95000"/>
                  <a:lumOff val="5000"/>
                </a:schemeClr>
              </a:buClr>
              <a:buFont typeface="Arial" panose="020B0604020202020204" pitchFamily="34" charset="0"/>
              <a:buChar char="•"/>
              <a:defRPr/>
            </a:pPr>
            <a:r>
              <a:rPr lang="en-US" altLang="zh-TW" dirty="0"/>
              <a:t>New business model of investing: The </a:t>
            </a:r>
            <a:r>
              <a:rPr lang="en-US" altLang="zh-TW" dirty="0" err="1" smtClean="0"/>
              <a:t>Robo</a:t>
            </a:r>
            <a:r>
              <a:rPr lang="en-US" altLang="zh-TW" dirty="0" smtClean="0"/>
              <a:t>-advisor has become a new choice for the small investors.</a:t>
            </a:r>
          </a:p>
        </p:txBody>
      </p:sp>
      <p:sp>
        <p:nvSpPr>
          <p:cNvPr id="204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CD1B342C-6839-4A31-AD7C-61A8EC56CE88}" type="slidenum">
              <a:rPr kumimoji="0" lang="en-US" altLang="zh-TW" sz="1400" smtClean="0">
                <a:ea typeface="新細明體" panose="02020500000000000000" pitchFamily="18" charset="-120"/>
              </a:rPr>
              <a:pPr>
                <a:spcBef>
                  <a:spcPct val="0"/>
                </a:spcBef>
                <a:buFontTx/>
                <a:buNone/>
              </a:pPr>
              <a:t>6</a:t>
            </a:fld>
            <a:endParaRPr kumimoji="0" lang="en-US" altLang="zh-TW" sz="1400">
              <a:ea typeface="新細明體" panose="02020500000000000000" pitchFamily="18" charset="-120"/>
            </a:endParaRPr>
          </a:p>
        </p:txBody>
      </p:sp>
    </p:spTree>
    <p:extLst>
      <p:ext uri="{BB962C8B-B14F-4D97-AF65-F5344CB8AC3E}">
        <p14:creationId xmlns:p14="http://schemas.microsoft.com/office/powerpoint/2010/main" val="27780072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251520" y="-26988"/>
            <a:ext cx="8712968" cy="1143001"/>
          </a:xfrm>
        </p:spPr>
        <p:txBody>
          <a:bodyPr/>
          <a:lstStyle/>
          <a:p>
            <a:r>
              <a:rPr lang="en-US" altLang="zh-TW" dirty="0" smtClean="0"/>
              <a:t>Collective Intelligence</a:t>
            </a:r>
            <a:endParaRPr lang="en-US" altLang="zh-TW" dirty="0"/>
          </a:p>
        </p:txBody>
      </p:sp>
      <p:sp>
        <p:nvSpPr>
          <p:cNvPr id="3" name="內容版面配置區 2"/>
          <p:cNvSpPr>
            <a:spLocks noGrp="1"/>
          </p:cNvSpPr>
          <p:nvPr>
            <p:ph idx="1"/>
          </p:nvPr>
        </p:nvSpPr>
        <p:spPr>
          <a:xfrm>
            <a:off x="457200" y="1196975"/>
            <a:ext cx="8229600" cy="5112345"/>
          </a:xfrm>
        </p:spPr>
        <p:txBody>
          <a:bodyPr/>
          <a:lstStyle/>
          <a:p>
            <a:pPr>
              <a:buClr>
                <a:schemeClr val="tx1">
                  <a:lumMod val="95000"/>
                  <a:lumOff val="5000"/>
                </a:schemeClr>
              </a:buClr>
              <a:defRPr/>
            </a:pPr>
            <a:r>
              <a:rPr lang="en-US" altLang="zh-TW" dirty="0"/>
              <a:t>The concept of collective intelligence is to leverage the intelligence from the large amount of individuals in order to </a:t>
            </a:r>
            <a:r>
              <a:rPr lang="en-US" altLang="zh-TW" dirty="0" smtClean="0"/>
              <a:t>support </a:t>
            </a:r>
            <a:r>
              <a:rPr lang="en-US" altLang="zh-TW" dirty="0"/>
              <a:t>decision </a:t>
            </a:r>
            <a:r>
              <a:rPr lang="en-US" altLang="zh-TW" dirty="0" smtClean="0"/>
              <a:t>making(</a:t>
            </a:r>
            <a:r>
              <a:rPr lang="en-US" altLang="zh-TW" dirty="0" err="1" smtClean="0"/>
              <a:t>Bonabeau</a:t>
            </a:r>
            <a:r>
              <a:rPr lang="en-US" altLang="zh-TW" dirty="0" smtClean="0"/>
              <a:t>, </a:t>
            </a:r>
            <a:r>
              <a:rPr lang="en-US" altLang="zh-TW" dirty="0"/>
              <a:t>2009</a:t>
            </a:r>
            <a:r>
              <a:rPr lang="en-US" altLang="zh-TW" dirty="0" smtClean="0"/>
              <a:t>)</a:t>
            </a:r>
          </a:p>
          <a:p>
            <a:pPr>
              <a:buClr>
                <a:schemeClr val="tx1">
                  <a:lumMod val="95000"/>
                  <a:lumOff val="5000"/>
                </a:schemeClr>
              </a:buClr>
              <a:defRPr/>
            </a:pPr>
            <a:endParaRPr lang="en-US" altLang="zh-TW" dirty="0"/>
          </a:p>
          <a:p>
            <a:pPr>
              <a:buClr>
                <a:schemeClr val="tx1">
                  <a:lumMod val="95000"/>
                  <a:lumOff val="5000"/>
                </a:schemeClr>
              </a:buClr>
              <a:defRPr/>
            </a:pPr>
            <a:r>
              <a:rPr lang="en-US" altLang="zh-TW" dirty="0" smtClean="0"/>
              <a:t>A </a:t>
            </a:r>
            <a:r>
              <a:rPr lang="en-US" altLang="zh-TW" dirty="0"/>
              <a:t>study reveals a trading decision based on collective intelligence has better performance is than the market index. (Kaplan 2001)</a:t>
            </a:r>
            <a:endParaRPr lang="en-US" altLang="zh-TW" dirty="0" smtClean="0"/>
          </a:p>
          <a:p>
            <a:pPr>
              <a:buClr>
                <a:schemeClr val="tx1">
                  <a:lumMod val="95000"/>
                  <a:lumOff val="5000"/>
                </a:schemeClr>
              </a:buClr>
              <a:defRPr/>
            </a:pPr>
            <a:endParaRPr lang="en-US" altLang="zh-TW" sz="2000" dirty="0">
              <a:solidFill>
                <a:schemeClr val="tx1">
                  <a:lumMod val="50000"/>
                  <a:lumOff val="50000"/>
                </a:schemeClr>
              </a:solidFill>
            </a:endParaRPr>
          </a:p>
          <a:p>
            <a:pPr>
              <a:buClr>
                <a:schemeClr val="tx1">
                  <a:lumMod val="95000"/>
                  <a:lumOff val="5000"/>
                </a:schemeClr>
              </a:buClr>
              <a:defRPr/>
            </a:pPr>
            <a:r>
              <a:rPr lang="en-US" altLang="zh-TW" dirty="0"/>
              <a:t>Another </a:t>
            </a:r>
            <a:r>
              <a:rPr lang="en-US" altLang="zh-TW" dirty="0" smtClean="0"/>
              <a:t>research propose s stock prediction mechanism which is based on Twitter discussions. The result confirm the usefulness of social data for financial expert </a:t>
            </a:r>
            <a:r>
              <a:rPr lang="en-US" altLang="zh-TW" dirty="0"/>
              <a:t>system. (Oliveira et al. 2017) </a:t>
            </a:r>
            <a:endParaRPr lang="en-US" altLang="zh-TW" dirty="0" smtClean="0"/>
          </a:p>
        </p:txBody>
      </p:sp>
      <p:sp>
        <p:nvSpPr>
          <p:cNvPr id="204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CD1B342C-6839-4A31-AD7C-61A8EC56CE88}" type="slidenum">
              <a:rPr kumimoji="0" lang="en-US" altLang="zh-TW" sz="1400" smtClean="0">
                <a:ea typeface="新細明體" panose="02020500000000000000" pitchFamily="18" charset="-120"/>
              </a:rPr>
              <a:pPr>
                <a:spcBef>
                  <a:spcPct val="0"/>
                </a:spcBef>
                <a:buFontTx/>
                <a:buNone/>
              </a:pPr>
              <a:t>7</a:t>
            </a:fld>
            <a:endParaRPr kumimoji="0" lang="en-US" altLang="zh-TW" sz="140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1268760"/>
            <a:ext cx="8435280" cy="5112568"/>
          </a:xfrm>
        </p:spPr>
        <p:txBody>
          <a:bodyPr/>
          <a:lstStyle/>
          <a:p>
            <a:pPr>
              <a:buClr>
                <a:schemeClr val="tx1">
                  <a:lumMod val="95000"/>
                  <a:lumOff val="5000"/>
                </a:schemeClr>
              </a:buClr>
              <a:defRPr/>
            </a:pPr>
            <a:r>
              <a:rPr lang="en-US" altLang="zh-TW" sz="2000" dirty="0"/>
              <a:t>Selecting good stocks is an important investment decision, because selecting good stock can help investors obtain more interest and profit</a:t>
            </a:r>
            <a:r>
              <a:rPr lang="en-US" altLang="zh-TW" sz="2000" dirty="0" smtClean="0"/>
              <a:t>.</a:t>
            </a:r>
          </a:p>
          <a:p>
            <a:pPr>
              <a:buClr>
                <a:schemeClr val="tx1">
                  <a:lumMod val="95000"/>
                  <a:lumOff val="5000"/>
                </a:schemeClr>
              </a:buClr>
              <a:defRPr/>
            </a:pPr>
            <a:r>
              <a:rPr lang="en-US" altLang="zh-TW" sz="2000" dirty="0" smtClean="0"/>
              <a:t>Portfolio </a:t>
            </a:r>
            <a:r>
              <a:rPr lang="en-US" altLang="zh-TW" sz="2000" dirty="0"/>
              <a:t>Selection </a:t>
            </a:r>
            <a:r>
              <a:rPr lang="en-US" altLang="zh-TW" sz="2000" dirty="0" smtClean="0"/>
              <a:t>Theory</a:t>
            </a:r>
          </a:p>
          <a:p>
            <a:pPr lvl="1">
              <a:buClr>
                <a:schemeClr val="tx1">
                  <a:lumMod val="95000"/>
                  <a:lumOff val="5000"/>
                </a:schemeClr>
              </a:buClr>
              <a:defRPr/>
            </a:pPr>
            <a:r>
              <a:rPr lang="en-US" altLang="zh-TW" sz="1800" dirty="0" smtClean="0"/>
              <a:t>Markowitz use </a:t>
            </a:r>
            <a:r>
              <a:rPr lang="en-US" altLang="zh-TW" sz="1800" dirty="0"/>
              <a:t>a mathematical </a:t>
            </a:r>
            <a:r>
              <a:rPr lang="en-US" altLang="zh-TW" sz="1800" dirty="0" smtClean="0"/>
              <a:t>framework for </a:t>
            </a:r>
            <a:r>
              <a:rPr lang="en-US" altLang="zh-TW" sz="1800" dirty="0"/>
              <a:t>the investment portfolio construction such that the expected return is maximized</a:t>
            </a:r>
            <a:r>
              <a:rPr lang="en-US" altLang="zh-TW" sz="1800" dirty="0" smtClean="0"/>
              <a:t>.</a:t>
            </a:r>
          </a:p>
          <a:p>
            <a:pPr lvl="1">
              <a:buClr>
                <a:schemeClr val="tx1">
                  <a:lumMod val="95000"/>
                  <a:lumOff val="5000"/>
                </a:schemeClr>
              </a:buClr>
              <a:defRPr/>
            </a:pPr>
            <a:r>
              <a:rPr lang="en-US" altLang="zh-TW" sz="1800" dirty="0"/>
              <a:t>William Sharpe </a:t>
            </a:r>
            <a:r>
              <a:rPr lang="en-US" altLang="zh-TW" sz="1800" dirty="0" smtClean="0"/>
              <a:t>proposed </a:t>
            </a:r>
            <a:r>
              <a:rPr lang="en-US" altLang="zh-TW" sz="1800" dirty="0"/>
              <a:t>Sharpe ratio. The Sharpe ratio is usually utilized to measure the performance of a stock, which is based on the capital asset pricing model. </a:t>
            </a:r>
            <a:endParaRPr lang="en-US" altLang="zh-TW" sz="1800" dirty="0" smtClean="0"/>
          </a:p>
          <a:p>
            <a:pPr lvl="1">
              <a:buClr>
                <a:schemeClr val="tx1">
                  <a:lumMod val="95000"/>
                  <a:lumOff val="5000"/>
                </a:schemeClr>
              </a:buClr>
              <a:defRPr/>
            </a:pPr>
            <a:r>
              <a:rPr lang="en-US" altLang="zh-TW" sz="1800" dirty="0" smtClean="0">
                <a:solidFill>
                  <a:srgbClr val="0000FF"/>
                </a:solidFill>
              </a:rPr>
              <a:t>The </a:t>
            </a:r>
            <a:r>
              <a:rPr lang="en-US" altLang="zh-TW" sz="1800" dirty="0">
                <a:solidFill>
                  <a:srgbClr val="0000FF"/>
                </a:solidFill>
              </a:rPr>
              <a:t>feasible solution spaces are too complex </a:t>
            </a:r>
            <a:r>
              <a:rPr lang="en-US" altLang="zh-TW" sz="1800" dirty="0"/>
              <a:t>to find the best solution</a:t>
            </a:r>
            <a:r>
              <a:rPr lang="en-US" altLang="zh-TW" sz="1800" dirty="0" smtClean="0"/>
              <a:t>.</a:t>
            </a:r>
          </a:p>
          <a:p>
            <a:pPr>
              <a:buClr>
                <a:schemeClr val="tx1">
                  <a:lumMod val="95000"/>
                  <a:lumOff val="5000"/>
                </a:schemeClr>
              </a:buClr>
              <a:defRPr/>
            </a:pPr>
            <a:r>
              <a:rPr lang="en-US" altLang="zh-TW" sz="2000" dirty="0"/>
              <a:t> </a:t>
            </a:r>
            <a:r>
              <a:rPr lang="en-US" altLang="zh-TW" sz="2000" dirty="0" smtClean="0"/>
              <a:t>Evolutionary computation portfolio construction</a:t>
            </a:r>
          </a:p>
          <a:p>
            <a:pPr lvl="1">
              <a:buClr>
                <a:schemeClr val="tx1">
                  <a:lumMod val="95000"/>
                  <a:lumOff val="5000"/>
                </a:schemeClr>
              </a:buClr>
              <a:defRPr/>
            </a:pPr>
            <a:r>
              <a:rPr lang="en-US" altLang="zh-TW" sz="1800" dirty="0"/>
              <a:t>In 2015, Liao etc. proposed a portfolio optimization method </a:t>
            </a:r>
            <a:r>
              <a:rPr lang="en-US" altLang="zh-TW" sz="1800" dirty="0" smtClean="0"/>
              <a:t>which </a:t>
            </a:r>
            <a:r>
              <a:rPr lang="en-US" altLang="zh-TW" sz="1800" dirty="0"/>
              <a:t>a </a:t>
            </a:r>
            <a:r>
              <a:rPr lang="en-US" altLang="zh-TW" sz="1800" dirty="0">
                <a:solidFill>
                  <a:srgbClr val="0000FF"/>
                </a:solidFill>
              </a:rPr>
              <a:t>genetic algorithm </a:t>
            </a:r>
            <a:r>
              <a:rPr lang="en-US" altLang="zh-TW" sz="1800" dirty="0"/>
              <a:t>to construct investment portfolio based on a novel risk assessment strategy. </a:t>
            </a:r>
          </a:p>
        </p:txBody>
      </p:sp>
      <p:sp>
        <p:nvSpPr>
          <p:cNvPr id="24578" name="標題 1"/>
          <p:cNvSpPr>
            <a:spLocks noGrp="1"/>
          </p:cNvSpPr>
          <p:nvPr>
            <p:ph type="title"/>
          </p:nvPr>
        </p:nvSpPr>
        <p:spPr>
          <a:xfrm>
            <a:off x="409935" y="13844"/>
            <a:ext cx="8229600" cy="1143001"/>
          </a:xfrm>
        </p:spPr>
        <p:txBody>
          <a:bodyPr/>
          <a:lstStyle/>
          <a:p>
            <a:r>
              <a:rPr lang="en-US" altLang="zh-TW" dirty="0" smtClean="0"/>
              <a:t>Investment </a:t>
            </a:r>
            <a:r>
              <a:rPr lang="en-US" altLang="zh-TW" dirty="0"/>
              <a:t>portfolio recommendation mechanism</a:t>
            </a:r>
          </a:p>
        </p:txBody>
      </p:sp>
      <p:sp>
        <p:nvSpPr>
          <p:cNvPr id="2458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9DCA4326-A28E-4B28-9E39-D1C7E5C977CD}" type="slidenum">
              <a:rPr kumimoji="0" lang="en-US" altLang="zh-TW" sz="1400" smtClean="0">
                <a:ea typeface="新細明體" panose="02020500000000000000" pitchFamily="18" charset="-120"/>
              </a:rPr>
              <a:pPr>
                <a:spcBef>
                  <a:spcPct val="0"/>
                </a:spcBef>
                <a:buFontTx/>
                <a:buNone/>
              </a:pPr>
              <a:t>8</a:t>
            </a:fld>
            <a:endParaRPr kumimoji="0" lang="en-US" altLang="zh-TW" sz="1400">
              <a:ea typeface="新細明體" panose="02020500000000000000" pitchFamily="18" charset="-120"/>
            </a:endParaRPr>
          </a:p>
        </p:txBody>
      </p:sp>
    </p:spTree>
    <p:extLst>
      <p:ext uri="{BB962C8B-B14F-4D97-AF65-F5344CB8AC3E}">
        <p14:creationId xmlns:p14="http://schemas.microsoft.com/office/powerpoint/2010/main" val="9098384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 </a:t>
            </a:r>
            <a:r>
              <a:rPr lang="en-US" altLang="zh-TW" dirty="0"/>
              <a:t>System Process</a:t>
            </a:r>
            <a:endParaRPr lang="en-US" dirty="0"/>
          </a:p>
        </p:txBody>
      </p:sp>
      <p:sp>
        <p:nvSpPr>
          <p:cNvPr id="3" name="內容版面配置區 2"/>
          <p:cNvSpPr>
            <a:spLocks noGrp="1"/>
          </p:cNvSpPr>
          <p:nvPr>
            <p:ph idx="1"/>
          </p:nvPr>
        </p:nvSpPr>
        <p:spPr/>
        <p:txBody>
          <a:bodyPr/>
          <a:lstStyle/>
          <a:p>
            <a:endParaRPr lang="en-US"/>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9</a:t>
            </a:fld>
            <a:endParaRPr lang="en-US" altLang="zh-TW"/>
          </a:p>
        </p:txBody>
      </p:sp>
      <p:pic>
        <p:nvPicPr>
          <p:cNvPr id="5" name="圖片 4"/>
          <p:cNvPicPr>
            <a:picLocks noChangeAspect="1"/>
          </p:cNvPicPr>
          <p:nvPr/>
        </p:nvPicPr>
        <p:blipFill>
          <a:blip r:embed="rId2"/>
          <a:stretch>
            <a:fillRect/>
          </a:stretch>
        </p:blipFill>
        <p:spPr>
          <a:xfrm>
            <a:off x="1331640" y="1734398"/>
            <a:ext cx="6484858" cy="3782834"/>
          </a:xfrm>
          <a:prstGeom prst="rect">
            <a:avLst/>
          </a:prstGeom>
        </p:spPr>
      </p:pic>
    </p:spTree>
    <p:extLst>
      <p:ext uri="{BB962C8B-B14F-4D97-AF65-F5344CB8AC3E}">
        <p14:creationId xmlns:p14="http://schemas.microsoft.com/office/powerpoint/2010/main" val="4008033761"/>
      </p:ext>
    </p:extLst>
  </p:cSld>
  <p:clrMapOvr>
    <a:masterClrMapping/>
  </p:clrMapOvr>
  <p:timing>
    <p:tnLst>
      <p:par>
        <p:cTn id="1" dur="indefinite" restart="never" nodeType="tmRoot"/>
      </p:par>
    </p:tnLst>
  </p:timing>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SEAD</Template>
  <TotalTime>35971</TotalTime>
  <Words>8238</Words>
  <Application>Microsoft Office PowerPoint</Application>
  <PresentationFormat>如螢幕大小 (4:3)</PresentationFormat>
  <Paragraphs>963</Paragraphs>
  <Slides>42</Slides>
  <Notes>41</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42</vt:i4>
      </vt:variant>
    </vt:vector>
  </HeadingPairs>
  <TitlesOfParts>
    <vt:vector size="50" baseType="lpstr">
      <vt:lpstr>標楷體</vt:lpstr>
      <vt:lpstr>新細明體</vt:lpstr>
      <vt:lpstr>Arial</vt:lpstr>
      <vt:lpstr>Calibri</vt:lpstr>
      <vt:lpstr>Cambria Math</vt:lpstr>
      <vt:lpstr>Times New Roman</vt:lpstr>
      <vt:lpstr>Wingdings</vt:lpstr>
      <vt:lpstr>SEAD</vt:lpstr>
      <vt:lpstr>一個結合群眾智慧的個人化投資組合推薦機制 An Personalized Investment Portfolio Recommendation mechanism with collective intelligence </vt:lpstr>
      <vt:lpstr>Agenda</vt:lpstr>
      <vt:lpstr>Background</vt:lpstr>
      <vt:lpstr>Motivation</vt:lpstr>
      <vt:lpstr>Research Goals and Contributions</vt:lpstr>
      <vt:lpstr>Intelligent investment</vt:lpstr>
      <vt:lpstr>Collective Intelligence</vt:lpstr>
      <vt:lpstr>Investment portfolio recommendation mechanism</vt:lpstr>
      <vt:lpstr> System Process</vt:lpstr>
      <vt:lpstr>Data processing flow</vt:lpstr>
      <vt:lpstr>System Framework</vt:lpstr>
      <vt:lpstr>System Framework</vt:lpstr>
      <vt:lpstr>Authority Analysis Module</vt:lpstr>
      <vt:lpstr>System Framework</vt:lpstr>
      <vt:lpstr>Investment target extraction Module</vt:lpstr>
      <vt:lpstr>System Framework</vt:lpstr>
      <vt:lpstr>Experts’ opinion risk management module</vt:lpstr>
      <vt:lpstr>Experts’ opinion risk management module</vt:lpstr>
      <vt:lpstr>Experts’ opinion risk management module</vt:lpstr>
      <vt:lpstr>Experts’ opinion risk management module</vt:lpstr>
      <vt:lpstr>System Framework</vt:lpstr>
      <vt:lpstr>Investment target extraction Module</vt:lpstr>
      <vt:lpstr>Investment target extraction Module</vt:lpstr>
      <vt:lpstr>Investment target extraction Module</vt:lpstr>
      <vt:lpstr>Investment target extraction Module</vt:lpstr>
      <vt:lpstr>Data Collection and description</vt:lpstr>
      <vt:lpstr>Authority analysis</vt:lpstr>
      <vt:lpstr>Investment target extraction</vt:lpstr>
      <vt:lpstr>Experts’ opinion risk management module</vt:lpstr>
      <vt:lpstr>Experts’ opinion risk management module</vt:lpstr>
      <vt:lpstr>Experts’ opinion risk management module</vt:lpstr>
      <vt:lpstr>Investment portfolio construction</vt:lpstr>
      <vt:lpstr>Evaluation</vt:lpstr>
      <vt:lpstr>Portfolio evaluation  by market index</vt:lpstr>
      <vt:lpstr>Treynor Ratio</vt:lpstr>
      <vt:lpstr>Jensen Ratio</vt:lpstr>
      <vt:lpstr>Sharpe Ratio</vt:lpstr>
      <vt:lpstr>Evaluation Summaries</vt:lpstr>
      <vt:lpstr>Research Contributions</vt:lpstr>
      <vt:lpstr>Research Limitations</vt:lpstr>
      <vt:lpstr>Future Works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1517</cp:revision>
  <cp:lastPrinted>2018-06-05T15:59:43Z</cp:lastPrinted>
  <dcterms:created xsi:type="dcterms:W3CDTF">2009-06-16T08:28:11Z</dcterms:created>
  <dcterms:modified xsi:type="dcterms:W3CDTF">2020-04-08T08:41:25Z</dcterms:modified>
</cp:coreProperties>
</file>