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62" r:id="rId3"/>
    <p:sldId id="261" r:id="rId4"/>
    <p:sldId id="276" r:id="rId5"/>
    <p:sldId id="277" r:id="rId6"/>
    <p:sldId id="278" r:id="rId7"/>
    <p:sldId id="300" r:id="rId8"/>
    <p:sldId id="279" r:id="rId9"/>
    <p:sldId id="281" r:id="rId10"/>
    <p:sldId id="280" r:id="rId11"/>
    <p:sldId id="282" r:id="rId12"/>
    <p:sldId id="283" r:id="rId13"/>
    <p:sldId id="284" r:id="rId14"/>
    <p:sldId id="286" r:id="rId15"/>
    <p:sldId id="287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8" r:id="rId24"/>
    <p:sldId id="297" r:id="rId25"/>
    <p:sldId id="296" r:id="rId26"/>
    <p:sldId id="299" r:id="rId27"/>
    <p:sldId id="269" r:id="rId28"/>
    <p:sldId id="270" r:id="rId29"/>
    <p:sldId id="272" r:id="rId30"/>
    <p:sldId id="273" r:id="rId31"/>
    <p:sldId id="274" r:id="rId32"/>
    <p:sldId id="275" r:id="rId33"/>
    <p:sldId id="257" r:id="rId34"/>
    <p:sldId id="259" r:id="rId35"/>
    <p:sldId id="265" r:id="rId36"/>
    <p:sldId id="267" r:id="rId37"/>
    <p:sldId id="266" r:id="rId38"/>
    <p:sldId id="26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D31C8B96-A092-4FC5-A016-8FBAF68044A2}">
          <p14:sldIdLst>
            <p14:sldId id="256"/>
            <p14:sldId id="262"/>
            <p14:sldId id="261"/>
            <p14:sldId id="276"/>
            <p14:sldId id="277"/>
            <p14:sldId id="278"/>
            <p14:sldId id="300"/>
            <p14:sldId id="279"/>
            <p14:sldId id="281"/>
            <p14:sldId id="280"/>
            <p14:sldId id="282"/>
            <p14:sldId id="283"/>
            <p14:sldId id="284"/>
            <p14:sldId id="286"/>
            <p14:sldId id="287"/>
            <p14:sldId id="289"/>
            <p14:sldId id="290"/>
            <p14:sldId id="291"/>
            <p14:sldId id="292"/>
            <p14:sldId id="293"/>
            <p14:sldId id="294"/>
            <p14:sldId id="295"/>
            <p14:sldId id="298"/>
            <p14:sldId id="297"/>
            <p14:sldId id="296"/>
            <p14:sldId id="299"/>
            <p14:sldId id="269"/>
            <p14:sldId id="270"/>
            <p14:sldId id="272"/>
            <p14:sldId id="273"/>
            <p14:sldId id="274"/>
            <p14:sldId id="275"/>
            <p14:sldId id="257"/>
            <p14:sldId id="259"/>
            <p14:sldId id="265"/>
            <p14:sldId id="267"/>
            <p14:sldId id="266"/>
            <p14:sldId id="268"/>
          </p14:sldIdLst>
        </p14:section>
        <p14:section name="未命名的章節" id="{1E0B75D9-12A0-4B4E-A04E-9293CD1CC6D3}">
          <p14:sldIdLst/>
        </p14:section>
        <p14:section name="未命名的章節" id="{F13AB8EB-5E61-4DC0-9185-0DA96AF360FD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BF77F7-EAAB-4110-9A83-8312DD2ECAB0}" type="doc">
      <dgm:prSet loTypeId="urn:microsoft.com/office/officeart/2005/8/layout/vList3#2" loCatId="list" qsTypeId="urn:microsoft.com/office/officeart/2005/8/quickstyle/simple1" qsCatId="simple" csTypeId="urn:microsoft.com/office/officeart/2005/8/colors/colorful3" csCatId="colorful" phldr="1"/>
      <dgm:spPr/>
    </dgm:pt>
    <dgm:pt modelId="{39B31257-3821-4C5E-AFDD-6994D7436043}">
      <dgm:prSet phldrT="[文字]"/>
      <dgm:spPr/>
      <dgm:t>
        <a:bodyPr/>
        <a:lstStyle/>
        <a:p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覓食、領廚</a:t>
          </a:r>
        </a:p>
      </dgm:t>
    </dgm:pt>
    <dgm:pt modelId="{278706E5-F8A0-4DB8-8017-E312EE6BB21B}" type="parTrans" cxnId="{9578D6A0-5D96-4352-A304-6C085836A865}">
      <dgm:prSet/>
      <dgm:spPr/>
      <dgm:t>
        <a:bodyPr/>
        <a:lstStyle/>
        <a:p>
          <a:endParaRPr lang="zh-TW" altLang="en-US"/>
        </a:p>
      </dgm:t>
    </dgm:pt>
    <dgm:pt modelId="{A4FB8B73-F9A2-4DA1-A4B3-8F565778591E}" type="sibTrans" cxnId="{9578D6A0-5D96-4352-A304-6C085836A865}">
      <dgm:prSet/>
      <dgm:spPr/>
      <dgm:t>
        <a:bodyPr/>
        <a:lstStyle/>
        <a:p>
          <a:endParaRPr lang="zh-TW" altLang="en-US"/>
        </a:p>
      </dgm:t>
    </dgm:pt>
    <dgm:pt modelId="{ABDDFC71-63F2-4B1E-8CE9-9C53EAB3C288}">
      <dgm:prSet phldrT="[文字]"/>
      <dgm:spPr/>
      <dgm:t>
        <a:bodyPr/>
        <a:lstStyle/>
        <a:p>
          <a:r>
            <a:rPr lang="en-US" altLang="zh-TW" dirty="0">
              <a:latin typeface="Arial Black" pitchFamily="34" charset="0"/>
            </a:rPr>
            <a:t>Air Closet</a:t>
          </a:r>
          <a:endParaRPr lang="zh-TW" altLang="en-US" dirty="0">
            <a:latin typeface="Arial Black" pitchFamily="34" charset="0"/>
          </a:endParaRPr>
        </a:p>
      </dgm:t>
    </dgm:pt>
    <dgm:pt modelId="{8AABFB0B-AEDE-4B10-9966-8520DF12BDF5}" type="parTrans" cxnId="{551265FA-9CAD-4735-88A8-D18D7BCF05D8}">
      <dgm:prSet/>
      <dgm:spPr/>
      <dgm:t>
        <a:bodyPr/>
        <a:lstStyle/>
        <a:p>
          <a:endParaRPr lang="zh-TW" altLang="en-US"/>
        </a:p>
      </dgm:t>
    </dgm:pt>
    <dgm:pt modelId="{C0C1938D-3951-4956-A3E8-21508123E794}" type="sibTrans" cxnId="{551265FA-9CAD-4735-88A8-D18D7BCF05D8}">
      <dgm:prSet/>
      <dgm:spPr/>
      <dgm:t>
        <a:bodyPr/>
        <a:lstStyle/>
        <a:p>
          <a:endParaRPr lang="zh-TW" altLang="en-US"/>
        </a:p>
      </dgm:t>
    </dgm:pt>
    <dgm:pt modelId="{0D5B0C34-7E40-4C14-887D-0EEF0777FD23}">
      <dgm:prSet phldrT="[文字]"/>
      <dgm:spPr/>
      <dgm:t>
        <a:bodyPr/>
        <a:lstStyle/>
        <a:p>
          <a:r>
            <a:rPr lang="en-US" altLang="zh-TW" dirty="0">
              <a:latin typeface="Arial Black" pitchFamily="34" charset="0"/>
            </a:rPr>
            <a:t>Air </a:t>
          </a:r>
          <a:r>
            <a:rPr lang="en-US" altLang="zh-TW" dirty="0" err="1">
              <a:latin typeface="Arial Black" pitchFamily="34" charset="0"/>
            </a:rPr>
            <a:t>bnb</a:t>
          </a:r>
          <a:endParaRPr lang="zh-TW" altLang="en-US" dirty="0">
            <a:latin typeface="Arial Black" pitchFamily="34" charset="0"/>
          </a:endParaRPr>
        </a:p>
      </dgm:t>
    </dgm:pt>
    <dgm:pt modelId="{7CC3687F-DA5A-4DE2-AD9A-BE92887923BF}" type="parTrans" cxnId="{944EBD91-0F06-4D74-B798-166ED64275D5}">
      <dgm:prSet/>
      <dgm:spPr/>
      <dgm:t>
        <a:bodyPr/>
        <a:lstStyle/>
        <a:p>
          <a:endParaRPr lang="zh-TW" altLang="en-US"/>
        </a:p>
      </dgm:t>
    </dgm:pt>
    <dgm:pt modelId="{91CDA6F9-37B6-4CC1-B9A7-383ACA296E51}" type="sibTrans" cxnId="{944EBD91-0F06-4D74-B798-166ED64275D5}">
      <dgm:prSet/>
      <dgm:spPr/>
      <dgm:t>
        <a:bodyPr/>
        <a:lstStyle/>
        <a:p>
          <a:endParaRPr lang="zh-TW" altLang="en-US"/>
        </a:p>
      </dgm:t>
    </dgm:pt>
    <dgm:pt modelId="{D0394D1E-DD12-41C8-80DC-8D98A82714A7}">
      <dgm:prSet phldrT="[文字]"/>
      <dgm:spPr/>
      <dgm:t>
        <a:bodyPr/>
        <a:lstStyle/>
        <a:p>
          <a:r>
            <a:rPr lang="en-US" altLang="zh-TW" dirty="0" err="1">
              <a:latin typeface="Arial Black" pitchFamily="34" charset="0"/>
            </a:rPr>
            <a:t>Uber</a:t>
          </a:r>
          <a:endParaRPr lang="zh-TW" altLang="en-US" dirty="0">
            <a:latin typeface="Arial Black" pitchFamily="34" charset="0"/>
          </a:endParaRPr>
        </a:p>
      </dgm:t>
    </dgm:pt>
    <dgm:pt modelId="{FEF7B14A-7D68-4F12-827A-4D2EB79BF931}" type="parTrans" cxnId="{8DB130EF-2D49-4C91-8531-8E690F090431}">
      <dgm:prSet/>
      <dgm:spPr/>
      <dgm:t>
        <a:bodyPr/>
        <a:lstStyle/>
        <a:p>
          <a:endParaRPr lang="zh-TW" altLang="en-US"/>
        </a:p>
      </dgm:t>
    </dgm:pt>
    <dgm:pt modelId="{A733949F-B03F-4494-ACC4-4E84B38FFCFE}" type="sibTrans" cxnId="{8DB130EF-2D49-4C91-8531-8E690F090431}">
      <dgm:prSet/>
      <dgm:spPr/>
      <dgm:t>
        <a:bodyPr/>
        <a:lstStyle/>
        <a:p>
          <a:endParaRPr lang="zh-TW" altLang="en-US"/>
        </a:p>
      </dgm:t>
    </dgm:pt>
    <dgm:pt modelId="{5C788AC7-DCC4-4D84-B086-2E1B0F5F2809}" type="pres">
      <dgm:prSet presAssocID="{C7BF77F7-EAAB-4110-9A83-8312DD2ECAB0}" presName="linearFlow" presStyleCnt="0">
        <dgm:presLayoutVars>
          <dgm:dir/>
          <dgm:resizeHandles val="exact"/>
        </dgm:presLayoutVars>
      </dgm:prSet>
      <dgm:spPr/>
    </dgm:pt>
    <dgm:pt modelId="{48716B80-FB37-4A18-9C74-0807DC3BFB1D}" type="pres">
      <dgm:prSet presAssocID="{39B31257-3821-4C5E-AFDD-6994D7436043}" presName="composite" presStyleCnt="0"/>
      <dgm:spPr/>
    </dgm:pt>
    <dgm:pt modelId="{CDEBAB29-1273-4418-91C0-B63765553AF2}" type="pres">
      <dgm:prSet presAssocID="{39B31257-3821-4C5E-AFDD-6994D7436043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9E78AD-129C-4259-BB6A-430996E72445}" type="pres">
      <dgm:prSet presAssocID="{39B31257-3821-4C5E-AFDD-6994D7436043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6107B5-9244-487E-8CDF-2AC2A09358F9}" type="pres">
      <dgm:prSet presAssocID="{A4FB8B73-F9A2-4DA1-A4B3-8F565778591E}" presName="spacing" presStyleCnt="0"/>
      <dgm:spPr/>
    </dgm:pt>
    <dgm:pt modelId="{92DE73E1-C7F0-47D7-BD6C-E57E021ED290}" type="pres">
      <dgm:prSet presAssocID="{ABDDFC71-63F2-4B1E-8CE9-9C53EAB3C288}" presName="composite" presStyleCnt="0"/>
      <dgm:spPr/>
    </dgm:pt>
    <dgm:pt modelId="{A073EAC7-4303-4548-8D68-6ECAC357F45D}" type="pres">
      <dgm:prSet presAssocID="{ABDDFC71-63F2-4B1E-8CE9-9C53EAB3C288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73C82F-5815-4779-9C8A-B0432733481F}" type="pres">
      <dgm:prSet presAssocID="{ABDDFC71-63F2-4B1E-8CE9-9C53EAB3C28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90357C-C5F2-4F53-86AB-53CEA3E71715}" type="pres">
      <dgm:prSet presAssocID="{C0C1938D-3951-4956-A3E8-21508123E794}" presName="spacing" presStyleCnt="0"/>
      <dgm:spPr/>
    </dgm:pt>
    <dgm:pt modelId="{53A0CF16-05FB-41F7-BBE0-71EE333340D3}" type="pres">
      <dgm:prSet presAssocID="{0D5B0C34-7E40-4C14-887D-0EEF0777FD23}" presName="composite" presStyleCnt="0"/>
      <dgm:spPr/>
    </dgm:pt>
    <dgm:pt modelId="{479C5F80-9FAB-4DE7-9270-3297BDB89FA1}" type="pres">
      <dgm:prSet presAssocID="{0D5B0C34-7E40-4C14-887D-0EEF0777FD23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C4904AE-02F0-412A-886F-5BAE5E041A45}" type="pres">
      <dgm:prSet presAssocID="{0D5B0C34-7E40-4C14-887D-0EEF0777FD23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E9D36A-7674-4FD3-AD54-E495F7275D0B}" type="pres">
      <dgm:prSet presAssocID="{91CDA6F9-37B6-4CC1-B9A7-383ACA296E51}" presName="spacing" presStyleCnt="0"/>
      <dgm:spPr/>
    </dgm:pt>
    <dgm:pt modelId="{77D67D11-D915-4F90-9FD9-2022212932BD}" type="pres">
      <dgm:prSet presAssocID="{D0394D1E-DD12-41C8-80DC-8D98A82714A7}" presName="composite" presStyleCnt="0"/>
      <dgm:spPr/>
    </dgm:pt>
    <dgm:pt modelId="{09FBB2A5-8270-427A-B8B4-5232B962FF6C}" type="pres">
      <dgm:prSet presAssocID="{D0394D1E-DD12-41C8-80DC-8D98A82714A7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74DA0D2-C40E-4121-B348-E434C740D171}" type="pres">
      <dgm:prSet presAssocID="{D0394D1E-DD12-41C8-80DC-8D98A82714A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45345B4-52B1-4320-8F93-2CED64EA3496}" type="presOf" srcId="{39B31257-3821-4C5E-AFDD-6994D7436043}" destId="{F29E78AD-129C-4259-BB6A-430996E72445}" srcOrd="0" destOrd="0" presId="urn:microsoft.com/office/officeart/2005/8/layout/vList3#2"/>
    <dgm:cxn modelId="{9578D6A0-5D96-4352-A304-6C085836A865}" srcId="{C7BF77F7-EAAB-4110-9A83-8312DD2ECAB0}" destId="{39B31257-3821-4C5E-AFDD-6994D7436043}" srcOrd="0" destOrd="0" parTransId="{278706E5-F8A0-4DB8-8017-E312EE6BB21B}" sibTransId="{A4FB8B73-F9A2-4DA1-A4B3-8F565778591E}"/>
    <dgm:cxn modelId="{094AFC77-85BE-4E18-8DC0-D4CCD7DD0801}" type="presOf" srcId="{D0394D1E-DD12-41C8-80DC-8D98A82714A7}" destId="{674DA0D2-C40E-4121-B348-E434C740D171}" srcOrd="0" destOrd="0" presId="urn:microsoft.com/office/officeart/2005/8/layout/vList3#2"/>
    <dgm:cxn modelId="{944EBD91-0F06-4D74-B798-166ED64275D5}" srcId="{C7BF77F7-EAAB-4110-9A83-8312DD2ECAB0}" destId="{0D5B0C34-7E40-4C14-887D-0EEF0777FD23}" srcOrd="2" destOrd="0" parTransId="{7CC3687F-DA5A-4DE2-AD9A-BE92887923BF}" sibTransId="{91CDA6F9-37B6-4CC1-B9A7-383ACA296E51}"/>
    <dgm:cxn modelId="{8DB130EF-2D49-4C91-8531-8E690F090431}" srcId="{C7BF77F7-EAAB-4110-9A83-8312DD2ECAB0}" destId="{D0394D1E-DD12-41C8-80DC-8D98A82714A7}" srcOrd="3" destOrd="0" parTransId="{FEF7B14A-7D68-4F12-827A-4D2EB79BF931}" sibTransId="{A733949F-B03F-4494-ACC4-4E84B38FFCFE}"/>
    <dgm:cxn modelId="{14FE159E-9EB1-4CE0-843E-A071DA772ED6}" type="presOf" srcId="{ABDDFC71-63F2-4B1E-8CE9-9C53EAB3C288}" destId="{3B73C82F-5815-4779-9C8A-B0432733481F}" srcOrd="0" destOrd="0" presId="urn:microsoft.com/office/officeart/2005/8/layout/vList3#2"/>
    <dgm:cxn modelId="{F929950E-5BC9-484D-AD63-5A6819AA95F6}" type="presOf" srcId="{C7BF77F7-EAAB-4110-9A83-8312DD2ECAB0}" destId="{5C788AC7-DCC4-4D84-B086-2E1B0F5F2809}" srcOrd="0" destOrd="0" presId="urn:microsoft.com/office/officeart/2005/8/layout/vList3#2"/>
    <dgm:cxn modelId="{BB3A8ED3-AA1C-4437-BD0B-94D36F6BAE6E}" type="presOf" srcId="{0D5B0C34-7E40-4C14-887D-0EEF0777FD23}" destId="{EC4904AE-02F0-412A-886F-5BAE5E041A45}" srcOrd="0" destOrd="0" presId="urn:microsoft.com/office/officeart/2005/8/layout/vList3#2"/>
    <dgm:cxn modelId="{551265FA-9CAD-4735-88A8-D18D7BCF05D8}" srcId="{C7BF77F7-EAAB-4110-9A83-8312DD2ECAB0}" destId="{ABDDFC71-63F2-4B1E-8CE9-9C53EAB3C288}" srcOrd="1" destOrd="0" parTransId="{8AABFB0B-AEDE-4B10-9966-8520DF12BDF5}" sibTransId="{C0C1938D-3951-4956-A3E8-21508123E794}"/>
    <dgm:cxn modelId="{EDB0E213-C7CF-494D-B2F3-1DD2EE300279}" type="presParOf" srcId="{5C788AC7-DCC4-4D84-B086-2E1B0F5F2809}" destId="{48716B80-FB37-4A18-9C74-0807DC3BFB1D}" srcOrd="0" destOrd="0" presId="urn:microsoft.com/office/officeart/2005/8/layout/vList3#2"/>
    <dgm:cxn modelId="{190F1565-3F23-4AC0-89F2-4460DF91BDA2}" type="presParOf" srcId="{48716B80-FB37-4A18-9C74-0807DC3BFB1D}" destId="{CDEBAB29-1273-4418-91C0-B63765553AF2}" srcOrd="0" destOrd="0" presId="urn:microsoft.com/office/officeart/2005/8/layout/vList3#2"/>
    <dgm:cxn modelId="{D72A606E-236A-4C2F-BA48-7B50728343B5}" type="presParOf" srcId="{48716B80-FB37-4A18-9C74-0807DC3BFB1D}" destId="{F29E78AD-129C-4259-BB6A-430996E72445}" srcOrd="1" destOrd="0" presId="urn:microsoft.com/office/officeart/2005/8/layout/vList3#2"/>
    <dgm:cxn modelId="{3D7A26A0-8C18-4FF0-9B27-F35882112A67}" type="presParOf" srcId="{5C788AC7-DCC4-4D84-B086-2E1B0F5F2809}" destId="{A26107B5-9244-487E-8CDF-2AC2A09358F9}" srcOrd="1" destOrd="0" presId="urn:microsoft.com/office/officeart/2005/8/layout/vList3#2"/>
    <dgm:cxn modelId="{FEDF20C7-010B-48C4-B5E2-778547942C93}" type="presParOf" srcId="{5C788AC7-DCC4-4D84-B086-2E1B0F5F2809}" destId="{92DE73E1-C7F0-47D7-BD6C-E57E021ED290}" srcOrd="2" destOrd="0" presId="urn:microsoft.com/office/officeart/2005/8/layout/vList3#2"/>
    <dgm:cxn modelId="{4D77A94A-AEC3-401F-BD61-C8B620F23F09}" type="presParOf" srcId="{92DE73E1-C7F0-47D7-BD6C-E57E021ED290}" destId="{A073EAC7-4303-4548-8D68-6ECAC357F45D}" srcOrd="0" destOrd="0" presId="urn:microsoft.com/office/officeart/2005/8/layout/vList3#2"/>
    <dgm:cxn modelId="{86550BC2-7EB0-4CE6-B2FA-25D45628CF75}" type="presParOf" srcId="{92DE73E1-C7F0-47D7-BD6C-E57E021ED290}" destId="{3B73C82F-5815-4779-9C8A-B0432733481F}" srcOrd="1" destOrd="0" presId="urn:microsoft.com/office/officeart/2005/8/layout/vList3#2"/>
    <dgm:cxn modelId="{DCAC013D-4567-484C-8554-4483D8DEC64D}" type="presParOf" srcId="{5C788AC7-DCC4-4D84-B086-2E1B0F5F2809}" destId="{7390357C-C5F2-4F53-86AB-53CEA3E71715}" srcOrd="3" destOrd="0" presId="urn:microsoft.com/office/officeart/2005/8/layout/vList3#2"/>
    <dgm:cxn modelId="{A60F6AE9-1C11-47F2-A746-E8E09B86D14D}" type="presParOf" srcId="{5C788AC7-DCC4-4D84-B086-2E1B0F5F2809}" destId="{53A0CF16-05FB-41F7-BBE0-71EE333340D3}" srcOrd="4" destOrd="0" presId="urn:microsoft.com/office/officeart/2005/8/layout/vList3#2"/>
    <dgm:cxn modelId="{354C2B66-9154-437B-8BFB-A5A9194C6B12}" type="presParOf" srcId="{53A0CF16-05FB-41F7-BBE0-71EE333340D3}" destId="{479C5F80-9FAB-4DE7-9270-3297BDB89FA1}" srcOrd="0" destOrd="0" presId="urn:microsoft.com/office/officeart/2005/8/layout/vList3#2"/>
    <dgm:cxn modelId="{D1448B9B-C1B9-4032-9F13-BFD0AA287BCC}" type="presParOf" srcId="{53A0CF16-05FB-41F7-BBE0-71EE333340D3}" destId="{EC4904AE-02F0-412A-886F-5BAE5E041A45}" srcOrd="1" destOrd="0" presId="urn:microsoft.com/office/officeart/2005/8/layout/vList3#2"/>
    <dgm:cxn modelId="{C9163538-FC0D-4755-8150-8983F36043F8}" type="presParOf" srcId="{5C788AC7-DCC4-4D84-B086-2E1B0F5F2809}" destId="{A7E9D36A-7674-4FD3-AD54-E495F7275D0B}" srcOrd="5" destOrd="0" presId="urn:microsoft.com/office/officeart/2005/8/layout/vList3#2"/>
    <dgm:cxn modelId="{0015FA61-A5BE-4952-8EED-2412D4F94105}" type="presParOf" srcId="{5C788AC7-DCC4-4D84-B086-2E1B0F5F2809}" destId="{77D67D11-D915-4F90-9FD9-2022212932BD}" srcOrd="6" destOrd="0" presId="urn:microsoft.com/office/officeart/2005/8/layout/vList3#2"/>
    <dgm:cxn modelId="{5C1751A3-032A-460F-A3CA-38D4ED0E73EC}" type="presParOf" srcId="{77D67D11-D915-4F90-9FD9-2022212932BD}" destId="{09FBB2A5-8270-427A-B8B4-5232B962FF6C}" srcOrd="0" destOrd="0" presId="urn:microsoft.com/office/officeart/2005/8/layout/vList3#2"/>
    <dgm:cxn modelId="{DA514493-7242-4919-8DED-FDA8FC055528}" type="presParOf" srcId="{77D67D11-D915-4F90-9FD9-2022212932BD}" destId="{674DA0D2-C40E-4121-B348-E434C740D171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3600" dirty="0" smtClean="0"/>
            <a:t> Social Finance</a:t>
          </a:r>
          <a:endParaRPr lang="zh-TW" altLang="en-US" sz="36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F49E324D-0622-E345-B04E-C2ED4B7CE933}">
      <dgm:prSet phldrT="[文字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Third party Payment</a:t>
          </a:r>
          <a:endParaRPr lang="zh-TW" altLang="en-US" sz="2800" dirty="0"/>
        </a:p>
      </dgm:t>
    </dgm:pt>
    <dgm:pt modelId="{98AD5ADB-28AA-1F43-9890-4F2739481C2D}" type="parTrans" cxnId="{EFDD19A4-7146-7940-A98D-DF8CC1368A5D}">
      <dgm:prSet custT="1"/>
      <dgm:spPr/>
      <dgm:t>
        <a:bodyPr/>
        <a:lstStyle/>
        <a:p>
          <a:endParaRPr lang="zh-TW" altLang="en-US" sz="700"/>
        </a:p>
      </dgm:t>
    </dgm:pt>
    <dgm:pt modelId="{EFFA135B-9CDB-2742-B19D-69F96B2DFC87}" type="sibTrans" cxnId="{EFDD19A4-7146-7940-A98D-DF8CC1368A5D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2800" dirty="0" smtClean="0"/>
            <a:t>P2P Lending</a:t>
          </a:r>
          <a:endParaRPr lang="zh-TW" altLang="en-US" sz="28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2800" dirty="0" smtClean="0"/>
            <a:t>Crowdfunding</a:t>
          </a:r>
          <a:endParaRPr lang="zh-TW" altLang="en-US" sz="28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Virtual Currency </a:t>
          </a:r>
          <a:endParaRPr lang="zh-TW" altLang="en-US" sz="28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Social Insurance </a:t>
          </a:r>
          <a:endParaRPr lang="zh-TW" altLang="en-US" sz="28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 custLinFactNeighborX="5264" custLinFactNeighborY="-386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508C52DC-0BC2-9443-A400-B98257257C03}" type="pres">
      <dgm:prSet presAssocID="{98AD5ADB-28AA-1F43-9890-4F2739481C2D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77E291-0CB4-C442-B2F0-8D7EAD151947}" type="pres">
      <dgm:prSet presAssocID="{98AD5ADB-28AA-1F43-9890-4F2739481C2D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C1D0B4B9-5491-6E49-9E3E-7B11E94C2767}" type="pres">
      <dgm:prSet presAssocID="{F49E324D-0622-E345-B04E-C2ED4B7CE933}" presName="root2" presStyleCnt="0"/>
      <dgm:spPr/>
    </dgm:pt>
    <dgm:pt modelId="{E9D36B56-E119-2D46-9FC6-82D3CD7E39E1}" type="pres">
      <dgm:prSet presAssocID="{F49E324D-0622-E345-B04E-C2ED4B7CE933}" presName="LevelTwoTextNode" presStyleLbl="node2" presStyleIdx="0" presStyleCnt="5" custScaleX="121568" custLinFactNeighborX="1827" custLinFactNeighborY="-37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B0F59E1-5171-1C45-A8C3-8B9FA81C6E50}" type="pres">
      <dgm:prSet presAssocID="{F49E324D-0622-E345-B04E-C2ED4B7CE933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 custScaleX="122699" custLinFactNeighborX="1308" custLinFactNeighborY="6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 custScaleX="122449" custLinFactNeighborX="2340" custLinFactNeighborY="64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 custScaleX="123090" custLinFactNeighborX="2559" custLinFactNeighborY="-488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 custScaleX="124374" custLinFactNeighborX="2114" custLinFactNeighborY="37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EFDD19A4-7146-7940-A98D-DF8CC1368A5D}" srcId="{6158DE94-E162-4C41-BD46-D1C8905F6342}" destId="{F49E324D-0622-E345-B04E-C2ED4B7CE933}" srcOrd="0" destOrd="0" parTransId="{98AD5ADB-28AA-1F43-9890-4F2739481C2D}" sibTransId="{EFFA135B-9CDB-2742-B19D-69F96B2DFC87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D795B384-123D-48BA-BAAE-A97D3D7AA6AC}" type="presOf" srcId="{555CAD21-8A32-7E44-B4A3-4EB7A2965E78}" destId="{81CAB378-A240-5F49-9E4E-55345AE7ACF3}" srcOrd="0" destOrd="0" presId="urn:microsoft.com/office/officeart/2008/layout/HorizontalMultiLevelHierarchy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5E56968B-D173-49C0-B31C-D269229E340D}" type="presOf" srcId="{1B6F8471-0B3D-254B-9136-FA4F8EB8AF63}" destId="{2B3A851B-DC82-184F-B1DD-EE5D63BBDC15}" srcOrd="0" destOrd="0" presId="urn:microsoft.com/office/officeart/2008/layout/HorizontalMultiLevelHierarchy"/>
    <dgm:cxn modelId="{8F9670E8-3E27-4E5F-A8B7-700208470114}" type="presOf" srcId="{6158DE94-E162-4C41-BD46-D1C8905F6342}" destId="{EF40F68A-3927-6E4A-9137-E1C8E52492E5}" srcOrd="0" destOrd="0" presId="urn:microsoft.com/office/officeart/2008/layout/HorizontalMultiLevelHierarchy"/>
    <dgm:cxn modelId="{6858B54E-CAB4-42F5-A312-845928F15352}" type="presOf" srcId="{03C2AEE3-41E7-394E-B977-A1B181946580}" destId="{0449B6F4-C8E7-C541-B4D6-5D88D6B5A196}" srcOrd="0" destOrd="0" presId="urn:microsoft.com/office/officeart/2008/layout/HorizontalMultiLevelHierarchy"/>
    <dgm:cxn modelId="{BD6775C8-BD82-409C-9FA5-B7C681908AE0}" type="presOf" srcId="{98AD5ADB-28AA-1F43-9890-4F2739481C2D}" destId="{9277E291-0CB4-C442-B2F0-8D7EAD15194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4909C8A8-3943-4C05-8DB4-C9C1BE9F5C4F}" type="presOf" srcId="{1B6F8471-0B3D-254B-9136-FA4F8EB8AF63}" destId="{7096F86A-D1E7-8E4D-87B5-A7D891B79877}" srcOrd="1" destOrd="0" presId="urn:microsoft.com/office/officeart/2008/layout/HorizontalMultiLevelHierarchy"/>
    <dgm:cxn modelId="{19C1513F-A7FC-4372-9EF7-D04CACF5DAA1}" type="presOf" srcId="{F6FCFF18-1809-A440-8FF7-BB998B2CF29F}" destId="{16F8181C-3500-9040-97B9-880838ED1EBB}" srcOrd="0" destOrd="0" presId="urn:microsoft.com/office/officeart/2008/layout/HorizontalMultiLevelHierarchy"/>
    <dgm:cxn modelId="{76726D5C-91CE-4A1E-BE99-885821F7FFE7}" type="presOf" srcId="{555CAD21-8A32-7E44-B4A3-4EB7A2965E78}" destId="{18585EE6-E4EB-8A45-83CB-CB5D284DDAE4}" srcOrd="1" destOrd="0" presId="urn:microsoft.com/office/officeart/2008/layout/HorizontalMultiLevelHierarchy"/>
    <dgm:cxn modelId="{7B3ADBD6-65BA-45B6-B3A8-E4C6C18DF785}" type="presOf" srcId="{F49E324D-0622-E345-B04E-C2ED4B7CE933}" destId="{E9D36B56-E119-2D46-9FC6-82D3CD7E39E1}" srcOrd="0" destOrd="0" presId="urn:microsoft.com/office/officeart/2008/layout/HorizontalMultiLevelHierarchy"/>
    <dgm:cxn modelId="{7744FF04-C02C-444E-81B3-FA9D7A67E856}" type="presOf" srcId="{98AD5ADB-28AA-1F43-9890-4F2739481C2D}" destId="{508C52DC-0BC2-9443-A400-B98257257C03}" srcOrd="0" destOrd="0" presId="urn:microsoft.com/office/officeart/2008/layout/HorizontalMultiLevelHierarchy"/>
    <dgm:cxn modelId="{6CE9CF5D-9A62-4F65-B04D-90C0C3056D3C}" type="presOf" srcId="{03EFB774-BE2F-C642-BAE2-F8DA49A7EE59}" destId="{28B66FA9-E16F-E54A-8C59-FFC162E909C7}" srcOrd="0" destOrd="0" presId="urn:microsoft.com/office/officeart/2008/layout/HorizontalMultiLevelHierarchy"/>
    <dgm:cxn modelId="{FD058BBF-3067-4376-904A-2607AE8CA33C}" type="presOf" srcId="{9AC8F41B-8429-0D42-803C-92AF0BB62230}" destId="{A35B2BFD-01FA-2440-A580-31002AD88FA7}" srcOrd="0" destOrd="0" presId="urn:microsoft.com/office/officeart/2008/layout/HorizontalMultiLevelHierarchy"/>
    <dgm:cxn modelId="{EC8B9E1E-8B64-4107-A19F-58AA205A7380}" type="presOf" srcId="{F6FCFF18-1809-A440-8FF7-BB998B2CF29F}" destId="{60CE6179-E647-6549-B74A-138B2B4A809E}" srcOrd="1" destOrd="0" presId="urn:microsoft.com/office/officeart/2008/layout/HorizontalMultiLevelHierarchy"/>
    <dgm:cxn modelId="{BAFF9396-883A-4CBB-A63E-A162CE27B086}" type="presOf" srcId="{DAD4EB43-2B22-FF45-A585-73841A34DE9B}" destId="{06EC4BCE-58BA-2C45-AFB0-116941CE27BB}" srcOrd="0" destOrd="0" presId="urn:microsoft.com/office/officeart/2008/layout/HorizontalMultiLevelHierarchy"/>
    <dgm:cxn modelId="{A1520CBA-5516-4637-A39B-A200AEB5A232}" type="presOf" srcId="{03C2AEE3-41E7-394E-B977-A1B181946580}" destId="{53102E75-8A48-364D-AB88-483F81DA2F0F}" srcOrd="1" destOrd="0" presId="urn:microsoft.com/office/officeart/2008/layout/HorizontalMultiLevelHierarchy"/>
    <dgm:cxn modelId="{4DABA41F-6923-41C0-A7F5-F115BCAAE038}" type="presOf" srcId="{FCFEA0BC-1852-8C43-8089-BF2B84F9F55E}" destId="{7284A72C-A06A-3546-A1DE-6C80E73765AE}" srcOrd="0" destOrd="0" presId="urn:microsoft.com/office/officeart/2008/layout/HorizontalMultiLevelHierarchy"/>
    <dgm:cxn modelId="{B0510D3D-E690-4D4E-8BC4-1CAC8C7F619E}" type="presOf" srcId="{99B17F2A-D591-BC4E-B424-AA6C11D0AFF6}" destId="{D23B1F80-E6FF-8640-84DB-A80E95070184}" srcOrd="0" destOrd="0" presId="urn:microsoft.com/office/officeart/2008/layout/HorizontalMultiLevelHierarchy"/>
    <dgm:cxn modelId="{85FA700D-36CC-4F70-81DE-9896FFE9EF9F}" type="presParOf" srcId="{7284A72C-A06A-3546-A1DE-6C80E73765AE}" destId="{9303E92E-2788-0942-839B-5D246E743CCA}" srcOrd="0" destOrd="0" presId="urn:microsoft.com/office/officeart/2008/layout/HorizontalMultiLevelHierarchy"/>
    <dgm:cxn modelId="{1C699B14-78E6-4A7D-A838-BA31329499DB}" type="presParOf" srcId="{9303E92E-2788-0942-839B-5D246E743CCA}" destId="{EF40F68A-3927-6E4A-9137-E1C8E52492E5}" srcOrd="0" destOrd="0" presId="urn:microsoft.com/office/officeart/2008/layout/HorizontalMultiLevelHierarchy"/>
    <dgm:cxn modelId="{5DECAF76-9C8B-46E8-A185-D19D8379B344}" type="presParOf" srcId="{9303E92E-2788-0942-839B-5D246E743CCA}" destId="{19F5D0D7-3EA2-424D-9567-0F56303B7EF1}" srcOrd="1" destOrd="0" presId="urn:microsoft.com/office/officeart/2008/layout/HorizontalMultiLevelHierarchy"/>
    <dgm:cxn modelId="{18FAB012-42CD-4E06-92D5-B53ACFC34BC8}" type="presParOf" srcId="{19F5D0D7-3EA2-424D-9567-0F56303B7EF1}" destId="{508C52DC-0BC2-9443-A400-B98257257C03}" srcOrd="0" destOrd="0" presId="urn:microsoft.com/office/officeart/2008/layout/HorizontalMultiLevelHierarchy"/>
    <dgm:cxn modelId="{0B4B2941-C99F-4054-B41F-D9ED8B980DBC}" type="presParOf" srcId="{508C52DC-0BC2-9443-A400-B98257257C03}" destId="{9277E291-0CB4-C442-B2F0-8D7EAD151947}" srcOrd="0" destOrd="0" presId="urn:microsoft.com/office/officeart/2008/layout/HorizontalMultiLevelHierarchy"/>
    <dgm:cxn modelId="{F79ACEC1-468B-4673-89B1-0E89F765585D}" type="presParOf" srcId="{19F5D0D7-3EA2-424D-9567-0F56303B7EF1}" destId="{C1D0B4B9-5491-6E49-9E3E-7B11E94C2767}" srcOrd="1" destOrd="0" presId="urn:microsoft.com/office/officeart/2008/layout/HorizontalMultiLevelHierarchy"/>
    <dgm:cxn modelId="{375ADA36-6CDD-45DF-B99C-7407C7A8BFAA}" type="presParOf" srcId="{C1D0B4B9-5491-6E49-9E3E-7B11E94C2767}" destId="{E9D36B56-E119-2D46-9FC6-82D3CD7E39E1}" srcOrd="0" destOrd="0" presId="urn:microsoft.com/office/officeart/2008/layout/HorizontalMultiLevelHierarchy"/>
    <dgm:cxn modelId="{3F2913DE-1FBF-40A2-B523-AF0D5A4531C3}" type="presParOf" srcId="{C1D0B4B9-5491-6E49-9E3E-7B11E94C2767}" destId="{6B0F59E1-5171-1C45-A8C3-8B9FA81C6E50}" srcOrd="1" destOrd="0" presId="urn:microsoft.com/office/officeart/2008/layout/HorizontalMultiLevelHierarchy"/>
    <dgm:cxn modelId="{ABB57132-1A3D-4FBB-A806-44DD65FD03CE}" type="presParOf" srcId="{19F5D0D7-3EA2-424D-9567-0F56303B7EF1}" destId="{0449B6F4-C8E7-C541-B4D6-5D88D6B5A196}" srcOrd="2" destOrd="0" presId="urn:microsoft.com/office/officeart/2008/layout/HorizontalMultiLevelHierarchy"/>
    <dgm:cxn modelId="{E5F9ED2E-94D0-4CFC-9EC8-47217BA76803}" type="presParOf" srcId="{0449B6F4-C8E7-C541-B4D6-5D88D6B5A196}" destId="{53102E75-8A48-364D-AB88-483F81DA2F0F}" srcOrd="0" destOrd="0" presId="urn:microsoft.com/office/officeart/2008/layout/HorizontalMultiLevelHierarchy"/>
    <dgm:cxn modelId="{ABD2B27E-3B60-47F5-A9AF-677AAC7AF2A1}" type="presParOf" srcId="{19F5D0D7-3EA2-424D-9567-0F56303B7EF1}" destId="{95CC72A1-BA49-BB4F-8861-72E652406473}" srcOrd="3" destOrd="0" presId="urn:microsoft.com/office/officeart/2008/layout/HorizontalMultiLevelHierarchy"/>
    <dgm:cxn modelId="{2647F327-E443-465E-BCF0-E78A83515DA2}" type="presParOf" srcId="{95CC72A1-BA49-BB4F-8861-72E652406473}" destId="{06EC4BCE-58BA-2C45-AFB0-116941CE27BB}" srcOrd="0" destOrd="0" presId="urn:microsoft.com/office/officeart/2008/layout/HorizontalMultiLevelHierarchy"/>
    <dgm:cxn modelId="{4D25F4AE-99B7-4B4E-B629-085FFE489338}" type="presParOf" srcId="{95CC72A1-BA49-BB4F-8861-72E652406473}" destId="{4B52BF13-B27B-354B-AC91-99443C1CA2CC}" srcOrd="1" destOrd="0" presId="urn:microsoft.com/office/officeart/2008/layout/HorizontalMultiLevelHierarchy"/>
    <dgm:cxn modelId="{F8606402-C41E-43A8-A16E-8A7E002F7280}" type="presParOf" srcId="{19F5D0D7-3EA2-424D-9567-0F56303B7EF1}" destId="{81CAB378-A240-5F49-9E4E-55345AE7ACF3}" srcOrd="4" destOrd="0" presId="urn:microsoft.com/office/officeart/2008/layout/HorizontalMultiLevelHierarchy"/>
    <dgm:cxn modelId="{DD10DDBE-3C2D-453A-86A0-634C093EF94E}" type="presParOf" srcId="{81CAB378-A240-5F49-9E4E-55345AE7ACF3}" destId="{18585EE6-E4EB-8A45-83CB-CB5D284DDAE4}" srcOrd="0" destOrd="0" presId="urn:microsoft.com/office/officeart/2008/layout/HorizontalMultiLevelHierarchy"/>
    <dgm:cxn modelId="{5CE18873-5DDA-4DD9-8D34-489E99C57F20}" type="presParOf" srcId="{19F5D0D7-3EA2-424D-9567-0F56303B7EF1}" destId="{3B08A5F8-6415-0B4C-9899-3C6ADAEBE97A}" srcOrd="5" destOrd="0" presId="urn:microsoft.com/office/officeart/2008/layout/HorizontalMultiLevelHierarchy"/>
    <dgm:cxn modelId="{156D5770-87E3-4B7F-8F72-8894E8605D7F}" type="presParOf" srcId="{3B08A5F8-6415-0B4C-9899-3C6ADAEBE97A}" destId="{28B66FA9-E16F-E54A-8C59-FFC162E909C7}" srcOrd="0" destOrd="0" presId="urn:microsoft.com/office/officeart/2008/layout/HorizontalMultiLevelHierarchy"/>
    <dgm:cxn modelId="{18F6F38E-6C84-4E58-A432-F4AC9438FA59}" type="presParOf" srcId="{3B08A5F8-6415-0B4C-9899-3C6ADAEBE97A}" destId="{47BB5824-4DCB-B148-80BC-9379BA2A7FC9}" srcOrd="1" destOrd="0" presId="urn:microsoft.com/office/officeart/2008/layout/HorizontalMultiLevelHierarchy"/>
    <dgm:cxn modelId="{C337ED94-062B-46F7-AE24-C9824E256D62}" type="presParOf" srcId="{19F5D0D7-3EA2-424D-9567-0F56303B7EF1}" destId="{16F8181C-3500-9040-97B9-880838ED1EBB}" srcOrd="6" destOrd="0" presId="urn:microsoft.com/office/officeart/2008/layout/HorizontalMultiLevelHierarchy"/>
    <dgm:cxn modelId="{0CA61FEF-BF69-48C6-9FA9-7F2E5519367B}" type="presParOf" srcId="{16F8181C-3500-9040-97B9-880838ED1EBB}" destId="{60CE6179-E647-6549-B74A-138B2B4A809E}" srcOrd="0" destOrd="0" presId="urn:microsoft.com/office/officeart/2008/layout/HorizontalMultiLevelHierarchy"/>
    <dgm:cxn modelId="{1E9F6635-F3C6-44C6-9921-9EBDF8984BCA}" type="presParOf" srcId="{19F5D0D7-3EA2-424D-9567-0F56303B7EF1}" destId="{44DE2B22-9AD5-514C-AD35-AD411CFEDB6F}" srcOrd="7" destOrd="0" presId="urn:microsoft.com/office/officeart/2008/layout/HorizontalMultiLevelHierarchy"/>
    <dgm:cxn modelId="{9E0906F7-1418-4444-A420-3214FD6876F9}" type="presParOf" srcId="{44DE2B22-9AD5-514C-AD35-AD411CFEDB6F}" destId="{D23B1F80-E6FF-8640-84DB-A80E95070184}" srcOrd="0" destOrd="0" presId="urn:microsoft.com/office/officeart/2008/layout/HorizontalMultiLevelHierarchy"/>
    <dgm:cxn modelId="{D954D94B-F5C5-4FF5-868A-2BB6F5BD6DEC}" type="presParOf" srcId="{44DE2B22-9AD5-514C-AD35-AD411CFEDB6F}" destId="{75C05B60-FFFE-1349-9D5F-3C2A58B03A70}" srcOrd="1" destOrd="0" presId="urn:microsoft.com/office/officeart/2008/layout/HorizontalMultiLevelHierarchy"/>
    <dgm:cxn modelId="{24BFABB1-3E99-4535-8241-7B51FCA857C2}" type="presParOf" srcId="{19F5D0D7-3EA2-424D-9567-0F56303B7EF1}" destId="{2B3A851B-DC82-184F-B1DD-EE5D63BBDC15}" srcOrd="8" destOrd="0" presId="urn:microsoft.com/office/officeart/2008/layout/HorizontalMultiLevelHierarchy"/>
    <dgm:cxn modelId="{D5152A2E-E982-4812-83BA-0E53FF691E32}" type="presParOf" srcId="{2B3A851B-DC82-184F-B1DD-EE5D63BBDC15}" destId="{7096F86A-D1E7-8E4D-87B5-A7D891B79877}" srcOrd="0" destOrd="0" presId="urn:microsoft.com/office/officeart/2008/layout/HorizontalMultiLevelHierarchy"/>
    <dgm:cxn modelId="{8805F489-D858-4270-8408-3BF652FAE898}" type="presParOf" srcId="{19F5D0D7-3EA2-424D-9567-0F56303B7EF1}" destId="{86878CD7-D669-9646-884B-A6965CE1395E}" srcOrd="9" destOrd="0" presId="urn:microsoft.com/office/officeart/2008/layout/HorizontalMultiLevelHierarchy"/>
    <dgm:cxn modelId="{B0EAFE8D-EF4C-4A24-9067-BE307AF3313C}" type="presParOf" srcId="{86878CD7-D669-9646-884B-A6965CE1395E}" destId="{A35B2BFD-01FA-2440-A580-31002AD88FA7}" srcOrd="0" destOrd="0" presId="urn:microsoft.com/office/officeart/2008/layout/HorizontalMultiLevelHierarchy"/>
    <dgm:cxn modelId="{436C6B23-A174-4E10-95C9-096D17322865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E78AD-129C-4259-BB6A-430996E72445}">
      <dsp:nvSpPr>
        <dsp:cNvPr id="0" name=""/>
        <dsp:cNvSpPr/>
      </dsp:nvSpPr>
      <dsp:spPr>
        <a:xfrm rot="10800000">
          <a:off x="1164802" y="35"/>
          <a:ext cx="3800501" cy="83013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65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>
              <a:latin typeface="微軟正黑體" pitchFamily="34" charset="-120"/>
              <a:ea typeface="微軟正黑體" pitchFamily="34" charset="-120"/>
            </a:rPr>
            <a:t>覓食、領廚</a:t>
          </a:r>
        </a:p>
      </dsp:txBody>
      <dsp:txXfrm rot="10800000">
        <a:off x="1372335" y="35"/>
        <a:ext cx="3592968" cy="830131"/>
      </dsp:txXfrm>
    </dsp:sp>
    <dsp:sp modelId="{CDEBAB29-1273-4418-91C0-B63765553AF2}">
      <dsp:nvSpPr>
        <dsp:cNvPr id="0" name=""/>
        <dsp:cNvSpPr/>
      </dsp:nvSpPr>
      <dsp:spPr>
        <a:xfrm>
          <a:off x="749736" y="35"/>
          <a:ext cx="830131" cy="83013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3C82F-5815-4779-9C8A-B0432733481F}">
      <dsp:nvSpPr>
        <dsp:cNvPr id="0" name=""/>
        <dsp:cNvSpPr/>
      </dsp:nvSpPr>
      <dsp:spPr>
        <a:xfrm rot="10800000">
          <a:off x="1164802" y="1077967"/>
          <a:ext cx="3800501" cy="830131"/>
        </a:xfrm>
        <a:prstGeom prst="homePlate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65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kern="1200" dirty="0">
              <a:latin typeface="Arial Black" pitchFamily="34" charset="0"/>
            </a:rPr>
            <a:t>Air Closet</a:t>
          </a:r>
          <a:endParaRPr lang="zh-TW" altLang="en-US" sz="2900" kern="1200" dirty="0">
            <a:latin typeface="Arial Black" pitchFamily="34" charset="0"/>
          </a:endParaRPr>
        </a:p>
      </dsp:txBody>
      <dsp:txXfrm rot="10800000">
        <a:off x="1372335" y="1077967"/>
        <a:ext cx="3592968" cy="830131"/>
      </dsp:txXfrm>
    </dsp:sp>
    <dsp:sp modelId="{A073EAC7-4303-4548-8D68-6ECAC357F45D}">
      <dsp:nvSpPr>
        <dsp:cNvPr id="0" name=""/>
        <dsp:cNvSpPr/>
      </dsp:nvSpPr>
      <dsp:spPr>
        <a:xfrm>
          <a:off x="749736" y="1077967"/>
          <a:ext cx="830131" cy="8301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4904AE-02F0-412A-886F-5BAE5E041A45}">
      <dsp:nvSpPr>
        <dsp:cNvPr id="0" name=""/>
        <dsp:cNvSpPr/>
      </dsp:nvSpPr>
      <dsp:spPr>
        <a:xfrm rot="10800000">
          <a:off x="1164802" y="2155900"/>
          <a:ext cx="3800501" cy="830131"/>
        </a:xfrm>
        <a:prstGeom prst="homePlate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65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kern="1200" dirty="0">
              <a:latin typeface="Arial Black" pitchFamily="34" charset="0"/>
            </a:rPr>
            <a:t>Air </a:t>
          </a:r>
          <a:r>
            <a:rPr lang="en-US" altLang="zh-TW" sz="2900" kern="1200" dirty="0" err="1">
              <a:latin typeface="Arial Black" pitchFamily="34" charset="0"/>
            </a:rPr>
            <a:t>bnb</a:t>
          </a:r>
          <a:endParaRPr lang="zh-TW" altLang="en-US" sz="2900" kern="1200" dirty="0">
            <a:latin typeface="Arial Black" pitchFamily="34" charset="0"/>
          </a:endParaRPr>
        </a:p>
      </dsp:txBody>
      <dsp:txXfrm rot="10800000">
        <a:off x="1372335" y="2155900"/>
        <a:ext cx="3592968" cy="830131"/>
      </dsp:txXfrm>
    </dsp:sp>
    <dsp:sp modelId="{479C5F80-9FAB-4DE7-9270-3297BDB89FA1}">
      <dsp:nvSpPr>
        <dsp:cNvPr id="0" name=""/>
        <dsp:cNvSpPr/>
      </dsp:nvSpPr>
      <dsp:spPr>
        <a:xfrm>
          <a:off x="749736" y="2155900"/>
          <a:ext cx="830131" cy="8301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DA0D2-C40E-4121-B348-E434C740D171}">
      <dsp:nvSpPr>
        <dsp:cNvPr id="0" name=""/>
        <dsp:cNvSpPr/>
      </dsp:nvSpPr>
      <dsp:spPr>
        <a:xfrm rot="10800000">
          <a:off x="1164802" y="3233832"/>
          <a:ext cx="3800501" cy="830131"/>
        </a:xfrm>
        <a:prstGeom prst="homePlat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65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kern="1200" dirty="0" err="1">
              <a:latin typeface="Arial Black" pitchFamily="34" charset="0"/>
            </a:rPr>
            <a:t>Uber</a:t>
          </a:r>
          <a:endParaRPr lang="zh-TW" altLang="en-US" sz="2900" kern="1200" dirty="0">
            <a:latin typeface="Arial Black" pitchFamily="34" charset="0"/>
          </a:endParaRPr>
        </a:p>
      </dsp:txBody>
      <dsp:txXfrm rot="10800000">
        <a:off x="1372335" y="3233832"/>
        <a:ext cx="3592968" cy="830131"/>
      </dsp:txXfrm>
    </dsp:sp>
    <dsp:sp modelId="{09FBB2A5-8270-427A-B8B4-5232B962FF6C}">
      <dsp:nvSpPr>
        <dsp:cNvPr id="0" name=""/>
        <dsp:cNvSpPr/>
      </dsp:nvSpPr>
      <dsp:spPr>
        <a:xfrm>
          <a:off x="749736" y="3233832"/>
          <a:ext cx="830131" cy="8301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254513" y="2252268"/>
          <a:ext cx="541032" cy="2177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0516" y="0"/>
              </a:lnTo>
              <a:lnTo>
                <a:pt x="270516" y="2177256"/>
              </a:lnTo>
              <a:lnTo>
                <a:pt x="541032" y="2177256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468943" y="3284809"/>
        <a:ext cx="112173" cy="112173"/>
      </dsp:txXfrm>
    </dsp:sp>
    <dsp:sp modelId="{16F8181C-3500-9040-97B9-880838ED1EBB}">
      <dsp:nvSpPr>
        <dsp:cNvPr id="0" name=""/>
        <dsp:cNvSpPr/>
      </dsp:nvSpPr>
      <dsp:spPr>
        <a:xfrm>
          <a:off x="2254513" y="2252268"/>
          <a:ext cx="552771" cy="1129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385" y="0"/>
              </a:lnTo>
              <a:lnTo>
                <a:pt x="276385" y="1129613"/>
              </a:lnTo>
              <a:lnTo>
                <a:pt x="552771" y="1129613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499459" y="2785634"/>
        <a:ext cx="62880" cy="62880"/>
      </dsp:txXfrm>
    </dsp:sp>
    <dsp:sp modelId="{81CAB378-A240-5F49-9E4E-55345AE7ACF3}">
      <dsp:nvSpPr>
        <dsp:cNvPr id="0" name=""/>
        <dsp:cNvSpPr/>
      </dsp:nvSpPr>
      <dsp:spPr>
        <a:xfrm>
          <a:off x="2254513" y="2252268"/>
          <a:ext cx="546994" cy="168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497" y="0"/>
              </a:lnTo>
              <a:lnTo>
                <a:pt x="273497" y="168734"/>
              </a:lnTo>
              <a:lnTo>
                <a:pt x="546994" y="1687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513700" y="2322324"/>
        <a:ext cx="28621" cy="28621"/>
      </dsp:txXfrm>
    </dsp:sp>
    <dsp:sp modelId="{0449B6F4-C8E7-C541-B4D6-5D88D6B5A196}">
      <dsp:nvSpPr>
        <dsp:cNvPr id="0" name=""/>
        <dsp:cNvSpPr/>
      </dsp:nvSpPr>
      <dsp:spPr>
        <a:xfrm>
          <a:off x="2254513" y="1415391"/>
          <a:ext cx="519769" cy="836877"/>
        </a:xfrm>
        <a:custGeom>
          <a:avLst/>
          <a:gdLst/>
          <a:ahLst/>
          <a:cxnLst/>
          <a:rect l="0" t="0" r="0" b="0"/>
          <a:pathLst>
            <a:path>
              <a:moveTo>
                <a:pt x="0" y="836877"/>
              </a:moveTo>
              <a:lnTo>
                <a:pt x="259884" y="836877"/>
              </a:lnTo>
              <a:lnTo>
                <a:pt x="259884" y="0"/>
              </a:lnTo>
              <a:lnTo>
                <a:pt x="519769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489769" y="1809200"/>
        <a:ext cx="49257" cy="49257"/>
      </dsp:txXfrm>
    </dsp:sp>
    <dsp:sp modelId="{508C52DC-0BC2-9443-A400-B98257257C03}">
      <dsp:nvSpPr>
        <dsp:cNvPr id="0" name=""/>
        <dsp:cNvSpPr/>
      </dsp:nvSpPr>
      <dsp:spPr>
        <a:xfrm>
          <a:off x="2254513" y="402138"/>
          <a:ext cx="533461" cy="1850129"/>
        </a:xfrm>
        <a:custGeom>
          <a:avLst/>
          <a:gdLst/>
          <a:ahLst/>
          <a:cxnLst/>
          <a:rect l="0" t="0" r="0" b="0"/>
          <a:pathLst>
            <a:path>
              <a:moveTo>
                <a:pt x="0" y="1850129"/>
              </a:moveTo>
              <a:lnTo>
                <a:pt x="266730" y="1850129"/>
              </a:lnTo>
              <a:lnTo>
                <a:pt x="266730" y="0"/>
              </a:lnTo>
              <a:lnTo>
                <a:pt x="533461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473106" y="1279065"/>
        <a:ext cx="96275" cy="96275"/>
      </dsp:txXfrm>
    </dsp:sp>
    <dsp:sp modelId="{EF40F68A-3927-6E4A-9137-E1C8E52492E5}">
      <dsp:nvSpPr>
        <dsp:cNvPr id="0" name=""/>
        <dsp:cNvSpPr/>
      </dsp:nvSpPr>
      <dsp:spPr>
        <a:xfrm rot="16200000">
          <a:off x="-264123" y="1850132"/>
          <a:ext cx="4233004" cy="8042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 Social Finance</a:t>
          </a:r>
          <a:endParaRPr lang="zh-TW" altLang="en-US" sz="3600" kern="1200" dirty="0"/>
        </a:p>
      </dsp:txBody>
      <dsp:txXfrm>
        <a:off x="-264123" y="1850132"/>
        <a:ext cx="4233004" cy="804270"/>
      </dsp:txXfrm>
    </dsp:sp>
    <dsp:sp modelId="{E9D36B56-E119-2D46-9FC6-82D3CD7E39E1}">
      <dsp:nvSpPr>
        <dsp:cNvPr id="0" name=""/>
        <dsp:cNvSpPr/>
      </dsp:nvSpPr>
      <dsp:spPr>
        <a:xfrm>
          <a:off x="2787974" y="3"/>
          <a:ext cx="3206973" cy="80427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Third party Payment</a:t>
          </a:r>
          <a:endParaRPr lang="zh-TW" altLang="en-US" sz="2800" kern="1200" dirty="0"/>
        </a:p>
      </dsp:txBody>
      <dsp:txXfrm>
        <a:off x="2787974" y="3"/>
        <a:ext cx="3206973" cy="804270"/>
      </dsp:txXfrm>
    </dsp:sp>
    <dsp:sp modelId="{06EC4BCE-58BA-2C45-AFB0-116941CE27BB}">
      <dsp:nvSpPr>
        <dsp:cNvPr id="0" name=""/>
        <dsp:cNvSpPr/>
      </dsp:nvSpPr>
      <dsp:spPr>
        <a:xfrm>
          <a:off x="2774283" y="1013255"/>
          <a:ext cx="3236809" cy="804270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P2P Lending</a:t>
          </a:r>
          <a:endParaRPr lang="zh-TW" altLang="en-US" sz="2800" kern="1200" dirty="0"/>
        </a:p>
      </dsp:txBody>
      <dsp:txXfrm>
        <a:off x="2774283" y="1013255"/>
        <a:ext cx="3236809" cy="804270"/>
      </dsp:txXfrm>
    </dsp:sp>
    <dsp:sp modelId="{28B66FA9-E16F-E54A-8C59-FFC162E909C7}">
      <dsp:nvSpPr>
        <dsp:cNvPr id="0" name=""/>
        <dsp:cNvSpPr/>
      </dsp:nvSpPr>
      <dsp:spPr>
        <a:xfrm>
          <a:off x="2801507" y="2018867"/>
          <a:ext cx="3230214" cy="8042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Crowdfunding</a:t>
          </a:r>
          <a:endParaRPr lang="zh-TW" altLang="en-US" sz="2800" kern="1200" dirty="0"/>
        </a:p>
      </dsp:txBody>
      <dsp:txXfrm>
        <a:off x="2801507" y="2018867"/>
        <a:ext cx="3230214" cy="804270"/>
      </dsp:txXfrm>
    </dsp:sp>
    <dsp:sp modelId="{D23B1F80-E6FF-8640-84DB-A80E95070184}">
      <dsp:nvSpPr>
        <dsp:cNvPr id="0" name=""/>
        <dsp:cNvSpPr/>
      </dsp:nvSpPr>
      <dsp:spPr>
        <a:xfrm>
          <a:off x="2807285" y="2979745"/>
          <a:ext cx="3247124" cy="804270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Virtual Currency </a:t>
          </a:r>
          <a:endParaRPr lang="zh-TW" altLang="en-US" sz="2800" kern="1200" dirty="0"/>
        </a:p>
      </dsp:txBody>
      <dsp:txXfrm>
        <a:off x="2807285" y="2979745"/>
        <a:ext cx="3247124" cy="804270"/>
      </dsp:txXfrm>
    </dsp:sp>
    <dsp:sp modelId="{A35B2BFD-01FA-2440-A580-31002AD88FA7}">
      <dsp:nvSpPr>
        <dsp:cNvPr id="0" name=""/>
        <dsp:cNvSpPr/>
      </dsp:nvSpPr>
      <dsp:spPr>
        <a:xfrm>
          <a:off x="2795546" y="4027389"/>
          <a:ext cx="3280996" cy="804270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Social Insurance </a:t>
          </a:r>
          <a:endParaRPr lang="zh-TW" altLang="en-US" sz="2800" kern="1200" dirty="0"/>
        </a:p>
      </dsp:txBody>
      <dsp:txXfrm>
        <a:off x="2795546" y="4027389"/>
        <a:ext cx="3280996" cy="804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D9AC5-676A-4E2F-92E8-E01995A80AA1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49D4E-5984-4E28-81CB-85EBB21790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93909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5A492-319E-44D9-A457-FE402539F149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4F76A-978B-43C5-B3D9-0CC092313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2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1575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4F76A-978B-43C5-B3D9-0CC09231358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圖解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P72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6094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0ACD-C215-BF4A-8EA7-E945951C618D}" type="slidenum">
              <a:rPr kumimoji="1" lang="zh-TW" altLang="en-US" smtClean="0"/>
              <a:t>36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23040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046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76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1" y="-8467"/>
            <a:ext cx="12191999" cy="373592"/>
            <a:chOff x="1" y="-8468"/>
            <a:chExt cx="12191999" cy="523032"/>
          </a:xfrm>
        </p:grpSpPr>
        <p:sp>
          <p:nvSpPr>
            <p:cNvPr id="8" name="矩形 7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49299" y="-8468"/>
              <a:ext cx="11442701" cy="523032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2" name="群組 11"/>
          <p:cNvGrpSpPr/>
          <p:nvPr userDrawn="1"/>
        </p:nvGrpSpPr>
        <p:grpSpPr>
          <a:xfrm>
            <a:off x="0" y="6368291"/>
            <a:ext cx="12192000" cy="503999"/>
            <a:chOff x="0" y="6368291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0" y="6368291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3" y="6443663"/>
              <a:ext cx="376237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376762" y="6469063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新細明體" pitchFamily="18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/>
            </a:p>
          </p:txBody>
        </p:sp>
      </p:grpSp>
      <p:pic>
        <p:nvPicPr>
          <p:cNvPr id="26" name="圖片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9515" y="6334118"/>
            <a:ext cx="1719221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00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4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4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04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96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2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37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34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506FD-5176-4013-8C20-A4A3D2044A77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1" y="-8467"/>
            <a:ext cx="12191999" cy="373592"/>
            <a:chOff x="1" y="-8468"/>
            <a:chExt cx="12191999" cy="523032"/>
          </a:xfrm>
        </p:grpSpPr>
        <p:sp>
          <p:nvSpPr>
            <p:cNvPr id="8" name="矩形 7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49299" y="-8468"/>
              <a:ext cx="11442701" cy="523032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2" name="群組 11"/>
          <p:cNvGrpSpPr/>
          <p:nvPr userDrawn="1"/>
        </p:nvGrpSpPr>
        <p:grpSpPr>
          <a:xfrm>
            <a:off x="0" y="6368291"/>
            <a:ext cx="12192000" cy="503999"/>
            <a:chOff x="0" y="6368291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0" y="6368291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3" y="6443663"/>
              <a:ext cx="376237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376762" y="6469063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新細明體" pitchFamily="18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/>
            </a:p>
          </p:txBody>
        </p:sp>
      </p:grpSp>
      <p:pic>
        <p:nvPicPr>
          <p:cNvPr id="16" name="圖片 15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399515" y="6334118"/>
            <a:ext cx="1719221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9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jp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6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jpe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51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5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Contracting Models in P2P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Yung-Ming Li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Institute of Information Management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National </a:t>
            </a:r>
            <a:r>
              <a:rPr lang="en-US" dirty="0" err="1" smtClean="0">
                <a:solidFill>
                  <a:srgbClr val="002060"/>
                </a:solidFill>
              </a:rPr>
              <a:t>Chiao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Tung University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12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Contribution to the literature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dirty="0">
                <a:solidFill>
                  <a:srgbClr val="002060"/>
                </a:solidFill>
              </a:rPr>
              <a:t>I</a:t>
            </a:r>
            <a:r>
              <a:rPr lang="en-GB" dirty="0" smtClean="0">
                <a:solidFill>
                  <a:srgbClr val="002060"/>
                </a:solidFill>
              </a:rPr>
              <a:t>t </a:t>
            </a:r>
            <a:r>
              <a:rPr lang="en-GB" dirty="0" err="1">
                <a:solidFill>
                  <a:srgbClr val="002060"/>
                </a:solidFill>
              </a:rPr>
              <a:t>analyzes</a:t>
            </a:r>
            <a:r>
              <a:rPr lang="en-GB" dirty="0">
                <a:solidFill>
                  <a:srgbClr val="002060"/>
                </a:solidFill>
              </a:rPr>
              <a:t> a </a:t>
            </a:r>
            <a:r>
              <a:rPr lang="en-GB" b="1" dirty="0" smtClean="0">
                <a:solidFill>
                  <a:srgbClr val="002060"/>
                </a:solidFill>
              </a:rPr>
              <a:t>rank order </a:t>
            </a:r>
            <a:r>
              <a:rPr lang="en-GB" dirty="0" smtClean="0">
                <a:solidFill>
                  <a:srgbClr val="002060"/>
                </a:solidFill>
              </a:rPr>
              <a:t>based </a:t>
            </a:r>
            <a:r>
              <a:rPr lang="en-GB" dirty="0">
                <a:solidFill>
                  <a:srgbClr val="002060"/>
                </a:solidFill>
              </a:rPr>
              <a:t>compensation scheme in order </a:t>
            </a:r>
            <a:r>
              <a:rPr lang="en-GB" dirty="0" smtClean="0">
                <a:solidFill>
                  <a:srgbClr val="002060"/>
                </a:solidFill>
              </a:rPr>
              <a:t>to  address </a:t>
            </a:r>
            <a:r>
              <a:rPr lang="en-GB" dirty="0">
                <a:solidFill>
                  <a:srgbClr val="002060"/>
                </a:solidFill>
              </a:rPr>
              <a:t>the hidden action problem of upload </a:t>
            </a:r>
            <a:r>
              <a:rPr lang="en-GB" dirty="0" smtClean="0">
                <a:solidFill>
                  <a:srgbClr val="002060"/>
                </a:solidFill>
              </a:rPr>
              <a:t>bandwidth provision.</a:t>
            </a:r>
          </a:p>
          <a:p>
            <a:pPr algn="just"/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dirty="0">
                <a:solidFill>
                  <a:srgbClr val="002060"/>
                </a:solidFill>
              </a:rPr>
              <a:t>proposed contract scheme </a:t>
            </a:r>
            <a:r>
              <a:rPr lang="en-GB" dirty="0" smtClean="0">
                <a:solidFill>
                  <a:srgbClr val="002060"/>
                </a:solidFill>
              </a:rPr>
              <a:t>is suited </a:t>
            </a:r>
            <a:r>
              <a:rPr lang="en-GB" dirty="0">
                <a:solidFill>
                  <a:srgbClr val="002060"/>
                </a:solidFill>
              </a:rPr>
              <a:t>to the popular P2P technological </a:t>
            </a:r>
            <a:r>
              <a:rPr lang="en-GB" dirty="0" smtClean="0">
                <a:solidFill>
                  <a:srgbClr val="002060"/>
                </a:solidFill>
              </a:rPr>
              <a:t>protocol which </a:t>
            </a:r>
            <a:r>
              <a:rPr lang="en-GB" dirty="0">
                <a:solidFill>
                  <a:srgbClr val="002060"/>
                </a:solidFill>
              </a:rPr>
              <a:t>allow simultaneous download from </a:t>
            </a:r>
            <a:r>
              <a:rPr lang="en-GB" b="1" dirty="0" smtClean="0">
                <a:solidFill>
                  <a:srgbClr val="002060"/>
                </a:solidFill>
              </a:rPr>
              <a:t>multiple</a:t>
            </a:r>
            <a:r>
              <a:rPr lang="en-GB" dirty="0" smtClean="0">
                <a:solidFill>
                  <a:srgbClr val="002060"/>
                </a:solidFill>
              </a:rPr>
              <a:t> provision </a:t>
            </a:r>
            <a:r>
              <a:rPr lang="en-GB" dirty="0">
                <a:solidFill>
                  <a:srgbClr val="002060"/>
                </a:solidFill>
              </a:rPr>
              <a:t>nodes. </a:t>
            </a:r>
            <a:endParaRPr lang="en-GB" dirty="0" smtClean="0">
              <a:solidFill>
                <a:srgbClr val="002060"/>
              </a:solidFill>
            </a:endParaRPr>
          </a:p>
          <a:p>
            <a:pPr algn="just"/>
            <a:r>
              <a:rPr lang="en-GB" dirty="0" smtClean="0">
                <a:solidFill>
                  <a:srgbClr val="002060"/>
                </a:solidFill>
              </a:rPr>
              <a:t>The contest literature</a:t>
            </a:r>
            <a:r>
              <a:rPr lang="zh-TW" altLang="en-US" dirty="0">
                <a:solidFill>
                  <a:srgbClr val="002060"/>
                </a:solidFill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</a:rPr>
              <a:t>in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the P2P context </a:t>
            </a:r>
            <a:r>
              <a:rPr lang="en-GB" dirty="0" smtClean="0">
                <a:solidFill>
                  <a:srgbClr val="002060"/>
                </a:solidFill>
              </a:rPr>
              <a:t>which </a:t>
            </a:r>
            <a:r>
              <a:rPr lang="en-US" dirty="0" smtClean="0">
                <a:solidFill>
                  <a:srgbClr val="002060"/>
                </a:solidFill>
              </a:rPr>
              <a:t>possesses </a:t>
            </a:r>
            <a:r>
              <a:rPr lang="en-US" dirty="0">
                <a:solidFill>
                  <a:srgbClr val="002060"/>
                </a:solidFill>
              </a:rPr>
              <a:t>some unique </a:t>
            </a:r>
            <a:r>
              <a:rPr lang="en-US" dirty="0" smtClean="0">
                <a:solidFill>
                  <a:srgbClr val="002060"/>
                </a:solidFill>
              </a:rPr>
              <a:t>characteristics</a:t>
            </a:r>
          </a:p>
          <a:p>
            <a:pPr lvl="1" algn="just"/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For </a:t>
            </a:r>
            <a:r>
              <a:rPr lang="en-US" dirty="0" smtClean="0">
                <a:solidFill>
                  <a:srgbClr val="002060"/>
                </a:solidFill>
              </a:rPr>
              <a:t>example, </a:t>
            </a:r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dirty="0">
                <a:solidFill>
                  <a:srgbClr val="002060"/>
                </a:solidFill>
              </a:rPr>
              <a:t>uncertainty due to propagation delay </a:t>
            </a:r>
            <a:r>
              <a:rPr lang="en-GB" dirty="0" smtClean="0">
                <a:solidFill>
                  <a:srgbClr val="002060"/>
                </a:solidFill>
              </a:rPr>
              <a:t>always affects </a:t>
            </a:r>
            <a:r>
              <a:rPr lang="en-GB" dirty="0">
                <a:solidFill>
                  <a:srgbClr val="002060"/>
                </a:solidFill>
              </a:rPr>
              <a:t>the overall content transfer performance </a:t>
            </a:r>
            <a:r>
              <a:rPr lang="en-GB" dirty="0" smtClean="0">
                <a:solidFill>
                  <a:srgbClr val="002060"/>
                </a:solidFill>
              </a:rPr>
              <a:t>and </a:t>
            </a:r>
            <a:r>
              <a:rPr lang="en-US" dirty="0" smtClean="0">
                <a:solidFill>
                  <a:srgbClr val="002060"/>
                </a:solidFill>
              </a:rPr>
              <a:t>there </a:t>
            </a:r>
            <a:r>
              <a:rPr lang="en-US" dirty="0">
                <a:solidFill>
                  <a:srgbClr val="002060"/>
                </a:solidFill>
              </a:rPr>
              <a:t>exists significant positive </a:t>
            </a:r>
            <a:r>
              <a:rPr lang="en-US" b="1" dirty="0">
                <a:solidFill>
                  <a:srgbClr val="002060"/>
                </a:solidFill>
              </a:rPr>
              <a:t>network </a:t>
            </a:r>
            <a:r>
              <a:rPr lang="en-US" b="1" dirty="0" smtClean="0">
                <a:solidFill>
                  <a:srgbClr val="002060"/>
                </a:solidFill>
              </a:rPr>
              <a:t>externalities </a:t>
            </a:r>
            <a:r>
              <a:rPr lang="en-GB" dirty="0" smtClean="0">
                <a:solidFill>
                  <a:srgbClr val="002060"/>
                </a:solidFill>
              </a:rPr>
              <a:t>on </a:t>
            </a:r>
            <a:r>
              <a:rPr lang="en-GB" dirty="0">
                <a:solidFill>
                  <a:srgbClr val="002060"/>
                </a:solidFill>
              </a:rPr>
              <a:t>the propagation delay, whereas in </a:t>
            </a:r>
            <a:r>
              <a:rPr lang="en-GB" dirty="0" smtClean="0">
                <a:solidFill>
                  <a:srgbClr val="002060"/>
                </a:solidFill>
              </a:rPr>
              <a:t>traditional contest </a:t>
            </a:r>
            <a:r>
              <a:rPr lang="en-GB" dirty="0">
                <a:solidFill>
                  <a:srgbClr val="002060"/>
                </a:solidFill>
              </a:rPr>
              <a:t>models, the uncertainty (noise) plays a </a:t>
            </a:r>
            <a:r>
              <a:rPr lang="en-GB" dirty="0" smtClean="0">
                <a:solidFill>
                  <a:srgbClr val="002060"/>
                </a:solidFill>
              </a:rPr>
              <a:t>negligible </a:t>
            </a:r>
            <a:r>
              <a:rPr lang="en-US" dirty="0" smtClean="0">
                <a:solidFill>
                  <a:srgbClr val="002060"/>
                </a:solidFill>
              </a:rPr>
              <a:t>role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66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P2P </a:t>
            </a:r>
            <a:r>
              <a:rPr lang="en-GB" dirty="0">
                <a:solidFill>
                  <a:srgbClr val="002060"/>
                </a:solidFill>
              </a:rPr>
              <a:t>Dynamics and Operating Policies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dirty="0">
                <a:solidFill>
                  <a:srgbClr val="002060"/>
                </a:solidFill>
              </a:rPr>
              <a:t>operations of a typical P2P </a:t>
            </a:r>
            <a:r>
              <a:rPr lang="en-GB" dirty="0" smtClean="0">
                <a:solidFill>
                  <a:srgbClr val="002060"/>
                </a:solidFill>
              </a:rPr>
              <a:t>file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sharing </a:t>
            </a:r>
            <a:r>
              <a:rPr lang="en-GB" dirty="0">
                <a:solidFill>
                  <a:srgbClr val="002060"/>
                </a:solidFill>
              </a:rPr>
              <a:t>network can be summarized as having </a:t>
            </a:r>
            <a:r>
              <a:rPr lang="en-GB" dirty="0" smtClean="0">
                <a:solidFill>
                  <a:srgbClr val="002060"/>
                </a:solidFill>
              </a:rPr>
              <a:t>three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main </a:t>
            </a:r>
            <a:r>
              <a:rPr lang="en-GB" dirty="0">
                <a:solidFill>
                  <a:srgbClr val="002060"/>
                </a:solidFill>
              </a:rPr>
              <a:t>procedures: </a:t>
            </a:r>
            <a:endParaRPr lang="en-GB" dirty="0" smtClean="0">
              <a:solidFill>
                <a:srgbClr val="002060"/>
              </a:solidFill>
            </a:endParaRPr>
          </a:p>
          <a:p>
            <a:pPr lvl="1" algn="just"/>
            <a:r>
              <a:rPr lang="en-US" altLang="zh-TW" dirty="0" smtClean="0">
                <a:solidFill>
                  <a:srgbClr val="002060"/>
                </a:solidFill>
              </a:rPr>
              <a:t>(1) </a:t>
            </a:r>
            <a:r>
              <a:rPr lang="en-GB" altLang="zh-TW" dirty="0">
                <a:solidFill>
                  <a:srgbClr val="002060"/>
                </a:solidFill>
              </a:rPr>
              <a:t>A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peer node initiates a </a:t>
            </a:r>
            <a:r>
              <a:rPr lang="en-GB" dirty="0" smtClean="0">
                <a:solidFill>
                  <a:srgbClr val="002060"/>
                </a:solidFill>
              </a:rPr>
              <a:t>content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request</a:t>
            </a:r>
            <a:r>
              <a:rPr lang="en-GB" dirty="0">
                <a:solidFill>
                  <a:srgbClr val="002060"/>
                </a:solidFill>
              </a:rPr>
              <a:t>. </a:t>
            </a:r>
            <a:endParaRPr lang="en-GB" dirty="0" smtClean="0">
              <a:solidFill>
                <a:srgbClr val="002060"/>
              </a:solidFill>
            </a:endParaRP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(2) after </a:t>
            </a:r>
            <a:r>
              <a:rPr lang="en-GB" dirty="0">
                <a:solidFill>
                  <a:srgbClr val="002060"/>
                </a:solidFill>
              </a:rPr>
              <a:t>searching the profiles of </a:t>
            </a:r>
            <a:r>
              <a:rPr lang="en-GB" dirty="0" smtClean="0">
                <a:solidFill>
                  <a:srgbClr val="002060"/>
                </a:solidFill>
              </a:rPr>
              <a:t>peer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nodes</a:t>
            </a:r>
            <a:r>
              <a:rPr lang="en-GB" dirty="0">
                <a:solidFill>
                  <a:srgbClr val="002060"/>
                </a:solidFill>
              </a:rPr>
              <a:t>, the P2P provider recommends a list of </a:t>
            </a:r>
            <a:r>
              <a:rPr lang="en-GB" dirty="0" smtClean="0">
                <a:solidFill>
                  <a:srgbClr val="002060"/>
                </a:solidFill>
              </a:rPr>
              <a:t>provision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nodes </a:t>
            </a:r>
            <a:r>
              <a:rPr lang="en-GB" dirty="0">
                <a:solidFill>
                  <a:srgbClr val="002060"/>
                </a:solidFill>
              </a:rPr>
              <a:t>that have the desired file and are “</a:t>
            </a:r>
            <a:r>
              <a:rPr lang="en-GB" dirty="0" err="1" smtClean="0">
                <a:solidFill>
                  <a:srgbClr val="002060"/>
                </a:solidFill>
              </a:rPr>
              <a:t>close”to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the request node (determined by the expected </a:t>
            </a:r>
            <a:r>
              <a:rPr lang="en-GB" dirty="0" smtClean="0">
                <a:solidFill>
                  <a:srgbClr val="002060"/>
                </a:solidFill>
              </a:rPr>
              <a:t>file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b="1" dirty="0" smtClean="0">
                <a:solidFill>
                  <a:srgbClr val="002060"/>
                </a:solidFill>
              </a:rPr>
              <a:t>transfer </a:t>
            </a:r>
            <a:r>
              <a:rPr lang="en-GB" b="1" dirty="0">
                <a:solidFill>
                  <a:srgbClr val="002060"/>
                </a:solidFill>
              </a:rPr>
              <a:t>latency </a:t>
            </a:r>
            <a:r>
              <a:rPr lang="en-GB" dirty="0">
                <a:solidFill>
                  <a:srgbClr val="002060"/>
                </a:solidFill>
              </a:rPr>
              <a:t>between these two nodes</a:t>
            </a:r>
            <a:r>
              <a:rPr lang="en-GB" dirty="0" smtClean="0">
                <a:solidFill>
                  <a:srgbClr val="002060"/>
                </a:solidFill>
              </a:rPr>
              <a:t>). </a:t>
            </a: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(3) Once this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information </a:t>
            </a:r>
            <a:r>
              <a:rPr lang="en-GB" dirty="0">
                <a:solidFill>
                  <a:srgbClr val="002060"/>
                </a:solidFill>
              </a:rPr>
              <a:t>is passed on to the requesting and </a:t>
            </a:r>
            <a:r>
              <a:rPr lang="en-GB" dirty="0" smtClean="0">
                <a:solidFill>
                  <a:srgbClr val="002060"/>
                </a:solidFill>
              </a:rPr>
              <a:t>provision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nodes</a:t>
            </a:r>
            <a:r>
              <a:rPr lang="en-GB" dirty="0">
                <a:solidFill>
                  <a:srgbClr val="002060"/>
                </a:solidFill>
              </a:rPr>
              <a:t>, download occurs directly between </a:t>
            </a:r>
            <a:r>
              <a:rPr lang="en-GB" dirty="0" smtClean="0">
                <a:solidFill>
                  <a:srgbClr val="002060"/>
                </a:solidFill>
              </a:rPr>
              <a:t>the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peers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271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Quality ranking and recommendation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Transfer </a:t>
            </a:r>
            <a:r>
              <a:rPr lang="en-US" dirty="0" smtClean="0">
                <a:solidFill>
                  <a:srgbClr val="002060"/>
                </a:solidFill>
              </a:rPr>
              <a:t>delay (</a:t>
            </a:r>
            <a:r>
              <a:rPr lang="en-US" i="1" dirty="0" smtClean="0">
                <a:solidFill>
                  <a:srgbClr val="FF0000"/>
                </a:solidFill>
              </a:rPr>
              <a:t>Q</a:t>
            </a:r>
            <a:r>
              <a:rPr lang="en-US" i="1" baseline="-25000" dirty="0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  <a:r>
              <a:rPr lang="en-US" altLang="zh-TW" dirty="0" smtClean="0">
                <a:solidFill>
                  <a:srgbClr val="002060"/>
                </a:solidFill>
              </a:rPr>
              <a:t>=</a:t>
            </a:r>
            <a:r>
              <a:rPr lang="en-US" dirty="0" smtClean="0">
                <a:solidFill>
                  <a:srgbClr val="002060"/>
                </a:solidFill>
              </a:rPr>
              <a:t>provision </a:t>
            </a:r>
            <a:r>
              <a:rPr lang="en-US" dirty="0">
                <a:solidFill>
                  <a:srgbClr val="002060"/>
                </a:solidFill>
              </a:rPr>
              <a:t>delay</a:t>
            </a:r>
            <a:r>
              <a:rPr lang="zh-TW" altLang="en-US" dirty="0">
                <a:solidFill>
                  <a:srgbClr val="002060"/>
                </a:solidFill>
              </a:rPr>
              <a:t> </a:t>
            </a:r>
            <a:r>
              <a:rPr lang="en-US" altLang="zh-TW" dirty="0"/>
              <a:t>(</a:t>
            </a:r>
            <a:r>
              <a:rPr lang="en-US" altLang="zh-TW" i="1" dirty="0" smtClean="0">
                <a:solidFill>
                  <a:srgbClr val="FF0000"/>
                </a:solidFill>
              </a:rPr>
              <a:t>D</a:t>
            </a:r>
            <a:r>
              <a:rPr lang="en-US" altLang="zh-TW" i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zh-TW" dirty="0" smtClean="0"/>
              <a:t>) </a:t>
            </a:r>
            <a:r>
              <a:rPr lang="en-US" altLang="zh-TW" dirty="0">
                <a:solidFill>
                  <a:srgbClr val="002060"/>
                </a:solidFill>
              </a:rPr>
              <a:t>+</a:t>
            </a:r>
            <a:r>
              <a:rPr lang="en-GB" dirty="0">
                <a:solidFill>
                  <a:srgbClr val="002060"/>
                </a:solidFill>
              </a:rPr>
              <a:t>propagation delay </a:t>
            </a:r>
            <a:r>
              <a:rPr lang="en-GB" dirty="0"/>
              <a:t>(</a:t>
            </a:r>
            <a:r>
              <a:rPr lang="en-GB" i="1" dirty="0" err="1" smtClean="0">
                <a:solidFill>
                  <a:srgbClr val="FF0000"/>
                </a:solidFill>
              </a:rPr>
              <a:t>T</a:t>
            </a:r>
            <a:r>
              <a:rPr lang="en-GB" i="1" baseline="-25000" dirty="0" err="1" smtClean="0">
                <a:solidFill>
                  <a:srgbClr val="FF0000"/>
                </a:solidFill>
              </a:rPr>
              <a:t>i</a:t>
            </a:r>
            <a:r>
              <a:rPr lang="en-GB" dirty="0" smtClean="0"/>
              <a:t>)</a:t>
            </a:r>
          </a:p>
          <a:p>
            <a:pPr marL="457200" lvl="1" indent="0">
              <a:buNone/>
            </a:pPr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dirty="0">
                <a:solidFill>
                  <a:srgbClr val="002060"/>
                </a:solidFill>
              </a:rPr>
              <a:t>value of variable </a:t>
            </a:r>
            <a:r>
              <a:rPr lang="en-GB" i="1" dirty="0" err="1">
                <a:solidFill>
                  <a:srgbClr val="002060"/>
                </a:solidFill>
              </a:rPr>
              <a:t>T</a:t>
            </a:r>
            <a:r>
              <a:rPr lang="en-GB" i="1" baseline="-25000" dirty="0" err="1">
                <a:solidFill>
                  <a:srgbClr val="002060"/>
                </a:solidFill>
              </a:rPr>
              <a:t>i</a:t>
            </a:r>
            <a:r>
              <a:rPr lang="en-GB" i="1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is assumed </a:t>
            </a:r>
            <a:r>
              <a:rPr lang="en-GB" dirty="0">
                <a:solidFill>
                  <a:srgbClr val="002060"/>
                </a:solidFill>
              </a:rPr>
              <a:t>to be uniformly distributed on [0, </a:t>
            </a:r>
            <a:r>
              <a:rPr lang="el-GR" dirty="0" smtClean="0">
                <a:solidFill>
                  <a:srgbClr val="00206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τ</a:t>
            </a:r>
            <a:r>
              <a:rPr lang="en-GB" dirty="0" smtClean="0">
                <a:solidFill>
                  <a:srgbClr val="002060"/>
                </a:solidFill>
              </a:rPr>
              <a:t>], where parameter </a:t>
            </a:r>
            <a:r>
              <a:rPr lang="el-GR" dirty="0">
                <a:solidFill>
                  <a:srgbClr val="00206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τ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is the upper bound of propagation </a:t>
            </a:r>
            <a:r>
              <a:rPr lang="en-GB" dirty="0" smtClean="0">
                <a:solidFill>
                  <a:srgbClr val="002060"/>
                </a:solidFill>
              </a:rPr>
              <a:t>delay per </a:t>
            </a:r>
            <a:r>
              <a:rPr lang="en-GB" dirty="0">
                <a:solidFill>
                  <a:srgbClr val="002060"/>
                </a:solidFill>
              </a:rPr>
              <a:t>byte. </a:t>
            </a:r>
            <a:endParaRPr lang="en-GB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Provision </a:t>
            </a:r>
            <a:r>
              <a:rPr lang="en-US" dirty="0">
                <a:solidFill>
                  <a:srgbClr val="002060"/>
                </a:solidFill>
              </a:rPr>
              <a:t>policy</a:t>
            </a:r>
            <a:r>
              <a:rPr lang="en-US" dirty="0" smtClean="0">
                <a:solidFill>
                  <a:srgbClr val="002060"/>
                </a:solidFill>
              </a:rPr>
              <a:t>: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2060"/>
                </a:solidFill>
              </a:rPr>
              <a:t>The optimal </a:t>
            </a:r>
            <a:r>
              <a:rPr lang="en-US" dirty="0" smtClean="0">
                <a:solidFill>
                  <a:srgbClr val="002060"/>
                </a:solidFill>
              </a:rPr>
              <a:t>set </a:t>
            </a:r>
            <a:r>
              <a:rPr lang="en-GB" dirty="0" smtClean="0">
                <a:solidFill>
                  <a:srgbClr val="002060"/>
                </a:solidFill>
              </a:rPr>
              <a:t>of </a:t>
            </a:r>
            <a:r>
              <a:rPr lang="en-GB" dirty="0">
                <a:solidFill>
                  <a:srgbClr val="002060"/>
                </a:solidFill>
              </a:rPr>
              <a:t>provision nodes suggested by the P2P provider </a:t>
            </a:r>
            <a:r>
              <a:rPr lang="en-GB" dirty="0" smtClean="0">
                <a:solidFill>
                  <a:srgbClr val="002060"/>
                </a:solidFill>
              </a:rPr>
              <a:t>is </a:t>
            </a:r>
            <a:r>
              <a:rPr lang="en-US" dirty="0" smtClean="0">
                <a:solidFill>
                  <a:srgbClr val="002060"/>
                </a:solidFill>
              </a:rPr>
              <a:t>described </a:t>
            </a:r>
            <a:r>
              <a:rPr lang="en-US" dirty="0">
                <a:solidFill>
                  <a:srgbClr val="002060"/>
                </a:solidFill>
              </a:rPr>
              <a:t>as: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175" y="4963584"/>
            <a:ext cx="6640958" cy="134831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653" y="4388708"/>
            <a:ext cx="1617047" cy="2868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133700" y="430627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AdvPSPAL-R"/>
              </a:rPr>
              <a:t>is  </a:t>
            </a:r>
            <a:r>
              <a:rPr lang="en-US" dirty="0">
                <a:solidFill>
                  <a:srgbClr val="002060"/>
                </a:solidFill>
                <a:latin typeface="AdvPSPAL-R"/>
              </a:rPr>
              <a:t>the set </a:t>
            </a:r>
            <a:r>
              <a:rPr lang="en-US" dirty="0" smtClean="0">
                <a:solidFill>
                  <a:srgbClr val="002060"/>
                </a:solidFill>
                <a:latin typeface="AdvPSPAL-R"/>
              </a:rPr>
              <a:t>of </a:t>
            </a:r>
            <a:r>
              <a:rPr lang="en-GB" dirty="0" smtClean="0">
                <a:solidFill>
                  <a:srgbClr val="002060"/>
                </a:solidFill>
                <a:latin typeface="AdvPSPAL-R"/>
              </a:rPr>
              <a:t>transfer </a:t>
            </a:r>
            <a:r>
              <a:rPr lang="en-GB" dirty="0">
                <a:solidFill>
                  <a:srgbClr val="002060"/>
                </a:solidFill>
                <a:latin typeface="AdvPSPAL-R"/>
              </a:rPr>
              <a:t>delays of all available peer nodes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40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1244" y="318742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Multilateral </a:t>
            </a:r>
            <a:r>
              <a:rPr lang="en-US" dirty="0">
                <a:solidFill>
                  <a:srgbClr val="002060"/>
                </a:solidFill>
              </a:rPr>
              <a:t>Contracting Model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016" y="1831389"/>
            <a:ext cx="5343793" cy="428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5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General Model - Cost </a:t>
            </a:r>
            <a:r>
              <a:rPr lang="en-US" dirty="0">
                <a:solidFill>
                  <a:srgbClr val="002060"/>
                </a:solidFill>
              </a:rPr>
              <a:t>of capacity </a:t>
            </a:r>
            <a:r>
              <a:rPr lang="en-US" dirty="0" smtClean="0">
                <a:solidFill>
                  <a:srgbClr val="002060"/>
                </a:solidFill>
              </a:rPr>
              <a:t>provision</a:t>
            </a:r>
            <a:endParaRPr lang="en-US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rgbClr val="002060"/>
                    </a:solidFill>
                  </a:rPr>
                  <a:t>Cost of capacity provision</a:t>
                </a:r>
                <a:endParaRPr lang="en-US" dirty="0" smtClean="0">
                  <a:solidFill>
                    <a:srgbClr val="002060"/>
                  </a:solidFill>
                </a:endParaRPr>
              </a:p>
              <a:p>
                <a:endParaRPr lang="en-US" dirty="0" smtClean="0">
                  <a:solidFill>
                    <a:srgbClr val="002060"/>
                  </a:solidFill>
                </a:endParaRPr>
              </a:p>
              <a:p>
                <a:endParaRPr lang="en-US" dirty="0" smtClean="0">
                  <a:solidFill>
                    <a:srgbClr val="002060"/>
                  </a:solidFill>
                </a:endParaRPr>
              </a:p>
              <a:p>
                <a:r>
                  <a:rPr lang="en-US" dirty="0" smtClean="0">
                    <a:solidFill>
                      <a:srgbClr val="002060"/>
                    </a:solidFill>
                  </a:rPr>
                  <a:t>The </a:t>
                </a:r>
                <a:r>
                  <a:rPr lang="en-US" dirty="0">
                    <a:solidFill>
                      <a:srgbClr val="002060"/>
                    </a:solidFill>
                  </a:rPr>
                  <a:t>cost </a:t>
                </a:r>
                <a:r>
                  <a:rPr lang="en-US" dirty="0" smtClean="0">
                    <a:solidFill>
                      <a:srgbClr val="002060"/>
                    </a:solidFill>
                  </a:rPr>
                  <a:t>of</a:t>
                </a:r>
                <a:r>
                  <a:rPr lang="zh-TW" altLang="en-US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provisioning </a:t>
                </a:r>
                <a:r>
                  <a:rPr lang="en-GB" dirty="0">
                    <a:solidFill>
                      <a:srgbClr val="002060"/>
                    </a:solidFill>
                  </a:rPr>
                  <a:t>at </a:t>
                </a:r>
                <a:r>
                  <a:rPr lang="en-GB" i="1" dirty="0" err="1">
                    <a:solidFill>
                      <a:srgbClr val="002060"/>
                    </a:solidFill>
                  </a:rPr>
                  <a:t>D</a:t>
                </a:r>
                <a:r>
                  <a:rPr lang="en-GB" i="1" baseline="-25000" dirty="0" err="1">
                    <a:solidFill>
                      <a:srgbClr val="002060"/>
                    </a:solidFill>
                  </a:rPr>
                  <a:t>max</a:t>
                </a:r>
                <a:r>
                  <a:rPr lang="en-GB" dirty="0">
                    <a:solidFill>
                      <a:srgbClr val="002060"/>
                    </a:solidFill>
                  </a:rPr>
                  <a:t> is fixed and normalized to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zero</a:t>
                </a:r>
              </a:p>
              <a:p>
                <a:r>
                  <a:rPr lang="en-GB" dirty="0">
                    <a:solidFill>
                      <a:srgbClr val="002060"/>
                    </a:solidFill>
                  </a:rPr>
                  <a:t>There are </a:t>
                </a:r>
                <a:r>
                  <a:rPr lang="en-GB" i="1" dirty="0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 classes of peers. </a:t>
                </a:r>
                <a:r>
                  <a:rPr lang="en-GB" i="1" dirty="0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 could be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any</a:t>
                </a:r>
                <a:r>
                  <a:rPr lang="zh-TW" altLang="en-US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number </a:t>
                </a:r>
                <a:r>
                  <a:rPr lang="en-GB" dirty="0">
                    <a:solidFill>
                      <a:srgbClr val="002060"/>
                    </a:solidFill>
                  </a:rPr>
                  <a:t>as long as it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is countable</a:t>
                </a:r>
                <a:r>
                  <a:rPr lang="en-GB" dirty="0">
                    <a:solidFill>
                      <a:srgbClr val="002060"/>
                    </a:solidFill>
                  </a:rPr>
                  <a:t>, and the cost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for a </a:t>
                </a:r>
                <a:r>
                  <a:rPr lang="en-GB" dirty="0">
                    <a:solidFill>
                      <a:srgbClr val="002060"/>
                    </a:solidFill>
                  </a:rPr>
                  <a:t>peer belonging to class </a:t>
                </a:r>
                <a:r>
                  <a:rPr lang="en-GB" i="1" dirty="0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 is </a:t>
                </a:r>
                <a:r>
                  <a:rPr lang="en-GB" i="1" dirty="0" err="1" smtClean="0">
                    <a:solidFill>
                      <a:srgbClr val="002060"/>
                    </a:solidFill>
                  </a:rPr>
                  <a:t>c</a:t>
                </a:r>
                <a:r>
                  <a:rPr lang="en-GB" i="1" baseline="-25000" dirty="0" err="1" smtClean="0">
                    <a:solidFill>
                      <a:srgbClr val="002060"/>
                    </a:solidFill>
                  </a:rPr>
                  <a:t>p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,</a:t>
                </a:r>
                <a:r>
                  <a:rPr lang="en-GB" i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GB" i="1" dirty="0" err="1" smtClean="0">
                    <a:solidFill>
                      <a:srgbClr val="002060"/>
                    </a:solidFill>
                  </a:rPr>
                  <a:t>c</a:t>
                </a:r>
                <a:r>
                  <a:rPr lang="en-GB" i="1" baseline="-25000" dirty="0" err="1" smtClean="0">
                    <a:solidFill>
                      <a:srgbClr val="002060"/>
                    </a:solidFill>
                  </a:rPr>
                  <a:t>p</a:t>
                </a:r>
                <a:r>
                  <a:rPr lang="en-GB" i="1" dirty="0">
                    <a:solidFill>
                      <a:srgbClr val="002060"/>
                    </a:solidFill>
                  </a:rPr>
                  <a:t> </a:t>
                </a:r>
                <a:r>
                  <a:rPr lang="en-GB" i="1" dirty="0" smtClean="0">
                    <a:solidFill>
                      <a:srgbClr val="002060"/>
                    </a:solidFill>
                  </a:rPr>
                  <a:t>&lt;c</a:t>
                </a:r>
                <a:r>
                  <a:rPr lang="en-GB" i="1" baseline="-25000" dirty="0" smtClean="0">
                    <a:solidFill>
                      <a:srgbClr val="002060"/>
                    </a:solidFill>
                  </a:rPr>
                  <a:t>p</a:t>
                </a:r>
                <a:r>
                  <a:rPr lang="en-GB" baseline="-25000" dirty="0" smtClean="0">
                    <a:solidFill>
                      <a:srgbClr val="002060"/>
                    </a:solidFill>
                  </a:rPr>
                  <a:t>+1</a:t>
                </a:r>
              </a:p>
              <a:p>
                <a:r>
                  <a:rPr lang="en-US" dirty="0">
                    <a:solidFill>
                      <a:srgbClr val="002060"/>
                    </a:solidFill>
                  </a:rPr>
                  <a:t>The distribution is </a:t>
                </a:r>
                <a:r>
                  <a:rPr lang="en-US" dirty="0" err="1" smtClean="0">
                    <a:solidFill>
                      <a:srgbClr val="002060"/>
                    </a:solidFill>
                  </a:rPr>
                  <a:t>Pr</a:t>
                </a:r>
                <a:r>
                  <a:rPr lang="en-US" dirty="0">
                    <a:solidFill>
                      <a:srgbClr val="002060"/>
                    </a:solidFill>
                  </a:rPr>
                  <a:t>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(peer </a:t>
                </a:r>
                <a:r>
                  <a:rPr lang="en-GB" dirty="0">
                    <a:solidFill>
                      <a:srgbClr val="002060"/>
                    </a:solidFill>
                  </a:rPr>
                  <a:t>belonging to class </a:t>
                </a:r>
                <a:r>
                  <a:rPr lang="en-GB" i="1" dirty="0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) = </a:t>
                </a:r>
                <a:r>
                  <a:rPr lang="en-GB" i="1" dirty="0" err="1">
                    <a:solidFill>
                      <a:srgbClr val="002060"/>
                    </a:solidFill>
                  </a:rPr>
                  <a:t>m</a:t>
                </a:r>
                <a:r>
                  <a:rPr lang="en-GB" i="1" baseline="-25000" dirty="0" err="1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, such that </a:t>
                </a:r>
                <a:r>
                  <a:rPr lang="en-GB" dirty="0" err="1">
                    <a:solidFill>
                      <a:srgbClr val="002060"/>
                    </a:solidFill>
                  </a:rPr>
                  <a:t>mp</a:t>
                </a:r>
                <a:r>
                  <a:rPr lang="en-GB" dirty="0">
                    <a:solidFill>
                      <a:srgbClr val="002060"/>
                    </a:solidFill>
                  </a:rPr>
                  <a:t>[0</a:t>
                </a:r>
              </a:p>
              <a:p>
                <a:r>
                  <a:rPr lang="en-GB" dirty="0">
                    <a:solidFill>
                      <a:srgbClr val="002060"/>
                    </a:solidFill>
                  </a:rPr>
                  <a:t>and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GB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nary>
                  </m:oMath>
                </a14:m>
                <a:r>
                  <a:rPr lang="en-GB" dirty="0" smtClean="0">
                    <a:solidFill>
                      <a:srgbClr val="002060"/>
                    </a:solidFill>
                  </a:rPr>
                  <a:t>=1, </a:t>
                </a:r>
                <a:r>
                  <a:rPr lang="en-GB" dirty="0">
                    <a:solidFill>
                      <a:srgbClr val="002060"/>
                    </a:solidFill>
                  </a:rPr>
                  <a:t>for p = 1, 2, . . ., </a:t>
                </a:r>
                <a:r>
                  <a:rPr lang="en-GB" i="1" dirty="0" smtClean="0">
                    <a:solidFill>
                      <a:srgbClr val="002060"/>
                    </a:solidFill>
                  </a:rPr>
                  <a:t>P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內容版面配置區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091" y="2564296"/>
            <a:ext cx="4818909" cy="8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01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Reward for uploading service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76" y="2195614"/>
            <a:ext cx="5726955" cy="74778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775" y="3078339"/>
            <a:ext cx="5893556" cy="216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Optimal upload capacity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9321" y="2248010"/>
            <a:ext cx="6818244" cy="176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PROPOSITION 1</a:t>
            </a:r>
            <a:r>
              <a:rPr lang="en-GB" sz="2800" dirty="0">
                <a:solidFill>
                  <a:srgbClr val="002060"/>
                </a:solidFill>
              </a:rPr>
              <a:t>. If propagation delay </a:t>
            </a:r>
            <a:r>
              <a:rPr lang="en-GB" sz="2800" i="1" dirty="0" err="1">
                <a:solidFill>
                  <a:srgbClr val="002060"/>
                </a:solidFill>
              </a:rPr>
              <a:t>T</a:t>
            </a:r>
            <a:r>
              <a:rPr lang="en-GB" sz="2800" i="1" baseline="-25000" dirty="0" err="1">
                <a:solidFill>
                  <a:srgbClr val="002060"/>
                </a:solidFill>
              </a:rPr>
              <a:t>j</a:t>
            </a:r>
            <a:r>
              <a:rPr lang="en-GB" sz="2800" dirty="0">
                <a:solidFill>
                  <a:srgbClr val="002060"/>
                </a:solidFill>
              </a:rPr>
              <a:t> is uniformly </a:t>
            </a:r>
            <a:r>
              <a:rPr lang="en-GB" sz="2800" dirty="0" smtClean="0">
                <a:solidFill>
                  <a:srgbClr val="002060"/>
                </a:solidFill>
              </a:rPr>
              <a:t>distributed=in </a:t>
            </a:r>
            <a:r>
              <a:rPr lang="en-GB" sz="2800" dirty="0">
                <a:solidFill>
                  <a:srgbClr val="002060"/>
                </a:solidFill>
              </a:rPr>
              <a:t>[0, s], the optimal delay selection </a:t>
            </a:r>
            <a:r>
              <a:rPr lang="en-GB" sz="2800" i="1" dirty="0" err="1">
                <a:solidFill>
                  <a:srgbClr val="002060"/>
                </a:solidFill>
              </a:rPr>
              <a:t>D</a:t>
            </a:r>
            <a:r>
              <a:rPr lang="en-GB" sz="2800" i="1" baseline="-25000" dirty="0" err="1">
                <a:solidFill>
                  <a:srgbClr val="002060"/>
                </a:solidFill>
              </a:rPr>
              <a:t>j</a:t>
            </a:r>
            <a:r>
              <a:rPr lang="en-GB" sz="2800" dirty="0">
                <a:solidFill>
                  <a:srgbClr val="002060"/>
                </a:solidFill>
              </a:rPr>
              <a:t> , ∀</a:t>
            </a:r>
            <a:r>
              <a:rPr lang="en-GB" sz="2800" i="1" baseline="-25000" dirty="0" smtClean="0">
                <a:solidFill>
                  <a:srgbClr val="002060"/>
                </a:solidFill>
              </a:rPr>
              <a:t>j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satisfies</a:t>
            </a:r>
            <a:r>
              <a:rPr lang="en-US" sz="2800" dirty="0">
                <a:solidFill>
                  <a:srgbClr val="002060"/>
                </a:solidFill>
              </a:rPr>
              <a:t>:</a:t>
            </a:r>
            <a:br>
              <a:rPr lang="en-US" sz="2800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6243" y="1708035"/>
            <a:ext cx="5297557" cy="387952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74" y="1708035"/>
            <a:ext cx="5631078" cy="290041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462383"/>
            <a:ext cx="3460013" cy="82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Symmetric Model with Homogeneous Peers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57132" y="4560978"/>
            <a:ext cx="2146596" cy="38202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314" y="1595515"/>
            <a:ext cx="5327182" cy="218956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482" y="4078426"/>
            <a:ext cx="5317435" cy="146929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7926" y="4488015"/>
            <a:ext cx="1218830" cy="58667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056285" y="4997663"/>
            <a:ext cx="50093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  <a:latin typeface="AdvPSPAL-R"/>
              </a:rPr>
              <a:t>is the expected number </a:t>
            </a:r>
            <a:r>
              <a:rPr lang="en-GB" sz="1600" dirty="0" smtClean="0">
                <a:solidFill>
                  <a:srgbClr val="FF0000"/>
                </a:solidFill>
                <a:latin typeface="AdvPSPAL-R"/>
              </a:rPr>
              <a:t>of nodes </a:t>
            </a:r>
            <a:r>
              <a:rPr lang="en-GB" sz="1600" dirty="0">
                <a:solidFill>
                  <a:srgbClr val="FF0000"/>
                </a:solidFill>
                <a:latin typeface="AdvPSPAL-R"/>
              </a:rPr>
              <a:t>selected to jointly upload the </a:t>
            </a:r>
            <a:r>
              <a:rPr lang="en-GB" sz="1600" dirty="0" smtClean="0">
                <a:solidFill>
                  <a:srgbClr val="FF0000"/>
                </a:solidFill>
                <a:latin typeface="AdvPSPAL-R"/>
              </a:rPr>
              <a:t>file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03166" y="5780450"/>
            <a:ext cx="4605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AdvPSPAL-R"/>
              </a:rPr>
              <a:t>is the </a:t>
            </a:r>
            <a:r>
              <a:rPr lang="en-GB" sz="1600" dirty="0" smtClean="0">
                <a:solidFill>
                  <a:srgbClr val="FF0000"/>
                </a:solidFill>
                <a:latin typeface="AdvPSPAL-R"/>
              </a:rPr>
              <a:t>expected </a:t>
            </a:r>
            <a:r>
              <a:rPr lang="en-GB" sz="1600" dirty="0">
                <a:solidFill>
                  <a:srgbClr val="FF0000"/>
                </a:solidFill>
                <a:latin typeface="AdvPSPAL-R"/>
              </a:rPr>
              <a:t>number of peers who have the </a:t>
            </a:r>
            <a:r>
              <a:rPr lang="en-GB" sz="1600" dirty="0" smtClean="0">
                <a:solidFill>
                  <a:srgbClr val="FF0000"/>
                </a:solidFill>
                <a:latin typeface="AdvPSPAL-R"/>
              </a:rPr>
              <a:t>content </a:t>
            </a:r>
            <a:r>
              <a:rPr lang="en-US" sz="1600" dirty="0" smtClean="0">
                <a:solidFill>
                  <a:srgbClr val="FF0000"/>
                </a:solidFill>
                <a:latin typeface="AdvPSPAL-R"/>
              </a:rPr>
              <a:t>available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550" y="5816920"/>
            <a:ext cx="382021" cy="33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7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Optimal reward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78634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424" y="3868046"/>
            <a:ext cx="4990099" cy="139186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746" y="1941172"/>
            <a:ext cx="4653710" cy="287599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24" y="2169673"/>
            <a:ext cx="4990099" cy="75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P2P economy </a:t>
            </a:r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3590217" y="3637669"/>
            <a:ext cx="1968285" cy="144134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3346625" y="2725101"/>
            <a:ext cx="3394129" cy="2541722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3114149" y="1857081"/>
            <a:ext cx="5067946" cy="35611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`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3815865" y="4037005"/>
            <a:ext cx="1627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P2P economy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490766" y="3211645"/>
            <a:ext cx="128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Sharing economy 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813496" y="2762337"/>
            <a:ext cx="128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Platform economy</a:t>
            </a:r>
            <a:endParaRPr lang="zh-TW" altLang="en-US" dirty="0"/>
          </a:p>
        </p:txBody>
      </p:sp>
      <p:sp>
        <p:nvSpPr>
          <p:cNvPr id="25" name="橢圓 24"/>
          <p:cNvSpPr/>
          <p:nvPr/>
        </p:nvSpPr>
        <p:spPr>
          <a:xfrm>
            <a:off x="3114149" y="1331844"/>
            <a:ext cx="6427416" cy="4418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`</a:t>
            </a:r>
            <a:endParaRPr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136226" y="2334241"/>
            <a:ext cx="128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Digital economy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100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srgbClr val="002060"/>
                </a:solidFill>
              </a:rPr>
              <a:t>PROPOSITION 2</a:t>
            </a:r>
            <a:r>
              <a:rPr lang="en-GB" sz="3200" dirty="0">
                <a:solidFill>
                  <a:srgbClr val="002060"/>
                </a:solidFill>
              </a:rPr>
              <a:t>. The optimal reward scheme (</a:t>
            </a:r>
            <a:r>
              <a:rPr lang="en-GB" sz="3200" dirty="0" smtClean="0">
                <a:solidFill>
                  <a:srgbClr val="002060"/>
                </a:solidFill>
              </a:rPr>
              <a:t>availability compensation </a:t>
            </a:r>
            <a:r>
              <a:rPr lang="en-GB" sz="3200" dirty="0">
                <a:solidFill>
                  <a:srgbClr val="002060"/>
                </a:solidFill>
              </a:rPr>
              <a:t>and upload compensation), and delay </a:t>
            </a:r>
            <a:r>
              <a:rPr lang="en-GB" sz="3200" dirty="0" smtClean="0">
                <a:solidFill>
                  <a:srgbClr val="002060"/>
                </a:solidFill>
              </a:rPr>
              <a:t>are</a:t>
            </a:r>
            <a:r>
              <a:rPr lang="en-US" sz="3200" dirty="0" smtClean="0">
                <a:solidFill>
                  <a:srgbClr val="002060"/>
                </a:solidFill>
              </a:rPr>
              <a:t>given </a:t>
            </a:r>
            <a:r>
              <a:rPr lang="en-US" sz="3200" dirty="0">
                <a:solidFill>
                  <a:srgbClr val="002060"/>
                </a:solidFill>
              </a:rPr>
              <a:t>by the following: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433" y="2236719"/>
            <a:ext cx="5959001" cy="389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Impact of System Parameters on Reward Scheme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69" y="2357054"/>
            <a:ext cx="6909792" cy="256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4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Heterogeneous Peers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68425"/>
            <a:ext cx="10515600" cy="4351338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Two separable classes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</a:rPr>
              <a:t>(</a:t>
            </a:r>
            <a:r>
              <a:rPr lang="en-US" altLang="zh-TW" i="1" dirty="0" smtClean="0">
                <a:solidFill>
                  <a:srgbClr val="002060"/>
                </a:solidFill>
              </a:rPr>
              <a:t>D</a:t>
            </a:r>
            <a:r>
              <a:rPr lang="en-US" altLang="zh-TW" baseline="-25000" dirty="0" smtClean="0">
                <a:solidFill>
                  <a:srgbClr val="002060"/>
                </a:solidFill>
              </a:rPr>
              <a:t>2</a:t>
            </a:r>
            <a:r>
              <a:rPr lang="en-US" altLang="zh-TW" dirty="0" smtClean="0">
                <a:solidFill>
                  <a:srgbClr val="002060"/>
                </a:solidFill>
              </a:rPr>
              <a:t>-</a:t>
            </a:r>
            <a:r>
              <a:rPr lang="en-US" altLang="zh-TW" i="1" dirty="0" smtClean="0">
                <a:solidFill>
                  <a:srgbClr val="002060"/>
                </a:solidFill>
              </a:rPr>
              <a:t>D</a:t>
            </a:r>
            <a:r>
              <a:rPr lang="en-US" altLang="zh-TW" baseline="-25000" dirty="0" smtClean="0">
                <a:solidFill>
                  <a:srgbClr val="002060"/>
                </a:solidFill>
              </a:rPr>
              <a:t>1</a:t>
            </a:r>
            <a:r>
              <a:rPr lang="en-US" altLang="zh-TW" dirty="0" smtClean="0">
                <a:solidFill>
                  <a:srgbClr val="002060"/>
                </a:solidFill>
              </a:rPr>
              <a:t>≥</a:t>
            </a:r>
            <a:r>
              <a:rPr lang="el-GR" altLang="zh-TW" dirty="0" smtClean="0">
                <a:solidFill>
                  <a:srgbClr val="00206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τ</a:t>
            </a:r>
            <a:endParaRPr lang="en-US" dirty="0">
              <a:solidFill>
                <a:srgbClr val="002060"/>
              </a:solidFill>
              <a:latin typeface="AdvPSPAL-I"/>
            </a:endParaRPr>
          </a:p>
          <a:p>
            <a:r>
              <a:rPr lang="en-US" dirty="0" smtClean="0">
                <a:latin typeface="AdvPSPAL-R"/>
              </a:rPr>
              <a:t>are class 1 peers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45112"/>
            <a:ext cx="5171166" cy="42852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37721" y="256065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AdvPSPAL-R"/>
              </a:rPr>
              <a:t>.</a:t>
            </a:r>
            <a:endParaRPr lang="en-US" dirty="0"/>
          </a:p>
        </p:txBody>
      </p:sp>
      <p:sp>
        <p:nvSpPr>
          <p:cNvPr id="7" name="矩形 6"/>
          <p:cNvSpPr/>
          <p:nvPr/>
        </p:nvSpPr>
        <p:spPr>
          <a:xfrm>
            <a:off x="6458096" y="3851111"/>
            <a:ext cx="4590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  <a:ea typeface="PMingLiU" panose="02020500000000000000" pitchFamily="18" charset="-120"/>
              </a:rPr>
              <a:t>η</a:t>
            </a:r>
            <a:r>
              <a:rPr lang="en-US" baseline="-25000" dirty="0" smtClean="0">
                <a:solidFill>
                  <a:srgbClr val="FF0000"/>
                </a:solidFill>
                <a:ea typeface="PMingLiU" panose="02020500000000000000" pitchFamily="18" charset="-120"/>
              </a:rPr>
              <a:t> </a:t>
            </a:r>
            <a:r>
              <a:rPr lang="en-US" dirty="0" smtClean="0">
                <a:solidFill>
                  <a:srgbClr val="FF0000"/>
                </a:solidFill>
                <a:ea typeface="PMingLiU" panose="02020500000000000000" pitchFamily="18" charset="-120"/>
              </a:rPr>
              <a:t>= the </a:t>
            </a:r>
            <a:r>
              <a:rPr lang="en-GB" dirty="0">
                <a:solidFill>
                  <a:srgbClr val="FF0000"/>
                </a:solidFill>
              </a:rPr>
              <a:t>p</a:t>
            </a:r>
            <a:r>
              <a:rPr lang="en-GB" dirty="0" smtClean="0">
                <a:solidFill>
                  <a:srgbClr val="FF0000"/>
                </a:solidFill>
              </a:rPr>
              <a:t>robability at </a:t>
            </a:r>
            <a:r>
              <a:rPr lang="en-GB" dirty="0">
                <a:solidFill>
                  <a:srgbClr val="FF0000"/>
                </a:solidFill>
              </a:rPr>
              <a:t>least </a:t>
            </a:r>
            <a:r>
              <a:rPr lang="en-GB" dirty="0" smtClean="0">
                <a:solidFill>
                  <a:srgbClr val="FF0000"/>
                </a:solidFill>
              </a:rPr>
              <a:t>      selected nodes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966" y="4591047"/>
            <a:ext cx="220582" cy="27572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482052" y="4522431"/>
            <a:ext cx="45908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ea typeface="PMingLiU" panose="02020500000000000000" pitchFamily="18" charset="-120"/>
              </a:rPr>
              <a:t>η</a:t>
            </a:r>
            <a:r>
              <a:rPr lang="en-US" baseline="-25000" dirty="0">
                <a:solidFill>
                  <a:srgbClr val="FF0000"/>
                </a:solidFill>
                <a:ea typeface="PMingLiU" panose="02020500000000000000" pitchFamily="18" charset="-120"/>
              </a:rPr>
              <a:t>1 </a:t>
            </a:r>
            <a:r>
              <a:rPr lang="en-US" dirty="0" smtClean="0">
                <a:solidFill>
                  <a:srgbClr val="FF0000"/>
                </a:solidFill>
                <a:ea typeface="PMingLiU" panose="02020500000000000000" pitchFamily="18" charset="-120"/>
              </a:rPr>
              <a:t>= the </a:t>
            </a:r>
            <a:r>
              <a:rPr lang="en-GB" dirty="0">
                <a:solidFill>
                  <a:srgbClr val="FF0000"/>
                </a:solidFill>
              </a:rPr>
              <a:t>p</a:t>
            </a:r>
            <a:r>
              <a:rPr lang="en-GB" dirty="0" smtClean="0">
                <a:solidFill>
                  <a:srgbClr val="FF0000"/>
                </a:solidFill>
              </a:rPr>
              <a:t>robability at </a:t>
            </a:r>
            <a:r>
              <a:rPr lang="en-GB" dirty="0">
                <a:solidFill>
                  <a:srgbClr val="FF0000"/>
                </a:solidFill>
              </a:rPr>
              <a:t>least </a:t>
            </a:r>
            <a:r>
              <a:rPr lang="en-GB" dirty="0" smtClean="0">
                <a:solidFill>
                  <a:srgbClr val="FF0000"/>
                </a:solidFill>
              </a:rPr>
              <a:t>      selected </a:t>
            </a:r>
            <a:r>
              <a:rPr lang="en-GB" dirty="0">
                <a:solidFill>
                  <a:srgbClr val="FF0000"/>
                </a:solidFill>
              </a:rPr>
              <a:t>nodes </a:t>
            </a:r>
            <a:r>
              <a:rPr lang="en-GB" dirty="0" smtClean="0">
                <a:solidFill>
                  <a:srgbClr val="FF0000"/>
                </a:solidFill>
              </a:rPr>
              <a:t>are </a:t>
            </a:r>
            <a:r>
              <a:rPr lang="en-GB" dirty="0">
                <a:solidFill>
                  <a:srgbClr val="FF0000"/>
                </a:solidFill>
              </a:rPr>
              <a:t>class 1 peers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5977217" y="27871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701" y="3911282"/>
            <a:ext cx="220582" cy="27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7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Payoff functions </a:t>
            </a:r>
            <a:r>
              <a:rPr lang="en-US" dirty="0" smtClean="0"/>
              <a:t>– two classes</a:t>
            </a:r>
            <a:endParaRPr 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1791" y="2186609"/>
            <a:ext cx="5716332" cy="109865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252" y="3629021"/>
            <a:ext cx="5116173" cy="253469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029450" y="2735938"/>
            <a:ext cx="3929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  <a:ea typeface="PMingLiU" panose="02020500000000000000" pitchFamily="18" charset="-120"/>
              </a:rPr>
              <a:t>κ</a:t>
            </a:r>
            <a:r>
              <a:rPr lang="en-US" dirty="0" smtClean="0">
                <a:solidFill>
                  <a:srgbClr val="FF0000"/>
                </a:solidFill>
              </a:rPr>
              <a:t>:expected number of peers selected</a:t>
            </a:r>
          </a:p>
          <a:p>
            <a:r>
              <a:rPr lang="el-GR" dirty="0">
                <a:solidFill>
                  <a:srgbClr val="FF0000"/>
                </a:solidFill>
                <a:ea typeface="PMingLiU" panose="02020500000000000000" pitchFamily="18" charset="-120"/>
              </a:rPr>
              <a:t>κ</a:t>
            </a:r>
            <a:r>
              <a:rPr lang="en-US" baseline="-25000" dirty="0" smtClean="0">
                <a:solidFill>
                  <a:srgbClr val="FF0000"/>
                </a:solidFill>
                <a:ea typeface="PMingLiU" panose="02020500000000000000" pitchFamily="18" charset="-120"/>
              </a:rPr>
              <a:t>1 </a:t>
            </a:r>
            <a:r>
              <a:rPr lang="en-US" dirty="0" smtClean="0">
                <a:solidFill>
                  <a:srgbClr val="FF0000"/>
                </a:solidFill>
                <a:ea typeface="PMingLiU" panose="02020500000000000000" pitchFamily="18" charset="-120"/>
              </a:rPr>
              <a:t>Class 1 , </a:t>
            </a:r>
            <a:r>
              <a:rPr lang="el-GR" dirty="0" smtClean="0">
                <a:solidFill>
                  <a:srgbClr val="FF0000"/>
                </a:solidFill>
                <a:ea typeface="PMingLiU" panose="02020500000000000000" pitchFamily="18" charset="-120"/>
              </a:rPr>
              <a:t>κ</a:t>
            </a:r>
            <a:r>
              <a:rPr lang="en-US" baseline="-25000" dirty="0" smtClean="0">
                <a:solidFill>
                  <a:srgbClr val="FF0000"/>
                </a:solidFill>
                <a:ea typeface="PMingLiU" panose="02020500000000000000" pitchFamily="18" charset="-120"/>
              </a:rPr>
              <a:t>2</a:t>
            </a:r>
            <a:r>
              <a:rPr lang="en-US" dirty="0" smtClean="0">
                <a:solidFill>
                  <a:srgbClr val="FF0000"/>
                </a:solidFill>
                <a:ea typeface="PMingLiU" panose="02020500000000000000" pitchFamily="18" charset="-120"/>
              </a:rPr>
              <a:t> class 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06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Rewards under two classes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115" y="2022261"/>
            <a:ext cx="7941824" cy="379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4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of System Parameters on Reward </a:t>
            </a:r>
            <a:r>
              <a:rPr lang="en-GB" dirty="0" smtClean="0"/>
              <a:t>Scheme </a:t>
            </a:r>
            <a:r>
              <a:rPr lang="en-US" altLang="zh-TW" dirty="0" smtClean="0"/>
              <a:t>(two classes)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054" y="2611046"/>
            <a:ext cx="5521025" cy="249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1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Conclusion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Utilizing the principal-agent model, this study </a:t>
            </a:r>
            <a:r>
              <a:rPr lang="en-GB" dirty="0" smtClean="0">
                <a:solidFill>
                  <a:srgbClr val="002060"/>
                </a:solidFill>
              </a:rPr>
              <a:t>presents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a </a:t>
            </a:r>
            <a:r>
              <a:rPr lang="en-GB" dirty="0">
                <a:solidFill>
                  <a:srgbClr val="002060"/>
                </a:solidFill>
              </a:rPr>
              <a:t>contracting scheme for P2P file-sharing </a:t>
            </a:r>
            <a:r>
              <a:rPr lang="en-GB" dirty="0" smtClean="0">
                <a:solidFill>
                  <a:srgbClr val="002060"/>
                </a:solidFill>
              </a:rPr>
              <a:t>networks</a:t>
            </a:r>
          </a:p>
          <a:p>
            <a:r>
              <a:rPr lang="en-US" dirty="0">
                <a:solidFill>
                  <a:srgbClr val="002060"/>
                </a:solidFill>
              </a:rPr>
              <a:t>A more generalized contest model with network </a:t>
            </a:r>
            <a:r>
              <a:rPr lang="en-US" b="1" dirty="0">
                <a:solidFill>
                  <a:srgbClr val="002060"/>
                </a:solidFill>
              </a:rPr>
              <a:t>externality on uncertainty</a:t>
            </a:r>
            <a:r>
              <a:rPr lang="en-US" dirty="0">
                <a:solidFill>
                  <a:srgbClr val="002060"/>
                </a:solidFill>
              </a:rPr>
              <a:t> (propagation delay)and </a:t>
            </a:r>
            <a:r>
              <a:rPr lang="en-US" b="1" dirty="0">
                <a:solidFill>
                  <a:srgbClr val="002060"/>
                </a:solidFill>
              </a:rPr>
              <a:t>dynamic contesters </a:t>
            </a:r>
            <a:r>
              <a:rPr lang="en-US" dirty="0">
                <a:solidFill>
                  <a:srgbClr val="002060"/>
                </a:solidFill>
              </a:rPr>
              <a:t>(content availability 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r>
              <a:rPr lang="en-US" dirty="0">
                <a:solidFill>
                  <a:srgbClr val="002060"/>
                </a:solidFill>
              </a:rPr>
              <a:t>T</a:t>
            </a:r>
            <a:r>
              <a:rPr lang="en-US" dirty="0" smtClean="0">
                <a:solidFill>
                  <a:srgbClr val="002060"/>
                </a:solidFill>
              </a:rPr>
              <a:t>he </a:t>
            </a:r>
            <a:r>
              <a:rPr lang="en-US" dirty="0">
                <a:solidFill>
                  <a:srgbClr val="002060"/>
                </a:solidFill>
              </a:rPr>
              <a:t>contract scheme </a:t>
            </a:r>
            <a:r>
              <a:rPr lang="en-GB" dirty="0" smtClean="0">
                <a:solidFill>
                  <a:srgbClr val="002060"/>
                </a:solidFill>
              </a:rPr>
              <a:t>complies </a:t>
            </a:r>
            <a:r>
              <a:rPr lang="en-GB" dirty="0">
                <a:solidFill>
                  <a:srgbClr val="002060"/>
                </a:solidFill>
              </a:rPr>
              <a:t>with P2P technological </a:t>
            </a:r>
            <a:r>
              <a:rPr lang="en-GB" dirty="0" smtClean="0">
                <a:solidFill>
                  <a:srgbClr val="002060"/>
                </a:solidFill>
              </a:rPr>
              <a:t>protocols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which </a:t>
            </a:r>
            <a:r>
              <a:rPr lang="en-GB" dirty="0">
                <a:solidFill>
                  <a:srgbClr val="002060"/>
                </a:solidFill>
              </a:rPr>
              <a:t>allow file swarming—simultaneous </a:t>
            </a:r>
            <a:r>
              <a:rPr lang="en-GB" dirty="0" smtClean="0">
                <a:solidFill>
                  <a:srgbClr val="002060"/>
                </a:solidFill>
              </a:rPr>
              <a:t>download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from </a:t>
            </a:r>
            <a:r>
              <a:rPr lang="en-GB" dirty="0">
                <a:solidFill>
                  <a:srgbClr val="002060"/>
                </a:solidFill>
              </a:rPr>
              <a:t>various provision </a:t>
            </a:r>
            <a:r>
              <a:rPr lang="en-GB" dirty="0" smtClean="0">
                <a:solidFill>
                  <a:srgbClr val="002060"/>
                </a:solidFill>
              </a:rPr>
              <a:t>nodes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ranked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</a:rPr>
              <a:t>by </a:t>
            </a:r>
            <a:r>
              <a:rPr lang="en-GB" dirty="0" smtClean="0">
                <a:solidFill>
                  <a:srgbClr val="002060"/>
                </a:solidFill>
              </a:rPr>
              <a:t>to </a:t>
            </a:r>
            <a:r>
              <a:rPr lang="en-GB" dirty="0">
                <a:solidFill>
                  <a:srgbClr val="002060"/>
                </a:solidFill>
              </a:rPr>
              <a:t>transfer delay </a:t>
            </a:r>
            <a:r>
              <a:rPr lang="en-GB" dirty="0" smtClean="0">
                <a:solidFill>
                  <a:srgbClr val="002060"/>
                </a:solidFill>
              </a:rPr>
              <a:t>performance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The mechanisms can </a:t>
            </a:r>
            <a:r>
              <a:rPr lang="en-US" dirty="0" smtClean="0">
                <a:solidFill>
                  <a:srgbClr val="002060"/>
                </a:solidFill>
              </a:rPr>
              <a:t>eliminates behaviors of piracy and free-riding and incentivize contribution(uploading)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46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en-US" altLang="zh-TW" sz="3600" dirty="0" smtClean="0"/>
              <a:t>P2P &amp; Crowd Business model</a:t>
            </a:r>
            <a:endParaRPr kumimoji="1" lang="zh-TW" altLang="en-US" sz="3600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Person to Person </a:t>
              </a:r>
              <a:r>
                <a:rPr lang="zh-TW" altLang="en-US" sz="2000" b="1" dirty="0" smtClean="0"/>
                <a:t>，</a:t>
              </a:r>
              <a:endParaRPr lang="en-US" altLang="zh-TW" sz="2000" b="1" dirty="0" smtClean="0"/>
            </a:p>
            <a:p>
              <a:r>
                <a:rPr lang="en-US" altLang="zh-TW" sz="2000" b="1" dirty="0" err="1" smtClean="0"/>
                <a:t>disitermediary</a:t>
              </a:r>
              <a:r>
                <a:rPr lang="en-US" altLang="zh-TW" sz="2000" b="1" dirty="0" smtClean="0"/>
                <a:t> 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dirty="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713539"/>
            <a:ext cx="3628570" cy="3676320"/>
            <a:chOff x="4049486" y="1714087"/>
            <a:chExt cx="3628570" cy="3676320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900" b="1" dirty="0" smtClean="0"/>
                <a:t>Long tail market ,</a:t>
              </a:r>
            </a:p>
            <a:p>
              <a:r>
                <a:rPr lang="en-US" altLang="zh-TW" sz="1900" b="1" dirty="0" smtClean="0"/>
                <a:t> micro customer aggregation 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714087"/>
              <a:ext cx="1238616" cy="1209282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2000" b="1" dirty="0" smtClean="0"/>
                <a:t>Crowd</a:t>
              </a:r>
              <a:endParaRPr kumimoji="1" lang="zh-TW" altLang="en-US" sz="20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Mutual interest, trust, reciprocal</a:t>
              </a:r>
              <a:r>
                <a:rPr lang="zh-TW" altLang="en-US" b="1" dirty="0" smtClean="0"/>
                <a:t>，</a:t>
              </a:r>
              <a:r>
                <a:rPr lang="en-US" altLang="zh-TW" b="1" dirty="0" smtClean="0"/>
                <a:t>resource sharing 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1500" b="1" dirty="0" smtClean="0"/>
                <a:t>Social network</a:t>
              </a:r>
              <a:endParaRPr kumimoji="1" lang="zh-TW" altLang="en-US" sz="15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0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845236" y="125968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09030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06711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392427" y="2756349"/>
            <a:ext cx="3543369" cy="3367779"/>
            <a:chOff x="392427" y="2955129"/>
            <a:chExt cx="3543369" cy="336777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295512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8201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>
                  <a:solidFill>
                    <a:srgbClr val="604878"/>
                  </a:solidFill>
                </a:rPr>
                <a:t>Transparency  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392427" y="4293969"/>
              <a:ext cx="11957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Efficiency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11113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Low cost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410912" y="5724333"/>
              <a:ext cx="1520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High variety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345472" y="945123"/>
            <a:ext cx="4145031" cy="3131568"/>
            <a:chOff x="4345472" y="1143903"/>
            <a:chExt cx="4145031" cy="3131568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6944" y="1143903"/>
              <a:ext cx="236355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Openness, low entry barrier 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345472" y="2153052"/>
              <a:ext cx="155773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Mass market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341657" y="2710968"/>
              <a:ext cx="198612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Trend prediction (Crowd wisdom)</a:t>
              </a: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24419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71235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68240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42830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14975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398552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522036"/>
            <a:ext cx="150528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Recognition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228246"/>
            <a:ext cx="130837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Trustiness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4975494"/>
            <a:ext cx="135171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 </a:t>
            </a:r>
            <a:r>
              <a:rPr kumimoji="1" lang="en-US" altLang="zh-TW" sz="2000" b="1" dirty="0" smtClean="0">
                <a:solidFill>
                  <a:srgbClr val="C19859"/>
                </a:solidFill>
              </a:rPr>
              <a:t>Endorsing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11220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61133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152535" y="3407242"/>
            <a:ext cx="194360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DA07B"/>
                </a:solidFill>
              </a:rPr>
              <a:t>User generation </a:t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(Crowdsourcing)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13538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580532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7605293" y="5573460"/>
            <a:ext cx="267534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Collaborative sharing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38945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sp>
        <p:nvSpPr>
          <p:cNvPr id="49" name="橢圓 48"/>
          <p:cNvSpPr/>
          <p:nvPr/>
        </p:nvSpPr>
        <p:spPr>
          <a:xfrm>
            <a:off x="100183" y="373943"/>
            <a:ext cx="1238616" cy="1238616"/>
          </a:xfrm>
          <a:prstGeom prst="ellipse">
            <a:avLst/>
          </a:prstGeom>
          <a:solidFill>
            <a:srgbClr val="604878"/>
          </a:solidFill>
          <a:ln>
            <a:solidFill>
              <a:srgbClr val="604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3200" dirty="0" smtClean="0"/>
              <a:t>P2P</a:t>
            </a:r>
            <a:endParaRPr kumimoji="1" lang="zh-TW" altLang="en-US" sz="3200" dirty="0"/>
          </a:p>
        </p:txBody>
      </p:sp>
      <p:sp>
        <p:nvSpPr>
          <p:cNvPr id="52" name="橢圓 51"/>
          <p:cNvSpPr/>
          <p:nvPr/>
        </p:nvSpPr>
        <p:spPr>
          <a:xfrm>
            <a:off x="3721164" y="5302526"/>
            <a:ext cx="1238616" cy="1209282"/>
          </a:xfrm>
          <a:prstGeom prst="ellipse">
            <a:avLst/>
          </a:prstGeom>
          <a:solidFill>
            <a:srgbClr val="4DA07B"/>
          </a:solidFill>
          <a:ln>
            <a:solidFill>
              <a:srgbClr val="4DA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2000" b="1" dirty="0"/>
              <a:t>C</a:t>
            </a:r>
            <a:r>
              <a:rPr kumimoji="1" lang="en-US" altLang="zh-TW" sz="2000" b="1" dirty="0" smtClean="0"/>
              <a:t>rowd</a:t>
            </a:r>
            <a:endParaRPr kumimoji="1" lang="zh-TW" altLang="en-US" sz="2000" b="1" dirty="0"/>
          </a:p>
        </p:txBody>
      </p:sp>
      <p:sp>
        <p:nvSpPr>
          <p:cNvPr id="55" name="橢圓 54"/>
          <p:cNvSpPr/>
          <p:nvPr/>
        </p:nvSpPr>
        <p:spPr>
          <a:xfrm>
            <a:off x="10834780" y="355808"/>
            <a:ext cx="1238616" cy="1238616"/>
          </a:xfrm>
          <a:prstGeom prst="ellipse">
            <a:avLst/>
          </a:prstGeom>
          <a:solidFill>
            <a:srgbClr val="C19859"/>
          </a:solidFill>
          <a:ln>
            <a:solidFill>
              <a:srgbClr val="C19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1400" b="1" dirty="0" smtClean="0"/>
              <a:t>Social network</a:t>
            </a:r>
            <a:endParaRPr kumimoji="1"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8310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Sharing economy is changing our life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143673" y="382516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資料庫圖表 7"/>
          <p:cNvGraphicFramePr/>
          <p:nvPr>
            <p:extLst/>
          </p:nvPr>
        </p:nvGraphicFramePr>
        <p:xfrm>
          <a:off x="3024166" y="1857364"/>
          <a:ext cx="57150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圖片 8" descr="foo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31505" y="1498464"/>
            <a:ext cx="1926419" cy="1714512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圖片 9" descr="aircloset-screensho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2770" y="2714620"/>
            <a:ext cx="2177910" cy="1214446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圖片 10" descr="airbn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1504" y="4071942"/>
            <a:ext cx="1964166" cy="644176"/>
          </a:xfrm>
          <a:prstGeom prst="rect">
            <a:avLst/>
          </a:prstGeom>
        </p:spPr>
      </p:pic>
      <p:pic>
        <p:nvPicPr>
          <p:cNvPr id="12" name="圖片 11" descr="uber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2769" y="4785963"/>
            <a:ext cx="2177910" cy="1462538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3" name="直線接點 12"/>
          <p:cNvCxnSpPr/>
          <p:nvPr/>
        </p:nvCxnSpPr>
        <p:spPr>
          <a:xfrm>
            <a:off x="3590176" y="2315964"/>
            <a:ext cx="161813" cy="0"/>
          </a:xfrm>
          <a:prstGeom prst="line">
            <a:avLst/>
          </a:prstGeom>
          <a:ln w="28575">
            <a:solidFill>
              <a:srgbClr val="006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>
            <a:endCxn id="10" idx="1"/>
          </p:cNvCxnSpPr>
          <p:nvPr/>
        </p:nvCxnSpPr>
        <p:spPr>
          <a:xfrm>
            <a:off x="8020338" y="3321843"/>
            <a:ext cx="2880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3597680" y="4417368"/>
            <a:ext cx="161813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8020338" y="5517232"/>
            <a:ext cx="28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53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economy models   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Digital content distribution (Digital economy)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P2P Physical resource sharing (Sharing economy)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P2P Finance (Fintech)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90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Sharing economy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Community to P2P Market – incentive to avoid free riding 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Fee and reward scheme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P2P market to B2P market – deployment to reduce provision uncertainty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Mixing of peer provision and business </a:t>
            </a:r>
            <a:r>
              <a:rPr lang="en-US" dirty="0" smtClean="0">
                <a:solidFill>
                  <a:srgbClr val="002060"/>
                </a:solidFill>
              </a:rPr>
              <a:t>provision</a:t>
            </a:r>
            <a:endParaRPr lang="en-US" dirty="0" smtClean="0">
              <a:solidFill>
                <a:srgbClr val="002060"/>
              </a:solidFill>
            </a:endParaRP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7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9787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524002" y="-1841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2273301" y="532213"/>
            <a:ext cx="7176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>
                <a:solidFill>
                  <a:srgbClr val="660066"/>
                </a:solidFill>
                <a:latin typeface="Tahoma"/>
                <a:cs typeface="Tahoma"/>
              </a:rPr>
              <a:t>Social Finance Applications</a:t>
            </a:r>
            <a:endParaRPr kumimoji="1" lang="zh-TW" altLang="en-US" sz="40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5598498" y="3934369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Recommendation</a:t>
            </a:r>
          </a:p>
        </p:txBody>
      </p:sp>
      <p:sp>
        <p:nvSpPr>
          <p:cNvPr id="57" name="文字方塊 56"/>
          <p:cNvSpPr txBox="1"/>
          <p:nvPr/>
        </p:nvSpPr>
        <p:spPr>
          <a:xfrm>
            <a:off x="3945532" y="2785931"/>
            <a:ext cx="1957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Marketing</a:t>
            </a: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and Advertising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7064478" y="5135852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Context</a:t>
            </a: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Application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5" name="資料圖表 1"/>
          <p:cNvGraphicFramePr/>
          <p:nvPr>
            <p:extLst/>
          </p:nvPr>
        </p:nvGraphicFramePr>
        <p:xfrm>
          <a:off x="818134" y="1453437"/>
          <a:ext cx="7428681" cy="4831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4" descr="socialnetwor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84" y="1538103"/>
            <a:ext cx="2716932" cy="261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84" y="4533236"/>
            <a:ext cx="2756282" cy="157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3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dirty="0" smtClean="0">
                <a:latin typeface="+mn-lt"/>
                <a:ea typeface="+mn-ea"/>
              </a:rPr>
              <a:t>P2P</a:t>
            </a:r>
            <a:r>
              <a:rPr lang="zh-TW" altLang="en-US" dirty="0">
                <a:latin typeface="+mn-lt"/>
                <a:ea typeface="+mn-ea"/>
              </a:rPr>
              <a:t> </a:t>
            </a:r>
            <a:r>
              <a:rPr lang="en-US" altLang="zh-TW" dirty="0" smtClean="0">
                <a:latin typeface="+mn-lt"/>
                <a:ea typeface="+mn-ea"/>
              </a:rPr>
              <a:t>Lending operations </a:t>
            </a:r>
            <a:endParaRPr kumimoji="1" lang="zh-TW" altLang="en-US" sz="3000" dirty="0">
              <a:latin typeface="+mn-lt"/>
              <a:ea typeface="+mn-ea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68188" y="1295400"/>
            <a:ext cx="10760212" cy="5078038"/>
            <a:chOff x="612057" y="868384"/>
            <a:chExt cx="10983172" cy="5509176"/>
          </a:xfrm>
        </p:grpSpPr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3368" y="5784076"/>
              <a:ext cx="1185620" cy="593484"/>
            </a:xfrm>
            <a:prstGeom prst="rect">
              <a:avLst/>
            </a:prstGeom>
          </p:spPr>
        </p:pic>
        <p:sp>
          <p:nvSpPr>
            <p:cNvPr id="25" name="文字方塊 24"/>
            <p:cNvSpPr txBox="1"/>
            <p:nvPr/>
          </p:nvSpPr>
          <p:spPr>
            <a:xfrm>
              <a:off x="6642100" y="5964893"/>
              <a:ext cx="1945726" cy="400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Guarantee Agency</a:t>
              </a:r>
              <a:endParaRPr lang="zh-TW" altLang="en-US" b="1" dirty="0"/>
            </a:p>
          </p:txBody>
        </p:sp>
        <p:grpSp>
          <p:nvGrpSpPr>
            <p:cNvPr id="5" name="群組 4"/>
            <p:cNvGrpSpPr/>
            <p:nvPr/>
          </p:nvGrpSpPr>
          <p:grpSpPr>
            <a:xfrm>
              <a:off x="612057" y="868384"/>
              <a:ext cx="10983172" cy="4895969"/>
              <a:chOff x="612057" y="868384"/>
              <a:chExt cx="10983172" cy="4895969"/>
            </a:xfrm>
          </p:grpSpPr>
          <p:sp>
            <p:nvSpPr>
              <p:cNvPr id="31" name="圓角矩形 30"/>
              <p:cNvSpPr/>
              <p:nvPr/>
            </p:nvSpPr>
            <p:spPr>
              <a:xfrm>
                <a:off x="612057" y="1319982"/>
                <a:ext cx="2067643" cy="3734618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0" name="橢圓 29"/>
              <p:cNvSpPr/>
              <p:nvPr/>
            </p:nvSpPr>
            <p:spPr>
              <a:xfrm>
                <a:off x="5142234" y="2434419"/>
                <a:ext cx="1727200" cy="1520892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9" name="圖片 8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60274" y="3035300"/>
                <a:ext cx="731583" cy="1194797"/>
              </a:xfrm>
              <a:prstGeom prst="rect">
                <a:avLst/>
              </a:prstGeom>
            </p:spPr>
          </p:pic>
          <p:sp>
            <p:nvSpPr>
              <p:cNvPr id="17" name="文字方塊 16"/>
              <p:cNvSpPr txBox="1"/>
              <p:nvPr/>
            </p:nvSpPr>
            <p:spPr>
              <a:xfrm>
                <a:off x="1121692" y="1626331"/>
                <a:ext cx="913338" cy="4006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b="1" dirty="0" smtClean="0"/>
                  <a:t>Lender </a:t>
                </a:r>
                <a:endParaRPr lang="zh-TW" altLang="en-US" b="1" dirty="0"/>
              </a:p>
            </p:txBody>
          </p:sp>
          <p:pic>
            <p:nvPicPr>
              <p:cNvPr id="19" name="圖片 18"/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631426" y="2613569"/>
                <a:ext cx="748816" cy="748816"/>
              </a:xfrm>
              <a:prstGeom prst="rect">
                <a:avLst/>
              </a:prstGeom>
            </p:spPr>
          </p:pic>
          <p:pic>
            <p:nvPicPr>
              <p:cNvPr id="22" name="圖片 21"/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AFFFF"/>
                  </a:clrFrom>
                  <a:clrTo>
                    <a:srgbClr val="FA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2668" y="4275988"/>
                <a:ext cx="475210" cy="519075"/>
              </a:xfrm>
              <a:prstGeom prst="rect">
                <a:avLst/>
              </a:prstGeom>
            </p:spPr>
          </p:pic>
          <p:sp>
            <p:nvSpPr>
              <p:cNvPr id="23" name="拱形 22"/>
              <p:cNvSpPr/>
              <p:nvPr/>
            </p:nvSpPr>
            <p:spPr>
              <a:xfrm flipV="1">
                <a:off x="1450473" y="4693309"/>
                <a:ext cx="9374426" cy="1071044"/>
              </a:xfrm>
              <a:prstGeom prst="blockArc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5251873" y="3362385"/>
                <a:ext cx="1507923" cy="400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P2P Platform </a:t>
                </a:r>
                <a:endParaRPr lang="zh-TW" altLang="en-US" b="1" dirty="0"/>
              </a:p>
            </p:txBody>
          </p:sp>
          <p:pic>
            <p:nvPicPr>
              <p:cNvPr id="35" name="圖片 34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843371" y="3035299"/>
                <a:ext cx="731583" cy="1194797"/>
              </a:xfrm>
              <a:prstGeom prst="rect">
                <a:avLst/>
              </a:prstGeom>
            </p:spPr>
          </p:pic>
          <p:pic>
            <p:nvPicPr>
              <p:cNvPr id="37" name="圖片 36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204270" y="3021084"/>
                <a:ext cx="731583" cy="1194797"/>
              </a:xfrm>
              <a:prstGeom prst="rect">
                <a:avLst/>
              </a:prstGeom>
            </p:spPr>
          </p:pic>
          <p:sp>
            <p:nvSpPr>
              <p:cNvPr id="39" name="圓角矩形 38"/>
              <p:cNvSpPr/>
              <p:nvPr/>
            </p:nvSpPr>
            <p:spPr>
              <a:xfrm>
                <a:off x="9527586" y="1225205"/>
                <a:ext cx="2067643" cy="3734618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40" name="圖片 39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0495732" y="3035300"/>
                <a:ext cx="731583" cy="1194797"/>
              </a:xfrm>
              <a:prstGeom prst="rect">
                <a:avLst/>
              </a:prstGeom>
            </p:spPr>
          </p:pic>
          <p:sp>
            <p:nvSpPr>
              <p:cNvPr id="41" name="文字方塊 40"/>
              <p:cNvSpPr txBox="1"/>
              <p:nvPr/>
            </p:nvSpPr>
            <p:spPr>
              <a:xfrm>
                <a:off x="10057150" y="1626331"/>
                <a:ext cx="1165054" cy="4006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b="1" dirty="0" smtClean="0"/>
                  <a:t>Borrower </a:t>
                </a:r>
                <a:endParaRPr lang="zh-TW" altLang="en-US" b="1" dirty="0"/>
              </a:p>
            </p:txBody>
          </p:sp>
          <p:pic>
            <p:nvPicPr>
              <p:cNvPr id="43" name="圖片 42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9778829" y="3035299"/>
                <a:ext cx="731583" cy="1194797"/>
              </a:xfrm>
              <a:prstGeom prst="rect">
                <a:avLst/>
              </a:prstGeom>
            </p:spPr>
          </p:pic>
          <p:pic>
            <p:nvPicPr>
              <p:cNvPr id="44" name="圖片 43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0139728" y="3021084"/>
                <a:ext cx="731583" cy="1194797"/>
              </a:xfrm>
              <a:prstGeom prst="rect">
                <a:avLst/>
              </a:prstGeom>
            </p:spPr>
          </p:pic>
          <p:cxnSp>
            <p:nvCxnSpPr>
              <p:cNvPr id="46" name="直線單箭頭接點 45"/>
              <p:cNvCxnSpPr/>
              <p:nvPr/>
            </p:nvCxnSpPr>
            <p:spPr>
              <a:xfrm flipH="1">
                <a:off x="6909011" y="3149235"/>
                <a:ext cx="2565400" cy="25400"/>
              </a:xfrm>
              <a:prstGeom prst="straightConnector1">
                <a:avLst/>
              </a:prstGeom>
              <a:ln w="9525" cap="flat" cmpd="sng" algn="ctr">
                <a:solidFill>
                  <a:schemeClr val="accent5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8" name="直線單箭頭接點 47"/>
              <p:cNvCxnSpPr/>
              <p:nvPr/>
            </p:nvCxnSpPr>
            <p:spPr>
              <a:xfrm flipH="1" flipV="1">
                <a:off x="2806911" y="3149235"/>
                <a:ext cx="2229207" cy="25400"/>
              </a:xfrm>
              <a:prstGeom prst="straightConnector1">
                <a:avLst/>
              </a:prstGeom>
              <a:ln w="9525" cap="flat" cmpd="sng" algn="ctr">
                <a:solidFill>
                  <a:schemeClr val="accent5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55" name="文字方塊 54"/>
              <p:cNvSpPr txBox="1"/>
              <p:nvPr/>
            </p:nvSpPr>
            <p:spPr>
              <a:xfrm>
                <a:off x="5396092" y="1978706"/>
                <a:ext cx="1654884" cy="400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3.Agreement </a:t>
                </a:r>
                <a:endParaRPr lang="zh-TW" altLang="en-US" b="1" dirty="0"/>
              </a:p>
            </p:txBody>
          </p:sp>
          <p:cxnSp>
            <p:nvCxnSpPr>
              <p:cNvPr id="56" name="直線單箭頭接點 55"/>
              <p:cNvCxnSpPr/>
              <p:nvPr/>
            </p:nvCxnSpPr>
            <p:spPr>
              <a:xfrm flipH="1">
                <a:off x="6870700" y="1765556"/>
                <a:ext cx="2565400" cy="25400"/>
              </a:xfrm>
              <a:prstGeom prst="straightConnector1">
                <a:avLst/>
              </a:prstGeom>
              <a:ln w="7620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單箭頭接點 56"/>
              <p:cNvCxnSpPr/>
              <p:nvPr/>
            </p:nvCxnSpPr>
            <p:spPr>
              <a:xfrm flipV="1">
                <a:off x="2768600" y="1765556"/>
                <a:ext cx="2229207" cy="25400"/>
              </a:xfrm>
              <a:prstGeom prst="straightConnector1">
                <a:avLst/>
              </a:prstGeom>
              <a:ln w="7620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8" name="圖片 57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8939" y="868384"/>
                <a:ext cx="1500346" cy="1126791"/>
              </a:xfrm>
              <a:prstGeom prst="rect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</p:pic>
          <p:sp>
            <p:nvSpPr>
              <p:cNvPr id="59" name="文字方塊 58"/>
              <p:cNvSpPr txBox="1"/>
              <p:nvPr/>
            </p:nvSpPr>
            <p:spPr>
              <a:xfrm>
                <a:off x="7139349" y="2690367"/>
                <a:ext cx="2498386" cy="701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1. Credit evaluation  &amp; interest rate</a:t>
                </a:r>
                <a:endParaRPr lang="zh-TW" altLang="en-US" b="1" dirty="0"/>
              </a:p>
            </p:txBody>
          </p:sp>
          <p:sp>
            <p:nvSpPr>
              <p:cNvPr id="60" name="文字方塊 59"/>
              <p:cNvSpPr txBox="1"/>
              <p:nvPr/>
            </p:nvSpPr>
            <p:spPr>
              <a:xfrm>
                <a:off x="3059253" y="2690367"/>
                <a:ext cx="2097057" cy="701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2. Risk evaluation  &amp; Matching </a:t>
                </a:r>
                <a:endParaRPr lang="zh-TW" altLang="en-US" b="1" dirty="0"/>
              </a:p>
            </p:txBody>
          </p:sp>
          <p:cxnSp>
            <p:nvCxnSpPr>
              <p:cNvPr id="62" name="直線單箭頭接點 61"/>
              <p:cNvCxnSpPr/>
              <p:nvPr/>
            </p:nvCxnSpPr>
            <p:spPr>
              <a:xfrm>
                <a:off x="2781300" y="4275988"/>
                <a:ext cx="6654800" cy="0"/>
              </a:xfrm>
              <a:prstGeom prst="straightConnector1">
                <a:avLst/>
              </a:prstGeom>
              <a:ln w="762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文字方塊 62"/>
              <p:cNvSpPr txBox="1"/>
              <p:nvPr/>
            </p:nvSpPr>
            <p:spPr>
              <a:xfrm>
                <a:off x="7531710" y="3806386"/>
                <a:ext cx="1523201" cy="400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4. Fund</a:t>
                </a:r>
                <a:endParaRPr lang="zh-TW" altLang="en-US" b="1" dirty="0"/>
              </a:p>
            </p:txBody>
          </p:sp>
          <p:cxnSp>
            <p:nvCxnSpPr>
              <p:cNvPr id="64" name="直線單箭頭接點 63"/>
              <p:cNvCxnSpPr/>
              <p:nvPr/>
            </p:nvCxnSpPr>
            <p:spPr>
              <a:xfrm flipH="1">
                <a:off x="2794000" y="4535525"/>
                <a:ext cx="6654800" cy="0"/>
              </a:xfrm>
              <a:prstGeom prst="straightConnector1">
                <a:avLst/>
              </a:prstGeom>
              <a:ln w="762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文字方塊 64"/>
              <p:cNvSpPr txBox="1"/>
              <p:nvPr/>
            </p:nvSpPr>
            <p:spPr>
              <a:xfrm>
                <a:off x="3518116" y="4644227"/>
                <a:ext cx="4176895" cy="400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5. Agreement of return : fund +interest </a:t>
                </a:r>
                <a:endParaRPr lang="zh-TW" altLang="en-US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224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Lending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Research issues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Pricing: risk and interest, commission 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</a:rPr>
              <a:t>Product: </a:t>
            </a:r>
            <a:r>
              <a:rPr lang="en-US" sz="2800" dirty="0" smtClean="0">
                <a:solidFill>
                  <a:srgbClr val="002060"/>
                </a:solidFill>
              </a:rPr>
              <a:t>debt transfer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Platform roles: information(accreditation) &amp;</a:t>
            </a:r>
            <a:r>
              <a:rPr lang="zh-TW" altLang="en-US" sz="2800" dirty="0" smtClean="0">
                <a:solidFill>
                  <a:srgbClr val="002060"/>
                </a:solidFill>
              </a:rPr>
              <a:t> </a:t>
            </a:r>
            <a:r>
              <a:rPr lang="en-US" altLang="zh-TW" sz="2800" dirty="0" smtClean="0">
                <a:solidFill>
                  <a:srgbClr val="002060"/>
                </a:solidFill>
              </a:rPr>
              <a:t>matching, cash  flow, guarantee, insurance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Operating models: O2O, social network </a:t>
            </a:r>
          </a:p>
          <a:p>
            <a:pPr lvl="1"/>
            <a:r>
              <a:rPr lang="en-US" altLang="zh-TW" sz="2800" dirty="0">
                <a:solidFill>
                  <a:srgbClr val="002060"/>
                </a:solidFill>
              </a:rPr>
              <a:t>Competition (with incumbent)</a:t>
            </a:r>
          </a:p>
          <a:p>
            <a:pPr marL="457200" lvl="1" indent="0">
              <a:buNone/>
            </a:pPr>
            <a:r>
              <a:rPr lang="en-US" altLang="zh-TW" sz="2800" dirty="0" smtClean="0">
                <a:solidFill>
                  <a:srgbClr val="002060"/>
                </a:solidFill>
              </a:rPr>
              <a:t> </a:t>
            </a:r>
          </a:p>
          <a:p>
            <a:pPr lvl="1"/>
            <a:endParaRPr lang="en-US" altLang="zh-TW" sz="2800" dirty="0" smtClean="0"/>
          </a:p>
          <a:p>
            <a:pPr lvl="1"/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39427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</a:t>
            </a:r>
            <a:r>
              <a:rPr lang="en-US" dirty="0">
                <a:solidFill>
                  <a:srgbClr val="002060"/>
                </a:solidFill>
              </a:rPr>
              <a:t>Transfer &amp; </a:t>
            </a:r>
            <a:r>
              <a:rPr lang="en-US" dirty="0" smtClean="0">
                <a:solidFill>
                  <a:srgbClr val="002060"/>
                </a:solidFill>
              </a:rPr>
              <a:t>currency exchange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4826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810" y="2043488"/>
            <a:ext cx="2544041" cy="3915611"/>
          </a:xfrm>
          <a:prstGeom prst="rect">
            <a:avLst/>
          </a:prstGeom>
        </p:spPr>
      </p:pic>
      <p:pic>
        <p:nvPicPr>
          <p:cNvPr id="5" name="Shape 239"/>
          <p:cNvPicPr preferRelativeResize="0"/>
          <p:nvPr/>
        </p:nvPicPr>
        <p:blipFill rotWithShape="1">
          <a:blip r:embed="rId3">
            <a:alphaModFix/>
          </a:blip>
          <a:srcRect l="2681" t="7311" r="3129" b="4955"/>
          <a:stretch/>
        </p:blipFill>
        <p:spPr>
          <a:xfrm>
            <a:off x="1065153" y="2534432"/>
            <a:ext cx="4923561" cy="32385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2007171" y="1597684"/>
            <a:ext cx="3750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Opposite transfer direction matching </a:t>
            </a:r>
            <a:endParaRPr lang="zh-TW" altLang="en-US" b="1" dirty="0"/>
          </a:p>
        </p:txBody>
      </p:sp>
      <p:sp>
        <p:nvSpPr>
          <p:cNvPr id="7" name="矩形 6"/>
          <p:cNvSpPr/>
          <p:nvPr/>
        </p:nvSpPr>
        <p:spPr>
          <a:xfrm>
            <a:off x="8003779" y="1608692"/>
            <a:ext cx="2918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Opposite currency matching 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13440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Transfer &amp; Currency Exchange 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Research issues 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Matching optimization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Location, trust, capacity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Commission contract scheme</a:t>
            </a:r>
          </a:p>
          <a:p>
            <a:pPr lvl="1"/>
            <a:r>
              <a:rPr lang="en-US" altLang="zh-TW" sz="2800" dirty="0">
                <a:solidFill>
                  <a:srgbClr val="002060"/>
                </a:solidFill>
              </a:rPr>
              <a:t>Competition (with incumbent</a:t>
            </a:r>
            <a:r>
              <a:rPr lang="en-US" altLang="zh-TW" sz="2800" dirty="0" smtClean="0">
                <a:solidFill>
                  <a:srgbClr val="002060"/>
                </a:solidFill>
              </a:rPr>
              <a:t>)</a:t>
            </a:r>
          </a:p>
          <a:p>
            <a:pPr marL="457200" lvl="1" indent="0">
              <a:buNone/>
            </a:pPr>
            <a:endParaRPr lang="en-US" altLang="zh-TW" sz="2800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US" altLang="zh-TW" sz="2800" dirty="0" smtClean="0"/>
          </a:p>
          <a:p>
            <a:pPr lvl="1"/>
            <a:endParaRPr lang="en-US" altLang="zh-TW" sz="28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150" y="2553750"/>
            <a:ext cx="4820503" cy="326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7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>
                <a:solidFill>
                  <a:srgbClr val="002060"/>
                </a:solidFill>
              </a:rPr>
              <a:t>P2P Insurance </a:t>
            </a:r>
            <a:endParaRPr kumimoji="1" lang="zh-TW" altLang="en-US" dirty="0">
              <a:solidFill>
                <a:srgbClr val="002060"/>
              </a:solidFill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7506485" y="573452"/>
            <a:ext cx="3773235" cy="3465812"/>
            <a:chOff x="6797842" y="3390459"/>
            <a:chExt cx="3242360" cy="3072352"/>
          </a:xfrm>
        </p:grpSpPr>
        <p:sp>
          <p:nvSpPr>
            <p:cNvPr id="7" name="橢圓圖說文字 6"/>
            <p:cNvSpPr/>
            <p:nvPr/>
          </p:nvSpPr>
          <p:spPr>
            <a:xfrm rot="18877196">
              <a:off x="7248627" y="3821777"/>
              <a:ext cx="1312238" cy="1295026"/>
            </a:xfrm>
            <a:prstGeom prst="wedgeEllipseCallout">
              <a:avLst>
                <a:gd name="adj1" fmla="val -9296"/>
                <a:gd name="adj2" fmla="val 6824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4" name="橢圓 3"/>
            <p:cNvSpPr/>
            <p:nvPr/>
          </p:nvSpPr>
          <p:spPr>
            <a:xfrm>
              <a:off x="6982999" y="3390459"/>
              <a:ext cx="921748" cy="8084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5" name="橢圓 4"/>
            <p:cNvSpPr/>
            <p:nvPr/>
          </p:nvSpPr>
          <p:spPr>
            <a:xfrm>
              <a:off x="6797842" y="3561347"/>
              <a:ext cx="3031958" cy="2887579"/>
            </a:xfrm>
            <a:prstGeom prst="ellipse">
              <a:avLst/>
            </a:prstGeom>
            <a:noFill/>
            <a:ln>
              <a:solidFill>
                <a:schemeClr val="accent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9" name="橢圓圖說文字 8"/>
            <p:cNvSpPr/>
            <p:nvPr/>
          </p:nvSpPr>
          <p:spPr>
            <a:xfrm rot="8074140">
              <a:off x="8309400" y="4893472"/>
              <a:ext cx="1312238" cy="1295026"/>
            </a:xfrm>
            <a:prstGeom prst="wedgeEllipseCallout">
              <a:avLst>
                <a:gd name="adj1" fmla="val -9296"/>
                <a:gd name="adj2" fmla="val 68241"/>
              </a:avLst>
            </a:prstGeom>
            <a:solidFill>
              <a:srgbClr val="9F29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8276623" y="5273736"/>
              <a:ext cx="1758601" cy="518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1600" dirty="0" smtClean="0"/>
                <a:t>Risk-sharing Network</a:t>
              </a:r>
            </a:p>
            <a:p>
              <a:r>
                <a:rPr kumimoji="1" lang="en-US" altLang="zh-TW" sz="1600" dirty="0" smtClean="0"/>
                <a:t>Mutual Trust</a:t>
              </a:r>
              <a:endParaRPr kumimoji="1" lang="zh-TW" altLang="en-US" sz="1600" dirty="0"/>
            </a:p>
          </p:txBody>
        </p:sp>
        <p:sp>
          <p:nvSpPr>
            <p:cNvPr id="12" name="橢圓 11"/>
            <p:cNvSpPr/>
            <p:nvPr/>
          </p:nvSpPr>
          <p:spPr>
            <a:xfrm>
              <a:off x="9196811" y="5649391"/>
              <a:ext cx="843391" cy="8134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1400" dirty="0" smtClean="0">
                  <a:solidFill>
                    <a:schemeClr val="tx1"/>
                  </a:solidFill>
                </a:rPr>
                <a:t> </a:t>
              </a:r>
              <a:endParaRPr kumimoji="1" lang="zh-TW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1591866" y="2941983"/>
            <a:ext cx="5880244" cy="3346537"/>
            <a:chOff x="1227632" y="3569574"/>
            <a:chExt cx="5432089" cy="3016267"/>
          </a:xfrm>
        </p:grpSpPr>
        <p:pic>
          <p:nvPicPr>
            <p:cNvPr id="26" name="圖片 2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78" b="7126"/>
            <a:stretch/>
          </p:blipFill>
          <p:spPr>
            <a:xfrm>
              <a:off x="3391839" y="5535332"/>
              <a:ext cx="1102014" cy="889850"/>
            </a:xfrm>
            <a:prstGeom prst="rect">
              <a:avLst/>
            </a:prstGeom>
          </p:spPr>
        </p:pic>
        <p:sp>
          <p:nvSpPr>
            <p:cNvPr id="29" name="橢圓 28"/>
            <p:cNvSpPr/>
            <p:nvPr/>
          </p:nvSpPr>
          <p:spPr>
            <a:xfrm>
              <a:off x="3318832" y="5390164"/>
              <a:ext cx="1234009" cy="1195677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4" name="向右箭號 23"/>
            <p:cNvSpPr/>
            <p:nvPr/>
          </p:nvSpPr>
          <p:spPr>
            <a:xfrm rot="3234564">
              <a:off x="3208580" y="4816021"/>
              <a:ext cx="969600" cy="624808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600" dirty="0"/>
            </a:p>
          </p:txBody>
        </p:sp>
        <p:sp>
          <p:nvSpPr>
            <p:cNvPr id="16" name="向右箭號 15"/>
            <p:cNvSpPr/>
            <p:nvPr/>
          </p:nvSpPr>
          <p:spPr>
            <a:xfrm rot="18226814">
              <a:off x="3253766" y="4095918"/>
              <a:ext cx="969600" cy="624808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600" dirty="0"/>
            </a:p>
          </p:txBody>
        </p:sp>
        <p:sp>
          <p:nvSpPr>
            <p:cNvPr id="14" name="向右箭號 13"/>
            <p:cNvSpPr/>
            <p:nvPr/>
          </p:nvSpPr>
          <p:spPr>
            <a:xfrm>
              <a:off x="1658187" y="4480350"/>
              <a:ext cx="969600" cy="624808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/>
                <a:t>100</a:t>
              </a:r>
              <a:endParaRPr kumimoji="1" lang="zh-TW" altLang="en-US" sz="1600" dirty="0"/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2714278" y="4568811"/>
              <a:ext cx="2222339" cy="4538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/>
                <a:t>FRIENDSURANCE</a:t>
              </a:r>
              <a:endParaRPr kumimoji="1" lang="zh-TW" altLang="en-US" dirty="0"/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3318832" y="4241746"/>
              <a:ext cx="659757" cy="33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dirty="0" smtClean="0"/>
                <a:t>40 </a:t>
              </a:r>
              <a:endParaRPr kumimoji="1" lang="zh-TW" altLang="en-US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3386304" y="4936292"/>
              <a:ext cx="659757" cy="33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dirty="0" smtClean="0"/>
                <a:t>60</a:t>
              </a:r>
              <a:endParaRPr kumimoji="1" lang="zh-TW" altLang="en-US" dirty="0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3563635" y="3569574"/>
              <a:ext cx="1497926" cy="33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dirty="0"/>
                <a:t>R</a:t>
              </a:r>
              <a:r>
                <a:rPr kumimoji="1" lang="en-US" altLang="zh-TW" dirty="0" smtClean="0"/>
                <a:t>einsure</a:t>
              </a:r>
              <a:endParaRPr kumimoji="1" lang="zh-TW" altLang="en-US" dirty="0"/>
            </a:p>
          </p:txBody>
        </p:sp>
        <p:sp>
          <p:nvSpPr>
            <p:cNvPr id="28" name="向右箭號 27"/>
            <p:cNvSpPr/>
            <p:nvPr/>
          </p:nvSpPr>
          <p:spPr>
            <a:xfrm rot="16200000">
              <a:off x="1055236" y="5419349"/>
              <a:ext cx="969600" cy="624808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600" dirty="0"/>
            </a:p>
          </p:txBody>
        </p:sp>
        <p:sp>
          <p:nvSpPr>
            <p:cNvPr id="27" name="矩形 26"/>
            <p:cNvSpPr/>
            <p:nvPr/>
          </p:nvSpPr>
          <p:spPr>
            <a:xfrm>
              <a:off x="1426613" y="5940663"/>
              <a:ext cx="1811197" cy="28020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1600" dirty="0"/>
                <a:t>claims-free</a:t>
              </a:r>
              <a:r>
                <a:rPr kumimoji="1" lang="zh-TW" altLang="en-US" sz="1600" dirty="0"/>
                <a:t> </a:t>
              </a:r>
              <a:r>
                <a:rPr kumimoji="1" lang="en-US" altLang="zh-TW" sz="1600" dirty="0"/>
                <a:t>bonus</a:t>
              </a:r>
              <a:endParaRPr kumimoji="1" lang="zh-TW" altLang="en-US" sz="1600" dirty="0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4645726" y="5642146"/>
              <a:ext cx="2013995" cy="832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dirty="0" smtClean="0"/>
                <a:t>Insurance pool </a:t>
              </a:r>
              <a:r>
                <a:rPr kumimoji="1" lang="zh-TW" altLang="en-US" dirty="0" smtClean="0"/>
                <a:t>，</a:t>
              </a:r>
              <a:r>
                <a:rPr kumimoji="1" lang="en-US" altLang="zh-TW" dirty="0" smtClean="0"/>
                <a:t>reduce risk of fraud outcome </a:t>
              </a:r>
              <a:endParaRPr kumimoji="1" lang="zh-TW" altLang="en-US" dirty="0"/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10353014" y="3389149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Solution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7747770" y="815315"/>
            <a:ext cx="1280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Problem</a:t>
            </a:r>
            <a:endParaRPr kumimoji="1"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8081834" y="1547773"/>
            <a:ext cx="1390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High fraud risk</a:t>
            </a:r>
          </a:p>
          <a:p>
            <a:r>
              <a:rPr lang="en-US" altLang="zh-TW" sz="1600" dirty="0" smtClean="0"/>
              <a:t>High sale cost</a:t>
            </a:r>
            <a:endParaRPr lang="zh-TW" altLang="en-US" sz="1600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5718654" y="4086010"/>
            <a:ext cx="236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P2P Insurance Platform</a:t>
            </a:r>
            <a:endParaRPr lang="zh-TW" altLang="en-US" dirty="0"/>
          </a:p>
        </p:txBody>
      </p:sp>
      <p:pic>
        <p:nvPicPr>
          <p:cNvPr id="1026" name="Picture 2" descr="âagency iconâçå¾çæç´¢ç»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685" y="2438071"/>
            <a:ext cx="1069089" cy="56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99" y="3438844"/>
            <a:ext cx="1401764" cy="140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Insurance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2060"/>
                </a:solidFill>
              </a:rPr>
              <a:t>Research issues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Insurer </a:t>
            </a:r>
            <a:r>
              <a:rPr lang="en-US" altLang="zh-TW" sz="2800" dirty="0" smtClean="0">
                <a:solidFill>
                  <a:srgbClr val="002060"/>
                </a:solidFill>
              </a:rPr>
              <a:t>g</a:t>
            </a:r>
            <a:r>
              <a:rPr lang="en-US" altLang="zh-TW" sz="2800" dirty="0" smtClean="0">
                <a:solidFill>
                  <a:srgbClr val="002060"/>
                </a:solidFill>
              </a:rPr>
              <a:t>rouping </a:t>
            </a:r>
            <a:endParaRPr lang="en-US" altLang="zh-TW" sz="2800" dirty="0">
              <a:solidFill>
                <a:srgbClr val="002060"/>
              </a:solidFill>
            </a:endParaRP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Insurance portfolio allocation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Competition (with incumbent)</a:t>
            </a:r>
            <a:endParaRPr lang="en-US" altLang="zh-TW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6327467" y="3539400"/>
            <a:ext cx="4777855" cy="2772500"/>
            <a:chOff x="1090289" y="4009594"/>
            <a:chExt cx="4753417" cy="2585507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529" y="4363381"/>
              <a:ext cx="4396622" cy="2114354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1090289" y="4009594"/>
              <a:ext cx="4753417" cy="25855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872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7200" dirty="0" smtClean="0"/>
          </a:p>
          <a:p>
            <a:pPr marL="0" indent="0" algn="ctr">
              <a:buNone/>
            </a:pPr>
            <a:r>
              <a:rPr lang="en-US" sz="7200" dirty="0" smtClean="0"/>
              <a:t>Q&amp;A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63069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8078" y="91509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Contracting Models for P2P Content </a:t>
            </a:r>
            <a:r>
              <a:rPr lang="en-US" dirty="0" smtClean="0">
                <a:solidFill>
                  <a:srgbClr val="002060"/>
                </a:solidFill>
              </a:rPr>
              <a:t>Distribution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26704" y="3485323"/>
            <a:ext cx="9452113" cy="2001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</a:rPr>
              <a:t>Hossein </a:t>
            </a:r>
            <a:r>
              <a:rPr lang="en-US" sz="1800" b="1" dirty="0" err="1" smtClean="0">
                <a:solidFill>
                  <a:srgbClr val="002060"/>
                </a:solidFill>
              </a:rPr>
              <a:t>Ghasemkhani</a:t>
            </a:r>
            <a:r>
              <a:rPr lang="en-US" sz="1800" b="1" dirty="0" smtClean="0">
                <a:solidFill>
                  <a:srgbClr val="002060"/>
                </a:solidFill>
              </a:rPr>
              <a:t>,  </a:t>
            </a:r>
            <a:r>
              <a:rPr lang="en-GB" sz="1800" dirty="0" err="1" smtClean="0">
                <a:solidFill>
                  <a:srgbClr val="002060"/>
                </a:solidFill>
              </a:rPr>
              <a:t>Krannert</a:t>
            </a:r>
            <a:r>
              <a:rPr lang="en-GB" sz="1800" dirty="0" smtClean="0">
                <a:solidFill>
                  <a:srgbClr val="002060"/>
                </a:solidFill>
              </a:rPr>
              <a:t> </a:t>
            </a:r>
            <a:r>
              <a:rPr lang="en-GB" sz="1800" dirty="0">
                <a:solidFill>
                  <a:srgbClr val="002060"/>
                </a:solidFill>
              </a:rPr>
              <a:t>School of Management, Purdue </a:t>
            </a:r>
            <a:r>
              <a:rPr lang="en-GB" sz="1800" dirty="0" smtClean="0">
                <a:solidFill>
                  <a:srgbClr val="002060"/>
                </a:solidFill>
              </a:rPr>
              <a:t>University</a:t>
            </a:r>
          </a:p>
          <a:p>
            <a:pPr marL="0" indent="0" algn="ctr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Yung-Ming Li, </a:t>
            </a:r>
            <a:r>
              <a:rPr lang="en-GB" sz="1800" dirty="0" smtClean="0">
                <a:solidFill>
                  <a:srgbClr val="002060"/>
                </a:solidFill>
              </a:rPr>
              <a:t>College </a:t>
            </a:r>
            <a:r>
              <a:rPr lang="en-GB" sz="1800" dirty="0">
                <a:solidFill>
                  <a:srgbClr val="002060"/>
                </a:solidFill>
              </a:rPr>
              <a:t>of Management, National </a:t>
            </a:r>
            <a:r>
              <a:rPr lang="en-GB" sz="1800" dirty="0" err="1">
                <a:solidFill>
                  <a:srgbClr val="002060"/>
                </a:solidFill>
              </a:rPr>
              <a:t>Chiao</a:t>
            </a:r>
            <a:r>
              <a:rPr lang="en-GB" sz="1800" dirty="0">
                <a:solidFill>
                  <a:srgbClr val="002060"/>
                </a:solidFill>
              </a:rPr>
              <a:t> Tung </a:t>
            </a:r>
            <a:r>
              <a:rPr lang="en-GB" sz="1800" dirty="0" smtClean="0">
                <a:solidFill>
                  <a:srgbClr val="002060"/>
                </a:solidFill>
              </a:rPr>
              <a:t>University</a:t>
            </a:r>
          </a:p>
          <a:p>
            <a:pPr marL="0" indent="0" algn="ctr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Kamran </a:t>
            </a:r>
            <a:r>
              <a:rPr lang="en-US" sz="1800" b="1" dirty="0" err="1" smtClean="0">
                <a:solidFill>
                  <a:srgbClr val="002060"/>
                </a:solidFill>
              </a:rPr>
              <a:t>Moinzadeh</a:t>
            </a:r>
            <a:r>
              <a:rPr lang="en-US" sz="1800" b="1" dirty="0" smtClean="0">
                <a:solidFill>
                  <a:srgbClr val="002060"/>
                </a:solidFill>
              </a:rPr>
              <a:t>, </a:t>
            </a:r>
            <a:r>
              <a:rPr lang="en-GB" sz="1800" dirty="0" smtClean="0">
                <a:solidFill>
                  <a:srgbClr val="002060"/>
                </a:solidFill>
              </a:rPr>
              <a:t>Michael </a:t>
            </a:r>
            <a:r>
              <a:rPr lang="en-GB" sz="1800" dirty="0">
                <a:solidFill>
                  <a:srgbClr val="002060"/>
                </a:solidFill>
              </a:rPr>
              <a:t>G. Foster School of Business, University of </a:t>
            </a:r>
            <a:r>
              <a:rPr lang="en-GB" sz="1800" dirty="0" smtClean="0">
                <a:solidFill>
                  <a:srgbClr val="002060"/>
                </a:solidFill>
              </a:rPr>
              <a:t>Washington</a:t>
            </a:r>
            <a:endParaRPr lang="en-GB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</a:rPr>
              <a:t>Yong </a:t>
            </a:r>
            <a:r>
              <a:rPr lang="en-US" sz="1800" b="1" dirty="0" smtClean="0">
                <a:solidFill>
                  <a:srgbClr val="002060"/>
                </a:solidFill>
              </a:rPr>
              <a:t>Tan, </a:t>
            </a:r>
            <a:r>
              <a:rPr lang="en-GB" sz="1800" dirty="0" smtClean="0">
                <a:solidFill>
                  <a:srgbClr val="002060"/>
                </a:solidFill>
              </a:rPr>
              <a:t>Michael </a:t>
            </a:r>
            <a:r>
              <a:rPr lang="en-GB" sz="1800" dirty="0">
                <a:solidFill>
                  <a:srgbClr val="002060"/>
                </a:solidFill>
              </a:rPr>
              <a:t>G. Foster School of Business, University of </a:t>
            </a:r>
            <a:r>
              <a:rPr lang="en-GB" sz="1800" dirty="0" smtClean="0">
                <a:solidFill>
                  <a:srgbClr val="002060"/>
                </a:solidFill>
              </a:rPr>
              <a:t>Washington</a:t>
            </a:r>
            <a:endParaRPr lang="en-GB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3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P2P network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GB" dirty="0">
                <a:solidFill>
                  <a:srgbClr val="002060"/>
                </a:solidFill>
              </a:rPr>
              <a:t>A peer-to-peer or P2P network is a </a:t>
            </a:r>
            <a:r>
              <a:rPr lang="en-GB" b="1" dirty="0">
                <a:solidFill>
                  <a:srgbClr val="002060"/>
                </a:solidFill>
              </a:rPr>
              <a:t>social network </a:t>
            </a:r>
            <a:r>
              <a:rPr lang="en-GB" dirty="0" smtClean="0">
                <a:solidFill>
                  <a:srgbClr val="002060"/>
                </a:solidFill>
              </a:rPr>
              <a:t>for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pooling </a:t>
            </a:r>
            <a:r>
              <a:rPr lang="en-GB" dirty="0">
                <a:solidFill>
                  <a:srgbClr val="002060"/>
                </a:solidFill>
              </a:rPr>
              <a:t>resources, such as computing cycle, hard </a:t>
            </a:r>
            <a:r>
              <a:rPr lang="en-GB" dirty="0" smtClean="0">
                <a:solidFill>
                  <a:srgbClr val="002060"/>
                </a:solidFill>
              </a:rPr>
              <a:t>disk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storage</a:t>
            </a:r>
            <a:r>
              <a:rPr lang="en-GB" dirty="0">
                <a:solidFill>
                  <a:srgbClr val="002060"/>
                </a:solidFill>
              </a:rPr>
              <a:t>, network </a:t>
            </a:r>
            <a:r>
              <a:rPr lang="en-GB" dirty="0" smtClean="0">
                <a:solidFill>
                  <a:srgbClr val="002060"/>
                </a:solidFill>
              </a:rPr>
              <a:t>bandwidth, </a:t>
            </a:r>
            <a:r>
              <a:rPr lang="en-GB" dirty="0">
                <a:solidFill>
                  <a:srgbClr val="002060"/>
                </a:solidFill>
              </a:rPr>
              <a:t>content, </a:t>
            </a:r>
            <a:r>
              <a:rPr lang="en-GB" dirty="0" smtClean="0">
                <a:solidFill>
                  <a:srgbClr val="002060"/>
                </a:solidFill>
              </a:rPr>
              <a:t>resource at numerous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edge </a:t>
            </a:r>
            <a:r>
              <a:rPr lang="en-US" dirty="0">
                <a:solidFill>
                  <a:srgbClr val="002060"/>
                </a:solidFill>
              </a:rPr>
              <a:t>nodes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GB" b="1" dirty="0" smtClean="0">
                <a:solidFill>
                  <a:srgbClr val="002060"/>
                </a:solidFill>
              </a:rPr>
              <a:t>Netflix</a:t>
            </a:r>
            <a:r>
              <a:rPr lang="en-GB" dirty="0" smtClean="0">
                <a:solidFill>
                  <a:srgbClr val="002060"/>
                </a:solidFill>
              </a:rPr>
              <a:t> is currently responsible </a:t>
            </a:r>
            <a:r>
              <a:rPr lang="en-GB" dirty="0">
                <a:solidFill>
                  <a:srgbClr val="002060"/>
                </a:solidFill>
              </a:rPr>
              <a:t>for over 30% of all </a:t>
            </a:r>
            <a:r>
              <a:rPr lang="en-GB" dirty="0" smtClean="0">
                <a:solidFill>
                  <a:srgbClr val="002060"/>
                </a:solidFill>
              </a:rPr>
              <a:t>downstream traffic </a:t>
            </a:r>
            <a:r>
              <a:rPr lang="en-GB" dirty="0">
                <a:solidFill>
                  <a:srgbClr val="002060"/>
                </a:solidFill>
              </a:rPr>
              <a:t>might be considering using P2P technology </a:t>
            </a:r>
            <a:r>
              <a:rPr lang="en-GB" dirty="0" smtClean="0">
                <a:solidFill>
                  <a:srgbClr val="002060"/>
                </a:solidFill>
              </a:rPr>
              <a:t>for </a:t>
            </a:r>
            <a:r>
              <a:rPr lang="en-US" dirty="0" smtClean="0">
                <a:solidFill>
                  <a:srgbClr val="002060"/>
                </a:solidFill>
              </a:rPr>
              <a:t>content </a:t>
            </a:r>
            <a:r>
              <a:rPr lang="en-US" dirty="0">
                <a:solidFill>
                  <a:srgbClr val="002060"/>
                </a:solidFill>
              </a:rPr>
              <a:t>delivery (Hastings 2014</a:t>
            </a:r>
            <a:r>
              <a:rPr lang="en-US" dirty="0" smtClean="0">
                <a:solidFill>
                  <a:srgbClr val="002060"/>
                </a:solidFill>
              </a:rPr>
              <a:t>).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Free-riding </a:t>
            </a:r>
            <a:r>
              <a:rPr lang="en-GB" dirty="0" smtClean="0">
                <a:solidFill>
                  <a:srgbClr val="002060"/>
                </a:solidFill>
              </a:rPr>
              <a:t>occurs </a:t>
            </a:r>
            <a:r>
              <a:rPr lang="en-GB" dirty="0">
                <a:solidFill>
                  <a:srgbClr val="002060"/>
                </a:solidFill>
              </a:rPr>
              <a:t>as many users take advantage of the </a:t>
            </a:r>
            <a:r>
              <a:rPr lang="en-GB" dirty="0" smtClean="0">
                <a:solidFill>
                  <a:srgbClr val="002060"/>
                </a:solidFill>
              </a:rPr>
              <a:t>content provided </a:t>
            </a:r>
            <a:r>
              <a:rPr lang="en-GB" dirty="0">
                <a:solidFill>
                  <a:srgbClr val="002060"/>
                </a:solidFill>
              </a:rPr>
              <a:t>through the network, but do not </a:t>
            </a:r>
            <a:r>
              <a:rPr lang="en-GB" dirty="0" smtClean="0">
                <a:solidFill>
                  <a:srgbClr val="002060"/>
                </a:solidFill>
              </a:rPr>
              <a:t>contribute by sharing </a:t>
            </a:r>
            <a:r>
              <a:rPr lang="en-GB" dirty="0">
                <a:solidFill>
                  <a:srgbClr val="002060"/>
                </a:solidFill>
              </a:rPr>
              <a:t>the content with others.</a:t>
            </a:r>
            <a:endParaRPr lang="en-US" dirty="0" smtClean="0">
              <a:solidFill>
                <a:srgbClr val="002060"/>
              </a:solidFill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For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a </a:t>
            </a:r>
            <a:r>
              <a:rPr lang="en-GB" dirty="0" smtClean="0">
                <a:solidFill>
                  <a:srgbClr val="002060"/>
                </a:solidFill>
              </a:rPr>
              <a:t>sustainable commercial </a:t>
            </a:r>
            <a:r>
              <a:rPr lang="en-GB" dirty="0">
                <a:solidFill>
                  <a:srgbClr val="002060"/>
                </a:solidFill>
              </a:rPr>
              <a:t>P2P network, the most fundamental </a:t>
            </a:r>
            <a:r>
              <a:rPr lang="en-GB" dirty="0" smtClean="0">
                <a:solidFill>
                  <a:srgbClr val="002060"/>
                </a:solidFill>
              </a:rPr>
              <a:t>question is </a:t>
            </a:r>
            <a:r>
              <a:rPr lang="en-GB" dirty="0">
                <a:solidFill>
                  <a:srgbClr val="002060"/>
                </a:solidFill>
              </a:rPr>
              <a:t>how to stimulate peers’ </a:t>
            </a:r>
            <a:r>
              <a:rPr lang="en-GB" b="1" dirty="0">
                <a:solidFill>
                  <a:srgbClr val="002060"/>
                </a:solidFill>
              </a:rPr>
              <a:t>incentives </a:t>
            </a:r>
            <a:r>
              <a:rPr lang="en-GB" dirty="0">
                <a:solidFill>
                  <a:srgbClr val="002060"/>
                </a:solidFill>
              </a:rPr>
              <a:t>to c</a:t>
            </a:r>
            <a:r>
              <a:rPr lang="en-GB" dirty="0" smtClean="0">
                <a:solidFill>
                  <a:srgbClr val="002060"/>
                </a:solidFill>
              </a:rPr>
              <a:t>ooperate or </a:t>
            </a:r>
            <a:r>
              <a:rPr lang="en-GB" dirty="0">
                <a:solidFill>
                  <a:srgbClr val="002060"/>
                </a:solidFill>
              </a:rPr>
              <a:t>contribute </a:t>
            </a:r>
            <a:r>
              <a:rPr lang="en-GB" dirty="0" smtClean="0">
                <a:solidFill>
                  <a:srgbClr val="002060"/>
                </a:solidFill>
              </a:rPr>
              <a:t>resources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4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Commercial P2P networks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8355" y="1606164"/>
            <a:ext cx="10675289" cy="4817290"/>
          </a:xfrm>
        </p:spPr>
        <p:txBody>
          <a:bodyPr>
            <a:normAutofit/>
          </a:bodyPr>
          <a:lstStyle/>
          <a:p>
            <a:pPr algn="just"/>
            <a:r>
              <a:rPr lang="en-GB" sz="3300" dirty="0">
                <a:solidFill>
                  <a:srgbClr val="002060"/>
                </a:solidFill>
              </a:rPr>
              <a:t>Due to the decentralized nature of P2P </a:t>
            </a:r>
            <a:r>
              <a:rPr lang="en-GB" sz="3300" dirty="0" smtClean="0">
                <a:solidFill>
                  <a:srgbClr val="002060"/>
                </a:solidFill>
              </a:rPr>
              <a:t>networks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and </a:t>
            </a:r>
            <a:r>
              <a:rPr lang="en-GB" sz="3300" dirty="0">
                <a:solidFill>
                  <a:srgbClr val="002060"/>
                </a:solidFill>
              </a:rPr>
              <a:t>the stochastic characteristics of their </a:t>
            </a:r>
            <a:r>
              <a:rPr lang="en-GB" sz="3300" dirty="0" smtClean="0">
                <a:solidFill>
                  <a:srgbClr val="002060"/>
                </a:solidFill>
              </a:rPr>
              <a:t>operating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environments</a:t>
            </a:r>
            <a:r>
              <a:rPr lang="en-GB" sz="3300" dirty="0">
                <a:solidFill>
                  <a:srgbClr val="002060"/>
                </a:solidFill>
              </a:rPr>
              <a:t>, e.g., uncertain routing and traffic </a:t>
            </a:r>
            <a:r>
              <a:rPr lang="en-GB" sz="3300" dirty="0" smtClean="0">
                <a:solidFill>
                  <a:srgbClr val="002060"/>
                </a:solidFill>
              </a:rPr>
              <a:t>in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public </a:t>
            </a:r>
            <a:r>
              <a:rPr lang="en-GB" sz="3300" dirty="0">
                <a:solidFill>
                  <a:srgbClr val="002060"/>
                </a:solidFill>
              </a:rPr>
              <a:t>network </a:t>
            </a:r>
            <a:r>
              <a:rPr lang="en-GB" sz="3300" dirty="0" smtClean="0">
                <a:solidFill>
                  <a:srgbClr val="002060"/>
                </a:solidFill>
              </a:rPr>
              <a:t>domain</a:t>
            </a:r>
          </a:p>
          <a:p>
            <a:pPr algn="just"/>
            <a:r>
              <a:rPr lang="en-GB" sz="3300" dirty="0" smtClean="0">
                <a:solidFill>
                  <a:srgbClr val="002060"/>
                </a:solidFill>
              </a:rPr>
              <a:t>It </a:t>
            </a:r>
            <a:r>
              <a:rPr lang="en-GB" sz="3300" dirty="0">
                <a:solidFill>
                  <a:srgbClr val="002060"/>
                </a:solidFill>
              </a:rPr>
              <a:t>is difficult to observe </a:t>
            </a:r>
            <a:r>
              <a:rPr lang="en-GB" sz="3300" dirty="0" smtClean="0">
                <a:solidFill>
                  <a:srgbClr val="002060"/>
                </a:solidFill>
              </a:rPr>
              <a:t>and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measure </a:t>
            </a:r>
            <a:r>
              <a:rPr lang="en-GB" sz="3300" dirty="0">
                <a:solidFill>
                  <a:srgbClr val="002060"/>
                </a:solidFill>
              </a:rPr>
              <a:t>the effort exerted 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by </a:t>
            </a:r>
            <a:r>
              <a:rPr lang="en-GB" sz="3300" dirty="0">
                <a:solidFill>
                  <a:srgbClr val="002060"/>
                </a:solidFill>
              </a:rPr>
              <a:t>peer nodes, resulting </a:t>
            </a:r>
            <a:r>
              <a:rPr lang="en-GB" sz="3300" dirty="0" smtClean="0">
                <a:solidFill>
                  <a:srgbClr val="002060"/>
                </a:solidFill>
              </a:rPr>
              <a:t>in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b="1" dirty="0" smtClean="0">
                <a:solidFill>
                  <a:srgbClr val="002060"/>
                </a:solidFill>
              </a:rPr>
              <a:t>information asymmetry</a:t>
            </a:r>
            <a:endParaRPr lang="en-GB" sz="3300" dirty="0" smtClean="0">
              <a:solidFill>
                <a:srgbClr val="002060"/>
              </a:solidFill>
            </a:endParaRPr>
          </a:p>
          <a:p>
            <a:pPr algn="just"/>
            <a:r>
              <a:rPr lang="en-GB" sz="3300" dirty="0" smtClean="0">
                <a:solidFill>
                  <a:srgbClr val="002060"/>
                </a:solidFill>
              </a:rPr>
              <a:t>By </a:t>
            </a:r>
            <a:r>
              <a:rPr lang="en-GB" sz="3300" dirty="0">
                <a:solidFill>
                  <a:srgbClr val="002060"/>
                </a:solidFill>
              </a:rPr>
              <a:t>utilizing the </a:t>
            </a:r>
            <a:r>
              <a:rPr lang="en-GB" sz="3300" b="1" dirty="0">
                <a:solidFill>
                  <a:srgbClr val="002060"/>
                </a:solidFill>
              </a:rPr>
              <a:t>principal-agent</a:t>
            </a:r>
            <a:r>
              <a:rPr lang="en-GB" sz="3300" dirty="0">
                <a:solidFill>
                  <a:srgbClr val="002060"/>
                </a:solidFill>
              </a:rPr>
              <a:t> model from </a:t>
            </a:r>
            <a:r>
              <a:rPr lang="en-GB" sz="3300" dirty="0" smtClean="0">
                <a:solidFill>
                  <a:srgbClr val="002060"/>
                </a:solidFill>
              </a:rPr>
              <a:t>incentive theory </a:t>
            </a:r>
            <a:r>
              <a:rPr lang="en-GB" sz="3300" dirty="0">
                <a:solidFill>
                  <a:srgbClr val="002060"/>
                </a:solidFill>
              </a:rPr>
              <a:t>(Gibbons 1992, Green and </a:t>
            </a:r>
            <a:r>
              <a:rPr lang="en-GB" sz="3300" dirty="0" err="1">
                <a:solidFill>
                  <a:srgbClr val="002060"/>
                </a:solidFill>
              </a:rPr>
              <a:t>Stokey</a:t>
            </a:r>
            <a:r>
              <a:rPr lang="en-GB" sz="3300" dirty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1983, </a:t>
            </a:r>
            <a:r>
              <a:rPr lang="en-GB" sz="3300" dirty="0" err="1" smtClean="0">
                <a:solidFill>
                  <a:srgbClr val="002060"/>
                </a:solidFill>
              </a:rPr>
              <a:t>Lazear</a:t>
            </a:r>
            <a:r>
              <a:rPr lang="en-GB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>
                <a:solidFill>
                  <a:srgbClr val="002060"/>
                </a:solidFill>
              </a:rPr>
              <a:t>and Rosen 1981), we formulate and solve </a:t>
            </a:r>
            <a:r>
              <a:rPr lang="en-GB" sz="3300" dirty="0" smtClean="0">
                <a:solidFill>
                  <a:srgbClr val="002060"/>
                </a:solidFill>
              </a:rPr>
              <a:t>a multilateral </a:t>
            </a:r>
            <a:r>
              <a:rPr lang="en-GB" sz="3300" dirty="0">
                <a:solidFill>
                  <a:srgbClr val="002060"/>
                </a:solidFill>
              </a:rPr>
              <a:t>contracting problem for a </a:t>
            </a:r>
            <a:r>
              <a:rPr lang="en-GB" sz="3300" dirty="0" smtClean="0">
                <a:solidFill>
                  <a:srgbClr val="002060"/>
                </a:solidFill>
              </a:rPr>
              <a:t>monopolistic </a:t>
            </a:r>
            <a:r>
              <a:rPr lang="en-US" sz="3300" dirty="0" smtClean="0">
                <a:solidFill>
                  <a:srgbClr val="002060"/>
                </a:solidFill>
              </a:rPr>
              <a:t>P2P </a:t>
            </a:r>
            <a:r>
              <a:rPr lang="en-US" sz="3300" dirty="0">
                <a:solidFill>
                  <a:srgbClr val="002060"/>
                </a:solidFill>
              </a:rPr>
              <a:t>provider</a:t>
            </a:r>
            <a:r>
              <a:rPr lang="en-US" sz="3300" dirty="0" smtClean="0">
                <a:solidFill>
                  <a:srgbClr val="002060"/>
                </a:solidFill>
              </a:rPr>
              <a:t>. </a:t>
            </a:r>
            <a:endParaRPr lang="en-GB" sz="33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5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P2P contracting model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en-GB" sz="2800" dirty="0" smtClean="0">
                <a:solidFill>
                  <a:srgbClr val="002060"/>
                </a:solidFill>
              </a:rPr>
              <a:t>We </a:t>
            </a:r>
            <a:r>
              <a:rPr lang="en-GB" sz="2800" dirty="0">
                <a:solidFill>
                  <a:srgbClr val="002060"/>
                </a:solidFill>
              </a:rPr>
              <a:t>develop contracts implemented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GB" sz="2800" dirty="0">
                <a:solidFill>
                  <a:srgbClr val="002060"/>
                </a:solidFill>
              </a:rPr>
              <a:t>between the P2P provider, as the </a:t>
            </a:r>
            <a:r>
              <a:rPr lang="en-GB" sz="2800" b="1" dirty="0">
                <a:solidFill>
                  <a:srgbClr val="002060"/>
                </a:solidFill>
              </a:rPr>
              <a:t>principal</a:t>
            </a:r>
            <a:r>
              <a:rPr lang="en-GB" sz="2800" dirty="0">
                <a:solidFill>
                  <a:srgbClr val="002060"/>
                </a:solidFill>
              </a:rPr>
              <a:t>, and the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sz="2800" dirty="0">
                <a:solidFill>
                  <a:srgbClr val="002060"/>
                </a:solidFill>
              </a:rPr>
              <a:t>peer nodes, as </a:t>
            </a:r>
            <a:r>
              <a:rPr lang="en-US" sz="2800" b="1" dirty="0">
                <a:solidFill>
                  <a:srgbClr val="002060"/>
                </a:solidFill>
              </a:rPr>
              <a:t>agents</a:t>
            </a:r>
            <a:r>
              <a:rPr lang="en-US" sz="2800" dirty="0">
                <a:solidFill>
                  <a:srgbClr val="002060"/>
                </a:solidFill>
              </a:rPr>
              <a:t>, to support content distribution.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pPr lvl="1" algn="just"/>
            <a:r>
              <a:rPr lang="en-GB" sz="2800" dirty="0" smtClean="0">
                <a:solidFill>
                  <a:srgbClr val="002060"/>
                </a:solidFill>
              </a:rPr>
              <a:t>The proposed </a:t>
            </a:r>
            <a:r>
              <a:rPr lang="en-GB" sz="2800" b="1" dirty="0">
                <a:solidFill>
                  <a:srgbClr val="002060"/>
                </a:solidFill>
              </a:rPr>
              <a:t>reward</a:t>
            </a:r>
            <a:r>
              <a:rPr lang="en-GB" sz="2800" dirty="0">
                <a:solidFill>
                  <a:srgbClr val="002060"/>
                </a:solidFill>
              </a:rPr>
              <a:t> </a:t>
            </a:r>
            <a:r>
              <a:rPr lang="en-GB" sz="2800" dirty="0" smtClean="0">
                <a:solidFill>
                  <a:srgbClr val="002060"/>
                </a:solidFill>
              </a:rPr>
              <a:t>scheme</a:t>
            </a:r>
          </a:p>
          <a:p>
            <a:pPr lvl="2" algn="just"/>
            <a:r>
              <a:rPr lang="zh-TW" altLang="en-US" sz="2400" dirty="0" smtClean="0">
                <a:solidFill>
                  <a:srgbClr val="002060"/>
                </a:solidFill>
              </a:rPr>
              <a:t> </a:t>
            </a:r>
            <a:r>
              <a:rPr lang="en-GB" altLang="zh-TW" sz="2400" dirty="0">
                <a:solidFill>
                  <a:srgbClr val="002060"/>
                </a:solidFill>
              </a:rPr>
              <a:t>T</a:t>
            </a:r>
            <a:r>
              <a:rPr lang="en-GB" sz="2400" dirty="0" smtClean="0">
                <a:solidFill>
                  <a:srgbClr val="002060"/>
                </a:solidFill>
              </a:rPr>
              <a:t>he </a:t>
            </a:r>
            <a:r>
              <a:rPr lang="en-GB" sz="2400" dirty="0">
                <a:solidFill>
                  <a:srgbClr val="002060"/>
                </a:solidFill>
              </a:rPr>
              <a:t>provider compensates peers for agreeing to</a:t>
            </a:r>
            <a:r>
              <a:rPr lang="zh-TW" altLang="en-US" sz="2400" dirty="0">
                <a:solidFill>
                  <a:srgbClr val="002060"/>
                </a:solidFill>
              </a:rPr>
              <a:t> </a:t>
            </a:r>
            <a:r>
              <a:rPr lang="en-GB" sz="2400" dirty="0">
                <a:solidFill>
                  <a:srgbClr val="002060"/>
                </a:solidFill>
              </a:rPr>
              <a:t>become provision nodes by making content available</a:t>
            </a:r>
            <a:r>
              <a:rPr lang="zh-TW" altLang="en-US" sz="2400" dirty="0">
                <a:solidFill>
                  <a:srgbClr val="002060"/>
                </a:solidFill>
              </a:rPr>
              <a:t> </a:t>
            </a:r>
            <a:r>
              <a:rPr lang="en-GB" sz="2400" dirty="0">
                <a:solidFill>
                  <a:srgbClr val="002060"/>
                </a:solidFill>
              </a:rPr>
              <a:t>for download. Moreover, an additional upload</a:t>
            </a:r>
            <a:r>
              <a:rPr lang="zh-TW" altLang="en-US" sz="2400" dirty="0">
                <a:solidFill>
                  <a:srgbClr val="002060"/>
                </a:solidFill>
              </a:rPr>
              <a:t> </a:t>
            </a:r>
            <a:r>
              <a:rPr lang="en-GB" sz="2400" dirty="0">
                <a:solidFill>
                  <a:srgbClr val="002060"/>
                </a:solidFill>
              </a:rPr>
              <a:t>reward is paid to peers who execute the file</a:t>
            </a:r>
            <a:r>
              <a:rPr lang="zh-TW" altLang="en-US" sz="2400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upload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</a:p>
          <a:p>
            <a:pPr lvl="2" algn="just"/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GB" sz="2400" dirty="0" smtClean="0">
                <a:solidFill>
                  <a:srgbClr val="002060"/>
                </a:solidFill>
              </a:rPr>
              <a:t>Customers </a:t>
            </a:r>
            <a:r>
              <a:rPr lang="en-GB" sz="2400" dirty="0">
                <a:solidFill>
                  <a:srgbClr val="002060"/>
                </a:solidFill>
              </a:rPr>
              <a:t>(content request nodes) must be charged a download fee.</a:t>
            </a:r>
            <a:endParaRPr lang="en-US" sz="2400" dirty="0">
              <a:solidFill>
                <a:srgbClr val="002060"/>
              </a:solidFill>
            </a:endParaRPr>
          </a:p>
          <a:p>
            <a:pPr algn="just"/>
            <a:endParaRPr lang="en-US" sz="33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791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Advantage of the contracting model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It </a:t>
            </a:r>
            <a:r>
              <a:rPr lang="en-GB" dirty="0">
                <a:solidFill>
                  <a:srgbClr val="002060"/>
                </a:solidFill>
              </a:rPr>
              <a:t>eliminates piracy, </a:t>
            </a:r>
            <a:r>
              <a:rPr lang="en-GB" dirty="0" smtClean="0">
                <a:solidFill>
                  <a:srgbClr val="002060"/>
                </a:solidFill>
              </a:rPr>
              <a:t>incentivizes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peers </a:t>
            </a:r>
            <a:r>
              <a:rPr lang="en-GB" dirty="0">
                <a:solidFill>
                  <a:srgbClr val="002060"/>
                </a:solidFill>
              </a:rPr>
              <a:t>to participate in the upload of </a:t>
            </a:r>
            <a:r>
              <a:rPr lang="en-GB" dirty="0" smtClean="0">
                <a:solidFill>
                  <a:srgbClr val="002060"/>
                </a:solidFill>
              </a:rPr>
              <a:t>less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popular </a:t>
            </a:r>
            <a:r>
              <a:rPr lang="en-GB" dirty="0">
                <a:solidFill>
                  <a:srgbClr val="002060"/>
                </a:solidFill>
              </a:rPr>
              <a:t>content, and eliminates free riding. 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It effectively deals </a:t>
            </a:r>
            <a:r>
              <a:rPr lang="en-GB" dirty="0">
                <a:solidFill>
                  <a:srgbClr val="002060"/>
                </a:solidFill>
              </a:rPr>
              <a:t>with moral hazard and </a:t>
            </a:r>
            <a:r>
              <a:rPr lang="en-GB" dirty="0" smtClean="0">
                <a:solidFill>
                  <a:srgbClr val="002060"/>
                </a:solidFill>
              </a:rPr>
              <a:t>monitoring issues.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The two part reward scheme is better than a </a:t>
            </a:r>
            <a:r>
              <a:rPr lang="en-GB" dirty="0">
                <a:solidFill>
                  <a:srgbClr val="002060"/>
                </a:solidFill>
              </a:rPr>
              <a:t>one-part flat </a:t>
            </a:r>
            <a:r>
              <a:rPr lang="en-GB" dirty="0" smtClean="0">
                <a:solidFill>
                  <a:srgbClr val="002060"/>
                </a:solidFill>
              </a:rPr>
              <a:t>(such as </a:t>
            </a:r>
            <a:r>
              <a:rPr lang="en-GB" dirty="0">
                <a:solidFill>
                  <a:srgbClr val="002060"/>
                </a:solidFill>
              </a:rPr>
              <a:t>subscription model </a:t>
            </a:r>
            <a:r>
              <a:rPr lang="en-GB" dirty="0" smtClean="0">
                <a:solidFill>
                  <a:srgbClr val="002060"/>
                </a:solidFill>
              </a:rPr>
              <a:t> in </a:t>
            </a:r>
            <a:r>
              <a:rPr lang="en-GB" dirty="0" err="1" smtClean="0">
                <a:solidFill>
                  <a:srgbClr val="002060"/>
                </a:solidFill>
              </a:rPr>
              <a:t>Netflex</a:t>
            </a:r>
            <a:r>
              <a:rPr lang="en-GB" dirty="0" smtClean="0">
                <a:solidFill>
                  <a:srgbClr val="002060"/>
                </a:solidFill>
              </a:rPr>
              <a:t>) reward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in </a:t>
            </a:r>
            <a:r>
              <a:rPr lang="en-GB" dirty="0">
                <a:solidFill>
                  <a:srgbClr val="002060"/>
                </a:solidFill>
              </a:rPr>
              <a:t>which peers who contribute receive a flat </a:t>
            </a:r>
            <a:r>
              <a:rPr lang="en-GB" dirty="0" smtClean="0">
                <a:solidFill>
                  <a:srgbClr val="002060"/>
                </a:solidFill>
              </a:rPr>
              <a:t>reward regardless </a:t>
            </a:r>
            <a:r>
              <a:rPr lang="en-GB" dirty="0">
                <a:solidFill>
                  <a:srgbClr val="002060"/>
                </a:solidFill>
              </a:rPr>
              <a:t>of content and environmental characteristics</a:t>
            </a:r>
            <a:r>
              <a:rPr lang="en-GB" dirty="0" smtClean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279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Related works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93712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solidFill>
                  <a:srgbClr val="002060"/>
                </a:solidFill>
              </a:rPr>
              <a:t>Previous </a:t>
            </a:r>
            <a:r>
              <a:rPr lang="en-US" dirty="0">
                <a:solidFill>
                  <a:srgbClr val="002060"/>
                </a:solidFill>
              </a:rPr>
              <a:t>literature on </a:t>
            </a:r>
            <a:r>
              <a:rPr lang="en-US" dirty="0" smtClean="0">
                <a:solidFill>
                  <a:srgbClr val="002060"/>
                </a:solidFill>
              </a:rPr>
              <a:t>P2P </a:t>
            </a:r>
            <a:r>
              <a:rPr lang="en-US" dirty="0">
                <a:solidFill>
                  <a:srgbClr val="002060"/>
                </a:solidFill>
              </a:rPr>
              <a:t>content distribution </a:t>
            </a:r>
            <a:r>
              <a:rPr lang="en-US" dirty="0" smtClean="0">
                <a:solidFill>
                  <a:srgbClr val="002060"/>
                </a:solidFill>
              </a:rPr>
              <a:t>has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mainly </a:t>
            </a:r>
            <a:r>
              <a:rPr lang="en-GB" dirty="0">
                <a:solidFill>
                  <a:srgbClr val="002060"/>
                </a:solidFill>
              </a:rPr>
              <a:t>studied the problems from the perspective </a:t>
            </a:r>
            <a:r>
              <a:rPr lang="en-GB" dirty="0" smtClean="0">
                <a:solidFill>
                  <a:srgbClr val="002060"/>
                </a:solidFill>
              </a:rPr>
              <a:t>of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cooperative </a:t>
            </a:r>
            <a:r>
              <a:rPr lang="en-GB" dirty="0">
                <a:solidFill>
                  <a:srgbClr val="002060"/>
                </a:solidFill>
              </a:rPr>
              <a:t>distribution channels, without </a:t>
            </a:r>
            <a:r>
              <a:rPr lang="en-GB" dirty="0" smtClean="0">
                <a:solidFill>
                  <a:srgbClr val="002060"/>
                </a:solidFill>
              </a:rPr>
              <a:t>considering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dirty="0">
                <a:solidFill>
                  <a:srgbClr val="002060"/>
                </a:solidFill>
              </a:rPr>
              <a:t>competition and information asymmetry </a:t>
            </a:r>
            <a:r>
              <a:rPr lang="en-GB" dirty="0" smtClean="0">
                <a:solidFill>
                  <a:srgbClr val="002060"/>
                </a:solidFill>
              </a:rPr>
              <a:t>issues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among </a:t>
            </a:r>
            <a:r>
              <a:rPr lang="en-GB" dirty="0">
                <a:solidFill>
                  <a:srgbClr val="002060"/>
                </a:solidFill>
              </a:rPr>
              <a:t>the players in the digital supply </a:t>
            </a:r>
            <a:r>
              <a:rPr lang="en-GB" dirty="0" smtClean="0">
                <a:solidFill>
                  <a:srgbClr val="002060"/>
                </a:solidFill>
              </a:rPr>
              <a:t>chain</a:t>
            </a: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Maille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and </a:t>
            </a:r>
            <a:r>
              <a:rPr lang="en-US" dirty="0" err="1">
                <a:solidFill>
                  <a:srgbClr val="002060"/>
                </a:solidFill>
              </a:rPr>
              <a:t>Toka</a:t>
            </a:r>
            <a:r>
              <a:rPr lang="en-US" dirty="0">
                <a:solidFill>
                  <a:srgbClr val="002060"/>
                </a:solidFill>
              </a:rPr>
              <a:t> 2008, </a:t>
            </a:r>
            <a:r>
              <a:rPr lang="en-GB" dirty="0">
                <a:solidFill>
                  <a:srgbClr val="002060"/>
                </a:solidFill>
              </a:rPr>
              <a:t>Ganesh et al. 2007, </a:t>
            </a:r>
            <a:r>
              <a:rPr lang="en-GB" dirty="0" err="1">
                <a:solidFill>
                  <a:srgbClr val="002060"/>
                </a:solidFill>
              </a:rPr>
              <a:t>MacKie</a:t>
            </a:r>
            <a:r>
              <a:rPr lang="en-GB" dirty="0">
                <a:solidFill>
                  <a:srgbClr val="002060"/>
                </a:solidFill>
              </a:rPr>
              <a:t>-Mason and Varian 1995, </a:t>
            </a:r>
            <a:r>
              <a:rPr lang="en-US" dirty="0" err="1">
                <a:solidFill>
                  <a:srgbClr val="002060"/>
                </a:solidFill>
              </a:rPr>
              <a:t>Afeche</a:t>
            </a:r>
            <a:r>
              <a:rPr lang="en-US" dirty="0">
                <a:solidFill>
                  <a:srgbClr val="002060"/>
                </a:solidFill>
              </a:rPr>
              <a:t> and Mendelson </a:t>
            </a:r>
            <a:r>
              <a:rPr lang="en-US" dirty="0" smtClean="0">
                <a:solidFill>
                  <a:srgbClr val="002060"/>
                </a:solidFill>
              </a:rPr>
              <a:t>2004</a:t>
            </a:r>
            <a:endParaRPr lang="en-GB" dirty="0" smtClean="0">
              <a:solidFill>
                <a:srgbClr val="002060"/>
              </a:solidFill>
            </a:endParaRPr>
          </a:p>
          <a:p>
            <a:pPr algn="just"/>
            <a:r>
              <a:rPr lang="en-GB" dirty="0">
                <a:solidFill>
                  <a:srgbClr val="002060"/>
                </a:solidFill>
              </a:rPr>
              <a:t>This principal-agent problem has </a:t>
            </a:r>
            <a:r>
              <a:rPr lang="en-GB" dirty="0" smtClean="0">
                <a:solidFill>
                  <a:srgbClr val="002060"/>
                </a:solidFill>
              </a:rPr>
              <a:t>been widely </a:t>
            </a:r>
            <a:r>
              <a:rPr lang="en-GB" dirty="0">
                <a:solidFill>
                  <a:srgbClr val="002060"/>
                </a:solidFill>
              </a:rPr>
              <a:t>used as a representation of various </a:t>
            </a:r>
            <a:r>
              <a:rPr lang="en-GB" dirty="0" smtClean="0">
                <a:solidFill>
                  <a:srgbClr val="002060"/>
                </a:solidFill>
              </a:rPr>
              <a:t>standard economic </a:t>
            </a:r>
            <a:r>
              <a:rPr lang="en-GB" dirty="0">
                <a:solidFill>
                  <a:srgbClr val="002060"/>
                </a:solidFill>
              </a:rPr>
              <a:t>relations such as in the theory of </a:t>
            </a:r>
            <a:endParaRPr lang="en-GB" dirty="0" smtClean="0">
              <a:solidFill>
                <a:srgbClr val="002060"/>
              </a:solidFill>
            </a:endParaRP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insurance </a:t>
            </a:r>
            <a:r>
              <a:rPr lang="en-US" dirty="0" smtClean="0">
                <a:solidFill>
                  <a:srgbClr val="002060"/>
                </a:solidFill>
              </a:rPr>
              <a:t>under </a:t>
            </a:r>
            <a:r>
              <a:rPr lang="en-US" dirty="0">
                <a:solidFill>
                  <a:srgbClr val="002060"/>
                </a:solidFill>
              </a:rPr>
              <a:t>moral </a:t>
            </a:r>
            <a:r>
              <a:rPr lang="en-US" dirty="0" smtClean="0">
                <a:solidFill>
                  <a:srgbClr val="002060"/>
                </a:solidFill>
              </a:rPr>
              <a:t>hazard </a:t>
            </a:r>
            <a:r>
              <a:rPr lang="en-GB" dirty="0">
                <a:solidFill>
                  <a:srgbClr val="002060"/>
                </a:solidFill>
              </a:rPr>
              <a:t>(Arrow 1970, Spence and </a:t>
            </a:r>
            <a:r>
              <a:rPr lang="en-GB" dirty="0" err="1" smtClean="0">
                <a:solidFill>
                  <a:srgbClr val="002060"/>
                </a:solidFill>
              </a:rPr>
              <a:t>Zeckhauser</a:t>
            </a:r>
            <a:r>
              <a:rPr lang="en-GB" dirty="0" smtClean="0">
                <a:solidFill>
                  <a:srgbClr val="002060"/>
                </a:solidFill>
              </a:rPr>
              <a:t> 1971)</a:t>
            </a: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in </a:t>
            </a:r>
            <a:r>
              <a:rPr lang="en-GB" dirty="0">
                <a:solidFill>
                  <a:srgbClr val="002060"/>
                </a:solidFill>
              </a:rPr>
              <a:t>efficiency wage theory (Shapiro </a:t>
            </a:r>
            <a:r>
              <a:rPr lang="en-GB" dirty="0" smtClean="0">
                <a:solidFill>
                  <a:srgbClr val="002060"/>
                </a:solidFill>
              </a:rPr>
              <a:t>and </a:t>
            </a:r>
            <a:r>
              <a:rPr lang="en-GB" dirty="0" err="1" smtClean="0">
                <a:solidFill>
                  <a:srgbClr val="002060"/>
                </a:solidFill>
              </a:rPr>
              <a:t>Stiglitz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1984), </a:t>
            </a:r>
            <a:endParaRPr lang="en-GB" dirty="0" smtClean="0">
              <a:solidFill>
                <a:srgbClr val="002060"/>
              </a:solidFill>
            </a:endParaRP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in </a:t>
            </a:r>
            <a:r>
              <a:rPr lang="en-GB" dirty="0">
                <a:solidFill>
                  <a:srgbClr val="002060"/>
                </a:solidFill>
              </a:rPr>
              <a:t>teams with sequential </a:t>
            </a:r>
            <a:r>
              <a:rPr lang="en-GB" dirty="0" smtClean="0">
                <a:solidFill>
                  <a:srgbClr val="002060"/>
                </a:solidFill>
              </a:rPr>
              <a:t>hidden </a:t>
            </a:r>
            <a:r>
              <a:rPr lang="de-DE" dirty="0" smtClean="0">
                <a:solidFill>
                  <a:srgbClr val="002060"/>
                </a:solidFill>
              </a:rPr>
              <a:t>actions </a:t>
            </a:r>
            <a:r>
              <a:rPr lang="de-DE" dirty="0">
                <a:solidFill>
                  <a:srgbClr val="002060"/>
                </a:solidFill>
              </a:rPr>
              <a:t>(Holmstrom 1982, Strausz 1996</a:t>
            </a:r>
            <a:r>
              <a:rPr lang="de-DE" dirty="0" smtClean="0">
                <a:solidFill>
                  <a:srgbClr val="002060"/>
                </a:solidFill>
              </a:rPr>
              <a:t>)</a:t>
            </a:r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25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1464</Words>
  <Application>Microsoft Office PowerPoint</Application>
  <PresentationFormat>寬螢幕</PresentationFormat>
  <Paragraphs>197</Paragraphs>
  <Slides>38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50" baseType="lpstr">
      <vt:lpstr>AdvPSPAL-I</vt:lpstr>
      <vt:lpstr>AdvPSPAL-R</vt:lpstr>
      <vt:lpstr>微軟正黑體</vt:lpstr>
      <vt:lpstr>新細明體</vt:lpstr>
      <vt:lpstr>新細明體</vt:lpstr>
      <vt:lpstr>Arial</vt:lpstr>
      <vt:lpstr>Arial Black</vt:lpstr>
      <vt:lpstr>Calibri</vt:lpstr>
      <vt:lpstr>Calibri Light</vt:lpstr>
      <vt:lpstr>Cambria Math</vt:lpstr>
      <vt:lpstr>Tahoma</vt:lpstr>
      <vt:lpstr>Office 佈景主題</vt:lpstr>
      <vt:lpstr>Contracting Models in P2P Economy</vt:lpstr>
      <vt:lpstr>P2P economy </vt:lpstr>
      <vt:lpstr>P2P economy models    </vt:lpstr>
      <vt:lpstr>Contracting Models for P2P Content Distribution</vt:lpstr>
      <vt:lpstr>P2P network</vt:lpstr>
      <vt:lpstr>Commercial P2P networks </vt:lpstr>
      <vt:lpstr>P2P contracting model</vt:lpstr>
      <vt:lpstr>Advantage of the contracting model</vt:lpstr>
      <vt:lpstr>Related works</vt:lpstr>
      <vt:lpstr>Contribution to the literature</vt:lpstr>
      <vt:lpstr>P2P Dynamics and Operating Policies</vt:lpstr>
      <vt:lpstr>Quality ranking and recommendation </vt:lpstr>
      <vt:lpstr>Multilateral Contracting Model</vt:lpstr>
      <vt:lpstr>General Model - Cost of capacity provision</vt:lpstr>
      <vt:lpstr>Reward for uploading service</vt:lpstr>
      <vt:lpstr>Optimal upload capacity</vt:lpstr>
      <vt:lpstr>PROPOSITION 1. If propagation delay Tj is uniformly distributed=in [0, s], the optimal delay selection Dj , ∀j satisfies: </vt:lpstr>
      <vt:lpstr>Symmetric Model with Homogeneous Peers</vt:lpstr>
      <vt:lpstr>Optimal reward</vt:lpstr>
      <vt:lpstr>PROPOSITION 2. The optimal reward scheme (availability compensation and upload compensation), and delay aregiven by the following:</vt:lpstr>
      <vt:lpstr>Impact of System Parameters on Reward Scheme</vt:lpstr>
      <vt:lpstr>Heterogeneous Peers</vt:lpstr>
      <vt:lpstr>Payoff functions – two classes</vt:lpstr>
      <vt:lpstr>Rewards under two classes</vt:lpstr>
      <vt:lpstr>Impact of System Parameters on Reward Scheme (two classes)</vt:lpstr>
      <vt:lpstr>Conclusion </vt:lpstr>
      <vt:lpstr>P2P &amp; Crowd Business model</vt:lpstr>
      <vt:lpstr>PowerPoint 簡報</vt:lpstr>
      <vt:lpstr>Sharing economy is changing our life</vt:lpstr>
      <vt:lpstr>P2P Sharing economy </vt:lpstr>
      <vt:lpstr>PowerPoint 簡報</vt:lpstr>
      <vt:lpstr>P2P Lending operations </vt:lpstr>
      <vt:lpstr>P2P Lending </vt:lpstr>
      <vt:lpstr>P2P Transfer &amp; currency exchange </vt:lpstr>
      <vt:lpstr>P2P Transfer &amp; Currency Exchange  </vt:lpstr>
      <vt:lpstr>P2P Insurance </vt:lpstr>
      <vt:lpstr>P2P Insurance 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P2P Model  &amp; Economy</dc:title>
  <dc:creator>ymli</dc:creator>
  <cp:lastModifiedBy>iebi</cp:lastModifiedBy>
  <cp:revision>149</cp:revision>
  <dcterms:created xsi:type="dcterms:W3CDTF">2018-03-22T04:25:35Z</dcterms:created>
  <dcterms:modified xsi:type="dcterms:W3CDTF">2018-04-18T13:42:03Z</dcterms:modified>
</cp:coreProperties>
</file>