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342" r:id="rId2"/>
    <p:sldId id="343" r:id="rId3"/>
    <p:sldId id="412" r:id="rId4"/>
    <p:sldId id="407" r:id="rId5"/>
    <p:sldId id="327" r:id="rId6"/>
    <p:sldId id="338" r:id="rId7"/>
    <p:sldId id="339" r:id="rId8"/>
    <p:sldId id="340" r:id="rId9"/>
    <p:sldId id="335" r:id="rId10"/>
    <p:sldId id="413" r:id="rId11"/>
    <p:sldId id="384" r:id="rId12"/>
    <p:sldId id="386" r:id="rId13"/>
    <p:sldId id="419" r:id="rId14"/>
    <p:sldId id="392" r:id="rId15"/>
    <p:sldId id="395" r:id="rId16"/>
    <p:sldId id="398" r:id="rId17"/>
    <p:sldId id="446" r:id="rId18"/>
    <p:sldId id="447" r:id="rId19"/>
    <p:sldId id="403" r:id="rId20"/>
    <p:sldId id="404" r:id="rId21"/>
    <p:sldId id="448" r:id="rId22"/>
    <p:sldId id="459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45" r:id="rId31"/>
    <p:sldId id="436" r:id="rId32"/>
    <p:sldId id="430" r:id="rId33"/>
    <p:sldId id="458" r:id="rId34"/>
    <p:sldId id="457" r:id="rId35"/>
    <p:sldId id="450" r:id="rId36"/>
    <p:sldId id="451" r:id="rId37"/>
    <p:sldId id="452" r:id="rId38"/>
    <p:sldId id="453" r:id="rId39"/>
    <p:sldId id="454" r:id="rId40"/>
    <p:sldId id="455" r:id="rId41"/>
    <p:sldId id="456" r:id="rId42"/>
    <p:sldId id="460" r:id="rId43"/>
  </p:sldIdLst>
  <p:sldSz cx="9144000" cy="6858000" type="screen4x3"/>
  <p:notesSz cx="7099300" cy="10234613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3399"/>
    <a:srgbClr val="1D44B7"/>
    <a:srgbClr val="3163F9"/>
    <a:srgbClr val="4B0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802" autoAdjust="0"/>
  </p:normalViewPr>
  <p:slideViewPr>
    <p:cSldViewPr snapToGrid="0" snapToObjects="1">
      <p:cViewPr>
        <p:scale>
          <a:sx n="112" d="100"/>
          <a:sy n="112" d="100"/>
        </p:scale>
        <p:origin x="-534" y="201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36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&#32654;&#26376;&#20809;&#20185;&#23376;\Thesis\magic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&#32654;&#26376;&#20809;&#20185;&#23376;\Thesis\magi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21555;&#25991;&#32724;_&#35542;&#25991;&#26360;&#38754;&#36039;&#26009;\Result_Dat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21555;&#25991;&#32724;_&#35542;&#25991;&#26360;&#38754;&#36039;&#26009;\Result_Dat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38515;&#23459;&#37528;_&#35542;&#25991;&#26360;&#38754;&#36039;&#26009;\excel\final_result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97355808123423"/>
          <c:y val="3.7145798722418515E-2"/>
          <c:w val="0.80712308653165321"/>
          <c:h val="0.77293582453923615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'E1E2 CTR'!$A$9:$A$11</c:f>
              <c:strCache>
                <c:ptCount val="3"/>
                <c:pt idx="0">
                  <c:v>Ads+#fan</c:v>
                </c:pt>
                <c:pt idx="1">
                  <c:v>Ads+name</c:v>
                </c:pt>
                <c:pt idx="2">
                  <c:v>Ads+SC</c:v>
                </c:pt>
              </c:strCache>
            </c:strRef>
          </c:cat>
          <c:val>
            <c:numRef>
              <c:f>'E1E2 CTR'!$B$9:$B$11</c:f>
              <c:numCache>
                <c:formatCode>0%</c:formatCode>
                <c:ptCount val="3"/>
                <c:pt idx="0">
                  <c:v>2</c:v>
                </c:pt>
                <c:pt idx="1">
                  <c:v>3.1538461538461542</c:v>
                </c:pt>
                <c:pt idx="2">
                  <c:v>5.3076923076923084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4515200"/>
        <c:axId val="184926976"/>
      </c:barChart>
      <c:catAx>
        <c:axId val="184515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Advertisement Pattern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84926976"/>
        <c:crosses val="autoZero"/>
        <c:auto val="1"/>
        <c:lblAlgn val="ctr"/>
        <c:lblOffset val="100"/>
        <c:noMultiLvlLbl val="0"/>
      </c:catAx>
      <c:valAx>
        <c:axId val="1849269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increase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184515200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solidFill>
        <a:schemeClr val="bg1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9882162483419"/>
          <c:y val="0.25293019986139681"/>
          <c:w val="0.83039441144272763"/>
          <c:h val="0.65973295694471024"/>
        </c:manualLayout>
      </c:layout>
      <c:lineChart>
        <c:grouping val="standard"/>
        <c:varyColors val="0"/>
        <c:ser>
          <c:idx val="0"/>
          <c:order val="0"/>
          <c:tx>
            <c:strRef>
              <c:f>'E1 好感'!$L$3</c:f>
              <c:strCache>
                <c:ptCount val="1"/>
                <c:pt idx="0">
                  <c:v>Ads+#fan</c:v>
                </c:pt>
              </c:strCache>
            </c:strRef>
          </c:tx>
          <c:spPr>
            <a:ln>
              <a:prstDash val="sysDot"/>
            </a:ln>
          </c:spPr>
          <c:marker>
            <c:symbol val="circle"/>
            <c:size val="5"/>
          </c:marker>
          <c:val>
            <c:numRef>
              <c:f>'E1 好感'!$M$3:$Q$3</c:f>
              <c:numCache>
                <c:formatCode>General</c:formatCode>
                <c:ptCount val="5"/>
                <c:pt idx="0">
                  <c:v>1.1687000000000001</c:v>
                </c:pt>
                <c:pt idx="1">
                  <c:v>2.1741999999999999</c:v>
                </c:pt>
                <c:pt idx="2">
                  <c:v>3.1852999999999998</c:v>
                </c:pt>
                <c:pt idx="3">
                  <c:v>4.0843999999999996</c:v>
                </c:pt>
                <c:pt idx="4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'E1 好感'!$L$4</c:f>
              <c:strCache>
                <c:ptCount val="1"/>
                <c:pt idx="0">
                  <c:v>Ads+name</c:v>
                </c:pt>
              </c:strCache>
            </c:strRef>
          </c:tx>
          <c:spPr>
            <a:ln>
              <a:prstDash val="sysDash"/>
            </a:ln>
          </c:spPr>
          <c:marker>
            <c:symbol val="triangle"/>
            <c:size val="5"/>
          </c:marker>
          <c:val>
            <c:numRef>
              <c:f>'E1 好感'!$M$4:$Q$4</c:f>
              <c:numCache>
                <c:formatCode>General</c:formatCode>
                <c:ptCount val="5"/>
                <c:pt idx="0">
                  <c:v>1.8862000000000001</c:v>
                </c:pt>
                <c:pt idx="1">
                  <c:v>2.9521000000000002</c:v>
                </c:pt>
                <c:pt idx="2">
                  <c:v>3.7421000000000002</c:v>
                </c:pt>
                <c:pt idx="3">
                  <c:v>4.2812999999999999</c:v>
                </c:pt>
                <c:pt idx="4">
                  <c:v>4.9535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'E1 好感'!$L$5</c:f>
              <c:strCache>
                <c:ptCount val="1"/>
                <c:pt idx="0">
                  <c:v>Ads+SC</c:v>
                </c:pt>
              </c:strCache>
            </c:strRef>
          </c:tx>
          <c:marker>
            <c:symbol val="square"/>
            <c:size val="5"/>
          </c:marker>
          <c:val>
            <c:numRef>
              <c:f>'E1 好感'!$M$5:$Q$5</c:f>
              <c:numCache>
                <c:formatCode>General</c:formatCode>
                <c:ptCount val="5"/>
                <c:pt idx="0">
                  <c:v>2.6972</c:v>
                </c:pt>
                <c:pt idx="1">
                  <c:v>3.852399999999998</c:v>
                </c:pt>
                <c:pt idx="2">
                  <c:v>4.3744999999999976</c:v>
                </c:pt>
                <c:pt idx="3">
                  <c:v>4.6217999999999977</c:v>
                </c:pt>
                <c:pt idx="4">
                  <c:v>4.9667000000000003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940416"/>
        <c:axId val="185532416"/>
      </c:lineChart>
      <c:catAx>
        <c:axId val="1849404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zh-TW"/>
                  <a:t>Initial impression score about the product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85532416"/>
        <c:crosses val="autoZero"/>
        <c:auto val="1"/>
        <c:lblAlgn val="ctr"/>
        <c:lblOffset val="100"/>
        <c:noMultiLvlLbl val="0"/>
      </c:catAx>
      <c:valAx>
        <c:axId val="185532416"/>
        <c:scaling>
          <c:orientation val="minMax"/>
          <c:max val="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TW"/>
                  <a:t>Final</a:t>
                </a:r>
                <a:r>
                  <a:rPr lang="en-US" altLang="zh-TW" baseline="0"/>
                  <a:t> impression score</a:t>
                </a:r>
                <a:endParaRPr lang="zh-TW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4940416"/>
        <c:crosses val="autoZero"/>
        <c:crossBetween val="between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15552578649062332"/>
          <c:y val="4.7999169892666713E-2"/>
          <c:w val="0.72918849272494901"/>
          <c:h val="7.402420298872998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982904744269"/>
          <c:y val="0.114022344779978"/>
          <c:w val="0.84502391188831505"/>
          <c:h val="0.70137785927518004"/>
        </c:manualLayout>
      </c:layout>
      <c:lineChart>
        <c:grouping val="standard"/>
        <c:varyColors val="0"/>
        <c:ser>
          <c:idx val="0"/>
          <c:order val="0"/>
          <c:tx>
            <c:strRef>
              <c:f>Target_Hit!$E$2</c:f>
              <c:strCache>
                <c:ptCount val="1"/>
                <c:pt idx="0">
                  <c:v>Average TDR</c:v>
                </c:pt>
              </c:strCache>
            </c:strRef>
          </c:tx>
          <c:dLbls>
            <c:dLbl>
              <c:idx val="0"/>
              <c:layout>
                <c:manualLayout>
                  <c:x val="-2.0304568527918801E-2"/>
                  <c:y val="-5.6847545219638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204737732657E-2"/>
                  <c:y val="-3.1007751937984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304568527918801E-2"/>
                  <c:y val="-4.651162790697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1.55038759689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Target_Hit!$F$1:$I$1</c:f>
              <c:strCache>
                <c:ptCount val="4"/>
                <c:pt idx="0">
                  <c:v>TSA</c:v>
                </c:pt>
                <c:pt idx="1">
                  <c:v>DPA</c:v>
                </c:pt>
                <c:pt idx="2">
                  <c:v>IA</c:v>
                </c:pt>
                <c:pt idx="3">
                  <c:v>Random Selected</c:v>
                </c:pt>
              </c:strCache>
            </c:strRef>
          </c:cat>
          <c:val>
            <c:numRef>
              <c:f>Target_Hit!$F$2:$I$2</c:f>
              <c:numCache>
                <c:formatCode>0.00%</c:formatCode>
                <c:ptCount val="4"/>
                <c:pt idx="0">
                  <c:v>0.67342444444444505</c:v>
                </c:pt>
                <c:pt idx="1">
                  <c:v>0.40339000000000003</c:v>
                </c:pt>
                <c:pt idx="2">
                  <c:v>0.379677777777778</c:v>
                </c:pt>
                <c:pt idx="3">
                  <c:v>0.112361111111111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588736"/>
        <c:axId val="185209600"/>
      </c:lineChart>
      <c:catAx>
        <c:axId val="185588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5209600"/>
        <c:crosses val="autoZero"/>
        <c:auto val="1"/>
        <c:lblAlgn val="ctr"/>
        <c:lblOffset val="100"/>
        <c:noMultiLvlLbl val="0"/>
      </c:catAx>
      <c:valAx>
        <c:axId val="1852096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85588736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34286980676328499"/>
          <c:y val="2.9685000075965601E-2"/>
          <c:w val="0.295854589371981"/>
          <c:h val="8.393024726202620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418994413407797E-2"/>
          <c:y val="9.9429502852485696E-2"/>
          <c:w val="0.86591376811594201"/>
          <c:h val="0.76854115729421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Result_Summary!$C$10:$D$10</c:f>
              <c:strCache>
                <c:ptCount val="1"/>
                <c:pt idx="0">
                  <c:v>TSA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1.6771488469601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2.5157232704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Result_Summary!$E$10:$G$10</c:f>
              <c:numCache>
                <c:formatCode>0.00_ </c:formatCode>
                <c:ptCount val="3"/>
                <c:pt idx="0">
                  <c:v>3.5217927170868299</c:v>
                </c:pt>
                <c:pt idx="1">
                  <c:v>3.6380952380952398</c:v>
                </c:pt>
                <c:pt idx="2">
                  <c:v>3.6761624649859881</c:v>
                </c:pt>
              </c:numCache>
            </c:numRef>
          </c:val>
        </c:ser>
        <c:ser>
          <c:idx val="1"/>
          <c:order val="1"/>
          <c:tx>
            <c:strRef>
              <c:f>Result_Summary!$C$11:$D$11</c:f>
              <c:strCache>
                <c:ptCount val="1"/>
                <c:pt idx="0">
                  <c:v>Celebrity Endorser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Result_Summary!$E$11:$G$11</c:f>
              <c:numCache>
                <c:formatCode>0.00_ </c:formatCode>
                <c:ptCount val="3"/>
                <c:pt idx="0">
                  <c:v>3.433876063183479</c:v>
                </c:pt>
                <c:pt idx="1">
                  <c:v>3.55075334143377</c:v>
                </c:pt>
                <c:pt idx="2">
                  <c:v>3.512433090024329</c:v>
                </c:pt>
              </c:numCache>
            </c:numRef>
          </c:val>
        </c:ser>
        <c:ser>
          <c:idx val="2"/>
          <c:order val="2"/>
          <c:tx>
            <c:strRef>
              <c:f>Result_Summary!$C$12:$D$12</c:f>
              <c:strCache>
                <c:ptCount val="1"/>
                <c:pt idx="0">
                  <c:v>Random Selected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Result_Summary!$E$13:$G$13</c:f>
              <c:numCache>
                <c:formatCode>0.00_ </c:formatCode>
                <c:ptCount val="3"/>
                <c:pt idx="0">
                  <c:v>1.9539553752535499</c:v>
                </c:pt>
                <c:pt idx="1">
                  <c:v>1.87545638945233</c:v>
                </c:pt>
                <c:pt idx="2">
                  <c:v>2.1663286004055999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5236480"/>
        <c:axId val="185250560"/>
      </c:barChart>
      <c:catAx>
        <c:axId val="185236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5250560"/>
        <c:crosses val="autoZero"/>
        <c:auto val="1"/>
        <c:lblAlgn val="ctr"/>
        <c:lblOffset val="100"/>
        <c:noMultiLvlLbl val="0"/>
      </c:catAx>
      <c:valAx>
        <c:axId val="185250560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185236480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105826811594203"/>
          <c:y val="1.25786163522013E-2"/>
          <c:w val="0.84969879227053202"/>
          <c:h val="8.03232143151916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18437740876671E-2"/>
          <c:y val="0.26540028931922233"/>
          <c:w val="0.821728142450871"/>
          <c:h val="0.64705868055555604"/>
        </c:manualLayout>
      </c:layout>
      <c:lineChart>
        <c:grouping val="standard"/>
        <c:varyColors val="0"/>
        <c:ser>
          <c:idx val="0"/>
          <c:order val="0"/>
          <c:tx>
            <c:v>Social Design</c:v>
          </c:tx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工作表3!$A$7:$E$7</c:f>
              <c:numCache>
                <c:formatCode>General</c:formatCode>
                <c:ptCount val="5"/>
                <c:pt idx="0">
                  <c:v>4.4809603042548201</c:v>
                </c:pt>
                <c:pt idx="1">
                  <c:v>3.9627763251723329</c:v>
                </c:pt>
                <c:pt idx="2">
                  <c:v>3.9913002139291671</c:v>
                </c:pt>
                <c:pt idx="3">
                  <c:v>3.8627763251723328</c:v>
                </c:pt>
                <c:pt idx="4">
                  <c:v>3.3731162348466839</c:v>
                </c:pt>
              </c:numCache>
            </c:numRef>
          </c:val>
          <c:smooth val="0"/>
        </c:ser>
        <c:ser>
          <c:idx val="1"/>
          <c:order val="1"/>
          <c:tx>
            <c:v>No filter</c:v>
          </c:tx>
          <c:spPr>
            <a:ln>
              <a:prstDash val="lg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工作表3!$A$15:$E$15</c:f>
              <c:numCache>
                <c:formatCode>General</c:formatCode>
                <c:ptCount val="5"/>
                <c:pt idx="0">
                  <c:v>4.0181584444801546</c:v>
                </c:pt>
                <c:pt idx="1">
                  <c:v>3.4235899084043071</c:v>
                </c:pt>
                <c:pt idx="2">
                  <c:v>3.6373131929937328</c:v>
                </c:pt>
                <c:pt idx="3">
                  <c:v>3.4235899084043071</c:v>
                </c:pt>
                <c:pt idx="4">
                  <c:v>3.0427446569178849</c:v>
                </c:pt>
              </c:numCache>
            </c:numRef>
          </c:val>
          <c:smooth val="0"/>
        </c:ser>
        <c:ser>
          <c:idx val="2"/>
          <c:order val="2"/>
          <c:tx>
            <c:v>Knowledge</c:v>
          </c:tx>
          <c:spPr>
            <a:ln>
              <a:prstDash val="sys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工作表3!$A$23:$E$23</c:f>
              <c:numCache>
                <c:formatCode>General</c:formatCode>
                <c:ptCount val="5"/>
                <c:pt idx="0">
                  <c:v>4.1576434020909874</c:v>
                </c:pt>
                <c:pt idx="1">
                  <c:v>3.493924837524724</c:v>
                </c:pt>
                <c:pt idx="2">
                  <c:v>3.6790053687482338</c:v>
                </c:pt>
                <c:pt idx="3">
                  <c:v>3.493924837524724</c:v>
                </c:pt>
                <c:pt idx="4">
                  <c:v>3.1152868041819728</c:v>
                </c:pt>
              </c:numCache>
            </c:numRef>
          </c:val>
          <c:smooth val="0"/>
        </c:ser>
        <c:ser>
          <c:idx val="3"/>
          <c:order val="3"/>
          <c:tx>
            <c:v>Authority</c:v>
          </c:tx>
          <c:spPr>
            <a:ln>
              <a:prstDash val="sysDot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工作表3!$A$32:$E$32</c:f>
              <c:numCache>
                <c:formatCode>General</c:formatCode>
                <c:ptCount val="5"/>
                <c:pt idx="0">
                  <c:v>4.4357853742968416</c:v>
                </c:pt>
                <c:pt idx="1">
                  <c:v>3.721808740804847</c:v>
                </c:pt>
                <c:pt idx="2">
                  <c:v>3.8819125919515369</c:v>
                </c:pt>
                <c:pt idx="3">
                  <c:v>3.721808740804847</c:v>
                </c:pt>
                <c:pt idx="4">
                  <c:v>3.1679359584595419</c:v>
                </c:pt>
              </c:numCache>
            </c:numRef>
          </c:val>
          <c:smooth val="0"/>
        </c:ser>
        <c:ser>
          <c:idx val="4"/>
          <c:order val="4"/>
          <c:tx>
            <c:v>User Evaluation</c:v>
          </c:tx>
          <c:spPr>
            <a:ln>
              <a:prstDash val="lgDashDotDot"/>
            </a:ln>
          </c:spPr>
          <c:marker>
            <c:spPr>
              <a:ln>
                <a:prstDash val="solid"/>
              </a:ln>
            </c:spPr>
          </c:marke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工作表3!$K$7:$O$7</c:f>
              <c:numCache>
                <c:formatCode>General</c:formatCode>
                <c:ptCount val="5"/>
                <c:pt idx="0">
                  <c:v>4.7</c:v>
                </c:pt>
                <c:pt idx="1">
                  <c:v>4.3</c:v>
                </c:pt>
                <c:pt idx="2">
                  <c:v>4.2</c:v>
                </c:pt>
                <c:pt idx="3">
                  <c:v>4.0999999999999996</c:v>
                </c:pt>
                <c:pt idx="4">
                  <c:v>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342208"/>
        <c:axId val="185348864"/>
      </c:lineChart>
      <c:catAx>
        <c:axId val="185342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91364259259259295"/>
              <c:y val="0.86859027777777797"/>
            </c:manualLayout>
          </c:layout>
          <c:overlay val="0"/>
        </c:title>
        <c:majorTickMark val="out"/>
        <c:minorTickMark val="none"/>
        <c:tickLblPos val="nextTo"/>
        <c:crossAx val="185348864"/>
        <c:crosses val="autoZero"/>
        <c:auto val="1"/>
        <c:lblAlgn val="ctr"/>
        <c:lblOffset val="100"/>
        <c:noMultiLvlLbl val="0"/>
      </c:catAx>
      <c:valAx>
        <c:axId val="185348864"/>
        <c:scaling>
          <c:orientation val="minMax"/>
          <c:min val="2.5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StarRating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"/>
              <c:y val="9.722430555555559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85342208"/>
        <c:crosses val="autoZero"/>
        <c:crossBetween val="between"/>
        <c:majorUnit val="0.5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26519712322433875"/>
          <c:y val="9.2367255747519313E-4"/>
          <c:w val="0.72931533210320898"/>
          <c:h val="0.1528666666666670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/>
      </a:pPr>
      <a:endParaRPr lang="zh-TW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925801928323799E-2"/>
          <c:y val="0.255272619047619"/>
          <c:w val="0.91122601499497302"/>
          <c:h val="0.643673412698413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Untarget Companion Generating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0.33300000000000002</c:v>
                </c:pt>
                <c:pt idx="1">
                  <c:v>0.3664</c:v>
                </c:pt>
                <c:pt idx="2">
                  <c:v>0.27260000000000001</c:v>
                </c:pt>
                <c:pt idx="3">
                  <c:v>0.39960000000000001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Companion List Generating Module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工作表1!$C$2:$C$5</c:f>
              <c:numCache>
                <c:formatCode>General</c:formatCode>
                <c:ptCount val="4"/>
                <c:pt idx="0">
                  <c:v>0.69379999999999997</c:v>
                </c:pt>
                <c:pt idx="1">
                  <c:v>0.74060000000000004</c:v>
                </c:pt>
                <c:pt idx="2">
                  <c:v>0.61360000000000003</c:v>
                </c:pt>
                <c:pt idx="3">
                  <c:v>0.8206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248000"/>
        <c:axId val="187266176"/>
      </c:barChart>
      <c:catAx>
        <c:axId val="187248000"/>
        <c:scaling>
          <c:orientation val="minMax"/>
        </c:scaling>
        <c:delete val="0"/>
        <c:axPos val="b"/>
        <c:numFmt formatCode="g/&quot;通&quot;&quot;用&quot;&quot;格&quot;&quot;式&quot;" sourceLinked="1"/>
        <c:majorTickMark val="out"/>
        <c:minorTickMark val="none"/>
        <c:tickLblPos val="nextTo"/>
        <c:crossAx val="187266176"/>
        <c:crosses val="autoZero"/>
        <c:auto val="1"/>
        <c:lblAlgn val="ctr"/>
        <c:lblOffset val="100"/>
        <c:noMultiLvlLbl val="0"/>
      </c:catAx>
      <c:valAx>
        <c:axId val="187266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7248000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legend>
      <c:legendPos val="t"/>
      <c:layout>
        <c:manualLayout>
          <c:xMode val="edge"/>
          <c:yMode val="edge"/>
          <c:x val="0.20050070454642027"/>
          <c:y val="4.1158883252977868E-3"/>
          <c:w val="0.68970989364397095"/>
          <c:h val="0.21498293650793701"/>
        </c:manualLayout>
      </c:layout>
      <c:overlay val="0"/>
      <c:txPr>
        <a:bodyPr/>
        <a:lstStyle/>
        <a:p>
          <a:pPr>
            <a:defRPr sz="1100"/>
          </a:pPr>
          <a:endParaRPr lang="zh-TW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E51BE-B6F6-4ABB-9A3C-17492242515A}" type="doc">
      <dgm:prSet loTypeId="urn:microsoft.com/office/officeart/2005/8/layout/equation1" loCatId="process" qsTypeId="urn:microsoft.com/office/officeart/2005/8/quickstyle/3d1" qsCatId="3D" csTypeId="urn:microsoft.com/office/officeart/2005/8/colors/accent1_2" csCatId="accent1" phldr="1"/>
      <dgm:spPr/>
    </dgm:pt>
    <dgm:pt modelId="{11CCA29B-3587-468F-9463-5FFCEDEAFD65}">
      <dgm:prSet phldrT="[文字]" custT="1"/>
      <dgm:spPr/>
      <dgm:t>
        <a:bodyPr/>
        <a:lstStyle/>
        <a:p>
          <a:r>
            <a:rPr lang="en-US" altLang="zh-TW" sz="1600" b="1" dirty="0" smtClean="0">
              <a:latin typeface="Tahoma"/>
              <a:cs typeface="Tahoma"/>
            </a:rPr>
            <a:t>E-Commerce</a:t>
          </a:r>
        </a:p>
        <a:p>
          <a:r>
            <a:rPr lang="en-US" altLang="zh-TW" sz="1000" b="1" dirty="0" smtClean="0">
              <a:latin typeface="Tahoma"/>
              <a:cs typeface="Tahoma"/>
            </a:rPr>
            <a:t>(Marketing, Finance) </a:t>
          </a:r>
          <a:endParaRPr lang="zh-TW" altLang="en-US" sz="1000" b="1" dirty="0">
            <a:latin typeface="Tahoma"/>
            <a:cs typeface="Tahoma"/>
          </a:endParaRPr>
        </a:p>
      </dgm:t>
    </dgm:pt>
    <dgm:pt modelId="{38CC07DB-438F-44B5-9A82-9A42C8F78F61}" type="parTrans" cxnId="{574A2B97-3A6C-4445-B5D6-9D94787B77CD}">
      <dgm:prSet/>
      <dgm:spPr/>
      <dgm:t>
        <a:bodyPr/>
        <a:lstStyle/>
        <a:p>
          <a:endParaRPr lang="zh-TW" altLang="en-US"/>
        </a:p>
      </dgm:t>
    </dgm:pt>
    <dgm:pt modelId="{9F7D8620-6C60-46BD-98F2-2DC8DF40E2EF}" type="sibTrans" cxnId="{574A2B97-3A6C-4445-B5D6-9D94787B77CD}">
      <dgm:prSet/>
      <dgm:spPr/>
      <dgm:t>
        <a:bodyPr/>
        <a:lstStyle/>
        <a:p>
          <a:endParaRPr lang="zh-TW" altLang="en-US" dirty="0"/>
        </a:p>
      </dgm:t>
    </dgm:pt>
    <dgm:pt modelId="{397E969C-2D1F-472E-B931-FDEB38E6364F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1600" b="1" smtClean="0">
              <a:latin typeface="Tahoma"/>
              <a:cs typeface="Tahoma"/>
            </a:rPr>
            <a:t>Social Computing </a:t>
          </a:r>
          <a:endParaRPr lang="zh-TW" altLang="en-US" sz="1600" b="1" dirty="0">
            <a:latin typeface="Tahoma"/>
            <a:cs typeface="Tahoma"/>
          </a:endParaRPr>
        </a:p>
      </dgm:t>
    </dgm:pt>
    <dgm:pt modelId="{15038E99-5A65-43AE-9C29-4FAEE2BD5E57}" type="parTrans" cxnId="{EB5F0F58-9431-4757-9DC7-784CD9AE48EE}">
      <dgm:prSet/>
      <dgm:spPr/>
      <dgm:t>
        <a:bodyPr/>
        <a:lstStyle/>
        <a:p>
          <a:endParaRPr lang="zh-TW" altLang="en-US"/>
        </a:p>
      </dgm:t>
    </dgm:pt>
    <dgm:pt modelId="{FBF43F7A-0C87-4514-B191-509259C114C4}" type="sibTrans" cxnId="{EB5F0F58-9431-4757-9DC7-784CD9AE48EE}">
      <dgm:prSet/>
      <dgm:spPr/>
      <dgm:t>
        <a:bodyPr/>
        <a:lstStyle/>
        <a:p>
          <a:endParaRPr lang="zh-TW" altLang="en-US"/>
        </a:p>
      </dgm:t>
    </dgm:pt>
    <dgm:pt modelId="{697C1089-3759-4363-B6A3-C1177F296A8C}">
      <dgm:prSet phldrT="[文字]" custT="1"/>
      <dgm:spPr>
        <a:solidFill>
          <a:srgbClr val="FF3399"/>
        </a:solidFill>
      </dgm:spPr>
      <dgm:t>
        <a:bodyPr/>
        <a:lstStyle/>
        <a:p>
          <a:r>
            <a:rPr lang="en-US" altLang="zh-TW" sz="1600" b="1" dirty="0" smtClean="0">
              <a:latin typeface="Tahoma"/>
              <a:cs typeface="Tahoma"/>
            </a:rPr>
            <a:t>Social Commerce</a:t>
          </a:r>
        </a:p>
        <a:p>
          <a:r>
            <a:rPr lang="en-US" altLang="zh-TW" sz="1050" b="1" dirty="0" smtClean="0">
              <a:latin typeface="Tahoma"/>
              <a:cs typeface="Tahoma"/>
            </a:rPr>
            <a:t>(Social Marketing, social Finance)</a:t>
          </a:r>
          <a:endParaRPr lang="zh-TW" altLang="en-US" sz="1050" b="1" dirty="0">
            <a:latin typeface="Tahoma"/>
            <a:cs typeface="Tahoma"/>
          </a:endParaRPr>
        </a:p>
      </dgm:t>
    </dgm:pt>
    <dgm:pt modelId="{453BA8AB-752E-4AF2-AD74-BC7A0FDCE361}" type="parTrans" cxnId="{E41618BC-401C-4057-9D40-A5706FAAE10D}">
      <dgm:prSet/>
      <dgm:spPr/>
      <dgm:t>
        <a:bodyPr/>
        <a:lstStyle/>
        <a:p>
          <a:endParaRPr lang="zh-TW" altLang="en-US"/>
        </a:p>
      </dgm:t>
    </dgm:pt>
    <dgm:pt modelId="{E948A6AE-2313-4A87-8A77-817A1741EF07}" type="sibTrans" cxnId="{E41618BC-401C-4057-9D40-A5706FAAE10D}">
      <dgm:prSet/>
      <dgm:spPr/>
      <dgm:t>
        <a:bodyPr/>
        <a:lstStyle/>
        <a:p>
          <a:endParaRPr lang="zh-TW" altLang="en-US"/>
        </a:p>
      </dgm:t>
    </dgm:pt>
    <dgm:pt modelId="{C65A8B76-FC73-42CB-AB96-2E7245819EFF}" type="pres">
      <dgm:prSet presAssocID="{215E51BE-B6F6-4ABB-9A3C-17492242515A}" presName="linearFlow" presStyleCnt="0">
        <dgm:presLayoutVars>
          <dgm:dir/>
          <dgm:resizeHandles val="exact"/>
        </dgm:presLayoutVars>
      </dgm:prSet>
      <dgm:spPr/>
    </dgm:pt>
    <dgm:pt modelId="{3826404A-22FA-4CA2-9F89-25CB1B4F882D}" type="pres">
      <dgm:prSet presAssocID="{11CCA29B-3587-468F-9463-5FFCEDEAFD65}" presName="node" presStyleLbl="node1" presStyleIdx="0" presStyleCnt="3" custScaleX="109050" custScaleY="1047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C73179-D3F5-4A4C-9F27-3FA243EF361D}" type="pres">
      <dgm:prSet presAssocID="{9F7D8620-6C60-46BD-98F2-2DC8DF40E2EF}" presName="spacerL" presStyleCnt="0"/>
      <dgm:spPr/>
    </dgm:pt>
    <dgm:pt modelId="{73DA138E-1CDB-4EAA-9C69-AFA7788C40C7}" type="pres">
      <dgm:prSet presAssocID="{9F7D8620-6C60-46BD-98F2-2DC8DF40E2EF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E06EE78B-AF7C-45AA-BEF8-045350D39999}" type="pres">
      <dgm:prSet presAssocID="{9F7D8620-6C60-46BD-98F2-2DC8DF40E2EF}" presName="spacerR" presStyleCnt="0"/>
      <dgm:spPr/>
    </dgm:pt>
    <dgm:pt modelId="{75DD7B03-EDFD-489E-8BFF-52A86146FB56}" type="pres">
      <dgm:prSet presAssocID="{397E969C-2D1F-472E-B931-FDEB38E6364F}" presName="node" presStyleLbl="node1" presStyleIdx="1" presStyleCnt="3" custScaleX="117308" custScaleY="1090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B4E7D6-D5D6-40B6-82CC-09C40963B8D0}" type="pres">
      <dgm:prSet presAssocID="{FBF43F7A-0C87-4514-B191-509259C114C4}" presName="spacerL" presStyleCnt="0"/>
      <dgm:spPr/>
    </dgm:pt>
    <dgm:pt modelId="{B2A17EBD-6DB1-4129-8814-F9315FCEFF9B}" type="pres">
      <dgm:prSet presAssocID="{FBF43F7A-0C87-4514-B191-509259C114C4}" presName="sibTrans" presStyleLbl="sibTrans2D1" presStyleIdx="1" presStyleCnt="2"/>
      <dgm:spPr>
        <a:prstGeom prst="rightArrow">
          <a:avLst/>
        </a:prstGeom>
      </dgm:spPr>
      <dgm:t>
        <a:bodyPr/>
        <a:lstStyle/>
        <a:p>
          <a:endParaRPr lang="zh-TW" altLang="en-US"/>
        </a:p>
      </dgm:t>
    </dgm:pt>
    <dgm:pt modelId="{C7E409AD-3656-4142-A224-CC4AB82FF95B}" type="pres">
      <dgm:prSet presAssocID="{FBF43F7A-0C87-4514-B191-509259C114C4}" presName="spacerR" presStyleCnt="0"/>
      <dgm:spPr/>
    </dgm:pt>
    <dgm:pt modelId="{F23D44EE-E48C-4B6C-8AA4-04CA71043BB4}" type="pres">
      <dgm:prSet presAssocID="{697C1089-3759-4363-B6A3-C1177F296A8C}" presName="node" presStyleLbl="node1" presStyleIdx="2" presStyleCnt="3" custScaleX="117308" custScaleY="1090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123ED1C-E4B1-49DC-9CCA-5338721EC6A9}" type="presOf" srcId="{215E51BE-B6F6-4ABB-9A3C-17492242515A}" destId="{C65A8B76-FC73-42CB-AB96-2E7245819EFF}" srcOrd="0" destOrd="0" presId="urn:microsoft.com/office/officeart/2005/8/layout/equation1"/>
    <dgm:cxn modelId="{A977FACE-247B-4664-ABF5-F96FCC9E3F07}" type="presOf" srcId="{397E969C-2D1F-472E-B931-FDEB38E6364F}" destId="{75DD7B03-EDFD-489E-8BFF-52A86146FB56}" srcOrd="0" destOrd="0" presId="urn:microsoft.com/office/officeart/2005/8/layout/equation1"/>
    <dgm:cxn modelId="{5ABDC5B4-F252-407E-8F6C-5F0AFAABEEF7}" type="presOf" srcId="{9F7D8620-6C60-46BD-98F2-2DC8DF40E2EF}" destId="{73DA138E-1CDB-4EAA-9C69-AFA7788C40C7}" srcOrd="0" destOrd="0" presId="urn:microsoft.com/office/officeart/2005/8/layout/equation1"/>
    <dgm:cxn modelId="{DA7B9776-622B-49D8-8918-305203BCE358}" type="presOf" srcId="{FBF43F7A-0C87-4514-B191-509259C114C4}" destId="{B2A17EBD-6DB1-4129-8814-F9315FCEFF9B}" srcOrd="0" destOrd="0" presId="urn:microsoft.com/office/officeart/2005/8/layout/equation1"/>
    <dgm:cxn modelId="{EB5F0F58-9431-4757-9DC7-784CD9AE48EE}" srcId="{215E51BE-B6F6-4ABB-9A3C-17492242515A}" destId="{397E969C-2D1F-472E-B931-FDEB38E6364F}" srcOrd="1" destOrd="0" parTransId="{15038E99-5A65-43AE-9C29-4FAEE2BD5E57}" sibTransId="{FBF43F7A-0C87-4514-B191-509259C114C4}"/>
    <dgm:cxn modelId="{E41618BC-401C-4057-9D40-A5706FAAE10D}" srcId="{215E51BE-B6F6-4ABB-9A3C-17492242515A}" destId="{697C1089-3759-4363-B6A3-C1177F296A8C}" srcOrd="2" destOrd="0" parTransId="{453BA8AB-752E-4AF2-AD74-BC7A0FDCE361}" sibTransId="{E948A6AE-2313-4A87-8A77-817A1741EF07}"/>
    <dgm:cxn modelId="{F5C2B999-2337-4099-955B-EE953263F78A}" type="presOf" srcId="{11CCA29B-3587-468F-9463-5FFCEDEAFD65}" destId="{3826404A-22FA-4CA2-9F89-25CB1B4F882D}" srcOrd="0" destOrd="0" presId="urn:microsoft.com/office/officeart/2005/8/layout/equation1"/>
    <dgm:cxn modelId="{574A2B97-3A6C-4445-B5D6-9D94787B77CD}" srcId="{215E51BE-B6F6-4ABB-9A3C-17492242515A}" destId="{11CCA29B-3587-468F-9463-5FFCEDEAFD65}" srcOrd="0" destOrd="0" parTransId="{38CC07DB-438F-44B5-9A82-9A42C8F78F61}" sibTransId="{9F7D8620-6C60-46BD-98F2-2DC8DF40E2EF}"/>
    <dgm:cxn modelId="{494B54CD-D74E-4940-A202-8DC92766C043}" type="presOf" srcId="{697C1089-3759-4363-B6A3-C1177F296A8C}" destId="{F23D44EE-E48C-4B6C-8AA4-04CA71043BB4}" srcOrd="0" destOrd="0" presId="urn:microsoft.com/office/officeart/2005/8/layout/equation1"/>
    <dgm:cxn modelId="{4FC05B8B-F095-4963-99C5-C0944DC890F8}" type="presParOf" srcId="{C65A8B76-FC73-42CB-AB96-2E7245819EFF}" destId="{3826404A-22FA-4CA2-9F89-25CB1B4F882D}" srcOrd="0" destOrd="0" presId="urn:microsoft.com/office/officeart/2005/8/layout/equation1"/>
    <dgm:cxn modelId="{A42257DC-C06D-43F9-ABBC-A75AE3E6D6A4}" type="presParOf" srcId="{C65A8B76-FC73-42CB-AB96-2E7245819EFF}" destId="{31C73179-D3F5-4A4C-9F27-3FA243EF361D}" srcOrd="1" destOrd="0" presId="urn:microsoft.com/office/officeart/2005/8/layout/equation1"/>
    <dgm:cxn modelId="{22056C99-0145-4A43-BF40-B44F0AF80378}" type="presParOf" srcId="{C65A8B76-FC73-42CB-AB96-2E7245819EFF}" destId="{73DA138E-1CDB-4EAA-9C69-AFA7788C40C7}" srcOrd="2" destOrd="0" presId="urn:microsoft.com/office/officeart/2005/8/layout/equation1"/>
    <dgm:cxn modelId="{9AEDCEE7-E09D-4DF6-87DA-3778EBC054F7}" type="presParOf" srcId="{C65A8B76-FC73-42CB-AB96-2E7245819EFF}" destId="{E06EE78B-AF7C-45AA-BEF8-045350D39999}" srcOrd="3" destOrd="0" presId="urn:microsoft.com/office/officeart/2005/8/layout/equation1"/>
    <dgm:cxn modelId="{F85F781A-94E9-4AE4-85A2-4D891449514D}" type="presParOf" srcId="{C65A8B76-FC73-42CB-AB96-2E7245819EFF}" destId="{75DD7B03-EDFD-489E-8BFF-52A86146FB56}" srcOrd="4" destOrd="0" presId="urn:microsoft.com/office/officeart/2005/8/layout/equation1"/>
    <dgm:cxn modelId="{03FE21E1-42F0-4272-B038-AC33903442C4}" type="presParOf" srcId="{C65A8B76-FC73-42CB-AB96-2E7245819EFF}" destId="{85B4E7D6-D5D6-40B6-82CC-09C40963B8D0}" srcOrd="5" destOrd="0" presId="urn:microsoft.com/office/officeart/2005/8/layout/equation1"/>
    <dgm:cxn modelId="{5875C3AA-9E41-4AF4-ACDC-5C2B006B4F1D}" type="presParOf" srcId="{C65A8B76-FC73-42CB-AB96-2E7245819EFF}" destId="{B2A17EBD-6DB1-4129-8814-F9315FCEFF9B}" srcOrd="6" destOrd="0" presId="urn:microsoft.com/office/officeart/2005/8/layout/equation1"/>
    <dgm:cxn modelId="{9E49061F-4BBE-42F4-8A4A-809795B00B31}" type="presParOf" srcId="{C65A8B76-FC73-42CB-AB96-2E7245819EFF}" destId="{C7E409AD-3656-4142-A224-CC4AB82FF95B}" srcOrd="7" destOrd="0" presId="urn:microsoft.com/office/officeart/2005/8/layout/equation1"/>
    <dgm:cxn modelId="{0092F984-2C27-4332-A349-50CFED51A687}" type="presParOf" srcId="{C65A8B76-FC73-42CB-AB96-2E7245819EFF}" destId="{F23D44EE-E48C-4B6C-8AA4-04CA71043BB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EF15E-28FF-4054-9948-916E61BA6C72}" type="doc">
      <dgm:prSet loTypeId="urn:microsoft.com/office/officeart/2005/8/layout/cycle6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3469DDA9-BA8F-47A1-A758-F9CF710BA9E1}">
      <dgm:prSet phldrT="[文字]" custT="1"/>
      <dgm:spPr/>
      <dgm:t>
        <a:bodyPr lIns="36000" tIns="36000" rIns="36000" bIns="3600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dirty="0" smtClean="0"/>
            <a:t>Social Media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dirty="0" smtClean="0"/>
            <a:t>Sharing Economy  Platform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zh-TW" altLang="en-US" sz="2000" b="1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dirty="0" smtClean="0"/>
            <a:t>Big Data</a:t>
          </a:r>
        </a:p>
      </dgm:t>
    </dgm:pt>
    <dgm:pt modelId="{E59B5184-D361-4DA4-A86D-E76CA01E9905}" type="par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F701B03A-BA9D-4627-BC6D-F2AB2D95BE70}" type="sib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7CFFBAF8-9A92-4D7B-A165-FB4376259735}">
      <dgm:prSet phldrT="[文字]"/>
      <dgm:spPr/>
      <dgm:t>
        <a:bodyPr/>
        <a:lstStyle/>
        <a:p>
          <a:r>
            <a:rPr lang="en-US" altLang="zh-TW" b="1" dirty="0" smtClean="0"/>
            <a:t>Analyzing</a:t>
          </a:r>
        </a:p>
        <a:p>
          <a:r>
            <a:rPr lang="en-US" altLang="zh-TW" b="1" dirty="0" smtClean="0"/>
            <a:t>(Discovering)</a:t>
          </a:r>
          <a:endParaRPr lang="zh-TW" altLang="en-US" b="1" dirty="0"/>
        </a:p>
      </dgm:t>
    </dgm:pt>
    <dgm:pt modelId="{589E99BF-EFB3-42D0-B1DF-CA0486CCD0E9}" type="par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15D6ACDB-7E86-4FC9-9531-34E77F11F758}" type="sib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0057D9FC-B88B-4DC5-A3F5-81C3BEE4965A}">
      <dgm:prSet phldrT="[文字]"/>
      <dgm:spPr/>
      <dgm:t>
        <a:bodyPr/>
        <a:lstStyle/>
        <a:p>
          <a:r>
            <a:rPr lang="en-US" altLang="zh-TW" b="1" dirty="0" smtClean="0"/>
            <a:t>Social Elements &amp; Dynamics</a:t>
          </a:r>
          <a:endParaRPr lang="zh-TW" altLang="en-US" b="1" dirty="0"/>
        </a:p>
      </dgm:t>
    </dgm:pt>
    <dgm:pt modelId="{BC2944E5-8ECD-45F5-8D4F-C65778B185B7}" type="par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6A31BD2-3709-4294-90EF-BF18A156223B}" type="sib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5992F26-4A5C-48E2-87A2-DCF4C70515E0}">
      <dgm:prSet phldrT="[文字]"/>
      <dgm:spPr/>
      <dgm:t>
        <a:bodyPr/>
        <a:lstStyle/>
        <a:p>
          <a:r>
            <a:rPr lang="en-US" altLang="zh-TW" b="1" dirty="0" smtClean="0"/>
            <a:t>Designing </a:t>
          </a:r>
        </a:p>
        <a:p>
          <a:r>
            <a:rPr lang="en-US" altLang="zh-TW" b="1" dirty="0" smtClean="0"/>
            <a:t>(Engineering)</a:t>
          </a:r>
          <a:endParaRPr lang="zh-TW" altLang="en-US" b="1" dirty="0"/>
        </a:p>
      </dgm:t>
    </dgm:pt>
    <dgm:pt modelId="{021FD2F8-0D89-490C-8166-8ABCAB9DDE85}" type="par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8CB8456F-8C5E-43BE-A871-F1C477C65F97}" type="sib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9EC68BDC-91B1-4270-A925-96C6A21E3E32}" type="pres">
      <dgm:prSet presAssocID="{712EF15E-28FF-4054-9948-916E61BA6C7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78762FC-506D-44E3-BA24-F5B09A9A94C7}" type="pres">
      <dgm:prSet presAssocID="{3469DDA9-BA8F-47A1-A758-F9CF710BA9E1}" presName="node" presStyleLbl="node1" presStyleIdx="0" presStyleCnt="4" custScaleX="117224" custScaleY="1114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547762-2F95-41EC-A7DC-F0EC63455D1C}" type="pres">
      <dgm:prSet presAssocID="{3469DDA9-BA8F-47A1-A758-F9CF710BA9E1}" presName="spNode" presStyleCnt="0"/>
      <dgm:spPr/>
    </dgm:pt>
    <dgm:pt modelId="{3342CEA8-D402-4D52-89CD-CA374C2755C6}" type="pres">
      <dgm:prSet presAssocID="{F701B03A-BA9D-4627-BC6D-F2AB2D95BE70}" presName="sibTrans" presStyleLbl="sibTrans1D1" presStyleIdx="0" presStyleCnt="4"/>
      <dgm:spPr/>
      <dgm:t>
        <a:bodyPr/>
        <a:lstStyle/>
        <a:p>
          <a:endParaRPr lang="zh-TW" altLang="en-US"/>
        </a:p>
      </dgm:t>
    </dgm:pt>
    <dgm:pt modelId="{BD8A904D-CD74-42A5-A262-8F5C57A91EEC}" type="pres">
      <dgm:prSet presAssocID="{7CFFBAF8-9A92-4D7B-A165-FB437625973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E7B172-D4DB-49F6-9D78-5A254F3B3B25}" type="pres">
      <dgm:prSet presAssocID="{7CFFBAF8-9A92-4D7B-A165-FB4376259735}" presName="spNode" presStyleCnt="0"/>
      <dgm:spPr/>
    </dgm:pt>
    <dgm:pt modelId="{AACAA4FF-5CE1-48E3-831D-6FBCF4FB2852}" type="pres">
      <dgm:prSet presAssocID="{15D6ACDB-7E86-4FC9-9531-34E77F11F758}" presName="sibTrans" presStyleLbl="sibTrans1D1" presStyleIdx="1" presStyleCnt="4"/>
      <dgm:spPr/>
      <dgm:t>
        <a:bodyPr/>
        <a:lstStyle/>
        <a:p>
          <a:endParaRPr lang="zh-TW" altLang="en-US"/>
        </a:p>
      </dgm:t>
    </dgm:pt>
    <dgm:pt modelId="{C352A8E1-BEC2-4776-A3C5-44604911A26D}" type="pres">
      <dgm:prSet presAssocID="{0057D9FC-B88B-4DC5-A3F5-81C3BEE4965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2E224B-3DB1-4186-8E75-00902E125494}" type="pres">
      <dgm:prSet presAssocID="{0057D9FC-B88B-4DC5-A3F5-81C3BEE4965A}" presName="spNode" presStyleCnt="0"/>
      <dgm:spPr/>
    </dgm:pt>
    <dgm:pt modelId="{6F05E72D-10E7-4D08-90AA-77B0FA5D5658}" type="pres">
      <dgm:prSet presAssocID="{16A31BD2-3709-4294-90EF-BF18A156223B}" presName="sibTrans" presStyleLbl="sibTrans1D1" presStyleIdx="2" presStyleCnt="4"/>
      <dgm:spPr/>
      <dgm:t>
        <a:bodyPr/>
        <a:lstStyle/>
        <a:p>
          <a:endParaRPr lang="zh-TW" altLang="en-US"/>
        </a:p>
      </dgm:t>
    </dgm:pt>
    <dgm:pt modelId="{93471B2B-7DF2-4A35-812D-60FB0BD73120}" type="pres">
      <dgm:prSet presAssocID="{15992F26-4A5C-48E2-87A2-DCF4C70515E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DECD5A-2AB7-4CC0-B4CB-1AEA5E965D43}" type="pres">
      <dgm:prSet presAssocID="{15992F26-4A5C-48E2-87A2-DCF4C70515E0}" presName="spNode" presStyleCnt="0"/>
      <dgm:spPr/>
    </dgm:pt>
    <dgm:pt modelId="{7A0419D7-5BBC-4D6A-BEBF-19948F15FE8A}" type="pres">
      <dgm:prSet presAssocID="{8CB8456F-8C5E-43BE-A871-F1C477C65F97}" presName="sibTrans" presStyleLbl="sibTrans1D1" presStyleIdx="3" presStyleCnt="4"/>
      <dgm:spPr/>
      <dgm:t>
        <a:bodyPr/>
        <a:lstStyle/>
        <a:p>
          <a:endParaRPr lang="zh-TW" altLang="en-US"/>
        </a:p>
      </dgm:t>
    </dgm:pt>
  </dgm:ptLst>
  <dgm:cxnLst>
    <dgm:cxn modelId="{3DAB5415-4D42-4413-8B55-126CD29146F3}" type="presOf" srcId="{16A31BD2-3709-4294-90EF-BF18A156223B}" destId="{6F05E72D-10E7-4D08-90AA-77B0FA5D5658}" srcOrd="0" destOrd="0" presId="urn:microsoft.com/office/officeart/2005/8/layout/cycle6"/>
    <dgm:cxn modelId="{1ED2D6DF-3373-4841-A46E-6885728088B2}" type="presOf" srcId="{15D6ACDB-7E86-4FC9-9531-34E77F11F758}" destId="{AACAA4FF-5CE1-48E3-831D-6FBCF4FB2852}" srcOrd="0" destOrd="0" presId="urn:microsoft.com/office/officeart/2005/8/layout/cycle6"/>
    <dgm:cxn modelId="{E68195FE-5018-4E0F-8448-23C264AC3382}" type="presOf" srcId="{8CB8456F-8C5E-43BE-A871-F1C477C65F97}" destId="{7A0419D7-5BBC-4D6A-BEBF-19948F15FE8A}" srcOrd="0" destOrd="0" presId="urn:microsoft.com/office/officeart/2005/8/layout/cycle6"/>
    <dgm:cxn modelId="{FA2BF55D-262D-4A4E-9536-BEC557577740}" type="presOf" srcId="{7CFFBAF8-9A92-4D7B-A165-FB4376259735}" destId="{BD8A904D-CD74-42A5-A262-8F5C57A91EEC}" srcOrd="0" destOrd="0" presId="urn:microsoft.com/office/officeart/2005/8/layout/cycle6"/>
    <dgm:cxn modelId="{3DD04219-ECD9-4EEC-8DC3-104D3D67B3CF}" srcId="{712EF15E-28FF-4054-9948-916E61BA6C72}" destId="{15992F26-4A5C-48E2-87A2-DCF4C70515E0}" srcOrd="3" destOrd="0" parTransId="{021FD2F8-0D89-490C-8166-8ABCAB9DDE85}" sibTransId="{8CB8456F-8C5E-43BE-A871-F1C477C65F97}"/>
    <dgm:cxn modelId="{508EA42A-71CF-4B4E-A9B4-AFA5D6EEB59A}" type="presOf" srcId="{0057D9FC-B88B-4DC5-A3F5-81C3BEE4965A}" destId="{C352A8E1-BEC2-4776-A3C5-44604911A26D}" srcOrd="0" destOrd="0" presId="urn:microsoft.com/office/officeart/2005/8/layout/cycle6"/>
    <dgm:cxn modelId="{BBB13618-8B95-4D7D-B49A-10E5930A249F}" type="presOf" srcId="{712EF15E-28FF-4054-9948-916E61BA6C72}" destId="{9EC68BDC-91B1-4270-A925-96C6A21E3E32}" srcOrd="0" destOrd="0" presId="urn:microsoft.com/office/officeart/2005/8/layout/cycle6"/>
    <dgm:cxn modelId="{AFD1EF2C-B81B-4FC9-BFD0-B24452772A6B}" type="presOf" srcId="{F701B03A-BA9D-4627-BC6D-F2AB2D95BE70}" destId="{3342CEA8-D402-4D52-89CD-CA374C2755C6}" srcOrd="0" destOrd="0" presId="urn:microsoft.com/office/officeart/2005/8/layout/cycle6"/>
    <dgm:cxn modelId="{3ABEB335-1D84-498C-A619-CE93D2B28D57}" type="presOf" srcId="{3469DDA9-BA8F-47A1-A758-F9CF710BA9E1}" destId="{078762FC-506D-44E3-BA24-F5B09A9A94C7}" srcOrd="0" destOrd="0" presId="urn:microsoft.com/office/officeart/2005/8/layout/cycle6"/>
    <dgm:cxn modelId="{ED1330E7-65DD-498F-9AD9-FE4DE3058A55}" srcId="{712EF15E-28FF-4054-9948-916E61BA6C72}" destId="{3469DDA9-BA8F-47A1-A758-F9CF710BA9E1}" srcOrd="0" destOrd="0" parTransId="{E59B5184-D361-4DA4-A86D-E76CA01E9905}" sibTransId="{F701B03A-BA9D-4627-BC6D-F2AB2D95BE70}"/>
    <dgm:cxn modelId="{D93610A9-637C-440A-9CA3-E05016E5172B}" srcId="{712EF15E-28FF-4054-9948-916E61BA6C72}" destId="{0057D9FC-B88B-4DC5-A3F5-81C3BEE4965A}" srcOrd="2" destOrd="0" parTransId="{BC2944E5-8ECD-45F5-8D4F-C65778B185B7}" sibTransId="{16A31BD2-3709-4294-90EF-BF18A156223B}"/>
    <dgm:cxn modelId="{777DCA21-3351-4770-BFAA-33B2656057F2}" type="presOf" srcId="{15992F26-4A5C-48E2-87A2-DCF4C70515E0}" destId="{93471B2B-7DF2-4A35-812D-60FB0BD73120}" srcOrd="0" destOrd="0" presId="urn:microsoft.com/office/officeart/2005/8/layout/cycle6"/>
    <dgm:cxn modelId="{0799EE2C-EE1A-4D92-8A69-DEE7E452CB37}" srcId="{712EF15E-28FF-4054-9948-916E61BA6C72}" destId="{7CFFBAF8-9A92-4D7B-A165-FB4376259735}" srcOrd="1" destOrd="0" parTransId="{589E99BF-EFB3-42D0-B1DF-CA0486CCD0E9}" sibTransId="{15D6ACDB-7E86-4FC9-9531-34E77F11F758}"/>
    <dgm:cxn modelId="{DD3EC738-4DFD-437E-84EC-6436BFABDC6D}" type="presParOf" srcId="{9EC68BDC-91B1-4270-A925-96C6A21E3E32}" destId="{078762FC-506D-44E3-BA24-F5B09A9A94C7}" srcOrd="0" destOrd="0" presId="urn:microsoft.com/office/officeart/2005/8/layout/cycle6"/>
    <dgm:cxn modelId="{156E8DD7-259E-4657-ADDE-0ED9884F2539}" type="presParOf" srcId="{9EC68BDC-91B1-4270-A925-96C6A21E3E32}" destId="{78547762-2F95-41EC-A7DC-F0EC63455D1C}" srcOrd="1" destOrd="0" presId="urn:microsoft.com/office/officeart/2005/8/layout/cycle6"/>
    <dgm:cxn modelId="{69B58484-1B3B-4B09-830F-D5FDA1DD27D7}" type="presParOf" srcId="{9EC68BDC-91B1-4270-A925-96C6A21E3E32}" destId="{3342CEA8-D402-4D52-89CD-CA374C2755C6}" srcOrd="2" destOrd="0" presId="urn:microsoft.com/office/officeart/2005/8/layout/cycle6"/>
    <dgm:cxn modelId="{D6770D56-4E47-4B69-A4EF-05D4300CB136}" type="presParOf" srcId="{9EC68BDC-91B1-4270-A925-96C6A21E3E32}" destId="{BD8A904D-CD74-42A5-A262-8F5C57A91EEC}" srcOrd="3" destOrd="0" presId="urn:microsoft.com/office/officeart/2005/8/layout/cycle6"/>
    <dgm:cxn modelId="{CD527C63-48F2-4EB1-9F7D-EA4A3F138315}" type="presParOf" srcId="{9EC68BDC-91B1-4270-A925-96C6A21E3E32}" destId="{BCE7B172-D4DB-49F6-9D78-5A254F3B3B25}" srcOrd="4" destOrd="0" presId="urn:microsoft.com/office/officeart/2005/8/layout/cycle6"/>
    <dgm:cxn modelId="{6DBA6DF0-F4E4-47BE-9D25-D9AA3455C4E9}" type="presParOf" srcId="{9EC68BDC-91B1-4270-A925-96C6A21E3E32}" destId="{AACAA4FF-5CE1-48E3-831D-6FBCF4FB2852}" srcOrd="5" destOrd="0" presId="urn:microsoft.com/office/officeart/2005/8/layout/cycle6"/>
    <dgm:cxn modelId="{6C42B197-2C0A-418D-B139-F0AE693175BE}" type="presParOf" srcId="{9EC68BDC-91B1-4270-A925-96C6A21E3E32}" destId="{C352A8E1-BEC2-4776-A3C5-44604911A26D}" srcOrd="6" destOrd="0" presId="urn:microsoft.com/office/officeart/2005/8/layout/cycle6"/>
    <dgm:cxn modelId="{EC091BBB-327F-4983-9013-D655D2E689E9}" type="presParOf" srcId="{9EC68BDC-91B1-4270-A925-96C6A21E3E32}" destId="{642E224B-3DB1-4186-8E75-00902E125494}" srcOrd="7" destOrd="0" presId="urn:microsoft.com/office/officeart/2005/8/layout/cycle6"/>
    <dgm:cxn modelId="{BAB3017A-A60E-4EA1-BEF1-655F33E5DEEF}" type="presParOf" srcId="{9EC68BDC-91B1-4270-A925-96C6A21E3E32}" destId="{6F05E72D-10E7-4D08-90AA-77B0FA5D5658}" srcOrd="8" destOrd="0" presId="urn:microsoft.com/office/officeart/2005/8/layout/cycle6"/>
    <dgm:cxn modelId="{CAC44161-8FEB-4EA1-A366-11BD240F62C0}" type="presParOf" srcId="{9EC68BDC-91B1-4270-A925-96C6A21E3E32}" destId="{93471B2B-7DF2-4A35-812D-60FB0BD73120}" srcOrd="9" destOrd="0" presId="urn:microsoft.com/office/officeart/2005/8/layout/cycle6"/>
    <dgm:cxn modelId="{C8CE542E-A7BF-4B13-A647-779D0342288F}" type="presParOf" srcId="{9EC68BDC-91B1-4270-A925-96C6A21E3E32}" destId="{DBDECD5A-2AB7-4CC0-B4CB-1AEA5E965D43}" srcOrd="10" destOrd="0" presId="urn:microsoft.com/office/officeart/2005/8/layout/cycle6"/>
    <dgm:cxn modelId="{90D610BA-F555-4FA1-A3A6-49A781E77749}" type="presParOf" srcId="{9EC68BDC-91B1-4270-A925-96C6A21E3E32}" destId="{7A0419D7-5BBC-4D6A-BEBF-19948F15FE8A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8B91-607B-4DF1-ACF4-69E0C910FB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528E9B6-D7B7-4840-BC24-2C88C0D14B50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b="1" dirty="0" smtClean="0"/>
            <a:t>Social Diffusion Engine</a:t>
          </a:r>
          <a:endParaRPr lang="zh-TW" dirty="0"/>
        </a:p>
      </dgm:t>
    </dgm:pt>
    <dgm:pt modelId="{80D5924C-7AF2-4601-9850-1550D4A5DD5D}" type="parTrans" cxnId="{69C39D19-1337-4EDC-B719-B0E4FF165B11}">
      <dgm:prSet/>
      <dgm:spPr/>
      <dgm:t>
        <a:bodyPr/>
        <a:lstStyle/>
        <a:p>
          <a:endParaRPr lang="zh-TW" altLang="en-US"/>
        </a:p>
      </dgm:t>
    </dgm:pt>
    <dgm:pt modelId="{A0BBDC40-0899-4369-BF57-AE1C01908F7A}" type="sibTrans" cxnId="{69C39D19-1337-4EDC-B719-B0E4FF165B11}">
      <dgm:prSet/>
      <dgm:spPr/>
      <dgm:t>
        <a:bodyPr/>
        <a:lstStyle/>
        <a:p>
          <a:endParaRPr lang="zh-TW" altLang="en-US"/>
        </a:p>
      </dgm:t>
    </dgm:pt>
    <dgm:pt modelId="{B707EB08-BE00-4DFA-9469-880627D20963}">
      <dgm:prSet/>
      <dgm:spPr/>
      <dgm:t>
        <a:bodyPr/>
        <a:lstStyle/>
        <a:p>
          <a:pPr rtl="0"/>
          <a:r>
            <a:rPr lang="en-US" dirty="0" smtClean="0"/>
            <a:t>Used to disseminate the right information to the right users and spreading it widely</a:t>
          </a:r>
          <a:endParaRPr lang="zh-TW" dirty="0"/>
        </a:p>
      </dgm:t>
    </dgm:pt>
    <dgm:pt modelId="{4D5FD688-0B77-4A25-82FB-89B785C1A01A}" type="parTrans" cxnId="{4481EEB4-F1F3-4212-BE4F-6DDF7E9DA25D}">
      <dgm:prSet/>
      <dgm:spPr/>
      <dgm:t>
        <a:bodyPr/>
        <a:lstStyle/>
        <a:p>
          <a:endParaRPr lang="zh-TW" altLang="en-US"/>
        </a:p>
      </dgm:t>
    </dgm:pt>
    <dgm:pt modelId="{F5F5CE1C-07EF-4649-BE36-88295E62E630}" type="sibTrans" cxnId="{4481EEB4-F1F3-4212-BE4F-6DDF7E9DA25D}">
      <dgm:prSet/>
      <dgm:spPr/>
      <dgm:t>
        <a:bodyPr/>
        <a:lstStyle/>
        <a:p>
          <a:endParaRPr lang="zh-TW" altLang="en-US"/>
        </a:p>
      </dgm:t>
    </dgm:pt>
    <dgm:pt modelId="{90D6BC52-A930-4BAD-BE1B-F06213255436}">
      <dgm:prSet/>
      <dgm:spPr/>
      <dgm:t>
        <a:bodyPr/>
        <a:lstStyle/>
        <a:p>
          <a:pPr rtl="0"/>
          <a:r>
            <a:rPr lang="en-US" b="1" dirty="0" smtClean="0"/>
            <a:t>Social Decision  Engine</a:t>
          </a:r>
          <a:endParaRPr lang="zh-TW" dirty="0"/>
        </a:p>
      </dgm:t>
    </dgm:pt>
    <dgm:pt modelId="{5C332BDC-5FF7-4365-9D7F-095381186128}" type="parTrans" cxnId="{51923AAF-FA57-41FE-A023-6C14DB51BF4D}">
      <dgm:prSet/>
      <dgm:spPr/>
      <dgm:t>
        <a:bodyPr/>
        <a:lstStyle/>
        <a:p>
          <a:endParaRPr lang="zh-TW" altLang="en-US"/>
        </a:p>
      </dgm:t>
    </dgm:pt>
    <dgm:pt modelId="{42F914C2-8135-4BB3-908C-98835079688B}" type="sibTrans" cxnId="{51923AAF-FA57-41FE-A023-6C14DB51BF4D}">
      <dgm:prSet/>
      <dgm:spPr/>
      <dgm:t>
        <a:bodyPr/>
        <a:lstStyle/>
        <a:p>
          <a:endParaRPr lang="zh-TW" altLang="en-US"/>
        </a:p>
      </dgm:t>
    </dgm:pt>
    <dgm:pt modelId="{C93A928A-A554-478C-A612-543BDC3B1921}">
      <dgm:prSet/>
      <dgm:spPr/>
      <dgm:t>
        <a:bodyPr/>
        <a:lstStyle/>
        <a:p>
          <a:pPr rtl="0"/>
          <a:r>
            <a:rPr lang="en-US" smtClean="0"/>
            <a:t>Used to facilitate the integration of diverse views into a growing knowledge base</a:t>
          </a:r>
          <a:endParaRPr lang="zh-TW"/>
        </a:p>
      </dgm:t>
    </dgm:pt>
    <dgm:pt modelId="{E0D696FF-9829-4EC1-AB60-5959FAE6FD48}" type="parTrans" cxnId="{54F8E992-2332-47BB-BC75-E7B5930BE341}">
      <dgm:prSet/>
      <dgm:spPr/>
      <dgm:t>
        <a:bodyPr/>
        <a:lstStyle/>
        <a:p>
          <a:endParaRPr lang="zh-TW" altLang="en-US"/>
        </a:p>
      </dgm:t>
    </dgm:pt>
    <dgm:pt modelId="{CA9D8617-75D4-45E0-917D-1DAF073F3236}" type="sibTrans" cxnId="{54F8E992-2332-47BB-BC75-E7B5930BE341}">
      <dgm:prSet/>
      <dgm:spPr/>
      <dgm:t>
        <a:bodyPr/>
        <a:lstStyle/>
        <a:p>
          <a:endParaRPr lang="zh-TW" altLang="en-US"/>
        </a:p>
      </dgm:t>
    </dgm:pt>
    <dgm:pt modelId="{B1D3EBDD-1794-420A-8518-9429592701B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en-US" b="1" smtClean="0"/>
            <a:t>Social Trust Engine</a:t>
          </a:r>
          <a:endParaRPr lang="zh-TW"/>
        </a:p>
      </dgm:t>
    </dgm:pt>
    <dgm:pt modelId="{5C7E7BE1-8EBD-4C2A-A764-AC388E4C418B}" type="parTrans" cxnId="{C5F9B78A-6C79-4661-B9BD-592830FC300A}">
      <dgm:prSet/>
      <dgm:spPr/>
      <dgm:t>
        <a:bodyPr/>
        <a:lstStyle/>
        <a:p>
          <a:endParaRPr lang="zh-TW" altLang="en-US"/>
        </a:p>
      </dgm:t>
    </dgm:pt>
    <dgm:pt modelId="{91360F1B-5067-4463-A053-17AE37B9D8D5}" type="sibTrans" cxnId="{C5F9B78A-6C79-4661-B9BD-592830FC300A}">
      <dgm:prSet/>
      <dgm:spPr/>
      <dgm:t>
        <a:bodyPr/>
        <a:lstStyle/>
        <a:p>
          <a:endParaRPr lang="zh-TW" altLang="en-US"/>
        </a:p>
      </dgm:t>
    </dgm:pt>
    <dgm:pt modelId="{E6262858-AAD8-4937-B79E-E6635A43EA00}">
      <dgm:prSet/>
      <dgm:spPr/>
      <dgm:t>
        <a:bodyPr/>
        <a:lstStyle/>
        <a:p>
          <a:pPr rtl="0"/>
          <a:r>
            <a:rPr lang="en-US" smtClean="0"/>
            <a:t>Used to provides a basis dealing with uncertain, complex, and threatening images of the future</a:t>
          </a:r>
          <a:endParaRPr lang="zh-TW"/>
        </a:p>
      </dgm:t>
    </dgm:pt>
    <dgm:pt modelId="{13E45646-1403-42DE-A051-C3B8ED3FF1BD}" type="parTrans" cxnId="{DDD66BB9-D9F8-4C0B-8807-98EF3371B56F}">
      <dgm:prSet/>
      <dgm:spPr/>
      <dgm:t>
        <a:bodyPr/>
        <a:lstStyle/>
        <a:p>
          <a:endParaRPr lang="zh-TW" altLang="en-US"/>
        </a:p>
      </dgm:t>
    </dgm:pt>
    <dgm:pt modelId="{BF3DCFEF-AC68-4611-BF4F-F644262FF489}" type="sibTrans" cxnId="{DDD66BB9-D9F8-4C0B-8807-98EF3371B56F}">
      <dgm:prSet/>
      <dgm:spPr/>
      <dgm:t>
        <a:bodyPr/>
        <a:lstStyle/>
        <a:p>
          <a:endParaRPr lang="zh-TW" altLang="en-US"/>
        </a:p>
      </dgm:t>
    </dgm:pt>
    <dgm:pt modelId="{0EEA10E1-F34D-42AA-90FE-61CEBC98817D}" type="pres">
      <dgm:prSet presAssocID="{A2238B91-607B-4DF1-ACF4-69E0C910FBD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2B4A7D1-7C26-457A-8171-2294B2015C19}" type="pres">
      <dgm:prSet presAssocID="{4528E9B6-D7B7-4840-BC24-2C88C0D14B5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62914F-769D-443F-A02E-2DEBDE83F102}" type="pres">
      <dgm:prSet presAssocID="{4528E9B6-D7B7-4840-BC24-2C88C0D14B5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A69230-053A-4E17-8142-66BDF5136D57}" type="pres">
      <dgm:prSet presAssocID="{90D6BC52-A930-4BAD-BE1B-F0621325543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2E6405-F6D3-4B21-AFBB-D8C133BBCBF0}" type="pres">
      <dgm:prSet presAssocID="{90D6BC52-A930-4BAD-BE1B-F06213255436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5B2F0F-0E43-4387-9ACB-26820CF05798}" type="pres">
      <dgm:prSet presAssocID="{B1D3EBDD-1794-420A-8518-9429592701B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8E19A2-E5A7-4FE7-BAF3-5417032220C4}" type="pres">
      <dgm:prSet presAssocID="{B1D3EBDD-1794-420A-8518-9429592701BA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4F8E992-2332-47BB-BC75-E7B5930BE341}" srcId="{90D6BC52-A930-4BAD-BE1B-F06213255436}" destId="{C93A928A-A554-478C-A612-543BDC3B1921}" srcOrd="0" destOrd="0" parTransId="{E0D696FF-9829-4EC1-AB60-5959FAE6FD48}" sibTransId="{CA9D8617-75D4-45E0-917D-1DAF073F3236}"/>
    <dgm:cxn modelId="{639F9110-2DE3-40E9-8002-7FB1B9D40A1F}" type="presOf" srcId="{4528E9B6-D7B7-4840-BC24-2C88C0D14B50}" destId="{B2B4A7D1-7C26-457A-8171-2294B2015C19}" srcOrd="0" destOrd="0" presId="urn:microsoft.com/office/officeart/2005/8/layout/vList2"/>
    <dgm:cxn modelId="{DDD66BB9-D9F8-4C0B-8807-98EF3371B56F}" srcId="{B1D3EBDD-1794-420A-8518-9429592701BA}" destId="{E6262858-AAD8-4937-B79E-E6635A43EA00}" srcOrd="0" destOrd="0" parTransId="{13E45646-1403-42DE-A051-C3B8ED3FF1BD}" sibTransId="{BF3DCFEF-AC68-4611-BF4F-F644262FF489}"/>
    <dgm:cxn modelId="{01343759-C8B1-488A-975E-135DB61415B7}" type="presOf" srcId="{B1D3EBDD-1794-420A-8518-9429592701BA}" destId="{BA5B2F0F-0E43-4387-9ACB-26820CF05798}" srcOrd="0" destOrd="0" presId="urn:microsoft.com/office/officeart/2005/8/layout/vList2"/>
    <dgm:cxn modelId="{D99075F0-8832-4F00-9350-D3B172CE541B}" type="presOf" srcId="{B707EB08-BE00-4DFA-9469-880627D20963}" destId="{EC62914F-769D-443F-A02E-2DEBDE83F102}" srcOrd="0" destOrd="0" presId="urn:microsoft.com/office/officeart/2005/8/layout/vList2"/>
    <dgm:cxn modelId="{C5F9B78A-6C79-4661-B9BD-592830FC300A}" srcId="{A2238B91-607B-4DF1-ACF4-69E0C910FBD5}" destId="{B1D3EBDD-1794-420A-8518-9429592701BA}" srcOrd="2" destOrd="0" parTransId="{5C7E7BE1-8EBD-4C2A-A764-AC388E4C418B}" sibTransId="{91360F1B-5067-4463-A053-17AE37B9D8D5}"/>
    <dgm:cxn modelId="{4481EEB4-F1F3-4212-BE4F-6DDF7E9DA25D}" srcId="{4528E9B6-D7B7-4840-BC24-2C88C0D14B50}" destId="{B707EB08-BE00-4DFA-9469-880627D20963}" srcOrd="0" destOrd="0" parTransId="{4D5FD688-0B77-4A25-82FB-89B785C1A01A}" sibTransId="{F5F5CE1C-07EF-4649-BE36-88295E62E630}"/>
    <dgm:cxn modelId="{65F7D161-4F0E-4607-BFA4-1C84095F78C9}" type="presOf" srcId="{90D6BC52-A930-4BAD-BE1B-F06213255436}" destId="{CAA69230-053A-4E17-8142-66BDF5136D57}" srcOrd="0" destOrd="0" presId="urn:microsoft.com/office/officeart/2005/8/layout/vList2"/>
    <dgm:cxn modelId="{90BADF9F-1953-48C5-9701-03F813486955}" type="presOf" srcId="{E6262858-AAD8-4937-B79E-E6635A43EA00}" destId="{9B8E19A2-E5A7-4FE7-BAF3-5417032220C4}" srcOrd="0" destOrd="0" presId="urn:microsoft.com/office/officeart/2005/8/layout/vList2"/>
    <dgm:cxn modelId="{69C39D19-1337-4EDC-B719-B0E4FF165B11}" srcId="{A2238B91-607B-4DF1-ACF4-69E0C910FBD5}" destId="{4528E9B6-D7B7-4840-BC24-2C88C0D14B50}" srcOrd="0" destOrd="0" parTransId="{80D5924C-7AF2-4601-9850-1550D4A5DD5D}" sibTransId="{A0BBDC40-0899-4369-BF57-AE1C01908F7A}"/>
    <dgm:cxn modelId="{51923AAF-FA57-41FE-A023-6C14DB51BF4D}" srcId="{A2238B91-607B-4DF1-ACF4-69E0C910FBD5}" destId="{90D6BC52-A930-4BAD-BE1B-F06213255436}" srcOrd="1" destOrd="0" parTransId="{5C332BDC-5FF7-4365-9D7F-095381186128}" sibTransId="{42F914C2-8135-4BB3-908C-98835079688B}"/>
    <dgm:cxn modelId="{21852A9C-1A93-4027-A1BB-6612D1D4AE66}" type="presOf" srcId="{A2238B91-607B-4DF1-ACF4-69E0C910FBD5}" destId="{0EEA10E1-F34D-42AA-90FE-61CEBC98817D}" srcOrd="0" destOrd="0" presId="urn:microsoft.com/office/officeart/2005/8/layout/vList2"/>
    <dgm:cxn modelId="{654B40A0-18D3-4DAB-9FC5-C3EEF84780DC}" type="presOf" srcId="{C93A928A-A554-478C-A612-543BDC3B1921}" destId="{C22E6405-F6D3-4B21-AFBB-D8C133BBCBF0}" srcOrd="0" destOrd="0" presId="urn:microsoft.com/office/officeart/2005/8/layout/vList2"/>
    <dgm:cxn modelId="{D7481DAB-91E8-4874-929C-7AE6CB00ABCE}" type="presParOf" srcId="{0EEA10E1-F34D-42AA-90FE-61CEBC98817D}" destId="{B2B4A7D1-7C26-457A-8171-2294B2015C19}" srcOrd="0" destOrd="0" presId="urn:microsoft.com/office/officeart/2005/8/layout/vList2"/>
    <dgm:cxn modelId="{E99CAE6C-16C4-40DD-A95B-115B433E1A0C}" type="presParOf" srcId="{0EEA10E1-F34D-42AA-90FE-61CEBC98817D}" destId="{EC62914F-769D-443F-A02E-2DEBDE83F102}" srcOrd="1" destOrd="0" presId="urn:microsoft.com/office/officeart/2005/8/layout/vList2"/>
    <dgm:cxn modelId="{FCAAF2F2-D2C9-41D7-91B4-1F9D633CD8CD}" type="presParOf" srcId="{0EEA10E1-F34D-42AA-90FE-61CEBC98817D}" destId="{CAA69230-053A-4E17-8142-66BDF5136D57}" srcOrd="2" destOrd="0" presId="urn:microsoft.com/office/officeart/2005/8/layout/vList2"/>
    <dgm:cxn modelId="{1CCE149D-7787-45B7-BE4D-C2ECF050032A}" type="presParOf" srcId="{0EEA10E1-F34D-42AA-90FE-61CEBC98817D}" destId="{C22E6405-F6D3-4B21-AFBB-D8C133BBCBF0}" srcOrd="3" destOrd="0" presId="urn:microsoft.com/office/officeart/2005/8/layout/vList2"/>
    <dgm:cxn modelId="{813F1B93-5846-4491-B11A-F5140997C6F0}" type="presParOf" srcId="{0EEA10E1-F34D-42AA-90FE-61CEBC98817D}" destId="{BA5B2F0F-0E43-4387-9ACB-26820CF05798}" srcOrd="4" destOrd="0" presId="urn:microsoft.com/office/officeart/2005/8/layout/vList2"/>
    <dgm:cxn modelId="{58F9D909-EA49-474A-BF54-FD47F755E9E4}" type="presParOf" srcId="{0EEA10E1-F34D-42AA-90FE-61CEBC98817D}" destId="{9B8E19A2-E5A7-4FE7-BAF3-5417032220C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3600" dirty="0" smtClean="0"/>
            <a:t> Social Finance</a:t>
          </a:r>
          <a:endParaRPr lang="zh-TW" altLang="en-US" sz="36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Third party Payment</a:t>
          </a:r>
          <a:endParaRPr lang="zh-TW" altLang="en-US" sz="28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2800" dirty="0" smtClean="0"/>
            <a:t>P2P Lending</a:t>
          </a:r>
          <a:endParaRPr lang="zh-TW" altLang="en-US" sz="28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2800" dirty="0" smtClean="0"/>
            <a:t>Crowdfunding</a:t>
          </a:r>
          <a:endParaRPr lang="zh-TW" altLang="en-US" sz="28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Virtual Currency </a:t>
          </a:r>
          <a:endParaRPr lang="zh-TW" altLang="en-US" sz="28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Social Insurance </a:t>
          </a:r>
          <a:endParaRPr lang="zh-TW" altLang="en-US" sz="28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 custLinFactNeighborX="5264" custLinFactNeighborY="-386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 custScaleX="121568" custLinFactNeighborX="1827" custLinFactNeighborY="-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 custScaleX="122699" custLinFactNeighborX="1308" custLinFactNeighborY="6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 custScaleX="122449" custLinFactNeighborX="2340" custLinFactNeighborY="64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 custScaleX="123090" custLinFactNeighborX="2559" custLinFactNeighborY="-48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 custScaleX="124374" custLinFactNeighborX="2114" custLinFactNeighborY="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D795B384-123D-48BA-BAAE-A97D3D7AA6AC}" type="presOf" srcId="{555CAD21-8A32-7E44-B4A3-4EB7A2965E78}" destId="{81CAB378-A240-5F49-9E4E-55345AE7ACF3}" srcOrd="0" destOrd="0" presId="urn:microsoft.com/office/officeart/2008/layout/HorizontalMultiLevelHierarchy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E56968B-D173-49C0-B31C-D269229E340D}" type="presOf" srcId="{1B6F8471-0B3D-254B-9136-FA4F8EB8AF63}" destId="{2B3A851B-DC82-184F-B1DD-EE5D63BBDC15}" srcOrd="0" destOrd="0" presId="urn:microsoft.com/office/officeart/2008/layout/HorizontalMultiLevelHierarchy"/>
    <dgm:cxn modelId="{8F9670E8-3E27-4E5F-A8B7-700208470114}" type="presOf" srcId="{6158DE94-E162-4C41-BD46-D1C8905F6342}" destId="{EF40F68A-3927-6E4A-9137-E1C8E52492E5}" srcOrd="0" destOrd="0" presId="urn:microsoft.com/office/officeart/2008/layout/HorizontalMultiLevelHierarchy"/>
    <dgm:cxn modelId="{6858B54E-CAB4-42F5-A312-845928F15352}" type="presOf" srcId="{03C2AEE3-41E7-394E-B977-A1B181946580}" destId="{0449B6F4-C8E7-C541-B4D6-5D88D6B5A196}" srcOrd="0" destOrd="0" presId="urn:microsoft.com/office/officeart/2008/layout/HorizontalMultiLevelHierarchy"/>
    <dgm:cxn modelId="{BD6775C8-BD82-409C-9FA5-B7C681908AE0}" type="presOf" srcId="{98AD5ADB-28AA-1F43-9890-4F2739481C2D}" destId="{9277E291-0CB4-C442-B2F0-8D7EAD15194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4909C8A8-3943-4C05-8DB4-C9C1BE9F5C4F}" type="presOf" srcId="{1B6F8471-0B3D-254B-9136-FA4F8EB8AF63}" destId="{7096F86A-D1E7-8E4D-87B5-A7D891B79877}" srcOrd="1" destOrd="0" presId="urn:microsoft.com/office/officeart/2008/layout/HorizontalMultiLevelHierarchy"/>
    <dgm:cxn modelId="{19C1513F-A7FC-4372-9EF7-D04CACF5DAA1}" type="presOf" srcId="{F6FCFF18-1809-A440-8FF7-BB998B2CF29F}" destId="{16F8181C-3500-9040-97B9-880838ED1EBB}" srcOrd="0" destOrd="0" presId="urn:microsoft.com/office/officeart/2008/layout/HorizontalMultiLevelHierarchy"/>
    <dgm:cxn modelId="{76726D5C-91CE-4A1E-BE99-885821F7FFE7}" type="presOf" srcId="{555CAD21-8A32-7E44-B4A3-4EB7A2965E78}" destId="{18585EE6-E4EB-8A45-83CB-CB5D284DDAE4}" srcOrd="1" destOrd="0" presId="urn:microsoft.com/office/officeart/2008/layout/HorizontalMultiLevelHierarchy"/>
    <dgm:cxn modelId="{7B3ADBD6-65BA-45B6-B3A8-E4C6C18DF785}" type="presOf" srcId="{F49E324D-0622-E345-B04E-C2ED4B7CE933}" destId="{E9D36B56-E119-2D46-9FC6-82D3CD7E39E1}" srcOrd="0" destOrd="0" presId="urn:microsoft.com/office/officeart/2008/layout/HorizontalMultiLevelHierarchy"/>
    <dgm:cxn modelId="{7744FF04-C02C-444E-81B3-FA9D7A67E856}" type="presOf" srcId="{98AD5ADB-28AA-1F43-9890-4F2739481C2D}" destId="{508C52DC-0BC2-9443-A400-B98257257C03}" srcOrd="0" destOrd="0" presId="urn:microsoft.com/office/officeart/2008/layout/HorizontalMultiLevelHierarchy"/>
    <dgm:cxn modelId="{6CE9CF5D-9A62-4F65-B04D-90C0C3056D3C}" type="presOf" srcId="{03EFB774-BE2F-C642-BAE2-F8DA49A7EE59}" destId="{28B66FA9-E16F-E54A-8C59-FFC162E909C7}" srcOrd="0" destOrd="0" presId="urn:microsoft.com/office/officeart/2008/layout/HorizontalMultiLevelHierarchy"/>
    <dgm:cxn modelId="{FD058BBF-3067-4376-904A-2607AE8CA33C}" type="presOf" srcId="{9AC8F41B-8429-0D42-803C-92AF0BB62230}" destId="{A35B2BFD-01FA-2440-A580-31002AD88FA7}" srcOrd="0" destOrd="0" presId="urn:microsoft.com/office/officeart/2008/layout/HorizontalMultiLevelHierarchy"/>
    <dgm:cxn modelId="{EC8B9E1E-8B64-4107-A19F-58AA205A7380}" type="presOf" srcId="{F6FCFF18-1809-A440-8FF7-BB998B2CF29F}" destId="{60CE6179-E647-6549-B74A-138B2B4A809E}" srcOrd="1" destOrd="0" presId="urn:microsoft.com/office/officeart/2008/layout/HorizontalMultiLevelHierarchy"/>
    <dgm:cxn modelId="{BAFF9396-883A-4CBB-A63E-A162CE27B086}" type="presOf" srcId="{DAD4EB43-2B22-FF45-A585-73841A34DE9B}" destId="{06EC4BCE-58BA-2C45-AFB0-116941CE27BB}" srcOrd="0" destOrd="0" presId="urn:microsoft.com/office/officeart/2008/layout/HorizontalMultiLevelHierarchy"/>
    <dgm:cxn modelId="{A1520CBA-5516-4637-A39B-A200AEB5A232}" type="presOf" srcId="{03C2AEE3-41E7-394E-B977-A1B181946580}" destId="{53102E75-8A48-364D-AB88-483F81DA2F0F}" srcOrd="1" destOrd="0" presId="urn:microsoft.com/office/officeart/2008/layout/HorizontalMultiLevelHierarchy"/>
    <dgm:cxn modelId="{4DABA41F-6923-41C0-A7F5-F115BCAAE038}" type="presOf" srcId="{FCFEA0BC-1852-8C43-8089-BF2B84F9F55E}" destId="{7284A72C-A06A-3546-A1DE-6C80E73765AE}" srcOrd="0" destOrd="0" presId="urn:microsoft.com/office/officeart/2008/layout/HorizontalMultiLevelHierarchy"/>
    <dgm:cxn modelId="{B0510D3D-E690-4D4E-8BC4-1CAC8C7F619E}" type="presOf" srcId="{99B17F2A-D591-BC4E-B424-AA6C11D0AFF6}" destId="{D23B1F80-E6FF-8640-84DB-A80E95070184}" srcOrd="0" destOrd="0" presId="urn:microsoft.com/office/officeart/2008/layout/HorizontalMultiLevelHierarchy"/>
    <dgm:cxn modelId="{85FA700D-36CC-4F70-81DE-9896FFE9EF9F}" type="presParOf" srcId="{7284A72C-A06A-3546-A1DE-6C80E73765AE}" destId="{9303E92E-2788-0942-839B-5D246E743CCA}" srcOrd="0" destOrd="0" presId="urn:microsoft.com/office/officeart/2008/layout/HorizontalMultiLevelHierarchy"/>
    <dgm:cxn modelId="{1C699B14-78E6-4A7D-A838-BA31329499DB}" type="presParOf" srcId="{9303E92E-2788-0942-839B-5D246E743CCA}" destId="{EF40F68A-3927-6E4A-9137-E1C8E52492E5}" srcOrd="0" destOrd="0" presId="urn:microsoft.com/office/officeart/2008/layout/HorizontalMultiLevelHierarchy"/>
    <dgm:cxn modelId="{5DECAF76-9C8B-46E8-A185-D19D8379B344}" type="presParOf" srcId="{9303E92E-2788-0942-839B-5D246E743CCA}" destId="{19F5D0D7-3EA2-424D-9567-0F56303B7EF1}" srcOrd="1" destOrd="0" presId="urn:microsoft.com/office/officeart/2008/layout/HorizontalMultiLevelHierarchy"/>
    <dgm:cxn modelId="{18FAB012-42CD-4E06-92D5-B53ACFC34BC8}" type="presParOf" srcId="{19F5D0D7-3EA2-424D-9567-0F56303B7EF1}" destId="{508C52DC-0BC2-9443-A400-B98257257C03}" srcOrd="0" destOrd="0" presId="urn:microsoft.com/office/officeart/2008/layout/HorizontalMultiLevelHierarchy"/>
    <dgm:cxn modelId="{0B4B2941-C99F-4054-B41F-D9ED8B980DBC}" type="presParOf" srcId="{508C52DC-0BC2-9443-A400-B98257257C03}" destId="{9277E291-0CB4-C442-B2F0-8D7EAD151947}" srcOrd="0" destOrd="0" presId="urn:microsoft.com/office/officeart/2008/layout/HorizontalMultiLevelHierarchy"/>
    <dgm:cxn modelId="{F79ACEC1-468B-4673-89B1-0E89F765585D}" type="presParOf" srcId="{19F5D0D7-3EA2-424D-9567-0F56303B7EF1}" destId="{C1D0B4B9-5491-6E49-9E3E-7B11E94C2767}" srcOrd="1" destOrd="0" presId="urn:microsoft.com/office/officeart/2008/layout/HorizontalMultiLevelHierarchy"/>
    <dgm:cxn modelId="{375ADA36-6CDD-45DF-B99C-7407C7A8BFAA}" type="presParOf" srcId="{C1D0B4B9-5491-6E49-9E3E-7B11E94C2767}" destId="{E9D36B56-E119-2D46-9FC6-82D3CD7E39E1}" srcOrd="0" destOrd="0" presId="urn:microsoft.com/office/officeart/2008/layout/HorizontalMultiLevelHierarchy"/>
    <dgm:cxn modelId="{3F2913DE-1FBF-40A2-B523-AF0D5A4531C3}" type="presParOf" srcId="{C1D0B4B9-5491-6E49-9E3E-7B11E94C2767}" destId="{6B0F59E1-5171-1C45-A8C3-8B9FA81C6E50}" srcOrd="1" destOrd="0" presId="urn:microsoft.com/office/officeart/2008/layout/HorizontalMultiLevelHierarchy"/>
    <dgm:cxn modelId="{ABB57132-1A3D-4FBB-A806-44DD65FD03CE}" type="presParOf" srcId="{19F5D0D7-3EA2-424D-9567-0F56303B7EF1}" destId="{0449B6F4-C8E7-C541-B4D6-5D88D6B5A196}" srcOrd="2" destOrd="0" presId="urn:microsoft.com/office/officeart/2008/layout/HorizontalMultiLevelHierarchy"/>
    <dgm:cxn modelId="{E5F9ED2E-94D0-4CFC-9EC8-47217BA76803}" type="presParOf" srcId="{0449B6F4-C8E7-C541-B4D6-5D88D6B5A196}" destId="{53102E75-8A48-364D-AB88-483F81DA2F0F}" srcOrd="0" destOrd="0" presId="urn:microsoft.com/office/officeart/2008/layout/HorizontalMultiLevelHierarchy"/>
    <dgm:cxn modelId="{ABD2B27E-3B60-47F5-A9AF-677AAC7AF2A1}" type="presParOf" srcId="{19F5D0D7-3EA2-424D-9567-0F56303B7EF1}" destId="{95CC72A1-BA49-BB4F-8861-72E652406473}" srcOrd="3" destOrd="0" presId="urn:microsoft.com/office/officeart/2008/layout/HorizontalMultiLevelHierarchy"/>
    <dgm:cxn modelId="{2647F327-E443-465E-BCF0-E78A83515DA2}" type="presParOf" srcId="{95CC72A1-BA49-BB4F-8861-72E652406473}" destId="{06EC4BCE-58BA-2C45-AFB0-116941CE27BB}" srcOrd="0" destOrd="0" presId="urn:microsoft.com/office/officeart/2008/layout/HorizontalMultiLevelHierarchy"/>
    <dgm:cxn modelId="{4D25F4AE-99B7-4B4E-B629-085FFE489338}" type="presParOf" srcId="{95CC72A1-BA49-BB4F-8861-72E652406473}" destId="{4B52BF13-B27B-354B-AC91-99443C1CA2CC}" srcOrd="1" destOrd="0" presId="urn:microsoft.com/office/officeart/2008/layout/HorizontalMultiLevelHierarchy"/>
    <dgm:cxn modelId="{F8606402-C41E-43A8-A16E-8A7E002F7280}" type="presParOf" srcId="{19F5D0D7-3EA2-424D-9567-0F56303B7EF1}" destId="{81CAB378-A240-5F49-9E4E-55345AE7ACF3}" srcOrd="4" destOrd="0" presId="urn:microsoft.com/office/officeart/2008/layout/HorizontalMultiLevelHierarchy"/>
    <dgm:cxn modelId="{DD10DDBE-3C2D-453A-86A0-634C093EF94E}" type="presParOf" srcId="{81CAB378-A240-5F49-9E4E-55345AE7ACF3}" destId="{18585EE6-E4EB-8A45-83CB-CB5D284DDAE4}" srcOrd="0" destOrd="0" presId="urn:microsoft.com/office/officeart/2008/layout/HorizontalMultiLevelHierarchy"/>
    <dgm:cxn modelId="{5CE18873-5DDA-4DD9-8D34-489E99C57F20}" type="presParOf" srcId="{19F5D0D7-3EA2-424D-9567-0F56303B7EF1}" destId="{3B08A5F8-6415-0B4C-9899-3C6ADAEBE97A}" srcOrd="5" destOrd="0" presId="urn:microsoft.com/office/officeart/2008/layout/HorizontalMultiLevelHierarchy"/>
    <dgm:cxn modelId="{156D5770-87E3-4B7F-8F72-8894E8605D7F}" type="presParOf" srcId="{3B08A5F8-6415-0B4C-9899-3C6ADAEBE97A}" destId="{28B66FA9-E16F-E54A-8C59-FFC162E909C7}" srcOrd="0" destOrd="0" presId="urn:microsoft.com/office/officeart/2008/layout/HorizontalMultiLevelHierarchy"/>
    <dgm:cxn modelId="{18F6F38E-6C84-4E58-A432-F4AC9438FA59}" type="presParOf" srcId="{3B08A5F8-6415-0B4C-9899-3C6ADAEBE97A}" destId="{47BB5824-4DCB-B148-80BC-9379BA2A7FC9}" srcOrd="1" destOrd="0" presId="urn:microsoft.com/office/officeart/2008/layout/HorizontalMultiLevelHierarchy"/>
    <dgm:cxn modelId="{C337ED94-062B-46F7-AE24-C9824E256D62}" type="presParOf" srcId="{19F5D0D7-3EA2-424D-9567-0F56303B7EF1}" destId="{16F8181C-3500-9040-97B9-880838ED1EBB}" srcOrd="6" destOrd="0" presId="urn:microsoft.com/office/officeart/2008/layout/HorizontalMultiLevelHierarchy"/>
    <dgm:cxn modelId="{0CA61FEF-BF69-48C6-9FA9-7F2E5519367B}" type="presParOf" srcId="{16F8181C-3500-9040-97B9-880838ED1EBB}" destId="{60CE6179-E647-6549-B74A-138B2B4A809E}" srcOrd="0" destOrd="0" presId="urn:microsoft.com/office/officeart/2008/layout/HorizontalMultiLevelHierarchy"/>
    <dgm:cxn modelId="{1E9F6635-F3C6-44C6-9921-9EBDF8984BCA}" type="presParOf" srcId="{19F5D0D7-3EA2-424D-9567-0F56303B7EF1}" destId="{44DE2B22-9AD5-514C-AD35-AD411CFEDB6F}" srcOrd="7" destOrd="0" presId="urn:microsoft.com/office/officeart/2008/layout/HorizontalMultiLevelHierarchy"/>
    <dgm:cxn modelId="{9E0906F7-1418-4444-A420-3214FD6876F9}" type="presParOf" srcId="{44DE2B22-9AD5-514C-AD35-AD411CFEDB6F}" destId="{D23B1F80-E6FF-8640-84DB-A80E95070184}" srcOrd="0" destOrd="0" presId="urn:microsoft.com/office/officeart/2008/layout/HorizontalMultiLevelHierarchy"/>
    <dgm:cxn modelId="{D954D94B-F5C5-4FF5-868A-2BB6F5BD6DEC}" type="presParOf" srcId="{44DE2B22-9AD5-514C-AD35-AD411CFEDB6F}" destId="{75C05B60-FFFE-1349-9D5F-3C2A58B03A70}" srcOrd="1" destOrd="0" presId="urn:microsoft.com/office/officeart/2008/layout/HorizontalMultiLevelHierarchy"/>
    <dgm:cxn modelId="{24BFABB1-3E99-4535-8241-7B51FCA857C2}" type="presParOf" srcId="{19F5D0D7-3EA2-424D-9567-0F56303B7EF1}" destId="{2B3A851B-DC82-184F-B1DD-EE5D63BBDC15}" srcOrd="8" destOrd="0" presId="urn:microsoft.com/office/officeart/2008/layout/HorizontalMultiLevelHierarchy"/>
    <dgm:cxn modelId="{D5152A2E-E982-4812-83BA-0E53FF691E32}" type="presParOf" srcId="{2B3A851B-DC82-184F-B1DD-EE5D63BBDC15}" destId="{7096F86A-D1E7-8E4D-87B5-A7D891B79877}" srcOrd="0" destOrd="0" presId="urn:microsoft.com/office/officeart/2008/layout/HorizontalMultiLevelHierarchy"/>
    <dgm:cxn modelId="{8805F489-D858-4270-8408-3BF652FAE898}" type="presParOf" srcId="{19F5D0D7-3EA2-424D-9567-0F56303B7EF1}" destId="{86878CD7-D669-9646-884B-A6965CE1395E}" srcOrd="9" destOrd="0" presId="urn:microsoft.com/office/officeart/2008/layout/HorizontalMultiLevelHierarchy"/>
    <dgm:cxn modelId="{B0EAFE8D-EF4C-4A24-9067-BE307AF3313C}" type="presParOf" srcId="{86878CD7-D669-9646-884B-A6965CE1395E}" destId="{A35B2BFD-01FA-2440-A580-31002AD88FA7}" srcOrd="0" destOrd="0" presId="urn:microsoft.com/office/officeart/2008/layout/HorizontalMultiLevelHierarchy"/>
    <dgm:cxn modelId="{436C6B23-A174-4E10-95C9-096D17322865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6404A-22FA-4CA2-9F89-25CB1B4F882D}">
      <dsp:nvSpPr>
        <dsp:cNvPr id="0" name=""/>
        <dsp:cNvSpPr/>
      </dsp:nvSpPr>
      <dsp:spPr>
        <a:xfrm>
          <a:off x="1473" y="485500"/>
          <a:ext cx="1987958" cy="19094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Tahoma"/>
              <a:cs typeface="Tahoma"/>
            </a:rPr>
            <a:t>E-Commerce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000" b="1" kern="1200" dirty="0" smtClean="0">
              <a:latin typeface="Tahoma"/>
              <a:cs typeface="Tahoma"/>
            </a:rPr>
            <a:t>(Marketing, Finance) </a:t>
          </a:r>
          <a:endParaRPr lang="zh-TW" altLang="en-US" sz="1000" b="1" kern="1200" dirty="0">
            <a:latin typeface="Tahoma"/>
            <a:cs typeface="Tahoma"/>
          </a:endParaRPr>
        </a:p>
      </dsp:txBody>
      <dsp:txXfrm>
        <a:off x="292603" y="765131"/>
        <a:ext cx="1405698" cy="1350180"/>
      </dsp:txXfrm>
    </dsp:sp>
    <dsp:sp modelId="{73DA138E-1CDB-4EAA-9C69-AFA7788C40C7}">
      <dsp:nvSpPr>
        <dsp:cNvPr id="0" name=""/>
        <dsp:cNvSpPr/>
      </dsp:nvSpPr>
      <dsp:spPr>
        <a:xfrm>
          <a:off x="2137458" y="911558"/>
          <a:ext cx="1057327" cy="1057327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/>
        </a:p>
      </dsp:txBody>
      <dsp:txXfrm>
        <a:off x="2277607" y="1315880"/>
        <a:ext cx="777029" cy="248683"/>
      </dsp:txXfrm>
    </dsp:sp>
    <dsp:sp modelId="{75DD7B03-EDFD-489E-8BFF-52A86146FB56}">
      <dsp:nvSpPr>
        <dsp:cNvPr id="0" name=""/>
        <dsp:cNvSpPr/>
      </dsp:nvSpPr>
      <dsp:spPr>
        <a:xfrm>
          <a:off x="3342812" y="446242"/>
          <a:ext cx="2138500" cy="198795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smtClean="0">
              <a:latin typeface="Tahoma"/>
              <a:cs typeface="Tahoma"/>
            </a:rPr>
            <a:t>Social Computing </a:t>
          </a:r>
          <a:endParaRPr lang="zh-TW" altLang="en-US" sz="1600" b="1" kern="1200" dirty="0">
            <a:latin typeface="Tahoma"/>
            <a:cs typeface="Tahoma"/>
          </a:endParaRPr>
        </a:p>
      </dsp:txBody>
      <dsp:txXfrm>
        <a:off x="3655988" y="737372"/>
        <a:ext cx="1512148" cy="1405698"/>
      </dsp:txXfrm>
    </dsp:sp>
    <dsp:sp modelId="{B2A17EBD-6DB1-4129-8814-F9315FCEFF9B}">
      <dsp:nvSpPr>
        <dsp:cNvPr id="0" name=""/>
        <dsp:cNvSpPr/>
      </dsp:nvSpPr>
      <dsp:spPr>
        <a:xfrm>
          <a:off x="5629338" y="911558"/>
          <a:ext cx="1057327" cy="1057327"/>
        </a:xfrm>
        <a:prstGeom prst="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700" kern="1200"/>
        </a:p>
      </dsp:txBody>
      <dsp:txXfrm>
        <a:off x="5629338" y="1175890"/>
        <a:ext cx="792995" cy="528663"/>
      </dsp:txXfrm>
    </dsp:sp>
    <dsp:sp modelId="{F23D44EE-E48C-4B6C-8AA4-04CA71043BB4}">
      <dsp:nvSpPr>
        <dsp:cNvPr id="0" name=""/>
        <dsp:cNvSpPr/>
      </dsp:nvSpPr>
      <dsp:spPr>
        <a:xfrm>
          <a:off x="6834691" y="446242"/>
          <a:ext cx="2138500" cy="1987958"/>
        </a:xfrm>
        <a:prstGeom prst="ellipse">
          <a:avLst/>
        </a:prstGeom>
        <a:solidFill>
          <a:srgbClr val="FF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Tahoma"/>
              <a:cs typeface="Tahoma"/>
            </a:rPr>
            <a:t>Social Commerce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050" b="1" kern="1200" dirty="0" smtClean="0">
              <a:latin typeface="Tahoma"/>
              <a:cs typeface="Tahoma"/>
            </a:rPr>
            <a:t>(Social Marketing, social Finance)</a:t>
          </a:r>
          <a:endParaRPr lang="zh-TW" altLang="en-US" sz="1050" b="1" kern="1200" dirty="0">
            <a:latin typeface="Tahoma"/>
            <a:cs typeface="Tahoma"/>
          </a:endParaRPr>
        </a:p>
      </dsp:txBody>
      <dsp:txXfrm>
        <a:off x="7147867" y="737372"/>
        <a:ext cx="1512148" cy="14056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62FC-506D-44E3-BA24-F5B09A9A94C7}">
      <dsp:nvSpPr>
        <dsp:cNvPr id="0" name=""/>
        <dsp:cNvSpPr/>
      </dsp:nvSpPr>
      <dsp:spPr>
        <a:xfrm>
          <a:off x="2353229" y="-29964"/>
          <a:ext cx="2043964" cy="1263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kern="1200" dirty="0" smtClean="0"/>
            <a:t>Social Media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kern="1200" dirty="0" smtClean="0"/>
            <a:t>Sharing Economy  Platform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zh-TW" altLang="en-US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Big Data</a:t>
          </a:r>
        </a:p>
      </dsp:txBody>
      <dsp:txXfrm>
        <a:off x="2414886" y="31693"/>
        <a:ext cx="1920650" cy="1139742"/>
      </dsp:txXfrm>
    </dsp:sp>
    <dsp:sp modelId="{3342CEA8-D402-4D52-89CD-CA374C2755C6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2904542" y="310481"/>
              </a:moveTo>
              <a:arcTo wR="1872037" hR="1872037" stAng="18208368" swAng="231129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A904D-CD74-42A5-A262-8F5C57A91EEC}">
      <dsp:nvSpPr>
        <dsp:cNvPr id="0" name=""/>
        <dsp:cNvSpPr/>
      </dsp:nvSpPr>
      <dsp:spPr>
        <a:xfrm>
          <a:off x="4375428" y="1906917"/>
          <a:ext cx="1743639" cy="11333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Analyzing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(Discovering)</a:t>
          </a:r>
          <a:endParaRPr lang="zh-TW" altLang="en-US" sz="2000" b="1" kern="1200" dirty="0"/>
        </a:p>
      </dsp:txBody>
      <dsp:txXfrm>
        <a:off x="4430754" y="1962243"/>
        <a:ext cx="1632987" cy="1022713"/>
      </dsp:txXfrm>
    </dsp:sp>
    <dsp:sp modelId="{AACAA4FF-5CE1-48E3-831D-6FBCF4FB2852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3651889" y="2452250"/>
              </a:moveTo>
              <a:arcTo wR="1872037" hR="1872037" stAng="1083326" swAng="2625214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2A8E1-BEC2-4776-A3C5-44604911A26D}">
      <dsp:nvSpPr>
        <dsp:cNvPr id="0" name=""/>
        <dsp:cNvSpPr/>
      </dsp:nvSpPr>
      <dsp:spPr>
        <a:xfrm>
          <a:off x="2503391" y="3778954"/>
          <a:ext cx="1743639" cy="11333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Social Elements &amp; Dynamics</a:t>
          </a:r>
          <a:endParaRPr lang="zh-TW" altLang="en-US" sz="2000" b="1" kern="1200" dirty="0"/>
        </a:p>
      </dsp:txBody>
      <dsp:txXfrm>
        <a:off x="2558717" y="3834280"/>
        <a:ext cx="1632987" cy="1022713"/>
      </dsp:txXfrm>
    </dsp:sp>
    <dsp:sp modelId="{6F05E72D-10E7-4D08-90AA-77B0FA5D5658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987663" y="3522008"/>
              </a:moveTo>
              <a:arcTo wR="1872037" hR="1872037" stAng="7091460" swAng="2625214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71B2B-7DF2-4A35-812D-60FB0BD73120}">
      <dsp:nvSpPr>
        <dsp:cNvPr id="0" name=""/>
        <dsp:cNvSpPr/>
      </dsp:nvSpPr>
      <dsp:spPr>
        <a:xfrm>
          <a:off x="631354" y="1906917"/>
          <a:ext cx="1743639" cy="11333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Designing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(Engineering)</a:t>
          </a:r>
          <a:endParaRPr lang="zh-TW" altLang="en-US" sz="2000" b="1" kern="1200" dirty="0"/>
        </a:p>
      </dsp:txBody>
      <dsp:txXfrm>
        <a:off x="686680" y="1962243"/>
        <a:ext cx="1632987" cy="1022713"/>
      </dsp:txXfrm>
    </dsp:sp>
    <dsp:sp modelId="{7A0419D7-5BBC-4D6A-BEBF-19948F15FE8A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91681" y="1293369"/>
              </a:moveTo>
              <a:arcTo wR="1872037" hR="1872037" stAng="11880340" swAng="231129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4A7D1-7C26-457A-8171-2294B2015C19}">
      <dsp:nvSpPr>
        <dsp:cNvPr id="0" name=""/>
        <dsp:cNvSpPr/>
      </dsp:nvSpPr>
      <dsp:spPr>
        <a:xfrm>
          <a:off x="0" y="16682"/>
          <a:ext cx="8229599" cy="743534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Social Diffusion Engine</a:t>
          </a:r>
          <a:endParaRPr lang="zh-TW" sz="3100" kern="1200" dirty="0"/>
        </a:p>
      </dsp:txBody>
      <dsp:txXfrm>
        <a:off x="36296" y="52978"/>
        <a:ext cx="8157007" cy="670942"/>
      </dsp:txXfrm>
    </dsp:sp>
    <dsp:sp modelId="{EC62914F-769D-443F-A02E-2DEBDE83F102}">
      <dsp:nvSpPr>
        <dsp:cNvPr id="0" name=""/>
        <dsp:cNvSpPr/>
      </dsp:nvSpPr>
      <dsp:spPr>
        <a:xfrm>
          <a:off x="0" y="760217"/>
          <a:ext cx="8229599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Used to disseminate the right information to the right users and spreading it widely</a:t>
          </a:r>
          <a:endParaRPr lang="zh-TW" sz="2400" kern="1200" dirty="0"/>
        </a:p>
      </dsp:txBody>
      <dsp:txXfrm>
        <a:off x="0" y="760217"/>
        <a:ext cx="8229599" cy="753997"/>
      </dsp:txXfrm>
    </dsp:sp>
    <dsp:sp modelId="{CAA69230-053A-4E17-8142-66BDF5136D57}">
      <dsp:nvSpPr>
        <dsp:cNvPr id="0" name=""/>
        <dsp:cNvSpPr/>
      </dsp:nvSpPr>
      <dsp:spPr>
        <a:xfrm>
          <a:off x="0" y="1514215"/>
          <a:ext cx="8229599" cy="74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Social Decision  Engine</a:t>
          </a:r>
          <a:endParaRPr lang="zh-TW" sz="3100" kern="1200" dirty="0"/>
        </a:p>
      </dsp:txBody>
      <dsp:txXfrm>
        <a:off x="36296" y="1550511"/>
        <a:ext cx="8157007" cy="670942"/>
      </dsp:txXfrm>
    </dsp:sp>
    <dsp:sp modelId="{C22E6405-F6D3-4B21-AFBB-D8C133BBCBF0}">
      <dsp:nvSpPr>
        <dsp:cNvPr id="0" name=""/>
        <dsp:cNvSpPr/>
      </dsp:nvSpPr>
      <dsp:spPr>
        <a:xfrm>
          <a:off x="0" y="2257750"/>
          <a:ext cx="8229599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facilitate the integration of diverse views into a growing knowledge base</a:t>
          </a:r>
          <a:endParaRPr lang="zh-TW" sz="2400" kern="1200"/>
        </a:p>
      </dsp:txBody>
      <dsp:txXfrm>
        <a:off x="0" y="2257750"/>
        <a:ext cx="8229599" cy="753997"/>
      </dsp:txXfrm>
    </dsp:sp>
    <dsp:sp modelId="{BA5B2F0F-0E43-4387-9ACB-26820CF05798}">
      <dsp:nvSpPr>
        <dsp:cNvPr id="0" name=""/>
        <dsp:cNvSpPr/>
      </dsp:nvSpPr>
      <dsp:spPr>
        <a:xfrm>
          <a:off x="0" y="3011747"/>
          <a:ext cx="8229599" cy="743534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/>
            <a:t>Social Trust Engine</a:t>
          </a:r>
          <a:endParaRPr lang="zh-TW" sz="3100" kern="1200"/>
        </a:p>
      </dsp:txBody>
      <dsp:txXfrm>
        <a:off x="36296" y="3048043"/>
        <a:ext cx="8157007" cy="670942"/>
      </dsp:txXfrm>
    </dsp:sp>
    <dsp:sp modelId="{9B8E19A2-E5A7-4FE7-BAF3-5417032220C4}">
      <dsp:nvSpPr>
        <dsp:cNvPr id="0" name=""/>
        <dsp:cNvSpPr/>
      </dsp:nvSpPr>
      <dsp:spPr>
        <a:xfrm>
          <a:off x="0" y="3755282"/>
          <a:ext cx="8229599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provides a basis dealing with uncertain, complex, and threatening images of the future</a:t>
          </a:r>
          <a:endParaRPr lang="zh-TW" sz="2400" kern="1200"/>
        </a:p>
      </dsp:txBody>
      <dsp:txXfrm>
        <a:off x="0" y="3755282"/>
        <a:ext cx="8229599" cy="753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254513" y="2252268"/>
          <a:ext cx="541032" cy="2177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516" y="0"/>
              </a:lnTo>
              <a:lnTo>
                <a:pt x="270516" y="2177256"/>
              </a:lnTo>
              <a:lnTo>
                <a:pt x="541032" y="2177256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68943" y="3284809"/>
        <a:ext cx="112173" cy="112173"/>
      </dsp:txXfrm>
    </dsp:sp>
    <dsp:sp modelId="{16F8181C-3500-9040-97B9-880838ED1EBB}">
      <dsp:nvSpPr>
        <dsp:cNvPr id="0" name=""/>
        <dsp:cNvSpPr/>
      </dsp:nvSpPr>
      <dsp:spPr>
        <a:xfrm>
          <a:off x="2254513" y="2252268"/>
          <a:ext cx="552771" cy="112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385" y="0"/>
              </a:lnTo>
              <a:lnTo>
                <a:pt x="276385" y="1129613"/>
              </a:lnTo>
              <a:lnTo>
                <a:pt x="552771" y="1129613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99459" y="2785634"/>
        <a:ext cx="62880" cy="62880"/>
      </dsp:txXfrm>
    </dsp:sp>
    <dsp:sp modelId="{81CAB378-A240-5F49-9E4E-55345AE7ACF3}">
      <dsp:nvSpPr>
        <dsp:cNvPr id="0" name=""/>
        <dsp:cNvSpPr/>
      </dsp:nvSpPr>
      <dsp:spPr>
        <a:xfrm>
          <a:off x="2254513" y="2252268"/>
          <a:ext cx="546994" cy="168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497" y="0"/>
              </a:lnTo>
              <a:lnTo>
                <a:pt x="273497" y="168734"/>
              </a:lnTo>
              <a:lnTo>
                <a:pt x="546994" y="168734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513700" y="2322324"/>
        <a:ext cx="28621" cy="28621"/>
      </dsp:txXfrm>
    </dsp:sp>
    <dsp:sp modelId="{0449B6F4-C8E7-C541-B4D6-5D88D6B5A196}">
      <dsp:nvSpPr>
        <dsp:cNvPr id="0" name=""/>
        <dsp:cNvSpPr/>
      </dsp:nvSpPr>
      <dsp:spPr>
        <a:xfrm>
          <a:off x="2254513" y="1415391"/>
          <a:ext cx="519769" cy="836877"/>
        </a:xfrm>
        <a:custGeom>
          <a:avLst/>
          <a:gdLst/>
          <a:ahLst/>
          <a:cxnLst/>
          <a:rect l="0" t="0" r="0" b="0"/>
          <a:pathLst>
            <a:path>
              <a:moveTo>
                <a:pt x="0" y="836877"/>
              </a:moveTo>
              <a:lnTo>
                <a:pt x="259884" y="836877"/>
              </a:lnTo>
              <a:lnTo>
                <a:pt x="259884" y="0"/>
              </a:lnTo>
              <a:lnTo>
                <a:pt x="519769" y="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89769" y="1809200"/>
        <a:ext cx="49257" cy="49257"/>
      </dsp:txXfrm>
    </dsp:sp>
    <dsp:sp modelId="{508C52DC-0BC2-9443-A400-B98257257C03}">
      <dsp:nvSpPr>
        <dsp:cNvPr id="0" name=""/>
        <dsp:cNvSpPr/>
      </dsp:nvSpPr>
      <dsp:spPr>
        <a:xfrm>
          <a:off x="2254513" y="402138"/>
          <a:ext cx="533461" cy="1850129"/>
        </a:xfrm>
        <a:custGeom>
          <a:avLst/>
          <a:gdLst/>
          <a:ahLst/>
          <a:cxnLst/>
          <a:rect l="0" t="0" r="0" b="0"/>
          <a:pathLst>
            <a:path>
              <a:moveTo>
                <a:pt x="0" y="1850129"/>
              </a:moveTo>
              <a:lnTo>
                <a:pt x="266730" y="1850129"/>
              </a:lnTo>
              <a:lnTo>
                <a:pt x="266730" y="0"/>
              </a:lnTo>
              <a:lnTo>
                <a:pt x="533461" y="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73106" y="1279065"/>
        <a:ext cx="96275" cy="96275"/>
      </dsp:txXfrm>
    </dsp:sp>
    <dsp:sp modelId="{EF40F68A-3927-6E4A-9137-E1C8E52492E5}">
      <dsp:nvSpPr>
        <dsp:cNvPr id="0" name=""/>
        <dsp:cNvSpPr/>
      </dsp:nvSpPr>
      <dsp:spPr>
        <a:xfrm rot="16200000">
          <a:off x="-264123" y="1850132"/>
          <a:ext cx="4233004" cy="8042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 Social Finance</a:t>
          </a:r>
          <a:endParaRPr lang="zh-TW" altLang="en-US" sz="3600" kern="1200" dirty="0"/>
        </a:p>
      </dsp:txBody>
      <dsp:txXfrm>
        <a:off x="-264123" y="1850132"/>
        <a:ext cx="4233004" cy="804270"/>
      </dsp:txXfrm>
    </dsp:sp>
    <dsp:sp modelId="{E9D36B56-E119-2D46-9FC6-82D3CD7E39E1}">
      <dsp:nvSpPr>
        <dsp:cNvPr id="0" name=""/>
        <dsp:cNvSpPr/>
      </dsp:nvSpPr>
      <dsp:spPr>
        <a:xfrm>
          <a:off x="2787974" y="3"/>
          <a:ext cx="3206973" cy="80427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Third party Payment</a:t>
          </a:r>
          <a:endParaRPr lang="zh-TW" altLang="en-US" sz="2800" kern="1200" dirty="0"/>
        </a:p>
      </dsp:txBody>
      <dsp:txXfrm>
        <a:off x="2787974" y="3"/>
        <a:ext cx="3206973" cy="804270"/>
      </dsp:txXfrm>
    </dsp:sp>
    <dsp:sp modelId="{06EC4BCE-58BA-2C45-AFB0-116941CE27BB}">
      <dsp:nvSpPr>
        <dsp:cNvPr id="0" name=""/>
        <dsp:cNvSpPr/>
      </dsp:nvSpPr>
      <dsp:spPr>
        <a:xfrm>
          <a:off x="2774283" y="1013255"/>
          <a:ext cx="3236809" cy="804270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P2P Lending</a:t>
          </a:r>
          <a:endParaRPr lang="zh-TW" altLang="en-US" sz="2800" kern="1200" dirty="0"/>
        </a:p>
      </dsp:txBody>
      <dsp:txXfrm>
        <a:off x="2774283" y="1013255"/>
        <a:ext cx="3236809" cy="804270"/>
      </dsp:txXfrm>
    </dsp:sp>
    <dsp:sp modelId="{28B66FA9-E16F-E54A-8C59-FFC162E909C7}">
      <dsp:nvSpPr>
        <dsp:cNvPr id="0" name=""/>
        <dsp:cNvSpPr/>
      </dsp:nvSpPr>
      <dsp:spPr>
        <a:xfrm>
          <a:off x="2801507" y="2018867"/>
          <a:ext cx="3230214" cy="8042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Crowdfunding</a:t>
          </a:r>
          <a:endParaRPr lang="zh-TW" altLang="en-US" sz="2800" kern="1200" dirty="0"/>
        </a:p>
      </dsp:txBody>
      <dsp:txXfrm>
        <a:off x="2801507" y="2018867"/>
        <a:ext cx="3230214" cy="804270"/>
      </dsp:txXfrm>
    </dsp:sp>
    <dsp:sp modelId="{D23B1F80-E6FF-8640-84DB-A80E95070184}">
      <dsp:nvSpPr>
        <dsp:cNvPr id="0" name=""/>
        <dsp:cNvSpPr/>
      </dsp:nvSpPr>
      <dsp:spPr>
        <a:xfrm>
          <a:off x="2807285" y="2979745"/>
          <a:ext cx="3247124" cy="804270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Virtual Currency </a:t>
          </a:r>
          <a:endParaRPr lang="zh-TW" altLang="en-US" sz="2800" kern="1200" dirty="0"/>
        </a:p>
      </dsp:txBody>
      <dsp:txXfrm>
        <a:off x="2807285" y="2979745"/>
        <a:ext cx="3247124" cy="804270"/>
      </dsp:txXfrm>
    </dsp:sp>
    <dsp:sp modelId="{A35B2BFD-01FA-2440-A580-31002AD88FA7}">
      <dsp:nvSpPr>
        <dsp:cNvPr id="0" name=""/>
        <dsp:cNvSpPr/>
      </dsp:nvSpPr>
      <dsp:spPr>
        <a:xfrm>
          <a:off x="2795546" y="4027389"/>
          <a:ext cx="3280996" cy="804270"/>
        </a:xfrm>
        <a:prstGeom prst="rect">
          <a:avLst/>
        </a:prstGeom>
        <a:gradFill rotWithShape="1">
          <a:gsLst>
            <a:gs pos="0">
              <a:schemeClr val="accent5">
                <a:tint val="100000"/>
                <a:shade val="100000"/>
                <a:satMod val="130000"/>
              </a:schemeClr>
            </a:gs>
            <a:gs pos="100000">
              <a:schemeClr val="accent5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Social Insurance </a:t>
          </a:r>
          <a:endParaRPr lang="zh-TW" altLang="en-US" sz="2800" kern="1200" dirty="0"/>
        </a:p>
      </dsp:txBody>
      <dsp:txXfrm>
        <a:off x="2795546" y="4027389"/>
        <a:ext cx="3280996" cy="804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0.52068</cdr:x>
      <cdr:y>0.91413</cdr:y>
    </cdr:from>
    <cdr:to>
      <cdr:x>0.7786</cdr:x>
      <cdr:y>1</cdr:y>
    </cdr:to>
    <cdr:sp macro="" textlink="">
      <cdr:nvSpPr>
        <cdr:cNvPr id="2" name="文字方塊 4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2246536" y="5280000"/>
          <a:ext cx="1112851" cy="216403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6350">
          <a:noFill/>
        </a:ln>
        <a:effectLst xmlns:a="http://schemas.openxmlformats.org/drawingml/2006/main"/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0"/>
            </a:spcAft>
          </a:pPr>
          <a:r>
            <a:rPr lang="en-US" altLang="zh-TW" sz="1000" kern="100" dirty="0" smtClean="0">
              <a:latin typeface="Times New Roman"/>
              <a:ea typeface="新細明體"/>
              <a:cs typeface="Times New Roman"/>
            </a:rPr>
            <a:t>LI model score</a:t>
          </a:r>
          <a:endParaRPr lang="zh-TW" sz="1000" kern="100" dirty="0">
            <a:effectLst/>
            <a:latin typeface="Calibri"/>
            <a:ea typeface="新細明體"/>
            <a:cs typeface="Times New Roman"/>
          </a:endParaRPr>
        </a:p>
      </cdr:txBody>
    </cdr:sp>
  </cdr:relSizeAnchor>
  <cdr:relSizeAnchor xmlns:cdr="http://schemas.openxmlformats.org/drawingml/2006/chartDrawing">
    <cdr:from>
      <cdr:x>0</cdr:x>
      <cdr:y>0.14287</cdr:y>
    </cdr:from>
    <cdr:to>
      <cdr:x>0.16038</cdr:x>
      <cdr:y>0.23659</cdr:y>
    </cdr:to>
    <cdr:sp macro="" textlink="">
      <cdr:nvSpPr>
        <cdr:cNvPr id="3" name="文字方塊 25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0" y="360040"/>
          <a:ext cx="691972" cy="236157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6350">
          <a:noFill/>
        </a:ln>
        <a:effectLst xmlns:a="http://schemas.openxmlformats.org/drawingml/2006/main"/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0"/>
            </a:spcAft>
          </a:pPr>
          <a:r>
            <a:rPr lang="en-US" sz="1000" kern="100" dirty="0">
              <a:effectLst/>
              <a:latin typeface="Times New Roman"/>
              <a:ea typeface="新細明體"/>
              <a:cs typeface="Times New Roman"/>
            </a:rPr>
            <a:t>Hit Ratio</a:t>
          </a:r>
          <a:endParaRPr lang="zh-TW" sz="1200" kern="100" dirty="0">
            <a:effectLst/>
            <a:latin typeface="Calibri"/>
            <a:ea typeface="新細明體"/>
            <a:cs typeface="Times New Roman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DA4E0CF-69C3-AA43-AD1B-1CAAAEC7A165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F3617D7-16D6-6447-AAD8-67CDE296D45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9498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617D7-16D6-6447-AAD8-67CDE296D456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92161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zh-TW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zh-TW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zh-TW" smtClean="0"/>
              <a:t> </a:t>
            </a:r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258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652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6788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938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402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9508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2404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866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4349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9472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2570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D035A-3CCD-0F46-B59D-65FDD0B5D827}" type="datetimeFigureOut">
              <a:rPr kumimoji="1" lang="zh-TW" altLang="en-US" smtClean="0"/>
              <a:pPr/>
              <a:t>2017/3/9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grpSp>
        <p:nvGrpSpPr>
          <p:cNvPr id="7" name="群組 6"/>
          <p:cNvGrpSpPr/>
          <p:nvPr/>
        </p:nvGrpSpPr>
        <p:grpSpPr>
          <a:xfrm>
            <a:off x="0" y="6368291"/>
            <a:ext cx="9144000" cy="503999"/>
            <a:chOff x="0" y="6368291"/>
            <a:chExt cx="9144000" cy="503999"/>
          </a:xfrm>
        </p:grpSpPr>
        <p:sp>
          <p:nvSpPr>
            <p:cNvPr id="8" name="矩形 7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9" name="Picture 9" descr="log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新細明體" pitchFamily="18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/>
            </a:p>
          </p:txBody>
        </p:sp>
      </p:grpSp>
      <p:grpSp>
        <p:nvGrpSpPr>
          <p:cNvPr id="12" name="群組 11"/>
          <p:cNvGrpSpPr>
            <a:grpSpLocks noChangeAspect="1"/>
          </p:cNvGrpSpPr>
          <p:nvPr/>
        </p:nvGrpSpPr>
        <p:grpSpPr>
          <a:xfrm>
            <a:off x="7505939" y="6430432"/>
            <a:ext cx="1576923" cy="380274"/>
            <a:chOff x="802992" y="1003371"/>
            <a:chExt cx="2247007" cy="541866"/>
          </a:xfrm>
        </p:grpSpPr>
        <p:sp>
          <p:nvSpPr>
            <p:cNvPr id="13" name="矩形 12"/>
            <p:cNvSpPr>
              <a:spLocks noChangeAspect="1"/>
            </p:cNvSpPr>
            <p:nvPr/>
          </p:nvSpPr>
          <p:spPr>
            <a:xfrm>
              <a:off x="802992" y="1005522"/>
              <a:ext cx="537600" cy="539715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4" name="矩形 13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5" name="矩形 14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18" name="矩形 1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136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3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43559" y="1541145"/>
            <a:ext cx="8134773" cy="1470025"/>
          </a:xfrm>
        </p:spPr>
        <p:txBody>
          <a:bodyPr>
            <a:normAutofit fontScale="90000"/>
          </a:bodyPr>
          <a:lstStyle/>
          <a:p>
            <a:r>
              <a:rPr lang="en-US" altLang="zh-TW" sz="4900" b="1" dirty="0" smtClean="0">
                <a:solidFill>
                  <a:srgbClr val="7030A0"/>
                </a:solidFill>
              </a:rPr>
              <a:t>Social Commerce Research:</a:t>
            </a:r>
            <a:br>
              <a:rPr lang="en-US" altLang="zh-TW" sz="4900" b="1" dirty="0" smtClean="0">
                <a:solidFill>
                  <a:srgbClr val="7030A0"/>
                </a:solidFill>
              </a:rPr>
            </a:br>
            <a:r>
              <a:rPr lang="en-US" altLang="zh-TW" sz="4900" b="1" dirty="0" smtClean="0">
                <a:solidFill>
                  <a:srgbClr val="7030A0"/>
                </a:solidFill>
              </a:rPr>
              <a:t>Social Marketing &amp; Social Finance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3120" y="4108450"/>
            <a:ext cx="7482840" cy="2038350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rgbClr val="002060"/>
                </a:solidFill>
              </a:rPr>
              <a:t> Yung-Ming Li Ph.D</a:t>
            </a:r>
            <a:r>
              <a:rPr lang="en-US" altLang="zh-TW" dirty="0" smtClean="0">
                <a:solidFill>
                  <a:srgbClr val="002060"/>
                </a:solidFill>
              </a:rPr>
              <a:t>. </a:t>
            </a:r>
            <a:r>
              <a:rPr lang="zh-TW" altLang="en-US" dirty="0" smtClean="0">
                <a:solidFill>
                  <a:srgbClr val="002060"/>
                </a:solidFill>
                <a:latin typeface="+mn-ea"/>
              </a:rPr>
              <a:t>李永銘 博士</a:t>
            </a:r>
            <a:endParaRPr lang="en-US" altLang="zh-TW" dirty="0" smtClean="0">
              <a:solidFill>
                <a:srgbClr val="002060"/>
              </a:solidFill>
              <a:latin typeface="+mn-ea"/>
            </a:endParaRP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Professor, Institute of Information Management</a:t>
            </a: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National </a:t>
            </a:r>
            <a:r>
              <a:rPr lang="en-US" altLang="zh-TW" sz="2400" dirty="0" err="1" smtClean="0">
                <a:solidFill>
                  <a:srgbClr val="002060"/>
                </a:solidFill>
              </a:rPr>
              <a:t>Chiao</a:t>
            </a:r>
            <a:r>
              <a:rPr lang="en-US" altLang="zh-TW" sz="2400" dirty="0" smtClean="0">
                <a:solidFill>
                  <a:srgbClr val="002060"/>
                </a:solidFill>
              </a:rPr>
              <a:t> Tung University, Taiwan</a:t>
            </a:r>
          </a:p>
          <a:p>
            <a:endParaRPr lang="zh-TW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52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 txBox="1">
            <a:spLocks noGrp="1"/>
          </p:cNvSpPr>
          <p:nvPr>
            <p:ph type="title"/>
          </p:nvPr>
        </p:nvSpPr>
        <p:spPr>
          <a:xfrm>
            <a:off x="579568" y="584526"/>
            <a:ext cx="7984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 Engineering Architecture </a:t>
            </a:r>
          </a:p>
        </p:txBody>
      </p:sp>
      <p:pic>
        <p:nvPicPr>
          <p:cNvPr id="6" name="Picture 4" descr="C:\DOCUME~1\CHENGY~1\LOCALS~1\Temp\SNAGHTML2774f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680" y="1320800"/>
            <a:ext cx="494929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1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649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660066"/>
                </a:solidFill>
              </a:rPr>
              <a:t>    Social </a:t>
            </a:r>
            <a:r>
              <a:rPr lang="en-US" b="1" dirty="0">
                <a:solidFill>
                  <a:srgbClr val="660066"/>
                </a:solidFill>
              </a:rPr>
              <a:t>C</a:t>
            </a:r>
            <a:r>
              <a:rPr lang="en-US" b="1" dirty="0" smtClean="0">
                <a:solidFill>
                  <a:srgbClr val="660066"/>
                </a:solidFill>
              </a:rPr>
              <a:t>ommerce Engine</a:t>
            </a:r>
            <a:endParaRPr lang="en-US" b="1" dirty="0">
              <a:solidFill>
                <a:srgbClr val="660066"/>
              </a:solidFill>
            </a:endParaRPr>
          </a:p>
        </p:txBody>
      </p:sp>
      <p:graphicFrame>
        <p:nvGraphicFramePr>
          <p:cNvPr id="11" name="內容版面配置區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1818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63941" y="414411"/>
            <a:ext cx="1350898" cy="1185789"/>
            <a:chOff x="2554947" y="2134577"/>
            <a:chExt cx="3328971" cy="3206295"/>
          </a:xfrm>
        </p:grpSpPr>
        <p:grpSp>
          <p:nvGrpSpPr>
            <p:cNvPr id="5" name="群組 4"/>
            <p:cNvGrpSpPr/>
            <p:nvPr/>
          </p:nvGrpSpPr>
          <p:grpSpPr>
            <a:xfrm>
              <a:off x="2554947" y="2134577"/>
              <a:ext cx="1789346" cy="1789346"/>
              <a:chOff x="1622768" y="1431476"/>
              <a:chExt cx="1789346" cy="1789346"/>
            </a:xfrm>
          </p:grpSpPr>
          <p:sp>
            <p:nvSpPr>
              <p:cNvPr id="13" name="形狀 52"/>
              <p:cNvSpPr/>
              <p:nvPr/>
            </p:nvSpPr>
            <p:spPr>
              <a:xfrm>
                <a:off x="1622768" y="1431476"/>
                <a:ext cx="1789346" cy="1789346"/>
              </a:xfrm>
              <a:prstGeom prst="gear6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14" name="形狀 6"/>
              <p:cNvSpPr/>
              <p:nvPr/>
            </p:nvSpPr>
            <p:spPr>
              <a:xfrm>
                <a:off x="2005506" y="1884671"/>
                <a:ext cx="1210831" cy="8829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900" b="0" kern="1200" dirty="0" smtClean="0">
                    <a:latin typeface="Tahoma"/>
                    <a:cs typeface="Tahoma"/>
                  </a:rPr>
                  <a:t>Diffusion</a:t>
                </a:r>
                <a:endParaRPr lang="zh-TW" altLang="en-US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6" name="群組 5"/>
            <p:cNvGrpSpPr/>
            <p:nvPr/>
          </p:nvGrpSpPr>
          <p:grpSpPr>
            <a:xfrm>
              <a:off x="4130725" y="2311576"/>
              <a:ext cx="1753193" cy="1753193"/>
              <a:chOff x="2611466" y="235871"/>
              <a:chExt cx="1753193" cy="1753193"/>
            </a:xfrm>
          </p:grpSpPr>
          <p:sp>
            <p:nvSpPr>
              <p:cNvPr id="10" name="形狀 50"/>
              <p:cNvSpPr/>
              <p:nvPr/>
            </p:nvSpPr>
            <p:spPr>
              <a:xfrm rot="20700000">
                <a:off x="2611466" y="235871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2" name="形狀 8"/>
              <p:cNvSpPr/>
              <p:nvPr/>
            </p:nvSpPr>
            <p:spPr>
              <a:xfrm>
                <a:off x="3009512" y="581536"/>
                <a:ext cx="1202445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900" dirty="0" smtClean="0">
                    <a:latin typeface="Tahoma"/>
                    <a:cs typeface="Tahoma"/>
                  </a:rPr>
                  <a:t>Decision</a:t>
                </a:r>
                <a:endParaRPr lang="zh-TW" altLang="en-US" sz="800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7" name="群組 6"/>
            <p:cNvGrpSpPr/>
            <p:nvPr/>
          </p:nvGrpSpPr>
          <p:grpSpPr>
            <a:xfrm>
              <a:off x="3271922" y="3587679"/>
              <a:ext cx="1753193" cy="1753193"/>
              <a:chOff x="2624984" y="197010"/>
              <a:chExt cx="1753193" cy="1753193"/>
            </a:xfrm>
          </p:grpSpPr>
          <p:sp>
            <p:nvSpPr>
              <p:cNvPr id="8" name="形狀 50"/>
              <p:cNvSpPr/>
              <p:nvPr/>
            </p:nvSpPr>
            <p:spPr>
              <a:xfrm rot="20700000">
                <a:off x="2624984" y="197010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9" name="形狀 8"/>
              <p:cNvSpPr/>
              <p:nvPr/>
            </p:nvSpPr>
            <p:spPr>
              <a:xfrm>
                <a:off x="3009511" y="581537"/>
                <a:ext cx="984140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1100" dirty="0" smtClean="0">
                    <a:latin typeface="Tahoma"/>
                    <a:cs typeface="Tahoma"/>
                  </a:rPr>
                  <a:t>Trust</a:t>
                </a:r>
                <a:endParaRPr lang="zh-TW" altLang="en-US" sz="1200" b="0" kern="1200" dirty="0">
                  <a:latin typeface="Tahoma"/>
                  <a:cs typeface="Tahom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46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499" y="457200"/>
            <a:ext cx="8514113" cy="884712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Social Diffusion Engine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453" y="1603094"/>
            <a:ext cx="8229600" cy="4525963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Information/Knowledge Sharing </a:t>
            </a:r>
          </a:p>
          <a:p>
            <a:pPr lvl="1"/>
            <a:r>
              <a:rPr lang="en-US" altLang="zh-TW" sz="3200" dirty="0" smtClean="0"/>
              <a:t>Innovation Propagation (new product, idea)</a:t>
            </a:r>
          </a:p>
          <a:p>
            <a:pPr lvl="1"/>
            <a:r>
              <a:rPr lang="en-US" altLang="zh-TW" sz="3200" dirty="0"/>
              <a:t>Viral (</a:t>
            </a:r>
            <a:r>
              <a:rPr lang="en-US" altLang="zh-TW" sz="3200" dirty="0" smtClean="0"/>
              <a:t>Word-of-Mouth)</a:t>
            </a:r>
          </a:p>
          <a:p>
            <a:pPr marL="457200" lvl="1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Marketing/Advertising</a:t>
            </a:r>
          </a:p>
          <a:p>
            <a:pPr lvl="1"/>
            <a:endParaRPr lang="zh-TW" altLang="en-US" b="1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423453" y="1341912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203" y="3490196"/>
            <a:ext cx="3402142" cy="263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39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393" y="94408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Research Issues – endorser discovery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cxnSp>
        <p:nvCxnSpPr>
          <p:cNvPr id="4" name="直線接點 3"/>
          <p:cNvCxnSpPr/>
          <p:nvPr/>
        </p:nvCxnSpPr>
        <p:spPr>
          <a:xfrm>
            <a:off x="550393" y="1838053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190499" y="457200"/>
            <a:ext cx="8514113" cy="88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Social Diffusion Engine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65163" y="1686739"/>
            <a:ext cx="7158037" cy="3877275"/>
            <a:chOff x="665163" y="1761525"/>
            <a:chExt cx="7903104" cy="3573670"/>
          </a:xfrm>
        </p:grpSpPr>
        <p:sp>
          <p:nvSpPr>
            <p:cNvPr id="8" name="Cloud Callout 1"/>
            <p:cNvSpPr/>
            <p:nvPr/>
          </p:nvSpPr>
          <p:spPr>
            <a:xfrm>
              <a:off x="665163" y="1761525"/>
              <a:ext cx="7903104" cy="3573670"/>
            </a:xfrm>
            <a:prstGeom prst="cloudCallout">
              <a:avLst>
                <a:gd name="adj1" fmla="val 49660"/>
                <a:gd name="adj2" fmla="val 62973"/>
              </a:avLst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新細明體" charset="0"/>
                <a:cs typeface="新細明體" charset="0"/>
              </a:endParaRPr>
            </a:p>
          </p:txBody>
        </p:sp>
        <p:pic>
          <p:nvPicPr>
            <p:cNvPr id="9" name="Picture 30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5567" y="2311437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1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4850" y="4235371"/>
              <a:ext cx="439901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3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3827" y="2449294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052" y="2929519"/>
              <a:ext cx="439901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0440" y="3067377"/>
              <a:ext cx="480717" cy="481741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14" name="Picture 36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159" y="3617288"/>
              <a:ext cx="480717" cy="48022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9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674" y="3273404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3436" y="2379608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7463" y="3891487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6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2243266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7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9821" y="3135547"/>
              <a:ext cx="479205" cy="481741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8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1234" y="3479432"/>
              <a:ext cx="479206" cy="4817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9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3067377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0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1234" y="2723492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1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130" y="4380802"/>
              <a:ext cx="439902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2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596" y="2594725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3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6746" y="2861349"/>
              <a:ext cx="480717" cy="480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3762719"/>
              <a:ext cx="480717" cy="480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955" y="3418836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" name="Straight Arrow Connector 43"/>
            <p:cNvCxnSpPr>
              <a:stCxn id="14" idx="0"/>
            </p:cNvCxnSpPr>
            <p:nvPr/>
          </p:nvCxnSpPr>
          <p:spPr>
            <a:xfrm flipV="1">
              <a:off x="3168518" y="3411260"/>
              <a:ext cx="513974" cy="2060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57"/>
            <p:cNvCxnSpPr>
              <a:stCxn id="14" idx="0"/>
              <a:endCxn id="24" idx="2"/>
            </p:cNvCxnSpPr>
            <p:nvPr/>
          </p:nvCxnSpPr>
          <p:spPr>
            <a:xfrm flipH="1" flipV="1">
              <a:off x="3011303" y="3035563"/>
              <a:ext cx="157216" cy="5817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59"/>
            <p:cNvCxnSpPr>
              <a:stCxn id="24" idx="1"/>
            </p:cNvCxnSpPr>
            <p:nvPr/>
          </p:nvCxnSpPr>
          <p:spPr>
            <a:xfrm flipH="1" flipV="1">
              <a:off x="2516980" y="2723492"/>
              <a:ext cx="273616" cy="908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61"/>
            <p:cNvCxnSpPr/>
            <p:nvPr/>
          </p:nvCxnSpPr>
          <p:spPr>
            <a:xfrm>
              <a:off x="3271313" y="3755145"/>
              <a:ext cx="411179" cy="274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25602"/>
            <p:cNvCxnSpPr>
              <a:stCxn id="24" idx="2"/>
              <a:endCxn id="27" idx="0"/>
            </p:cNvCxnSpPr>
            <p:nvPr/>
          </p:nvCxnSpPr>
          <p:spPr>
            <a:xfrm flipH="1">
              <a:off x="2668149" y="3035563"/>
              <a:ext cx="343154" cy="383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25604"/>
            <p:cNvCxnSpPr>
              <a:stCxn id="27" idx="1"/>
            </p:cNvCxnSpPr>
            <p:nvPr/>
          </p:nvCxnSpPr>
          <p:spPr>
            <a:xfrm flipH="1" flipV="1">
              <a:off x="2173827" y="3549118"/>
              <a:ext cx="275127" cy="908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25607"/>
            <p:cNvCxnSpPr>
              <a:stCxn id="13" idx="0"/>
            </p:cNvCxnSpPr>
            <p:nvPr/>
          </p:nvCxnSpPr>
          <p:spPr>
            <a:xfrm flipH="1" flipV="1">
              <a:off x="4436824" y="2929519"/>
              <a:ext cx="513974" cy="13785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25609"/>
            <p:cNvCxnSpPr>
              <a:stCxn id="22" idx="1"/>
            </p:cNvCxnSpPr>
            <p:nvPr/>
          </p:nvCxnSpPr>
          <p:spPr>
            <a:xfrm flipH="1" flipV="1">
              <a:off x="3888081" y="2587150"/>
              <a:ext cx="343153" cy="29692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25611"/>
            <p:cNvCxnSpPr>
              <a:endCxn id="9" idx="1"/>
            </p:cNvCxnSpPr>
            <p:nvPr/>
          </p:nvCxnSpPr>
          <p:spPr>
            <a:xfrm flipV="1">
              <a:off x="4436824" y="2472017"/>
              <a:ext cx="548743" cy="389332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25613"/>
            <p:cNvCxnSpPr>
              <a:stCxn id="13" idx="3"/>
            </p:cNvCxnSpPr>
            <p:nvPr/>
          </p:nvCxnSpPr>
          <p:spPr>
            <a:xfrm flipV="1">
              <a:off x="5191156" y="3205233"/>
              <a:ext cx="343153" cy="1030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25615"/>
            <p:cNvCxnSpPr>
              <a:stCxn id="25" idx="3"/>
            </p:cNvCxnSpPr>
            <p:nvPr/>
          </p:nvCxnSpPr>
          <p:spPr>
            <a:xfrm>
              <a:off x="5877463" y="3102219"/>
              <a:ext cx="341641" cy="1030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25617"/>
            <p:cNvCxnSpPr/>
            <p:nvPr/>
          </p:nvCxnSpPr>
          <p:spPr>
            <a:xfrm flipV="1">
              <a:off x="6424694" y="2587150"/>
              <a:ext cx="686306" cy="41205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25619"/>
            <p:cNvCxnSpPr/>
            <p:nvPr/>
          </p:nvCxnSpPr>
          <p:spPr>
            <a:xfrm>
              <a:off x="6356667" y="3273404"/>
              <a:ext cx="480717" cy="2060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25621"/>
            <p:cNvCxnSpPr>
              <a:stCxn id="13" idx="2"/>
            </p:cNvCxnSpPr>
            <p:nvPr/>
          </p:nvCxnSpPr>
          <p:spPr>
            <a:xfrm flipH="1">
              <a:off x="4574388" y="3549118"/>
              <a:ext cx="376410" cy="1363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25623"/>
            <p:cNvCxnSpPr>
              <a:stCxn id="20" idx="2"/>
              <a:endCxn id="10" idx="0"/>
            </p:cNvCxnSpPr>
            <p:nvPr/>
          </p:nvCxnSpPr>
          <p:spPr>
            <a:xfrm>
              <a:off x="4471593" y="3961173"/>
              <a:ext cx="253964" cy="274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25626"/>
            <p:cNvCxnSpPr>
              <a:stCxn id="10" idx="3"/>
            </p:cNvCxnSpPr>
            <p:nvPr/>
          </p:nvCxnSpPr>
          <p:spPr>
            <a:xfrm>
              <a:off x="4944751" y="4456548"/>
              <a:ext cx="314431" cy="1908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25628"/>
            <p:cNvCxnSpPr>
              <a:stCxn id="23" idx="3"/>
            </p:cNvCxnSpPr>
            <p:nvPr/>
          </p:nvCxnSpPr>
          <p:spPr>
            <a:xfrm flipV="1">
              <a:off x="5563032" y="4235371"/>
              <a:ext cx="382457" cy="3666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1"/>
          <p:cNvSpPr txBox="1">
            <a:spLocks noChangeArrowheads="1"/>
          </p:cNvSpPr>
          <p:nvPr/>
        </p:nvSpPr>
        <p:spPr bwMode="auto">
          <a:xfrm>
            <a:off x="4256851" y="3700160"/>
            <a:ext cx="1670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Tahoma"/>
                <a:cs typeface="Tahoma"/>
              </a:rPr>
              <a:t>Seed Endorser</a:t>
            </a:r>
            <a:endParaRPr lang="en-US" sz="1600" b="1" dirty="0">
              <a:solidFill>
                <a:srgbClr val="FF0000"/>
              </a:solidFill>
              <a:latin typeface="Tahoma"/>
              <a:cs typeface="Tahoma"/>
            </a:endParaRPr>
          </a:p>
        </p:txBody>
      </p:sp>
      <p:sp>
        <p:nvSpPr>
          <p:cNvPr id="46" name="TextBox 41"/>
          <p:cNvSpPr txBox="1">
            <a:spLocks noChangeArrowheads="1"/>
          </p:cNvSpPr>
          <p:nvPr/>
        </p:nvSpPr>
        <p:spPr bwMode="auto">
          <a:xfrm>
            <a:off x="2081521" y="4444282"/>
            <a:ext cx="1670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Tahoma"/>
                <a:cs typeface="Tahoma"/>
              </a:rPr>
              <a:t>Seed Endorser</a:t>
            </a:r>
            <a:endParaRPr lang="en-US" sz="1600" b="1" dirty="0">
              <a:solidFill>
                <a:srgbClr val="FF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269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Diffusing Path Planning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8158" y="1531678"/>
            <a:ext cx="3974348" cy="419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 descr="difussion path planning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1" y="1897666"/>
            <a:ext cx="4672120" cy="326464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1267" y="1094472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“A Diffusion Path Planning Mechanism for Social Marketing,” with C.-Y., Lai and L.-F. Lin, Information &amp; Management, 2017(SSCI). Forthcoming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725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2200" y="1702643"/>
            <a:ext cx="7677400" cy="4063157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Wisdom of Crowd/Collective Intelligence</a:t>
            </a:r>
          </a:p>
          <a:p>
            <a:pPr lvl="1"/>
            <a:r>
              <a:rPr lang="en-US" altLang="zh-TW" sz="3200" dirty="0" smtClean="0"/>
              <a:t>Market Prediction </a:t>
            </a:r>
          </a:p>
          <a:p>
            <a:pPr lvl="1"/>
            <a:r>
              <a:rPr lang="en-US" altLang="zh-TW" sz="3200" dirty="0" smtClean="0"/>
              <a:t>Product Creation</a:t>
            </a:r>
          </a:p>
          <a:p>
            <a:pPr lvl="1"/>
            <a:r>
              <a:rPr lang="en-US" altLang="zh-TW" sz="3200" dirty="0" smtClean="0"/>
              <a:t>Social Recommendation/Appraisal 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TW" dirty="0" smtClean="0"/>
              <a:t> </a:t>
            </a:r>
          </a:p>
          <a:p>
            <a:pPr marL="0" indent="0">
              <a:buNone/>
            </a:pPr>
            <a:endParaRPr lang="zh-TW" altLang="en-US" b="1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552202" y="559646"/>
            <a:ext cx="8229600" cy="746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003399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431075" y="1306286"/>
            <a:ext cx="8471853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48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0033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2209801"/>
            <a:ext cx="7531100" cy="3594100"/>
          </a:xfrm>
        </p:spPr>
        <p:txBody>
          <a:bodyPr>
            <a:normAutofit fontScale="92500"/>
          </a:bodyPr>
          <a:lstStyle/>
          <a:p>
            <a:r>
              <a:rPr lang="en-US" altLang="zh-TW" sz="3600" dirty="0" smtClean="0">
                <a:solidFill>
                  <a:srgbClr val="7030A0"/>
                </a:solidFill>
              </a:rPr>
              <a:t>Social decision </a:t>
            </a:r>
            <a:r>
              <a:rPr lang="en-US" altLang="zh-TW" sz="3600" dirty="0">
                <a:solidFill>
                  <a:srgbClr val="7030A0"/>
                </a:solidFill>
              </a:rPr>
              <a:t>g</a:t>
            </a:r>
            <a:r>
              <a:rPr lang="en-US" altLang="zh-TW" sz="3600" dirty="0" smtClean="0">
                <a:solidFill>
                  <a:srgbClr val="7030A0"/>
                </a:solidFill>
              </a:rPr>
              <a:t>roup </a:t>
            </a:r>
            <a:r>
              <a:rPr lang="en-US" altLang="zh-TW" sz="3600" dirty="0">
                <a:solidFill>
                  <a:srgbClr val="7030A0"/>
                </a:solidFill>
              </a:rPr>
              <a:t>r</a:t>
            </a:r>
            <a:r>
              <a:rPr lang="en-US" altLang="zh-TW" sz="3600" dirty="0" smtClean="0">
                <a:solidFill>
                  <a:srgbClr val="7030A0"/>
                </a:solidFill>
              </a:rPr>
              <a:t>ecruiting</a:t>
            </a:r>
            <a:r>
              <a:rPr lang="en-US" altLang="zh-TW" sz="3600" dirty="0"/>
              <a:t>: finding </a:t>
            </a:r>
            <a:r>
              <a:rPr lang="en-US" altLang="zh-TW" sz="3600" dirty="0" smtClean="0"/>
              <a:t>important and influential decision supporters from social networks  </a:t>
            </a:r>
          </a:p>
          <a:p>
            <a:r>
              <a:rPr lang="en-US" altLang="zh-TW" sz="3600" dirty="0" smtClean="0">
                <a:solidFill>
                  <a:srgbClr val="7030A0"/>
                </a:solidFill>
              </a:rPr>
              <a:t>Alternatives proposing &amp; ranking</a:t>
            </a:r>
            <a:r>
              <a:rPr lang="en-US" altLang="zh-TW" sz="3600" dirty="0" smtClean="0"/>
              <a:t>: resolving conflicts and ranking alternatives by inducing consensus </a:t>
            </a:r>
          </a:p>
          <a:p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50393" y="9440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Social Decision Process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423453" y="194128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58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252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A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ppraisal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for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Purchase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D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ecision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2330" y="1841975"/>
            <a:ext cx="8216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1D44B7"/>
                </a:solidFill>
                <a:latin typeface="Tahoma"/>
                <a:cs typeface="Tahoma"/>
              </a:rPr>
              <a:t>A social </a:t>
            </a:r>
            <a:r>
              <a:rPr lang="en-US" altLang="zh-TW" sz="2400" dirty="0">
                <a:solidFill>
                  <a:srgbClr val="1D44B7"/>
                </a:solidFill>
                <a:latin typeface="Tahoma"/>
                <a:cs typeface="Tahoma"/>
              </a:rPr>
              <a:t>network could be seen as a large group of experts supporting decisions of </a:t>
            </a:r>
            <a:r>
              <a:rPr lang="en-US" altLang="zh-TW" sz="2400" dirty="0" smtClean="0">
                <a:solidFill>
                  <a:srgbClr val="1D44B7"/>
                </a:solidFill>
                <a:latin typeface="Tahoma"/>
                <a:cs typeface="Tahoma"/>
              </a:rPr>
              <a:t>consumers</a:t>
            </a:r>
          </a:p>
        </p:txBody>
      </p:sp>
      <p:sp>
        <p:nvSpPr>
          <p:cNvPr id="3" name="矩形 2"/>
          <p:cNvSpPr/>
          <p:nvPr/>
        </p:nvSpPr>
        <p:spPr>
          <a:xfrm>
            <a:off x="441390" y="3032778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Traditional Way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033929" y="2986814"/>
            <a:ext cx="3898519" cy="57302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Social Appraisal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302" y="3590254"/>
            <a:ext cx="2313358" cy="19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6644" y="3590254"/>
            <a:ext cx="2360400" cy="204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486912" y="437700"/>
            <a:ext cx="8083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Appraisal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1603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en-US" altLang="zh-TW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</a:t>
            </a:r>
            <a:r>
              <a:rPr kumimoji="1" lang="en-US" altLang="zh-TW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Appraisal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312333"/>
            <a:ext cx="8339667" cy="4876800"/>
          </a:xfrm>
        </p:spPr>
        <p:txBody>
          <a:bodyPr>
            <a:normAutofit/>
          </a:bodyPr>
          <a:lstStyle/>
          <a:p>
            <a:r>
              <a:rPr lang="en-US" altLang="zh-TW" sz="2000" dirty="0"/>
              <a:t>“A Social Appraisal Mechanism for Online Purchase Decision Support in the </a:t>
            </a:r>
            <a:r>
              <a:rPr lang="en-US" altLang="zh-TW" sz="2000" dirty="0" err="1"/>
              <a:t>MicroBlogosphere</a:t>
            </a:r>
            <a:r>
              <a:rPr lang="en-US" altLang="zh-TW" sz="2000" dirty="0"/>
              <a:t>” with C.-Y., Lai, Decision Support Systems, Vol. 59, pp 190–205, 2014 (SCI</a:t>
            </a:r>
            <a:r>
              <a:rPr lang="en-US" altLang="zh-TW" sz="2800" dirty="0"/>
              <a:t>) 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 </a:t>
            </a:r>
            <a:endParaRPr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7" y="2491144"/>
            <a:ext cx="3668182" cy="2482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0" y="2491144"/>
            <a:ext cx="4877948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35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46768" cy="1200940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Trust Engine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Internet involves more</a:t>
            </a:r>
            <a:r>
              <a:rPr lang="en-US" altLang="zh-TW" dirty="0" smtClean="0">
                <a:solidFill>
                  <a:srgbClr val="7030A0"/>
                </a:solidFill>
              </a:rPr>
              <a:t> uncertainty </a:t>
            </a:r>
            <a:r>
              <a:rPr lang="en-US" altLang="zh-TW" dirty="0" smtClean="0"/>
              <a:t>and </a:t>
            </a:r>
            <a:r>
              <a:rPr lang="en-US" altLang="zh-TW" dirty="0" smtClean="0">
                <a:solidFill>
                  <a:srgbClr val="7030A0"/>
                </a:solidFill>
              </a:rPr>
              <a:t>risk</a:t>
            </a:r>
          </a:p>
          <a:p>
            <a:r>
              <a:rPr lang="en-US" altLang="zh-TW" dirty="0" smtClean="0"/>
              <a:t>Social trust engine can </a:t>
            </a:r>
          </a:p>
          <a:p>
            <a:pPr lvl="1"/>
            <a:r>
              <a:rPr lang="en-US" altLang="zh-TW" dirty="0" smtClean="0"/>
              <a:t>Mitigate Risks</a:t>
            </a:r>
          </a:p>
          <a:p>
            <a:pPr lvl="1"/>
            <a:r>
              <a:rPr lang="en-US" altLang="zh-TW" dirty="0" smtClean="0"/>
              <a:t>Reduce Uncertainties</a:t>
            </a:r>
          </a:p>
          <a:p>
            <a:pPr lvl="1"/>
            <a:r>
              <a:rPr lang="en-US" altLang="zh-TW" dirty="0" smtClean="0"/>
              <a:t>Conveying Cooperation</a:t>
            </a:r>
          </a:p>
          <a:p>
            <a:pPr lvl="1"/>
            <a:r>
              <a:rPr lang="en-US" altLang="zh-TW" dirty="0" smtClean="0"/>
              <a:t>Improve Service discovery</a:t>
            </a:r>
            <a:endParaRPr lang="zh-TW" altLang="en-US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423452" y="143008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9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Background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Architecture  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Applications 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Open Issues</a:t>
            </a:r>
            <a:endParaRPr lang="zh-TW" alt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3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5911" y="1762245"/>
            <a:ext cx="8346057" cy="4441786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Information quality assessment (request and provision) </a:t>
            </a:r>
          </a:p>
          <a:p>
            <a:pPr lvl="1"/>
            <a:r>
              <a:rPr lang="en-US" altLang="zh-TW" sz="3200" dirty="0" smtClean="0"/>
              <a:t>Computing resource reliability assessment </a:t>
            </a:r>
          </a:p>
          <a:p>
            <a:pPr lvl="1"/>
            <a:r>
              <a:rPr lang="en-US" altLang="zh-TW" sz="3200" dirty="0" smtClean="0"/>
              <a:t>Buyer/seller credibility assessment </a:t>
            </a:r>
          </a:p>
          <a:p>
            <a:pPr lvl="1"/>
            <a:r>
              <a:rPr lang="en-US" altLang="zh-TW" sz="3200" dirty="0" smtClean="0"/>
              <a:t>Finance Credibility evaluation </a:t>
            </a:r>
          </a:p>
        </p:txBody>
      </p:sp>
      <p:cxnSp>
        <p:nvCxnSpPr>
          <p:cNvPr id="4" name="直線接點 3"/>
          <p:cNvCxnSpPr/>
          <p:nvPr/>
        </p:nvCxnSpPr>
        <p:spPr>
          <a:xfrm>
            <a:off x="457201" y="144770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589830" y="399260"/>
            <a:ext cx="8646768" cy="1200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Trust Engine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1143000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Reputation  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7" y="2860939"/>
            <a:ext cx="3198442" cy="22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39" y="2191545"/>
            <a:ext cx="5206761" cy="347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53534" y="1417638"/>
            <a:ext cx="79332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“A Social Referral Appraising Mechanism for the e-Marketplace,” with C.-Y., Lai and L.-F. Lin, Information &amp; Management, 2017 (SSCI). Forthcoming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467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316480" y="532214"/>
            <a:ext cx="86885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 Applications</a:t>
            </a:r>
            <a:endParaRPr kumimoji="1" lang="zh-TW" altLang="en-US" sz="44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160944" y="1727971"/>
            <a:ext cx="2147124" cy="856833"/>
            <a:chOff x="2705" y="1259738"/>
            <a:chExt cx="2637706" cy="1055082"/>
          </a:xfrm>
          <a:solidFill>
            <a:srgbClr val="003399"/>
          </a:solidFill>
        </p:grpSpPr>
        <p:sp>
          <p:nvSpPr>
            <p:cNvPr id="44" name="矩形 43"/>
            <p:cNvSpPr/>
            <p:nvPr/>
          </p:nvSpPr>
          <p:spPr>
            <a:xfrm>
              <a:off x="270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矩形 44"/>
            <p:cNvSpPr/>
            <p:nvPr/>
          </p:nvSpPr>
          <p:spPr>
            <a:xfrm>
              <a:off x="2705" y="1259738"/>
              <a:ext cx="2637706" cy="1055080"/>
            </a:xfrm>
            <a:prstGeom prst="rect">
              <a:avLst/>
            </a:prstGeom>
            <a:solidFill>
              <a:srgbClr val="003399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b="1" kern="1200" dirty="0">
                <a:latin typeface="Tahoma"/>
                <a:cs typeface="Tahoma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3998298" y="3798340"/>
            <a:ext cx="2159121" cy="856833"/>
            <a:chOff x="6016675" y="1259738"/>
            <a:chExt cx="2637706" cy="1055082"/>
          </a:xfrm>
          <a:solidFill>
            <a:schemeClr val="accent6">
              <a:lumMod val="75000"/>
            </a:schemeClr>
          </a:solidFill>
        </p:grpSpPr>
        <p:sp>
          <p:nvSpPr>
            <p:cNvPr id="34" name="矩形 33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4464771"/>
                <a:satOff val="26899"/>
                <a:lumOff val="2156"/>
                <a:alphaOff val="0"/>
              </a:schemeClr>
            </a:lnRef>
            <a:fillRef idx="1">
              <a:schemeClr val="accent4">
                <a:hueOff val="-4464771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1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矩形 35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latin typeface="Tahoma"/>
                <a:cs typeface="Tahoma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1046644" y="1788630"/>
            <a:ext cx="2337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Market Intelligence and Product Creation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3975438" y="3731844"/>
            <a:ext cx="200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Recommendation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</a:t>
            </a:r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nd Appraisal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2434258" y="2725819"/>
            <a:ext cx="2226520" cy="792387"/>
            <a:chOff x="3009690" y="1259738"/>
            <a:chExt cx="2637706" cy="1055082"/>
          </a:xfrm>
          <a:solidFill>
            <a:schemeClr val="accent3">
              <a:lumMod val="75000"/>
            </a:schemeClr>
          </a:solidFill>
        </p:grpSpPr>
        <p:sp>
          <p:nvSpPr>
            <p:cNvPr id="52" name="矩形 51"/>
            <p:cNvSpPr/>
            <p:nvPr/>
          </p:nvSpPr>
          <p:spPr>
            <a:xfrm>
              <a:off x="3009690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2232386"/>
                <a:satOff val="13449"/>
                <a:lumOff val="1078"/>
                <a:alphaOff val="0"/>
              </a:schemeClr>
            </a:lnRef>
            <a:fillRef idx="1">
              <a:schemeClr val="accent4">
                <a:hueOff val="-2232386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6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矩形 52"/>
            <p:cNvSpPr/>
            <p:nvPr/>
          </p:nvSpPr>
          <p:spPr>
            <a:xfrm>
              <a:off x="3009690" y="1259738"/>
              <a:ext cx="2637706" cy="10550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latin typeface="Tahoma"/>
                <a:cs typeface="Tahoma"/>
              </a:endParaRPr>
            </a:p>
          </p:txBody>
        </p:sp>
      </p:grpSp>
      <p:sp>
        <p:nvSpPr>
          <p:cNvPr id="57" name="文字方塊 56"/>
          <p:cNvSpPr txBox="1"/>
          <p:nvPr/>
        </p:nvSpPr>
        <p:spPr>
          <a:xfrm>
            <a:off x="2421532" y="2785930"/>
            <a:ext cx="1957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Marketing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and Advertising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5584728" y="4973747"/>
            <a:ext cx="2159121" cy="856833"/>
            <a:chOff x="6016675" y="1259738"/>
            <a:chExt cx="2637706" cy="1055082"/>
          </a:xfrm>
          <a:solidFill>
            <a:srgbClr val="00B0F0"/>
          </a:solidFill>
        </p:grpSpPr>
        <p:sp>
          <p:nvSpPr>
            <p:cNvPr id="31" name="矩形 30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4464771"/>
                <a:satOff val="26899"/>
                <a:lumOff val="2156"/>
                <a:alphaOff val="0"/>
              </a:schemeClr>
            </a:lnRef>
            <a:fillRef idx="1">
              <a:schemeClr val="accent4">
                <a:hueOff val="-4464771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1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矩形 38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solidFill>
                  <a:srgbClr val="00B0F0"/>
                </a:solidFill>
                <a:latin typeface="Tahoma"/>
                <a:cs typeface="Tahoma"/>
              </a:endParaRPr>
            </a:p>
          </p:txBody>
        </p:sp>
      </p:grpSp>
      <p:sp>
        <p:nvSpPr>
          <p:cNvPr id="48" name="文字方塊 47"/>
          <p:cNvSpPr txBox="1"/>
          <p:nvPr/>
        </p:nvSpPr>
        <p:spPr>
          <a:xfrm>
            <a:off x="5540477" y="5135851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Context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Application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6909" y="4127109"/>
            <a:ext cx="3155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rgbClr val="FF3399"/>
                </a:solidFill>
                <a:latin typeface="Tahoma"/>
                <a:cs typeface="Tahoma"/>
              </a:rPr>
              <a:t>Journal publications:</a:t>
            </a:r>
          </a:p>
          <a:p>
            <a:endParaRPr lang="en-US" altLang="zh-TW" b="1" dirty="0">
              <a:solidFill>
                <a:srgbClr val="FF3399"/>
              </a:solidFill>
              <a:latin typeface="Tahoma"/>
              <a:cs typeface="Tahoma"/>
            </a:endParaRPr>
          </a:p>
          <a:p>
            <a:r>
              <a:rPr lang="en-US" altLang="zh-TW" b="1" dirty="0" smtClean="0">
                <a:solidFill>
                  <a:srgbClr val="FF3399"/>
                </a:solidFill>
                <a:latin typeface="Tahoma"/>
                <a:cs typeface="Tahoma"/>
              </a:rPr>
              <a:t>IJEC, DSS,I&amp;M,INS,ECRA</a:t>
            </a:r>
            <a:endParaRPr lang="zh-TW" altLang="en-US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4016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4200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ontext Enhanced Ads</a:t>
            </a:r>
            <a:endParaRPr lang="en-US" altLang="zh-TW" sz="2800" b="1" dirty="0">
              <a:solidFill>
                <a:srgbClr val="FF3399"/>
              </a:solidFill>
              <a:latin typeface="Tahoma"/>
              <a:cs typeface="Tahoma"/>
            </a:endParaRPr>
          </a:p>
          <a:p>
            <a:r>
              <a:rPr lang="en-US" altLang="zh-TW" sz="2000" dirty="0"/>
              <a:t>“Enhancing Targeted Advertising with Social Context Endorsement” with L-F Lin and S-W Chiu, International Journal of Electronic Commerce, Vol. 19 (1), pp 99-128, 2014 (SSCI) </a:t>
            </a:r>
            <a:endParaRPr lang="en-US" altLang="zh-TW" sz="2000" b="1" dirty="0" smtClean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6910" y="2551749"/>
            <a:ext cx="8216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Discover and leverage the social context from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the </a:t>
            </a:r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social sharing behavior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amplify the effect of </a:t>
            </a:r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advertising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14" name="Picture 3" descr="C:\Documents and Settings\ChengYang\桌面\troditio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255831"/>
            <a:ext cx="32861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4994286" y="4436582"/>
            <a:ext cx="3912647" cy="1440030"/>
            <a:chOff x="4572000" y="4255831"/>
            <a:chExt cx="4572000" cy="1440030"/>
          </a:xfrm>
        </p:grpSpPr>
        <p:pic>
          <p:nvPicPr>
            <p:cNvPr id="13" name="Picture 2" descr="C:\Documents and Settings\ChengYang\桌面\social context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4258350"/>
              <a:ext cx="4350820" cy="1396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圓角矩形 14"/>
            <p:cNvSpPr/>
            <p:nvPr/>
          </p:nvSpPr>
          <p:spPr>
            <a:xfrm>
              <a:off x="5942273" y="4255831"/>
              <a:ext cx="3201727" cy="1440030"/>
            </a:xfrm>
            <a:prstGeom prst="roundRect">
              <a:avLst/>
            </a:prstGeom>
            <a:noFill/>
            <a:ln w="38100">
              <a:solidFill>
                <a:srgbClr val="1D44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705389" y="3579342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400" dirty="0" smtClean="0">
                <a:latin typeface="Tahoma"/>
                <a:cs typeface="Tahoma"/>
              </a:rPr>
              <a:t> Official product </a:t>
            </a:r>
            <a:r>
              <a:rPr kumimoji="1" lang="en-US" altLang="zh-TW" sz="2400" dirty="0">
                <a:latin typeface="Tahoma"/>
                <a:cs typeface="Tahoma"/>
              </a:rPr>
              <a:t>i</a:t>
            </a:r>
            <a:r>
              <a:rPr kumimoji="1" lang="en-US" altLang="zh-TW" sz="2400" dirty="0" smtClean="0">
                <a:latin typeface="Tahoma"/>
                <a:cs typeface="Tahoma"/>
              </a:rPr>
              <a:t>nfo</a:t>
            </a:r>
            <a:endParaRPr kumimoji="1" lang="zh-TW" altLang="en-US" sz="2400" dirty="0">
              <a:latin typeface="Tahoma"/>
              <a:cs typeface="Tahoma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21480" y="4287296"/>
            <a:ext cx="1337242" cy="158403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5466064" y="3597036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 Social context info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2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aphicFrame>
        <p:nvGraphicFramePr>
          <p:cNvPr id="20" name="圖表 19"/>
          <p:cNvGraphicFramePr/>
          <p:nvPr>
            <p:extLst>
              <p:ext uri="{D42A27DB-BD31-4B8C-83A1-F6EECF244321}">
                <p14:modId xmlns:p14="http://schemas.microsoft.com/office/powerpoint/2010/main" val="1225829601"/>
              </p:ext>
            </p:extLst>
          </p:nvPr>
        </p:nvGraphicFramePr>
        <p:xfrm>
          <a:off x="4540658" y="3430106"/>
          <a:ext cx="4598456" cy="3077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圖表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698956"/>
              </p:ext>
            </p:extLst>
          </p:nvPr>
        </p:nvGraphicFramePr>
        <p:xfrm>
          <a:off x="4615100" y="463664"/>
          <a:ext cx="4418457" cy="2910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57" y="1830445"/>
            <a:ext cx="4302093" cy="26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92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1" y="1095705"/>
            <a:ext cx="849318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Target-Reaching Social Advertising Strategy</a:t>
            </a:r>
          </a:p>
          <a:p>
            <a:r>
              <a:rPr lang="en-US" altLang="zh-TW" sz="2000" dirty="0" smtClean="0"/>
              <a:t>“</a:t>
            </a:r>
            <a:r>
              <a:rPr lang="en-US" altLang="zh-TW" sz="2000" dirty="0"/>
              <a:t>A Social Endorsing Mechanism for Target Advertisement Diffusion,” with L.F. Lin and W.-H. Wu, , Information &amp; Management, forthcoming, 2015 (SSCI</a:t>
            </a:r>
            <a:r>
              <a:rPr lang="en-US" altLang="zh-TW" sz="2000" dirty="0" smtClean="0"/>
              <a:t>)</a:t>
            </a:r>
            <a:endParaRPr lang="zh-TW" altLang="en-US" sz="2000" b="1" dirty="0">
              <a:solidFill>
                <a:srgbClr val="002060"/>
              </a:solidFill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</a:t>
            </a:r>
            <a:r>
              <a:rPr kumimoji="1" lang="en-US" altLang="zh-TW" sz="4000" b="1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321" y="2560569"/>
            <a:ext cx="6290613" cy="341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直線接點 13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13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aphicFrame>
        <p:nvGraphicFramePr>
          <p:cNvPr id="18" name="圖表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839634"/>
              </p:ext>
            </p:extLst>
          </p:nvPr>
        </p:nvGraphicFramePr>
        <p:xfrm>
          <a:off x="4598455" y="417757"/>
          <a:ext cx="4573045" cy="2993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圖表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000906"/>
              </p:ext>
            </p:extLst>
          </p:nvPr>
        </p:nvGraphicFramePr>
        <p:xfrm>
          <a:off x="4625956" y="3400873"/>
          <a:ext cx="4545544" cy="3021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185932"/>
            <a:ext cx="4598455" cy="279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9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70038" y="977171"/>
            <a:ext cx="77765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Product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Creation via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Market Intelligence</a:t>
            </a:r>
          </a:p>
          <a:p>
            <a:r>
              <a:rPr lang="en-US" altLang="zh-TW" sz="2000" dirty="0"/>
              <a:t>. “Creating Social Intelligence for Product Portfolio Design,” with H.-M Chen, J.-H. </a:t>
            </a:r>
            <a:r>
              <a:rPr lang="en-US" altLang="zh-TW" sz="2000" dirty="0" err="1"/>
              <a:t>Liou</a:t>
            </a:r>
            <a:r>
              <a:rPr lang="en-US" altLang="zh-TW" sz="2000" dirty="0"/>
              <a:t>, L.-F. Lin, Decision Support Systems, Vol. 66, pp 123-134, 2014 (SCI) </a:t>
            </a:r>
            <a:endParaRPr lang="zh-TW" altLang="en-US" sz="20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23454" y="457654"/>
            <a:ext cx="8711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>
                <a:solidFill>
                  <a:srgbClr val="000090"/>
                </a:solidFill>
                <a:latin typeface="Tahoma"/>
                <a:cs typeface="Tahoma"/>
              </a:rPr>
              <a:t>Market Intelligence and Product Creation</a:t>
            </a:r>
            <a:endParaRPr kumimoji="1" lang="zh-TW" altLang="en-US" sz="3200" b="1" dirty="0">
              <a:solidFill>
                <a:srgbClr val="000090"/>
              </a:solidFill>
              <a:latin typeface="Tahoma"/>
              <a:cs typeface="Tahom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817561" y="2423721"/>
            <a:ext cx="7064906" cy="1930696"/>
            <a:chOff x="423454" y="2096852"/>
            <a:chExt cx="8209988" cy="2690643"/>
          </a:xfrm>
        </p:grpSpPr>
        <p:graphicFrame>
          <p:nvGraphicFramePr>
            <p:cNvPr id="13" name="物件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26737138"/>
                </p:ext>
              </p:extLst>
            </p:nvPr>
          </p:nvGraphicFramePr>
          <p:xfrm>
            <a:off x="4577276" y="2123199"/>
            <a:ext cx="4056166" cy="2664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" name="Visio" r:id="rId3" imgW="2642006" imgH="1735226" progId="Visio.Drawing.11">
                    <p:embed/>
                  </p:oleObj>
                </mc:Choice>
                <mc:Fallback>
                  <p:oleObj name="Visio" r:id="rId3" imgW="2642006" imgH="1735226" progId="Visio.Drawing.1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577276" y="2123199"/>
                          <a:ext cx="4056166" cy="26642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物件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6720902"/>
                </p:ext>
              </p:extLst>
            </p:nvPr>
          </p:nvGraphicFramePr>
          <p:xfrm>
            <a:off x="423454" y="2096852"/>
            <a:ext cx="4153822" cy="2664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9" name="Visio" r:id="rId5" imgW="2659990" imgH="1706575" progId="Visio.Drawing.11">
                    <p:embed/>
                  </p:oleObj>
                </mc:Choice>
                <mc:Fallback>
                  <p:oleObj name="Visio" r:id="rId5" imgW="2659990" imgH="1706575" progId="Visio.Drawing.1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23454" y="2096852"/>
                          <a:ext cx="4153822" cy="26642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矩形 3"/>
          <p:cNvSpPr/>
          <p:nvPr/>
        </p:nvSpPr>
        <p:spPr>
          <a:xfrm>
            <a:off x="576910" y="4421701"/>
            <a:ext cx="81454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TW" sz="2000" dirty="0" smtClean="0">
                <a:ea typeface="Tahoma" pitchFamily="34" charset="0"/>
                <a:cs typeface="Tahoma" pitchFamily="34" charset="0"/>
              </a:rPr>
              <a:t>Enterprises might construct </a:t>
            </a:r>
            <a:r>
              <a:rPr lang="en-US" altLang="zh-TW" sz="2000" dirty="0" smtClean="0">
                <a:solidFill>
                  <a:srgbClr val="7030A0"/>
                </a:solidFill>
                <a:ea typeface="Tahoma" pitchFamily="34" charset="0"/>
                <a:cs typeface="Tahoma" pitchFamily="34" charset="0"/>
              </a:rPr>
              <a:t>focus group </a:t>
            </a:r>
            <a:r>
              <a:rPr lang="en-US" altLang="zh-TW" sz="2000" dirty="0" smtClean="0">
                <a:ea typeface="Tahoma" pitchFamily="34" charset="0"/>
                <a:cs typeface="Tahoma" pitchFamily="34" charset="0"/>
              </a:rPr>
              <a:t>and organize feedback within the company to understand customer needs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TW" sz="2000" dirty="0" smtClean="0">
                <a:solidFill>
                  <a:srgbClr val="FF3399"/>
                </a:solidFill>
                <a:cs typeface="Tahoma"/>
              </a:rPr>
              <a:t>Social </a:t>
            </a:r>
            <a:r>
              <a:rPr lang="en-US" altLang="zh-TW" sz="2000" dirty="0">
                <a:solidFill>
                  <a:srgbClr val="FF3399"/>
                </a:solidFill>
                <a:cs typeface="Tahoma"/>
              </a:rPr>
              <a:t>media </a:t>
            </a:r>
            <a:r>
              <a:rPr lang="en-US" altLang="zh-TW" sz="2000" dirty="0">
                <a:cs typeface="Tahoma"/>
              </a:rPr>
              <a:t>make businesses get closer to customers and directly know their perceptions of </a:t>
            </a:r>
            <a:r>
              <a:rPr lang="en-US" altLang="zh-TW" sz="2000" dirty="0" smtClean="0">
                <a:cs typeface="Tahoma"/>
              </a:rPr>
              <a:t>products</a:t>
            </a:r>
            <a:endParaRPr lang="en-US" altLang="zh-TW" sz="2000" dirty="0">
              <a:cs typeface="Tahoma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71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01336"/>
              </p:ext>
            </p:extLst>
          </p:nvPr>
        </p:nvGraphicFramePr>
        <p:xfrm>
          <a:off x="4729136" y="1367850"/>
          <a:ext cx="3843364" cy="234531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921315"/>
                <a:gridCol w="1922049"/>
              </a:tblGrid>
              <a:tr h="209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Category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Range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Screen Size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3.7 ~ 4.3 inches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Processor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1 ~1.2 </a:t>
                      </a:r>
                      <a:r>
                        <a:rPr lang="en-US" sz="1600" kern="100" dirty="0" err="1">
                          <a:effectLst/>
                          <a:latin typeface="Tahoma"/>
                          <a:ea typeface="新細明體"/>
                          <a:cs typeface="Tahoma"/>
                        </a:rPr>
                        <a:t>Ghz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Camera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5 ~ 8 megapixels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Build-in Memory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512 MB ~1GB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Battery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6 ~ 8 hours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圖表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601587"/>
              </p:ext>
            </p:extLst>
          </p:nvPr>
        </p:nvGraphicFramePr>
        <p:xfrm>
          <a:off x="4668608" y="3707350"/>
          <a:ext cx="3903891" cy="2700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矩形 27"/>
          <p:cNvSpPr/>
          <p:nvPr/>
        </p:nvSpPr>
        <p:spPr>
          <a:xfrm>
            <a:off x="249240" y="4908475"/>
            <a:ext cx="4188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Users’ opinions on product portfolio  can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4" y="1469450"/>
            <a:ext cx="4114624" cy="265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13"/>
          <p:cNvSpPr/>
          <p:nvPr/>
        </p:nvSpPr>
        <p:spPr>
          <a:xfrm>
            <a:off x="486912" y="635985"/>
            <a:ext cx="7776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Product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Creation via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Market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Intelligence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184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237009"/>
            <a:ext cx="84200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Group-Coupon Recommendation</a:t>
            </a:r>
          </a:p>
          <a:p>
            <a:r>
              <a:rPr lang="en-US" altLang="zh-TW" dirty="0"/>
              <a:t>“A Social Recommender Mechanism for Location-Based Group Commerce”, with C.-L. Chou. and L.-F. Lin, Information Sciences, Vol. 274, pp 125-142, 2014 (SCI) </a:t>
            </a:r>
            <a:endParaRPr lang="zh-TW" altLang="en-US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90111" y="2314227"/>
            <a:ext cx="8216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TW" sz="2400" dirty="0" smtClean="0">
                <a:solidFill>
                  <a:srgbClr val="003399"/>
                </a:solidFill>
                <a:latin typeface="Tahoma"/>
                <a:cs typeface="Tahoma"/>
              </a:rPr>
              <a:t>The types of group coupons to promote</a:t>
            </a:r>
            <a:endParaRPr lang="zh-TW" altLang="en-US" sz="2400" dirty="0">
              <a:solidFill>
                <a:srgbClr val="003399"/>
              </a:solidFill>
              <a:latin typeface="Tahoma"/>
              <a:cs typeface="Tahoma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9" y="3561889"/>
            <a:ext cx="4805411" cy="2821621"/>
          </a:xfrm>
          <a:prstGeom prst="rect">
            <a:avLst/>
          </a:prstGeom>
          <a:noFill/>
        </p:spPr>
      </p:pic>
      <p:pic>
        <p:nvPicPr>
          <p:cNvPr id="27" name="圖片 2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01"/>
          <a:stretch/>
        </p:blipFill>
        <p:spPr bwMode="auto">
          <a:xfrm>
            <a:off x="4805411" y="3561890"/>
            <a:ext cx="4303568" cy="2821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矩形 27"/>
          <p:cNvSpPr/>
          <p:nvPr/>
        </p:nvSpPr>
        <p:spPr>
          <a:xfrm>
            <a:off x="666909" y="2961632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500" dirty="0">
                <a:latin typeface="Tahoma"/>
                <a:cs typeface="Tahoma"/>
              </a:rPr>
              <a:t>Package coupon</a:t>
            </a:r>
            <a:endParaRPr kumimoji="1" lang="zh-TW" altLang="en-US" sz="2500" dirty="0">
              <a:latin typeface="Tahoma"/>
              <a:cs typeface="Tahoma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427584" y="2979326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500" dirty="0">
                <a:latin typeface="Tahoma"/>
                <a:cs typeface="Tahoma"/>
              </a:rPr>
              <a:t>Group-formed coupon</a:t>
            </a:r>
            <a:endParaRPr kumimoji="1" lang="zh-TW" altLang="en-US" sz="2500" dirty="0">
              <a:latin typeface="Tahoma"/>
              <a:cs typeface="Tahoma"/>
            </a:endParaRPr>
          </a:p>
        </p:txBody>
      </p:sp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243457" y="457655"/>
            <a:ext cx="5900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</a:t>
            </a:r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Recommendation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128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19" name="群組 18"/>
          <p:cNvGrpSpPr/>
          <p:nvPr/>
        </p:nvGrpSpPr>
        <p:grpSpPr>
          <a:xfrm>
            <a:off x="157392" y="2493994"/>
            <a:ext cx="8867856" cy="939366"/>
            <a:chOff x="133955" y="707952"/>
            <a:chExt cx="6048864" cy="839675"/>
          </a:xfrm>
        </p:grpSpPr>
        <p:sp>
          <p:nvSpPr>
            <p:cNvPr id="17" name="矩形 16"/>
            <p:cNvSpPr/>
            <p:nvPr/>
          </p:nvSpPr>
          <p:spPr>
            <a:xfrm>
              <a:off x="133955" y="707952"/>
              <a:ext cx="6048864" cy="839675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238628" y="728137"/>
              <a:ext cx="5604934" cy="742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Social Commerce Background</a:t>
              </a:r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8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05" y="1767655"/>
            <a:ext cx="4311145" cy="262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圖表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874925"/>
              </p:ext>
            </p:extLst>
          </p:nvPr>
        </p:nvGraphicFramePr>
        <p:xfrm>
          <a:off x="4925603" y="3488266"/>
          <a:ext cx="3898096" cy="235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Group-Coupon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R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ecommendation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8627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sp>
        <p:nvSpPr>
          <p:cNvPr id="19" name="標題 4"/>
          <p:cNvSpPr txBox="1">
            <a:spLocks noGrp="1"/>
          </p:cNvSpPr>
          <p:nvPr>
            <p:ph type="title"/>
          </p:nvPr>
        </p:nvSpPr>
        <p:spPr>
          <a:xfrm>
            <a:off x="118603" y="988386"/>
            <a:ext cx="6498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b="1" dirty="0">
                <a:solidFill>
                  <a:srgbClr val="660066"/>
                </a:solidFill>
                <a:latin typeface="Tahoma"/>
                <a:cs typeface="Tahoma"/>
              </a:rPr>
              <a:t>Contextual </a:t>
            </a:r>
            <a:r>
              <a:rPr kumimoji="1" lang="en-US" altLang="zh-TW" sz="2800" b="1" dirty="0" smtClean="0">
                <a:solidFill>
                  <a:srgbClr val="660066"/>
                </a:solidFill>
                <a:latin typeface="Tahoma"/>
                <a:cs typeface="Tahoma"/>
              </a:rPr>
              <a:t>Commerce Applications</a:t>
            </a:r>
          </a:p>
        </p:txBody>
      </p:sp>
      <p:cxnSp>
        <p:nvCxnSpPr>
          <p:cNvPr id="20" name="直線接點 19"/>
          <p:cNvCxnSpPr/>
          <p:nvPr/>
        </p:nvCxnSpPr>
        <p:spPr>
          <a:xfrm>
            <a:off x="263434" y="154347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862" y="2531533"/>
            <a:ext cx="5776336" cy="358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23455" y="1567447"/>
            <a:ext cx="76368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 customers get the better shopping experience with the shopping support tool 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791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220212" y="1045021"/>
            <a:ext cx="84200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Contextual Store Shopping Mechanism</a:t>
            </a:r>
            <a:endParaRPr lang="zh-TW" altLang="en-US" sz="32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pic>
        <p:nvPicPr>
          <p:cNvPr id="24" name="Picture 2" descr="前後圖致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21" y="2565399"/>
            <a:ext cx="6894288" cy="342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群組 24"/>
          <p:cNvGrpSpPr/>
          <p:nvPr/>
        </p:nvGrpSpPr>
        <p:grpSpPr>
          <a:xfrm>
            <a:off x="332065" y="1749219"/>
            <a:ext cx="8229600" cy="753997"/>
            <a:chOff x="0" y="760217"/>
            <a:chExt cx="8229600" cy="753997"/>
          </a:xfrm>
        </p:grpSpPr>
        <p:sp>
          <p:nvSpPr>
            <p:cNvPr id="27" name="矩形 26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矩形 27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39370" rIns="220472" bIns="39370" numCol="1" spcCol="1270" anchor="t" anchorCtr="0">
              <a:noAutofit/>
            </a:bodyPr>
            <a:lstStyle/>
            <a:p>
              <a:pPr marL="0" lvl="1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endParaRPr lang="zh-TW" sz="2400" i="1" kern="1200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57688" y="1664552"/>
            <a:ext cx="7782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“A Contextual Route Recommendation Mechanism for Store Shopping,” with L.F. Lin and C.C. Hou, Decision Support Systems, 2017 (SCI). Forthcoming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2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rgbClr val="FF0000"/>
                </a:solidFill>
              </a:rPr>
              <a:t>Contextual </a:t>
            </a:r>
            <a:r>
              <a:rPr lang="en-US" altLang="zh-TW" sz="3200" dirty="0">
                <a:solidFill>
                  <a:srgbClr val="FF0000"/>
                </a:solidFill>
              </a:rPr>
              <a:t>Route Recommendation Mechanism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882" y="1519871"/>
            <a:ext cx="4961785" cy="450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749300" y="532213"/>
            <a:ext cx="7176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rgbClr val="660066"/>
                </a:solidFill>
                <a:latin typeface="Tahoma"/>
                <a:cs typeface="Tahoma"/>
              </a:rPr>
              <a:t>Social Finance Applications</a:t>
            </a:r>
            <a:endParaRPr kumimoji="1" lang="zh-TW" altLang="en-US" sz="40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4074497" y="3934368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Recommendation</a:t>
            </a:r>
          </a:p>
        </p:txBody>
      </p:sp>
      <p:sp>
        <p:nvSpPr>
          <p:cNvPr id="57" name="文字方塊 56"/>
          <p:cNvSpPr txBox="1"/>
          <p:nvPr/>
        </p:nvSpPr>
        <p:spPr>
          <a:xfrm>
            <a:off x="2421532" y="2785930"/>
            <a:ext cx="1957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Marketing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and Advertising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5540477" y="5135851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Context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Application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5" name="資料圖表 1"/>
          <p:cNvGraphicFramePr/>
          <p:nvPr>
            <p:extLst>
              <p:ext uri="{D42A27DB-BD31-4B8C-83A1-F6EECF244321}">
                <p14:modId xmlns:p14="http://schemas.microsoft.com/office/powerpoint/2010/main" val="1536858059"/>
              </p:ext>
            </p:extLst>
          </p:nvPr>
        </p:nvGraphicFramePr>
        <p:xfrm>
          <a:off x="-705867" y="1453436"/>
          <a:ext cx="7428681" cy="483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4" descr="socialnetwo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84" y="1538102"/>
            <a:ext cx="2716932" cy="261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84" y="4533236"/>
            <a:ext cx="2756282" cy="157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91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群組 48"/>
          <p:cNvGrpSpPr/>
          <p:nvPr/>
        </p:nvGrpSpPr>
        <p:grpSpPr>
          <a:xfrm>
            <a:off x="2448996" y="3905541"/>
            <a:ext cx="4896752" cy="2300571"/>
            <a:chOff x="2778974" y="3459233"/>
            <a:chExt cx="6972956" cy="2603042"/>
          </a:xfrm>
        </p:grpSpPr>
        <p:pic>
          <p:nvPicPr>
            <p:cNvPr id="2056" name="Picture 8" descr="http://sourcehr.co.nz/wp-content/uploads/2014/10/crowdsourcing.png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4"/>
            <a:stretch/>
          </p:blipFill>
          <p:spPr bwMode="auto">
            <a:xfrm rot="1253777" flipH="1">
              <a:off x="6658465" y="3805023"/>
              <a:ext cx="3093465" cy="2190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http://pacificaweb.com/img/showcase-social-media-network.pn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017" y="3459233"/>
              <a:ext cx="4425172" cy="2603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6" descr="http://symvest.com/wp-content/uploads/2016/01/icon_handshak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974" y="4076903"/>
              <a:ext cx="1435274" cy="163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1" name="文字方塊 50"/>
          <p:cNvSpPr txBox="1"/>
          <p:nvPr/>
        </p:nvSpPr>
        <p:spPr>
          <a:xfrm>
            <a:off x="3539215" y="4953122"/>
            <a:ext cx="210778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P2P &amp; Crowd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776792" y="3317372"/>
            <a:ext cx="5664037" cy="780454"/>
            <a:chOff x="1797950" y="2947552"/>
            <a:chExt cx="8263931" cy="1378559"/>
          </a:xfrm>
        </p:grpSpPr>
        <p:sp>
          <p:nvSpPr>
            <p:cNvPr id="52" name="匾額 51"/>
            <p:cNvSpPr/>
            <p:nvPr/>
          </p:nvSpPr>
          <p:spPr>
            <a:xfrm>
              <a:off x="1797950" y="2947552"/>
              <a:ext cx="2692805" cy="1378559"/>
            </a:xfrm>
            <a:prstGeom prst="plaqu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Credit 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匾額 58"/>
            <p:cNvSpPr/>
            <p:nvPr/>
          </p:nvSpPr>
          <p:spPr>
            <a:xfrm>
              <a:off x="4560602" y="2947552"/>
              <a:ext cx="2692805" cy="1378559"/>
            </a:xfrm>
            <a:prstGeom prst="plaqu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Risk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匾額 59"/>
            <p:cNvSpPr/>
            <p:nvPr/>
          </p:nvSpPr>
          <p:spPr>
            <a:xfrm>
              <a:off x="7369076" y="2947552"/>
              <a:ext cx="2692805" cy="1378559"/>
            </a:xfrm>
            <a:prstGeom prst="plaqu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Value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1879547" y="1730747"/>
            <a:ext cx="2788378" cy="1448654"/>
            <a:chOff x="699723" y="1080869"/>
            <a:chExt cx="5071248" cy="169437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55" name="矩形 54"/>
            <p:cNvSpPr/>
            <p:nvPr/>
          </p:nvSpPr>
          <p:spPr>
            <a:xfrm>
              <a:off x="699723" y="1080869"/>
              <a:ext cx="1692000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Insurance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2389499" y="1083245"/>
              <a:ext cx="1691056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 </a:t>
              </a:r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Currency</a:t>
              </a:r>
              <a:endPara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4078971" y="1083245"/>
              <a:ext cx="1692000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</a:t>
              </a:r>
              <a:r>
                <a:rPr lang="zh-TW" altLang="en-US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Lending</a:t>
              </a:r>
              <a:endPara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667925" y="1723415"/>
            <a:ext cx="2773940" cy="1453955"/>
            <a:chOff x="6178348" y="1087166"/>
            <a:chExt cx="5082081" cy="169627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4" name="矩形 63"/>
            <p:cNvSpPr/>
            <p:nvPr/>
          </p:nvSpPr>
          <p:spPr>
            <a:xfrm>
              <a:off x="7867181" y="1087166"/>
              <a:ext cx="1691999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Crowd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Finding</a:t>
              </a:r>
              <a:r>
                <a:rPr lang="en-US" altLang="zh-TW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6178348" y="1091444"/>
              <a:ext cx="1692000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Crowd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Investing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9568430" y="1087166"/>
              <a:ext cx="1691999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Crowd 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Financing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" name="流程圖: 替代程序 7"/>
          <p:cNvSpPr/>
          <p:nvPr/>
        </p:nvSpPr>
        <p:spPr>
          <a:xfrm>
            <a:off x="1650145" y="1417638"/>
            <a:ext cx="6199685" cy="4864112"/>
          </a:xfrm>
          <a:prstGeom prst="flowChartAlternateProcess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solidFill>
                  <a:srgbClr val="660066"/>
                </a:solidFill>
                <a:latin typeface="Tahoma"/>
                <a:cs typeface="Tahoma"/>
              </a:rPr>
              <a:t>P2P &amp; Crowd - Finance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467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P2P Insurance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47" name="群組 46"/>
          <p:cNvGrpSpPr/>
          <p:nvPr/>
        </p:nvGrpSpPr>
        <p:grpSpPr>
          <a:xfrm>
            <a:off x="1076231" y="1736584"/>
            <a:ext cx="3197648" cy="2026723"/>
            <a:chOff x="457200" y="2101381"/>
            <a:chExt cx="5999445" cy="3202713"/>
          </a:xfrm>
        </p:grpSpPr>
        <p:pic>
          <p:nvPicPr>
            <p:cNvPr id="48" name="圖片 47"/>
            <p:cNvPicPr>
              <a:picLocks noChangeAspect="1"/>
            </p:cNvPicPr>
            <p:nvPr/>
          </p:nvPicPr>
          <p:blipFill rotWithShape="1">
            <a:blip r:embed="rId2"/>
            <a:srcRect t="18176"/>
            <a:stretch/>
          </p:blipFill>
          <p:spPr>
            <a:xfrm>
              <a:off x="457200" y="2242716"/>
              <a:ext cx="5968254" cy="2875519"/>
            </a:xfrm>
            <a:prstGeom prst="rect">
              <a:avLst/>
            </a:prstGeom>
          </p:spPr>
        </p:pic>
        <p:sp>
          <p:nvSpPr>
            <p:cNvPr id="50" name="矩形 49"/>
            <p:cNvSpPr/>
            <p:nvPr/>
          </p:nvSpPr>
          <p:spPr>
            <a:xfrm>
              <a:off x="486156" y="2101381"/>
              <a:ext cx="5970489" cy="3202713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8" name="圖片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730" y="1821689"/>
            <a:ext cx="3221691" cy="4386730"/>
          </a:xfrm>
          <a:prstGeom prst="rect">
            <a:avLst/>
          </a:prstGeom>
        </p:spPr>
      </p:pic>
      <p:grpSp>
        <p:nvGrpSpPr>
          <p:cNvPr id="99" name="群組 98"/>
          <p:cNvGrpSpPr/>
          <p:nvPr/>
        </p:nvGrpSpPr>
        <p:grpSpPr>
          <a:xfrm>
            <a:off x="1001595" y="4009593"/>
            <a:ext cx="3247673" cy="2198826"/>
            <a:chOff x="1090289" y="4009594"/>
            <a:chExt cx="4753417" cy="2585507"/>
          </a:xfrm>
        </p:grpSpPr>
        <p:pic>
          <p:nvPicPr>
            <p:cNvPr id="100" name="圖片 9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101" name="矩形 100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3" name="波浪 102"/>
          <p:cNvSpPr/>
          <p:nvPr/>
        </p:nvSpPr>
        <p:spPr>
          <a:xfrm>
            <a:off x="498225" y="1493246"/>
            <a:ext cx="751162" cy="582010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sp>
        <p:nvSpPr>
          <p:cNvPr id="105" name="波浪 104"/>
          <p:cNvSpPr/>
          <p:nvPr/>
        </p:nvSpPr>
        <p:spPr>
          <a:xfrm>
            <a:off x="498225" y="4072881"/>
            <a:ext cx="763602" cy="580998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106" name="波浪 105"/>
          <p:cNvSpPr/>
          <p:nvPr/>
        </p:nvSpPr>
        <p:spPr>
          <a:xfrm>
            <a:off x="4627153" y="1426089"/>
            <a:ext cx="1784618" cy="649167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557492" y="812858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D</a:t>
            </a:r>
            <a:r>
              <a:rPr lang="en-US" altLang="zh-TW" sz="200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evelop </a:t>
            </a:r>
            <a:r>
              <a:rPr lang="en-US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a social-based </a:t>
            </a:r>
            <a:r>
              <a:rPr lang="en-US" altLang="zh-TW" sz="2000" b="1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co-insurers</a:t>
            </a:r>
            <a:r>
              <a:rPr lang="en-US" altLang="zh-TW" sz="200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recommendation </a:t>
            </a:r>
            <a:r>
              <a:rPr lang="en-GB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mechanism that can give insurers a more reliable combination with other </a:t>
            </a:r>
            <a:r>
              <a:rPr lang="en-GB" altLang="zh-TW" sz="200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insurers</a:t>
            </a:r>
            <a:r>
              <a:rPr lang="en-GB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. </a:t>
            </a:r>
            <a:endParaRPr lang="zh-TW" alt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83" y="1759268"/>
            <a:ext cx="3457084" cy="470763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P2P</a:t>
            </a:r>
            <a:r>
              <a:rPr lang="zh-TW" altLang="en-US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Currency Exchange 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880027" y="4065795"/>
            <a:ext cx="3124708" cy="209433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5" name="波浪 104"/>
          <p:cNvSpPr/>
          <p:nvPr/>
        </p:nvSpPr>
        <p:spPr>
          <a:xfrm>
            <a:off x="498225" y="3775297"/>
            <a:ext cx="763602" cy="580998"/>
          </a:xfrm>
          <a:prstGeom prst="wav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106" name="波浪 105"/>
          <p:cNvSpPr/>
          <p:nvPr/>
        </p:nvSpPr>
        <p:spPr>
          <a:xfrm>
            <a:off x="4658866" y="1586911"/>
            <a:ext cx="1598001" cy="603758"/>
          </a:xfrm>
          <a:prstGeom prst="wav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908505" y="1752548"/>
            <a:ext cx="3181648" cy="2091816"/>
            <a:chOff x="6699549" y="754727"/>
            <a:chExt cx="4866415" cy="2437744"/>
          </a:xfrm>
        </p:grpSpPr>
        <p:sp>
          <p:nvSpPr>
            <p:cNvPr id="14" name="矩形 13"/>
            <p:cNvSpPr/>
            <p:nvPr/>
          </p:nvSpPr>
          <p:spPr>
            <a:xfrm>
              <a:off x="6812547" y="754727"/>
              <a:ext cx="4753417" cy="243774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    </a:t>
              </a:r>
              <a:endParaRPr lang="zh-TW" altLang="en-US" dirty="0"/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549" y="941805"/>
              <a:ext cx="4866415" cy="1872000"/>
            </a:xfrm>
            <a:prstGeom prst="rect">
              <a:avLst/>
            </a:prstGeom>
          </p:spPr>
        </p:pic>
      </p:grpSp>
      <p:sp>
        <p:nvSpPr>
          <p:cNvPr id="103" name="波浪 102"/>
          <p:cNvSpPr/>
          <p:nvPr/>
        </p:nvSpPr>
        <p:spPr>
          <a:xfrm>
            <a:off x="510665" y="1577322"/>
            <a:ext cx="751162" cy="582010"/>
          </a:xfrm>
          <a:prstGeom prst="wav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81" y="4426093"/>
            <a:ext cx="3160772" cy="17340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5435" y="867927"/>
            <a:ext cx="89263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Develop </a:t>
            </a:r>
            <a:r>
              <a:rPr lang="en-US" altLang="zh-TW" sz="2000" dirty="0">
                <a:solidFill>
                  <a:srgbClr val="7030A0"/>
                </a:solidFill>
                <a:cs typeface="Times" panose="02020603050405020304" pitchFamily="18" charset="0"/>
              </a:rPr>
              <a:t>a social based referral mechanism by providing users with</a:t>
            </a:r>
            <a:r>
              <a:rPr lang="en-US" altLang="zh-TW" sz="2000" b="1" dirty="0">
                <a:solidFill>
                  <a:srgbClr val="7030A0"/>
                </a:solidFill>
                <a:cs typeface="Times" panose="02020603050405020304" pitchFamily="18" charset="0"/>
              </a:rPr>
              <a:t> match </a:t>
            </a:r>
            <a:r>
              <a:rPr lang="en-US" altLang="zh-TW" sz="2000" dirty="0">
                <a:solidFill>
                  <a:srgbClr val="7030A0"/>
                </a:solidFill>
                <a:cs typeface="Times" panose="02020603050405020304" pitchFamily="18" charset="0"/>
              </a:rPr>
              <a:t>list which is improved by higher trustiness and willingness. </a:t>
            </a:r>
            <a:endParaRPr lang="zh-TW" altLang="en-US" sz="2000" dirty="0">
              <a:solidFill>
                <a:srgbClr val="7030A0"/>
              </a:solidFill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7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248" y="2280320"/>
            <a:ext cx="3944819" cy="405037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" r="9689" b="14514"/>
          <a:stretch/>
        </p:blipFill>
        <p:spPr>
          <a:xfrm>
            <a:off x="681034" y="2046831"/>
            <a:ext cx="3103565" cy="20937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71908" y="229659"/>
            <a:ext cx="8251031" cy="954088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Lending</a:t>
            </a:r>
            <a:endParaRPr lang="zh-TW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波浪 102"/>
          <p:cNvSpPr/>
          <p:nvPr/>
        </p:nvSpPr>
        <p:spPr>
          <a:xfrm>
            <a:off x="116609" y="1955736"/>
            <a:ext cx="751162" cy="582010"/>
          </a:xfrm>
          <a:prstGeom prst="wav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3" y="4330909"/>
            <a:ext cx="3103565" cy="20278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5" name="波浪 104"/>
          <p:cNvSpPr/>
          <p:nvPr/>
        </p:nvSpPr>
        <p:spPr>
          <a:xfrm>
            <a:off x="116609" y="4144968"/>
            <a:ext cx="763602" cy="580998"/>
          </a:xfrm>
          <a:prstGeom prst="wav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8" name="波浪 7"/>
          <p:cNvSpPr/>
          <p:nvPr/>
        </p:nvSpPr>
        <p:spPr>
          <a:xfrm>
            <a:off x="4310153" y="1955736"/>
            <a:ext cx="1784618" cy="649167"/>
          </a:xfrm>
          <a:prstGeom prst="wav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25556" y="940073"/>
            <a:ext cx="86973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Solve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the situation of information asymmetry,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using recommendation mechanism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to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reduce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the gap between two sides. 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It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can </a:t>
            </a:r>
            <a:r>
              <a:rPr lang="en-US" altLang="zh-TW" sz="2000" b="1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reduce default rates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and provide assistance among students</a:t>
            </a:r>
            <a:r>
              <a:rPr lang="en-US" altLang="zh-TW" sz="2000" i="1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.</a:t>
            </a:r>
            <a:endParaRPr kumimoji="1" lang="zh-TW" altLang="en-US" sz="2000" i="1" dirty="0">
              <a:solidFill>
                <a:srgbClr val="7030A0"/>
              </a:solidFill>
              <a:latin typeface="+mj-lt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3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43749" y="-7288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Crowd Funding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84952" y="1690433"/>
            <a:ext cx="4402148" cy="4505557"/>
            <a:chOff x="4377180" y="97491"/>
            <a:chExt cx="7197212" cy="6473126"/>
          </a:xfrm>
        </p:grpSpPr>
        <p:pic>
          <p:nvPicPr>
            <p:cNvPr id="32" name="圖片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6688" y="2808884"/>
              <a:ext cx="6507703" cy="376173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687" y="225107"/>
              <a:ext cx="6504705" cy="230718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波浪 4"/>
            <p:cNvSpPr/>
            <p:nvPr/>
          </p:nvSpPr>
          <p:spPr>
            <a:xfrm>
              <a:off x="4377180" y="97491"/>
              <a:ext cx="1303333" cy="722027"/>
            </a:xfrm>
            <a:prstGeom prst="wav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As-is</a:t>
              </a:r>
              <a:endParaRPr lang="zh-TW" altLang="en-US" dirty="0"/>
            </a:p>
          </p:txBody>
        </p:sp>
        <p:sp>
          <p:nvSpPr>
            <p:cNvPr id="34" name="波浪 33"/>
            <p:cNvSpPr/>
            <p:nvPr/>
          </p:nvSpPr>
          <p:spPr>
            <a:xfrm>
              <a:off x="4529449" y="2697103"/>
              <a:ext cx="1552497" cy="582009"/>
            </a:xfrm>
            <a:prstGeom prst="wav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To-be</a:t>
              </a:r>
              <a:endParaRPr lang="zh-TW" altLang="en-US" dirty="0"/>
            </a:p>
          </p:txBody>
        </p:sp>
      </p:grpSp>
      <p:pic>
        <p:nvPicPr>
          <p:cNvPr id="48" name="圖片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454" y="1989750"/>
            <a:ext cx="3726180" cy="4206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9" name="波浪 48"/>
          <p:cNvSpPr/>
          <p:nvPr/>
        </p:nvSpPr>
        <p:spPr>
          <a:xfrm>
            <a:off x="4765120" y="1560440"/>
            <a:ext cx="1518436" cy="632553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84952" y="852554"/>
            <a:ext cx="89590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7030A0"/>
                </a:solidFill>
                <a:cs typeface="Times" panose="02020603050405020304" pitchFamily="18" charset="0"/>
              </a:rPr>
              <a:t>P</a:t>
            </a:r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rovide the social analysis about the investor, recommending suitable </a:t>
            </a:r>
            <a:r>
              <a:rPr lang="en-US" altLang="zh-TW" sz="2000" b="1" dirty="0" smtClean="0">
                <a:solidFill>
                  <a:srgbClr val="7030A0"/>
                </a:solidFill>
                <a:cs typeface="Times" panose="02020603050405020304" pitchFamily="18" charset="0"/>
              </a:rPr>
              <a:t>lead investor </a:t>
            </a:r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to the start-ups and strengthening the links between </a:t>
            </a:r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crowd investors </a:t>
            </a:r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and start-ups.</a:t>
            </a:r>
            <a:endParaRPr lang="zh-TW" altLang="en-US" sz="2000" dirty="0">
              <a:solidFill>
                <a:srgbClr val="7030A0"/>
              </a:solidFill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8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915747743"/>
              </p:ext>
            </p:extLst>
          </p:nvPr>
        </p:nvGraphicFramePr>
        <p:xfrm>
          <a:off x="101602" y="1998134"/>
          <a:ext cx="8974666" cy="2880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07118" y="458495"/>
            <a:ext cx="50447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</a:t>
            </a:r>
          </a:p>
        </p:txBody>
      </p:sp>
      <p:cxnSp>
        <p:nvCxnSpPr>
          <p:cNvPr id="6" name="直線接點 5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://www.viralblog.com/wp-content/uploads/2012/05/social-commerce-forrest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172" y="440565"/>
            <a:ext cx="1942507" cy="17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95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7455" t="27801" r="5930" b="7963"/>
          <a:stretch/>
        </p:blipFill>
        <p:spPr>
          <a:xfrm>
            <a:off x="498096" y="4056603"/>
            <a:ext cx="3112064" cy="225067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28349" t="27944" r="10638" b="13027"/>
          <a:stretch/>
        </p:blipFill>
        <p:spPr>
          <a:xfrm>
            <a:off x="498096" y="1757500"/>
            <a:ext cx="3108798" cy="2255786"/>
          </a:xfrm>
          <a:prstGeom prst="rect">
            <a:avLst/>
          </a:prstGeom>
        </p:spPr>
      </p:pic>
      <p:pic>
        <p:nvPicPr>
          <p:cNvPr id="120" name="圖片 119"/>
          <p:cNvPicPr>
            <a:picLocks noChangeAspect="1"/>
          </p:cNvPicPr>
          <p:nvPr/>
        </p:nvPicPr>
        <p:blipFill rotWithShape="1">
          <a:blip r:embed="rId4"/>
          <a:srcRect l="26147" t="27377" r="7366" b="14006"/>
          <a:stretch/>
        </p:blipFill>
        <p:spPr>
          <a:xfrm>
            <a:off x="3793930" y="2405410"/>
            <a:ext cx="5104586" cy="3375370"/>
          </a:xfrm>
          <a:prstGeom prst="rect">
            <a:avLst/>
          </a:prstGeom>
        </p:spPr>
      </p:pic>
      <p:sp>
        <p:nvSpPr>
          <p:cNvPr id="123" name="文字方塊 122"/>
          <p:cNvSpPr txBox="1"/>
          <p:nvPr/>
        </p:nvSpPr>
        <p:spPr>
          <a:xfrm>
            <a:off x="6423207" y="1862356"/>
            <a:ext cx="1000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Mechanism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4206" y="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Crowd Investing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98096" y="1770498"/>
            <a:ext cx="3234838" cy="224278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波浪 9"/>
          <p:cNvSpPr/>
          <p:nvPr/>
        </p:nvSpPr>
        <p:spPr>
          <a:xfrm>
            <a:off x="311721" y="1395788"/>
            <a:ext cx="809234" cy="538144"/>
          </a:xfrm>
          <a:prstGeom prst="wav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98096" y="4013286"/>
            <a:ext cx="3234838" cy="224278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波浪 10"/>
          <p:cNvSpPr/>
          <p:nvPr/>
        </p:nvSpPr>
        <p:spPr>
          <a:xfrm>
            <a:off x="372057" y="3848771"/>
            <a:ext cx="826832" cy="526228"/>
          </a:xfrm>
          <a:prstGeom prst="wav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793269" y="1770499"/>
            <a:ext cx="5210332" cy="44855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波浪 13"/>
          <p:cNvSpPr/>
          <p:nvPr/>
        </p:nvSpPr>
        <p:spPr>
          <a:xfrm>
            <a:off x="3769788" y="1441223"/>
            <a:ext cx="1518436" cy="632553"/>
          </a:xfrm>
          <a:prstGeom prst="wav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11721" y="749457"/>
            <a:ext cx="87536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Depicts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another source of financing for young </a:t>
            </a:r>
            <a:r>
              <a:rPr lang="en-US" altLang="zh-TW" sz="2000" b="1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start-up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companies. Focus on monetary return from the investor’s point of 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view.</a:t>
            </a:r>
            <a:endParaRPr lang="zh-TW" altLang="en-US" sz="2000" dirty="0">
              <a:solidFill>
                <a:srgbClr val="7030A0"/>
              </a:solidFill>
              <a:latin typeface="+mj-lt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1021319" y="4224802"/>
            <a:ext cx="3296681" cy="2132393"/>
          </a:xfrm>
          <a:prstGeom prst="round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Crowd Financing</a:t>
            </a:r>
            <a:endParaRPr lang="zh-TW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094" y="4348600"/>
            <a:ext cx="2771129" cy="1881330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1021319" y="1928365"/>
            <a:ext cx="3296681" cy="2083323"/>
          </a:xfrm>
          <a:prstGeom prst="round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1760526" y="2966066"/>
            <a:ext cx="176607" cy="383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6" y="2095231"/>
            <a:ext cx="2589052" cy="1720948"/>
          </a:xfrm>
          <a:prstGeom prst="rect">
            <a:avLst/>
          </a:prstGeom>
        </p:spPr>
      </p:pic>
      <p:grpSp>
        <p:nvGrpSpPr>
          <p:cNvPr id="18" name="群組 17"/>
          <p:cNvGrpSpPr/>
          <p:nvPr/>
        </p:nvGrpSpPr>
        <p:grpSpPr>
          <a:xfrm>
            <a:off x="4506026" y="1667226"/>
            <a:ext cx="4358574" cy="4742774"/>
            <a:chOff x="-264309" y="796142"/>
            <a:chExt cx="7140183" cy="9945449"/>
          </a:xfrm>
        </p:grpSpPr>
        <p:sp>
          <p:nvSpPr>
            <p:cNvPr id="20" name="圓角矩形 19"/>
            <p:cNvSpPr/>
            <p:nvPr/>
          </p:nvSpPr>
          <p:spPr>
            <a:xfrm>
              <a:off x="-82989" y="1129590"/>
              <a:ext cx="6958863" cy="9612001"/>
            </a:xfrm>
            <a:prstGeom prst="round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波浪 22"/>
            <p:cNvSpPr/>
            <p:nvPr/>
          </p:nvSpPr>
          <p:spPr>
            <a:xfrm>
              <a:off x="-264309" y="796142"/>
              <a:ext cx="2793485" cy="1210711"/>
            </a:xfrm>
            <a:prstGeom prst="wave">
              <a:avLst/>
            </a:prstGeom>
            <a:solidFill>
              <a:srgbClr val="71ABB7"/>
            </a:solidFill>
            <a:ln>
              <a:solidFill>
                <a:srgbClr val="71ABB7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Architecture</a:t>
              </a:r>
              <a:endParaRPr lang="zh-TW" altLang="en-US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1828800" y="4684857"/>
              <a:ext cx="285750" cy="616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TW" altLang="en-US" dirty="0"/>
            </a:p>
          </p:txBody>
        </p:sp>
      </p:grpSp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285" y="2463090"/>
            <a:ext cx="1170553" cy="1560737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284" y="5015524"/>
            <a:ext cx="541076" cy="894339"/>
          </a:xfrm>
          <a:prstGeom prst="rect">
            <a:avLst/>
          </a:prstGeom>
        </p:spPr>
      </p:pic>
      <p:grpSp>
        <p:nvGrpSpPr>
          <p:cNvPr id="50" name="群組 49"/>
          <p:cNvGrpSpPr/>
          <p:nvPr/>
        </p:nvGrpSpPr>
        <p:grpSpPr>
          <a:xfrm>
            <a:off x="6562348" y="1826241"/>
            <a:ext cx="1954694" cy="1208352"/>
            <a:chOff x="9009011" y="1327560"/>
            <a:chExt cx="2686644" cy="1537177"/>
          </a:xfrm>
        </p:grpSpPr>
        <p:sp>
          <p:nvSpPr>
            <p:cNvPr id="27" name="圓角矩形 26"/>
            <p:cNvSpPr/>
            <p:nvPr/>
          </p:nvSpPr>
          <p:spPr>
            <a:xfrm>
              <a:off x="9009011" y="1327560"/>
              <a:ext cx="2686644" cy="153717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76986" y="1457475"/>
              <a:ext cx="2124481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/>
                <a:t>Knowledge Analysis</a:t>
              </a:r>
              <a:endParaRPr lang="zh-TW" altLang="en-US" sz="1600" dirty="0"/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9231172" y="2042250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Fitness Score</a:t>
              </a:r>
              <a:endParaRPr lang="zh-TW" altLang="en-US" sz="1400" dirty="0"/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9231172" y="2431917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Expertise Score</a:t>
              </a:r>
              <a:endParaRPr lang="zh-TW" altLang="en-US" sz="1400" dirty="0"/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6603273" y="3163052"/>
            <a:ext cx="1913769" cy="1209045"/>
            <a:chOff x="9009011" y="3009404"/>
            <a:chExt cx="2686644" cy="1537177"/>
          </a:xfrm>
        </p:grpSpPr>
        <p:sp>
          <p:nvSpPr>
            <p:cNvPr id="32" name="圓角矩形 31"/>
            <p:cNvSpPr/>
            <p:nvPr/>
          </p:nvSpPr>
          <p:spPr>
            <a:xfrm>
              <a:off x="9009011" y="3009404"/>
              <a:ext cx="2686644" cy="153717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9290091" y="3210112"/>
              <a:ext cx="2124481" cy="39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/>
                <a:t>Authority Analysis</a:t>
              </a:r>
              <a:endParaRPr lang="zh-TW" altLang="en-US" sz="1400" dirty="0"/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9244275" y="3721908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Influence Score</a:t>
              </a:r>
              <a:endParaRPr lang="zh-TW" altLang="en-US" sz="1400" dirty="0"/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9244275" y="4088358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Review Rating</a:t>
              </a:r>
              <a:endParaRPr lang="zh-TW" altLang="en-US" sz="1400" dirty="0"/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6599443" y="4498068"/>
            <a:ext cx="1917599" cy="1288446"/>
            <a:chOff x="9009011" y="4736834"/>
            <a:chExt cx="2686644" cy="1537177"/>
          </a:xfrm>
        </p:grpSpPr>
        <p:sp>
          <p:nvSpPr>
            <p:cNvPr id="33" name="圓角矩形 32"/>
            <p:cNvSpPr/>
            <p:nvPr/>
          </p:nvSpPr>
          <p:spPr>
            <a:xfrm>
              <a:off x="9009011" y="4736834"/>
              <a:ext cx="2686644" cy="153717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9244275" y="4760677"/>
              <a:ext cx="2124481" cy="71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/>
                <a:t>Sentimental Analysis</a:t>
              </a:r>
              <a:endParaRPr lang="zh-TW" altLang="en-US" sz="1600" dirty="0"/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9244275" y="5738342"/>
              <a:ext cx="2216110" cy="44982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TW" sz="1400" dirty="0"/>
                <a:t>Sentimental Classification</a:t>
              </a:r>
              <a:endParaRPr lang="zh-TW" altLang="en-US" sz="1400" dirty="0"/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9244275" y="5333791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/>
                <a:t>Evaluation Extraction</a:t>
              </a:r>
              <a:endParaRPr lang="zh-TW" altLang="en-US" sz="1200" dirty="0"/>
            </a:p>
          </p:txBody>
        </p:sp>
      </p:grpSp>
      <p:cxnSp>
        <p:nvCxnSpPr>
          <p:cNvPr id="44" name="弧形接點 43"/>
          <p:cNvCxnSpPr>
            <a:stCxn id="14" idx="3"/>
            <a:endCxn id="27" idx="1"/>
          </p:cNvCxnSpPr>
          <p:nvPr/>
        </p:nvCxnSpPr>
        <p:spPr>
          <a:xfrm flipV="1">
            <a:off x="5987838" y="2430417"/>
            <a:ext cx="574510" cy="813042"/>
          </a:xfrm>
          <a:prstGeom prst="curvedConnector3">
            <a:avLst/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弧形接點 45"/>
          <p:cNvCxnSpPr>
            <a:stCxn id="14" idx="3"/>
            <a:endCxn id="32" idx="1"/>
          </p:cNvCxnSpPr>
          <p:nvPr/>
        </p:nvCxnSpPr>
        <p:spPr>
          <a:xfrm>
            <a:off x="5987838" y="3243459"/>
            <a:ext cx="615435" cy="524116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8" name="弧形接點 47"/>
          <p:cNvCxnSpPr>
            <a:stCxn id="14" idx="3"/>
            <a:endCxn id="33" idx="1"/>
          </p:cNvCxnSpPr>
          <p:nvPr/>
        </p:nvCxnSpPr>
        <p:spPr>
          <a:xfrm>
            <a:off x="5987838" y="3243459"/>
            <a:ext cx="611605" cy="1898832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肘形接點 71"/>
          <p:cNvCxnSpPr>
            <a:stCxn id="41" idx="2"/>
            <a:endCxn id="25" idx="2"/>
          </p:cNvCxnSpPr>
          <p:nvPr/>
        </p:nvCxnSpPr>
        <p:spPr>
          <a:xfrm rot="5400000">
            <a:off x="6225379" y="4577002"/>
            <a:ext cx="195304" cy="2470418"/>
          </a:xfrm>
          <a:prstGeom prst="bentConnector3">
            <a:avLst>
              <a:gd name="adj1" fmla="val 217048"/>
            </a:avLst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5" name="文字方塊 74"/>
          <p:cNvSpPr txBox="1"/>
          <p:nvPr/>
        </p:nvSpPr>
        <p:spPr>
          <a:xfrm>
            <a:off x="5219033" y="5526040"/>
            <a:ext cx="1515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/>
              <a:t>Recommend</a:t>
            </a:r>
          </a:p>
          <a:p>
            <a:pPr algn="ctr"/>
            <a:r>
              <a:rPr lang="en-US" altLang="zh-TW" sz="1600" dirty="0"/>
              <a:t>Stock portfolio</a:t>
            </a:r>
            <a:endParaRPr lang="zh-TW" altLang="en-US" sz="1600" dirty="0"/>
          </a:p>
        </p:txBody>
      </p:sp>
      <p:sp>
        <p:nvSpPr>
          <p:cNvPr id="103" name="波浪 102"/>
          <p:cNvSpPr/>
          <p:nvPr/>
        </p:nvSpPr>
        <p:spPr>
          <a:xfrm>
            <a:off x="521112" y="1931531"/>
            <a:ext cx="640282" cy="534914"/>
          </a:xfrm>
          <a:prstGeom prst="wave">
            <a:avLst/>
          </a:prstGeom>
          <a:solidFill>
            <a:srgbClr val="71ABB7"/>
          </a:solidFill>
          <a:ln>
            <a:solidFill>
              <a:srgbClr val="71ABB7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sp>
        <p:nvSpPr>
          <p:cNvPr id="105" name="波浪 104"/>
          <p:cNvSpPr/>
          <p:nvPr/>
        </p:nvSpPr>
        <p:spPr>
          <a:xfrm>
            <a:off x="482790" y="4224802"/>
            <a:ext cx="640282" cy="546533"/>
          </a:xfrm>
          <a:prstGeom prst="wave">
            <a:avLst/>
          </a:prstGeom>
          <a:solidFill>
            <a:srgbClr val="71ABB7"/>
          </a:solidFill>
          <a:ln>
            <a:solidFill>
              <a:srgbClr val="71ABB7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676648" y="851022"/>
            <a:ext cx="8187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Recommend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stock portfolio by using </a:t>
            </a:r>
            <a:r>
              <a:rPr lang="en-US" altLang="zh-TW" sz="2000" b="1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crowd intelligence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  approach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on social 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network.</a:t>
            </a:r>
            <a:endParaRPr lang="zh-TW" altLang="en-US" sz="2000" dirty="0">
              <a:solidFill>
                <a:srgbClr val="7030A0"/>
              </a:solidFill>
              <a:latin typeface="+mj-lt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4"/>
          <p:cNvSpPr txBox="1">
            <a:spLocks/>
          </p:cNvSpPr>
          <p:nvPr/>
        </p:nvSpPr>
        <p:spPr>
          <a:xfrm>
            <a:off x="2661718" y="2913466"/>
            <a:ext cx="383412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TW" sz="5400" dirty="0" smtClean="0">
                <a:solidFill>
                  <a:srgbClr val="660066"/>
                </a:solidFill>
                <a:latin typeface="Tahoma"/>
                <a:cs typeface="Tahoma"/>
              </a:rPr>
              <a:t>Thank you !</a:t>
            </a:r>
            <a:endParaRPr kumimoji="1" lang="en-US" altLang="zh-TW" sz="5400" dirty="0" smtClean="0">
              <a:solidFill>
                <a:srgbClr val="660066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4528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/>
          <p:cNvSpPr txBox="1"/>
          <p:nvPr/>
        </p:nvSpPr>
        <p:spPr>
          <a:xfrm>
            <a:off x="457200" y="459790"/>
            <a:ext cx="830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From E-Commerce </a:t>
            </a:r>
            <a:r>
              <a:rPr kumimoji="1" lang="en-US" altLang="zh-TW" sz="3600" b="1" dirty="0">
                <a:solidFill>
                  <a:srgbClr val="660066"/>
                </a:solidFill>
                <a:latin typeface="Tahoma"/>
                <a:cs typeface="Tahoma"/>
              </a:rPr>
              <a:t>to </a:t>
            </a:r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S-Commerce </a:t>
            </a:r>
            <a:endParaRPr kumimoji="1" lang="en-US" altLang="zh-TW" sz="36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64770" y="4937009"/>
            <a:ext cx="5918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0070C0"/>
                </a:solidFill>
              </a:rPr>
              <a:t>Expedite the process of buying, selling, or exchanging products, services, or information via </a:t>
            </a:r>
            <a:r>
              <a:rPr lang="en-US" altLang="zh-TW" sz="2000" dirty="0">
                <a:solidFill>
                  <a:srgbClr val="0070C0"/>
                </a:solidFill>
              </a:rPr>
              <a:t> </a:t>
            </a:r>
            <a:r>
              <a:rPr lang="en-US" altLang="zh-TW" sz="2000" b="1" u="sng" dirty="0" smtClean="0">
                <a:solidFill>
                  <a:srgbClr val="0070C0"/>
                </a:solidFill>
              </a:rPr>
              <a:t>Internet</a:t>
            </a:r>
            <a:endParaRPr lang="en-US" altLang="zh-TW" sz="2000" b="1" u="sng" dirty="0">
              <a:solidFill>
                <a:srgbClr val="0070C0"/>
              </a:solidFill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1057402" y="2211388"/>
            <a:ext cx="4610628" cy="2614083"/>
            <a:chOff x="1474259" y="2211388"/>
            <a:chExt cx="4610628" cy="2614083"/>
          </a:xfrm>
        </p:grpSpPr>
        <p:pic>
          <p:nvPicPr>
            <p:cNvPr id="1026" name="Picture 2" descr="D:\MyDocuments\交大\keynote\photos\images (6)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4259" y="2211388"/>
              <a:ext cx="2166408" cy="2253562"/>
            </a:xfrm>
            <a:prstGeom prst="rect">
              <a:avLst/>
            </a:prstGeom>
            <a:noFill/>
          </p:spPr>
        </p:pic>
        <p:pic>
          <p:nvPicPr>
            <p:cNvPr id="1029" name="Picture 5" descr="C:\Users\krissy\Desktop\imagesCAPUDA0I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65512" y="3082396"/>
              <a:ext cx="2619375" cy="1743075"/>
            </a:xfrm>
            <a:prstGeom prst="rect">
              <a:avLst/>
            </a:prstGeom>
            <a:noFill/>
          </p:spPr>
        </p:pic>
        <p:sp>
          <p:nvSpPr>
            <p:cNvPr id="24" name="弧形 23"/>
            <p:cNvSpPr/>
            <p:nvPr/>
          </p:nvSpPr>
          <p:spPr>
            <a:xfrm>
              <a:off x="2921001" y="2963333"/>
              <a:ext cx="1769533" cy="313267"/>
            </a:xfrm>
            <a:prstGeom prst="arc">
              <a:avLst>
                <a:gd name="adj1" fmla="val 10753123"/>
                <a:gd name="adj2" fmla="val 21429253"/>
              </a:avLst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524435" y="1576405"/>
            <a:ext cx="42064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E-Commerce</a:t>
            </a:r>
            <a:endParaRPr lang="zh-TW" alt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084887" y="1227936"/>
            <a:ext cx="3059114" cy="5130531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084888" y="2211388"/>
            <a:ext cx="313531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Efficiency</a:t>
            </a:r>
          </a:p>
          <a:p>
            <a:pPr algn="ctr"/>
            <a:endParaRPr lang="en-US" altLang="zh-TW" sz="4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  <a:p>
            <a:pPr algn="ctr"/>
            <a:r>
              <a:rPr lang="en-US" altLang="zh-TW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Improvement</a:t>
            </a:r>
            <a:endParaRPr lang="zh-TW" alt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7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47700"/>
            <a:ext cx="8229600" cy="45259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右彎箭號 9"/>
          <p:cNvSpPr/>
          <p:nvPr/>
        </p:nvSpPr>
        <p:spPr>
          <a:xfrm rot="7019859">
            <a:off x="2622177" y="2224464"/>
            <a:ext cx="3711388" cy="3388659"/>
          </a:xfrm>
          <a:prstGeom prst="bentArrow">
            <a:avLst>
              <a:gd name="adj1" fmla="val 30953"/>
              <a:gd name="adj2" fmla="val 32816"/>
              <a:gd name="adj3" fmla="val 25000"/>
              <a:gd name="adj4" fmla="val 4375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07395" y="2940440"/>
            <a:ext cx="241915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Shift</a:t>
            </a:r>
            <a:endParaRPr lang="zh-TW" altLang="en-US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008" y="2833688"/>
            <a:ext cx="19050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500924" y="4436927"/>
            <a:ext cx="2183061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</a:rPr>
              <a:t>Social Media 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1791" y="4361190"/>
            <a:ext cx="2931876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</a:rPr>
              <a:t>Social Market 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3144838"/>
            <a:ext cx="1342719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18" y="3475036"/>
            <a:ext cx="869951" cy="86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110" y="3712841"/>
            <a:ext cx="926724" cy="60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/>
          <p:cNvSpPr txBox="1"/>
          <p:nvPr/>
        </p:nvSpPr>
        <p:spPr>
          <a:xfrm>
            <a:off x="457200" y="459790"/>
            <a:ext cx="830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From E-Commerce </a:t>
            </a:r>
            <a:r>
              <a:rPr kumimoji="1" lang="en-US" altLang="zh-TW" sz="3600" b="1" dirty="0">
                <a:solidFill>
                  <a:srgbClr val="660066"/>
                </a:solidFill>
                <a:latin typeface="Tahoma"/>
                <a:cs typeface="Tahoma"/>
              </a:rPr>
              <a:t>to </a:t>
            </a:r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S-Commerce </a:t>
            </a:r>
            <a:endParaRPr kumimoji="1" lang="en-US" altLang="zh-TW" sz="36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6019505" y="1227936"/>
            <a:ext cx="3124495" cy="5130531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019506" y="2211387"/>
            <a:ext cx="320069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Value </a:t>
            </a:r>
          </a:p>
          <a:p>
            <a:pPr algn="ctr"/>
            <a:endParaRPr lang="en-US" altLang="zh-TW" sz="4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  <a:p>
            <a:pPr algn="ctr"/>
            <a:r>
              <a:rPr lang="en-US" altLang="zh-TW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Creation</a:t>
            </a:r>
            <a:endParaRPr lang="zh-TW" altLang="en-US" sz="4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1" name="Picture 3" descr="D:\MyDocuments\交大\keynote\photos\ID-100559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227935"/>
            <a:ext cx="6019504" cy="4002971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567628" y="1288058"/>
            <a:ext cx="35221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S-Commerce</a:t>
            </a:r>
            <a:endParaRPr lang="zh-TW" altLang="en-US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33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16540" y="5378823"/>
            <a:ext cx="558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3399"/>
                </a:solidFill>
              </a:rPr>
              <a:t>Create new business transactions through customer </a:t>
            </a:r>
            <a:r>
              <a:rPr lang="en-US" altLang="zh-TW" sz="2400" u="sng" dirty="0" smtClean="0">
                <a:solidFill>
                  <a:srgbClr val="FF3399"/>
                </a:solidFill>
              </a:rPr>
              <a:t>participation and social relations</a:t>
            </a:r>
            <a:endParaRPr lang="zh-TW" altLang="en-US" sz="2400" u="sng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412776"/>
            <a:ext cx="8449733" cy="48665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800" dirty="0" smtClean="0"/>
          </a:p>
          <a:p>
            <a:pPr>
              <a:buNone/>
            </a:pPr>
            <a:endParaRPr lang="en-US" altLang="zh-TW" dirty="0" smtClean="0"/>
          </a:p>
        </p:txBody>
      </p:sp>
      <p:cxnSp>
        <p:nvCxnSpPr>
          <p:cNvPr id="10" name="直線接點 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952974066"/>
              </p:ext>
            </p:extLst>
          </p:nvPr>
        </p:nvGraphicFramePr>
        <p:xfrm>
          <a:off x="1290917" y="1397000"/>
          <a:ext cx="6750423" cy="488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121023" y="3361764"/>
            <a:ext cx="1881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</a:rPr>
              <a:t>Trust mechanism</a:t>
            </a: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Diffusion mech.</a:t>
            </a:r>
            <a:endParaRPr lang="en-US" altLang="zh-TW" b="1" dirty="0">
              <a:solidFill>
                <a:srgbClr val="00B0F0"/>
              </a:solidFill>
            </a:endParaRP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Decision  mech.</a:t>
            </a:r>
          </a:p>
        </p:txBody>
      </p:sp>
      <p:sp>
        <p:nvSpPr>
          <p:cNvPr id="13" name="向下箭號 12"/>
          <p:cNvSpPr/>
          <p:nvPr/>
        </p:nvSpPr>
        <p:spPr>
          <a:xfrm>
            <a:off x="4485371" y="1947711"/>
            <a:ext cx="289829" cy="24515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876364" y="5356026"/>
            <a:ext cx="1680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Influence</a:t>
            </a:r>
          </a:p>
          <a:p>
            <a:r>
              <a:rPr lang="en-US" altLang="zh-TW" b="1" dirty="0" smtClean="0">
                <a:solidFill>
                  <a:srgbClr val="7030A0"/>
                </a:solidFill>
              </a:rPr>
              <a:t>Interaction</a:t>
            </a:r>
          </a:p>
          <a:p>
            <a:r>
              <a:rPr lang="en-US" altLang="zh-TW" b="1" dirty="0" smtClean="0">
                <a:solidFill>
                  <a:srgbClr val="7030A0"/>
                </a:solidFill>
              </a:rPr>
              <a:t>Similarity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7247" y="3361764"/>
            <a:ext cx="1586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Behavior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Click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Feedback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Link</a:t>
            </a:r>
          </a:p>
          <a:p>
            <a:r>
              <a:rPr lang="en-US" altLang="zh-TW" b="1" dirty="0" err="1" smtClean="0">
                <a:solidFill>
                  <a:schemeClr val="accent3">
                    <a:lumMod val="75000"/>
                  </a:schemeClr>
                </a:solidFill>
              </a:rPr>
              <a:t>PageRank</a:t>
            </a:r>
            <a:endParaRPr lang="en-US" altLang="zh-TW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Relationship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316227" y="471345"/>
            <a:ext cx="8215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Computing: Life Cycle</a:t>
            </a:r>
          </a:p>
        </p:txBody>
      </p:sp>
    </p:spTree>
    <p:extLst>
      <p:ext uri="{BB962C8B-B14F-4D97-AF65-F5344CB8AC3E}">
        <p14:creationId xmlns:p14="http://schemas.microsoft.com/office/powerpoint/2010/main" val="74764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1043608" y="1700687"/>
            <a:ext cx="7056784" cy="39604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ahoma"/>
              <a:cs typeface="Tahom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97915" y="5801347"/>
            <a:ext cx="4563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The Elements of Social Dynamics </a:t>
            </a:r>
            <a:endParaRPr lang="zh-TW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2555776" y="4028643"/>
            <a:ext cx="2016224" cy="10081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smtClean="0">
                <a:latin typeface="Tahoma"/>
                <a:cs typeface="Tahoma"/>
              </a:rPr>
              <a:t>Information Cascade </a:t>
            </a:r>
            <a:endParaRPr lang="zh-TW" altLang="en-US" sz="1400" b="1" dirty="0">
              <a:latin typeface="Tahoma"/>
              <a:cs typeface="Tahoma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580529" y="2804507"/>
            <a:ext cx="1728192" cy="122413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Influence</a:t>
            </a:r>
            <a:endParaRPr lang="en-US" altLang="zh-TW" sz="1600" b="1" dirty="0">
              <a:latin typeface="Tahoma"/>
              <a:cs typeface="Tahoma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1965410" y="2804507"/>
            <a:ext cx="1872208" cy="108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err="1" smtClean="0">
                <a:latin typeface="Tahoma"/>
                <a:cs typeface="Tahoma"/>
              </a:rPr>
              <a:t>Homophily</a:t>
            </a:r>
            <a:r>
              <a:rPr lang="en-US" altLang="zh-TW" sz="1600" b="1" dirty="0" smtClean="0">
                <a:latin typeface="Tahoma"/>
                <a:cs typeface="Tahoma"/>
              </a:rPr>
              <a:t> </a:t>
            </a: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Similarity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550231" y="2154687"/>
            <a:ext cx="2458652" cy="10081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 Interactions</a:t>
            </a: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Relations/ ties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4683122" y="4221565"/>
            <a:ext cx="2017059" cy="9422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600" b="1" dirty="0" smtClean="0">
              <a:latin typeface="Tahoma"/>
              <a:cs typeface="Tahoma"/>
            </a:endParaRP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Diffusion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0" y="458495"/>
            <a:ext cx="8776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Elements and Dynamics</a:t>
            </a:r>
          </a:p>
        </p:txBody>
      </p:sp>
      <p:cxnSp>
        <p:nvCxnSpPr>
          <p:cNvPr id="13" name="直線接點 12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1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3930</TotalTime>
  <Words>1151</Words>
  <Application>Microsoft Office PowerPoint</Application>
  <PresentationFormat>如螢幕大小 (4:3)</PresentationFormat>
  <Paragraphs>264</Paragraphs>
  <Slides>42</Slides>
  <Notes>5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4" baseType="lpstr">
      <vt:lpstr>Office 佈景主題</vt:lpstr>
      <vt:lpstr>Visio</vt:lpstr>
      <vt:lpstr>Social Commerce Research: Social Marketing &amp; Social Finance</vt:lpstr>
      <vt:lpstr>Agenda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Social Commerce Engineering Architecture </vt:lpstr>
      <vt:lpstr>    Social Commerce Engine</vt:lpstr>
      <vt:lpstr>Social Diffusion Engine</vt:lpstr>
      <vt:lpstr>Research Issues – endorser discovery</vt:lpstr>
      <vt:lpstr>Diffusing Path Planning</vt:lpstr>
      <vt:lpstr>PowerPoint 簡報</vt:lpstr>
      <vt:lpstr>Social Decision Engine</vt:lpstr>
      <vt:lpstr>PowerPoint 簡報</vt:lpstr>
      <vt:lpstr>Social Appraisal</vt:lpstr>
      <vt:lpstr>Social Trust Engine</vt:lpstr>
      <vt:lpstr>PowerPoint 簡報</vt:lpstr>
      <vt:lpstr>Social Reputation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Group-Coupon Recommendation</vt:lpstr>
      <vt:lpstr>Contextual Commerce Applications</vt:lpstr>
      <vt:lpstr>PowerPoint 簡報</vt:lpstr>
      <vt:lpstr>Contextual Route Recommendation Mechanism</vt:lpstr>
      <vt:lpstr>PowerPoint 簡報</vt:lpstr>
      <vt:lpstr>P2P &amp; Crowd - Finance</vt:lpstr>
      <vt:lpstr>P2P Insurance</vt:lpstr>
      <vt:lpstr>P2P Currency Exchange </vt:lpstr>
      <vt:lpstr>P2P Lending</vt:lpstr>
      <vt:lpstr>Crowd Funding</vt:lpstr>
      <vt:lpstr>Crowd Investing</vt:lpstr>
      <vt:lpstr>Crowd Financing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</dc:creator>
  <cp:lastModifiedBy>yml</cp:lastModifiedBy>
  <cp:revision>421</cp:revision>
  <dcterms:created xsi:type="dcterms:W3CDTF">2012-09-10T13:53:02Z</dcterms:created>
  <dcterms:modified xsi:type="dcterms:W3CDTF">2017-03-09T14:12:36Z</dcterms:modified>
</cp:coreProperties>
</file>