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09" r:id="rId2"/>
    <p:sldId id="471" r:id="rId3"/>
    <p:sldId id="484" r:id="rId4"/>
    <p:sldId id="473" r:id="rId5"/>
    <p:sldId id="476" r:id="rId6"/>
    <p:sldId id="465" r:id="rId7"/>
    <p:sldId id="466" r:id="rId8"/>
    <p:sldId id="467" r:id="rId9"/>
    <p:sldId id="468" r:id="rId10"/>
    <p:sldId id="469" r:id="rId11"/>
    <p:sldId id="470" r:id="rId12"/>
    <p:sldId id="460" r:id="rId13"/>
    <p:sldId id="461" r:id="rId14"/>
    <p:sldId id="477" r:id="rId15"/>
    <p:sldId id="479" r:id="rId16"/>
    <p:sldId id="490" r:id="rId17"/>
    <p:sldId id="491" r:id="rId18"/>
    <p:sldId id="423" r:id="rId19"/>
    <p:sldId id="411" r:id="rId20"/>
    <p:sldId id="412" r:id="rId21"/>
    <p:sldId id="413" r:id="rId22"/>
    <p:sldId id="462" r:id="rId23"/>
    <p:sldId id="463" r:id="rId24"/>
    <p:sldId id="464" r:id="rId25"/>
    <p:sldId id="483" r:id="rId26"/>
    <p:sldId id="482" r:id="rId27"/>
    <p:sldId id="481" r:id="rId28"/>
    <p:sldId id="485" r:id="rId29"/>
    <p:sldId id="488" r:id="rId30"/>
    <p:sldId id="487" r:id="rId31"/>
    <p:sldId id="414" r:id="rId32"/>
    <p:sldId id="415" r:id="rId33"/>
    <p:sldId id="416" r:id="rId34"/>
    <p:sldId id="417" r:id="rId35"/>
    <p:sldId id="418" r:id="rId36"/>
    <p:sldId id="419" r:id="rId37"/>
    <p:sldId id="489" r:id="rId38"/>
    <p:sldId id="420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0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ol%20Ni\Google%20&#38642;&#31471;&#30828;&#30879;\Research\data\after%20or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ol%20Ni\Google%20&#38642;&#31471;&#30828;&#30879;\Research\data\after%20or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6350" cap="flat" cmpd="sng" algn="ctr">
              <a:solidFill>
                <a:schemeClr val="lt1"/>
              </a:solidFill>
              <a:prstDash val="solid"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E19-44A1-8CF0-FBCE05F3503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E19-44A1-8CF0-FBCE05F3503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E19-44A1-8CF0-FBCE05F3503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E19-44A1-8CF0-FBCE05F350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statistic!$B$1:$E$1</c:f>
              <c:strCache>
                <c:ptCount val="4"/>
                <c:pt idx="0">
                  <c:v>bridge</c:v>
                </c:pt>
                <c:pt idx="1">
                  <c:v>opinion leader</c:v>
                </c:pt>
                <c:pt idx="2">
                  <c:v>topic-aware influence</c:v>
                </c:pt>
                <c:pt idx="3">
                  <c:v>social diffusion</c:v>
                </c:pt>
              </c:strCache>
            </c:strRef>
          </c:cat>
          <c:val>
            <c:numRef>
              <c:f>statistic!$B$4:$E$4</c:f>
              <c:numCache>
                <c:formatCode>_-* #,##0.0000_-;\-* #,##0.0000_-;_-* "-"??_-;_-@_-</c:formatCode>
                <c:ptCount val="4"/>
                <c:pt idx="0">
                  <c:v>4.2272727272727275</c:v>
                </c:pt>
                <c:pt idx="1">
                  <c:v>5.1035353535353538</c:v>
                </c:pt>
                <c:pt idx="2">
                  <c:v>6.7752525252525251</c:v>
                </c:pt>
                <c:pt idx="3">
                  <c:v>8.0959595959595951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19-44A1-8CF0-FBCE05F350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43776"/>
        <c:axId val="1274784"/>
      </c:barChart>
      <c:catAx>
        <c:axId val="1243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784"/>
        <c:crosses val="autoZero"/>
        <c:auto val="1"/>
        <c:lblAlgn val="ctr"/>
        <c:lblOffset val="100"/>
        <c:noMultiLvlLbl val="0"/>
      </c:catAx>
      <c:valAx>
        <c:axId val="1274784"/>
        <c:scaling>
          <c:orientation val="minMax"/>
          <c:min val="2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Average Sharing Times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776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ysClr val="windowText" lastClr="000000"/>
      </a:solidFill>
      <a:prstDash val="solid"/>
      <a:round/>
    </a:ln>
    <a:effectLst/>
  </c:spPr>
  <c:txPr>
    <a:bodyPr/>
    <a:lstStyle/>
    <a:p>
      <a:pPr>
        <a:defRPr sz="1000" b="0">
          <a:latin typeface="+mn-lt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6350" cap="flat" cmpd="sng" algn="ctr">
              <a:solidFill>
                <a:schemeClr val="lt1"/>
              </a:solidFill>
              <a:prstDash val="solid"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F1B-47E1-8093-AFB568C61D1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F1B-47E1-8093-AFB568C61D1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F1B-47E1-8093-AFB568C61D1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F1B-47E1-8093-AFB568C61D1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F1B-47E1-8093-AFB568C61D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statistic!$A$39:$E$39</c:f>
              <c:strCache>
                <c:ptCount val="5"/>
                <c:pt idx="0">
                  <c:v>3C</c:v>
                </c:pt>
                <c:pt idx="1">
                  <c:v>Comsumer Product</c:v>
                </c:pt>
                <c:pt idx="2">
                  <c:v>Homve &amp; Living</c:v>
                </c:pt>
                <c:pt idx="3">
                  <c:v>Beauty &amp; Health</c:v>
                </c:pt>
                <c:pt idx="4">
                  <c:v>Entertainment</c:v>
                </c:pt>
              </c:strCache>
            </c:strRef>
          </c:cat>
          <c:val>
            <c:numRef>
              <c:f>statistic!$A$42:$E$42</c:f>
              <c:numCache>
                <c:formatCode>0.00</c:formatCode>
                <c:ptCount val="5"/>
                <c:pt idx="0">
                  <c:v>4.7979797979797976</c:v>
                </c:pt>
                <c:pt idx="1">
                  <c:v>4.333333333333333</c:v>
                </c:pt>
                <c:pt idx="2">
                  <c:v>3.6818181818181817</c:v>
                </c:pt>
                <c:pt idx="3">
                  <c:v>4.9520202020202024</c:v>
                </c:pt>
                <c:pt idx="4">
                  <c:v>5.012626262626263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1B-47E1-8093-AFB568C61D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63360"/>
        <c:axId val="1275872"/>
      </c:barChart>
      <c:catAx>
        <c:axId val="12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275872"/>
        <c:crosses val="autoZero"/>
        <c:auto val="1"/>
        <c:lblAlgn val="ctr"/>
        <c:lblOffset val="100"/>
        <c:noMultiLvlLbl val="0"/>
      </c:catAx>
      <c:valAx>
        <c:axId val="1275872"/>
        <c:scaling>
          <c:orientation val="minMax"/>
          <c:min val="2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en-US"/>
                  <a:t>Sharing Rate of Copon Type</a:t>
                </a:r>
                <a:endParaRPr lang="zh-TW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263360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tx1"/>
      </a:solidFill>
      <a:prstDash val="solid"/>
      <a:round/>
    </a:ln>
    <a:effectLst/>
  </c:spPr>
  <c:txPr>
    <a:bodyPr/>
    <a:lstStyle/>
    <a:p>
      <a:pPr>
        <a:defRPr sz="1000" b="0">
          <a:latin typeface="+mn-lt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Like Rate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8575" cap="rnd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工作表1!$A$2:$A$6</c:f>
              <c:strCache>
                <c:ptCount val="5"/>
                <c:pt idx="0">
                  <c:v>Random</c:v>
                </c:pt>
                <c:pt idx="1">
                  <c:v>Content-based</c:v>
                </c:pt>
                <c:pt idx="2">
                  <c:v>Collaborative-based</c:v>
                </c:pt>
                <c:pt idx="3">
                  <c:v>Social-based</c:v>
                </c:pt>
                <c:pt idx="4">
                  <c:v>Phased-based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0.23599999999999999</c:v>
                </c:pt>
                <c:pt idx="1">
                  <c:v>0.33800000000000002</c:v>
                </c:pt>
                <c:pt idx="2">
                  <c:v>0.40100000000000002</c:v>
                </c:pt>
                <c:pt idx="3">
                  <c:v>0.45400000000000001</c:v>
                </c:pt>
                <c:pt idx="4">
                  <c:v>0.59799999999999998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5-4428-9504-10BCDE80B3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989104960"/>
        <c:axId val="-1989100064"/>
      </c:barChart>
      <c:catAx>
        <c:axId val="-198910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0064"/>
        <c:crosses val="autoZero"/>
        <c:auto val="1"/>
        <c:lblAlgn val="ctr"/>
        <c:lblOffset val="100"/>
        <c:noMultiLvlLbl val="0"/>
      </c:catAx>
      <c:valAx>
        <c:axId val="-198910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Like rate</a:t>
                </a:r>
                <a:endParaRPr lang="zh-TW" b="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49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</dgm:ptLst>
  <dgm:cxnLst>
    <dgm:cxn modelId="{65FAB6E4-DAEE-DA4A-8F31-1AEA06789FB0}" type="presOf" srcId="{252357BE-30EA-49F7-9DBD-B5F30B4F4A9D}" destId="{AFF030F6-8D1D-42AA-8527-70CC9827071F}" srcOrd="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Third party payment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en-US" altLang="zh-TW" dirty="0" smtClean="0"/>
            <a:t>lending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Crowd</a:t>
          </a:r>
          <a:br>
            <a:rPr lang="en-US" altLang="zh-TW" dirty="0" smtClean="0"/>
          </a:br>
          <a:r>
            <a:rPr lang="en-US" altLang="zh-TW" dirty="0" smtClean="0"/>
            <a:t>funding 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Virtual</a:t>
          </a:r>
          <a:br>
            <a:rPr lang="en-US" altLang="zh-TW" dirty="0" smtClean="0"/>
          </a:br>
          <a:r>
            <a:rPr lang="en-US" altLang="zh-TW" dirty="0" smtClean="0"/>
            <a:t>Currency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5991726D-21A3-4200-AB68-0BE51FF88D5D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Insurance</a:t>
          </a:r>
          <a:br>
            <a:rPr lang="en-US" altLang="zh-TW" dirty="0" smtClean="0"/>
          </a:br>
          <a:r>
            <a:rPr lang="en-US" altLang="zh-TW" dirty="0" smtClean="0"/>
            <a:t>Tech</a:t>
          </a:r>
          <a:endParaRPr lang="zh-TW" altLang="en-US" dirty="0"/>
        </a:p>
      </dgm:t>
    </dgm:pt>
    <dgm:pt modelId="{608F3CA1-2F9B-4DA1-AF69-C4FDB79B7CC0}" type="parTrans" cxnId="{3567D2F8-21E3-4DC3-832F-0C8CBE9EC131}">
      <dgm:prSet/>
      <dgm:spPr/>
      <dgm:t>
        <a:bodyPr/>
        <a:lstStyle/>
        <a:p>
          <a:endParaRPr lang="zh-TW" altLang="en-US"/>
        </a:p>
      </dgm:t>
    </dgm:pt>
    <dgm:pt modelId="{7AFC892C-D17F-40FD-89F6-FD7ADCCF250F}" type="sibTrans" cxnId="{3567D2F8-21E3-4DC3-832F-0C8CBE9EC131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Smart</a:t>
          </a:r>
        </a:p>
        <a:p>
          <a:r>
            <a:rPr lang="en-US" altLang="zh-TW" dirty="0" smtClean="0"/>
            <a:t>Investment 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Online </a:t>
          </a:r>
          <a:br>
            <a:rPr lang="en-US" altLang="zh-TW" dirty="0" smtClean="0"/>
          </a:br>
          <a:r>
            <a:rPr lang="en-US" altLang="zh-TW" dirty="0" smtClean="0"/>
            <a:t>Credit 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Digital </a:t>
          </a:r>
          <a:br>
            <a:rPr lang="en-US" altLang="zh-TW" dirty="0" smtClean="0"/>
          </a:br>
          <a:r>
            <a:rPr lang="en-US" altLang="zh-TW" dirty="0" smtClean="0"/>
            <a:t>Bank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B6207856-0484-4D8F-A609-3499B47A686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EC</a:t>
          </a:r>
        </a:p>
        <a:p>
          <a:r>
            <a:rPr lang="en-US" altLang="zh-TW" dirty="0" smtClean="0"/>
            <a:t>Finance </a:t>
          </a:r>
          <a:endParaRPr lang="zh-TW" altLang="en-US" dirty="0"/>
        </a:p>
      </dgm:t>
    </dgm:pt>
    <dgm:pt modelId="{93796D96-992B-4350-B83A-A6D249E2D9FC}" type="parTrans" cxnId="{FA7DBD67-3D0A-4A92-B599-C3FB24A680E7}">
      <dgm:prSet/>
      <dgm:spPr/>
      <dgm:t>
        <a:bodyPr/>
        <a:lstStyle/>
        <a:p>
          <a:endParaRPr lang="zh-TW" altLang="en-US"/>
        </a:p>
      </dgm:t>
    </dgm:pt>
    <dgm:pt modelId="{27872232-2F72-49D6-B0D6-2DE62F7A9BE2}" type="sibTrans" cxnId="{FA7DBD67-3D0A-4A92-B599-C3FB24A680E7}">
      <dgm:prSet/>
      <dgm:spPr>
        <a:noFill/>
      </dgm:spPr>
      <dgm:t>
        <a:bodyPr/>
        <a:lstStyle/>
        <a:p>
          <a:endParaRPr lang="zh-TW" altLang="en-US"/>
        </a:p>
      </dgm:t>
    </dgm:pt>
    <dgm:pt modelId="{9737436C-5144-4947-A8E2-259BB054F06F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Mobile</a:t>
          </a:r>
          <a:r>
            <a:rPr lang="zh-TW" altLang="en-US" dirty="0" smtClean="0"/>
            <a:t/>
          </a:r>
          <a:br>
            <a:rPr lang="zh-TW" altLang="en-US" dirty="0" smtClean="0"/>
          </a:br>
          <a:r>
            <a:rPr lang="en-US" altLang="zh-TW" dirty="0" smtClean="0"/>
            <a:t>payment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10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10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10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10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10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10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10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10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10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10"/>
      <dgm:spPr/>
      <dgm:t>
        <a:bodyPr/>
        <a:lstStyle/>
        <a:p>
          <a:endParaRPr lang="zh-TW" altLang="en-US"/>
        </a:p>
      </dgm:t>
    </dgm:pt>
    <dgm:pt modelId="{6B2BB0D2-C126-468D-A88F-33DCDE0B0ABC}" type="pres">
      <dgm:prSet presAssocID="{5991726D-21A3-4200-AB68-0BE51FF88D5D}" presName="node" presStyleLbl="node1" presStyleIdx="5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817E7F-8D37-4CC6-A990-139D08E8E6ED}" type="pres">
      <dgm:prSet presAssocID="{7AFC892C-D17F-40FD-89F6-FD7ADCCF250F}" presName="sibTrans" presStyleLbl="sibTrans2D1" presStyleIdx="5" presStyleCnt="10"/>
      <dgm:spPr/>
      <dgm:t>
        <a:bodyPr/>
        <a:lstStyle/>
        <a:p>
          <a:endParaRPr lang="zh-TW" altLang="en-US"/>
        </a:p>
      </dgm:t>
    </dgm:pt>
    <dgm:pt modelId="{7E5DDE69-B702-4052-A9DE-0C10F6DA7868}" type="pres">
      <dgm:prSet presAssocID="{7AFC892C-D17F-40FD-89F6-FD7ADCCF250F}" presName="connectorText" presStyleLbl="sibTrans2D1" presStyleIdx="5" presStyleCnt="10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6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6" presStyleCnt="10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6" presStyleCnt="10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7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7" presStyleCnt="10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7" presStyleCnt="10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8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8" presStyleCnt="10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8" presStyleCnt="10"/>
      <dgm:spPr/>
      <dgm:t>
        <a:bodyPr/>
        <a:lstStyle/>
        <a:p>
          <a:endParaRPr lang="zh-TW" altLang="en-US"/>
        </a:p>
      </dgm:t>
    </dgm:pt>
    <dgm:pt modelId="{4FC87059-68E8-49F5-8B25-7DF51757370F}" type="pres">
      <dgm:prSet presAssocID="{B6207856-0484-4D8F-A609-3499B47A686A}" presName="node" presStyleLbl="node1" presStyleIdx="9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AEE679-2ED8-4E44-9D8E-A7A2EE407F9C}" type="pres">
      <dgm:prSet presAssocID="{27872232-2F72-49D6-B0D6-2DE62F7A9BE2}" presName="sibTrans" presStyleLbl="sibTrans2D1" presStyleIdx="9" presStyleCnt="10"/>
      <dgm:spPr/>
      <dgm:t>
        <a:bodyPr/>
        <a:lstStyle/>
        <a:p>
          <a:endParaRPr lang="zh-TW" altLang="en-US"/>
        </a:p>
      </dgm:t>
    </dgm:pt>
    <dgm:pt modelId="{86A793B2-81D3-4D03-A908-97A387B35DB1}" type="pres">
      <dgm:prSet presAssocID="{27872232-2F72-49D6-B0D6-2DE62F7A9BE2}" presName="connectorText" presStyleLbl="sibTrans2D1" presStyleIdx="9" presStyleCnt="10"/>
      <dgm:spPr/>
      <dgm:t>
        <a:bodyPr/>
        <a:lstStyle/>
        <a:p>
          <a:endParaRPr lang="zh-TW" altLang="en-US"/>
        </a:p>
      </dgm:t>
    </dgm:pt>
  </dgm:ptLst>
  <dgm:cxnLst>
    <dgm:cxn modelId="{DD2AC76E-E1BA-4EE3-95E2-9A3643FF996A}" type="presOf" srcId="{7129EF1A-5288-40DB-A85D-0CBAE234571E}" destId="{8EE22EF3-15D6-4E4D-821C-678AAD5A5843}" srcOrd="0" destOrd="0" presId="urn:microsoft.com/office/officeart/2005/8/layout/cycle2"/>
    <dgm:cxn modelId="{E0AA5928-E413-0E44-B835-EA875CE8DBA0}" type="presOf" srcId="{71513C4A-3440-A640-A21B-2613F0B323D7}" destId="{2AB13AF5-5B91-F54B-BFA7-4B57B29E4AAD}" srcOrd="1" destOrd="0" presId="urn:microsoft.com/office/officeart/2005/8/layout/cycle2"/>
    <dgm:cxn modelId="{AB824139-0FAE-472B-9CE0-54B544783490}" type="presOf" srcId="{40403291-E1DD-4D66-84A7-BF32605710B8}" destId="{A9749C59-4BD9-461D-A94B-9B4AD44DE856}" srcOrd="1" destOrd="0" presId="urn:microsoft.com/office/officeart/2005/8/layout/cycle2"/>
    <dgm:cxn modelId="{809AB52F-DC1A-486C-801B-04ABE1B188AA}" type="presOf" srcId="{CB2E2314-5AD7-4232-9923-8ACC33AAA716}" destId="{5AC038D1-10F2-4A79-B014-CE8A88E3F863}" srcOrd="0" destOrd="0" presId="urn:microsoft.com/office/officeart/2005/8/layout/cycle2"/>
    <dgm:cxn modelId="{6520AFDA-2589-42E5-B648-4420982A2F13}" type="presOf" srcId="{E20EB2AA-8C9E-44ED-988F-D923F57B2B22}" destId="{A2A61815-7D3B-4CA3-81DC-F0864ED9FFC0}" srcOrd="0" destOrd="0" presId="urn:microsoft.com/office/officeart/2005/8/layout/cycle2"/>
    <dgm:cxn modelId="{81205D72-DB39-5B46-BE09-2BA62CC9B5A6}" type="presOf" srcId="{9737436C-5144-4947-A8E2-259BB054F06F}" destId="{330C8809-52CE-BB4D-9A38-8EBADEBCA67A}" srcOrd="0" destOrd="0" presId="urn:microsoft.com/office/officeart/2005/8/layout/cycle2"/>
    <dgm:cxn modelId="{160E8D11-DE4A-49E5-B5FD-7ABA88FF1EB9}" type="presOf" srcId="{99BC9C09-5639-494B-B576-E51A67CDC856}" destId="{7EF56448-8FCC-4FF3-93B9-23381C72BB14}" srcOrd="0" destOrd="0" presId="urn:microsoft.com/office/officeart/2005/8/layout/cycle2"/>
    <dgm:cxn modelId="{705A648C-738C-4E36-96A1-C1100300DF22}" type="presOf" srcId="{2D5DAFE5-0E2D-42B6-8BDB-32D2BBE67159}" destId="{ED7B0DB3-CD0A-466B-A818-E062E9A4F2B3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3ED23771-3D88-4C7C-873E-34B1FDAC438B}" type="presOf" srcId="{6F291A16-201D-4BE5-B1FF-E13426D4F502}" destId="{0EA30E45-768F-40BF-AE29-76C3FFCF493D}" srcOrd="0" destOrd="0" presId="urn:microsoft.com/office/officeart/2005/8/layout/cycle2"/>
    <dgm:cxn modelId="{E011C724-D96E-4536-B62E-FC212741C654}" type="presOf" srcId="{5991726D-21A3-4200-AB68-0BE51FF88D5D}" destId="{6B2BB0D2-C126-468D-A88F-33DCDE0B0ABC}" srcOrd="0" destOrd="0" presId="urn:microsoft.com/office/officeart/2005/8/layout/cycle2"/>
    <dgm:cxn modelId="{D8C50383-6B8F-46EB-8ADD-1D64D6476BD0}" type="presOf" srcId="{A9F9D033-CAEB-4D45-8FE0-00BCF58E6F76}" destId="{6D8EAAE1-6433-4EB8-8E6B-6ED9F9AE8B6D}" srcOrd="0" destOrd="0" presId="urn:microsoft.com/office/officeart/2005/8/layout/cycle2"/>
    <dgm:cxn modelId="{65D5254F-7971-4494-9222-732D1E3166E3}" type="presOf" srcId="{B6207856-0484-4D8F-A609-3499B47A686A}" destId="{4FC87059-68E8-49F5-8B25-7DF51757370F}" srcOrd="0" destOrd="0" presId="urn:microsoft.com/office/officeart/2005/8/layout/cycle2"/>
    <dgm:cxn modelId="{FAC74D3D-5B9B-41A5-A6AA-1736A44F25DD}" type="presOf" srcId="{DAB7548A-5FCA-4977-8CF5-BA66ACB6B374}" destId="{0645CF2F-3D6A-4512-B41A-DC0B00B6A9FE}" srcOrd="1" destOrd="0" presId="urn:microsoft.com/office/officeart/2005/8/layout/cycle2"/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5D5A3C5F-2E74-4B50-890A-F17F5F50AF4F}" type="presOf" srcId="{CC403F3E-8CED-4062-B7DA-54D762FDF679}" destId="{83DDF826-A90E-4FFA-B523-871CCB526011}" srcOrd="0" destOrd="0" presId="urn:microsoft.com/office/officeart/2005/8/layout/cycle2"/>
    <dgm:cxn modelId="{EF5D2E8D-E7CA-4BFA-9498-49C8B9CD9255}" type="presOf" srcId="{EC2AF0E6-BC4F-4925-9B08-A4AEA950C0F5}" destId="{4016ABF0-D19D-4E86-88A9-E9D0116A5F74}" srcOrd="0" destOrd="0" presId="urn:microsoft.com/office/officeart/2005/8/layout/cycle2"/>
    <dgm:cxn modelId="{5A5980E8-31FA-4D19-9399-F834A5FC85F4}" type="presOf" srcId="{B6A1E5CD-52CE-4A27-9E50-F169D6B209A5}" destId="{9AC301B6-C0B7-4D86-BFD7-B9192A077313}" srcOrd="0" destOrd="0" presId="urn:microsoft.com/office/officeart/2005/8/layout/cycle2"/>
    <dgm:cxn modelId="{221BF6EB-1CA8-4E01-8AC6-DDCC937E8D6C}" type="presOf" srcId="{EC2AF0E6-BC4F-4925-9B08-A4AEA950C0F5}" destId="{64F61959-B705-4505-BA62-950FFF40E701}" srcOrd="1" destOrd="0" presId="urn:microsoft.com/office/officeart/2005/8/layout/cycle2"/>
    <dgm:cxn modelId="{019D619D-1236-45F9-9B6D-725E7A3FDE65}" type="presOf" srcId="{7129EF1A-5288-40DB-A85D-0CBAE234571E}" destId="{6AA016FA-C6BB-4D05-AEAD-0E14B8CCA568}" srcOrd="1" destOrd="0" presId="urn:microsoft.com/office/officeart/2005/8/layout/cycle2"/>
    <dgm:cxn modelId="{858CEAFA-37D1-40D8-80FE-634FF2A3BA66}" srcId="{99BC9C09-5639-494B-B576-E51A67CDC856}" destId="{77BFAFEA-C6A0-4D6D-9C03-CA848E6CEA3A}" srcOrd="8" destOrd="0" parTransId="{B8A76F38-E9B1-4185-BD93-D3B9F3525F45}" sibTransId="{2D5DAFE5-0E2D-42B6-8BDB-32D2BBE67159}"/>
    <dgm:cxn modelId="{03B57FC7-CDC6-427E-A5A8-865212330776}" type="presOf" srcId="{40403291-E1DD-4D66-84A7-BF32605710B8}" destId="{A792CA86-ABE7-46CD-9149-E9D79BD6C012}" srcOrd="0" destOrd="0" presId="urn:microsoft.com/office/officeart/2005/8/layout/cycle2"/>
    <dgm:cxn modelId="{3C778261-5171-C245-B2C3-60C811FC4C28}" type="presOf" srcId="{71513C4A-3440-A640-A21B-2613F0B323D7}" destId="{7F41E8BB-E593-4041-A7B6-E439DCFE423D}" srcOrd="0" destOrd="0" presId="urn:microsoft.com/office/officeart/2005/8/layout/cycle2"/>
    <dgm:cxn modelId="{FA7DBD67-3D0A-4A92-B599-C3FB24A680E7}" srcId="{99BC9C09-5639-494B-B576-E51A67CDC856}" destId="{B6207856-0484-4D8F-A609-3499B47A686A}" srcOrd="9" destOrd="0" parTransId="{93796D96-992B-4350-B83A-A6D249E2D9FC}" sibTransId="{27872232-2F72-49D6-B0D6-2DE62F7A9BE2}"/>
    <dgm:cxn modelId="{701F8CAC-D174-4654-AFB5-D16B4DAB84B9}" type="presOf" srcId="{7AFC892C-D17F-40FD-89F6-FD7ADCCF250F}" destId="{7E5DDE69-B702-4052-A9DE-0C10F6DA7868}" srcOrd="1" destOrd="0" presId="urn:microsoft.com/office/officeart/2005/8/layout/cycle2"/>
    <dgm:cxn modelId="{F674BEC9-2373-40C0-8AF4-23141742C550}" type="presOf" srcId="{27872232-2F72-49D6-B0D6-2DE62F7A9BE2}" destId="{86A793B2-81D3-4D03-A908-97A387B35DB1}" srcOrd="1" destOrd="0" presId="urn:microsoft.com/office/officeart/2005/8/layout/cycle2"/>
    <dgm:cxn modelId="{3946AA55-3C34-4928-A05B-109A5140FB3E}" type="presOf" srcId="{77BFAFEA-C6A0-4D6D-9C03-CA848E6CEA3A}" destId="{F445C487-B43B-40DB-9971-27052D8B0140}" srcOrd="0" destOrd="0" presId="urn:microsoft.com/office/officeart/2005/8/layout/cycle2"/>
    <dgm:cxn modelId="{8636F279-B6EF-4F6C-BBC6-760B703DE1E8}" type="presOf" srcId="{E20EB2AA-8C9E-44ED-988F-D923F57B2B22}" destId="{8EC1C126-653B-47E9-B3DE-82996599752E}" srcOrd="1" destOrd="0" presId="urn:microsoft.com/office/officeart/2005/8/layout/cycle2"/>
    <dgm:cxn modelId="{A6E053CF-2F91-4E6F-995B-AE97FD672F67}" type="presOf" srcId="{DAB7548A-5FCA-4977-8CF5-BA66ACB6B374}" destId="{D1B1E31A-B4EA-47B7-A368-CB29DED706B0}" srcOrd="0" destOrd="0" presId="urn:microsoft.com/office/officeart/2005/8/layout/cycle2"/>
    <dgm:cxn modelId="{A89F1689-556F-4E37-9610-B0BC819AB3B4}" type="presOf" srcId="{E36E424D-3192-4C27-B61E-4FBE19859B30}" destId="{E6EB4D13-3A58-4B63-9F32-30DC23E923A2}" srcOrd="0" destOrd="0" presId="urn:microsoft.com/office/officeart/2005/8/layout/cycle2"/>
    <dgm:cxn modelId="{DB5480EF-7D71-4351-92CC-AB5BD7E69EDC}" srcId="{99BC9C09-5639-494B-B576-E51A67CDC856}" destId="{6F291A16-201D-4BE5-B1FF-E13426D4F502}" srcOrd="6" destOrd="0" parTransId="{A6D93B9E-CE39-4A30-B29D-B2C81B3618F5}" sibTransId="{EC2AF0E6-BC4F-4925-9B08-A4AEA950C0F5}"/>
    <dgm:cxn modelId="{CB60D4FC-7A32-40DC-BB78-54EEF7852369}" type="presOf" srcId="{7AFC892C-D17F-40FD-89F6-FD7ADCCF250F}" destId="{0F817E7F-8D37-4CC6-A990-139D08E8E6ED}" srcOrd="0" destOrd="0" presId="urn:microsoft.com/office/officeart/2005/8/layout/cycle2"/>
    <dgm:cxn modelId="{F187A7C9-3724-41D9-B02A-E14527CA72E5}" type="presOf" srcId="{B6A1E5CD-52CE-4A27-9E50-F169D6B209A5}" destId="{33F4BA63-B56B-4883-90F6-3C643EFDC8E2}" srcOrd="1" destOrd="0" presId="urn:microsoft.com/office/officeart/2005/8/layout/cycle2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56BD0E0A-585F-4909-BF1F-808943C45D2E}" type="presOf" srcId="{27872232-2F72-49D6-B0D6-2DE62F7A9BE2}" destId="{B6AEE679-2ED8-4E44-9D8E-A7A2EE407F9C}" srcOrd="0" destOrd="0" presId="urn:microsoft.com/office/officeart/2005/8/layout/cycle2"/>
    <dgm:cxn modelId="{94DD26A7-2263-4332-854F-181A037552F4}" type="presOf" srcId="{0A8A3952-1C4E-4F16-B03C-AE2D94DA0E1B}" destId="{FD10E9A9-BD77-493B-8092-CADFA27FA628}" srcOrd="0" destOrd="0" presId="urn:microsoft.com/office/officeart/2005/8/layout/cycle2"/>
    <dgm:cxn modelId="{3567D2F8-21E3-4DC3-832F-0C8CBE9EC131}" srcId="{99BC9C09-5639-494B-B576-E51A67CDC856}" destId="{5991726D-21A3-4200-AB68-0BE51FF88D5D}" srcOrd="5" destOrd="0" parTransId="{608F3CA1-2F9B-4DA1-AF69-C4FDB79B7CC0}" sibTransId="{7AFC892C-D17F-40FD-89F6-FD7ADCCF250F}"/>
    <dgm:cxn modelId="{8D78F2BE-0B0F-4C1D-BD82-3E3234A23820}" type="presOf" srcId="{2D5DAFE5-0E2D-42B6-8BDB-32D2BBE67159}" destId="{6989CE8A-0CAF-4DB4-8FF4-E50E8F206837}" srcOrd="0" destOrd="0" presId="urn:microsoft.com/office/officeart/2005/8/layout/cycle2"/>
    <dgm:cxn modelId="{E1939BE1-8F07-4578-B323-22596431D069}" srcId="{99BC9C09-5639-494B-B576-E51A67CDC856}" destId="{E36E424D-3192-4C27-B61E-4FBE19859B30}" srcOrd="7" destOrd="0" parTransId="{4EF2175F-7388-4774-B373-E8333838BE5F}" sibTransId="{B6A1E5CD-52CE-4A27-9E50-F169D6B209A5}"/>
    <dgm:cxn modelId="{2AF6CDA2-85CE-4AB9-82E0-340D243DF9DB}" type="presParOf" srcId="{7EF56448-8FCC-4FF3-93B9-23381C72BB14}" destId="{5AC038D1-10F2-4A79-B014-CE8A88E3F863}" srcOrd="0" destOrd="0" presId="urn:microsoft.com/office/officeart/2005/8/layout/cycle2"/>
    <dgm:cxn modelId="{3D0D3DA6-DEA6-491B-BDEE-EB5D0795640A}" type="presParOf" srcId="{7EF56448-8FCC-4FF3-93B9-23381C72BB14}" destId="{D1B1E31A-B4EA-47B7-A368-CB29DED706B0}" srcOrd="1" destOrd="0" presId="urn:microsoft.com/office/officeart/2005/8/layout/cycle2"/>
    <dgm:cxn modelId="{23A80A41-B414-4AEB-B756-2F9324E5B18C}" type="presParOf" srcId="{D1B1E31A-B4EA-47B7-A368-CB29DED706B0}" destId="{0645CF2F-3D6A-4512-B41A-DC0B00B6A9FE}" srcOrd="0" destOrd="0" presId="urn:microsoft.com/office/officeart/2005/8/layout/cycle2"/>
    <dgm:cxn modelId="{DA5D1FF1-AB70-DC49-B4A3-C72AAB0125B8}" type="presParOf" srcId="{7EF56448-8FCC-4FF3-93B9-23381C72BB14}" destId="{330C8809-52CE-BB4D-9A38-8EBADEBCA67A}" srcOrd="2" destOrd="0" presId="urn:microsoft.com/office/officeart/2005/8/layout/cycle2"/>
    <dgm:cxn modelId="{DF31B855-61CE-7441-8F96-F4493B535389}" type="presParOf" srcId="{7EF56448-8FCC-4FF3-93B9-23381C72BB14}" destId="{7F41E8BB-E593-4041-A7B6-E439DCFE423D}" srcOrd="3" destOrd="0" presId="urn:microsoft.com/office/officeart/2005/8/layout/cycle2"/>
    <dgm:cxn modelId="{4DDD6DC9-15FC-F64F-93C9-5FE805893F46}" type="presParOf" srcId="{7F41E8BB-E593-4041-A7B6-E439DCFE423D}" destId="{2AB13AF5-5B91-F54B-BFA7-4B57B29E4AAD}" srcOrd="0" destOrd="0" presId="urn:microsoft.com/office/officeart/2005/8/layout/cycle2"/>
    <dgm:cxn modelId="{6D6FAC9C-4801-4F05-87DA-64D57158E692}" type="presParOf" srcId="{7EF56448-8FCC-4FF3-93B9-23381C72BB14}" destId="{83DDF826-A90E-4FFA-B523-871CCB526011}" srcOrd="4" destOrd="0" presId="urn:microsoft.com/office/officeart/2005/8/layout/cycle2"/>
    <dgm:cxn modelId="{E705AFCE-4982-4F64-A5BF-EA17BE46A4D7}" type="presParOf" srcId="{7EF56448-8FCC-4FF3-93B9-23381C72BB14}" destId="{A2A61815-7D3B-4CA3-81DC-F0864ED9FFC0}" srcOrd="5" destOrd="0" presId="urn:microsoft.com/office/officeart/2005/8/layout/cycle2"/>
    <dgm:cxn modelId="{29EBFD46-285A-4405-AA30-B746480C1659}" type="presParOf" srcId="{A2A61815-7D3B-4CA3-81DC-F0864ED9FFC0}" destId="{8EC1C126-653B-47E9-B3DE-82996599752E}" srcOrd="0" destOrd="0" presId="urn:microsoft.com/office/officeart/2005/8/layout/cycle2"/>
    <dgm:cxn modelId="{3BFC3437-ABF3-4415-954D-447DE211B2A5}" type="presParOf" srcId="{7EF56448-8FCC-4FF3-93B9-23381C72BB14}" destId="{6D8EAAE1-6433-4EB8-8E6B-6ED9F9AE8B6D}" srcOrd="6" destOrd="0" presId="urn:microsoft.com/office/officeart/2005/8/layout/cycle2"/>
    <dgm:cxn modelId="{6DAB1BC4-335B-4B65-BABC-A2650BE7E2A2}" type="presParOf" srcId="{7EF56448-8FCC-4FF3-93B9-23381C72BB14}" destId="{8EE22EF3-15D6-4E4D-821C-678AAD5A5843}" srcOrd="7" destOrd="0" presId="urn:microsoft.com/office/officeart/2005/8/layout/cycle2"/>
    <dgm:cxn modelId="{78EDAA91-8307-468B-AD5E-9FC1F79BDD29}" type="presParOf" srcId="{8EE22EF3-15D6-4E4D-821C-678AAD5A5843}" destId="{6AA016FA-C6BB-4D05-AEAD-0E14B8CCA568}" srcOrd="0" destOrd="0" presId="urn:microsoft.com/office/officeart/2005/8/layout/cycle2"/>
    <dgm:cxn modelId="{9AE0E6B7-7CC0-49A6-93AC-06083C9240B8}" type="presParOf" srcId="{7EF56448-8FCC-4FF3-93B9-23381C72BB14}" destId="{FD10E9A9-BD77-493B-8092-CADFA27FA628}" srcOrd="8" destOrd="0" presId="urn:microsoft.com/office/officeart/2005/8/layout/cycle2"/>
    <dgm:cxn modelId="{1095AEF5-7ED0-4A3E-95F7-4CBD4F90BAB5}" type="presParOf" srcId="{7EF56448-8FCC-4FF3-93B9-23381C72BB14}" destId="{A792CA86-ABE7-46CD-9149-E9D79BD6C012}" srcOrd="9" destOrd="0" presId="urn:microsoft.com/office/officeart/2005/8/layout/cycle2"/>
    <dgm:cxn modelId="{2274F277-2190-4210-BC7E-517ACEC4BEAA}" type="presParOf" srcId="{A792CA86-ABE7-46CD-9149-E9D79BD6C012}" destId="{A9749C59-4BD9-461D-A94B-9B4AD44DE856}" srcOrd="0" destOrd="0" presId="urn:microsoft.com/office/officeart/2005/8/layout/cycle2"/>
    <dgm:cxn modelId="{6F2ED065-F0D8-4AC4-8E60-0773EDBF1745}" type="presParOf" srcId="{7EF56448-8FCC-4FF3-93B9-23381C72BB14}" destId="{6B2BB0D2-C126-468D-A88F-33DCDE0B0ABC}" srcOrd="10" destOrd="0" presId="urn:microsoft.com/office/officeart/2005/8/layout/cycle2"/>
    <dgm:cxn modelId="{86A59E3E-D95D-40DF-98C2-E3B23561FCA1}" type="presParOf" srcId="{7EF56448-8FCC-4FF3-93B9-23381C72BB14}" destId="{0F817E7F-8D37-4CC6-A990-139D08E8E6ED}" srcOrd="11" destOrd="0" presId="urn:microsoft.com/office/officeart/2005/8/layout/cycle2"/>
    <dgm:cxn modelId="{C24C9FA0-7CA3-47C8-AE78-E0342DF42765}" type="presParOf" srcId="{0F817E7F-8D37-4CC6-A990-139D08E8E6ED}" destId="{7E5DDE69-B702-4052-A9DE-0C10F6DA7868}" srcOrd="0" destOrd="0" presId="urn:microsoft.com/office/officeart/2005/8/layout/cycle2"/>
    <dgm:cxn modelId="{0EAE6248-BC21-4B0B-92B7-75135AB5FAED}" type="presParOf" srcId="{7EF56448-8FCC-4FF3-93B9-23381C72BB14}" destId="{0EA30E45-768F-40BF-AE29-76C3FFCF493D}" srcOrd="12" destOrd="0" presId="urn:microsoft.com/office/officeart/2005/8/layout/cycle2"/>
    <dgm:cxn modelId="{47FD9B31-77FA-4C5E-9992-7AB09F4C7D6A}" type="presParOf" srcId="{7EF56448-8FCC-4FF3-93B9-23381C72BB14}" destId="{4016ABF0-D19D-4E86-88A9-E9D0116A5F74}" srcOrd="13" destOrd="0" presId="urn:microsoft.com/office/officeart/2005/8/layout/cycle2"/>
    <dgm:cxn modelId="{5B2213C1-7F4F-467B-9533-7A07454DFD9B}" type="presParOf" srcId="{4016ABF0-D19D-4E86-88A9-E9D0116A5F74}" destId="{64F61959-B705-4505-BA62-950FFF40E701}" srcOrd="0" destOrd="0" presId="urn:microsoft.com/office/officeart/2005/8/layout/cycle2"/>
    <dgm:cxn modelId="{1D173543-2FA6-449C-ABBE-C1B92B9CA4AD}" type="presParOf" srcId="{7EF56448-8FCC-4FF3-93B9-23381C72BB14}" destId="{E6EB4D13-3A58-4B63-9F32-30DC23E923A2}" srcOrd="14" destOrd="0" presId="urn:microsoft.com/office/officeart/2005/8/layout/cycle2"/>
    <dgm:cxn modelId="{4F6EF55F-BD1E-419D-AEB5-BEA4B191CB80}" type="presParOf" srcId="{7EF56448-8FCC-4FF3-93B9-23381C72BB14}" destId="{9AC301B6-C0B7-4D86-BFD7-B9192A077313}" srcOrd="15" destOrd="0" presId="urn:microsoft.com/office/officeart/2005/8/layout/cycle2"/>
    <dgm:cxn modelId="{E946B9FB-B0B1-4C1F-8922-23310AEB8257}" type="presParOf" srcId="{9AC301B6-C0B7-4D86-BFD7-B9192A077313}" destId="{33F4BA63-B56B-4883-90F6-3C643EFDC8E2}" srcOrd="0" destOrd="0" presId="urn:microsoft.com/office/officeart/2005/8/layout/cycle2"/>
    <dgm:cxn modelId="{E3BC0C09-34AE-423E-8A13-370847033DE5}" type="presParOf" srcId="{7EF56448-8FCC-4FF3-93B9-23381C72BB14}" destId="{F445C487-B43B-40DB-9971-27052D8B0140}" srcOrd="16" destOrd="0" presId="urn:microsoft.com/office/officeart/2005/8/layout/cycle2"/>
    <dgm:cxn modelId="{8F1D5C95-7002-4198-805B-23C298A5E517}" type="presParOf" srcId="{7EF56448-8FCC-4FF3-93B9-23381C72BB14}" destId="{6989CE8A-0CAF-4DB4-8FF4-E50E8F206837}" srcOrd="17" destOrd="0" presId="urn:microsoft.com/office/officeart/2005/8/layout/cycle2"/>
    <dgm:cxn modelId="{AB807BBD-9A8D-45D2-9125-B47754FFF0A8}" type="presParOf" srcId="{6989CE8A-0CAF-4DB4-8FF4-E50E8F206837}" destId="{ED7B0DB3-CD0A-466B-A818-E062E9A4F2B3}" srcOrd="0" destOrd="0" presId="urn:microsoft.com/office/officeart/2005/8/layout/cycle2"/>
    <dgm:cxn modelId="{2BB7E7AA-4CD7-4498-8F4F-89ED4DECBCE0}" type="presParOf" srcId="{7EF56448-8FCC-4FF3-93B9-23381C72BB14}" destId="{4FC87059-68E8-49F5-8B25-7DF51757370F}" srcOrd="18" destOrd="0" presId="urn:microsoft.com/office/officeart/2005/8/layout/cycle2"/>
    <dgm:cxn modelId="{A4B52E8D-73C1-42DB-8207-70FFF55BA9F3}" type="presParOf" srcId="{7EF56448-8FCC-4FF3-93B9-23381C72BB14}" destId="{B6AEE679-2ED8-4E44-9D8E-A7A2EE407F9C}" srcOrd="19" destOrd="0" presId="urn:microsoft.com/office/officeart/2005/8/layout/cycle2"/>
    <dgm:cxn modelId="{F15C4601-BAC4-446D-8C5D-F00017B326FC}" type="presParOf" srcId="{B6AEE679-2ED8-4E44-9D8E-A7A2EE407F9C}" destId="{86A793B2-81D3-4D03-A908-97A387B35D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Third  party payment 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en-US" altLang="zh-TW" dirty="0" smtClean="0"/>
            <a:t>landing 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Crowd</a:t>
          </a:r>
          <a:br>
            <a:rPr lang="en-US" altLang="zh-TW" dirty="0" smtClean="0"/>
          </a:br>
          <a:r>
            <a:rPr lang="en-US" altLang="zh-TW" dirty="0" err="1" smtClean="0"/>
            <a:t>fundung</a:t>
          </a:r>
          <a:r>
            <a:rPr lang="en-US" altLang="zh-TW" dirty="0" smtClean="0"/>
            <a:t> 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Virtual Currency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Insurance </a:t>
          </a:r>
          <a:br>
            <a:rPr lang="en-US" altLang="zh-TW" dirty="0" smtClean="0"/>
          </a:br>
          <a:r>
            <a:rPr lang="en-US" altLang="zh-TW" dirty="0" smtClean="0"/>
            <a:t>Tech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Smart</a:t>
          </a:r>
          <a:br>
            <a:rPr lang="en-US" altLang="zh-TW" dirty="0" smtClean="0"/>
          </a:br>
          <a:r>
            <a:rPr lang="en-US" altLang="zh-TW" dirty="0" smtClean="0"/>
            <a:t>Investment 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Online Credit 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Mobile payment 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8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8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8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8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8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8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8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8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8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8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5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5" presStyleCnt="8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5" presStyleCnt="8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6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6" presStyleCnt="8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6" presStyleCnt="8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7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7" presStyleCnt="8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7" presStyleCnt="8"/>
      <dgm:spPr/>
      <dgm:t>
        <a:bodyPr/>
        <a:lstStyle/>
        <a:p>
          <a:endParaRPr lang="zh-TW" altLang="en-US"/>
        </a:p>
      </dgm:t>
    </dgm:pt>
  </dgm:ptLst>
  <dgm:cxnLst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A246D725-EDB6-C248-9E5F-8C6F00417B1C}" type="presOf" srcId="{DAB7548A-5FCA-4977-8CF5-BA66ACB6B374}" destId="{0645CF2F-3D6A-4512-B41A-DC0B00B6A9FE}" srcOrd="1" destOrd="0" presId="urn:microsoft.com/office/officeart/2005/8/layout/cycle2"/>
    <dgm:cxn modelId="{E1939BE1-8F07-4578-B323-22596431D069}" srcId="{99BC9C09-5639-494B-B576-E51A67CDC856}" destId="{E36E424D-3192-4C27-B61E-4FBE19859B30}" srcOrd="6" destOrd="0" parTransId="{4EF2175F-7388-4774-B373-E8333838BE5F}" sibTransId="{B6A1E5CD-52CE-4A27-9E50-F169D6B209A5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4BBCBECF-C3E7-DE44-9BF6-395D1781F792}" type="presOf" srcId="{99BC9C09-5639-494B-B576-E51A67CDC856}" destId="{7EF56448-8FCC-4FF3-93B9-23381C72BB14}" srcOrd="0" destOrd="0" presId="urn:microsoft.com/office/officeart/2005/8/layout/cycle2"/>
    <dgm:cxn modelId="{ADA259E0-16A0-B044-970A-7A179F61F552}" type="presOf" srcId="{2D5DAFE5-0E2D-42B6-8BDB-32D2BBE67159}" destId="{ED7B0DB3-CD0A-466B-A818-E062E9A4F2B3}" srcOrd="1" destOrd="0" presId="urn:microsoft.com/office/officeart/2005/8/layout/cycle2"/>
    <dgm:cxn modelId="{DD66A06A-A048-FC4F-A61D-3B4F9D2FF624}" type="presOf" srcId="{DAB7548A-5FCA-4977-8CF5-BA66ACB6B374}" destId="{D1B1E31A-B4EA-47B7-A368-CB29DED706B0}" srcOrd="0" destOrd="0" presId="urn:microsoft.com/office/officeart/2005/8/layout/cycle2"/>
    <dgm:cxn modelId="{EF5DF578-EB2B-B642-85AB-7C169194CE86}" type="presOf" srcId="{E20EB2AA-8C9E-44ED-988F-D923F57B2B22}" destId="{8EC1C126-653B-47E9-B3DE-82996599752E}" srcOrd="1" destOrd="0" presId="urn:microsoft.com/office/officeart/2005/8/layout/cycle2"/>
    <dgm:cxn modelId="{11BDE341-D5B5-7149-81FA-ED838F5E7101}" type="presOf" srcId="{7129EF1A-5288-40DB-A85D-0CBAE234571E}" destId="{8EE22EF3-15D6-4E4D-821C-678AAD5A5843}" srcOrd="0" destOrd="0" presId="urn:microsoft.com/office/officeart/2005/8/layout/cycle2"/>
    <dgm:cxn modelId="{5524B415-C07A-D948-A458-AE830CBECCE9}" type="presOf" srcId="{EC2AF0E6-BC4F-4925-9B08-A4AEA950C0F5}" destId="{4016ABF0-D19D-4E86-88A9-E9D0116A5F74}" srcOrd="0" destOrd="0" presId="urn:microsoft.com/office/officeart/2005/8/layout/cycle2"/>
    <dgm:cxn modelId="{29433086-31E2-9341-9F62-69FCAD063EB4}" type="presOf" srcId="{7129EF1A-5288-40DB-A85D-0CBAE234571E}" destId="{6AA016FA-C6BB-4D05-AEAD-0E14B8CCA568}" srcOrd="1" destOrd="0" presId="urn:microsoft.com/office/officeart/2005/8/layout/cycle2"/>
    <dgm:cxn modelId="{93820A2F-6A92-BD4E-953B-DE0332120E17}" type="presOf" srcId="{B6A1E5CD-52CE-4A27-9E50-F169D6B209A5}" destId="{9AC301B6-C0B7-4D86-BFD7-B9192A077313}" srcOrd="0" destOrd="0" presId="urn:microsoft.com/office/officeart/2005/8/layout/cycle2"/>
    <dgm:cxn modelId="{086CF9AA-60CA-AB48-B0C1-F2FF8FCA7969}" type="presOf" srcId="{CB2E2314-5AD7-4232-9923-8ACC33AAA716}" destId="{5AC038D1-10F2-4A79-B014-CE8A88E3F863}" srcOrd="0" destOrd="0" presId="urn:microsoft.com/office/officeart/2005/8/layout/cycle2"/>
    <dgm:cxn modelId="{DB5480EF-7D71-4351-92CC-AB5BD7E69EDC}" srcId="{99BC9C09-5639-494B-B576-E51A67CDC856}" destId="{6F291A16-201D-4BE5-B1FF-E13426D4F502}" srcOrd="5" destOrd="0" parTransId="{A6D93B9E-CE39-4A30-B29D-B2C81B3618F5}" sibTransId="{EC2AF0E6-BC4F-4925-9B08-A4AEA950C0F5}"/>
    <dgm:cxn modelId="{89EDF475-EA2E-2248-A48F-1921A2FDC8E1}" type="presOf" srcId="{6F291A16-201D-4BE5-B1FF-E13426D4F502}" destId="{0EA30E45-768F-40BF-AE29-76C3FFCF493D}" srcOrd="0" destOrd="0" presId="urn:microsoft.com/office/officeart/2005/8/layout/cycle2"/>
    <dgm:cxn modelId="{1FBA7D25-E25D-FE45-9437-DB59151F5F87}" type="presOf" srcId="{71513C4A-3440-A640-A21B-2613F0B323D7}" destId="{7F41E8BB-E593-4041-A7B6-E439DCFE423D}" srcOrd="0" destOrd="0" presId="urn:microsoft.com/office/officeart/2005/8/layout/cycle2"/>
    <dgm:cxn modelId="{C11A8AE1-055F-B24D-9054-527F961F4D10}" type="presOf" srcId="{9737436C-5144-4947-A8E2-259BB054F06F}" destId="{330C8809-52CE-BB4D-9A38-8EBADEBCA67A}" srcOrd="0" destOrd="0" presId="urn:microsoft.com/office/officeart/2005/8/layout/cycle2"/>
    <dgm:cxn modelId="{4AF59CA2-A201-4C4B-A146-DE6D2EC23293}" type="presOf" srcId="{E36E424D-3192-4C27-B61E-4FBE19859B30}" destId="{E6EB4D13-3A58-4B63-9F32-30DC23E923A2}" srcOrd="0" destOrd="0" presId="urn:microsoft.com/office/officeart/2005/8/layout/cycle2"/>
    <dgm:cxn modelId="{573110C4-1DFE-2F4E-ABA4-F8E531516E6D}" type="presOf" srcId="{77BFAFEA-C6A0-4D6D-9C03-CA848E6CEA3A}" destId="{F445C487-B43B-40DB-9971-27052D8B0140}" srcOrd="0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4A3722E6-C492-0342-B188-17B7991FC97F}" type="presOf" srcId="{71513C4A-3440-A640-A21B-2613F0B323D7}" destId="{2AB13AF5-5B91-F54B-BFA7-4B57B29E4AAD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9E2BF8B7-371D-8F4F-8F7A-3B7411EEE10C}" type="presOf" srcId="{0A8A3952-1C4E-4F16-B03C-AE2D94DA0E1B}" destId="{FD10E9A9-BD77-493B-8092-CADFA27FA628}" srcOrd="0" destOrd="0" presId="urn:microsoft.com/office/officeart/2005/8/layout/cycle2"/>
    <dgm:cxn modelId="{398584FD-FDF1-D540-BBEF-36FD0E8DF240}" type="presOf" srcId="{E20EB2AA-8C9E-44ED-988F-D923F57B2B22}" destId="{A2A61815-7D3B-4CA3-81DC-F0864ED9FFC0}" srcOrd="0" destOrd="0" presId="urn:microsoft.com/office/officeart/2005/8/layout/cycle2"/>
    <dgm:cxn modelId="{858CEAFA-37D1-40D8-80FE-634FF2A3BA66}" srcId="{99BC9C09-5639-494B-B576-E51A67CDC856}" destId="{77BFAFEA-C6A0-4D6D-9C03-CA848E6CEA3A}" srcOrd="7" destOrd="0" parTransId="{B8A76F38-E9B1-4185-BD93-D3B9F3525F45}" sibTransId="{2D5DAFE5-0E2D-42B6-8BDB-32D2BBE67159}"/>
    <dgm:cxn modelId="{156EBAA8-B6D1-0A46-873A-F15422FA7213}" type="presOf" srcId="{A9F9D033-CAEB-4D45-8FE0-00BCF58E6F76}" destId="{6D8EAAE1-6433-4EB8-8E6B-6ED9F9AE8B6D}" srcOrd="0" destOrd="0" presId="urn:microsoft.com/office/officeart/2005/8/layout/cycle2"/>
    <dgm:cxn modelId="{9EA3C71A-4650-8147-83FC-DF46904DE913}" type="presOf" srcId="{40403291-E1DD-4D66-84A7-BF32605710B8}" destId="{A9749C59-4BD9-461D-A94B-9B4AD44DE856}" srcOrd="1" destOrd="0" presId="urn:microsoft.com/office/officeart/2005/8/layout/cycle2"/>
    <dgm:cxn modelId="{70715050-36C9-4444-9628-DD530442FD0B}" type="presOf" srcId="{CC403F3E-8CED-4062-B7DA-54D762FDF679}" destId="{83DDF826-A90E-4FFA-B523-871CCB526011}" srcOrd="0" destOrd="0" presId="urn:microsoft.com/office/officeart/2005/8/layout/cycle2"/>
    <dgm:cxn modelId="{34E886AB-AEA5-2B4D-A4EE-E0F3DD536498}" type="presOf" srcId="{EC2AF0E6-BC4F-4925-9B08-A4AEA950C0F5}" destId="{64F61959-B705-4505-BA62-950FFF40E701}" srcOrd="1" destOrd="0" presId="urn:microsoft.com/office/officeart/2005/8/layout/cycle2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4F602BE6-F90D-0A46-817A-17A9561C687C}" type="presOf" srcId="{40403291-E1DD-4D66-84A7-BF32605710B8}" destId="{A792CA86-ABE7-46CD-9149-E9D79BD6C012}" srcOrd="0" destOrd="0" presId="urn:microsoft.com/office/officeart/2005/8/layout/cycle2"/>
    <dgm:cxn modelId="{C63E8D96-E626-7749-8B46-3A2E0A3A75B8}" type="presOf" srcId="{B6A1E5CD-52CE-4A27-9E50-F169D6B209A5}" destId="{33F4BA63-B56B-4883-90F6-3C643EFDC8E2}" srcOrd="1" destOrd="0" presId="urn:microsoft.com/office/officeart/2005/8/layout/cycle2"/>
    <dgm:cxn modelId="{400E2102-D852-5D45-827B-698B5E1C47BA}" type="presOf" srcId="{2D5DAFE5-0E2D-42B6-8BDB-32D2BBE67159}" destId="{6989CE8A-0CAF-4DB4-8FF4-E50E8F206837}" srcOrd="0" destOrd="0" presId="urn:microsoft.com/office/officeart/2005/8/layout/cycle2"/>
    <dgm:cxn modelId="{95087FF9-B7BC-FB4A-8A19-440069D2C3B1}" type="presParOf" srcId="{7EF56448-8FCC-4FF3-93B9-23381C72BB14}" destId="{5AC038D1-10F2-4A79-B014-CE8A88E3F863}" srcOrd="0" destOrd="0" presId="urn:microsoft.com/office/officeart/2005/8/layout/cycle2"/>
    <dgm:cxn modelId="{CB34D7E6-7205-C341-B645-CE008007FE6C}" type="presParOf" srcId="{7EF56448-8FCC-4FF3-93B9-23381C72BB14}" destId="{D1B1E31A-B4EA-47B7-A368-CB29DED706B0}" srcOrd="1" destOrd="0" presId="urn:microsoft.com/office/officeart/2005/8/layout/cycle2"/>
    <dgm:cxn modelId="{27CB5209-B817-1342-A48E-A8D6AB2FA31F}" type="presParOf" srcId="{D1B1E31A-B4EA-47B7-A368-CB29DED706B0}" destId="{0645CF2F-3D6A-4512-B41A-DC0B00B6A9FE}" srcOrd="0" destOrd="0" presId="urn:microsoft.com/office/officeart/2005/8/layout/cycle2"/>
    <dgm:cxn modelId="{ACE1CDCC-0093-BD45-80C7-43B7D7C791D6}" type="presParOf" srcId="{7EF56448-8FCC-4FF3-93B9-23381C72BB14}" destId="{330C8809-52CE-BB4D-9A38-8EBADEBCA67A}" srcOrd="2" destOrd="0" presId="urn:microsoft.com/office/officeart/2005/8/layout/cycle2"/>
    <dgm:cxn modelId="{EAB2BCD8-8CAF-E44B-B622-90E5DDD04EA7}" type="presParOf" srcId="{7EF56448-8FCC-4FF3-93B9-23381C72BB14}" destId="{7F41E8BB-E593-4041-A7B6-E439DCFE423D}" srcOrd="3" destOrd="0" presId="urn:microsoft.com/office/officeart/2005/8/layout/cycle2"/>
    <dgm:cxn modelId="{99FC1FB3-F521-5040-88D0-0E5E22543FE8}" type="presParOf" srcId="{7F41E8BB-E593-4041-A7B6-E439DCFE423D}" destId="{2AB13AF5-5B91-F54B-BFA7-4B57B29E4AAD}" srcOrd="0" destOrd="0" presId="urn:microsoft.com/office/officeart/2005/8/layout/cycle2"/>
    <dgm:cxn modelId="{8E23E894-09C2-3448-9228-6C62298F59AB}" type="presParOf" srcId="{7EF56448-8FCC-4FF3-93B9-23381C72BB14}" destId="{83DDF826-A90E-4FFA-B523-871CCB526011}" srcOrd="4" destOrd="0" presId="urn:microsoft.com/office/officeart/2005/8/layout/cycle2"/>
    <dgm:cxn modelId="{E103F126-B162-E34B-BB99-40FA1D2E9390}" type="presParOf" srcId="{7EF56448-8FCC-4FF3-93B9-23381C72BB14}" destId="{A2A61815-7D3B-4CA3-81DC-F0864ED9FFC0}" srcOrd="5" destOrd="0" presId="urn:microsoft.com/office/officeart/2005/8/layout/cycle2"/>
    <dgm:cxn modelId="{FFB9F72F-475B-D842-96B6-F13EB90FFEB9}" type="presParOf" srcId="{A2A61815-7D3B-4CA3-81DC-F0864ED9FFC0}" destId="{8EC1C126-653B-47E9-B3DE-82996599752E}" srcOrd="0" destOrd="0" presId="urn:microsoft.com/office/officeart/2005/8/layout/cycle2"/>
    <dgm:cxn modelId="{3888A867-4CCF-0140-9A52-397680F00B6E}" type="presParOf" srcId="{7EF56448-8FCC-4FF3-93B9-23381C72BB14}" destId="{6D8EAAE1-6433-4EB8-8E6B-6ED9F9AE8B6D}" srcOrd="6" destOrd="0" presId="urn:microsoft.com/office/officeart/2005/8/layout/cycle2"/>
    <dgm:cxn modelId="{73DE50BB-FF15-144F-958D-069BBCB797CA}" type="presParOf" srcId="{7EF56448-8FCC-4FF3-93B9-23381C72BB14}" destId="{8EE22EF3-15D6-4E4D-821C-678AAD5A5843}" srcOrd="7" destOrd="0" presId="urn:microsoft.com/office/officeart/2005/8/layout/cycle2"/>
    <dgm:cxn modelId="{78E70E8A-E407-7341-A608-3A32CCD15032}" type="presParOf" srcId="{8EE22EF3-15D6-4E4D-821C-678AAD5A5843}" destId="{6AA016FA-C6BB-4D05-AEAD-0E14B8CCA568}" srcOrd="0" destOrd="0" presId="urn:microsoft.com/office/officeart/2005/8/layout/cycle2"/>
    <dgm:cxn modelId="{B74862CF-11F3-C84C-8CC2-447EA2A694DB}" type="presParOf" srcId="{7EF56448-8FCC-4FF3-93B9-23381C72BB14}" destId="{FD10E9A9-BD77-493B-8092-CADFA27FA628}" srcOrd="8" destOrd="0" presId="urn:microsoft.com/office/officeart/2005/8/layout/cycle2"/>
    <dgm:cxn modelId="{CF83EC7F-8BFC-3D42-A61B-941CCEF096B8}" type="presParOf" srcId="{7EF56448-8FCC-4FF3-93B9-23381C72BB14}" destId="{A792CA86-ABE7-46CD-9149-E9D79BD6C012}" srcOrd="9" destOrd="0" presId="urn:microsoft.com/office/officeart/2005/8/layout/cycle2"/>
    <dgm:cxn modelId="{4819101B-41A7-9449-B1A1-A101AD525593}" type="presParOf" srcId="{A792CA86-ABE7-46CD-9149-E9D79BD6C012}" destId="{A9749C59-4BD9-461D-A94B-9B4AD44DE856}" srcOrd="0" destOrd="0" presId="urn:microsoft.com/office/officeart/2005/8/layout/cycle2"/>
    <dgm:cxn modelId="{6A460AC1-3D1C-AC4E-A3A2-8D63DE7D5171}" type="presParOf" srcId="{7EF56448-8FCC-4FF3-93B9-23381C72BB14}" destId="{0EA30E45-768F-40BF-AE29-76C3FFCF493D}" srcOrd="10" destOrd="0" presId="urn:microsoft.com/office/officeart/2005/8/layout/cycle2"/>
    <dgm:cxn modelId="{BEEA6BB3-3A9F-D540-8769-A549B35AF001}" type="presParOf" srcId="{7EF56448-8FCC-4FF3-93B9-23381C72BB14}" destId="{4016ABF0-D19D-4E86-88A9-E9D0116A5F74}" srcOrd="11" destOrd="0" presId="urn:microsoft.com/office/officeart/2005/8/layout/cycle2"/>
    <dgm:cxn modelId="{6F7B063B-6DAF-7A4D-82FC-52A50868E047}" type="presParOf" srcId="{4016ABF0-D19D-4E86-88A9-E9D0116A5F74}" destId="{64F61959-B705-4505-BA62-950FFF40E701}" srcOrd="0" destOrd="0" presId="urn:microsoft.com/office/officeart/2005/8/layout/cycle2"/>
    <dgm:cxn modelId="{9223C9DA-25F4-EA4D-A2FC-6F4367D96E43}" type="presParOf" srcId="{7EF56448-8FCC-4FF3-93B9-23381C72BB14}" destId="{E6EB4D13-3A58-4B63-9F32-30DC23E923A2}" srcOrd="12" destOrd="0" presId="urn:microsoft.com/office/officeart/2005/8/layout/cycle2"/>
    <dgm:cxn modelId="{7D08AEFB-666B-F54D-A39F-1731A4AE7253}" type="presParOf" srcId="{7EF56448-8FCC-4FF3-93B9-23381C72BB14}" destId="{9AC301B6-C0B7-4D86-BFD7-B9192A077313}" srcOrd="13" destOrd="0" presId="urn:microsoft.com/office/officeart/2005/8/layout/cycle2"/>
    <dgm:cxn modelId="{3023146A-2373-E447-AB80-B1FDC2959329}" type="presParOf" srcId="{9AC301B6-C0B7-4D86-BFD7-B9192A077313}" destId="{33F4BA63-B56B-4883-90F6-3C643EFDC8E2}" srcOrd="0" destOrd="0" presId="urn:microsoft.com/office/officeart/2005/8/layout/cycle2"/>
    <dgm:cxn modelId="{CA34CD84-043B-7C43-AD79-C7FAAF430DD2}" type="presParOf" srcId="{7EF56448-8FCC-4FF3-93B9-23381C72BB14}" destId="{F445C487-B43B-40DB-9971-27052D8B0140}" srcOrd="14" destOrd="0" presId="urn:microsoft.com/office/officeart/2005/8/layout/cycle2"/>
    <dgm:cxn modelId="{BD49138B-DA47-B04B-AC89-E9442AFAF0B3}" type="presParOf" srcId="{7EF56448-8FCC-4FF3-93B9-23381C72BB14}" destId="{6989CE8A-0CAF-4DB4-8FF4-E50E8F206837}" srcOrd="15" destOrd="0" presId="urn:microsoft.com/office/officeart/2005/8/layout/cycle2"/>
    <dgm:cxn modelId="{9AE7EF7F-A6E6-EF4F-A83E-D53434C5013A}" type="presParOf" srcId="{6989CE8A-0CAF-4DB4-8FF4-E50E8F206837}" destId="{ED7B0DB3-CD0A-466B-A818-E062E9A4F2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6000" dirty="0" smtClean="0"/>
            <a:t>Social Finance 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3600" dirty="0" smtClean="0"/>
            <a:t>Crowdfunding</a:t>
          </a:r>
          <a:r>
            <a:rPr lang="en-US" altLang="zh-TW" sz="4000" dirty="0" smtClean="0"/>
            <a:t> </a:t>
          </a:r>
          <a:endParaRPr lang="zh-TW" altLang="en-US" sz="40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3600" dirty="0" err="1" smtClean="0"/>
            <a:t>Crowdinvesting</a:t>
          </a:r>
          <a:endParaRPr lang="zh-TW" altLang="en-US" sz="36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en-US" altLang="zh-TW" sz="3200" dirty="0" smtClean="0"/>
            <a:t>Virtual Currency </a:t>
          </a:r>
          <a:endParaRPr lang="zh-TW" altLang="en-US" sz="32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en-US" altLang="zh-TW" sz="3200" dirty="0" smtClean="0"/>
            <a:t>Social Insurance </a:t>
          </a:r>
          <a:endParaRPr lang="zh-TW" altLang="en-US" sz="32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9EF3A846-AD48-4CC5-A843-CFC8BA597E5E}">
      <dgm:prSet custT="1"/>
      <dgm:spPr/>
      <dgm:t>
        <a:bodyPr/>
        <a:lstStyle/>
        <a:p>
          <a:r>
            <a:rPr lang="en-US" altLang="zh-TW" sz="4400" dirty="0" smtClean="0"/>
            <a:t>P2P Lending </a:t>
          </a:r>
          <a:endParaRPr lang="zh-TW" altLang="en-US" sz="4400" dirty="0"/>
        </a:p>
      </dgm:t>
    </dgm:pt>
    <dgm:pt modelId="{9F28632F-C432-4198-B2DC-497B3821C701}" type="par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B681A612-41BA-4083-B266-81C8D6BD606C}" type="sib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D16B55C7-8D5C-4410-96A4-B34BC06211B3}" type="pres">
      <dgm:prSet presAssocID="{9F28632F-C432-4198-B2DC-497B3821C701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A40E89-6181-467A-9FF6-C4E9D1639074}" type="pres">
      <dgm:prSet presAssocID="{9F28632F-C432-4198-B2DC-497B3821C701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6DAB211B-5359-477A-9C39-348F0F7EA1A8}" type="pres">
      <dgm:prSet presAssocID="{9EF3A846-AD48-4CC5-A843-CFC8BA597E5E}" presName="root2" presStyleCnt="0"/>
      <dgm:spPr/>
    </dgm:pt>
    <dgm:pt modelId="{18DD242D-03EB-4A14-A3B6-762749B1D06C}" type="pres">
      <dgm:prSet presAssocID="{9EF3A846-AD48-4CC5-A843-CFC8BA597E5E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7B4620A-122E-4BB5-A5F3-FAF4241849F8}" type="pres">
      <dgm:prSet presAssocID="{9EF3A846-AD48-4CC5-A843-CFC8BA597E5E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2CEAA5E6-DCA8-458F-BEA9-82C2A31BA752}" type="presOf" srcId="{9F28632F-C432-4198-B2DC-497B3821C701}" destId="{D16B55C7-8D5C-4410-96A4-B34BC06211B3}" srcOrd="0" destOrd="0" presId="urn:microsoft.com/office/officeart/2008/layout/HorizontalMultiLevelHierarchy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D030C0CF-A5E9-4E40-8C8F-80414D7D599E}" srcId="{6158DE94-E162-4C41-BD46-D1C8905F6342}" destId="{9EF3A846-AD48-4CC5-A843-CFC8BA597E5E}" srcOrd="0" destOrd="0" parTransId="{9F28632F-C432-4198-B2DC-497B3821C701}" sibTransId="{B681A612-41BA-4083-B266-81C8D6BD606C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F8301BAE-D12A-48EE-A307-58F27D00A6AC}" type="presOf" srcId="{9F28632F-C432-4198-B2DC-497B3821C701}" destId="{92A40E89-6181-467A-9FF6-C4E9D1639074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C4E03323-BE32-49EE-B600-189F10384A06}" type="presOf" srcId="{9EF3A846-AD48-4CC5-A843-CFC8BA597E5E}" destId="{18DD242D-03EB-4A14-A3B6-762749B1D06C}" srcOrd="0" destOrd="0" presId="urn:microsoft.com/office/officeart/2008/layout/HorizontalMultiLevelHierarchy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FABC2104-E00E-4AEC-A07C-7B45E96B69C3}" type="presParOf" srcId="{19F5D0D7-3EA2-424D-9567-0F56303B7EF1}" destId="{D16B55C7-8D5C-4410-96A4-B34BC06211B3}" srcOrd="0" destOrd="0" presId="urn:microsoft.com/office/officeart/2008/layout/HorizontalMultiLevelHierarchy"/>
    <dgm:cxn modelId="{C9D5E0B0-9DDB-4FB0-9151-8FB922AE6019}" type="presParOf" srcId="{D16B55C7-8D5C-4410-96A4-B34BC06211B3}" destId="{92A40E89-6181-467A-9FF6-C4E9D1639074}" srcOrd="0" destOrd="0" presId="urn:microsoft.com/office/officeart/2008/layout/HorizontalMultiLevelHierarchy"/>
    <dgm:cxn modelId="{9711ED0F-1A6F-4CED-83AF-6E2A44A9D845}" type="presParOf" srcId="{19F5D0D7-3EA2-424D-9567-0F56303B7EF1}" destId="{6DAB211B-5359-477A-9C39-348F0F7EA1A8}" srcOrd="1" destOrd="0" presId="urn:microsoft.com/office/officeart/2008/layout/HorizontalMultiLevelHierarchy"/>
    <dgm:cxn modelId="{51850082-645E-417D-97D9-07BC9FB3F8CA}" type="presParOf" srcId="{6DAB211B-5359-477A-9C39-348F0F7EA1A8}" destId="{18DD242D-03EB-4A14-A3B6-762749B1D06C}" srcOrd="0" destOrd="0" presId="urn:microsoft.com/office/officeart/2008/layout/HorizontalMultiLevelHierarchy"/>
    <dgm:cxn modelId="{7686041A-0FD8-4976-B242-EBC679A12BC8}" type="presParOf" srcId="{6DAB211B-5359-477A-9C39-348F0F7EA1A8}" destId="{D7B4620A-122E-4BB5-A5F3-FAF4241849F8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2736484" y="-15362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Third party payment</a:t>
          </a:r>
          <a:endParaRPr lang="zh-TW" altLang="en-US" sz="1400" kern="1200" dirty="0"/>
        </a:p>
      </dsp:txBody>
      <dsp:txXfrm>
        <a:off x="2915511" y="32504"/>
        <a:ext cx="864416" cy="898706"/>
      </dsp:txXfrm>
    </dsp:sp>
    <dsp:sp modelId="{D1B1E31A-B4EA-47B7-A368-CB29DED706B0}">
      <dsp:nvSpPr>
        <dsp:cNvPr id="0" name=""/>
        <dsp:cNvSpPr/>
      </dsp:nvSpPr>
      <dsp:spPr>
        <a:xfrm rot="1080000">
          <a:off x="3972171" y="541391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3972985" y="600801"/>
        <a:ext cx="77585" cy="193643"/>
      </dsp:txXfrm>
    </dsp:sp>
    <dsp:sp modelId="{330C8809-52CE-BB4D-9A38-8EBADEBCA67A}">
      <dsp:nvSpPr>
        <dsp:cNvPr id="0" name=""/>
        <dsp:cNvSpPr/>
      </dsp:nvSpPr>
      <dsp:spPr>
        <a:xfrm>
          <a:off x="4102189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Mobile</a:t>
          </a:r>
          <a:r>
            <a:rPr lang="zh-TW" altLang="en-US" sz="1400" kern="1200" dirty="0" smtClean="0"/>
            <a:t/>
          </a:r>
          <a:br>
            <a:rPr lang="zh-TW" altLang="en-US" sz="1400" kern="1200" dirty="0" smtClean="0"/>
          </a:br>
          <a:r>
            <a:rPr lang="en-US" altLang="zh-TW" sz="1400" kern="1200" dirty="0" smtClean="0"/>
            <a:t>payment</a:t>
          </a:r>
          <a:endParaRPr lang="zh-TW" altLang="en-US" sz="1400" kern="1200" dirty="0"/>
        </a:p>
      </dsp:txBody>
      <dsp:txXfrm>
        <a:off x="4281216" y="476247"/>
        <a:ext cx="864416" cy="898706"/>
      </dsp:txXfrm>
    </dsp:sp>
    <dsp:sp modelId="{7F41E8BB-E593-4041-A7B6-E439DCFE423D}">
      <dsp:nvSpPr>
        <dsp:cNvPr id="0" name=""/>
        <dsp:cNvSpPr/>
      </dsp:nvSpPr>
      <dsp:spPr>
        <a:xfrm rot="3240000">
          <a:off x="5085499" y="1342887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5091477" y="1395701"/>
        <a:ext cx="67679" cy="193643"/>
      </dsp:txXfrm>
    </dsp:sp>
    <dsp:sp modelId="{83DDF826-A90E-4FFA-B523-871CCB526011}">
      <dsp:nvSpPr>
        <dsp:cNvPr id="0" name=""/>
        <dsp:cNvSpPr/>
      </dsp:nvSpPr>
      <dsp:spPr>
        <a:xfrm>
          <a:off x="4946240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P2P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lending</a:t>
          </a:r>
          <a:endParaRPr lang="zh-TW" altLang="en-US" sz="1400" kern="1200" dirty="0"/>
        </a:p>
      </dsp:txBody>
      <dsp:txXfrm>
        <a:off x="5125267" y="1637985"/>
        <a:ext cx="864416" cy="898706"/>
      </dsp:txXfrm>
    </dsp:sp>
    <dsp:sp modelId="{A2A61815-7D3B-4CA3-81DC-F0864ED9FFC0}">
      <dsp:nvSpPr>
        <dsp:cNvPr id="0" name=""/>
        <dsp:cNvSpPr/>
      </dsp:nvSpPr>
      <dsp:spPr>
        <a:xfrm rot="5400000">
          <a:off x="5513744" y="264148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5526864" y="2692916"/>
        <a:ext cx="61223" cy="193643"/>
      </dsp:txXfrm>
    </dsp:sp>
    <dsp:sp modelId="{6D8EAAE1-6433-4EB8-8E6B-6ED9F9AE8B6D}">
      <dsp:nvSpPr>
        <dsp:cNvPr id="0" name=""/>
        <dsp:cNvSpPr/>
      </dsp:nvSpPr>
      <dsp:spPr>
        <a:xfrm>
          <a:off x="4946240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Crowd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funding </a:t>
          </a:r>
          <a:endParaRPr lang="zh-TW" altLang="en-US" sz="1400" kern="1200" dirty="0"/>
        </a:p>
      </dsp:txBody>
      <dsp:txXfrm>
        <a:off x="5125267" y="3073972"/>
        <a:ext cx="864416" cy="898706"/>
      </dsp:txXfrm>
    </dsp:sp>
    <dsp:sp modelId="{8EE22EF3-15D6-4E4D-821C-678AAD5A5843}">
      <dsp:nvSpPr>
        <dsp:cNvPr id="0" name=""/>
        <dsp:cNvSpPr/>
      </dsp:nvSpPr>
      <dsp:spPr>
        <a:xfrm rot="7560000">
          <a:off x="5088716" y="3940611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5111743" y="3993425"/>
        <a:ext cx="67679" cy="193643"/>
      </dsp:txXfrm>
    </dsp:sp>
    <dsp:sp modelId="{FD10E9A9-BD77-493B-8092-CADFA27FA628}">
      <dsp:nvSpPr>
        <dsp:cNvPr id="0" name=""/>
        <dsp:cNvSpPr/>
      </dsp:nvSpPr>
      <dsp:spPr>
        <a:xfrm>
          <a:off x="4102189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Virtual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Currency</a:t>
          </a:r>
          <a:endParaRPr lang="zh-TW" altLang="en-US" sz="1400" kern="1200" dirty="0"/>
        </a:p>
      </dsp:txBody>
      <dsp:txXfrm>
        <a:off x="4281216" y="4235709"/>
        <a:ext cx="864416" cy="898706"/>
      </dsp:txXfrm>
    </dsp:sp>
    <dsp:sp modelId="{A792CA86-ABE7-46CD-9149-E9D79BD6C012}">
      <dsp:nvSpPr>
        <dsp:cNvPr id="0" name=""/>
        <dsp:cNvSpPr/>
      </dsp:nvSpPr>
      <dsp:spPr>
        <a:xfrm rot="9720000">
          <a:off x="3978137" y="4744597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4010573" y="4804007"/>
        <a:ext cx="77585" cy="193643"/>
      </dsp:txXfrm>
    </dsp:sp>
    <dsp:sp modelId="{6B2BB0D2-C126-468D-A88F-33DCDE0B0ABC}">
      <dsp:nvSpPr>
        <dsp:cNvPr id="0" name=""/>
        <dsp:cNvSpPr/>
      </dsp:nvSpPr>
      <dsp:spPr>
        <a:xfrm>
          <a:off x="2736484" y="4493326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Insurance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Tech</a:t>
          </a:r>
          <a:endParaRPr lang="zh-TW" altLang="en-US" sz="1400" kern="1200" dirty="0"/>
        </a:p>
      </dsp:txBody>
      <dsp:txXfrm>
        <a:off x="2915511" y="4679454"/>
        <a:ext cx="864416" cy="898706"/>
      </dsp:txXfrm>
    </dsp:sp>
    <dsp:sp modelId="{0F817E7F-8D37-4CC6-A990-139D08E8E6ED}">
      <dsp:nvSpPr>
        <dsp:cNvPr id="0" name=""/>
        <dsp:cNvSpPr/>
      </dsp:nvSpPr>
      <dsp:spPr>
        <a:xfrm rot="11880000">
          <a:off x="2612433" y="4746535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2644869" y="4816219"/>
        <a:ext cx="77585" cy="193643"/>
      </dsp:txXfrm>
    </dsp:sp>
    <dsp:sp modelId="{0EA30E45-768F-40BF-AE29-76C3FFCF493D}">
      <dsp:nvSpPr>
        <dsp:cNvPr id="0" name=""/>
        <dsp:cNvSpPr/>
      </dsp:nvSpPr>
      <dsp:spPr>
        <a:xfrm>
          <a:off x="1370780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Smart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Investment </a:t>
          </a:r>
          <a:endParaRPr lang="zh-TW" altLang="en-US" sz="1400" kern="1200" dirty="0"/>
        </a:p>
      </dsp:txBody>
      <dsp:txXfrm>
        <a:off x="1549807" y="4235709"/>
        <a:ext cx="864416" cy="898706"/>
      </dsp:txXfrm>
    </dsp:sp>
    <dsp:sp modelId="{4016ABF0-D19D-4E86-88A9-E9D0116A5F74}">
      <dsp:nvSpPr>
        <dsp:cNvPr id="0" name=""/>
        <dsp:cNvSpPr/>
      </dsp:nvSpPr>
      <dsp:spPr>
        <a:xfrm rot="14040000">
          <a:off x="1513255" y="3945039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1536282" y="4021319"/>
        <a:ext cx="67679" cy="193643"/>
      </dsp:txXfrm>
    </dsp:sp>
    <dsp:sp modelId="{E6EB4D13-3A58-4B63-9F32-30DC23E923A2}">
      <dsp:nvSpPr>
        <dsp:cNvPr id="0" name=""/>
        <dsp:cNvSpPr/>
      </dsp:nvSpPr>
      <dsp:spPr>
        <a:xfrm>
          <a:off x="526728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Online 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Credit </a:t>
          </a:r>
          <a:endParaRPr lang="zh-TW" altLang="en-US" sz="1400" kern="1200" dirty="0"/>
        </a:p>
      </dsp:txBody>
      <dsp:txXfrm>
        <a:off x="705755" y="3073972"/>
        <a:ext cx="864416" cy="898706"/>
      </dsp:txXfrm>
    </dsp:sp>
    <dsp:sp modelId="{9AC301B6-C0B7-4D86-BFD7-B9192A077313}">
      <dsp:nvSpPr>
        <dsp:cNvPr id="0" name=""/>
        <dsp:cNvSpPr/>
      </dsp:nvSpPr>
      <dsp:spPr>
        <a:xfrm rot="16200000">
          <a:off x="1094232" y="264643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1107352" y="2724105"/>
        <a:ext cx="61223" cy="193643"/>
      </dsp:txXfrm>
    </dsp:sp>
    <dsp:sp modelId="{F445C487-B43B-40DB-9971-27052D8B0140}">
      <dsp:nvSpPr>
        <dsp:cNvPr id="0" name=""/>
        <dsp:cNvSpPr/>
      </dsp:nvSpPr>
      <dsp:spPr>
        <a:xfrm>
          <a:off x="526728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Digital 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Bank</a:t>
          </a:r>
          <a:endParaRPr lang="zh-TW" altLang="en-US" sz="1400" kern="1200" dirty="0"/>
        </a:p>
      </dsp:txBody>
      <dsp:txXfrm>
        <a:off x="705755" y="1637985"/>
        <a:ext cx="864416" cy="898706"/>
      </dsp:txXfrm>
    </dsp:sp>
    <dsp:sp modelId="{6989CE8A-0CAF-4DB4-8FF4-E50E8F206837}">
      <dsp:nvSpPr>
        <dsp:cNvPr id="0" name=""/>
        <dsp:cNvSpPr/>
      </dsp:nvSpPr>
      <dsp:spPr>
        <a:xfrm rot="18360000">
          <a:off x="1510038" y="1347315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 dirty="0"/>
        </a:p>
      </dsp:txBody>
      <dsp:txXfrm>
        <a:off x="1516016" y="1423595"/>
        <a:ext cx="67679" cy="193643"/>
      </dsp:txXfrm>
    </dsp:sp>
    <dsp:sp modelId="{4FC87059-68E8-49F5-8B25-7DF51757370F}">
      <dsp:nvSpPr>
        <dsp:cNvPr id="0" name=""/>
        <dsp:cNvSpPr/>
      </dsp:nvSpPr>
      <dsp:spPr>
        <a:xfrm>
          <a:off x="1370780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EC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Finance </a:t>
          </a:r>
          <a:endParaRPr lang="zh-TW" altLang="en-US" sz="1400" kern="1200" dirty="0"/>
        </a:p>
      </dsp:txBody>
      <dsp:txXfrm>
        <a:off x="1549807" y="476247"/>
        <a:ext cx="864416" cy="898706"/>
      </dsp:txXfrm>
    </dsp:sp>
    <dsp:sp modelId="{B6AEE679-2ED8-4E44-9D8E-A7A2EE407F9C}">
      <dsp:nvSpPr>
        <dsp:cNvPr id="0" name=""/>
        <dsp:cNvSpPr/>
      </dsp:nvSpPr>
      <dsp:spPr>
        <a:xfrm rot="20520000">
          <a:off x="2606466" y="543329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2607280" y="613013"/>
        <a:ext cx="77585" cy="193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1156917" y="-10150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Third  party payment </a:t>
          </a:r>
          <a:endParaRPr lang="zh-TW" altLang="en-US" sz="900" kern="1200" dirty="0"/>
        </a:p>
      </dsp:txBody>
      <dsp:txXfrm>
        <a:off x="1274424" y="20667"/>
        <a:ext cx="567377" cy="589882"/>
      </dsp:txXfrm>
    </dsp:sp>
    <dsp:sp modelId="{D1B1E31A-B4EA-47B7-A368-CB29DED706B0}">
      <dsp:nvSpPr>
        <dsp:cNvPr id="0" name=""/>
        <dsp:cNvSpPr/>
      </dsp:nvSpPr>
      <dsp:spPr>
        <a:xfrm rot="1350000">
          <a:off x="1955507" y="389098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1956323" y="427362"/>
        <a:ext cx="50030" cy="127100"/>
      </dsp:txXfrm>
    </dsp:sp>
    <dsp:sp modelId="{330C8809-52CE-BB4D-9A38-8EBADEBCA67A}">
      <dsp:nvSpPr>
        <dsp:cNvPr id="0" name=""/>
        <dsp:cNvSpPr/>
      </dsp:nvSpPr>
      <dsp:spPr>
        <a:xfrm>
          <a:off x="2026914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Mobile payment </a:t>
          </a:r>
          <a:endParaRPr lang="zh-TW" altLang="en-US" sz="900" kern="1200" dirty="0"/>
        </a:p>
      </dsp:txBody>
      <dsp:txXfrm>
        <a:off x="2144421" y="381031"/>
        <a:ext cx="567377" cy="589882"/>
      </dsp:txXfrm>
    </dsp:sp>
    <dsp:sp modelId="{7F41E8BB-E593-4041-A7B6-E439DCFE423D}">
      <dsp:nvSpPr>
        <dsp:cNvPr id="0" name=""/>
        <dsp:cNvSpPr/>
      </dsp:nvSpPr>
      <dsp:spPr>
        <a:xfrm rot="4050000">
          <a:off x="2577873" y="1003496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583387" y="1037611"/>
        <a:ext cx="41684" cy="127100"/>
      </dsp:txXfrm>
    </dsp:sp>
    <dsp:sp modelId="{83DDF826-A90E-4FFA-B523-871CCB526011}">
      <dsp:nvSpPr>
        <dsp:cNvPr id="0" name=""/>
        <dsp:cNvSpPr/>
      </dsp:nvSpPr>
      <dsp:spPr>
        <a:xfrm>
          <a:off x="2387279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P2P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landing </a:t>
          </a:r>
          <a:endParaRPr lang="zh-TW" altLang="en-US" sz="900" kern="1200" dirty="0"/>
        </a:p>
      </dsp:txBody>
      <dsp:txXfrm>
        <a:off x="2504786" y="1251028"/>
        <a:ext cx="567377" cy="589882"/>
      </dsp:txXfrm>
    </dsp:sp>
    <dsp:sp modelId="{A2A61815-7D3B-4CA3-81DC-F0864ED9FFC0}">
      <dsp:nvSpPr>
        <dsp:cNvPr id="0" name=""/>
        <dsp:cNvSpPr/>
      </dsp:nvSpPr>
      <dsp:spPr>
        <a:xfrm rot="6750000">
          <a:off x="2579163" y="1873493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2591513" y="1907608"/>
        <a:ext cx="41684" cy="127100"/>
      </dsp:txXfrm>
    </dsp:sp>
    <dsp:sp modelId="{6D8EAAE1-6433-4EB8-8E6B-6ED9F9AE8B6D}">
      <dsp:nvSpPr>
        <dsp:cNvPr id="0" name=""/>
        <dsp:cNvSpPr/>
      </dsp:nvSpPr>
      <dsp:spPr>
        <a:xfrm>
          <a:off x="2026914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Crowd</a:t>
          </a:r>
          <a:br>
            <a:rPr lang="en-US" altLang="zh-TW" sz="900" kern="1200" dirty="0" smtClean="0"/>
          </a:br>
          <a:r>
            <a:rPr lang="en-US" altLang="zh-TW" sz="900" kern="1200" dirty="0" err="1" smtClean="0"/>
            <a:t>fundung</a:t>
          </a:r>
          <a:r>
            <a:rPr lang="en-US" altLang="zh-TW" sz="900" kern="1200" dirty="0" smtClean="0"/>
            <a:t> </a:t>
          </a:r>
          <a:endParaRPr lang="zh-TW" altLang="en-US" sz="900" kern="1200" dirty="0"/>
        </a:p>
      </dsp:txBody>
      <dsp:txXfrm>
        <a:off x="2144421" y="2121025"/>
        <a:ext cx="567377" cy="589882"/>
      </dsp:txXfrm>
    </dsp:sp>
    <dsp:sp modelId="{8EE22EF3-15D6-4E4D-821C-678AAD5A5843}">
      <dsp:nvSpPr>
        <dsp:cNvPr id="0" name=""/>
        <dsp:cNvSpPr/>
      </dsp:nvSpPr>
      <dsp:spPr>
        <a:xfrm rot="9450000">
          <a:off x="1959245" y="248945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979870" y="2527721"/>
        <a:ext cx="50030" cy="127100"/>
      </dsp:txXfrm>
    </dsp:sp>
    <dsp:sp modelId="{FD10E9A9-BD77-493B-8092-CADFA27FA628}">
      <dsp:nvSpPr>
        <dsp:cNvPr id="0" name=""/>
        <dsp:cNvSpPr/>
      </dsp:nvSpPr>
      <dsp:spPr>
        <a:xfrm>
          <a:off x="1156917" y="2359220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Virtual Currency</a:t>
          </a:r>
          <a:endParaRPr lang="zh-TW" altLang="en-US" sz="900" kern="1200" dirty="0"/>
        </a:p>
      </dsp:txBody>
      <dsp:txXfrm>
        <a:off x="1274424" y="2481389"/>
        <a:ext cx="567377" cy="589882"/>
      </dsp:txXfrm>
    </dsp:sp>
    <dsp:sp modelId="{A792CA86-ABE7-46CD-9149-E9D79BD6C012}">
      <dsp:nvSpPr>
        <dsp:cNvPr id="0" name=""/>
        <dsp:cNvSpPr/>
      </dsp:nvSpPr>
      <dsp:spPr>
        <a:xfrm rot="12150000">
          <a:off x="1089248" y="2491005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109873" y="2537475"/>
        <a:ext cx="50030" cy="127100"/>
      </dsp:txXfrm>
    </dsp:sp>
    <dsp:sp modelId="{0EA30E45-768F-40BF-AE29-76C3FFCF493D}">
      <dsp:nvSpPr>
        <dsp:cNvPr id="0" name=""/>
        <dsp:cNvSpPr/>
      </dsp:nvSpPr>
      <dsp:spPr>
        <a:xfrm>
          <a:off x="286920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Insurance 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Tech</a:t>
          </a:r>
          <a:endParaRPr lang="zh-TW" altLang="en-US" sz="900" kern="1200" dirty="0"/>
        </a:p>
      </dsp:txBody>
      <dsp:txXfrm>
        <a:off x="404427" y="2121025"/>
        <a:ext cx="567377" cy="589882"/>
      </dsp:txXfrm>
    </dsp:sp>
    <dsp:sp modelId="{4016ABF0-D19D-4E86-88A9-E9D0116A5F74}">
      <dsp:nvSpPr>
        <dsp:cNvPr id="0" name=""/>
        <dsp:cNvSpPr/>
      </dsp:nvSpPr>
      <dsp:spPr>
        <a:xfrm rot="14850000">
          <a:off x="478804" y="1876607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491154" y="1927226"/>
        <a:ext cx="41684" cy="127100"/>
      </dsp:txXfrm>
    </dsp:sp>
    <dsp:sp modelId="{E6EB4D13-3A58-4B63-9F32-30DC23E923A2}">
      <dsp:nvSpPr>
        <dsp:cNvPr id="0" name=""/>
        <dsp:cNvSpPr/>
      </dsp:nvSpPr>
      <dsp:spPr>
        <a:xfrm>
          <a:off x="-73443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Smart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Investment </a:t>
          </a:r>
          <a:endParaRPr lang="zh-TW" altLang="en-US" sz="900" kern="1200" dirty="0"/>
        </a:p>
      </dsp:txBody>
      <dsp:txXfrm>
        <a:off x="44064" y="1251028"/>
        <a:ext cx="567377" cy="589882"/>
      </dsp:txXfrm>
    </dsp:sp>
    <dsp:sp modelId="{9AC301B6-C0B7-4D86-BFD7-B9192A077313}">
      <dsp:nvSpPr>
        <dsp:cNvPr id="0" name=""/>
        <dsp:cNvSpPr/>
      </dsp:nvSpPr>
      <dsp:spPr>
        <a:xfrm rot="17550000">
          <a:off x="477514" y="1006610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483028" y="1057229"/>
        <a:ext cx="41684" cy="127100"/>
      </dsp:txXfrm>
    </dsp:sp>
    <dsp:sp modelId="{F445C487-B43B-40DB-9971-27052D8B0140}">
      <dsp:nvSpPr>
        <dsp:cNvPr id="0" name=""/>
        <dsp:cNvSpPr/>
      </dsp:nvSpPr>
      <dsp:spPr>
        <a:xfrm>
          <a:off x="286920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Online Credit </a:t>
          </a:r>
          <a:endParaRPr lang="zh-TW" altLang="en-US" sz="900" kern="1200" dirty="0"/>
        </a:p>
      </dsp:txBody>
      <dsp:txXfrm>
        <a:off x="404427" y="381031"/>
        <a:ext cx="567377" cy="589882"/>
      </dsp:txXfrm>
    </dsp:sp>
    <dsp:sp modelId="{6989CE8A-0CAF-4DB4-8FF4-E50E8F206837}">
      <dsp:nvSpPr>
        <dsp:cNvPr id="0" name=""/>
        <dsp:cNvSpPr/>
      </dsp:nvSpPr>
      <dsp:spPr>
        <a:xfrm rot="20250000">
          <a:off x="1085510" y="39064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 dirty="0"/>
        </a:p>
      </dsp:txBody>
      <dsp:txXfrm>
        <a:off x="1086326" y="437117"/>
        <a:ext cx="50030" cy="1271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9889" y="2709333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2254956"/>
              </a:lnTo>
              <a:lnTo>
                <a:pt x="591700" y="2254956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7457" y="3778529"/>
        <a:ext cx="116564" cy="116564"/>
      </dsp:txXfrm>
    </dsp:sp>
    <dsp:sp modelId="{16F8181C-3500-9040-97B9-880838ED1EBB}">
      <dsp:nvSpPr>
        <dsp:cNvPr id="0" name=""/>
        <dsp:cNvSpPr/>
      </dsp:nvSpPr>
      <dsp:spPr>
        <a:xfrm>
          <a:off x="2739889" y="2709333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1127478"/>
              </a:lnTo>
              <a:lnTo>
                <a:pt x="591700" y="1127478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3241239"/>
        <a:ext cx="63665" cy="63665"/>
      </dsp:txXfrm>
    </dsp:sp>
    <dsp:sp modelId="{81CAB378-A240-5F49-9E4E-55345AE7ACF3}">
      <dsp:nvSpPr>
        <dsp:cNvPr id="0" name=""/>
        <dsp:cNvSpPr/>
      </dsp:nvSpPr>
      <dsp:spPr>
        <a:xfrm>
          <a:off x="2739889" y="2663613"/>
          <a:ext cx="5917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1700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20947" y="2694540"/>
        <a:ext cx="29585" cy="29585"/>
      </dsp:txXfrm>
    </dsp:sp>
    <dsp:sp modelId="{0449B6F4-C8E7-C541-B4D6-5D88D6B5A196}">
      <dsp:nvSpPr>
        <dsp:cNvPr id="0" name=""/>
        <dsp:cNvSpPr/>
      </dsp:nvSpPr>
      <dsp:spPr>
        <a:xfrm>
          <a:off x="2739889" y="1581855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1127478"/>
              </a:moveTo>
              <a:lnTo>
                <a:pt x="295850" y="1127478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2113761"/>
        <a:ext cx="63665" cy="63665"/>
      </dsp:txXfrm>
    </dsp:sp>
    <dsp:sp modelId="{D16B55C7-8D5C-4410-96A4-B34BC06211B3}">
      <dsp:nvSpPr>
        <dsp:cNvPr id="0" name=""/>
        <dsp:cNvSpPr/>
      </dsp:nvSpPr>
      <dsp:spPr>
        <a:xfrm>
          <a:off x="2739889" y="454377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2254956"/>
              </a:moveTo>
              <a:lnTo>
                <a:pt x="295850" y="2254956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/>
        </a:p>
      </dsp:txBody>
      <dsp:txXfrm>
        <a:off x="2977457" y="1523572"/>
        <a:ext cx="116564" cy="116564"/>
      </dsp:txXfrm>
    </dsp:sp>
    <dsp:sp modelId="{EF40F68A-3927-6E4A-9137-E1C8E52492E5}">
      <dsp:nvSpPr>
        <dsp:cNvPr id="0" name=""/>
        <dsp:cNvSpPr/>
      </dsp:nvSpPr>
      <dsp:spPr>
        <a:xfrm rot="16200000">
          <a:off x="-84739" y="2258342"/>
          <a:ext cx="4747276" cy="9019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6000" kern="1200" dirty="0" smtClean="0"/>
            <a:t>Social Finance </a:t>
          </a:r>
          <a:endParaRPr lang="zh-TW" altLang="en-US" sz="6000" kern="1200" dirty="0"/>
        </a:p>
      </dsp:txBody>
      <dsp:txXfrm>
        <a:off x="-84739" y="2258342"/>
        <a:ext cx="4747276" cy="901982"/>
      </dsp:txXfrm>
    </dsp:sp>
    <dsp:sp modelId="{18DD242D-03EB-4A14-A3B6-762749B1D06C}">
      <dsp:nvSpPr>
        <dsp:cNvPr id="0" name=""/>
        <dsp:cNvSpPr/>
      </dsp:nvSpPr>
      <dsp:spPr>
        <a:xfrm>
          <a:off x="3331590" y="3385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 Lending </a:t>
          </a:r>
          <a:endParaRPr lang="zh-TW" altLang="en-US" sz="4400" kern="1200" dirty="0"/>
        </a:p>
      </dsp:txBody>
      <dsp:txXfrm>
        <a:off x="3331590" y="3385"/>
        <a:ext cx="2958502" cy="901982"/>
      </dsp:txXfrm>
    </dsp:sp>
    <dsp:sp modelId="{06EC4BCE-58BA-2C45-AFB0-116941CE27BB}">
      <dsp:nvSpPr>
        <dsp:cNvPr id="0" name=""/>
        <dsp:cNvSpPr/>
      </dsp:nvSpPr>
      <dsp:spPr>
        <a:xfrm>
          <a:off x="3331590" y="1130864"/>
          <a:ext cx="2958502" cy="901982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Crowdfunding</a:t>
          </a:r>
          <a:r>
            <a:rPr lang="en-US" altLang="zh-TW" sz="4000" kern="1200" dirty="0" smtClean="0"/>
            <a:t> </a:t>
          </a:r>
          <a:endParaRPr lang="zh-TW" altLang="en-US" sz="4000" kern="1200" dirty="0"/>
        </a:p>
      </dsp:txBody>
      <dsp:txXfrm>
        <a:off x="3331590" y="1130864"/>
        <a:ext cx="2958502" cy="901982"/>
      </dsp:txXfrm>
    </dsp:sp>
    <dsp:sp modelId="{28B66FA9-E16F-E54A-8C59-FFC162E909C7}">
      <dsp:nvSpPr>
        <dsp:cNvPr id="0" name=""/>
        <dsp:cNvSpPr/>
      </dsp:nvSpPr>
      <dsp:spPr>
        <a:xfrm>
          <a:off x="3331590" y="2258342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err="1" smtClean="0"/>
            <a:t>Crowdinvesting</a:t>
          </a:r>
          <a:endParaRPr lang="zh-TW" altLang="en-US" sz="3600" kern="1200" dirty="0"/>
        </a:p>
      </dsp:txBody>
      <dsp:txXfrm>
        <a:off x="3331590" y="2258342"/>
        <a:ext cx="2958502" cy="901982"/>
      </dsp:txXfrm>
    </dsp:sp>
    <dsp:sp modelId="{D23B1F80-E6FF-8640-84DB-A80E95070184}">
      <dsp:nvSpPr>
        <dsp:cNvPr id="0" name=""/>
        <dsp:cNvSpPr/>
      </dsp:nvSpPr>
      <dsp:spPr>
        <a:xfrm>
          <a:off x="3331590" y="3385820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Virtual Currency </a:t>
          </a:r>
          <a:endParaRPr lang="zh-TW" altLang="en-US" sz="3200" kern="1200" dirty="0"/>
        </a:p>
      </dsp:txBody>
      <dsp:txXfrm>
        <a:off x="3331590" y="3385820"/>
        <a:ext cx="2958502" cy="901982"/>
      </dsp:txXfrm>
    </dsp:sp>
    <dsp:sp modelId="{A35B2BFD-01FA-2440-A580-31002AD88FA7}">
      <dsp:nvSpPr>
        <dsp:cNvPr id="0" name=""/>
        <dsp:cNvSpPr/>
      </dsp:nvSpPr>
      <dsp:spPr>
        <a:xfrm>
          <a:off x="3331590" y="4513298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Social Insurance </a:t>
          </a:r>
          <a:endParaRPr lang="zh-TW" altLang="en-US" sz="3200" kern="1200" dirty="0"/>
        </a:p>
      </dsp:txBody>
      <dsp:txXfrm>
        <a:off x="3331590" y="4513298"/>
        <a:ext cx="2958502" cy="901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2FB1B-645A-40C2-9D3F-69B9DC873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25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2229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35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53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3401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72285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316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627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876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82969-6598-4F33-9756-4285D22A267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28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一個人拿手機，有折價券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82969-6598-4F33-9756-4285D22A267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71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23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647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3600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2019/5/21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2019/5/21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microsoft.com/office/2007/relationships/hdphoto" Target="../media/hdphoto6.wdp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28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8.jp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7.png"/><Relationship Id="rId16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jpeg"/><Relationship Id="rId10" Type="http://schemas.openxmlformats.org/officeDocument/2006/relationships/image" Target="../media/image44.png"/><Relationship Id="rId4" Type="http://schemas.openxmlformats.org/officeDocument/2006/relationships/image" Target="../media/image7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emf"/><Relationship Id="rId4" Type="http://schemas.openxmlformats.org/officeDocument/2006/relationships/image" Target="../media/image7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microsoft.com/office/2007/relationships/hdphoto" Target="../media/hdphoto1.wdp"/><Relationship Id="rId5" Type="http://schemas.openxmlformats.org/officeDocument/2006/relationships/diagramData" Target="../diagrams/data3.xml"/><Relationship Id="rId10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openxmlformats.org/officeDocument/2006/relationships/image" Target="../media/image13.jpeg"/><Relationship Id="rId12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jpe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18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6.wdp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16560" y="1061364"/>
            <a:ext cx="11623040" cy="23876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Social Finance Computing </a:t>
            </a:r>
            <a:br>
              <a:rPr lang="en-US" sz="5400" dirty="0" smtClean="0">
                <a:solidFill>
                  <a:srgbClr val="002060"/>
                </a:solidFill>
              </a:rPr>
            </a:br>
            <a:r>
              <a:rPr lang="zh-TW" altLang="en-US" sz="5400" dirty="0" smtClean="0">
                <a:solidFill>
                  <a:srgbClr val="002060"/>
                </a:solidFill>
              </a:rPr>
              <a:t>社群金融計算</a:t>
            </a:r>
            <a:endParaRPr lang="en-US" sz="4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012856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Yung-Ming Li, Ph.D.</a:t>
            </a:r>
          </a:p>
          <a:p>
            <a:r>
              <a:rPr lang="en-US" dirty="0" smtClean="0"/>
              <a:t>Institute of Information Management</a:t>
            </a:r>
          </a:p>
          <a:p>
            <a:r>
              <a:rPr lang="en-US" dirty="0" smtClean="0"/>
              <a:t>National </a:t>
            </a:r>
            <a:r>
              <a:rPr lang="en-US" dirty="0" err="1" smtClean="0"/>
              <a:t>Chiao</a:t>
            </a:r>
            <a:r>
              <a:rPr lang="en-US" dirty="0" smtClean="0"/>
              <a:t> Tung University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426720" y="1468917"/>
            <a:ext cx="5537200" cy="468649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圓角矩形 5"/>
          <p:cNvSpPr/>
          <p:nvPr/>
        </p:nvSpPr>
        <p:spPr>
          <a:xfrm>
            <a:off x="6146800" y="1468917"/>
            <a:ext cx="5811520" cy="47591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023" y="365125"/>
            <a:ext cx="12404911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(4):</a:t>
            </a:r>
            <a:r>
              <a:rPr kumimoji="1" lang="en-US" altLang="zh-TW" sz="4000" b="1" dirty="0" smtClean="0"/>
              <a:t>Service Un-bundling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graphicFrame>
        <p:nvGraphicFramePr>
          <p:cNvPr id="13" name="資料庫圖表 6"/>
          <p:cNvGraphicFramePr/>
          <p:nvPr>
            <p:extLst>
              <p:ext uri="{D42A27DB-BD31-4B8C-83A1-F6EECF244321}">
                <p14:modId xmlns:p14="http://schemas.microsoft.com/office/powerpoint/2010/main" val="3225041857"/>
              </p:ext>
            </p:extLst>
          </p:nvPr>
        </p:nvGraphicFramePr>
        <p:xfrm>
          <a:off x="8066333" y="2028110"/>
          <a:ext cx="3116227" cy="309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659563" y="2633470"/>
            <a:ext cx="19405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/>
            </a:r>
            <a:b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</a:br>
            <a:r>
              <a:rPr kumimoji="1"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Digital </a:t>
            </a:r>
            <a:r>
              <a:rPr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Finance </a:t>
            </a:r>
            <a:endParaRPr kumimoji="1" lang="en-US" altLang="zh-TW" sz="3200" dirty="0" smtClean="0"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6228" y="2739190"/>
            <a:ext cx="1843056" cy="1843056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845191" y="1640059"/>
            <a:ext cx="21051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Traditional finance 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1027870" y="3684515"/>
            <a:ext cx="1427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Saving 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Loan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/>
              <a:t>P</a:t>
            </a:r>
            <a:r>
              <a:rPr kumimoji="1" lang="en-US" altLang="zh-TW" dirty="0" smtClean="0"/>
              <a:t>ayment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Exchange </a:t>
            </a:r>
            <a:endParaRPr kumimoji="1"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194864" y="5355191"/>
            <a:ext cx="285916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1800"/>
              </a:lnSpc>
            </a:pPr>
            <a:r>
              <a:rPr kumimoji="1" lang="en-US" altLang="zh-TW" dirty="0" smtClean="0"/>
              <a:t>Financial Service </a:t>
            </a:r>
            <a:r>
              <a:rPr kumimoji="1" lang="en-US" altLang="zh-TW" b="1" dirty="0" smtClean="0"/>
              <a:t>un-</a:t>
            </a:r>
            <a:r>
              <a:rPr kumimoji="1" lang="en-US" altLang="zh-TW" b="1" dirty="0" err="1" smtClean="0"/>
              <a:t>bunding</a:t>
            </a:r>
            <a:endParaRPr kumimoji="1" lang="en-US" altLang="zh-TW" b="1" dirty="0"/>
          </a:p>
          <a:p>
            <a:endParaRPr kumimoji="1" lang="en-US" altLang="zh-TW" sz="1600" dirty="0" smtClean="0">
              <a:latin typeface="+mn-ea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858" y="2880691"/>
            <a:ext cx="1483937" cy="1483937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8610600" y="1510429"/>
            <a:ext cx="1753434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Digital Finance 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270747" y="5400566"/>
            <a:ext cx="2884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/>
              <a:t>All </a:t>
            </a:r>
            <a:r>
              <a:rPr kumimoji="1" lang="en-US" altLang="zh-TW" dirty="0" smtClean="0"/>
              <a:t>financial </a:t>
            </a:r>
            <a:r>
              <a:rPr kumimoji="1" lang="en-US" altLang="zh-TW" dirty="0"/>
              <a:t>service </a:t>
            </a:r>
            <a:endParaRPr kumimoji="1" lang="zh-TW" altLang="en-US" dirty="0"/>
          </a:p>
          <a:p>
            <a:pPr algn="ctr"/>
            <a:r>
              <a:rPr kumimoji="1" lang="en-US" altLang="zh-TW" dirty="0" smtClean="0"/>
              <a:t> in one bank</a:t>
            </a:r>
            <a:endParaRPr kumimoji="1" lang="zh-TW" altLang="en-US" dirty="0"/>
          </a:p>
        </p:txBody>
      </p:sp>
      <p:cxnSp>
        <p:nvCxnSpPr>
          <p:cNvPr id="36" name="直線箭頭接點 35"/>
          <p:cNvCxnSpPr/>
          <p:nvPr/>
        </p:nvCxnSpPr>
        <p:spPr>
          <a:xfrm>
            <a:off x="7356426" y="4094152"/>
            <a:ext cx="711128" cy="1486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箭頭接點 39"/>
          <p:cNvCxnSpPr/>
          <p:nvPr/>
        </p:nvCxnSpPr>
        <p:spPr>
          <a:xfrm>
            <a:off x="3734741" y="4109013"/>
            <a:ext cx="692194" cy="194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片 43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24" y="3352796"/>
            <a:ext cx="1268433" cy="1369908"/>
          </a:xfrm>
          <a:prstGeom prst="rect">
            <a:avLst/>
          </a:prstGeom>
        </p:spPr>
      </p:pic>
      <p:sp>
        <p:nvSpPr>
          <p:cNvPr id="45" name="橢圓 44"/>
          <p:cNvSpPr/>
          <p:nvPr/>
        </p:nvSpPr>
        <p:spPr>
          <a:xfrm>
            <a:off x="1210750" y="2349508"/>
            <a:ext cx="2869801" cy="28831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7446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694665" y="1520359"/>
            <a:ext cx="5323840" cy="4704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6339840" y="1524000"/>
            <a:ext cx="5689600" cy="4704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087" y="365125"/>
            <a:ext cx="12109077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</a:t>
            </a:r>
            <a:r>
              <a:rPr kumimoji="1" lang="en-US" altLang="zh-TW" sz="4000" dirty="0" smtClean="0"/>
              <a:t>haracteristics </a:t>
            </a:r>
            <a:r>
              <a:rPr kumimoji="1" lang="en-US" altLang="zh-TW" sz="4000" dirty="0"/>
              <a:t>of digital finance </a:t>
            </a:r>
            <a:r>
              <a:rPr kumimoji="1" lang="en-US" altLang="zh-TW" sz="4000" dirty="0" smtClean="0"/>
              <a:t>(5):</a:t>
            </a:r>
            <a:r>
              <a:rPr kumimoji="1" lang="en-US" altLang="zh-TW" sz="4000" b="1" dirty="0" smtClean="0"/>
              <a:t>Micro-financial market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1001806" y="1631119"/>
            <a:ext cx="5016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Traditional finance services focus on </a:t>
            </a:r>
            <a:r>
              <a:rPr kumimoji="1" lang="en-US" altLang="zh-TW" b="1" dirty="0" smtClean="0"/>
              <a:t>secured customers, big, reputational </a:t>
            </a:r>
            <a:r>
              <a:rPr kumimoji="1" lang="en-US" altLang="zh-TW" dirty="0" smtClean="0"/>
              <a:t>customers or companies </a:t>
            </a:r>
            <a:endParaRPr kumimoji="1"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7368988" y="1743294"/>
            <a:ext cx="4188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New Finance services focus on </a:t>
            </a:r>
            <a:r>
              <a:rPr kumimoji="1" lang="en-US" altLang="zh-TW" b="1" dirty="0" smtClean="0"/>
              <a:t>small </a:t>
            </a:r>
            <a:r>
              <a:rPr kumimoji="1" lang="en-US" altLang="zh-TW" dirty="0" smtClean="0"/>
              <a:t>business or </a:t>
            </a:r>
            <a:r>
              <a:rPr kumimoji="1" lang="en-US" altLang="zh-TW" dirty="0"/>
              <a:t>customers </a:t>
            </a:r>
            <a:r>
              <a:rPr kumimoji="1" lang="en-US" altLang="zh-TW" dirty="0" smtClean="0"/>
              <a:t>without </a:t>
            </a:r>
            <a:r>
              <a:rPr kumimoji="1" lang="en-US" altLang="zh-TW" dirty="0"/>
              <a:t>credit </a:t>
            </a:r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87" y="2654976"/>
            <a:ext cx="4636081" cy="2594504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83" y="2240974"/>
            <a:ext cx="3929728" cy="3422508"/>
          </a:xfrm>
        </p:spPr>
      </p:pic>
      <p:sp>
        <p:nvSpPr>
          <p:cNvPr id="43" name="文字方塊 42"/>
          <p:cNvSpPr txBox="1"/>
          <p:nvPr/>
        </p:nvSpPr>
        <p:spPr>
          <a:xfrm>
            <a:off x="3830320" y="5743089"/>
            <a:ext cx="195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Micro-customers</a:t>
            </a:r>
            <a:endParaRPr kumimoji="1" lang="zh-TW" altLang="en-US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7368988" y="5295295"/>
            <a:ext cx="429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Long tail market: “</a:t>
            </a:r>
            <a:r>
              <a:rPr kumimoji="1" lang="en-US" altLang="zh-TW" b="1" dirty="0" smtClean="0"/>
              <a:t>Micro</a:t>
            </a:r>
            <a:r>
              <a:rPr kumimoji="1" lang="en-US" altLang="zh-TW" dirty="0" smtClean="0"/>
              <a:t>” &amp; “</a:t>
            </a:r>
            <a:r>
              <a:rPr kumimoji="1" lang="en-US" altLang="zh-TW" b="1" dirty="0" smtClean="0"/>
              <a:t>Mass</a:t>
            </a:r>
            <a:r>
              <a:rPr kumimoji="1" lang="en-US" altLang="zh-TW" dirty="0" smtClean="0"/>
              <a:t>” market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760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en-US" altLang="zh-TW" sz="3600" dirty="0" smtClean="0"/>
              <a:t>Social  </a:t>
            </a:r>
            <a:r>
              <a:rPr kumimoji="1" lang="en-US" altLang="zh-TW" sz="3600" dirty="0"/>
              <a:t>b</a:t>
            </a:r>
            <a:r>
              <a:rPr kumimoji="1" lang="en-US" altLang="zh-TW" sz="3600" dirty="0" smtClean="0"/>
              <a:t>usiness model: P2P, Crowd, Social Networking</a:t>
            </a:r>
            <a:endParaRPr kumimoji="1" lang="zh-TW" altLang="en-US" sz="3600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Person to Person</a:t>
              </a:r>
              <a:r>
                <a:rPr lang="en-US" altLang="zh-TW" sz="2000" b="1" dirty="0"/>
                <a:t>,</a:t>
              </a:r>
              <a:endParaRPr lang="en-US" altLang="zh-TW" sz="2000" b="1" dirty="0" smtClean="0"/>
            </a:p>
            <a:p>
              <a:r>
                <a:rPr lang="en-US" altLang="zh-TW" sz="2000" b="1" dirty="0" err="1" smtClean="0"/>
                <a:t>disintermediary</a:t>
              </a:r>
              <a:r>
                <a:rPr lang="en-US" altLang="zh-TW" sz="2000" b="1" dirty="0" smtClean="0"/>
                <a:t> 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dirty="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713539"/>
            <a:ext cx="3628570" cy="3676320"/>
            <a:chOff x="4049486" y="1714087"/>
            <a:chExt cx="3628570" cy="3676320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900" b="1" dirty="0" smtClean="0"/>
                <a:t>Long tail market ,</a:t>
              </a:r>
            </a:p>
            <a:p>
              <a:r>
                <a:rPr lang="en-US" altLang="zh-TW" sz="1900" b="1" dirty="0" smtClean="0"/>
                <a:t> micro customer aggregation 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714087"/>
              <a:ext cx="1238616" cy="1209282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2000" b="1" dirty="0" smtClean="0"/>
                <a:t>Crowd</a:t>
              </a:r>
              <a:endParaRPr kumimoji="1" lang="zh-TW" altLang="en-US" sz="20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Mutual interest, trust, reciprocal </a:t>
              </a:r>
              <a:r>
                <a:rPr lang="en-US" altLang="zh-TW" b="1" dirty="0" smtClean="0"/>
                <a:t>resource sharing 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1500" b="1" dirty="0" smtClean="0"/>
                <a:t>Social network</a:t>
              </a:r>
              <a:endParaRPr kumimoji="1" lang="zh-TW" altLang="en-US" sz="15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1333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845236" y="125968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09030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06711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392427" y="2756349"/>
            <a:ext cx="3543369" cy="3367779"/>
            <a:chOff x="392427" y="2955129"/>
            <a:chExt cx="3543369" cy="336777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295512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8201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>
                  <a:solidFill>
                    <a:srgbClr val="604878"/>
                  </a:solidFill>
                </a:rPr>
                <a:t>Transparency  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392427" y="4293969"/>
              <a:ext cx="11957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Efficiency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11113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Low cost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410912" y="5724333"/>
              <a:ext cx="1520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High variety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345472" y="945123"/>
            <a:ext cx="4145031" cy="3131568"/>
            <a:chOff x="4345472" y="1143903"/>
            <a:chExt cx="4145031" cy="3131568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6944" y="1143903"/>
              <a:ext cx="236355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Openness, low entry barrier 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345472" y="2153052"/>
              <a:ext cx="155773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Mass market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341657" y="2710968"/>
              <a:ext cx="198612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Trend prediction (Crowd wisdom)</a:t>
              </a: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24419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71235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68240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42830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14975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398552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522036"/>
            <a:ext cx="150528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Recognition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228246"/>
            <a:ext cx="130837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Trustiness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4975494"/>
            <a:ext cx="135171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 </a:t>
            </a:r>
            <a:r>
              <a:rPr kumimoji="1" lang="en-US" altLang="zh-TW" sz="2000" b="1" dirty="0" smtClean="0">
                <a:solidFill>
                  <a:srgbClr val="C19859"/>
                </a:solidFill>
              </a:rPr>
              <a:t>Endorsing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11220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61133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152535" y="3407242"/>
            <a:ext cx="194360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DA07B"/>
                </a:solidFill>
              </a:rPr>
              <a:t>User generation </a:t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(Crowdsourcing)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13538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580532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7605293" y="5573460"/>
            <a:ext cx="267534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Collaborative sharing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38945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sp>
        <p:nvSpPr>
          <p:cNvPr id="49" name="橢圓 48"/>
          <p:cNvSpPr/>
          <p:nvPr/>
        </p:nvSpPr>
        <p:spPr>
          <a:xfrm>
            <a:off x="100183" y="373943"/>
            <a:ext cx="1238616" cy="1238616"/>
          </a:xfrm>
          <a:prstGeom prst="ellipse">
            <a:avLst/>
          </a:prstGeom>
          <a:solidFill>
            <a:srgbClr val="604878"/>
          </a:solidFill>
          <a:ln>
            <a:solidFill>
              <a:srgbClr val="604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3200" dirty="0" smtClean="0"/>
              <a:t>P2P</a:t>
            </a:r>
            <a:endParaRPr kumimoji="1" lang="zh-TW" altLang="en-US" sz="3200" dirty="0"/>
          </a:p>
        </p:txBody>
      </p:sp>
      <p:sp>
        <p:nvSpPr>
          <p:cNvPr id="52" name="橢圓 51"/>
          <p:cNvSpPr/>
          <p:nvPr/>
        </p:nvSpPr>
        <p:spPr>
          <a:xfrm>
            <a:off x="3820535" y="403459"/>
            <a:ext cx="1238616" cy="1209282"/>
          </a:xfrm>
          <a:prstGeom prst="ellipse">
            <a:avLst/>
          </a:prstGeom>
          <a:solidFill>
            <a:srgbClr val="4DA07B"/>
          </a:solidFill>
          <a:ln>
            <a:solidFill>
              <a:srgbClr val="4DA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2000" b="1" dirty="0"/>
              <a:t>C</a:t>
            </a:r>
            <a:r>
              <a:rPr kumimoji="1" lang="en-US" altLang="zh-TW" sz="2000" b="1" dirty="0" smtClean="0"/>
              <a:t>rowd</a:t>
            </a:r>
            <a:endParaRPr kumimoji="1" lang="zh-TW" altLang="en-US" sz="2000" b="1" dirty="0"/>
          </a:p>
        </p:txBody>
      </p:sp>
      <p:sp>
        <p:nvSpPr>
          <p:cNvPr id="55" name="橢圓 54"/>
          <p:cNvSpPr/>
          <p:nvPr/>
        </p:nvSpPr>
        <p:spPr>
          <a:xfrm>
            <a:off x="10834780" y="355808"/>
            <a:ext cx="1238616" cy="1238616"/>
          </a:xfrm>
          <a:prstGeom prst="ellipse">
            <a:avLst/>
          </a:prstGeom>
          <a:solidFill>
            <a:srgbClr val="C19859"/>
          </a:solidFill>
          <a:ln>
            <a:solidFill>
              <a:srgbClr val="C19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1400" b="1" dirty="0" smtClean="0"/>
              <a:t>Social network</a:t>
            </a:r>
            <a:endParaRPr kumimoji="1"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744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>
              <p:ext uri="{D42A27DB-BD31-4B8C-83A1-F6EECF244321}">
                <p14:modId xmlns:p14="http://schemas.microsoft.com/office/powerpoint/2010/main" val="2117332403"/>
              </p:ext>
            </p:extLst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729691"/>
            <a:ext cx="3063362" cy="2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1" y="4104208"/>
            <a:ext cx="3596365" cy="205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02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7" name="圖片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2094230"/>
            <a:ext cx="5235575" cy="3502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26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8" name="圖片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07" y="2239206"/>
            <a:ext cx="5443670" cy="330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0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054" y="825818"/>
            <a:ext cx="4088765" cy="5351145"/>
          </a:xfrm>
          <a:prstGeom prst="rect">
            <a:avLst/>
          </a:prstGeom>
          <a:noFill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311" y="2291346"/>
            <a:ext cx="5214646" cy="343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3651" y="1359787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5" name="雲朵形 34"/>
          <p:cNvSpPr/>
          <p:nvPr/>
        </p:nvSpPr>
        <p:spPr>
          <a:xfrm>
            <a:off x="2805053" y="2018518"/>
            <a:ext cx="1991922" cy="1029769"/>
          </a:xfrm>
          <a:prstGeom prst="cloud">
            <a:avLst/>
          </a:prstGeom>
          <a:solidFill>
            <a:srgbClr val="EFEFEF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2708116" y="2736097"/>
            <a:ext cx="6160695" cy="1774889"/>
            <a:chOff x="8396811" y="4166426"/>
            <a:chExt cx="6840542" cy="167294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91"/>
            <a:stretch/>
          </p:blipFill>
          <p:spPr>
            <a:xfrm>
              <a:off x="11618567" y="4166426"/>
              <a:ext cx="3618786" cy="1672945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58"/>
            <a:stretch/>
          </p:blipFill>
          <p:spPr>
            <a:xfrm>
              <a:off x="8396811" y="4166426"/>
              <a:ext cx="3634966" cy="1672945"/>
            </a:xfrm>
            <a:prstGeom prst="rect">
              <a:avLst/>
            </a:prstGeom>
          </p:spPr>
        </p:pic>
      </p:grp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/>
          <a:srcRect t="59336" b="4978"/>
          <a:stretch/>
        </p:blipFill>
        <p:spPr>
          <a:xfrm>
            <a:off x="3041135" y="2236380"/>
            <a:ext cx="1572733" cy="55452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4754" y="190014"/>
            <a:ext cx="11333640" cy="1325563"/>
          </a:xfrm>
        </p:spPr>
        <p:txBody>
          <a:bodyPr/>
          <a:lstStyle/>
          <a:p>
            <a:r>
              <a:rPr lang="en-US" dirty="0" smtClean="0"/>
              <a:t>Evolution: From E-Commerce to Digital Finance </a:t>
            </a:r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753" y="3408675"/>
            <a:ext cx="1037572" cy="92078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6148" y="3554156"/>
            <a:ext cx="1213306" cy="73659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0839" y="2128175"/>
            <a:ext cx="1640014" cy="675300"/>
          </a:xfrm>
          <a:prstGeom prst="rect">
            <a:avLst/>
          </a:prstGeom>
        </p:spPr>
      </p:pic>
      <p:sp>
        <p:nvSpPr>
          <p:cNvPr id="4" name="向右箭號 3"/>
          <p:cNvSpPr/>
          <p:nvPr/>
        </p:nvSpPr>
        <p:spPr>
          <a:xfrm>
            <a:off x="8722080" y="3922453"/>
            <a:ext cx="767655" cy="909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 rot="10800000">
            <a:off x="1955032" y="3912926"/>
            <a:ext cx="767655" cy="11352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6" name="群組 25"/>
          <p:cNvGrpSpPr/>
          <p:nvPr/>
        </p:nvGrpSpPr>
        <p:grpSpPr>
          <a:xfrm>
            <a:off x="2058912" y="4043363"/>
            <a:ext cx="7499698" cy="743990"/>
            <a:chOff x="2275856" y="5421707"/>
            <a:chExt cx="7499698" cy="743990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2275856" y="5421707"/>
              <a:ext cx="1545802" cy="715812"/>
            </a:xfrm>
            <a:prstGeom prst="rect">
              <a:avLst/>
            </a:prstGeom>
          </p:spPr>
        </p:pic>
        <p:pic>
          <p:nvPicPr>
            <p:cNvPr id="20" name="圖片 19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3719351" y="5449885"/>
              <a:ext cx="1545802" cy="715812"/>
            </a:xfrm>
            <a:prstGeom prst="rect">
              <a:avLst/>
            </a:prstGeom>
          </p:spPr>
        </p:pic>
        <p:pic>
          <p:nvPicPr>
            <p:cNvPr id="21" name="圖片 2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5225883" y="5438618"/>
              <a:ext cx="1545802" cy="715812"/>
            </a:xfrm>
            <a:prstGeom prst="rect">
              <a:avLst/>
            </a:prstGeom>
          </p:spPr>
        </p:pic>
        <p:pic>
          <p:nvPicPr>
            <p:cNvPr id="22" name="圖片 2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8229752" y="5421707"/>
              <a:ext cx="1545802" cy="715812"/>
            </a:xfrm>
            <a:prstGeom prst="rect">
              <a:avLst/>
            </a:prstGeom>
          </p:spPr>
        </p:pic>
        <p:pic>
          <p:nvPicPr>
            <p:cNvPr id="23" name="圖片 22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6738561" y="5438618"/>
              <a:ext cx="1545802" cy="715812"/>
            </a:xfrm>
            <a:prstGeom prst="rect">
              <a:avLst/>
            </a:prstGeom>
          </p:spPr>
        </p:pic>
      </p:grpSp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9"/>
          <a:srcRect l="3198" t="9760" r="2599" b="9828"/>
          <a:stretch/>
        </p:blipFill>
        <p:spPr>
          <a:xfrm>
            <a:off x="7136381" y="2198625"/>
            <a:ext cx="1365250" cy="568037"/>
          </a:xfrm>
          <a:prstGeom prst="rect">
            <a:avLst/>
          </a:prstGeom>
        </p:spPr>
      </p:pic>
      <p:sp>
        <p:nvSpPr>
          <p:cNvPr id="27" name="橢圓 26"/>
          <p:cNvSpPr/>
          <p:nvPr/>
        </p:nvSpPr>
        <p:spPr>
          <a:xfrm>
            <a:off x="6939354" y="4798620"/>
            <a:ext cx="2040004" cy="7204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/>
          <p:cNvSpPr/>
          <p:nvPr/>
        </p:nvSpPr>
        <p:spPr>
          <a:xfrm>
            <a:off x="4823735" y="4798620"/>
            <a:ext cx="2040004" cy="7204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/>
          <p:cNvSpPr txBox="1"/>
          <p:nvPr/>
        </p:nvSpPr>
        <p:spPr>
          <a:xfrm>
            <a:off x="2232600" y="4874401"/>
            <a:ext cx="3076575" cy="519351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Social Networking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123138" y="4933569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P2P Computing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5010674" y="4974194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Crowd Sourcing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6" name="雲朵形 35"/>
          <p:cNvSpPr/>
          <p:nvPr/>
        </p:nvSpPr>
        <p:spPr>
          <a:xfrm>
            <a:off x="4914346" y="2012084"/>
            <a:ext cx="1872344" cy="1015914"/>
          </a:xfrm>
          <a:prstGeom prst="cloud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雲朵形 36"/>
          <p:cNvSpPr/>
          <p:nvPr/>
        </p:nvSpPr>
        <p:spPr>
          <a:xfrm>
            <a:off x="6904061" y="2032371"/>
            <a:ext cx="1828320" cy="995627"/>
          </a:xfrm>
          <a:prstGeom prst="cloud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橢圓 40"/>
          <p:cNvSpPr/>
          <p:nvPr/>
        </p:nvSpPr>
        <p:spPr>
          <a:xfrm>
            <a:off x="2690262" y="4790104"/>
            <a:ext cx="2040004" cy="7204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86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Coupon Endorsing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Diffusion by social endorser </a:t>
            </a:r>
          </a:p>
          <a:p>
            <a:r>
              <a:rPr lang="en-US" dirty="0" smtClean="0"/>
              <a:t>Factors:</a:t>
            </a:r>
          </a:p>
          <a:p>
            <a:pPr lvl="1"/>
            <a:r>
              <a:rPr lang="en-US" dirty="0" smtClean="0"/>
              <a:t>Preference</a:t>
            </a:r>
          </a:p>
          <a:p>
            <a:pPr lvl="1"/>
            <a:r>
              <a:rPr lang="en-US" dirty="0" smtClean="0"/>
              <a:t>Location</a:t>
            </a:r>
          </a:p>
          <a:p>
            <a:pPr lvl="1"/>
            <a:r>
              <a:rPr lang="en-US" dirty="0" smtClean="0"/>
              <a:t>Proneness</a:t>
            </a:r>
          </a:p>
          <a:p>
            <a:pPr lvl="1"/>
            <a:r>
              <a:rPr lang="en-US" dirty="0" smtClean="0"/>
              <a:t>Influence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0962" y="673983"/>
            <a:ext cx="4447212" cy="405870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9039" y="4548188"/>
            <a:ext cx="2809875" cy="1628775"/>
          </a:xfrm>
          <a:prstGeom prst="rect">
            <a:avLst/>
          </a:prstGeom>
        </p:spPr>
      </p:pic>
      <p:pic>
        <p:nvPicPr>
          <p:cNvPr id="1028" name="Picture 4" descr="ãsocial network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171" y="4286943"/>
            <a:ext cx="2179716" cy="15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20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en-US" altLang="zh-TW" sz="4800" dirty="0" smtClean="0"/>
              <a:t>Traditional Financial Industry </a:t>
            </a:r>
            <a:endParaRPr kumimoji="1"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8" y="1474839"/>
            <a:ext cx="4323062" cy="447548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1" lang="en-US" altLang="zh-TW" sz="2400" dirty="0" smtClean="0"/>
              <a:t>Through </a:t>
            </a:r>
            <a:r>
              <a:rPr kumimoji="1" lang="en-US" altLang="zh-TW" sz="2400" b="1" dirty="0" smtClean="0"/>
              <a:t>financial institute</a:t>
            </a:r>
            <a:r>
              <a:rPr kumimoji="1" lang="zh-TW" altLang="en-US" sz="2400" b="1" dirty="0" smtClean="0"/>
              <a:t> </a:t>
            </a:r>
            <a:r>
              <a:rPr kumimoji="1" lang="en-US" altLang="zh-TW" sz="2400" b="1" dirty="0" smtClean="0"/>
              <a:t>(intermediary) </a:t>
            </a:r>
            <a:r>
              <a:rPr kumimoji="1" lang="en-US" altLang="zh-TW" sz="2400" dirty="0" smtClean="0"/>
              <a:t>, transferring funds from supplier to demander or  investing in the stock market </a:t>
            </a:r>
          </a:p>
          <a:p>
            <a:pPr lvl="1">
              <a:lnSpc>
                <a:spcPct val="120000"/>
              </a:lnSpc>
            </a:pPr>
            <a:r>
              <a:rPr kumimoji="1" lang="en-US" altLang="zh-TW" sz="2200" b="1" dirty="0" smtClean="0">
                <a:solidFill>
                  <a:schemeClr val="accent6"/>
                </a:solidFill>
              </a:rPr>
              <a:t>Direct financial market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(stock, bond)</a:t>
            </a:r>
          </a:p>
          <a:p>
            <a:pPr lvl="1">
              <a:lnSpc>
                <a:spcPct val="120000"/>
              </a:lnSpc>
            </a:pPr>
            <a:r>
              <a:rPr kumimoji="1" lang="en-US" altLang="zh-TW" sz="2200" b="1" dirty="0" smtClean="0">
                <a:solidFill>
                  <a:schemeClr val="accent6"/>
                </a:solidFill>
              </a:rPr>
              <a:t>Indirect financial market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(fund, </a:t>
            </a:r>
            <a:r>
              <a:rPr kumimoji="1" lang="en-US" altLang="zh-TW" sz="2200" dirty="0" smtClean="0">
                <a:solidFill>
                  <a:schemeClr val="accent6"/>
                </a:solidFill>
                <a:ea typeface="新細明體"/>
              </a:rPr>
              <a:t>insurance)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endParaRPr kumimoji="1" lang="zh-TW" altLang="en-US" sz="2200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4961948" y="1901349"/>
            <a:ext cx="7013039" cy="3878905"/>
            <a:chOff x="841678" y="477629"/>
            <a:chExt cx="10041140" cy="5696637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7"/>
            <a:srcRect l="69757" t="24859"/>
            <a:stretch/>
          </p:blipFill>
          <p:spPr>
            <a:xfrm>
              <a:off x="841678" y="2105077"/>
              <a:ext cx="2012267" cy="1831645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>
              <a:off x="7426921" y="477629"/>
              <a:ext cx="1787877" cy="1094886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89" t="63938" r="2499" b="10350"/>
            <a:stretch/>
          </p:blipFill>
          <p:spPr>
            <a:xfrm>
              <a:off x="8203123" y="4725803"/>
              <a:ext cx="1643076" cy="144846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618" y="2432349"/>
              <a:ext cx="1458913" cy="1375546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7"/>
            <a:srcRect t="61656" r="71139"/>
            <a:stretch/>
          </p:blipFill>
          <p:spPr>
            <a:xfrm>
              <a:off x="8447054" y="1355855"/>
              <a:ext cx="1756356" cy="854856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8710" r="-117" b="11968"/>
            <a:stretch/>
          </p:blipFill>
          <p:spPr>
            <a:xfrm>
              <a:off x="8635962" y="2965022"/>
              <a:ext cx="1453906" cy="1151909"/>
            </a:xfrm>
            <a:prstGeom prst="rect">
              <a:avLst/>
            </a:prstGeom>
          </p:spPr>
        </p:pic>
        <p:sp>
          <p:nvSpPr>
            <p:cNvPr id="15" name="左-右雙向箭號 14"/>
            <p:cNvSpPr/>
            <p:nvPr/>
          </p:nvSpPr>
          <p:spPr>
            <a:xfrm>
              <a:off x="3075212" y="3031588"/>
              <a:ext cx="1629860" cy="39102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左-右雙向箭號 15"/>
            <p:cNvSpPr/>
            <p:nvPr/>
          </p:nvSpPr>
          <p:spPr>
            <a:xfrm rot="20902015">
              <a:off x="6672128" y="1738586"/>
              <a:ext cx="1549609" cy="42514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左-右雙向箭號 16"/>
            <p:cNvSpPr/>
            <p:nvPr/>
          </p:nvSpPr>
          <p:spPr>
            <a:xfrm>
              <a:off x="6537103" y="3120123"/>
              <a:ext cx="1917369" cy="44513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左-右雙向箭號 17"/>
            <p:cNvSpPr/>
            <p:nvPr/>
          </p:nvSpPr>
          <p:spPr>
            <a:xfrm rot="1527751">
              <a:off x="6430077" y="4486650"/>
              <a:ext cx="2131419" cy="53135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 rot="21598502">
              <a:off x="3503264" y="2689031"/>
              <a:ext cx="833599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fund</a:t>
              </a:r>
              <a:endParaRPr kumimoji="1" lang="zh-TW" altLang="en-US" sz="1600" b="1" dirty="0"/>
            </a:p>
          </p:txBody>
        </p:sp>
        <p:sp>
          <p:nvSpPr>
            <p:cNvPr id="20" name="文字方塊 19"/>
            <p:cNvSpPr txBox="1"/>
            <p:nvPr/>
          </p:nvSpPr>
          <p:spPr>
            <a:xfrm rot="20880000">
              <a:off x="6969624" y="1455811"/>
              <a:ext cx="796877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loan</a:t>
              </a:r>
              <a:endParaRPr kumimoji="1" lang="zh-TW" altLang="en-US" sz="1600" b="1" dirty="0"/>
            </a:p>
          </p:txBody>
        </p:sp>
        <p:sp>
          <p:nvSpPr>
            <p:cNvPr id="21" name="文字方塊 20"/>
            <p:cNvSpPr txBox="1"/>
            <p:nvPr/>
          </p:nvSpPr>
          <p:spPr>
            <a:xfrm rot="20880000">
              <a:off x="6838323" y="1961661"/>
              <a:ext cx="1314938" cy="542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b="1" dirty="0" smtClean="0"/>
                <a:t>interest</a:t>
              </a:r>
              <a:endParaRPr kumimoji="1" lang="zh-TW" altLang="en-US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 rot="21598502">
              <a:off x="3452824" y="3318383"/>
              <a:ext cx="1034837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return</a:t>
              </a:r>
              <a:endParaRPr kumimoji="1" lang="zh-TW" altLang="en-US" sz="1600" b="1" dirty="0"/>
            </a:p>
          </p:txBody>
        </p:sp>
        <p:sp>
          <p:nvSpPr>
            <p:cNvPr id="23" name="文字方塊 22"/>
            <p:cNvSpPr txBox="1"/>
            <p:nvPr/>
          </p:nvSpPr>
          <p:spPr>
            <a:xfrm rot="1742">
              <a:off x="6782652" y="2814111"/>
              <a:ext cx="1637728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Investment</a:t>
              </a:r>
              <a:endParaRPr kumimoji="1" lang="zh-TW" altLang="en-US" sz="1600" b="1" dirty="0"/>
            </a:p>
          </p:txBody>
        </p:sp>
        <p:sp>
          <p:nvSpPr>
            <p:cNvPr id="24" name="文字方塊 23"/>
            <p:cNvSpPr txBox="1"/>
            <p:nvPr/>
          </p:nvSpPr>
          <p:spPr>
            <a:xfrm rot="1742">
              <a:off x="6866904" y="3438919"/>
              <a:ext cx="1160061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Return </a:t>
              </a:r>
              <a:endParaRPr kumimoji="1" lang="zh-TW" altLang="en-US" sz="1600" b="1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 flipH="1">
              <a:off x="9094941" y="4293632"/>
              <a:ext cx="1787877" cy="1094885"/>
            </a:xfrm>
            <a:prstGeom prst="rect">
              <a:avLst/>
            </a:prstGeom>
          </p:spPr>
        </p:pic>
        <p:sp>
          <p:nvSpPr>
            <p:cNvPr id="26" name="文字方塊 25"/>
            <p:cNvSpPr txBox="1"/>
            <p:nvPr/>
          </p:nvSpPr>
          <p:spPr>
            <a:xfrm rot="1511547">
              <a:off x="7117278" y="4242517"/>
              <a:ext cx="991414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Stock </a:t>
              </a:r>
              <a:endParaRPr kumimoji="1" lang="zh-TW" altLang="en-US" sz="1600" b="1" dirty="0"/>
            </a:p>
          </p:txBody>
        </p:sp>
        <p:sp>
          <p:nvSpPr>
            <p:cNvPr id="27" name="文字方塊 26"/>
            <p:cNvSpPr txBox="1"/>
            <p:nvPr/>
          </p:nvSpPr>
          <p:spPr>
            <a:xfrm rot="1511547">
              <a:off x="6788558" y="4829524"/>
              <a:ext cx="1081475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Bonus </a:t>
              </a:r>
              <a:endParaRPr kumimoji="1" lang="zh-TW" altLang="en-US" sz="1600" b="1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857824" y="3813595"/>
              <a:ext cx="1497790" cy="858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 smtClean="0">
                  <a:solidFill>
                    <a:srgbClr val="212121"/>
                  </a:solidFill>
                  <a:latin typeface="Arial Unicode MS"/>
                  <a:ea typeface="inherit"/>
                </a:rPr>
                <a:t>Financial </a:t>
              </a:r>
              <a:r>
                <a:rPr lang="en-US" altLang="en-US" sz="1600" dirty="0">
                  <a:solidFill>
                    <a:srgbClr val="212121"/>
                  </a:solidFill>
                  <a:latin typeface="Arial Unicode MS"/>
                  <a:ea typeface="inherit"/>
                </a:rPr>
                <a:t>institution</a:t>
              </a:r>
              <a:r>
                <a:rPr lang="en-US" altLang="en-US" sz="300" dirty="0"/>
                <a:t> </a:t>
              </a:r>
              <a:endParaRPr lang="en-US" altLang="en-US" sz="1200" dirty="0">
                <a:latin typeface="Arial" panose="020B0604020202020204" pitchFamily="34" charset="0"/>
              </a:endParaRP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5721" y="4011537"/>
              <a:ext cx="2401639" cy="54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b="1" dirty="0" smtClean="0"/>
                <a:t>Fund provider </a:t>
              </a:r>
              <a:endParaRPr kumimoji="1" lang="zh-TW" altLang="en-US" b="1" dirty="0"/>
            </a:p>
          </p:txBody>
        </p:sp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52400" y="2425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63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441540"/>
            <a:ext cx="10515600" cy="1325563"/>
          </a:xfrm>
        </p:spPr>
        <p:txBody>
          <a:bodyPr/>
          <a:lstStyle/>
          <a:p>
            <a:r>
              <a:rPr lang="en-US" dirty="0" smtClean="0"/>
              <a:t>Social Coupon Endorsing : Processes </a:t>
            </a:r>
            <a:endParaRPr lang="en-US" dirty="0"/>
          </a:p>
        </p:txBody>
      </p:sp>
      <p:pic>
        <p:nvPicPr>
          <p:cNvPr id="5" name="圖片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10" y="2318918"/>
            <a:ext cx="4630520" cy="379952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00" y="2503075"/>
            <a:ext cx="6045610" cy="343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6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</a:t>
            </a:r>
            <a:r>
              <a:rPr lang="en-US" dirty="0"/>
              <a:t>C</a:t>
            </a:r>
            <a:r>
              <a:rPr lang="en-US" dirty="0" smtClean="0"/>
              <a:t>oupon Endorsing: Results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907696" y="1366010"/>
            <a:ext cx="4320208" cy="4757530"/>
          </a:xfrm>
          <a:prstGeom prst="rect">
            <a:avLst/>
          </a:prstGeom>
          <a:ln/>
        </p:spPr>
      </p:pic>
      <p:graphicFrame>
        <p:nvGraphicFramePr>
          <p:cNvPr id="5" name="Chart 16"/>
          <p:cNvGraphicFramePr/>
          <p:nvPr>
            <p:extLst>
              <p:ext uri="{D42A27DB-BD31-4B8C-83A1-F6EECF244321}">
                <p14:modId xmlns:p14="http://schemas.microsoft.com/office/powerpoint/2010/main" val="3075342209"/>
              </p:ext>
            </p:extLst>
          </p:nvPr>
        </p:nvGraphicFramePr>
        <p:xfrm>
          <a:off x="1269019" y="1425645"/>
          <a:ext cx="4137867" cy="2477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1"/>
          <p:cNvGraphicFramePr/>
          <p:nvPr>
            <p:extLst>
              <p:ext uri="{D42A27DB-BD31-4B8C-83A1-F6EECF244321}">
                <p14:modId xmlns:p14="http://schemas.microsoft.com/office/powerpoint/2010/main" val="3830776765"/>
              </p:ext>
            </p:extLst>
          </p:nvPr>
        </p:nvGraphicFramePr>
        <p:xfrm>
          <a:off x="1269018" y="3945144"/>
          <a:ext cx="4137867" cy="2366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104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P2P Currency Exchange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67321"/>
            <a:ext cx="10515600" cy="4351338"/>
          </a:xfrm>
        </p:spPr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sz="2800" dirty="0" smtClean="0"/>
              <a:t>Location based P2P support &amp; economy   </a:t>
            </a:r>
          </a:p>
          <a:p>
            <a:pPr lvl="1"/>
            <a:r>
              <a:rPr lang="en-US" sz="2800" dirty="0" smtClean="0"/>
              <a:t>Currency </a:t>
            </a:r>
            <a:r>
              <a:rPr lang="en-US" sz="2800" dirty="0"/>
              <a:t>exchange cutting out the middleman, </a:t>
            </a:r>
            <a:r>
              <a:rPr lang="en-US" sz="2800" dirty="0" smtClean="0"/>
              <a:t>banks, </a:t>
            </a:r>
            <a:r>
              <a:rPr lang="en-US" sz="2800" dirty="0"/>
              <a:t>and </a:t>
            </a:r>
            <a:r>
              <a:rPr lang="en-US" sz="2800" dirty="0" smtClean="0"/>
              <a:t>brokers</a:t>
            </a:r>
            <a:endParaRPr lang="en-US" sz="2800" dirty="0"/>
          </a:p>
          <a:p>
            <a:pPr lvl="1"/>
            <a:r>
              <a:rPr lang="en-US" sz="2800" dirty="0"/>
              <a:t>T</a:t>
            </a:r>
            <a:r>
              <a:rPr lang="en-US" sz="2800" dirty="0" smtClean="0"/>
              <a:t>wo </a:t>
            </a:r>
            <a:r>
              <a:rPr lang="en-US" sz="2800" dirty="0"/>
              <a:t>parties or individual to exchange directly </a:t>
            </a:r>
            <a:endParaRPr lang="en-US" sz="2800" dirty="0" smtClean="0"/>
          </a:p>
          <a:p>
            <a:r>
              <a:rPr lang="en-US" dirty="0" smtClean="0"/>
              <a:t>Techniques: </a:t>
            </a:r>
            <a:endParaRPr lang="en-US" dirty="0"/>
          </a:p>
          <a:p>
            <a:pPr lvl="1"/>
            <a:r>
              <a:rPr lang="en-US" sz="2800" dirty="0" smtClean="0"/>
              <a:t>Online to offline exchange model </a:t>
            </a:r>
          </a:p>
          <a:p>
            <a:pPr lvl="1"/>
            <a:r>
              <a:rPr lang="en-US" sz="2800" dirty="0" smtClean="0"/>
              <a:t>Matching based location and social intelligence </a:t>
            </a:r>
            <a:endParaRPr lang="en-US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686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134" y="2716213"/>
            <a:ext cx="2240913" cy="344905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551" y="4288629"/>
            <a:ext cx="4877121" cy="212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742" y="2394641"/>
            <a:ext cx="2764938" cy="1578472"/>
          </a:xfrm>
          <a:prstGeom prst="rect">
            <a:avLst/>
          </a:prstGeom>
        </p:spPr>
      </p:pic>
      <p:pic>
        <p:nvPicPr>
          <p:cNvPr id="9" name="Picture 4" descr="ãsocial network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31" y="1286438"/>
            <a:ext cx="2520848" cy="171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 P2P Currency Exchange 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276" y="2273288"/>
            <a:ext cx="7252713" cy="3795003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750" y="3339073"/>
            <a:ext cx="1011051" cy="101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7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24</a:t>
            </a:fld>
            <a:endParaRPr lang="en-US" altLang="zh-TW" dirty="0"/>
          </a:p>
        </p:txBody>
      </p:sp>
      <p:pic>
        <p:nvPicPr>
          <p:cNvPr id="8" name="圖片 7" descr="structure1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097" y="696109"/>
            <a:ext cx="4806833" cy="56550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31765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70" y="783285"/>
            <a:ext cx="4943657" cy="258270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75594"/>
            <a:ext cx="4641476" cy="2645117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865528" y="750820"/>
            <a:ext cx="2855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Recommendation Accuracy </a:t>
            </a:r>
            <a:endParaRPr 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1697440" y="3360805"/>
            <a:ext cx="3385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Recommendation feedback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33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Lending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411" y="1435660"/>
            <a:ext cx="10515600" cy="435133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sz="2800" dirty="0" smtClean="0"/>
              <a:t>Concepts:</a:t>
            </a:r>
            <a:r>
              <a:rPr lang="zh-TW" altLang="en-US" sz="2800" dirty="0" smtClean="0"/>
              <a:t> </a:t>
            </a:r>
            <a:endParaRPr lang="en-US" altLang="zh-TW" sz="2800" dirty="0" smtClean="0"/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Soliciting loan from peers (strangers) instead of institutes  (banks).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Higher return (lenders) , lower rate (borrowers)</a:t>
            </a:r>
            <a:endParaRPr lang="en-US" sz="1400" dirty="0" smtClean="0"/>
          </a:p>
          <a:p>
            <a:r>
              <a:rPr lang="en-US" dirty="0" smtClean="0"/>
              <a:t>Business problem: Successful matching between borrowers and lenders</a:t>
            </a:r>
          </a:p>
          <a:p>
            <a:r>
              <a:rPr lang="en-US" dirty="0" smtClean="0"/>
              <a:t>Lending factors: loan, interest rate, risk, </a:t>
            </a:r>
            <a:r>
              <a:rPr lang="en-US" dirty="0"/>
              <a:t>preference </a:t>
            </a:r>
            <a:endParaRPr lang="en-US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0715" y="4220171"/>
            <a:ext cx="3018201" cy="1909170"/>
          </a:xfrm>
          <a:prstGeom prst="rect">
            <a:avLst/>
          </a:prstGeom>
        </p:spPr>
      </p:pic>
      <p:pic>
        <p:nvPicPr>
          <p:cNvPr id="1026" name="Picture 2" descr="ãp2p LOAN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066" y="4162177"/>
            <a:ext cx="4118502" cy="202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2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 Student Lending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84194" y="227565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圖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62" y="1924866"/>
            <a:ext cx="6497553" cy="348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12" y="2671842"/>
            <a:ext cx="3508034" cy="284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Lending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圖片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835" y="2075049"/>
            <a:ext cx="5255260" cy="3743325"/>
          </a:xfrm>
          <a:prstGeom prst="rect">
            <a:avLst/>
          </a:prstGeom>
          <a:noFill/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981" y="4135306"/>
            <a:ext cx="4297568" cy="2152408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881" y="1825625"/>
            <a:ext cx="4355667" cy="218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7689" y="324533"/>
            <a:ext cx="10515600" cy="1325563"/>
          </a:xfrm>
        </p:spPr>
        <p:txBody>
          <a:bodyPr/>
          <a:lstStyle/>
          <a:p>
            <a:r>
              <a:rPr lang="en-US" dirty="0" smtClean="0"/>
              <a:t>Social Insurance Formation 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35729"/>
            <a:ext cx="10515600" cy="4351338"/>
          </a:xfrm>
        </p:spPr>
        <p:txBody>
          <a:bodyPr/>
          <a:lstStyle/>
          <a:p>
            <a:r>
              <a:rPr lang="en-US" dirty="0" smtClean="0"/>
              <a:t>Concept: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group </a:t>
            </a:r>
            <a:r>
              <a:rPr lang="en-US" dirty="0" smtClean="0"/>
              <a:t>o </a:t>
            </a:r>
            <a:r>
              <a:rPr lang="en-US" dirty="0"/>
              <a:t>people who share similar risk profiles </a:t>
            </a:r>
            <a:r>
              <a:rPr lang="en-US" dirty="0" smtClean="0"/>
              <a:t>forms </a:t>
            </a:r>
            <a:r>
              <a:rPr lang="en-US" dirty="0"/>
              <a:t>an risk protection </a:t>
            </a:r>
            <a:r>
              <a:rPr lang="en-US" dirty="0" smtClean="0"/>
              <a:t>agreement of mutual </a:t>
            </a:r>
            <a:r>
              <a:rPr lang="en-US" dirty="0"/>
              <a:t>assistance </a:t>
            </a:r>
            <a:endParaRPr lang="en-US" dirty="0" smtClean="0"/>
          </a:p>
          <a:p>
            <a:pPr lvl="1"/>
            <a:r>
              <a:rPr lang="en-US" dirty="0" smtClean="0"/>
              <a:t>Group reinsurance </a:t>
            </a:r>
          </a:p>
          <a:p>
            <a:r>
              <a:rPr lang="en-US" dirty="0" smtClean="0"/>
              <a:t>Success </a:t>
            </a:r>
            <a:r>
              <a:rPr lang="en-US" dirty="0"/>
              <a:t>factor: </a:t>
            </a:r>
            <a:r>
              <a:rPr lang="en-US" dirty="0" smtClean="0"/>
              <a:t>inclination, similarity, trustiness </a:t>
            </a:r>
          </a:p>
        </p:txBody>
      </p:sp>
      <p:grpSp>
        <p:nvGrpSpPr>
          <p:cNvPr id="6" name="群組 5"/>
          <p:cNvGrpSpPr/>
          <p:nvPr/>
        </p:nvGrpSpPr>
        <p:grpSpPr>
          <a:xfrm>
            <a:off x="1759949" y="3611398"/>
            <a:ext cx="4336051" cy="2565565"/>
            <a:chOff x="1090289" y="4009594"/>
            <a:chExt cx="4753417" cy="2585507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529" y="4363381"/>
              <a:ext cx="4396622" cy="2114354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1090289" y="4009594"/>
              <a:ext cx="4753417" cy="25855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pic>
        <p:nvPicPr>
          <p:cNvPr id="9" name="Picture 2" descr="ãP2P INSURANCE MODEL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748" y="3731559"/>
            <a:ext cx="3888927" cy="222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橢圓 9"/>
          <p:cNvSpPr/>
          <p:nvPr/>
        </p:nvSpPr>
        <p:spPr>
          <a:xfrm>
            <a:off x="6923316" y="4681492"/>
            <a:ext cx="828913" cy="7578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73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461" y="386828"/>
            <a:ext cx="9811778" cy="1143001"/>
          </a:xfrm>
        </p:spPr>
        <p:txBody>
          <a:bodyPr/>
          <a:lstStyle/>
          <a:p>
            <a:r>
              <a:rPr lang="en-US" altLang="zh-TW" sz="3600" dirty="0"/>
              <a:t> </a:t>
            </a:r>
            <a:r>
              <a:rPr lang="en-US" altLang="zh-TW" sz="3600" dirty="0" smtClean="0"/>
              <a:t>P2P Insurance Formation Process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114800" y="6524626"/>
            <a:ext cx="2197100" cy="333375"/>
          </a:xfrm>
        </p:spPr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  <p:grpSp>
        <p:nvGrpSpPr>
          <p:cNvPr id="134" name="群組 133"/>
          <p:cNvGrpSpPr/>
          <p:nvPr/>
        </p:nvGrpSpPr>
        <p:grpSpPr>
          <a:xfrm>
            <a:off x="1828975" y="5035104"/>
            <a:ext cx="8064896" cy="1224136"/>
            <a:chOff x="179512" y="1228110"/>
            <a:chExt cx="8748464" cy="1332343"/>
          </a:xfrm>
        </p:grpSpPr>
        <p:pic>
          <p:nvPicPr>
            <p:cNvPr id="127" name="圖片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1228110"/>
              <a:ext cx="8748464" cy="1332343"/>
            </a:xfrm>
            <a:prstGeom prst="rect">
              <a:avLst/>
            </a:prstGeom>
          </p:spPr>
        </p:pic>
        <p:sp>
          <p:nvSpPr>
            <p:cNvPr id="130" name="文字方塊 129"/>
            <p:cNvSpPr txBox="1"/>
            <p:nvPr/>
          </p:nvSpPr>
          <p:spPr>
            <a:xfrm>
              <a:off x="683568" y="1421227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(1)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1" name="文字方塊 130"/>
            <p:cNvSpPr txBox="1"/>
            <p:nvPr/>
          </p:nvSpPr>
          <p:spPr>
            <a:xfrm>
              <a:off x="4524997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(2)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2" name="文字方塊 131"/>
            <p:cNvSpPr txBox="1"/>
            <p:nvPr/>
          </p:nvSpPr>
          <p:spPr>
            <a:xfrm>
              <a:off x="606021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(3)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3" name="文字方塊 132"/>
            <p:cNvSpPr txBox="1"/>
            <p:nvPr/>
          </p:nvSpPr>
          <p:spPr>
            <a:xfrm>
              <a:off x="749409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(4)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pic>
        <p:nvPicPr>
          <p:cNvPr id="136" name="圖片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299" y="958328"/>
            <a:ext cx="6102012" cy="43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800" dirty="0" smtClean="0"/>
              <a:t>Internet Financial Model </a:t>
            </a:r>
            <a:endParaRPr kumimoji="1"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A</a:t>
            </a:r>
            <a:r>
              <a:rPr lang="en-US" dirty="0" smtClean="0"/>
              <a:t>ccommodation </a:t>
            </a:r>
            <a:r>
              <a:rPr lang="en-US" dirty="0"/>
              <a:t>of </a:t>
            </a:r>
            <a:r>
              <a:rPr lang="en-US" dirty="0" smtClean="0"/>
              <a:t>funds and financing </a:t>
            </a:r>
            <a:r>
              <a:rPr lang="en-US" dirty="0"/>
              <a:t>through </a:t>
            </a:r>
            <a:r>
              <a:rPr lang="en-US" dirty="0" smtClean="0"/>
              <a:t>Internet platform </a:t>
            </a:r>
            <a:r>
              <a:rPr lang="en-US" dirty="0"/>
              <a:t/>
            </a:r>
            <a:br>
              <a:rPr lang="en-US" dirty="0"/>
            </a:b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5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285" y="1617633"/>
            <a:ext cx="5994066" cy="420494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29" y="1677707"/>
            <a:ext cx="4767425" cy="191961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28" y="4014741"/>
            <a:ext cx="4767425" cy="194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Crowdfunding Campaigns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Business problem: </a:t>
            </a:r>
            <a:r>
              <a:rPr lang="en-US" dirty="0"/>
              <a:t>S</a:t>
            </a:r>
            <a:r>
              <a:rPr lang="en-US" dirty="0" smtClean="0"/>
              <a:t>uccess </a:t>
            </a:r>
            <a:r>
              <a:rPr lang="en-US" dirty="0"/>
              <a:t>rate of projects has never exceeded 50%</a:t>
            </a:r>
            <a:r>
              <a:rPr lang="en-US" dirty="0" smtClean="0"/>
              <a:t> </a:t>
            </a:r>
          </a:p>
          <a:p>
            <a:r>
              <a:rPr lang="en-US" dirty="0"/>
              <a:t>Success factor: relationship, network, preference </a:t>
            </a:r>
            <a:endParaRPr lang="en-US" dirty="0" smtClean="0"/>
          </a:p>
          <a:p>
            <a:r>
              <a:rPr lang="en-US" dirty="0" smtClean="0"/>
              <a:t>Life cycle: Early, middle, late phases  </a:t>
            </a:r>
          </a:p>
          <a:p>
            <a:r>
              <a:rPr lang="en-US" dirty="0" smtClean="0"/>
              <a:t>Investors: family, friend, the crowd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507" y="3844233"/>
            <a:ext cx="2897623" cy="2165628"/>
          </a:xfrm>
          <a:prstGeom prst="rect">
            <a:avLst/>
          </a:prstGeom>
        </p:spPr>
      </p:pic>
      <p:pic>
        <p:nvPicPr>
          <p:cNvPr id="5" name="Picture 2" descr="http://www.seinsights.asia/sites/default/files/upload/123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856" y="4072159"/>
            <a:ext cx="4212049" cy="2239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4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452" y="306628"/>
            <a:ext cx="12013095" cy="1325563"/>
          </a:xfrm>
        </p:spPr>
        <p:txBody>
          <a:bodyPr/>
          <a:lstStyle/>
          <a:p>
            <a:r>
              <a:rPr lang="en-US" dirty="0" smtClean="0"/>
              <a:t>Phase-based Crowdfunding recommendation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50" y="1825625"/>
            <a:ext cx="5273497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87" y="988736"/>
            <a:ext cx="5055704" cy="5188227"/>
          </a:xfrm>
          <a:prstGeom prst="rect">
            <a:avLst/>
          </a:prstGeom>
          <a:ln/>
        </p:spPr>
      </p:pic>
      <p:graphicFrame>
        <p:nvGraphicFramePr>
          <p:cNvPr id="5" name="圖表 4"/>
          <p:cNvGraphicFramePr/>
          <p:nvPr>
            <p:extLst>
              <p:ext uri="{D42A27DB-BD31-4B8C-83A1-F6EECF244321}">
                <p14:modId xmlns:p14="http://schemas.microsoft.com/office/powerpoint/2010/main" val="1619359253"/>
              </p:ext>
            </p:extLst>
          </p:nvPr>
        </p:nvGraphicFramePr>
        <p:xfrm>
          <a:off x="1013167" y="595886"/>
          <a:ext cx="4698520" cy="2716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8" y="3437077"/>
            <a:ext cx="4731649" cy="286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2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Portfolios </a:t>
            </a:r>
            <a:r>
              <a:rPr lang="en-US" dirty="0" smtClean="0"/>
              <a:t>for Investment Clubs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P</a:t>
            </a:r>
            <a:r>
              <a:rPr lang="en-US" dirty="0" smtClean="0"/>
              <a:t>ower </a:t>
            </a:r>
            <a:r>
              <a:rPr lang="en-US" dirty="0"/>
              <a:t>of </a:t>
            </a:r>
            <a:r>
              <a:rPr lang="en-US" dirty="0" smtClean="0"/>
              <a:t>crowd-  Aggregation of information and funds</a:t>
            </a:r>
          </a:p>
          <a:p>
            <a:r>
              <a:rPr lang="en-US" dirty="0" smtClean="0"/>
              <a:t>Techniques: Collective intelligence (Social computing) PLUS Deep learning (LSTM algorithm)</a:t>
            </a:r>
          </a:p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70" y="3742598"/>
            <a:ext cx="6061604" cy="18696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248" t="5619" r="2549" b="4490"/>
          <a:stretch/>
        </p:blipFill>
        <p:spPr>
          <a:xfrm>
            <a:off x="5801772" y="5082209"/>
            <a:ext cx="1253754" cy="530087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3170265" y="3876261"/>
            <a:ext cx="2567926" cy="1736035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87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Smart </a:t>
            </a:r>
            <a:r>
              <a:rPr lang="en-US" dirty="0"/>
              <a:t>Portfolios for </a:t>
            </a:r>
            <a:r>
              <a:rPr lang="en-US" dirty="0" smtClean="0"/>
              <a:t>Investment </a:t>
            </a:r>
            <a:r>
              <a:rPr lang="en-US" dirty="0"/>
              <a:t>Clubs </a:t>
            </a:r>
            <a:endParaRPr lang="zh-TW" altLang="en-US" dirty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F401C5B4-FFC1-4FDE-84AC-AC2351692A65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81" y="1821336"/>
            <a:ext cx="8748464" cy="392869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185283" y="1560706"/>
            <a:ext cx="3909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Club</a:t>
            </a:r>
            <a:r>
              <a:rPr lang="en-US" sz="2000" dirty="0">
                <a:solidFill>
                  <a:srgbClr val="FF0000"/>
                </a:solidFill>
              </a:rPr>
              <a:t> Preference Analysis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871864" y="5801051"/>
            <a:ext cx="4223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Stock</a:t>
            </a:r>
            <a:r>
              <a:rPr lang="en-US" sz="2000" dirty="0">
                <a:solidFill>
                  <a:srgbClr val="FF0000"/>
                </a:solidFill>
              </a:rPr>
              <a:t> Performance Analysis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492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36</a:t>
            </a:fld>
            <a:endParaRPr lang="en-US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27" y="1881809"/>
            <a:ext cx="6997147" cy="3935895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3913"/>
            <a:ext cx="4509052" cy="2617304"/>
          </a:xfrm>
          <a:prstGeom prst="rect">
            <a:avLst/>
          </a:prstGeom>
          <a:noFill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81956"/>
            <a:ext cx="4509052" cy="26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NEXT: Research road map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978" y="1343911"/>
            <a:ext cx="5893082" cy="484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1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! Q&amp;A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/>
          <p:cNvSpPr/>
          <p:nvPr/>
        </p:nvSpPr>
        <p:spPr>
          <a:xfrm>
            <a:off x="6165822" y="1029447"/>
            <a:ext cx="4779270" cy="480673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2057" y="552019"/>
            <a:ext cx="11002297" cy="954856"/>
          </a:xfrm>
        </p:spPr>
        <p:txBody>
          <a:bodyPr anchor="ctr">
            <a:noAutofit/>
          </a:bodyPr>
          <a:lstStyle/>
          <a:p>
            <a:r>
              <a:rPr lang="en-US" altLang="zh-TW" sz="4800" dirty="0" smtClean="0"/>
              <a:t>The Internet Finance  </a:t>
            </a:r>
            <a:endParaRPr kumimoji="1" lang="zh-TW" altLang="en-US" sz="32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>
          <a:xfrm>
            <a:off x="612057" y="1480371"/>
            <a:ext cx="4884503" cy="469659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zh-TW" dirty="0"/>
              <a:t>T</a:t>
            </a:r>
            <a:r>
              <a:rPr lang="en-US" altLang="zh-TW" dirty="0" smtClean="0"/>
              <a:t>hird party 	Payment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Mobile Payment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P2P lending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Crowdfunding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Crypt Currency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Insurance Tech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Smart Investment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Online Credit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Digital bank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EC Finance   </a:t>
            </a:r>
          </a:p>
          <a:p>
            <a:pPr>
              <a:lnSpc>
                <a:spcPct val="120000"/>
              </a:lnSpc>
            </a:pPr>
            <a:endParaRPr lang="zh-TW" altLang="en-US" sz="2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158977" y="6448834"/>
            <a:ext cx="2909455" cy="394602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pPr/>
              <a:t>4</a:t>
            </a:fld>
            <a:endParaRPr lang="en-US" altLang="zh-TW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37585937"/>
              </p:ext>
            </p:extLst>
          </p:nvPr>
        </p:nvGraphicFramePr>
        <p:xfrm>
          <a:off x="5253545" y="601648"/>
          <a:ext cx="6695440" cy="561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6937513" y="2724947"/>
            <a:ext cx="3346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b="1" dirty="0" smtClean="0"/>
              <a:t>Internet </a:t>
            </a:r>
          </a:p>
          <a:p>
            <a:pPr algn="ctr"/>
            <a:r>
              <a:rPr lang="en-US" altLang="zh-TW" sz="4800" b="1" dirty="0" smtClean="0"/>
              <a:t>Finance</a:t>
            </a:r>
            <a:endParaRPr lang="zh-TW" altLang="en-US" sz="4800" b="1" dirty="0"/>
          </a:p>
        </p:txBody>
      </p:sp>
      <p:sp>
        <p:nvSpPr>
          <p:cNvPr id="12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85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橢圓 20"/>
          <p:cNvSpPr/>
          <p:nvPr/>
        </p:nvSpPr>
        <p:spPr>
          <a:xfrm>
            <a:off x="6519882" y="3904623"/>
            <a:ext cx="2338983" cy="208243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 smtClean="0"/>
              <a:t> </a:t>
            </a:r>
            <a:r>
              <a:rPr kumimoji="1" lang="en-US" altLang="zh-TW" sz="2400" b="1" dirty="0" smtClean="0"/>
              <a:t>Crypt Fin</a:t>
            </a:r>
            <a:endParaRPr kumimoji="1" lang="zh-TW" altLang="en-US" sz="24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6176" y="365125"/>
            <a:ext cx="11017624" cy="1325563"/>
          </a:xfrm>
        </p:spPr>
        <p:txBody>
          <a:bodyPr>
            <a:normAutofit/>
          </a:bodyPr>
          <a:lstStyle/>
          <a:p>
            <a:r>
              <a:rPr kumimoji="1" lang="en-US" altLang="zh-TW" sz="5400" dirty="0" err="1" smtClean="0"/>
              <a:t>FinTech</a:t>
            </a:r>
            <a:r>
              <a:rPr kumimoji="1" lang="en-US" altLang="zh-TW" sz="5400" dirty="0" smtClean="0"/>
              <a:t> DNAs</a:t>
            </a:r>
            <a:endParaRPr kumimoji="1" lang="zh-TW" altLang="en-US" sz="5400" dirty="0"/>
          </a:p>
        </p:txBody>
      </p:sp>
      <p:sp>
        <p:nvSpPr>
          <p:cNvPr id="8" name="投影片編號版面配置區 1"/>
          <p:cNvSpPr txBox="1">
            <a:spLocks/>
          </p:cNvSpPr>
          <p:nvPr/>
        </p:nvSpPr>
        <p:spPr>
          <a:xfrm>
            <a:off x="9325232" y="647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zh-TW" smtClean="0"/>
              <a:pPr/>
              <a:t>5</a:t>
            </a:fld>
            <a:endParaRPr lang="en-US" altLang="zh-TW" dirty="0"/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>
          <a:xfrm>
            <a:off x="407894" y="154325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Online (Cloud &amp; </a:t>
            </a:r>
            <a:r>
              <a:rPr kumimoji="1" lang="en-US" altLang="zh-TW" sz="3600" dirty="0" err="1" smtClean="0"/>
              <a:t>IoT</a:t>
            </a:r>
            <a:r>
              <a:rPr kumimoji="1" lang="en-US" altLang="zh-TW" sz="3600" dirty="0" smtClean="0"/>
              <a:t>) finance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Mobile finance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Social finance 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Smart (AI &amp; big data) finance 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/>
              <a:t>Crypt </a:t>
            </a:r>
            <a:r>
              <a:rPr kumimoji="1" lang="en-US" altLang="zh-TW" sz="3600" dirty="0" smtClean="0"/>
              <a:t>(</a:t>
            </a:r>
            <a:r>
              <a:rPr kumimoji="1" lang="en-US" altLang="zh-TW" sz="3600" dirty="0" err="1" smtClean="0"/>
              <a:t>blockchain</a:t>
            </a:r>
            <a:r>
              <a:rPr kumimoji="1" lang="en-US" altLang="zh-TW" sz="3600" dirty="0" smtClean="0"/>
              <a:t>) finance </a:t>
            </a:r>
            <a:endParaRPr kumimoji="1" lang="zh-TW" altLang="en-US" sz="3600" dirty="0"/>
          </a:p>
        </p:txBody>
      </p:sp>
      <p:sp>
        <p:nvSpPr>
          <p:cNvPr id="16" name="橢圓 15"/>
          <p:cNvSpPr/>
          <p:nvPr/>
        </p:nvSpPr>
        <p:spPr>
          <a:xfrm>
            <a:off x="5777376" y="1912948"/>
            <a:ext cx="2288292" cy="222574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Online Fin </a:t>
            </a:r>
            <a:endParaRPr kumimoji="1" lang="en-US" altLang="zh-TW" sz="2400" dirty="0"/>
          </a:p>
        </p:txBody>
      </p:sp>
      <p:sp>
        <p:nvSpPr>
          <p:cNvPr id="17" name="橢圓 16"/>
          <p:cNvSpPr/>
          <p:nvPr/>
        </p:nvSpPr>
        <p:spPr>
          <a:xfrm>
            <a:off x="8768034" y="3904623"/>
            <a:ext cx="2324327" cy="2082437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     </a:t>
            </a:r>
          </a:p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Smart Fin</a:t>
            </a:r>
            <a:endParaRPr kumimoji="1" lang="zh-TW" altLang="en-US" sz="2400" dirty="0"/>
          </a:p>
        </p:txBody>
      </p:sp>
      <p:sp>
        <p:nvSpPr>
          <p:cNvPr id="18" name="橢圓 17"/>
          <p:cNvSpPr/>
          <p:nvPr/>
        </p:nvSpPr>
        <p:spPr>
          <a:xfrm>
            <a:off x="9486505" y="1876384"/>
            <a:ext cx="2308222" cy="227779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</a:t>
            </a:r>
            <a:r>
              <a:rPr kumimoji="1" lang="en-US" altLang="zh-TW" sz="2400" b="1" dirty="0" smtClean="0"/>
              <a:t>Social Fin</a:t>
            </a:r>
            <a:endParaRPr kumimoji="1" lang="en-US" altLang="zh-TW" sz="2400" dirty="0"/>
          </a:p>
        </p:txBody>
      </p:sp>
      <p:sp>
        <p:nvSpPr>
          <p:cNvPr id="19" name="橢圓 18"/>
          <p:cNvSpPr/>
          <p:nvPr/>
        </p:nvSpPr>
        <p:spPr>
          <a:xfrm>
            <a:off x="7419603" y="792207"/>
            <a:ext cx="2477989" cy="2168354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 </a:t>
            </a:r>
            <a:r>
              <a:rPr kumimoji="1" lang="en-US" altLang="zh-TW" sz="2400" b="1" dirty="0" smtClean="0"/>
              <a:t>Mobile Fin</a:t>
            </a:r>
            <a:endParaRPr kumimoji="1" lang="en-US" altLang="zh-TW" sz="2400" dirty="0"/>
          </a:p>
        </p:txBody>
      </p:sp>
      <p:sp>
        <p:nvSpPr>
          <p:cNvPr id="20" name="橢圓 19"/>
          <p:cNvSpPr/>
          <p:nvPr/>
        </p:nvSpPr>
        <p:spPr>
          <a:xfrm>
            <a:off x="7419603" y="2177978"/>
            <a:ext cx="2696864" cy="267070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dirty="0" err="1" smtClean="0"/>
              <a:t>FinTech</a:t>
            </a:r>
            <a:endParaRPr lang="en-US" altLang="zh-TW" sz="4400" dirty="0" smtClean="0"/>
          </a:p>
          <a:p>
            <a:pPr algn="ctr"/>
            <a:r>
              <a:rPr lang="en-US" altLang="zh-TW" sz="4400" dirty="0" smtClean="0"/>
              <a:t>DNAs</a:t>
            </a:r>
            <a:endParaRPr lang="zh-TW" altLang="en-US" sz="4400" dirty="0"/>
          </a:p>
        </p:txBody>
      </p:sp>
      <p:sp>
        <p:nvSpPr>
          <p:cNvPr id="15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981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865" y="359909"/>
            <a:ext cx="11002297" cy="954856"/>
          </a:xfrm>
        </p:spPr>
        <p:txBody>
          <a:bodyPr/>
          <a:lstStyle/>
          <a:p>
            <a:r>
              <a:rPr kumimoji="1" lang="en-US" altLang="zh-TW" dirty="0" smtClean="0"/>
              <a:t>Five characteristics of digital </a:t>
            </a:r>
            <a:r>
              <a:rPr kumimoji="1" lang="en-US" altLang="zh-TW" dirty="0"/>
              <a:t>f</a:t>
            </a:r>
            <a:r>
              <a:rPr kumimoji="1" lang="en-US" altLang="zh-TW" dirty="0" smtClean="0"/>
              <a:t>inance 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50535" y="3253584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59" y="3369811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911448"/>
            <a:ext cx="222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Customers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09031" y="2697002"/>
            <a:ext cx="3357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Financial sector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61" y="2495519"/>
            <a:ext cx="2621006" cy="17485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8" y="1774275"/>
            <a:ext cx="3321479" cy="471924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AI &amp; data driven analysis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56253" y="1116037"/>
            <a:ext cx="35557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Online operating  platform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3217080" cy="458319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Micro-financial market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4" y="4812142"/>
            <a:ext cx="383803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De-bundled financial </a:t>
            </a:r>
            <a:r>
              <a:rPr lang="en-US" altLang="zh-TW" sz="2400" b="1" dirty="0">
                <a:solidFill>
                  <a:srgbClr val="4C5760"/>
                </a:solidFill>
              </a:rPr>
              <a:t>service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8" y="2586531"/>
            <a:ext cx="3093315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Social business model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8" y="2817364"/>
            <a:ext cx="1415770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851648" y="3641925"/>
            <a:ext cx="10327640" cy="25326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圓角矩形 7"/>
          <p:cNvSpPr/>
          <p:nvPr/>
        </p:nvSpPr>
        <p:spPr>
          <a:xfrm>
            <a:off x="838200" y="1429508"/>
            <a:ext cx="10327640" cy="20305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左-右雙向箭號 8"/>
          <p:cNvSpPr/>
          <p:nvPr/>
        </p:nvSpPr>
        <p:spPr>
          <a:xfrm>
            <a:off x="3048341" y="2075162"/>
            <a:ext cx="6187467" cy="2905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5" b="93590" l="3241" r="99074">
                        <a14:foregroundMark x1="3241" y1="32051" x2="49074" y2="1709"/>
                        <a14:foregroundMark x1="30093" y1="20940" x2="78241" y2="23504"/>
                        <a14:foregroundMark x1="28704" y1="29060" x2="69907" y2="30342"/>
                        <a14:foregroundMark x1="72685" y1="20513" x2="26852" y2="18803"/>
                        <a14:foregroundMark x1="7870" y1="35043" x2="85185" y2="34188"/>
                        <a14:foregroundMark x1="37500" y1="40171" x2="40278" y2="80769"/>
                        <a14:foregroundMark x1="61111" y1="43590" x2="63889" y2="81197"/>
                        <a14:foregroundMark x1="85648" y1="44872" x2="85648" y2="85470"/>
                        <a14:foregroundMark x1="14352" y1="41026" x2="14815" y2="82051"/>
                        <a14:foregroundMark x1="10648" y1="88462" x2="85185" y2="89316"/>
                        <a14:foregroundMark x1="6019" y1="92308" x2="99537" y2="90598"/>
                        <a14:foregroundMark x1="9259" y1="91880" x2="96759" y2="93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>
          <a:xfrm>
            <a:off x="1863845" y="4299460"/>
            <a:ext cx="957782" cy="9566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50055"/>
            <a:ext cx="11858065" cy="1325563"/>
          </a:xfrm>
        </p:spPr>
        <p:txBody>
          <a:bodyPr>
            <a:normAutofit/>
          </a:bodyPr>
          <a:lstStyle/>
          <a:p>
            <a:r>
              <a:rPr kumimoji="1" lang="en-US" altLang="zh-TW" sz="3600" dirty="0"/>
              <a:t>Characteristics of digital finance </a:t>
            </a:r>
            <a:r>
              <a:rPr kumimoji="1" lang="en-US" altLang="zh-TW" sz="3600" dirty="0" smtClean="0"/>
              <a:t>(1</a:t>
            </a:r>
            <a:r>
              <a:rPr kumimoji="1" lang="en-US" altLang="zh-TW" sz="3600" b="1" dirty="0" smtClean="0"/>
              <a:t>): Online operating platform  </a:t>
            </a:r>
            <a:endParaRPr kumimoji="1" lang="zh-TW" altLang="en-US" sz="3600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400" y="4353489"/>
            <a:ext cx="1499046" cy="1499046"/>
          </a:xfrm>
          <a:prstGeom prst="rect">
            <a:avLst/>
          </a:prstGeom>
        </p:spPr>
      </p:pic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74364" r="74349" b="2794"/>
          <a:stretch/>
        </p:blipFill>
        <p:spPr>
          <a:xfrm>
            <a:off x="1043725" y="5002111"/>
            <a:ext cx="489528" cy="489528"/>
          </a:xfrm>
        </p:spPr>
      </p:pic>
      <p:pic>
        <p:nvPicPr>
          <p:cNvPr id="1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16" b="73678"/>
          <a:stretch/>
        </p:blipFill>
        <p:spPr>
          <a:xfrm>
            <a:off x="1121705" y="3921720"/>
            <a:ext cx="559016" cy="564109"/>
          </a:xfrm>
          <a:prstGeom prst="rect">
            <a:avLst/>
          </a:prstGeom>
        </p:spPr>
      </p:pic>
      <p:pic>
        <p:nvPicPr>
          <p:cNvPr id="2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9" r="49566" b="74461"/>
          <a:stretch/>
        </p:blipFill>
        <p:spPr>
          <a:xfrm rot="21396352">
            <a:off x="1638445" y="3650033"/>
            <a:ext cx="517237" cy="547333"/>
          </a:xfrm>
          <a:prstGeom prst="rect">
            <a:avLst/>
          </a:prstGeom>
        </p:spPr>
      </p:pic>
      <p:pic>
        <p:nvPicPr>
          <p:cNvPr id="2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2" r="27458" b="73924"/>
          <a:stretch/>
        </p:blipFill>
        <p:spPr>
          <a:xfrm>
            <a:off x="2127512" y="3556702"/>
            <a:ext cx="471056" cy="558848"/>
          </a:xfrm>
          <a:prstGeom prst="rect">
            <a:avLst/>
          </a:prstGeom>
        </p:spPr>
      </p:pic>
      <p:pic>
        <p:nvPicPr>
          <p:cNvPr id="22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3" b="74859"/>
          <a:stretch/>
        </p:blipFill>
        <p:spPr>
          <a:xfrm>
            <a:off x="2614398" y="3708210"/>
            <a:ext cx="559929" cy="538806"/>
          </a:xfrm>
          <a:prstGeom prst="rect">
            <a:avLst/>
          </a:prstGeom>
        </p:spPr>
      </p:pic>
      <p:pic>
        <p:nvPicPr>
          <p:cNvPr id="23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25846" r="73776" b="51313"/>
          <a:stretch/>
        </p:blipFill>
        <p:spPr>
          <a:xfrm>
            <a:off x="3048341" y="4045287"/>
            <a:ext cx="496636" cy="489527"/>
          </a:xfrm>
          <a:prstGeom prst="rect">
            <a:avLst/>
          </a:prstGeom>
        </p:spPr>
      </p:pic>
      <p:pic>
        <p:nvPicPr>
          <p:cNvPr id="24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26965" r="50396" b="51056"/>
          <a:stretch/>
        </p:blipFill>
        <p:spPr>
          <a:xfrm>
            <a:off x="3209641" y="4958084"/>
            <a:ext cx="489527" cy="471054"/>
          </a:xfrm>
          <a:prstGeom prst="rect">
            <a:avLst/>
          </a:prstGeom>
        </p:spPr>
      </p:pic>
      <p:pic>
        <p:nvPicPr>
          <p:cNvPr id="25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5303" r="25872" b="50993"/>
          <a:stretch/>
        </p:blipFill>
        <p:spPr>
          <a:xfrm>
            <a:off x="3016537" y="5316265"/>
            <a:ext cx="489527" cy="508000"/>
          </a:xfrm>
          <a:prstGeom prst="rect">
            <a:avLst/>
          </a:prstGeom>
        </p:spPr>
      </p:pic>
      <p:pic>
        <p:nvPicPr>
          <p:cNvPr id="26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5" t="27018" r="3734" b="51433"/>
          <a:stretch/>
        </p:blipFill>
        <p:spPr>
          <a:xfrm>
            <a:off x="3241333" y="4485829"/>
            <a:ext cx="480291" cy="461818"/>
          </a:xfrm>
          <a:prstGeom prst="rect">
            <a:avLst/>
          </a:prstGeom>
        </p:spPr>
      </p:pic>
      <p:pic>
        <p:nvPicPr>
          <p:cNvPr id="27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50107" r="73619" b="27913"/>
          <a:stretch/>
        </p:blipFill>
        <p:spPr>
          <a:xfrm>
            <a:off x="1065323" y="4473542"/>
            <a:ext cx="498764" cy="471054"/>
          </a:xfrm>
          <a:prstGeom prst="rect">
            <a:avLst/>
          </a:prstGeom>
        </p:spPr>
      </p:pic>
      <p:pic>
        <p:nvPicPr>
          <p:cNvPr id="28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1" t="50395" r="49496" b="26332"/>
          <a:stretch/>
        </p:blipFill>
        <p:spPr>
          <a:xfrm rot="21444771">
            <a:off x="1325708" y="5414367"/>
            <a:ext cx="498764" cy="498763"/>
          </a:xfrm>
          <a:prstGeom prst="rect">
            <a:avLst/>
          </a:prstGeom>
        </p:spPr>
      </p:pic>
      <p:pic>
        <p:nvPicPr>
          <p:cNvPr id="2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4" t="49829" r="26365" b="26898"/>
          <a:stretch/>
        </p:blipFill>
        <p:spPr>
          <a:xfrm>
            <a:off x="2174697" y="5669122"/>
            <a:ext cx="480291" cy="498763"/>
          </a:xfrm>
          <a:prstGeom prst="rect">
            <a:avLst/>
          </a:prstGeom>
        </p:spPr>
      </p:pic>
      <p:pic>
        <p:nvPicPr>
          <p:cNvPr id="3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8" t="74623" r="50250" b="3397"/>
          <a:stretch/>
        </p:blipFill>
        <p:spPr>
          <a:xfrm>
            <a:off x="2616321" y="5551255"/>
            <a:ext cx="557857" cy="536807"/>
          </a:xfrm>
          <a:prstGeom prst="rect">
            <a:avLst/>
          </a:prstGeom>
        </p:spPr>
      </p:pic>
      <p:pic>
        <p:nvPicPr>
          <p:cNvPr id="3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8" t="50232" r="3020" b="27357"/>
          <a:stretch/>
        </p:blipFill>
        <p:spPr>
          <a:xfrm>
            <a:off x="1720512" y="5600331"/>
            <a:ext cx="489527" cy="480291"/>
          </a:xfrm>
          <a:prstGeom prst="rect">
            <a:avLst/>
          </a:prstGeom>
        </p:spPr>
      </p:pic>
      <p:sp>
        <p:nvSpPr>
          <p:cNvPr id="32" name="文字方塊 31"/>
          <p:cNvSpPr txBox="1"/>
          <p:nvPr/>
        </p:nvSpPr>
        <p:spPr>
          <a:xfrm>
            <a:off x="4503209" y="5200221"/>
            <a:ext cx="4132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Limited temporal &amp; space 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(huge cost</a:t>
            </a:r>
            <a:r>
              <a:rPr lang="en-US" altLang="zh-TW" sz="2000" dirty="0"/>
              <a:t>)</a:t>
            </a:r>
            <a:endParaRPr lang="en-US" altLang="zh-TW" sz="2000" dirty="0" smtClean="0"/>
          </a:p>
        </p:txBody>
      </p:sp>
      <p:sp>
        <p:nvSpPr>
          <p:cNvPr id="35" name="文字方塊 34"/>
          <p:cNvSpPr txBox="1"/>
          <p:nvPr/>
        </p:nvSpPr>
        <p:spPr>
          <a:xfrm>
            <a:off x="4337729" y="4137060"/>
            <a:ext cx="4726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F</a:t>
            </a:r>
            <a:r>
              <a:rPr lang="en-US" altLang="zh-TW" sz="2000" dirty="0" smtClean="0"/>
              <a:t>ace-face service, limited  market scalability </a:t>
            </a:r>
            <a:endParaRPr lang="zh-TW" altLang="en-US" sz="2000" dirty="0"/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002" y="1429508"/>
            <a:ext cx="1691326" cy="169132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27" y="1568760"/>
            <a:ext cx="1180883" cy="118088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74178" y="5744283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smtClean="0"/>
              <a:t>Traditional Finance</a:t>
            </a:r>
            <a:endParaRPr kumimoji="1" lang="zh-TW" altLang="en-US" sz="20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6648762" y="1563531"/>
            <a:ext cx="2383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Real time &amp; personalized  services </a:t>
            </a:r>
            <a:endParaRPr kumimoji="1"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912868" y="2472685"/>
            <a:ext cx="272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Cloud computing platform  (low cost for mass market)</a:t>
            </a:r>
            <a:endParaRPr kumimoji="1" lang="zh-TW" altLang="en-US" dirty="0"/>
          </a:p>
        </p:txBody>
      </p:sp>
      <p:pic>
        <p:nvPicPr>
          <p:cNvPr id="1028" name="Picture 4" descr="ãonline bank iconãçåçæå°çµæ"/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" b="93778" l="0" r="100000">
                        <a14:foregroundMark x1="57778" y1="36444" x2="57778" y2="36444"/>
                        <a14:foregroundMark x1="54222" y1="49333" x2="54222" y2="49333"/>
                        <a14:foregroundMark x1="64444" y1="48444" x2="64444" y2="48444"/>
                        <a14:foregroundMark x1="46222" y1="51556" x2="46222" y2="51556"/>
                        <a14:foregroundMark x1="38222" y1="50667" x2="38222" y2="50667"/>
                        <a14:foregroundMark x1="45333" y1="63556" x2="45333" y2="63556"/>
                        <a14:foregroundMark x1="53333" y1="65778" x2="53333" y2="65778"/>
                        <a14:foregroundMark x1="73778" y1="83556" x2="73778" y2="83556"/>
                        <a14:foregroundMark x1="51111" y1="34222" x2="51111" y2="34222"/>
                        <a14:foregroundMark x1="40444" y1="41333" x2="40444" y2="4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55" y="1615791"/>
            <a:ext cx="1249153" cy="12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左-右雙向箭號 33"/>
          <p:cNvSpPr/>
          <p:nvPr/>
        </p:nvSpPr>
        <p:spPr>
          <a:xfrm>
            <a:off x="4095878" y="4872342"/>
            <a:ext cx="4995315" cy="29054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856206" y="2933735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 Digital Finance</a:t>
            </a:r>
            <a:endParaRPr kumimoji="1"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769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460375" y="4104640"/>
            <a:ext cx="10893425" cy="21742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466501" y="1572211"/>
            <a:ext cx="10887299" cy="24081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366368"/>
            <a:ext cx="12240490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(2):</a:t>
            </a:r>
            <a:r>
              <a:rPr kumimoji="1" lang="en-US" altLang="zh-TW" sz="4000" b="1" dirty="0" smtClean="0"/>
              <a:t>AI-Data driven analysis   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cxnSp>
        <p:nvCxnSpPr>
          <p:cNvPr id="32" name="直線箭頭接點 31"/>
          <p:cNvCxnSpPr/>
          <p:nvPr/>
        </p:nvCxnSpPr>
        <p:spPr>
          <a:xfrm flipV="1">
            <a:off x="2178602" y="5131027"/>
            <a:ext cx="906458" cy="672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圖片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4527" y="1782943"/>
            <a:ext cx="1314350" cy="1314350"/>
          </a:xfrm>
          <a:prstGeom prst="rect">
            <a:avLst/>
          </a:prstGeom>
        </p:spPr>
      </p:pic>
      <p:cxnSp>
        <p:nvCxnSpPr>
          <p:cNvPr id="46" name="直線箭頭接點 45"/>
          <p:cNvCxnSpPr/>
          <p:nvPr/>
        </p:nvCxnSpPr>
        <p:spPr>
          <a:xfrm>
            <a:off x="4591638" y="2930083"/>
            <a:ext cx="676900" cy="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片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4" y="3229075"/>
            <a:ext cx="449390" cy="524289"/>
          </a:xfrm>
          <a:prstGeom prst="rect">
            <a:avLst/>
          </a:prstGeom>
        </p:spPr>
      </p:pic>
      <p:sp>
        <p:nvSpPr>
          <p:cNvPr id="51" name="向下箭號 50"/>
          <p:cNvSpPr/>
          <p:nvPr/>
        </p:nvSpPr>
        <p:spPr>
          <a:xfrm rot="5400000">
            <a:off x="8141030" y="2399053"/>
            <a:ext cx="384539" cy="904962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4C5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3269367" y="3188305"/>
            <a:ext cx="120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C5760"/>
                </a:solidFill>
              </a:rPr>
              <a:t>Data + AI</a:t>
            </a:r>
            <a:endParaRPr kumimoji="1" lang="zh-TW" altLang="en-US" sz="2000" b="1" dirty="0">
              <a:solidFill>
                <a:srgbClr val="4C5760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697098" y="5719390"/>
            <a:ext cx="209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 smtClean="0"/>
              <a:t>Traditional  Finance</a:t>
            </a:r>
            <a:endParaRPr kumimoji="1" lang="zh-TW" altLang="en-US" b="1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605630" y="3199927"/>
            <a:ext cx="1996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Digital Finance </a:t>
            </a:r>
            <a:endParaRPr kumimoji="1" lang="zh-TW" altLang="en-US" sz="20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7412986" y="2013143"/>
            <a:ext cx="229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 smtClean="0"/>
              <a:t>Risk management </a:t>
            </a:r>
          </a:p>
          <a:p>
            <a:r>
              <a:rPr kumimoji="1" lang="en-US" altLang="zh-TW" sz="1400" dirty="0" smtClean="0"/>
              <a:t> Personal recommendation </a:t>
            </a:r>
          </a:p>
        </p:txBody>
      </p:sp>
      <p:cxnSp>
        <p:nvCxnSpPr>
          <p:cNvPr id="34" name="直線箭頭接點 33"/>
          <p:cNvCxnSpPr/>
          <p:nvPr/>
        </p:nvCxnSpPr>
        <p:spPr>
          <a:xfrm flipV="1">
            <a:off x="4855774" y="5131700"/>
            <a:ext cx="377661" cy="1285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圖片 37"/>
          <p:cNvPicPr>
            <a:picLocks noChangeAspect="1"/>
          </p:cNvPicPr>
          <p:nvPr/>
        </p:nvPicPr>
        <p:blipFill>
          <a:blip r:embed="rId4" cstate="print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32" y="4279796"/>
            <a:ext cx="1391006" cy="1502287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275" y="4455677"/>
            <a:ext cx="895031" cy="895031"/>
          </a:xfrm>
          <a:prstGeom prst="rect">
            <a:avLst/>
          </a:prstGeom>
        </p:spPr>
      </p:pic>
      <p:sp>
        <p:nvSpPr>
          <p:cNvPr id="40" name="向下箭號 39"/>
          <p:cNvSpPr/>
          <p:nvPr/>
        </p:nvSpPr>
        <p:spPr>
          <a:xfrm rot="16200000">
            <a:off x="8732993" y="4685769"/>
            <a:ext cx="333483" cy="774656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B39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705" y="4455677"/>
            <a:ext cx="889586" cy="889586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91" y="4455677"/>
            <a:ext cx="909377" cy="909377"/>
          </a:xfrm>
          <a:prstGeom prst="rect">
            <a:avLst/>
          </a:prstGeom>
        </p:spPr>
      </p:pic>
      <p:sp>
        <p:nvSpPr>
          <p:cNvPr id="45" name="文字方塊 44"/>
          <p:cNvSpPr txBox="1"/>
          <p:nvPr/>
        </p:nvSpPr>
        <p:spPr>
          <a:xfrm>
            <a:off x="5126483" y="5359956"/>
            <a:ext cx="3154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dirty="0" smtClean="0"/>
              <a:t>Product A</a:t>
            </a:r>
            <a:r>
              <a:rPr kumimoji="1" lang="zh-TW" altLang="en-US" sz="2000" dirty="0" smtClean="0"/>
              <a:t>         </a:t>
            </a:r>
            <a:r>
              <a:rPr kumimoji="1" lang="en-US" altLang="zh-TW" sz="2000" dirty="0" smtClean="0"/>
              <a:t>B</a:t>
            </a:r>
            <a:r>
              <a:rPr kumimoji="1" lang="zh-TW" altLang="en-US" sz="2000" dirty="0" smtClean="0"/>
              <a:t>              </a:t>
            </a:r>
            <a:r>
              <a:rPr kumimoji="1" lang="en-US" altLang="zh-TW" sz="2000" dirty="0" smtClean="0"/>
              <a:t>C</a:t>
            </a:r>
            <a:endParaRPr kumimoji="1" lang="zh-TW" altLang="en-US" sz="2000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264" y="1771523"/>
            <a:ext cx="1928066" cy="1928066"/>
          </a:xfrm>
          <a:prstGeom prst="rect">
            <a:avLst/>
          </a:prstGeom>
        </p:spPr>
      </p:pic>
      <p:sp>
        <p:nvSpPr>
          <p:cNvPr id="6" name="AutoShape 6" descr="ãè¡ç¥¨ icon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7" name="圖片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26" y="4698702"/>
            <a:ext cx="830531" cy="830531"/>
          </a:xfrm>
          <a:prstGeom prst="rect">
            <a:avLst/>
          </a:prstGeom>
        </p:spPr>
      </p:pic>
      <p:pic>
        <p:nvPicPr>
          <p:cNvPr id="2060" name="Picture 12" descr="ãbrain iconãçåçæå°çµæ"/>
          <p:cNvPicPr>
            <a:picLocks noChangeAspect="1" noChangeArrowheads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3118" y="4243573"/>
            <a:ext cx="1046732" cy="13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3260759" y="5640336"/>
            <a:ext cx="120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 dirty="0" smtClean="0">
                <a:solidFill>
                  <a:srgbClr val="4C5760"/>
                </a:solidFill>
              </a:rPr>
              <a:t>理財專員</a:t>
            </a:r>
            <a:endParaRPr kumimoji="1" lang="zh-TW" altLang="en-US" b="1" dirty="0">
              <a:solidFill>
                <a:srgbClr val="4C576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3833"/>
          <a:stretch/>
        </p:blipFill>
        <p:spPr>
          <a:xfrm>
            <a:off x="605630" y="1957318"/>
            <a:ext cx="1791100" cy="1086484"/>
          </a:xfrm>
          <a:prstGeom prst="rect">
            <a:avLst/>
          </a:prstGeom>
        </p:spPr>
      </p:pic>
      <p:cxnSp>
        <p:nvCxnSpPr>
          <p:cNvPr id="33" name="直線箭頭接點 32"/>
          <p:cNvCxnSpPr/>
          <p:nvPr/>
        </p:nvCxnSpPr>
        <p:spPr>
          <a:xfrm flipV="1">
            <a:off x="2347274" y="2917971"/>
            <a:ext cx="817158" cy="4338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9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2299886"/>
            <a:ext cx="389621" cy="389621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08" y="2282466"/>
            <a:ext cx="387250" cy="38725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92" y="2296763"/>
            <a:ext cx="395866" cy="39586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46" y="2679759"/>
            <a:ext cx="389621" cy="389621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80" y="2674073"/>
            <a:ext cx="387250" cy="387250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09" y="2690276"/>
            <a:ext cx="395866" cy="395866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3090318"/>
            <a:ext cx="389621" cy="389621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43" y="3049150"/>
            <a:ext cx="387250" cy="387250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750" y="2669765"/>
            <a:ext cx="395866" cy="395866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25" y="3062785"/>
            <a:ext cx="387250" cy="38725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975412" y="1671182"/>
            <a:ext cx="3008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Precise prediction &amp; matching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41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324584" y="1475985"/>
            <a:ext cx="5313588" cy="4719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圓角矩形 8"/>
          <p:cNvSpPr/>
          <p:nvPr/>
        </p:nvSpPr>
        <p:spPr>
          <a:xfrm>
            <a:off x="5990645" y="1491124"/>
            <a:ext cx="5982683" cy="47674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163" y="223892"/>
            <a:ext cx="12095629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(3): </a:t>
            </a:r>
            <a:r>
              <a:rPr kumimoji="1" lang="en-US" altLang="zh-TW" sz="4000" b="1" dirty="0" smtClean="0"/>
              <a:t>Social business  model  </a:t>
            </a:r>
            <a:endParaRPr kumimoji="1" lang="zh-TW" altLang="en-US" sz="4000" b="1" dirty="0"/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002" y="2750533"/>
            <a:ext cx="1936844" cy="1936844"/>
          </a:xfr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897121" y="4119203"/>
            <a:ext cx="2743200" cy="365125"/>
          </a:xfrm>
        </p:spPr>
        <p:txBody>
          <a:bodyPr/>
          <a:lstStyle/>
          <a:p>
            <a:fld id="{B7A223AD-9DE0-49EC-B40D-C8FE98D1D69B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090" y="1114316"/>
            <a:ext cx="1080000" cy="108000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74" y="1311431"/>
            <a:ext cx="1169948" cy="12635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34" y="1654316"/>
            <a:ext cx="1169948" cy="1263544"/>
          </a:xfrm>
          <a:prstGeom prst="rect">
            <a:avLst/>
          </a:prstGeom>
        </p:spPr>
      </p:pic>
      <p:cxnSp>
        <p:nvCxnSpPr>
          <p:cNvPr id="18" name="直線接點 17"/>
          <p:cNvCxnSpPr/>
          <p:nvPr/>
        </p:nvCxnSpPr>
        <p:spPr>
          <a:xfrm flipH="1">
            <a:off x="3445424" y="2490677"/>
            <a:ext cx="8620" cy="390226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H="1">
            <a:off x="3662362" y="2630864"/>
            <a:ext cx="201635" cy="254612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3105969" y="2630864"/>
            <a:ext cx="197932" cy="251775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186908" y="2814262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Loan</a:t>
            </a:r>
            <a:endParaRPr kumimoji="1"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986714" y="4788652"/>
            <a:ext cx="1169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    Saving </a:t>
            </a:r>
            <a:endParaRPr kumimoji="1" lang="zh-TW" altLang="en-US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506" y="1697393"/>
            <a:ext cx="1169948" cy="1263544"/>
          </a:xfrm>
          <a:prstGeom prst="rect">
            <a:avLst/>
          </a:prstGeom>
        </p:spPr>
      </p:pic>
      <p:cxnSp>
        <p:nvCxnSpPr>
          <p:cNvPr id="36" name="直線接點 35"/>
          <p:cNvCxnSpPr>
            <a:endCxn id="30" idx="3"/>
          </p:cNvCxnSpPr>
          <p:nvPr/>
        </p:nvCxnSpPr>
        <p:spPr>
          <a:xfrm flipH="1">
            <a:off x="3155808" y="4593539"/>
            <a:ext cx="11614" cy="379779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504323" y="3303263"/>
            <a:ext cx="2406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dirty="0" smtClean="0"/>
              <a:t>Information and power </a:t>
            </a:r>
          </a:p>
          <a:p>
            <a:r>
              <a:rPr kumimoji="1" lang="en-US" altLang="zh-TW" sz="1600" dirty="0" err="1" smtClean="0"/>
              <a:t>Intransparency</a:t>
            </a:r>
            <a:endParaRPr kumimoji="1" lang="zh-TW" altLang="en-US" sz="1600" dirty="0"/>
          </a:p>
        </p:txBody>
      </p:sp>
      <p:cxnSp>
        <p:nvCxnSpPr>
          <p:cNvPr id="39" name="直線接點 38"/>
          <p:cNvCxnSpPr/>
          <p:nvPr/>
        </p:nvCxnSpPr>
        <p:spPr>
          <a:xfrm>
            <a:off x="3389660" y="4567454"/>
            <a:ext cx="412923" cy="359774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圖片 42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78" y="1787906"/>
            <a:ext cx="759042" cy="759042"/>
          </a:xfrm>
          <a:prstGeom prst="rect">
            <a:avLst/>
          </a:prstGeom>
        </p:spPr>
      </p:pic>
      <p:cxnSp>
        <p:nvCxnSpPr>
          <p:cNvPr id="44" name="直線接點 43"/>
          <p:cNvCxnSpPr/>
          <p:nvPr/>
        </p:nvCxnSpPr>
        <p:spPr>
          <a:xfrm flipH="1">
            <a:off x="4208307" y="2568009"/>
            <a:ext cx="844800" cy="57217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4386642" y="3030337"/>
            <a:ext cx="175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credit </a:t>
            </a:r>
            <a:r>
              <a:rPr kumimoji="1" lang="en-US" altLang="zh-TW" dirty="0"/>
              <a:t>b</a:t>
            </a:r>
            <a:r>
              <a:rPr kumimoji="1" lang="en-US" altLang="zh-TW" dirty="0" smtClean="0"/>
              <a:t>arrier </a:t>
            </a:r>
            <a:endParaRPr kumimoji="1"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462066" y="2749794"/>
            <a:ext cx="47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solidFill>
                  <a:srgbClr val="FF0000"/>
                </a:solidFill>
              </a:rPr>
              <a:t>Ｘ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06" name="橢圓 105"/>
          <p:cNvSpPr/>
          <p:nvPr/>
        </p:nvSpPr>
        <p:spPr>
          <a:xfrm>
            <a:off x="8175526" y="4276537"/>
            <a:ext cx="1467573" cy="13115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圓角矩形 106"/>
          <p:cNvSpPr/>
          <p:nvPr/>
        </p:nvSpPr>
        <p:spPr>
          <a:xfrm>
            <a:off x="10163394" y="2132020"/>
            <a:ext cx="1300099" cy="1186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圓角矩形 107"/>
          <p:cNvSpPr/>
          <p:nvPr/>
        </p:nvSpPr>
        <p:spPr>
          <a:xfrm>
            <a:off x="6380169" y="2101079"/>
            <a:ext cx="1300099" cy="11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9" name="圖片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3467" y="2169295"/>
            <a:ext cx="700146" cy="906624"/>
          </a:xfrm>
          <a:prstGeom prst="rect">
            <a:avLst/>
          </a:prstGeom>
        </p:spPr>
      </p:pic>
      <p:sp>
        <p:nvSpPr>
          <p:cNvPr id="110" name="文字方塊 109"/>
          <p:cNvSpPr txBox="1"/>
          <p:nvPr/>
        </p:nvSpPr>
        <p:spPr>
          <a:xfrm>
            <a:off x="10196981" y="3029449"/>
            <a:ext cx="157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Fund </a:t>
            </a:r>
            <a:r>
              <a:rPr lang="en-US" altLang="zh-TW" b="1" dirty="0" err="1" smtClean="0">
                <a:solidFill>
                  <a:srgbClr val="C00000"/>
                </a:solidFill>
              </a:rPr>
              <a:t>Requstor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1" name="圖片 110"/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5974" y="4391751"/>
            <a:ext cx="716638" cy="708262"/>
          </a:xfrm>
          <a:prstGeom prst="rect">
            <a:avLst/>
          </a:prstGeom>
        </p:spPr>
      </p:pic>
      <p:sp>
        <p:nvSpPr>
          <p:cNvPr id="112" name="文字方塊 111"/>
          <p:cNvSpPr txBox="1"/>
          <p:nvPr/>
        </p:nvSpPr>
        <p:spPr>
          <a:xfrm>
            <a:off x="7746915" y="516481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P2P</a:t>
            </a: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&amp;</a:t>
            </a:r>
            <a:r>
              <a:rPr lang="en-US" altLang="zh-TW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crowd platform </a:t>
            </a:r>
            <a:endParaRPr lang="zh-TW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3" name="圖片 11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6988" y="2134928"/>
            <a:ext cx="700146" cy="906624"/>
          </a:xfrm>
          <a:prstGeom prst="rect">
            <a:avLst/>
          </a:prstGeom>
        </p:spPr>
      </p:pic>
      <p:sp>
        <p:nvSpPr>
          <p:cNvPr id="114" name="文字方塊 113"/>
          <p:cNvSpPr txBox="1"/>
          <p:nvPr/>
        </p:nvSpPr>
        <p:spPr>
          <a:xfrm>
            <a:off x="6326391" y="3012038"/>
            <a:ext cx="157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Fund Provider 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5" name="圖片 11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60568" y="2141758"/>
            <a:ext cx="700146" cy="906624"/>
          </a:xfrm>
          <a:prstGeom prst="rect">
            <a:avLst/>
          </a:prstGeom>
        </p:spPr>
      </p:pic>
      <p:pic>
        <p:nvPicPr>
          <p:cNvPr id="116" name="圖片 11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6915" y="2148587"/>
            <a:ext cx="700146" cy="906624"/>
          </a:xfrm>
          <a:prstGeom prst="rect">
            <a:avLst/>
          </a:prstGeom>
        </p:spPr>
      </p:pic>
      <p:pic>
        <p:nvPicPr>
          <p:cNvPr id="117" name="圖片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3394" y="2172973"/>
            <a:ext cx="700146" cy="906624"/>
          </a:xfrm>
          <a:prstGeom prst="rect">
            <a:avLst/>
          </a:prstGeom>
        </p:spPr>
      </p:pic>
      <p:pic>
        <p:nvPicPr>
          <p:cNvPr id="118" name="圖片 1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5343" y="2172973"/>
            <a:ext cx="700146" cy="906624"/>
          </a:xfrm>
          <a:prstGeom prst="rect">
            <a:avLst/>
          </a:prstGeom>
        </p:spPr>
      </p:pic>
      <p:cxnSp>
        <p:nvCxnSpPr>
          <p:cNvPr id="119" name="直線單箭頭接點 45"/>
          <p:cNvCxnSpPr/>
          <p:nvPr/>
        </p:nvCxnSpPr>
        <p:spPr>
          <a:xfrm>
            <a:off x="8002237" y="2581709"/>
            <a:ext cx="1816958" cy="11085"/>
          </a:xfrm>
          <a:prstGeom prst="straightConnector1">
            <a:avLst/>
          </a:prstGeom>
          <a:ln w="76200"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46"/>
          <p:cNvCxnSpPr/>
          <p:nvPr/>
        </p:nvCxnSpPr>
        <p:spPr>
          <a:xfrm flipH="1">
            <a:off x="9553783" y="3496571"/>
            <a:ext cx="1088789" cy="981901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70"/>
          <p:cNvCxnSpPr/>
          <p:nvPr/>
        </p:nvCxnSpPr>
        <p:spPr>
          <a:xfrm flipH="1" flipV="1">
            <a:off x="7202079" y="3455709"/>
            <a:ext cx="1172738" cy="1094755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10113638" y="4048265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Fund demand </a:t>
            </a:r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6238465" y="4076861"/>
            <a:ext cx="18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Financial product</a:t>
            </a:r>
            <a:endParaRPr lang="zh-TW" altLang="en-US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8188553" y="2678269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Loans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8775158" y="2131541"/>
            <a:ext cx="910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Returns</a:t>
            </a:r>
          </a:p>
          <a:p>
            <a:endParaRPr lang="zh-TW" altLang="en-US" dirty="0"/>
          </a:p>
        </p:txBody>
      </p:sp>
      <p:sp>
        <p:nvSpPr>
          <p:cNvPr id="7" name="圓形箭號 6"/>
          <p:cNvSpPr/>
          <p:nvPr/>
        </p:nvSpPr>
        <p:spPr>
          <a:xfrm rot="16200000">
            <a:off x="-521736" y="2092830"/>
            <a:ext cx="3883669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6727029" y="5558956"/>
            <a:ext cx="4793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 smtClean="0"/>
              <a:t>Information sharing and market matching </a:t>
            </a:r>
            <a:endParaRPr kumimoji="1" lang="zh-TW" altLang="en-US" dirty="0"/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96" y="4952122"/>
            <a:ext cx="1169948" cy="1233939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98" y="5305234"/>
            <a:ext cx="1169948" cy="1263544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916" y="5215091"/>
            <a:ext cx="1169948" cy="1263544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31" y="4836651"/>
            <a:ext cx="1291636" cy="1291636"/>
          </a:xfrm>
          <a:prstGeom prst="rect">
            <a:avLst/>
          </a:prstGeom>
        </p:spPr>
      </p:pic>
      <p:sp>
        <p:nvSpPr>
          <p:cNvPr id="53" name="圓形箭號 52"/>
          <p:cNvSpPr/>
          <p:nvPr/>
        </p:nvSpPr>
        <p:spPr>
          <a:xfrm rot="16200000" flipH="1">
            <a:off x="-512946" y="2075675"/>
            <a:ext cx="3829247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33069" y="2807197"/>
            <a:ext cx="1636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Unconnected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79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3572</TotalTime>
  <Words>987</Words>
  <Application>Microsoft Office PowerPoint</Application>
  <PresentationFormat>寬螢幕</PresentationFormat>
  <Paragraphs>269</Paragraphs>
  <Slides>38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49" baseType="lpstr">
      <vt:lpstr>Arial Unicode MS</vt:lpstr>
      <vt:lpstr>標楷體</vt:lpstr>
      <vt:lpstr>Heiti TC Light</vt:lpstr>
      <vt:lpstr>inherit</vt:lpstr>
      <vt:lpstr>新細明體</vt:lpstr>
      <vt:lpstr>Arial</vt:lpstr>
      <vt:lpstr>Bahnschrift Light</vt:lpstr>
      <vt:lpstr>Calibri</vt:lpstr>
      <vt:lpstr>Calibri Light</vt:lpstr>
      <vt:lpstr>Tahoma</vt:lpstr>
      <vt:lpstr>Office 佈景主題</vt:lpstr>
      <vt:lpstr>Social Finance Computing  社群金融計算</vt:lpstr>
      <vt:lpstr>Traditional Financial Industry </vt:lpstr>
      <vt:lpstr>Internet Financial Model </vt:lpstr>
      <vt:lpstr>The Internet Finance  </vt:lpstr>
      <vt:lpstr>FinTech DNAs</vt:lpstr>
      <vt:lpstr>Five characteristics of digital finance </vt:lpstr>
      <vt:lpstr>Characteristics of digital finance (1): Online operating platform  </vt:lpstr>
      <vt:lpstr>Characteristics of digital finance (2):AI-Data driven analysis    </vt:lpstr>
      <vt:lpstr>Characteristics of digital finance (3): Social business  model  </vt:lpstr>
      <vt:lpstr>Characteristics of digital finance (4):Service Un-bundling </vt:lpstr>
      <vt:lpstr>Characteristics of digital finance (5):Micro-financial market </vt:lpstr>
      <vt:lpstr>Social  business model: P2P, Crowd, Social Networking</vt:lpstr>
      <vt:lpstr>PowerPoint 簡報</vt:lpstr>
      <vt:lpstr>PowerPoint 簡報</vt:lpstr>
      <vt:lpstr>Social Finance Computing </vt:lpstr>
      <vt:lpstr>Social Finance Computing </vt:lpstr>
      <vt:lpstr>Social Finance Computing </vt:lpstr>
      <vt:lpstr>Evolution: From E-Commerce to Digital Finance </vt:lpstr>
      <vt:lpstr>Social Coupon Endorsing </vt:lpstr>
      <vt:lpstr>Social Coupon Endorsing : Processes </vt:lpstr>
      <vt:lpstr>Social Coupon Endorsing: Results</vt:lpstr>
      <vt:lpstr>P2P Currency Exchange </vt:lpstr>
      <vt:lpstr> P2P Currency Exchange  </vt:lpstr>
      <vt:lpstr>PowerPoint 簡報</vt:lpstr>
      <vt:lpstr>P2P Lending </vt:lpstr>
      <vt:lpstr>P2P  Student Lending </vt:lpstr>
      <vt:lpstr>P2P Lending </vt:lpstr>
      <vt:lpstr>Social Insurance Formation  </vt:lpstr>
      <vt:lpstr> P2P Insurance Formation Process</vt:lpstr>
      <vt:lpstr>PowerPoint 簡報</vt:lpstr>
      <vt:lpstr>Crowdfunding Campaigns</vt:lpstr>
      <vt:lpstr>Phase-based Crowdfunding recommendation </vt:lpstr>
      <vt:lpstr>PowerPoint 簡報</vt:lpstr>
      <vt:lpstr>Smart Portfolios for Investment Clubs </vt:lpstr>
      <vt:lpstr>Smart Portfolios for Investment Clubs </vt:lpstr>
      <vt:lpstr>PowerPoint 簡報</vt:lpstr>
      <vt:lpstr>NEXT: Research road map</vt:lpstr>
      <vt:lpstr>Thank you !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312</cp:revision>
  <dcterms:created xsi:type="dcterms:W3CDTF">2018-05-30T15:18:40Z</dcterms:created>
  <dcterms:modified xsi:type="dcterms:W3CDTF">2019-05-21T12:00:52Z</dcterms:modified>
</cp:coreProperties>
</file>