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4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0"/>
  </p:notesMasterIdLst>
  <p:sldIdLst>
    <p:sldId id="409" r:id="rId2"/>
    <p:sldId id="471" r:id="rId3"/>
    <p:sldId id="484" r:id="rId4"/>
    <p:sldId id="473" r:id="rId5"/>
    <p:sldId id="476" r:id="rId6"/>
    <p:sldId id="465" r:id="rId7"/>
    <p:sldId id="466" r:id="rId8"/>
    <p:sldId id="467" r:id="rId9"/>
    <p:sldId id="468" r:id="rId10"/>
    <p:sldId id="469" r:id="rId11"/>
    <p:sldId id="470" r:id="rId12"/>
    <p:sldId id="460" r:id="rId13"/>
    <p:sldId id="461" r:id="rId14"/>
    <p:sldId id="477" r:id="rId15"/>
    <p:sldId id="479" r:id="rId16"/>
    <p:sldId id="490" r:id="rId17"/>
    <p:sldId id="491" r:id="rId18"/>
    <p:sldId id="423" r:id="rId19"/>
    <p:sldId id="411" r:id="rId20"/>
    <p:sldId id="412" r:id="rId21"/>
    <p:sldId id="413" r:id="rId22"/>
    <p:sldId id="462" r:id="rId23"/>
    <p:sldId id="463" r:id="rId24"/>
    <p:sldId id="464" r:id="rId25"/>
    <p:sldId id="483" r:id="rId26"/>
    <p:sldId id="482" r:id="rId27"/>
    <p:sldId id="481" r:id="rId28"/>
    <p:sldId id="485" r:id="rId29"/>
    <p:sldId id="488" r:id="rId30"/>
    <p:sldId id="487" r:id="rId31"/>
    <p:sldId id="414" r:id="rId32"/>
    <p:sldId id="415" r:id="rId33"/>
    <p:sldId id="416" r:id="rId34"/>
    <p:sldId id="417" r:id="rId35"/>
    <p:sldId id="418" r:id="rId36"/>
    <p:sldId id="419" r:id="rId37"/>
    <p:sldId id="489" r:id="rId38"/>
    <p:sldId id="420" r:id="rId3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120" y="2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rol%20Ni\Google%20&#38642;&#31471;&#30828;&#30879;\Research\data\after%20oral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Carol%20Ni\Google%20&#38642;&#31471;&#30828;&#30879;\Research\data\after%20oral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___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 w="6350" cap="flat" cmpd="sng" algn="ctr">
              <a:solidFill>
                <a:schemeClr val="lt1"/>
              </a:solidFill>
              <a:prstDash val="solid"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DE19-44A1-8CF0-FBCE05F3503A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DE19-44A1-8CF0-FBCE05F3503A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DE19-44A1-8CF0-FBCE05F3503A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DE19-44A1-8CF0-FBCE05F3503A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statistic!$B$1:$E$1</c:f>
              <c:strCache>
                <c:ptCount val="4"/>
                <c:pt idx="0">
                  <c:v>bridge</c:v>
                </c:pt>
                <c:pt idx="1">
                  <c:v>opinion leader</c:v>
                </c:pt>
                <c:pt idx="2">
                  <c:v>topic-aware influence</c:v>
                </c:pt>
                <c:pt idx="3">
                  <c:v>social diffusion</c:v>
                </c:pt>
              </c:strCache>
            </c:strRef>
          </c:cat>
          <c:val>
            <c:numRef>
              <c:f>statistic!$B$4:$E$4</c:f>
              <c:numCache>
                <c:formatCode>_-* #,##0.0000_-;\-* #,##0.0000_-;_-* "-"??_-;_-@_-</c:formatCode>
                <c:ptCount val="4"/>
                <c:pt idx="0">
                  <c:v>4.2272727272727275</c:v>
                </c:pt>
                <c:pt idx="1">
                  <c:v>5.1035353535353538</c:v>
                </c:pt>
                <c:pt idx="2">
                  <c:v>6.7752525252525251</c:v>
                </c:pt>
                <c:pt idx="3">
                  <c:v>8.0959595959595951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DE19-44A1-8CF0-FBCE05F3503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243776"/>
        <c:axId val="1274784"/>
      </c:barChart>
      <c:catAx>
        <c:axId val="124377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74784"/>
        <c:crosses val="autoZero"/>
        <c:auto val="1"/>
        <c:lblAlgn val="ctr"/>
        <c:lblOffset val="100"/>
        <c:noMultiLvlLbl val="0"/>
      </c:catAx>
      <c:valAx>
        <c:axId val="1274784"/>
        <c:scaling>
          <c:orientation val="minMax"/>
          <c:min val="2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 algn="ctr" rtl="0">
                  <a:defRPr sz="1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/>
                  <a:t>Average Sharing Times</a:t>
                </a:r>
                <a:endParaRPr lang="zh-TW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0.0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43776"/>
        <c:crosses val="autoZero"/>
        <c:crossBetween val="between"/>
      </c:valAx>
      <c:spPr>
        <a:solidFill>
          <a:schemeClr val="bg1"/>
        </a:solidFill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3175" cap="flat" cmpd="sng" algn="ctr">
      <a:solidFill>
        <a:sysClr val="windowText" lastClr="000000"/>
      </a:solidFill>
      <a:prstDash val="solid"/>
      <a:round/>
    </a:ln>
    <a:effectLst/>
  </c:spPr>
  <c:txPr>
    <a:bodyPr/>
    <a:lstStyle/>
    <a:p>
      <a:pPr>
        <a:defRPr sz="1000" b="0">
          <a:latin typeface="+mn-lt"/>
        </a:defRPr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 w="6350" cap="flat" cmpd="sng" algn="ctr">
              <a:solidFill>
                <a:schemeClr val="lt1"/>
              </a:solidFill>
              <a:prstDash val="solid"/>
              <a:round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3F1B-47E1-8093-AFB568C61D14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1-3F1B-47E1-8093-AFB568C61D14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2-3F1B-47E1-8093-AFB568C61D14}"/>
              </c:ext>
            </c:extLst>
          </c:dPt>
          <c:dPt>
            <c:idx val="3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3-3F1B-47E1-8093-AFB568C61D14}"/>
              </c:ext>
            </c:extLst>
          </c:dPt>
          <c:dPt>
            <c:idx val="4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4-3F1B-47E1-8093-AFB568C61D14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cat>
            <c:strRef>
              <c:f>statistic!$A$39:$E$39</c:f>
              <c:strCache>
                <c:ptCount val="5"/>
                <c:pt idx="0">
                  <c:v>3C</c:v>
                </c:pt>
                <c:pt idx="1">
                  <c:v>Comsumer Product</c:v>
                </c:pt>
                <c:pt idx="2">
                  <c:v>Homve &amp; Living</c:v>
                </c:pt>
                <c:pt idx="3">
                  <c:v>Beauty &amp; Health</c:v>
                </c:pt>
                <c:pt idx="4">
                  <c:v>Entertainment</c:v>
                </c:pt>
              </c:strCache>
            </c:strRef>
          </c:cat>
          <c:val>
            <c:numRef>
              <c:f>statistic!$A$42:$E$42</c:f>
              <c:numCache>
                <c:formatCode>0.00</c:formatCode>
                <c:ptCount val="5"/>
                <c:pt idx="0">
                  <c:v>4.7979797979797976</c:v>
                </c:pt>
                <c:pt idx="1">
                  <c:v>4.333333333333333</c:v>
                </c:pt>
                <c:pt idx="2">
                  <c:v>3.6818181818181817</c:v>
                </c:pt>
                <c:pt idx="3">
                  <c:v>4.9520202020202024</c:v>
                </c:pt>
                <c:pt idx="4">
                  <c:v>5.012626262626263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F1B-47E1-8093-AFB568C61D1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263360"/>
        <c:axId val="1275872"/>
      </c:barChart>
      <c:catAx>
        <c:axId val="126336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275872"/>
        <c:crosses val="autoZero"/>
        <c:auto val="1"/>
        <c:lblAlgn val="ctr"/>
        <c:lblOffset val="100"/>
        <c:noMultiLvlLbl val="0"/>
      </c:catAx>
      <c:valAx>
        <c:axId val="1275872"/>
        <c:scaling>
          <c:orientation val="minMax"/>
          <c:min val="2"/>
        </c:scaling>
        <c:delete val="0"/>
        <c:axPos val="l"/>
        <c:title>
          <c:tx>
            <c:rich>
              <a:bodyPr rot="-5400000" vert="horz"/>
              <a:lstStyle/>
              <a:p>
                <a:pPr algn="ctr" rtl="0">
                  <a:defRPr/>
                </a:pPr>
                <a:r>
                  <a:rPr lang="en-US"/>
                  <a:t>Sharing Rate of Copon Type</a:t>
                </a:r>
                <a:endParaRPr lang="zh-TW"/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0.0" sourceLinked="0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tint val="75000"/>
              </a:schemeClr>
            </a:solidFill>
            <a:prstDash val="solid"/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1263360"/>
        <c:crosses val="autoZero"/>
        <c:crossBetween val="between"/>
      </c:valAx>
      <c:spPr>
        <a:solidFill>
          <a:schemeClr val="bg1"/>
        </a:solidFill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3175" cap="flat" cmpd="sng" algn="ctr">
      <a:solidFill>
        <a:schemeClr val="tx1"/>
      </a:solidFill>
      <a:prstDash val="solid"/>
      <a:round/>
    </a:ln>
    <a:effectLst/>
  </c:spPr>
  <c:txPr>
    <a:bodyPr/>
    <a:lstStyle/>
    <a:p>
      <a:pPr>
        <a:defRPr sz="1000" b="0">
          <a:latin typeface="+mn-lt"/>
        </a:defRPr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zh-TW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工作表1!$B$1</c:f>
              <c:strCache>
                <c:ptCount val="1"/>
                <c:pt idx="0">
                  <c:v>Like Rate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  <a:ln w="28575" cap="rnd">
              <a:noFill/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工作表1!$A$2:$A$6</c:f>
              <c:strCache>
                <c:ptCount val="5"/>
                <c:pt idx="0">
                  <c:v>Random</c:v>
                </c:pt>
                <c:pt idx="1">
                  <c:v>Content-based</c:v>
                </c:pt>
                <c:pt idx="2">
                  <c:v>Collaborative-based</c:v>
                </c:pt>
                <c:pt idx="3">
                  <c:v>Social-based</c:v>
                </c:pt>
                <c:pt idx="4">
                  <c:v>Phased-based</c:v>
                </c:pt>
              </c:strCache>
            </c:strRef>
          </c:cat>
          <c:val>
            <c:numRef>
              <c:f>工作表1!$B$2:$B$6</c:f>
              <c:numCache>
                <c:formatCode>General</c:formatCode>
                <c:ptCount val="5"/>
                <c:pt idx="0">
                  <c:v>0.23599999999999999</c:v>
                </c:pt>
                <c:pt idx="1">
                  <c:v>0.33800000000000002</c:v>
                </c:pt>
                <c:pt idx="2">
                  <c:v>0.40100000000000002</c:v>
                </c:pt>
                <c:pt idx="3">
                  <c:v>0.45400000000000001</c:v>
                </c:pt>
                <c:pt idx="4">
                  <c:v>0.59799999999999998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B5-4428-9504-10BCDE80B33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-1989104960"/>
        <c:axId val="-1989100064"/>
      </c:barChart>
      <c:catAx>
        <c:axId val="-19891049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-1989100064"/>
        <c:crosses val="autoZero"/>
        <c:auto val="1"/>
        <c:lblAlgn val="ctr"/>
        <c:lblOffset val="100"/>
        <c:noMultiLvlLbl val="0"/>
      </c:catAx>
      <c:valAx>
        <c:axId val="-1989100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/>
              </a:solidFill>
              <a:round/>
            </a:ln>
            <a:effectLst/>
          </c:spPr>
        </c:majorGridlines>
        <c:title>
          <c:tx>
            <c:rich>
              <a:bodyPr/>
              <a:lstStyle/>
              <a:p>
                <a:pPr>
                  <a:defRPr b="0"/>
                </a:pPr>
                <a:r>
                  <a:rPr lang="en-US" b="0"/>
                  <a:t>Like rate</a:t>
                </a:r>
                <a:endParaRPr lang="zh-TW" b="0"/>
              </a:p>
            </c:rich>
          </c:tx>
          <c:layout/>
          <c:overlay val="0"/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-1989104960"/>
        <c:crosses val="autoZero"/>
        <c:crossBetween val="between"/>
        <c:majorUnit val="0.2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solidFill>
      <a:schemeClr val="bg1"/>
    </a:solidFill>
    <a:ln w="9525" cap="flat" cmpd="sng" algn="ctr">
      <a:solidFill>
        <a:schemeClr val="tx1"/>
      </a:solidFill>
      <a:round/>
    </a:ln>
    <a:effectLst/>
  </c:spPr>
  <c:txPr>
    <a:bodyPr/>
    <a:lstStyle/>
    <a:p>
      <a:pPr>
        <a:defRPr sz="1100">
          <a:latin typeface="Times New Roman" panose="02020603050405020304" pitchFamily="18" charset="0"/>
          <a:cs typeface="Times New Roman" panose="02020603050405020304" pitchFamily="18" charset="0"/>
        </a:defRPr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52357BE-30EA-49F7-9DBD-B5F30B4F4A9D}" type="doc">
      <dgm:prSet loTypeId="urn:microsoft.com/office/officeart/2005/8/layout/hChevron3" loCatId="process" qsTypeId="urn:microsoft.com/office/officeart/2005/8/quickstyle/simple5" qsCatId="simple" csTypeId="urn:microsoft.com/office/officeart/2005/8/colors/accent0_1" csCatId="mainScheme" phldr="1"/>
      <dgm:spPr/>
    </dgm:pt>
    <dgm:pt modelId="{AFF030F6-8D1D-42AA-8527-70CC9827071F}" type="pres">
      <dgm:prSet presAssocID="{252357BE-30EA-49F7-9DBD-B5F30B4F4A9D}" presName="Name0" presStyleCnt="0">
        <dgm:presLayoutVars>
          <dgm:dir/>
          <dgm:resizeHandles val="exact"/>
        </dgm:presLayoutVars>
      </dgm:prSet>
      <dgm:spPr/>
    </dgm:pt>
  </dgm:ptLst>
  <dgm:cxnLst>
    <dgm:cxn modelId="{65FAB6E4-DAEE-DA4A-8F31-1AEA06789FB0}" type="presOf" srcId="{252357BE-30EA-49F7-9DBD-B5F30B4F4A9D}" destId="{AFF030F6-8D1D-42AA-8527-70CC9827071F}" srcOrd="0" destOrd="0" presId="urn:microsoft.com/office/officeart/2005/8/layout/hChevron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9BC9C09-5639-494B-B576-E51A67CDC856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CB2E2314-5AD7-4232-9923-8ACC33AAA716}">
      <dgm:prSet phldrT="[文字]"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Third party payment</a:t>
          </a:r>
          <a:endParaRPr lang="zh-TW" altLang="en-US" dirty="0"/>
        </a:p>
      </dgm:t>
    </dgm:pt>
    <dgm:pt modelId="{A885F2C6-75F6-420A-8A75-FCD450C76E0F}" type="parTrans" cxnId="{FFDC7A95-C8F5-4BEA-80B6-CFCC81E92F3F}">
      <dgm:prSet/>
      <dgm:spPr/>
      <dgm:t>
        <a:bodyPr/>
        <a:lstStyle/>
        <a:p>
          <a:endParaRPr lang="zh-TW" altLang="en-US"/>
        </a:p>
      </dgm:t>
    </dgm:pt>
    <dgm:pt modelId="{DAB7548A-5FCA-4977-8CF5-BA66ACB6B374}" type="sibTrans" cxnId="{FFDC7A95-C8F5-4BEA-80B6-CFCC81E92F3F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CC403F3E-8CED-4062-B7DA-54D762FDF679}">
      <dgm:prSet phldrT="[文字]"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P2P</a:t>
          </a:r>
          <a:br>
            <a:rPr lang="en-US" altLang="zh-TW" dirty="0" smtClean="0"/>
          </a:br>
          <a:r>
            <a:rPr lang="en-US" altLang="zh-TW" dirty="0" smtClean="0"/>
            <a:t>lending</a:t>
          </a:r>
          <a:endParaRPr lang="zh-TW" altLang="en-US" dirty="0"/>
        </a:p>
      </dgm:t>
    </dgm:pt>
    <dgm:pt modelId="{B4BA5E69-B454-4A14-A476-A9F357BBA3CC}" type="parTrans" cxnId="{3C9F983D-091C-43AA-A5DD-BCF223321CC4}">
      <dgm:prSet/>
      <dgm:spPr/>
      <dgm:t>
        <a:bodyPr/>
        <a:lstStyle/>
        <a:p>
          <a:endParaRPr lang="zh-TW" altLang="en-US"/>
        </a:p>
      </dgm:t>
    </dgm:pt>
    <dgm:pt modelId="{E20EB2AA-8C9E-44ED-988F-D923F57B2B22}" type="sibTrans" cxnId="{3C9F983D-091C-43AA-A5DD-BCF223321CC4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A9F9D033-CAEB-4D45-8FE0-00BCF58E6F76}">
      <dgm:prSet phldrT="[文字]"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Crowd</a:t>
          </a:r>
          <a:br>
            <a:rPr lang="en-US" altLang="zh-TW" dirty="0" smtClean="0"/>
          </a:br>
          <a:r>
            <a:rPr lang="en-US" altLang="zh-TW" dirty="0" smtClean="0"/>
            <a:t>funding </a:t>
          </a:r>
          <a:endParaRPr lang="zh-TW" altLang="en-US" dirty="0"/>
        </a:p>
      </dgm:t>
    </dgm:pt>
    <dgm:pt modelId="{9B79C2F2-B331-4BE1-8FEC-806A40339355}" type="parTrans" cxnId="{F2D276DD-7B79-4A76-A972-9973E5DDE80C}">
      <dgm:prSet/>
      <dgm:spPr/>
      <dgm:t>
        <a:bodyPr/>
        <a:lstStyle/>
        <a:p>
          <a:endParaRPr lang="zh-TW" altLang="en-US"/>
        </a:p>
      </dgm:t>
    </dgm:pt>
    <dgm:pt modelId="{7129EF1A-5288-40DB-A85D-0CBAE234571E}" type="sibTrans" cxnId="{F2D276DD-7B79-4A76-A972-9973E5DDE80C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0A8A3952-1C4E-4F16-B03C-AE2D94DA0E1B}">
      <dgm:prSet phldrT="[文字]"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Virtual</a:t>
          </a:r>
          <a:br>
            <a:rPr lang="en-US" altLang="zh-TW" dirty="0" smtClean="0"/>
          </a:br>
          <a:r>
            <a:rPr lang="en-US" altLang="zh-TW" dirty="0" smtClean="0"/>
            <a:t>Currency</a:t>
          </a:r>
          <a:endParaRPr lang="zh-TW" altLang="en-US" dirty="0"/>
        </a:p>
      </dgm:t>
    </dgm:pt>
    <dgm:pt modelId="{DA9F6B56-2B4B-4228-96A3-3AAE1C8E3B93}" type="parTrans" cxnId="{677671AE-1AEC-4A17-82EB-FD330A53C7FA}">
      <dgm:prSet/>
      <dgm:spPr/>
      <dgm:t>
        <a:bodyPr/>
        <a:lstStyle/>
        <a:p>
          <a:endParaRPr lang="zh-TW" altLang="en-US"/>
        </a:p>
      </dgm:t>
    </dgm:pt>
    <dgm:pt modelId="{40403291-E1DD-4D66-84A7-BF32605710B8}" type="sibTrans" cxnId="{677671AE-1AEC-4A17-82EB-FD330A53C7FA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5991726D-21A3-4200-AB68-0BE51FF88D5D}">
      <dgm:prSet phldrT="[文字]"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Insurance</a:t>
          </a:r>
          <a:br>
            <a:rPr lang="en-US" altLang="zh-TW" dirty="0" smtClean="0"/>
          </a:br>
          <a:r>
            <a:rPr lang="en-US" altLang="zh-TW" dirty="0" smtClean="0"/>
            <a:t>Tech</a:t>
          </a:r>
          <a:endParaRPr lang="zh-TW" altLang="en-US" dirty="0"/>
        </a:p>
      </dgm:t>
    </dgm:pt>
    <dgm:pt modelId="{608F3CA1-2F9B-4DA1-AF69-C4FDB79B7CC0}" type="parTrans" cxnId="{3567D2F8-21E3-4DC3-832F-0C8CBE9EC131}">
      <dgm:prSet/>
      <dgm:spPr/>
      <dgm:t>
        <a:bodyPr/>
        <a:lstStyle/>
        <a:p>
          <a:endParaRPr lang="zh-TW" altLang="en-US"/>
        </a:p>
      </dgm:t>
    </dgm:pt>
    <dgm:pt modelId="{7AFC892C-D17F-40FD-89F6-FD7ADCCF250F}" type="sibTrans" cxnId="{3567D2F8-21E3-4DC3-832F-0C8CBE9EC131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6F291A16-201D-4BE5-B1FF-E13426D4F502}">
      <dgm:prSet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Smart</a:t>
          </a:r>
        </a:p>
        <a:p>
          <a:r>
            <a:rPr lang="en-US" altLang="zh-TW" dirty="0" smtClean="0"/>
            <a:t>Investment </a:t>
          </a:r>
          <a:endParaRPr lang="zh-TW" altLang="en-US" dirty="0"/>
        </a:p>
      </dgm:t>
    </dgm:pt>
    <dgm:pt modelId="{A6D93B9E-CE39-4A30-B29D-B2C81B3618F5}" type="parTrans" cxnId="{DB5480EF-7D71-4351-92CC-AB5BD7E69EDC}">
      <dgm:prSet/>
      <dgm:spPr/>
      <dgm:t>
        <a:bodyPr/>
        <a:lstStyle/>
        <a:p>
          <a:endParaRPr lang="zh-TW" altLang="en-US"/>
        </a:p>
      </dgm:t>
    </dgm:pt>
    <dgm:pt modelId="{EC2AF0E6-BC4F-4925-9B08-A4AEA950C0F5}" type="sibTrans" cxnId="{DB5480EF-7D71-4351-92CC-AB5BD7E69EDC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E36E424D-3192-4C27-B61E-4FBE19859B30}">
      <dgm:prSet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Online </a:t>
          </a:r>
          <a:br>
            <a:rPr lang="en-US" altLang="zh-TW" dirty="0" smtClean="0"/>
          </a:br>
          <a:r>
            <a:rPr lang="en-US" altLang="zh-TW" dirty="0" smtClean="0"/>
            <a:t>Credit </a:t>
          </a:r>
          <a:endParaRPr lang="zh-TW" altLang="en-US" dirty="0"/>
        </a:p>
      </dgm:t>
    </dgm:pt>
    <dgm:pt modelId="{4EF2175F-7388-4774-B373-E8333838BE5F}" type="parTrans" cxnId="{E1939BE1-8F07-4578-B323-22596431D069}">
      <dgm:prSet/>
      <dgm:spPr/>
      <dgm:t>
        <a:bodyPr/>
        <a:lstStyle/>
        <a:p>
          <a:endParaRPr lang="zh-TW" altLang="en-US"/>
        </a:p>
      </dgm:t>
    </dgm:pt>
    <dgm:pt modelId="{B6A1E5CD-52CE-4A27-9E50-F169D6B209A5}" type="sibTrans" cxnId="{E1939BE1-8F07-4578-B323-22596431D069}">
      <dgm:prSet/>
      <dgm:spPr>
        <a:noFill/>
      </dgm:spPr>
      <dgm:t>
        <a:bodyPr/>
        <a:lstStyle/>
        <a:p>
          <a:endParaRPr lang="zh-TW" altLang="en-US"/>
        </a:p>
      </dgm:t>
    </dgm:pt>
    <dgm:pt modelId="{77BFAFEA-C6A0-4D6D-9C03-CA848E6CEA3A}">
      <dgm:prSet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Digital </a:t>
          </a:r>
          <a:br>
            <a:rPr lang="en-US" altLang="zh-TW" dirty="0" smtClean="0"/>
          </a:br>
          <a:r>
            <a:rPr lang="en-US" altLang="zh-TW" dirty="0" smtClean="0"/>
            <a:t>Bank</a:t>
          </a:r>
          <a:endParaRPr lang="zh-TW" altLang="en-US" dirty="0"/>
        </a:p>
      </dgm:t>
    </dgm:pt>
    <dgm:pt modelId="{B8A76F38-E9B1-4185-BD93-D3B9F3525F45}" type="parTrans" cxnId="{858CEAFA-37D1-40D8-80FE-634FF2A3BA66}">
      <dgm:prSet/>
      <dgm:spPr/>
      <dgm:t>
        <a:bodyPr/>
        <a:lstStyle/>
        <a:p>
          <a:endParaRPr lang="zh-TW" altLang="en-US"/>
        </a:p>
      </dgm:t>
    </dgm:pt>
    <dgm:pt modelId="{2D5DAFE5-0E2D-42B6-8BDB-32D2BBE67159}" type="sibTrans" cxnId="{858CEAFA-37D1-40D8-80FE-634FF2A3BA66}">
      <dgm:prSet/>
      <dgm:spPr>
        <a:noFill/>
      </dgm:spPr>
      <dgm:t>
        <a:bodyPr/>
        <a:lstStyle/>
        <a:p>
          <a:endParaRPr lang="zh-TW" altLang="en-US" dirty="0"/>
        </a:p>
      </dgm:t>
    </dgm:pt>
    <dgm:pt modelId="{B6207856-0484-4D8F-A609-3499B47A686A}">
      <dgm:prSet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EC</a:t>
          </a:r>
        </a:p>
        <a:p>
          <a:r>
            <a:rPr lang="en-US" altLang="zh-TW" dirty="0" smtClean="0"/>
            <a:t>Finance </a:t>
          </a:r>
          <a:endParaRPr lang="zh-TW" altLang="en-US" dirty="0"/>
        </a:p>
      </dgm:t>
    </dgm:pt>
    <dgm:pt modelId="{93796D96-992B-4350-B83A-A6D249E2D9FC}" type="parTrans" cxnId="{FA7DBD67-3D0A-4A92-B599-C3FB24A680E7}">
      <dgm:prSet/>
      <dgm:spPr/>
      <dgm:t>
        <a:bodyPr/>
        <a:lstStyle/>
        <a:p>
          <a:endParaRPr lang="zh-TW" altLang="en-US"/>
        </a:p>
      </dgm:t>
    </dgm:pt>
    <dgm:pt modelId="{27872232-2F72-49D6-B0D6-2DE62F7A9BE2}" type="sibTrans" cxnId="{FA7DBD67-3D0A-4A92-B599-C3FB24A680E7}">
      <dgm:prSet/>
      <dgm:spPr>
        <a:noFill/>
      </dgm:spPr>
      <dgm:t>
        <a:bodyPr/>
        <a:lstStyle/>
        <a:p>
          <a:endParaRPr lang="zh-TW" altLang="en-US"/>
        </a:p>
      </dgm:t>
    </dgm:pt>
    <dgm:pt modelId="{9737436C-5144-4947-A8E2-259BB054F06F}">
      <dgm:prSet/>
      <dgm:spPr>
        <a:solidFill>
          <a:srgbClr val="7030A0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Mobile</a:t>
          </a:r>
          <a:r>
            <a:rPr lang="zh-TW" altLang="en-US" dirty="0" smtClean="0"/>
            <a:t/>
          </a:r>
          <a:br>
            <a:rPr lang="zh-TW" altLang="en-US" dirty="0" smtClean="0"/>
          </a:br>
          <a:r>
            <a:rPr lang="en-US" altLang="zh-TW" dirty="0" smtClean="0"/>
            <a:t>payment</a:t>
          </a:r>
          <a:endParaRPr lang="zh-TW" altLang="en-US" dirty="0"/>
        </a:p>
      </dgm:t>
    </dgm:pt>
    <dgm:pt modelId="{0D63D5C9-501E-434A-B67E-20FC778CAC4C}" type="parTrans" cxnId="{337189F4-31DD-C140-8A39-ABC3C738DCB4}">
      <dgm:prSet/>
      <dgm:spPr/>
      <dgm:t>
        <a:bodyPr/>
        <a:lstStyle/>
        <a:p>
          <a:endParaRPr lang="zh-TW" altLang="en-US"/>
        </a:p>
      </dgm:t>
    </dgm:pt>
    <dgm:pt modelId="{71513C4A-3440-A640-A21B-2613F0B323D7}" type="sibTrans" cxnId="{337189F4-31DD-C140-8A39-ABC3C738DCB4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7EF56448-8FCC-4FF3-93B9-23381C72BB14}" type="pres">
      <dgm:prSet presAssocID="{99BC9C09-5639-494B-B576-E51A67CDC85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AC038D1-10F2-4A79-B014-CE8A88E3F863}" type="pres">
      <dgm:prSet presAssocID="{CB2E2314-5AD7-4232-9923-8ACC33AAA716}" presName="node" presStyleLbl="node1" presStyleIdx="0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1B1E31A-B4EA-47B7-A368-CB29DED706B0}" type="pres">
      <dgm:prSet presAssocID="{DAB7548A-5FCA-4977-8CF5-BA66ACB6B374}" presName="sibTrans" presStyleLbl="sibTrans2D1" presStyleIdx="0" presStyleCnt="10"/>
      <dgm:spPr/>
      <dgm:t>
        <a:bodyPr/>
        <a:lstStyle/>
        <a:p>
          <a:endParaRPr lang="zh-TW" altLang="en-US"/>
        </a:p>
      </dgm:t>
    </dgm:pt>
    <dgm:pt modelId="{0645CF2F-3D6A-4512-B41A-DC0B00B6A9FE}" type="pres">
      <dgm:prSet presAssocID="{DAB7548A-5FCA-4977-8CF5-BA66ACB6B374}" presName="connectorText" presStyleLbl="sibTrans2D1" presStyleIdx="0" presStyleCnt="10"/>
      <dgm:spPr/>
      <dgm:t>
        <a:bodyPr/>
        <a:lstStyle/>
        <a:p>
          <a:endParaRPr lang="zh-TW" altLang="en-US"/>
        </a:p>
      </dgm:t>
    </dgm:pt>
    <dgm:pt modelId="{330C8809-52CE-BB4D-9A38-8EBADEBCA67A}" type="pres">
      <dgm:prSet presAssocID="{9737436C-5144-4947-A8E2-259BB054F06F}" presName="node" presStyleLbl="node1" presStyleIdx="1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F41E8BB-E593-4041-A7B6-E439DCFE423D}" type="pres">
      <dgm:prSet presAssocID="{71513C4A-3440-A640-A21B-2613F0B323D7}" presName="sibTrans" presStyleLbl="sibTrans2D1" presStyleIdx="1" presStyleCnt="10"/>
      <dgm:spPr/>
      <dgm:t>
        <a:bodyPr/>
        <a:lstStyle/>
        <a:p>
          <a:endParaRPr lang="zh-TW" altLang="en-US"/>
        </a:p>
      </dgm:t>
    </dgm:pt>
    <dgm:pt modelId="{2AB13AF5-5B91-F54B-BFA7-4B57B29E4AAD}" type="pres">
      <dgm:prSet presAssocID="{71513C4A-3440-A640-A21B-2613F0B323D7}" presName="connectorText" presStyleLbl="sibTrans2D1" presStyleIdx="1" presStyleCnt="10"/>
      <dgm:spPr/>
      <dgm:t>
        <a:bodyPr/>
        <a:lstStyle/>
        <a:p>
          <a:endParaRPr lang="zh-TW" altLang="en-US"/>
        </a:p>
      </dgm:t>
    </dgm:pt>
    <dgm:pt modelId="{83DDF826-A90E-4FFA-B523-871CCB526011}" type="pres">
      <dgm:prSet presAssocID="{CC403F3E-8CED-4062-B7DA-54D762FDF679}" presName="node" presStyleLbl="node1" presStyleIdx="2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2A61815-7D3B-4CA3-81DC-F0864ED9FFC0}" type="pres">
      <dgm:prSet presAssocID="{E20EB2AA-8C9E-44ED-988F-D923F57B2B22}" presName="sibTrans" presStyleLbl="sibTrans2D1" presStyleIdx="2" presStyleCnt="10"/>
      <dgm:spPr/>
      <dgm:t>
        <a:bodyPr/>
        <a:lstStyle/>
        <a:p>
          <a:endParaRPr lang="zh-TW" altLang="en-US"/>
        </a:p>
      </dgm:t>
    </dgm:pt>
    <dgm:pt modelId="{8EC1C126-653B-47E9-B3DE-82996599752E}" type="pres">
      <dgm:prSet presAssocID="{E20EB2AA-8C9E-44ED-988F-D923F57B2B22}" presName="connectorText" presStyleLbl="sibTrans2D1" presStyleIdx="2" presStyleCnt="10"/>
      <dgm:spPr/>
      <dgm:t>
        <a:bodyPr/>
        <a:lstStyle/>
        <a:p>
          <a:endParaRPr lang="zh-TW" altLang="en-US"/>
        </a:p>
      </dgm:t>
    </dgm:pt>
    <dgm:pt modelId="{6D8EAAE1-6433-4EB8-8E6B-6ED9F9AE8B6D}" type="pres">
      <dgm:prSet presAssocID="{A9F9D033-CAEB-4D45-8FE0-00BCF58E6F76}" presName="node" presStyleLbl="node1" presStyleIdx="3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EE22EF3-15D6-4E4D-821C-678AAD5A5843}" type="pres">
      <dgm:prSet presAssocID="{7129EF1A-5288-40DB-A85D-0CBAE234571E}" presName="sibTrans" presStyleLbl="sibTrans2D1" presStyleIdx="3" presStyleCnt="10"/>
      <dgm:spPr/>
      <dgm:t>
        <a:bodyPr/>
        <a:lstStyle/>
        <a:p>
          <a:endParaRPr lang="zh-TW" altLang="en-US"/>
        </a:p>
      </dgm:t>
    </dgm:pt>
    <dgm:pt modelId="{6AA016FA-C6BB-4D05-AEAD-0E14B8CCA568}" type="pres">
      <dgm:prSet presAssocID="{7129EF1A-5288-40DB-A85D-0CBAE234571E}" presName="connectorText" presStyleLbl="sibTrans2D1" presStyleIdx="3" presStyleCnt="10"/>
      <dgm:spPr/>
      <dgm:t>
        <a:bodyPr/>
        <a:lstStyle/>
        <a:p>
          <a:endParaRPr lang="zh-TW" altLang="en-US"/>
        </a:p>
      </dgm:t>
    </dgm:pt>
    <dgm:pt modelId="{FD10E9A9-BD77-493B-8092-CADFA27FA628}" type="pres">
      <dgm:prSet presAssocID="{0A8A3952-1C4E-4F16-B03C-AE2D94DA0E1B}" presName="node" presStyleLbl="node1" presStyleIdx="4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792CA86-ABE7-46CD-9149-E9D79BD6C012}" type="pres">
      <dgm:prSet presAssocID="{40403291-E1DD-4D66-84A7-BF32605710B8}" presName="sibTrans" presStyleLbl="sibTrans2D1" presStyleIdx="4" presStyleCnt="10"/>
      <dgm:spPr/>
      <dgm:t>
        <a:bodyPr/>
        <a:lstStyle/>
        <a:p>
          <a:endParaRPr lang="zh-TW" altLang="en-US"/>
        </a:p>
      </dgm:t>
    </dgm:pt>
    <dgm:pt modelId="{A9749C59-4BD9-461D-A94B-9B4AD44DE856}" type="pres">
      <dgm:prSet presAssocID="{40403291-E1DD-4D66-84A7-BF32605710B8}" presName="connectorText" presStyleLbl="sibTrans2D1" presStyleIdx="4" presStyleCnt="10"/>
      <dgm:spPr/>
      <dgm:t>
        <a:bodyPr/>
        <a:lstStyle/>
        <a:p>
          <a:endParaRPr lang="zh-TW" altLang="en-US"/>
        </a:p>
      </dgm:t>
    </dgm:pt>
    <dgm:pt modelId="{6B2BB0D2-C126-468D-A88F-33DCDE0B0ABC}" type="pres">
      <dgm:prSet presAssocID="{5991726D-21A3-4200-AB68-0BE51FF88D5D}" presName="node" presStyleLbl="node1" presStyleIdx="5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F817E7F-8D37-4CC6-A990-139D08E8E6ED}" type="pres">
      <dgm:prSet presAssocID="{7AFC892C-D17F-40FD-89F6-FD7ADCCF250F}" presName="sibTrans" presStyleLbl="sibTrans2D1" presStyleIdx="5" presStyleCnt="10"/>
      <dgm:spPr/>
      <dgm:t>
        <a:bodyPr/>
        <a:lstStyle/>
        <a:p>
          <a:endParaRPr lang="zh-TW" altLang="en-US"/>
        </a:p>
      </dgm:t>
    </dgm:pt>
    <dgm:pt modelId="{7E5DDE69-B702-4052-A9DE-0C10F6DA7868}" type="pres">
      <dgm:prSet presAssocID="{7AFC892C-D17F-40FD-89F6-FD7ADCCF250F}" presName="connectorText" presStyleLbl="sibTrans2D1" presStyleIdx="5" presStyleCnt="10"/>
      <dgm:spPr/>
      <dgm:t>
        <a:bodyPr/>
        <a:lstStyle/>
        <a:p>
          <a:endParaRPr lang="zh-TW" altLang="en-US"/>
        </a:p>
      </dgm:t>
    </dgm:pt>
    <dgm:pt modelId="{0EA30E45-768F-40BF-AE29-76C3FFCF493D}" type="pres">
      <dgm:prSet presAssocID="{6F291A16-201D-4BE5-B1FF-E13426D4F502}" presName="node" presStyleLbl="node1" presStyleIdx="6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016ABF0-D19D-4E86-88A9-E9D0116A5F74}" type="pres">
      <dgm:prSet presAssocID="{EC2AF0E6-BC4F-4925-9B08-A4AEA950C0F5}" presName="sibTrans" presStyleLbl="sibTrans2D1" presStyleIdx="6" presStyleCnt="10"/>
      <dgm:spPr/>
      <dgm:t>
        <a:bodyPr/>
        <a:lstStyle/>
        <a:p>
          <a:endParaRPr lang="zh-TW" altLang="en-US"/>
        </a:p>
      </dgm:t>
    </dgm:pt>
    <dgm:pt modelId="{64F61959-B705-4505-BA62-950FFF40E701}" type="pres">
      <dgm:prSet presAssocID="{EC2AF0E6-BC4F-4925-9B08-A4AEA950C0F5}" presName="connectorText" presStyleLbl="sibTrans2D1" presStyleIdx="6" presStyleCnt="10"/>
      <dgm:spPr/>
      <dgm:t>
        <a:bodyPr/>
        <a:lstStyle/>
        <a:p>
          <a:endParaRPr lang="zh-TW" altLang="en-US"/>
        </a:p>
      </dgm:t>
    </dgm:pt>
    <dgm:pt modelId="{E6EB4D13-3A58-4B63-9F32-30DC23E923A2}" type="pres">
      <dgm:prSet presAssocID="{E36E424D-3192-4C27-B61E-4FBE19859B30}" presName="node" presStyleLbl="node1" presStyleIdx="7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AC301B6-C0B7-4D86-BFD7-B9192A077313}" type="pres">
      <dgm:prSet presAssocID="{B6A1E5CD-52CE-4A27-9E50-F169D6B209A5}" presName="sibTrans" presStyleLbl="sibTrans2D1" presStyleIdx="7" presStyleCnt="10"/>
      <dgm:spPr/>
      <dgm:t>
        <a:bodyPr/>
        <a:lstStyle/>
        <a:p>
          <a:endParaRPr lang="zh-TW" altLang="en-US"/>
        </a:p>
      </dgm:t>
    </dgm:pt>
    <dgm:pt modelId="{33F4BA63-B56B-4883-90F6-3C643EFDC8E2}" type="pres">
      <dgm:prSet presAssocID="{B6A1E5CD-52CE-4A27-9E50-F169D6B209A5}" presName="connectorText" presStyleLbl="sibTrans2D1" presStyleIdx="7" presStyleCnt="10"/>
      <dgm:spPr/>
      <dgm:t>
        <a:bodyPr/>
        <a:lstStyle/>
        <a:p>
          <a:endParaRPr lang="zh-TW" altLang="en-US"/>
        </a:p>
      </dgm:t>
    </dgm:pt>
    <dgm:pt modelId="{F445C487-B43B-40DB-9971-27052D8B0140}" type="pres">
      <dgm:prSet presAssocID="{77BFAFEA-C6A0-4D6D-9C03-CA848E6CEA3A}" presName="node" presStyleLbl="node1" presStyleIdx="8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989CE8A-0CAF-4DB4-8FF4-E50E8F206837}" type="pres">
      <dgm:prSet presAssocID="{2D5DAFE5-0E2D-42B6-8BDB-32D2BBE67159}" presName="sibTrans" presStyleLbl="sibTrans2D1" presStyleIdx="8" presStyleCnt="10"/>
      <dgm:spPr/>
      <dgm:t>
        <a:bodyPr/>
        <a:lstStyle/>
        <a:p>
          <a:endParaRPr lang="zh-TW" altLang="en-US"/>
        </a:p>
      </dgm:t>
    </dgm:pt>
    <dgm:pt modelId="{ED7B0DB3-CD0A-466B-A818-E062E9A4F2B3}" type="pres">
      <dgm:prSet presAssocID="{2D5DAFE5-0E2D-42B6-8BDB-32D2BBE67159}" presName="connectorText" presStyleLbl="sibTrans2D1" presStyleIdx="8" presStyleCnt="10"/>
      <dgm:spPr/>
      <dgm:t>
        <a:bodyPr/>
        <a:lstStyle/>
        <a:p>
          <a:endParaRPr lang="zh-TW" altLang="en-US"/>
        </a:p>
      </dgm:t>
    </dgm:pt>
    <dgm:pt modelId="{4FC87059-68E8-49F5-8B25-7DF51757370F}" type="pres">
      <dgm:prSet presAssocID="{B6207856-0484-4D8F-A609-3499B47A686A}" presName="node" presStyleLbl="node1" presStyleIdx="9" presStyleCnt="10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6AEE679-2ED8-4E44-9D8E-A7A2EE407F9C}" type="pres">
      <dgm:prSet presAssocID="{27872232-2F72-49D6-B0D6-2DE62F7A9BE2}" presName="sibTrans" presStyleLbl="sibTrans2D1" presStyleIdx="9" presStyleCnt="10"/>
      <dgm:spPr/>
      <dgm:t>
        <a:bodyPr/>
        <a:lstStyle/>
        <a:p>
          <a:endParaRPr lang="zh-TW" altLang="en-US"/>
        </a:p>
      </dgm:t>
    </dgm:pt>
    <dgm:pt modelId="{86A793B2-81D3-4D03-A908-97A387B35DB1}" type="pres">
      <dgm:prSet presAssocID="{27872232-2F72-49D6-B0D6-2DE62F7A9BE2}" presName="connectorText" presStyleLbl="sibTrans2D1" presStyleIdx="9" presStyleCnt="10"/>
      <dgm:spPr/>
      <dgm:t>
        <a:bodyPr/>
        <a:lstStyle/>
        <a:p>
          <a:endParaRPr lang="zh-TW" altLang="en-US"/>
        </a:p>
      </dgm:t>
    </dgm:pt>
  </dgm:ptLst>
  <dgm:cxnLst>
    <dgm:cxn modelId="{E0AA5928-E413-0E44-B835-EA875CE8DBA0}" type="presOf" srcId="{71513C4A-3440-A640-A21B-2613F0B323D7}" destId="{2AB13AF5-5B91-F54B-BFA7-4B57B29E4AAD}" srcOrd="1" destOrd="0" presId="urn:microsoft.com/office/officeart/2005/8/layout/cycle2"/>
    <dgm:cxn modelId="{FFDC7A95-C8F5-4BEA-80B6-CFCC81E92F3F}" srcId="{99BC9C09-5639-494B-B576-E51A67CDC856}" destId="{CB2E2314-5AD7-4232-9923-8ACC33AAA716}" srcOrd="0" destOrd="0" parTransId="{A885F2C6-75F6-420A-8A75-FCD450C76E0F}" sibTransId="{DAB7548A-5FCA-4977-8CF5-BA66ACB6B374}"/>
    <dgm:cxn modelId="{8D78F2BE-0B0F-4C1D-BD82-3E3234A23820}" type="presOf" srcId="{2D5DAFE5-0E2D-42B6-8BDB-32D2BBE67159}" destId="{6989CE8A-0CAF-4DB4-8FF4-E50E8F206837}" srcOrd="0" destOrd="0" presId="urn:microsoft.com/office/officeart/2005/8/layout/cycle2"/>
    <dgm:cxn modelId="{F187A7C9-3724-41D9-B02A-E14527CA72E5}" type="presOf" srcId="{B6A1E5CD-52CE-4A27-9E50-F169D6B209A5}" destId="{33F4BA63-B56B-4883-90F6-3C643EFDC8E2}" srcOrd="1" destOrd="0" presId="urn:microsoft.com/office/officeart/2005/8/layout/cycle2"/>
    <dgm:cxn modelId="{81205D72-DB39-5B46-BE09-2BA62CC9B5A6}" type="presOf" srcId="{9737436C-5144-4947-A8E2-259BB054F06F}" destId="{330C8809-52CE-BB4D-9A38-8EBADEBCA67A}" srcOrd="0" destOrd="0" presId="urn:microsoft.com/office/officeart/2005/8/layout/cycle2"/>
    <dgm:cxn modelId="{3C9F983D-091C-43AA-A5DD-BCF223321CC4}" srcId="{99BC9C09-5639-494B-B576-E51A67CDC856}" destId="{CC403F3E-8CED-4062-B7DA-54D762FDF679}" srcOrd="2" destOrd="0" parTransId="{B4BA5E69-B454-4A14-A476-A9F357BBA3CC}" sibTransId="{E20EB2AA-8C9E-44ED-988F-D923F57B2B22}"/>
    <dgm:cxn modelId="{3ED23771-3D88-4C7C-873E-34B1FDAC438B}" type="presOf" srcId="{6F291A16-201D-4BE5-B1FF-E13426D4F502}" destId="{0EA30E45-768F-40BF-AE29-76C3FFCF493D}" srcOrd="0" destOrd="0" presId="urn:microsoft.com/office/officeart/2005/8/layout/cycle2"/>
    <dgm:cxn modelId="{019D619D-1236-45F9-9B6D-725E7A3FDE65}" type="presOf" srcId="{7129EF1A-5288-40DB-A85D-0CBAE234571E}" destId="{6AA016FA-C6BB-4D05-AEAD-0E14B8CCA568}" srcOrd="1" destOrd="0" presId="urn:microsoft.com/office/officeart/2005/8/layout/cycle2"/>
    <dgm:cxn modelId="{A89F1689-556F-4E37-9610-B0BC819AB3B4}" type="presOf" srcId="{E36E424D-3192-4C27-B61E-4FBE19859B30}" destId="{E6EB4D13-3A58-4B63-9F32-30DC23E923A2}" srcOrd="0" destOrd="0" presId="urn:microsoft.com/office/officeart/2005/8/layout/cycle2"/>
    <dgm:cxn modelId="{65D5254F-7971-4494-9222-732D1E3166E3}" type="presOf" srcId="{B6207856-0484-4D8F-A609-3499B47A686A}" destId="{4FC87059-68E8-49F5-8B25-7DF51757370F}" srcOrd="0" destOrd="0" presId="urn:microsoft.com/office/officeart/2005/8/layout/cycle2"/>
    <dgm:cxn modelId="{FAC74D3D-5B9B-41A5-A6AA-1736A44F25DD}" type="presOf" srcId="{DAB7548A-5FCA-4977-8CF5-BA66ACB6B374}" destId="{0645CF2F-3D6A-4512-B41A-DC0B00B6A9FE}" srcOrd="1" destOrd="0" presId="urn:microsoft.com/office/officeart/2005/8/layout/cycle2"/>
    <dgm:cxn modelId="{160E8D11-DE4A-49E5-B5FD-7ABA88FF1EB9}" type="presOf" srcId="{99BC9C09-5639-494B-B576-E51A67CDC856}" destId="{7EF56448-8FCC-4FF3-93B9-23381C72BB14}" srcOrd="0" destOrd="0" presId="urn:microsoft.com/office/officeart/2005/8/layout/cycle2"/>
    <dgm:cxn modelId="{705A648C-738C-4E36-96A1-C1100300DF22}" type="presOf" srcId="{2D5DAFE5-0E2D-42B6-8BDB-32D2BBE67159}" destId="{ED7B0DB3-CD0A-466B-A818-E062E9A4F2B3}" srcOrd="1" destOrd="0" presId="urn:microsoft.com/office/officeart/2005/8/layout/cycle2"/>
    <dgm:cxn modelId="{DB5480EF-7D71-4351-92CC-AB5BD7E69EDC}" srcId="{99BC9C09-5639-494B-B576-E51A67CDC856}" destId="{6F291A16-201D-4BE5-B1FF-E13426D4F502}" srcOrd="6" destOrd="0" parTransId="{A6D93B9E-CE39-4A30-B29D-B2C81B3618F5}" sibTransId="{EC2AF0E6-BC4F-4925-9B08-A4AEA950C0F5}"/>
    <dgm:cxn modelId="{5D5A3C5F-2E74-4B50-890A-F17F5F50AF4F}" type="presOf" srcId="{CC403F3E-8CED-4062-B7DA-54D762FDF679}" destId="{83DDF826-A90E-4FFA-B523-871CCB526011}" srcOrd="0" destOrd="0" presId="urn:microsoft.com/office/officeart/2005/8/layout/cycle2"/>
    <dgm:cxn modelId="{DD2AC76E-E1BA-4EE3-95E2-9A3643FF996A}" type="presOf" srcId="{7129EF1A-5288-40DB-A85D-0CBAE234571E}" destId="{8EE22EF3-15D6-4E4D-821C-678AAD5A5843}" srcOrd="0" destOrd="0" presId="urn:microsoft.com/office/officeart/2005/8/layout/cycle2"/>
    <dgm:cxn modelId="{3C778261-5171-C245-B2C3-60C811FC4C28}" type="presOf" srcId="{71513C4A-3440-A640-A21B-2613F0B323D7}" destId="{7F41E8BB-E593-4041-A7B6-E439DCFE423D}" srcOrd="0" destOrd="0" presId="urn:microsoft.com/office/officeart/2005/8/layout/cycle2"/>
    <dgm:cxn modelId="{8636F279-B6EF-4F6C-BBC6-760B703DE1E8}" type="presOf" srcId="{E20EB2AA-8C9E-44ED-988F-D923F57B2B22}" destId="{8EC1C126-653B-47E9-B3DE-82996599752E}" srcOrd="1" destOrd="0" presId="urn:microsoft.com/office/officeart/2005/8/layout/cycle2"/>
    <dgm:cxn modelId="{AB824139-0FAE-472B-9CE0-54B544783490}" type="presOf" srcId="{40403291-E1DD-4D66-84A7-BF32605710B8}" destId="{A9749C59-4BD9-461D-A94B-9B4AD44DE856}" srcOrd="1" destOrd="0" presId="urn:microsoft.com/office/officeart/2005/8/layout/cycle2"/>
    <dgm:cxn modelId="{3567D2F8-21E3-4DC3-832F-0C8CBE9EC131}" srcId="{99BC9C09-5639-494B-B576-E51A67CDC856}" destId="{5991726D-21A3-4200-AB68-0BE51FF88D5D}" srcOrd="5" destOrd="0" parTransId="{608F3CA1-2F9B-4DA1-AF69-C4FDB79B7CC0}" sibTransId="{7AFC892C-D17F-40FD-89F6-FD7ADCCF250F}"/>
    <dgm:cxn modelId="{A6E053CF-2F91-4E6F-995B-AE97FD672F67}" type="presOf" srcId="{DAB7548A-5FCA-4977-8CF5-BA66ACB6B374}" destId="{D1B1E31A-B4EA-47B7-A368-CB29DED706B0}" srcOrd="0" destOrd="0" presId="urn:microsoft.com/office/officeart/2005/8/layout/cycle2"/>
    <dgm:cxn modelId="{5A5980E8-31FA-4D19-9399-F834A5FC85F4}" type="presOf" srcId="{B6A1E5CD-52CE-4A27-9E50-F169D6B209A5}" destId="{9AC301B6-C0B7-4D86-BFD7-B9192A077313}" srcOrd="0" destOrd="0" presId="urn:microsoft.com/office/officeart/2005/8/layout/cycle2"/>
    <dgm:cxn modelId="{677671AE-1AEC-4A17-82EB-FD330A53C7FA}" srcId="{99BC9C09-5639-494B-B576-E51A67CDC856}" destId="{0A8A3952-1C4E-4F16-B03C-AE2D94DA0E1B}" srcOrd="4" destOrd="0" parTransId="{DA9F6B56-2B4B-4228-96A3-3AAE1C8E3B93}" sibTransId="{40403291-E1DD-4D66-84A7-BF32605710B8}"/>
    <dgm:cxn modelId="{701F8CAC-D174-4654-AFB5-D16B4DAB84B9}" type="presOf" srcId="{7AFC892C-D17F-40FD-89F6-FD7ADCCF250F}" destId="{7E5DDE69-B702-4052-A9DE-0C10F6DA7868}" srcOrd="1" destOrd="0" presId="urn:microsoft.com/office/officeart/2005/8/layout/cycle2"/>
    <dgm:cxn modelId="{FA7DBD67-3D0A-4A92-B599-C3FB24A680E7}" srcId="{99BC9C09-5639-494B-B576-E51A67CDC856}" destId="{B6207856-0484-4D8F-A609-3499B47A686A}" srcOrd="9" destOrd="0" parTransId="{93796D96-992B-4350-B83A-A6D249E2D9FC}" sibTransId="{27872232-2F72-49D6-B0D6-2DE62F7A9BE2}"/>
    <dgm:cxn modelId="{CB60D4FC-7A32-40DC-BB78-54EEF7852369}" type="presOf" srcId="{7AFC892C-D17F-40FD-89F6-FD7ADCCF250F}" destId="{0F817E7F-8D37-4CC6-A990-139D08E8E6ED}" srcOrd="0" destOrd="0" presId="urn:microsoft.com/office/officeart/2005/8/layout/cycle2"/>
    <dgm:cxn modelId="{94DD26A7-2263-4332-854F-181A037552F4}" type="presOf" srcId="{0A8A3952-1C4E-4F16-B03C-AE2D94DA0E1B}" destId="{FD10E9A9-BD77-493B-8092-CADFA27FA628}" srcOrd="0" destOrd="0" presId="urn:microsoft.com/office/officeart/2005/8/layout/cycle2"/>
    <dgm:cxn modelId="{56BD0E0A-585F-4909-BF1F-808943C45D2E}" type="presOf" srcId="{27872232-2F72-49D6-B0D6-2DE62F7A9BE2}" destId="{B6AEE679-2ED8-4E44-9D8E-A7A2EE407F9C}" srcOrd="0" destOrd="0" presId="urn:microsoft.com/office/officeart/2005/8/layout/cycle2"/>
    <dgm:cxn modelId="{6520AFDA-2589-42E5-B648-4420982A2F13}" type="presOf" srcId="{E20EB2AA-8C9E-44ED-988F-D923F57B2B22}" destId="{A2A61815-7D3B-4CA3-81DC-F0864ED9FFC0}" srcOrd="0" destOrd="0" presId="urn:microsoft.com/office/officeart/2005/8/layout/cycle2"/>
    <dgm:cxn modelId="{E011C724-D96E-4536-B62E-FC212741C654}" type="presOf" srcId="{5991726D-21A3-4200-AB68-0BE51FF88D5D}" destId="{6B2BB0D2-C126-468D-A88F-33DCDE0B0ABC}" srcOrd="0" destOrd="0" presId="urn:microsoft.com/office/officeart/2005/8/layout/cycle2"/>
    <dgm:cxn modelId="{EF5D2E8D-E7CA-4BFA-9498-49C8B9CD9255}" type="presOf" srcId="{EC2AF0E6-BC4F-4925-9B08-A4AEA950C0F5}" destId="{4016ABF0-D19D-4E86-88A9-E9D0116A5F74}" srcOrd="0" destOrd="0" presId="urn:microsoft.com/office/officeart/2005/8/layout/cycle2"/>
    <dgm:cxn modelId="{221BF6EB-1CA8-4E01-8AC6-DDCC937E8D6C}" type="presOf" srcId="{EC2AF0E6-BC4F-4925-9B08-A4AEA950C0F5}" destId="{64F61959-B705-4505-BA62-950FFF40E701}" srcOrd="1" destOrd="0" presId="urn:microsoft.com/office/officeart/2005/8/layout/cycle2"/>
    <dgm:cxn modelId="{E1939BE1-8F07-4578-B323-22596431D069}" srcId="{99BC9C09-5639-494B-B576-E51A67CDC856}" destId="{E36E424D-3192-4C27-B61E-4FBE19859B30}" srcOrd="7" destOrd="0" parTransId="{4EF2175F-7388-4774-B373-E8333838BE5F}" sibTransId="{B6A1E5CD-52CE-4A27-9E50-F169D6B209A5}"/>
    <dgm:cxn modelId="{03B57FC7-CDC6-427E-A5A8-865212330776}" type="presOf" srcId="{40403291-E1DD-4D66-84A7-BF32605710B8}" destId="{A792CA86-ABE7-46CD-9149-E9D79BD6C012}" srcOrd="0" destOrd="0" presId="urn:microsoft.com/office/officeart/2005/8/layout/cycle2"/>
    <dgm:cxn modelId="{858CEAFA-37D1-40D8-80FE-634FF2A3BA66}" srcId="{99BC9C09-5639-494B-B576-E51A67CDC856}" destId="{77BFAFEA-C6A0-4D6D-9C03-CA848E6CEA3A}" srcOrd="8" destOrd="0" parTransId="{B8A76F38-E9B1-4185-BD93-D3B9F3525F45}" sibTransId="{2D5DAFE5-0E2D-42B6-8BDB-32D2BBE67159}"/>
    <dgm:cxn modelId="{337189F4-31DD-C140-8A39-ABC3C738DCB4}" srcId="{99BC9C09-5639-494B-B576-E51A67CDC856}" destId="{9737436C-5144-4947-A8E2-259BB054F06F}" srcOrd="1" destOrd="0" parTransId="{0D63D5C9-501E-434A-B67E-20FC778CAC4C}" sibTransId="{71513C4A-3440-A640-A21B-2613F0B323D7}"/>
    <dgm:cxn modelId="{F2D276DD-7B79-4A76-A972-9973E5DDE80C}" srcId="{99BC9C09-5639-494B-B576-E51A67CDC856}" destId="{A9F9D033-CAEB-4D45-8FE0-00BCF58E6F76}" srcOrd="3" destOrd="0" parTransId="{9B79C2F2-B331-4BE1-8FEC-806A40339355}" sibTransId="{7129EF1A-5288-40DB-A85D-0CBAE234571E}"/>
    <dgm:cxn modelId="{809AB52F-DC1A-486C-801B-04ABE1B188AA}" type="presOf" srcId="{CB2E2314-5AD7-4232-9923-8ACC33AAA716}" destId="{5AC038D1-10F2-4A79-B014-CE8A88E3F863}" srcOrd="0" destOrd="0" presId="urn:microsoft.com/office/officeart/2005/8/layout/cycle2"/>
    <dgm:cxn modelId="{D8C50383-6B8F-46EB-8ADD-1D64D6476BD0}" type="presOf" srcId="{A9F9D033-CAEB-4D45-8FE0-00BCF58E6F76}" destId="{6D8EAAE1-6433-4EB8-8E6B-6ED9F9AE8B6D}" srcOrd="0" destOrd="0" presId="urn:microsoft.com/office/officeart/2005/8/layout/cycle2"/>
    <dgm:cxn modelId="{3946AA55-3C34-4928-A05B-109A5140FB3E}" type="presOf" srcId="{77BFAFEA-C6A0-4D6D-9C03-CA848E6CEA3A}" destId="{F445C487-B43B-40DB-9971-27052D8B0140}" srcOrd="0" destOrd="0" presId="urn:microsoft.com/office/officeart/2005/8/layout/cycle2"/>
    <dgm:cxn modelId="{F674BEC9-2373-40C0-8AF4-23141742C550}" type="presOf" srcId="{27872232-2F72-49D6-B0D6-2DE62F7A9BE2}" destId="{86A793B2-81D3-4D03-A908-97A387B35DB1}" srcOrd="1" destOrd="0" presId="urn:microsoft.com/office/officeart/2005/8/layout/cycle2"/>
    <dgm:cxn modelId="{2AF6CDA2-85CE-4AB9-82E0-340D243DF9DB}" type="presParOf" srcId="{7EF56448-8FCC-4FF3-93B9-23381C72BB14}" destId="{5AC038D1-10F2-4A79-B014-CE8A88E3F863}" srcOrd="0" destOrd="0" presId="urn:microsoft.com/office/officeart/2005/8/layout/cycle2"/>
    <dgm:cxn modelId="{3D0D3DA6-DEA6-491B-BDEE-EB5D0795640A}" type="presParOf" srcId="{7EF56448-8FCC-4FF3-93B9-23381C72BB14}" destId="{D1B1E31A-B4EA-47B7-A368-CB29DED706B0}" srcOrd="1" destOrd="0" presId="urn:microsoft.com/office/officeart/2005/8/layout/cycle2"/>
    <dgm:cxn modelId="{23A80A41-B414-4AEB-B756-2F9324E5B18C}" type="presParOf" srcId="{D1B1E31A-B4EA-47B7-A368-CB29DED706B0}" destId="{0645CF2F-3D6A-4512-B41A-DC0B00B6A9FE}" srcOrd="0" destOrd="0" presId="urn:microsoft.com/office/officeart/2005/8/layout/cycle2"/>
    <dgm:cxn modelId="{DA5D1FF1-AB70-DC49-B4A3-C72AAB0125B8}" type="presParOf" srcId="{7EF56448-8FCC-4FF3-93B9-23381C72BB14}" destId="{330C8809-52CE-BB4D-9A38-8EBADEBCA67A}" srcOrd="2" destOrd="0" presId="urn:microsoft.com/office/officeart/2005/8/layout/cycle2"/>
    <dgm:cxn modelId="{DF31B855-61CE-7441-8F96-F4493B535389}" type="presParOf" srcId="{7EF56448-8FCC-4FF3-93B9-23381C72BB14}" destId="{7F41E8BB-E593-4041-A7B6-E439DCFE423D}" srcOrd="3" destOrd="0" presId="urn:microsoft.com/office/officeart/2005/8/layout/cycle2"/>
    <dgm:cxn modelId="{4DDD6DC9-15FC-F64F-93C9-5FE805893F46}" type="presParOf" srcId="{7F41E8BB-E593-4041-A7B6-E439DCFE423D}" destId="{2AB13AF5-5B91-F54B-BFA7-4B57B29E4AAD}" srcOrd="0" destOrd="0" presId="urn:microsoft.com/office/officeart/2005/8/layout/cycle2"/>
    <dgm:cxn modelId="{6D6FAC9C-4801-4F05-87DA-64D57158E692}" type="presParOf" srcId="{7EF56448-8FCC-4FF3-93B9-23381C72BB14}" destId="{83DDF826-A90E-4FFA-B523-871CCB526011}" srcOrd="4" destOrd="0" presId="urn:microsoft.com/office/officeart/2005/8/layout/cycle2"/>
    <dgm:cxn modelId="{E705AFCE-4982-4F64-A5BF-EA17BE46A4D7}" type="presParOf" srcId="{7EF56448-8FCC-4FF3-93B9-23381C72BB14}" destId="{A2A61815-7D3B-4CA3-81DC-F0864ED9FFC0}" srcOrd="5" destOrd="0" presId="urn:microsoft.com/office/officeart/2005/8/layout/cycle2"/>
    <dgm:cxn modelId="{29EBFD46-285A-4405-AA30-B746480C1659}" type="presParOf" srcId="{A2A61815-7D3B-4CA3-81DC-F0864ED9FFC0}" destId="{8EC1C126-653B-47E9-B3DE-82996599752E}" srcOrd="0" destOrd="0" presId="urn:microsoft.com/office/officeart/2005/8/layout/cycle2"/>
    <dgm:cxn modelId="{3BFC3437-ABF3-4415-954D-447DE211B2A5}" type="presParOf" srcId="{7EF56448-8FCC-4FF3-93B9-23381C72BB14}" destId="{6D8EAAE1-6433-4EB8-8E6B-6ED9F9AE8B6D}" srcOrd="6" destOrd="0" presId="urn:microsoft.com/office/officeart/2005/8/layout/cycle2"/>
    <dgm:cxn modelId="{6DAB1BC4-335B-4B65-BABC-A2650BE7E2A2}" type="presParOf" srcId="{7EF56448-8FCC-4FF3-93B9-23381C72BB14}" destId="{8EE22EF3-15D6-4E4D-821C-678AAD5A5843}" srcOrd="7" destOrd="0" presId="urn:microsoft.com/office/officeart/2005/8/layout/cycle2"/>
    <dgm:cxn modelId="{78EDAA91-8307-468B-AD5E-9FC1F79BDD29}" type="presParOf" srcId="{8EE22EF3-15D6-4E4D-821C-678AAD5A5843}" destId="{6AA016FA-C6BB-4D05-AEAD-0E14B8CCA568}" srcOrd="0" destOrd="0" presId="urn:microsoft.com/office/officeart/2005/8/layout/cycle2"/>
    <dgm:cxn modelId="{9AE0E6B7-7CC0-49A6-93AC-06083C9240B8}" type="presParOf" srcId="{7EF56448-8FCC-4FF3-93B9-23381C72BB14}" destId="{FD10E9A9-BD77-493B-8092-CADFA27FA628}" srcOrd="8" destOrd="0" presId="urn:microsoft.com/office/officeart/2005/8/layout/cycle2"/>
    <dgm:cxn modelId="{1095AEF5-7ED0-4A3E-95F7-4CBD4F90BAB5}" type="presParOf" srcId="{7EF56448-8FCC-4FF3-93B9-23381C72BB14}" destId="{A792CA86-ABE7-46CD-9149-E9D79BD6C012}" srcOrd="9" destOrd="0" presId="urn:microsoft.com/office/officeart/2005/8/layout/cycle2"/>
    <dgm:cxn modelId="{2274F277-2190-4210-BC7E-517ACEC4BEAA}" type="presParOf" srcId="{A792CA86-ABE7-46CD-9149-E9D79BD6C012}" destId="{A9749C59-4BD9-461D-A94B-9B4AD44DE856}" srcOrd="0" destOrd="0" presId="urn:microsoft.com/office/officeart/2005/8/layout/cycle2"/>
    <dgm:cxn modelId="{6F2ED065-F0D8-4AC4-8E60-0773EDBF1745}" type="presParOf" srcId="{7EF56448-8FCC-4FF3-93B9-23381C72BB14}" destId="{6B2BB0D2-C126-468D-A88F-33DCDE0B0ABC}" srcOrd="10" destOrd="0" presId="urn:microsoft.com/office/officeart/2005/8/layout/cycle2"/>
    <dgm:cxn modelId="{86A59E3E-D95D-40DF-98C2-E3B23561FCA1}" type="presParOf" srcId="{7EF56448-8FCC-4FF3-93B9-23381C72BB14}" destId="{0F817E7F-8D37-4CC6-A990-139D08E8E6ED}" srcOrd="11" destOrd="0" presId="urn:microsoft.com/office/officeart/2005/8/layout/cycle2"/>
    <dgm:cxn modelId="{C24C9FA0-7CA3-47C8-AE78-E0342DF42765}" type="presParOf" srcId="{0F817E7F-8D37-4CC6-A990-139D08E8E6ED}" destId="{7E5DDE69-B702-4052-A9DE-0C10F6DA7868}" srcOrd="0" destOrd="0" presId="urn:microsoft.com/office/officeart/2005/8/layout/cycle2"/>
    <dgm:cxn modelId="{0EAE6248-BC21-4B0B-92B7-75135AB5FAED}" type="presParOf" srcId="{7EF56448-8FCC-4FF3-93B9-23381C72BB14}" destId="{0EA30E45-768F-40BF-AE29-76C3FFCF493D}" srcOrd="12" destOrd="0" presId="urn:microsoft.com/office/officeart/2005/8/layout/cycle2"/>
    <dgm:cxn modelId="{47FD9B31-77FA-4C5E-9992-7AB09F4C7D6A}" type="presParOf" srcId="{7EF56448-8FCC-4FF3-93B9-23381C72BB14}" destId="{4016ABF0-D19D-4E86-88A9-E9D0116A5F74}" srcOrd="13" destOrd="0" presId="urn:microsoft.com/office/officeart/2005/8/layout/cycle2"/>
    <dgm:cxn modelId="{5B2213C1-7F4F-467B-9533-7A07454DFD9B}" type="presParOf" srcId="{4016ABF0-D19D-4E86-88A9-E9D0116A5F74}" destId="{64F61959-B705-4505-BA62-950FFF40E701}" srcOrd="0" destOrd="0" presId="urn:microsoft.com/office/officeart/2005/8/layout/cycle2"/>
    <dgm:cxn modelId="{1D173543-2FA6-449C-ABBE-C1B92B9CA4AD}" type="presParOf" srcId="{7EF56448-8FCC-4FF3-93B9-23381C72BB14}" destId="{E6EB4D13-3A58-4B63-9F32-30DC23E923A2}" srcOrd="14" destOrd="0" presId="urn:microsoft.com/office/officeart/2005/8/layout/cycle2"/>
    <dgm:cxn modelId="{4F6EF55F-BD1E-419D-AEB5-BEA4B191CB80}" type="presParOf" srcId="{7EF56448-8FCC-4FF3-93B9-23381C72BB14}" destId="{9AC301B6-C0B7-4D86-BFD7-B9192A077313}" srcOrd="15" destOrd="0" presId="urn:microsoft.com/office/officeart/2005/8/layout/cycle2"/>
    <dgm:cxn modelId="{E946B9FB-B0B1-4C1F-8922-23310AEB8257}" type="presParOf" srcId="{9AC301B6-C0B7-4D86-BFD7-B9192A077313}" destId="{33F4BA63-B56B-4883-90F6-3C643EFDC8E2}" srcOrd="0" destOrd="0" presId="urn:microsoft.com/office/officeart/2005/8/layout/cycle2"/>
    <dgm:cxn modelId="{E3BC0C09-34AE-423E-8A13-370847033DE5}" type="presParOf" srcId="{7EF56448-8FCC-4FF3-93B9-23381C72BB14}" destId="{F445C487-B43B-40DB-9971-27052D8B0140}" srcOrd="16" destOrd="0" presId="urn:microsoft.com/office/officeart/2005/8/layout/cycle2"/>
    <dgm:cxn modelId="{8F1D5C95-7002-4198-805B-23C298A5E517}" type="presParOf" srcId="{7EF56448-8FCC-4FF3-93B9-23381C72BB14}" destId="{6989CE8A-0CAF-4DB4-8FF4-E50E8F206837}" srcOrd="17" destOrd="0" presId="urn:microsoft.com/office/officeart/2005/8/layout/cycle2"/>
    <dgm:cxn modelId="{AB807BBD-9A8D-45D2-9125-B47754FFF0A8}" type="presParOf" srcId="{6989CE8A-0CAF-4DB4-8FF4-E50E8F206837}" destId="{ED7B0DB3-CD0A-466B-A818-E062E9A4F2B3}" srcOrd="0" destOrd="0" presId="urn:microsoft.com/office/officeart/2005/8/layout/cycle2"/>
    <dgm:cxn modelId="{2BB7E7AA-4CD7-4498-8F4F-89ED4DECBCE0}" type="presParOf" srcId="{7EF56448-8FCC-4FF3-93B9-23381C72BB14}" destId="{4FC87059-68E8-49F5-8B25-7DF51757370F}" srcOrd="18" destOrd="0" presId="urn:microsoft.com/office/officeart/2005/8/layout/cycle2"/>
    <dgm:cxn modelId="{A4B52E8D-73C1-42DB-8207-70FFF55BA9F3}" type="presParOf" srcId="{7EF56448-8FCC-4FF3-93B9-23381C72BB14}" destId="{B6AEE679-2ED8-4E44-9D8E-A7A2EE407F9C}" srcOrd="19" destOrd="0" presId="urn:microsoft.com/office/officeart/2005/8/layout/cycle2"/>
    <dgm:cxn modelId="{F15C4601-BAC4-446D-8C5D-F00017B326FC}" type="presParOf" srcId="{B6AEE679-2ED8-4E44-9D8E-A7A2EE407F9C}" destId="{86A793B2-81D3-4D03-A908-97A387B35DB1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90B3FF3-6304-BC41-87FB-7F5FBB607A27}" type="doc">
      <dgm:prSet loTypeId="urn:microsoft.com/office/officeart/2005/8/layout/venn2" loCatId="" qsTypeId="urn:microsoft.com/office/officeart/2005/8/quickstyle/simple4" qsCatId="simple" csTypeId="urn:microsoft.com/office/officeart/2005/8/colors/accent1_3" csCatId="accent1" phldr="1"/>
      <dgm:spPr>
        <a:scene3d>
          <a:camera prst="orthographicFront">
            <a:rot lat="0" lon="0" rev="16200000"/>
          </a:camera>
          <a:lightRig rig="threePt" dir="t"/>
        </a:scene3d>
      </dgm:spPr>
    </dgm:pt>
    <dgm:pt modelId="{BE954F52-9E95-5248-A020-10E6940BA2E4}">
      <dgm:prSet phldrT="[文字]" custT="1"/>
      <dgm:spPr>
        <a:solidFill>
          <a:srgbClr val="4C5760"/>
        </a:solidFill>
        <a:sp3d/>
      </dgm:spPr>
      <dgm:t>
        <a:bodyPr vert="horz">
          <a:flatTx/>
        </a:bodyPr>
        <a:lstStyle/>
        <a:p>
          <a:endParaRPr lang="zh-TW" altLang="en-US" sz="1600" b="1" dirty="0"/>
        </a:p>
      </dgm:t>
    </dgm:pt>
    <dgm:pt modelId="{5D386F26-651A-0D45-9642-C0C06ED2F3D4}" type="parTrans" cxnId="{16B8EAAC-B1C8-AC47-A989-A878310E839E}">
      <dgm:prSet/>
      <dgm:spPr/>
      <dgm:t>
        <a:bodyPr/>
        <a:lstStyle/>
        <a:p>
          <a:endParaRPr lang="zh-TW" altLang="en-US" b="1"/>
        </a:p>
      </dgm:t>
    </dgm:pt>
    <dgm:pt modelId="{039DD521-A3C6-834C-B0D1-AC437222DCB0}" type="sibTrans" cxnId="{16B8EAAC-B1C8-AC47-A989-A878310E839E}">
      <dgm:prSet/>
      <dgm:spPr/>
      <dgm:t>
        <a:bodyPr/>
        <a:lstStyle/>
        <a:p>
          <a:endParaRPr lang="zh-TW" altLang="en-US" b="1"/>
        </a:p>
      </dgm:t>
    </dgm:pt>
    <dgm:pt modelId="{5CC94092-A5AB-EC47-BCF7-FF112E5ED0CD}">
      <dgm:prSet phldrT="[文字]" custT="1"/>
      <dgm:spPr>
        <a:solidFill>
          <a:srgbClr val="93A8AC"/>
        </a:solidFill>
        <a:sp3d/>
      </dgm:spPr>
      <dgm:t>
        <a:bodyPr>
          <a:flatTx/>
        </a:bodyPr>
        <a:lstStyle/>
        <a:p>
          <a:endParaRPr lang="zh-TW" altLang="en-US" sz="1600" b="1" dirty="0"/>
        </a:p>
      </dgm:t>
    </dgm:pt>
    <dgm:pt modelId="{246D1EEC-3A1F-804E-A3C3-00AC9F1F4E08}" type="parTrans" cxnId="{60F7698D-81E7-2F46-BF9F-8A070C72D5FF}">
      <dgm:prSet/>
      <dgm:spPr/>
      <dgm:t>
        <a:bodyPr/>
        <a:lstStyle/>
        <a:p>
          <a:endParaRPr lang="zh-TW" altLang="en-US" b="1"/>
        </a:p>
      </dgm:t>
    </dgm:pt>
    <dgm:pt modelId="{641077FA-5B8C-764E-94EC-1A1F96F00390}" type="sibTrans" cxnId="{60F7698D-81E7-2F46-BF9F-8A070C72D5FF}">
      <dgm:prSet/>
      <dgm:spPr/>
      <dgm:t>
        <a:bodyPr/>
        <a:lstStyle/>
        <a:p>
          <a:endParaRPr lang="zh-TW" altLang="en-US" b="1"/>
        </a:p>
      </dgm:t>
    </dgm:pt>
    <dgm:pt modelId="{0BE6128E-85D7-B444-905E-7BBAB523497F}">
      <dgm:prSet phldrT="[文字]" custT="1"/>
      <dgm:spPr>
        <a:solidFill>
          <a:srgbClr val="A59E8C"/>
        </a:solidFill>
        <a:sp3d/>
      </dgm:spPr>
      <dgm:t>
        <a:bodyPr anchor="ctr" anchorCtr="0">
          <a:flatTx/>
        </a:bodyPr>
        <a:lstStyle/>
        <a:p>
          <a:endParaRPr lang="zh-TW" altLang="en-US" sz="1600" b="1" dirty="0"/>
        </a:p>
      </dgm:t>
    </dgm:pt>
    <dgm:pt modelId="{80D910DB-7227-3241-85E8-F2AFF657BCD7}" type="parTrans" cxnId="{6AECEF69-2765-8E45-97AF-08BEB0E39559}">
      <dgm:prSet/>
      <dgm:spPr/>
      <dgm:t>
        <a:bodyPr/>
        <a:lstStyle/>
        <a:p>
          <a:endParaRPr lang="zh-TW" altLang="en-US" b="1"/>
        </a:p>
      </dgm:t>
    </dgm:pt>
    <dgm:pt modelId="{87E517BC-BBCB-4D4E-A075-AB6375816E47}" type="sibTrans" cxnId="{6AECEF69-2765-8E45-97AF-08BEB0E39559}">
      <dgm:prSet/>
      <dgm:spPr/>
      <dgm:t>
        <a:bodyPr/>
        <a:lstStyle/>
        <a:p>
          <a:endParaRPr lang="zh-TW" altLang="en-US" b="1"/>
        </a:p>
      </dgm:t>
    </dgm:pt>
    <dgm:pt modelId="{AB78CB3E-240E-254E-98E6-F5374B26AFEC}">
      <dgm:prSet custT="1"/>
      <dgm:spPr>
        <a:solidFill>
          <a:srgbClr val="D7CEB2"/>
        </a:solidFill>
        <a:sp3d/>
      </dgm:spPr>
      <dgm:t>
        <a:bodyPr>
          <a:flatTx/>
        </a:bodyPr>
        <a:lstStyle/>
        <a:p>
          <a:endParaRPr lang="zh-TW" altLang="en-US" sz="1600" b="1" dirty="0"/>
        </a:p>
      </dgm:t>
    </dgm:pt>
    <dgm:pt modelId="{8E589949-55CD-6944-8D69-C7FDCC3B2C9B}" type="parTrans" cxnId="{DBAD143F-E0C3-704A-9C5A-3A6E40A26FA5}">
      <dgm:prSet/>
      <dgm:spPr/>
      <dgm:t>
        <a:bodyPr/>
        <a:lstStyle/>
        <a:p>
          <a:endParaRPr lang="zh-TW" altLang="en-US" b="1"/>
        </a:p>
      </dgm:t>
    </dgm:pt>
    <dgm:pt modelId="{76EEDA05-C18A-484A-A5A5-EEBFBE6A29FA}" type="sibTrans" cxnId="{DBAD143F-E0C3-704A-9C5A-3A6E40A26FA5}">
      <dgm:prSet/>
      <dgm:spPr/>
      <dgm:t>
        <a:bodyPr/>
        <a:lstStyle/>
        <a:p>
          <a:endParaRPr lang="zh-TW" altLang="en-US" b="1"/>
        </a:p>
      </dgm:t>
    </dgm:pt>
    <dgm:pt modelId="{250DD092-1502-6F40-9295-AB042E660C26}">
      <dgm:prSet custT="1"/>
      <dgm:spPr>
        <a:solidFill>
          <a:srgbClr val="66635B"/>
        </a:solidFill>
        <a:sp3d/>
      </dgm:spPr>
      <dgm:t>
        <a:bodyPr>
          <a:flatTx/>
        </a:bodyPr>
        <a:lstStyle/>
        <a:p>
          <a:endParaRPr lang="zh-TW" altLang="en-US" sz="1400" b="1" dirty="0"/>
        </a:p>
      </dgm:t>
    </dgm:pt>
    <dgm:pt modelId="{558029F9-2E80-ED48-906C-5068309BC744}" type="parTrans" cxnId="{4F3BE790-32F3-464A-8507-E101C76A595A}">
      <dgm:prSet/>
      <dgm:spPr/>
      <dgm:t>
        <a:bodyPr/>
        <a:lstStyle/>
        <a:p>
          <a:endParaRPr lang="zh-TW" altLang="en-US" b="1"/>
        </a:p>
      </dgm:t>
    </dgm:pt>
    <dgm:pt modelId="{BBAD8C5F-3C77-2A43-8599-C32D740483E5}" type="sibTrans" cxnId="{4F3BE790-32F3-464A-8507-E101C76A595A}">
      <dgm:prSet/>
      <dgm:spPr/>
      <dgm:t>
        <a:bodyPr/>
        <a:lstStyle/>
        <a:p>
          <a:endParaRPr lang="zh-TW" altLang="en-US" b="1"/>
        </a:p>
      </dgm:t>
    </dgm:pt>
    <dgm:pt modelId="{402F5204-0D1C-1641-BD69-EC62AE4D47D7}" type="pres">
      <dgm:prSet presAssocID="{C90B3FF3-6304-BC41-87FB-7F5FBB607A27}" presName="Name0" presStyleCnt="0">
        <dgm:presLayoutVars>
          <dgm:chMax val="7"/>
          <dgm:resizeHandles val="exact"/>
        </dgm:presLayoutVars>
      </dgm:prSet>
      <dgm:spPr/>
    </dgm:pt>
    <dgm:pt modelId="{3835B373-065D-4F42-984B-4B66E6B51060}" type="pres">
      <dgm:prSet presAssocID="{C90B3FF3-6304-BC41-87FB-7F5FBB607A27}" presName="comp1" presStyleCnt="0"/>
      <dgm:spPr>
        <a:sp3d/>
      </dgm:spPr>
    </dgm:pt>
    <dgm:pt modelId="{01A0F3F3-44EC-8446-920D-C7DBDF18E0BE}" type="pres">
      <dgm:prSet presAssocID="{C90B3FF3-6304-BC41-87FB-7F5FBB607A27}" presName="circle1" presStyleLbl="node1" presStyleIdx="0" presStyleCnt="5"/>
      <dgm:spPr/>
      <dgm:t>
        <a:bodyPr/>
        <a:lstStyle/>
        <a:p>
          <a:endParaRPr lang="zh-TW" altLang="en-US"/>
        </a:p>
      </dgm:t>
    </dgm:pt>
    <dgm:pt modelId="{304DB835-019A-7144-A7A1-55E4C158CB75}" type="pres">
      <dgm:prSet presAssocID="{C90B3FF3-6304-BC41-87FB-7F5FBB607A27}" presName="c1text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A3F09B7-4932-B349-8682-EE98F462575E}" type="pres">
      <dgm:prSet presAssocID="{C90B3FF3-6304-BC41-87FB-7F5FBB607A27}" presName="comp2" presStyleCnt="0"/>
      <dgm:spPr>
        <a:sp3d/>
      </dgm:spPr>
    </dgm:pt>
    <dgm:pt modelId="{57CF9868-AF82-6248-A7F3-A69BA72D3F34}" type="pres">
      <dgm:prSet presAssocID="{C90B3FF3-6304-BC41-87FB-7F5FBB607A27}" presName="circle2" presStyleLbl="node1" presStyleIdx="1" presStyleCnt="5"/>
      <dgm:spPr/>
      <dgm:t>
        <a:bodyPr/>
        <a:lstStyle/>
        <a:p>
          <a:endParaRPr lang="zh-TW" altLang="en-US"/>
        </a:p>
      </dgm:t>
    </dgm:pt>
    <dgm:pt modelId="{963FD0B3-152A-9141-B807-00A73932FE43}" type="pres">
      <dgm:prSet presAssocID="{C90B3FF3-6304-BC41-87FB-7F5FBB607A27}" presName="c2text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8883104-CD4C-EF48-A4B5-D1C64DE19ECD}" type="pres">
      <dgm:prSet presAssocID="{C90B3FF3-6304-BC41-87FB-7F5FBB607A27}" presName="comp3" presStyleCnt="0"/>
      <dgm:spPr>
        <a:sp3d/>
      </dgm:spPr>
    </dgm:pt>
    <dgm:pt modelId="{B23856BF-A03D-6A42-A90B-2385AAB5C614}" type="pres">
      <dgm:prSet presAssocID="{C90B3FF3-6304-BC41-87FB-7F5FBB607A27}" presName="circle3" presStyleLbl="node1" presStyleIdx="2" presStyleCnt="5"/>
      <dgm:spPr/>
      <dgm:t>
        <a:bodyPr/>
        <a:lstStyle/>
        <a:p>
          <a:endParaRPr lang="zh-TW" altLang="en-US"/>
        </a:p>
      </dgm:t>
    </dgm:pt>
    <dgm:pt modelId="{187F5FA2-5ED4-7443-8D74-6F38A5293104}" type="pres">
      <dgm:prSet presAssocID="{C90B3FF3-6304-BC41-87FB-7F5FBB607A27}" presName="c3text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1B7FE87-8CCB-1848-8C1D-C4188E4D2FC9}" type="pres">
      <dgm:prSet presAssocID="{C90B3FF3-6304-BC41-87FB-7F5FBB607A27}" presName="comp4" presStyleCnt="0"/>
      <dgm:spPr>
        <a:sp3d/>
      </dgm:spPr>
    </dgm:pt>
    <dgm:pt modelId="{6D6B090D-205B-1943-A808-8C79490994EB}" type="pres">
      <dgm:prSet presAssocID="{C90B3FF3-6304-BC41-87FB-7F5FBB607A27}" presName="circle4" presStyleLbl="node1" presStyleIdx="3" presStyleCnt="5"/>
      <dgm:spPr/>
      <dgm:t>
        <a:bodyPr/>
        <a:lstStyle/>
        <a:p>
          <a:endParaRPr lang="zh-TW" altLang="en-US"/>
        </a:p>
      </dgm:t>
    </dgm:pt>
    <dgm:pt modelId="{2BE3EB66-1AEE-8B44-B5C1-57FC4B8C885E}" type="pres">
      <dgm:prSet presAssocID="{C90B3FF3-6304-BC41-87FB-7F5FBB607A27}" presName="c4text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D717C59-0965-DF48-A8D0-F66BA34A4FD7}" type="pres">
      <dgm:prSet presAssocID="{C90B3FF3-6304-BC41-87FB-7F5FBB607A27}" presName="comp5" presStyleCnt="0"/>
      <dgm:spPr>
        <a:sp3d/>
      </dgm:spPr>
    </dgm:pt>
    <dgm:pt modelId="{2F9FB83E-648C-F049-B059-28D7DAC6A431}" type="pres">
      <dgm:prSet presAssocID="{C90B3FF3-6304-BC41-87FB-7F5FBB607A27}" presName="circle5" presStyleLbl="node1" presStyleIdx="4" presStyleCnt="5"/>
      <dgm:spPr/>
      <dgm:t>
        <a:bodyPr/>
        <a:lstStyle/>
        <a:p>
          <a:endParaRPr lang="zh-TW" altLang="en-US"/>
        </a:p>
      </dgm:t>
    </dgm:pt>
    <dgm:pt modelId="{6B0C1A0A-7E05-CC45-B63A-1E874855BFDA}" type="pres">
      <dgm:prSet presAssocID="{C90B3FF3-6304-BC41-87FB-7F5FBB607A27}" presName="c5text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4FE122E6-8146-D142-B043-65326F7C028A}" type="presOf" srcId="{C90B3FF3-6304-BC41-87FB-7F5FBB607A27}" destId="{402F5204-0D1C-1641-BD69-EC62AE4D47D7}" srcOrd="0" destOrd="0" presId="urn:microsoft.com/office/officeart/2005/8/layout/venn2"/>
    <dgm:cxn modelId="{6AD3D7DD-5696-5145-8536-6A1D52D56AE4}" type="presOf" srcId="{AB78CB3E-240E-254E-98E6-F5374B26AFEC}" destId="{B23856BF-A03D-6A42-A90B-2385AAB5C614}" srcOrd="0" destOrd="0" presId="urn:microsoft.com/office/officeart/2005/8/layout/venn2"/>
    <dgm:cxn modelId="{16B8EAAC-B1C8-AC47-A989-A878310E839E}" srcId="{C90B3FF3-6304-BC41-87FB-7F5FBB607A27}" destId="{BE954F52-9E95-5248-A020-10E6940BA2E4}" srcOrd="0" destOrd="0" parTransId="{5D386F26-651A-0D45-9642-C0C06ED2F3D4}" sibTransId="{039DD521-A3C6-834C-B0D1-AC437222DCB0}"/>
    <dgm:cxn modelId="{58B29658-6DD5-114D-96AB-E344124CB99F}" type="presOf" srcId="{BE954F52-9E95-5248-A020-10E6940BA2E4}" destId="{01A0F3F3-44EC-8446-920D-C7DBDF18E0BE}" srcOrd="0" destOrd="0" presId="urn:microsoft.com/office/officeart/2005/8/layout/venn2"/>
    <dgm:cxn modelId="{A4CB3DA1-5F13-134D-A0B9-D0773E28E0C9}" type="presOf" srcId="{5CC94092-A5AB-EC47-BCF7-FF112E5ED0CD}" destId="{963FD0B3-152A-9141-B807-00A73932FE43}" srcOrd="1" destOrd="0" presId="urn:microsoft.com/office/officeart/2005/8/layout/venn2"/>
    <dgm:cxn modelId="{FAB7ECCE-76B7-1542-A579-D5FE8EDFCFF1}" type="presOf" srcId="{5CC94092-A5AB-EC47-BCF7-FF112E5ED0CD}" destId="{57CF9868-AF82-6248-A7F3-A69BA72D3F34}" srcOrd="0" destOrd="0" presId="urn:microsoft.com/office/officeart/2005/8/layout/venn2"/>
    <dgm:cxn modelId="{4F3BE790-32F3-464A-8507-E101C76A595A}" srcId="{C90B3FF3-6304-BC41-87FB-7F5FBB607A27}" destId="{250DD092-1502-6F40-9295-AB042E660C26}" srcOrd="4" destOrd="0" parTransId="{558029F9-2E80-ED48-906C-5068309BC744}" sibTransId="{BBAD8C5F-3C77-2A43-8599-C32D740483E5}"/>
    <dgm:cxn modelId="{60F7698D-81E7-2F46-BF9F-8A070C72D5FF}" srcId="{C90B3FF3-6304-BC41-87FB-7F5FBB607A27}" destId="{5CC94092-A5AB-EC47-BCF7-FF112E5ED0CD}" srcOrd="1" destOrd="0" parTransId="{246D1EEC-3A1F-804E-A3C3-00AC9F1F4E08}" sibTransId="{641077FA-5B8C-764E-94EC-1A1F96F00390}"/>
    <dgm:cxn modelId="{6AECEF69-2765-8E45-97AF-08BEB0E39559}" srcId="{C90B3FF3-6304-BC41-87FB-7F5FBB607A27}" destId="{0BE6128E-85D7-B444-905E-7BBAB523497F}" srcOrd="3" destOrd="0" parTransId="{80D910DB-7227-3241-85E8-F2AFF657BCD7}" sibTransId="{87E517BC-BBCB-4D4E-A075-AB6375816E47}"/>
    <dgm:cxn modelId="{9549047B-3746-D149-A5AA-981B2A3A517B}" type="presOf" srcId="{0BE6128E-85D7-B444-905E-7BBAB523497F}" destId="{6D6B090D-205B-1943-A808-8C79490994EB}" srcOrd="0" destOrd="0" presId="urn:microsoft.com/office/officeart/2005/8/layout/venn2"/>
    <dgm:cxn modelId="{927E6E92-1E18-234B-8841-1569A458FAAD}" type="presOf" srcId="{BE954F52-9E95-5248-A020-10E6940BA2E4}" destId="{304DB835-019A-7144-A7A1-55E4C158CB75}" srcOrd="1" destOrd="0" presId="urn:microsoft.com/office/officeart/2005/8/layout/venn2"/>
    <dgm:cxn modelId="{990A67DE-042D-C84E-ABBB-202FBC7F0D00}" type="presOf" srcId="{AB78CB3E-240E-254E-98E6-F5374B26AFEC}" destId="{187F5FA2-5ED4-7443-8D74-6F38A5293104}" srcOrd="1" destOrd="0" presId="urn:microsoft.com/office/officeart/2005/8/layout/venn2"/>
    <dgm:cxn modelId="{3A0671E7-8C1C-C14B-A0BC-27977AF5613C}" type="presOf" srcId="{0BE6128E-85D7-B444-905E-7BBAB523497F}" destId="{2BE3EB66-1AEE-8B44-B5C1-57FC4B8C885E}" srcOrd="1" destOrd="0" presId="urn:microsoft.com/office/officeart/2005/8/layout/venn2"/>
    <dgm:cxn modelId="{DBAD143F-E0C3-704A-9C5A-3A6E40A26FA5}" srcId="{C90B3FF3-6304-BC41-87FB-7F5FBB607A27}" destId="{AB78CB3E-240E-254E-98E6-F5374B26AFEC}" srcOrd="2" destOrd="0" parTransId="{8E589949-55CD-6944-8D69-C7FDCC3B2C9B}" sibTransId="{76EEDA05-C18A-484A-A5A5-EEBFBE6A29FA}"/>
    <dgm:cxn modelId="{0BFEA8B3-D735-114D-98AA-B16641C114E5}" type="presOf" srcId="{250DD092-1502-6F40-9295-AB042E660C26}" destId="{6B0C1A0A-7E05-CC45-B63A-1E874855BFDA}" srcOrd="1" destOrd="0" presId="urn:microsoft.com/office/officeart/2005/8/layout/venn2"/>
    <dgm:cxn modelId="{F2072BBB-7F15-7A44-B004-C800EFD9D669}" type="presOf" srcId="{250DD092-1502-6F40-9295-AB042E660C26}" destId="{2F9FB83E-648C-F049-B059-28D7DAC6A431}" srcOrd="0" destOrd="0" presId="urn:microsoft.com/office/officeart/2005/8/layout/venn2"/>
    <dgm:cxn modelId="{2825FB53-B344-7144-97A8-21B019FF11EA}" type="presParOf" srcId="{402F5204-0D1C-1641-BD69-EC62AE4D47D7}" destId="{3835B373-065D-4F42-984B-4B66E6B51060}" srcOrd="0" destOrd="0" presId="urn:microsoft.com/office/officeart/2005/8/layout/venn2"/>
    <dgm:cxn modelId="{77316F6F-2E09-774C-A42E-F075A4DA3FE4}" type="presParOf" srcId="{3835B373-065D-4F42-984B-4B66E6B51060}" destId="{01A0F3F3-44EC-8446-920D-C7DBDF18E0BE}" srcOrd="0" destOrd="0" presId="urn:microsoft.com/office/officeart/2005/8/layout/venn2"/>
    <dgm:cxn modelId="{EA377B3B-1DAC-3340-B2FC-7E0B6E010ABC}" type="presParOf" srcId="{3835B373-065D-4F42-984B-4B66E6B51060}" destId="{304DB835-019A-7144-A7A1-55E4C158CB75}" srcOrd="1" destOrd="0" presId="urn:microsoft.com/office/officeart/2005/8/layout/venn2"/>
    <dgm:cxn modelId="{3A49A785-B3E2-6A49-B8CC-7BF5EBB8E6FA}" type="presParOf" srcId="{402F5204-0D1C-1641-BD69-EC62AE4D47D7}" destId="{DA3F09B7-4932-B349-8682-EE98F462575E}" srcOrd="1" destOrd="0" presId="urn:microsoft.com/office/officeart/2005/8/layout/venn2"/>
    <dgm:cxn modelId="{E6483941-3A20-8B45-A3B6-FF3488F193C6}" type="presParOf" srcId="{DA3F09B7-4932-B349-8682-EE98F462575E}" destId="{57CF9868-AF82-6248-A7F3-A69BA72D3F34}" srcOrd="0" destOrd="0" presId="urn:microsoft.com/office/officeart/2005/8/layout/venn2"/>
    <dgm:cxn modelId="{1244EA10-C79B-5B4A-BBCE-F727E4E4DBF1}" type="presParOf" srcId="{DA3F09B7-4932-B349-8682-EE98F462575E}" destId="{963FD0B3-152A-9141-B807-00A73932FE43}" srcOrd="1" destOrd="0" presId="urn:microsoft.com/office/officeart/2005/8/layout/venn2"/>
    <dgm:cxn modelId="{E17D668B-95C6-5848-8AC2-A3091ADDE089}" type="presParOf" srcId="{402F5204-0D1C-1641-BD69-EC62AE4D47D7}" destId="{E8883104-CD4C-EF48-A4B5-D1C64DE19ECD}" srcOrd="2" destOrd="0" presId="urn:microsoft.com/office/officeart/2005/8/layout/venn2"/>
    <dgm:cxn modelId="{49E3D2B9-C811-B941-A9DC-623A70DEBE76}" type="presParOf" srcId="{E8883104-CD4C-EF48-A4B5-D1C64DE19ECD}" destId="{B23856BF-A03D-6A42-A90B-2385AAB5C614}" srcOrd="0" destOrd="0" presId="urn:microsoft.com/office/officeart/2005/8/layout/venn2"/>
    <dgm:cxn modelId="{FFCBD6FD-FD42-224A-BB37-871D445DA9C5}" type="presParOf" srcId="{E8883104-CD4C-EF48-A4B5-D1C64DE19ECD}" destId="{187F5FA2-5ED4-7443-8D74-6F38A5293104}" srcOrd="1" destOrd="0" presId="urn:microsoft.com/office/officeart/2005/8/layout/venn2"/>
    <dgm:cxn modelId="{5FBF543B-B80B-CE46-A6B4-DC625C0DE37B}" type="presParOf" srcId="{402F5204-0D1C-1641-BD69-EC62AE4D47D7}" destId="{91B7FE87-8CCB-1848-8C1D-C4188E4D2FC9}" srcOrd="3" destOrd="0" presId="urn:microsoft.com/office/officeart/2005/8/layout/venn2"/>
    <dgm:cxn modelId="{A6B82F5A-525E-E144-93F4-9457084B3436}" type="presParOf" srcId="{91B7FE87-8CCB-1848-8C1D-C4188E4D2FC9}" destId="{6D6B090D-205B-1943-A808-8C79490994EB}" srcOrd="0" destOrd="0" presId="urn:microsoft.com/office/officeart/2005/8/layout/venn2"/>
    <dgm:cxn modelId="{A286051F-59F3-3D4B-8D19-5D8465236700}" type="presParOf" srcId="{91B7FE87-8CCB-1848-8C1D-C4188E4D2FC9}" destId="{2BE3EB66-1AEE-8B44-B5C1-57FC4B8C885E}" srcOrd="1" destOrd="0" presId="urn:microsoft.com/office/officeart/2005/8/layout/venn2"/>
    <dgm:cxn modelId="{3A6F4A7D-B5B3-964D-A425-EC649FA7FD1B}" type="presParOf" srcId="{402F5204-0D1C-1641-BD69-EC62AE4D47D7}" destId="{9D717C59-0965-DF48-A8D0-F66BA34A4FD7}" srcOrd="4" destOrd="0" presId="urn:microsoft.com/office/officeart/2005/8/layout/venn2"/>
    <dgm:cxn modelId="{EF3B4D01-8473-FC41-A7F7-16D3334763EB}" type="presParOf" srcId="{9D717C59-0965-DF48-A8D0-F66BA34A4FD7}" destId="{2F9FB83E-648C-F049-B059-28D7DAC6A431}" srcOrd="0" destOrd="0" presId="urn:microsoft.com/office/officeart/2005/8/layout/venn2"/>
    <dgm:cxn modelId="{0B78C164-40AE-B640-AF8F-8FAFA0580FD6}" type="presParOf" srcId="{9D717C59-0965-DF48-A8D0-F66BA34A4FD7}" destId="{6B0C1A0A-7E05-CC45-B63A-1E874855BFDA}" srcOrd="1" destOrd="0" presId="urn:microsoft.com/office/officeart/2005/8/layout/venn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9BC9C09-5639-494B-B576-E51A67CDC856}" type="doc">
      <dgm:prSet loTypeId="urn:microsoft.com/office/officeart/2005/8/layout/cycle2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CB2E2314-5AD7-4232-9923-8ACC33AAA716}">
      <dgm:prSet phldrT="[文字]"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Third  party payment </a:t>
          </a:r>
          <a:endParaRPr lang="zh-TW" altLang="en-US" dirty="0"/>
        </a:p>
      </dgm:t>
    </dgm:pt>
    <dgm:pt modelId="{A885F2C6-75F6-420A-8A75-FCD450C76E0F}" type="parTrans" cxnId="{FFDC7A95-C8F5-4BEA-80B6-CFCC81E92F3F}">
      <dgm:prSet/>
      <dgm:spPr/>
      <dgm:t>
        <a:bodyPr/>
        <a:lstStyle/>
        <a:p>
          <a:endParaRPr lang="zh-TW" altLang="en-US"/>
        </a:p>
      </dgm:t>
    </dgm:pt>
    <dgm:pt modelId="{DAB7548A-5FCA-4977-8CF5-BA66ACB6B374}" type="sibTrans" cxnId="{FFDC7A95-C8F5-4BEA-80B6-CFCC81E92F3F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CC403F3E-8CED-4062-B7DA-54D762FDF679}">
      <dgm:prSet phldrT="[文字]"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P2P</a:t>
          </a:r>
          <a:br>
            <a:rPr lang="en-US" altLang="zh-TW" dirty="0" smtClean="0"/>
          </a:br>
          <a:r>
            <a:rPr lang="en-US" altLang="zh-TW" dirty="0" smtClean="0"/>
            <a:t>landing </a:t>
          </a:r>
          <a:endParaRPr lang="zh-TW" altLang="en-US" dirty="0"/>
        </a:p>
      </dgm:t>
    </dgm:pt>
    <dgm:pt modelId="{B4BA5E69-B454-4A14-A476-A9F357BBA3CC}" type="parTrans" cxnId="{3C9F983D-091C-43AA-A5DD-BCF223321CC4}">
      <dgm:prSet/>
      <dgm:spPr/>
      <dgm:t>
        <a:bodyPr/>
        <a:lstStyle/>
        <a:p>
          <a:endParaRPr lang="zh-TW" altLang="en-US"/>
        </a:p>
      </dgm:t>
    </dgm:pt>
    <dgm:pt modelId="{E20EB2AA-8C9E-44ED-988F-D923F57B2B22}" type="sibTrans" cxnId="{3C9F983D-091C-43AA-A5DD-BCF223321CC4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A9F9D033-CAEB-4D45-8FE0-00BCF58E6F76}">
      <dgm:prSet phldrT="[文字]"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Crowd</a:t>
          </a:r>
          <a:br>
            <a:rPr lang="en-US" altLang="zh-TW" dirty="0" smtClean="0"/>
          </a:br>
          <a:r>
            <a:rPr lang="en-US" altLang="zh-TW" dirty="0" err="1" smtClean="0"/>
            <a:t>fundung</a:t>
          </a:r>
          <a:r>
            <a:rPr lang="en-US" altLang="zh-TW" dirty="0" smtClean="0"/>
            <a:t> </a:t>
          </a:r>
          <a:endParaRPr lang="zh-TW" altLang="en-US" dirty="0"/>
        </a:p>
      </dgm:t>
    </dgm:pt>
    <dgm:pt modelId="{9B79C2F2-B331-4BE1-8FEC-806A40339355}" type="parTrans" cxnId="{F2D276DD-7B79-4A76-A972-9973E5DDE80C}">
      <dgm:prSet/>
      <dgm:spPr/>
      <dgm:t>
        <a:bodyPr/>
        <a:lstStyle/>
        <a:p>
          <a:endParaRPr lang="zh-TW" altLang="en-US"/>
        </a:p>
      </dgm:t>
    </dgm:pt>
    <dgm:pt modelId="{7129EF1A-5288-40DB-A85D-0CBAE234571E}" type="sibTrans" cxnId="{F2D276DD-7B79-4A76-A972-9973E5DDE80C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0A8A3952-1C4E-4F16-B03C-AE2D94DA0E1B}">
      <dgm:prSet phldrT="[文字]"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Virtual Currency</a:t>
          </a:r>
          <a:endParaRPr lang="zh-TW" altLang="en-US" dirty="0"/>
        </a:p>
      </dgm:t>
    </dgm:pt>
    <dgm:pt modelId="{DA9F6B56-2B4B-4228-96A3-3AAE1C8E3B93}" type="parTrans" cxnId="{677671AE-1AEC-4A17-82EB-FD330A53C7FA}">
      <dgm:prSet/>
      <dgm:spPr/>
      <dgm:t>
        <a:bodyPr/>
        <a:lstStyle/>
        <a:p>
          <a:endParaRPr lang="zh-TW" altLang="en-US"/>
        </a:p>
      </dgm:t>
    </dgm:pt>
    <dgm:pt modelId="{40403291-E1DD-4D66-84A7-BF32605710B8}" type="sibTrans" cxnId="{677671AE-1AEC-4A17-82EB-FD330A53C7FA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6F291A16-201D-4BE5-B1FF-E13426D4F502}">
      <dgm:prSet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Insurance </a:t>
          </a:r>
          <a:br>
            <a:rPr lang="en-US" altLang="zh-TW" dirty="0" smtClean="0"/>
          </a:br>
          <a:r>
            <a:rPr lang="en-US" altLang="zh-TW" dirty="0" smtClean="0"/>
            <a:t>Tech</a:t>
          </a:r>
          <a:endParaRPr lang="zh-TW" altLang="en-US" dirty="0"/>
        </a:p>
      </dgm:t>
    </dgm:pt>
    <dgm:pt modelId="{A6D93B9E-CE39-4A30-B29D-B2C81B3618F5}" type="parTrans" cxnId="{DB5480EF-7D71-4351-92CC-AB5BD7E69EDC}">
      <dgm:prSet/>
      <dgm:spPr/>
      <dgm:t>
        <a:bodyPr/>
        <a:lstStyle/>
        <a:p>
          <a:endParaRPr lang="zh-TW" altLang="en-US"/>
        </a:p>
      </dgm:t>
    </dgm:pt>
    <dgm:pt modelId="{EC2AF0E6-BC4F-4925-9B08-A4AEA950C0F5}" type="sibTrans" cxnId="{DB5480EF-7D71-4351-92CC-AB5BD7E69EDC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E36E424D-3192-4C27-B61E-4FBE19859B30}">
      <dgm:prSet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Smart</a:t>
          </a:r>
          <a:br>
            <a:rPr lang="en-US" altLang="zh-TW" dirty="0" smtClean="0"/>
          </a:br>
          <a:r>
            <a:rPr lang="en-US" altLang="zh-TW" dirty="0" smtClean="0"/>
            <a:t>Investment </a:t>
          </a:r>
          <a:endParaRPr lang="zh-TW" altLang="en-US" dirty="0"/>
        </a:p>
      </dgm:t>
    </dgm:pt>
    <dgm:pt modelId="{4EF2175F-7388-4774-B373-E8333838BE5F}" type="parTrans" cxnId="{E1939BE1-8F07-4578-B323-22596431D069}">
      <dgm:prSet/>
      <dgm:spPr/>
      <dgm:t>
        <a:bodyPr/>
        <a:lstStyle/>
        <a:p>
          <a:endParaRPr lang="zh-TW" altLang="en-US"/>
        </a:p>
      </dgm:t>
    </dgm:pt>
    <dgm:pt modelId="{B6A1E5CD-52CE-4A27-9E50-F169D6B209A5}" type="sibTrans" cxnId="{E1939BE1-8F07-4578-B323-22596431D069}">
      <dgm:prSet/>
      <dgm:spPr>
        <a:noFill/>
      </dgm:spPr>
      <dgm:t>
        <a:bodyPr/>
        <a:lstStyle/>
        <a:p>
          <a:endParaRPr lang="zh-TW" altLang="en-US"/>
        </a:p>
      </dgm:t>
    </dgm:pt>
    <dgm:pt modelId="{77BFAFEA-C6A0-4D6D-9C03-CA848E6CEA3A}">
      <dgm:prSet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Online Credit </a:t>
          </a:r>
          <a:endParaRPr lang="zh-TW" altLang="en-US" dirty="0"/>
        </a:p>
      </dgm:t>
    </dgm:pt>
    <dgm:pt modelId="{B8A76F38-E9B1-4185-BD93-D3B9F3525F45}" type="parTrans" cxnId="{858CEAFA-37D1-40D8-80FE-634FF2A3BA66}">
      <dgm:prSet/>
      <dgm:spPr/>
      <dgm:t>
        <a:bodyPr/>
        <a:lstStyle/>
        <a:p>
          <a:endParaRPr lang="zh-TW" altLang="en-US"/>
        </a:p>
      </dgm:t>
    </dgm:pt>
    <dgm:pt modelId="{2D5DAFE5-0E2D-42B6-8BDB-32D2BBE67159}" type="sibTrans" cxnId="{858CEAFA-37D1-40D8-80FE-634FF2A3BA66}">
      <dgm:prSet/>
      <dgm:spPr>
        <a:noFill/>
      </dgm:spPr>
      <dgm:t>
        <a:bodyPr/>
        <a:lstStyle/>
        <a:p>
          <a:endParaRPr lang="zh-TW" altLang="en-US" dirty="0"/>
        </a:p>
      </dgm:t>
    </dgm:pt>
    <dgm:pt modelId="{9737436C-5144-4947-A8E2-259BB054F06F}">
      <dgm:prSet/>
      <dgm:spPr>
        <a:solidFill>
          <a:schemeClr val="accent2"/>
        </a:solidFill>
        <a:ln>
          <a:solidFill>
            <a:schemeClr val="accent1"/>
          </a:solidFill>
        </a:ln>
      </dgm:spPr>
      <dgm:t>
        <a:bodyPr/>
        <a:lstStyle/>
        <a:p>
          <a:r>
            <a:rPr lang="en-US" altLang="zh-TW" dirty="0" smtClean="0"/>
            <a:t>Mobile payment </a:t>
          </a:r>
          <a:endParaRPr lang="zh-TW" altLang="en-US" dirty="0"/>
        </a:p>
      </dgm:t>
    </dgm:pt>
    <dgm:pt modelId="{0D63D5C9-501E-434A-B67E-20FC778CAC4C}" type="parTrans" cxnId="{337189F4-31DD-C140-8A39-ABC3C738DCB4}">
      <dgm:prSet/>
      <dgm:spPr/>
      <dgm:t>
        <a:bodyPr/>
        <a:lstStyle/>
        <a:p>
          <a:endParaRPr lang="zh-TW" altLang="en-US"/>
        </a:p>
      </dgm:t>
    </dgm:pt>
    <dgm:pt modelId="{71513C4A-3440-A640-A21B-2613F0B323D7}" type="sibTrans" cxnId="{337189F4-31DD-C140-8A39-ABC3C738DCB4}">
      <dgm:prSet/>
      <dgm:spPr>
        <a:noFill/>
        <a:ln>
          <a:noFill/>
        </a:ln>
      </dgm:spPr>
      <dgm:t>
        <a:bodyPr/>
        <a:lstStyle/>
        <a:p>
          <a:endParaRPr lang="zh-TW" altLang="en-US"/>
        </a:p>
      </dgm:t>
    </dgm:pt>
    <dgm:pt modelId="{7EF56448-8FCC-4FF3-93B9-23381C72BB14}" type="pres">
      <dgm:prSet presAssocID="{99BC9C09-5639-494B-B576-E51A67CDC856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AC038D1-10F2-4A79-B014-CE8A88E3F863}" type="pres">
      <dgm:prSet presAssocID="{CB2E2314-5AD7-4232-9923-8ACC33AAA716}" presName="node" presStyleLbl="node1" presStyleIdx="0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1B1E31A-B4EA-47B7-A368-CB29DED706B0}" type="pres">
      <dgm:prSet presAssocID="{DAB7548A-5FCA-4977-8CF5-BA66ACB6B374}" presName="sibTrans" presStyleLbl="sibTrans2D1" presStyleIdx="0" presStyleCnt="8"/>
      <dgm:spPr/>
      <dgm:t>
        <a:bodyPr/>
        <a:lstStyle/>
        <a:p>
          <a:endParaRPr lang="zh-TW" altLang="en-US"/>
        </a:p>
      </dgm:t>
    </dgm:pt>
    <dgm:pt modelId="{0645CF2F-3D6A-4512-B41A-DC0B00B6A9FE}" type="pres">
      <dgm:prSet presAssocID="{DAB7548A-5FCA-4977-8CF5-BA66ACB6B374}" presName="connectorText" presStyleLbl="sibTrans2D1" presStyleIdx="0" presStyleCnt="8"/>
      <dgm:spPr/>
      <dgm:t>
        <a:bodyPr/>
        <a:lstStyle/>
        <a:p>
          <a:endParaRPr lang="zh-TW" altLang="en-US"/>
        </a:p>
      </dgm:t>
    </dgm:pt>
    <dgm:pt modelId="{330C8809-52CE-BB4D-9A38-8EBADEBCA67A}" type="pres">
      <dgm:prSet presAssocID="{9737436C-5144-4947-A8E2-259BB054F06F}" presName="node" presStyleLbl="node1" presStyleIdx="1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7F41E8BB-E593-4041-A7B6-E439DCFE423D}" type="pres">
      <dgm:prSet presAssocID="{71513C4A-3440-A640-A21B-2613F0B323D7}" presName="sibTrans" presStyleLbl="sibTrans2D1" presStyleIdx="1" presStyleCnt="8"/>
      <dgm:spPr/>
      <dgm:t>
        <a:bodyPr/>
        <a:lstStyle/>
        <a:p>
          <a:endParaRPr lang="zh-TW" altLang="en-US"/>
        </a:p>
      </dgm:t>
    </dgm:pt>
    <dgm:pt modelId="{2AB13AF5-5B91-F54B-BFA7-4B57B29E4AAD}" type="pres">
      <dgm:prSet presAssocID="{71513C4A-3440-A640-A21B-2613F0B323D7}" presName="connectorText" presStyleLbl="sibTrans2D1" presStyleIdx="1" presStyleCnt="8"/>
      <dgm:spPr/>
      <dgm:t>
        <a:bodyPr/>
        <a:lstStyle/>
        <a:p>
          <a:endParaRPr lang="zh-TW" altLang="en-US"/>
        </a:p>
      </dgm:t>
    </dgm:pt>
    <dgm:pt modelId="{83DDF826-A90E-4FFA-B523-871CCB526011}" type="pres">
      <dgm:prSet presAssocID="{CC403F3E-8CED-4062-B7DA-54D762FDF679}" presName="node" presStyleLbl="node1" presStyleIdx="2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2A61815-7D3B-4CA3-81DC-F0864ED9FFC0}" type="pres">
      <dgm:prSet presAssocID="{E20EB2AA-8C9E-44ED-988F-D923F57B2B22}" presName="sibTrans" presStyleLbl="sibTrans2D1" presStyleIdx="2" presStyleCnt="8"/>
      <dgm:spPr/>
      <dgm:t>
        <a:bodyPr/>
        <a:lstStyle/>
        <a:p>
          <a:endParaRPr lang="zh-TW" altLang="en-US"/>
        </a:p>
      </dgm:t>
    </dgm:pt>
    <dgm:pt modelId="{8EC1C126-653B-47E9-B3DE-82996599752E}" type="pres">
      <dgm:prSet presAssocID="{E20EB2AA-8C9E-44ED-988F-D923F57B2B22}" presName="connectorText" presStyleLbl="sibTrans2D1" presStyleIdx="2" presStyleCnt="8"/>
      <dgm:spPr/>
      <dgm:t>
        <a:bodyPr/>
        <a:lstStyle/>
        <a:p>
          <a:endParaRPr lang="zh-TW" altLang="en-US"/>
        </a:p>
      </dgm:t>
    </dgm:pt>
    <dgm:pt modelId="{6D8EAAE1-6433-4EB8-8E6B-6ED9F9AE8B6D}" type="pres">
      <dgm:prSet presAssocID="{A9F9D033-CAEB-4D45-8FE0-00BCF58E6F76}" presName="node" presStyleLbl="node1" presStyleIdx="3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EE22EF3-15D6-4E4D-821C-678AAD5A5843}" type="pres">
      <dgm:prSet presAssocID="{7129EF1A-5288-40DB-A85D-0CBAE234571E}" presName="sibTrans" presStyleLbl="sibTrans2D1" presStyleIdx="3" presStyleCnt="8"/>
      <dgm:spPr/>
      <dgm:t>
        <a:bodyPr/>
        <a:lstStyle/>
        <a:p>
          <a:endParaRPr lang="zh-TW" altLang="en-US"/>
        </a:p>
      </dgm:t>
    </dgm:pt>
    <dgm:pt modelId="{6AA016FA-C6BB-4D05-AEAD-0E14B8CCA568}" type="pres">
      <dgm:prSet presAssocID="{7129EF1A-5288-40DB-A85D-0CBAE234571E}" presName="connectorText" presStyleLbl="sibTrans2D1" presStyleIdx="3" presStyleCnt="8"/>
      <dgm:spPr/>
      <dgm:t>
        <a:bodyPr/>
        <a:lstStyle/>
        <a:p>
          <a:endParaRPr lang="zh-TW" altLang="en-US"/>
        </a:p>
      </dgm:t>
    </dgm:pt>
    <dgm:pt modelId="{FD10E9A9-BD77-493B-8092-CADFA27FA628}" type="pres">
      <dgm:prSet presAssocID="{0A8A3952-1C4E-4F16-B03C-AE2D94DA0E1B}" presName="node" presStyleLbl="node1" presStyleIdx="4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A792CA86-ABE7-46CD-9149-E9D79BD6C012}" type="pres">
      <dgm:prSet presAssocID="{40403291-E1DD-4D66-84A7-BF32605710B8}" presName="sibTrans" presStyleLbl="sibTrans2D1" presStyleIdx="4" presStyleCnt="8"/>
      <dgm:spPr/>
      <dgm:t>
        <a:bodyPr/>
        <a:lstStyle/>
        <a:p>
          <a:endParaRPr lang="zh-TW" altLang="en-US"/>
        </a:p>
      </dgm:t>
    </dgm:pt>
    <dgm:pt modelId="{A9749C59-4BD9-461D-A94B-9B4AD44DE856}" type="pres">
      <dgm:prSet presAssocID="{40403291-E1DD-4D66-84A7-BF32605710B8}" presName="connectorText" presStyleLbl="sibTrans2D1" presStyleIdx="4" presStyleCnt="8"/>
      <dgm:spPr/>
      <dgm:t>
        <a:bodyPr/>
        <a:lstStyle/>
        <a:p>
          <a:endParaRPr lang="zh-TW" altLang="en-US"/>
        </a:p>
      </dgm:t>
    </dgm:pt>
    <dgm:pt modelId="{0EA30E45-768F-40BF-AE29-76C3FFCF493D}" type="pres">
      <dgm:prSet presAssocID="{6F291A16-201D-4BE5-B1FF-E13426D4F502}" presName="node" presStyleLbl="node1" presStyleIdx="5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016ABF0-D19D-4E86-88A9-E9D0116A5F74}" type="pres">
      <dgm:prSet presAssocID="{EC2AF0E6-BC4F-4925-9B08-A4AEA950C0F5}" presName="sibTrans" presStyleLbl="sibTrans2D1" presStyleIdx="5" presStyleCnt="8"/>
      <dgm:spPr/>
      <dgm:t>
        <a:bodyPr/>
        <a:lstStyle/>
        <a:p>
          <a:endParaRPr lang="zh-TW" altLang="en-US"/>
        </a:p>
      </dgm:t>
    </dgm:pt>
    <dgm:pt modelId="{64F61959-B705-4505-BA62-950FFF40E701}" type="pres">
      <dgm:prSet presAssocID="{EC2AF0E6-BC4F-4925-9B08-A4AEA950C0F5}" presName="connectorText" presStyleLbl="sibTrans2D1" presStyleIdx="5" presStyleCnt="8"/>
      <dgm:spPr/>
      <dgm:t>
        <a:bodyPr/>
        <a:lstStyle/>
        <a:p>
          <a:endParaRPr lang="zh-TW" altLang="en-US"/>
        </a:p>
      </dgm:t>
    </dgm:pt>
    <dgm:pt modelId="{E6EB4D13-3A58-4B63-9F32-30DC23E923A2}" type="pres">
      <dgm:prSet presAssocID="{E36E424D-3192-4C27-B61E-4FBE19859B30}" presName="node" presStyleLbl="node1" presStyleIdx="6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9AC301B6-C0B7-4D86-BFD7-B9192A077313}" type="pres">
      <dgm:prSet presAssocID="{B6A1E5CD-52CE-4A27-9E50-F169D6B209A5}" presName="sibTrans" presStyleLbl="sibTrans2D1" presStyleIdx="6" presStyleCnt="8"/>
      <dgm:spPr/>
      <dgm:t>
        <a:bodyPr/>
        <a:lstStyle/>
        <a:p>
          <a:endParaRPr lang="zh-TW" altLang="en-US"/>
        </a:p>
      </dgm:t>
    </dgm:pt>
    <dgm:pt modelId="{33F4BA63-B56B-4883-90F6-3C643EFDC8E2}" type="pres">
      <dgm:prSet presAssocID="{B6A1E5CD-52CE-4A27-9E50-F169D6B209A5}" presName="connectorText" presStyleLbl="sibTrans2D1" presStyleIdx="6" presStyleCnt="8"/>
      <dgm:spPr/>
      <dgm:t>
        <a:bodyPr/>
        <a:lstStyle/>
        <a:p>
          <a:endParaRPr lang="zh-TW" altLang="en-US"/>
        </a:p>
      </dgm:t>
    </dgm:pt>
    <dgm:pt modelId="{F445C487-B43B-40DB-9971-27052D8B0140}" type="pres">
      <dgm:prSet presAssocID="{77BFAFEA-C6A0-4D6D-9C03-CA848E6CEA3A}" presName="node" presStyleLbl="node1" presStyleIdx="7" presStyleCnt="8" custScaleX="127839" custScaleY="1329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6989CE8A-0CAF-4DB4-8FF4-E50E8F206837}" type="pres">
      <dgm:prSet presAssocID="{2D5DAFE5-0E2D-42B6-8BDB-32D2BBE67159}" presName="sibTrans" presStyleLbl="sibTrans2D1" presStyleIdx="7" presStyleCnt="8"/>
      <dgm:spPr/>
      <dgm:t>
        <a:bodyPr/>
        <a:lstStyle/>
        <a:p>
          <a:endParaRPr lang="zh-TW" altLang="en-US"/>
        </a:p>
      </dgm:t>
    </dgm:pt>
    <dgm:pt modelId="{ED7B0DB3-CD0A-466B-A818-E062E9A4F2B3}" type="pres">
      <dgm:prSet presAssocID="{2D5DAFE5-0E2D-42B6-8BDB-32D2BBE67159}" presName="connectorText" presStyleLbl="sibTrans2D1" presStyleIdx="7" presStyleCnt="8"/>
      <dgm:spPr/>
      <dgm:t>
        <a:bodyPr/>
        <a:lstStyle/>
        <a:p>
          <a:endParaRPr lang="zh-TW" altLang="en-US"/>
        </a:p>
      </dgm:t>
    </dgm:pt>
  </dgm:ptLst>
  <dgm:cxnLst>
    <dgm:cxn modelId="{677671AE-1AEC-4A17-82EB-FD330A53C7FA}" srcId="{99BC9C09-5639-494B-B576-E51A67CDC856}" destId="{0A8A3952-1C4E-4F16-B03C-AE2D94DA0E1B}" srcOrd="4" destOrd="0" parTransId="{DA9F6B56-2B4B-4228-96A3-3AAE1C8E3B93}" sibTransId="{40403291-E1DD-4D66-84A7-BF32605710B8}"/>
    <dgm:cxn modelId="{A246D725-EDB6-C248-9E5F-8C6F00417B1C}" type="presOf" srcId="{DAB7548A-5FCA-4977-8CF5-BA66ACB6B374}" destId="{0645CF2F-3D6A-4512-B41A-DC0B00B6A9FE}" srcOrd="1" destOrd="0" presId="urn:microsoft.com/office/officeart/2005/8/layout/cycle2"/>
    <dgm:cxn modelId="{E1939BE1-8F07-4578-B323-22596431D069}" srcId="{99BC9C09-5639-494B-B576-E51A67CDC856}" destId="{E36E424D-3192-4C27-B61E-4FBE19859B30}" srcOrd="6" destOrd="0" parTransId="{4EF2175F-7388-4774-B373-E8333838BE5F}" sibTransId="{B6A1E5CD-52CE-4A27-9E50-F169D6B209A5}"/>
    <dgm:cxn modelId="{F2D276DD-7B79-4A76-A972-9973E5DDE80C}" srcId="{99BC9C09-5639-494B-B576-E51A67CDC856}" destId="{A9F9D033-CAEB-4D45-8FE0-00BCF58E6F76}" srcOrd="3" destOrd="0" parTransId="{9B79C2F2-B331-4BE1-8FEC-806A40339355}" sibTransId="{7129EF1A-5288-40DB-A85D-0CBAE234571E}"/>
    <dgm:cxn modelId="{4BBCBECF-C3E7-DE44-9BF6-395D1781F792}" type="presOf" srcId="{99BC9C09-5639-494B-B576-E51A67CDC856}" destId="{7EF56448-8FCC-4FF3-93B9-23381C72BB14}" srcOrd="0" destOrd="0" presId="urn:microsoft.com/office/officeart/2005/8/layout/cycle2"/>
    <dgm:cxn modelId="{ADA259E0-16A0-B044-970A-7A179F61F552}" type="presOf" srcId="{2D5DAFE5-0E2D-42B6-8BDB-32D2BBE67159}" destId="{ED7B0DB3-CD0A-466B-A818-E062E9A4F2B3}" srcOrd="1" destOrd="0" presId="urn:microsoft.com/office/officeart/2005/8/layout/cycle2"/>
    <dgm:cxn modelId="{DD66A06A-A048-FC4F-A61D-3B4F9D2FF624}" type="presOf" srcId="{DAB7548A-5FCA-4977-8CF5-BA66ACB6B374}" destId="{D1B1E31A-B4EA-47B7-A368-CB29DED706B0}" srcOrd="0" destOrd="0" presId="urn:microsoft.com/office/officeart/2005/8/layout/cycle2"/>
    <dgm:cxn modelId="{EF5DF578-EB2B-B642-85AB-7C169194CE86}" type="presOf" srcId="{E20EB2AA-8C9E-44ED-988F-D923F57B2B22}" destId="{8EC1C126-653B-47E9-B3DE-82996599752E}" srcOrd="1" destOrd="0" presId="urn:microsoft.com/office/officeart/2005/8/layout/cycle2"/>
    <dgm:cxn modelId="{11BDE341-D5B5-7149-81FA-ED838F5E7101}" type="presOf" srcId="{7129EF1A-5288-40DB-A85D-0CBAE234571E}" destId="{8EE22EF3-15D6-4E4D-821C-678AAD5A5843}" srcOrd="0" destOrd="0" presId="urn:microsoft.com/office/officeart/2005/8/layout/cycle2"/>
    <dgm:cxn modelId="{5524B415-C07A-D948-A458-AE830CBECCE9}" type="presOf" srcId="{EC2AF0E6-BC4F-4925-9B08-A4AEA950C0F5}" destId="{4016ABF0-D19D-4E86-88A9-E9D0116A5F74}" srcOrd="0" destOrd="0" presId="urn:microsoft.com/office/officeart/2005/8/layout/cycle2"/>
    <dgm:cxn modelId="{29433086-31E2-9341-9F62-69FCAD063EB4}" type="presOf" srcId="{7129EF1A-5288-40DB-A85D-0CBAE234571E}" destId="{6AA016FA-C6BB-4D05-AEAD-0E14B8CCA568}" srcOrd="1" destOrd="0" presId="urn:microsoft.com/office/officeart/2005/8/layout/cycle2"/>
    <dgm:cxn modelId="{93820A2F-6A92-BD4E-953B-DE0332120E17}" type="presOf" srcId="{B6A1E5CD-52CE-4A27-9E50-F169D6B209A5}" destId="{9AC301B6-C0B7-4D86-BFD7-B9192A077313}" srcOrd="0" destOrd="0" presId="urn:microsoft.com/office/officeart/2005/8/layout/cycle2"/>
    <dgm:cxn modelId="{086CF9AA-60CA-AB48-B0C1-F2FF8FCA7969}" type="presOf" srcId="{CB2E2314-5AD7-4232-9923-8ACC33AAA716}" destId="{5AC038D1-10F2-4A79-B014-CE8A88E3F863}" srcOrd="0" destOrd="0" presId="urn:microsoft.com/office/officeart/2005/8/layout/cycle2"/>
    <dgm:cxn modelId="{DB5480EF-7D71-4351-92CC-AB5BD7E69EDC}" srcId="{99BC9C09-5639-494B-B576-E51A67CDC856}" destId="{6F291A16-201D-4BE5-B1FF-E13426D4F502}" srcOrd="5" destOrd="0" parTransId="{A6D93B9E-CE39-4A30-B29D-B2C81B3618F5}" sibTransId="{EC2AF0E6-BC4F-4925-9B08-A4AEA950C0F5}"/>
    <dgm:cxn modelId="{89EDF475-EA2E-2248-A48F-1921A2FDC8E1}" type="presOf" srcId="{6F291A16-201D-4BE5-B1FF-E13426D4F502}" destId="{0EA30E45-768F-40BF-AE29-76C3FFCF493D}" srcOrd="0" destOrd="0" presId="urn:microsoft.com/office/officeart/2005/8/layout/cycle2"/>
    <dgm:cxn modelId="{1FBA7D25-E25D-FE45-9437-DB59151F5F87}" type="presOf" srcId="{71513C4A-3440-A640-A21B-2613F0B323D7}" destId="{7F41E8BB-E593-4041-A7B6-E439DCFE423D}" srcOrd="0" destOrd="0" presId="urn:microsoft.com/office/officeart/2005/8/layout/cycle2"/>
    <dgm:cxn modelId="{C11A8AE1-055F-B24D-9054-527F961F4D10}" type="presOf" srcId="{9737436C-5144-4947-A8E2-259BB054F06F}" destId="{330C8809-52CE-BB4D-9A38-8EBADEBCA67A}" srcOrd="0" destOrd="0" presId="urn:microsoft.com/office/officeart/2005/8/layout/cycle2"/>
    <dgm:cxn modelId="{4AF59CA2-A201-4C4B-A146-DE6D2EC23293}" type="presOf" srcId="{E36E424D-3192-4C27-B61E-4FBE19859B30}" destId="{E6EB4D13-3A58-4B63-9F32-30DC23E923A2}" srcOrd="0" destOrd="0" presId="urn:microsoft.com/office/officeart/2005/8/layout/cycle2"/>
    <dgm:cxn modelId="{573110C4-1DFE-2F4E-ABA4-F8E531516E6D}" type="presOf" srcId="{77BFAFEA-C6A0-4D6D-9C03-CA848E6CEA3A}" destId="{F445C487-B43B-40DB-9971-27052D8B0140}" srcOrd="0" destOrd="0" presId="urn:microsoft.com/office/officeart/2005/8/layout/cycle2"/>
    <dgm:cxn modelId="{FFDC7A95-C8F5-4BEA-80B6-CFCC81E92F3F}" srcId="{99BC9C09-5639-494B-B576-E51A67CDC856}" destId="{CB2E2314-5AD7-4232-9923-8ACC33AAA716}" srcOrd="0" destOrd="0" parTransId="{A885F2C6-75F6-420A-8A75-FCD450C76E0F}" sibTransId="{DAB7548A-5FCA-4977-8CF5-BA66ACB6B374}"/>
    <dgm:cxn modelId="{4A3722E6-C492-0342-B188-17B7991FC97F}" type="presOf" srcId="{71513C4A-3440-A640-A21B-2613F0B323D7}" destId="{2AB13AF5-5B91-F54B-BFA7-4B57B29E4AAD}" srcOrd="1" destOrd="0" presId="urn:microsoft.com/office/officeart/2005/8/layout/cycle2"/>
    <dgm:cxn modelId="{3C9F983D-091C-43AA-A5DD-BCF223321CC4}" srcId="{99BC9C09-5639-494B-B576-E51A67CDC856}" destId="{CC403F3E-8CED-4062-B7DA-54D762FDF679}" srcOrd="2" destOrd="0" parTransId="{B4BA5E69-B454-4A14-A476-A9F357BBA3CC}" sibTransId="{E20EB2AA-8C9E-44ED-988F-D923F57B2B22}"/>
    <dgm:cxn modelId="{9E2BF8B7-371D-8F4F-8F7A-3B7411EEE10C}" type="presOf" srcId="{0A8A3952-1C4E-4F16-B03C-AE2D94DA0E1B}" destId="{FD10E9A9-BD77-493B-8092-CADFA27FA628}" srcOrd="0" destOrd="0" presId="urn:microsoft.com/office/officeart/2005/8/layout/cycle2"/>
    <dgm:cxn modelId="{398584FD-FDF1-D540-BBEF-36FD0E8DF240}" type="presOf" srcId="{E20EB2AA-8C9E-44ED-988F-D923F57B2B22}" destId="{A2A61815-7D3B-4CA3-81DC-F0864ED9FFC0}" srcOrd="0" destOrd="0" presId="urn:microsoft.com/office/officeart/2005/8/layout/cycle2"/>
    <dgm:cxn modelId="{858CEAFA-37D1-40D8-80FE-634FF2A3BA66}" srcId="{99BC9C09-5639-494B-B576-E51A67CDC856}" destId="{77BFAFEA-C6A0-4D6D-9C03-CA848E6CEA3A}" srcOrd="7" destOrd="0" parTransId="{B8A76F38-E9B1-4185-BD93-D3B9F3525F45}" sibTransId="{2D5DAFE5-0E2D-42B6-8BDB-32D2BBE67159}"/>
    <dgm:cxn modelId="{156EBAA8-B6D1-0A46-873A-F15422FA7213}" type="presOf" srcId="{A9F9D033-CAEB-4D45-8FE0-00BCF58E6F76}" destId="{6D8EAAE1-6433-4EB8-8E6B-6ED9F9AE8B6D}" srcOrd="0" destOrd="0" presId="urn:microsoft.com/office/officeart/2005/8/layout/cycle2"/>
    <dgm:cxn modelId="{9EA3C71A-4650-8147-83FC-DF46904DE913}" type="presOf" srcId="{40403291-E1DD-4D66-84A7-BF32605710B8}" destId="{A9749C59-4BD9-461D-A94B-9B4AD44DE856}" srcOrd="1" destOrd="0" presId="urn:microsoft.com/office/officeart/2005/8/layout/cycle2"/>
    <dgm:cxn modelId="{70715050-36C9-4444-9628-DD530442FD0B}" type="presOf" srcId="{CC403F3E-8CED-4062-B7DA-54D762FDF679}" destId="{83DDF826-A90E-4FFA-B523-871CCB526011}" srcOrd="0" destOrd="0" presId="urn:microsoft.com/office/officeart/2005/8/layout/cycle2"/>
    <dgm:cxn modelId="{34E886AB-AEA5-2B4D-A4EE-E0F3DD536498}" type="presOf" srcId="{EC2AF0E6-BC4F-4925-9B08-A4AEA950C0F5}" destId="{64F61959-B705-4505-BA62-950FFF40E701}" srcOrd="1" destOrd="0" presId="urn:microsoft.com/office/officeart/2005/8/layout/cycle2"/>
    <dgm:cxn modelId="{337189F4-31DD-C140-8A39-ABC3C738DCB4}" srcId="{99BC9C09-5639-494B-B576-E51A67CDC856}" destId="{9737436C-5144-4947-A8E2-259BB054F06F}" srcOrd="1" destOrd="0" parTransId="{0D63D5C9-501E-434A-B67E-20FC778CAC4C}" sibTransId="{71513C4A-3440-A640-A21B-2613F0B323D7}"/>
    <dgm:cxn modelId="{4F602BE6-F90D-0A46-817A-17A9561C687C}" type="presOf" srcId="{40403291-E1DD-4D66-84A7-BF32605710B8}" destId="{A792CA86-ABE7-46CD-9149-E9D79BD6C012}" srcOrd="0" destOrd="0" presId="urn:microsoft.com/office/officeart/2005/8/layout/cycle2"/>
    <dgm:cxn modelId="{C63E8D96-E626-7749-8B46-3A2E0A3A75B8}" type="presOf" srcId="{B6A1E5CD-52CE-4A27-9E50-F169D6B209A5}" destId="{33F4BA63-B56B-4883-90F6-3C643EFDC8E2}" srcOrd="1" destOrd="0" presId="urn:microsoft.com/office/officeart/2005/8/layout/cycle2"/>
    <dgm:cxn modelId="{400E2102-D852-5D45-827B-698B5E1C47BA}" type="presOf" srcId="{2D5DAFE5-0E2D-42B6-8BDB-32D2BBE67159}" destId="{6989CE8A-0CAF-4DB4-8FF4-E50E8F206837}" srcOrd="0" destOrd="0" presId="urn:microsoft.com/office/officeart/2005/8/layout/cycle2"/>
    <dgm:cxn modelId="{95087FF9-B7BC-FB4A-8A19-440069D2C3B1}" type="presParOf" srcId="{7EF56448-8FCC-4FF3-93B9-23381C72BB14}" destId="{5AC038D1-10F2-4A79-B014-CE8A88E3F863}" srcOrd="0" destOrd="0" presId="urn:microsoft.com/office/officeart/2005/8/layout/cycle2"/>
    <dgm:cxn modelId="{CB34D7E6-7205-C341-B645-CE008007FE6C}" type="presParOf" srcId="{7EF56448-8FCC-4FF3-93B9-23381C72BB14}" destId="{D1B1E31A-B4EA-47B7-A368-CB29DED706B0}" srcOrd="1" destOrd="0" presId="urn:microsoft.com/office/officeart/2005/8/layout/cycle2"/>
    <dgm:cxn modelId="{27CB5209-B817-1342-A48E-A8D6AB2FA31F}" type="presParOf" srcId="{D1B1E31A-B4EA-47B7-A368-CB29DED706B0}" destId="{0645CF2F-3D6A-4512-B41A-DC0B00B6A9FE}" srcOrd="0" destOrd="0" presId="urn:microsoft.com/office/officeart/2005/8/layout/cycle2"/>
    <dgm:cxn modelId="{ACE1CDCC-0093-BD45-80C7-43B7D7C791D6}" type="presParOf" srcId="{7EF56448-8FCC-4FF3-93B9-23381C72BB14}" destId="{330C8809-52CE-BB4D-9A38-8EBADEBCA67A}" srcOrd="2" destOrd="0" presId="urn:microsoft.com/office/officeart/2005/8/layout/cycle2"/>
    <dgm:cxn modelId="{EAB2BCD8-8CAF-E44B-B622-90E5DDD04EA7}" type="presParOf" srcId="{7EF56448-8FCC-4FF3-93B9-23381C72BB14}" destId="{7F41E8BB-E593-4041-A7B6-E439DCFE423D}" srcOrd="3" destOrd="0" presId="urn:microsoft.com/office/officeart/2005/8/layout/cycle2"/>
    <dgm:cxn modelId="{99FC1FB3-F521-5040-88D0-0E5E22543FE8}" type="presParOf" srcId="{7F41E8BB-E593-4041-A7B6-E439DCFE423D}" destId="{2AB13AF5-5B91-F54B-BFA7-4B57B29E4AAD}" srcOrd="0" destOrd="0" presId="urn:microsoft.com/office/officeart/2005/8/layout/cycle2"/>
    <dgm:cxn modelId="{8E23E894-09C2-3448-9228-6C62298F59AB}" type="presParOf" srcId="{7EF56448-8FCC-4FF3-93B9-23381C72BB14}" destId="{83DDF826-A90E-4FFA-B523-871CCB526011}" srcOrd="4" destOrd="0" presId="urn:microsoft.com/office/officeart/2005/8/layout/cycle2"/>
    <dgm:cxn modelId="{E103F126-B162-E34B-BB99-40FA1D2E9390}" type="presParOf" srcId="{7EF56448-8FCC-4FF3-93B9-23381C72BB14}" destId="{A2A61815-7D3B-4CA3-81DC-F0864ED9FFC0}" srcOrd="5" destOrd="0" presId="urn:microsoft.com/office/officeart/2005/8/layout/cycle2"/>
    <dgm:cxn modelId="{FFB9F72F-475B-D842-96B6-F13EB90FFEB9}" type="presParOf" srcId="{A2A61815-7D3B-4CA3-81DC-F0864ED9FFC0}" destId="{8EC1C126-653B-47E9-B3DE-82996599752E}" srcOrd="0" destOrd="0" presId="urn:microsoft.com/office/officeart/2005/8/layout/cycle2"/>
    <dgm:cxn modelId="{3888A867-4CCF-0140-9A52-397680F00B6E}" type="presParOf" srcId="{7EF56448-8FCC-4FF3-93B9-23381C72BB14}" destId="{6D8EAAE1-6433-4EB8-8E6B-6ED9F9AE8B6D}" srcOrd="6" destOrd="0" presId="urn:microsoft.com/office/officeart/2005/8/layout/cycle2"/>
    <dgm:cxn modelId="{73DE50BB-FF15-144F-958D-069BBCB797CA}" type="presParOf" srcId="{7EF56448-8FCC-4FF3-93B9-23381C72BB14}" destId="{8EE22EF3-15D6-4E4D-821C-678AAD5A5843}" srcOrd="7" destOrd="0" presId="urn:microsoft.com/office/officeart/2005/8/layout/cycle2"/>
    <dgm:cxn modelId="{78E70E8A-E407-7341-A608-3A32CCD15032}" type="presParOf" srcId="{8EE22EF3-15D6-4E4D-821C-678AAD5A5843}" destId="{6AA016FA-C6BB-4D05-AEAD-0E14B8CCA568}" srcOrd="0" destOrd="0" presId="urn:microsoft.com/office/officeart/2005/8/layout/cycle2"/>
    <dgm:cxn modelId="{B74862CF-11F3-C84C-8CC2-447EA2A694DB}" type="presParOf" srcId="{7EF56448-8FCC-4FF3-93B9-23381C72BB14}" destId="{FD10E9A9-BD77-493B-8092-CADFA27FA628}" srcOrd="8" destOrd="0" presId="urn:microsoft.com/office/officeart/2005/8/layout/cycle2"/>
    <dgm:cxn modelId="{CF83EC7F-8BFC-3D42-A61B-941CCEF096B8}" type="presParOf" srcId="{7EF56448-8FCC-4FF3-93B9-23381C72BB14}" destId="{A792CA86-ABE7-46CD-9149-E9D79BD6C012}" srcOrd="9" destOrd="0" presId="urn:microsoft.com/office/officeart/2005/8/layout/cycle2"/>
    <dgm:cxn modelId="{4819101B-41A7-9449-B1A1-A101AD525593}" type="presParOf" srcId="{A792CA86-ABE7-46CD-9149-E9D79BD6C012}" destId="{A9749C59-4BD9-461D-A94B-9B4AD44DE856}" srcOrd="0" destOrd="0" presId="urn:microsoft.com/office/officeart/2005/8/layout/cycle2"/>
    <dgm:cxn modelId="{6A460AC1-3D1C-AC4E-A3A2-8D63DE7D5171}" type="presParOf" srcId="{7EF56448-8FCC-4FF3-93B9-23381C72BB14}" destId="{0EA30E45-768F-40BF-AE29-76C3FFCF493D}" srcOrd="10" destOrd="0" presId="urn:microsoft.com/office/officeart/2005/8/layout/cycle2"/>
    <dgm:cxn modelId="{BEEA6BB3-3A9F-D540-8769-A549B35AF001}" type="presParOf" srcId="{7EF56448-8FCC-4FF3-93B9-23381C72BB14}" destId="{4016ABF0-D19D-4E86-88A9-E9D0116A5F74}" srcOrd="11" destOrd="0" presId="urn:microsoft.com/office/officeart/2005/8/layout/cycle2"/>
    <dgm:cxn modelId="{6F7B063B-6DAF-7A4D-82FC-52A50868E047}" type="presParOf" srcId="{4016ABF0-D19D-4E86-88A9-E9D0116A5F74}" destId="{64F61959-B705-4505-BA62-950FFF40E701}" srcOrd="0" destOrd="0" presId="urn:microsoft.com/office/officeart/2005/8/layout/cycle2"/>
    <dgm:cxn modelId="{9223C9DA-25F4-EA4D-A2FC-6F4367D96E43}" type="presParOf" srcId="{7EF56448-8FCC-4FF3-93B9-23381C72BB14}" destId="{E6EB4D13-3A58-4B63-9F32-30DC23E923A2}" srcOrd="12" destOrd="0" presId="urn:microsoft.com/office/officeart/2005/8/layout/cycle2"/>
    <dgm:cxn modelId="{7D08AEFB-666B-F54D-A39F-1731A4AE7253}" type="presParOf" srcId="{7EF56448-8FCC-4FF3-93B9-23381C72BB14}" destId="{9AC301B6-C0B7-4D86-BFD7-B9192A077313}" srcOrd="13" destOrd="0" presId="urn:microsoft.com/office/officeart/2005/8/layout/cycle2"/>
    <dgm:cxn modelId="{3023146A-2373-E447-AB80-B1FDC2959329}" type="presParOf" srcId="{9AC301B6-C0B7-4D86-BFD7-B9192A077313}" destId="{33F4BA63-B56B-4883-90F6-3C643EFDC8E2}" srcOrd="0" destOrd="0" presId="urn:microsoft.com/office/officeart/2005/8/layout/cycle2"/>
    <dgm:cxn modelId="{CA34CD84-043B-7C43-AD79-C7FAAF430DD2}" type="presParOf" srcId="{7EF56448-8FCC-4FF3-93B9-23381C72BB14}" destId="{F445C487-B43B-40DB-9971-27052D8B0140}" srcOrd="14" destOrd="0" presId="urn:microsoft.com/office/officeart/2005/8/layout/cycle2"/>
    <dgm:cxn modelId="{BD49138B-DA47-B04B-AC89-E9442AFAF0B3}" type="presParOf" srcId="{7EF56448-8FCC-4FF3-93B9-23381C72BB14}" destId="{6989CE8A-0CAF-4DB4-8FF4-E50E8F206837}" srcOrd="15" destOrd="0" presId="urn:microsoft.com/office/officeart/2005/8/layout/cycle2"/>
    <dgm:cxn modelId="{9AE7EF7F-A6E6-EF4F-A83E-D53434C5013A}" type="presParOf" srcId="{6989CE8A-0CAF-4DB4-8FF4-E50E8F206837}" destId="{ED7B0DB3-CD0A-466B-A818-E062E9A4F2B3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CFEA0BC-1852-8C43-8089-BF2B84F9F55E}" type="doc">
      <dgm:prSet loTypeId="urn:microsoft.com/office/officeart/2008/layout/HorizontalMultiLevelHierarchy" loCatId="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zh-TW" altLang="en-US"/>
        </a:p>
      </dgm:t>
    </dgm:pt>
    <dgm:pt modelId="{6158DE94-E162-4C41-BD46-D1C8905F6342}">
      <dgm:prSet phldrT="[文字]" custT="1"/>
      <dgm:spPr/>
      <dgm:t>
        <a:bodyPr vert="horz"/>
        <a:lstStyle/>
        <a:p>
          <a:r>
            <a:rPr lang="en-US" altLang="zh-TW" sz="6000" dirty="0" smtClean="0"/>
            <a:t>Social Finance </a:t>
          </a:r>
          <a:endParaRPr lang="zh-TW" altLang="en-US" sz="6000" dirty="0"/>
        </a:p>
      </dgm:t>
    </dgm:pt>
    <dgm:pt modelId="{975AEF41-75CA-054A-9AEC-E8FBF8C1490F}" type="parTrans" cxnId="{99A4C38D-EC3C-E748-BE8F-DD7A4D5026C4}">
      <dgm:prSet/>
      <dgm:spPr/>
      <dgm:t>
        <a:bodyPr/>
        <a:lstStyle/>
        <a:p>
          <a:endParaRPr lang="zh-TW" altLang="en-US" sz="1600"/>
        </a:p>
      </dgm:t>
    </dgm:pt>
    <dgm:pt modelId="{E87D13C6-EC39-414F-B08B-7D10C999668C}" type="sibTrans" cxnId="{99A4C38D-EC3C-E748-BE8F-DD7A4D5026C4}">
      <dgm:prSet/>
      <dgm:spPr/>
      <dgm:t>
        <a:bodyPr/>
        <a:lstStyle/>
        <a:p>
          <a:endParaRPr lang="zh-TW" altLang="en-US" sz="1600"/>
        </a:p>
      </dgm:t>
    </dgm:pt>
    <dgm:pt modelId="{DAD4EB43-2B22-FF45-A585-73841A34DE9B}">
      <dgm:prSet phldrT="[文字]" custT="1"/>
      <dgm:spPr>
        <a:solidFill>
          <a:srgbClr val="C00000"/>
        </a:solidFill>
      </dgm:spPr>
      <dgm:t>
        <a:bodyPr/>
        <a:lstStyle/>
        <a:p>
          <a:r>
            <a:rPr lang="en-US" altLang="zh-TW" sz="3600" dirty="0" smtClean="0"/>
            <a:t>Crowdfunding</a:t>
          </a:r>
          <a:r>
            <a:rPr lang="en-US" altLang="zh-TW" sz="4000" dirty="0" smtClean="0"/>
            <a:t> </a:t>
          </a:r>
          <a:endParaRPr lang="zh-TW" altLang="en-US" sz="4000" dirty="0"/>
        </a:p>
      </dgm:t>
    </dgm:pt>
    <dgm:pt modelId="{03C2AEE3-41E7-394E-B977-A1B181946580}" type="parTrans" cxnId="{18BC58EF-A57E-024D-813C-CF0CBA3CBE18}">
      <dgm:prSet custT="1"/>
      <dgm:spPr/>
      <dgm:t>
        <a:bodyPr/>
        <a:lstStyle/>
        <a:p>
          <a:endParaRPr lang="zh-TW" altLang="en-US" sz="400"/>
        </a:p>
      </dgm:t>
    </dgm:pt>
    <dgm:pt modelId="{416A734D-EC66-E04B-B7A9-CE5951B843F0}" type="sibTrans" cxnId="{18BC58EF-A57E-024D-813C-CF0CBA3CBE18}">
      <dgm:prSet/>
      <dgm:spPr/>
      <dgm:t>
        <a:bodyPr/>
        <a:lstStyle/>
        <a:p>
          <a:endParaRPr lang="zh-TW" altLang="en-US" sz="1600"/>
        </a:p>
      </dgm:t>
    </dgm:pt>
    <dgm:pt modelId="{03EFB774-BE2F-C642-BAE2-F8DA49A7EE59}">
      <dgm:prSet phldrT="[文字]" custT="1"/>
      <dgm:spPr/>
      <dgm:t>
        <a:bodyPr/>
        <a:lstStyle/>
        <a:p>
          <a:r>
            <a:rPr lang="en-US" altLang="zh-TW" sz="3600" dirty="0" err="1" smtClean="0"/>
            <a:t>Crowdinvesting</a:t>
          </a:r>
          <a:endParaRPr lang="zh-TW" altLang="en-US" sz="3600" dirty="0"/>
        </a:p>
      </dgm:t>
    </dgm:pt>
    <dgm:pt modelId="{555CAD21-8A32-7E44-B4A3-4EB7A2965E78}" type="parTrans" cxnId="{9951217C-C938-C640-B0AD-B48CB7D42FA0}">
      <dgm:prSet custT="1"/>
      <dgm:spPr/>
      <dgm:t>
        <a:bodyPr/>
        <a:lstStyle/>
        <a:p>
          <a:endParaRPr lang="zh-TW" altLang="en-US" sz="400"/>
        </a:p>
      </dgm:t>
    </dgm:pt>
    <dgm:pt modelId="{1371F22C-EFA2-8F4B-8A51-159F11D52814}" type="sibTrans" cxnId="{9951217C-C938-C640-B0AD-B48CB7D42FA0}">
      <dgm:prSet/>
      <dgm:spPr/>
      <dgm:t>
        <a:bodyPr/>
        <a:lstStyle/>
        <a:p>
          <a:endParaRPr lang="zh-TW" altLang="en-US" sz="1600"/>
        </a:p>
      </dgm:t>
    </dgm:pt>
    <dgm:pt modelId="{99B17F2A-D591-BC4E-B424-AA6C11D0AFF6}">
      <dgm:prSet custT="1"/>
      <dgm:spPr/>
      <dgm:t>
        <a:bodyPr/>
        <a:lstStyle/>
        <a:p>
          <a:r>
            <a:rPr lang="en-US" altLang="zh-TW" sz="3200" dirty="0" smtClean="0"/>
            <a:t>Virtual Currency </a:t>
          </a:r>
          <a:endParaRPr lang="zh-TW" altLang="en-US" sz="3200" dirty="0"/>
        </a:p>
      </dgm:t>
    </dgm:pt>
    <dgm:pt modelId="{F6FCFF18-1809-A440-8FF7-BB998B2CF29F}" type="parTrans" cxnId="{8AD3F94A-CE92-B740-8E1E-A12DB34F8250}">
      <dgm:prSet custT="1"/>
      <dgm:spPr/>
      <dgm:t>
        <a:bodyPr/>
        <a:lstStyle/>
        <a:p>
          <a:endParaRPr lang="zh-TW" altLang="en-US" sz="400"/>
        </a:p>
      </dgm:t>
    </dgm:pt>
    <dgm:pt modelId="{8CE1550C-0440-4549-992F-4F5EF70F8776}" type="sibTrans" cxnId="{8AD3F94A-CE92-B740-8E1E-A12DB34F8250}">
      <dgm:prSet/>
      <dgm:spPr/>
      <dgm:t>
        <a:bodyPr/>
        <a:lstStyle/>
        <a:p>
          <a:endParaRPr lang="zh-TW" altLang="en-US" sz="1600"/>
        </a:p>
      </dgm:t>
    </dgm:pt>
    <dgm:pt modelId="{9AC8F41B-8429-0D42-803C-92AF0BB62230}">
      <dgm:prSet custT="1"/>
      <dgm:spPr/>
      <dgm:t>
        <a:bodyPr/>
        <a:lstStyle/>
        <a:p>
          <a:r>
            <a:rPr lang="en-US" altLang="zh-TW" sz="3200" dirty="0" smtClean="0"/>
            <a:t>Social Insurance </a:t>
          </a:r>
          <a:endParaRPr lang="zh-TW" altLang="en-US" sz="3200" dirty="0"/>
        </a:p>
      </dgm:t>
    </dgm:pt>
    <dgm:pt modelId="{1B6F8471-0B3D-254B-9136-FA4F8EB8AF63}" type="parTrans" cxnId="{36FA6361-4535-D64B-955C-0E4421F08A01}">
      <dgm:prSet custT="1"/>
      <dgm:spPr/>
      <dgm:t>
        <a:bodyPr/>
        <a:lstStyle/>
        <a:p>
          <a:endParaRPr lang="zh-TW" altLang="en-US" sz="700"/>
        </a:p>
      </dgm:t>
    </dgm:pt>
    <dgm:pt modelId="{C98C9DAD-21AC-2149-AC88-72202C3D3782}" type="sibTrans" cxnId="{36FA6361-4535-D64B-955C-0E4421F08A01}">
      <dgm:prSet/>
      <dgm:spPr/>
      <dgm:t>
        <a:bodyPr/>
        <a:lstStyle/>
        <a:p>
          <a:endParaRPr lang="zh-TW" altLang="en-US" sz="1600"/>
        </a:p>
      </dgm:t>
    </dgm:pt>
    <dgm:pt modelId="{9EF3A846-AD48-4CC5-A843-CFC8BA597E5E}">
      <dgm:prSet custT="1"/>
      <dgm:spPr/>
      <dgm:t>
        <a:bodyPr/>
        <a:lstStyle/>
        <a:p>
          <a:r>
            <a:rPr lang="en-US" altLang="zh-TW" sz="4400" dirty="0" smtClean="0"/>
            <a:t>P2P Lending </a:t>
          </a:r>
          <a:endParaRPr lang="zh-TW" altLang="en-US" sz="4400" dirty="0"/>
        </a:p>
      </dgm:t>
    </dgm:pt>
    <dgm:pt modelId="{9F28632F-C432-4198-B2DC-497B3821C701}" type="parTrans" cxnId="{D030C0CF-A5E9-4E40-8C8F-80414D7D599E}">
      <dgm:prSet/>
      <dgm:spPr/>
      <dgm:t>
        <a:bodyPr/>
        <a:lstStyle/>
        <a:p>
          <a:endParaRPr lang="zh-TW" altLang="en-US"/>
        </a:p>
      </dgm:t>
    </dgm:pt>
    <dgm:pt modelId="{B681A612-41BA-4083-B266-81C8D6BD606C}" type="sibTrans" cxnId="{D030C0CF-A5E9-4E40-8C8F-80414D7D599E}">
      <dgm:prSet/>
      <dgm:spPr/>
      <dgm:t>
        <a:bodyPr/>
        <a:lstStyle/>
        <a:p>
          <a:endParaRPr lang="zh-TW" altLang="en-US"/>
        </a:p>
      </dgm:t>
    </dgm:pt>
    <dgm:pt modelId="{7284A72C-A06A-3546-A1DE-6C80E73765AE}" type="pres">
      <dgm:prSet presAssocID="{FCFEA0BC-1852-8C43-8089-BF2B84F9F55E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9303E92E-2788-0942-839B-5D246E743CCA}" type="pres">
      <dgm:prSet presAssocID="{6158DE94-E162-4C41-BD46-D1C8905F6342}" presName="root1" presStyleCnt="0"/>
      <dgm:spPr/>
    </dgm:pt>
    <dgm:pt modelId="{EF40F68A-3927-6E4A-9137-E1C8E52492E5}" type="pres">
      <dgm:prSet presAssocID="{6158DE94-E162-4C41-BD46-D1C8905F6342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19F5D0D7-3EA2-424D-9567-0F56303B7EF1}" type="pres">
      <dgm:prSet presAssocID="{6158DE94-E162-4C41-BD46-D1C8905F6342}" presName="level2hierChild" presStyleCnt="0"/>
      <dgm:spPr/>
    </dgm:pt>
    <dgm:pt modelId="{D16B55C7-8D5C-4410-96A4-B34BC06211B3}" type="pres">
      <dgm:prSet presAssocID="{9F28632F-C432-4198-B2DC-497B3821C701}" presName="conn2-1" presStyleLbl="parChTrans1D2" presStyleIdx="0" presStyleCnt="5"/>
      <dgm:spPr/>
      <dgm:t>
        <a:bodyPr/>
        <a:lstStyle/>
        <a:p>
          <a:endParaRPr lang="zh-TW" altLang="en-US"/>
        </a:p>
      </dgm:t>
    </dgm:pt>
    <dgm:pt modelId="{92A40E89-6181-467A-9FF6-C4E9D1639074}" type="pres">
      <dgm:prSet presAssocID="{9F28632F-C432-4198-B2DC-497B3821C701}" presName="connTx" presStyleLbl="parChTrans1D2" presStyleIdx="0" presStyleCnt="5"/>
      <dgm:spPr/>
      <dgm:t>
        <a:bodyPr/>
        <a:lstStyle/>
        <a:p>
          <a:endParaRPr lang="zh-TW" altLang="en-US"/>
        </a:p>
      </dgm:t>
    </dgm:pt>
    <dgm:pt modelId="{6DAB211B-5359-477A-9C39-348F0F7EA1A8}" type="pres">
      <dgm:prSet presAssocID="{9EF3A846-AD48-4CC5-A843-CFC8BA597E5E}" presName="root2" presStyleCnt="0"/>
      <dgm:spPr/>
    </dgm:pt>
    <dgm:pt modelId="{18DD242D-03EB-4A14-A3B6-762749B1D06C}" type="pres">
      <dgm:prSet presAssocID="{9EF3A846-AD48-4CC5-A843-CFC8BA597E5E}" presName="LevelTwoTextNode" presStyleLbl="node2" presStyleIdx="0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D7B4620A-122E-4BB5-A5F3-FAF4241849F8}" type="pres">
      <dgm:prSet presAssocID="{9EF3A846-AD48-4CC5-A843-CFC8BA597E5E}" presName="level3hierChild" presStyleCnt="0"/>
      <dgm:spPr/>
    </dgm:pt>
    <dgm:pt modelId="{0449B6F4-C8E7-C541-B4D6-5D88D6B5A196}" type="pres">
      <dgm:prSet presAssocID="{03C2AEE3-41E7-394E-B977-A1B181946580}" presName="conn2-1" presStyleLbl="parChTrans1D2" presStyleIdx="1" presStyleCnt="5"/>
      <dgm:spPr/>
      <dgm:t>
        <a:bodyPr/>
        <a:lstStyle/>
        <a:p>
          <a:endParaRPr lang="zh-TW" altLang="en-US"/>
        </a:p>
      </dgm:t>
    </dgm:pt>
    <dgm:pt modelId="{53102E75-8A48-364D-AB88-483F81DA2F0F}" type="pres">
      <dgm:prSet presAssocID="{03C2AEE3-41E7-394E-B977-A1B181946580}" presName="connTx" presStyleLbl="parChTrans1D2" presStyleIdx="1" presStyleCnt="5"/>
      <dgm:spPr/>
      <dgm:t>
        <a:bodyPr/>
        <a:lstStyle/>
        <a:p>
          <a:endParaRPr lang="zh-TW" altLang="en-US"/>
        </a:p>
      </dgm:t>
    </dgm:pt>
    <dgm:pt modelId="{95CC72A1-BA49-BB4F-8861-72E652406473}" type="pres">
      <dgm:prSet presAssocID="{DAD4EB43-2B22-FF45-A585-73841A34DE9B}" presName="root2" presStyleCnt="0"/>
      <dgm:spPr/>
    </dgm:pt>
    <dgm:pt modelId="{06EC4BCE-58BA-2C45-AFB0-116941CE27BB}" type="pres">
      <dgm:prSet presAssocID="{DAD4EB43-2B22-FF45-A585-73841A34DE9B}" presName="LevelTwoTextNode" presStyleLbl="node2" presStyleIdx="1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B52BF13-B27B-354B-AC91-99443C1CA2CC}" type="pres">
      <dgm:prSet presAssocID="{DAD4EB43-2B22-FF45-A585-73841A34DE9B}" presName="level3hierChild" presStyleCnt="0"/>
      <dgm:spPr/>
    </dgm:pt>
    <dgm:pt modelId="{81CAB378-A240-5F49-9E4E-55345AE7ACF3}" type="pres">
      <dgm:prSet presAssocID="{555CAD21-8A32-7E44-B4A3-4EB7A2965E78}" presName="conn2-1" presStyleLbl="parChTrans1D2" presStyleIdx="2" presStyleCnt="5"/>
      <dgm:spPr/>
      <dgm:t>
        <a:bodyPr/>
        <a:lstStyle/>
        <a:p>
          <a:endParaRPr lang="zh-TW" altLang="en-US"/>
        </a:p>
      </dgm:t>
    </dgm:pt>
    <dgm:pt modelId="{18585EE6-E4EB-8A45-83CB-CB5D284DDAE4}" type="pres">
      <dgm:prSet presAssocID="{555CAD21-8A32-7E44-B4A3-4EB7A2965E78}" presName="connTx" presStyleLbl="parChTrans1D2" presStyleIdx="2" presStyleCnt="5"/>
      <dgm:spPr/>
      <dgm:t>
        <a:bodyPr/>
        <a:lstStyle/>
        <a:p>
          <a:endParaRPr lang="zh-TW" altLang="en-US"/>
        </a:p>
      </dgm:t>
    </dgm:pt>
    <dgm:pt modelId="{3B08A5F8-6415-0B4C-9899-3C6ADAEBE97A}" type="pres">
      <dgm:prSet presAssocID="{03EFB774-BE2F-C642-BAE2-F8DA49A7EE59}" presName="root2" presStyleCnt="0"/>
      <dgm:spPr/>
    </dgm:pt>
    <dgm:pt modelId="{28B66FA9-E16F-E54A-8C59-FFC162E909C7}" type="pres">
      <dgm:prSet presAssocID="{03EFB774-BE2F-C642-BAE2-F8DA49A7EE59}" presName="LevelTwoTextNode" presStyleLbl="node2" presStyleIdx="2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47BB5824-4DCB-B148-80BC-9379BA2A7FC9}" type="pres">
      <dgm:prSet presAssocID="{03EFB774-BE2F-C642-BAE2-F8DA49A7EE59}" presName="level3hierChild" presStyleCnt="0"/>
      <dgm:spPr/>
    </dgm:pt>
    <dgm:pt modelId="{16F8181C-3500-9040-97B9-880838ED1EBB}" type="pres">
      <dgm:prSet presAssocID="{F6FCFF18-1809-A440-8FF7-BB998B2CF29F}" presName="conn2-1" presStyleLbl="parChTrans1D2" presStyleIdx="3" presStyleCnt="5"/>
      <dgm:spPr/>
      <dgm:t>
        <a:bodyPr/>
        <a:lstStyle/>
        <a:p>
          <a:endParaRPr lang="zh-TW" altLang="en-US"/>
        </a:p>
      </dgm:t>
    </dgm:pt>
    <dgm:pt modelId="{60CE6179-E647-6549-B74A-138B2B4A809E}" type="pres">
      <dgm:prSet presAssocID="{F6FCFF18-1809-A440-8FF7-BB998B2CF29F}" presName="connTx" presStyleLbl="parChTrans1D2" presStyleIdx="3" presStyleCnt="5"/>
      <dgm:spPr/>
      <dgm:t>
        <a:bodyPr/>
        <a:lstStyle/>
        <a:p>
          <a:endParaRPr lang="zh-TW" altLang="en-US"/>
        </a:p>
      </dgm:t>
    </dgm:pt>
    <dgm:pt modelId="{44DE2B22-9AD5-514C-AD35-AD411CFEDB6F}" type="pres">
      <dgm:prSet presAssocID="{99B17F2A-D591-BC4E-B424-AA6C11D0AFF6}" presName="root2" presStyleCnt="0"/>
      <dgm:spPr/>
    </dgm:pt>
    <dgm:pt modelId="{D23B1F80-E6FF-8640-84DB-A80E95070184}" type="pres">
      <dgm:prSet presAssocID="{99B17F2A-D591-BC4E-B424-AA6C11D0AFF6}" presName="LevelTwoTextNode" presStyleLbl="node2" presStyleIdx="3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75C05B60-FFFE-1349-9D5F-3C2A58B03A70}" type="pres">
      <dgm:prSet presAssocID="{99B17F2A-D591-BC4E-B424-AA6C11D0AFF6}" presName="level3hierChild" presStyleCnt="0"/>
      <dgm:spPr/>
    </dgm:pt>
    <dgm:pt modelId="{2B3A851B-DC82-184F-B1DD-EE5D63BBDC15}" type="pres">
      <dgm:prSet presAssocID="{1B6F8471-0B3D-254B-9136-FA4F8EB8AF63}" presName="conn2-1" presStyleLbl="parChTrans1D2" presStyleIdx="4" presStyleCnt="5"/>
      <dgm:spPr/>
      <dgm:t>
        <a:bodyPr/>
        <a:lstStyle/>
        <a:p>
          <a:endParaRPr lang="zh-TW" altLang="en-US"/>
        </a:p>
      </dgm:t>
    </dgm:pt>
    <dgm:pt modelId="{7096F86A-D1E7-8E4D-87B5-A7D891B79877}" type="pres">
      <dgm:prSet presAssocID="{1B6F8471-0B3D-254B-9136-FA4F8EB8AF63}" presName="connTx" presStyleLbl="parChTrans1D2" presStyleIdx="4" presStyleCnt="5"/>
      <dgm:spPr/>
      <dgm:t>
        <a:bodyPr/>
        <a:lstStyle/>
        <a:p>
          <a:endParaRPr lang="zh-TW" altLang="en-US"/>
        </a:p>
      </dgm:t>
    </dgm:pt>
    <dgm:pt modelId="{86878CD7-D669-9646-884B-A6965CE1395E}" type="pres">
      <dgm:prSet presAssocID="{9AC8F41B-8429-0D42-803C-92AF0BB62230}" presName="root2" presStyleCnt="0"/>
      <dgm:spPr/>
    </dgm:pt>
    <dgm:pt modelId="{A35B2BFD-01FA-2440-A580-31002AD88FA7}" type="pres">
      <dgm:prSet presAssocID="{9AC8F41B-8429-0D42-803C-92AF0BB62230}" presName="LevelTwoTextNode" presStyleLbl="node2" presStyleIdx="4" presStyleCnt="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E5323CB5-AB68-0E4A-8BE5-DB9C2561FE22}" type="pres">
      <dgm:prSet presAssocID="{9AC8F41B-8429-0D42-803C-92AF0BB62230}" presName="level3hierChild" presStyleCnt="0"/>
      <dgm:spPr/>
    </dgm:pt>
  </dgm:ptLst>
  <dgm:cxnLst>
    <dgm:cxn modelId="{99A4C38D-EC3C-E748-BE8F-DD7A4D5026C4}" srcId="{FCFEA0BC-1852-8C43-8089-BF2B84F9F55E}" destId="{6158DE94-E162-4C41-BD46-D1C8905F6342}" srcOrd="0" destOrd="0" parTransId="{975AEF41-75CA-054A-9AEC-E8FBF8C1490F}" sibTransId="{E87D13C6-EC39-414F-B08B-7D10C999668C}"/>
    <dgm:cxn modelId="{36FA6361-4535-D64B-955C-0E4421F08A01}" srcId="{6158DE94-E162-4C41-BD46-D1C8905F6342}" destId="{9AC8F41B-8429-0D42-803C-92AF0BB62230}" srcOrd="4" destOrd="0" parTransId="{1B6F8471-0B3D-254B-9136-FA4F8EB8AF63}" sibTransId="{C98C9DAD-21AC-2149-AC88-72202C3D3782}"/>
    <dgm:cxn modelId="{2CEAA5E6-DCA8-458F-BEA9-82C2A31BA752}" type="presOf" srcId="{9F28632F-C432-4198-B2DC-497B3821C701}" destId="{D16B55C7-8D5C-4410-96A4-B34BC06211B3}" srcOrd="0" destOrd="0" presId="urn:microsoft.com/office/officeart/2008/layout/HorizontalMultiLevelHierarchy"/>
    <dgm:cxn modelId="{992A31B8-F560-0E4A-B155-AF236A7822DA}" type="presOf" srcId="{6158DE94-E162-4C41-BD46-D1C8905F6342}" destId="{EF40F68A-3927-6E4A-9137-E1C8E52492E5}" srcOrd="0" destOrd="0" presId="urn:microsoft.com/office/officeart/2008/layout/HorizontalMultiLevelHierarchy"/>
    <dgm:cxn modelId="{507DF243-8F68-C343-A755-F28ED81ECC10}" type="presOf" srcId="{FCFEA0BC-1852-8C43-8089-BF2B84F9F55E}" destId="{7284A72C-A06A-3546-A1DE-6C80E73765AE}" srcOrd="0" destOrd="0" presId="urn:microsoft.com/office/officeart/2008/layout/HorizontalMultiLevelHierarchy"/>
    <dgm:cxn modelId="{D030C0CF-A5E9-4E40-8C8F-80414D7D599E}" srcId="{6158DE94-E162-4C41-BD46-D1C8905F6342}" destId="{9EF3A846-AD48-4CC5-A843-CFC8BA597E5E}" srcOrd="0" destOrd="0" parTransId="{9F28632F-C432-4198-B2DC-497B3821C701}" sibTransId="{B681A612-41BA-4083-B266-81C8D6BD606C}"/>
    <dgm:cxn modelId="{9951217C-C938-C640-B0AD-B48CB7D42FA0}" srcId="{6158DE94-E162-4C41-BD46-D1C8905F6342}" destId="{03EFB774-BE2F-C642-BAE2-F8DA49A7EE59}" srcOrd="2" destOrd="0" parTransId="{555CAD21-8A32-7E44-B4A3-4EB7A2965E78}" sibTransId="{1371F22C-EFA2-8F4B-8A51-159F11D52814}"/>
    <dgm:cxn modelId="{18BC58EF-A57E-024D-813C-CF0CBA3CBE18}" srcId="{6158DE94-E162-4C41-BD46-D1C8905F6342}" destId="{DAD4EB43-2B22-FF45-A585-73841A34DE9B}" srcOrd="1" destOrd="0" parTransId="{03C2AEE3-41E7-394E-B977-A1B181946580}" sibTransId="{416A734D-EC66-E04B-B7A9-CE5951B843F0}"/>
    <dgm:cxn modelId="{C0F4D123-3752-5243-95F6-3C2681F7B28F}" type="presOf" srcId="{03EFB774-BE2F-C642-BAE2-F8DA49A7EE59}" destId="{28B66FA9-E16F-E54A-8C59-FFC162E909C7}" srcOrd="0" destOrd="0" presId="urn:microsoft.com/office/officeart/2008/layout/HorizontalMultiLevelHierarchy"/>
    <dgm:cxn modelId="{2BC20585-A444-F84F-B854-851019DA6459}" type="presOf" srcId="{F6FCFF18-1809-A440-8FF7-BB998B2CF29F}" destId="{16F8181C-3500-9040-97B9-880838ED1EBB}" srcOrd="0" destOrd="0" presId="urn:microsoft.com/office/officeart/2008/layout/HorizontalMultiLevelHierarchy"/>
    <dgm:cxn modelId="{ABE612D5-153E-AA45-9091-1FABF77FA94D}" type="presOf" srcId="{9AC8F41B-8429-0D42-803C-92AF0BB62230}" destId="{A35B2BFD-01FA-2440-A580-31002AD88FA7}" srcOrd="0" destOrd="0" presId="urn:microsoft.com/office/officeart/2008/layout/HorizontalMultiLevelHierarchy"/>
    <dgm:cxn modelId="{F8301BAE-D12A-48EE-A307-58F27D00A6AC}" type="presOf" srcId="{9F28632F-C432-4198-B2DC-497B3821C701}" destId="{92A40E89-6181-467A-9FF6-C4E9D1639074}" srcOrd="1" destOrd="0" presId="urn:microsoft.com/office/officeart/2008/layout/HorizontalMultiLevelHierarchy"/>
    <dgm:cxn modelId="{04E5D56A-F67B-F84E-9729-5A7329EF728D}" type="presOf" srcId="{1B6F8471-0B3D-254B-9136-FA4F8EB8AF63}" destId="{7096F86A-D1E7-8E4D-87B5-A7D891B79877}" srcOrd="1" destOrd="0" presId="urn:microsoft.com/office/officeart/2008/layout/HorizontalMultiLevelHierarchy"/>
    <dgm:cxn modelId="{8AD3F94A-CE92-B740-8E1E-A12DB34F8250}" srcId="{6158DE94-E162-4C41-BD46-D1C8905F6342}" destId="{99B17F2A-D591-BC4E-B424-AA6C11D0AFF6}" srcOrd="3" destOrd="0" parTransId="{F6FCFF18-1809-A440-8FF7-BB998B2CF29F}" sibTransId="{8CE1550C-0440-4549-992F-4F5EF70F8776}"/>
    <dgm:cxn modelId="{3D964D7C-4E70-6544-A4A2-FC67A8D13090}" type="presOf" srcId="{555CAD21-8A32-7E44-B4A3-4EB7A2965E78}" destId="{18585EE6-E4EB-8A45-83CB-CB5D284DDAE4}" srcOrd="1" destOrd="0" presId="urn:microsoft.com/office/officeart/2008/layout/HorizontalMultiLevelHierarchy"/>
    <dgm:cxn modelId="{E71F9DB3-0D8A-4145-A6C8-5F821E1F88DC}" type="presOf" srcId="{1B6F8471-0B3D-254B-9136-FA4F8EB8AF63}" destId="{2B3A851B-DC82-184F-B1DD-EE5D63BBDC15}" srcOrd="0" destOrd="0" presId="urn:microsoft.com/office/officeart/2008/layout/HorizontalMultiLevelHierarchy"/>
    <dgm:cxn modelId="{D1C4A304-EA67-4547-AC67-9D0654C50FFC}" type="presOf" srcId="{555CAD21-8A32-7E44-B4A3-4EB7A2965E78}" destId="{81CAB378-A240-5F49-9E4E-55345AE7ACF3}" srcOrd="0" destOrd="0" presId="urn:microsoft.com/office/officeart/2008/layout/HorizontalMultiLevelHierarchy"/>
    <dgm:cxn modelId="{58B10565-9E0C-C140-A5E1-19869BD9E584}" type="presOf" srcId="{03C2AEE3-41E7-394E-B977-A1B181946580}" destId="{53102E75-8A48-364D-AB88-483F81DA2F0F}" srcOrd="1" destOrd="0" presId="urn:microsoft.com/office/officeart/2008/layout/HorizontalMultiLevelHierarchy"/>
    <dgm:cxn modelId="{3E259D2B-76A1-B740-91C4-54A7B90F263D}" type="presOf" srcId="{F6FCFF18-1809-A440-8FF7-BB998B2CF29F}" destId="{60CE6179-E647-6549-B74A-138B2B4A809E}" srcOrd="1" destOrd="0" presId="urn:microsoft.com/office/officeart/2008/layout/HorizontalMultiLevelHierarchy"/>
    <dgm:cxn modelId="{D701DE7E-C9EE-8243-BF29-061B9D18D31F}" type="presOf" srcId="{99B17F2A-D591-BC4E-B424-AA6C11D0AFF6}" destId="{D23B1F80-E6FF-8640-84DB-A80E95070184}" srcOrd="0" destOrd="0" presId="urn:microsoft.com/office/officeart/2008/layout/HorizontalMultiLevelHierarchy"/>
    <dgm:cxn modelId="{B1114302-A5F2-904D-B32C-CF7A462C505F}" type="presOf" srcId="{DAD4EB43-2B22-FF45-A585-73841A34DE9B}" destId="{06EC4BCE-58BA-2C45-AFB0-116941CE27BB}" srcOrd="0" destOrd="0" presId="urn:microsoft.com/office/officeart/2008/layout/HorizontalMultiLevelHierarchy"/>
    <dgm:cxn modelId="{41A41E7C-7334-7240-929A-4A809C20DB76}" type="presOf" srcId="{03C2AEE3-41E7-394E-B977-A1B181946580}" destId="{0449B6F4-C8E7-C541-B4D6-5D88D6B5A196}" srcOrd="0" destOrd="0" presId="urn:microsoft.com/office/officeart/2008/layout/HorizontalMultiLevelHierarchy"/>
    <dgm:cxn modelId="{C4E03323-BE32-49EE-B600-189F10384A06}" type="presOf" srcId="{9EF3A846-AD48-4CC5-A843-CFC8BA597E5E}" destId="{18DD242D-03EB-4A14-A3B6-762749B1D06C}" srcOrd="0" destOrd="0" presId="urn:microsoft.com/office/officeart/2008/layout/HorizontalMultiLevelHierarchy"/>
    <dgm:cxn modelId="{58360A1F-42BD-7541-9926-CE84E1A5C12E}" type="presParOf" srcId="{7284A72C-A06A-3546-A1DE-6C80E73765AE}" destId="{9303E92E-2788-0942-839B-5D246E743CCA}" srcOrd="0" destOrd="0" presId="urn:microsoft.com/office/officeart/2008/layout/HorizontalMultiLevelHierarchy"/>
    <dgm:cxn modelId="{16CDD686-5E05-BF42-A432-66DB2CF8A231}" type="presParOf" srcId="{9303E92E-2788-0942-839B-5D246E743CCA}" destId="{EF40F68A-3927-6E4A-9137-E1C8E52492E5}" srcOrd="0" destOrd="0" presId="urn:microsoft.com/office/officeart/2008/layout/HorizontalMultiLevelHierarchy"/>
    <dgm:cxn modelId="{85BACA29-86AA-724F-90C4-809A4C6DDF8B}" type="presParOf" srcId="{9303E92E-2788-0942-839B-5D246E743CCA}" destId="{19F5D0D7-3EA2-424D-9567-0F56303B7EF1}" srcOrd="1" destOrd="0" presId="urn:microsoft.com/office/officeart/2008/layout/HorizontalMultiLevelHierarchy"/>
    <dgm:cxn modelId="{FABC2104-E00E-4AEC-A07C-7B45E96B69C3}" type="presParOf" srcId="{19F5D0D7-3EA2-424D-9567-0F56303B7EF1}" destId="{D16B55C7-8D5C-4410-96A4-B34BC06211B3}" srcOrd="0" destOrd="0" presId="urn:microsoft.com/office/officeart/2008/layout/HorizontalMultiLevelHierarchy"/>
    <dgm:cxn modelId="{C9D5E0B0-9DDB-4FB0-9151-8FB922AE6019}" type="presParOf" srcId="{D16B55C7-8D5C-4410-96A4-B34BC06211B3}" destId="{92A40E89-6181-467A-9FF6-C4E9D1639074}" srcOrd="0" destOrd="0" presId="urn:microsoft.com/office/officeart/2008/layout/HorizontalMultiLevelHierarchy"/>
    <dgm:cxn modelId="{9711ED0F-1A6F-4CED-83AF-6E2A44A9D845}" type="presParOf" srcId="{19F5D0D7-3EA2-424D-9567-0F56303B7EF1}" destId="{6DAB211B-5359-477A-9C39-348F0F7EA1A8}" srcOrd="1" destOrd="0" presId="urn:microsoft.com/office/officeart/2008/layout/HorizontalMultiLevelHierarchy"/>
    <dgm:cxn modelId="{51850082-645E-417D-97D9-07BC9FB3F8CA}" type="presParOf" srcId="{6DAB211B-5359-477A-9C39-348F0F7EA1A8}" destId="{18DD242D-03EB-4A14-A3B6-762749B1D06C}" srcOrd="0" destOrd="0" presId="urn:microsoft.com/office/officeart/2008/layout/HorizontalMultiLevelHierarchy"/>
    <dgm:cxn modelId="{7686041A-0FD8-4976-B242-EBC679A12BC8}" type="presParOf" srcId="{6DAB211B-5359-477A-9C39-348F0F7EA1A8}" destId="{D7B4620A-122E-4BB5-A5F3-FAF4241849F8}" srcOrd="1" destOrd="0" presId="urn:microsoft.com/office/officeart/2008/layout/HorizontalMultiLevelHierarchy"/>
    <dgm:cxn modelId="{2F7C3B9F-51E5-584B-900E-DDAAF721F980}" type="presParOf" srcId="{19F5D0D7-3EA2-424D-9567-0F56303B7EF1}" destId="{0449B6F4-C8E7-C541-B4D6-5D88D6B5A196}" srcOrd="2" destOrd="0" presId="urn:microsoft.com/office/officeart/2008/layout/HorizontalMultiLevelHierarchy"/>
    <dgm:cxn modelId="{C4D6631E-CAA4-1140-8884-1F8C1A656188}" type="presParOf" srcId="{0449B6F4-C8E7-C541-B4D6-5D88D6B5A196}" destId="{53102E75-8A48-364D-AB88-483F81DA2F0F}" srcOrd="0" destOrd="0" presId="urn:microsoft.com/office/officeart/2008/layout/HorizontalMultiLevelHierarchy"/>
    <dgm:cxn modelId="{2D495FFF-A178-814B-B171-35CC9B47A459}" type="presParOf" srcId="{19F5D0D7-3EA2-424D-9567-0F56303B7EF1}" destId="{95CC72A1-BA49-BB4F-8861-72E652406473}" srcOrd="3" destOrd="0" presId="urn:microsoft.com/office/officeart/2008/layout/HorizontalMultiLevelHierarchy"/>
    <dgm:cxn modelId="{9497FC3B-E41D-8C40-B0BB-71721034B939}" type="presParOf" srcId="{95CC72A1-BA49-BB4F-8861-72E652406473}" destId="{06EC4BCE-58BA-2C45-AFB0-116941CE27BB}" srcOrd="0" destOrd="0" presId="urn:microsoft.com/office/officeart/2008/layout/HorizontalMultiLevelHierarchy"/>
    <dgm:cxn modelId="{C0C9DA29-4AFF-8347-B5B1-C1F2D2CF04F7}" type="presParOf" srcId="{95CC72A1-BA49-BB4F-8861-72E652406473}" destId="{4B52BF13-B27B-354B-AC91-99443C1CA2CC}" srcOrd="1" destOrd="0" presId="urn:microsoft.com/office/officeart/2008/layout/HorizontalMultiLevelHierarchy"/>
    <dgm:cxn modelId="{1018C90C-EF42-8844-9157-6C8EF3682C0E}" type="presParOf" srcId="{19F5D0D7-3EA2-424D-9567-0F56303B7EF1}" destId="{81CAB378-A240-5F49-9E4E-55345AE7ACF3}" srcOrd="4" destOrd="0" presId="urn:microsoft.com/office/officeart/2008/layout/HorizontalMultiLevelHierarchy"/>
    <dgm:cxn modelId="{9C826428-1D82-D344-B222-955CD6B0818F}" type="presParOf" srcId="{81CAB378-A240-5F49-9E4E-55345AE7ACF3}" destId="{18585EE6-E4EB-8A45-83CB-CB5D284DDAE4}" srcOrd="0" destOrd="0" presId="urn:microsoft.com/office/officeart/2008/layout/HorizontalMultiLevelHierarchy"/>
    <dgm:cxn modelId="{64DFE59C-91D6-074E-8192-12581E3CCDB2}" type="presParOf" srcId="{19F5D0D7-3EA2-424D-9567-0F56303B7EF1}" destId="{3B08A5F8-6415-0B4C-9899-3C6ADAEBE97A}" srcOrd="5" destOrd="0" presId="urn:microsoft.com/office/officeart/2008/layout/HorizontalMultiLevelHierarchy"/>
    <dgm:cxn modelId="{1FABB92D-40FB-734F-94BF-606785CC710D}" type="presParOf" srcId="{3B08A5F8-6415-0B4C-9899-3C6ADAEBE97A}" destId="{28B66FA9-E16F-E54A-8C59-FFC162E909C7}" srcOrd="0" destOrd="0" presId="urn:microsoft.com/office/officeart/2008/layout/HorizontalMultiLevelHierarchy"/>
    <dgm:cxn modelId="{1343AC05-A23D-D340-BCED-491335CBF56C}" type="presParOf" srcId="{3B08A5F8-6415-0B4C-9899-3C6ADAEBE97A}" destId="{47BB5824-4DCB-B148-80BC-9379BA2A7FC9}" srcOrd="1" destOrd="0" presId="urn:microsoft.com/office/officeart/2008/layout/HorizontalMultiLevelHierarchy"/>
    <dgm:cxn modelId="{703E099A-189A-714F-B515-0E96CE32315C}" type="presParOf" srcId="{19F5D0D7-3EA2-424D-9567-0F56303B7EF1}" destId="{16F8181C-3500-9040-97B9-880838ED1EBB}" srcOrd="6" destOrd="0" presId="urn:microsoft.com/office/officeart/2008/layout/HorizontalMultiLevelHierarchy"/>
    <dgm:cxn modelId="{BF2B995E-56FF-5947-9450-30CA04986021}" type="presParOf" srcId="{16F8181C-3500-9040-97B9-880838ED1EBB}" destId="{60CE6179-E647-6549-B74A-138B2B4A809E}" srcOrd="0" destOrd="0" presId="urn:microsoft.com/office/officeart/2008/layout/HorizontalMultiLevelHierarchy"/>
    <dgm:cxn modelId="{DB72A3E2-C5B3-4D4A-B545-4557F4DBF5C1}" type="presParOf" srcId="{19F5D0D7-3EA2-424D-9567-0F56303B7EF1}" destId="{44DE2B22-9AD5-514C-AD35-AD411CFEDB6F}" srcOrd="7" destOrd="0" presId="urn:microsoft.com/office/officeart/2008/layout/HorizontalMultiLevelHierarchy"/>
    <dgm:cxn modelId="{9D52D606-C714-FB48-BDA1-527142ED257A}" type="presParOf" srcId="{44DE2B22-9AD5-514C-AD35-AD411CFEDB6F}" destId="{D23B1F80-E6FF-8640-84DB-A80E95070184}" srcOrd="0" destOrd="0" presId="urn:microsoft.com/office/officeart/2008/layout/HorizontalMultiLevelHierarchy"/>
    <dgm:cxn modelId="{A96802E9-650B-454D-A073-1993EDC284A4}" type="presParOf" srcId="{44DE2B22-9AD5-514C-AD35-AD411CFEDB6F}" destId="{75C05B60-FFFE-1349-9D5F-3C2A58B03A70}" srcOrd="1" destOrd="0" presId="urn:microsoft.com/office/officeart/2008/layout/HorizontalMultiLevelHierarchy"/>
    <dgm:cxn modelId="{7F9CE222-8AA8-614F-8CA8-546A063AECBA}" type="presParOf" srcId="{19F5D0D7-3EA2-424D-9567-0F56303B7EF1}" destId="{2B3A851B-DC82-184F-B1DD-EE5D63BBDC15}" srcOrd="8" destOrd="0" presId="urn:microsoft.com/office/officeart/2008/layout/HorizontalMultiLevelHierarchy"/>
    <dgm:cxn modelId="{F6FEF2D7-8DE6-D347-9309-E5BE1E98D311}" type="presParOf" srcId="{2B3A851B-DC82-184F-B1DD-EE5D63BBDC15}" destId="{7096F86A-D1E7-8E4D-87B5-A7D891B79877}" srcOrd="0" destOrd="0" presId="urn:microsoft.com/office/officeart/2008/layout/HorizontalMultiLevelHierarchy"/>
    <dgm:cxn modelId="{62CA0400-C0C6-5F4B-8533-36B7949E00B2}" type="presParOf" srcId="{19F5D0D7-3EA2-424D-9567-0F56303B7EF1}" destId="{86878CD7-D669-9646-884B-A6965CE1395E}" srcOrd="9" destOrd="0" presId="urn:microsoft.com/office/officeart/2008/layout/HorizontalMultiLevelHierarchy"/>
    <dgm:cxn modelId="{7A8B9C6C-6C2B-6843-A273-1F1D90399B0D}" type="presParOf" srcId="{86878CD7-D669-9646-884B-A6965CE1395E}" destId="{A35B2BFD-01FA-2440-A580-31002AD88FA7}" srcOrd="0" destOrd="0" presId="urn:microsoft.com/office/officeart/2008/layout/HorizontalMultiLevelHierarchy"/>
    <dgm:cxn modelId="{D84ACD09-C56A-DA46-ABE6-994837EC187B}" type="presParOf" srcId="{86878CD7-D669-9646-884B-A6965CE1395E}" destId="{E5323CB5-AB68-0E4A-8BE5-DB9C2561FE22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C038D1-10F2-4A79-B014-CE8A88E3F863}">
      <dsp:nvSpPr>
        <dsp:cNvPr id="0" name=""/>
        <dsp:cNvSpPr/>
      </dsp:nvSpPr>
      <dsp:spPr>
        <a:xfrm>
          <a:off x="2736484" y="-153624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/>
            <a:t>Third party payment</a:t>
          </a:r>
          <a:endParaRPr lang="zh-TW" altLang="en-US" sz="1400" kern="1200" dirty="0"/>
        </a:p>
      </dsp:txBody>
      <dsp:txXfrm>
        <a:off x="2915511" y="32504"/>
        <a:ext cx="864416" cy="898706"/>
      </dsp:txXfrm>
    </dsp:sp>
    <dsp:sp modelId="{D1B1E31A-B4EA-47B7-A368-CB29DED706B0}">
      <dsp:nvSpPr>
        <dsp:cNvPr id="0" name=""/>
        <dsp:cNvSpPr/>
      </dsp:nvSpPr>
      <dsp:spPr>
        <a:xfrm rot="1080000">
          <a:off x="3972171" y="541391"/>
          <a:ext cx="110835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100" kern="1200"/>
        </a:p>
      </dsp:txBody>
      <dsp:txXfrm>
        <a:off x="3972985" y="600801"/>
        <a:ext cx="77585" cy="193643"/>
      </dsp:txXfrm>
    </dsp:sp>
    <dsp:sp modelId="{330C8809-52CE-BB4D-9A38-8EBADEBCA67A}">
      <dsp:nvSpPr>
        <dsp:cNvPr id="0" name=""/>
        <dsp:cNvSpPr/>
      </dsp:nvSpPr>
      <dsp:spPr>
        <a:xfrm>
          <a:off x="4102189" y="290119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/>
            <a:t>Mobile</a:t>
          </a:r>
          <a:r>
            <a:rPr lang="zh-TW" altLang="en-US" sz="1400" kern="1200" dirty="0" smtClean="0"/>
            <a:t/>
          </a:r>
          <a:br>
            <a:rPr lang="zh-TW" altLang="en-US" sz="1400" kern="1200" dirty="0" smtClean="0"/>
          </a:br>
          <a:r>
            <a:rPr lang="en-US" altLang="zh-TW" sz="1400" kern="1200" dirty="0" smtClean="0"/>
            <a:t>payment</a:t>
          </a:r>
          <a:endParaRPr lang="zh-TW" altLang="en-US" sz="1400" kern="1200" dirty="0"/>
        </a:p>
      </dsp:txBody>
      <dsp:txXfrm>
        <a:off x="4281216" y="476247"/>
        <a:ext cx="864416" cy="898706"/>
      </dsp:txXfrm>
    </dsp:sp>
    <dsp:sp modelId="{7F41E8BB-E593-4041-A7B6-E439DCFE423D}">
      <dsp:nvSpPr>
        <dsp:cNvPr id="0" name=""/>
        <dsp:cNvSpPr/>
      </dsp:nvSpPr>
      <dsp:spPr>
        <a:xfrm rot="3240000">
          <a:off x="5085499" y="1342887"/>
          <a:ext cx="96684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100" kern="1200"/>
        </a:p>
      </dsp:txBody>
      <dsp:txXfrm>
        <a:off x="5091477" y="1395701"/>
        <a:ext cx="67679" cy="193643"/>
      </dsp:txXfrm>
    </dsp:sp>
    <dsp:sp modelId="{83DDF826-A90E-4FFA-B523-871CCB526011}">
      <dsp:nvSpPr>
        <dsp:cNvPr id="0" name=""/>
        <dsp:cNvSpPr/>
      </dsp:nvSpPr>
      <dsp:spPr>
        <a:xfrm>
          <a:off x="4946240" y="1451857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/>
            <a:t>P2P</a:t>
          </a:r>
          <a:br>
            <a:rPr lang="en-US" altLang="zh-TW" sz="1400" kern="1200" dirty="0" smtClean="0"/>
          </a:br>
          <a:r>
            <a:rPr lang="en-US" altLang="zh-TW" sz="1400" kern="1200" dirty="0" smtClean="0"/>
            <a:t>lending</a:t>
          </a:r>
          <a:endParaRPr lang="zh-TW" altLang="en-US" sz="1400" kern="1200" dirty="0"/>
        </a:p>
      </dsp:txBody>
      <dsp:txXfrm>
        <a:off x="5125267" y="1637985"/>
        <a:ext cx="864416" cy="898706"/>
      </dsp:txXfrm>
    </dsp:sp>
    <dsp:sp modelId="{A2A61815-7D3B-4CA3-81DC-F0864ED9FFC0}">
      <dsp:nvSpPr>
        <dsp:cNvPr id="0" name=""/>
        <dsp:cNvSpPr/>
      </dsp:nvSpPr>
      <dsp:spPr>
        <a:xfrm rot="5400000">
          <a:off x="5513744" y="2641488"/>
          <a:ext cx="87462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100" kern="1200"/>
        </a:p>
      </dsp:txBody>
      <dsp:txXfrm>
        <a:off x="5526864" y="2692916"/>
        <a:ext cx="61223" cy="193643"/>
      </dsp:txXfrm>
    </dsp:sp>
    <dsp:sp modelId="{6D8EAAE1-6433-4EB8-8E6B-6ED9F9AE8B6D}">
      <dsp:nvSpPr>
        <dsp:cNvPr id="0" name=""/>
        <dsp:cNvSpPr/>
      </dsp:nvSpPr>
      <dsp:spPr>
        <a:xfrm>
          <a:off x="4946240" y="2887844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/>
            <a:t>Crowd</a:t>
          </a:r>
          <a:br>
            <a:rPr lang="en-US" altLang="zh-TW" sz="1400" kern="1200" dirty="0" smtClean="0"/>
          </a:br>
          <a:r>
            <a:rPr lang="en-US" altLang="zh-TW" sz="1400" kern="1200" dirty="0" smtClean="0"/>
            <a:t>funding </a:t>
          </a:r>
          <a:endParaRPr lang="zh-TW" altLang="en-US" sz="1400" kern="1200" dirty="0"/>
        </a:p>
      </dsp:txBody>
      <dsp:txXfrm>
        <a:off x="5125267" y="3073972"/>
        <a:ext cx="864416" cy="898706"/>
      </dsp:txXfrm>
    </dsp:sp>
    <dsp:sp modelId="{8EE22EF3-15D6-4E4D-821C-678AAD5A5843}">
      <dsp:nvSpPr>
        <dsp:cNvPr id="0" name=""/>
        <dsp:cNvSpPr/>
      </dsp:nvSpPr>
      <dsp:spPr>
        <a:xfrm rot="7560000">
          <a:off x="5088716" y="3940611"/>
          <a:ext cx="96684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100" kern="1200"/>
        </a:p>
      </dsp:txBody>
      <dsp:txXfrm rot="10800000">
        <a:off x="5111743" y="3993425"/>
        <a:ext cx="67679" cy="193643"/>
      </dsp:txXfrm>
    </dsp:sp>
    <dsp:sp modelId="{FD10E9A9-BD77-493B-8092-CADFA27FA628}">
      <dsp:nvSpPr>
        <dsp:cNvPr id="0" name=""/>
        <dsp:cNvSpPr/>
      </dsp:nvSpPr>
      <dsp:spPr>
        <a:xfrm>
          <a:off x="4102189" y="4049581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/>
            <a:t>Virtual</a:t>
          </a:r>
          <a:br>
            <a:rPr lang="en-US" altLang="zh-TW" sz="1400" kern="1200" dirty="0" smtClean="0"/>
          </a:br>
          <a:r>
            <a:rPr lang="en-US" altLang="zh-TW" sz="1400" kern="1200" dirty="0" smtClean="0"/>
            <a:t>Currency</a:t>
          </a:r>
          <a:endParaRPr lang="zh-TW" altLang="en-US" sz="1400" kern="1200" dirty="0"/>
        </a:p>
      </dsp:txBody>
      <dsp:txXfrm>
        <a:off x="4281216" y="4235709"/>
        <a:ext cx="864416" cy="898706"/>
      </dsp:txXfrm>
    </dsp:sp>
    <dsp:sp modelId="{A792CA86-ABE7-46CD-9149-E9D79BD6C012}">
      <dsp:nvSpPr>
        <dsp:cNvPr id="0" name=""/>
        <dsp:cNvSpPr/>
      </dsp:nvSpPr>
      <dsp:spPr>
        <a:xfrm rot="9720000">
          <a:off x="3978137" y="4744597"/>
          <a:ext cx="110835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100" kern="1200"/>
        </a:p>
      </dsp:txBody>
      <dsp:txXfrm rot="10800000">
        <a:off x="4010573" y="4804007"/>
        <a:ext cx="77585" cy="193643"/>
      </dsp:txXfrm>
    </dsp:sp>
    <dsp:sp modelId="{6B2BB0D2-C126-468D-A88F-33DCDE0B0ABC}">
      <dsp:nvSpPr>
        <dsp:cNvPr id="0" name=""/>
        <dsp:cNvSpPr/>
      </dsp:nvSpPr>
      <dsp:spPr>
        <a:xfrm>
          <a:off x="2736484" y="4493326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/>
            <a:t>Insurance</a:t>
          </a:r>
          <a:br>
            <a:rPr lang="en-US" altLang="zh-TW" sz="1400" kern="1200" dirty="0" smtClean="0"/>
          </a:br>
          <a:r>
            <a:rPr lang="en-US" altLang="zh-TW" sz="1400" kern="1200" dirty="0" smtClean="0"/>
            <a:t>Tech</a:t>
          </a:r>
          <a:endParaRPr lang="zh-TW" altLang="en-US" sz="1400" kern="1200" dirty="0"/>
        </a:p>
      </dsp:txBody>
      <dsp:txXfrm>
        <a:off x="2915511" y="4679454"/>
        <a:ext cx="864416" cy="898706"/>
      </dsp:txXfrm>
    </dsp:sp>
    <dsp:sp modelId="{0F817E7F-8D37-4CC6-A990-139D08E8E6ED}">
      <dsp:nvSpPr>
        <dsp:cNvPr id="0" name=""/>
        <dsp:cNvSpPr/>
      </dsp:nvSpPr>
      <dsp:spPr>
        <a:xfrm rot="11880000">
          <a:off x="2612433" y="4746535"/>
          <a:ext cx="110835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100" kern="1200"/>
        </a:p>
      </dsp:txBody>
      <dsp:txXfrm rot="10800000">
        <a:off x="2644869" y="4816219"/>
        <a:ext cx="77585" cy="193643"/>
      </dsp:txXfrm>
    </dsp:sp>
    <dsp:sp modelId="{0EA30E45-768F-40BF-AE29-76C3FFCF493D}">
      <dsp:nvSpPr>
        <dsp:cNvPr id="0" name=""/>
        <dsp:cNvSpPr/>
      </dsp:nvSpPr>
      <dsp:spPr>
        <a:xfrm>
          <a:off x="1370780" y="4049581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/>
            <a:t>Smart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/>
            <a:t>Investment </a:t>
          </a:r>
          <a:endParaRPr lang="zh-TW" altLang="en-US" sz="1400" kern="1200" dirty="0"/>
        </a:p>
      </dsp:txBody>
      <dsp:txXfrm>
        <a:off x="1549807" y="4235709"/>
        <a:ext cx="864416" cy="898706"/>
      </dsp:txXfrm>
    </dsp:sp>
    <dsp:sp modelId="{4016ABF0-D19D-4E86-88A9-E9D0116A5F74}">
      <dsp:nvSpPr>
        <dsp:cNvPr id="0" name=""/>
        <dsp:cNvSpPr/>
      </dsp:nvSpPr>
      <dsp:spPr>
        <a:xfrm rot="14040000">
          <a:off x="1513255" y="3945039"/>
          <a:ext cx="96684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100" kern="1200"/>
        </a:p>
      </dsp:txBody>
      <dsp:txXfrm rot="10800000">
        <a:off x="1536282" y="4021319"/>
        <a:ext cx="67679" cy="193643"/>
      </dsp:txXfrm>
    </dsp:sp>
    <dsp:sp modelId="{E6EB4D13-3A58-4B63-9F32-30DC23E923A2}">
      <dsp:nvSpPr>
        <dsp:cNvPr id="0" name=""/>
        <dsp:cNvSpPr/>
      </dsp:nvSpPr>
      <dsp:spPr>
        <a:xfrm>
          <a:off x="526728" y="2887844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/>
            <a:t>Online </a:t>
          </a:r>
          <a:br>
            <a:rPr lang="en-US" altLang="zh-TW" sz="1400" kern="1200" dirty="0" smtClean="0"/>
          </a:br>
          <a:r>
            <a:rPr lang="en-US" altLang="zh-TW" sz="1400" kern="1200" dirty="0" smtClean="0"/>
            <a:t>Credit </a:t>
          </a:r>
          <a:endParaRPr lang="zh-TW" altLang="en-US" sz="1400" kern="1200" dirty="0"/>
        </a:p>
      </dsp:txBody>
      <dsp:txXfrm>
        <a:off x="705755" y="3073972"/>
        <a:ext cx="864416" cy="898706"/>
      </dsp:txXfrm>
    </dsp:sp>
    <dsp:sp modelId="{9AC301B6-C0B7-4D86-BFD7-B9192A077313}">
      <dsp:nvSpPr>
        <dsp:cNvPr id="0" name=""/>
        <dsp:cNvSpPr/>
      </dsp:nvSpPr>
      <dsp:spPr>
        <a:xfrm rot="16200000">
          <a:off x="1094232" y="2646438"/>
          <a:ext cx="87462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100" kern="1200"/>
        </a:p>
      </dsp:txBody>
      <dsp:txXfrm>
        <a:off x="1107352" y="2724105"/>
        <a:ext cx="61223" cy="193643"/>
      </dsp:txXfrm>
    </dsp:sp>
    <dsp:sp modelId="{F445C487-B43B-40DB-9971-27052D8B0140}">
      <dsp:nvSpPr>
        <dsp:cNvPr id="0" name=""/>
        <dsp:cNvSpPr/>
      </dsp:nvSpPr>
      <dsp:spPr>
        <a:xfrm>
          <a:off x="526728" y="1451857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/>
            <a:t>Digital </a:t>
          </a:r>
          <a:br>
            <a:rPr lang="en-US" altLang="zh-TW" sz="1400" kern="1200" dirty="0" smtClean="0"/>
          </a:br>
          <a:r>
            <a:rPr lang="en-US" altLang="zh-TW" sz="1400" kern="1200" dirty="0" smtClean="0"/>
            <a:t>Bank</a:t>
          </a:r>
          <a:endParaRPr lang="zh-TW" altLang="en-US" sz="1400" kern="1200" dirty="0"/>
        </a:p>
      </dsp:txBody>
      <dsp:txXfrm>
        <a:off x="705755" y="1637985"/>
        <a:ext cx="864416" cy="898706"/>
      </dsp:txXfrm>
    </dsp:sp>
    <dsp:sp modelId="{6989CE8A-0CAF-4DB4-8FF4-E50E8F206837}">
      <dsp:nvSpPr>
        <dsp:cNvPr id="0" name=""/>
        <dsp:cNvSpPr/>
      </dsp:nvSpPr>
      <dsp:spPr>
        <a:xfrm rot="18360000">
          <a:off x="1510038" y="1347315"/>
          <a:ext cx="96684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100" kern="1200" dirty="0"/>
        </a:p>
      </dsp:txBody>
      <dsp:txXfrm>
        <a:off x="1516016" y="1423595"/>
        <a:ext cx="67679" cy="193643"/>
      </dsp:txXfrm>
    </dsp:sp>
    <dsp:sp modelId="{4FC87059-68E8-49F5-8B25-7DF51757370F}">
      <dsp:nvSpPr>
        <dsp:cNvPr id="0" name=""/>
        <dsp:cNvSpPr/>
      </dsp:nvSpPr>
      <dsp:spPr>
        <a:xfrm>
          <a:off x="1370780" y="290119"/>
          <a:ext cx="1222470" cy="1270962"/>
        </a:xfrm>
        <a:prstGeom prst="ellipse">
          <a:avLst/>
        </a:prstGeom>
        <a:solidFill>
          <a:srgbClr val="7030A0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/>
            <a:t>EC</a:t>
          </a:r>
        </a:p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1400" kern="1200" dirty="0" smtClean="0"/>
            <a:t>Finance </a:t>
          </a:r>
          <a:endParaRPr lang="zh-TW" altLang="en-US" sz="1400" kern="1200" dirty="0"/>
        </a:p>
      </dsp:txBody>
      <dsp:txXfrm>
        <a:off x="1549807" y="476247"/>
        <a:ext cx="864416" cy="898706"/>
      </dsp:txXfrm>
    </dsp:sp>
    <dsp:sp modelId="{B6AEE679-2ED8-4E44-9D8E-A7A2EE407F9C}">
      <dsp:nvSpPr>
        <dsp:cNvPr id="0" name=""/>
        <dsp:cNvSpPr/>
      </dsp:nvSpPr>
      <dsp:spPr>
        <a:xfrm rot="20520000">
          <a:off x="2606466" y="543329"/>
          <a:ext cx="110835" cy="322737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100" kern="1200"/>
        </a:p>
      </dsp:txBody>
      <dsp:txXfrm>
        <a:off x="2607280" y="613013"/>
        <a:ext cx="77585" cy="19364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1A0F3F3-44EC-8446-920D-C7DBDF18E0BE}">
      <dsp:nvSpPr>
        <dsp:cNvPr id="0" name=""/>
        <dsp:cNvSpPr/>
      </dsp:nvSpPr>
      <dsp:spPr>
        <a:xfrm>
          <a:off x="179763" y="0"/>
          <a:ext cx="3765595" cy="3765595"/>
        </a:xfrm>
        <a:prstGeom prst="ellipse">
          <a:avLst/>
        </a:prstGeom>
        <a:solidFill>
          <a:srgbClr val="4C5760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  <a:flatTx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>
        <a:off x="1356511" y="188279"/>
        <a:ext cx="1412098" cy="376559"/>
      </dsp:txXfrm>
    </dsp:sp>
    <dsp:sp modelId="{57CF9868-AF82-6248-A7F3-A69BA72D3F34}">
      <dsp:nvSpPr>
        <dsp:cNvPr id="0" name=""/>
        <dsp:cNvSpPr/>
      </dsp:nvSpPr>
      <dsp:spPr>
        <a:xfrm>
          <a:off x="462183" y="564839"/>
          <a:ext cx="3200755" cy="3200755"/>
        </a:xfrm>
        <a:prstGeom prst="ellipse">
          <a:avLst/>
        </a:prstGeom>
        <a:solidFill>
          <a:srgbClr val="93A8AC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  <a:flatTx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>
        <a:off x="1372398" y="748882"/>
        <a:ext cx="1380325" cy="368086"/>
      </dsp:txXfrm>
    </dsp:sp>
    <dsp:sp modelId="{B23856BF-A03D-6A42-A90B-2385AAB5C614}">
      <dsp:nvSpPr>
        <dsp:cNvPr id="0" name=""/>
        <dsp:cNvSpPr/>
      </dsp:nvSpPr>
      <dsp:spPr>
        <a:xfrm>
          <a:off x="744602" y="1129678"/>
          <a:ext cx="2635916" cy="2635916"/>
        </a:xfrm>
        <a:prstGeom prst="ellipse">
          <a:avLst/>
        </a:prstGeom>
        <a:solidFill>
          <a:srgbClr val="D7CEB2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  <a:flatTx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>
        <a:off x="1380517" y="1311556"/>
        <a:ext cx="1364086" cy="363756"/>
      </dsp:txXfrm>
    </dsp:sp>
    <dsp:sp modelId="{6D6B090D-205B-1943-A808-8C79490994EB}">
      <dsp:nvSpPr>
        <dsp:cNvPr id="0" name=""/>
        <dsp:cNvSpPr/>
      </dsp:nvSpPr>
      <dsp:spPr>
        <a:xfrm>
          <a:off x="1027022" y="1694517"/>
          <a:ext cx="2071077" cy="2071077"/>
        </a:xfrm>
        <a:prstGeom prst="ellipse">
          <a:avLst/>
        </a:prstGeom>
        <a:solidFill>
          <a:srgbClr val="A59E8C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  <a:flatTx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600" b="1" kern="1200" dirty="0"/>
        </a:p>
      </dsp:txBody>
      <dsp:txXfrm>
        <a:off x="1503370" y="1880914"/>
        <a:ext cx="1118381" cy="372793"/>
      </dsp:txXfrm>
    </dsp:sp>
    <dsp:sp modelId="{2F9FB83E-648C-F049-B059-28D7DAC6A431}">
      <dsp:nvSpPr>
        <dsp:cNvPr id="0" name=""/>
        <dsp:cNvSpPr/>
      </dsp:nvSpPr>
      <dsp:spPr>
        <a:xfrm>
          <a:off x="1309441" y="2259357"/>
          <a:ext cx="1506238" cy="1506238"/>
        </a:xfrm>
        <a:prstGeom prst="ellipse">
          <a:avLst/>
        </a:prstGeom>
        <a:solidFill>
          <a:srgbClr val="66635B"/>
        </a:solidFill>
        <a:ln>
          <a:noFill/>
        </a:ln>
        <a:effectLst/>
        <a:scene3d>
          <a:camera prst="orthographicFront">
            <a:rot lat="0" lon="0" rev="16200000"/>
          </a:camera>
          <a:lightRig rig="threePt" dir="t"/>
        </a:scene3d>
        <a:sp3d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  <a:flatTx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1400" b="1" kern="1200" dirty="0"/>
        </a:p>
      </dsp:txBody>
      <dsp:txXfrm>
        <a:off x="1530025" y="2635916"/>
        <a:ext cx="1065071" cy="75311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AC038D1-10F2-4A79-B014-CE8A88E3F863}">
      <dsp:nvSpPr>
        <dsp:cNvPr id="0" name=""/>
        <dsp:cNvSpPr/>
      </dsp:nvSpPr>
      <dsp:spPr>
        <a:xfrm>
          <a:off x="1156917" y="-101502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900" kern="1200" dirty="0" smtClean="0"/>
            <a:t>Third  party payment </a:t>
          </a:r>
          <a:endParaRPr lang="zh-TW" altLang="en-US" sz="900" kern="1200" dirty="0"/>
        </a:p>
      </dsp:txBody>
      <dsp:txXfrm>
        <a:off x="1274424" y="20667"/>
        <a:ext cx="567377" cy="589882"/>
      </dsp:txXfrm>
    </dsp:sp>
    <dsp:sp modelId="{D1B1E31A-B4EA-47B7-A368-CB29DED706B0}">
      <dsp:nvSpPr>
        <dsp:cNvPr id="0" name=""/>
        <dsp:cNvSpPr/>
      </dsp:nvSpPr>
      <dsp:spPr>
        <a:xfrm rot="1350000">
          <a:off x="1955507" y="389098"/>
          <a:ext cx="71471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>
        <a:off x="1956323" y="427362"/>
        <a:ext cx="50030" cy="127100"/>
      </dsp:txXfrm>
    </dsp:sp>
    <dsp:sp modelId="{330C8809-52CE-BB4D-9A38-8EBADEBCA67A}">
      <dsp:nvSpPr>
        <dsp:cNvPr id="0" name=""/>
        <dsp:cNvSpPr/>
      </dsp:nvSpPr>
      <dsp:spPr>
        <a:xfrm>
          <a:off x="2026914" y="258862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900" kern="1200" dirty="0" smtClean="0"/>
            <a:t>Mobile payment </a:t>
          </a:r>
          <a:endParaRPr lang="zh-TW" altLang="en-US" sz="900" kern="1200" dirty="0"/>
        </a:p>
      </dsp:txBody>
      <dsp:txXfrm>
        <a:off x="2144421" y="381031"/>
        <a:ext cx="567377" cy="589882"/>
      </dsp:txXfrm>
    </dsp:sp>
    <dsp:sp modelId="{7F41E8BB-E593-4041-A7B6-E439DCFE423D}">
      <dsp:nvSpPr>
        <dsp:cNvPr id="0" name=""/>
        <dsp:cNvSpPr/>
      </dsp:nvSpPr>
      <dsp:spPr>
        <a:xfrm rot="4050000">
          <a:off x="2577873" y="1003496"/>
          <a:ext cx="59548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>
        <a:off x="2583387" y="1037611"/>
        <a:ext cx="41684" cy="127100"/>
      </dsp:txXfrm>
    </dsp:sp>
    <dsp:sp modelId="{83DDF826-A90E-4FFA-B523-871CCB526011}">
      <dsp:nvSpPr>
        <dsp:cNvPr id="0" name=""/>
        <dsp:cNvSpPr/>
      </dsp:nvSpPr>
      <dsp:spPr>
        <a:xfrm>
          <a:off x="2387279" y="1128859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900" kern="1200" dirty="0" smtClean="0"/>
            <a:t>P2P</a:t>
          </a:r>
          <a:br>
            <a:rPr lang="en-US" altLang="zh-TW" sz="900" kern="1200" dirty="0" smtClean="0"/>
          </a:br>
          <a:r>
            <a:rPr lang="en-US" altLang="zh-TW" sz="900" kern="1200" dirty="0" smtClean="0"/>
            <a:t>landing </a:t>
          </a:r>
          <a:endParaRPr lang="zh-TW" altLang="en-US" sz="900" kern="1200" dirty="0"/>
        </a:p>
      </dsp:txBody>
      <dsp:txXfrm>
        <a:off x="2504786" y="1251028"/>
        <a:ext cx="567377" cy="589882"/>
      </dsp:txXfrm>
    </dsp:sp>
    <dsp:sp modelId="{A2A61815-7D3B-4CA3-81DC-F0864ED9FFC0}">
      <dsp:nvSpPr>
        <dsp:cNvPr id="0" name=""/>
        <dsp:cNvSpPr/>
      </dsp:nvSpPr>
      <dsp:spPr>
        <a:xfrm rot="6750000">
          <a:off x="2579163" y="1873493"/>
          <a:ext cx="59548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 rot="10800000">
        <a:off x="2591513" y="1907608"/>
        <a:ext cx="41684" cy="127100"/>
      </dsp:txXfrm>
    </dsp:sp>
    <dsp:sp modelId="{6D8EAAE1-6433-4EB8-8E6B-6ED9F9AE8B6D}">
      <dsp:nvSpPr>
        <dsp:cNvPr id="0" name=""/>
        <dsp:cNvSpPr/>
      </dsp:nvSpPr>
      <dsp:spPr>
        <a:xfrm>
          <a:off x="2026914" y="1998856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900" kern="1200" dirty="0" smtClean="0"/>
            <a:t>Crowd</a:t>
          </a:r>
          <a:br>
            <a:rPr lang="en-US" altLang="zh-TW" sz="900" kern="1200" dirty="0" smtClean="0"/>
          </a:br>
          <a:r>
            <a:rPr lang="en-US" altLang="zh-TW" sz="900" kern="1200" dirty="0" err="1" smtClean="0"/>
            <a:t>fundung</a:t>
          </a:r>
          <a:r>
            <a:rPr lang="en-US" altLang="zh-TW" sz="900" kern="1200" dirty="0" smtClean="0"/>
            <a:t> </a:t>
          </a:r>
          <a:endParaRPr lang="zh-TW" altLang="en-US" sz="900" kern="1200" dirty="0"/>
        </a:p>
      </dsp:txBody>
      <dsp:txXfrm>
        <a:off x="2144421" y="2121025"/>
        <a:ext cx="567377" cy="589882"/>
      </dsp:txXfrm>
    </dsp:sp>
    <dsp:sp modelId="{8EE22EF3-15D6-4E4D-821C-678AAD5A5843}">
      <dsp:nvSpPr>
        <dsp:cNvPr id="0" name=""/>
        <dsp:cNvSpPr/>
      </dsp:nvSpPr>
      <dsp:spPr>
        <a:xfrm rot="9450000">
          <a:off x="1959245" y="2489457"/>
          <a:ext cx="71471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 rot="10800000">
        <a:off x="1979870" y="2527721"/>
        <a:ext cx="50030" cy="127100"/>
      </dsp:txXfrm>
    </dsp:sp>
    <dsp:sp modelId="{FD10E9A9-BD77-493B-8092-CADFA27FA628}">
      <dsp:nvSpPr>
        <dsp:cNvPr id="0" name=""/>
        <dsp:cNvSpPr/>
      </dsp:nvSpPr>
      <dsp:spPr>
        <a:xfrm>
          <a:off x="1156917" y="2359220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900" kern="1200" dirty="0" smtClean="0"/>
            <a:t>Virtual Currency</a:t>
          </a:r>
          <a:endParaRPr lang="zh-TW" altLang="en-US" sz="900" kern="1200" dirty="0"/>
        </a:p>
      </dsp:txBody>
      <dsp:txXfrm>
        <a:off x="1274424" y="2481389"/>
        <a:ext cx="567377" cy="589882"/>
      </dsp:txXfrm>
    </dsp:sp>
    <dsp:sp modelId="{A792CA86-ABE7-46CD-9149-E9D79BD6C012}">
      <dsp:nvSpPr>
        <dsp:cNvPr id="0" name=""/>
        <dsp:cNvSpPr/>
      </dsp:nvSpPr>
      <dsp:spPr>
        <a:xfrm rot="12150000">
          <a:off x="1089248" y="2491005"/>
          <a:ext cx="71471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 rot="10800000">
        <a:off x="1109873" y="2537475"/>
        <a:ext cx="50030" cy="127100"/>
      </dsp:txXfrm>
    </dsp:sp>
    <dsp:sp modelId="{0EA30E45-768F-40BF-AE29-76C3FFCF493D}">
      <dsp:nvSpPr>
        <dsp:cNvPr id="0" name=""/>
        <dsp:cNvSpPr/>
      </dsp:nvSpPr>
      <dsp:spPr>
        <a:xfrm>
          <a:off x="286920" y="1998856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900" kern="1200" dirty="0" smtClean="0"/>
            <a:t>Insurance </a:t>
          </a:r>
          <a:br>
            <a:rPr lang="en-US" altLang="zh-TW" sz="900" kern="1200" dirty="0" smtClean="0"/>
          </a:br>
          <a:r>
            <a:rPr lang="en-US" altLang="zh-TW" sz="900" kern="1200" dirty="0" smtClean="0"/>
            <a:t>Tech</a:t>
          </a:r>
          <a:endParaRPr lang="zh-TW" altLang="en-US" sz="900" kern="1200" dirty="0"/>
        </a:p>
      </dsp:txBody>
      <dsp:txXfrm>
        <a:off x="404427" y="2121025"/>
        <a:ext cx="567377" cy="589882"/>
      </dsp:txXfrm>
    </dsp:sp>
    <dsp:sp modelId="{4016ABF0-D19D-4E86-88A9-E9D0116A5F74}">
      <dsp:nvSpPr>
        <dsp:cNvPr id="0" name=""/>
        <dsp:cNvSpPr/>
      </dsp:nvSpPr>
      <dsp:spPr>
        <a:xfrm rot="14850000">
          <a:off x="478804" y="1876607"/>
          <a:ext cx="59548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 rot="10800000">
        <a:off x="491154" y="1927226"/>
        <a:ext cx="41684" cy="127100"/>
      </dsp:txXfrm>
    </dsp:sp>
    <dsp:sp modelId="{E6EB4D13-3A58-4B63-9F32-30DC23E923A2}">
      <dsp:nvSpPr>
        <dsp:cNvPr id="0" name=""/>
        <dsp:cNvSpPr/>
      </dsp:nvSpPr>
      <dsp:spPr>
        <a:xfrm>
          <a:off x="-73443" y="1128859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900" kern="1200" dirty="0" smtClean="0"/>
            <a:t>Smart</a:t>
          </a:r>
          <a:br>
            <a:rPr lang="en-US" altLang="zh-TW" sz="900" kern="1200" dirty="0" smtClean="0"/>
          </a:br>
          <a:r>
            <a:rPr lang="en-US" altLang="zh-TW" sz="900" kern="1200" dirty="0" smtClean="0"/>
            <a:t>Investment </a:t>
          </a:r>
          <a:endParaRPr lang="zh-TW" altLang="en-US" sz="900" kern="1200" dirty="0"/>
        </a:p>
      </dsp:txBody>
      <dsp:txXfrm>
        <a:off x="44064" y="1251028"/>
        <a:ext cx="567377" cy="589882"/>
      </dsp:txXfrm>
    </dsp:sp>
    <dsp:sp modelId="{9AC301B6-C0B7-4D86-BFD7-B9192A077313}">
      <dsp:nvSpPr>
        <dsp:cNvPr id="0" name=""/>
        <dsp:cNvSpPr/>
      </dsp:nvSpPr>
      <dsp:spPr>
        <a:xfrm rot="17550000">
          <a:off x="477514" y="1006610"/>
          <a:ext cx="59548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>
        <a:off x="483028" y="1057229"/>
        <a:ext cx="41684" cy="127100"/>
      </dsp:txXfrm>
    </dsp:sp>
    <dsp:sp modelId="{F445C487-B43B-40DB-9971-27052D8B0140}">
      <dsp:nvSpPr>
        <dsp:cNvPr id="0" name=""/>
        <dsp:cNvSpPr/>
      </dsp:nvSpPr>
      <dsp:spPr>
        <a:xfrm>
          <a:off x="286920" y="258862"/>
          <a:ext cx="802391" cy="834220"/>
        </a:xfrm>
        <a:prstGeom prst="ellipse">
          <a:avLst/>
        </a:prstGeom>
        <a:solidFill>
          <a:schemeClr val="accent2"/>
        </a:solidFill>
        <a:ln w="12700" cap="flat" cmpd="sng" algn="ctr">
          <a:solidFill>
            <a:schemeClr val="accent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900" kern="1200" dirty="0" smtClean="0"/>
            <a:t>Online Credit </a:t>
          </a:r>
          <a:endParaRPr lang="zh-TW" altLang="en-US" sz="900" kern="1200" dirty="0"/>
        </a:p>
      </dsp:txBody>
      <dsp:txXfrm>
        <a:off x="404427" y="381031"/>
        <a:ext cx="567377" cy="589882"/>
      </dsp:txXfrm>
    </dsp:sp>
    <dsp:sp modelId="{6989CE8A-0CAF-4DB4-8FF4-E50E8F206837}">
      <dsp:nvSpPr>
        <dsp:cNvPr id="0" name=""/>
        <dsp:cNvSpPr/>
      </dsp:nvSpPr>
      <dsp:spPr>
        <a:xfrm rot="20250000">
          <a:off x="1085510" y="390647"/>
          <a:ext cx="71471" cy="211834"/>
        </a:xfrm>
        <a:prstGeom prst="rightArrow">
          <a:avLst>
            <a:gd name="adj1" fmla="val 60000"/>
            <a:gd name="adj2" fmla="val 50000"/>
          </a:avLst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 dirty="0"/>
        </a:p>
      </dsp:txBody>
      <dsp:txXfrm>
        <a:off x="1086326" y="437117"/>
        <a:ext cx="50030" cy="1271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B3A851B-DC82-184F-B1DD-EE5D63BBDC15}">
      <dsp:nvSpPr>
        <dsp:cNvPr id="0" name=""/>
        <dsp:cNvSpPr/>
      </dsp:nvSpPr>
      <dsp:spPr>
        <a:xfrm>
          <a:off x="2739889" y="2709333"/>
          <a:ext cx="591700" cy="225495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5850" y="0"/>
              </a:lnTo>
              <a:lnTo>
                <a:pt x="295850" y="2254956"/>
              </a:lnTo>
              <a:lnTo>
                <a:pt x="591700" y="2254956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700" kern="1200"/>
        </a:p>
      </dsp:txBody>
      <dsp:txXfrm>
        <a:off x="2977457" y="3778529"/>
        <a:ext cx="116564" cy="116564"/>
      </dsp:txXfrm>
    </dsp:sp>
    <dsp:sp modelId="{16F8181C-3500-9040-97B9-880838ED1EBB}">
      <dsp:nvSpPr>
        <dsp:cNvPr id="0" name=""/>
        <dsp:cNvSpPr/>
      </dsp:nvSpPr>
      <dsp:spPr>
        <a:xfrm>
          <a:off x="2739889" y="2709333"/>
          <a:ext cx="591700" cy="11274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95850" y="0"/>
              </a:lnTo>
              <a:lnTo>
                <a:pt x="295850" y="1127478"/>
              </a:lnTo>
              <a:lnTo>
                <a:pt x="591700" y="1127478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00" kern="1200"/>
        </a:p>
      </dsp:txBody>
      <dsp:txXfrm>
        <a:off x="3003907" y="3241239"/>
        <a:ext cx="63665" cy="63665"/>
      </dsp:txXfrm>
    </dsp:sp>
    <dsp:sp modelId="{81CAB378-A240-5F49-9E4E-55345AE7ACF3}">
      <dsp:nvSpPr>
        <dsp:cNvPr id="0" name=""/>
        <dsp:cNvSpPr/>
      </dsp:nvSpPr>
      <dsp:spPr>
        <a:xfrm>
          <a:off x="2739889" y="2663613"/>
          <a:ext cx="591700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591700" y="4572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00" kern="1200"/>
        </a:p>
      </dsp:txBody>
      <dsp:txXfrm>
        <a:off x="3020947" y="2694540"/>
        <a:ext cx="29585" cy="29585"/>
      </dsp:txXfrm>
    </dsp:sp>
    <dsp:sp modelId="{0449B6F4-C8E7-C541-B4D6-5D88D6B5A196}">
      <dsp:nvSpPr>
        <dsp:cNvPr id="0" name=""/>
        <dsp:cNvSpPr/>
      </dsp:nvSpPr>
      <dsp:spPr>
        <a:xfrm>
          <a:off x="2739889" y="1581855"/>
          <a:ext cx="591700" cy="1127478"/>
        </a:xfrm>
        <a:custGeom>
          <a:avLst/>
          <a:gdLst/>
          <a:ahLst/>
          <a:cxnLst/>
          <a:rect l="0" t="0" r="0" b="0"/>
          <a:pathLst>
            <a:path>
              <a:moveTo>
                <a:pt x="0" y="1127478"/>
              </a:moveTo>
              <a:lnTo>
                <a:pt x="295850" y="1127478"/>
              </a:lnTo>
              <a:lnTo>
                <a:pt x="295850" y="0"/>
              </a:lnTo>
              <a:lnTo>
                <a:pt x="591700" y="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177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400" kern="1200"/>
        </a:p>
      </dsp:txBody>
      <dsp:txXfrm>
        <a:off x="3003907" y="2113761"/>
        <a:ext cx="63665" cy="63665"/>
      </dsp:txXfrm>
    </dsp:sp>
    <dsp:sp modelId="{D16B55C7-8D5C-4410-96A4-B34BC06211B3}">
      <dsp:nvSpPr>
        <dsp:cNvPr id="0" name=""/>
        <dsp:cNvSpPr/>
      </dsp:nvSpPr>
      <dsp:spPr>
        <a:xfrm>
          <a:off x="2739889" y="454377"/>
          <a:ext cx="591700" cy="2254956"/>
        </a:xfrm>
        <a:custGeom>
          <a:avLst/>
          <a:gdLst/>
          <a:ahLst/>
          <a:cxnLst/>
          <a:rect l="0" t="0" r="0" b="0"/>
          <a:pathLst>
            <a:path>
              <a:moveTo>
                <a:pt x="0" y="2254956"/>
              </a:moveTo>
              <a:lnTo>
                <a:pt x="295850" y="2254956"/>
              </a:lnTo>
              <a:lnTo>
                <a:pt x="295850" y="0"/>
              </a:lnTo>
              <a:lnTo>
                <a:pt x="591700" y="0"/>
              </a:lnTo>
            </a:path>
          </a:pathLst>
        </a:custGeom>
        <a:noFill/>
        <a:ln w="635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800" kern="1200"/>
        </a:p>
      </dsp:txBody>
      <dsp:txXfrm>
        <a:off x="2977457" y="1523572"/>
        <a:ext cx="116564" cy="116564"/>
      </dsp:txXfrm>
    </dsp:sp>
    <dsp:sp modelId="{EF40F68A-3927-6E4A-9137-E1C8E52492E5}">
      <dsp:nvSpPr>
        <dsp:cNvPr id="0" name=""/>
        <dsp:cNvSpPr/>
      </dsp:nvSpPr>
      <dsp:spPr>
        <a:xfrm rot="16200000">
          <a:off x="-84739" y="2258342"/>
          <a:ext cx="4747276" cy="901982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6000" kern="1200" dirty="0" smtClean="0"/>
            <a:t>Social Finance </a:t>
          </a:r>
          <a:endParaRPr lang="zh-TW" altLang="en-US" sz="6000" kern="1200" dirty="0"/>
        </a:p>
      </dsp:txBody>
      <dsp:txXfrm>
        <a:off x="-84739" y="2258342"/>
        <a:ext cx="4747276" cy="901982"/>
      </dsp:txXfrm>
    </dsp:sp>
    <dsp:sp modelId="{18DD242D-03EB-4A14-A3B6-762749B1D06C}">
      <dsp:nvSpPr>
        <dsp:cNvPr id="0" name=""/>
        <dsp:cNvSpPr/>
      </dsp:nvSpPr>
      <dsp:spPr>
        <a:xfrm>
          <a:off x="3331590" y="3385"/>
          <a:ext cx="2958502" cy="90198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4400" kern="1200" dirty="0" smtClean="0"/>
            <a:t>P2P Lending </a:t>
          </a:r>
          <a:endParaRPr lang="zh-TW" altLang="en-US" sz="4400" kern="1200" dirty="0"/>
        </a:p>
      </dsp:txBody>
      <dsp:txXfrm>
        <a:off x="3331590" y="3385"/>
        <a:ext cx="2958502" cy="901982"/>
      </dsp:txXfrm>
    </dsp:sp>
    <dsp:sp modelId="{06EC4BCE-58BA-2C45-AFB0-116941CE27BB}">
      <dsp:nvSpPr>
        <dsp:cNvPr id="0" name=""/>
        <dsp:cNvSpPr/>
      </dsp:nvSpPr>
      <dsp:spPr>
        <a:xfrm>
          <a:off x="3331590" y="1130864"/>
          <a:ext cx="2958502" cy="901982"/>
        </a:xfrm>
        <a:prstGeom prst="rect">
          <a:avLst/>
        </a:prstGeom>
        <a:solidFill>
          <a:srgbClr val="C00000"/>
        </a:soli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kern="1200" dirty="0" smtClean="0"/>
            <a:t>Crowdfunding</a:t>
          </a:r>
          <a:r>
            <a:rPr lang="en-US" altLang="zh-TW" sz="4000" kern="1200" dirty="0" smtClean="0"/>
            <a:t> </a:t>
          </a:r>
          <a:endParaRPr lang="zh-TW" altLang="en-US" sz="4000" kern="1200" dirty="0"/>
        </a:p>
      </dsp:txBody>
      <dsp:txXfrm>
        <a:off x="3331590" y="1130864"/>
        <a:ext cx="2958502" cy="901982"/>
      </dsp:txXfrm>
    </dsp:sp>
    <dsp:sp modelId="{28B66FA9-E16F-E54A-8C59-FFC162E909C7}">
      <dsp:nvSpPr>
        <dsp:cNvPr id="0" name=""/>
        <dsp:cNvSpPr/>
      </dsp:nvSpPr>
      <dsp:spPr>
        <a:xfrm>
          <a:off x="3331590" y="2258342"/>
          <a:ext cx="2958502" cy="90198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600" kern="1200" dirty="0" err="1" smtClean="0"/>
            <a:t>Crowdinvesting</a:t>
          </a:r>
          <a:endParaRPr lang="zh-TW" altLang="en-US" sz="3600" kern="1200" dirty="0"/>
        </a:p>
      </dsp:txBody>
      <dsp:txXfrm>
        <a:off x="3331590" y="2258342"/>
        <a:ext cx="2958502" cy="901982"/>
      </dsp:txXfrm>
    </dsp:sp>
    <dsp:sp modelId="{D23B1F80-E6FF-8640-84DB-A80E95070184}">
      <dsp:nvSpPr>
        <dsp:cNvPr id="0" name=""/>
        <dsp:cNvSpPr/>
      </dsp:nvSpPr>
      <dsp:spPr>
        <a:xfrm>
          <a:off x="3331590" y="3385820"/>
          <a:ext cx="2958502" cy="90198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200" kern="1200" dirty="0" smtClean="0"/>
            <a:t>Virtual Currency </a:t>
          </a:r>
          <a:endParaRPr lang="zh-TW" altLang="en-US" sz="3200" kern="1200" dirty="0"/>
        </a:p>
      </dsp:txBody>
      <dsp:txXfrm>
        <a:off x="3331590" y="3385820"/>
        <a:ext cx="2958502" cy="901982"/>
      </dsp:txXfrm>
    </dsp:sp>
    <dsp:sp modelId="{A35B2BFD-01FA-2440-A580-31002AD88FA7}">
      <dsp:nvSpPr>
        <dsp:cNvPr id="0" name=""/>
        <dsp:cNvSpPr/>
      </dsp:nvSpPr>
      <dsp:spPr>
        <a:xfrm>
          <a:off x="3331590" y="4513298"/>
          <a:ext cx="2958502" cy="901982"/>
        </a:xfrm>
        <a:prstGeom prst="rect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3200" kern="1200" dirty="0" smtClean="0"/>
            <a:t>Social Insurance </a:t>
          </a:r>
          <a:endParaRPr lang="zh-TW" altLang="en-US" sz="3200" kern="1200" dirty="0"/>
        </a:p>
      </dsp:txBody>
      <dsp:txXfrm>
        <a:off x="3331590" y="4513298"/>
        <a:ext cx="2958502" cy="9019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enn2">
  <dgm:title val=""/>
  <dgm:desc val=""/>
  <dgm:catLst>
    <dgm:cat type="relationship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1">
      <dgm:if name="Name2" axis="ch" ptType="node" func="cnt" op="lte" val="3">
        <dgm:constrLst>
          <dgm:constr type="w" for="ch" forName="comp1" refType="w"/>
          <dgm:constr type="h" for="ch" forName="comp1" refType="w" refFor="ch" refForName="comp1"/>
          <dgm:constr type="w" for="ch" forName="comp2" refType="w" fact="0.7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5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primFontSz" for="des" ptType="node" op="equ" val="65"/>
        </dgm:constrLst>
      </dgm:if>
      <dgm:if name="Name3" axis="ch" ptType="node" func="cnt" op="equ" val="4">
        <dgm:constrLst>
          <dgm:constr type="w" for="ch" forName="comp1" refType="w"/>
          <dgm:constr type="h" for="ch" forName="comp1" refType="w" refFor="ch" refForName="comp1"/>
          <dgm:constr type="w" for="ch" forName="comp2" refType="w" fact="0.8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6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4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primFontSz" for="des" ptType="node" op="equ" val="65"/>
        </dgm:constrLst>
      </dgm:if>
      <dgm:else name="Name4">
        <dgm:constrLst>
          <dgm:constr type="w" for="ch" forName="comp1" refType="w"/>
          <dgm:constr type="h" for="ch" forName="comp1" refType="w" refFor="ch" refForName="comp1"/>
          <dgm:constr type="w" for="ch" forName="comp2" refType="w" fact="0.85"/>
          <dgm:constr type="h" for="ch" forName="comp2" refType="w" refFor="ch" refForName="comp2"/>
          <dgm:constr type="ctrX" for="ch" forName="comp2" refType="ctrX" refFor="ch" refForName="comp1"/>
          <dgm:constr type="b" for="ch" forName="comp2" refType="b" refFor="ch" refForName="comp1"/>
          <dgm:constr type="w" for="ch" forName="comp3" refType="w" fact="0.7"/>
          <dgm:constr type="h" for="ch" forName="comp3" refType="w" refFor="ch" refForName="comp3"/>
          <dgm:constr type="ctrX" for="ch" forName="comp3" refType="ctrX" refFor="ch" refForName="comp1"/>
          <dgm:constr type="b" for="ch" forName="comp3" refType="b" refFor="ch" refForName="comp1"/>
          <dgm:constr type="w" for="ch" forName="comp4" refType="w" fact="0.55"/>
          <dgm:constr type="h" for="ch" forName="comp4" refType="w" refFor="ch" refForName="comp4"/>
          <dgm:constr type="ctrX" for="ch" forName="comp4" refType="ctrX" refFor="ch" refForName="comp1"/>
          <dgm:constr type="b" for="ch" forName="comp4" refType="b" refFor="ch" refForName="comp1"/>
          <dgm:constr type="w" for="ch" forName="comp5" refType="w" fact="0.4"/>
          <dgm:constr type="h" for="ch" forName="comp5" refType="w" refFor="ch" refForName="comp5"/>
          <dgm:constr type="ctrX" for="ch" forName="comp5" refType="ctrX" refFor="ch" refForName="comp1"/>
          <dgm:constr type="b" for="ch" forName="comp5" refType="b" refFor="ch" refForName="comp1"/>
          <dgm:constr type="w" for="ch" forName="comp6" refType="w" fact="0.25"/>
          <dgm:constr type="h" for="ch" forName="comp6" refType="w" refFor="ch" refForName="comp6"/>
          <dgm:constr type="ctrX" for="ch" forName="comp6" refType="ctrX" refFor="ch" refForName="comp1"/>
          <dgm:constr type="b" for="ch" forName="comp6" refType="b" refFor="ch" refForName="comp1"/>
          <dgm:constr type="w" for="ch" forName="comp7" refType="w" fact="0.15"/>
          <dgm:constr type="h" for="ch" forName="comp7" refType="w" refFor="ch" refForName="comp7"/>
          <dgm:constr type="ctrX" for="ch" forName="comp7" refType="ctrX" refFor="ch" refForName="comp1"/>
          <dgm:constr type="b" for="ch" forName="comp7" refType="b" refFor="ch" refForName="comp1"/>
          <dgm:constr type="primFontSz" for="des" ptType="node" op="equ" val="65"/>
        </dgm:constrLst>
      </dgm:else>
    </dgm:choose>
    <dgm:ruleLst/>
    <dgm:choose name="Name5">
      <dgm:if name="Name6" axis="ch" ptType="node" func="cnt" op="gte" val="1">
        <dgm:layoutNode name="comp1">
          <dgm:alg type="composite"/>
          <dgm:shape xmlns:r="http://schemas.openxmlformats.org/officeDocument/2006/relationships" r:blip="">
            <dgm:adjLst/>
          </dgm:shape>
          <dgm:presOf/>
          <dgm:choose name="Name7">
            <dgm:if name="Name8" axis="ch" ptType="node" func="cnt" op="equ" val="1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5"/>
                <dgm:constr type="w" for="ch" forName="c1text" refType="w" refFor="ch" refForName="circle1" fact="0.70711"/>
                <dgm:constr type="h" for="ch" forName="c1text" refType="h" refFor="ch" refForName="circle1" fact="0.5"/>
              </dgm:constrLst>
            </dgm:if>
            <dgm:if name="Name9" axis="ch" ptType="node" func="cnt" op="equ" val="2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6"/>
                <dgm:constr type="w" for="ch" forName="c1text" refType="w" refFor="ch" refForName="circle1" fact="0.525"/>
                <dgm:constr type="h" for="ch" forName="c1text" refType="h" refFor="ch" refForName="circle1" fact="0.17"/>
              </dgm:constrLst>
            </dgm:if>
            <dgm:if name="Name10" axis="ch" ptType="node" func="cnt" op="equ" val="3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3495"/>
                <dgm:constr type="h" for="ch" forName="c1text" refType="h" refFor="ch" refForName="circle1" fact="0.15"/>
              </dgm:constrLst>
            </dgm:if>
            <dgm:if name="Name11" axis="ch" ptType="node" func="cnt" op="equ" val="4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25"/>
                <dgm:constr type="w" for="ch" forName="c1text" refType="w" refFor="ch" refForName="circle1" fact="0.2796"/>
                <dgm:constr type="h" for="ch" forName="c1text" refType="h" refFor="ch" refForName="circle1" fact="0.15"/>
              </dgm:constrLst>
            </dgm:if>
            <dgm:if name="Name12" axis="ch" ptType="node" func="cnt" op="gte" val="5">
              <dgm:constrLst>
                <dgm:constr type="w" for="ch" forName="circle1" refType="w"/>
                <dgm:constr type="h" for="ch" forName="circle1" refType="h"/>
                <dgm:constr type="ctrX" for="ch" forName="circle1" refType="w" fact="0.5"/>
                <dgm:constr type="ctrY" for="ch" forName="circle1" refType="h" fact="0.5"/>
                <dgm:constr type="ctrX" for="ch" forName="c1text" refType="w" fact="0.5"/>
                <dgm:constr type="ctrY" for="ch" forName="c1text" refType="h" fact="0.1"/>
                <dgm:constr type="w" for="ch" forName="c1text" refType="w" refFor="ch" refForName="circle1" fact="0.375"/>
                <dgm:constr type="h" for="ch" forName="c1text" refType="h" refFor="ch" refForName="circle1" fact="0.1"/>
              </dgm:constrLst>
            </dgm:if>
            <dgm:else name="Name13"/>
          </dgm:choose>
          <dgm:ruleLst/>
          <dgm:layoutNode name="circle1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1 1" cnt="1 0"/>
            <dgm:constrLst>
              <dgm:constr type="h" refType="w"/>
            </dgm:constrLst>
            <dgm:ruleLst/>
          </dgm:layoutNode>
          <dgm:layoutNode name="c1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1 1" cnt="1 0"/>
            <dgm:constrLst/>
            <dgm:ruleLst>
              <dgm:rule type="primFontSz" val="5" fact="NaN" max="NaN"/>
            </dgm:ruleLst>
          </dgm:layoutNode>
        </dgm:layoutNode>
      </dgm:if>
      <dgm:else name="Name14"/>
    </dgm:choose>
    <dgm:choose name="Name15">
      <dgm:if name="Name16" axis="ch" ptType="node" func="cnt" op="gte" val="2">
        <dgm:layoutNode name="comp2">
          <dgm:alg type="composite"/>
          <dgm:shape xmlns:r="http://schemas.openxmlformats.org/officeDocument/2006/relationships" r:blip="">
            <dgm:adjLst/>
          </dgm:shape>
          <dgm:presOf/>
          <dgm:choose name="Name17">
            <dgm:if name="Name18" axis="ch" ptType="node" func="cnt" op="equ" val="2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5"/>
                <dgm:constr type="w" for="ch" forName="c2text" refType="w" refFor="ch" refForName="circle2" fact="0.70711"/>
                <dgm:constr type="h" for="ch" forName="c2text" refType="h" refFor="ch" refForName="circle2" fact="0.5"/>
              </dgm:constrLst>
            </dgm:if>
            <dgm:if name="Name19" axis="ch" ptType="node" func="cnt" op="equ" val="3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625"/>
                <dgm:constr type="w" for="ch" forName="c2text" refType="w" refFor="ch" refForName="circle2" fact="0.466"/>
                <dgm:constr type="h" for="ch" forName="c2text" refType="h" refFor="ch" refForName="circle2" fact="0.1875"/>
              </dgm:constrLst>
            </dgm:if>
            <dgm:if name="Name20" axis="ch" ptType="node" func="cnt" op="equ" val="4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5"/>
                <dgm:constr type="w" for="ch" forName="c2text" refType="w" refFor="ch" refForName="circle2" fact="0.3495"/>
                <dgm:constr type="h" for="ch" forName="c2text" refType="h" refFor="ch" refForName="circle2" fact="0.18"/>
              </dgm:constrLst>
            </dgm:if>
            <dgm:if name="Name21" axis="ch" ptType="node" func="cnt" op="gte" val="5">
              <dgm:constrLst>
                <dgm:constr type="w" for="ch" forName="circle2" refType="w"/>
                <dgm:constr type="h" for="ch" forName="circle2" refType="h"/>
                <dgm:constr type="ctrX" for="ch" forName="circle2" refType="w" fact="0.5"/>
                <dgm:constr type="ctrY" for="ch" forName="circle2" refType="h" fact="0.5"/>
                <dgm:constr type="ctrX" for="ch" forName="c2text" refType="w" fact="0.5"/>
                <dgm:constr type="ctrY" for="ch" forName="c2text" refType="h" fact="0.115"/>
                <dgm:constr type="w" for="ch" forName="c2text" refType="w" refFor="ch" refForName="circle2" fact="0.43125"/>
                <dgm:constr type="h" for="ch" forName="c2text" refType="h" refFor="ch" refForName="circle2" fact="0.115"/>
              </dgm:constrLst>
            </dgm:if>
            <dgm:else name="Name22"/>
          </dgm:choose>
          <dgm:ruleLst/>
          <dgm:layoutNode name="circle2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2 1" cnt="1 0"/>
            <dgm:constrLst>
              <dgm:constr type="h" refType="w"/>
            </dgm:constrLst>
            <dgm:ruleLst/>
          </dgm:layoutNode>
          <dgm:layoutNode name="c2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2 1" cnt="1 0"/>
            <dgm:constrLst/>
            <dgm:ruleLst>
              <dgm:rule type="primFontSz" val="5" fact="NaN" max="NaN"/>
            </dgm:ruleLst>
          </dgm:layoutNode>
        </dgm:layoutNode>
      </dgm:if>
      <dgm:else name="Name23"/>
    </dgm:choose>
    <dgm:choose name="Name24">
      <dgm:if name="Name25" axis="ch" ptType="node" func="cnt" op="gte" val="3">
        <dgm:layoutNode name="comp3">
          <dgm:alg type="composite"/>
          <dgm:shape xmlns:r="http://schemas.openxmlformats.org/officeDocument/2006/relationships" r:blip="">
            <dgm:adjLst/>
          </dgm:shape>
          <dgm:presOf/>
          <dgm:choose name="Name26">
            <dgm:if name="Name27" axis="ch" ptType="node" func="cnt" op="equ" val="3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5"/>
                <dgm:constr type="w" for="ch" forName="c3text" refType="w" refFor="ch" refForName="circle3" fact="0.70711"/>
                <dgm:constr type="h" for="ch" forName="c3text" refType="h" refFor="ch" refForName="circle3" fact="0.5"/>
              </dgm:constrLst>
            </dgm:if>
            <dgm:if name="Name28" axis="ch" ptType="node" func="cnt" op="equ" val="4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875"/>
                <dgm:constr type="w" for="ch" forName="c3text" refType="w" refFor="ch" refForName="circle3" fact="0.466"/>
                <dgm:constr type="h" for="ch" forName="c3text" refType="h" refFor="ch" refForName="circle3" fact="0.225"/>
              </dgm:constrLst>
            </dgm:if>
            <dgm:if name="Name29" axis="ch" ptType="node" func="cnt" op="gte" val="5">
              <dgm:constrLst>
                <dgm:constr type="w" for="ch" forName="circle3" refType="w"/>
                <dgm:constr type="h" for="ch" forName="circle3" refType="h"/>
                <dgm:constr type="ctrX" for="ch" forName="circle3" refType="w" fact="0.5"/>
                <dgm:constr type="ctrY" for="ch" forName="circle3" refType="h" fact="0.5"/>
                <dgm:constr type="ctrX" for="ch" forName="c3text" refType="w" fact="0.5"/>
                <dgm:constr type="ctrY" for="ch" forName="c3text" refType="h" fact="0.138"/>
                <dgm:constr type="w" for="ch" forName="c3text" refType="w" refFor="ch" refForName="circle3" fact="0.5175"/>
                <dgm:constr type="h" for="ch" forName="c3text" refType="h" refFor="ch" refForName="circle3" fact="0.138"/>
              </dgm:constrLst>
            </dgm:if>
            <dgm:else name="Name30"/>
          </dgm:choose>
          <dgm:ruleLst/>
          <dgm:layoutNode name="circle3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3 1" cnt="1 0"/>
            <dgm:constrLst>
              <dgm:constr type="h" refType="w"/>
            </dgm:constrLst>
            <dgm:ruleLst/>
          </dgm:layoutNode>
          <dgm:layoutNode name="c3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3 1" cnt="1 0"/>
            <dgm:constrLst/>
            <dgm:ruleLst>
              <dgm:rule type="primFontSz" val="5" fact="NaN" max="NaN"/>
            </dgm:ruleLst>
          </dgm:layoutNode>
        </dgm:layoutNode>
      </dgm:if>
      <dgm:else name="Name31"/>
    </dgm:choose>
    <dgm:choose name="Name32">
      <dgm:if name="Name33" axis="ch" ptType="node" func="cnt" op="gte" val="4">
        <dgm:layoutNode name="comp4">
          <dgm:alg type="composite"/>
          <dgm:shape xmlns:r="http://schemas.openxmlformats.org/officeDocument/2006/relationships" r:blip="">
            <dgm:adjLst/>
          </dgm:shape>
          <dgm:presOf/>
          <dgm:choose name="Name34">
            <dgm:if name="Name35" axis="ch" ptType="node" func="cnt" op="equ" val="4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5"/>
                <dgm:constr type="w" for="ch" forName="c4text" refType="w" refFor="ch" refForName="circle4" fact="0.70711"/>
                <dgm:constr type="h" for="ch" forName="c4text" refType="h" refFor="ch" refForName="circle4" fact="0.5"/>
              </dgm:constrLst>
            </dgm:if>
            <dgm:if name="Name36" axis="ch" ptType="node" func="cnt" op="gte" val="5">
              <dgm:constrLst>
                <dgm:constr type="w" for="ch" forName="circle4" refType="w"/>
                <dgm:constr type="h" for="ch" forName="circle4" refType="h"/>
                <dgm:constr type="ctrX" for="ch" forName="circle4" refType="w" fact="0.5"/>
                <dgm:constr type="ctrY" for="ch" forName="circle4" refType="h" fact="0.5"/>
                <dgm:constr type="ctrX" for="ch" forName="c4text" refType="w" fact="0.5"/>
                <dgm:constr type="ctrY" for="ch" forName="c4text" refType="h" fact="0.18"/>
                <dgm:constr type="w" for="ch" forName="c4text" refType="w" refFor="ch" refForName="circle4" fact="0.54"/>
                <dgm:constr type="h" for="ch" forName="c4text" refType="h" refFor="ch" refForName="circle4" fact="0.18"/>
              </dgm:constrLst>
            </dgm:if>
            <dgm:else name="Name37"/>
          </dgm:choose>
          <dgm:ruleLst/>
          <dgm:layoutNode name="circle4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4 1" cnt="1 0"/>
            <dgm:constrLst>
              <dgm:constr type="h" refType="w"/>
            </dgm:constrLst>
            <dgm:ruleLst/>
          </dgm:layoutNode>
          <dgm:layoutNode name="c4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4 1" cnt="1 0"/>
            <dgm:constrLst/>
            <dgm:ruleLst>
              <dgm:rule type="primFontSz" val="5" fact="NaN" max="NaN"/>
            </dgm:ruleLst>
          </dgm:layoutNode>
        </dgm:layoutNode>
      </dgm:if>
      <dgm:else name="Name38"/>
    </dgm:choose>
    <dgm:choose name="Name39">
      <dgm:if name="Name40" axis="ch" ptType="node" func="cnt" op="gte" val="5">
        <dgm:layoutNode name="comp5">
          <dgm:alg type="composite"/>
          <dgm:shape xmlns:r="http://schemas.openxmlformats.org/officeDocument/2006/relationships" r:blip="">
            <dgm:adjLst/>
          </dgm:shape>
          <dgm:presOf/>
          <dgm:choose name="Name41">
            <dgm:if name="Name42" axis="ch" ptType="node" func="cnt" op="equ" val="5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5"/>
                <dgm:constr type="w" for="ch" forName="c5text" refType="w" refFor="ch" refForName="circle5" fact="0.70711"/>
                <dgm:constr type="h" for="ch" forName="c5text" refType="h" refFor="ch" refForName="circle5" fact="0.5"/>
              </dgm:constrLst>
            </dgm:if>
            <dgm:if name="Name43" axis="ch" ptType="node" func="cnt" op="gte" val="6">
              <dgm:constrLst>
                <dgm:constr type="w" for="ch" forName="circle5" refType="w"/>
                <dgm:constr type="h" for="ch" forName="circle5" refType="h"/>
                <dgm:constr type="ctrX" for="ch" forName="circle5" refType="w" fact="0.5"/>
                <dgm:constr type="ctrY" for="ch" forName="circle5" refType="h" fact="0.5"/>
                <dgm:constr type="ctrX" for="ch" forName="c5text" refType="w" fact="0.5"/>
                <dgm:constr type="ctrY" for="ch" forName="c5text" refType="h" fact="0.25"/>
                <dgm:constr type="w" for="ch" forName="c5text" refType="w" refFor="ch" refForName="circle5" fact="0.65"/>
                <dgm:constr type="h" for="ch" forName="c5text" refType="h" refFor="ch" refForName="circle5" fact="0.25"/>
              </dgm:constrLst>
            </dgm:if>
            <dgm:else name="Name44"/>
          </dgm:choose>
          <dgm:ruleLst/>
          <dgm:layoutNode name="circle5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5 1" cnt="1 0"/>
            <dgm:constrLst>
              <dgm:constr type="h" refType="w"/>
            </dgm:constrLst>
            <dgm:ruleLst/>
          </dgm:layoutNode>
          <dgm:layoutNode name="c5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5 1" cnt="1 0"/>
            <dgm:constrLst/>
            <dgm:ruleLst>
              <dgm:rule type="primFontSz" val="5" fact="NaN" max="NaN"/>
            </dgm:ruleLst>
          </dgm:layoutNode>
        </dgm:layoutNode>
      </dgm:if>
      <dgm:else name="Name45"/>
    </dgm:choose>
    <dgm:choose name="Name46">
      <dgm:if name="Name47" axis="ch" ptType="node" func="cnt" op="gte" val="6">
        <dgm:layoutNode name="comp6">
          <dgm:alg type="composite"/>
          <dgm:shape xmlns:r="http://schemas.openxmlformats.org/officeDocument/2006/relationships" r:blip="">
            <dgm:adjLst/>
          </dgm:shape>
          <dgm:presOf/>
          <dgm:choose name="Name48">
            <dgm:if name="Name49" axis="ch" ptType="node" func="cnt" op="equ" val="6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5"/>
                <dgm:constr type="w" for="ch" forName="c6text" refType="w" refFor="ch" refForName="circle6" fact="0.70711"/>
                <dgm:constr type="h" for="ch" forName="c6text" refType="h" refFor="ch" refForName="circle6" fact="0.5"/>
              </dgm:constrLst>
            </dgm:if>
            <dgm:if name="Name50" axis="ch" ptType="node" func="cnt" op="gte" val="7">
              <dgm:constrLst>
                <dgm:constr type="w" for="ch" forName="circle6" refType="w"/>
                <dgm:constr type="h" for="ch" forName="circle6" refType="h"/>
                <dgm:constr type="ctrX" for="ch" forName="circle6" refType="w" fact="0.5"/>
                <dgm:constr type="ctrY" for="ch" forName="circle6" refType="h" fact="0.5"/>
                <dgm:constr type="ctrX" for="ch" forName="c6text" refType="w" fact="0.5"/>
                <dgm:constr type="ctrY" for="ch" forName="c6text" refType="h" fact="0.27"/>
                <dgm:constr type="w" for="ch" forName="c6text" refType="w" refFor="ch" refForName="circle6" fact="0.68"/>
                <dgm:constr type="h" for="ch" forName="c6text" refType="h" refFor="ch" refForName="circle6" fact="0.241"/>
              </dgm:constrLst>
            </dgm:if>
            <dgm:else name="Name51"/>
          </dgm:choose>
          <dgm:ruleLst/>
          <dgm:layoutNode name="circle6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6 1" cnt="1 0"/>
            <dgm:constrLst>
              <dgm:constr type="h" refType="w"/>
            </dgm:constrLst>
            <dgm:ruleLst/>
          </dgm:layoutNode>
          <dgm:layoutNode name="c6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6 1" cnt="1 0"/>
            <dgm:constrLst/>
            <dgm:ruleLst>
              <dgm:rule type="primFontSz" val="5" fact="NaN" max="NaN"/>
            </dgm:ruleLst>
          </dgm:layoutNode>
        </dgm:layoutNode>
      </dgm:if>
      <dgm:else name="Name52"/>
    </dgm:choose>
    <dgm:choose name="Name53">
      <dgm:if name="Name54" axis="ch" ptType="node" func="cnt" op="gte" val="7">
        <dgm:layoutNode name="comp7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circle7" refType="w"/>
            <dgm:constr type="h" for="ch" forName="circle7" refType="h"/>
            <dgm:constr type="ctrX" for="ch" forName="circle7" refType="w" fact="0.5"/>
            <dgm:constr type="ctrY" for="ch" forName="circle7" refType="h" fact="0.5"/>
            <dgm:constr type="ctrX" for="ch" forName="c7text" refType="w" fact="0.5"/>
            <dgm:constr type="ctrY" for="ch" forName="c7text" refType="h" fact="0.5"/>
            <dgm:constr type="w" for="ch" forName="c7text" refType="w" refFor="ch" refForName="circle7" fact="0.70711"/>
            <dgm:constr type="h" for="ch" forName="c7text" refType="h" refFor="ch" refForName="circle7" fact="0.5"/>
          </dgm:constrLst>
          <dgm:ruleLst/>
          <dgm:layoutNode name="circle7" styleLbl="node1">
            <dgm:alg type="sp"/>
            <dgm:shape xmlns:r="http://schemas.openxmlformats.org/officeDocument/2006/relationships" type="ellipse" r:blip="">
              <dgm:adjLst/>
            </dgm:shape>
            <dgm:presOf axis="ch desOrSelf" ptType="node node" st="7 1" cnt="1 0"/>
            <dgm:constrLst>
              <dgm:constr type="h" refType="w"/>
            </dgm:constrLst>
            <dgm:ruleLst/>
          </dgm:layoutNode>
          <dgm:layoutNode name="c7text">
            <dgm:varLst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ch desOrSelf" ptType="node node" st="7 1" cnt="1 0"/>
            <dgm:constrLst/>
            <dgm:ruleLst>
              <dgm:rule type="primFontSz" val="5" fact="NaN" max="NaN"/>
            </dgm:ruleLst>
          </dgm:layoutNode>
        </dgm:layoutNode>
      </dgm:if>
      <dgm:else name="Name5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F1F96B-CEEA-46B0-8937-BD819D974171}" type="datetimeFigureOut">
              <a:rPr lang="en-US" smtClean="0"/>
              <a:t>5/18/2019</a:t>
            </a:fld>
            <a:endParaRPr 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C2FB1B-645A-40C2-9D3F-69B9DC873A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7564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9C2FB1B-645A-40C2-9D3F-69B9DC873AF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72508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B07956-BC10-4EE7-B12A-0C719A5476FB}" type="slidenum">
              <a:rPr lang="zh-TW" altLang="en-US" smtClean="0"/>
              <a:pPr>
                <a:defRPr/>
              </a:pPr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4222963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zh-TW" altLang="en-US" dirty="0" smtClean="0"/>
              <a:t>首先是系統的流程</a:t>
            </a:r>
            <a:endParaRPr lang="en-US" altLang="zh-TW" dirty="0" smtClean="0"/>
          </a:p>
          <a:p>
            <a:r>
              <a:rPr lang="en-US" altLang="zh-TW" dirty="0" smtClean="0"/>
              <a:t>1.</a:t>
            </a:r>
            <a:r>
              <a:rPr lang="zh-TW" altLang="en-US" dirty="0" smtClean="0"/>
              <a:t> 蒐集兩部分的資料集分別為</a:t>
            </a:r>
            <a:endParaRPr lang="en-US" altLang="zh-TW" dirty="0" smtClean="0"/>
          </a:p>
          <a:p>
            <a:r>
              <a:rPr lang="zh-TW" altLang="en-US" dirty="0" smtClean="0"/>
              <a:t>社群股票討論區的資訊 以及歷史股價</a:t>
            </a:r>
            <a:endParaRPr lang="en-US" altLang="zh-TW" dirty="0" smtClean="0"/>
          </a:p>
          <a:p>
            <a:r>
              <a:rPr lang="en-US" altLang="zh-TW" dirty="0" smtClean="0"/>
              <a:t>2.</a:t>
            </a:r>
            <a:r>
              <a:rPr lang="zh-TW" altLang="en-US" dirty="0" smtClean="0"/>
              <a:t> 然後透過我們提出的混合式推薦系統</a:t>
            </a:r>
            <a:endParaRPr lang="en-US" altLang="zh-TW" dirty="0" smtClean="0"/>
          </a:p>
          <a:p>
            <a:r>
              <a:rPr lang="en-US" altLang="zh-TW" dirty="0" smtClean="0"/>
              <a:t>3.</a:t>
            </a:r>
            <a:r>
              <a:rPr lang="zh-TW" altLang="en-US" dirty="0" smtClean="0"/>
              <a:t> 依據風險大小將股票分別匹配到不同的風險組合 產生三種類型的投資組合</a:t>
            </a:r>
            <a:endParaRPr lang="en-US" altLang="zh-TW" dirty="0" smtClean="0"/>
          </a:p>
          <a:p>
            <a:r>
              <a:rPr lang="en-US" altLang="zh-TW" dirty="0" smtClean="0"/>
              <a:t>4.</a:t>
            </a:r>
            <a:r>
              <a:rPr lang="zh-TW" altLang="en-US" dirty="0" smtClean="0"/>
              <a:t> 最後再依照投資俱樂部偏好推薦他們最適合的投資組合</a:t>
            </a:r>
            <a:endParaRPr lang="en-US" altLang="zh-TW" dirty="0"/>
          </a:p>
        </p:txBody>
      </p:sp>
      <p:sp>
        <p:nvSpPr>
          <p:cNvPr id="2970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B8462435-61E3-4E16-B99A-403E5C63E522}" type="slidenum">
              <a:rPr kumimoji="0" lang="zh-TW" altLang="en-US" smtClean="0">
                <a:latin typeface="Calibri" panose="020F0502020204030204" pitchFamily="34" charset="0"/>
              </a:rPr>
              <a:pPr/>
              <a:t>35</a:t>
            </a:fld>
            <a:endParaRPr kumimoji="0" lang="zh-TW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995363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接著</a:t>
            </a:r>
            <a:r>
              <a:rPr lang="zh-TW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是股票趨勢分析</a:t>
            </a:r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B07956-BC10-4EE7-B12A-0C719A5476FB}" type="slidenum">
              <a:rPr lang="zh-TW" altLang="en-US" smtClean="0"/>
              <a:pPr>
                <a:defRPr/>
              </a:pPr>
              <a:t>36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434016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D9610A-8179-B34C-A2EB-2A556FEAB015}" type="slidenum">
              <a:rPr kumimoji="1" lang="zh-TW" altLang="en-US" smtClean="0"/>
              <a:pPr/>
              <a:t>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5722852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pPr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13161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pPr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56275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社群金融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C42748-69DF-4C6E-A652-E07A698A4EEE}" type="slidenum">
              <a:rPr lang="zh-TW" altLang="en-US" smtClean="0"/>
              <a:pPr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58762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B82969-6598-4F33-9756-4285D22A267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82845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 smtClean="0"/>
              <a:t>一個人拿手機，有折價券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9B82969-6598-4F33-9756-4285D22A267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84715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/>
          <a:p>
            <a:r>
              <a:rPr lang="zh-TW" altLang="en-US" dirty="0" smtClean="0"/>
              <a:t>首先是系統的流程</a:t>
            </a:r>
            <a:endParaRPr lang="en-US" altLang="zh-TW" dirty="0" smtClean="0"/>
          </a:p>
          <a:p>
            <a:r>
              <a:rPr lang="en-US" altLang="zh-TW" dirty="0" smtClean="0"/>
              <a:t>1.</a:t>
            </a:r>
            <a:r>
              <a:rPr lang="zh-TW" altLang="en-US" dirty="0" smtClean="0"/>
              <a:t> 蒐集兩部分的資料集分別為</a:t>
            </a:r>
            <a:endParaRPr lang="en-US" altLang="zh-TW" dirty="0" smtClean="0"/>
          </a:p>
          <a:p>
            <a:r>
              <a:rPr lang="zh-TW" altLang="en-US" dirty="0" smtClean="0"/>
              <a:t>社群股票討論區的資訊 以及歷史股價</a:t>
            </a:r>
            <a:endParaRPr lang="en-US" altLang="zh-TW" dirty="0" smtClean="0"/>
          </a:p>
          <a:p>
            <a:r>
              <a:rPr lang="en-US" altLang="zh-TW" dirty="0" smtClean="0"/>
              <a:t>2.</a:t>
            </a:r>
            <a:r>
              <a:rPr lang="zh-TW" altLang="en-US" dirty="0" smtClean="0"/>
              <a:t> 然後透過我們提出的混合式推薦系統</a:t>
            </a:r>
            <a:endParaRPr lang="en-US" altLang="zh-TW" dirty="0" smtClean="0"/>
          </a:p>
          <a:p>
            <a:r>
              <a:rPr lang="en-US" altLang="zh-TW" dirty="0" smtClean="0"/>
              <a:t>3.</a:t>
            </a:r>
            <a:r>
              <a:rPr lang="zh-TW" altLang="en-US" dirty="0" smtClean="0"/>
              <a:t> 依據風險大小將股票分別匹配到不同的風險組合 產生三種類型的投資組合</a:t>
            </a:r>
            <a:endParaRPr lang="en-US" altLang="zh-TW" dirty="0" smtClean="0"/>
          </a:p>
          <a:p>
            <a:r>
              <a:rPr lang="en-US" altLang="zh-TW" dirty="0" smtClean="0"/>
              <a:t>4.</a:t>
            </a:r>
            <a:r>
              <a:rPr lang="zh-TW" altLang="en-US" dirty="0" smtClean="0"/>
              <a:t> 最後再依照投資俱樂部偏好推薦他們最適合的投資組合</a:t>
            </a:r>
            <a:endParaRPr lang="en-US" altLang="zh-TW" dirty="0"/>
          </a:p>
        </p:txBody>
      </p:sp>
      <p:sp>
        <p:nvSpPr>
          <p:cNvPr id="2970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fld id="{B8462435-61E3-4E16-B99A-403E5C63E522}" type="slidenum">
              <a:rPr kumimoji="0" lang="zh-TW" altLang="en-US" smtClean="0">
                <a:latin typeface="Calibri" panose="020F0502020204030204" pitchFamily="34" charset="0"/>
              </a:rPr>
              <a:pPr/>
              <a:t>23</a:t>
            </a:fld>
            <a:endParaRPr kumimoji="0" lang="zh-TW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164753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接著</a:t>
            </a:r>
            <a:r>
              <a:rPr lang="zh-TW" alt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是股票趨勢分析</a:t>
            </a:r>
            <a:endParaRPr lang="zh-TW" altLang="zh-TW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4B07956-BC10-4EE7-B12A-0C719A5476FB}" type="slidenum">
              <a:rPr lang="zh-TW" altLang="en-US" smtClean="0"/>
              <a:pPr>
                <a:defRPr/>
              </a:pPr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36002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55494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5/18/2019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337930"/>
          </a:xfrm>
          <a:prstGeom prst="rect">
            <a:avLst/>
          </a:prstGeom>
        </p:spPr>
      </p:pic>
      <p:sp>
        <p:nvSpPr>
          <p:cNvPr id="8" name="日期版面配置區 3"/>
          <p:cNvSpPr txBox="1">
            <a:spLocks/>
          </p:cNvSpPr>
          <p:nvPr userDrawn="1"/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90D7408D-91A5-47F8-9220-BE1915799689}" type="datetimeFigureOut">
              <a:rPr lang="en-US" smtClean="0"/>
              <a:pPr/>
              <a:t>5/18/2019</a:t>
            </a:fld>
            <a:endParaRPr lang="en-US"/>
          </a:p>
        </p:txBody>
      </p:sp>
      <p:sp>
        <p:nvSpPr>
          <p:cNvPr id="9" name="投影片編號版面配置區 5"/>
          <p:cNvSpPr txBox="1">
            <a:spLocks/>
          </p:cNvSpPr>
          <p:nvPr userDrawn="1"/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A2D03ED1-8DD8-4C99-A3B7-0F3344DAF6D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日期版面配置區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9D035A-3CCD-0F46-B59D-65FDD0B5D827}" type="datetimeFigureOut">
              <a:rPr kumimoji="1" lang="zh-TW" altLang="en-US" smtClean="0"/>
              <a:pPr/>
              <a:t>2019/5/18</a:t>
            </a:fld>
            <a:endParaRPr kumimoji="1" lang="zh-TW" altLang="en-US" dirty="0"/>
          </a:p>
        </p:txBody>
      </p:sp>
      <p:sp>
        <p:nvSpPr>
          <p:cNvPr id="11" name="投影片編號版面配置區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  <p:grpSp>
        <p:nvGrpSpPr>
          <p:cNvPr id="12" name="群組 11"/>
          <p:cNvGrpSpPr/>
          <p:nvPr userDrawn="1"/>
        </p:nvGrpSpPr>
        <p:grpSpPr>
          <a:xfrm>
            <a:off x="0" y="6359522"/>
            <a:ext cx="12157008" cy="503999"/>
            <a:chOff x="27500" y="6373169"/>
            <a:chExt cx="9144000" cy="503999"/>
          </a:xfrm>
        </p:grpSpPr>
        <p:sp>
          <p:nvSpPr>
            <p:cNvPr id="13" name="矩形 12"/>
            <p:cNvSpPr/>
            <p:nvPr/>
          </p:nvSpPr>
          <p:spPr>
            <a:xfrm>
              <a:off x="27500" y="6373169"/>
              <a:ext cx="9144000" cy="50399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>
                <a:ea typeface="標楷體" panose="03000509000000000000" pitchFamily="65" charset="-120"/>
              </a:endParaRPr>
            </a:p>
          </p:txBody>
        </p:sp>
        <p:pic>
          <p:nvPicPr>
            <p:cNvPr id="14" name="Picture 9" descr="logo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870" y="6460677"/>
              <a:ext cx="300077" cy="378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矩形 14"/>
            <p:cNvSpPr/>
            <p:nvPr/>
          </p:nvSpPr>
          <p:spPr>
            <a:xfrm>
              <a:off x="542584" y="6501128"/>
              <a:ext cx="366183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0" lang="en-US" altLang="zh-TW" sz="1400" i="1" dirty="0" smtClean="0">
                  <a:solidFill>
                    <a:srgbClr val="2907A5"/>
                  </a:solidFill>
                  <a:latin typeface="Arial" pitchFamily="34" charset="0"/>
                  <a:ea typeface="標楷體" panose="03000509000000000000" pitchFamily="65" charset="-120"/>
                  <a:cs typeface="Arial" pitchFamily="34" charset="0"/>
                </a:rPr>
                <a:t>Institute of Information Management, NCTU </a:t>
              </a:r>
              <a:endParaRPr lang="zh-TW" altLang="en-US" sz="1400" dirty="0">
                <a:ea typeface="標楷體" panose="03000509000000000000" pitchFamily="65" charset="-120"/>
              </a:endParaRPr>
            </a:p>
          </p:txBody>
        </p:sp>
      </p:grpSp>
      <p:grpSp>
        <p:nvGrpSpPr>
          <p:cNvPr id="16" name="群組 15"/>
          <p:cNvGrpSpPr>
            <a:grpSpLocks noChangeAspect="1"/>
          </p:cNvGrpSpPr>
          <p:nvPr userDrawn="1"/>
        </p:nvGrpSpPr>
        <p:grpSpPr>
          <a:xfrm>
            <a:off x="10349947" y="6409464"/>
            <a:ext cx="1598543" cy="380274"/>
            <a:chOff x="772185" y="1003371"/>
            <a:chExt cx="2277814" cy="541866"/>
          </a:xfrm>
        </p:grpSpPr>
        <p:sp>
          <p:nvSpPr>
            <p:cNvPr id="17" name="矩形 16"/>
            <p:cNvSpPr>
              <a:spLocks noChangeAspect="1"/>
            </p:cNvSpPr>
            <p:nvPr/>
          </p:nvSpPr>
          <p:spPr>
            <a:xfrm>
              <a:off x="772185" y="1003371"/>
              <a:ext cx="568407" cy="541866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18" name="矩形 17"/>
            <p:cNvSpPr>
              <a:spLocks noChangeAspect="1"/>
            </p:cNvSpPr>
            <p:nvPr/>
          </p:nvSpPr>
          <p:spPr>
            <a:xfrm>
              <a:off x="1369467" y="1003371"/>
              <a:ext cx="537600" cy="539715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E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19" name="矩形 18"/>
            <p:cNvSpPr>
              <a:spLocks noChangeAspect="1"/>
            </p:cNvSpPr>
            <p:nvPr/>
          </p:nvSpPr>
          <p:spPr>
            <a:xfrm>
              <a:off x="1940933" y="1005522"/>
              <a:ext cx="537600" cy="539715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B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20" name="矩形 19"/>
            <p:cNvSpPr>
              <a:spLocks noChangeAspect="1"/>
            </p:cNvSpPr>
            <p:nvPr/>
          </p:nvSpPr>
          <p:spPr>
            <a:xfrm>
              <a:off x="2512399" y="1003371"/>
              <a:ext cx="537600" cy="539715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934880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5/18/2019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2554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5/18/2019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7842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5/18/2019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日期版面配置區 3"/>
          <p:cNvSpPr txBox="1">
            <a:spLocks/>
          </p:cNvSpPr>
          <p:nvPr userDrawn="1"/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99D035A-3CCD-0F46-B59D-65FDD0B5D827}" type="datetimeFigureOut">
              <a:rPr kumimoji="1" lang="zh-TW" altLang="en-US" smtClean="0"/>
              <a:pPr/>
              <a:t>2019/5/18</a:t>
            </a:fld>
            <a:endParaRPr kumimoji="1" lang="zh-TW" altLang="en-US" dirty="0"/>
          </a:p>
        </p:txBody>
      </p:sp>
      <p:sp>
        <p:nvSpPr>
          <p:cNvPr id="12" name="投影片編號版面配置區 5"/>
          <p:cNvSpPr txBox="1">
            <a:spLocks/>
          </p:cNvSpPr>
          <p:nvPr userDrawn="1"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標楷體" panose="03000509000000000000" pitchFamily="65" charset="-120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1FE3B75-F868-B941-B46B-776E69ACFFD7}" type="slidenum">
              <a:rPr kumimoji="1" lang="zh-TW" altLang="en-US" smtClean="0"/>
              <a:pPr/>
              <a:t>‹#›</a:t>
            </a:fld>
            <a:endParaRPr kumimoji="1" lang="zh-TW" altLang="en-US" dirty="0"/>
          </a:p>
        </p:txBody>
      </p:sp>
      <p:grpSp>
        <p:nvGrpSpPr>
          <p:cNvPr id="13" name="群組 12"/>
          <p:cNvGrpSpPr/>
          <p:nvPr userDrawn="1"/>
        </p:nvGrpSpPr>
        <p:grpSpPr>
          <a:xfrm>
            <a:off x="0" y="6359522"/>
            <a:ext cx="12157008" cy="503999"/>
            <a:chOff x="27500" y="6373169"/>
            <a:chExt cx="9144000" cy="503999"/>
          </a:xfrm>
        </p:grpSpPr>
        <p:sp>
          <p:nvSpPr>
            <p:cNvPr id="14" name="矩形 13"/>
            <p:cNvSpPr/>
            <p:nvPr/>
          </p:nvSpPr>
          <p:spPr>
            <a:xfrm>
              <a:off x="27500" y="6373169"/>
              <a:ext cx="9144000" cy="503999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 dirty="0">
                <a:ea typeface="標楷體" panose="03000509000000000000" pitchFamily="65" charset="-120"/>
              </a:endParaRPr>
            </a:p>
          </p:txBody>
        </p:sp>
        <p:pic>
          <p:nvPicPr>
            <p:cNvPr id="15" name="Picture 9" descr="logo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1870" y="6460677"/>
              <a:ext cx="300077" cy="3787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" name="矩形 15"/>
            <p:cNvSpPr/>
            <p:nvPr/>
          </p:nvSpPr>
          <p:spPr>
            <a:xfrm>
              <a:off x="542584" y="6501128"/>
              <a:ext cx="3661838" cy="30777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kumimoji="0" lang="en-US" altLang="zh-TW" sz="1400" i="1" dirty="0" smtClean="0">
                  <a:solidFill>
                    <a:srgbClr val="2907A5"/>
                  </a:solidFill>
                  <a:latin typeface="Arial" pitchFamily="34" charset="0"/>
                  <a:ea typeface="標楷體" panose="03000509000000000000" pitchFamily="65" charset="-120"/>
                  <a:cs typeface="Arial" pitchFamily="34" charset="0"/>
                </a:rPr>
                <a:t>Institute of Information Management, NCTU </a:t>
              </a:r>
              <a:endParaRPr lang="zh-TW" altLang="en-US" sz="1400" dirty="0">
                <a:ea typeface="標楷體" panose="03000509000000000000" pitchFamily="65" charset="-120"/>
              </a:endParaRPr>
            </a:p>
          </p:txBody>
        </p:sp>
      </p:grpSp>
      <p:grpSp>
        <p:nvGrpSpPr>
          <p:cNvPr id="17" name="群組 16"/>
          <p:cNvGrpSpPr>
            <a:grpSpLocks noChangeAspect="1"/>
          </p:cNvGrpSpPr>
          <p:nvPr userDrawn="1"/>
        </p:nvGrpSpPr>
        <p:grpSpPr>
          <a:xfrm>
            <a:off x="10349947" y="6409464"/>
            <a:ext cx="1598543" cy="380274"/>
            <a:chOff x="772185" y="1003371"/>
            <a:chExt cx="2277814" cy="541866"/>
          </a:xfrm>
        </p:grpSpPr>
        <p:sp>
          <p:nvSpPr>
            <p:cNvPr id="18" name="矩形 17"/>
            <p:cNvSpPr>
              <a:spLocks noChangeAspect="1"/>
            </p:cNvSpPr>
            <p:nvPr/>
          </p:nvSpPr>
          <p:spPr>
            <a:xfrm>
              <a:off x="772185" y="1003371"/>
              <a:ext cx="568407" cy="541866"/>
            </a:xfrm>
            <a:prstGeom prst="rect">
              <a:avLst/>
            </a:prstGeom>
            <a:solidFill>
              <a:srgbClr val="00009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19" name="矩形 18"/>
            <p:cNvSpPr>
              <a:spLocks noChangeAspect="1"/>
            </p:cNvSpPr>
            <p:nvPr/>
          </p:nvSpPr>
          <p:spPr>
            <a:xfrm>
              <a:off x="1369467" y="1003371"/>
              <a:ext cx="537600" cy="539715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E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20" name="矩形 19"/>
            <p:cNvSpPr>
              <a:spLocks noChangeAspect="1"/>
            </p:cNvSpPr>
            <p:nvPr/>
          </p:nvSpPr>
          <p:spPr>
            <a:xfrm>
              <a:off x="1940933" y="1005522"/>
              <a:ext cx="537600" cy="539715"/>
            </a:xfrm>
            <a:prstGeom prst="rect">
              <a:avLst/>
            </a:prstGeom>
            <a:solidFill>
              <a:srgbClr val="008000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B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  <p:sp>
          <p:nvSpPr>
            <p:cNvPr id="21" name="矩形 20"/>
            <p:cNvSpPr>
              <a:spLocks noChangeAspect="1"/>
            </p:cNvSpPr>
            <p:nvPr/>
          </p:nvSpPr>
          <p:spPr>
            <a:xfrm>
              <a:off x="2512399" y="1003371"/>
              <a:ext cx="537600" cy="539715"/>
            </a:xfrm>
            <a:prstGeom prst="rect">
              <a:avLst/>
            </a:prstGeom>
            <a:solidFill>
              <a:srgbClr val="660066"/>
            </a:solidFill>
            <a:ln>
              <a:noFill/>
            </a:ln>
            <a:effectLst/>
          </p:spPr>
          <p:style>
            <a:lnRef idx="1">
              <a:schemeClr val="dk1"/>
            </a:lnRef>
            <a:fillRef idx="2">
              <a:schemeClr val="dk1"/>
            </a:fillRef>
            <a:effectRef idx="1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2400" b="1" dirty="0" smtClean="0">
                  <a:solidFill>
                    <a:schemeClr val="bg1"/>
                  </a:solidFill>
                  <a:latin typeface="Tahoma"/>
                  <a:ea typeface="標楷體" panose="03000509000000000000" pitchFamily="65" charset="-120"/>
                  <a:cs typeface="Tahoma"/>
                </a:rPr>
                <a:t>I</a:t>
              </a:r>
              <a:endParaRPr kumimoji="1" lang="zh-TW" altLang="en-US" sz="2400" b="1" dirty="0">
                <a:solidFill>
                  <a:schemeClr val="bg1"/>
                </a:solidFill>
                <a:latin typeface="Tahoma"/>
                <a:ea typeface="標楷體" panose="03000509000000000000" pitchFamily="65" charset="-120"/>
                <a:cs typeface="Tahoma"/>
              </a:endParaRPr>
            </a:p>
          </p:txBody>
        </p:sp>
      </p:grpSp>
      <p:pic>
        <p:nvPicPr>
          <p:cNvPr id="22" name="圖片 2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420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5/18/2019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8847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5/18/2019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8733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5/18/2019</a:t>
            </a:fld>
            <a:endParaRPr 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591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5/18/2019</a:t>
            </a:fld>
            <a:endParaRPr 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649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5/18/2019</a:t>
            </a:fld>
            <a:endParaRPr 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149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5/18/2019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3614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D7408D-91A5-47F8-9220-BE1915799689}" type="datetimeFigureOut">
              <a:rPr lang="en-US" smtClean="0"/>
              <a:t>5/18/2019</a:t>
            </a:fld>
            <a:endParaRPr 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667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D7408D-91A5-47F8-9220-BE1915799689}" type="datetimeFigureOut">
              <a:rPr lang="en-US" smtClean="0"/>
              <a:t>5/18/2019</a:t>
            </a:fld>
            <a:endParaRPr 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D03ED1-8DD8-4C99-A3B7-0F3344DAF6D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5693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microsoft.com/office/2007/relationships/hdphoto" Target="../media/hdphoto6.wdp"/><Relationship Id="rId5" Type="http://schemas.openxmlformats.org/officeDocument/2006/relationships/diagramQuickStyle" Target="../diagrams/quickStyle4.xml"/><Relationship Id="rId10" Type="http://schemas.openxmlformats.org/officeDocument/2006/relationships/image" Target="../media/image28.png"/><Relationship Id="rId4" Type="http://schemas.openxmlformats.org/officeDocument/2006/relationships/diagramLayout" Target="../diagrams/layout4.xml"/><Relationship Id="rId9" Type="http://schemas.openxmlformats.org/officeDocument/2006/relationships/image" Target="../media/image3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3" Type="http://schemas.openxmlformats.org/officeDocument/2006/relationships/image" Target="../media/image38.jp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2" Type="http://schemas.openxmlformats.org/officeDocument/2006/relationships/image" Target="../media/image37.png"/><Relationship Id="rId16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5" Type="http://schemas.openxmlformats.org/officeDocument/2006/relationships/image" Target="../media/image49.jpeg"/><Relationship Id="rId10" Type="http://schemas.openxmlformats.org/officeDocument/2006/relationships/image" Target="../media/image44.png"/><Relationship Id="rId4" Type="http://schemas.openxmlformats.org/officeDocument/2006/relationships/image" Target="../media/image7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Relationship Id="rId9" Type="http://schemas.openxmlformats.org/officeDocument/2006/relationships/image" Target="../media/image5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57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0.png"/><Relationship Id="rId5" Type="http://schemas.openxmlformats.org/officeDocument/2006/relationships/image" Target="../media/image59.png"/><Relationship Id="rId4" Type="http://schemas.openxmlformats.org/officeDocument/2006/relationships/image" Target="../media/image58.png"/><Relationship Id="rId9" Type="http://schemas.openxmlformats.org/officeDocument/2006/relationships/image" Target="../media/image6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6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6.pn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4.png"/><Relationship Id="rId5" Type="http://schemas.openxmlformats.org/officeDocument/2006/relationships/image" Target="../media/image73.emf"/><Relationship Id="rId4" Type="http://schemas.openxmlformats.org/officeDocument/2006/relationships/image" Target="../media/image7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7.emf"/><Relationship Id="rId4" Type="http://schemas.openxmlformats.org/officeDocument/2006/relationships/image" Target="../media/image76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emf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1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9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1.png"/><Relationship Id="rId4" Type="http://schemas.openxmlformats.org/officeDocument/2006/relationships/image" Target="../media/image100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7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11" Type="http://schemas.microsoft.com/office/2007/relationships/hdphoto" Target="../media/hdphoto1.wdp"/><Relationship Id="rId5" Type="http://schemas.openxmlformats.org/officeDocument/2006/relationships/diagramData" Target="../diagrams/data3.xml"/><Relationship Id="rId10" Type="http://schemas.openxmlformats.org/officeDocument/2006/relationships/image" Target="../media/image9.png"/><Relationship Id="rId4" Type="http://schemas.openxmlformats.org/officeDocument/2006/relationships/image" Target="../media/image8.png"/><Relationship Id="rId9" Type="http://schemas.microsoft.com/office/2007/relationships/diagramDrawing" Target="../diagrams/drawing3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microsoft.com/office/2007/relationships/hdphoto" Target="../media/hdphoto2.wdp"/><Relationship Id="rId7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jpeg"/><Relationship Id="rId5" Type="http://schemas.openxmlformats.org/officeDocument/2006/relationships/image" Target="../media/image12.jpg"/><Relationship Id="rId4" Type="http://schemas.openxmlformats.org/officeDocument/2006/relationships/image" Target="../media/image11.png"/><Relationship Id="rId9" Type="http://schemas.microsoft.com/office/2007/relationships/hdphoto" Target="../media/hdphoto3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24.png"/><Relationship Id="rId3" Type="http://schemas.openxmlformats.org/officeDocument/2006/relationships/image" Target="../media/image17.png"/><Relationship Id="rId7" Type="http://schemas.openxmlformats.org/officeDocument/2006/relationships/image" Target="../media/image13.jpeg"/><Relationship Id="rId12" Type="http://schemas.openxmlformats.org/officeDocument/2006/relationships/image" Target="../media/image2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11" Type="http://schemas.openxmlformats.org/officeDocument/2006/relationships/image" Target="../media/image22.jpeg"/><Relationship Id="rId5" Type="http://schemas.microsoft.com/office/2007/relationships/hdphoto" Target="../media/hdphoto4.wdp"/><Relationship Id="rId10" Type="http://schemas.microsoft.com/office/2007/relationships/hdphoto" Target="../media/hdphoto5.wdp"/><Relationship Id="rId4" Type="http://schemas.openxmlformats.org/officeDocument/2006/relationships/image" Target="../media/image18.png"/><Relationship Id="rId9" Type="http://schemas.openxmlformats.org/officeDocument/2006/relationships/image" Target="../media/image21.png"/><Relationship Id="rId1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microsoft.com/office/2007/relationships/hdphoto" Target="../media/hdphoto6.wdp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16560" y="1061364"/>
            <a:ext cx="11623040" cy="2387600"/>
          </a:xfrm>
        </p:spPr>
        <p:txBody>
          <a:bodyPr>
            <a:normAutofit/>
          </a:bodyPr>
          <a:lstStyle/>
          <a:p>
            <a:r>
              <a:rPr lang="en-US" sz="5400" dirty="0" smtClean="0">
                <a:solidFill>
                  <a:srgbClr val="002060"/>
                </a:solidFill>
              </a:rPr>
              <a:t>Social Finance Computing </a:t>
            </a:r>
            <a:br>
              <a:rPr lang="en-US" sz="5400" dirty="0" smtClean="0">
                <a:solidFill>
                  <a:srgbClr val="002060"/>
                </a:solidFill>
              </a:rPr>
            </a:br>
            <a:r>
              <a:rPr lang="zh-TW" altLang="en-US" sz="5400" dirty="0" smtClean="0">
                <a:solidFill>
                  <a:srgbClr val="002060"/>
                </a:solidFill>
              </a:rPr>
              <a:t>社群金融計算</a:t>
            </a:r>
            <a:endParaRPr lang="en-US" sz="4400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4012856"/>
            <a:ext cx="9144000" cy="1655762"/>
          </a:xfrm>
        </p:spPr>
        <p:txBody>
          <a:bodyPr>
            <a:normAutofit/>
          </a:bodyPr>
          <a:lstStyle/>
          <a:p>
            <a:r>
              <a:rPr lang="en-US" sz="3200" dirty="0" smtClean="0"/>
              <a:t>Yung-Ming Li, Ph.D.</a:t>
            </a:r>
          </a:p>
          <a:p>
            <a:r>
              <a:rPr lang="en-US" dirty="0" smtClean="0"/>
              <a:t>Institute of Information Management</a:t>
            </a:r>
          </a:p>
          <a:p>
            <a:r>
              <a:rPr lang="en-US" dirty="0" smtClean="0"/>
              <a:t>National </a:t>
            </a:r>
            <a:r>
              <a:rPr lang="en-US" dirty="0" err="1" smtClean="0"/>
              <a:t>Chiao</a:t>
            </a:r>
            <a:r>
              <a:rPr lang="en-US" dirty="0" smtClean="0"/>
              <a:t> Tung University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14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圓角矩形 6"/>
          <p:cNvSpPr/>
          <p:nvPr/>
        </p:nvSpPr>
        <p:spPr>
          <a:xfrm>
            <a:off x="426720" y="1468917"/>
            <a:ext cx="5537200" cy="4686493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圓角矩形 5"/>
          <p:cNvSpPr/>
          <p:nvPr/>
        </p:nvSpPr>
        <p:spPr>
          <a:xfrm>
            <a:off x="6146800" y="1468917"/>
            <a:ext cx="5811520" cy="475916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023" y="365125"/>
            <a:ext cx="12404911" cy="1325563"/>
          </a:xfrm>
        </p:spPr>
        <p:txBody>
          <a:bodyPr>
            <a:normAutofit/>
          </a:bodyPr>
          <a:lstStyle/>
          <a:p>
            <a:r>
              <a:rPr kumimoji="1" lang="en-US" altLang="zh-TW" sz="4000" dirty="0"/>
              <a:t>Characteristics of digital finance </a:t>
            </a:r>
            <a:r>
              <a:rPr kumimoji="1" lang="en-US" altLang="zh-TW" sz="4000" dirty="0" smtClean="0"/>
              <a:t>(4):</a:t>
            </a:r>
            <a:r>
              <a:rPr kumimoji="1" lang="en-US" altLang="zh-TW" sz="4000" b="1" dirty="0" smtClean="0"/>
              <a:t>Service Un-bundling </a:t>
            </a:r>
            <a:endParaRPr kumimoji="1" lang="zh-TW" altLang="en-US" sz="4000" b="1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10</a:t>
            </a:fld>
            <a:endParaRPr lang="zh-TW" altLang="en-US" dirty="0"/>
          </a:p>
        </p:txBody>
      </p:sp>
      <p:graphicFrame>
        <p:nvGraphicFramePr>
          <p:cNvPr id="13" name="資料庫圖表 6"/>
          <p:cNvGraphicFramePr/>
          <p:nvPr>
            <p:extLst>
              <p:ext uri="{D42A27DB-BD31-4B8C-83A1-F6EECF244321}">
                <p14:modId xmlns:p14="http://schemas.microsoft.com/office/powerpoint/2010/main" val="3225041857"/>
              </p:ext>
            </p:extLst>
          </p:nvPr>
        </p:nvGraphicFramePr>
        <p:xfrm>
          <a:off x="8066333" y="2028110"/>
          <a:ext cx="3116227" cy="30919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4" name="文字方塊 13"/>
          <p:cNvSpPr txBox="1"/>
          <p:nvPr/>
        </p:nvSpPr>
        <p:spPr>
          <a:xfrm>
            <a:off x="8659563" y="2633470"/>
            <a:ext cx="194058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TW" altLang="en-US" sz="3200" dirty="0" smtClean="0">
                <a:latin typeface="Heiti TC Light" charset="-120"/>
                <a:ea typeface="Heiti TC Light" charset="-120"/>
                <a:cs typeface="Heiti TC Light" charset="-120"/>
              </a:rPr>
              <a:t/>
            </a:r>
            <a:br>
              <a:rPr kumimoji="1" lang="zh-TW" altLang="en-US" sz="3200" dirty="0" smtClean="0">
                <a:latin typeface="Heiti TC Light" charset="-120"/>
                <a:ea typeface="Heiti TC Light" charset="-120"/>
                <a:cs typeface="Heiti TC Light" charset="-120"/>
              </a:rPr>
            </a:br>
            <a:r>
              <a:rPr kumimoji="1" lang="en-US" altLang="zh-TW" sz="2800" dirty="0" smtClean="0">
                <a:latin typeface="Heiti TC Light" charset="-120"/>
                <a:ea typeface="Heiti TC Light" charset="-120"/>
                <a:cs typeface="Heiti TC Light" charset="-120"/>
              </a:rPr>
              <a:t>Digital </a:t>
            </a:r>
            <a:r>
              <a:rPr lang="en-US" altLang="zh-TW" sz="2800" dirty="0" smtClean="0">
                <a:latin typeface="Heiti TC Light" charset="-120"/>
                <a:ea typeface="Heiti TC Light" charset="-120"/>
                <a:cs typeface="Heiti TC Light" charset="-120"/>
              </a:rPr>
              <a:t>Finance </a:t>
            </a:r>
            <a:endParaRPr kumimoji="1" lang="en-US" altLang="zh-TW" sz="3200" dirty="0" smtClean="0">
              <a:latin typeface="Heiti TC Light" charset="-120"/>
              <a:ea typeface="Heiti TC Light" charset="-120"/>
              <a:cs typeface="Heiti TC Light" charset="-120"/>
            </a:endParaRPr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76228" y="2739190"/>
            <a:ext cx="1843056" cy="1843056"/>
          </a:xfrm>
          <a:prstGeom prst="rect">
            <a:avLst/>
          </a:prstGeom>
        </p:spPr>
      </p:pic>
      <p:sp>
        <p:nvSpPr>
          <p:cNvPr id="16" name="文字方塊 15"/>
          <p:cNvSpPr txBox="1"/>
          <p:nvPr/>
        </p:nvSpPr>
        <p:spPr>
          <a:xfrm>
            <a:off x="1845191" y="1640059"/>
            <a:ext cx="2105130" cy="40011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kumimoji="1" lang="en-US" altLang="zh-TW" sz="2000" dirty="0" smtClean="0"/>
              <a:t>Traditional finance </a:t>
            </a:r>
          </a:p>
        </p:txBody>
      </p:sp>
      <p:sp>
        <p:nvSpPr>
          <p:cNvPr id="18" name="文字方塊 17"/>
          <p:cNvSpPr txBox="1"/>
          <p:nvPr/>
        </p:nvSpPr>
        <p:spPr>
          <a:xfrm>
            <a:off x="1027870" y="3684515"/>
            <a:ext cx="14273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kumimoji="1" lang="en-US" altLang="zh-TW" dirty="0" smtClean="0"/>
              <a:t>Saving </a:t>
            </a:r>
          </a:p>
          <a:p>
            <a:pPr marL="285750" indent="-285750">
              <a:buFont typeface="Arial" charset="0"/>
              <a:buChar char="•"/>
            </a:pPr>
            <a:r>
              <a:rPr kumimoji="1" lang="en-US" altLang="zh-TW" dirty="0" smtClean="0"/>
              <a:t>Loan</a:t>
            </a:r>
          </a:p>
          <a:p>
            <a:pPr marL="285750" indent="-285750">
              <a:buFont typeface="Arial" charset="0"/>
              <a:buChar char="•"/>
            </a:pPr>
            <a:r>
              <a:rPr kumimoji="1" lang="en-US" altLang="zh-TW" dirty="0"/>
              <a:t>P</a:t>
            </a:r>
            <a:r>
              <a:rPr kumimoji="1" lang="en-US" altLang="zh-TW" dirty="0" smtClean="0"/>
              <a:t>ayment</a:t>
            </a:r>
            <a:endParaRPr kumimoji="1" lang="en-US" altLang="zh-TW" dirty="0"/>
          </a:p>
          <a:p>
            <a:pPr marL="285750" indent="-285750">
              <a:buFont typeface="Arial" charset="0"/>
              <a:buChar char="•"/>
            </a:pPr>
            <a:r>
              <a:rPr kumimoji="1" lang="en-US" altLang="zh-TW" dirty="0" smtClean="0"/>
              <a:t>Exchange </a:t>
            </a:r>
            <a:endParaRPr kumimoji="1" lang="zh-TW" altLang="en-US" dirty="0"/>
          </a:p>
        </p:txBody>
      </p:sp>
      <p:sp>
        <p:nvSpPr>
          <p:cNvPr id="27" name="文字方塊 26"/>
          <p:cNvSpPr txBox="1"/>
          <p:nvPr/>
        </p:nvSpPr>
        <p:spPr>
          <a:xfrm>
            <a:off x="8194864" y="5355191"/>
            <a:ext cx="285916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>
              <a:lnSpc>
                <a:spcPts val="1800"/>
              </a:lnSpc>
            </a:pPr>
            <a:r>
              <a:rPr kumimoji="1" lang="en-US" altLang="zh-TW" dirty="0" smtClean="0"/>
              <a:t>Financial Service </a:t>
            </a:r>
            <a:r>
              <a:rPr kumimoji="1" lang="en-US" altLang="zh-TW" b="1" dirty="0" smtClean="0"/>
              <a:t>un-</a:t>
            </a:r>
            <a:r>
              <a:rPr kumimoji="1" lang="en-US" altLang="zh-TW" b="1" dirty="0" err="1" smtClean="0"/>
              <a:t>bunding</a:t>
            </a:r>
            <a:endParaRPr kumimoji="1" lang="en-US" altLang="zh-TW" b="1" dirty="0"/>
          </a:p>
          <a:p>
            <a:endParaRPr kumimoji="1" lang="en-US" altLang="zh-TW" sz="1600" dirty="0" smtClean="0">
              <a:latin typeface="+mn-ea"/>
            </a:endParaRPr>
          </a:p>
        </p:txBody>
      </p:sp>
      <p:pic>
        <p:nvPicPr>
          <p:cNvPr id="28" name="圖片 27"/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76D8E3"/>
              </a:clrFrom>
              <a:clrTo>
                <a:srgbClr val="76D8E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2858" y="2880691"/>
            <a:ext cx="1483937" cy="1483937"/>
          </a:xfrm>
          <a:prstGeom prst="rect">
            <a:avLst/>
          </a:prstGeom>
        </p:spPr>
      </p:pic>
      <p:sp>
        <p:nvSpPr>
          <p:cNvPr id="29" name="文字方塊 28"/>
          <p:cNvSpPr txBox="1"/>
          <p:nvPr/>
        </p:nvSpPr>
        <p:spPr>
          <a:xfrm>
            <a:off x="8610600" y="1510429"/>
            <a:ext cx="1753434" cy="400110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r>
              <a:rPr kumimoji="1" lang="en-US" altLang="zh-TW" sz="2000" dirty="0" smtClean="0"/>
              <a:t>Digital Finance 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1270747" y="5400566"/>
            <a:ext cx="28843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dirty="0"/>
              <a:t>All </a:t>
            </a:r>
            <a:r>
              <a:rPr kumimoji="1" lang="en-US" altLang="zh-TW" dirty="0" smtClean="0"/>
              <a:t>financial </a:t>
            </a:r>
            <a:r>
              <a:rPr kumimoji="1" lang="en-US" altLang="zh-TW" dirty="0"/>
              <a:t>service </a:t>
            </a:r>
            <a:endParaRPr kumimoji="1" lang="zh-TW" altLang="en-US" dirty="0"/>
          </a:p>
          <a:p>
            <a:pPr algn="ctr"/>
            <a:r>
              <a:rPr kumimoji="1" lang="en-US" altLang="zh-TW" dirty="0" smtClean="0"/>
              <a:t> in one bank</a:t>
            </a:r>
            <a:endParaRPr kumimoji="1" lang="zh-TW" altLang="en-US" dirty="0"/>
          </a:p>
        </p:txBody>
      </p:sp>
      <p:cxnSp>
        <p:nvCxnSpPr>
          <p:cNvPr id="36" name="直線箭頭接點 35"/>
          <p:cNvCxnSpPr/>
          <p:nvPr/>
        </p:nvCxnSpPr>
        <p:spPr>
          <a:xfrm>
            <a:off x="7356426" y="4094152"/>
            <a:ext cx="711128" cy="14861"/>
          </a:xfrm>
          <a:prstGeom prst="straightConnector1">
            <a:avLst/>
          </a:prstGeom>
          <a:ln w="28575">
            <a:solidFill>
              <a:schemeClr val="tx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直線箭頭接點 39"/>
          <p:cNvCxnSpPr/>
          <p:nvPr/>
        </p:nvCxnSpPr>
        <p:spPr>
          <a:xfrm>
            <a:off x="3734741" y="4109013"/>
            <a:ext cx="692194" cy="1941"/>
          </a:xfrm>
          <a:prstGeom prst="straightConnector1">
            <a:avLst/>
          </a:prstGeom>
          <a:ln w="28575">
            <a:solidFill>
              <a:schemeClr val="tx2"/>
            </a:solidFill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4" name="圖片 43"/>
          <p:cNvPicPr>
            <a:picLocks noChangeAspect="1"/>
          </p:cNvPicPr>
          <p:nvPr/>
        </p:nvPicPr>
        <p:blipFill>
          <a:blip r:embed="rId10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9224" y="3352796"/>
            <a:ext cx="1268433" cy="1369908"/>
          </a:xfrm>
          <a:prstGeom prst="rect">
            <a:avLst/>
          </a:prstGeom>
        </p:spPr>
      </p:pic>
      <p:sp>
        <p:nvSpPr>
          <p:cNvPr id="45" name="橢圓 44"/>
          <p:cNvSpPr/>
          <p:nvPr/>
        </p:nvSpPr>
        <p:spPr>
          <a:xfrm>
            <a:off x="1210750" y="2349508"/>
            <a:ext cx="2869801" cy="288317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37446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圓角矩形 7"/>
          <p:cNvSpPr/>
          <p:nvPr/>
        </p:nvSpPr>
        <p:spPr>
          <a:xfrm>
            <a:off x="694665" y="1520359"/>
            <a:ext cx="5323840" cy="470408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圓角矩形 6"/>
          <p:cNvSpPr/>
          <p:nvPr/>
        </p:nvSpPr>
        <p:spPr>
          <a:xfrm>
            <a:off x="6339840" y="1524000"/>
            <a:ext cx="5689600" cy="47040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8087" y="365125"/>
            <a:ext cx="12109077" cy="1325563"/>
          </a:xfrm>
        </p:spPr>
        <p:txBody>
          <a:bodyPr>
            <a:normAutofit/>
          </a:bodyPr>
          <a:lstStyle/>
          <a:p>
            <a:r>
              <a:rPr kumimoji="1" lang="en-US" altLang="zh-TW" sz="4000" dirty="0"/>
              <a:t>C</a:t>
            </a:r>
            <a:r>
              <a:rPr kumimoji="1" lang="en-US" altLang="zh-TW" sz="4000" dirty="0" smtClean="0"/>
              <a:t>haracteristics </a:t>
            </a:r>
            <a:r>
              <a:rPr kumimoji="1" lang="en-US" altLang="zh-TW" sz="4000" dirty="0"/>
              <a:t>of digital finance </a:t>
            </a:r>
            <a:r>
              <a:rPr kumimoji="1" lang="en-US" altLang="zh-TW" sz="4000" dirty="0" smtClean="0"/>
              <a:t>(5):</a:t>
            </a:r>
            <a:r>
              <a:rPr kumimoji="1" lang="en-US" altLang="zh-TW" sz="4000" b="1" dirty="0" smtClean="0"/>
              <a:t>Micro-financial market </a:t>
            </a:r>
            <a:endParaRPr kumimoji="1" lang="zh-TW" altLang="en-US" sz="4000" b="1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smtClean="0"/>
              <a:t>《2017</a:t>
            </a:r>
            <a:r>
              <a:rPr lang="zh-TW" altLang="en-US" smtClean="0"/>
              <a:t>數位金融</a:t>
            </a:r>
            <a:r>
              <a:rPr lang="en-US" altLang="zh-TW" smtClean="0"/>
              <a:t>》                                                                                                                                            </a:t>
            </a:r>
            <a:r>
              <a:rPr lang="zh-TW" altLang="en-US" smtClean="0"/>
              <a:t>	</a:t>
            </a:r>
            <a:r>
              <a:rPr lang="en-US" altLang="zh-TW" smtClean="0"/>
              <a:t>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11</a:t>
            </a:fld>
            <a:endParaRPr lang="zh-TW" altLang="en-US" dirty="0"/>
          </a:p>
        </p:txBody>
      </p:sp>
      <p:sp>
        <p:nvSpPr>
          <p:cNvPr id="47" name="文字方塊 46"/>
          <p:cNvSpPr txBox="1"/>
          <p:nvPr/>
        </p:nvSpPr>
        <p:spPr>
          <a:xfrm>
            <a:off x="1001806" y="1631119"/>
            <a:ext cx="50166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Traditional finance services focus on </a:t>
            </a:r>
            <a:r>
              <a:rPr kumimoji="1" lang="en-US" altLang="zh-TW" b="1" dirty="0" smtClean="0"/>
              <a:t>secured customers, big, reputational </a:t>
            </a:r>
            <a:r>
              <a:rPr kumimoji="1" lang="en-US" altLang="zh-TW" dirty="0" smtClean="0"/>
              <a:t>customers or companies </a:t>
            </a:r>
            <a:endParaRPr kumimoji="1" lang="zh-TW" altLang="en-US" dirty="0"/>
          </a:p>
        </p:txBody>
      </p:sp>
      <p:sp>
        <p:nvSpPr>
          <p:cNvPr id="80" name="文字方塊 79"/>
          <p:cNvSpPr txBox="1"/>
          <p:nvPr/>
        </p:nvSpPr>
        <p:spPr>
          <a:xfrm>
            <a:off x="7368988" y="1743294"/>
            <a:ext cx="41887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New Finance services focus on </a:t>
            </a:r>
            <a:r>
              <a:rPr kumimoji="1" lang="en-US" altLang="zh-TW" b="1" dirty="0" smtClean="0"/>
              <a:t>small </a:t>
            </a:r>
            <a:r>
              <a:rPr kumimoji="1" lang="en-US" altLang="zh-TW" dirty="0" smtClean="0"/>
              <a:t>business or </a:t>
            </a:r>
            <a:r>
              <a:rPr kumimoji="1" lang="en-US" altLang="zh-TW" dirty="0"/>
              <a:t>customers </a:t>
            </a:r>
            <a:r>
              <a:rPr kumimoji="1" lang="en-US" altLang="zh-TW" dirty="0" smtClean="0"/>
              <a:t>without </a:t>
            </a:r>
            <a:r>
              <a:rPr kumimoji="1" lang="en-US" altLang="zh-TW" dirty="0"/>
              <a:t>credit </a:t>
            </a:r>
            <a:endParaRPr kumimoji="1" lang="zh-TW" alt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087" y="2654976"/>
            <a:ext cx="4636081" cy="2594504"/>
          </a:xfrm>
          <a:prstGeom prst="rect">
            <a:avLst/>
          </a:prstGeom>
        </p:spPr>
      </p:pic>
      <p:pic>
        <p:nvPicPr>
          <p:cNvPr id="9" name="內容版面配置區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783" y="2240974"/>
            <a:ext cx="3929728" cy="3422508"/>
          </a:xfrm>
        </p:spPr>
      </p:pic>
      <p:sp>
        <p:nvSpPr>
          <p:cNvPr id="43" name="文字方塊 42"/>
          <p:cNvSpPr txBox="1"/>
          <p:nvPr/>
        </p:nvSpPr>
        <p:spPr>
          <a:xfrm>
            <a:off x="3830320" y="5743089"/>
            <a:ext cx="19507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Micro-customers</a:t>
            </a:r>
            <a:endParaRPr kumimoji="1" lang="zh-TW" altLang="en-US" dirty="0"/>
          </a:p>
        </p:txBody>
      </p:sp>
      <p:sp>
        <p:nvSpPr>
          <p:cNvPr id="44" name="文字方塊 43"/>
          <p:cNvSpPr txBox="1"/>
          <p:nvPr/>
        </p:nvSpPr>
        <p:spPr>
          <a:xfrm>
            <a:off x="7368988" y="5295295"/>
            <a:ext cx="4296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Long tail market: “</a:t>
            </a:r>
            <a:r>
              <a:rPr kumimoji="1" lang="en-US" altLang="zh-TW" b="1" dirty="0" smtClean="0"/>
              <a:t>Micro</a:t>
            </a:r>
            <a:r>
              <a:rPr kumimoji="1" lang="en-US" altLang="zh-TW" dirty="0" smtClean="0"/>
              <a:t>” &amp; “</a:t>
            </a:r>
            <a:r>
              <a:rPr kumimoji="1" lang="en-US" altLang="zh-TW" b="1" dirty="0" smtClean="0"/>
              <a:t>Mass</a:t>
            </a:r>
            <a:r>
              <a:rPr kumimoji="1" lang="en-US" altLang="zh-TW" dirty="0" smtClean="0"/>
              <a:t>” market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17605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057" y="437696"/>
            <a:ext cx="11002297" cy="954856"/>
          </a:xfrm>
        </p:spPr>
        <p:txBody>
          <a:bodyPr anchor="ctr">
            <a:normAutofit/>
          </a:bodyPr>
          <a:lstStyle/>
          <a:p>
            <a:r>
              <a:rPr kumimoji="1" lang="en-US" altLang="zh-TW" sz="3600" dirty="0" smtClean="0"/>
              <a:t>Social  </a:t>
            </a:r>
            <a:r>
              <a:rPr kumimoji="1" lang="en-US" altLang="zh-TW" sz="3600" dirty="0"/>
              <a:t>b</a:t>
            </a:r>
            <a:r>
              <a:rPr kumimoji="1" lang="en-US" altLang="zh-TW" sz="3600" dirty="0" smtClean="0"/>
              <a:t>usiness model: P2P, Crowd, Social Networking</a:t>
            </a:r>
            <a:endParaRPr kumimoji="1" lang="zh-TW" altLang="en-US" sz="3600" dirty="0"/>
          </a:p>
        </p:txBody>
      </p:sp>
      <p:grpSp>
        <p:nvGrpSpPr>
          <p:cNvPr id="9" name="群組 8"/>
          <p:cNvGrpSpPr/>
          <p:nvPr/>
        </p:nvGrpSpPr>
        <p:grpSpPr>
          <a:xfrm>
            <a:off x="304800" y="1684205"/>
            <a:ext cx="3744686" cy="3706202"/>
            <a:chOff x="304800" y="1684205"/>
            <a:chExt cx="3744686" cy="3706202"/>
          </a:xfrm>
        </p:grpSpPr>
        <p:sp>
          <p:nvSpPr>
            <p:cNvPr id="3" name="圓角矩形 2"/>
            <p:cNvSpPr/>
            <p:nvPr/>
          </p:nvSpPr>
          <p:spPr>
            <a:xfrm>
              <a:off x="977362" y="2480455"/>
              <a:ext cx="3072124" cy="2909952"/>
            </a:xfrm>
            <a:prstGeom prst="roundRect">
              <a:avLst>
                <a:gd name="adj" fmla="val 10756"/>
              </a:avLst>
            </a:prstGeom>
            <a:blipFill dpi="0" rotWithShape="1"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b="28798"/>
              </a:stretch>
            </a:blipFill>
            <a:ln w="57150">
              <a:solidFill>
                <a:srgbClr val="604878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11" name="圓角矩形 10"/>
            <p:cNvSpPr/>
            <p:nvPr/>
          </p:nvSpPr>
          <p:spPr>
            <a:xfrm>
              <a:off x="977362" y="4453090"/>
              <a:ext cx="3072124" cy="937317"/>
            </a:xfrm>
            <a:prstGeom prst="roundRect">
              <a:avLst>
                <a:gd name="adj" fmla="val 18394"/>
              </a:avLst>
            </a:prstGeom>
            <a:solidFill>
              <a:srgbClr val="604878"/>
            </a:solidFill>
            <a:ln w="57150">
              <a:solidFill>
                <a:srgbClr val="6048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2000" b="1" dirty="0" smtClean="0"/>
                <a:t>Person to Person</a:t>
              </a:r>
              <a:r>
                <a:rPr lang="en-US" altLang="zh-TW" sz="2000" b="1" dirty="0"/>
                <a:t>,</a:t>
              </a:r>
              <a:endParaRPr lang="en-US" altLang="zh-TW" sz="2000" b="1" dirty="0" smtClean="0"/>
            </a:p>
            <a:p>
              <a:r>
                <a:rPr lang="en-US" altLang="zh-TW" sz="2000" b="1" dirty="0" err="1" smtClean="0"/>
                <a:t>disintermediary</a:t>
              </a:r>
              <a:r>
                <a:rPr lang="en-US" altLang="zh-TW" sz="2000" b="1" dirty="0" smtClean="0"/>
                <a:t> </a:t>
              </a:r>
              <a:endParaRPr kumimoji="1" lang="zh-TW" altLang="en-US" sz="2000" dirty="0"/>
            </a:p>
          </p:txBody>
        </p:sp>
        <p:sp>
          <p:nvSpPr>
            <p:cNvPr id="8" name="橢圓 7"/>
            <p:cNvSpPr/>
            <p:nvPr/>
          </p:nvSpPr>
          <p:spPr>
            <a:xfrm>
              <a:off x="304800" y="1684205"/>
              <a:ext cx="1238616" cy="1238616"/>
            </a:xfrm>
            <a:prstGeom prst="ellipse">
              <a:avLst/>
            </a:prstGeom>
            <a:solidFill>
              <a:srgbClr val="604878"/>
            </a:solidFill>
            <a:ln>
              <a:solidFill>
                <a:srgbClr val="60487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kumimoji="1" lang="en-US" altLang="zh-TW" sz="3200" dirty="0" smtClean="0"/>
                <a:t>P2P</a:t>
              </a:r>
              <a:endParaRPr kumimoji="1" lang="zh-TW" altLang="en-US" sz="3200" dirty="0"/>
            </a:p>
          </p:txBody>
        </p:sp>
      </p:grpSp>
      <p:grpSp>
        <p:nvGrpSpPr>
          <p:cNvPr id="10" name="群組 9"/>
          <p:cNvGrpSpPr/>
          <p:nvPr/>
        </p:nvGrpSpPr>
        <p:grpSpPr>
          <a:xfrm>
            <a:off x="4239880" y="1713539"/>
            <a:ext cx="3628570" cy="3676320"/>
            <a:chOff x="4049486" y="1714087"/>
            <a:chExt cx="3628570" cy="3676320"/>
          </a:xfrm>
        </p:grpSpPr>
        <p:sp>
          <p:nvSpPr>
            <p:cNvPr id="17" name="圓角矩形 16"/>
            <p:cNvSpPr/>
            <p:nvPr/>
          </p:nvSpPr>
          <p:spPr>
            <a:xfrm>
              <a:off x="4605932" y="2480455"/>
              <a:ext cx="3072124" cy="2909952"/>
            </a:xfrm>
            <a:prstGeom prst="roundRect">
              <a:avLst>
                <a:gd name="adj" fmla="val 10756"/>
              </a:avLst>
            </a:prstGeom>
            <a:blipFill dpi="0"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1417" t="-24938" r="945" b="22637"/>
              </a:stretch>
            </a:blipFill>
            <a:ln w="57150">
              <a:solidFill>
                <a:srgbClr val="4DA07B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18" name="圓角矩形 17"/>
            <p:cNvSpPr/>
            <p:nvPr/>
          </p:nvSpPr>
          <p:spPr>
            <a:xfrm>
              <a:off x="4605932" y="4453090"/>
              <a:ext cx="3072124" cy="937317"/>
            </a:xfrm>
            <a:prstGeom prst="roundRect">
              <a:avLst>
                <a:gd name="adj" fmla="val 18394"/>
              </a:avLst>
            </a:prstGeom>
            <a:solidFill>
              <a:srgbClr val="4DA07B"/>
            </a:solidFill>
            <a:ln w="57150">
              <a:solidFill>
                <a:srgbClr val="4DA0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1900" b="1" dirty="0" smtClean="0"/>
                <a:t>Long tail market ,</a:t>
              </a:r>
            </a:p>
            <a:p>
              <a:r>
                <a:rPr lang="en-US" altLang="zh-TW" sz="1900" b="1" dirty="0" smtClean="0"/>
                <a:t> micro customer aggregation </a:t>
              </a:r>
              <a:endParaRPr kumimoji="1" lang="zh-TW" altLang="en-US" sz="1900" dirty="0"/>
            </a:p>
          </p:txBody>
        </p:sp>
        <p:sp>
          <p:nvSpPr>
            <p:cNvPr id="21" name="橢圓 20"/>
            <p:cNvSpPr/>
            <p:nvPr/>
          </p:nvSpPr>
          <p:spPr>
            <a:xfrm>
              <a:off x="4049486" y="1714087"/>
              <a:ext cx="1238616" cy="1209282"/>
            </a:xfrm>
            <a:prstGeom prst="ellipse">
              <a:avLst/>
            </a:prstGeom>
            <a:solidFill>
              <a:srgbClr val="4DA07B"/>
            </a:solidFill>
            <a:ln>
              <a:solidFill>
                <a:srgbClr val="4DA07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kumimoji="1" lang="en-US" altLang="zh-TW" sz="2000" b="1" dirty="0" smtClean="0"/>
                <a:t>Crowd</a:t>
              </a:r>
              <a:endParaRPr kumimoji="1" lang="zh-TW" altLang="en-US" sz="2000" b="1" dirty="0"/>
            </a:p>
          </p:txBody>
        </p:sp>
      </p:grpSp>
      <p:grpSp>
        <p:nvGrpSpPr>
          <p:cNvPr id="12" name="群組 11"/>
          <p:cNvGrpSpPr/>
          <p:nvPr/>
        </p:nvGrpSpPr>
        <p:grpSpPr>
          <a:xfrm>
            <a:off x="8058845" y="1684205"/>
            <a:ext cx="3628570" cy="3706202"/>
            <a:chOff x="7678056" y="1684205"/>
            <a:chExt cx="3628570" cy="3706202"/>
          </a:xfrm>
        </p:grpSpPr>
        <p:sp>
          <p:nvSpPr>
            <p:cNvPr id="19" name="圓角矩形 18"/>
            <p:cNvSpPr/>
            <p:nvPr/>
          </p:nvSpPr>
          <p:spPr>
            <a:xfrm>
              <a:off x="8234502" y="2480455"/>
              <a:ext cx="3072124" cy="2909952"/>
            </a:xfrm>
            <a:prstGeom prst="roundRect">
              <a:avLst>
                <a:gd name="adj" fmla="val 10756"/>
              </a:avLst>
            </a:prstGeom>
            <a:blipFill dpi="0" rotWithShape="1"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17953" t="2991" r="19637" b="34609"/>
              </a:stretch>
            </a:blipFill>
            <a:ln w="57150">
              <a:solidFill>
                <a:srgbClr val="C19859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zh-TW" altLang="en-US" dirty="0"/>
            </a:p>
          </p:txBody>
        </p:sp>
        <p:sp>
          <p:nvSpPr>
            <p:cNvPr id="20" name="圓角矩形 19"/>
            <p:cNvSpPr/>
            <p:nvPr/>
          </p:nvSpPr>
          <p:spPr>
            <a:xfrm>
              <a:off x="8234502" y="4453090"/>
              <a:ext cx="3072124" cy="937317"/>
            </a:xfrm>
            <a:prstGeom prst="roundRect">
              <a:avLst>
                <a:gd name="adj" fmla="val 18394"/>
              </a:avLst>
            </a:prstGeom>
            <a:solidFill>
              <a:srgbClr val="C19859"/>
            </a:solidFill>
            <a:ln w="57150">
              <a:solidFill>
                <a:srgbClr val="C198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altLang="zh-TW" sz="2000" b="1" dirty="0" smtClean="0"/>
                <a:t>Mutual interest, trust, reciprocal </a:t>
              </a:r>
              <a:r>
                <a:rPr lang="en-US" altLang="zh-TW" b="1" dirty="0" smtClean="0"/>
                <a:t>resource sharing </a:t>
              </a:r>
              <a:endParaRPr kumimoji="1" lang="zh-TW" altLang="en-US" sz="1900" dirty="0"/>
            </a:p>
          </p:txBody>
        </p:sp>
        <p:sp>
          <p:nvSpPr>
            <p:cNvPr id="22" name="橢圓 21"/>
            <p:cNvSpPr/>
            <p:nvPr/>
          </p:nvSpPr>
          <p:spPr>
            <a:xfrm>
              <a:off x="7678056" y="1684205"/>
              <a:ext cx="1238616" cy="1238616"/>
            </a:xfrm>
            <a:prstGeom prst="ellipse">
              <a:avLst/>
            </a:prstGeom>
            <a:solidFill>
              <a:srgbClr val="C19859"/>
            </a:solidFill>
            <a:ln>
              <a:solidFill>
                <a:srgbClr val="C19859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vert="horz" rtlCol="0" anchor="ctr"/>
            <a:lstStyle/>
            <a:p>
              <a:pPr algn="ctr"/>
              <a:r>
                <a:rPr kumimoji="1" lang="en-US" altLang="zh-TW" sz="1500" b="1" dirty="0" smtClean="0"/>
                <a:t>Social network</a:t>
              </a:r>
              <a:endParaRPr kumimoji="1" lang="zh-TW" altLang="en-US" sz="15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3313338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圓角矩形 38"/>
          <p:cNvSpPr/>
          <p:nvPr/>
        </p:nvSpPr>
        <p:spPr>
          <a:xfrm>
            <a:off x="845236" y="1259688"/>
            <a:ext cx="2390770" cy="1695441"/>
          </a:xfrm>
          <a:prstGeom prst="roundRect">
            <a:avLst>
              <a:gd name="adj" fmla="val 10756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57150">
            <a:solidFill>
              <a:srgbClr val="604878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47" name="圓角矩形 46"/>
          <p:cNvSpPr/>
          <p:nvPr/>
        </p:nvSpPr>
        <p:spPr>
          <a:xfrm>
            <a:off x="4586990" y="4090304"/>
            <a:ext cx="2892429" cy="2051714"/>
          </a:xfrm>
          <a:prstGeom prst="roundRect">
            <a:avLst>
              <a:gd name="adj" fmla="val 10756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417" t="-27601" r="945" b="-11323"/>
            </a:stretch>
          </a:blipFill>
          <a:ln w="57150">
            <a:solidFill>
              <a:srgbClr val="4DA07B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sp>
        <p:nvSpPr>
          <p:cNvPr id="51" name="圓角矩形 50"/>
          <p:cNvSpPr/>
          <p:nvPr/>
        </p:nvSpPr>
        <p:spPr>
          <a:xfrm>
            <a:off x="8610740" y="1067116"/>
            <a:ext cx="2883814" cy="2045089"/>
          </a:xfrm>
          <a:prstGeom prst="roundRect">
            <a:avLst>
              <a:gd name="adj" fmla="val 10756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7953" t="4323" r="19637" b="4665"/>
            </a:stretch>
          </a:blipFill>
          <a:ln w="57150">
            <a:solidFill>
              <a:srgbClr val="C19859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grpSp>
        <p:nvGrpSpPr>
          <p:cNvPr id="73" name="群組 72"/>
          <p:cNvGrpSpPr/>
          <p:nvPr/>
        </p:nvGrpSpPr>
        <p:grpSpPr>
          <a:xfrm>
            <a:off x="392427" y="2756349"/>
            <a:ext cx="3543369" cy="3367779"/>
            <a:chOff x="392427" y="2955129"/>
            <a:chExt cx="3543369" cy="3367779"/>
          </a:xfrm>
        </p:grpSpPr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44646" y="5501306"/>
              <a:ext cx="874800" cy="821602"/>
            </a:xfrm>
            <a:prstGeom prst="rect">
              <a:avLst/>
            </a:prstGeom>
          </p:spPr>
        </p:pic>
        <p:pic>
          <p:nvPicPr>
            <p:cNvPr id="3" name="圖片 2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6826" y="3285904"/>
              <a:ext cx="876407" cy="876407"/>
            </a:xfrm>
            <a:prstGeom prst="rect">
              <a:avLst/>
            </a:prstGeom>
          </p:spPr>
        </p:pic>
        <p:pic>
          <p:nvPicPr>
            <p:cNvPr id="8" name="圖片 7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77641" y="4541081"/>
              <a:ext cx="1174776" cy="1233515"/>
            </a:xfrm>
            <a:prstGeom prst="rect">
              <a:avLst/>
            </a:prstGeom>
          </p:spPr>
        </p:pic>
        <p:cxnSp>
          <p:nvCxnSpPr>
            <p:cNvPr id="14" name="直線接點 13"/>
            <p:cNvCxnSpPr>
              <a:stCxn id="39" idx="2"/>
            </p:cNvCxnSpPr>
            <p:nvPr/>
          </p:nvCxnSpPr>
          <p:spPr>
            <a:xfrm>
              <a:off x="2040621" y="2955129"/>
              <a:ext cx="0" cy="3222803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直線接點 34"/>
            <p:cNvCxnSpPr>
              <a:stCxn id="3" idx="3"/>
            </p:cNvCxnSpPr>
            <p:nvPr/>
          </p:nvCxnSpPr>
          <p:spPr>
            <a:xfrm>
              <a:off x="1903233" y="3724108"/>
              <a:ext cx="262939" cy="0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1" name="直線接點 60"/>
            <p:cNvCxnSpPr>
              <a:endCxn id="6" idx="1"/>
            </p:cNvCxnSpPr>
            <p:nvPr/>
          </p:nvCxnSpPr>
          <p:spPr>
            <a:xfrm flipV="1">
              <a:off x="1881706" y="4470006"/>
              <a:ext cx="266400" cy="802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直線接點 63"/>
            <p:cNvCxnSpPr/>
            <p:nvPr/>
          </p:nvCxnSpPr>
          <p:spPr>
            <a:xfrm>
              <a:off x="1903233" y="5191457"/>
              <a:ext cx="266400" cy="0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直線接點 66"/>
            <p:cNvCxnSpPr>
              <a:endCxn id="12" idx="1"/>
            </p:cNvCxnSpPr>
            <p:nvPr/>
          </p:nvCxnSpPr>
          <p:spPr>
            <a:xfrm flipV="1">
              <a:off x="1881789" y="5912107"/>
              <a:ext cx="262857" cy="0"/>
            </a:xfrm>
            <a:prstGeom prst="line">
              <a:avLst/>
            </a:prstGeom>
            <a:ln w="57150">
              <a:solidFill>
                <a:srgbClr val="604878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6" name="圖片 5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15618" y="4032606"/>
              <a:ext cx="874800" cy="874800"/>
            </a:xfrm>
            <a:prstGeom prst="rect">
              <a:avLst/>
            </a:prstGeom>
          </p:spPr>
        </p:pic>
        <p:sp>
          <p:nvSpPr>
            <p:cNvPr id="69" name="文字方塊 68"/>
            <p:cNvSpPr txBox="1"/>
            <p:nvPr/>
          </p:nvSpPr>
          <p:spPr>
            <a:xfrm>
              <a:off x="2115618" y="3563741"/>
              <a:ext cx="1820178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 b="1" dirty="0">
                  <a:solidFill>
                    <a:srgbClr val="604878"/>
                  </a:solidFill>
                </a:rPr>
                <a:t>Transparency   </a:t>
              </a:r>
              <a:endParaRPr kumimoji="1" lang="zh-TW" altLang="en-US" sz="2000" b="1" dirty="0">
                <a:solidFill>
                  <a:srgbClr val="604878"/>
                </a:solidFill>
              </a:endParaRPr>
            </a:p>
          </p:txBody>
        </p:sp>
        <p:sp>
          <p:nvSpPr>
            <p:cNvPr id="70" name="文字方塊 69"/>
            <p:cNvSpPr txBox="1"/>
            <p:nvPr/>
          </p:nvSpPr>
          <p:spPr>
            <a:xfrm>
              <a:off x="392427" y="4293969"/>
              <a:ext cx="119571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 b="1" dirty="0" smtClean="0">
                  <a:solidFill>
                    <a:srgbClr val="604878"/>
                  </a:solidFill>
                </a:rPr>
                <a:t>Efficiency</a:t>
              </a:r>
              <a:endParaRPr kumimoji="1" lang="zh-TW" altLang="en-US" sz="2000" b="1" dirty="0">
                <a:solidFill>
                  <a:srgbClr val="604878"/>
                </a:solidFill>
              </a:endParaRPr>
            </a:p>
          </p:txBody>
        </p:sp>
        <p:sp>
          <p:nvSpPr>
            <p:cNvPr id="71" name="文字方塊 70"/>
            <p:cNvSpPr txBox="1"/>
            <p:nvPr/>
          </p:nvSpPr>
          <p:spPr>
            <a:xfrm>
              <a:off x="2161260" y="5017199"/>
              <a:ext cx="111133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 b="1" dirty="0" smtClean="0">
                  <a:solidFill>
                    <a:srgbClr val="604878"/>
                  </a:solidFill>
                </a:rPr>
                <a:t>Low cost</a:t>
              </a:r>
              <a:endParaRPr kumimoji="1" lang="zh-TW" altLang="en-US" sz="2000" b="1" dirty="0">
                <a:solidFill>
                  <a:srgbClr val="604878"/>
                </a:solidFill>
              </a:endParaRPr>
            </a:p>
          </p:txBody>
        </p:sp>
        <p:sp>
          <p:nvSpPr>
            <p:cNvPr id="72" name="文字方塊 71"/>
            <p:cNvSpPr txBox="1"/>
            <p:nvPr/>
          </p:nvSpPr>
          <p:spPr>
            <a:xfrm>
              <a:off x="410912" y="5724333"/>
              <a:ext cx="152086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 b="1" dirty="0" smtClean="0">
                  <a:solidFill>
                    <a:srgbClr val="604878"/>
                  </a:solidFill>
                </a:rPr>
                <a:t>High variety </a:t>
              </a:r>
              <a:endParaRPr kumimoji="1" lang="zh-TW" altLang="en-US" sz="2000" b="1" dirty="0">
                <a:solidFill>
                  <a:srgbClr val="604878"/>
                </a:solidFill>
              </a:endParaRPr>
            </a:p>
          </p:txBody>
        </p:sp>
      </p:grpSp>
      <p:grpSp>
        <p:nvGrpSpPr>
          <p:cNvPr id="2485" name="群組 2484"/>
          <p:cNvGrpSpPr/>
          <p:nvPr/>
        </p:nvGrpSpPr>
        <p:grpSpPr>
          <a:xfrm>
            <a:off x="4345472" y="945123"/>
            <a:ext cx="4145031" cy="3131568"/>
            <a:chOff x="4345472" y="1143903"/>
            <a:chExt cx="4145031" cy="3131568"/>
          </a:xfrm>
        </p:grpSpPr>
        <p:pic>
          <p:nvPicPr>
            <p:cNvPr id="76" name="圖片 75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2839" y="1146465"/>
              <a:ext cx="876407" cy="876407"/>
            </a:xfrm>
            <a:prstGeom prst="rect">
              <a:avLst/>
            </a:prstGeom>
          </p:spPr>
        </p:pic>
        <p:pic>
          <p:nvPicPr>
            <p:cNvPr id="77" name="圖片 76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32839" y="2614618"/>
              <a:ext cx="874800" cy="874800"/>
            </a:xfrm>
            <a:prstGeom prst="rect">
              <a:avLst/>
            </a:prstGeom>
          </p:spPr>
        </p:pic>
        <p:cxnSp>
          <p:nvCxnSpPr>
            <p:cNvPr id="79" name="直線接點 78"/>
            <p:cNvCxnSpPr/>
            <p:nvPr/>
          </p:nvCxnSpPr>
          <p:spPr>
            <a:xfrm>
              <a:off x="5909246" y="1584669"/>
              <a:ext cx="262939" cy="0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直線接點 79"/>
            <p:cNvCxnSpPr>
              <a:endCxn id="83" idx="1"/>
            </p:cNvCxnSpPr>
            <p:nvPr/>
          </p:nvCxnSpPr>
          <p:spPr>
            <a:xfrm flipV="1">
              <a:off x="5887719" y="2330567"/>
              <a:ext cx="233912" cy="803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直線接點 80"/>
            <p:cNvCxnSpPr/>
            <p:nvPr/>
          </p:nvCxnSpPr>
          <p:spPr>
            <a:xfrm>
              <a:off x="5909246" y="3052018"/>
              <a:ext cx="266400" cy="0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83" name="圖片 82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21631" y="1893167"/>
              <a:ext cx="874800" cy="874800"/>
            </a:xfrm>
            <a:prstGeom prst="rect">
              <a:avLst/>
            </a:prstGeom>
          </p:spPr>
        </p:pic>
        <p:sp>
          <p:nvSpPr>
            <p:cNvPr id="84" name="文字方塊 83"/>
            <p:cNvSpPr txBox="1"/>
            <p:nvPr/>
          </p:nvSpPr>
          <p:spPr>
            <a:xfrm>
              <a:off x="6126944" y="1143903"/>
              <a:ext cx="2363559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zh-TW" sz="2000" b="1" dirty="0" smtClean="0">
                  <a:solidFill>
                    <a:srgbClr val="4DA07B"/>
                  </a:solidFill>
                </a:rPr>
                <a:t>Openness, low entry barrier </a:t>
              </a:r>
              <a:endParaRPr kumimoji="1" lang="zh-TW" altLang="en-US" sz="2000" b="1" dirty="0">
                <a:solidFill>
                  <a:srgbClr val="4DA07B"/>
                </a:solidFill>
              </a:endParaRPr>
            </a:p>
          </p:txBody>
        </p:sp>
        <p:sp>
          <p:nvSpPr>
            <p:cNvPr id="85" name="文字方塊 84"/>
            <p:cNvSpPr txBox="1"/>
            <p:nvPr/>
          </p:nvSpPr>
          <p:spPr>
            <a:xfrm>
              <a:off x="4345472" y="2153052"/>
              <a:ext cx="1557734" cy="40011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kumimoji="1" lang="en-US" altLang="zh-TW" sz="2000" b="1" dirty="0" smtClean="0">
                  <a:solidFill>
                    <a:srgbClr val="4DA07B"/>
                  </a:solidFill>
                </a:rPr>
                <a:t>Mass market</a:t>
              </a:r>
              <a:endParaRPr kumimoji="1" lang="zh-TW" altLang="en-US" sz="2000" b="1" dirty="0">
                <a:solidFill>
                  <a:srgbClr val="4DA07B"/>
                </a:solidFill>
              </a:endParaRPr>
            </a:p>
          </p:txBody>
        </p:sp>
        <p:sp>
          <p:nvSpPr>
            <p:cNvPr id="86" name="文字方塊 85"/>
            <p:cNvSpPr txBox="1"/>
            <p:nvPr/>
          </p:nvSpPr>
          <p:spPr>
            <a:xfrm>
              <a:off x="6341657" y="2710968"/>
              <a:ext cx="1986127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kumimoji="1" lang="en-US" altLang="zh-TW" sz="2000" b="1" dirty="0" smtClean="0">
                  <a:solidFill>
                    <a:srgbClr val="4DA07B"/>
                  </a:solidFill>
                </a:rPr>
                <a:t>Trend prediction (Crowd wisdom)</a:t>
              </a:r>
            </a:p>
          </p:txBody>
        </p:sp>
        <p:cxnSp>
          <p:nvCxnSpPr>
            <p:cNvPr id="78" name="直線接點 77"/>
            <p:cNvCxnSpPr/>
            <p:nvPr/>
          </p:nvCxnSpPr>
          <p:spPr>
            <a:xfrm>
              <a:off x="6046634" y="1146465"/>
              <a:ext cx="0" cy="3129006"/>
            </a:xfrm>
            <a:prstGeom prst="line">
              <a:avLst/>
            </a:prstGeom>
            <a:ln w="57150">
              <a:solidFill>
                <a:srgbClr val="4DA07B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487" name="圖片 2486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449" t="10144" r="1449" b="-10144"/>
          <a:stretch/>
        </p:blipFill>
        <p:spPr>
          <a:xfrm>
            <a:off x="9131555" y="3244199"/>
            <a:ext cx="876407" cy="876407"/>
          </a:xfrm>
          <a:prstGeom prst="ellipse">
            <a:avLst/>
          </a:prstGeom>
          <a:ln w="28575">
            <a:solidFill>
              <a:srgbClr val="C19859"/>
            </a:solidFill>
          </a:ln>
        </p:spPr>
      </p:pic>
      <p:pic>
        <p:nvPicPr>
          <p:cNvPr id="2488" name="圖片 248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1555" y="4712352"/>
            <a:ext cx="874800" cy="874800"/>
          </a:xfrm>
          <a:prstGeom prst="rect">
            <a:avLst/>
          </a:prstGeom>
        </p:spPr>
      </p:pic>
      <p:cxnSp>
        <p:nvCxnSpPr>
          <p:cNvPr id="2489" name="直線接點 2488"/>
          <p:cNvCxnSpPr/>
          <p:nvPr/>
        </p:nvCxnSpPr>
        <p:spPr>
          <a:xfrm>
            <a:off x="10007962" y="3682403"/>
            <a:ext cx="262939" cy="0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0" name="直線接點 2489"/>
          <p:cNvCxnSpPr/>
          <p:nvPr/>
        </p:nvCxnSpPr>
        <p:spPr>
          <a:xfrm flipV="1">
            <a:off x="9986435" y="4428301"/>
            <a:ext cx="233912" cy="803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91" name="直線接點 2490"/>
          <p:cNvCxnSpPr/>
          <p:nvPr/>
        </p:nvCxnSpPr>
        <p:spPr>
          <a:xfrm>
            <a:off x="10007962" y="5149752"/>
            <a:ext cx="266400" cy="0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92" name="圖片 249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4220" y="3985526"/>
            <a:ext cx="874800" cy="874800"/>
          </a:xfrm>
          <a:prstGeom prst="rect">
            <a:avLst/>
          </a:prstGeom>
        </p:spPr>
      </p:pic>
      <p:sp>
        <p:nvSpPr>
          <p:cNvPr id="2493" name="文字方塊 2492"/>
          <p:cNvSpPr txBox="1"/>
          <p:nvPr/>
        </p:nvSpPr>
        <p:spPr>
          <a:xfrm>
            <a:off x="10220347" y="3522036"/>
            <a:ext cx="1505284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en-US" altLang="zh-TW" sz="2000" b="1" dirty="0" smtClean="0">
                <a:solidFill>
                  <a:srgbClr val="C19859"/>
                </a:solidFill>
              </a:rPr>
              <a:t>Recognition 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sp>
        <p:nvSpPr>
          <p:cNvPr id="2494" name="文字方塊 2493"/>
          <p:cNvSpPr txBox="1"/>
          <p:nvPr/>
        </p:nvSpPr>
        <p:spPr>
          <a:xfrm>
            <a:off x="8606120" y="4228246"/>
            <a:ext cx="1308371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en-US" altLang="zh-TW" sz="2000" b="1" dirty="0" smtClean="0">
                <a:solidFill>
                  <a:srgbClr val="C19859"/>
                </a:solidFill>
              </a:rPr>
              <a:t>Trustiness 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sp>
        <p:nvSpPr>
          <p:cNvPr id="2495" name="文字方塊 2494"/>
          <p:cNvSpPr txBox="1"/>
          <p:nvPr/>
        </p:nvSpPr>
        <p:spPr>
          <a:xfrm>
            <a:off x="10265989" y="4975494"/>
            <a:ext cx="1351717" cy="400110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zh-TW" altLang="en-US" sz="2000" b="1" dirty="0" smtClean="0">
                <a:solidFill>
                  <a:srgbClr val="C19859"/>
                </a:solidFill>
              </a:rPr>
              <a:t> </a:t>
            </a:r>
            <a:r>
              <a:rPr kumimoji="1" lang="en-US" altLang="zh-TW" sz="2000" b="1" dirty="0" smtClean="0">
                <a:solidFill>
                  <a:srgbClr val="C19859"/>
                </a:solidFill>
              </a:rPr>
              <a:t>Endorsing 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cxnSp>
        <p:nvCxnSpPr>
          <p:cNvPr id="2496" name="直線接點 2495"/>
          <p:cNvCxnSpPr/>
          <p:nvPr/>
        </p:nvCxnSpPr>
        <p:spPr>
          <a:xfrm>
            <a:off x="10145350" y="3112205"/>
            <a:ext cx="0" cy="3059685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/>
          <p:cNvCxnSpPr/>
          <p:nvPr/>
        </p:nvCxnSpPr>
        <p:spPr>
          <a:xfrm flipV="1">
            <a:off x="5887719" y="3611337"/>
            <a:ext cx="233912" cy="803"/>
          </a:xfrm>
          <a:prstGeom prst="line">
            <a:avLst/>
          </a:prstGeom>
          <a:ln w="57150">
            <a:solidFill>
              <a:srgbClr val="4DA07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文字方塊 56"/>
          <p:cNvSpPr txBox="1"/>
          <p:nvPr/>
        </p:nvSpPr>
        <p:spPr>
          <a:xfrm>
            <a:off x="4152535" y="3407242"/>
            <a:ext cx="1943609" cy="707886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kumimoji="1" lang="en-US" altLang="zh-TW" sz="2000" b="1" dirty="0" smtClean="0">
                <a:solidFill>
                  <a:srgbClr val="4DA07B"/>
                </a:solidFill>
              </a:rPr>
              <a:t>User generation </a:t>
            </a:r>
            <a:br>
              <a:rPr kumimoji="1" lang="en-US" altLang="zh-TW" sz="2000" b="1" dirty="0" smtClean="0">
                <a:solidFill>
                  <a:srgbClr val="4DA07B"/>
                </a:solidFill>
              </a:rPr>
            </a:br>
            <a:r>
              <a:rPr kumimoji="1" lang="en-US" altLang="zh-TW" sz="2000" b="1" dirty="0" smtClean="0">
                <a:solidFill>
                  <a:srgbClr val="4DA07B"/>
                </a:solidFill>
              </a:rPr>
              <a:t>(Crowdsourcing)</a:t>
            </a:r>
            <a:endParaRPr kumimoji="1" lang="zh-TW" altLang="en-US" sz="2000" b="1" dirty="0">
              <a:solidFill>
                <a:srgbClr val="4DA07B"/>
              </a:solidFill>
            </a:endParaRPr>
          </a:p>
        </p:txBody>
      </p:sp>
      <p:pic>
        <p:nvPicPr>
          <p:cNvPr id="58" name="圖片 57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3541" y="3135389"/>
            <a:ext cx="832586" cy="876407"/>
          </a:xfrm>
          <a:prstGeom prst="ellipse">
            <a:avLst/>
          </a:prstGeom>
          <a:ln w="28575">
            <a:solidFill>
              <a:srgbClr val="4DA07B"/>
            </a:solidFill>
          </a:ln>
        </p:spPr>
      </p:pic>
      <p:cxnSp>
        <p:nvCxnSpPr>
          <p:cNvPr id="48" name="直線接點 47"/>
          <p:cNvCxnSpPr/>
          <p:nvPr/>
        </p:nvCxnSpPr>
        <p:spPr>
          <a:xfrm>
            <a:off x="9986435" y="5805328"/>
            <a:ext cx="266400" cy="0"/>
          </a:xfrm>
          <a:prstGeom prst="line">
            <a:avLst/>
          </a:prstGeom>
          <a:ln w="57150">
            <a:solidFill>
              <a:srgbClr val="C1985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文字方塊 49"/>
          <p:cNvSpPr txBox="1"/>
          <p:nvPr/>
        </p:nvSpPr>
        <p:spPr>
          <a:xfrm>
            <a:off x="7605293" y="5573460"/>
            <a:ext cx="2675349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en-US" altLang="zh-TW" sz="2000" b="1" dirty="0" smtClean="0">
                <a:solidFill>
                  <a:srgbClr val="C19859"/>
                </a:solidFill>
              </a:rPr>
              <a:t>Collaborative sharing </a:t>
            </a:r>
            <a:endParaRPr kumimoji="1" lang="zh-TW" altLang="en-US" sz="2000" b="1" dirty="0">
              <a:solidFill>
                <a:srgbClr val="C19859"/>
              </a:solidFill>
            </a:endParaRPr>
          </a:p>
        </p:txBody>
      </p:sp>
      <p:pic>
        <p:nvPicPr>
          <p:cNvPr id="53" name="圖片 52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2835" y="5389459"/>
            <a:ext cx="809492" cy="804204"/>
          </a:xfrm>
          <a:prstGeom prst="ellipse">
            <a:avLst/>
          </a:prstGeom>
          <a:ln w="28575">
            <a:solidFill>
              <a:srgbClr val="C19859"/>
            </a:solidFill>
          </a:ln>
        </p:spPr>
      </p:pic>
      <p:sp>
        <p:nvSpPr>
          <p:cNvPr id="49" name="橢圓 48"/>
          <p:cNvSpPr/>
          <p:nvPr/>
        </p:nvSpPr>
        <p:spPr>
          <a:xfrm>
            <a:off x="100183" y="373943"/>
            <a:ext cx="1238616" cy="1238616"/>
          </a:xfrm>
          <a:prstGeom prst="ellipse">
            <a:avLst/>
          </a:prstGeom>
          <a:solidFill>
            <a:srgbClr val="604878"/>
          </a:solidFill>
          <a:ln>
            <a:solidFill>
              <a:srgbClr val="60487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zh-TW" sz="3200" dirty="0" smtClean="0"/>
              <a:t>P2P</a:t>
            </a:r>
            <a:endParaRPr kumimoji="1" lang="zh-TW" altLang="en-US" sz="3200" dirty="0"/>
          </a:p>
        </p:txBody>
      </p:sp>
      <p:sp>
        <p:nvSpPr>
          <p:cNvPr id="52" name="橢圓 51"/>
          <p:cNvSpPr/>
          <p:nvPr/>
        </p:nvSpPr>
        <p:spPr>
          <a:xfrm>
            <a:off x="3820535" y="403459"/>
            <a:ext cx="1238616" cy="1209282"/>
          </a:xfrm>
          <a:prstGeom prst="ellipse">
            <a:avLst/>
          </a:prstGeom>
          <a:solidFill>
            <a:srgbClr val="4DA07B"/>
          </a:solidFill>
          <a:ln>
            <a:solidFill>
              <a:srgbClr val="4DA07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kumimoji="1" lang="en-US" altLang="zh-TW" sz="2000" b="1" dirty="0"/>
              <a:t>C</a:t>
            </a:r>
            <a:r>
              <a:rPr kumimoji="1" lang="en-US" altLang="zh-TW" sz="2000" b="1" dirty="0" smtClean="0"/>
              <a:t>rowd</a:t>
            </a:r>
            <a:endParaRPr kumimoji="1" lang="zh-TW" altLang="en-US" sz="2000" b="1" dirty="0"/>
          </a:p>
        </p:txBody>
      </p:sp>
      <p:sp>
        <p:nvSpPr>
          <p:cNvPr id="55" name="橢圓 54"/>
          <p:cNvSpPr/>
          <p:nvPr/>
        </p:nvSpPr>
        <p:spPr>
          <a:xfrm>
            <a:off x="10834780" y="355808"/>
            <a:ext cx="1238616" cy="1238616"/>
          </a:xfrm>
          <a:prstGeom prst="ellipse">
            <a:avLst/>
          </a:prstGeom>
          <a:solidFill>
            <a:srgbClr val="C19859"/>
          </a:solidFill>
          <a:ln>
            <a:solidFill>
              <a:srgbClr val="C1985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kumimoji="1" lang="en-US" altLang="zh-TW" sz="1400" b="1" dirty="0" smtClean="0"/>
              <a:t>Social network</a:t>
            </a:r>
            <a:endParaRPr kumimoji="1" lang="zh-TW" alt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3974465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圖表 1"/>
          <p:cNvGraphicFramePr/>
          <p:nvPr>
            <p:extLst>
              <p:ext uri="{D42A27DB-BD31-4B8C-83A1-F6EECF244321}">
                <p14:modId xmlns:p14="http://schemas.microsoft.com/office/powerpoint/2010/main" val="2117332403"/>
              </p:ext>
            </p:extLst>
          </p:nvPr>
        </p:nvGraphicFramePr>
        <p:xfrm>
          <a:off x="-1119716" y="739699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" name="Picture 4" descr="socialnetwork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7229" y="729691"/>
            <a:ext cx="3063362" cy="29529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 descr="network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5531" y="4104208"/>
            <a:ext cx="3596365" cy="2054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380274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Finance Computing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圖片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5035" y="781844"/>
            <a:ext cx="4088765" cy="5351145"/>
          </a:xfrm>
          <a:prstGeom prst="rect">
            <a:avLst/>
          </a:prstGeom>
          <a:noFill/>
        </p:spPr>
      </p:pic>
      <p:pic>
        <p:nvPicPr>
          <p:cNvPr id="7" name="圖片 6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425" y="2094230"/>
            <a:ext cx="5235575" cy="35026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62658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Finance Computing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圖片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5035" y="781844"/>
            <a:ext cx="4088765" cy="5351145"/>
          </a:xfrm>
          <a:prstGeom prst="rect">
            <a:avLst/>
          </a:prstGeom>
          <a:noFill/>
        </p:spPr>
      </p:pic>
      <p:pic>
        <p:nvPicPr>
          <p:cNvPr id="8" name="圖片 7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3607" y="2239206"/>
            <a:ext cx="5443670" cy="3306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20053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Finance Computing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圖片 5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6054" y="825818"/>
            <a:ext cx="4088765" cy="5351145"/>
          </a:xfrm>
          <a:prstGeom prst="rect">
            <a:avLst/>
          </a:prstGeom>
          <a:noFill/>
        </p:spPr>
      </p:pic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9311" y="2291346"/>
            <a:ext cx="5214646" cy="3439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41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3651" y="1359787"/>
            <a:ext cx="10515600" cy="4351338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5" name="雲朵形 34"/>
          <p:cNvSpPr/>
          <p:nvPr/>
        </p:nvSpPr>
        <p:spPr>
          <a:xfrm>
            <a:off x="2805053" y="2018518"/>
            <a:ext cx="1991922" cy="1029769"/>
          </a:xfrm>
          <a:prstGeom prst="cloud">
            <a:avLst/>
          </a:prstGeom>
          <a:solidFill>
            <a:srgbClr val="EFEFEF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4" name="群組 13"/>
          <p:cNvGrpSpPr/>
          <p:nvPr/>
        </p:nvGrpSpPr>
        <p:grpSpPr>
          <a:xfrm>
            <a:off x="2708116" y="2736097"/>
            <a:ext cx="6160695" cy="1774889"/>
            <a:chOff x="8396811" y="4166426"/>
            <a:chExt cx="6840542" cy="1672945"/>
          </a:xfrm>
        </p:grpSpPr>
        <p:pic>
          <p:nvPicPr>
            <p:cNvPr id="12" name="圖片 11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25491"/>
            <a:stretch/>
          </p:blipFill>
          <p:spPr>
            <a:xfrm>
              <a:off x="11618567" y="4166426"/>
              <a:ext cx="3618786" cy="1672945"/>
            </a:xfrm>
            <a:prstGeom prst="rect">
              <a:avLst/>
            </a:prstGeom>
          </p:spPr>
        </p:pic>
        <p:pic>
          <p:nvPicPr>
            <p:cNvPr id="13" name="圖片 1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158"/>
            <a:stretch/>
          </p:blipFill>
          <p:spPr>
            <a:xfrm>
              <a:off x="8396811" y="4166426"/>
              <a:ext cx="3634966" cy="1672945"/>
            </a:xfrm>
            <a:prstGeom prst="rect">
              <a:avLst/>
            </a:prstGeom>
          </p:spPr>
        </p:pic>
      </p:grpSp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4"/>
          <a:srcRect t="59336" b="4978"/>
          <a:stretch/>
        </p:blipFill>
        <p:spPr>
          <a:xfrm>
            <a:off x="3041135" y="2236380"/>
            <a:ext cx="1572733" cy="554527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94754" y="190014"/>
            <a:ext cx="11333640" cy="1325563"/>
          </a:xfrm>
        </p:spPr>
        <p:txBody>
          <a:bodyPr/>
          <a:lstStyle/>
          <a:p>
            <a:r>
              <a:rPr lang="en-US" dirty="0" smtClean="0"/>
              <a:t>Evolution: From E-Commerce to Digital Finance </a:t>
            </a:r>
            <a:endParaRPr 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753" y="3408675"/>
            <a:ext cx="1037572" cy="920781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056148" y="3554156"/>
            <a:ext cx="1213306" cy="736593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50839" y="2128175"/>
            <a:ext cx="1640014" cy="675300"/>
          </a:xfrm>
          <a:prstGeom prst="rect">
            <a:avLst/>
          </a:prstGeom>
        </p:spPr>
      </p:pic>
      <p:sp>
        <p:nvSpPr>
          <p:cNvPr id="4" name="向右箭號 3"/>
          <p:cNvSpPr/>
          <p:nvPr/>
        </p:nvSpPr>
        <p:spPr>
          <a:xfrm>
            <a:off x="8722080" y="3922453"/>
            <a:ext cx="767655" cy="90992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向右箭號 18"/>
          <p:cNvSpPr/>
          <p:nvPr/>
        </p:nvSpPr>
        <p:spPr>
          <a:xfrm rot="10800000">
            <a:off x="1955032" y="3912926"/>
            <a:ext cx="767655" cy="113526"/>
          </a:xfrm>
          <a:prstGeom prst="rightArrow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6" name="群組 25"/>
          <p:cNvGrpSpPr/>
          <p:nvPr/>
        </p:nvGrpSpPr>
        <p:grpSpPr>
          <a:xfrm>
            <a:off x="2058912" y="4043363"/>
            <a:ext cx="7499698" cy="743990"/>
            <a:chOff x="2275856" y="5421707"/>
            <a:chExt cx="7499698" cy="743990"/>
          </a:xfrm>
        </p:grpSpPr>
        <p:pic>
          <p:nvPicPr>
            <p:cNvPr id="11" name="圖片 10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693"/>
            <a:stretch/>
          </p:blipFill>
          <p:spPr>
            <a:xfrm>
              <a:off x="2275856" y="5421707"/>
              <a:ext cx="1545802" cy="715812"/>
            </a:xfrm>
            <a:prstGeom prst="rect">
              <a:avLst/>
            </a:prstGeom>
          </p:spPr>
        </p:pic>
        <p:pic>
          <p:nvPicPr>
            <p:cNvPr id="20" name="圖片 19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693"/>
            <a:stretch/>
          </p:blipFill>
          <p:spPr>
            <a:xfrm>
              <a:off x="3719351" y="5449885"/>
              <a:ext cx="1545802" cy="715812"/>
            </a:xfrm>
            <a:prstGeom prst="rect">
              <a:avLst/>
            </a:prstGeom>
          </p:spPr>
        </p:pic>
        <p:pic>
          <p:nvPicPr>
            <p:cNvPr id="21" name="圖片 20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693"/>
            <a:stretch/>
          </p:blipFill>
          <p:spPr>
            <a:xfrm>
              <a:off x="5225883" y="5438618"/>
              <a:ext cx="1545802" cy="715812"/>
            </a:xfrm>
            <a:prstGeom prst="rect">
              <a:avLst/>
            </a:prstGeom>
          </p:spPr>
        </p:pic>
        <p:pic>
          <p:nvPicPr>
            <p:cNvPr id="22" name="圖片 21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693"/>
            <a:stretch/>
          </p:blipFill>
          <p:spPr>
            <a:xfrm>
              <a:off x="8229752" y="5421707"/>
              <a:ext cx="1545802" cy="715812"/>
            </a:xfrm>
            <a:prstGeom prst="rect">
              <a:avLst/>
            </a:prstGeom>
          </p:spPr>
        </p:pic>
        <p:pic>
          <p:nvPicPr>
            <p:cNvPr id="23" name="圖片 22"/>
            <p:cNvPicPr>
              <a:picLocks noChangeAspect="1"/>
            </p:cNvPicPr>
            <p:nvPr/>
          </p:nvPicPr>
          <p:blipFill rotWithShape="1"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3693"/>
            <a:stretch/>
          </p:blipFill>
          <p:spPr>
            <a:xfrm>
              <a:off x="6738561" y="5438618"/>
              <a:ext cx="1545802" cy="715812"/>
            </a:xfrm>
            <a:prstGeom prst="rect">
              <a:avLst/>
            </a:prstGeom>
          </p:spPr>
        </p:pic>
      </p:grpSp>
      <p:pic>
        <p:nvPicPr>
          <p:cNvPr id="24" name="圖片 23"/>
          <p:cNvPicPr>
            <a:picLocks noChangeAspect="1"/>
          </p:cNvPicPr>
          <p:nvPr/>
        </p:nvPicPr>
        <p:blipFill rotWithShape="1">
          <a:blip r:embed="rId9"/>
          <a:srcRect l="3198" t="9760" r="2599" b="9828"/>
          <a:stretch/>
        </p:blipFill>
        <p:spPr>
          <a:xfrm>
            <a:off x="7136381" y="2198625"/>
            <a:ext cx="1365250" cy="568037"/>
          </a:xfrm>
          <a:prstGeom prst="rect">
            <a:avLst/>
          </a:prstGeom>
        </p:spPr>
      </p:pic>
      <p:sp>
        <p:nvSpPr>
          <p:cNvPr id="27" name="橢圓 26"/>
          <p:cNvSpPr/>
          <p:nvPr/>
        </p:nvSpPr>
        <p:spPr>
          <a:xfrm>
            <a:off x="6939354" y="4798620"/>
            <a:ext cx="2040004" cy="720481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橢圓 29"/>
          <p:cNvSpPr/>
          <p:nvPr/>
        </p:nvSpPr>
        <p:spPr>
          <a:xfrm>
            <a:off x="4823735" y="4798620"/>
            <a:ext cx="2040004" cy="720481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文字方塊 31"/>
          <p:cNvSpPr txBox="1"/>
          <p:nvPr/>
        </p:nvSpPr>
        <p:spPr>
          <a:xfrm>
            <a:off x="2232600" y="4874401"/>
            <a:ext cx="3076575" cy="519351"/>
          </a:xfrm>
          <a:prstGeom prst="ellipse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Social Networking</a:t>
            </a:r>
            <a:endParaRPr lang="zh-TW" altLang="en-US" dirty="0">
              <a:solidFill>
                <a:schemeClr val="accent5">
                  <a:lumMod val="50000"/>
                </a:schemeClr>
              </a:solidFill>
              <a:latin typeface="Bahnschrift Light" panose="020B0502040204020203" pitchFamily="34" charset="0"/>
            </a:endParaRPr>
          </a:p>
        </p:txBody>
      </p:sp>
      <p:sp>
        <p:nvSpPr>
          <p:cNvPr id="33" name="文字方塊 32"/>
          <p:cNvSpPr txBox="1"/>
          <p:nvPr/>
        </p:nvSpPr>
        <p:spPr>
          <a:xfrm>
            <a:off x="7123138" y="4933569"/>
            <a:ext cx="17363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P2P Computing</a:t>
            </a:r>
            <a:endParaRPr lang="zh-TW" altLang="en-US" dirty="0">
              <a:solidFill>
                <a:schemeClr val="accent5">
                  <a:lumMod val="50000"/>
                </a:schemeClr>
              </a:solidFill>
              <a:latin typeface="Bahnschrift Light" panose="020B0502040204020203" pitchFamily="34" charset="0"/>
            </a:endParaRPr>
          </a:p>
        </p:txBody>
      </p:sp>
      <p:sp>
        <p:nvSpPr>
          <p:cNvPr id="34" name="文字方塊 33"/>
          <p:cNvSpPr txBox="1"/>
          <p:nvPr/>
        </p:nvSpPr>
        <p:spPr>
          <a:xfrm>
            <a:off x="5010674" y="4974194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>
                <a:solidFill>
                  <a:schemeClr val="accent5">
                    <a:lumMod val="50000"/>
                  </a:schemeClr>
                </a:solidFill>
                <a:latin typeface="Bahnschrift Light" panose="020B0502040204020203" pitchFamily="34" charset="0"/>
              </a:rPr>
              <a:t>Crowd Sourcing</a:t>
            </a:r>
            <a:endParaRPr lang="zh-TW" altLang="en-US" dirty="0">
              <a:solidFill>
                <a:schemeClr val="accent5">
                  <a:lumMod val="50000"/>
                </a:schemeClr>
              </a:solidFill>
              <a:latin typeface="Bahnschrift Light" panose="020B0502040204020203" pitchFamily="34" charset="0"/>
            </a:endParaRPr>
          </a:p>
        </p:txBody>
      </p:sp>
      <p:sp>
        <p:nvSpPr>
          <p:cNvPr id="36" name="雲朵形 35"/>
          <p:cNvSpPr/>
          <p:nvPr/>
        </p:nvSpPr>
        <p:spPr>
          <a:xfrm>
            <a:off x="4914346" y="2012084"/>
            <a:ext cx="1872344" cy="1015914"/>
          </a:xfrm>
          <a:prstGeom prst="cloud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雲朵形 36"/>
          <p:cNvSpPr/>
          <p:nvPr/>
        </p:nvSpPr>
        <p:spPr>
          <a:xfrm>
            <a:off x="6904061" y="2032371"/>
            <a:ext cx="1828320" cy="995627"/>
          </a:xfrm>
          <a:prstGeom prst="cloud">
            <a:avLst/>
          </a:prstGeom>
          <a:noFill/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1" name="橢圓 40"/>
          <p:cNvSpPr/>
          <p:nvPr/>
        </p:nvSpPr>
        <p:spPr>
          <a:xfrm>
            <a:off x="2690262" y="4790104"/>
            <a:ext cx="2040004" cy="720481"/>
          </a:xfrm>
          <a:prstGeom prst="ellipse">
            <a:avLst/>
          </a:prstGeom>
          <a:noFill/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7860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Coupon Endorsing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Diffusion by social endorser </a:t>
            </a:r>
          </a:p>
          <a:p>
            <a:r>
              <a:rPr lang="en-US" dirty="0" smtClean="0"/>
              <a:t>Factors:</a:t>
            </a:r>
          </a:p>
          <a:p>
            <a:pPr lvl="1"/>
            <a:r>
              <a:rPr lang="en-US" dirty="0" smtClean="0"/>
              <a:t>Preference</a:t>
            </a:r>
          </a:p>
          <a:p>
            <a:pPr lvl="1"/>
            <a:r>
              <a:rPr lang="en-US" dirty="0" smtClean="0"/>
              <a:t>Location</a:t>
            </a:r>
          </a:p>
          <a:p>
            <a:pPr lvl="1"/>
            <a:r>
              <a:rPr lang="en-US" dirty="0" smtClean="0"/>
              <a:t>Proneness</a:t>
            </a:r>
          </a:p>
          <a:p>
            <a:pPr lvl="1"/>
            <a:r>
              <a:rPr lang="en-US" dirty="0" smtClean="0"/>
              <a:t>Influence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0962" y="673983"/>
            <a:ext cx="4447212" cy="4058701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9039" y="4548188"/>
            <a:ext cx="2809875" cy="1628775"/>
          </a:xfrm>
          <a:prstGeom prst="rect">
            <a:avLst/>
          </a:prstGeom>
        </p:spPr>
      </p:pic>
      <p:pic>
        <p:nvPicPr>
          <p:cNvPr id="1028" name="Picture 4" descr="ãsocial networkãçåçæå°çµæ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9171" y="4286943"/>
            <a:ext cx="2179716" cy="15091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2205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51814" y="365126"/>
            <a:ext cx="11002297" cy="954856"/>
          </a:xfrm>
        </p:spPr>
        <p:txBody>
          <a:bodyPr>
            <a:normAutofit/>
          </a:bodyPr>
          <a:lstStyle/>
          <a:p>
            <a:r>
              <a:rPr kumimoji="1" lang="en-US" altLang="zh-TW" sz="4800" dirty="0" smtClean="0"/>
              <a:t>Traditional Financial Industry </a:t>
            </a:r>
            <a:endParaRPr kumimoji="1"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2058" y="1474839"/>
            <a:ext cx="4323062" cy="4475485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kumimoji="1" lang="en-US" altLang="zh-TW" sz="2400" dirty="0" smtClean="0"/>
              <a:t>Through </a:t>
            </a:r>
            <a:r>
              <a:rPr kumimoji="1" lang="en-US" altLang="zh-TW" sz="2400" b="1" dirty="0" smtClean="0"/>
              <a:t>financial institute</a:t>
            </a:r>
            <a:r>
              <a:rPr kumimoji="1" lang="zh-TW" altLang="en-US" sz="2400" b="1" dirty="0" smtClean="0"/>
              <a:t> </a:t>
            </a:r>
            <a:r>
              <a:rPr kumimoji="1" lang="en-US" altLang="zh-TW" sz="2400" b="1" dirty="0" smtClean="0"/>
              <a:t>(intermediary) </a:t>
            </a:r>
            <a:r>
              <a:rPr kumimoji="1" lang="en-US" altLang="zh-TW" sz="2400" dirty="0" smtClean="0"/>
              <a:t>, transferring funds from supplier to demander or  investing in the stock market </a:t>
            </a:r>
          </a:p>
          <a:p>
            <a:pPr lvl="1">
              <a:lnSpc>
                <a:spcPct val="120000"/>
              </a:lnSpc>
            </a:pPr>
            <a:r>
              <a:rPr kumimoji="1" lang="en-US" altLang="zh-TW" sz="2200" b="1" dirty="0" smtClean="0">
                <a:solidFill>
                  <a:schemeClr val="accent6"/>
                </a:solidFill>
              </a:rPr>
              <a:t>Direct financial market </a:t>
            </a:r>
            <a:r>
              <a:rPr kumimoji="1" lang="en-US" altLang="zh-TW" sz="2200" dirty="0" smtClean="0">
                <a:solidFill>
                  <a:schemeClr val="accent6"/>
                </a:solidFill>
              </a:rPr>
              <a:t>(stock, bond)</a:t>
            </a:r>
          </a:p>
          <a:p>
            <a:pPr lvl="1">
              <a:lnSpc>
                <a:spcPct val="120000"/>
              </a:lnSpc>
            </a:pPr>
            <a:r>
              <a:rPr kumimoji="1" lang="en-US" altLang="zh-TW" sz="2200" b="1" dirty="0" smtClean="0">
                <a:solidFill>
                  <a:schemeClr val="accent6"/>
                </a:solidFill>
              </a:rPr>
              <a:t>Indirect financial market </a:t>
            </a:r>
            <a:r>
              <a:rPr kumimoji="1" lang="en-US" altLang="zh-TW" sz="2200" dirty="0" smtClean="0">
                <a:solidFill>
                  <a:schemeClr val="accent6"/>
                </a:solidFill>
              </a:rPr>
              <a:t>(fund, </a:t>
            </a:r>
            <a:r>
              <a:rPr kumimoji="1" lang="en-US" altLang="zh-TW" sz="2200" dirty="0" smtClean="0">
                <a:solidFill>
                  <a:schemeClr val="accent6"/>
                </a:solidFill>
                <a:ea typeface="新細明體"/>
              </a:rPr>
              <a:t>insurance)</a:t>
            </a:r>
            <a:endParaRPr kumimoji="1" lang="en-US" altLang="zh-TW" sz="2200" dirty="0" smtClean="0">
              <a:solidFill>
                <a:schemeClr val="accent6"/>
              </a:solidFill>
            </a:endParaRPr>
          </a:p>
          <a:p>
            <a:pPr marL="457200" lvl="1" indent="0">
              <a:lnSpc>
                <a:spcPct val="120000"/>
              </a:lnSpc>
              <a:buNone/>
            </a:pPr>
            <a:endParaRPr kumimoji="1" lang="zh-TW" altLang="en-US" sz="2200" dirty="0">
              <a:solidFill>
                <a:schemeClr val="accent6"/>
              </a:solidFill>
            </a:endParaRPr>
          </a:p>
          <a:p>
            <a:pPr>
              <a:lnSpc>
                <a:spcPct val="120000"/>
              </a:lnSpc>
            </a:pPr>
            <a:endParaRPr kumimoji="1"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2</a:t>
            </a:fld>
            <a:endParaRPr lang="zh-TW" altLang="en-US" dirty="0"/>
          </a:p>
        </p:txBody>
      </p:sp>
      <p:graphicFrame>
        <p:nvGraphicFramePr>
          <p:cNvPr id="6" name="資料庫圖表 7"/>
          <p:cNvGraphicFramePr/>
          <p:nvPr>
            <p:extLst/>
          </p:nvPr>
        </p:nvGraphicFramePr>
        <p:xfrm>
          <a:off x="0" y="-12459"/>
          <a:ext cx="12192000" cy="3775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8" name="群組 7"/>
          <p:cNvGrpSpPr/>
          <p:nvPr/>
        </p:nvGrpSpPr>
        <p:grpSpPr>
          <a:xfrm>
            <a:off x="4961948" y="1901349"/>
            <a:ext cx="7013039" cy="3878905"/>
            <a:chOff x="841678" y="477629"/>
            <a:chExt cx="10041140" cy="5696637"/>
          </a:xfrm>
        </p:grpSpPr>
        <p:pic>
          <p:nvPicPr>
            <p:cNvPr id="9" name="圖片 8"/>
            <p:cNvPicPr>
              <a:picLocks noChangeAspect="1"/>
            </p:cNvPicPr>
            <p:nvPr/>
          </p:nvPicPr>
          <p:blipFill rotWithShape="1">
            <a:blip r:embed="rId7"/>
            <a:srcRect l="69757" t="24859"/>
            <a:stretch/>
          </p:blipFill>
          <p:spPr>
            <a:xfrm>
              <a:off x="841678" y="2105077"/>
              <a:ext cx="2012267" cy="1831645"/>
            </a:xfrm>
            <a:prstGeom prst="rect">
              <a:avLst/>
            </a:prstGeom>
          </p:spPr>
        </p:pic>
        <p:pic>
          <p:nvPicPr>
            <p:cNvPr id="10" name="圖片 9"/>
            <p:cNvPicPr>
              <a:picLocks noChangeAspect="1"/>
            </p:cNvPicPr>
            <p:nvPr/>
          </p:nvPicPr>
          <p:blipFill rotWithShape="1">
            <a:blip r:embed="rId7"/>
            <a:srcRect t="14327" r="71139" b="37429"/>
            <a:stretch/>
          </p:blipFill>
          <p:spPr>
            <a:xfrm>
              <a:off x="7426921" y="477629"/>
              <a:ext cx="1787877" cy="1094886"/>
            </a:xfrm>
            <a:prstGeom prst="rect">
              <a:avLst/>
            </a:prstGeom>
          </p:spPr>
        </p:pic>
        <p:pic>
          <p:nvPicPr>
            <p:cNvPr id="11" name="圖片 10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6389" t="63938" r="2499" b="10350"/>
            <a:stretch/>
          </p:blipFill>
          <p:spPr>
            <a:xfrm>
              <a:off x="8203123" y="4725803"/>
              <a:ext cx="1643076" cy="1448463"/>
            </a:xfrm>
            <a:prstGeom prst="rect">
              <a:avLst/>
            </a:prstGeom>
          </p:spPr>
        </p:pic>
        <p:pic>
          <p:nvPicPr>
            <p:cNvPr id="12" name="圖片 11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44618" y="2432349"/>
              <a:ext cx="1458913" cy="1375546"/>
            </a:xfrm>
            <a:prstGeom prst="rect">
              <a:avLst/>
            </a:prstGeom>
          </p:spPr>
        </p:pic>
        <p:pic>
          <p:nvPicPr>
            <p:cNvPr id="13" name="圖片 12"/>
            <p:cNvPicPr>
              <a:picLocks noChangeAspect="1"/>
            </p:cNvPicPr>
            <p:nvPr/>
          </p:nvPicPr>
          <p:blipFill rotWithShape="1">
            <a:blip r:embed="rId7"/>
            <a:srcRect t="61656" r="71139"/>
            <a:stretch/>
          </p:blipFill>
          <p:spPr>
            <a:xfrm>
              <a:off x="8447054" y="1355855"/>
              <a:ext cx="1756356" cy="854856"/>
            </a:xfrm>
            <a:prstGeom prst="rect">
              <a:avLst/>
            </a:prstGeom>
          </p:spPr>
        </p:pic>
        <p:pic>
          <p:nvPicPr>
            <p:cNvPr id="14" name="圖片 13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1" t="8710" r="-117" b="11968"/>
            <a:stretch/>
          </p:blipFill>
          <p:spPr>
            <a:xfrm>
              <a:off x="8635962" y="2965022"/>
              <a:ext cx="1453906" cy="1151909"/>
            </a:xfrm>
            <a:prstGeom prst="rect">
              <a:avLst/>
            </a:prstGeom>
          </p:spPr>
        </p:pic>
        <p:sp>
          <p:nvSpPr>
            <p:cNvPr id="15" name="左-右雙向箭號 14"/>
            <p:cNvSpPr/>
            <p:nvPr/>
          </p:nvSpPr>
          <p:spPr>
            <a:xfrm>
              <a:off x="3075212" y="3031588"/>
              <a:ext cx="1629860" cy="391027"/>
            </a:xfrm>
            <a:prstGeom prst="leftRightArrow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6" name="左-右雙向箭號 15"/>
            <p:cNvSpPr/>
            <p:nvPr/>
          </p:nvSpPr>
          <p:spPr>
            <a:xfrm rot="20902015">
              <a:off x="6672128" y="1738586"/>
              <a:ext cx="1549609" cy="425144"/>
            </a:xfrm>
            <a:prstGeom prst="leftRightArrow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7" name="左-右雙向箭號 16"/>
            <p:cNvSpPr/>
            <p:nvPr/>
          </p:nvSpPr>
          <p:spPr>
            <a:xfrm>
              <a:off x="6537103" y="3120123"/>
              <a:ext cx="1917369" cy="445137"/>
            </a:xfrm>
            <a:prstGeom prst="leftRightArrow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8" name="左-右雙向箭號 17"/>
            <p:cNvSpPr/>
            <p:nvPr/>
          </p:nvSpPr>
          <p:spPr>
            <a:xfrm rot="1527751">
              <a:off x="6430077" y="4486650"/>
              <a:ext cx="2131419" cy="531354"/>
            </a:xfrm>
            <a:prstGeom prst="leftRightArrow">
              <a:avLst/>
            </a:prstGeom>
            <a:solidFill>
              <a:srgbClr val="FF9933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/>
            </a:p>
          </p:txBody>
        </p:sp>
        <p:sp>
          <p:nvSpPr>
            <p:cNvPr id="19" name="文字方塊 18"/>
            <p:cNvSpPr txBox="1"/>
            <p:nvPr/>
          </p:nvSpPr>
          <p:spPr>
            <a:xfrm rot="21598502">
              <a:off x="3503264" y="2689031"/>
              <a:ext cx="833599" cy="497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600" b="1" dirty="0" smtClean="0"/>
                <a:t>fund</a:t>
              </a:r>
              <a:endParaRPr kumimoji="1" lang="zh-TW" altLang="en-US" sz="1600" b="1" dirty="0"/>
            </a:p>
          </p:txBody>
        </p:sp>
        <p:sp>
          <p:nvSpPr>
            <p:cNvPr id="20" name="文字方塊 19"/>
            <p:cNvSpPr txBox="1"/>
            <p:nvPr/>
          </p:nvSpPr>
          <p:spPr>
            <a:xfrm rot="20880000">
              <a:off x="6969624" y="1455811"/>
              <a:ext cx="796877" cy="497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600" b="1" dirty="0" smtClean="0"/>
                <a:t>loan</a:t>
              </a:r>
              <a:endParaRPr kumimoji="1" lang="zh-TW" altLang="en-US" sz="1600" b="1" dirty="0"/>
            </a:p>
          </p:txBody>
        </p:sp>
        <p:sp>
          <p:nvSpPr>
            <p:cNvPr id="21" name="文字方塊 20"/>
            <p:cNvSpPr txBox="1"/>
            <p:nvPr/>
          </p:nvSpPr>
          <p:spPr>
            <a:xfrm rot="20880000">
              <a:off x="6838323" y="1961661"/>
              <a:ext cx="1314938" cy="54240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b="1" dirty="0" smtClean="0"/>
                <a:t>interest</a:t>
              </a:r>
              <a:endParaRPr kumimoji="1" lang="zh-TW" altLang="en-US" b="1" dirty="0"/>
            </a:p>
          </p:txBody>
        </p:sp>
        <p:sp>
          <p:nvSpPr>
            <p:cNvPr id="22" name="文字方塊 21"/>
            <p:cNvSpPr txBox="1"/>
            <p:nvPr/>
          </p:nvSpPr>
          <p:spPr>
            <a:xfrm rot="21598502">
              <a:off x="3452824" y="3318383"/>
              <a:ext cx="1034837" cy="497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600" b="1" dirty="0" smtClean="0"/>
                <a:t>return</a:t>
              </a:r>
              <a:endParaRPr kumimoji="1" lang="zh-TW" altLang="en-US" sz="1600" b="1" dirty="0"/>
            </a:p>
          </p:txBody>
        </p:sp>
        <p:sp>
          <p:nvSpPr>
            <p:cNvPr id="23" name="文字方塊 22"/>
            <p:cNvSpPr txBox="1"/>
            <p:nvPr/>
          </p:nvSpPr>
          <p:spPr>
            <a:xfrm rot="1742">
              <a:off x="6782652" y="2814111"/>
              <a:ext cx="1637728" cy="497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600" b="1" dirty="0" smtClean="0"/>
                <a:t>Investment</a:t>
              </a:r>
              <a:endParaRPr kumimoji="1" lang="zh-TW" altLang="en-US" sz="1600" b="1" dirty="0"/>
            </a:p>
          </p:txBody>
        </p:sp>
        <p:sp>
          <p:nvSpPr>
            <p:cNvPr id="24" name="文字方塊 23"/>
            <p:cNvSpPr txBox="1"/>
            <p:nvPr/>
          </p:nvSpPr>
          <p:spPr>
            <a:xfrm rot="1742">
              <a:off x="6866904" y="3438919"/>
              <a:ext cx="1160061" cy="497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600" b="1" dirty="0" smtClean="0"/>
                <a:t>Return </a:t>
              </a:r>
              <a:endParaRPr kumimoji="1" lang="zh-TW" altLang="en-US" sz="1600" b="1" dirty="0"/>
            </a:p>
          </p:txBody>
        </p:sp>
        <p:pic>
          <p:nvPicPr>
            <p:cNvPr id="25" name="圖片 24"/>
            <p:cNvPicPr>
              <a:picLocks noChangeAspect="1"/>
            </p:cNvPicPr>
            <p:nvPr/>
          </p:nvPicPr>
          <p:blipFill rotWithShape="1">
            <a:blip r:embed="rId7"/>
            <a:srcRect t="14327" r="71139" b="37429"/>
            <a:stretch/>
          </p:blipFill>
          <p:spPr>
            <a:xfrm flipH="1">
              <a:off x="9094941" y="4293632"/>
              <a:ext cx="1787877" cy="1094885"/>
            </a:xfrm>
            <a:prstGeom prst="rect">
              <a:avLst/>
            </a:prstGeom>
          </p:spPr>
        </p:pic>
        <p:sp>
          <p:nvSpPr>
            <p:cNvPr id="26" name="文字方塊 25"/>
            <p:cNvSpPr txBox="1"/>
            <p:nvPr/>
          </p:nvSpPr>
          <p:spPr>
            <a:xfrm rot="1511547">
              <a:off x="7117278" y="4242517"/>
              <a:ext cx="991414" cy="497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600" b="1" dirty="0" smtClean="0"/>
                <a:t>Stock </a:t>
              </a:r>
              <a:endParaRPr kumimoji="1" lang="zh-TW" altLang="en-US" sz="1600" b="1" dirty="0"/>
            </a:p>
          </p:txBody>
        </p:sp>
        <p:sp>
          <p:nvSpPr>
            <p:cNvPr id="27" name="文字方塊 26"/>
            <p:cNvSpPr txBox="1"/>
            <p:nvPr/>
          </p:nvSpPr>
          <p:spPr>
            <a:xfrm rot="1511547">
              <a:off x="6788558" y="4829524"/>
              <a:ext cx="1081475" cy="49720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zh-TW" sz="1600" b="1" dirty="0" smtClean="0"/>
                <a:t>Bonus </a:t>
              </a:r>
              <a:endParaRPr kumimoji="1" lang="zh-TW" altLang="en-US" sz="1600" b="1" dirty="0"/>
            </a:p>
          </p:txBody>
        </p:sp>
        <p:sp>
          <p:nvSpPr>
            <p:cNvPr id="28" name="文字方塊 27"/>
            <p:cNvSpPr txBox="1"/>
            <p:nvPr/>
          </p:nvSpPr>
          <p:spPr>
            <a:xfrm>
              <a:off x="4857824" y="3813595"/>
              <a:ext cx="1497790" cy="85881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lvl="0" eaLnBrk="0" fontAlgn="base" hangingPunct="0">
                <a:spcBef>
                  <a:spcPct val="0"/>
                </a:spcBef>
                <a:spcAft>
                  <a:spcPct val="0"/>
                </a:spcAft>
              </a:pPr>
              <a:r>
                <a:rPr lang="en-US" altLang="en-US" sz="1600" dirty="0" smtClean="0">
                  <a:solidFill>
                    <a:srgbClr val="212121"/>
                  </a:solidFill>
                  <a:latin typeface="Arial Unicode MS"/>
                  <a:ea typeface="inherit"/>
                </a:rPr>
                <a:t>Financial </a:t>
              </a:r>
              <a:r>
                <a:rPr lang="en-US" altLang="en-US" sz="1600" dirty="0">
                  <a:solidFill>
                    <a:srgbClr val="212121"/>
                  </a:solidFill>
                  <a:latin typeface="Arial Unicode MS"/>
                  <a:ea typeface="inherit"/>
                </a:rPr>
                <a:t>institution</a:t>
              </a:r>
              <a:r>
                <a:rPr lang="en-US" altLang="en-US" sz="300" dirty="0"/>
                <a:t> </a:t>
              </a:r>
              <a:endParaRPr lang="en-US" altLang="en-US" sz="1200" dirty="0">
                <a:latin typeface="Arial" panose="020B0604020202020204" pitchFamily="34" charset="0"/>
              </a:endParaRPr>
            </a:p>
          </p:txBody>
        </p:sp>
        <p:sp>
          <p:nvSpPr>
            <p:cNvPr id="29" name="文字方塊 28"/>
            <p:cNvSpPr txBox="1"/>
            <p:nvPr/>
          </p:nvSpPr>
          <p:spPr>
            <a:xfrm>
              <a:off x="925721" y="4011537"/>
              <a:ext cx="2401639" cy="5424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b="1" dirty="0" smtClean="0"/>
                <a:t>Fund provider </a:t>
              </a:r>
              <a:endParaRPr kumimoji="1" lang="zh-TW" altLang="en-US" b="1" dirty="0"/>
            </a:p>
          </p:txBody>
        </p:sp>
      </p:grp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0" name="Rectangle 2"/>
          <p:cNvSpPr>
            <a:spLocks noChangeArrowheads="1"/>
          </p:cNvSpPr>
          <p:nvPr/>
        </p:nvSpPr>
        <p:spPr bwMode="auto">
          <a:xfrm>
            <a:off x="152400" y="242500"/>
            <a:ext cx="65" cy="2769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632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441540"/>
            <a:ext cx="10515600" cy="1325563"/>
          </a:xfrm>
        </p:spPr>
        <p:txBody>
          <a:bodyPr/>
          <a:lstStyle/>
          <a:p>
            <a:r>
              <a:rPr lang="en-US" dirty="0" smtClean="0"/>
              <a:t>Social Coupon Endorsing : Processes </a:t>
            </a:r>
            <a:endParaRPr lang="en-US" dirty="0"/>
          </a:p>
        </p:txBody>
      </p:sp>
      <p:pic>
        <p:nvPicPr>
          <p:cNvPr id="5" name="圖片 4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6910" y="2318918"/>
            <a:ext cx="4630520" cy="3799523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1300" y="2503075"/>
            <a:ext cx="6045610" cy="3431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716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Social </a:t>
            </a:r>
            <a:r>
              <a:rPr lang="en-US" dirty="0"/>
              <a:t>C</a:t>
            </a:r>
            <a:r>
              <a:rPr lang="en-US" dirty="0" smtClean="0"/>
              <a:t>oupon Endorsing: Results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4" name="image5.png"/>
          <p:cNvPicPr/>
          <p:nvPr/>
        </p:nvPicPr>
        <p:blipFill>
          <a:blip r:embed="rId2"/>
          <a:srcRect/>
          <a:stretch>
            <a:fillRect/>
          </a:stretch>
        </p:blipFill>
        <p:spPr>
          <a:xfrm>
            <a:off x="6907696" y="1366010"/>
            <a:ext cx="4320208" cy="4757530"/>
          </a:xfrm>
          <a:prstGeom prst="rect">
            <a:avLst/>
          </a:prstGeom>
          <a:ln/>
        </p:spPr>
      </p:pic>
      <p:graphicFrame>
        <p:nvGraphicFramePr>
          <p:cNvPr id="5" name="Chart 16"/>
          <p:cNvGraphicFramePr/>
          <p:nvPr>
            <p:extLst>
              <p:ext uri="{D42A27DB-BD31-4B8C-83A1-F6EECF244321}">
                <p14:modId xmlns:p14="http://schemas.microsoft.com/office/powerpoint/2010/main" val="3075342209"/>
              </p:ext>
            </p:extLst>
          </p:nvPr>
        </p:nvGraphicFramePr>
        <p:xfrm>
          <a:off x="1269019" y="1425645"/>
          <a:ext cx="4137867" cy="247712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21"/>
          <p:cNvGraphicFramePr/>
          <p:nvPr>
            <p:extLst>
              <p:ext uri="{D42A27DB-BD31-4B8C-83A1-F6EECF244321}">
                <p14:modId xmlns:p14="http://schemas.microsoft.com/office/powerpoint/2010/main" val="3830776765"/>
              </p:ext>
            </p:extLst>
          </p:nvPr>
        </p:nvGraphicFramePr>
        <p:xfrm>
          <a:off x="1269018" y="3945144"/>
          <a:ext cx="4137867" cy="23667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711042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P2P Currency Exchange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067321"/>
            <a:ext cx="10515600" cy="4351338"/>
          </a:xfrm>
        </p:spPr>
        <p:txBody>
          <a:bodyPr/>
          <a:lstStyle/>
          <a:p>
            <a:r>
              <a:rPr lang="en-US" dirty="0" smtClean="0"/>
              <a:t>Concepts</a:t>
            </a:r>
            <a:r>
              <a:rPr lang="en-US" dirty="0"/>
              <a:t>: </a:t>
            </a:r>
            <a:endParaRPr lang="en-US" dirty="0" smtClean="0"/>
          </a:p>
          <a:p>
            <a:pPr lvl="1"/>
            <a:r>
              <a:rPr lang="en-US" sz="2800" dirty="0" smtClean="0"/>
              <a:t>Location based P2P support &amp; economy   </a:t>
            </a:r>
          </a:p>
          <a:p>
            <a:pPr lvl="1"/>
            <a:r>
              <a:rPr lang="en-US" sz="2800" dirty="0" smtClean="0"/>
              <a:t>Currency </a:t>
            </a:r>
            <a:r>
              <a:rPr lang="en-US" sz="2800" dirty="0"/>
              <a:t>exchange cutting out the middleman, </a:t>
            </a:r>
            <a:r>
              <a:rPr lang="en-US" sz="2800" dirty="0" smtClean="0"/>
              <a:t>banks, </a:t>
            </a:r>
            <a:r>
              <a:rPr lang="en-US" sz="2800" dirty="0"/>
              <a:t>and </a:t>
            </a:r>
            <a:r>
              <a:rPr lang="en-US" sz="2800" dirty="0" smtClean="0"/>
              <a:t>brokers</a:t>
            </a:r>
            <a:endParaRPr lang="en-US" sz="2800" dirty="0"/>
          </a:p>
          <a:p>
            <a:pPr lvl="1"/>
            <a:r>
              <a:rPr lang="en-US" sz="2800" dirty="0"/>
              <a:t>T</a:t>
            </a:r>
            <a:r>
              <a:rPr lang="en-US" sz="2800" dirty="0" smtClean="0"/>
              <a:t>wo </a:t>
            </a:r>
            <a:r>
              <a:rPr lang="en-US" sz="2800" dirty="0"/>
              <a:t>parties or individual to exchange directly </a:t>
            </a:r>
            <a:endParaRPr lang="en-US" sz="2800" dirty="0" smtClean="0"/>
          </a:p>
          <a:p>
            <a:r>
              <a:rPr lang="en-US" dirty="0" smtClean="0"/>
              <a:t>Techniques: </a:t>
            </a:r>
            <a:endParaRPr lang="en-US" dirty="0"/>
          </a:p>
          <a:p>
            <a:pPr lvl="1"/>
            <a:r>
              <a:rPr lang="en-US" sz="2800" dirty="0" smtClean="0"/>
              <a:t>Online to offline exchange model </a:t>
            </a:r>
          </a:p>
          <a:p>
            <a:pPr lvl="1"/>
            <a:r>
              <a:rPr lang="en-US" sz="2800" dirty="0" smtClean="0"/>
              <a:t>Matching based location and social intelligence </a:t>
            </a:r>
            <a:endParaRPr lang="en-US" sz="2800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0" y="26860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07134" y="2716213"/>
            <a:ext cx="2240913" cy="3449057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6551" y="4288629"/>
            <a:ext cx="4877121" cy="2125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891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97742" y="2394641"/>
            <a:ext cx="2764938" cy="1578472"/>
          </a:xfrm>
          <a:prstGeom prst="rect">
            <a:avLst/>
          </a:prstGeom>
        </p:spPr>
      </p:pic>
      <p:pic>
        <p:nvPicPr>
          <p:cNvPr id="9" name="Picture 4" descr="ãsocial networkãçåçæå°çµæ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8431" y="1286438"/>
            <a:ext cx="2520848" cy="1718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674" name="標題 1"/>
          <p:cNvSpPr>
            <a:spLocks noGrp="1"/>
          </p:cNvSpPr>
          <p:nvPr>
            <p:ph type="title"/>
          </p:nvPr>
        </p:nvSpPr>
        <p:spPr>
          <a:xfrm>
            <a:off x="404191" y="318742"/>
            <a:ext cx="11787809" cy="1325563"/>
          </a:xfrm>
        </p:spPr>
        <p:txBody>
          <a:bodyPr/>
          <a:lstStyle/>
          <a:p>
            <a:r>
              <a:rPr lang="en-US" dirty="0" smtClean="0"/>
              <a:t> P2P Currency Exchange  </a:t>
            </a:r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47276" y="2273288"/>
            <a:ext cx="7252713" cy="3795003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1750" y="3339073"/>
            <a:ext cx="1011051" cy="1011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747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/>
              <a:t>   </a:t>
            </a:r>
            <a:fld id="{66C53FE0-DFDF-4122-A850-A5399E395ABE}" type="slidenum">
              <a:rPr lang="en-US" altLang="zh-TW" smtClean="0"/>
              <a:pPr>
                <a:defRPr/>
              </a:pPr>
              <a:t>24</a:t>
            </a:fld>
            <a:endParaRPr lang="en-US" altLang="zh-TW" dirty="0"/>
          </a:p>
        </p:txBody>
      </p:sp>
      <p:pic>
        <p:nvPicPr>
          <p:cNvPr id="8" name="圖片 7" descr="structure18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1097" y="696109"/>
            <a:ext cx="4806833" cy="5655082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0" y="3176588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4070" y="783285"/>
            <a:ext cx="4943657" cy="2582705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3675594"/>
            <a:ext cx="4641476" cy="2645117"/>
          </a:xfrm>
          <a:prstGeom prst="rect">
            <a:avLst/>
          </a:prstGeom>
        </p:spPr>
      </p:pic>
      <p:sp>
        <p:nvSpPr>
          <p:cNvPr id="16" name="文字方塊 15"/>
          <p:cNvSpPr txBox="1"/>
          <p:nvPr/>
        </p:nvSpPr>
        <p:spPr>
          <a:xfrm>
            <a:off x="1865528" y="750820"/>
            <a:ext cx="2855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Recommendation Accuracy </a:t>
            </a:r>
            <a:endParaRPr lang="en-US" dirty="0"/>
          </a:p>
        </p:txBody>
      </p:sp>
      <p:sp>
        <p:nvSpPr>
          <p:cNvPr id="17" name="文字方塊 16"/>
          <p:cNvSpPr txBox="1"/>
          <p:nvPr/>
        </p:nvSpPr>
        <p:spPr>
          <a:xfrm>
            <a:off x="1697440" y="3360805"/>
            <a:ext cx="33855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Recommendation feedback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6339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P2P Lending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784411" y="1435660"/>
            <a:ext cx="10515600" cy="4351338"/>
          </a:xfrm>
        </p:spPr>
        <p:txBody>
          <a:bodyPr/>
          <a:lstStyle/>
          <a:p>
            <a:pPr marL="228600" lvl="1">
              <a:spcBef>
                <a:spcPts val="1000"/>
              </a:spcBef>
            </a:pPr>
            <a:r>
              <a:rPr lang="en-US" sz="2800" dirty="0" smtClean="0"/>
              <a:t>Concepts:</a:t>
            </a:r>
            <a:r>
              <a:rPr lang="zh-TW" altLang="en-US" sz="2800" dirty="0" smtClean="0"/>
              <a:t> </a:t>
            </a:r>
            <a:endParaRPr lang="en-US" altLang="zh-TW" sz="2800" dirty="0" smtClean="0"/>
          </a:p>
          <a:p>
            <a:pPr marL="685800" lvl="2">
              <a:spcBef>
                <a:spcPts val="1000"/>
              </a:spcBef>
            </a:pPr>
            <a:r>
              <a:rPr lang="en-US" sz="2400" dirty="0" smtClean="0"/>
              <a:t>Soliciting loan from peers (strangers) instead of institutes  (banks).</a:t>
            </a:r>
          </a:p>
          <a:p>
            <a:pPr marL="685800" lvl="2">
              <a:spcBef>
                <a:spcPts val="1000"/>
              </a:spcBef>
            </a:pPr>
            <a:r>
              <a:rPr lang="en-US" sz="2400" dirty="0" smtClean="0"/>
              <a:t>Higher return (lenders) , lower rate (borrowers)</a:t>
            </a:r>
            <a:endParaRPr lang="en-US" sz="1400" dirty="0" smtClean="0"/>
          </a:p>
          <a:p>
            <a:r>
              <a:rPr lang="en-US" dirty="0" smtClean="0"/>
              <a:t>Business problem: Successful matching between borrowers and lenders</a:t>
            </a:r>
          </a:p>
          <a:p>
            <a:r>
              <a:rPr lang="en-US" dirty="0" smtClean="0"/>
              <a:t>Lending factors: loan, interest rate, risk, </a:t>
            </a:r>
            <a:r>
              <a:rPr lang="en-US" dirty="0"/>
              <a:t>preference </a:t>
            </a:r>
            <a:endParaRPr lang="en-US" dirty="0" smtClean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0715" y="4220171"/>
            <a:ext cx="3018201" cy="1909170"/>
          </a:xfrm>
          <a:prstGeom prst="rect">
            <a:avLst/>
          </a:prstGeom>
        </p:spPr>
      </p:pic>
      <p:pic>
        <p:nvPicPr>
          <p:cNvPr id="1026" name="Picture 2" descr="ãp2p LOANãçåçæå°çµæ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066" y="4162177"/>
            <a:ext cx="4118502" cy="2025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9248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P2P  Student Lending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Processes</a:t>
            </a:r>
            <a:endParaRPr lang="en-US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284194" y="2275653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49" name="圖片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1062" y="1924866"/>
            <a:ext cx="6497553" cy="348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2012" y="2671842"/>
            <a:ext cx="3508034" cy="2849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326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P2P Lending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圖片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2835" y="2075049"/>
            <a:ext cx="5255260" cy="3743325"/>
          </a:xfrm>
          <a:prstGeom prst="rect">
            <a:avLst/>
          </a:prstGeom>
          <a:noFill/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6981" y="4135306"/>
            <a:ext cx="4297568" cy="2152408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8881" y="1825625"/>
            <a:ext cx="4355667" cy="21815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23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77689" y="324533"/>
            <a:ext cx="10515600" cy="1325563"/>
          </a:xfrm>
        </p:spPr>
        <p:txBody>
          <a:bodyPr/>
          <a:lstStyle/>
          <a:p>
            <a:r>
              <a:rPr lang="en-US" dirty="0" smtClean="0"/>
              <a:t>Social Insurance Formation 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8200" y="1435729"/>
            <a:ext cx="10515600" cy="4351338"/>
          </a:xfrm>
        </p:spPr>
        <p:txBody>
          <a:bodyPr/>
          <a:lstStyle/>
          <a:p>
            <a:r>
              <a:rPr lang="en-US" dirty="0" smtClean="0"/>
              <a:t>Concept: </a:t>
            </a:r>
          </a:p>
          <a:p>
            <a:pPr lvl="1"/>
            <a:r>
              <a:rPr lang="en-US" dirty="0" smtClean="0"/>
              <a:t>A </a:t>
            </a:r>
            <a:r>
              <a:rPr lang="en-US" dirty="0"/>
              <a:t>group </a:t>
            </a:r>
            <a:r>
              <a:rPr lang="en-US" dirty="0" smtClean="0"/>
              <a:t>o </a:t>
            </a:r>
            <a:r>
              <a:rPr lang="en-US" dirty="0"/>
              <a:t>people who share similar risk profiles </a:t>
            </a:r>
            <a:r>
              <a:rPr lang="en-US" dirty="0" smtClean="0"/>
              <a:t>forms </a:t>
            </a:r>
            <a:r>
              <a:rPr lang="en-US" dirty="0"/>
              <a:t>an risk protection </a:t>
            </a:r>
            <a:r>
              <a:rPr lang="en-US" dirty="0" smtClean="0"/>
              <a:t>agreement of mutual </a:t>
            </a:r>
            <a:r>
              <a:rPr lang="en-US" dirty="0"/>
              <a:t>assistance </a:t>
            </a:r>
            <a:endParaRPr lang="en-US" dirty="0" smtClean="0"/>
          </a:p>
          <a:p>
            <a:pPr lvl="1"/>
            <a:r>
              <a:rPr lang="en-US" dirty="0" smtClean="0"/>
              <a:t>Group reinsurance </a:t>
            </a:r>
          </a:p>
          <a:p>
            <a:r>
              <a:rPr lang="en-US" dirty="0" smtClean="0"/>
              <a:t>Success </a:t>
            </a:r>
            <a:r>
              <a:rPr lang="en-US" dirty="0"/>
              <a:t>factor: </a:t>
            </a:r>
            <a:r>
              <a:rPr lang="en-US" dirty="0" smtClean="0"/>
              <a:t>inclination, similarity, trustiness </a:t>
            </a:r>
          </a:p>
        </p:txBody>
      </p:sp>
      <p:grpSp>
        <p:nvGrpSpPr>
          <p:cNvPr id="6" name="群組 5"/>
          <p:cNvGrpSpPr/>
          <p:nvPr/>
        </p:nvGrpSpPr>
        <p:grpSpPr>
          <a:xfrm>
            <a:off x="1759949" y="3611398"/>
            <a:ext cx="4336051" cy="2565565"/>
            <a:chOff x="1090289" y="4009594"/>
            <a:chExt cx="4753417" cy="2585507"/>
          </a:xfrm>
        </p:grpSpPr>
        <p:pic>
          <p:nvPicPr>
            <p:cNvPr id="7" name="圖片 6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199529" y="4363381"/>
              <a:ext cx="4396622" cy="2114354"/>
            </a:xfrm>
            <a:prstGeom prst="rect">
              <a:avLst/>
            </a:prstGeom>
          </p:spPr>
        </p:pic>
        <p:sp>
          <p:nvSpPr>
            <p:cNvPr id="8" name="矩形 7"/>
            <p:cNvSpPr/>
            <p:nvPr/>
          </p:nvSpPr>
          <p:spPr>
            <a:xfrm>
              <a:off x="1090289" y="4009594"/>
              <a:ext cx="4753417" cy="2585507"/>
            </a:xfrm>
            <a:prstGeom prst="rect">
              <a:avLst/>
            </a:prstGeom>
            <a:noFill/>
            <a:ln>
              <a:solidFill>
                <a:schemeClr val="tx2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>
              <a:defPPr>
                <a:defRPr lang="zh-TW"/>
              </a:defPPr>
              <a:lvl1pPr marL="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TW" altLang="en-US"/>
            </a:p>
          </p:txBody>
        </p:sp>
      </p:grpSp>
      <p:pic>
        <p:nvPicPr>
          <p:cNvPr id="9" name="Picture 2" descr="ãP2P INSURANCE MODELãçåçæå°çµæ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7748" y="3731559"/>
            <a:ext cx="3888927" cy="2225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橢圓 9"/>
          <p:cNvSpPr/>
          <p:nvPr/>
        </p:nvSpPr>
        <p:spPr>
          <a:xfrm>
            <a:off x="6923316" y="4681492"/>
            <a:ext cx="828913" cy="75784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2735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07461" y="386828"/>
            <a:ext cx="9811778" cy="1143001"/>
          </a:xfrm>
        </p:spPr>
        <p:txBody>
          <a:bodyPr/>
          <a:lstStyle/>
          <a:p>
            <a:r>
              <a:rPr lang="en-US" altLang="zh-TW" sz="3600" dirty="0"/>
              <a:t> </a:t>
            </a:r>
            <a:r>
              <a:rPr lang="en-US" altLang="zh-TW" sz="3600" dirty="0" smtClean="0"/>
              <a:t>P2P Insurance Formation Process</a:t>
            </a:r>
            <a:endParaRPr lang="zh-TW" altLang="en-US" sz="36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4114800" y="6524626"/>
            <a:ext cx="2197100" cy="333375"/>
          </a:xfrm>
        </p:spPr>
        <p:txBody>
          <a:bodyPr/>
          <a:lstStyle/>
          <a:p>
            <a:pPr>
              <a:defRPr/>
            </a:pPr>
            <a:r>
              <a:rPr lang="en-US" altLang="zh-TW"/>
              <a:t>   </a:t>
            </a:r>
            <a:fld id="{66C53FE0-DFDF-4122-A850-A5399E395ABE}" type="slidenum">
              <a:rPr lang="en-US" altLang="zh-TW" smtClean="0"/>
              <a:pPr>
                <a:defRPr/>
              </a:pPr>
              <a:t>29</a:t>
            </a:fld>
            <a:endParaRPr lang="en-US" altLang="zh-TW"/>
          </a:p>
        </p:txBody>
      </p:sp>
      <p:grpSp>
        <p:nvGrpSpPr>
          <p:cNvPr id="134" name="群組 133"/>
          <p:cNvGrpSpPr/>
          <p:nvPr/>
        </p:nvGrpSpPr>
        <p:grpSpPr>
          <a:xfrm>
            <a:off x="1828975" y="5035104"/>
            <a:ext cx="8064896" cy="1224136"/>
            <a:chOff x="179512" y="1228110"/>
            <a:chExt cx="8748464" cy="1332343"/>
          </a:xfrm>
        </p:grpSpPr>
        <p:pic>
          <p:nvPicPr>
            <p:cNvPr id="127" name="圖片 12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79512" y="1228110"/>
              <a:ext cx="8748464" cy="1332343"/>
            </a:xfrm>
            <a:prstGeom prst="rect">
              <a:avLst/>
            </a:prstGeom>
          </p:spPr>
        </p:pic>
        <p:sp>
          <p:nvSpPr>
            <p:cNvPr id="130" name="文字方塊 129"/>
            <p:cNvSpPr txBox="1"/>
            <p:nvPr/>
          </p:nvSpPr>
          <p:spPr>
            <a:xfrm>
              <a:off x="683568" y="1421227"/>
              <a:ext cx="483755" cy="4019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solidFill>
                    <a:schemeClr val="accent5">
                      <a:lumMod val="75000"/>
                    </a:schemeClr>
                  </a:solidFill>
                </a:rPr>
                <a:t>(1)</a:t>
              </a:r>
              <a:endParaRPr lang="zh-TW" altLang="en-US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131" name="文字方塊 130"/>
            <p:cNvSpPr txBox="1"/>
            <p:nvPr/>
          </p:nvSpPr>
          <p:spPr>
            <a:xfrm>
              <a:off x="4524997" y="1412776"/>
              <a:ext cx="483755" cy="4019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solidFill>
                    <a:schemeClr val="accent5">
                      <a:lumMod val="75000"/>
                    </a:schemeClr>
                  </a:solidFill>
                </a:rPr>
                <a:t>(2)</a:t>
              </a:r>
              <a:endParaRPr lang="zh-TW" altLang="en-US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132" name="文字方塊 131"/>
            <p:cNvSpPr txBox="1"/>
            <p:nvPr/>
          </p:nvSpPr>
          <p:spPr>
            <a:xfrm>
              <a:off x="6060216" y="1412776"/>
              <a:ext cx="483755" cy="4019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solidFill>
                    <a:schemeClr val="accent5">
                      <a:lumMod val="75000"/>
                    </a:schemeClr>
                  </a:solidFill>
                </a:rPr>
                <a:t>(3)</a:t>
              </a:r>
              <a:endParaRPr lang="zh-TW" altLang="en-US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  <p:sp>
          <p:nvSpPr>
            <p:cNvPr id="133" name="文字方塊 132"/>
            <p:cNvSpPr txBox="1"/>
            <p:nvPr/>
          </p:nvSpPr>
          <p:spPr>
            <a:xfrm>
              <a:off x="7494096" y="1412776"/>
              <a:ext cx="483755" cy="4019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TW" b="1" dirty="0">
                  <a:solidFill>
                    <a:schemeClr val="accent5">
                      <a:lumMod val="75000"/>
                    </a:schemeClr>
                  </a:solidFill>
                </a:rPr>
                <a:t>(4)</a:t>
              </a:r>
              <a:endParaRPr lang="zh-TW" altLang="en-US" b="1" dirty="0">
                <a:solidFill>
                  <a:schemeClr val="accent5">
                    <a:lumMod val="75000"/>
                  </a:schemeClr>
                </a:solidFill>
              </a:endParaRPr>
            </a:p>
          </p:txBody>
        </p:sp>
      </p:grpSp>
      <p:pic>
        <p:nvPicPr>
          <p:cNvPr id="136" name="圖片 1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1299" y="958328"/>
            <a:ext cx="6102012" cy="4355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9122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TW" sz="4800" dirty="0" smtClean="0"/>
              <a:t>Internet Financial Model </a:t>
            </a:r>
            <a:endParaRPr kumimoji="1" lang="zh-TW" altLang="en-US" sz="4800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2057" y="1474839"/>
            <a:ext cx="11002297" cy="4702124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n-US" dirty="0"/>
              <a:t>A</a:t>
            </a:r>
            <a:r>
              <a:rPr lang="en-US" dirty="0" smtClean="0"/>
              <a:t>ccommodation </a:t>
            </a:r>
            <a:r>
              <a:rPr lang="en-US" dirty="0"/>
              <a:t>of </a:t>
            </a:r>
            <a:r>
              <a:rPr lang="en-US" dirty="0" smtClean="0"/>
              <a:t>funds and financing </a:t>
            </a:r>
            <a:r>
              <a:rPr lang="en-US" dirty="0"/>
              <a:t>through </a:t>
            </a:r>
            <a:r>
              <a:rPr lang="en-US" dirty="0" smtClean="0"/>
              <a:t>Internet platform </a:t>
            </a:r>
            <a:r>
              <a:rPr lang="en-US" dirty="0"/>
              <a:t/>
            </a:r>
            <a:br>
              <a:rPr lang="en-US" dirty="0"/>
            </a:br>
            <a:endParaRPr kumimoji="1" lang="zh-TW" altLang="en-US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3</a:t>
            </a:fld>
            <a:endParaRPr lang="zh-TW" alt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5599" y="2247065"/>
            <a:ext cx="9875212" cy="3617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454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44152"/>
            <a:ext cx="10515600" cy="13255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0285" y="1617633"/>
            <a:ext cx="5994066" cy="4204944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729" y="1677707"/>
            <a:ext cx="4767425" cy="1919614"/>
          </a:xfrm>
          <a:prstGeom prst="rect">
            <a:avLst/>
          </a:prstGeom>
        </p:spPr>
      </p:pic>
      <p:pic>
        <p:nvPicPr>
          <p:cNvPr id="12" name="圖片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728" y="4014741"/>
            <a:ext cx="4767425" cy="1943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035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Crowdfunding Campaigns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Business problem: </a:t>
            </a:r>
            <a:r>
              <a:rPr lang="en-US" dirty="0"/>
              <a:t>S</a:t>
            </a:r>
            <a:r>
              <a:rPr lang="en-US" dirty="0" smtClean="0"/>
              <a:t>uccess </a:t>
            </a:r>
            <a:r>
              <a:rPr lang="en-US" dirty="0"/>
              <a:t>rate of projects has never exceeded 50%</a:t>
            </a:r>
            <a:r>
              <a:rPr lang="en-US" dirty="0" smtClean="0"/>
              <a:t> </a:t>
            </a:r>
          </a:p>
          <a:p>
            <a:r>
              <a:rPr lang="en-US" dirty="0"/>
              <a:t>Success factor: relationship, network, preference </a:t>
            </a:r>
            <a:endParaRPr lang="en-US" dirty="0" smtClean="0"/>
          </a:p>
          <a:p>
            <a:r>
              <a:rPr lang="en-US" dirty="0" smtClean="0"/>
              <a:t>Life cycle: Early, middle, late phases  </a:t>
            </a:r>
          </a:p>
          <a:p>
            <a:r>
              <a:rPr lang="en-US" dirty="0" smtClean="0"/>
              <a:t>Investors: family, friend, the crowd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4507" y="3844233"/>
            <a:ext cx="2897623" cy="2165628"/>
          </a:xfrm>
          <a:prstGeom prst="rect">
            <a:avLst/>
          </a:prstGeom>
        </p:spPr>
      </p:pic>
      <p:pic>
        <p:nvPicPr>
          <p:cNvPr id="5" name="Picture 2" descr="http://www.seinsights.asia/sites/default/files/upload/1237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2856" y="4072159"/>
            <a:ext cx="4212049" cy="223974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89431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9452" y="306628"/>
            <a:ext cx="12013095" cy="1325563"/>
          </a:xfrm>
        </p:spPr>
        <p:txBody>
          <a:bodyPr/>
          <a:lstStyle/>
          <a:p>
            <a:r>
              <a:rPr lang="en-US" dirty="0" smtClean="0"/>
              <a:t>Phase-based Crowdfunding recommendation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Process </a:t>
            </a:r>
            <a:endParaRPr 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9250" y="1825625"/>
            <a:ext cx="5273497" cy="3877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070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144152"/>
            <a:ext cx="10515600" cy="1325563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image5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487" y="988736"/>
            <a:ext cx="5055704" cy="5188227"/>
          </a:xfrm>
          <a:prstGeom prst="rect">
            <a:avLst/>
          </a:prstGeom>
          <a:ln/>
        </p:spPr>
      </p:pic>
      <p:graphicFrame>
        <p:nvGraphicFramePr>
          <p:cNvPr id="5" name="圖表 4"/>
          <p:cNvGraphicFramePr/>
          <p:nvPr>
            <p:extLst>
              <p:ext uri="{D42A27DB-BD31-4B8C-83A1-F6EECF244321}">
                <p14:modId xmlns:p14="http://schemas.microsoft.com/office/powerpoint/2010/main" val="1619359253"/>
              </p:ext>
            </p:extLst>
          </p:nvPr>
        </p:nvGraphicFramePr>
        <p:xfrm>
          <a:off x="1013167" y="595886"/>
          <a:ext cx="4698520" cy="27160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0038" y="3437077"/>
            <a:ext cx="4731649" cy="2865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392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Smart Portfolios </a:t>
            </a:r>
            <a:r>
              <a:rPr lang="en-US" dirty="0" smtClean="0"/>
              <a:t>for Investment Clubs </a:t>
            </a:r>
            <a:endParaRPr 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Concepts</a:t>
            </a:r>
            <a:r>
              <a:rPr lang="en-US" dirty="0"/>
              <a:t>: P</a:t>
            </a:r>
            <a:r>
              <a:rPr lang="en-US" dirty="0" smtClean="0"/>
              <a:t>ower </a:t>
            </a:r>
            <a:r>
              <a:rPr lang="en-US" dirty="0"/>
              <a:t>of </a:t>
            </a:r>
            <a:r>
              <a:rPr lang="en-US" dirty="0" smtClean="0"/>
              <a:t>crowd-  Aggregation of information and funds</a:t>
            </a:r>
          </a:p>
          <a:p>
            <a:r>
              <a:rPr lang="en-US" dirty="0" smtClean="0"/>
              <a:t>Techniques: Collective intelligence (Social computing) PLUS Deep learning (LSTM algorithm)</a:t>
            </a:r>
          </a:p>
          <a:p>
            <a:endParaRPr 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0970" y="3742598"/>
            <a:ext cx="6061604" cy="1869698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 rotWithShape="1">
          <a:blip r:embed="rId3"/>
          <a:srcRect l="3248" t="5619" r="2549" b="4490"/>
          <a:stretch/>
        </p:blipFill>
        <p:spPr>
          <a:xfrm>
            <a:off x="5801772" y="5082209"/>
            <a:ext cx="1253754" cy="530087"/>
          </a:xfrm>
          <a:prstGeom prst="rect">
            <a:avLst/>
          </a:prstGeom>
        </p:spPr>
      </p:pic>
      <p:sp>
        <p:nvSpPr>
          <p:cNvPr id="8" name="圓角矩形 7"/>
          <p:cNvSpPr/>
          <p:nvPr/>
        </p:nvSpPr>
        <p:spPr>
          <a:xfrm>
            <a:off x="3170265" y="3876261"/>
            <a:ext cx="2567926" cy="1736035"/>
          </a:xfrm>
          <a:prstGeom prst="roundRect">
            <a:avLst/>
          </a:prstGeom>
          <a:noFill/>
          <a:ln w="28575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187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標題 1"/>
          <p:cNvSpPr>
            <a:spLocks noGrp="1"/>
          </p:cNvSpPr>
          <p:nvPr>
            <p:ph type="title"/>
          </p:nvPr>
        </p:nvSpPr>
        <p:spPr>
          <a:xfrm>
            <a:off x="404191" y="318742"/>
            <a:ext cx="11787809" cy="1325563"/>
          </a:xfrm>
        </p:spPr>
        <p:txBody>
          <a:bodyPr/>
          <a:lstStyle/>
          <a:p>
            <a:r>
              <a:rPr lang="en-US" dirty="0" smtClean="0"/>
              <a:t>Smart </a:t>
            </a:r>
            <a:r>
              <a:rPr lang="en-US" dirty="0"/>
              <a:t>Portfolios for </a:t>
            </a:r>
            <a:r>
              <a:rPr lang="en-US" dirty="0" smtClean="0"/>
              <a:t>Investment </a:t>
            </a:r>
            <a:r>
              <a:rPr lang="en-US" dirty="0"/>
              <a:t>Clubs </a:t>
            </a:r>
            <a:endParaRPr lang="zh-TW" altLang="en-US" dirty="0"/>
          </a:p>
        </p:txBody>
      </p:sp>
      <p:sp>
        <p:nvSpPr>
          <p:cNvPr id="28675" name="投影片編號版面配置區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1pPr>
            <a:lvl2pPr marL="742950" indent="-285750">
              <a:spcBef>
                <a:spcPct val="20000"/>
              </a:spcBef>
              <a:buChar char="–"/>
              <a:defRPr kumimoji="1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2pPr>
            <a:lvl3pPr marL="1143000" indent="-228600">
              <a:spcBef>
                <a:spcPct val="20000"/>
              </a:spcBef>
              <a:buChar char="•"/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3pPr>
            <a:lvl4pPr marL="1600200" indent="-228600">
              <a:spcBef>
                <a:spcPct val="20000"/>
              </a:spcBef>
              <a:buChar char="–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4pPr>
            <a:lvl5pPr marL="2057400" indent="-228600">
              <a:spcBef>
                <a:spcPct val="20000"/>
              </a:spcBef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2000">
                <a:solidFill>
                  <a:schemeClr val="tx1"/>
                </a:solidFill>
                <a:latin typeface="Arial" panose="020B0604020202020204" pitchFamily="34" charset="0"/>
                <a:ea typeface="標楷體" panose="03000509000000000000" pitchFamily="65" charset="-12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kumimoji="0" lang="en-US" altLang="zh-TW" sz="1400">
                <a:ea typeface="新細明體" panose="02020500000000000000" pitchFamily="18" charset="-120"/>
              </a:rPr>
              <a:t>   </a:t>
            </a:r>
            <a:fld id="{F401C5B4-FFC1-4FDE-84AC-AC2351692A65}" type="slidenum">
              <a:rPr kumimoji="0" lang="en-US" altLang="zh-TW" sz="1400">
                <a:ea typeface="新細明體" panose="02020500000000000000" pitchFamily="18" charset="-120"/>
              </a:rPr>
              <a:pPr>
                <a:spcBef>
                  <a:spcPct val="0"/>
                </a:spcBef>
                <a:buFontTx/>
                <a:buNone/>
              </a:pPr>
              <a:t>35</a:t>
            </a:fld>
            <a:endParaRPr kumimoji="0" lang="en-US" altLang="zh-TW" sz="1400">
              <a:ea typeface="新細明體" panose="02020500000000000000" pitchFamily="18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2881" y="1821336"/>
            <a:ext cx="8748464" cy="3928696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5185283" y="1560706"/>
            <a:ext cx="390985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Club</a:t>
            </a:r>
            <a:r>
              <a:rPr lang="en-US" sz="2000" dirty="0">
                <a:solidFill>
                  <a:srgbClr val="FF0000"/>
                </a:solidFill>
              </a:rPr>
              <a:t> Preference Analysis</a:t>
            </a:r>
            <a:r>
              <a:rPr lang="zh-TW" altLang="en-US" sz="2000" dirty="0">
                <a:solidFill>
                  <a:srgbClr val="FF0000"/>
                </a:solidFill>
              </a:rPr>
              <a:t> </a:t>
            </a:r>
            <a:r>
              <a:rPr lang="en-US" altLang="zh-TW" sz="2000" dirty="0">
                <a:solidFill>
                  <a:srgbClr val="FF0000"/>
                </a:solidFill>
              </a:rPr>
              <a:t>(risk type)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6" name="文字方塊 5"/>
          <p:cNvSpPr txBox="1"/>
          <p:nvPr/>
        </p:nvSpPr>
        <p:spPr>
          <a:xfrm>
            <a:off x="4871864" y="5801051"/>
            <a:ext cx="42232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FF0000"/>
                </a:solidFill>
              </a:rPr>
              <a:t>Stock</a:t>
            </a:r>
            <a:r>
              <a:rPr lang="en-US" sz="2000" dirty="0">
                <a:solidFill>
                  <a:srgbClr val="FF0000"/>
                </a:solidFill>
              </a:rPr>
              <a:t> Performance Analysis </a:t>
            </a:r>
            <a:r>
              <a:rPr lang="en-US" altLang="zh-TW" sz="2000" dirty="0">
                <a:solidFill>
                  <a:srgbClr val="FF0000"/>
                </a:solidFill>
              </a:rPr>
              <a:t>(risk type)</a:t>
            </a:r>
            <a:r>
              <a:rPr lang="en-US" sz="2000" dirty="0">
                <a:solidFill>
                  <a:srgbClr val="FF000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649209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r>
              <a:rPr lang="en-US" altLang="zh-TW" dirty="0"/>
              <a:t>   </a:t>
            </a:r>
            <a:fld id="{66C53FE0-DFDF-4122-A850-A5399E395ABE}" type="slidenum">
              <a:rPr lang="en-US" altLang="zh-TW" smtClean="0"/>
              <a:pPr>
                <a:defRPr/>
              </a:pPr>
              <a:t>36</a:t>
            </a:fld>
            <a:endParaRPr lang="en-US" altLang="zh-TW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3027" y="1881809"/>
            <a:ext cx="6997147" cy="3935895"/>
          </a:xfrm>
          <a:prstGeom prst="rect">
            <a:avLst/>
          </a:prstGeom>
        </p:spPr>
      </p:pic>
      <p:pic>
        <p:nvPicPr>
          <p:cNvPr id="6" name="圖片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993913"/>
            <a:ext cx="4509052" cy="2617304"/>
          </a:xfrm>
          <a:prstGeom prst="rect">
            <a:avLst/>
          </a:prstGeom>
          <a:noFill/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8200" y="3681956"/>
            <a:ext cx="4509052" cy="2614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07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NEXT: Research road map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6" name="圖片 5" descr="C:\Users\iebi_\Desktop\roadmap1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9210" y="1520420"/>
            <a:ext cx="5943600" cy="45802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47211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 you ! Q&amp;A</a:t>
            </a:r>
            <a:endParaRPr 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1703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橢圓 5"/>
          <p:cNvSpPr/>
          <p:nvPr/>
        </p:nvSpPr>
        <p:spPr>
          <a:xfrm>
            <a:off x="6165822" y="1029447"/>
            <a:ext cx="4779270" cy="4806732"/>
          </a:xfrm>
          <a:prstGeom prst="ellipse">
            <a:avLst/>
          </a:prstGeom>
          <a:noFill/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>
          <a:xfrm>
            <a:off x="612057" y="552019"/>
            <a:ext cx="11002297" cy="954856"/>
          </a:xfrm>
        </p:spPr>
        <p:txBody>
          <a:bodyPr anchor="ctr">
            <a:noAutofit/>
          </a:bodyPr>
          <a:lstStyle/>
          <a:p>
            <a:r>
              <a:rPr lang="en-US" altLang="zh-TW" sz="4800" dirty="0" smtClean="0"/>
              <a:t>The Internet Finance  </a:t>
            </a:r>
            <a:endParaRPr kumimoji="1" lang="zh-TW" altLang="en-US" sz="3200" dirty="0">
              <a:latin typeface="+mn-ea"/>
              <a:ea typeface="+mn-ea"/>
            </a:endParaRPr>
          </a:p>
        </p:txBody>
      </p:sp>
      <p:sp>
        <p:nvSpPr>
          <p:cNvPr id="5" name="文字版面配置區 4"/>
          <p:cNvSpPr>
            <a:spLocks noGrp="1"/>
          </p:cNvSpPr>
          <p:nvPr>
            <p:ph idx="1"/>
          </p:nvPr>
        </p:nvSpPr>
        <p:spPr>
          <a:xfrm>
            <a:off x="612057" y="1480371"/>
            <a:ext cx="4884503" cy="4696591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altLang="zh-TW" dirty="0"/>
              <a:t>T</a:t>
            </a:r>
            <a:r>
              <a:rPr lang="en-US" altLang="zh-TW" dirty="0" smtClean="0"/>
              <a:t>hird party 	Payment </a:t>
            </a:r>
          </a:p>
          <a:p>
            <a:pPr>
              <a:lnSpc>
                <a:spcPct val="120000"/>
              </a:lnSpc>
            </a:pPr>
            <a:r>
              <a:rPr lang="en-US" altLang="zh-TW" dirty="0" smtClean="0"/>
              <a:t>Mobile Payment </a:t>
            </a:r>
          </a:p>
          <a:p>
            <a:pPr>
              <a:lnSpc>
                <a:spcPct val="120000"/>
              </a:lnSpc>
            </a:pPr>
            <a:r>
              <a:rPr lang="en-US" altLang="zh-TW" dirty="0" smtClean="0"/>
              <a:t>P2P lending </a:t>
            </a:r>
          </a:p>
          <a:p>
            <a:pPr>
              <a:lnSpc>
                <a:spcPct val="120000"/>
              </a:lnSpc>
            </a:pPr>
            <a:r>
              <a:rPr lang="en-US" altLang="zh-TW" dirty="0" smtClean="0"/>
              <a:t>Crowdfunding </a:t>
            </a:r>
          </a:p>
          <a:p>
            <a:pPr>
              <a:lnSpc>
                <a:spcPct val="120000"/>
              </a:lnSpc>
            </a:pPr>
            <a:r>
              <a:rPr lang="en-US" altLang="zh-TW" dirty="0" smtClean="0"/>
              <a:t>Crypt Currency </a:t>
            </a:r>
          </a:p>
          <a:p>
            <a:pPr>
              <a:lnSpc>
                <a:spcPct val="120000"/>
              </a:lnSpc>
            </a:pPr>
            <a:r>
              <a:rPr lang="en-US" altLang="zh-TW" dirty="0" smtClean="0"/>
              <a:t>Insurance Tech</a:t>
            </a:r>
          </a:p>
          <a:p>
            <a:pPr>
              <a:lnSpc>
                <a:spcPct val="120000"/>
              </a:lnSpc>
            </a:pPr>
            <a:r>
              <a:rPr lang="en-US" altLang="zh-TW" dirty="0" smtClean="0"/>
              <a:t>Smart Investment</a:t>
            </a:r>
          </a:p>
          <a:p>
            <a:pPr>
              <a:lnSpc>
                <a:spcPct val="120000"/>
              </a:lnSpc>
            </a:pPr>
            <a:r>
              <a:rPr lang="en-US" altLang="zh-TW" dirty="0" smtClean="0"/>
              <a:t>Online Credit </a:t>
            </a:r>
          </a:p>
          <a:p>
            <a:pPr>
              <a:lnSpc>
                <a:spcPct val="120000"/>
              </a:lnSpc>
            </a:pPr>
            <a:r>
              <a:rPr lang="en-US" altLang="zh-TW" dirty="0" smtClean="0"/>
              <a:t>Digital bank</a:t>
            </a:r>
          </a:p>
          <a:p>
            <a:pPr>
              <a:lnSpc>
                <a:spcPct val="120000"/>
              </a:lnSpc>
            </a:pPr>
            <a:r>
              <a:rPr lang="en-US" altLang="zh-TW" dirty="0" smtClean="0"/>
              <a:t>EC Finance   </a:t>
            </a:r>
          </a:p>
          <a:p>
            <a:pPr>
              <a:lnSpc>
                <a:spcPct val="120000"/>
              </a:lnSpc>
            </a:pPr>
            <a:endParaRPr lang="zh-TW" altLang="en-US" sz="2800" dirty="0"/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>
          <a:xfrm>
            <a:off x="9158977" y="6448834"/>
            <a:ext cx="2909455" cy="394602"/>
          </a:xfrm>
        </p:spPr>
        <p:txBody>
          <a:bodyPr/>
          <a:lstStyle/>
          <a:p>
            <a:fld id="{86CB4B4D-7CA3-9044-876B-883B54F8677D}" type="slidenum">
              <a:rPr lang="en-US" altLang="zh-TW" smtClean="0"/>
              <a:pPr/>
              <a:t>4</a:t>
            </a:fld>
            <a:endParaRPr lang="en-US" altLang="zh-TW" dirty="0"/>
          </a:p>
        </p:txBody>
      </p:sp>
      <p:graphicFrame>
        <p:nvGraphicFramePr>
          <p:cNvPr id="7" name="資料庫圖表 6"/>
          <p:cNvGraphicFramePr/>
          <p:nvPr>
            <p:extLst>
              <p:ext uri="{D42A27DB-BD31-4B8C-83A1-F6EECF244321}">
                <p14:modId xmlns:p14="http://schemas.microsoft.com/office/powerpoint/2010/main" val="337585937"/>
              </p:ext>
            </p:extLst>
          </p:nvPr>
        </p:nvGraphicFramePr>
        <p:xfrm>
          <a:off x="5253545" y="601648"/>
          <a:ext cx="6695440" cy="5610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文字方塊 9"/>
          <p:cNvSpPr txBox="1"/>
          <p:nvPr/>
        </p:nvSpPr>
        <p:spPr>
          <a:xfrm>
            <a:off x="6937513" y="2724947"/>
            <a:ext cx="33461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4800" b="1" dirty="0" smtClean="0"/>
              <a:t>Internet </a:t>
            </a:r>
          </a:p>
          <a:p>
            <a:pPr algn="ctr"/>
            <a:r>
              <a:rPr lang="en-US" altLang="zh-TW" sz="4800" b="1" dirty="0" smtClean="0"/>
              <a:t>Finance</a:t>
            </a:r>
            <a:endParaRPr lang="zh-TW" altLang="en-US" sz="4800" b="1" dirty="0"/>
          </a:p>
        </p:txBody>
      </p:sp>
      <p:sp>
        <p:nvSpPr>
          <p:cNvPr id="12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9859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橢圓 20"/>
          <p:cNvSpPr/>
          <p:nvPr/>
        </p:nvSpPr>
        <p:spPr>
          <a:xfrm>
            <a:off x="6519882" y="3904623"/>
            <a:ext cx="2338983" cy="2082436"/>
          </a:xfrm>
          <a:prstGeom prst="ellips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kumimoji="1" lang="zh-TW" altLang="en-US" sz="2000" dirty="0" smtClean="0"/>
              <a:t> </a:t>
            </a:r>
            <a:r>
              <a:rPr kumimoji="1" lang="en-US" altLang="zh-TW" sz="2400" b="1" dirty="0" smtClean="0"/>
              <a:t>Crypt Fin</a:t>
            </a:r>
            <a:endParaRPr kumimoji="1" lang="zh-TW" altLang="en-US" sz="2400" dirty="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336176" y="365125"/>
            <a:ext cx="11017624" cy="1325563"/>
          </a:xfrm>
        </p:spPr>
        <p:txBody>
          <a:bodyPr>
            <a:normAutofit/>
          </a:bodyPr>
          <a:lstStyle/>
          <a:p>
            <a:r>
              <a:rPr kumimoji="1" lang="en-US" altLang="zh-TW" sz="5400" dirty="0" err="1" smtClean="0"/>
              <a:t>FinTech</a:t>
            </a:r>
            <a:r>
              <a:rPr kumimoji="1" lang="en-US" altLang="zh-TW" sz="5400" dirty="0" smtClean="0"/>
              <a:t> DNAs</a:t>
            </a:r>
            <a:endParaRPr kumimoji="1" lang="zh-TW" altLang="en-US" sz="5400" dirty="0"/>
          </a:p>
        </p:txBody>
      </p:sp>
      <p:sp>
        <p:nvSpPr>
          <p:cNvPr id="8" name="投影片編號版面配置區 1"/>
          <p:cNvSpPr txBox="1">
            <a:spLocks/>
          </p:cNvSpPr>
          <p:nvPr/>
        </p:nvSpPr>
        <p:spPr>
          <a:xfrm>
            <a:off x="9325232" y="64783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TW"/>
            </a:defPPr>
            <a:lvl1pPr marL="0" algn="r" defTabSz="914400" rtl="0" eaLnBrk="1" latinLnBrk="0" hangingPunct="1">
              <a:defRPr sz="12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86CB4B4D-7CA3-9044-876B-883B54F8677D}" type="slidenum">
              <a:rPr lang="en-US" altLang="zh-TW" smtClean="0"/>
              <a:pPr/>
              <a:t>5</a:t>
            </a:fld>
            <a:endParaRPr lang="en-US" altLang="zh-TW" dirty="0"/>
          </a:p>
        </p:txBody>
      </p:sp>
      <p:sp>
        <p:nvSpPr>
          <p:cNvPr id="13" name="內容版面配置區 12"/>
          <p:cNvSpPr>
            <a:spLocks noGrp="1"/>
          </p:cNvSpPr>
          <p:nvPr>
            <p:ph idx="1"/>
          </p:nvPr>
        </p:nvSpPr>
        <p:spPr>
          <a:xfrm>
            <a:off x="407894" y="1543258"/>
            <a:ext cx="10515600" cy="4351338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kumimoji="1" lang="en-US" altLang="zh-TW" sz="3600" dirty="0" smtClean="0"/>
              <a:t>Online (Cloud &amp; </a:t>
            </a:r>
            <a:r>
              <a:rPr kumimoji="1" lang="en-US" altLang="zh-TW" sz="3600" dirty="0" err="1" smtClean="0"/>
              <a:t>IoT</a:t>
            </a:r>
            <a:r>
              <a:rPr kumimoji="1" lang="en-US" altLang="zh-TW" sz="3600" dirty="0" smtClean="0"/>
              <a:t>) finance </a:t>
            </a:r>
          </a:p>
          <a:p>
            <a:pPr>
              <a:lnSpc>
                <a:spcPct val="120000"/>
              </a:lnSpc>
            </a:pPr>
            <a:r>
              <a:rPr kumimoji="1" lang="en-US" altLang="zh-TW" sz="3600" dirty="0" smtClean="0"/>
              <a:t>Mobile finance </a:t>
            </a:r>
          </a:p>
          <a:p>
            <a:pPr>
              <a:lnSpc>
                <a:spcPct val="120000"/>
              </a:lnSpc>
            </a:pPr>
            <a:r>
              <a:rPr kumimoji="1" lang="en-US" altLang="zh-TW" sz="3600" dirty="0" smtClean="0"/>
              <a:t>Social finance  </a:t>
            </a:r>
          </a:p>
          <a:p>
            <a:pPr>
              <a:lnSpc>
                <a:spcPct val="120000"/>
              </a:lnSpc>
            </a:pPr>
            <a:r>
              <a:rPr kumimoji="1" lang="en-US" altLang="zh-TW" sz="3600" dirty="0" smtClean="0"/>
              <a:t>Smart (AI &amp; big data) finance  </a:t>
            </a:r>
          </a:p>
          <a:p>
            <a:pPr>
              <a:lnSpc>
                <a:spcPct val="120000"/>
              </a:lnSpc>
            </a:pPr>
            <a:r>
              <a:rPr kumimoji="1" lang="en-US" altLang="zh-TW" sz="3600" dirty="0"/>
              <a:t>Crypt </a:t>
            </a:r>
            <a:r>
              <a:rPr kumimoji="1" lang="en-US" altLang="zh-TW" sz="3600" dirty="0" smtClean="0"/>
              <a:t>(</a:t>
            </a:r>
            <a:r>
              <a:rPr kumimoji="1" lang="en-US" altLang="zh-TW" sz="3600" dirty="0" err="1" smtClean="0"/>
              <a:t>blockchain</a:t>
            </a:r>
            <a:r>
              <a:rPr kumimoji="1" lang="en-US" altLang="zh-TW" sz="3600" dirty="0" smtClean="0"/>
              <a:t>) finance </a:t>
            </a:r>
            <a:endParaRPr kumimoji="1" lang="zh-TW" altLang="en-US" sz="3600" dirty="0"/>
          </a:p>
        </p:txBody>
      </p:sp>
      <p:sp>
        <p:nvSpPr>
          <p:cNvPr id="16" name="橢圓 15"/>
          <p:cNvSpPr/>
          <p:nvPr/>
        </p:nvSpPr>
        <p:spPr>
          <a:xfrm>
            <a:off x="5777376" y="1912948"/>
            <a:ext cx="2288292" cy="2225746"/>
          </a:xfrm>
          <a:prstGeom prst="ellips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kumimoji="1" lang="en-US" altLang="zh-TW" sz="2400" b="1" dirty="0" smtClean="0"/>
              <a:t>Online Fin </a:t>
            </a:r>
            <a:endParaRPr kumimoji="1" lang="en-US" altLang="zh-TW" sz="2400" dirty="0"/>
          </a:p>
        </p:txBody>
      </p:sp>
      <p:sp>
        <p:nvSpPr>
          <p:cNvPr id="17" name="橢圓 16"/>
          <p:cNvSpPr/>
          <p:nvPr/>
        </p:nvSpPr>
        <p:spPr>
          <a:xfrm>
            <a:off x="8768034" y="3904623"/>
            <a:ext cx="2324327" cy="2082437"/>
          </a:xfrm>
          <a:prstGeom prst="ellips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kumimoji="1" lang="en-US" altLang="zh-TW" sz="2400" b="1" dirty="0" smtClean="0"/>
              <a:t>     </a:t>
            </a:r>
          </a:p>
          <a:p>
            <a:pPr>
              <a:lnSpc>
                <a:spcPct val="120000"/>
              </a:lnSpc>
            </a:pPr>
            <a:r>
              <a:rPr kumimoji="1" lang="en-US" altLang="zh-TW" sz="2400" b="1" dirty="0" smtClean="0"/>
              <a:t>Smart Fin</a:t>
            </a:r>
            <a:endParaRPr kumimoji="1" lang="zh-TW" altLang="en-US" sz="2400" dirty="0"/>
          </a:p>
        </p:txBody>
      </p:sp>
      <p:sp>
        <p:nvSpPr>
          <p:cNvPr id="18" name="橢圓 17"/>
          <p:cNvSpPr/>
          <p:nvPr/>
        </p:nvSpPr>
        <p:spPr>
          <a:xfrm>
            <a:off x="9486505" y="1876384"/>
            <a:ext cx="2308222" cy="2277790"/>
          </a:xfrm>
          <a:prstGeom prst="ellips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kumimoji="1" lang="zh-TW" altLang="en-US" sz="2400" b="1" dirty="0" smtClean="0"/>
              <a:t>  </a:t>
            </a:r>
            <a:r>
              <a:rPr kumimoji="1" lang="en-US" altLang="zh-TW" sz="2400" b="1" dirty="0" smtClean="0"/>
              <a:t>Social Fin</a:t>
            </a:r>
            <a:endParaRPr kumimoji="1" lang="en-US" altLang="zh-TW" sz="2400" dirty="0"/>
          </a:p>
        </p:txBody>
      </p:sp>
      <p:sp>
        <p:nvSpPr>
          <p:cNvPr id="19" name="橢圓 18"/>
          <p:cNvSpPr/>
          <p:nvPr/>
        </p:nvSpPr>
        <p:spPr>
          <a:xfrm>
            <a:off x="7419603" y="792207"/>
            <a:ext cx="2477989" cy="2168354"/>
          </a:xfrm>
          <a:prstGeom prst="ellipse">
            <a:avLst/>
          </a:prstGeom>
          <a:solidFill>
            <a:srgbClr val="C00000"/>
          </a:solidFill>
          <a:ln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20000"/>
              </a:lnSpc>
            </a:pPr>
            <a:r>
              <a:rPr kumimoji="1" lang="zh-TW" altLang="en-US" sz="2400" b="1" dirty="0" smtClean="0"/>
              <a:t>   </a:t>
            </a:r>
            <a:r>
              <a:rPr kumimoji="1" lang="en-US" altLang="zh-TW" sz="2400" b="1" dirty="0" smtClean="0"/>
              <a:t>Mobile Fin</a:t>
            </a:r>
            <a:endParaRPr kumimoji="1" lang="en-US" altLang="zh-TW" sz="2400" dirty="0"/>
          </a:p>
        </p:txBody>
      </p:sp>
      <p:sp>
        <p:nvSpPr>
          <p:cNvPr id="20" name="橢圓 19"/>
          <p:cNvSpPr/>
          <p:nvPr/>
        </p:nvSpPr>
        <p:spPr>
          <a:xfrm>
            <a:off x="7419603" y="2177978"/>
            <a:ext cx="2696864" cy="2670706"/>
          </a:xfrm>
          <a:prstGeom prst="ellipse">
            <a:avLst/>
          </a:prstGeom>
          <a:ln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4400" dirty="0" err="1" smtClean="0"/>
              <a:t>FinTech</a:t>
            </a:r>
            <a:endParaRPr lang="en-US" altLang="zh-TW" sz="4400" dirty="0" smtClean="0"/>
          </a:p>
          <a:p>
            <a:pPr algn="ctr"/>
            <a:r>
              <a:rPr lang="en-US" altLang="zh-TW" sz="4400" dirty="0" smtClean="0"/>
              <a:t>DNAs</a:t>
            </a:r>
            <a:endParaRPr lang="zh-TW" altLang="en-US" sz="4400" dirty="0"/>
          </a:p>
        </p:txBody>
      </p:sp>
      <p:sp>
        <p:nvSpPr>
          <p:cNvPr id="15" name="頁尾版面配置區 3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</p:spPr>
        <p:txBody>
          <a:bodyPr/>
          <a:lstStyle/>
          <a:p>
            <a:r>
              <a:rPr lang="en-US" altLang="zh-TW" dirty="0"/>
              <a:t>《 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NCTU.IIM.IEBI Lab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39817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3865" y="359909"/>
            <a:ext cx="11002297" cy="954856"/>
          </a:xfrm>
        </p:spPr>
        <p:txBody>
          <a:bodyPr/>
          <a:lstStyle/>
          <a:p>
            <a:r>
              <a:rPr kumimoji="1" lang="en-US" altLang="zh-TW" dirty="0" smtClean="0"/>
              <a:t>Five characteristics of digital </a:t>
            </a:r>
            <a:r>
              <a:rPr kumimoji="1" lang="en-US" altLang="zh-TW" dirty="0"/>
              <a:t>f</a:t>
            </a:r>
            <a:r>
              <a:rPr kumimoji="1" lang="en-US" altLang="zh-TW" dirty="0" smtClean="0"/>
              <a:t>inance </a:t>
            </a:r>
            <a:endParaRPr kumimoji="1" lang="zh-TW" altLang="en-US" dirty="0"/>
          </a:p>
        </p:txBody>
      </p:sp>
      <p:sp>
        <p:nvSpPr>
          <p:cNvPr id="9" name="Shape 26"/>
          <p:cNvSpPr/>
          <p:nvPr/>
        </p:nvSpPr>
        <p:spPr>
          <a:xfrm>
            <a:off x="0" y="6423852"/>
            <a:ext cx="12192000" cy="434148"/>
          </a:xfrm>
          <a:prstGeom prst="rect">
            <a:avLst/>
          </a:prstGeom>
          <a:solidFill>
            <a:srgbClr val="1B587C"/>
          </a:solidFill>
          <a:ln>
            <a:noFill/>
          </a:ln>
        </p:spPr>
        <p:txBody>
          <a:bodyPr lIns="91425" tIns="91425" rIns="91425" bIns="91425" anchor="ctr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rPr lang="zh-TW" altLang="en-US" dirty="0"/>
              <a:t>   </a:t>
            </a:r>
            <a:endParaRPr dirty="0"/>
          </a:p>
        </p:txBody>
      </p:sp>
      <p:sp>
        <p:nvSpPr>
          <p:cNvPr id="10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133865" y="6478310"/>
            <a:ext cx="11553550" cy="37969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</a:t>
            </a:r>
            <a:r>
              <a:rPr lang="zh-TW" altLang="en-US" dirty="0"/>
              <a:t>金融</a:t>
            </a:r>
            <a:r>
              <a:rPr lang="en-US" altLang="zh-TW" dirty="0"/>
              <a:t>》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 </a:t>
            </a:r>
            <a:r>
              <a:rPr lang="en-US" altLang="zh-TW" dirty="0"/>
              <a:t>NCTU.IIM.IEBI Lab</a:t>
            </a:r>
            <a:endParaRPr lang="zh-TW" altLang="en-US" dirty="0"/>
          </a:p>
        </p:txBody>
      </p:sp>
      <p:sp>
        <p:nvSpPr>
          <p:cNvPr id="11" name="圓角矩形 10"/>
          <p:cNvSpPr>
            <a:spLocks noChangeAspect="1"/>
          </p:cNvSpPr>
          <p:nvPr/>
        </p:nvSpPr>
        <p:spPr>
          <a:xfrm>
            <a:off x="9850535" y="3253584"/>
            <a:ext cx="1771361" cy="1236429"/>
          </a:xfrm>
          <a:prstGeom prst="roundRect">
            <a:avLst>
              <a:gd name="adj" fmla="val 10756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17953" t="4323" r="19637" b="4665"/>
            </a:stretch>
          </a:blipFill>
          <a:ln w="57150"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dirty="0"/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59" y="3369811"/>
            <a:ext cx="2005271" cy="1679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9896137" y="2911448"/>
            <a:ext cx="22227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600" dirty="0" smtClean="0"/>
              <a:t>Customers</a:t>
            </a:r>
            <a:endParaRPr kumimoji="1" lang="zh-TW" altLang="en-US" sz="3600" dirty="0"/>
          </a:p>
        </p:txBody>
      </p:sp>
      <p:sp>
        <p:nvSpPr>
          <p:cNvPr id="13" name="文字方塊 12"/>
          <p:cNvSpPr txBox="1"/>
          <p:nvPr/>
        </p:nvSpPr>
        <p:spPr>
          <a:xfrm>
            <a:off x="109031" y="2697002"/>
            <a:ext cx="33574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3600" dirty="0" smtClean="0"/>
              <a:t>Financial sector</a:t>
            </a:r>
            <a:endParaRPr kumimoji="1" lang="zh-TW" altLang="en-US" sz="3600" dirty="0"/>
          </a:p>
        </p:txBody>
      </p:sp>
      <p:cxnSp>
        <p:nvCxnSpPr>
          <p:cNvPr id="17" name="直線箭頭接點 16"/>
          <p:cNvCxnSpPr/>
          <p:nvPr/>
        </p:nvCxnSpPr>
        <p:spPr>
          <a:xfrm>
            <a:off x="2959009" y="4050015"/>
            <a:ext cx="399998" cy="10887"/>
          </a:xfrm>
          <a:prstGeom prst="straightConnector1">
            <a:avLst/>
          </a:prstGeom>
          <a:ln w="34925">
            <a:solidFill>
              <a:schemeClr val="tx2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內容版面配置區 3"/>
          <p:cNvGraphicFramePr>
            <a:graphicFrameLocks noGrp="1"/>
          </p:cNvGraphicFramePr>
          <p:nvPr>
            <p:ph idx="1"/>
            <p:extLst/>
          </p:nvPr>
        </p:nvGraphicFramePr>
        <p:xfrm>
          <a:off x="3275650" y="2178104"/>
          <a:ext cx="4125122" cy="37655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cxnSp>
        <p:nvCxnSpPr>
          <p:cNvPr id="62" name="直線箭頭接點 61"/>
          <p:cNvCxnSpPr/>
          <p:nvPr/>
        </p:nvCxnSpPr>
        <p:spPr>
          <a:xfrm flipV="1">
            <a:off x="7531172" y="4326741"/>
            <a:ext cx="1654984" cy="5248"/>
          </a:xfrm>
          <a:prstGeom prst="straightConnector1">
            <a:avLst/>
          </a:prstGeom>
          <a:ln w="34925">
            <a:solidFill>
              <a:schemeClr val="tx2">
                <a:lumMod val="50000"/>
                <a:lumOff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0" name="圖片 69"/>
          <p:cNvPicPr>
            <a:picLocks noChangeAspect="1"/>
          </p:cNvPicPr>
          <p:nvPr/>
        </p:nvPicPr>
        <p:blipFill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36857" r="61714">
                        <a14:backgroundMark x1="38857" y1="43897" x2="20571" y2="63383"/>
                        <a14:backgroundMark x1="19143" y1="31692" x2="79000" y2="10278"/>
                        <a14:backgroundMark x1="58000" y1="28051" x2="74571" y2="75589"/>
                        <a14:backgroundMark x1="61571" y1="54176" x2="59571" y2="9486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8161" y="2495519"/>
            <a:ext cx="2621006" cy="1748585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6574658" y="1774275"/>
            <a:ext cx="3321479" cy="471924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2400" b="1" dirty="0" smtClean="0">
                <a:solidFill>
                  <a:srgbClr val="4C5760"/>
                </a:solidFill>
              </a:rPr>
              <a:t>AI &amp; data driven analysis 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5856253" y="1116037"/>
            <a:ext cx="3555741" cy="461665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dirty="0" smtClean="0">
                <a:solidFill>
                  <a:srgbClr val="4C5760"/>
                </a:solidFill>
              </a:rPr>
              <a:t>Online operating  platform 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6679057" y="5716213"/>
            <a:ext cx="3217080" cy="458319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2400" b="1" dirty="0" smtClean="0">
                <a:solidFill>
                  <a:srgbClr val="4C5760"/>
                </a:solidFill>
              </a:rPr>
              <a:t>Micro-financial market 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7849384" y="4812142"/>
            <a:ext cx="3838031" cy="461665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lvl="0" algn="ctr"/>
            <a:r>
              <a:rPr lang="en-US" altLang="zh-TW" sz="2400" b="1" dirty="0" smtClean="0">
                <a:solidFill>
                  <a:srgbClr val="4C5760"/>
                </a:solidFill>
              </a:rPr>
              <a:t>De-bundled financial </a:t>
            </a:r>
            <a:r>
              <a:rPr lang="en-US" altLang="zh-TW" sz="2400" b="1" dirty="0">
                <a:solidFill>
                  <a:srgbClr val="4C5760"/>
                </a:solidFill>
              </a:rPr>
              <a:t>service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cxnSp>
        <p:nvCxnSpPr>
          <p:cNvPr id="26" name="直線接點 25"/>
          <p:cNvCxnSpPr>
            <a:stCxn id="7" idx="1"/>
          </p:cNvCxnSpPr>
          <p:nvPr/>
        </p:nvCxnSpPr>
        <p:spPr>
          <a:xfrm flipH="1">
            <a:off x="5006701" y="2005108"/>
            <a:ext cx="1567958" cy="1346173"/>
          </a:xfrm>
          <a:prstGeom prst="line">
            <a:avLst/>
          </a:prstGeom>
          <a:ln w="57150">
            <a:solidFill>
              <a:srgbClr val="4C576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直線接點 36"/>
          <p:cNvCxnSpPr>
            <a:stCxn id="8" idx="1"/>
          </p:cNvCxnSpPr>
          <p:nvPr/>
        </p:nvCxnSpPr>
        <p:spPr>
          <a:xfrm flipH="1">
            <a:off x="4037300" y="1346870"/>
            <a:ext cx="1818954" cy="2413882"/>
          </a:xfrm>
          <a:prstGeom prst="line">
            <a:avLst/>
          </a:prstGeom>
          <a:ln w="57150">
            <a:solidFill>
              <a:srgbClr val="4C57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接點 40"/>
          <p:cNvCxnSpPr/>
          <p:nvPr/>
        </p:nvCxnSpPr>
        <p:spPr>
          <a:xfrm flipH="1" flipV="1">
            <a:off x="6109252" y="5526157"/>
            <a:ext cx="507588" cy="276233"/>
          </a:xfrm>
          <a:prstGeom prst="line">
            <a:avLst/>
          </a:prstGeom>
          <a:ln w="57150">
            <a:solidFill>
              <a:srgbClr val="4C57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接點 44"/>
          <p:cNvCxnSpPr>
            <a:stCxn id="15" idx="1"/>
          </p:cNvCxnSpPr>
          <p:nvPr/>
        </p:nvCxnSpPr>
        <p:spPr>
          <a:xfrm flipH="1" flipV="1">
            <a:off x="6299041" y="4428555"/>
            <a:ext cx="1550344" cy="614420"/>
          </a:xfrm>
          <a:prstGeom prst="line">
            <a:avLst/>
          </a:prstGeom>
          <a:ln w="57150">
            <a:solidFill>
              <a:srgbClr val="4C5760"/>
            </a:soli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文字方塊 63"/>
          <p:cNvSpPr txBox="1"/>
          <p:nvPr/>
        </p:nvSpPr>
        <p:spPr>
          <a:xfrm>
            <a:off x="7170498" y="2586531"/>
            <a:ext cx="3093315" cy="461665"/>
          </a:xfrm>
          <a:prstGeom prst="rect">
            <a:avLst/>
          </a:prstGeom>
          <a:noFill/>
          <a:ln w="28575">
            <a:solidFill>
              <a:srgbClr val="4C576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zh-TW" sz="2400" b="1" dirty="0" smtClean="0">
                <a:solidFill>
                  <a:srgbClr val="4C5760"/>
                </a:solidFill>
              </a:rPr>
              <a:t>Social business model </a:t>
            </a:r>
            <a:endParaRPr lang="zh-TW" altLang="en-US" sz="2400" b="1" dirty="0">
              <a:solidFill>
                <a:srgbClr val="4C5760"/>
              </a:solidFill>
            </a:endParaRPr>
          </a:p>
        </p:txBody>
      </p:sp>
      <p:cxnSp>
        <p:nvCxnSpPr>
          <p:cNvPr id="65" name="直線接點 64"/>
          <p:cNvCxnSpPr>
            <a:stCxn id="64" idx="1"/>
          </p:cNvCxnSpPr>
          <p:nvPr/>
        </p:nvCxnSpPr>
        <p:spPr>
          <a:xfrm flipH="1">
            <a:off x="5754728" y="2817364"/>
            <a:ext cx="1415770" cy="715177"/>
          </a:xfrm>
          <a:prstGeom prst="line">
            <a:avLst/>
          </a:prstGeom>
          <a:ln w="57150">
            <a:solidFill>
              <a:srgbClr val="4C5760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793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圓角矩形 9"/>
          <p:cNvSpPr/>
          <p:nvPr/>
        </p:nvSpPr>
        <p:spPr>
          <a:xfrm>
            <a:off x="851648" y="3641925"/>
            <a:ext cx="10327640" cy="2532684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圓角矩形 7"/>
          <p:cNvSpPr/>
          <p:nvPr/>
        </p:nvSpPr>
        <p:spPr>
          <a:xfrm>
            <a:off x="838200" y="1429508"/>
            <a:ext cx="10327640" cy="203054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左-右雙向箭號 8"/>
          <p:cNvSpPr/>
          <p:nvPr/>
        </p:nvSpPr>
        <p:spPr>
          <a:xfrm>
            <a:off x="3048341" y="2075162"/>
            <a:ext cx="6187467" cy="290545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6" name="圖片 35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855" b="93590" l="3241" r="99074">
                        <a14:foregroundMark x1="3241" y1="32051" x2="49074" y2="1709"/>
                        <a14:foregroundMark x1="30093" y1="20940" x2="78241" y2="23504"/>
                        <a14:foregroundMark x1="28704" y1="29060" x2="69907" y2="30342"/>
                        <a14:foregroundMark x1="72685" y1="20513" x2="26852" y2="18803"/>
                        <a14:foregroundMark x1="7870" y1="35043" x2="85185" y2="34188"/>
                        <a14:foregroundMark x1="37500" y1="40171" x2="40278" y2="80769"/>
                        <a14:foregroundMark x1="61111" y1="43590" x2="63889" y2="81197"/>
                        <a14:foregroundMark x1="85648" y1="44872" x2="85648" y2="85470"/>
                        <a14:foregroundMark x1="14352" y1="41026" x2="14815" y2="82051"/>
                        <a14:foregroundMark x1="10648" y1="88462" x2="85185" y2="89316"/>
                        <a14:foregroundMark x1="6019" y1="92308" x2="99537" y2="90598"/>
                        <a14:foregroundMark x1="9259" y1="91880" x2="96759" y2="9359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805"/>
          <a:stretch/>
        </p:blipFill>
        <p:spPr>
          <a:xfrm>
            <a:off x="1863845" y="4299460"/>
            <a:ext cx="957782" cy="956613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150055"/>
            <a:ext cx="11858065" cy="1325563"/>
          </a:xfrm>
        </p:spPr>
        <p:txBody>
          <a:bodyPr>
            <a:normAutofit/>
          </a:bodyPr>
          <a:lstStyle/>
          <a:p>
            <a:r>
              <a:rPr kumimoji="1" lang="en-US" altLang="zh-TW" sz="3600" dirty="0"/>
              <a:t>Characteristics of digital finance </a:t>
            </a:r>
            <a:r>
              <a:rPr kumimoji="1" lang="en-US" altLang="zh-TW" sz="3600" dirty="0" smtClean="0"/>
              <a:t>(1</a:t>
            </a:r>
            <a:r>
              <a:rPr kumimoji="1" lang="en-US" altLang="zh-TW" sz="3600" b="1" dirty="0" smtClean="0"/>
              <a:t>): Online operating platform  </a:t>
            </a:r>
            <a:endParaRPr kumimoji="1" lang="zh-TW" altLang="en-US" sz="3600" b="1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7</a:t>
            </a:fld>
            <a:endParaRPr lang="zh-TW" altLang="en-US" dirty="0"/>
          </a:p>
        </p:txBody>
      </p:sp>
      <p:pic>
        <p:nvPicPr>
          <p:cNvPr id="15" name="圖片 14"/>
          <p:cNvPicPr>
            <a:picLocks noChangeAspect="1"/>
          </p:cNvPicPr>
          <p:nvPr/>
        </p:nvPicPr>
        <p:blipFill>
          <a:blip r:embed="rId4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7400" y="4353489"/>
            <a:ext cx="1499046" cy="1499046"/>
          </a:xfrm>
          <a:prstGeom prst="rect">
            <a:avLst/>
          </a:prstGeom>
        </p:spPr>
      </p:pic>
      <p:pic>
        <p:nvPicPr>
          <p:cNvPr id="13" name="內容版面配置區 12"/>
          <p:cNvPicPr>
            <a:picLocks noGrp="1" noChangeAspect="1"/>
          </p:cNvPicPr>
          <p:nvPr>
            <p:ph idx="1"/>
          </p:nvPr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09" t="74364" r="74349" b="2794"/>
          <a:stretch/>
        </p:blipFill>
        <p:spPr>
          <a:xfrm>
            <a:off x="1043725" y="5002111"/>
            <a:ext cx="489528" cy="489528"/>
          </a:xfrm>
        </p:spPr>
      </p:pic>
      <p:pic>
        <p:nvPicPr>
          <p:cNvPr id="19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916" b="73678"/>
          <a:stretch/>
        </p:blipFill>
        <p:spPr>
          <a:xfrm>
            <a:off x="1121705" y="3921720"/>
            <a:ext cx="559016" cy="564109"/>
          </a:xfrm>
          <a:prstGeom prst="rect">
            <a:avLst/>
          </a:prstGeom>
        </p:spPr>
      </p:pic>
      <p:pic>
        <p:nvPicPr>
          <p:cNvPr id="20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99" r="49566" b="74461"/>
          <a:stretch/>
        </p:blipFill>
        <p:spPr>
          <a:xfrm rot="21396352">
            <a:off x="1638445" y="3650033"/>
            <a:ext cx="517237" cy="547333"/>
          </a:xfrm>
          <a:prstGeom prst="rect">
            <a:avLst/>
          </a:prstGeom>
        </p:spPr>
      </p:pic>
      <p:pic>
        <p:nvPicPr>
          <p:cNvPr id="21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62" r="27458" b="73924"/>
          <a:stretch/>
        </p:blipFill>
        <p:spPr>
          <a:xfrm>
            <a:off x="2127512" y="3556702"/>
            <a:ext cx="471056" cy="558848"/>
          </a:xfrm>
          <a:prstGeom prst="rect">
            <a:avLst/>
          </a:prstGeom>
        </p:spPr>
      </p:pic>
      <p:pic>
        <p:nvPicPr>
          <p:cNvPr id="22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73" b="74859"/>
          <a:stretch/>
        </p:blipFill>
        <p:spPr>
          <a:xfrm>
            <a:off x="2614398" y="3708210"/>
            <a:ext cx="559929" cy="538806"/>
          </a:xfrm>
          <a:prstGeom prst="rect">
            <a:avLst/>
          </a:prstGeom>
        </p:spPr>
      </p:pic>
      <p:pic>
        <p:nvPicPr>
          <p:cNvPr id="23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50" t="25846" r="73776" b="51313"/>
          <a:stretch/>
        </p:blipFill>
        <p:spPr>
          <a:xfrm>
            <a:off x="3048341" y="4045287"/>
            <a:ext cx="496636" cy="489527"/>
          </a:xfrm>
          <a:prstGeom prst="rect">
            <a:avLst/>
          </a:prstGeom>
        </p:spPr>
      </p:pic>
      <p:pic>
        <p:nvPicPr>
          <p:cNvPr id="24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762" t="26965" r="50396" b="51056"/>
          <a:stretch/>
        </p:blipFill>
        <p:spPr>
          <a:xfrm>
            <a:off x="3209641" y="4958084"/>
            <a:ext cx="489527" cy="471054"/>
          </a:xfrm>
          <a:prstGeom prst="rect">
            <a:avLst/>
          </a:prstGeom>
        </p:spPr>
      </p:pic>
      <p:pic>
        <p:nvPicPr>
          <p:cNvPr id="25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86" t="25303" r="25872" b="50993"/>
          <a:stretch/>
        </p:blipFill>
        <p:spPr>
          <a:xfrm>
            <a:off x="3016537" y="5316265"/>
            <a:ext cx="489527" cy="508000"/>
          </a:xfrm>
          <a:prstGeom prst="rect">
            <a:avLst/>
          </a:prstGeom>
        </p:spPr>
      </p:pic>
      <p:pic>
        <p:nvPicPr>
          <p:cNvPr id="26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855" t="27018" r="3734" b="51433"/>
          <a:stretch/>
        </p:blipFill>
        <p:spPr>
          <a:xfrm>
            <a:off x="3241333" y="4485829"/>
            <a:ext cx="480291" cy="461818"/>
          </a:xfrm>
          <a:prstGeom prst="rect">
            <a:avLst/>
          </a:prstGeom>
        </p:spPr>
      </p:pic>
      <p:pic>
        <p:nvPicPr>
          <p:cNvPr id="27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08" t="50107" r="73619" b="27913"/>
          <a:stretch/>
        </p:blipFill>
        <p:spPr>
          <a:xfrm>
            <a:off x="1065323" y="4473542"/>
            <a:ext cx="498764" cy="471054"/>
          </a:xfrm>
          <a:prstGeom prst="rect">
            <a:avLst/>
          </a:prstGeom>
        </p:spPr>
      </p:pic>
      <p:pic>
        <p:nvPicPr>
          <p:cNvPr id="28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231" t="50395" r="49496" b="26332"/>
          <a:stretch/>
        </p:blipFill>
        <p:spPr>
          <a:xfrm rot="21444771">
            <a:off x="1325708" y="5414367"/>
            <a:ext cx="498764" cy="498763"/>
          </a:xfrm>
          <a:prstGeom prst="rect">
            <a:avLst/>
          </a:prstGeom>
        </p:spPr>
      </p:pic>
      <p:pic>
        <p:nvPicPr>
          <p:cNvPr id="29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24" t="49829" r="26365" b="26898"/>
          <a:stretch/>
        </p:blipFill>
        <p:spPr>
          <a:xfrm>
            <a:off x="2174697" y="5669122"/>
            <a:ext cx="480291" cy="498763"/>
          </a:xfrm>
          <a:prstGeom prst="rect">
            <a:avLst/>
          </a:prstGeom>
        </p:spPr>
      </p:pic>
      <p:pic>
        <p:nvPicPr>
          <p:cNvPr id="30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08" t="74623" r="50250" b="3397"/>
          <a:stretch/>
        </p:blipFill>
        <p:spPr>
          <a:xfrm>
            <a:off x="2616321" y="5551255"/>
            <a:ext cx="557857" cy="536807"/>
          </a:xfrm>
          <a:prstGeom prst="rect">
            <a:avLst/>
          </a:prstGeom>
        </p:spPr>
      </p:pic>
      <p:pic>
        <p:nvPicPr>
          <p:cNvPr id="31" name="內容版面配置區 12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138" t="50232" r="3020" b="27357"/>
          <a:stretch/>
        </p:blipFill>
        <p:spPr>
          <a:xfrm>
            <a:off x="1720512" y="5600331"/>
            <a:ext cx="489527" cy="480291"/>
          </a:xfrm>
          <a:prstGeom prst="rect">
            <a:avLst/>
          </a:prstGeom>
        </p:spPr>
      </p:pic>
      <p:sp>
        <p:nvSpPr>
          <p:cNvPr id="32" name="文字方塊 31"/>
          <p:cNvSpPr txBox="1"/>
          <p:nvPr/>
        </p:nvSpPr>
        <p:spPr>
          <a:xfrm>
            <a:off x="4503209" y="5200221"/>
            <a:ext cx="413260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2000" dirty="0" smtClean="0"/>
              <a:t>Limited temporal &amp; space </a:t>
            </a:r>
            <a:r>
              <a:rPr lang="zh-TW" altLang="en-US" sz="2000" dirty="0" smtClean="0"/>
              <a:t> </a:t>
            </a:r>
            <a:r>
              <a:rPr lang="en-US" altLang="zh-TW" sz="2000" dirty="0" smtClean="0"/>
              <a:t>(huge cost</a:t>
            </a:r>
            <a:r>
              <a:rPr lang="en-US" altLang="zh-TW" sz="2000" dirty="0"/>
              <a:t>)</a:t>
            </a:r>
            <a:endParaRPr lang="en-US" altLang="zh-TW" sz="2000" dirty="0" smtClean="0"/>
          </a:p>
        </p:txBody>
      </p:sp>
      <p:sp>
        <p:nvSpPr>
          <p:cNvPr id="35" name="文字方塊 34"/>
          <p:cNvSpPr txBox="1"/>
          <p:nvPr/>
        </p:nvSpPr>
        <p:spPr>
          <a:xfrm>
            <a:off x="4337729" y="4137060"/>
            <a:ext cx="47265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/>
              <a:t>F</a:t>
            </a:r>
            <a:r>
              <a:rPr lang="en-US" altLang="zh-TW" sz="2000" dirty="0" smtClean="0"/>
              <a:t>ace-face service, limited  market scalability </a:t>
            </a:r>
            <a:endParaRPr lang="zh-TW" altLang="en-US" sz="2000" dirty="0"/>
          </a:p>
        </p:txBody>
      </p:sp>
      <p:pic>
        <p:nvPicPr>
          <p:cNvPr id="37" name="圖片 36"/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76D8E3"/>
              </a:clrFrom>
              <a:clrTo>
                <a:srgbClr val="76D8E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7002" y="1429508"/>
            <a:ext cx="1691326" cy="1691326"/>
          </a:xfrm>
          <a:prstGeom prst="rect">
            <a:avLst/>
          </a:prstGeo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4827" y="1568760"/>
            <a:ext cx="1180883" cy="1180883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3174178" y="5744283"/>
            <a:ext cx="233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 smtClean="0"/>
              <a:t>Traditional Finance</a:t>
            </a:r>
            <a:endParaRPr kumimoji="1" lang="zh-TW" altLang="en-US" sz="2000" b="1" dirty="0"/>
          </a:p>
        </p:txBody>
      </p:sp>
      <p:sp>
        <p:nvSpPr>
          <p:cNvPr id="7" name="文字方塊 6"/>
          <p:cNvSpPr txBox="1"/>
          <p:nvPr/>
        </p:nvSpPr>
        <p:spPr>
          <a:xfrm>
            <a:off x="6648762" y="1563531"/>
            <a:ext cx="23839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Real time &amp; personalized  services </a:t>
            </a:r>
            <a:endParaRPr kumimoji="1" lang="zh-TW" altLang="en-US" dirty="0"/>
          </a:p>
        </p:txBody>
      </p:sp>
      <p:sp>
        <p:nvSpPr>
          <p:cNvPr id="33" name="文字方塊 32"/>
          <p:cNvSpPr txBox="1"/>
          <p:nvPr/>
        </p:nvSpPr>
        <p:spPr>
          <a:xfrm>
            <a:off x="2912868" y="2472685"/>
            <a:ext cx="27274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Cloud computing platform  (low cost for mass market)</a:t>
            </a:r>
            <a:endParaRPr kumimoji="1" lang="zh-TW" altLang="en-US" dirty="0"/>
          </a:p>
        </p:txBody>
      </p:sp>
      <p:pic>
        <p:nvPicPr>
          <p:cNvPr id="1028" name="Picture 4" descr="ãonline bank iconãçåçæå°çµæ"/>
          <p:cNvPicPr>
            <a:picLocks noChangeAspect="1" noChangeArrowheads="1"/>
          </p:cNvPicPr>
          <p:nvPr/>
        </p:nvPicPr>
        <p:blipFill>
          <a:blip r:embed="rId8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000" b="93778" l="0" r="100000">
                        <a14:foregroundMark x1="57778" y1="36444" x2="57778" y2="36444"/>
                        <a14:foregroundMark x1="54222" y1="49333" x2="54222" y2="49333"/>
                        <a14:foregroundMark x1="64444" y1="48444" x2="64444" y2="48444"/>
                        <a14:foregroundMark x1="46222" y1="51556" x2="46222" y2="51556"/>
                        <a14:foregroundMark x1="38222" y1="50667" x2="38222" y2="50667"/>
                        <a14:foregroundMark x1="45333" y1="63556" x2="45333" y2="63556"/>
                        <a14:foregroundMark x1="53333" y1="65778" x2="53333" y2="65778"/>
                        <a14:foregroundMark x1="73778" y1="83556" x2="73778" y2="83556"/>
                        <a14:foregroundMark x1="51111" y1="34222" x2="51111" y2="34222"/>
                        <a14:foregroundMark x1="40444" y1="41333" x2="40444" y2="4133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6955" y="1615791"/>
            <a:ext cx="1249153" cy="1249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左-右雙向箭號 33"/>
          <p:cNvSpPr/>
          <p:nvPr/>
        </p:nvSpPr>
        <p:spPr>
          <a:xfrm>
            <a:off x="4095878" y="4872342"/>
            <a:ext cx="4995315" cy="290545"/>
          </a:xfrm>
          <a:prstGeom prst="left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8" name="文字方塊 37"/>
          <p:cNvSpPr txBox="1"/>
          <p:nvPr/>
        </p:nvSpPr>
        <p:spPr>
          <a:xfrm>
            <a:off x="856206" y="2933735"/>
            <a:ext cx="233064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 dirty="0" smtClean="0"/>
              <a:t> Digital Finance</a:t>
            </a:r>
            <a:endParaRPr kumimoji="1" lang="zh-TW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776923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圓角矩形 7"/>
          <p:cNvSpPr/>
          <p:nvPr/>
        </p:nvSpPr>
        <p:spPr>
          <a:xfrm>
            <a:off x="460375" y="4104640"/>
            <a:ext cx="10893425" cy="217424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圓角矩形 6"/>
          <p:cNvSpPr/>
          <p:nvPr/>
        </p:nvSpPr>
        <p:spPr>
          <a:xfrm>
            <a:off x="466501" y="1572211"/>
            <a:ext cx="10887299" cy="240814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" y="366368"/>
            <a:ext cx="12240490" cy="1325563"/>
          </a:xfrm>
        </p:spPr>
        <p:txBody>
          <a:bodyPr>
            <a:normAutofit/>
          </a:bodyPr>
          <a:lstStyle/>
          <a:p>
            <a:r>
              <a:rPr kumimoji="1" lang="en-US" altLang="zh-TW" sz="4000" dirty="0"/>
              <a:t>Characteristics of digital finance </a:t>
            </a:r>
            <a:r>
              <a:rPr kumimoji="1" lang="en-US" altLang="zh-TW" sz="4000" dirty="0" smtClean="0"/>
              <a:t>(2):</a:t>
            </a:r>
            <a:r>
              <a:rPr kumimoji="1" lang="en-US" altLang="zh-TW" sz="4000" b="1" dirty="0" smtClean="0"/>
              <a:t>AI-Data driven analysis    </a:t>
            </a:r>
            <a:endParaRPr kumimoji="1" lang="zh-TW" altLang="en-US" sz="4000" b="1" dirty="0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A223AD-9DE0-49EC-B40D-C8FE98D1D69B}" type="slidenum">
              <a:rPr lang="zh-TW" altLang="en-US" smtClean="0"/>
              <a:pPr/>
              <a:t>8</a:t>
            </a:fld>
            <a:endParaRPr lang="zh-TW" altLang="en-US" dirty="0"/>
          </a:p>
        </p:txBody>
      </p:sp>
      <p:cxnSp>
        <p:nvCxnSpPr>
          <p:cNvPr id="32" name="直線箭頭接點 31"/>
          <p:cNvCxnSpPr/>
          <p:nvPr/>
        </p:nvCxnSpPr>
        <p:spPr>
          <a:xfrm flipV="1">
            <a:off x="2178602" y="5131027"/>
            <a:ext cx="906458" cy="672"/>
          </a:xfrm>
          <a:prstGeom prst="straightConnector1">
            <a:avLst/>
          </a:prstGeom>
          <a:ln w="28575">
            <a:solidFill>
              <a:srgbClr val="4C57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5" name="圖片 3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164527" y="1782943"/>
            <a:ext cx="1314350" cy="1314350"/>
          </a:xfrm>
          <a:prstGeom prst="rect">
            <a:avLst/>
          </a:prstGeom>
        </p:spPr>
      </p:pic>
      <p:cxnSp>
        <p:nvCxnSpPr>
          <p:cNvPr id="46" name="直線箭頭接點 45"/>
          <p:cNvCxnSpPr/>
          <p:nvPr/>
        </p:nvCxnSpPr>
        <p:spPr>
          <a:xfrm>
            <a:off x="4591638" y="2930083"/>
            <a:ext cx="676900" cy="0"/>
          </a:xfrm>
          <a:prstGeom prst="straightConnector1">
            <a:avLst/>
          </a:prstGeom>
          <a:ln w="28575">
            <a:solidFill>
              <a:srgbClr val="4C57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8" name="圖片 4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884" y="3229075"/>
            <a:ext cx="449390" cy="524289"/>
          </a:xfrm>
          <a:prstGeom prst="rect">
            <a:avLst/>
          </a:prstGeom>
        </p:spPr>
      </p:pic>
      <p:sp>
        <p:nvSpPr>
          <p:cNvPr id="51" name="向下箭號 50"/>
          <p:cNvSpPr/>
          <p:nvPr/>
        </p:nvSpPr>
        <p:spPr>
          <a:xfrm rot="5400000">
            <a:off x="8141030" y="2399053"/>
            <a:ext cx="384539" cy="904962"/>
          </a:xfrm>
          <a:prstGeom prst="downArrow">
            <a:avLst>
              <a:gd name="adj1" fmla="val 50000"/>
              <a:gd name="adj2" fmla="val 75202"/>
            </a:avLst>
          </a:prstGeom>
          <a:noFill/>
          <a:ln w="28575">
            <a:solidFill>
              <a:srgbClr val="4C57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sp>
        <p:nvSpPr>
          <p:cNvPr id="53" name="文字方塊 52"/>
          <p:cNvSpPr txBox="1"/>
          <p:nvPr/>
        </p:nvSpPr>
        <p:spPr>
          <a:xfrm>
            <a:off x="3269367" y="3188305"/>
            <a:ext cx="12095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 dirty="0" smtClean="0">
                <a:solidFill>
                  <a:srgbClr val="4C5760"/>
                </a:solidFill>
              </a:rPr>
              <a:t>Data + AI</a:t>
            </a:r>
            <a:endParaRPr kumimoji="1" lang="zh-TW" altLang="en-US" sz="2000" b="1" dirty="0">
              <a:solidFill>
                <a:srgbClr val="4C5760"/>
              </a:solidFill>
            </a:endParaRPr>
          </a:p>
        </p:txBody>
      </p:sp>
      <p:sp>
        <p:nvSpPr>
          <p:cNvPr id="54" name="文字方塊 53"/>
          <p:cNvSpPr txBox="1"/>
          <p:nvPr/>
        </p:nvSpPr>
        <p:spPr>
          <a:xfrm>
            <a:off x="697098" y="5719390"/>
            <a:ext cx="20963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b="1" dirty="0" smtClean="0"/>
              <a:t>Traditional  Finance</a:t>
            </a:r>
            <a:endParaRPr kumimoji="1" lang="zh-TW" altLang="en-US" b="1" dirty="0"/>
          </a:p>
        </p:txBody>
      </p:sp>
      <p:sp>
        <p:nvSpPr>
          <p:cNvPr id="55" name="文字方塊 54"/>
          <p:cNvSpPr txBox="1"/>
          <p:nvPr/>
        </p:nvSpPr>
        <p:spPr>
          <a:xfrm>
            <a:off x="605630" y="3199927"/>
            <a:ext cx="19964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b="1" dirty="0" smtClean="0"/>
              <a:t>Digital Finance </a:t>
            </a:r>
            <a:endParaRPr kumimoji="1" lang="zh-TW" altLang="en-US" sz="2000" b="1" dirty="0"/>
          </a:p>
        </p:txBody>
      </p:sp>
      <p:sp>
        <p:nvSpPr>
          <p:cNvPr id="61" name="文字方塊 60"/>
          <p:cNvSpPr txBox="1"/>
          <p:nvPr/>
        </p:nvSpPr>
        <p:spPr>
          <a:xfrm>
            <a:off x="7412986" y="2013143"/>
            <a:ext cx="229882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400" dirty="0" smtClean="0"/>
              <a:t>Risk management </a:t>
            </a:r>
          </a:p>
          <a:p>
            <a:r>
              <a:rPr kumimoji="1" lang="en-US" altLang="zh-TW" sz="1400" dirty="0" smtClean="0"/>
              <a:t> Personal recommendation </a:t>
            </a:r>
          </a:p>
        </p:txBody>
      </p:sp>
      <p:cxnSp>
        <p:nvCxnSpPr>
          <p:cNvPr id="34" name="直線箭頭接點 33"/>
          <p:cNvCxnSpPr/>
          <p:nvPr/>
        </p:nvCxnSpPr>
        <p:spPr>
          <a:xfrm flipV="1">
            <a:off x="4855774" y="5131700"/>
            <a:ext cx="377661" cy="1285"/>
          </a:xfrm>
          <a:prstGeom prst="straightConnector1">
            <a:avLst/>
          </a:prstGeom>
          <a:ln w="28575">
            <a:solidFill>
              <a:srgbClr val="4C57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8" name="圖片 37"/>
          <p:cNvPicPr>
            <a:picLocks noChangeAspect="1"/>
          </p:cNvPicPr>
          <p:nvPr/>
        </p:nvPicPr>
        <p:blipFill>
          <a:blip r:embed="rId4" cstate="print">
            <a:alphaModFix amt="70000"/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5132" y="4279796"/>
            <a:ext cx="1391006" cy="1502287"/>
          </a:xfrm>
          <a:prstGeom prst="rect">
            <a:avLst/>
          </a:prstGeom>
        </p:spPr>
      </p:pic>
      <p:pic>
        <p:nvPicPr>
          <p:cNvPr id="39" name="圖片 38"/>
          <p:cNvPicPr>
            <a:picLocks noChangeAspect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2275" y="4455677"/>
            <a:ext cx="895031" cy="895031"/>
          </a:xfrm>
          <a:prstGeom prst="rect">
            <a:avLst/>
          </a:prstGeom>
        </p:spPr>
      </p:pic>
      <p:sp>
        <p:nvSpPr>
          <p:cNvPr id="40" name="向下箭號 39"/>
          <p:cNvSpPr/>
          <p:nvPr/>
        </p:nvSpPr>
        <p:spPr>
          <a:xfrm rot="16200000">
            <a:off x="8732993" y="4685769"/>
            <a:ext cx="333483" cy="774656"/>
          </a:xfrm>
          <a:prstGeom prst="downArrow">
            <a:avLst>
              <a:gd name="adj1" fmla="val 50000"/>
              <a:gd name="adj2" fmla="val 75202"/>
            </a:avLst>
          </a:prstGeom>
          <a:noFill/>
          <a:ln w="28575">
            <a:solidFill>
              <a:srgbClr val="B3986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/>
          </a:p>
        </p:txBody>
      </p:sp>
      <p:pic>
        <p:nvPicPr>
          <p:cNvPr id="43" name="圖片 42"/>
          <p:cNvPicPr>
            <a:picLocks noChangeAspect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22705" y="4455677"/>
            <a:ext cx="889586" cy="889586"/>
          </a:xfrm>
          <a:prstGeom prst="rect">
            <a:avLst/>
          </a:prstGeom>
        </p:spPr>
      </p:pic>
      <p:pic>
        <p:nvPicPr>
          <p:cNvPr id="44" name="圖片 43"/>
          <p:cNvPicPr>
            <a:picLocks noChangeAspect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7691" y="4455677"/>
            <a:ext cx="909377" cy="909377"/>
          </a:xfrm>
          <a:prstGeom prst="rect">
            <a:avLst/>
          </a:prstGeom>
        </p:spPr>
      </p:pic>
      <p:sp>
        <p:nvSpPr>
          <p:cNvPr id="45" name="文字方塊 44"/>
          <p:cNvSpPr txBox="1"/>
          <p:nvPr/>
        </p:nvSpPr>
        <p:spPr>
          <a:xfrm>
            <a:off x="5126483" y="5359956"/>
            <a:ext cx="315490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000" dirty="0" smtClean="0"/>
              <a:t>Product A</a:t>
            </a:r>
            <a:r>
              <a:rPr kumimoji="1" lang="zh-TW" altLang="en-US" sz="2000" dirty="0" smtClean="0"/>
              <a:t>         </a:t>
            </a:r>
            <a:r>
              <a:rPr kumimoji="1" lang="en-US" altLang="zh-TW" sz="2000" dirty="0" smtClean="0"/>
              <a:t>B</a:t>
            </a:r>
            <a:r>
              <a:rPr kumimoji="1" lang="zh-TW" altLang="en-US" sz="2000" dirty="0" smtClean="0"/>
              <a:t>              </a:t>
            </a:r>
            <a:r>
              <a:rPr kumimoji="1" lang="en-US" altLang="zh-TW" sz="2000" dirty="0" smtClean="0"/>
              <a:t>C</a:t>
            </a:r>
            <a:endParaRPr kumimoji="1" lang="zh-TW" altLang="en-US" sz="2000" dirty="0"/>
          </a:p>
        </p:txBody>
      </p:sp>
      <p:pic>
        <p:nvPicPr>
          <p:cNvPr id="29" name="圖片 28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76D8E3"/>
              </a:clrFrom>
              <a:clrTo>
                <a:srgbClr val="76D8E3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5264" y="1771523"/>
            <a:ext cx="1928066" cy="1928066"/>
          </a:xfrm>
          <a:prstGeom prst="rect">
            <a:avLst/>
          </a:prstGeom>
        </p:spPr>
      </p:pic>
      <p:sp>
        <p:nvSpPr>
          <p:cNvPr id="6" name="AutoShape 6" descr="ãè¡ç¥¨ iconãçåçæå°çµæ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47" name="圖片 46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8126" y="4698702"/>
            <a:ext cx="830531" cy="830531"/>
          </a:xfrm>
          <a:prstGeom prst="rect">
            <a:avLst/>
          </a:prstGeom>
        </p:spPr>
      </p:pic>
      <p:pic>
        <p:nvPicPr>
          <p:cNvPr id="2060" name="Picture 12" descr="ãbrain iconãçåçæå°çµæ"/>
          <p:cNvPicPr>
            <a:picLocks noChangeAspect="1" noChangeArrowheads="1"/>
          </p:cNvPicPr>
          <p:nvPr/>
        </p:nvPicPr>
        <p:blipFill>
          <a:blip r:embed="rId9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393118" y="4243573"/>
            <a:ext cx="1046732" cy="1381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文字方塊 27"/>
          <p:cNvSpPr txBox="1"/>
          <p:nvPr/>
        </p:nvSpPr>
        <p:spPr>
          <a:xfrm>
            <a:off x="3260759" y="5640336"/>
            <a:ext cx="12095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b="1" dirty="0" smtClean="0">
                <a:solidFill>
                  <a:srgbClr val="4C5760"/>
                </a:solidFill>
              </a:rPr>
              <a:t>理財專員</a:t>
            </a:r>
            <a:endParaRPr kumimoji="1" lang="zh-TW" altLang="en-US" b="1" dirty="0">
              <a:solidFill>
                <a:srgbClr val="4C5760"/>
              </a:solidFill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3833"/>
          <a:stretch/>
        </p:blipFill>
        <p:spPr>
          <a:xfrm>
            <a:off x="605630" y="1957318"/>
            <a:ext cx="1791100" cy="1086484"/>
          </a:xfrm>
          <a:prstGeom prst="rect">
            <a:avLst/>
          </a:prstGeom>
        </p:spPr>
      </p:pic>
      <p:cxnSp>
        <p:nvCxnSpPr>
          <p:cNvPr id="33" name="直線箭頭接點 32"/>
          <p:cNvCxnSpPr/>
          <p:nvPr/>
        </p:nvCxnSpPr>
        <p:spPr>
          <a:xfrm flipV="1">
            <a:off x="2347274" y="2917971"/>
            <a:ext cx="817158" cy="4338"/>
          </a:xfrm>
          <a:prstGeom prst="straightConnector1">
            <a:avLst/>
          </a:prstGeom>
          <a:ln w="28575">
            <a:solidFill>
              <a:srgbClr val="4C57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圖片 29"/>
          <p:cNvPicPr>
            <a:picLocks noChangeAspect="1"/>
          </p:cNvPicPr>
          <p:nvPr/>
        </p:nvPicPr>
        <p:blipFill>
          <a:blip r:embed="rId1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634" y="2299886"/>
            <a:ext cx="389621" cy="389621"/>
          </a:xfrm>
          <a:prstGeom prst="rect">
            <a:avLst/>
          </a:prstGeom>
        </p:spPr>
      </p:pic>
      <p:pic>
        <p:nvPicPr>
          <p:cNvPr id="31" name="圖片 30"/>
          <p:cNvPicPr>
            <a:picLocks noChangeAspect="1"/>
          </p:cNvPicPr>
          <p:nvPr/>
        </p:nvPicPr>
        <p:blipFill>
          <a:blip r:embed="rId1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608" y="2282466"/>
            <a:ext cx="387250" cy="387250"/>
          </a:xfrm>
          <a:prstGeom prst="rect">
            <a:avLst/>
          </a:prstGeom>
        </p:spPr>
      </p:pic>
      <p:pic>
        <p:nvPicPr>
          <p:cNvPr id="36" name="圖片 35"/>
          <p:cNvPicPr>
            <a:picLocks noChangeAspect="1"/>
          </p:cNvPicPr>
          <p:nvPr/>
        </p:nvPicPr>
        <p:blipFill>
          <a:blip r:embed="rId14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0592" y="2296763"/>
            <a:ext cx="395866" cy="395866"/>
          </a:xfrm>
          <a:prstGeom prst="rect">
            <a:avLst/>
          </a:prstGeom>
        </p:spPr>
      </p:pic>
      <p:pic>
        <p:nvPicPr>
          <p:cNvPr id="37" name="圖片 36"/>
          <p:cNvPicPr>
            <a:picLocks noChangeAspect="1"/>
          </p:cNvPicPr>
          <p:nvPr/>
        </p:nvPicPr>
        <p:blipFill>
          <a:blip r:embed="rId1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7046" y="2679759"/>
            <a:ext cx="389621" cy="389621"/>
          </a:xfrm>
          <a:prstGeom prst="rect">
            <a:avLst/>
          </a:prstGeom>
        </p:spPr>
      </p:pic>
      <p:pic>
        <p:nvPicPr>
          <p:cNvPr id="41" name="圖片 40"/>
          <p:cNvPicPr>
            <a:picLocks noChangeAspect="1"/>
          </p:cNvPicPr>
          <p:nvPr/>
        </p:nvPicPr>
        <p:blipFill>
          <a:blip r:embed="rId13" cstate="print">
            <a:duotone>
              <a:prstClr val="black"/>
              <a:srgbClr val="7030A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6880" y="2674073"/>
            <a:ext cx="387250" cy="387250"/>
          </a:xfrm>
          <a:prstGeom prst="rect">
            <a:avLst/>
          </a:prstGeom>
        </p:spPr>
      </p:pic>
      <p:pic>
        <p:nvPicPr>
          <p:cNvPr id="42" name="圖片 41"/>
          <p:cNvPicPr>
            <a:picLocks noChangeAspect="1"/>
          </p:cNvPicPr>
          <p:nvPr/>
        </p:nvPicPr>
        <p:blipFill>
          <a:blip r:embed="rId1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6009" y="2690276"/>
            <a:ext cx="395866" cy="395866"/>
          </a:xfrm>
          <a:prstGeom prst="rect">
            <a:avLst/>
          </a:prstGeom>
        </p:spPr>
      </p:pic>
      <p:pic>
        <p:nvPicPr>
          <p:cNvPr id="49" name="圖片 48"/>
          <p:cNvPicPr>
            <a:picLocks noChangeAspect="1"/>
          </p:cNvPicPr>
          <p:nvPr/>
        </p:nvPicPr>
        <p:blipFill>
          <a:blip r:embed="rId1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1634" y="3090318"/>
            <a:ext cx="389621" cy="389621"/>
          </a:xfrm>
          <a:prstGeom prst="rect">
            <a:avLst/>
          </a:prstGeom>
        </p:spPr>
      </p:pic>
      <p:pic>
        <p:nvPicPr>
          <p:cNvPr id="50" name="圖片 49"/>
          <p:cNvPicPr>
            <a:picLocks noChangeAspect="1"/>
          </p:cNvPicPr>
          <p:nvPr/>
        </p:nvPicPr>
        <p:blipFill>
          <a:blip r:embed="rId1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543" y="3049150"/>
            <a:ext cx="387250" cy="387250"/>
          </a:xfrm>
          <a:prstGeom prst="rect">
            <a:avLst/>
          </a:prstGeom>
        </p:spPr>
      </p:pic>
      <p:pic>
        <p:nvPicPr>
          <p:cNvPr id="52" name="圖片 51"/>
          <p:cNvPicPr>
            <a:picLocks noChangeAspect="1"/>
          </p:cNvPicPr>
          <p:nvPr/>
        </p:nvPicPr>
        <p:blipFill>
          <a:blip r:embed="rId1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750" y="2669765"/>
            <a:ext cx="395866" cy="395866"/>
          </a:xfrm>
          <a:prstGeom prst="rect">
            <a:avLst/>
          </a:prstGeom>
        </p:spPr>
      </p:pic>
      <p:pic>
        <p:nvPicPr>
          <p:cNvPr id="56" name="圖片 55"/>
          <p:cNvPicPr>
            <a:picLocks noChangeAspect="1"/>
          </p:cNvPicPr>
          <p:nvPr/>
        </p:nvPicPr>
        <p:blipFill>
          <a:blip r:embed="rId13" cstate="print">
            <a:duotone>
              <a:prstClr val="black"/>
              <a:srgbClr val="00B0F0">
                <a:tint val="45000"/>
                <a:satMod val="40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05125" y="3062785"/>
            <a:ext cx="387250" cy="387250"/>
          </a:xfrm>
          <a:prstGeom prst="rect">
            <a:avLst/>
          </a:prstGeom>
        </p:spPr>
      </p:pic>
      <p:sp>
        <p:nvSpPr>
          <p:cNvPr id="3" name="文字方塊 2"/>
          <p:cNvSpPr txBox="1"/>
          <p:nvPr/>
        </p:nvSpPr>
        <p:spPr>
          <a:xfrm>
            <a:off x="4975412" y="1671182"/>
            <a:ext cx="3008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Precise prediction &amp; matching 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74121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圓角矩形 10"/>
          <p:cNvSpPr/>
          <p:nvPr/>
        </p:nvSpPr>
        <p:spPr>
          <a:xfrm>
            <a:off x="324584" y="1475985"/>
            <a:ext cx="5313588" cy="4719647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圓角矩形 8"/>
          <p:cNvSpPr/>
          <p:nvPr/>
        </p:nvSpPr>
        <p:spPr>
          <a:xfrm>
            <a:off x="5990645" y="1491124"/>
            <a:ext cx="5982683" cy="476743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5163" y="223892"/>
            <a:ext cx="12095629" cy="1325563"/>
          </a:xfrm>
        </p:spPr>
        <p:txBody>
          <a:bodyPr>
            <a:normAutofit/>
          </a:bodyPr>
          <a:lstStyle/>
          <a:p>
            <a:r>
              <a:rPr kumimoji="1" lang="en-US" altLang="zh-TW" sz="4000" dirty="0"/>
              <a:t>Characteristics of digital finance </a:t>
            </a:r>
            <a:r>
              <a:rPr kumimoji="1" lang="en-US" altLang="zh-TW" sz="4000" dirty="0" smtClean="0"/>
              <a:t>(3): </a:t>
            </a:r>
            <a:r>
              <a:rPr kumimoji="1" lang="en-US" altLang="zh-TW" sz="4000" b="1" dirty="0" smtClean="0"/>
              <a:t>Social business  model  </a:t>
            </a:r>
            <a:endParaRPr kumimoji="1" lang="zh-TW" altLang="en-US" sz="4000" b="1" dirty="0"/>
          </a:p>
        </p:txBody>
      </p:sp>
      <p:pic>
        <p:nvPicPr>
          <p:cNvPr id="13" name="內容版面配置區 12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7002" y="2750533"/>
            <a:ext cx="1936844" cy="1936844"/>
          </a:xfrm>
        </p:spPr>
      </p:pic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altLang="zh-TW" dirty="0" smtClean="0"/>
              <a:t>《2017</a:t>
            </a:r>
            <a:r>
              <a:rPr lang="zh-TW" altLang="en-US" dirty="0" smtClean="0"/>
              <a:t>數位金融</a:t>
            </a:r>
            <a:r>
              <a:rPr lang="en-US" altLang="zh-TW" dirty="0" smtClean="0"/>
              <a:t>》                                                                                                                                            </a:t>
            </a:r>
            <a:r>
              <a:rPr lang="zh-TW" altLang="en-US" dirty="0" smtClean="0"/>
              <a:t>	</a:t>
            </a:r>
            <a:r>
              <a:rPr lang="en-US" altLang="zh-TW" dirty="0" smtClean="0"/>
              <a:t> NCTU.IIM.IEBI Lab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>
          <a:xfrm>
            <a:off x="3897121" y="4119203"/>
            <a:ext cx="2743200" cy="365125"/>
          </a:xfrm>
        </p:spPr>
        <p:txBody>
          <a:bodyPr/>
          <a:lstStyle/>
          <a:p>
            <a:fld id="{B7A223AD-9DE0-49EC-B40D-C8FE98D1D69B}" type="slidenum">
              <a:rPr lang="zh-TW" altLang="en-US" smtClean="0"/>
              <a:pPr/>
              <a:t>9</a:t>
            </a:fld>
            <a:endParaRPr lang="zh-TW" altLang="en-US" dirty="0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4090" y="1114316"/>
            <a:ext cx="1080000" cy="1080000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6774" y="1311431"/>
            <a:ext cx="1169948" cy="1263544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3434" y="1654316"/>
            <a:ext cx="1169948" cy="1263544"/>
          </a:xfrm>
          <a:prstGeom prst="rect">
            <a:avLst/>
          </a:prstGeom>
        </p:spPr>
      </p:pic>
      <p:cxnSp>
        <p:nvCxnSpPr>
          <p:cNvPr id="18" name="直線接點 17"/>
          <p:cNvCxnSpPr/>
          <p:nvPr/>
        </p:nvCxnSpPr>
        <p:spPr>
          <a:xfrm flipH="1">
            <a:off x="3445424" y="2490677"/>
            <a:ext cx="8620" cy="390226"/>
          </a:xfrm>
          <a:prstGeom prst="line">
            <a:avLst/>
          </a:prstGeom>
          <a:ln w="28575">
            <a:solidFill>
              <a:srgbClr val="4C57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線接點 24"/>
          <p:cNvCxnSpPr/>
          <p:nvPr/>
        </p:nvCxnSpPr>
        <p:spPr>
          <a:xfrm flipH="1">
            <a:off x="3662362" y="2630864"/>
            <a:ext cx="201635" cy="254612"/>
          </a:xfrm>
          <a:prstGeom prst="line">
            <a:avLst/>
          </a:prstGeom>
          <a:ln w="28575">
            <a:solidFill>
              <a:srgbClr val="4C57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/>
          <p:cNvCxnSpPr/>
          <p:nvPr/>
        </p:nvCxnSpPr>
        <p:spPr>
          <a:xfrm>
            <a:off x="3105969" y="2630864"/>
            <a:ext cx="197932" cy="251775"/>
          </a:xfrm>
          <a:prstGeom prst="line">
            <a:avLst/>
          </a:prstGeom>
          <a:ln w="28575">
            <a:solidFill>
              <a:srgbClr val="4C57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字方塊 28"/>
          <p:cNvSpPr txBox="1"/>
          <p:nvPr/>
        </p:nvSpPr>
        <p:spPr>
          <a:xfrm>
            <a:off x="2186908" y="2814262"/>
            <a:ext cx="7554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Loan</a:t>
            </a:r>
            <a:endParaRPr kumimoji="1" lang="zh-TW" altLang="en-US" dirty="0"/>
          </a:p>
        </p:txBody>
      </p:sp>
      <p:sp>
        <p:nvSpPr>
          <p:cNvPr id="30" name="文字方塊 29"/>
          <p:cNvSpPr txBox="1"/>
          <p:nvPr/>
        </p:nvSpPr>
        <p:spPr>
          <a:xfrm>
            <a:off x="1986714" y="4788652"/>
            <a:ext cx="11690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    Saving </a:t>
            </a:r>
            <a:endParaRPr kumimoji="1" lang="zh-TW" altLang="en-US" dirty="0"/>
          </a:p>
        </p:txBody>
      </p:sp>
      <p:pic>
        <p:nvPicPr>
          <p:cNvPr id="16" name="圖片 15"/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8506" y="1697393"/>
            <a:ext cx="1169948" cy="1263544"/>
          </a:xfrm>
          <a:prstGeom prst="rect">
            <a:avLst/>
          </a:prstGeom>
        </p:spPr>
      </p:pic>
      <p:cxnSp>
        <p:nvCxnSpPr>
          <p:cNvPr id="36" name="直線接點 35"/>
          <p:cNvCxnSpPr>
            <a:endCxn id="30" idx="3"/>
          </p:cNvCxnSpPr>
          <p:nvPr/>
        </p:nvCxnSpPr>
        <p:spPr>
          <a:xfrm flipH="1">
            <a:off x="3155808" y="4593539"/>
            <a:ext cx="11614" cy="379779"/>
          </a:xfrm>
          <a:prstGeom prst="line">
            <a:avLst/>
          </a:prstGeom>
          <a:ln w="28575">
            <a:solidFill>
              <a:srgbClr val="4C57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文字方塊 36"/>
          <p:cNvSpPr txBox="1"/>
          <p:nvPr/>
        </p:nvSpPr>
        <p:spPr>
          <a:xfrm>
            <a:off x="504323" y="3303263"/>
            <a:ext cx="24069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600" dirty="0" smtClean="0"/>
              <a:t>Information and power </a:t>
            </a:r>
          </a:p>
          <a:p>
            <a:r>
              <a:rPr kumimoji="1" lang="en-US" altLang="zh-TW" sz="1600" dirty="0" err="1" smtClean="0"/>
              <a:t>Intransparency</a:t>
            </a:r>
            <a:endParaRPr kumimoji="1" lang="zh-TW" altLang="en-US" sz="1600" dirty="0"/>
          </a:p>
        </p:txBody>
      </p:sp>
      <p:cxnSp>
        <p:nvCxnSpPr>
          <p:cNvPr id="39" name="直線接點 38"/>
          <p:cNvCxnSpPr/>
          <p:nvPr/>
        </p:nvCxnSpPr>
        <p:spPr>
          <a:xfrm>
            <a:off x="3389660" y="4567454"/>
            <a:ext cx="412923" cy="359774"/>
          </a:xfrm>
          <a:prstGeom prst="line">
            <a:avLst/>
          </a:prstGeom>
          <a:ln w="28575">
            <a:solidFill>
              <a:srgbClr val="4C57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圖片 42"/>
          <p:cNvPicPr>
            <a:picLocks noChangeAspect="1"/>
          </p:cNvPicPr>
          <p:nvPr/>
        </p:nvPicPr>
        <p:blipFill>
          <a:blip r:embed="rId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8578" y="1787906"/>
            <a:ext cx="759042" cy="759042"/>
          </a:xfrm>
          <a:prstGeom prst="rect">
            <a:avLst/>
          </a:prstGeom>
        </p:spPr>
      </p:pic>
      <p:cxnSp>
        <p:nvCxnSpPr>
          <p:cNvPr id="44" name="直線接點 43"/>
          <p:cNvCxnSpPr/>
          <p:nvPr/>
        </p:nvCxnSpPr>
        <p:spPr>
          <a:xfrm flipH="1">
            <a:off x="4208307" y="2568009"/>
            <a:ext cx="844800" cy="572178"/>
          </a:xfrm>
          <a:prstGeom prst="line">
            <a:avLst/>
          </a:prstGeom>
          <a:ln w="28575">
            <a:solidFill>
              <a:schemeClr val="accent1">
                <a:lumMod val="7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文字方塊 45"/>
          <p:cNvSpPr txBox="1"/>
          <p:nvPr/>
        </p:nvSpPr>
        <p:spPr>
          <a:xfrm>
            <a:off x="4386642" y="3030337"/>
            <a:ext cx="17520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credit </a:t>
            </a:r>
            <a:r>
              <a:rPr kumimoji="1" lang="en-US" altLang="zh-TW" dirty="0"/>
              <a:t>b</a:t>
            </a:r>
            <a:r>
              <a:rPr kumimoji="1" lang="en-US" altLang="zh-TW" dirty="0" smtClean="0"/>
              <a:t>arrier </a:t>
            </a:r>
            <a:endParaRPr kumimoji="1" lang="zh-TW" altLang="en-US" dirty="0"/>
          </a:p>
        </p:txBody>
      </p:sp>
      <p:sp>
        <p:nvSpPr>
          <p:cNvPr id="47" name="文字方塊 46"/>
          <p:cNvSpPr txBox="1"/>
          <p:nvPr/>
        </p:nvSpPr>
        <p:spPr>
          <a:xfrm>
            <a:off x="4462066" y="2749794"/>
            <a:ext cx="474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dirty="0" smtClean="0">
                <a:solidFill>
                  <a:srgbClr val="FF0000"/>
                </a:solidFill>
              </a:rPr>
              <a:t>Ｘ</a:t>
            </a:r>
            <a:endParaRPr kumimoji="1" lang="zh-TW" altLang="en-US" dirty="0">
              <a:solidFill>
                <a:srgbClr val="FF0000"/>
              </a:solidFill>
            </a:endParaRPr>
          </a:p>
        </p:txBody>
      </p:sp>
      <p:sp>
        <p:nvSpPr>
          <p:cNvPr id="106" name="橢圓 105"/>
          <p:cNvSpPr/>
          <p:nvPr/>
        </p:nvSpPr>
        <p:spPr>
          <a:xfrm>
            <a:off x="8175526" y="4276537"/>
            <a:ext cx="1467573" cy="1311514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7" name="圓角矩形 106"/>
          <p:cNvSpPr/>
          <p:nvPr/>
        </p:nvSpPr>
        <p:spPr>
          <a:xfrm>
            <a:off x="10163394" y="2132020"/>
            <a:ext cx="1300099" cy="118684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8" name="圓角矩形 107"/>
          <p:cNvSpPr/>
          <p:nvPr/>
        </p:nvSpPr>
        <p:spPr>
          <a:xfrm>
            <a:off x="6380169" y="2101079"/>
            <a:ext cx="1300099" cy="118684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09" name="圖片 10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513467" y="2169295"/>
            <a:ext cx="700146" cy="906624"/>
          </a:xfrm>
          <a:prstGeom prst="rect">
            <a:avLst/>
          </a:prstGeom>
        </p:spPr>
      </p:pic>
      <p:sp>
        <p:nvSpPr>
          <p:cNvPr id="110" name="文字方塊 109"/>
          <p:cNvSpPr txBox="1"/>
          <p:nvPr/>
        </p:nvSpPr>
        <p:spPr>
          <a:xfrm>
            <a:off x="10196981" y="3029449"/>
            <a:ext cx="15742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rgbClr val="C00000"/>
                </a:solidFill>
              </a:rPr>
              <a:t>Fund </a:t>
            </a:r>
            <a:r>
              <a:rPr lang="en-US" altLang="zh-TW" b="1" dirty="0" err="1" smtClean="0">
                <a:solidFill>
                  <a:srgbClr val="C00000"/>
                </a:solidFill>
              </a:rPr>
              <a:t>Requstor</a:t>
            </a:r>
            <a:endParaRPr lang="zh-TW" altLang="en-US" b="1" dirty="0">
              <a:solidFill>
                <a:srgbClr val="C00000"/>
              </a:solidFill>
            </a:endParaRPr>
          </a:p>
        </p:txBody>
      </p:sp>
      <p:pic>
        <p:nvPicPr>
          <p:cNvPr id="111" name="圖片 110"/>
          <p:cNvPicPr>
            <a:picLocks noChangeAspect="1"/>
          </p:cNvPicPr>
          <p:nvPr/>
        </p:nvPicPr>
        <p:blipFill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8535974" y="4391751"/>
            <a:ext cx="716638" cy="708262"/>
          </a:xfrm>
          <a:prstGeom prst="rect">
            <a:avLst/>
          </a:prstGeom>
        </p:spPr>
      </p:pic>
      <p:sp>
        <p:nvSpPr>
          <p:cNvPr id="112" name="文字方塊 111"/>
          <p:cNvSpPr txBox="1"/>
          <p:nvPr/>
        </p:nvSpPr>
        <p:spPr>
          <a:xfrm>
            <a:off x="7746915" y="5164810"/>
            <a:ext cx="27432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b="1" dirty="0" smtClean="0">
                <a:solidFill>
                  <a:schemeClr val="accent5">
                    <a:lumMod val="75000"/>
                  </a:schemeClr>
                </a:solidFill>
              </a:rPr>
              <a:t>P2P</a:t>
            </a:r>
            <a:r>
              <a:rPr lang="zh-TW" altLang="en-US" sz="20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altLang="zh-TW" sz="2000" b="1" dirty="0" smtClean="0">
                <a:solidFill>
                  <a:schemeClr val="accent5">
                    <a:lumMod val="75000"/>
                  </a:schemeClr>
                </a:solidFill>
              </a:rPr>
              <a:t>&amp;</a:t>
            </a:r>
            <a:r>
              <a:rPr lang="en-US" altLang="zh-TW" sz="2000" b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n-US" altLang="zh-TW" sz="2000" b="1" dirty="0" smtClean="0">
                <a:solidFill>
                  <a:schemeClr val="accent5">
                    <a:lumMod val="75000"/>
                  </a:schemeClr>
                </a:solidFill>
              </a:rPr>
              <a:t>crowd platform </a:t>
            </a:r>
            <a:endParaRPr lang="zh-TW" altLang="en-US" sz="20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13" name="圖片 112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716988" y="2134928"/>
            <a:ext cx="700146" cy="906624"/>
          </a:xfrm>
          <a:prstGeom prst="rect">
            <a:avLst/>
          </a:prstGeom>
        </p:spPr>
      </p:pic>
      <p:sp>
        <p:nvSpPr>
          <p:cNvPr id="114" name="文字方塊 113"/>
          <p:cNvSpPr txBox="1"/>
          <p:nvPr/>
        </p:nvSpPr>
        <p:spPr>
          <a:xfrm>
            <a:off x="6326391" y="3012038"/>
            <a:ext cx="15773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b="1" dirty="0" smtClean="0">
                <a:solidFill>
                  <a:schemeClr val="accent3">
                    <a:lumMod val="75000"/>
                  </a:schemeClr>
                </a:solidFill>
              </a:rPr>
              <a:t>Fund Provider </a:t>
            </a:r>
            <a:endParaRPr lang="zh-TW" altLang="en-US" b="1" dirty="0">
              <a:solidFill>
                <a:schemeClr val="accent3">
                  <a:lumMod val="75000"/>
                </a:schemeClr>
              </a:solidFill>
            </a:endParaRPr>
          </a:p>
        </p:txBody>
      </p:sp>
      <p:pic>
        <p:nvPicPr>
          <p:cNvPr id="115" name="圖片 114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060568" y="2141758"/>
            <a:ext cx="700146" cy="906624"/>
          </a:xfrm>
          <a:prstGeom prst="rect">
            <a:avLst/>
          </a:prstGeom>
        </p:spPr>
      </p:pic>
      <p:pic>
        <p:nvPicPr>
          <p:cNvPr id="116" name="圖片 115"/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6366915" y="2148587"/>
            <a:ext cx="700146" cy="906624"/>
          </a:xfrm>
          <a:prstGeom prst="rect">
            <a:avLst/>
          </a:prstGeom>
        </p:spPr>
      </p:pic>
      <p:pic>
        <p:nvPicPr>
          <p:cNvPr id="117" name="圖片 11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63394" y="2172973"/>
            <a:ext cx="700146" cy="906624"/>
          </a:xfrm>
          <a:prstGeom prst="rect">
            <a:avLst/>
          </a:prstGeom>
        </p:spPr>
      </p:pic>
      <p:pic>
        <p:nvPicPr>
          <p:cNvPr id="118" name="圖片 1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45343" y="2172973"/>
            <a:ext cx="700146" cy="906624"/>
          </a:xfrm>
          <a:prstGeom prst="rect">
            <a:avLst/>
          </a:prstGeom>
        </p:spPr>
      </p:pic>
      <p:cxnSp>
        <p:nvCxnSpPr>
          <p:cNvPr id="119" name="直線單箭頭接點 45"/>
          <p:cNvCxnSpPr/>
          <p:nvPr/>
        </p:nvCxnSpPr>
        <p:spPr>
          <a:xfrm>
            <a:off x="8002237" y="2581709"/>
            <a:ext cx="1816958" cy="11085"/>
          </a:xfrm>
          <a:prstGeom prst="straightConnector1">
            <a:avLst/>
          </a:prstGeom>
          <a:ln w="76200">
            <a:headEnd type="triangl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直線單箭頭接點 46"/>
          <p:cNvCxnSpPr/>
          <p:nvPr/>
        </p:nvCxnSpPr>
        <p:spPr>
          <a:xfrm flipH="1">
            <a:off x="9553783" y="3496571"/>
            <a:ext cx="1088789" cy="981901"/>
          </a:xfrm>
          <a:prstGeom prst="straightConnector1">
            <a:avLst/>
          </a:prstGeom>
          <a:ln w="762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直線單箭頭接點 70"/>
          <p:cNvCxnSpPr/>
          <p:nvPr/>
        </p:nvCxnSpPr>
        <p:spPr>
          <a:xfrm flipH="1" flipV="1">
            <a:off x="7202079" y="3455709"/>
            <a:ext cx="1172738" cy="1094755"/>
          </a:xfrm>
          <a:prstGeom prst="straightConnector1">
            <a:avLst/>
          </a:prstGeom>
          <a:ln w="76200"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文字方塊 47"/>
          <p:cNvSpPr txBox="1"/>
          <p:nvPr/>
        </p:nvSpPr>
        <p:spPr>
          <a:xfrm>
            <a:off x="10113638" y="4048265"/>
            <a:ext cx="15376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Fund demand </a:t>
            </a:r>
            <a:endParaRPr lang="zh-TW" altLang="en-US" dirty="0"/>
          </a:p>
        </p:txBody>
      </p:sp>
      <p:sp>
        <p:nvSpPr>
          <p:cNvPr id="49" name="文字方塊 48"/>
          <p:cNvSpPr txBox="1"/>
          <p:nvPr/>
        </p:nvSpPr>
        <p:spPr>
          <a:xfrm>
            <a:off x="6238465" y="4076861"/>
            <a:ext cx="18031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Financial product</a:t>
            </a:r>
            <a:endParaRPr lang="zh-TW" altLang="en-US" dirty="0"/>
          </a:p>
        </p:txBody>
      </p:sp>
      <p:sp>
        <p:nvSpPr>
          <p:cNvPr id="50" name="文字方塊 49"/>
          <p:cNvSpPr txBox="1"/>
          <p:nvPr/>
        </p:nvSpPr>
        <p:spPr>
          <a:xfrm>
            <a:off x="8188553" y="2678269"/>
            <a:ext cx="11079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 smtClean="0"/>
              <a:t>Loans</a:t>
            </a:r>
            <a:endParaRPr lang="zh-TW" altLang="en-US" dirty="0"/>
          </a:p>
        </p:txBody>
      </p:sp>
      <p:sp>
        <p:nvSpPr>
          <p:cNvPr id="51" name="文字方塊 50"/>
          <p:cNvSpPr txBox="1"/>
          <p:nvPr/>
        </p:nvSpPr>
        <p:spPr>
          <a:xfrm>
            <a:off x="8775158" y="2131541"/>
            <a:ext cx="91037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Returns</a:t>
            </a:r>
          </a:p>
          <a:p>
            <a:endParaRPr lang="zh-TW" altLang="en-US" dirty="0"/>
          </a:p>
        </p:txBody>
      </p:sp>
      <p:sp>
        <p:nvSpPr>
          <p:cNvPr id="7" name="圓形箭號 6"/>
          <p:cNvSpPr/>
          <p:nvPr/>
        </p:nvSpPr>
        <p:spPr>
          <a:xfrm rot="16200000">
            <a:off x="-521736" y="2092830"/>
            <a:ext cx="3883669" cy="2629869"/>
          </a:xfrm>
          <a:prstGeom prst="circularArrow">
            <a:avLst>
              <a:gd name="adj1" fmla="val 3022"/>
              <a:gd name="adj2" fmla="val 346051"/>
              <a:gd name="adj3" fmla="val 405952"/>
              <a:gd name="adj4" fmla="val 10136256"/>
              <a:gd name="adj5" fmla="val 1513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52" name="文字方塊 51"/>
          <p:cNvSpPr txBox="1"/>
          <p:nvPr/>
        </p:nvSpPr>
        <p:spPr>
          <a:xfrm>
            <a:off x="6727029" y="5558956"/>
            <a:ext cx="47932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dirty="0" smtClean="0"/>
              <a:t>Information sharing and market matching </a:t>
            </a:r>
            <a:endParaRPr kumimoji="1" lang="zh-TW" altLang="en-US" dirty="0"/>
          </a:p>
        </p:txBody>
      </p:sp>
      <p:pic>
        <p:nvPicPr>
          <p:cNvPr id="54" name="圖片 53"/>
          <p:cNvPicPr>
            <a:picLocks noChangeAspect="1"/>
          </p:cNvPicPr>
          <p:nvPr/>
        </p:nvPicPr>
        <p:blipFill>
          <a:blip r:embed="rId4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9896" y="4952122"/>
            <a:ext cx="1169948" cy="1233939"/>
          </a:xfrm>
          <a:prstGeom prst="rect">
            <a:avLst/>
          </a:prstGeom>
        </p:spPr>
      </p:pic>
      <p:pic>
        <p:nvPicPr>
          <p:cNvPr id="55" name="圖片 54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798" y="5305234"/>
            <a:ext cx="1169948" cy="1263544"/>
          </a:xfrm>
          <a:prstGeom prst="rect">
            <a:avLst/>
          </a:prstGeom>
        </p:spPr>
      </p:pic>
      <p:pic>
        <p:nvPicPr>
          <p:cNvPr id="56" name="圖片 55"/>
          <p:cNvPicPr>
            <a:picLocks noChangeAspect="1"/>
          </p:cNvPicPr>
          <p:nvPr/>
        </p:nvPicPr>
        <p:blipFill>
          <a:blip r:embed="rId4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0000" b="90000" l="10000" r="90000">
                        <a14:foregroundMark x1="31600" y1="26667" x2="31600" y2="26667"/>
                        <a14:foregroundMark x1="26300" y1="47593" x2="26300" y2="47593"/>
                        <a14:foregroundMark x1="50800" y1="42870" x2="50800" y2="42870"/>
                        <a14:foregroundMark x1="72300" y1="31852" x2="72300" y2="31852"/>
                        <a14:foregroundMark x1="72300" y1="44167" x2="72300" y2="441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8916" y="5215091"/>
            <a:ext cx="1169948" cy="1263544"/>
          </a:xfrm>
          <a:prstGeom prst="rect">
            <a:avLst/>
          </a:prstGeom>
        </p:spPr>
      </p:pic>
      <p:pic>
        <p:nvPicPr>
          <p:cNvPr id="58" name="圖片 5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8031" y="4836651"/>
            <a:ext cx="1291636" cy="1291636"/>
          </a:xfrm>
          <a:prstGeom prst="rect">
            <a:avLst/>
          </a:prstGeom>
        </p:spPr>
      </p:pic>
      <p:sp>
        <p:nvSpPr>
          <p:cNvPr id="53" name="圓形箭號 52"/>
          <p:cNvSpPr/>
          <p:nvPr/>
        </p:nvSpPr>
        <p:spPr>
          <a:xfrm rot="16200000" flipH="1">
            <a:off x="-512946" y="2075675"/>
            <a:ext cx="3829247" cy="2629869"/>
          </a:xfrm>
          <a:prstGeom prst="circularArrow">
            <a:avLst>
              <a:gd name="adj1" fmla="val 3022"/>
              <a:gd name="adj2" fmla="val 346051"/>
              <a:gd name="adj3" fmla="val 405952"/>
              <a:gd name="adj4" fmla="val 10136256"/>
              <a:gd name="adj5" fmla="val 15135"/>
            </a:avLst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233069" y="2807197"/>
            <a:ext cx="1636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 smtClean="0"/>
              <a:t>Unconnected </a:t>
            </a:r>
            <a:endParaRPr kumimoji="1"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07923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3572</TotalTime>
  <Words>987</Words>
  <Application>Microsoft Office PowerPoint</Application>
  <PresentationFormat>寬螢幕</PresentationFormat>
  <Paragraphs>269</Paragraphs>
  <Slides>38</Slides>
  <Notes>12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38</vt:i4>
      </vt:variant>
    </vt:vector>
  </HeadingPairs>
  <TitlesOfParts>
    <vt:vector size="50" baseType="lpstr">
      <vt:lpstr>Arial Unicode MS</vt:lpstr>
      <vt:lpstr>標楷體</vt:lpstr>
      <vt:lpstr>Heiti TC Light</vt:lpstr>
      <vt:lpstr>inherit</vt:lpstr>
      <vt:lpstr>新細明體</vt:lpstr>
      <vt:lpstr>Arial</vt:lpstr>
      <vt:lpstr>Bahnschrift Light</vt:lpstr>
      <vt:lpstr>Calibri</vt:lpstr>
      <vt:lpstr>Calibri Light</vt:lpstr>
      <vt:lpstr>Tahoma</vt:lpstr>
      <vt:lpstr>Times New Roman</vt:lpstr>
      <vt:lpstr>Office 佈景主題</vt:lpstr>
      <vt:lpstr>Social Finance Computing  社群金融計算</vt:lpstr>
      <vt:lpstr>Traditional Financial Industry </vt:lpstr>
      <vt:lpstr>Internet Financial Model </vt:lpstr>
      <vt:lpstr>The Internet Finance  </vt:lpstr>
      <vt:lpstr>FinTech DNAs</vt:lpstr>
      <vt:lpstr>Five characteristics of digital finance </vt:lpstr>
      <vt:lpstr>Characteristics of digital finance (1): Online operating platform  </vt:lpstr>
      <vt:lpstr>Characteristics of digital finance (2):AI-Data driven analysis    </vt:lpstr>
      <vt:lpstr>Characteristics of digital finance (3): Social business  model  </vt:lpstr>
      <vt:lpstr>Characteristics of digital finance (4):Service Un-bundling </vt:lpstr>
      <vt:lpstr>Characteristics of digital finance (5):Micro-financial market </vt:lpstr>
      <vt:lpstr>Social  business model: P2P, Crowd, Social Networking</vt:lpstr>
      <vt:lpstr>PowerPoint 簡報</vt:lpstr>
      <vt:lpstr>PowerPoint 簡報</vt:lpstr>
      <vt:lpstr>Social Finance Computing </vt:lpstr>
      <vt:lpstr>Social Finance Computing </vt:lpstr>
      <vt:lpstr>Social Finance Computing </vt:lpstr>
      <vt:lpstr>Evolution: From E-Commerce to Digital Finance </vt:lpstr>
      <vt:lpstr>Social Coupon Endorsing </vt:lpstr>
      <vt:lpstr>Social Coupon Endorsing : Processes </vt:lpstr>
      <vt:lpstr>Social Coupon Endorsing: Results</vt:lpstr>
      <vt:lpstr>P2P Currency Exchange </vt:lpstr>
      <vt:lpstr> P2P Currency Exchange  </vt:lpstr>
      <vt:lpstr>PowerPoint 簡報</vt:lpstr>
      <vt:lpstr>P2P Lending </vt:lpstr>
      <vt:lpstr>P2P  Student Lending </vt:lpstr>
      <vt:lpstr>P2P Lending </vt:lpstr>
      <vt:lpstr>Social Insurance Formation  </vt:lpstr>
      <vt:lpstr> P2P Insurance Formation Process</vt:lpstr>
      <vt:lpstr>PowerPoint 簡報</vt:lpstr>
      <vt:lpstr>Crowdfunding Campaigns</vt:lpstr>
      <vt:lpstr>Phase-based Crowdfunding recommendation </vt:lpstr>
      <vt:lpstr>PowerPoint 簡報</vt:lpstr>
      <vt:lpstr>Smart Portfolios for Investment Clubs </vt:lpstr>
      <vt:lpstr>Smart Portfolios for Investment Clubs </vt:lpstr>
      <vt:lpstr>PowerPoint 簡報</vt:lpstr>
      <vt:lpstr>NEXT: Research road map</vt:lpstr>
      <vt:lpstr>Thank you ! Q&amp;A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數位經濟模式:創新與競爭</dc:title>
  <dc:creator>ymli</dc:creator>
  <cp:lastModifiedBy>ymli</cp:lastModifiedBy>
  <cp:revision>311</cp:revision>
  <dcterms:created xsi:type="dcterms:W3CDTF">2018-05-30T15:18:40Z</dcterms:created>
  <dcterms:modified xsi:type="dcterms:W3CDTF">2019-05-18T01:26:08Z</dcterms:modified>
</cp:coreProperties>
</file>