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409" r:id="rId2"/>
    <p:sldId id="465" r:id="rId3"/>
    <p:sldId id="492" r:id="rId4"/>
    <p:sldId id="479" r:id="rId5"/>
    <p:sldId id="505" r:id="rId6"/>
    <p:sldId id="493" r:id="rId7"/>
    <p:sldId id="494" r:id="rId8"/>
    <p:sldId id="495" r:id="rId9"/>
    <p:sldId id="496" r:id="rId10"/>
    <p:sldId id="497" r:id="rId11"/>
    <p:sldId id="498" r:id="rId12"/>
    <p:sldId id="499" r:id="rId13"/>
    <p:sldId id="500" r:id="rId14"/>
    <p:sldId id="501" r:id="rId15"/>
    <p:sldId id="502" r:id="rId16"/>
    <p:sldId id="503" r:id="rId17"/>
    <p:sldId id="504" r:id="rId18"/>
    <p:sldId id="42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78" autoAdjust="0"/>
    <p:restoredTop sz="94660"/>
  </p:normalViewPr>
  <p:slideViewPr>
    <p:cSldViewPr snapToGrid="0">
      <p:cViewPr varScale="1">
        <p:scale>
          <a:sx n="98" d="100"/>
          <a:sy n="98" d="100"/>
        </p:scale>
        <p:origin x="68" y="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Like Rate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8575" cap="rnd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工作表1!$A$2:$A$6</c:f>
              <c:strCache>
                <c:ptCount val="5"/>
                <c:pt idx="0">
                  <c:v>Random</c:v>
                </c:pt>
                <c:pt idx="1">
                  <c:v>Content-based</c:v>
                </c:pt>
                <c:pt idx="2">
                  <c:v>Collaborative-based</c:v>
                </c:pt>
                <c:pt idx="3">
                  <c:v>Social-based</c:v>
                </c:pt>
                <c:pt idx="4">
                  <c:v>Phased-based</c:v>
                </c:pt>
              </c:strCache>
            </c:strRef>
          </c:cat>
          <c:val>
            <c:numRef>
              <c:f>工作表1!$B$2:$B$6</c:f>
              <c:numCache>
                <c:formatCode>General</c:formatCode>
                <c:ptCount val="5"/>
                <c:pt idx="0">
                  <c:v>0.23599999999999999</c:v>
                </c:pt>
                <c:pt idx="1">
                  <c:v>0.33800000000000002</c:v>
                </c:pt>
                <c:pt idx="2">
                  <c:v>0.40100000000000002</c:v>
                </c:pt>
                <c:pt idx="3">
                  <c:v>0.45400000000000001</c:v>
                </c:pt>
                <c:pt idx="4">
                  <c:v>0.59799999999999998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B5-4428-9504-10BCDE80B33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1989104960"/>
        <c:axId val="-1989100064"/>
      </c:barChart>
      <c:catAx>
        <c:axId val="-1989104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-1989100064"/>
        <c:crosses val="autoZero"/>
        <c:auto val="1"/>
        <c:lblAlgn val="ctr"/>
        <c:lblOffset val="100"/>
        <c:noMultiLvlLbl val="0"/>
      </c:catAx>
      <c:valAx>
        <c:axId val="-1989100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 b="0"/>
                </a:pPr>
                <a:r>
                  <a:rPr lang="en-US" b="0"/>
                  <a:t>Like rate</a:t>
                </a:r>
                <a:endParaRPr lang="zh-TW" b="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-198910496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0B3FF3-6304-BC41-87FB-7F5FBB607A27}" type="doc">
      <dgm:prSet loTypeId="urn:microsoft.com/office/officeart/2005/8/layout/venn2" loCatId="" qsTypeId="urn:microsoft.com/office/officeart/2005/8/quickstyle/simple4" qsCatId="simple" csTypeId="urn:microsoft.com/office/officeart/2005/8/colors/accent1_3" csCatId="accent1" phldr="1"/>
      <dgm:spPr>
        <a:scene3d>
          <a:camera prst="orthographicFront">
            <a:rot lat="0" lon="0" rev="16200000"/>
          </a:camera>
          <a:lightRig rig="threePt" dir="t"/>
        </a:scene3d>
      </dgm:spPr>
    </dgm:pt>
    <dgm:pt modelId="{BE954F52-9E95-5248-A020-10E6940BA2E4}">
      <dgm:prSet phldrT="[文字]" custT="1"/>
      <dgm:spPr>
        <a:solidFill>
          <a:srgbClr val="4C5760"/>
        </a:solidFill>
        <a:sp3d/>
      </dgm:spPr>
      <dgm:t>
        <a:bodyPr vert="horz">
          <a:flatTx/>
        </a:bodyPr>
        <a:lstStyle/>
        <a:p>
          <a:endParaRPr lang="zh-TW" altLang="en-US" sz="1600" b="1" dirty="0"/>
        </a:p>
      </dgm:t>
    </dgm:pt>
    <dgm:pt modelId="{5D386F26-651A-0D45-9642-C0C06ED2F3D4}" type="parTrans" cxnId="{16B8EAAC-B1C8-AC47-A989-A878310E839E}">
      <dgm:prSet/>
      <dgm:spPr/>
      <dgm:t>
        <a:bodyPr/>
        <a:lstStyle/>
        <a:p>
          <a:endParaRPr lang="zh-TW" altLang="en-US" b="1"/>
        </a:p>
      </dgm:t>
    </dgm:pt>
    <dgm:pt modelId="{039DD521-A3C6-834C-B0D1-AC437222DCB0}" type="sibTrans" cxnId="{16B8EAAC-B1C8-AC47-A989-A878310E839E}">
      <dgm:prSet/>
      <dgm:spPr/>
      <dgm:t>
        <a:bodyPr/>
        <a:lstStyle/>
        <a:p>
          <a:endParaRPr lang="zh-TW" altLang="en-US" b="1"/>
        </a:p>
      </dgm:t>
    </dgm:pt>
    <dgm:pt modelId="{5CC94092-A5AB-EC47-BCF7-FF112E5ED0CD}">
      <dgm:prSet phldrT="[文字]" custT="1"/>
      <dgm:spPr>
        <a:solidFill>
          <a:srgbClr val="93A8AC"/>
        </a:solidFill>
        <a:sp3d/>
      </dgm:spPr>
      <dgm:t>
        <a:bodyPr>
          <a:flatTx/>
        </a:bodyPr>
        <a:lstStyle/>
        <a:p>
          <a:endParaRPr lang="zh-TW" altLang="en-US" sz="1600" b="1" dirty="0"/>
        </a:p>
      </dgm:t>
    </dgm:pt>
    <dgm:pt modelId="{246D1EEC-3A1F-804E-A3C3-00AC9F1F4E08}" type="parTrans" cxnId="{60F7698D-81E7-2F46-BF9F-8A070C72D5FF}">
      <dgm:prSet/>
      <dgm:spPr/>
      <dgm:t>
        <a:bodyPr/>
        <a:lstStyle/>
        <a:p>
          <a:endParaRPr lang="zh-TW" altLang="en-US" b="1"/>
        </a:p>
      </dgm:t>
    </dgm:pt>
    <dgm:pt modelId="{641077FA-5B8C-764E-94EC-1A1F96F00390}" type="sibTrans" cxnId="{60F7698D-81E7-2F46-BF9F-8A070C72D5FF}">
      <dgm:prSet/>
      <dgm:spPr/>
      <dgm:t>
        <a:bodyPr/>
        <a:lstStyle/>
        <a:p>
          <a:endParaRPr lang="zh-TW" altLang="en-US" b="1"/>
        </a:p>
      </dgm:t>
    </dgm:pt>
    <dgm:pt modelId="{0BE6128E-85D7-B444-905E-7BBAB523497F}">
      <dgm:prSet phldrT="[文字]" custT="1"/>
      <dgm:spPr>
        <a:solidFill>
          <a:srgbClr val="A59E8C"/>
        </a:solidFill>
        <a:sp3d/>
      </dgm:spPr>
      <dgm:t>
        <a:bodyPr anchor="ctr" anchorCtr="0">
          <a:flatTx/>
        </a:bodyPr>
        <a:lstStyle/>
        <a:p>
          <a:endParaRPr lang="zh-TW" altLang="en-US" sz="1600" b="1" dirty="0"/>
        </a:p>
      </dgm:t>
    </dgm:pt>
    <dgm:pt modelId="{80D910DB-7227-3241-85E8-F2AFF657BCD7}" type="parTrans" cxnId="{6AECEF69-2765-8E45-97AF-08BEB0E39559}">
      <dgm:prSet/>
      <dgm:spPr/>
      <dgm:t>
        <a:bodyPr/>
        <a:lstStyle/>
        <a:p>
          <a:endParaRPr lang="zh-TW" altLang="en-US" b="1"/>
        </a:p>
      </dgm:t>
    </dgm:pt>
    <dgm:pt modelId="{87E517BC-BBCB-4D4E-A075-AB6375816E47}" type="sibTrans" cxnId="{6AECEF69-2765-8E45-97AF-08BEB0E39559}">
      <dgm:prSet/>
      <dgm:spPr/>
      <dgm:t>
        <a:bodyPr/>
        <a:lstStyle/>
        <a:p>
          <a:endParaRPr lang="zh-TW" altLang="en-US" b="1"/>
        </a:p>
      </dgm:t>
    </dgm:pt>
    <dgm:pt modelId="{AB78CB3E-240E-254E-98E6-F5374B26AFEC}">
      <dgm:prSet custT="1"/>
      <dgm:spPr>
        <a:solidFill>
          <a:srgbClr val="D7CEB2"/>
        </a:solidFill>
        <a:sp3d/>
      </dgm:spPr>
      <dgm:t>
        <a:bodyPr>
          <a:flatTx/>
        </a:bodyPr>
        <a:lstStyle/>
        <a:p>
          <a:endParaRPr lang="zh-TW" altLang="en-US" sz="1600" b="1" dirty="0"/>
        </a:p>
      </dgm:t>
    </dgm:pt>
    <dgm:pt modelId="{8E589949-55CD-6944-8D69-C7FDCC3B2C9B}" type="parTrans" cxnId="{DBAD143F-E0C3-704A-9C5A-3A6E40A26FA5}">
      <dgm:prSet/>
      <dgm:spPr/>
      <dgm:t>
        <a:bodyPr/>
        <a:lstStyle/>
        <a:p>
          <a:endParaRPr lang="zh-TW" altLang="en-US" b="1"/>
        </a:p>
      </dgm:t>
    </dgm:pt>
    <dgm:pt modelId="{76EEDA05-C18A-484A-A5A5-EEBFBE6A29FA}" type="sibTrans" cxnId="{DBAD143F-E0C3-704A-9C5A-3A6E40A26FA5}">
      <dgm:prSet/>
      <dgm:spPr/>
      <dgm:t>
        <a:bodyPr/>
        <a:lstStyle/>
        <a:p>
          <a:endParaRPr lang="zh-TW" altLang="en-US" b="1"/>
        </a:p>
      </dgm:t>
    </dgm:pt>
    <dgm:pt modelId="{250DD092-1502-6F40-9295-AB042E660C26}">
      <dgm:prSet custT="1"/>
      <dgm:spPr>
        <a:solidFill>
          <a:srgbClr val="66635B"/>
        </a:solidFill>
        <a:sp3d/>
      </dgm:spPr>
      <dgm:t>
        <a:bodyPr>
          <a:flatTx/>
        </a:bodyPr>
        <a:lstStyle/>
        <a:p>
          <a:endParaRPr lang="zh-TW" altLang="en-US" sz="1400" b="1" dirty="0"/>
        </a:p>
      </dgm:t>
    </dgm:pt>
    <dgm:pt modelId="{558029F9-2E80-ED48-906C-5068309BC744}" type="parTrans" cxnId="{4F3BE790-32F3-464A-8507-E101C76A595A}">
      <dgm:prSet/>
      <dgm:spPr/>
      <dgm:t>
        <a:bodyPr/>
        <a:lstStyle/>
        <a:p>
          <a:endParaRPr lang="zh-TW" altLang="en-US" b="1"/>
        </a:p>
      </dgm:t>
    </dgm:pt>
    <dgm:pt modelId="{BBAD8C5F-3C77-2A43-8599-C32D740483E5}" type="sibTrans" cxnId="{4F3BE790-32F3-464A-8507-E101C76A595A}">
      <dgm:prSet/>
      <dgm:spPr/>
      <dgm:t>
        <a:bodyPr/>
        <a:lstStyle/>
        <a:p>
          <a:endParaRPr lang="zh-TW" altLang="en-US" b="1"/>
        </a:p>
      </dgm:t>
    </dgm:pt>
    <dgm:pt modelId="{402F5204-0D1C-1641-BD69-EC62AE4D47D7}" type="pres">
      <dgm:prSet presAssocID="{C90B3FF3-6304-BC41-87FB-7F5FBB607A27}" presName="Name0" presStyleCnt="0">
        <dgm:presLayoutVars>
          <dgm:chMax val="7"/>
          <dgm:resizeHandles val="exact"/>
        </dgm:presLayoutVars>
      </dgm:prSet>
      <dgm:spPr/>
    </dgm:pt>
    <dgm:pt modelId="{3835B373-065D-4F42-984B-4B66E6B51060}" type="pres">
      <dgm:prSet presAssocID="{C90B3FF3-6304-BC41-87FB-7F5FBB607A27}" presName="comp1" presStyleCnt="0"/>
      <dgm:spPr>
        <a:sp3d/>
      </dgm:spPr>
    </dgm:pt>
    <dgm:pt modelId="{01A0F3F3-44EC-8446-920D-C7DBDF18E0BE}" type="pres">
      <dgm:prSet presAssocID="{C90B3FF3-6304-BC41-87FB-7F5FBB607A27}" presName="circle1" presStyleLbl="node1" presStyleIdx="0" presStyleCnt="5"/>
      <dgm:spPr/>
      <dgm:t>
        <a:bodyPr/>
        <a:lstStyle/>
        <a:p>
          <a:endParaRPr lang="zh-TW" altLang="en-US"/>
        </a:p>
      </dgm:t>
    </dgm:pt>
    <dgm:pt modelId="{304DB835-019A-7144-A7A1-55E4C158CB75}" type="pres">
      <dgm:prSet presAssocID="{C90B3FF3-6304-BC41-87FB-7F5FBB607A27}" presName="c1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A3F09B7-4932-B349-8682-EE98F462575E}" type="pres">
      <dgm:prSet presAssocID="{C90B3FF3-6304-BC41-87FB-7F5FBB607A27}" presName="comp2" presStyleCnt="0"/>
      <dgm:spPr>
        <a:sp3d/>
      </dgm:spPr>
    </dgm:pt>
    <dgm:pt modelId="{57CF9868-AF82-6248-A7F3-A69BA72D3F34}" type="pres">
      <dgm:prSet presAssocID="{C90B3FF3-6304-BC41-87FB-7F5FBB607A27}" presName="circle2" presStyleLbl="node1" presStyleIdx="1" presStyleCnt="5"/>
      <dgm:spPr/>
      <dgm:t>
        <a:bodyPr/>
        <a:lstStyle/>
        <a:p>
          <a:endParaRPr lang="zh-TW" altLang="en-US"/>
        </a:p>
      </dgm:t>
    </dgm:pt>
    <dgm:pt modelId="{963FD0B3-152A-9141-B807-00A73932FE43}" type="pres">
      <dgm:prSet presAssocID="{C90B3FF3-6304-BC41-87FB-7F5FBB607A27}" presName="c2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8883104-CD4C-EF48-A4B5-D1C64DE19ECD}" type="pres">
      <dgm:prSet presAssocID="{C90B3FF3-6304-BC41-87FB-7F5FBB607A27}" presName="comp3" presStyleCnt="0"/>
      <dgm:spPr>
        <a:sp3d/>
      </dgm:spPr>
    </dgm:pt>
    <dgm:pt modelId="{B23856BF-A03D-6A42-A90B-2385AAB5C614}" type="pres">
      <dgm:prSet presAssocID="{C90B3FF3-6304-BC41-87FB-7F5FBB607A27}" presName="circle3" presStyleLbl="node1" presStyleIdx="2" presStyleCnt="5"/>
      <dgm:spPr/>
      <dgm:t>
        <a:bodyPr/>
        <a:lstStyle/>
        <a:p>
          <a:endParaRPr lang="zh-TW" altLang="en-US"/>
        </a:p>
      </dgm:t>
    </dgm:pt>
    <dgm:pt modelId="{187F5FA2-5ED4-7443-8D74-6F38A5293104}" type="pres">
      <dgm:prSet presAssocID="{C90B3FF3-6304-BC41-87FB-7F5FBB607A27}" presName="c3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1B7FE87-8CCB-1848-8C1D-C4188E4D2FC9}" type="pres">
      <dgm:prSet presAssocID="{C90B3FF3-6304-BC41-87FB-7F5FBB607A27}" presName="comp4" presStyleCnt="0"/>
      <dgm:spPr>
        <a:sp3d/>
      </dgm:spPr>
    </dgm:pt>
    <dgm:pt modelId="{6D6B090D-205B-1943-A808-8C79490994EB}" type="pres">
      <dgm:prSet presAssocID="{C90B3FF3-6304-BC41-87FB-7F5FBB607A27}" presName="circle4" presStyleLbl="node1" presStyleIdx="3" presStyleCnt="5"/>
      <dgm:spPr/>
      <dgm:t>
        <a:bodyPr/>
        <a:lstStyle/>
        <a:p>
          <a:endParaRPr lang="zh-TW" altLang="en-US"/>
        </a:p>
      </dgm:t>
    </dgm:pt>
    <dgm:pt modelId="{2BE3EB66-1AEE-8B44-B5C1-57FC4B8C885E}" type="pres">
      <dgm:prSet presAssocID="{C90B3FF3-6304-BC41-87FB-7F5FBB607A27}" presName="c4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717C59-0965-DF48-A8D0-F66BA34A4FD7}" type="pres">
      <dgm:prSet presAssocID="{C90B3FF3-6304-BC41-87FB-7F5FBB607A27}" presName="comp5" presStyleCnt="0"/>
      <dgm:spPr>
        <a:sp3d/>
      </dgm:spPr>
    </dgm:pt>
    <dgm:pt modelId="{2F9FB83E-648C-F049-B059-28D7DAC6A431}" type="pres">
      <dgm:prSet presAssocID="{C90B3FF3-6304-BC41-87FB-7F5FBB607A27}" presName="circle5" presStyleLbl="node1" presStyleIdx="4" presStyleCnt="5"/>
      <dgm:spPr/>
      <dgm:t>
        <a:bodyPr/>
        <a:lstStyle/>
        <a:p>
          <a:endParaRPr lang="zh-TW" altLang="en-US"/>
        </a:p>
      </dgm:t>
    </dgm:pt>
    <dgm:pt modelId="{6B0C1A0A-7E05-CC45-B63A-1E874855BFDA}" type="pres">
      <dgm:prSet presAssocID="{C90B3FF3-6304-BC41-87FB-7F5FBB607A27}" presName="c5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FE122E6-8146-D142-B043-65326F7C028A}" type="presOf" srcId="{C90B3FF3-6304-BC41-87FB-7F5FBB607A27}" destId="{402F5204-0D1C-1641-BD69-EC62AE4D47D7}" srcOrd="0" destOrd="0" presId="urn:microsoft.com/office/officeart/2005/8/layout/venn2"/>
    <dgm:cxn modelId="{6AD3D7DD-5696-5145-8536-6A1D52D56AE4}" type="presOf" srcId="{AB78CB3E-240E-254E-98E6-F5374B26AFEC}" destId="{B23856BF-A03D-6A42-A90B-2385AAB5C614}" srcOrd="0" destOrd="0" presId="urn:microsoft.com/office/officeart/2005/8/layout/venn2"/>
    <dgm:cxn modelId="{16B8EAAC-B1C8-AC47-A989-A878310E839E}" srcId="{C90B3FF3-6304-BC41-87FB-7F5FBB607A27}" destId="{BE954F52-9E95-5248-A020-10E6940BA2E4}" srcOrd="0" destOrd="0" parTransId="{5D386F26-651A-0D45-9642-C0C06ED2F3D4}" sibTransId="{039DD521-A3C6-834C-B0D1-AC437222DCB0}"/>
    <dgm:cxn modelId="{58B29658-6DD5-114D-96AB-E344124CB99F}" type="presOf" srcId="{BE954F52-9E95-5248-A020-10E6940BA2E4}" destId="{01A0F3F3-44EC-8446-920D-C7DBDF18E0BE}" srcOrd="0" destOrd="0" presId="urn:microsoft.com/office/officeart/2005/8/layout/venn2"/>
    <dgm:cxn modelId="{A4CB3DA1-5F13-134D-A0B9-D0773E28E0C9}" type="presOf" srcId="{5CC94092-A5AB-EC47-BCF7-FF112E5ED0CD}" destId="{963FD0B3-152A-9141-B807-00A73932FE43}" srcOrd="1" destOrd="0" presId="urn:microsoft.com/office/officeart/2005/8/layout/venn2"/>
    <dgm:cxn modelId="{FAB7ECCE-76B7-1542-A579-D5FE8EDFCFF1}" type="presOf" srcId="{5CC94092-A5AB-EC47-BCF7-FF112E5ED0CD}" destId="{57CF9868-AF82-6248-A7F3-A69BA72D3F34}" srcOrd="0" destOrd="0" presId="urn:microsoft.com/office/officeart/2005/8/layout/venn2"/>
    <dgm:cxn modelId="{4F3BE790-32F3-464A-8507-E101C76A595A}" srcId="{C90B3FF3-6304-BC41-87FB-7F5FBB607A27}" destId="{250DD092-1502-6F40-9295-AB042E660C26}" srcOrd="4" destOrd="0" parTransId="{558029F9-2E80-ED48-906C-5068309BC744}" sibTransId="{BBAD8C5F-3C77-2A43-8599-C32D740483E5}"/>
    <dgm:cxn modelId="{60F7698D-81E7-2F46-BF9F-8A070C72D5FF}" srcId="{C90B3FF3-6304-BC41-87FB-7F5FBB607A27}" destId="{5CC94092-A5AB-EC47-BCF7-FF112E5ED0CD}" srcOrd="1" destOrd="0" parTransId="{246D1EEC-3A1F-804E-A3C3-00AC9F1F4E08}" sibTransId="{641077FA-5B8C-764E-94EC-1A1F96F00390}"/>
    <dgm:cxn modelId="{6AECEF69-2765-8E45-97AF-08BEB0E39559}" srcId="{C90B3FF3-6304-BC41-87FB-7F5FBB607A27}" destId="{0BE6128E-85D7-B444-905E-7BBAB523497F}" srcOrd="3" destOrd="0" parTransId="{80D910DB-7227-3241-85E8-F2AFF657BCD7}" sibTransId="{87E517BC-BBCB-4D4E-A075-AB6375816E47}"/>
    <dgm:cxn modelId="{9549047B-3746-D149-A5AA-981B2A3A517B}" type="presOf" srcId="{0BE6128E-85D7-B444-905E-7BBAB523497F}" destId="{6D6B090D-205B-1943-A808-8C79490994EB}" srcOrd="0" destOrd="0" presId="urn:microsoft.com/office/officeart/2005/8/layout/venn2"/>
    <dgm:cxn modelId="{927E6E92-1E18-234B-8841-1569A458FAAD}" type="presOf" srcId="{BE954F52-9E95-5248-A020-10E6940BA2E4}" destId="{304DB835-019A-7144-A7A1-55E4C158CB75}" srcOrd="1" destOrd="0" presId="urn:microsoft.com/office/officeart/2005/8/layout/venn2"/>
    <dgm:cxn modelId="{990A67DE-042D-C84E-ABBB-202FBC7F0D00}" type="presOf" srcId="{AB78CB3E-240E-254E-98E6-F5374B26AFEC}" destId="{187F5FA2-5ED4-7443-8D74-6F38A5293104}" srcOrd="1" destOrd="0" presId="urn:microsoft.com/office/officeart/2005/8/layout/venn2"/>
    <dgm:cxn modelId="{3A0671E7-8C1C-C14B-A0BC-27977AF5613C}" type="presOf" srcId="{0BE6128E-85D7-B444-905E-7BBAB523497F}" destId="{2BE3EB66-1AEE-8B44-B5C1-57FC4B8C885E}" srcOrd="1" destOrd="0" presId="urn:microsoft.com/office/officeart/2005/8/layout/venn2"/>
    <dgm:cxn modelId="{DBAD143F-E0C3-704A-9C5A-3A6E40A26FA5}" srcId="{C90B3FF3-6304-BC41-87FB-7F5FBB607A27}" destId="{AB78CB3E-240E-254E-98E6-F5374B26AFEC}" srcOrd="2" destOrd="0" parTransId="{8E589949-55CD-6944-8D69-C7FDCC3B2C9B}" sibTransId="{76EEDA05-C18A-484A-A5A5-EEBFBE6A29FA}"/>
    <dgm:cxn modelId="{0BFEA8B3-D735-114D-98AA-B16641C114E5}" type="presOf" srcId="{250DD092-1502-6F40-9295-AB042E660C26}" destId="{6B0C1A0A-7E05-CC45-B63A-1E874855BFDA}" srcOrd="1" destOrd="0" presId="urn:microsoft.com/office/officeart/2005/8/layout/venn2"/>
    <dgm:cxn modelId="{F2072BBB-7F15-7A44-B004-C800EFD9D669}" type="presOf" srcId="{250DD092-1502-6F40-9295-AB042E660C26}" destId="{2F9FB83E-648C-F049-B059-28D7DAC6A431}" srcOrd="0" destOrd="0" presId="urn:microsoft.com/office/officeart/2005/8/layout/venn2"/>
    <dgm:cxn modelId="{2825FB53-B344-7144-97A8-21B019FF11EA}" type="presParOf" srcId="{402F5204-0D1C-1641-BD69-EC62AE4D47D7}" destId="{3835B373-065D-4F42-984B-4B66E6B51060}" srcOrd="0" destOrd="0" presId="urn:microsoft.com/office/officeart/2005/8/layout/venn2"/>
    <dgm:cxn modelId="{77316F6F-2E09-774C-A42E-F075A4DA3FE4}" type="presParOf" srcId="{3835B373-065D-4F42-984B-4B66E6B51060}" destId="{01A0F3F3-44EC-8446-920D-C7DBDF18E0BE}" srcOrd="0" destOrd="0" presId="urn:microsoft.com/office/officeart/2005/8/layout/venn2"/>
    <dgm:cxn modelId="{EA377B3B-1DAC-3340-B2FC-7E0B6E010ABC}" type="presParOf" srcId="{3835B373-065D-4F42-984B-4B66E6B51060}" destId="{304DB835-019A-7144-A7A1-55E4C158CB75}" srcOrd="1" destOrd="0" presId="urn:microsoft.com/office/officeart/2005/8/layout/venn2"/>
    <dgm:cxn modelId="{3A49A785-B3E2-6A49-B8CC-7BF5EBB8E6FA}" type="presParOf" srcId="{402F5204-0D1C-1641-BD69-EC62AE4D47D7}" destId="{DA3F09B7-4932-B349-8682-EE98F462575E}" srcOrd="1" destOrd="0" presId="urn:microsoft.com/office/officeart/2005/8/layout/venn2"/>
    <dgm:cxn modelId="{E6483941-3A20-8B45-A3B6-FF3488F193C6}" type="presParOf" srcId="{DA3F09B7-4932-B349-8682-EE98F462575E}" destId="{57CF9868-AF82-6248-A7F3-A69BA72D3F34}" srcOrd="0" destOrd="0" presId="urn:microsoft.com/office/officeart/2005/8/layout/venn2"/>
    <dgm:cxn modelId="{1244EA10-C79B-5B4A-BBCE-F727E4E4DBF1}" type="presParOf" srcId="{DA3F09B7-4932-B349-8682-EE98F462575E}" destId="{963FD0B3-152A-9141-B807-00A73932FE43}" srcOrd="1" destOrd="0" presId="urn:microsoft.com/office/officeart/2005/8/layout/venn2"/>
    <dgm:cxn modelId="{E17D668B-95C6-5848-8AC2-A3091ADDE089}" type="presParOf" srcId="{402F5204-0D1C-1641-BD69-EC62AE4D47D7}" destId="{E8883104-CD4C-EF48-A4B5-D1C64DE19ECD}" srcOrd="2" destOrd="0" presId="urn:microsoft.com/office/officeart/2005/8/layout/venn2"/>
    <dgm:cxn modelId="{49E3D2B9-C811-B941-A9DC-623A70DEBE76}" type="presParOf" srcId="{E8883104-CD4C-EF48-A4B5-D1C64DE19ECD}" destId="{B23856BF-A03D-6A42-A90B-2385AAB5C614}" srcOrd="0" destOrd="0" presId="urn:microsoft.com/office/officeart/2005/8/layout/venn2"/>
    <dgm:cxn modelId="{FFCBD6FD-FD42-224A-BB37-871D445DA9C5}" type="presParOf" srcId="{E8883104-CD4C-EF48-A4B5-D1C64DE19ECD}" destId="{187F5FA2-5ED4-7443-8D74-6F38A5293104}" srcOrd="1" destOrd="0" presId="urn:microsoft.com/office/officeart/2005/8/layout/venn2"/>
    <dgm:cxn modelId="{5FBF543B-B80B-CE46-A6B4-DC625C0DE37B}" type="presParOf" srcId="{402F5204-0D1C-1641-BD69-EC62AE4D47D7}" destId="{91B7FE87-8CCB-1848-8C1D-C4188E4D2FC9}" srcOrd="3" destOrd="0" presId="urn:microsoft.com/office/officeart/2005/8/layout/venn2"/>
    <dgm:cxn modelId="{A6B82F5A-525E-E144-93F4-9457084B3436}" type="presParOf" srcId="{91B7FE87-8CCB-1848-8C1D-C4188E4D2FC9}" destId="{6D6B090D-205B-1943-A808-8C79490994EB}" srcOrd="0" destOrd="0" presId="urn:microsoft.com/office/officeart/2005/8/layout/venn2"/>
    <dgm:cxn modelId="{A286051F-59F3-3D4B-8D19-5D8465236700}" type="presParOf" srcId="{91B7FE87-8CCB-1848-8C1D-C4188E4D2FC9}" destId="{2BE3EB66-1AEE-8B44-B5C1-57FC4B8C885E}" srcOrd="1" destOrd="0" presId="urn:microsoft.com/office/officeart/2005/8/layout/venn2"/>
    <dgm:cxn modelId="{3A6F4A7D-B5B3-964D-A425-EC649FA7FD1B}" type="presParOf" srcId="{402F5204-0D1C-1641-BD69-EC62AE4D47D7}" destId="{9D717C59-0965-DF48-A8D0-F66BA34A4FD7}" srcOrd="4" destOrd="0" presId="urn:microsoft.com/office/officeart/2005/8/layout/venn2"/>
    <dgm:cxn modelId="{EF3B4D01-8473-FC41-A7F7-16D3334763EB}" type="presParOf" srcId="{9D717C59-0965-DF48-A8D0-F66BA34A4FD7}" destId="{2F9FB83E-648C-F049-B059-28D7DAC6A431}" srcOrd="0" destOrd="0" presId="urn:microsoft.com/office/officeart/2005/8/layout/venn2"/>
    <dgm:cxn modelId="{0B78C164-40AE-B640-AF8F-8FAFA0580FD6}" type="presParOf" srcId="{9D717C59-0965-DF48-A8D0-F66BA34A4FD7}" destId="{6B0C1A0A-7E05-CC45-B63A-1E874855BFDA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A0F3F3-44EC-8446-920D-C7DBDF18E0BE}">
      <dsp:nvSpPr>
        <dsp:cNvPr id="0" name=""/>
        <dsp:cNvSpPr/>
      </dsp:nvSpPr>
      <dsp:spPr>
        <a:xfrm>
          <a:off x="179763" y="0"/>
          <a:ext cx="3765595" cy="3765595"/>
        </a:xfrm>
        <a:prstGeom prst="ellipse">
          <a:avLst/>
        </a:prstGeom>
        <a:solidFill>
          <a:srgbClr val="4C5760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356511" y="188279"/>
        <a:ext cx="1412098" cy="376559"/>
      </dsp:txXfrm>
    </dsp:sp>
    <dsp:sp modelId="{57CF9868-AF82-6248-A7F3-A69BA72D3F34}">
      <dsp:nvSpPr>
        <dsp:cNvPr id="0" name=""/>
        <dsp:cNvSpPr/>
      </dsp:nvSpPr>
      <dsp:spPr>
        <a:xfrm>
          <a:off x="462183" y="564839"/>
          <a:ext cx="3200755" cy="3200755"/>
        </a:xfrm>
        <a:prstGeom prst="ellipse">
          <a:avLst/>
        </a:prstGeom>
        <a:solidFill>
          <a:srgbClr val="93A8AC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372398" y="748882"/>
        <a:ext cx="1380325" cy="368086"/>
      </dsp:txXfrm>
    </dsp:sp>
    <dsp:sp modelId="{B23856BF-A03D-6A42-A90B-2385AAB5C614}">
      <dsp:nvSpPr>
        <dsp:cNvPr id="0" name=""/>
        <dsp:cNvSpPr/>
      </dsp:nvSpPr>
      <dsp:spPr>
        <a:xfrm>
          <a:off x="744602" y="1129678"/>
          <a:ext cx="2635916" cy="2635916"/>
        </a:xfrm>
        <a:prstGeom prst="ellipse">
          <a:avLst/>
        </a:prstGeom>
        <a:solidFill>
          <a:srgbClr val="D7CEB2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380517" y="1311556"/>
        <a:ext cx="1364086" cy="363756"/>
      </dsp:txXfrm>
    </dsp:sp>
    <dsp:sp modelId="{6D6B090D-205B-1943-A808-8C79490994EB}">
      <dsp:nvSpPr>
        <dsp:cNvPr id="0" name=""/>
        <dsp:cNvSpPr/>
      </dsp:nvSpPr>
      <dsp:spPr>
        <a:xfrm>
          <a:off x="1027022" y="1694517"/>
          <a:ext cx="2071077" cy="2071077"/>
        </a:xfrm>
        <a:prstGeom prst="ellipse">
          <a:avLst/>
        </a:prstGeom>
        <a:solidFill>
          <a:srgbClr val="A59E8C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503370" y="1880914"/>
        <a:ext cx="1118381" cy="372793"/>
      </dsp:txXfrm>
    </dsp:sp>
    <dsp:sp modelId="{2F9FB83E-648C-F049-B059-28D7DAC6A431}">
      <dsp:nvSpPr>
        <dsp:cNvPr id="0" name=""/>
        <dsp:cNvSpPr/>
      </dsp:nvSpPr>
      <dsp:spPr>
        <a:xfrm>
          <a:off x="1309441" y="2259357"/>
          <a:ext cx="1506238" cy="1506238"/>
        </a:xfrm>
        <a:prstGeom prst="ellipse">
          <a:avLst/>
        </a:prstGeom>
        <a:solidFill>
          <a:srgbClr val="66635B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  <a:flatTx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400" b="1" kern="1200" dirty="0"/>
        </a:p>
      </dsp:txBody>
      <dsp:txXfrm>
        <a:off x="1530025" y="2635916"/>
        <a:ext cx="1065071" cy="7531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F1F96B-CEEA-46B0-8937-BD819D974171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2FB1B-645A-40C2-9D3F-69B9DC873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564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1316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82969-6598-4F33-9756-4285D22A267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0357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zh-TW" altLang="en-US" dirty="0" smtClean="0"/>
              <a:t>首先是系統的流程</a:t>
            </a:r>
            <a:endParaRPr lang="en-US" altLang="zh-TW" dirty="0" smtClean="0"/>
          </a:p>
          <a:p>
            <a:r>
              <a:rPr lang="en-US" altLang="zh-TW" dirty="0" smtClean="0"/>
              <a:t>1.</a:t>
            </a:r>
            <a:r>
              <a:rPr lang="zh-TW" altLang="en-US" dirty="0" smtClean="0"/>
              <a:t> 蒐集兩部分的資料集分別為</a:t>
            </a:r>
            <a:endParaRPr lang="en-US" altLang="zh-TW" dirty="0" smtClean="0"/>
          </a:p>
          <a:p>
            <a:r>
              <a:rPr lang="zh-TW" altLang="en-US" dirty="0" smtClean="0"/>
              <a:t>社群股票討論區的資訊 以及歷史股價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 然後透過我們提出的混合式推薦系統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 依據風險大小將股票分別匹配到不同的風險組合 產生三種類型的投資組合</a:t>
            </a:r>
            <a:endParaRPr lang="en-US" altLang="zh-TW" dirty="0" smtClean="0"/>
          </a:p>
          <a:p>
            <a:r>
              <a:rPr lang="en-US" altLang="zh-TW" dirty="0" smtClean="0"/>
              <a:t>4.</a:t>
            </a:r>
            <a:r>
              <a:rPr lang="zh-TW" altLang="en-US" dirty="0" smtClean="0"/>
              <a:t> 最後再依照投資俱樂部偏好推薦他們最適合的投資組合</a:t>
            </a:r>
            <a:endParaRPr lang="en-US" altLang="zh-TW" dirty="0"/>
          </a:p>
        </p:txBody>
      </p:sp>
      <p:sp>
        <p:nvSpPr>
          <p:cNvPr id="2970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B8462435-61E3-4E16-B99A-403E5C63E522}" type="slidenum">
              <a:rPr kumimoji="0" lang="zh-TW" altLang="en-US" smtClean="0">
                <a:latin typeface="Calibri" panose="020F0502020204030204" pitchFamily="34" charset="0"/>
              </a:rPr>
              <a:pPr/>
              <a:t>13</a:t>
            </a:fld>
            <a:endParaRPr kumimoji="0" lang="zh-TW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925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接著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是股票趨勢分析</a:t>
            </a:r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84789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zh-TW" altLang="en-US" dirty="0" smtClean="0"/>
              <a:t>首先是系統的流程</a:t>
            </a:r>
            <a:endParaRPr lang="en-US" altLang="zh-TW" dirty="0" smtClean="0"/>
          </a:p>
          <a:p>
            <a:r>
              <a:rPr lang="en-US" altLang="zh-TW" dirty="0" smtClean="0"/>
              <a:t>1.</a:t>
            </a:r>
            <a:r>
              <a:rPr lang="zh-TW" altLang="en-US" dirty="0" smtClean="0"/>
              <a:t> 蒐集兩部分的資料集分別為</a:t>
            </a:r>
            <a:endParaRPr lang="en-US" altLang="zh-TW" dirty="0" smtClean="0"/>
          </a:p>
          <a:p>
            <a:r>
              <a:rPr lang="zh-TW" altLang="en-US" dirty="0" smtClean="0"/>
              <a:t>社群股票討論區的資訊 以及歷史股價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 然後透過我們提出的混合式推薦系統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 依據風險大小將股票分別匹配到不同的風險組合 產生三種類型的投資組合</a:t>
            </a:r>
            <a:endParaRPr lang="en-US" altLang="zh-TW" dirty="0" smtClean="0"/>
          </a:p>
          <a:p>
            <a:r>
              <a:rPr lang="en-US" altLang="zh-TW" dirty="0" smtClean="0"/>
              <a:t>4.</a:t>
            </a:r>
            <a:r>
              <a:rPr lang="zh-TW" altLang="en-US" dirty="0" smtClean="0"/>
              <a:t> 最後再依照投資俱樂部偏好推薦他們最適合的投資組合</a:t>
            </a:r>
            <a:endParaRPr lang="en-US" altLang="zh-TW" dirty="0"/>
          </a:p>
        </p:txBody>
      </p:sp>
      <p:sp>
        <p:nvSpPr>
          <p:cNvPr id="2970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B8462435-61E3-4E16-B99A-403E5C63E522}" type="slidenum">
              <a:rPr kumimoji="0" lang="zh-TW" altLang="en-US" smtClean="0">
                <a:latin typeface="Calibri" panose="020F0502020204030204" pitchFamily="34" charset="0"/>
              </a:rPr>
              <a:pPr/>
              <a:t>16</a:t>
            </a:fld>
            <a:endParaRPr kumimoji="0" lang="zh-TW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3733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接著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是股票趨勢分析</a:t>
            </a:r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3526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55494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337930"/>
          </a:xfrm>
          <a:prstGeom prst="rect">
            <a:avLst/>
          </a:prstGeom>
        </p:spPr>
      </p:pic>
      <p:sp>
        <p:nvSpPr>
          <p:cNvPr id="8" name="日期版面配置區 3"/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D7408D-91A5-47F8-9220-BE191579968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9" name="投影片編號版面配置區 5"/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2D03ED1-8DD8-4C99-A3B7-0F3344DAF6D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9D035A-3CCD-0F46-B59D-65FDD0B5D827}" type="datetimeFigureOut">
              <a:rPr kumimoji="1" lang="zh-TW" altLang="en-US" smtClean="0"/>
              <a:pPr/>
              <a:t>04/11/2020</a:t>
            </a:fld>
            <a:endParaRPr kumimoji="1" lang="zh-TW" altLang="en-US" dirty="0"/>
          </a:p>
        </p:txBody>
      </p:sp>
      <p:sp>
        <p:nvSpPr>
          <p:cNvPr id="11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grpSp>
        <p:nvGrpSpPr>
          <p:cNvPr id="12" name="群組 11"/>
          <p:cNvGrpSpPr/>
          <p:nvPr userDrawn="1"/>
        </p:nvGrpSpPr>
        <p:grpSpPr>
          <a:xfrm>
            <a:off x="0" y="6359522"/>
            <a:ext cx="12157008" cy="503999"/>
            <a:chOff x="27500" y="6373169"/>
            <a:chExt cx="9144000" cy="503999"/>
          </a:xfrm>
        </p:grpSpPr>
        <p:sp>
          <p:nvSpPr>
            <p:cNvPr id="13" name="矩形 12"/>
            <p:cNvSpPr/>
            <p:nvPr/>
          </p:nvSpPr>
          <p:spPr>
            <a:xfrm>
              <a:off x="27500" y="6373169"/>
              <a:ext cx="9144000" cy="50399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>
                <a:ea typeface="標楷體" panose="03000509000000000000" pitchFamily="65" charset="-120"/>
              </a:endParaRPr>
            </a:p>
          </p:txBody>
        </p:sp>
        <p:pic>
          <p:nvPicPr>
            <p:cNvPr id="14" name="Picture 9" descr="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70" y="6460677"/>
              <a:ext cx="300077" cy="378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矩形 14"/>
            <p:cNvSpPr/>
            <p:nvPr/>
          </p:nvSpPr>
          <p:spPr>
            <a:xfrm>
              <a:off x="542584" y="6501128"/>
              <a:ext cx="36618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0" lang="en-US" altLang="zh-TW" sz="1400" i="1" dirty="0" smtClean="0">
                  <a:solidFill>
                    <a:srgbClr val="2907A5"/>
                  </a:solidFill>
                  <a:latin typeface="Arial" pitchFamily="34" charset="0"/>
                  <a:ea typeface="標楷體" panose="03000509000000000000" pitchFamily="65" charset="-120"/>
                  <a:cs typeface="Arial" pitchFamily="34" charset="0"/>
                </a:rPr>
                <a:t>Institute of Information Management, NCTU </a:t>
              </a:r>
              <a:endParaRPr lang="zh-TW" altLang="en-US" sz="1400" dirty="0">
                <a:ea typeface="標楷體" panose="03000509000000000000" pitchFamily="65" charset="-120"/>
              </a:endParaRPr>
            </a:p>
          </p:txBody>
        </p:sp>
      </p:grpSp>
      <p:grpSp>
        <p:nvGrpSpPr>
          <p:cNvPr id="16" name="群組 15"/>
          <p:cNvGrpSpPr>
            <a:grpSpLocks noChangeAspect="1"/>
          </p:cNvGrpSpPr>
          <p:nvPr userDrawn="1"/>
        </p:nvGrpSpPr>
        <p:grpSpPr>
          <a:xfrm>
            <a:off x="10349947" y="6409464"/>
            <a:ext cx="1598543" cy="380274"/>
            <a:chOff x="772185" y="1003371"/>
            <a:chExt cx="2277814" cy="541866"/>
          </a:xfrm>
        </p:grpSpPr>
        <p:sp>
          <p:nvSpPr>
            <p:cNvPr id="17" name="矩形 16"/>
            <p:cNvSpPr>
              <a:spLocks noChangeAspect="1"/>
            </p:cNvSpPr>
            <p:nvPr/>
          </p:nvSpPr>
          <p:spPr>
            <a:xfrm>
              <a:off x="772185" y="1003371"/>
              <a:ext cx="568407" cy="541866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8" name="矩形 17"/>
            <p:cNvSpPr>
              <a:spLocks noChangeAspect="1"/>
            </p:cNvSpPr>
            <p:nvPr/>
          </p:nvSpPr>
          <p:spPr>
            <a:xfrm>
              <a:off x="1369467" y="1003371"/>
              <a:ext cx="537600" cy="53971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E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9" name="矩形 18"/>
            <p:cNvSpPr>
              <a:spLocks noChangeAspect="1"/>
            </p:cNvSpPr>
            <p:nvPr/>
          </p:nvSpPr>
          <p:spPr>
            <a:xfrm>
              <a:off x="1940933" y="1005522"/>
              <a:ext cx="537600" cy="53971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B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20" name="矩形 19"/>
            <p:cNvSpPr>
              <a:spLocks noChangeAspect="1"/>
            </p:cNvSpPr>
            <p:nvPr/>
          </p:nvSpPr>
          <p:spPr>
            <a:xfrm>
              <a:off x="2512399" y="1003371"/>
              <a:ext cx="537600" cy="539715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3488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554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84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9D035A-3CCD-0F46-B59D-65FDD0B5D827}" type="datetimeFigureOut">
              <a:rPr kumimoji="1" lang="zh-TW" altLang="en-US" smtClean="0"/>
              <a:pPr/>
              <a:t>04/11/2020</a:t>
            </a:fld>
            <a:endParaRPr kumimoji="1" lang="zh-TW" altLang="en-US" dirty="0"/>
          </a:p>
        </p:txBody>
      </p:sp>
      <p:sp>
        <p:nvSpPr>
          <p:cNvPr id="12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grpSp>
        <p:nvGrpSpPr>
          <p:cNvPr id="13" name="群組 12"/>
          <p:cNvGrpSpPr/>
          <p:nvPr userDrawn="1"/>
        </p:nvGrpSpPr>
        <p:grpSpPr>
          <a:xfrm>
            <a:off x="0" y="6359522"/>
            <a:ext cx="12157008" cy="503999"/>
            <a:chOff x="27500" y="6373169"/>
            <a:chExt cx="9144000" cy="503999"/>
          </a:xfrm>
        </p:grpSpPr>
        <p:sp>
          <p:nvSpPr>
            <p:cNvPr id="14" name="矩形 13"/>
            <p:cNvSpPr/>
            <p:nvPr/>
          </p:nvSpPr>
          <p:spPr>
            <a:xfrm>
              <a:off x="27500" y="6373169"/>
              <a:ext cx="9144000" cy="50399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>
                <a:ea typeface="標楷體" panose="03000509000000000000" pitchFamily="65" charset="-120"/>
              </a:endParaRPr>
            </a:p>
          </p:txBody>
        </p:sp>
        <p:pic>
          <p:nvPicPr>
            <p:cNvPr id="15" name="Picture 9" descr="logo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70" y="6460677"/>
              <a:ext cx="300077" cy="378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矩形 15"/>
            <p:cNvSpPr/>
            <p:nvPr/>
          </p:nvSpPr>
          <p:spPr>
            <a:xfrm>
              <a:off x="542584" y="6501128"/>
              <a:ext cx="36618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0" lang="en-US" altLang="zh-TW" sz="1400" i="1" dirty="0" smtClean="0">
                  <a:solidFill>
                    <a:srgbClr val="2907A5"/>
                  </a:solidFill>
                  <a:latin typeface="Arial" pitchFamily="34" charset="0"/>
                  <a:ea typeface="標楷體" panose="03000509000000000000" pitchFamily="65" charset="-120"/>
                  <a:cs typeface="Arial" pitchFamily="34" charset="0"/>
                </a:rPr>
                <a:t>Institute of Information Management, NCTU </a:t>
              </a:r>
              <a:endParaRPr lang="zh-TW" altLang="en-US" sz="1400" dirty="0">
                <a:ea typeface="標楷體" panose="03000509000000000000" pitchFamily="65" charset="-120"/>
              </a:endParaRPr>
            </a:p>
          </p:txBody>
        </p:sp>
      </p:grpSp>
      <p:grpSp>
        <p:nvGrpSpPr>
          <p:cNvPr id="17" name="群組 16"/>
          <p:cNvGrpSpPr>
            <a:grpSpLocks noChangeAspect="1"/>
          </p:cNvGrpSpPr>
          <p:nvPr userDrawn="1"/>
        </p:nvGrpSpPr>
        <p:grpSpPr>
          <a:xfrm>
            <a:off x="10349947" y="6409464"/>
            <a:ext cx="1598543" cy="380274"/>
            <a:chOff x="772185" y="1003371"/>
            <a:chExt cx="2277814" cy="541866"/>
          </a:xfrm>
        </p:grpSpPr>
        <p:sp>
          <p:nvSpPr>
            <p:cNvPr id="18" name="矩形 17"/>
            <p:cNvSpPr>
              <a:spLocks noChangeAspect="1"/>
            </p:cNvSpPr>
            <p:nvPr/>
          </p:nvSpPr>
          <p:spPr>
            <a:xfrm>
              <a:off x="772185" y="1003371"/>
              <a:ext cx="568407" cy="541866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9" name="矩形 18"/>
            <p:cNvSpPr>
              <a:spLocks noChangeAspect="1"/>
            </p:cNvSpPr>
            <p:nvPr/>
          </p:nvSpPr>
          <p:spPr>
            <a:xfrm>
              <a:off x="1369467" y="1003371"/>
              <a:ext cx="537600" cy="53971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E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20" name="矩形 19"/>
            <p:cNvSpPr>
              <a:spLocks noChangeAspect="1"/>
            </p:cNvSpPr>
            <p:nvPr/>
          </p:nvSpPr>
          <p:spPr>
            <a:xfrm>
              <a:off x="1940933" y="1005522"/>
              <a:ext cx="537600" cy="53971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B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21" name="矩形 20"/>
            <p:cNvSpPr>
              <a:spLocks noChangeAspect="1"/>
            </p:cNvSpPr>
            <p:nvPr/>
          </p:nvSpPr>
          <p:spPr>
            <a:xfrm>
              <a:off x="2512399" y="1003371"/>
              <a:ext cx="537600" cy="539715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</p:grpSp>
      <p:pic>
        <p:nvPicPr>
          <p:cNvPr id="22" name="圖片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420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847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873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91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649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14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361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66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7408D-91A5-47F8-9220-BE1915799689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569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microsoft.com/office/2007/relationships/hdphoto" Target="../media/hdphoto1.wdp"/><Relationship Id="rId5" Type="http://schemas.openxmlformats.org/officeDocument/2006/relationships/diagramData" Target="../diagrams/data1.xml"/><Relationship Id="rId10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16560" y="1061364"/>
            <a:ext cx="11623040" cy="2387600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rgbClr val="002060"/>
                </a:solidFill>
              </a:rPr>
              <a:t>Social Finance Computing Research</a:t>
            </a:r>
            <a:br>
              <a:rPr lang="en-US" sz="5400" dirty="0" smtClean="0">
                <a:solidFill>
                  <a:srgbClr val="002060"/>
                </a:solidFill>
              </a:rPr>
            </a:br>
            <a:endParaRPr lang="en-US" sz="44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4012856"/>
            <a:ext cx="9144000" cy="16557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Yung-Ming Li, Ph.D.</a:t>
            </a:r>
          </a:p>
          <a:p>
            <a:r>
              <a:rPr lang="en-US" dirty="0" smtClean="0"/>
              <a:t>Institute of Information Management</a:t>
            </a:r>
          </a:p>
          <a:p>
            <a:r>
              <a:rPr lang="en-US" dirty="0" smtClean="0"/>
              <a:t>National </a:t>
            </a:r>
            <a:r>
              <a:rPr lang="en-US" dirty="0" err="1" smtClean="0"/>
              <a:t>Chiao</a:t>
            </a:r>
            <a:r>
              <a:rPr lang="en-US" dirty="0" smtClean="0"/>
              <a:t> Tung University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14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9452" y="306628"/>
            <a:ext cx="12013095" cy="1325563"/>
          </a:xfrm>
        </p:spPr>
        <p:txBody>
          <a:bodyPr/>
          <a:lstStyle/>
          <a:p>
            <a:r>
              <a:rPr lang="en-US" dirty="0" smtClean="0"/>
              <a:t>Social fundraising recommendation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Process </a:t>
            </a:r>
            <a:endParaRPr lang="en-US" dirty="0"/>
          </a:p>
        </p:txBody>
      </p:sp>
      <p:pic>
        <p:nvPicPr>
          <p:cNvPr id="5" name="圖片 4" descr="process_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239" y="2098515"/>
            <a:ext cx="7755876" cy="3729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40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44152"/>
            <a:ext cx="10515600" cy="13255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內容版面配置區 6" descr="G:\tools\nctu\nctu\iebi\dss\t\aaaaa.tif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265" y="546009"/>
            <a:ext cx="4578584" cy="56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980" y="3723384"/>
            <a:ext cx="4461816" cy="2506377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8594" y="728479"/>
            <a:ext cx="4466202" cy="289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2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53" y="4750675"/>
            <a:ext cx="1659191" cy="110411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Social Investing (1): Personalized Portfolio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Concepts</a:t>
            </a:r>
            <a:r>
              <a:rPr lang="en-US" dirty="0"/>
              <a:t>:  </a:t>
            </a:r>
            <a:r>
              <a:rPr lang="en-US" dirty="0" smtClean="0"/>
              <a:t>Aggregation of crowd intelligence and market information </a:t>
            </a:r>
          </a:p>
          <a:p>
            <a:r>
              <a:rPr lang="en-US" dirty="0" smtClean="0"/>
              <a:t>Techniques: Collective intelligence (Social computing) PLUS Deep learning (LSTM algorithm) PLUS GA (Optimization algorithm) </a:t>
            </a:r>
          </a:p>
          <a:p>
            <a:endParaRPr lang="en-US" dirty="0"/>
          </a:p>
        </p:txBody>
      </p:sp>
      <p:pic>
        <p:nvPicPr>
          <p:cNvPr id="2050" name="Picture 2" descr="ãinvestmentãçåçæå°çµæ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679" y="3896077"/>
            <a:ext cx="3541495" cy="2041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0140" y="3763218"/>
            <a:ext cx="1850536" cy="1234333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3913" y="4486325"/>
            <a:ext cx="1301140" cy="1301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36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標題 1"/>
          <p:cNvSpPr>
            <a:spLocks noGrp="1"/>
          </p:cNvSpPr>
          <p:nvPr>
            <p:ph type="title"/>
          </p:nvPr>
        </p:nvSpPr>
        <p:spPr>
          <a:xfrm>
            <a:off x="404191" y="318742"/>
            <a:ext cx="11787809" cy="1325563"/>
          </a:xfrm>
        </p:spPr>
        <p:txBody>
          <a:bodyPr/>
          <a:lstStyle/>
          <a:p>
            <a:r>
              <a:rPr lang="en-US" dirty="0" smtClean="0"/>
              <a:t>Social Investing for </a:t>
            </a:r>
            <a:r>
              <a:rPr lang="en-US" dirty="0"/>
              <a:t>Personalized </a:t>
            </a:r>
            <a:r>
              <a:rPr lang="en-US" dirty="0" smtClean="0"/>
              <a:t>Portfolio </a:t>
            </a:r>
            <a:endParaRPr lang="zh-TW" altLang="en-US" dirty="0"/>
          </a:p>
        </p:txBody>
      </p:sp>
      <p:sp>
        <p:nvSpPr>
          <p:cNvPr id="28675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en-US" altLang="zh-TW" sz="1400">
                <a:ea typeface="新細明體" panose="02020500000000000000" pitchFamily="18" charset="-120"/>
              </a:rPr>
              <a:t>   </a:t>
            </a:r>
            <a:fld id="{F401C5B4-FFC1-4FDE-84AC-AC2351692A65}" type="slidenum">
              <a:rPr kumimoji="0" lang="en-US" altLang="zh-TW" sz="1400">
                <a:ea typeface="新細明體" panose="02020500000000000000" pitchFamily="18" charset="-120"/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kumimoji="0" lang="en-US" altLang="zh-TW" sz="1400">
              <a:ea typeface="新細明體" panose="02020500000000000000" pitchFamily="18" charset="-120"/>
            </a:endParaRPr>
          </a:p>
        </p:txBody>
      </p:sp>
      <p:pic>
        <p:nvPicPr>
          <p:cNvPr id="7" name="圖片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360" y="1552508"/>
            <a:ext cx="7851207" cy="44535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3966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14</a:t>
            </a:fld>
            <a:endParaRPr lang="en-US" altLang="zh-TW" dirty="0"/>
          </a:p>
        </p:txBody>
      </p:sp>
      <p:pic>
        <p:nvPicPr>
          <p:cNvPr id="8" name="圖片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203" y="1247559"/>
            <a:ext cx="5308783" cy="4284890"/>
          </a:xfrm>
          <a:prstGeom prst="rect">
            <a:avLst/>
          </a:prstGeom>
          <a:noFill/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5482562" y="959068"/>
            <a:ext cx="5549388" cy="119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157" y="713508"/>
            <a:ext cx="4480943" cy="2952012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157" y="3793160"/>
            <a:ext cx="4563997" cy="241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77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Social Investing (2): Group Portfolio 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Concepts</a:t>
            </a:r>
            <a:r>
              <a:rPr lang="en-US" dirty="0"/>
              <a:t>: P</a:t>
            </a:r>
            <a:r>
              <a:rPr lang="en-US" dirty="0" smtClean="0"/>
              <a:t>ower </a:t>
            </a:r>
            <a:r>
              <a:rPr lang="en-US" dirty="0"/>
              <a:t>of </a:t>
            </a:r>
            <a:r>
              <a:rPr lang="en-US" dirty="0" smtClean="0"/>
              <a:t>crowd-  Aggregation of information and funds</a:t>
            </a:r>
          </a:p>
          <a:p>
            <a:r>
              <a:rPr lang="en-US" dirty="0" smtClean="0"/>
              <a:t>Techniques: Collective intelligence (Social computing) PLUS Deep learning (LSTM algorithm)</a:t>
            </a:r>
          </a:p>
          <a:p>
            <a:endParaRPr 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970" y="3742598"/>
            <a:ext cx="6061604" cy="186969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3"/>
          <a:srcRect l="3248" t="5619" r="2549" b="4490"/>
          <a:stretch/>
        </p:blipFill>
        <p:spPr>
          <a:xfrm>
            <a:off x="5801772" y="5082209"/>
            <a:ext cx="1253754" cy="530087"/>
          </a:xfrm>
          <a:prstGeom prst="rect">
            <a:avLst/>
          </a:prstGeom>
        </p:spPr>
      </p:pic>
      <p:sp>
        <p:nvSpPr>
          <p:cNvPr id="8" name="圓角矩形 7"/>
          <p:cNvSpPr/>
          <p:nvPr/>
        </p:nvSpPr>
        <p:spPr>
          <a:xfrm>
            <a:off x="3170265" y="3876261"/>
            <a:ext cx="2567926" cy="1736035"/>
          </a:xfrm>
          <a:prstGeom prst="round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998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標題 1"/>
          <p:cNvSpPr>
            <a:spLocks noGrp="1"/>
          </p:cNvSpPr>
          <p:nvPr>
            <p:ph type="title"/>
          </p:nvPr>
        </p:nvSpPr>
        <p:spPr>
          <a:xfrm>
            <a:off x="404191" y="318742"/>
            <a:ext cx="11787809" cy="1325563"/>
          </a:xfrm>
        </p:spPr>
        <p:txBody>
          <a:bodyPr/>
          <a:lstStyle/>
          <a:p>
            <a:r>
              <a:rPr lang="en-US" dirty="0" smtClean="0"/>
              <a:t>Social Investing for Group Portfolio  </a:t>
            </a:r>
            <a:endParaRPr lang="zh-TW" altLang="en-US" dirty="0"/>
          </a:p>
        </p:txBody>
      </p:sp>
      <p:sp>
        <p:nvSpPr>
          <p:cNvPr id="28675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en-US" altLang="zh-TW" sz="1400">
                <a:ea typeface="新細明體" panose="02020500000000000000" pitchFamily="18" charset="-120"/>
              </a:rPr>
              <a:t>   </a:t>
            </a:r>
            <a:fld id="{F401C5B4-FFC1-4FDE-84AC-AC2351692A65}" type="slidenum">
              <a:rPr kumimoji="0" lang="en-US" altLang="zh-TW" sz="1400">
                <a:ea typeface="新細明體" panose="02020500000000000000" pitchFamily="18" charset="-120"/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kumimoji="0" lang="en-US" altLang="zh-TW" sz="1400">
              <a:ea typeface="新細明體" panose="02020500000000000000" pitchFamily="18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881" y="1821336"/>
            <a:ext cx="8748464" cy="3928696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5185283" y="1560706"/>
            <a:ext cx="39098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Club</a:t>
            </a:r>
            <a:r>
              <a:rPr lang="en-US" sz="2000" dirty="0">
                <a:solidFill>
                  <a:srgbClr val="FF0000"/>
                </a:solidFill>
              </a:rPr>
              <a:t> Preference Analysis</a:t>
            </a:r>
            <a:r>
              <a:rPr lang="zh-TW" altLang="en-US" sz="2000" dirty="0">
                <a:solidFill>
                  <a:srgbClr val="FF0000"/>
                </a:solidFill>
              </a:rPr>
              <a:t> </a:t>
            </a:r>
            <a:r>
              <a:rPr lang="en-US" altLang="zh-TW" sz="2000" dirty="0">
                <a:solidFill>
                  <a:srgbClr val="FF0000"/>
                </a:solidFill>
              </a:rPr>
              <a:t>(risk type)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4871864" y="5801051"/>
            <a:ext cx="42232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Stock</a:t>
            </a:r>
            <a:r>
              <a:rPr lang="en-US" sz="2000" dirty="0">
                <a:solidFill>
                  <a:srgbClr val="FF0000"/>
                </a:solidFill>
              </a:rPr>
              <a:t> Performance Analysis </a:t>
            </a:r>
            <a:r>
              <a:rPr lang="en-US" altLang="zh-TW" sz="2000" dirty="0">
                <a:solidFill>
                  <a:srgbClr val="FF0000"/>
                </a:solidFill>
              </a:rPr>
              <a:t>(risk type)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6888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17</a:t>
            </a:fld>
            <a:endParaRPr lang="en-US" altLang="zh-TW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027" y="1881809"/>
            <a:ext cx="6997147" cy="3935895"/>
          </a:xfrm>
          <a:prstGeom prst="rect">
            <a:avLst/>
          </a:prstGeom>
        </p:spPr>
      </p:pic>
      <p:pic>
        <p:nvPicPr>
          <p:cNvPr id="6" name="圖片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93913"/>
            <a:ext cx="4509052" cy="2617304"/>
          </a:xfrm>
          <a:prstGeom prst="rect">
            <a:avLst/>
          </a:prstGeom>
          <a:noFill/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3681956"/>
            <a:ext cx="4509052" cy="261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78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 ! Q&amp;A</a:t>
            </a:r>
            <a:endParaRPr 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70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3865" y="359909"/>
            <a:ext cx="11002297" cy="954856"/>
          </a:xfrm>
        </p:spPr>
        <p:txBody>
          <a:bodyPr>
            <a:normAutofit/>
          </a:bodyPr>
          <a:lstStyle/>
          <a:p>
            <a:r>
              <a:rPr kumimoji="1" lang="en-US" altLang="zh-TW" dirty="0" smtClean="0"/>
              <a:t>Five Ingredients of digital </a:t>
            </a:r>
            <a:r>
              <a:rPr kumimoji="1" lang="en-US" altLang="zh-TW" dirty="0"/>
              <a:t>f</a:t>
            </a:r>
            <a:r>
              <a:rPr kumimoji="1" lang="en-US" altLang="zh-TW" dirty="0" smtClean="0"/>
              <a:t>inance </a:t>
            </a:r>
            <a:endParaRPr kumimoji="1" lang="zh-TW" altLang="en-US" dirty="0"/>
          </a:p>
        </p:txBody>
      </p:sp>
      <p:sp>
        <p:nvSpPr>
          <p:cNvPr id="9" name="Shape 26"/>
          <p:cNvSpPr/>
          <p:nvPr/>
        </p:nvSpPr>
        <p:spPr>
          <a:xfrm>
            <a:off x="0" y="6423852"/>
            <a:ext cx="12192000" cy="434148"/>
          </a:xfrm>
          <a:prstGeom prst="rect">
            <a:avLst/>
          </a:prstGeom>
          <a:solidFill>
            <a:srgbClr val="1B587C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altLang="en-US" dirty="0"/>
              <a:t>   </a:t>
            </a:r>
            <a:endParaRPr dirty="0"/>
          </a:p>
        </p:txBody>
      </p:sp>
      <p:sp>
        <p:nvSpPr>
          <p:cNvPr id="10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</a:t>
            </a:r>
            <a:r>
              <a:rPr lang="zh-TW" altLang="en-US" dirty="0"/>
              <a:t>金融</a:t>
            </a:r>
            <a:r>
              <a:rPr lang="en-US" altLang="zh-TW" dirty="0"/>
              <a:t>》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 </a:t>
            </a:r>
            <a:r>
              <a:rPr lang="en-US" altLang="zh-TW" dirty="0"/>
              <a:t>NCTU.IIM.IEBI Lab</a:t>
            </a:r>
            <a:endParaRPr lang="zh-TW" altLang="en-US" dirty="0"/>
          </a:p>
        </p:txBody>
      </p:sp>
      <p:sp>
        <p:nvSpPr>
          <p:cNvPr id="11" name="圓角矩形 10"/>
          <p:cNvSpPr>
            <a:spLocks noChangeAspect="1"/>
          </p:cNvSpPr>
          <p:nvPr/>
        </p:nvSpPr>
        <p:spPr>
          <a:xfrm>
            <a:off x="9837565" y="3327617"/>
            <a:ext cx="1771361" cy="1236429"/>
          </a:xfrm>
          <a:prstGeom prst="roundRect">
            <a:avLst>
              <a:gd name="adj" fmla="val 10756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7953" t="4323" r="19637" b="4665"/>
            </a:stretch>
          </a:blipFill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59" y="3369811"/>
            <a:ext cx="2005271" cy="1679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9896137" y="2911448"/>
            <a:ext cx="2222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600" dirty="0" smtClean="0"/>
              <a:t>Customers</a:t>
            </a:r>
            <a:endParaRPr kumimoji="1" lang="zh-TW" altLang="en-US" sz="3600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109031" y="2697002"/>
            <a:ext cx="3357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600" dirty="0" smtClean="0"/>
              <a:t>Financial sector</a:t>
            </a:r>
            <a:endParaRPr kumimoji="1" lang="zh-TW" altLang="en-US" sz="3600" dirty="0"/>
          </a:p>
        </p:txBody>
      </p:sp>
      <p:cxnSp>
        <p:nvCxnSpPr>
          <p:cNvPr id="17" name="直線箭頭接點 16"/>
          <p:cNvCxnSpPr/>
          <p:nvPr/>
        </p:nvCxnSpPr>
        <p:spPr>
          <a:xfrm>
            <a:off x="2959009" y="4050015"/>
            <a:ext cx="399998" cy="10887"/>
          </a:xfrm>
          <a:prstGeom prst="straightConnector1">
            <a:avLst/>
          </a:prstGeom>
          <a:ln w="34925"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/>
          </p:nvPr>
        </p:nvGraphicFramePr>
        <p:xfrm>
          <a:off x="3275650" y="2178104"/>
          <a:ext cx="4125122" cy="376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cxnSp>
        <p:nvCxnSpPr>
          <p:cNvPr id="62" name="直線箭頭接點 61"/>
          <p:cNvCxnSpPr/>
          <p:nvPr/>
        </p:nvCxnSpPr>
        <p:spPr>
          <a:xfrm flipV="1">
            <a:off x="7531172" y="4326741"/>
            <a:ext cx="1654984" cy="5248"/>
          </a:xfrm>
          <a:prstGeom prst="straightConnector1">
            <a:avLst/>
          </a:prstGeom>
          <a:ln w="34925"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圖片 69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36857" r="61714">
                        <a14:backgroundMark x1="38857" y1="43897" x2="20571" y2="63383"/>
                        <a14:backgroundMark x1="19143" y1="31692" x2="79000" y2="10278"/>
                        <a14:backgroundMark x1="58000" y1="28051" x2="74571" y2="75589"/>
                        <a14:backgroundMark x1="61571" y1="54176" x2="59571" y2="94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374" y="3082903"/>
            <a:ext cx="1739782" cy="1160683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6574658" y="1774275"/>
            <a:ext cx="3321479" cy="471924"/>
          </a:xfrm>
          <a:prstGeom prst="rect">
            <a:avLst/>
          </a:prstGeom>
          <a:solidFill>
            <a:srgbClr val="FFC000"/>
          </a:solidFill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2400" b="1" dirty="0" smtClean="0">
                <a:solidFill>
                  <a:srgbClr val="4C5760"/>
                </a:solidFill>
              </a:rPr>
              <a:t>AI &amp; data driven analysis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856253" y="1116037"/>
            <a:ext cx="3555741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 smtClean="0">
                <a:solidFill>
                  <a:srgbClr val="4C5760"/>
                </a:solidFill>
              </a:rPr>
              <a:t>Online operating  platform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6679057" y="5716213"/>
            <a:ext cx="3217080" cy="458319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2400" b="1" dirty="0" smtClean="0">
                <a:solidFill>
                  <a:srgbClr val="4C5760"/>
                </a:solidFill>
              </a:rPr>
              <a:t>Micro-financial market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849384" y="4812142"/>
            <a:ext cx="3838031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2400" b="1" dirty="0" smtClean="0">
                <a:solidFill>
                  <a:srgbClr val="4C5760"/>
                </a:solidFill>
              </a:rPr>
              <a:t>De-bundled financial </a:t>
            </a:r>
            <a:r>
              <a:rPr lang="en-US" altLang="zh-TW" sz="2400" b="1" dirty="0">
                <a:solidFill>
                  <a:srgbClr val="4C5760"/>
                </a:solidFill>
              </a:rPr>
              <a:t>service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cxnSp>
        <p:nvCxnSpPr>
          <p:cNvPr id="26" name="直線接點 25"/>
          <p:cNvCxnSpPr>
            <a:stCxn id="7" idx="1"/>
          </p:cNvCxnSpPr>
          <p:nvPr/>
        </p:nvCxnSpPr>
        <p:spPr>
          <a:xfrm flipH="1">
            <a:off x="5006701" y="2005108"/>
            <a:ext cx="1567958" cy="1346173"/>
          </a:xfrm>
          <a:prstGeom prst="line">
            <a:avLst/>
          </a:prstGeom>
          <a:ln w="57150">
            <a:solidFill>
              <a:srgbClr val="4C576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/>
          <p:cNvCxnSpPr>
            <a:stCxn id="8" idx="1"/>
          </p:cNvCxnSpPr>
          <p:nvPr/>
        </p:nvCxnSpPr>
        <p:spPr>
          <a:xfrm flipH="1">
            <a:off x="4037300" y="1346870"/>
            <a:ext cx="1818954" cy="2413882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/>
          <p:cNvCxnSpPr/>
          <p:nvPr/>
        </p:nvCxnSpPr>
        <p:spPr>
          <a:xfrm flipH="1" flipV="1">
            <a:off x="6109252" y="5526157"/>
            <a:ext cx="507588" cy="276233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/>
          <p:cNvCxnSpPr>
            <a:stCxn id="15" idx="1"/>
          </p:cNvCxnSpPr>
          <p:nvPr/>
        </p:nvCxnSpPr>
        <p:spPr>
          <a:xfrm flipH="1" flipV="1">
            <a:off x="6299041" y="4428555"/>
            <a:ext cx="1550344" cy="614420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文字方塊 63"/>
          <p:cNvSpPr txBox="1"/>
          <p:nvPr/>
        </p:nvSpPr>
        <p:spPr>
          <a:xfrm>
            <a:off x="7170498" y="2586531"/>
            <a:ext cx="3093315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 smtClean="0">
                <a:solidFill>
                  <a:srgbClr val="4C5760"/>
                </a:solidFill>
              </a:rPr>
              <a:t>Social business model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cxnSp>
        <p:nvCxnSpPr>
          <p:cNvPr id="65" name="直線接點 64"/>
          <p:cNvCxnSpPr>
            <a:stCxn id="64" idx="1"/>
          </p:cNvCxnSpPr>
          <p:nvPr/>
        </p:nvCxnSpPr>
        <p:spPr>
          <a:xfrm flipH="1">
            <a:off x="5754728" y="2817364"/>
            <a:ext cx="1415770" cy="715177"/>
          </a:xfrm>
          <a:prstGeom prst="line">
            <a:avLst/>
          </a:prstGeom>
          <a:ln w="57150">
            <a:solidFill>
              <a:srgbClr val="4C576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79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content-tpe1-1.xx.fbcdn.net/v/t1.0-9/122022065_3502711473083582_2457743769713205824_o.jpg?_nc_cat=106&amp;ccb=2&amp;_nc_sid=825194&amp;_nc_ohc=JVGuRS-_G_wAX9EV1V1&amp;_nc_ht=scontent-tpe1-1.xx&amp;oh=7ff827bd71d0c2bbd58af1ed07e85752&amp;oe=5FB9A34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020" y="519696"/>
            <a:ext cx="6690473" cy="550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45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86320" y="184400"/>
            <a:ext cx="10515600" cy="1325563"/>
          </a:xfrm>
        </p:spPr>
        <p:txBody>
          <a:bodyPr/>
          <a:lstStyle/>
          <a:p>
            <a:r>
              <a:rPr lang="en-US" dirty="0" smtClean="0"/>
              <a:t>Social Finance Computing</a:t>
            </a:r>
            <a:r>
              <a:rPr lang="zh-TW" altLang="en-US" dirty="0" smtClean="0"/>
              <a:t> </a:t>
            </a:r>
            <a:r>
              <a:rPr lang="en-US" altLang="zh-TW" dirty="0" smtClean="0"/>
              <a:t>Infrastructure 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圖片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89" y="1402733"/>
            <a:ext cx="4016951" cy="4683833"/>
          </a:xfrm>
          <a:prstGeom prst="rect">
            <a:avLst/>
          </a:prstGeom>
          <a:noFill/>
        </p:spPr>
      </p:pic>
      <p:sp>
        <p:nvSpPr>
          <p:cNvPr id="5" name="文字方塊 4"/>
          <p:cNvSpPr txBox="1"/>
          <p:nvPr/>
        </p:nvSpPr>
        <p:spPr>
          <a:xfrm>
            <a:off x="2100171" y="4477354"/>
            <a:ext cx="1892020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 smtClean="0">
                <a:solidFill>
                  <a:srgbClr val="4C5760"/>
                </a:solidFill>
              </a:rPr>
              <a:t>Intelligence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117263" y="3384534"/>
            <a:ext cx="1890533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 smtClean="0">
                <a:solidFill>
                  <a:srgbClr val="4C5760"/>
                </a:solidFill>
              </a:rPr>
              <a:t>Engines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2100172" y="2027805"/>
            <a:ext cx="1890532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 smtClean="0">
                <a:solidFill>
                  <a:srgbClr val="4C5760"/>
                </a:solidFill>
              </a:rPr>
              <a:t>Applications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2100171" y="5403303"/>
            <a:ext cx="1890534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 smtClean="0">
                <a:solidFill>
                  <a:srgbClr val="4C5760"/>
                </a:solidFill>
              </a:rPr>
              <a:t>Data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cxnSp>
        <p:nvCxnSpPr>
          <p:cNvPr id="12" name="直線接點 11"/>
          <p:cNvCxnSpPr>
            <a:stCxn id="10" idx="3"/>
          </p:cNvCxnSpPr>
          <p:nvPr/>
        </p:nvCxnSpPr>
        <p:spPr>
          <a:xfrm flipV="1">
            <a:off x="3990704" y="2258637"/>
            <a:ext cx="757716" cy="1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>
            <a:off x="4007796" y="3623025"/>
            <a:ext cx="740624" cy="1391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4007796" y="4708187"/>
            <a:ext cx="740624" cy="670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/>
        </p:nvCxnSpPr>
        <p:spPr>
          <a:xfrm>
            <a:off x="3980096" y="5652192"/>
            <a:ext cx="768324" cy="1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265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雲朵形 65"/>
          <p:cNvSpPr/>
          <p:nvPr/>
        </p:nvSpPr>
        <p:spPr>
          <a:xfrm>
            <a:off x="7089197" y="1284303"/>
            <a:ext cx="2325249" cy="1308136"/>
          </a:xfrm>
          <a:prstGeom prst="cloud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5" name="雲朵形 64"/>
          <p:cNvSpPr/>
          <p:nvPr/>
        </p:nvSpPr>
        <p:spPr>
          <a:xfrm>
            <a:off x="4796676" y="1300155"/>
            <a:ext cx="2108298" cy="1308136"/>
          </a:xfrm>
          <a:prstGeom prst="cloud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4" name="雲朵形 63"/>
          <p:cNvSpPr/>
          <p:nvPr/>
        </p:nvSpPr>
        <p:spPr>
          <a:xfrm>
            <a:off x="2552864" y="1303298"/>
            <a:ext cx="2108298" cy="1308136"/>
          </a:xfrm>
          <a:prstGeom prst="cloud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94754" y="190014"/>
            <a:ext cx="11333640" cy="1325563"/>
          </a:xfrm>
        </p:spPr>
        <p:txBody>
          <a:bodyPr/>
          <a:lstStyle/>
          <a:p>
            <a:r>
              <a:rPr lang="en-US" smtClean="0"/>
              <a:t>Social Finance</a:t>
            </a:r>
            <a:r>
              <a:rPr lang="en-US" dirty="0"/>
              <a:t>:  Funding, Lending, Investing </a:t>
            </a:r>
          </a:p>
        </p:txBody>
      </p: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171AF4F5-A693-4C77-B059-74D86523EA10}"/>
              </a:ext>
            </a:extLst>
          </p:cNvPr>
          <p:cNvGrpSpPr/>
          <p:nvPr/>
        </p:nvGrpSpPr>
        <p:grpSpPr>
          <a:xfrm>
            <a:off x="1779237" y="3828523"/>
            <a:ext cx="8039333" cy="778678"/>
            <a:chOff x="2275856" y="5421707"/>
            <a:chExt cx="7499698" cy="743990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grpSpPr>
        <p:pic>
          <p:nvPicPr>
            <p:cNvPr id="42" name="圖片 41">
              <a:extLst>
                <a:ext uri="{FF2B5EF4-FFF2-40B4-BE49-F238E27FC236}">
                  <a16:creationId xmlns:a16="http://schemas.microsoft.com/office/drawing/2014/main" id="{D5602B23-2900-4BE2-80FC-81DA6D147A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8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2275856" y="5421707"/>
              <a:ext cx="1545802" cy="715812"/>
            </a:xfrm>
            <a:prstGeom prst="rect">
              <a:avLst/>
            </a:prstGeom>
            <a:noFill/>
          </p:spPr>
        </p:pic>
        <p:pic>
          <p:nvPicPr>
            <p:cNvPr id="43" name="圖片 42">
              <a:extLst>
                <a:ext uri="{FF2B5EF4-FFF2-40B4-BE49-F238E27FC236}">
                  <a16:creationId xmlns:a16="http://schemas.microsoft.com/office/drawing/2014/main" id="{49DFB42C-A4B7-41E3-8462-EEFD20CE20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8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3719351" y="5449885"/>
              <a:ext cx="1545802" cy="715812"/>
            </a:xfrm>
            <a:prstGeom prst="rect">
              <a:avLst/>
            </a:prstGeom>
            <a:noFill/>
          </p:spPr>
        </p:pic>
        <p:pic>
          <p:nvPicPr>
            <p:cNvPr id="44" name="圖片 43">
              <a:extLst>
                <a:ext uri="{FF2B5EF4-FFF2-40B4-BE49-F238E27FC236}">
                  <a16:creationId xmlns:a16="http://schemas.microsoft.com/office/drawing/2014/main" id="{D83EDC69-E5A7-4BBE-9A6B-5A03738DB5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8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5225883" y="5438618"/>
              <a:ext cx="1545802" cy="715812"/>
            </a:xfrm>
            <a:prstGeom prst="rect">
              <a:avLst/>
            </a:prstGeom>
            <a:noFill/>
          </p:spPr>
        </p:pic>
        <p:pic>
          <p:nvPicPr>
            <p:cNvPr id="45" name="圖片 44">
              <a:extLst>
                <a:ext uri="{FF2B5EF4-FFF2-40B4-BE49-F238E27FC236}">
                  <a16:creationId xmlns:a16="http://schemas.microsoft.com/office/drawing/2014/main" id="{229F7D61-A6EE-4DB0-B71E-B3E544D0C5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8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8229752" y="5421707"/>
              <a:ext cx="1545802" cy="715812"/>
            </a:xfrm>
            <a:prstGeom prst="rect">
              <a:avLst/>
            </a:prstGeom>
            <a:noFill/>
          </p:spPr>
        </p:pic>
        <p:pic>
          <p:nvPicPr>
            <p:cNvPr id="46" name="圖片 45">
              <a:extLst>
                <a:ext uri="{FF2B5EF4-FFF2-40B4-BE49-F238E27FC236}">
                  <a16:creationId xmlns:a16="http://schemas.microsoft.com/office/drawing/2014/main" id="{DF62D6C1-DFB5-44B2-9AC1-A22A7D32FF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8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6738561" y="5438618"/>
              <a:ext cx="1545802" cy="715812"/>
            </a:xfrm>
            <a:prstGeom prst="rect">
              <a:avLst/>
            </a:prstGeom>
            <a:noFill/>
          </p:spPr>
        </p:pic>
      </p:grp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94956CBE-0E1B-4694-B02B-77EC2362ED6A}"/>
              </a:ext>
            </a:extLst>
          </p:cNvPr>
          <p:cNvGrpSpPr/>
          <p:nvPr/>
        </p:nvGrpSpPr>
        <p:grpSpPr>
          <a:xfrm>
            <a:off x="1848868" y="4920174"/>
            <a:ext cx="8039333" cy="855425"/>
            <a:chOff x="2275856" y="5421704"/>
            <a:chExt cx="7499698" cy="743993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grpSpPr>
        <p:pic>
          <p:nvPicPr>
            <p:cNvPr id="48" name="圖片 47">
              <a:extLst>
                <a:ext uri="{FF2B5EF4-FFF2-40B4-BE49-F238E27FC236}">
                  <a16:creationId xmlns:a16="http://schemas.microsoft.com/office/drawing/2014/main" id="{79870D4A-967B-4852-9645-615690F585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2275856" y="5421704"/>
              <a:ext cx="1545802" cy="715812"/>
            </a:xfrm>
            <a:prstGeom prst="rect">
              <a:avLst/>
            </a:prstGeom>
            <a:noFill/>
          </p:spPr>
        </p:pic>
        <p:pic>
          <p:nvPicPr>
            <p:cNvPr id="49" name="圖片 48">
              <a:extLst>
                <a:ext uri="{FF2B5EF4-FFF2-40B4-BE49-F238E27FC236}">
                  <a16:creationId xmlns:a16="http://schemas.microsoft.com/office/drawing/2014/main" id="{622EE7A9-B2A2-403A-848D-B0BB670DB0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3719351" y="5449885"/>
              <a:ext cx="1545802" cy="715812"/>
            </a:xfrm>
            <a:prstGeom prst="rect">
              <a:avLst/>
            </a:prstGeom>
            <a:noFill/>
          </p:spPr>
        </p:pic>
        <p:pic>
          <p:nvPicPr>
            <p:cNvPr id="50" name="圖片 49">
              <a:extLst>
                <a:ext uri="{FF2B5EF4-FFF2-40B4-BE49-F238E27FC236}">
                  <a16:creationId xmlns:a16="http://schemas.microsoft.com/office/drawing/2014/main" id="{9DB45464-D2AB-4D43-A08A-8B8D323AED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5225883" y="5438618"/>
              <a:ext cx="1545802" cy="715812"/>
            </a:xfrm>
            <a:prstGeom prst="rect">
              <a:avLst/>
            </a:prstGeom>
            <a:noFill/>
          </p:spPr>
        </p:pic>
        <p:pic>
          <p:nvPicPr>
            <p:cNvPr id="51" name="圖片 50">
              <a:extLst>
                <a:ext uri="{FF2B5EF4-FFF2-40B4-BE49-F238E27FC236}">
                  <a16:creationId xmlns:a16="http://schemas.microsoft.com/office/drawing/2014/main" id="{11EC20C6-139A-4350-B811-A56E0E29D9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8229752" y="5421707"/>
              <a:ext cx="1545802" cy="715812"/>
            </a:xfrm>
            <a:prstGeom prst="rect">
              <a:avLst/>
            </a:prstGeom>
            <a:noFill/>
          </p:spPr>
        </p:pic>
        <p:pic>
          <p:nvPicPr>
            <p:cNvPr id="52" name="圖片 51">
              <a:extLst>
                <a:ext uri="{FF2B5EF4-FFF2-40B4-BE49-F238E27FC236}">
                  <a16:creationId xmlns:a16="http://schemas.microsoft.com/office/drawing/2014/main" id="{DA60D27E-3FC4-4C8A-AD03-23B7EC2482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6738561" y="5438618"/>
              <a:ext cx="1545802" cy="715812"/>
            </a:xfrm>
            <a:prstGeom prst="rect">
              <a:avLst/>
            </a:prstGeom>
            <a:noFill/>
          </p:spPr>
        </p:pic>
      </p:grpSp>
      <p:sp>
        <p:nvSpPr>
          <p:cNvPr id="27" name="橢圓 26"/>
          <p:cNvSpPr/>
          <p:nvPr/>
        </p:nvSpPr>
        <p:spPr>
          <a:xfrm>
            <a:off x="7420672" y="4588902"/>
            <a:ext cx="1993773" cy="436232"/>
          </a:xfrm>
          <a:prstGeom prst="ellipse">
            <a:avLst/>
          </a:prstGeom>
          <a:gradFill>
            <a:gsLst>
              <a:gs pos="0">
                <a:schemeClr val="accent5">
                  <a:lumMod val="110000"/>
                  <a:satMod val="105000"/>
                  <a:tint val="67000"/>
                  <a:alpha val="25000"/>
                </a:schemeClr>
              </a:gs>
              <a:gs pos="77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</a:gra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87" name="文字方塊 86">
            <a:extLst>
              <a:ext uri="{FF2B5EF4-FFF2-40B4-BE49-F238E27FC236}">
                <a16:creationId xmlns:a16="http://schemas.microsoft.com/office/drawing/2014/main" id="{BAE1B261-EA6D-4AE9-AE59-7FB2AB6DD716}"/>
              </a:ext>
            </a:extLst>
          </p:cNvPr>
          <p:cNvSpPr txBox="1"/>
          <p:nvPr/>
        </p:nvSpPr>
        <p:spPr>
          <a:xfrm>
            <a:off x="2695700" y="5803416"/>
            <a:ext cx="1791879" cy="408623"/>
          </a:xfrm>
          <a:prstGeom prst="roundRect">
            <a:avLst/>
          </a:prstGeom>
          <a:solidFill>
            <a:schemeClr val="accent1">
              <a:alpha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RNN</a:t>
            </a:r>
            <a:endParaRPr lang="zh-TW" altLang="en-US" b="1" dirty="0">
              <a:solidFill>
                <a:schemeClr val="bg1"/>
              </a:solidFill>
              <a:latin typeface="Bahnschrift Light" panose="020B0502040204020203" pitchFamily="34" charset="0"/>
            </a:endParaRPr>
          </a:p>
        </p:txBody>
      </p:sp>
      <p:pic>
        <p:nvPicPr>
          <p:cNvPr id="93" name="圖片 92">
            <a:extLst>
              <a:ext uri="{FF2B5EF4-FFF2-40B4-BE49-F238E27FC236}">
                <a16:creationId xmlns:a16="http://schemas.microsoft.com/office/drawing/2014/main" id="{0FE7FC37-FB90-49D0-9AB4-6EC36FA507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935" y="2869297"/>
            <a:ext cx="927852" cy="927852"/>
          </a:xfrm>
          <a:prstGeom prst="rect">
            <a:avLst/>
          </a:prstGeom>
        </p:spPr>
      </p:pic>
      <p:sp>
        <p:nvSpPr>
          <p:cNvPr id="94" name="文字方塊 93">
            <a:extLst>
              <a:ext uri="{FF2B5EF4-FFF2-40B4-BE49-F238E27FC236}">
                <a16:creationId xmlns:a16="http://schemas.microsoft.com/office/drawing/2014/main" id="{EFAEB5CC-BEB4-4408-8AC8-54AAF3E9192A}"/>
              </a:ext>
            </a:extLst>
          </p:cNvPr>
          <p:cNvSpPr txBox="1"/>
          <p:nvPr/>
        </p:nvSpPr>
        <p:spPr>
          <a:xfrm>
            <a:off x="10202946" y="3920389"/>
            <a:ext cx="1722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dirty="0"/>
              <a:t>Investing</a:t>
            </a:r>
            <a:endParaRPr lang="zh-TW" altLang="en-US" sz="3200" dirty="0"/>
          </a:p>
        </p:txBody>
      </p:sp>
      <p:pic>
        <p:nvPicPr>
          <p:cNvPr id="96" name="圖片 95">
            <a:extLst>
              <a:ext uri="{FF2B5EF4-FFF2-40B4-BE49-F238E27FC236}">
                <a16:creationId xmlns:a16="http://schemas.microsoft.com/office/drawing/2014/main" id="{079E3D67-1218-4A73-9FAB-37577C07A5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51" y="2868410"/>
            <a:ext cx="928739" cy="928739"/>
          </a:xfrm>
          <a:prstGeom prst="rect">
            <a:avLst/>
          </a:prstGeom>
        </p:spPr>
      </p:pic>
      <p:sp>
        <p:nvSpPr>
          <p:cNvPr id="103" name="文字方塊 102">
            <a:extLst>
              <a:ext uri="{FF2B5EF4-FFF2-40B4-BE49-F238E27FC236}">
                <a16:creationId xmlns:a16="http://schemas.microsoft.com/office/drawing/2014/main" id="{0C78DD9F-CE22-4C6A-97D5-2E963A325FF3}"/>
              </a:ext>
            </a:extLst>
          </p:cNvPr>
          <p:cNvSpPr txBox="1"/>
          <p:nvPr/>
        </p:nvSpPr>
        <p:spPr>
          <a:xfrm>
            <a:off x="392448" y="3763318"/>
            <a:ext cx="1188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/>
              <a:t>Funding</a:t>
            </a:r>
            <a:endParaRPr lang="zh-TW" altLang="en-US" sz="2400" dirty="0"/>
          </a:p>
        </p:txBody>
      </p:sp>
      <p:sp>
        <p:nvSpPr>
          <p:cNvPr id="5" name="文字方塊 4"/>
          <p:cNvSpPr txBox="1"/>
          <p:nvPr/>
        </p:nvSpPr>
        <p:spPr>
          <a:xfrm>
            <a:off x="2836442" y="2057945"/>
            <a:ext cx="1619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7030A0"/>
                </a:solidFill>
              </a:rPr>
              <a:t>Crowd </a:t>
            </a:r>
            <a:r>
              <a:rPr lang="en-US" altLang="zh-TW" b="1" dirty="0">
                <a:solidFill>
                  <a:srgbClr val="7030A0"/>
                </a:solidFill>
              </a:rPr>
              <a:t>F</a:t>
            </a:r>
            <a:r>
              <a:rPr lang="en-US" altLang="zh-TW" b="1" dirty="0" smtClean="0">
                <a:solidFill>
                  <a:srgbClr val="7030A0"/>
                </a:solidFill>
              </a:rPr>
              <a:t>unding</a:t>
            </a:r>
            <a:endParaRPr lang="zh-TW" altLang="en-US" b="1" dirty="0">
              <a:solidFill>
                <a:srgbClr val="7030A0"/>
              </a:solidFill>
            </a:endParaRPr>
          </a:p>
        </p:txBody>
      </p:sp>
      <p:sp>
        <p:nvSpPr>
          <p:cNvPr id="57" name="文字方塊 56"/>
          <p:cNvSpPr txBox="1"/>
          <p:nvPr/>
        </p:nvSpPr>
        <p:spPr>
          <a:xfrm>
            <a:off x="5190529" y="2065286"/>
            <a:ext cx="1350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7030A0"/>
                </a:solidFill>
              </a:rPr>
              <a:t>P2P Lending</a:t>
            </a:r>
            <a:endParaRPr lang="zh-TW" altLang="en-US" b="1" dirty="0">
              <a:solidFill>
                <a:srgbClr val="7030A0"/>
              </a:solidFill>
            </a:endParaRPr>
          </a:p>
        </p:txBody>
      </p:sp>
      <p:sp>
        <p:nvSpPr>
          <p:cNvPr id="58" name="文字方塊 57"/>
          <p:cNvSpPr txBox="1"/>
          <p:nvPr/>
        </p:nvSpPr>
        <p:spPr>
          <a:xfrm>
            <a:off x="7402219" y="2030843"/>
            <a:ext cx="16530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7030A0"/>
                </a:solidFill>
              </a:rPr>
              <a:t>Social </a:t>
            </a:r>
            <a:r>
              <a:rPr lang="en-US" altLang="zh-TW" b="1" dirty="0">
                <a:solidFill>
                  <a:srgbClr val="7030A0"/>
                </a:solidFill>
              </a:rPr>
              <a:t>I</a:t>
            </a:r>
            <a:r>
              <a:rPr lang="en-US" altLang="zh-TW" b="1" dirty="0" smtClean="0">
                <a:solidFill>
                  <a:srgbClr val="7030A0"/>
                </a:solidFill>
              </a:rPr>
              <a:t>nvesting</a:t>
            </a:r>
            <a:endParaRPr lang="zh-TW" altLang="en-US" b="1" dirty="0">
              <a:solidFill>
                <a:srgbClr val="7030A0"/>
              </a:solidFill>
            </a:endParaRP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BAE1B261-EA6D-4AE9-AE59-7FB2AB6DD716}"/>
              </a:ext>
            </a:extLst>
          </p:cNvPr>
          <p:cNvSpPr txBox="1"/>
          <p:nvPr/>
        </p:nvSpPr>
        <p:spPr>
          <a:xfrm>
            <a:off x="5134606" y="5782088"/>
            <a:ext cx="1770368" cy="408623"/>
          </a:xfrm>
          <a:prstGeom prst="roundRect">
            <a:avLst/>
          </a:prstGeom>
          <a:solidFill>
            <a:schemeClr val="accent1">
              <a:alpha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LSTM</a:t>
            </a:r>
            <a:endParaRPr lang="zh-TW" altLang="en-US" b="1" dirty="0">
              <a:solidFill>
                <a:schemeClr val="bg1"/>
              </a:solidFill>
              <a:latin typeface="Bahnschrift Light" panose="020B0502040204020203" pitchFamily="34" charset="0"/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BAE1B261-EA6D-4AE9-AE59-7FB2AB6DD716}"/>
              </a:ext>
            </a:extLst>
          </p:cNvPr>
          <p:cNvSpPr txBox="1"/>
          <p:nvPr/>
        </p:nvSpPr>
        <p:spPr>
          <a:xfrm>
            <a:off x="7488601" y="5762644"/>
            <a:ext cx="1696273" cy="408623"/>
          </a:xfrm>
          <a:prstGeom prst="roundRect">
            <a:avLst/>
          </a:prstGeom>
          <a:solidFill>
            <a:schemeClr val="accent1">
              <a:alpha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BERT</a:t>
            </a:r>
            <a:endParaRPr lang="zh-TW" altLang="en-US" b="1" dirty="0">
              <a:solidFill>
                <a:schemeClr val="bg1"/>
              </a:solidFill>
              <a:latin typeface="Bahnschrift Light" panose="020B0502040204020203" pitchFamily="34" charset="0"/>
            </a:endParaRPr>
          </a:p>
        </p:txBody>
      </p:sp>
      <p:sp>
        <p:nvSpPr>
          <p:cNvPr id="62" name="橢圓 61"/>
          <p:cNvSpPr/>
          <p:nvPr/>
        </p:nvSpPr>
        <p:spPr>
          <a:xfrm>
            <a:off x="4969177" y="4593182"/>
            <a:ext cx="2122257" cy="482416"/>
          </a:xfrm>
          <a:prstGeom prst="ellipse">
            <a:avLst/>
          </a:prstGeom>
          <a:gradFill>
            <a:gsLst>
              <a:gs pos="0">
                <a:schemeClr val="accent5">
                  <a:lumMod val="110000"/>
                  <a:satMod val="105000"/>
                  <a:tint val="67000"/>
                  <a:alpha val="25000"/>
                </a:schemeClr>
              </a:gs>
              <a:gs pos="77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</a:gra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63" name="橢圓 62"/>
          <p:cNvSpPr/>
          <p:nvPr/>
        </p:nvSpPr>
        <p:spPr>
          <a:xfrm>
            <a:off x="2575820" y="4610740"/>
            <a:ext cx="2014336" cy="474415"/>
          </a:xfrm>
          <a:prstGeom prst="ellipse">
            <a:avLst/>
          </a:prstGeom>
          <a:gradFill>
            <a:gsLst>
              <a:gs pos="0">
                <a:schemeClr val="accent5">
                  <a:lumMod val="110000"/>
                  <a:satMod val="105000"/>
                  <a:tint val="67000"/>
                  <a:alpha val="25000"/>
                </a:schemeClr>
              </a:gs>
              <a:gs pos="77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</a:gra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2" name="文字方塊 31"/>
          <p:cNvSpPr txBox="1"/>
          <p:nvPr/>
        </p:nvSpPr>
        <p:spPr>
          <a:xfrm>
            <a:off x="2290594" y="4599526"/>
            <a:ext cx="2720568" cy="476071"/>
          </a:xfrm>
          <a:prstGeom prst="ellipse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sz="16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Crowd computing </a:t>
            </a:r>
            <a:endParaRPr lang="zh-TW" altLang="en-US" sz="1600" dirty="0">
              <a:solidFill>
                <a:schemeClr val="accent5">
                  <a:lumMod val="50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5255250" y="4671339"/>
            <a:ext cx="1612478" cy="33855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sz="1600" dirty="0" smtClean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P2P </a:t>
            </a:r>
            <a:r>
              <a:rPr lang="en-US" altLang="zh-TW" sz="16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computing</a:t>
            </a:r>
            <a:endParaRPr lang="zh-TW" altLang="en-US" sz="1600" dirty="0">
              <a:solidFill>
                <a:schemeClr val="accent5">
                  <a:lumMod val="50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7591703" y="4645174"/>
            <a:ext cx="2040004" cy="33855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sz="16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Social computing</a:t>
            </a:r>
            <a:endParaRPr lang="zh-TW" altLang="en-US" sz="1600" dirty="0">
              <a:solidFill>
                <a:schemeClr val="accent5">
                  <a:lumMod val="50000"/>
                </a:schemeClr>
              </a:solidFill>
              <a:latin typeface="Bahnschrift Light" panose="020B0502040204020203" pitchFamily="34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794" y="1347186"/>
            <a:ext cx="748379" cy="74837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530" y="1483123"/>
            <a:ext cx="632011" cy="632011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203" y="1452970"/>
            <a:ext cx="692316" cy="692316"/>
          </a:xfrm>
          <a:prstGeom prst="rect">
            <a:avLst/>
          </a:prstGeom>
        </p:spPr>
      </p:pic>
      <p:grpSp>
        <p:nvGrpSpPr>
          <p:cNvPr id="55" name="群組 54"/>
          <p:cNvGrpSpPr/>
          <p:nvPr/>
        </p:nvGrpSpPr>
        <p:grpSpPr>
          <a:xfrm>
            <a:off x="2422106" y="2299836"/>
            <a:ext cx="7045513" cy="1991502"/>
            <a:chOff x="8396811" y="4166426"/>
            <a:chExt cx="6840542" cy="1672945"/>
          </a:xfrm>
        </p:grpSpPr>
        <p:pic>
          <p:nvPicPr>
            <p:cNvPr id="56" name="圖片 55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491"/>
            <a:stretch/>
          </p:blipFill>
          <p:spPr>
            <a:xfrm>
              <a:off x="11618567" y="4166426"/>
              <a:ext cx="3618786" cy="1672945"/>
            </a:xfrm>
            <a:prstGeom prst="rect">
              <a:avLst/>
            </a:prstGeom>
          </p:spPr>
        </p:pic>
        <p:pic>
          <p:nvPicPr>
            <p:cNvPr id="59" name="圖片 58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58"/>
            <a:stretch/>
          </p:blipFill>
          <p:spPr>
            <a:xfrm>
              <a:off x="8396811" y="4166426"/>
              <a:ext cx="3634966" cy="1672945"/>
            </a:xfrm>
            <a:prstGeom prst="rect">
              <a:avLst/>
            </a:prstGeom>
          </p:spPr>
        </p:pic>
      </p:grpSp>
      <p:sp>
        <p:nvSpPr>
          <p:cNvPr id="67" name="向右箭號 66"/>
          <p:cNvSpPr/>
          <p:nvPr/>
        </p:nvSpPr>
        <p:spPr>
          <a:xfrm rot="10800000">
            <a:off x="1721285" y="3636839"/>
            <a:ext cx="767655" cy="11352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0" name="向右箭號 69"/>
          <p:cNvSpPr/>
          <p:nvPr/>
        </p:nvSpPr>
        <p:spPr>
          <a:xfrm>
            <a:off x="9442554" y="3636840"/>
            <a:ext cx="752033" cy="13749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964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Crowdfunding (1): Reward </a:t>
            </a:r>
            <a:r>
              <a:rPr lang="en-US" dirty="0"/>
              <a:t>based </a:t>
            </a:r>
            <a:r>
              <a:rPr lang="en-US" dirty="0" smtClean="0"/>
              <a:t>Campaigns</a:t>
            </a:r>
            <a:br>
              <a:rPr lang="en-US" dirty="0" smtClean="0"/>
            </a:br>
            <a:r>
              <a:rPr lang="en-US" sz="3600" dirty="0" smtClean="0">
                <a:solidFill>
                  <a:srgbClr val="FF0000"/>
                </a:solidFill>
              </a:rPr>
              <a:t>All-or-nothing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Business problem: </a:t>
            </a:r>
            <a:r>
              <a:rPr lang="en-US" dirty="0"/>
              <a:t>S</a:t>
            </a:r>
            <a:r>
              <a:rPr lang="en-US" dirty="0" smtClean="0"/>
              <a:t>uccess </a:t>
            </a:r>
            <a:r>
              <a:rPr lang="en-US" dirty="0"/>
              <a:t>rate of projects has never exceeded 50%</a:t>
            </a:r>
            <a:r>
              <a:rPr lang="en-US" dirty="0" smtClean="0"/>
              <a:t> </a:t>
            </a:r>
          </a:p>
          <a:p>
            <a:r>
              <a:rPr lang="en-US" dirty="0"/>
              <a:t>Success factor: relationship, network, preference </a:t>
            </a:r>
            <a:endParaRPr lang="en-US" dirty="0" smtClean="0"/>
          </a:p>
          <a:p>
            <a:r>
              <a:rPr lang="en-US" dirty="0" smtClean="0"/>
              <a:t>Life cycle: Early, middle, late phases  </a:t>
            </a:r>
          </a:p>
          <a:p>
            <a:r>
              <a:rPr lang="en-US" dirty="0" smtClean="0"/>
              <a:t>Investors: family, friend, the crowd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4507" y="3844233"/>
            <a:ext cx="2897623" cy="2165628"/>
          </a:xfrm>
          <a:prstGeom prst="rect">
            <a:avLst/>
          </a:prstGeom>
        </p:spPr>
      </p:pic>
      <p:pic>
        <p:nvPicPr>
          <p:cNvPr id="5" name="Picture 2" descr="http://www.seinsights.asia/sites/default/files/upload/1237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856" y="4072159"/>
            <a:ext cx="4212049" cy="22397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71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9452" y="306628"/>
            <a:ext cx="12013095" cy="1325563"/>
          </a:xfrm>
        </p:spPr>
        <p:txBody>
          <a:bodyPr/>
          <a:lstStyle/>
          <a:p>
            <a:r>
              <a:rPr lang="en-US" dirty="0" smtClean="0"/>
              <a:t>Phased-based crowdfunding recommendation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Process </a:t>
            </a:r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250" y="1825625"/>
            <a:ext cx="5273497" cy="387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41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44152"/>
            <a:ext cx="10515600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image5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487" y="988736"/>
            <a:ext cx="5055704" cy="5188227"/>
          </a:xfrm>
          <a:prstGeom prst="rect">
            <a:avLst/>
          </a:prstGeom>
          <a:ln/>
        </p:spPr>
      </p:pic>
      <p:graphicFrame>
        <p:nvGraphicFramePr>
          <p:cNvPr id="5" name="圖表 4"/>
          <p:cNvGraphicFramePr/>
          <p:nvPr>
            <p:extLst/>
          </p:nvPr>
        </p:nvGraphicFramePr>
        <p:xfrm>
          <a:off x="1013167" y="595886"/>
          <a:ext cx="4698520" cy="2716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38" y="3437077"/>
            <a:ext cx="4731649" cy="286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64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Crowdfunding (2): Donation-based Campaigns</a:t>
            </a:r>
            <a:br>
              <a:rPr lang="en-US" dirty="0" smtClean="0"/>
            </a:br>
            <a:r>
              <a:rPr lang="en-US" dirty="0" smtClean="0">
                <a:solidFill>
                  <a:srgbClr val="FF0000"/>
                </a:solidFill>
              </a:rPr>
              <a:t>Keep-in-all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Non-profit crowdfunding </a:t>
            </a:r>
          </a:p>
          <a:p>
            <a:r>
              <a:rPr lang="en-US" dirty="0" smtClean="0"/>
              <a:t>The trust in the charity campaign</a:t>
            </a:r>
          </a:p>
          <a:p>
            <a:r>
              <a:rPr lang="en-US" dirty="0" smtClean="0"/>
              <a:t>The willingness to donate </a:t>
            </a:r>
          </a:p>
          <a:p>
            <a:r>
              <a:rPr lang="en-US" dirty="0" smtClean="0"/>
              <a:t>Social influence (direct and indirect influence )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4323" y="3835142"/>
            <a:ext cx="2706820" cy="221467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8470" y="2717691"/>
            <a:ext cx="2143125" cy="2143125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3347" y="4107995"/>
            <a:ext cx="2358130" cy="827523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8470" y="5009675"/>
            <a:ext cx="2482890" cy="124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99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5127</TotalTime>
  <Words>419</Words>
  <Application>Microsoft Office PowerPoint</Application>
  <PresentationFormat>寬螢幕</PresentationFormat>
  <Paragraphs>81</Paragraphs>
  <Slides>18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27" baseType="lpstr">
      <vt:lpstr>標楷體</vt:lpstr>
      <vt:lpstr>新細明體</vt:lpstr>
      <vt:lpstr>Arial</vt:lpstr>
      <vt:lpstr>Bahnschrift Light</vt:lpstr>
      <vt:lpstr>Calibri</vt:lpstr>
      <vt:lpstr>Calibri Light</vt:lpstr>
      <vt:lpstr>Tahoma</vt:lpstr>
      <vt:lpstr>Times New Roman</vt:lpstr>
      <vt:lpstr>Office 佈景主題</vt:lpstr>
      <vt:lpstr>Social Finance Computing Research </vt:lpstr>
      <vt:lpstr>Five Ingredients of digital finance </vt:lpstr>
      <vt:lpstr>PowerPoint 簡報</vt:lpstr>
      <vt:lpstr>Social Finance Computing Infrastructure   </vt:lpstr>
      <vt:lpstr>Social Finance:  Funding, Lending, Investing </vt:lpstr>
      <vt:lpstr>Crowdfunding (1): Reward based Campaigns All-or-nothing </vt:lpstr>
      <vt:lpstr>Phased-based crowdfunding recommendation </vt:lpstr>
      <vt:lpstr>PowerPoint 簡報</vt:lpstr>
      <vt:lpstr>Crowdfunding (2): Donation-based Campaigns Keep-in-all</vt:lpstr>
      <vt:lpstr>Social fundraising recommendation </vt:lpstr>
      <vt:lpstr>PowerPoint 簡報</vt:lpstr>
      <vt:lpstr>Social Investing (1): Personalized Portfolio </vt:lpstr>
      <vt:lpstr>Social Investing for Personalized Portfolio </vt:lpstr>
      <vt:lpstr>PowerPoint 簡報</vt:lpstr>
      <vt:lpstr>Social Investing (2): Group Portfolio  </vt:lpstr>
      <vt:lpstr>Social Investing for Group Portfolio  </vt:lpstr>
      <vt:lpstr>PowerPoint 簡報</vt:lpstr>
      <vt:lpstr>Thank you ! Q&amp;A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數位經濟模式:創新與競爭</dc:title>
  <dc:creator>ymli</dc:creator>
  <cp:lastModifiedBy>ymli</cp:lastModifiedBy>
  <cp:revision>342</cp:revision>
  <dcterms:created xsi:type="dcterms:W3CDTF">2018-05-30T15:18:40Z</dcterms:created>
  <dcterms:modified xsi:type="dcterms:W3CDTF">2020-11-04T11:45:44Z</dcterms:modified>
</cp:coreProperties>
</file>