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50"/>
  </p:notesMasterIdLst>
  <p:handoutMasterIdLst>
    <p:handoutMasterId r:id="rId51"/>
  </p:handoutMasterIdLst>
  <p:sldIdLst>
    <p:sldId id="256" r:id="rId2"/>
    <p:sldId id="257" r:id="rId3"/>
    <p:sldId id="498" r:id="rId4"/>
    <p:sldId id="499" r:id="rId5"/>
    <p:sldId id="500" r:id="rId6"/>
    <p:sldId id="501" r:id="rId7"/>
    <p:sldId id="299" r:id="rId8"/>
    <p:sldId id="623" r:id="rId9"/>
    <p:sldId id="660" r:id="rId10"/>
    <p:sldId id="298" r:id="rId11"/>
    <p:sldId id="618" r:id="rId12"/>
    <p:sldId id="624" r:id="rId13"/>
    <p:sldId id="569" r:id="rId14"/>
    <p:sldId id="625" r:id="rId15"/>
    <p:sldId id="597" r:id="rId16"/>
    <p:sldId id="647" r:id="rId17"/>
    <p:sldId id="626" r:id="rId18"/>
    <p:sldId id="595" r:id="rId19"/>
    <p:sldId id="648" r:id="rId20"/>
    <p:sldId id="649" r:id="rId21"/>
    <p:sldId id="650" r:id="rId22"/>
    <p:sldId id="627" r:id="rId23"/>
    <p:sldId id="630" r:id="rId24"/>
    <p:sldId id="651" r:id="rId25"/>
    <p:sldId id="628" r:id="rId26"/>
    <p:sldId id="641" r:id="rId27"/>
    <p:sldId id="652" r:id="rId28"/>
    <p:sldId id="604" r:id="rId29"/>
    <p:sldId id="661" r:id="rId30"/>
    <p:sldId id="583" r:id="rId31"/>
    <p:sldId id="653" r:id="rId32"/>
    <p:sldId id="584" r:id="rId33"/>
    <p:sldId id="632" r:id="rId34"/>
    <p:sldId id="654" r:id="rId35"/>
    <p:sldId id="563" r:id="rId36"/>
    <p:sldId id="655" r:id="rId37"/>
    <p:sldId id="633" r:id="rId38"/>
    <p:sldId id="480" r:id="rId39"/>
    <p:sldId id="494" r:id="rId40"/>
    <p:sldId id="656" r:id="rId41"/>
    <p:sldId id="657" r:id="rId42"/>
    <p:sldId id="658" r:id="rId43"/>
    <p:sldId id="636" r:id="rId44"/>
    <p:sldId id="635" r:id="rId45"/>
    <p:sldId id="640" r:id="rId46"/>
    <p:sldId id="329" r:id="rId47"/>
    <p:sldId id="580" r:id="rId48"/>
    <p:sldId id="293" r:id="rId49"/>
  </p:sldIdLst>
  <p:sldSz cx="9144000" cy="6858000" type="screen4x3"/>
  <p:notesSz cx="9874250" cy="6797675"/>
  <p:defaultTextStyle>
    <a:defPPr>
      <a:defRPr lang="zh-TW"/>
    </a:defPPr>
    <a:lvl1pPr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yl"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00"/>
    <a:srgbClr val="FDF7DB"/>
    <a:srgbClr val="953735"/>
    <a:srgbClr val="2D4E77"/>
    <a:srgbClr val="56426E"/>
    <a:srgbClr val="5C96A6"/>
    <a:srgbClr val="006666"/>
    <a:srgbClr val="336600"/>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5758FB7-9AC5-4552-8A53-C91805E547FA}" styleName="佈景主題樣式 1 - 輔色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佈景主題樣式 1 - 輔色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A111915-BE36-4E01-A7E5-04B1672EAD32}" styleName="淺色樣式 2 - 輔色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2833802-FEF1-4C79-8D5D-14CF1EAF98D9}" styleName="淺色樣式 2 - 輔色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D113A9D2-9D6B-4929-AA2D-F23B5EE8CBE7}" styleName="佈景主題樣式 2 - 輔色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E25E649-3F16-4E02-A733-19D2CDBF48F0}" styleName="中等深淺樣式 3 - 輔色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27102A9-8310-4765-A935-A1911B00CA55}" styleName="淺色樣式 1 - 輔色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FABFCF23-3B69-468F-B69F-88F6DE6A72F2}" styleName="中等深淺樣式 1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954" autoAdjust="0"/>
    <p:restoredTop sz="87279" autoAdjust="0"/>
  </p:normalViewPr>
  <p:slideViewPr>
    <p:cSldViewPr>
      <p:cViewPr varScale="1">
        <p:scale>
          <a:sx n="93" d="100"/>
          <a:sy n="93" d="100"/>
        </p:scale>
        <p:origin x="1476" y="76"/>
      </p:cViewPr>
      <p:guideLst>
        <p:guide orient="horz" pos="2160"/>
        <p:guide pos="2880"/>
      </p:guideLst>
    </p:cSldViewPr>
  </p:slideViewPr>
  <p:outlineViewPr>
    <p:cViewPr>
      <p:scale>
        <a:sx n="33" d="100"/>
        <a:sy n="33" d="100"/>
      </p:scale>
      <p:origin x="0" y="-35046"/>
    </p:cViewPr>
  </p:outlineViewPr>
  <p:notesTextViewPr>
    <p:cViewPr>
      <p:scale>
        <a:sx n="3" d="2"/>
        <a:sy n="3" d="2"/>
      </p:scale>
      <p:origin x="0" y="0"/>
    </p:cViewPr>
  </p:notesTextViewPr>
  <p:sorterViewPr>
    <p:cViewPr varScale="1">
      <p:scale>
        <a:sx n="1" d="1"/>
        <a:sy n="1" d="1"/>
      </p:scale>
      <p:origin x="0" y="0"/>
    </p:cViewPr>
  </p:sorter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64"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0"/>
            <a:ext cx="4278380" cy="339448"/>
          </a:xfrm>
          <a:prstGeom prst="rect">
            <a:avLst/>
          </a:prstGeom>
        </p:spPr>
        <p:txBody>
          <a:bodyPr vert="horz" lIns="91440" tIns="45720" rIns="91440" bIns="45720" rtlCol="0"/>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3" name="日期版面配置區 2"/>
          <p:cNvSpPr>
            <a:spLocks noGrp="1"/>
          </p:cNvSpPr>
          <p:nvPr>
            <p:ph type="dt" sz="quarter" idx="1"/>
          </p:nvPr>
        </p:nvSpPr>
        <p:spPr>
          <a:xfrm>
            <a:off x="5593561" y="0"/>
            <a:ext cx="4278380" cy="339448"/>
          </a:xfrm>
          <a:prstGeom prst="rect">
            <a:avLst/>
          </a:prstGeom>
        </p:spPr>
        <p:txBody>
          <a:bodyPr vert="horz" lIns="91440" tIns="45720" rIns="91440" bIns="45720" rtlCol="0"/>
          <a:lstStyle>
            <a:lvl1pPr algn="r" eaLnBrk="1" fontAlgn="auto" hangingPunct="1">
              <a:spcBef>
                <a:spcPts val="0"/>
              </a:spcBef>
              <a:spcAft>
                <a:spcPts val="0"/>
              </a:spcAft>
              <a:defRPr kumimoji="0" sz="1200">
                <a:latin typeface="+mn-lt"/>
                <a:ea typeface="+mn-ea"/>
              </a:defRPr>
            </a:lvl1pPr>
          </a:lstStyle>
          <a:p>
            <a:pPr>
              <a:defRPr/>
            </a:pPr>
            <a:fld id="{6E129AE5-22D6-4364-AF55-6D330072A38D}" type="datetimeFigureOut">
              <a:rPr lang="zh-TW" altLang="en-US"/>
              <a:pPr>
                <a:defRPr/>
              </a:pPr>
              <a:t>2018/6/23</a:t>
            </a:fld>
            <a:endParaRPr lang="zh-TW" altLang="en-US"/>
          </a:p>
        </p:txBody>
      </p:sp>
      <p:sp>
        <p:nvSpPr>
          <p:cNvPr id="4" name="頁尾版面配置區 3"/>
          <p:cNvSpPr>
            <a:spLocks noGrp="1"/>
          </p:cNvSpPr>
          <p:nvPr>
            <p:ph type="ftr" sz="quarter" idx="2"/>
          </p:nvPr>
        </p:nvSpPr>
        <p:spPr>
          <a:xfrm>
            <a:off x="2" y="6457139"/>
            <a:ext cx="4278380" cy="339448"/>
          </a:xfrm>
          <a:prstGeom prst="rect">
            <a:avLst/>
          </a:prstGeom>
        </p:spPr>
        <p:txBody>
          <a:bodyPr vert="horz" lIns="91440" tIns="45720" rIns="91440" bIns="45720" rtlCol="0" anchor="b"/>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5" name="投影片編號版面配置區 4"/>
          <p:cNvSpPr>
            <a:spLocks noGrp="1"/>
          </p:cNvSpPr>
          <p:nvPr>
            <p:ph type="sldNum" sz="quarter" idx="3"/>
          </p:nvPr>
        </p:nvSpPr>
        <p:spPr>
          <a:xfrm>
            <a:off x="5593561" y="6457139"/>
            <a:ext cx="4278380" cy="339448"/>
          </a:xfrm>
          <a:prstGeom prst="rect">
            <a:avLst/>
          </a:prstGeom>
        </p:spPr>
        <p:txBody>
          <a:bodyPr vert="horz" wrap="square" lIns="91440" tIns="45720" rIns="91440" bIns="45720" numCol="1" anchor="b" anchorCtr="0" compatLnSpc="1">
            <a:prstTxWarp prst="textNoShape">
              <a:avLst/>
            </a:prstTxWarp>
          </a:bodyPr>
          <a:lstStyle>
            <a:lvl1pPr algn="r" eaLnBrk="1" hangingPunct="1">
              <a:defRPr kumimoji="0" sz="1200">
                <a:latin typeface="Calibri" panose="020F0502020204030204" pitchFamily="34" charset="0"/>
              </a:defRPr>
            </a:lvl1pPr>
          </a:lstStyle>
          <a:p>
            <a:pPr>
              <a:defRPr/>
            </a:pPr>
            <a:fld id="{0C70AFEF-A272-4789-8B70-4FBADF809093}" type="slidenum">
              <a:rPr lang="zh-TW" altLang="en-US"/>
              <a:pPr>
                <a:defRPr/>
              </a:pPr>
              <a:t>‹#›</a:t>
            </a:fld>
            <a:endParaRPr lang="zh-TW" altLang="en-US"/>
          </a:p>
        </p:txBody>
      </p:sp>
    </p:spTree>
    <p:extLst>
      <p:ext uri="{BB962C8B-B14F-4D97-AF65-F5344CB8AC3E}">
        <p14:creationId xmlns:p14="http://schemas.microsoft.com/office/powerpoint/2010/main" val="40012389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0"/>
            <a:ext cx="4278380" cy="339448"/>
          </a:xfrm>
          <a:prstGeom prst="rect">
            <a:avLst/>
          </a:prstGeom>
        </p:spPr>
        <p:txBody>
          <a:bodyPr vert="horz" lIns="91440" tIns="45720" rIns="91440" bIns="45720" rtlCol="0"/>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3" name="日期版面配置區 2"/>
          <p:cNvSpPr>
            <a:spLocks noGrp="1"/>
          </p:cNvSpPr>
          <p:nvPr>
            <p:ph type="dt" idx="1"/>
          </p:nvPr>
        </p:nvSpPr>
        <p:spPr>
          <a:xfrm>
            <a:off x="5593561" y="0"/>
            <a:ext cx="4278380" cy="339448"/>
          </a:xfrm>
          <a:prstGeom prst="rect">
            <a:avLst/>
          </a:prstGeom>
        </p:spPr>
        <p:txBody>
          <a:bodyPr vert="horz" lIns="91440" tIns="45720" rIns="91440" bIns="45720" rtlCol="0"/>
          <a:lstStyle>
            <a:lvl1pPr algn="r" eaLnBrk="1" fontAlgn="auto" hangingPunct="1">
              <a:spcBef>
                <a:spcPts val="0"/>
              </a:spcBef>
              <a:spcAft>
                <a:spcPts val="0"/>
              </a:spcAft>
              <a:defRPr kumimoji="0" sz="1200">
                <a:latin typeface="+mn-lt"/>
                <a:ea typeface="+mn-ea"/>
              </a:defRPr>
            </a:lvl1pPr>
          </a:lstStyle>
          <a:p>
            <a:pPr>
              <a:defRPr/>
            </a:pPr>
            <a:fld id="{C2F7F30A-5155-47F0-97B6-77DCA7142C37}" type="datetimeFigureOut">
              <a:rPr lang="zh-TW" altLang="en-US"/>
              <a:pPr>
                <a:defRPr/>
              </a:pPr>
              <a:t>2018/6/23</a:t>
            </a:fld>
            <a:endParaRPr lang="zh-TW" altLang="en-US"/>
          </a:p>
        </p:txBody>
      </p:sp>
      <p:sp>
        <p:nvSpPr>
          <p:cNvPr id="4" name="投影片圖像版面配置區 3"/>
          <p:cNvSpPr>
            <a:spLocks noGrp="1" noRot="1" noChangeAspect="1"/>
          </p:cNvSpPr>
          <p:nvPr>
            <p:ph type="sldImg" idx="2"/>
          </p:nvPr>
        </p:nvSpPr>
        <p:spPr>
          <a:xfrm>
            <a:off x="3236913" y="509588"/>
            <a:ext cx="3400425" cy="2549525"/>
          </a:xfrm>
          <a:prstGeom prst="rect">
            <a:avLst/>
          </a:prstGeom>
          <a:noFill/>
          <a:ln w="12700">
            <a:solidFill>
              <a:prstClr val="black"/>
            </a:solidFill>
          </a:ln>
        </p:spPr>
        <p:txBody>
          <a:bodyPr vert="horz" lIns="91440" tIns="45720" rIns="91440" bIns="45720" rtlCol="0" anchor="ctr"/>
          <a:lstStyle/>
          <a:p>
            <a:pPr lvl="0"/>
            <a:endParaRPr lang="zh-TW" altLang="en-US" noProof="0"/>
          </a:p>
        </p:txBody>
      </p:sp>
      <p:sp>
        <p:nvSpPr>
          <p:cNvPr id="5" name="備忘稿版面配置區 4"/>
          <p:cNvSpPr>
            <a:spLocks noGrp="1"/>
          </p:cNvSpPr>
          <p:nvPr>
            <p:ph type="body" sz="quarter" idx="3"/>
          </p:nvPr>
        </p:nvSpPr>
        <p:spPr>
          <a:xfrm>
            <a:off x="986965" y="3229114"/>
            <a:ext cx="7900324" cy="3058301"/>
          </a:xfrm>
          <a:prstGeom prst="rect">
            <a:avLst/>
          </a:prstGeom>
        </p:spPr>
        <p:txBody>
          <a:bodyPr vert="horz" lIns="91440" tIns="45720" rIns="91440" bIns="45720" rtlCol="0">
            <a:normAutofit/>
          </a:bodyPr>
          <a:lstStyle/>
          <a:p>
            <a:pPr lvl="0"/>
            <a:r>
              <a:rPr lang="zh-TW" altLang="en-US" noProof="0"/>
              <a:t>按一下以編輯母片文字樣式</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6" name="頁尾版面配置區 5"/>
          <p:cNvSpPr>
            <a:spLocks noGrp="1"/>
          </p:cNvSpPr>
          <p:nvPr>
            <p:ph type="ftr" sz="quarter" idx="4"/>
          </p:nvPr>
        </p:nvSpPr>
        <p:spPr>
          <a:xfrm>
            <a:off x="2" y="6457139"/>
            <a:ext cx="4278380" cy="339448"/>
          </a:xfrm>
          <a:prstGeom prst="rect">
            <a:avLst/>
          </a:prstGeom>
        </p:spPr>
        <p:txBody>
          <a:bodyPr vert="horz" lIns="91440" tIns="45720" rIns="91440" bIns="45720" rtlCol="0" anchor="b"/>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7" name="投影片編號版面配置區 6"/>
          <p:cNvSpPr>
            <a:spLocks noGrp="1"/>
          </p:cNvSpPr>
          <p:nvPr>
            <p:ph type="sldNum" sz="quarter" idx="5"/>
          </p:nvPr>
        </p:nvSpPr>
        <p:spPr>
          <a:xfrm>
            <a:off x="5593561" y="6457139"/>
            <a:ext cx="4278380" cy="339448"/>
          </a:xfrm>
          <a:prstGeom prst="rect">
            <a:avLst/>
          </a:prstGeom>
        </p:spPr>
        <p:txBody>
          <a:bodyPr vert="horz" wrap="square" lIns="91440" tIns="45720" rIns="91440" bIns="45720" numCol="1" anchor="b" anchorCtr="0" compatLnSpc="1">
            <a:prstTxWarp prst="textNoShape">
              <a:avLst/>
            </a:prstTxWarp>
          </a:bodyPr>
          <a:lstStyle>
            <a:lvl1pPr algn="r" eaLnBrk="1" hangingPunct="1">
              <a:defRPr kumimoji="0" sz="1200">
                <a:latin typeface="Calibri" panose="020F0502020204030204" pitchFamily="34" charset="0"/>
              </a:defRPr>
            </a:lvl1pPr>
          </a:lstStyle>
          <a:p>
            <a:pPr>
              <a:defRPr/>
            </a:pPr>
            <a:fld id="{D4B07956-BC10-4EE7-B12A-0C719A5476FB}" type="slidenum">
              <a:rPr lang="zh-TW" altLang="en-US"/>
              <a:pPr>
                <a:defRPr/>
              </a:pPr>
              <a:t>‹#›</a:t>
            </a:fld>
            <a:endParaRPr lang="zh-TW" altLang="en-US"/>
          </a:p>
        </p:txBody>
      </p:sp>
    </p:spTree>
    <p:extLst>
      <p:ext uri="{BB962C8B-B14F-4D97-AF65-F5344CB8AC3E}">
        <p14:creationId xmlns:p14="http://schemas.microsoft.com/office/powerpoint/2010/main" val="30591331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TW" altLang="en-US" dirty="0"/>
              <a:t>各位教授各位同學大家好</a:t>
            </a:r>
            <a:endParaRPr lang="en-US" altLang="zh-TW" dirty="0"/>
          </a:p>
          <a:p>
            <a:r>
              <a:rPr lang="zh-TW" altLang="en-US" dirty="0"/>
              <a:t>我</a:t>
            </a:r>
            <a:r>
              <a:rPr lang="zh-TW" altLang="en-US" dirty="0" smtClean="0"/>
              <a:t>是洪旻呈</a:t>
            </a:r>
            <a:endParaRPr lang="en-US" altLang="zh-TW" dirty="0"/>
          </a:p>
          <a:p>
            <a:r>
              <a:rPr lang="zh-TW" altLang="en-US" dirty="0"/>
              <a:t>我的指導教授是李永銘博士</a:t>
            </a:r>
            <a:endParaRPr lang="en-US" altLang="zh-TW" dirty="0"/>
          </a:p>
          <a:p>
            <a:r>
              <a:rPr lang="zh-TW" altLang="en-US" dirty="0"/>
              <a:t>我的論文題目</a:t>
            </a:r>
            <a:r>
              <a:rPr lang="zh-TW" altLang="en-US" dirty="0" smtClean="0"/>
              <a:t>是</a:t>
            </a:r>
            <a:r>
              <a:rPr lang="zh-TW" altLang="en-US" sz="1200" b="1" dirty="0" smtClean="0">
                <a:latin typeface="+mn-lt"/>
              </a:rPr>
              <a:t>投資組合推薦之群體投資基於混合智慧機制</a:t>
            </a:r>
            <a:r>
              <a:rPr lang="en-US" altLang="zh-TW" sz="1200" b="1" dirty="0" smtClean="0">
                <a:latin typeface="+mn-lt"/>
              </a:rPr>
              <a:t/>
            </a:r>
            <a:br>
              <a:rPr lang="en-US" altLang="zh-TW" sz="1200" b="1" dirty="0" smtClean="0">
                <a:latin typeface="+mn-lt"/>
              </a:rPr>
            </a:br>
            <a:endParaRPr lang="zh-TW" altLang="en-US" dirty="0"/>
          </a:p>
        </p:txBody>
      </p:sp>
      <p:sp>
        <p:nvSpPr>
          <p:cNvPr id="512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4E7952A8-C899-4747-A8A3-97C330B93D55}" type="slidenum">
              <a:rPr kumimoji="0" lang="zh-TW" altLang="en-US" smtClean="0">
                <a:latin typeface="Calibri" panose="020F0502020204030204" pitchFamily="34" charset="0"/>
              </a:rPr>
              <a:pPr/>
              <a:t>1</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33307368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zh-TW" altLang="en-US" sz="1000" b="0" i="0" kern="1200" dirty="0" smtClean="0">
                <a:solidFill>
                  <a:schemeClr val="tx1"/>
                </a:solidFill>
                <a:effectLst/>
                <a:latin typeface="+mn-ea"/>
                <a:ea typeface="+mn-ea"/>
                <a:cs typeface="+mn-cs"/>
              </a:rPr>
              <a:t>最後為 神經網絡的架構</a:t>
            </a:r>
            <a:endParaRPr lang="en-US" altLang="zh-TW" sz="1000" b="0" i="0" kern="1200" dirty="0" smtClean="0">
              <a:solidFill>
                <a:schemeClr val="tx1"/>
              </a:solidFill>
              <a:effectLst/>
              <a:latin typeface="+mn-ea"/>
              <a:ea typeface="+mn-ea"/>
              <a:cs typeface="+mn-cs"/>
            </a:endParaRPr>
          </a:p>
          <a:p>
            <a:endParaRPr lang="en-US" altLang="zh-TW" sz="1000" b="0" i="0" kern="1200" dirty="0" smtClean="0">
              <a:solidFill>
                <a:schemeClr val="tx1"/>
              </a:solidFill>
              <a:effectLst/>
              <a:latin typeface="+mn-ea"/>
              <a:ea typeface="+mn-ea"/>
              <a:cs typeface="+mn-cs"/>
            </a:endParaRPr>
          </a:p>
          <a:p>
            <a:r>
              <a:rPr lang="zh-TW" altLang="en-US" sz="1000" b="0" i="0" kern="1200" dirty="0" smtClean="0">
                <a:solidFill>
                  <a:schemeClr val="tx1"/>
                </a:solidFill>
                <a:effectLst/>
                <a:latin typeface="+mn-ea"/>
                <a:ea typeface="+mn-ea"/>
                <a:cs typeface="+mn-cs"/>
              </a:rPr>
              <a:t>遞歸神經網絡（</a:t>
            </a:r>
            <a:r>
              <a:rPr lang="en-US" altLang="zh-TW" sz="1000" b="0" i="0" kern="1200" dirty="0" smtClean="0">
                <a:solidFill>
                  <a:schemeClr val="tx1"/>
                </a:solidFill>
                <a:effectLst/>
                <a:latin typeface="+mn-ea"/>
                <a:ea typeface="+mn-ea"/>
                <a:cs typeface="+mn-cs"/>
              </a:rPr>
              <a:t>RNN</a:t>
            </a:r>
            <a:r>
              <a:rPr lang="zh-TW" altLang="en-US" sz="1000" b="0" i="0" kern="1200" dirty="0" smtClean="0">
                <a:solidFill>
                  <a:schemeClr val="tx1"/>
                </a:solidFill>
                <a:effectLst/>
                <a:latin typeface="+mn-ea"/>
                <a:ea typeface="+mn-ea"/>
                <a:cs typeface="+mn-cs"/>
              </a:rPr>
              <a:t>）是處理時序數據（如聲音，時間序列數據或書面自然語言）的強大模型。 </a:t>
            </a:r>
            <a:r>
              <a:rPr lang="en-US" altLang="zh-TW" sz="1000" b="0" i="0" kern="1200" dirty="0" smtClean="0">
                <a:solidFill>
                  <a:schemeClr val="tx1"/>
                </a:solidFill>
                <a:effectLst/>
                <a:latin typeface="+mn-ea"/>
                <a:ea typeface="+mn-ea"/>
                <a:cs typeface="+mn-cs"/>
              </a:rPr>
              <a:t>RNN</a:t>
            </a:r>
            <a:r>
              <a:rPr lang="zh-TW" altLang="en-US" sz="1000" b="0" i="0" kern="1200" dirty="0" smtClean="0">
                <a:solidFill>
                  <a:schemeClr val="tx1"/>
                </a:solidFill>
                <a:effectLst/>
                <a:latin typeface="+mn-ea"/>
                <a:ea typeface="+mn-ea"/>
                <a:cs typeface="+mn-cs"/>
              </a:rPr>
              <a:t>的一些設計被用來預測股票市場和手寫識別</a:t>
            </a:r>
            <a:endParaRPr lang="en-US" altLang="zh-TW" sz="1000" b="0" i="0" kern="1200" dirty="0" smtClean="0">
              <a:solidFill>
                <a:schemeClr val="tx1"/>
              </a:solidFill>
              <a:effectLst/>
              <a:latin typeface="+mn-ea"/>
              <a:ea typeface="+mn-ea"/>
              <a:cs typeface="+mn-cs"/>
            </a:endParaRPr>
          </a:p>
          <a:p>
            <a:endParaRPr lang="en-US" altLang="zh-TW" sz="1000" b="0" i="0" kern="1200" dirty="0" smtClean="0">
              <a:solidFill>
                <a:schemeClr val="tx1"/>
              </a:solidFill>
              <a:effectLst/>
              <a:latin typeface="+mn-ea"/>
              <a:ea typeface="+mn-ea"/>
              <a:cs typeface="+mn-cs"/>
            </a:endParaRPr>
          </a:p>
          <a:p>
            <a:r>
              <a:rPr lang="zh-TW" altLang="en-US" sz="1000" b="0" i="0" kern="1200" dirty="0" smtClean="0">
                <a:solidFill>
                  <a:schemeClr val="tx1"/>
                </a:solidFill>
                <a:effectLst/>
                <a:latin typeface="+mn-ea"/>
                <a:ea typeface="+mn-ea"/>
                <a:cs typeface="+mn-cs"/>
              </a:rPr>
              <a:t>有學者</a:t>
            </a:r>
            <a:r>
              <a:rPr lang="en-US" altLang="zh-TW" sz="1000" b="0" i="0" kern="1200" dirty="0" smtClean="0">
                <a:solidFill>
                  <a:schemeClr val="tx1"/>
                </a:solidFill>
                <a:effectLst/>
                <a:latin typeface="+mn-ea"/>
                <a:ea typeface="+mn-ea"/>
                <a:cs typeface="+mn-cs"/>
              </a:rPr>
              <a:t>(</a:t>
            </a:r>
            <a:r>
              <a:rPr lang="en-US" altLang="zh-TW" sz="1000" b="0" i="0" kern="1200" dirty="0" err="1" smtClean="0">
                <a:solidFill>
                  <a:schemeClr val="tx1"/>
                </a:solidFill>
                <a:effectLst/>
                <a:latin typeface="+mn-ea"/>
                <a:ea typeface="+mn-ea"/>
                <a:cs typeface="+mn-cs"/>
              </a:rPr>
              <a:t>Hochreiter</a:t>
            </a:r>
            <a:r>
              <a:rPr lang="en-US" altLang="zh-TW" sz="1000" b="0" i="0" kern="1200" dirty="0" smtClean="0">
                <a:solidFill>
                  <a:schemeClr val="tx1"/>
                </a:solidFill>
                <a:effectLst/>
                <a:latin typeface="+mn-ea"/>
                <a:ea typeface="+mn-ea"/>
                <a:cs typeface="+mn-cs"/>
              </a:rPr>
              <a:t> &amp; </a:t>
            </a:r>
            <a:r>
              <a:rPr lang="en-US" altLang="zh-TW" sz="1000" b="0" i="0" kern="1200" dirty="0" err="1" smtClean="0">
                <a:solidFill>
                  <a:schemeClr val="tx1"/>
                </a:solidFill>
                <a:effectLst/>
                <a:latin typeface="+mn-ea"/>
                <a:ea typeface="+mn-ea"/>
                <a:cs typeface="+mn-cs"/>
              </a:rPr>
              <a:t>Schmidhuber</a:t>
            </a:r>
            <a:r>
              <a:rPr lang="en-US" altLang="zh-TW" sz="1000" b="0" i="0" kern="1200" dirty="0" smtClean="0">
                <a:solidFill>
                  <a:schemeClr val="tx1"/>
                </a:solidFill>
                <a:effectLst/>
                <a:latin typeface="+mn-ea"/>
                <a:ea typeface="+mn-ea"/>
                <a:cs typeface="+mn-cs"/>
              </a:rPr>
              <a:t>) </a:t>
            </a:r>
            <a:r>
              <a:rPr lang="zh-TW" altLang="en-US" sz="1000" b="0" i="0" kern="1200" dirty="0" smtClean="0">
                <a:solidFill>
                  <a:schemeClr val="tx1"/>
                </a:solidFill>
                <a:effectLst/>
                <a:latin typeface="+mn-ea"/>
                <a:ea typeface="+mn-ea"/>
                <a:cs typeface="+mn-cs"/>
              </a:rPr>
              <a:t>在 </a:t>
            </a:r>
            <a:r>
              <a:rPr lang="en-US" altLang="zh-TW" sz="1000" b="0" i="0" kern="1200" dirty="0" smtClean="0">
                <a:solidFill>
                  <a:schemeClr val="tx1"/>
                </a:solidFill>
                <a:effectLst/>
                <a:latin typeface="+mn-ea"/>
                <a:ea typeface="+mn-ea"/>
                <a:cs typeface="+mn-cs"/>
              </a:rPr>
              <a:t>1997 </a:t>
            </a:r>
            <a:r>
              <a:rPr lang="zh-TW" altLang="en-US" sz="1000" b="0" i="0" kern="1200" dirty="0" smtClean="0">
                <a:solidFill>
                  <a:schemeClr val="tx1"/>
                </a:solidFill>
                <a:effectLst/>
                <a:latin typeface="+mn-ea"/>
                <a:ea typeface="+mn-ea"/>
                <a:cs typeface="+mn-cs"/>
              </a:rPr>
              <a:t>年提出</a:t>
            </a:r>
            <a:r>
              <a:rPr lang="en-US" altLang="zh-TW" sz="1000" b="0" i="0" kern="1200" dirty="0" smtClean="0">
                <a:solidFill>
                  <a:schemeClr val="tx1"/>
                </a:solidFill>
                <a:effectLst/>
                <a:latin typeface="+mn-ea"/>
                <a:ea typeface="+mn-ea"/>
                <a:cs typeface="+mn-cs"/>
              </a:rPr>
              <a:t>『</a:t>
            </a:r>
            <a:r>
              <a:rPr lang="zh-TW" altLang="en-US" sz="1000" b="0" i="0" kern="1200" dirty="0" smtClean="0">
                <a:solidFill>
                  <a:schemeClr val="tx1"/>
                </a:solidFill>
                <a:effectLst/>
                <a:latin typeface="+mn-ea"/>
                <a:ea typeface="+mn-ea"/>
                <a:cs typeface="+mn-cs"/>
              </a:rPr>
              <a:t>長短期記憶網路</a:t>
            </a:r>
            <a:r>
              <a:rPr lang="en-US" altLang="zh-TW" sz="1000" b="0" i="0" kern="1200" dirty="0" smtClean="0">
                <a:solidFill>
                  <a:schemeClr val="tx1"/>
                </a:solidFill>
                <a:effectLst/>
                <a:latin typeface="+mn-ea"/>
                <a:ea typeface="+mn-ea"/>
                <a:cs typeface="+mn-cs"/>
              </a:rPr>
              <a:t>』(Long Short Term Memory Network, LSTM) </a:t>
            </a:r>
            <a:r>
              <a:rPr lang="zh-TW" altLang="en-US" sz="1000" b="0" i="0" kern="1200" dirty="0" smtClean="0">
                <a:solidFill>
                  <a:schemeClr val="tx1"/>
                </a:solidFill>
                <a:effectLst/>
                <a:latin typeface="+mn-ea"/>
                <a:ea typeface="+mn-ea"/>
                <a:cs typeface="+mn-cs"/>
              </a:rPr>
              <a:t>，透過記憶功能來增加</a:t>
            </a:r>
            <a:r>
              <a:rPr lang="en-US" altLang="zh-TW" sz="1000" b="0" i="0" kern="1200" dirty="0" smtClean="0">
                <a:solidFill>
                  <a:schemeClr val="tx1"/>
                </a:solidFill>
                <a:effectLst/>
                <a:latin typeface="+mn-ea"/>
                <a:ea typeface="+mn-ea"/>
                <a:cs typeface="+mn-cs"/>
              </a:rPr>
              <a:t>『</a:t>
            </a:r>
            <a:r>
              <a:rPr lang="zh-TW" altLang="en-US" sz="1000" b="0" i="0" kern="1200" dirty="0" smtClean="0">
                <a:solidFill>
                  <a:schemeClr val="tx1"/>
                </a:solidFill>
                <a:effectLst/>
                <a:latin typeface="+mn-ea"/>
                <a:ea typeface="+mn-ea"/>
                <a:cs typeface="+mn-cs"/>
              </a:rPr>
              <a:t>長期依賴</a:t>
            </a:r>
            <a:r>
              <a:rPr lang="en-US" altLang="zh-TW" sz="1000" b="0" i="0" kern="1200" dirty="0" smtClean="0">
                <a:solidFill>
                  <a:schemeClr val="tx1"/>
                </a:solidFill>
                <a:effectLst/>
                <a:latin typeface="+mn-ea"/>
                <a:ea typeface="+mn-ea"/>
                <a:cs typeface="+mn-cs"/>
              </a:rPr>
              <a:t>』(long-term dependency)</a:t>
            </a:r>
            <a:r>
              <a:rPr lang="zh-TW" altLang="en-US" sz="1000" b="0" i="0" kern="1200" dirty="0" smtClean="0">
                <a:solidFill>
                  <a:schemeClr val="tx1"/>
                </a:solidFill>
                <a:effectLst/>
                <a:latin typeface="+mn-ea"/>
                <a:ea typeface="+mn-ea"/>
                <a:cs typeface="+mn-cs"/>
              </a:rPr>
              <a:t>的問題。</a:t>
            </a:r>
            <a:endParaRPr lang="en-US" altLang="zh-TW" sz="1000" kern="1200" dirty="0" smtClean="0">
              <a:solidFill>
                <a:schemeClr val="tx1"/>
              </a:solidFill>
              <a:effectLst/>
              <a:latin typeface="+mn-ea"/>
              <a:ea typeface="+mn-ea"/>
              <a:cs typeface="+mn-cs"/>
            </a:endParaRPr>
          </a:p>
          <a:p>
            <a:endParaRPr lang="en-US" altLang="zh-TW" sz="1000" kern="1200" dirty="0" smtClean="0">
              <a:solidFill>
                <a:schemeClr val="tx1"/>
              </a:solidFill>
              <a:effectLst/>
              <a:latin typeface="+mn-ea"/>
              <a:ea typeface="+mn-ea"/>
              <a:cs typeface="+mn-cs"/>
            </a:endParaRPr>
          </a:p>
          <a:p>
            <a:r>
              <a:rPr lang="en-US" altLang="zh-TW" sz="1000" kern="1200" dirty="0" smtClean="0">
                <a:solidFill>
                  <a:schemeClr val="tx1"/>
                </a:solidFill>
                <a:effectLst/>
                <a:latin typeface="+mn-ea"/>
                <a:ea typeface="+mn-ea"/>
                <a:cs typeface="+mn-cs"/>
              </a:rPr>
              <a:t>LSTM</a:t>
            </a:r>
            <a:r>
              <a:rPr lang="zh-TW" altLang="en-US" sz="1000" kern="1200" dirty="0" smtClean="0">
                <a:solidFill>
                  <a:schemeClr val="tx1"/>
                </a:solidFill>
                <a:effectLst/>
                <a:latin typeface="+mn-ea"/>
                <a:ea typeface="+mn-ea"/>
                <a:cs typeface="+mn-cs"/>
              </a:rPr>
              <a:t>單元的元件是輸入門，單元狀態，忘記門和輸出門。最後在激活函數來將值控制在固定範圍 可為</a:t>
            </a:r>
            <a:r>
              <a:rPr lang="en-US" altLang="zh-TW" sz="1000" kern="1200" dirty="0" smtClean="0">
                <a:solidFill>
                  <a:schemeClr val="tx1"/>
                </a:solidFill>
                <a:effectLst/>
                <a:latin typeface="+mn-ea"/>
                <a:ea typeface="+mn-ea"/>
                <a:cs typeface="+mn-cs"/>
              </a:rPr>
              <a:t>sigmoid </a:t>
            </a:r>
            <a:r>
              <a:rPr lang="en-US" altLang="zh-TW" sz="1000" kern="1200" dirty="0" err="1" smtClean="0">
                <a:solidFill>
                  <a:schemeClr val="tx1"/>
                </a:solidFill>
                <a:effectLst/>
                <a:latin typeface="+mn-ea"/>
                <a:ea typeface="+mn-ea"/>
                <a:cs typeface="+mn-cs"/>
              </a:rPr>
              <a:t>tahn</a:t>
            </a:r>
            <a:r>
              <a:rPr lang="en-US" altLang="zh-TW" sz="1000" kern="1200" baseline="0" dirty="0" smtClean="0">
                <a:solidFill>
                  <a:schemeClr val="tx1"/>
                </a:solidFill>
                <a:effectLst/>
                <a:latin typeface="+mn-ea"/>
                <a:ea typeface="+mn-ea"/>
                <a:cs typeface="+mn-cs"/>
              </a:rPr>
              <a:t> </a:t>
            </a:r>
            <a:r>
              <a:rPr lang="zh-TW" altLang="en-US" sz="1000" kern="1200" baseline="0" dirty="0" smtClean="0">
                <a:solidFill>
                  <a:schemeClr val="tx1"/>
                </a:solidFill>
                <a:effectLst/>
                <a:latin typeface="+mn-ea"/>
                <a:ea typeface="+mn-ea"/>
                <a:cs typeface="+mn-cs"/>
              </a:rPr>
              <a:t>和</a:t>
            </a:r>
            <a:r>
              <a:rPr lang="en-US" altLang="zh-TW" sz="1000" kern="1200" baseline="0" dirty="0" smtClean="0">
                <a:solidFill>
                  <a:schemeClr val="tx1"/>
                </a:solidFill>
                <a:effectLst/>
                <a:latin typeface="+mn-ea"/>
                <a:ea typeface="+mn-ea"/>
                <a:cs typeface="+mn-cs"/>
              </a:rPr>
              <a:t>linear</a:t>
            </a:r>
            <a:endParaRPr lang="zh-TW" altLang="en-US" sz="1000" b="0" i="0" kern="1200" dirty="0">
              <a:solidFill>
                <a:schemeClr val="tx1"/>
              </a:solidFill>
              <a:effectLst/>
              <a:latin typeface="+mn-ea"/>
              <a:ea typeface="+mn-ea"/>
              <a:cs typeface="+mn-cs"/>
            </a:endParaRPr>
          </a:p>
        </p:txBody>
      </p:sp>
      <p:sp>
        <p:nvSpPr>
          <p:cNvPr id="23556"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BFE07FA6-925F-479D-B8A2-1728B4DF2A16}" type="slidenum">
              <a:rPr kumimoji="0" lang="zh-TW" altLang="en-US" smtClean="0">
                <a:latin typeface="Calibri" panose="020F0502020204030204" pitchFamily="34" charset="0"/>
              </a:rPr>
              <a:pPr/>
              <a:t>10</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21643098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zh-TW" altLang="en-US" dirty="0" smtClean="0"/>
              <a:t>首先是系統的流程</a:t>
            </a:r>
            <a:endParaRPr lang="en-US" altLang="zh-TW" dirty="0" smtClean="0"/>
          </a:p>
          <a:p>
            <a:r>
              <a:rPr lang="en-US" altLang="zh-TW" dirty="0" smtClean="0"/>
              <a:t>1.</a:t>
            </a:r>
            <a:r>
              <a:rPr lang="zh-TW" altLang="en-US" dirty="0" smtClean="0"/>
              <a:t> 蒐集兩部分的資料集分別為</a:t>
            </a:r>
            <a:endParaRPr lang="en-US" altLang="zh-TW" dirty="0" smtClean="0"/>
          </a:p>
          <a:p>
            <a:r>
              <a:rPr lang="zh-TW" altLang="en-US" dirty="0" smtClean="0"/>
              <a:t>社群股票討論區的資訊 以及歷史股價</a:t>
            </a:r>
            <a:endParaRPr lang="en-US" altLang="zh-TW" dirty="0" smtClean="0"/>
          </a:p>
          <a:p>
            <a:r>
              <a:rPr lang="en-US" altLang="zh-TW" dirty="0" smtClean="0"/>
              <a:t>2.</a:t>
            </a:r>
            <a:r>
              <a:rPr lang="zh-TW" altLang="en-US" dirty="0" smtClean="0"/>
              <a:t> 然後透過我們提出的混合式推薦系統</a:t>
            </a:r>
            <a:endParaRPr lang="en-US" altLang="zh-TW" dirty="0" smtClean="0"/>
          </a:p>
          <a:p>
            <a:r>
              <a:rPr lang="en-US" altLang="zh-TW" dirty="0" smtClean="0"/>
              <a:t>3.</a:t>
            </a:r>
            <a:r>
              <a:rPr lang="zh-TW" altLang="en-US" dirty="0" smtClean="0"/>
              <a:t> 依據風險大小將股票分別匹配到不同的風險組合 產生三種類型的投資組合</a:t>
            </a:r>
            <a:endParaRPr lang="en-US" altLang="zh-TW" dirty="0" smtClean="0"/>
          </a:p>
          <a:p>
            <a:r>
              <a:rPr lang="en-US" altLang="zh-TW" dirty="0" smtClean="0"/>
              <a:t>4.</a:t>
            </a:r>
            <a:r>
              <a:rPr lang="zh-TW" altLang="en-US" dirty="0" smtClean="0"/>
              <a:t> 最後再依照投資俱樂部偏好推薦他們最適合的投資組合</a:t>
            </a:r>
            <a:endParaRPr lang="en-US" altLang="zh-TW" dirty="0"/>
          </a:p>
        </p:txBody>
      </p:sp>
      <p:sp>
        <p:nvSpPr>
          <p:cNvPr id="29700"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B8462435-61E3-4E16-B99A-403E5C63E522}" type="slidenum">
              <a:rPr kumimoji="0" lang="zh-TW" altLang="en-US" smtClean="0">
                <a:latin typeface="Calibri" panose="020F0502020204030204" pitchFamily="34" charset="0"/>
              </a:rPr>
              <a:pPr/>
              <a:t>11</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9742700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首先是第一個區塊</a:t>
            </a: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12</a:t>
            </a:fld>
            <a:endParaRPr lang="zh-TW" altLang="en-US"/>
          </a:p>
        </p:txBody>
      </p:sp>
    </p:spTree>
    <p:extLst>
      <p:ext uri="{BB962C8B-B14F-4D97-AF65-F5344CB8AC3E}">
        <p14:creationId xmlns:p14="http://schemas.microsoft.com/office/powerpoint/2010/main" val="39306163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在第一個模組當中 主要可以分為蒐集及處理兩個部分</a:t>
            </a:r>
            <a:endParaRPr lang="en-US" altLang="zh-TW" dirty="0"/>
          </a:p>
          <a:p>
            <a:r>
              <a:rPr lang="zh-TW" altLang="en-US" dirty="0" smtClean="0"/>
              <a:t>第一部分資料收集</a:t>
            </a:r>
            <a:r>
              <a:rPr lang="en-US" altLang="zh-TW" dirty="0" smtClean="0"/>
              <a:t>,</a:t>
            </a:r>
            <a:r>
              <a:rPr lang="zh-TW" altLang="en-US" dirty="0" smtClean="0"/>
              <a:t>我們會蒐集兩種資料集</a:t>
            </a:r>
            <a:endParaRPr lang="en-US" altLang="zh-TW" dirty="0" smtClean="0"/>
          </a:p>
          <a:p>
            <a:r>
              <a:rPr lang="zh-TW" altLang="en-US" dirty="0" smtClean="0"/>
              <a:t>第一種 我們會去爬蟲抓取四個月內 </a:t>
            </a:r>
            <a:r>
              <a:rPr lang="en-US" altLang="zh-TW" dirty="0" err="1" smtClean="0"/>
              <a:t>StockTwits</a:t>
            </a:r>
            <a:r>
              <a:rPr lang="zh-TW" altLang="en-US" dirty="0" smtClean="0"/>
              <a:t>上每個股票列表中所有的群眾意見與所有發佈者</a:t>
            </a:r>
            <a:endParaRPr lang="en-US" altLang="zh-TW" dirty="0" smtClean="0"/>
          </a:p>
          <a:p>
            <a:r>
              <a:rPr lang="zh-TW" altLang="en-US" dirty="0" smtClean="0"/>
              <a:t>第二種 抓取 股票清單中所有股票的 開盤價，高價，低價，收盤價，成交量</a:t>
            </a:r>
            <a:endParaRPr lang="en-US" altLang="zh-TW" dirty="0" smtClean="0"/>
          </a:p>
          <a:p>
            <a:endParaRPr lang="zh-TW" altLang="en-US" dirty="0" smtClean="0"/>
          </a:p>
          <a:p>
            <a:r>
              <a:rPr lang="zh-TW" altLang="en-US" dirty="0" smtClean="0"/>
              <a:t>第二部分 數據清理</a:t>
            </a:r>
          </a:p>
          <a:p>
            <a:r>
              <a:rPr lang="en-US" altLang="zh-TW" dirty="0" smtClean="0"/>
              <a:t>1.</a:t>
            </a:r>
            <a:r>
              <a:rPr lang="zh-TW" altLang="en-US" dirty="0" smtClean="0"/>
              <a:t>丟棄非英語句子</a:t>
            </a:r>
          </a:p>
          <a:p>
            <a:r>
              <a:rPr lang="en-US" altLang="zh-TW" dirty="0" smtClean="0"/>
              <a:t>2.</a:t>
            </a:r>
            <a:r>
              <a:rPr lang="zh-TW" altLang="en-US" dirty="0" smtClean="0"/>
              <a:t>斷句（</a:t>
            </a:r>
            <a:r>
              <a:rPr lang="en-US" altLang="zh-TW" dirty="0" smtClean="0"/>
              <a:t>Natural Language </a:t>
            </a:r>
            <a:r>
              <a:rPr lang="en-US" altLang="zh-TW" dirty="0" err="1" smtClean="0"/>
              <a:t>ToolKit</a:t>
            </a:r>
            <a:r>
              <a:rPr lang="zh-TW" altLang="en-US" dirty="0" smtClean="0"/>
              <a:t>）</a:t>
            </a:r>
          </a:p>
          <a:p>
            <a:r>
              <a:rPr lang="en-US" altLang="zh-TW" dirty="0" smtClean="0"/>
              <a:t>3.</a:t>
            </a:r>
            <a:r>
              <a:rPr lang="zh-TW" altLang="en-US" dirty="0" smtClean="0"/>
              <a:t>刪除特殊字符</a:t>
            </a:r>
            <a:r>
              <a:rPr lang="en-US" altLang="zh-TW" dirty="0" smtClean="0"/>
              <a:t>/</a:t>
            </a:r>
            <a:r>
              <a:rPr lang="zh-TW" altLang="en-US" dirty="0" smtClean="0"/>
              <a:t>停用詞</a:t>
            </a:r>
          </a:p>
          <a:p>
            <a:r>
              <a:rPr lang="en-US" altLang="zh-TW" dirty="0" smtClean="0"/>
              <a:t>4.</a:t>
            </a:r>
            <a:r>
              <a:rPr lang="zh-TW" altLang="en-US" dirty="0" smtClean="0"/>
              <a:t>字根還原法（</a:t>
            </a:r>
            <a:r>
              <a:rPr lang="en-US" altLang="zh-TW" dirty="0" err="1" smtClean="0"/>
              <a:t>PoterStemmer</a:t>
            </a:r>
            <a:r>
              <a:rPr lang="zh-TW" altLang="en-US" dirty="0" smtClean="0"/>
              <a:t>）</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13</a:t>
            </a:fld>
            <a:endParaRPr lang="zh-TW" altLang="en-US"/>
          </a:p>
        </p:txBody>
      </p:sp>
    </p:spTree>
    <p:extLst>
      <p:ext uri="{BB962C8B-B14F-4D97-AF65-F5344CB8AC3E}">
        <p14:creationId xmlns:p14="http://schemas.microsoft.com/office/powerpoint/2010/main" val="17590008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接下來是第二個區塊</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首</a:t>
            </a:r>
            <a:r>
              <a:rPr lang="zh-TW" altLang="en-US" sz="1200" kern="1200" dirty="0" smtClean="0">
                <a:solidFill>
                  <a:schemeClr val="tx1"/>
                </a:solidFill>
                <a:effectLst/>
                <a:latin typeface="+mn-lt"/>
                <a:ea typeface="+mn-ea"/>
                <a:cs typeface="+mn-cs"/>
              </a:rPr>
              <a:t>先是意見分析模組</a:t>
            </a: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14</a:t>
            </a:fld>
            <a:endParaRPr lang="zh-TW" altLang="en-US"/>
          </a:p>
        </p:txBody>
      </p:sp>
    </p:spTree>
    <p:extLst>
      <p:ext uri="{BB962C8B-B14F-4D97-AF65-F5344CB8AC3E}">
        <p14:creationId xmlns:p14="http://schemas.microsoft.com/office/powerpoint/2010/main" val="27679618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smtClean="0"/>
              <a:t>在意見分析模塊中</a:t>
            </a:r>
            <a:endParaRPr lang="en-US" altLang="zh-TW" dirty="0" smtClean="0"/>
          </a:p>
          <a:p>
            <a:endParaRPr lang="en-US" altLang="zh-TW" dirty="0"/>
          </a:p>
          <a:p>
            <a:r>
              <a:rPr lang="zh-TW" altLang="en-US" dirty="0" smtClean="0"/>
              <a:t>情感分數</a:t>
            </a:r>
          </a:p>
          <a:p>
            <a:r>
              <a:rPr lang="zh-TW" altLang="en-US" dirty="0" smtClean="0"/>
              <a:t>了解公眾對股票的評論是樂觀的還是悲觀的</a:t>
            </a:r>
          </a:p>
          <a:p>
            <a:r>
              <a:rPr lang="zh-TW" altLang="en-US" dirty="0" smtClean="0"/>
              <a:t>計算每隻股票的情感評估值（</a:t>
            </a:r>
            <a:r>
              <a:rPr lang="en-US" altLang="zh-TW" dirty="0" smtClean="0"/>
              <a:t>SAV</a:t>
            </a:r>
            <a:r>
              <a:rPr lang="zh-TW" altLang="en-US" dirty="0" smtClean="0"/>
              <a:t>）</a:t>
            </a:r>
            <a:endParaRPr lang="en-US" altLang="zh-TW" dirty="0" smtClean="0"/>
          </a:p>
          <a:p>
            <a:endParaRPr lang="zh-TW" altLang="en-US" dirty="0" smtClean="0"/>
          </a:p>
          <a:p>
            <a:r>
              <a:rPr lang="zh-TW" altLang="en-US" dirty="0" smtClean="0"/>
              <a:t>在本研究使用 適用於金融社交媒體數據的</a:t>
            </a:r>
            <a:r>
              <a:rPr lang="en-US" altLang="zh-TW" dirty="0" smtClean="0"/>
              <a:t>Market Sentiment Dictionary</a:t>
            </a:r>
          </a:p>
          <a:p>
            <a:r>
              <a:rPr lang="zh-TW" altLang="en-US" dirty="0" smtClean="0"/>
              <a:t>這本詞典有</a:t>
            </a:r>
            <a:r>
              <a:rPr lang="en-US" altLang="zh-TW" dirty="0" smtClean="0"/>
              <a:t>8331</a:t>
            </a:r>
            <a:r>
              <a:rPr lang="zh-TW" altLang="en-US" dirty="0" smtClean="0"/>
              <a:t>個詞，包含樂觀和悲觀兩個詞。</a:t>
            </a:r>
            <a:endParaRPr lang="en-US" altLang="zh-TW" dirty="0" smtClean="0"/>
          </a:p>
          <a:p>
            <a:r>
              <a:rPr lang="zh-TW" altLang="en-US" dirty="0" smtClean="0"/>
              <a:t>計算方式</a:t>
            </a:r>
            <a:r>
              <a:rPr lang="en-US" altLang="zh-TW" dirty="0" smtClean="0"/>
              <a:t>:</a:t>
            </a:r>
            <a:r>
              <a:rPr lang="zh-TW" altLang="en-US" dirty="0" smtClean="0"/>
              <a:t>透過評論中</a:t>
            </a:r>
            <a:r>
              <a:rPr lang="en-US" altLang="zh-TW" dirty="0" smtClean="0"/>
              <a:t>,</a:t>
            </a:r>
            <a:r>
              <a:rPr lang="zh-TW" altLang="en-US" dirty="0" smtClean="0"/>
              <a:t>出現在字典裏面的正面或反面的值</a:t>
            </a:r>
            <a:r>
              <a:rPr lang="en-US" altLang="zh-TW" dirty="0" smtClean="0"/>
              <a:t>,</a:t>
            </a:r>
            <a:r>
              <a:rPr lang="zh-TW" altLang="en-US" dirty="0" smtClean="0"/>
              <a:t>來進行加總為該評論的 情感方數</a:t>
            </a:r>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15</a:t>
            </a:fld>
            <a:endParaRPr lang="zh-TW" altLang="en-US"/>
          </a:p>
        </p:txBody>
      </p:sp>
    </p:spTree>
    <p:extLst>
      <p:ext uri="{BB962C8B-B14F-4D97-AF65-F5344CB8AC3E}">
        <p14:creationId xmlns:p14="http://schemas.microsoft.com/office/powerpoint/2010/main" val="20898851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在語意分析模組中</a:t>
            </a:r>
            <a:endParaRPr lang="en-US" altLang="zh-TW" dirty="0"/>
          </a:p>
          <a:p>
            <a:r>
              <a:rPr lang="zh-TW" altLang="en-US" dirty="0" smtClean="0"/>
              <a:t>專業字分數</a:t>
            </a:r>
          </a:p>
          <a:p>
            <a:r>
              <a:rPr lang="zh-TW" altLang="en-US" dirty="0" smtClean="0"/>
              <a:t>目的</a:t>
            </a:r>
            <a:r>
              <a:rPr lang="en-US" altLang="zh-TW" dirty="0" smtClean="0"/>
              <a:t>:</a:t>
            </a:r>
            <a:r>
              <a:rPr lang="zh-TW" altLang="en-US" dirty="0" smtClean="0"/>
              <a:t> 由一個句子的財經關鍵詞數量確定帖子是否有用 </a:t>
            </a:r>
          </a:p>
          <a:p>
            <a:r>
              <a:rPr lang="zh-TW" altLang="en-US" dirty="0" smtClean="0"/>
              <a:t>字典來源 是由</a:t>
            </a:r>
            <a:r>
              <a:rPr lang="en-US" altLang="zh-TW" dirty="0" err="1" smtClean="0"/>
              <a:t>Loughran</a:t>
            </a:r>
            <a:r>
              <a:rPr lang="zh-TW" altLang="en-US" dirty="0" smtClean="0"/>
              <a:t>和</a:t>
            </a:r>
            <a:r>
              <a:rPr lang="en-US" altLang="zh-TW" dirty="0" smtClean="0"/>
              <a:t>McDonald</a:t>
            </a:r>
            <a:r>
              <a:rPr lang="zh-TW" altLang="en-US" dirty="0" smtClean="0"/>
              <a:t>提供的</a:t>
            </a:r>
            <a:r>
              <a:rPr lang="en-US" altLang="zh-TW" dirty="0" smtClean="0"/>
              <a:t>6</a:t>
            </a:r>
            <a:r>
              <a:rPr lang="zh-TW" altLang="en-US" dirty="0" smtClean="0"/>
              <a:t>個單詞列表組成的財務專用詞典</a:t>
            </a:r>
          </a:p>
          <a:p>
            <a:r>
              <a:rPr lang="zh-TW" altLang="en-US" dirty="0" smtClean="0"/>
              <a:t>如果一個帖子有更專業的關鍵詞，我們可以推斷這個帖子具有較高的可信度</a:t>
            </a:r>
            <a:endParaRPr lang="en-US" altLang="zh-TW" dirty="0" smtClean="0"/>
          </a:p>
          <a:p>
            <a:endParaRPr lang="en-US" altLang="zh-TW" dirty="0" smtClean="0"/>
          </a:p>
          <a:p>
            <a:r>
              <a:rPr lang="zh-TW" altLang="en-US" dirty="0" smtClean="0"/>
              <a:t>計算方式</a:t>
            </a:r>
            <a:r>
              <a:rPr lang="en-US" altLang="zh-TW" dirty="0" smtClean="0"/>
              <a:t>:</a:t>
            </a:r>
            <a:r>
              <a:rPr lang="zh-TW" altLang="en-US" dirty="0" smtClean="0"/>
              <a:t>計算該文章中出現過的專業字數 去除以全部文章的字數 即為該文章的專業度分數</a:t>
            </a:r>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16</a:t>
            </a:fld>
            <a:endParaRPr lang="zh-TW" altLang="en-US"/>
          </a:p>
        </p:txBody>
      </p:sp>
    </p:spTree>
    <p:extLst>
      <p:ext uri="{BB962C8B-B14F-4D97-AF65-F5344CB8AC3E}">
        <p14:creationId xmlns:p14="http://schemas.microsoft.com/office/powerpoint/2010/main" val="23623832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算完每一篇文章的語意分數之後</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我們</a:t>
            </a:r>
            <a:r>
              <a:rPr lang="zh-TW" altLang="en-US" dirty="0" smtClean="0"/>
              <a:t>運用社群活動和社群關係來衡量每位使用者的影響力 並且決定文章品質</a:t>
            </a: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17</a:t>
            </a:fld>
            <a:endParaRPr lang="zh-TW" altLang="en-US"/>
          </a:p>
        </p:txBody>
      </p:sp>
    </p:spTree>
    <p:extLst>
      <p:ext uri="{BB962C8B-B14F-4D97-AF65-F5344CB8AC3E}">
        <p14:creationId xmlns:p14="http://schemas.microsoft.com/office/powerpoint/2010/main" val="14560420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分成兩個衡量指標 第一個</a:t>
            </a:r>
            <a:r>
              <a:rPr lang="zh-TW" altLang="en-US" dirty="0" smtClean="0"/>
              <a:t>是活動度分數</a:t>
            </a:r>
            <a:endParaRPr lang="en-US" altLang="zh-TW" dirty="0" smtClean="0"/>
          </a:p>
          <a:p>
            <a:endParaRPr lang="en-US" altLang="zh-TW" dirty="0" smtClean="0"/>
          </a:p>
          <a:p>
            <a:r>
              <a:rPr lang="zh-TW" altLang="en-US" dirty="0" smtClean="0"/>
              <a:t>確定用戶在在</a:t>
            </a:r>
            <a:r>
              <a:rPr lang="en-US" altLang="zh-TW" dirty="0" smtClean="0"/>
              <a:t>StockTwits</a:t>
            </a:r>
            <a:r>
              <a:rPr lang="zh-TW" altLang="en-US" dirty="0" smtClean="0"/>
              <a:t>平台上的社群影響力</a:t>
            </a:r>
          </a:p>
          <a:p>
            <a:r>
              <a:rPr lang="zh-TW" altLang="en-US" dirty="0" smtClean="0"/>
              <a:t>有論文指出高度活躍的用戶將會有更高的暴露率</a:t>
            </a:r>
            <a:r>
              <a:rPr lang="en-US" altLang="zh-TW" dirty="0" smtClean="0"/>
              <a:t>,</a:t>
            </a:r>
            <a:r>
              <a:rPr lang="zh-TW" altLang="en-US" dirty="0" smtClean="0"/>
              <a:t>他就會有較高的影響力</a:t>
            </a:r>
          </a:p>
          <a:p>
            <a:r>
              <a:rPr lang="zh-TW" altLang="en-US" dirty="0" smtClean="0"/>
              <a:t>在平台上的 社交活動：想法，追隨，喜歡和觀察名單</a:t>
            </a:r>
            <a:endParaRPr lang="en-US" altLang="zh-TW" dirty="0" smtClean="0"/>
          </a:p>
          <a:p>
            <a:r>
              <a:rPr lang="zh-TW" altLang="en-US" dirty="0" smtClean="0"/>
              <a:t>我們透過抓取每一位使用者的發文數 案讚數</a:t>
            </a:r>
            <a:r>
              <a:rPr lang="en-US" altLang="zh-TW" dirty="0" smtClean="0"/>
              <a:t>,</a:t>
            </a:r>
            <a:r>
              <a:rPr lang="zh-TW" altLang="en-US" dirty="0" smtClean="0"/>
              <a:t>有多少追隨者</a:t>
            </a:r>
            <a:r>
              <a:rPr lang="en-US" altLang="zh-TW" dirty="0" smtClean="0"/>
              <a:t>,</a:t>
            </a:r>
            <a:r>
              <a:rPr lang="zh-TW" altLang="en-US" dirty="0" smtClean="0"/>
              <a:t>和有多少個觀察清單來進行每一項的正規化</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18</a:t>
            </a:fld>
            <a:endParaRPr lang="zh-TW" altLang="en-US"/>
          </a:p>
        </p:txBody>
      </p:sp>
    </p:spTree>
    <p:extLst>
      <p:ext uri="{BB962C8B-B14F-4D97-AF65-F5344CB8AC3E}">
        <p14:creationId xmlns:p14="http://schemas.microsoft.com/office/powerpoint/2010/main" val="13416297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最後我們將這四個分數 透過這個公式 來計算每一位使用者的 活躍度分數</a:t>
            </a:r>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19</a:t>
            </a:fld>
            <a:endParaRPr lang="zh-TW" altLang="en-US"/>
          </a:p>
        </p:txBody>
      </p:sp>
    </p:spTree>
    <p:extLst>
      <p:ext uri="{BB962C8B-B14F-4D97-AF65-F5344CB8AC3E}">
        <p14:creationId xmlns:p14="http://schemas.microsoft.com/office/powerpoint/2010/main" val="29914194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TW" altLang="en-US" dirty="0"/>
              <a:t>這是今天的簡報大綱</a:t>
            </a:r>
            <a:endParaRPr lang="en-US" altLang="zh-TW" dirty="0"/>
          </a:p>
          <a:p>
            <a:r>
              <a:rPr lang="zh-TW" altLang="en-US" dirty="0"/>
              <a:t>主要可以分成六個部分</a:t>
            </a:r>
            <a:endParaRPr lang="en-US" altLang="zh-TW" dirty="0"/>
          </a:p>
          <a:p>
            <a:r>
              <a:rPr lang="zh-TW" altLang="en-US" dirty="0"/>
              <a:t>一開始是介紹及相關研究</a:t>
            </a:r>
            <a:endParaRPr lang="en-US" altLang="zh-TW" dirty="0"/>
          </a:p>
          <a:p>
            <a:r>
              <a:rPr lang="zh-TW" altLang="en-US" dirty="0"/>
              <a:t>再來是系統架構</a:t>
            </a:r>
            <a:endParaRPr lang="en-US" altLang="zh-TW" dirty="0"/>
          </a:p>
          <a:p>
            <a:r>
              <a:rPr lang="zh-TW" altLang="en-US" dirty="0"/>
              <a:t>實驗與結果評估</a:t>
            </a:r>
            <a:endParaRPr lang="en-US" altLang="zh-TW" dirty="0"/>
          </a:p>
          <a:p>
            <a:r>
              <a:rPr lang="zh-TW" altLang="en-US" dirty="0"/>
              <a:t>最後是討論與結論</a:t>
            </a:r>
            <a:endParaRPr lang="en-US" altLang="zh-TW" dirty="0"/>
          </a:p>
          <a:p>
            <a:endParaRPr lang="en-US" altLang="zh-TW" dirty="0"/>
          </a:p>
        </p:txBody>
      </p:sp>
      <p:sp>
        <p:nvSpPr>
          <p:cNvPr id="7172"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84A31928-910A-4FCC-89D1-6B5C876025A2}" type="slidenum">
              <a:rPr kumimoji="0" lang="zh-TW" altLang="en-US" smtClean="0">
                <a:latin typeface="Calibri" panose="020F0502020204030204" pitchFamily="34" charset="0"/>
              </a:rPr>
              <a:pPr/>
              <a:t>2</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31109083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第二個為 專業度分數</a:t>
            </a:r>
          </a:p>
          <a:p>
            <a:r>
              <a:rPr lang="zh-TW" altLang="en-US" dirty="0" smtClean="0"/>
              <a:t>主要是用以 確定 用戶與其他人建立多少社交關係</a:t>
            </a:r>
            <a:r>
              <a:rPr lang="en-US" altLang="zh-TW" dirty="0" smtClean="0"/>
              <a:t>,</a:t>
            </a:r>
            <a:r>
              <a:rPr lang="zh-TW" altLang="en-US" dirty="0" smtClean="0"/>
              <a:t>有越多社交關係的人 影響力越大 可分成兩種</a:t>
            </a:r>
          </a:p>
          <a:p>
            <a:r>
              <a:rPr lang="zh-TW" altLang="en-US" dirty="0" smtClean="0"/>
              <a:t>顯式路徑：兩個投資者之間的直接關係</a:t>
            </a:r>
            <a:r>
              <a:rPr lang="en-US" altLang="zh-TW" dirty="0" smtClean="0"/>
              <a:t>,</a:t>
            </a:r>
            <a:r>
              <a:rPr lang="zh-TW" altLang="en-US" dirty="0" smtClean="0"/>
              <a:t>有多少追蹤者</a:t>
            </a:r>
          </a:p>
          <a:p>
            <a:r>
              <a:rPr lang="zh-TW" altLang="en-US" dirty="0" smtClean="0"/>
              <a:t>隱式路徑：在同一活動中進行溝通交流 計算 每一篇評論被案讚的數量 還有他的評論引起多少回覆</a:t>
            </a:r>
            <a:endParaRPr lang="en-US" altLang="zh-TW" dirty="0" smtClean="0"/>
          </a:p>
          <a:p>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在顯性的路徑下</a:t>
            </a:r>
            <a:r>
              <a:rPr lang="en-US" altLang="zh-TW" dirty="0" smtClean="0"/>
              <a:t>,</a:t>
            </a:r>
            <a:r>
              <a:rPr lang="zh-TW" altLang="en-US" dirty="0" smtClean="0"/>
              <a:t>我們也是透過正規化來計算 將值控制在</a:t>
            </a:r>
            <a:r>
              <a:rPr lang="en-US" altLang="zh-TW" dirty="0" smtClean="0"/>
              <a:t>0-1</a:t>
            </a:r>
            <a:r>
              <a:rPr lang="zh-TW" altLang="en-US" dirty="0" smtClean="0"/>
              <a:t>之間</a:t>
            </a:r>
          </a:p>
          <a:p>
            <a:endParaRPr lang="en-US" altLang="zh-TW" dirty="0" smtClean="0"/>
          </a:p>
          <a:p>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20</a:t>
            </a:fld>
            <a:endParaRPr lang="zh-TW" altLang="en-US"/>
          </a:p>
        </p:txBody>
      </p:sp>
    </p:spTree>
    <p:extLst>
      <p:ext uri="{BB962C8B-B14F-4D97-AF65-F5344CB8AC3E}">
        <p14:creationId xmlns:p14="http://schemas.microsoft.com/office/powerpoint/2010/main" val="32538647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隱性路徑也是透過所抓取到的數具來進行正規化</a:t>
            </a:r>
            <a:endParaRPr lang="en-US" altLang="zh-TW" dirty="0" smtClean="0"/>
          </a:p>
          <a:p>
            <a:r>
              <a:rPr lang="zh-TW" altLang="en-US" dirty="0" smtClean="0"/>
              <a:t>最後專業度分數則透過最下方的公式才計算</a:t>
            </a:r>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21</a:t>
            </a:fld>
            <a:endParaRPr lang="zh-TW" altLang="en-US"/>
          </a:p>
        </p:txBody>
      </p:sp>
    </p:spTree>
    <p:extLst>
      <p:ext uri="{BB962C8B-B14F-4D97-AF65-F5344CB8AC3E}">
        <p14:creationId xmlns:p14="http://schemas.microsoft.com/office/powerpoint/2010/main" val="23793676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接著</a:t>
            </a:r>
            <a:r>
              <a:rPr lang="zh-TW" altLang="en-US" sz="1200" kern="1200" dirty="0" smtClean="0">
                <a:solidFill>
                  <a:schemeClr val="tx1"/>
                </a:solidFill>
                <a:effectLst/>
                <a:latin typeface="+mn-lt"/>
                <a:ea typeface="+mn-ea"/>
                <a:cs typeface="+mn-cs"/>
              </a:rPr>
              <a:t>是股票趨勢分析</a:t>
            </a: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22</a:t>
            </a:fld>
            <a:endParaRPr lang="zh-TW" altLang="en-US"/>
          </a:p>
        </p:txBody>
      </p:sp>
    </p:spTree>
    <p:extLst>
      <p:ext uri="{BB962C8B-B14F-4D97-AF65-F5344CB8AC3E}">
        <p14:creationId xmlns:p14="http://schemas.microsoft.com/office/powerpoint/2010/main" val="36202528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lnSpcReduction="10000"/>
          </a:bodyPr>
          <a:lstStyle/>
          <a:p>
            <a:r>
              <a:rPr lang="zh-TW" altLang="en-US" dirty="0" smtClean="0"/>
              <a:t>第三個模組為 股票趨勢分析模組</a:t>
            </a:r>
            <a:endParaRPr lang="en-US" altLang="zh-TW" dirty="0" smtClean="0"/>
          </a:p>
          <a:p>
            <a:r>
              <a:rPr lang="zh-TW" altLang="en-US" dirty="0" smtClean="0"/>
              <a:t>首先</a:t>
            </a:r>
            <a:r>
              <a:rPr lang="en-US" altLang="zh-TW" dirty="0" smtClean="0"/>
              <a:t>OHLC</a:t>
            </a:r>
            <a:r>
              <a:rPr lang="zh-TW" altLang="en-US" dirty="0" smtClean="0"/>
              <a:t>圖表 為股價在不同時段的走勢</a:t>
            </a:r>
          </a:p>
          <a:p>
            <a:r>
              <a:rPr lang="zh-TW" altLang="en-US" dirty="0" smtClean="0"/>
              <a:t>為了抓住股票的更多特徵</a:t>
            </a:r>
            <a:endParaRPr lang="en-US" altLang="zh-TW" dirty="0" smtClean="0"/>
          </a:p>
          <a:p>
            <a:r>
              <a:rPr lang="zh-TW" altLang="en-US" dirty="0" smtClean="0"/>
              <a:t>我們採取 </a:t>
            </a:r>
            <a:r>
              <a:rPr lang="en-US" altLang="zh-TW" dirty="0" smtClean="0"/>
              <a:t>OHLC</a:t>
            </a:r>
            <a:r>
              <a:rPr lang="zh-TW" altLang="en-US" dirty="0" smtClean="0"/>
              <a:t>平均值（開盤價，最高價，最低價和收盤價的平均值）</a:t>
            </a:r>
            <a:endParaRPr lang="en-US" altLang="zh-TW" dirty="0" smtClean="0"/>
          </a:p>
          <a:p>
            <a:endParaRPr lang="en-US" altLang="zh-TW" dirty="0" smtClean="0"/>
          </a:p>
          <a:p>
            <a:r>
              <a:rPr lang="zh-TW" altLang="en-US" dirty="0" smtClean="0"/>
              <a:t>接下來為 </a:t>
            </a:r>
            <a:r>
              <a:rPr lang="en-US" altLang="zh-TW" dirty="0" smtClean="0"/>
              <a:t>RNN</a:t>
            </a:r>
            <a:r>
              <a:rPr lang="zh-TW" altLang="en-US" dirty="0" smtClean="0"/>
              <a:t>模塊</a:t>
            </a:r>
            <a:r>
              <a:rPr lang="en-US" altLang="zh-TW" dirty="0" smtClean="0"/>
              <a:t>-LSTM</a:t>
            </a:r>
          </a:p>
          <a:p>
            <a:r>
              <a:rPr lang="zh-TW" altLang="en-US" dirty="0" smtClean="0"/>
              <a:t>數據來源：</a:t>
            </a:r>
            <a:r>
              <a:rPr lang="en-US" altLang="zh-TW" dirty="0" smtClean="0"/>
              <a:t>2014</a:t>
            </a:r>
            <a:r>
              <a:rPr lang="zh-TW" altLang="en-US" dirty="0" smtClean="0"/>
              <a:t>年</a:t>
            </a:r>
            <a:r>
              <a:rPr lang="en-US" altLang="zh-TW" dirty="0" smtClean="0"/>
              <a:t>1</a:t>
            </a:r>
            <a:r>
              <a:rPr lang="zh-TW" altLang="en-US" dirty="0" smtClean="0"/>
              <a:t>月</a:t>
            </a:r>
            <a:r>
              <a:rPr lang="en-US" altLang="zh-TW" dirty="0" smtClean="0"/>
              <a:t>1</a:t>
            </a:r>
            <a:r>
              <a:rPr lang="zh-TW" altLang="en-US" dirty="0" smtClean="0"/>
              <a:t>日至</a:t>
            </a:r>
            <a:r>
              <a:rPr lang="en-US" altLang="zh-TW" dirty="0" smtClean="0"/>
              <a:t>2018</a:t>
            </a:r>
            <a:r>
              <a:rPr lang="zh-TW" altLang="en-US" dirty="0" smtClean="0"/>
              <a:t>年</a:t>
            </a:r>
            <a:r>
              <a:rPr lang="en-US" altLang="zh-TW" dirty="0" smtClean="0"/>
              <a:t>3</a:t>
            </a:r>
            <a:r>
              <a:rPr lang="zh-TW" altLang="en-US" dirty="0" smtClean="0"/>
              <a:t>月</a:t>
            </a:r>
            <a:r>
              <a:rPr lang="en-US" altLang="zh-TW" dirty="0" smtClean="0"/>
              <a:t>2</a:t>
            </a:r>
            <a:r>
              <a:rPr lang="zh-TW" altLang="en-US" dirty="0" smtClean="0"/>
              <a:t>日</a:t>
            </a:r>
          </a:p>
          <a:p>
            <a:r>
              <a:rPr lang="zh-TW" altLang="en-US" dirty="0" smtClean="0"/>
              <a:t>數據預處理：</a:t>
            </a:r>
          </a:p>
          <a:p>
            <a:r>
              <a:rPr lang="zh-TW" altLang="en-US" dirty="0" smtClean="0"/>
              <a:t>在</a:t>
            </a:r>
            <a:r>
              <a:rPr lang="en-US" altLang="zh-TW" dirty="0" smtClean="0"/>
              <a:t>0</a:t>
            </a:r>
            <a:r>
              <a:rPr lang="zh-TW" altLang="en-US" dirty="0" smtClean="0"/>
              <a:t>到</a:t>
            </a:r>
            <a:r>
              <a:rPr lang="en-US" altLang="zh-TW" dirty="0" smtClean="0"/>
              <a:t>1</a:t>
            </a:r>
            <a:r>
              <a:rPr lang="zh-TW" altLang="en-US" dirty="0" smtClean="0"/>
              <a:t>之間標準化</a:t>
            </a:r>
          </a:p>
          <a:p>
            <a:r>
              <a:rPr lang="zh-TW" altLang="en-US" dirty="0" smtClean="0"/>
              <a:t>平均</a:t>
            </a:r>
            <a:r>
              <a:rPr lang="en-US" altLang="zh-TW" dirty="0" smtClean="0"/>
              <a:t>OHLC</a:t>
            </a:r>
            <a:r>
              <a:rPr lang="zh-TW" altLang="en-US" dirty="0" smtClean="0"/>
              <a:t>並生成兩次系列數據</a:t>
            </a:r>
          </a:p>
          <a:p>
            <a:r>
              <a:rPr lang="zh-TW" altLang="en-US" dirty="0" smtClean="0"/>
              <a:t>第一個 是包含 時間</a:t>
            </a:r>
            <a:r>
              <a:rPr lang="en-US" altLang="zh-TW" dirty="0" smtClean="0"/>
              <a:t>t</a:t>
            </a:r>
            <a:r>
              <a:rPr lang="zh-TW" altLang="en-US" dirty="0" smtClean="0"/>
              <a:t>的股票價格</a:t>
            </a:r>
          </a:p>
          <a:p>
            <a:r>
              <a:rPr lang="zh-TW" altLang="en-US" dirty="0" smtClean="0"/>
              <a:t>第二個 包含是時間</a:t>
            </a:r>
            <a:r>
              <a:rPr lang="en-US" altLang="zh-TW" dirty="0" smtClean="0"/>
              <a:t>t + 1</a:t>
            </a:r>
            <a:r>
              <a:rPr lang="zh-TW" altLang="en-US" dirty="0" smtClean="0"/>
              <a:t>的股票價格</a:t>
            </a:r>
          </a:p>
          <a:p>
            <a:r>
              <a:rPr lang="zh-TW" altLang="en-US" dirty="0" smtClean="0"/>
              <a:t>數據分割：</a:t>
            </a:r>
            <a:r>
              <a:rPr lang="en-US" altLang="zh-TW" dirty="0" smtClean="0"/>
              <a:t>75</a:t>
            </a:r>
            <a:r>
              <a:rPr lang="zh-TW" altLang="en-US" dirty="0" smtClean="0"/>
              <a:t>％的數據作為訓練數據</a:t>
            </a:r>
            <a:r>
              <a:rPr lang="en-US" altLang="zh-TW" dirty="0" smtClean="0"/>
              <a:t>25</a:t>
            </a:r>
            <a:r>
              <a:rPr lang="zh-TW" altLang="en-US" dirty="0" smtClean="0"/>
              <a:t>％作為測試數據</a:t>
            </a: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23</a:t>
            </a:fld>
            <a:endParaRPr lang="zh-TW" altLang="en-US"/>
          </a:p>
        </p:txBody>
      </p:sp>
    </p:spTree>
    <p:extLst>
      <p:ext uri="{BB962C8B-B14F-4D97-AF65-F5344CB8AC3E}">
        <p14:creationId xmlns:p14="http://schemas.microsoft.com/office/powerpoint/2010/main" val="11682880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fontScale="92500" lnSpcReduction="20000"/>
          </a:bodyPr>
          <a:lstStyle/>
          <a:p>
            <a:r>
              <a:rPr lang="zh-TW" altLang="en-US" dirty="0" smtClean="0"/>
              <a:t>接續上一頁</a:t>
            </a:r>
            <a:endParaRPr lang="en-US" altLang="zh-TW" dirty="0" smtClean="0"/>
          </a:p>
          <a:p>
            <a:r>
              <a:rPr lang="en-US" altLang="zh-TW" dirty="0" smtClean="0"/>
              <a:t>RNN</a:t>
            </a:r>
            <a:r>
              <a:rPr lang="zh-TW" altLang="en-US" dirty="0" smtClean="0"/>
              <a:t>模塊</a:t>
            </a:r>
            <a:r>
              <a:rPr lang="en-US" altLang="zh-TW" dirty="0" smtClean="0"/>
              <a:t>-LSTM</a:t>
            </a:r>
          </a:p>
          <a:p>
            <a:r>
              <a:rPr lang="zh-TW" altLang="en-US" dirty="0" smtClean="0"/>
              <a:t>模型架構：如右圖所示 具有兩個連續的</a:t>
            </a:r>
            <a:r>
              <a:rPr lang="en-US" altLang="zh-TW" dirty="0" smtClean="0"/>
              <a:t>LSTM</a:t>
            </a:r>
            <a:r>
              <a:rPr lang="zh-TW" altLang="en-US" dirty="0" smtClean="0"/>
              <a:t>層堆疊在一起和兩個緻密層最後一個激活函數</a:t>
            </a:r>
          </a:p>
          <a:p>
            <a:r>
              <a:rPr lang="zh-TW" altLang="en-US" dirty="0" smtClean="0"/>
              <a:t>激活功能：“線性”激活</a:t>
            </a:r>
          </a:p>
          <a:p>
            <a:r>
              <a:rPr lang="zh-TW" altLang="en-US" dirty="0" smtClean="0"/>
              <a:t>損失函數：“</a:t>
            </a:r>
            <a:r>
              <a:rPr lang="en-US" altLang="zh-TW" dirty="0" err="1" smtClean="0"/>
              <a:t>mean_squared_error</a:t>
            </a:r>
            <a:r>
              <a:rPr lang="en-US" altLang="zh-TW" dirty="0" smtClean="0"/>
              <a:t>”</a:t>
            </a:r>
          </a:p>
          <a:p>
            <a:r>
              <a:rPr lang="zh-TW" altLang="en-US" dirty="0" smtClean="0"/>
              <a:t>優化器功能：“</a:t>
            </a:r>
            <a:r>
              <a:rPr lang="en-US" altLang="zh-TW" dirty="0" err="1" smtClean="0"/>
              <a:t>adagrad</a:t>
            </a:r>
            <a:r>
              <a:rPr lang="en-US" altLang="zh-TW" dirty="0" smtClean="0"/>
              <a:t>”</a:t>
            </a:r>
          </a:p>
          <a:p>
            <a:r>
              <a:rPr lang="zh-TW" altLang="en-US" dirty="0" smtClean="0"/>
              <a:t>精度指標：</a:t>
            </a:r>
            <a:r>
              <a:rPr lang="en-US" altLang="zh-TW" dirty="0" smtClean="0"/>
              <a:t>RMSE</a:t>
            </a:r>
          </a:p>
          <a:p>
            <a:endParaRPr lang="en-US" altLang="zh-TW" dirty="0" smtClean="0"/>
          </a:p>
          <a:p>
            <a:r>
              <a:rPr lang="zh-TW" altLang="en-US" dirty="0" smtClean="0"/>
              <a:t>最後計算每支股票在未來一個月的投資回報率</a:t>
            </a:r>
            <a:endParaRPr lang="en-US" altLang="zh-TW" dirty="0" smtClean="0"/>
          </a:p>
          <a:p>
            <a:r>
              <a:rPr lang="zh-TW" altLang="en-US" dirty="0" smtClean="0"/>
              <a:t>舉例來說 就是我們模型預測</a:t>
            </a:r>
            <a:r>
              <a:rPr lang="en-US" altLang="zh-TW" dirty="0" smtClean="0"/>
              <a:t>apple</a:t>
            </a:r>
            <a:r>
              <a:rPr lang="zh-TW" altLang="en-US" dirty="0" smtClean="0"/>
              <a:t>在</a:t>
            </a:r>
            <a:r>
              <a:rPr lang="en-US" altLang="zh-TW" dirty="0" smtClean="0"/>
              <a:t>3/2</a:t>
            </a:r>
            <a:r>
              <a:rPr lang="zh-TW" altLang="en-US" dirty="0" smtClean="0"/>
              <a:t>的預測價格 減去 </a:t>
            </a:r>
            <a:r>
              <a:rPr lang="en-US" altLang="zh-TW" dirty="0" smtClean="0"/>
              <a:t>apple</a:t>
            </a:r>
            <a:r>
              <a:rPr lang="zh-TW" altLang="en-US" dirty="0" smtClean="0"/>
              <a:t>在</a:t>
            </a:r>
            <a:r>
              <a:rPr lang="en-US" altLang="zh-TW" dirty="0" smtClean="0"/>
              <a:t>2/5</a:t>
            </a:r>
            <a:r>
              <a:rPr lang="zh-TW" altLang="en-US" dirty="0" smtClean="0"/>
              <a:t>的預測價格 除以</a:t>
            </a:r>
            <a:r>
              <a:rPr lang="en-US" altLang="zh-TW" dirty="0" smtClean="0"/>
              <a:t>apple</a:t>
            </a:r>
            <a:r>
              <a:rPr lang="zh-TW" altLang="en-US" dirty="0" smtClean="0"/>
              <a:t>在</a:t>
            </a:r>
            <a:r>
              <a:rPr lang="en-US" altLang="zh-TW" dirty="0" smtClean="0"/>
              <a:t>2/5</a:t>
            </a:r>
            <a:r>
              <a:rPr lang="zh-TW" altLang="en-US" dirty="0" smtClean="0"/>
              <a:t>的預測價格 </a:t>
            </a:r>
            <a:endParaRPr lang="en-US" altLang="zh-TW" dirty="0" smtClean="0"/>
          </a:p>
          <a:p>
            <a:r>
              <a:rPr lang="en-US" altLang="zh-TW" dirty="0" smtClean="0"/>
              <a:t>---------------</a:t>
            </a:r>
          </a:p>
          <a:p>
            <a:r>
              <a:rPr lang="en-US" altLang="zh-TW" dirty="0" smtClean="0"/>
              <a:t>Q&amp;A</a:t>
            </a:r>
          </a:p>
          <a:p>
            <a:r>
              <a:rPr lang="en-US" altLang="zh-TW" dirty="0" err="1" smtClean="0"/>
              <a:t>adagrad</a:t>
            </a:r>
            <a:r>
              <a:rPr lang="zh-TW" altLang="en-US" sz="1200" b="0" i="0" kern="1200" dirty="0" smtClean="0">
                <a:solidFill>
                  <a:schemeClr val="tx1"/>
                </a:solidFill>
                <a:effectLst/>
                <a:latin typeface="+mn-lt"/>
                <a:ea typeface="+mn-ea"/>
                <a:cs typeface="+mn-cs"/>
              </a:rPr>
              <a:t>与梯度下降不同的是，更新规则中，对于学习率不在设置固定的值</a:t>
            </a:r>
            <a:endParaRPr lang="en-US" altLang="zh-TW" sz="1200" b="0" i="0" kern="1200" dirty="0" smtClean="0">
              <a:solidFill>
                <a:schemeClr val="tx1"/>
              </a:solidFill>
              <a:effectLst/>
              <a:latin typeface="+mn-lt"/>
              <a:ea typeface="+mn-ea"/>
              <a:cs typeface="+mn-cs"/>
            </a:endParaRPr>
          </a:p>
          <a:p>
            <a:r>
              <a:rPr lang="zh-TW" altLang="en-US" sz="1200" b="0" i="0" kern="1200" dirty="0" smtClean="0">
                <a:solidFill>
                  <a:schemeClr val="tx1"/>
                </a:solidFill>
                <a:effectLst/>
                <a:latin typeface="+mn-lt"/>
                <a:ea typeface="+mn-ea"/>
                <a:cs typeface="+mn-cs"/>
              </a:rPr>
              <a:t>每次迭代过程中，每个参数优化时使用不同的学习率。 </a:t>
            </a:r>
            <a:r>
              <a:rPr lang="en-US" altLang="zh-TW" sz="1200" b="0" i="0" kern="1200" dirty="0" smtClean="0">
                <a:solidFill>
                  <a:schemeClr val="tx1"/>
                </a:solidFill>
                <a:effectLst/>
                <a:latin typeface="+mn-lt"/>
                <a:ea typeface="+mn-ea"/>
                <a:cs typeface="+mn-cs"/>
              </a:rPr>
              <a:t/>
            </a:r>
            <a:br>
              <a:rPr lang="en-US" altLang="zh-TW" sz="1200" b="0" i="0" kern="1200" dirty="0" smtClean="0">
                <a:solidFill>
                  <a:schemeClr val="tx1"/>
                </a:solidFill>
                <a:effectLst/>
                <a:latin typeface="+mn-lt"/>
                <a:ea typeface="+mn-ea"/>
                <a:cs typeface="+mn-cs"/>
              </a:rPr>
            </a:br>
            <a:r>
              <a:rPr lang="zh-TW" altLang="en-US" sz="1200" b="0" i="0" kern="1200" dirty="0" smtClean="0">
                <a:solidFill>
                  <a:schemeClr val="tx1"/>
                </a:solidFill>
                <a:effectLst/>
                <a:latin typeface="+mn-lt"/>
                <a:ea typeface="+mn-ea"/>
                <a:cs typeface="+mn-cs"/>
              </a:rPr>
              <a:t>對於</a:t>
            </a:r>
            <a:r>
              <a:rPr lang="en-US" altLang="zh-TW" sz="1200" b="0" i="0" kern="1200" dirty="0" smtClean="0">
                <a:solidFill>
                  <a:schemeClr val="tx1"/>
                </a:solidFill>
                <a:effectLst/>
                <a:latin typeface="+mn-lt"/>
                <a:ea typeface="+mn-ea"/>
                <a:cs typeface="+mn-cs"/>
              </a:rPr>
              <a:t>RMSE</a:t>
            </a:r>
            <a:r>
              <a:rPr lang="zh-TW" altLang="en-US" sz="1200" b="0" i="0" kern="1200" dirty="0" smtClean="0">
                <a:solidFill>
                  <a:schemeClr val="tx1"/>
                </a:solidFill>
                <a:effectLst/>
                <a:latin typeface="+mn-lt"/>
                <a:ea typeface="+mn-ea"/>
                <a:cs typeface="+mn-cs"/>
              </a:rPr>
              <a:t>基本上都在</a:t>
            </a:r>
            <a:r>
              <a:rPr lang="en-US" altLang="zh-TW" sz="1200" b="0" i="0" kern="1200" dirty="0" smtClean="0">
                <a:solidFill>
                  <a:schemeClr val="tx1"/>
                </a:solidFill>
                <a:effectLst/>
                <a:latin typeface="+mn-lt"/>
                <a:ea typeface="+mn-ea"/>
                <a:cs typeface="+mn-cs"/>
              </a:rPr>
              <a:t>1</a:t>
            </a:r>
            <a:r>
              <a:rPr lang="zh-TW" altLang="en-US" sz="1200" b="0" i="0" kern="1200" dirty="0" smtClean="0">
                <a:solidFill>
                  <a:schemeClr val="tx1"/>
                </a:solidFill>
                <a:effectLst/>
                <a:latin typeface="+mn-lt"/>
                <a:ea typeface="+mn-ea"/>
                <a:cs typeface="+mn-cs"/>
              </a:rPr>
              <a:t> 左右</a:t>
            </a:r>
            <a:r>
              <a:rPr lang="zh-TW" altLang="en-US" dirty="0" smtClean="0"/>
              <a:t/>
            </a:r>
            <a:br>
              <a:rPr lang="zh-TW" altLang="en-US" dirty="0" smtClean="0"/>
            </a:br>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24</a:t>
            </a:fld>
            <a:endParaRPr lang="zh-TW" altLang="en-US"/>
          </a:p>
        </p:txBody>
      </p:sp>
    </p:spTree>
    <p:extLst>
      <p:ext uri="{BB962C8B-B14F-4D97-AF65-F5344CB8AC3E}">
        <p14:creationId xmlns:p14="http://schemas.microsoft.com/office/powerpoint/2010/main" val="2894931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最後是第三個區塊</a:t>
            </a:r>
            <a:endParaRPr lang="en-US" altLang="zh-TW" dirty="0"/>
          </a:p>
          <a:p>
            <a:r>
              <a:rPr lang="zh-TW" altLang="en-US" dirty="0" smtClean="0"/>
              <a:t>再決定</a:t>
            </a:r>
            <a:r>
              <a:rPr lang="zh-TW" altLang="en-US" dirty="0"/>
              <a:t>了每一篇文章</a:t>
            </a:r>
            <a:r>
              <a:rPr lang="zh-TW" altLang="en-US" dirty="0" smtClean="0"/>
              <a:t>的情感分數 專業度分數</a:t>
            </a:r>
            <a:endParaRPr lang="en-US" altLang="zh-TW" dirty="0" smtClean="0"/>
          </a:p>
          <a:p>
            <a:r>
              <a:rPr lang="zh-TW" altLang="en-US" dirty="0" smtClean="0"/>
              <a:t>還有每位使用者的影響力和股票趨勢分系</a:t>
            </a:r>
            <a:endParaRPr lang="en-US" altLang="zh-TW" dirty="0" smtClean="0"/>
          </a:p>
          <a:p>
            <a:r>
              <a:rPr lang="zh-TW" altLang="en-US" dirty="0" smtClean="0"/>
              <a:t>我們</a:t>
            </a:r>
            <a:r>
              <a:rPr lang="zh-TW" altLang="en-US" dirty="0"/>
              <a:t>要考量</a:t>
            </a:r>
            <a:r>
              <a:rPr lang="zh-TW" altLang="en-US" dirty="0" smtClean="0"/>
              <a:t>不同俱樂部偏好</a:t>
            </a:r>
            <a:r>
              <a:rPr lang="zh-TW" altLang="en-US" dirty="0"/>
              <a:t>來推薦不同的清單</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25</a:t>
            </a:fld>
            <a:endParaRPr lang="zh-TW" altLang="en-US"/>
          </a:p>
        </p:txBody>
      </p:sp>
    </p:spTree>
    <p:extLst>
      <p:ext uri="{BB962C8B-B14F-4D97-AF65-F5344CB8AC3E}">
        <p14:creationId xmlns:p14="http://schemas.microsoft.com/office/powerpoint/2010/main" val="24926662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備忘稿版面配置區 2"/>
              <p:cNvSpPr>
                <a:spLocks noGrp="1"/>
              </p:cNvSpPr>
              <p:nvPr>
                <p:ph type="body" idx="1"/>
              </p:nvPr>
            </p:nvSpPr>
            <p:spPr/>
            <p:txBody>
              <a:bodyPr>
                <a:normAutofit/>
              </a:bodyPr>
              <a:lstStyle/>
              <a:p>
                <a:r>
                  <a:rPr lang="zh-TW" altLang="en-US" dirty="0" smtClean="0"/>
                  <a:t>首先是 興趣的萃取</a:t>
                </a:r>
                <a:endParaRPr lang="en-US" altLang="zh-TW" dirty="0" smtClean="0"/>
              </a:p>
              <a:p>
                <a:r>
                  <a:rPr lang="zh-TW" altLang="en-US" dirty="0" smtClean="0"/>
                  <a:t>確定股票對投資俱樂部的相關性</a:t>
                </a:r>
              </a:p>
              <a:p>
                <a:r>
                  <a:rPr lang="zh-TW" altLang="en-US" dirty="0" smtClean="0"/>
                  <a:t>使用</a:t>
                </a:r>
                <a:r>
                  <a:rPr lang="en-US" altLang="zh-TW" dirty="0" smtClean="0"/>
                  <a:t>TF-IDF</a:t>
                </a:r>
                <a:r>
                  <a:rPr lang="zh-TW" altLang="en-US" dirty="0" smtClean="0"/>
                  <a:t>來識別每個成員的個人喜好</a:t>
                </a:r>
              </a:p>
              <a:p>
                <a:r>
                  <a:rPr lang="zh-TW" altLang="en-US" dirty="0" smtClean="0"/>
                  <a:t>進一步意味著會員大部分投資什麼類型的股票</a:t>
                </a:r>
                <a:endParaRPr lang="en-US" altLang="zh-TW" dirty="0" smtClean="0"/>
              </a:p>
              <a:p>
                <a:endParaRPr lang="en-US" altLang="zh-TW" dirty="0" smtClean="0"/>
              </a:p>
              <a:p>
                <a:r>
                  <a:rPr lang="zh-TW" altLang="en-US" dirty="0" smtClean="0"/>
                  <a:t>下方為</a:t>
                </a:r>
                <a:r>
                  <a:rPr lang="en-US" altLang="zh-TW" dirty="0" smtClean="0"/>
                  <a:t>TFIDF</a:t>
                </a:r>
                <a:r>
                  <a:rPr lang="zh-TW" altLang="en-US" dirty="0" smtClean="0"/>
                  <a:t>的公式</a:t>
                </a:r>
                <a:r>
                  <a:rPr lang="en-US" altLang="zh-TW" dirty="0" smtClean="0"/>
                  <a:t>,</a:t>
                </a:r>
                <a:r>
                  <a:rPr lang="zh-TW" altLang="en-US" dirty="0" smtClean="0"/>
                  <a:t>用以計算每個字詞在文章中的重要性</a:t>
                </a:r>
                <a:r>
                  <a:rPr lang="en-US" altLang="zh-TW" dirty="0" smtClean="0"/>
                  <a:t>,</a:t>
                </a:r>
                <a:r>
                  <a:rPr lang="zh-TW" altLang="en-US" dirty="0" smtClean="0"/>
                  <a:t>我們也透過這個方式來決定投資俱樂部的特徵值</a:t>
                </a:r>
                <a:endParaRPr lang="en-US" altLang="zh-TW" dirty="0" smtClean="0"/>
              </a:p>
              <a:p>
                <a:r>
                  <a:rPr lang="en-US" altLang="zh-TW" dirty="0" smtClean="0"/>
                  <a:t>----------</a:t>
                </a:r>
              </a:p>
              <a:p>
                <a:r>
                  <a:rPr lang="en-US" altLang="zh-TW" dirty="0" smtClean="0"/>
                  <a:t>Q&amp;A</a:t>
                </a:r>
                <a:r>
                  <a:rPr lang="zh-TW" altLang="en-US" dirty="0" smtClean="0"/>
                  <a:t> </a:t>
                </a:r>
                <a:endParaRPr lang="en-US" altLang="zh-TW" dirty="0" smtClean="0"/>
              </a:p>
              <a:p>
                <a:r>
                  <a:rPr lang="zh-TW" altLang="en-US" dirty="0" smtClean="0"/>
                  <a:t>在實驗區間內 每個用戶的歷史資料 去做 關鍵字篩選 然後對應到整個俱樂部 來計算股票的出現次數</a:t>
                </a:r>
                <a:endParaRPr lang="en-US" altLang="zh-TW" dirty="0"/>
              </a:p>
            </p:txBody>
          </p:sp>
        </mc:Choice>
        <mc:Fallback xmlns="">
          <p:sp>
            <p:nvSpPr>
              <p:cNvPr id="3" name="備忘稿版面配置區 2"/>
              <p:cNvSpPr>
                <a:spLocks noGrp="1"/>
              </p:cNvSpPr>
              <p:nvPr>
                <p:ph type="body" idx="1"/>
              </p:nvPr>
            </p:nvSpPr>
            <p:spPr/>
            <p:txBody>
              <a:bodyPr>
                <a:normAutofit/>
              </a:bodyPr>
              <a:lstStyle/>
              <a:p>
                <a:r>
                  <a:rPr lang="zh-TW" altLang="en-US" dirty="0" smtClean="0"/>
                  <a:t>權重分析這邊我們使用</a:t>
                </a:r>
                <a:r>
                  <a:rPr lang="en-US" altLang="zh-TW" dirty="0" smtClean="0"/>
                  <a:t>AHP</a:t>
                </a:r>
                <a:r>
                  <a:rPr lang="zh-TW" altLang="en-US" dirty="0" smtClean="0"/>
                  <a:t>方法，</a:t>
                </a:r>
                <a:endParaRPr lang="en-US" altLang="zh-TW" dirty="0" smtClean="0"/>
              </a:p>
              <a:p>
                <a:r>
                  <a:rPr lang="zh-TW" altLang="en-US" dirty="0" smtClean="0"/>
                  <a:t>他可以透過階層的結構方式來協助解決決策性的問題</a:t>
                </a:r>
                <a:endParaRPr lang="en-US" altLang="zh-TW" dirty="0" smtClean="0"/>
              </a:p>
              <a:p>
                <a:r>
                  <a:rPr lang="zh-TW" altLang="en-US" dirty="0" smtClean="0"/>
                  <a:t>因此我們的目標就是</a:t>
                </a:r>
                <a:r>
                  <a:rPr lang="en-US" altLang="zh-TW" dirty="0" smtClean="0"/>
                  <a:t>:</a:t>
                </a:r>
                <a:r>
                  <a:rPr lang="zh-TW" altLang="en-US" dirty="0" smtClean="0"/>
                  <a:t>這個</a:t>
                </a:r>
                <a:r>
                  <a:rPr lang="en-US" altLang="zh-TW" dirty="0" smtClean="0"/>
                  <a:t>contributor</a:t>
                </a:r>
                <a:r>
                  <a:rPr lang="zh-TW" altLang="en-US" dirty="0" smtClean="0"/>
                  <a:t>適不適合被推薦呢</a:t>
                </a:r>
                <a:r>
                  <a:rPr lang="en-US" altLang="zh-TW" dirty="0" smtClean="0"/>
                  <a:t>?</a:t>
                </a:r>
              </a:p>
              <a:p>
                <a:r>
                  <a:rPr lang="zh-TW" altLang="en-US" dirty="0" smtClean="0"/>
                  <a:t>考慮到的因素有三個</a:t>
                </a:r>
                <a:r>
                  <a:rPr lang="en-US" altLang="zh-TW" dirty="0" smtClean="0"/>
                  <a:t>,</a:t>
                </a:r>
                <a:r>
                  <a:rPr lang="zh-TW" altLang="en-US" dirty="0" smtClean="0"/>
                  <a:t>分別是</a:t>
                </a:r>
                <a:r>
                  <a:rPr lang="en-US" altLang="zh-TW" dirty="0" smtClean="0"/>
                  <a:t>contributor preference, contributor</a:t>
                </a:r>
                <a:r>
                  <a:rPr lang="en-US" altLang="zh-TW" baseline="0" dirty="0" smtClean="0"/>
                  <a:t> history</a:t>
                </a:r>
                <a:r>
                  <a:rPr lang="zh-TW" altLang="en-US" baseline="0" dirty="0" smtClean="0"/>
                  <a:t>和</a:t>
                </a:r>
                <a:r>
                  <a:rPr lang="en-US" altLang="zh-TW" baseline="0" dirty="0" smtClean="0"/>
                  <a:t>social degree</a:t>
                </a:r>
              </a:p>
              <a:p>
                <a:r>
                  <a:rPr lang="zh-TW" altLang="en-US" dirty="0" smtClean="0"/>
                  <a:t>根據這</a:t>
                </a:r>
                <a:r>
                  <a:rPr lang="en-US" altLang="zh-TW" dirty="0" smtClean="0"/>
                  <a:t>3</a:t>
                </a:r>
                <a:r>
                  <a:rPr lang="zh-TW" altLang="en-US" dirty="0" smtClean="0"/>
                  <a:t>個因素可以產生一個</a:t>
                </a:r>
                <a:r>
                  <a:rPr lang="en-US" altLang="zh-TW" dirty="0" smtClean="0"/>
                  <a:t>3X3</a:t>
                </a:r>
                <a:r>
                  <a:rPr lang="zh-TW" altLang="en-US" dirty="0" smtClean="0"/>
                  <a:t>的矩陣</a:t>
                </a:r>
                <a:endParaRPr lang="en-US" altLang="zh-TW" dirty="0" smtClean="0"/>
              </a:p>
              <a:p>
                <a:r>
                  <a:rPr lang="zh-TW" altLang="en-US" dirty="0" smtClean="0"/>
                  <a:t>再根據</a:t>
                </a:r>
                <a:r>
                  <a:rPr lang="en-US" altLang="zh-TW" dirty="0" smtClean="0"/>
                  <a:t>AHP</a:t>
                </a:r>
                <a:r>
                  <a:rPr lang="zh-TW" altLang="en-US" dirty="0" smtClean="0"/>
                  <a:t>的權重公式計算</a:t>
                </a:r>
                <a:r>
                  <a:rPr lang="zh-TW" altLang="en-US" dirty="0" smtClean="0"/>
                  <a:t>出</a:t>
                </a:r>
                <a:r>
                  <a:rPr lang="en-US" altLang="zh-TW" dirty="0" smtClean="0"/>
                  <a:t>3</a:t>
                </a:r>
                <a:r>
                  <a:rPr lang="zh-TW" altLang="en-US" dirty="0" smtClean="0"/>
                  <a:t>者</a:t>
                </a:r>
                <a:r>
                  <a:rPr lang="zh-TW" altLang="en-US" dirty="0" smtClean="0"/>
                  <a:t>的權重，</a:t>
                </a:r>
                <a:endParaRPr lang="en-US" altLang="zh-TW" dirty="0" smtClean="0"/>
              </a:p>
              <a:p>
                <a:r>
                  <a:rPr lang="zh-TW" altLang="en-US" dirty="0" smtClean="0"/>
                  <a:t>得到</a:t>
                </a:r>
                <a:r>
                  <a:rPr lang="en-US" altLang="zh-TW" dirty="0" smtClean="0"/>
                  <a:t>contributor r</a:t>
                </a:r>
                <a:r>
                  <a:rPr lang="zh-TW" altLang="en-US" dirty="0" smtClean="0"/>
                  <a:t>的權重之後，再依據</a:t>
                </a:r>
                <a:r>
                  <a:rPr lang="en-US" altLang="zh-TW" i="0" smtClean="0">
                    <a:latin typeface="Cambria Math" panose="02040503050406030204" pitchFamily="18" charset="0"/>
                  </a:rPr>
                  <a:t>𝑆𝑢𝑖𝑡𝑎𝑏𝑖𝑙𝑖𝑡𝑦</a:t>
                </a:r>
                <a:r>
                  <a:rPr lang="zh-TW" altLang="en-US" dirty="0" smtClean="0"/>
                  <a:t>計算出</a:t>
                </a:r>
                <a:r>
                  <a:rPr lang="zh-TW" altLang="en-US" dirty="0" smtClean="0"/>
                  <a:t>這個</a:t>
                </a:r>
                <a:r>
                  <a:rPr lang="en-US" altLang="zh-TW" dirty="0" smtClean="0"/>
                  <a:t>contributor</a:t>
                </a:r>
                <a:r>
                  <a:rPr lang="zh-TW" altLang="en-US" dirty="0" smtClean="0"/>
                  <a:t>到底</a:t>
                </a:r>
                <a:r>
                  <a:rPr lang="zh-TW" altLang="en-US" dirty="0" smtClean="0"/>
                  <a:t>適不適合</a:t>
                </a:r>
                <a:r>
                  <a:rPr lang="zh-TW" altLang="en-US" dirty="0" smtClean="0"/>
                  <a:t>這個</a:t>
                </a:r>
                <a:r>
                  <a:rPr lang="en-US" altLang="zh-TW" dirty="0" smtClean="0"/>
                  <a:t>task</a:t>
                </a:r>
                <a:endParaRPr lang="en-US" altLang="zh-TW" dirty="0" smtClean="0"/>
              </a:p>
              <a:p>
                <a:r>
                  <a:rPr lang="zh-TW" altLang="en-US" dirty="0" smtClean="0"/>
                  <a:t>計算出來的分數在根據排序之後，</a:t>
                </a:r>
                <a:r>
                  <a:rPr lang="zh-TW" altLang="en-US" dirty="0" smtClean="0"/>
                  <a:t>產生推薦清單給</a:t>
                </a:r>
                <a:r>
                  <a:rPr lang="en-US" altLang="zh-TW" dirty="0" smtClean="0"/>
                  <a:t>requester.</a:t>
                </a:r>
                <a:endParaRPr lang="en-US" altLang="zh-TW" dirty="0" smtClean="0"/>
              </a:p>
              <a:p>
                <a:endParaRPr lang="en-US" altLang="zh-TW" dirty="0" smtClean="0"/>
              </a:p>
            </p:txBody>
          </p:sp>
        </mc:Fallback>
      </mc:AlternateContent>
      <p:sp>
        <p:nvSpPr>
          <p:cNvPr id="4" name="投影片編號版面配置區 3"/>
          <p:cNvSpPr>
            <a:spLocks noGrp="1"/>
          </p:cNvSpPr>
          <p:nvPr>
            <p:ph type="sldNum" sz="quarter" idx="10"/>
          </p:nvPr>
        </p:nvSpPr>
        <p:spPr/>
        <p:txBody>
          <a:bodyPr/>
          <a:lstStyle/>
          <a:p>
            <a:pPr>
              <a:defRPr/>
            </a:pPr>
            <a:fld id="{DB34A43A-7F77-4ACB-974C-B8B2B86CEBB5}" type="slidenum">
              <a:rPr lang="zh-TW" altLang="en-US" smtClean="0"/>
              <a:pPr>
                <a:defRPr/>
              </a:pPr>
              <a:t>26</a:t>
            </a:fld>
            <a:endParaRPr lang="zh-TW" altLang="en-US"/>
          </a:p>
        </p:txBody>
      </p:sp>
    </p:spTree>
    <p:extLst>
      <p:ext uri="{BB962C8B-B14F-4D97-AF65-F5344CB8AC3E}">
        <p14:creationId xmlns:p14="http://schemas.microsoft.com/office/powerpoint/2010/main" val="13374583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再選取完特徵值後</a:t>
            </a:r>
            <a:r>
              <a:rPr lang="en-US" altLang="zh-TW" dirty="0" smtClean="0"/>
              <a:t>,</a:t>
            </a:r>
            <a:r>
              <a:rPr lang="zh-TW" altLang="en-US" dirty="0" smtClean="0"/>
              <a:t>要進行俱樂部偏好分析</a:t>
            </a:r>
          </a:p>
          <a:p>
            <a:r>
              <a:rPr lang="zh-TW" altLang="en-US" dirty="0" smtClean="0"/>
              <a:t>通過使用</a:t>
            </a:r>
            <a:r>
              <a:rPr lang="en-US" altLang="zh-TW" dirty="0" smtClean="0"/>
              <a:t>Beta</a:t>
            </a:r>
            <a:r>
              <a:rPr lang="zh-TW" altLang="en-US" dirty="0" smtClean="0"/>
              <a:t>分析來分類股票的風險值 以符合投資偏好</a:t>
            </a:r>
          </a:p>
          <a:p>
            <a:r>
              <a:rPr lang="zh-TW" altLang="en-US" dirty="0" smtClean="0"/>
              <a:t>將候選股票分為三種類型（風險承擔者，風險中性和風險驅避者）</a:t>
            </a:r>
            <a:endParaRPr lang="en-US" altLang="zh-TW" dirty="0" smtClean="0"/>
          </a:p>
          <a:p>
            <a:endParaRPr lang="en-US" altLang="zh-TW" dirty="0" smtClean="0"/>
          </a:p>
          <a:p>
            <a:r>
              <a:rPr lang="en-US" altLang="zh-TW" dirty="0" smtClean="0"/>
              <a:t>Beta</a:t>
            </a:r>
            <a:r>
              <a:rPr lang="zh-TW" altLang="en-US" dirty="0" smtClean="0"/>
              <a:t>是一個指標用來衡量一個股票或組合相對於總體市場的波動性</a:t>
            </a:r>
            <a:endParaRPr lang="en-US" altLang="zh-TW" dirty="0" smtClean="0"/>
          </a:p>
          <a:p>
            <a:r>
              <a:rPr lang="zh-TW" altLang="en-US" dirty="0" smtClean="0"/>
              <a:t>假如</a:t>
            </a:r>
            <a:r>
              <a:rPr lang="en-US" altLang="zh-TW" dirty="0" smtClean="0"/>
              <a:t>Beta</a:t>
            </a:r>
            <a:r>
              <a:rPr lang="zh-TW" altLang="en-US" dirty="0" smtClean="0"/>
              <a:t>大於</a:t>
            </a:r>
            <a:r>
              <a:rPr lang="en-US" altLang="zh-TW" dirty="0" smtClean="0"/>
              <a:t>1</a:t>
            </a:r>
            <a:r>
              <a:rPr lang="zh-TW" altLang="en-US" dirty="0" smtClean="0"/>
              <a:t> 代表當市場成長時該股票會成長得比市場還多 </a:t>
            </a:r>
            <a:endParaRPr lang="en-US" altLang="zh-TW" dirty="0" smtClean="0"/>
          </a:p>
          <a:p>
            <a:r>
              <a:rPr lang="zh-TW" altLang="en-US" dirty="0" smtClean="0"/>
              <a:t>反之 當市場下跌時 該股票會跌得比市場還多</a:t>
            </a:r>
            <a:endParaRPr lang="en-US" altLang="zh-TW" dirty="0" smtClean="0"/>
          </a:p>
          <a:p>
            <a:r>
              <a:rPr lang="zh-TW" altLang="en-US" dirty="0" smtClean="0"/>
              <a:t>因此我們依照</a:t>
            </a:r>
            <a:r>
              <a:rPr lang="en-US" altLang="zh-TW" dirty="0" smtClean="0"/>
              <a:t>Beta</a:t>
            </a:r>
            <a:r>
              <a:rPr lang="zh-TW" altLang="en-US" dirty="0" smtClean="0"/>
              <a:t>將股票分成高風險、一般風險和低風險三種類型</a:t>
            </a:r>
            <a:endParaRPr lang="en-US" altLang="zh-TW" dirty="0" smtClean="0"/>
          </a:p>
          <a:p>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27</a:t>
            </a:fld>
            <a:endParaRPr lang="zh-TW" altLang="en-US"/>
          </a:p>
        </p:txBody>
      </p:sp>
    </p:spTree>
    <p:extLst>
      <p:ext uri="{BB962C8B-B14F-4D97-AF65-F5344CB8AC3E}">
        <p14:creationId xmlns:p14="http://schemas.microsoft.com/office/powerpoint/2010/main" val="10505872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備忘稿版面配置區 2"/>
              <p:cNvSpPr>
                <a:spLocks noGrp="1"/>
              </p:cNvSpPr>
              <p:nvPr>
                <p:ph type="body" idx="1"/>
              </p:nvPr>
            </p:nvSpPr>
            <p:spPr/>
            <p:txBody>
              <a:bodyPr>
                <a:normAutofit/>
              </a:bodyPr>
              <a:lstStyle/>
              <a:p>
                <a:r>
                  <a:rPr lang="zh-TW" altLang="en-US" dirty="0" smtClean="0"/>
                  <a:t>最後我們整合每一支股票討論版中的所有文章</a:t>
                </a:r>
                <a:endParaRPr lang="en-US" altLang="zh-TW" dirty="0" smtClean="0"/>
              </a:p>
              <a:p>
                <a:r>
                  <a:rPr lang="zh-TW" altLang="en-US" dirty="0" smtClean="0"/>
                  <a:t>得到</a:t>
                </a:r>
                <a:r>
                  <a:rPr lang="zh-TW" altLang="en-US" dirty="0"/>
                  <a:t>每一支股票的</a:t>
                </a:r>
                <a:r>
                  <a:rPr lang="zh-TW" altLang="en-US" dirty="0" smtClean="0"/>
                  <a:t>分數 形成</a:t>
                </a:r>
                <a:r>
                  <a:rPr lang="en-US" altLang="zh-TW" dirty="0" err="1" smtClean="0"/>
                  <a:t>ScoreRank</a:t>
                </a:r>
                <a:r>
                  <a:rPr lang="zh-TW" altLang="en-US" dirty="0" smtClean="0"/>
                  <a:t>這個排名</a:t>
                </a:r>
                <a:endParaRPr lang="en-US" altLang="zh-TW" dirty="0" smtClean="0"/>
              </a:p>
              <a:p>
                <a:r>
                  <a:rPr lang="zh-TW" altLang="en-US" dirty="0" smtClean="0"/>
                  <a:t>然後第二個排名為 從</a:t>
                </a:r>
                <a:r>
                  <a:rPr lang="en-US" altLang="zh-TW" dirty="0" smtClean="0"/>
                  <a:t>LSTM</a:t>
                </a:r>
                <a:r>
                  <a:rPr lang="zh-TW" altLang="en-US" dirty="0" smtClean="0"/>
                  <a:t> 模組產生的結果</a:t>
                </a:r>
                <a:r>
                  <a:rPr lang="en-US" altLang="zh-TW" dirty="0" smtClean="0"/>
                  <a:t>,</a:t>
                </a:r>
                <a:r>
                  <a:rPr lang="zh-TW" altLang="en-US" dirty="0" smtClean="0"/>
                  <a:t>根據投報濾的高低 形成為</a:t>
                </a:r>
                <a:r>
                  <a:rPr lang="en-US" altLang="zh-TW" dirty="0" err="1" smtClean="0"/>
                  <a:t>returnRank</a:t>
                </a:r>
                <a:r>
                  <a:rPr lang="zh-TW" altLang="en-US" dirty="0" smtClean="0"/>
                  <a:t>排名</a:t>
                </a:r>
                <a:endParaRPr lang="en-US" altLang="zh-TW" dirty="0" smtClean="0"/>
              </a:p>
              <a:p>
                <a:r>
                  <a:rPr lang="zh-TW" altLang="en-US" dirty="0" smtClean="0"/>
                  <a:t>我們會將兩個排名相同股票名稱之排名進行相加 </a:t>
                </a:r>
                <a:endParaRPr lang="en-US" altLang="zh-TW" dirty="0" smtClean="0"/>
              </a:p>
              <a:p>
                <a:r>
                  <a:rPr lang="zh-TW" altLang="en-US" dirty="0" smtClean="0"/>
                  <a:t>然後再依據前面所提到的三種風險區間進行分類 </a:t>
                </a:r>
                <a:endParaRPr lang="en-US" altLang="zh-TW" dirty="0" smtClean="0"/>
              </a:p>
              <a:p>
                <a:r>
                  <a:rPr lang="zh-TW" altLang="en-US" dirty="0" smtClean="0"/>
                  <a:t>產生高風險投資組合</a:t>
                </a:r>
                <a:r>
                  <a:rPr lang="en-US" altLang="zh-TW" dirty="0" smtClean="0"/>
                  <a:t>/</a:t>
                </a:r>
                <a:r>
                  <a:rPr lang="zh-TW" altLang="en-US" dirty="0" smtClean="0"/>
                  <a:t>中風險投資組合</a:t>
                </a:r>
                <a:r>
                  <a:rPr lang="en-US" altLang="zh-TW" dirty="0" smtClean="0"/>
                  <a:t>/</a:t>
                </a:r>
                <a:r>
                  <a:rPr lang="zh-TW" altLang="en-US" dirty="0" smtClean="0"/>
                  <a:t>低風險投資組合</a:t>
                </a:r>
                <a:endParaRPr lang="en-US" altLang="zh-TW" dirty="0" smtClean="0"/>
              </a:p>
              <a:p>
                <a:endParaRPr lang="en-US" altLang="zh-TW" dirty="0" smtClean="0"/>
              </a:p>
              <a:p>
                <a:endParaRPr lang="en-US" altLang="zh-TW" dirty="0"/>
              </a:p>
            </p:txBody>
          </p:sp>
        </mc:Choice>
        <mc:Fallback xmlns="">
          <p:sp>
            <p:nvSpPr>
              <p:cNvPr id="3" name="備忘稿版面配置區 2"/>
              <p:cNvSpPr>
                <a:spLocks noGrp="1"/>
              </p:cNvSpPr>
              <p:nvPr>
                <p:ph type="body" idx="1"/>
              </p:nvPr>
            </p:nvSpPr>
            <p:spPr/>
            <p:txBody>
              <a:bodyPr>
                <a:normAutofit/>
              </a:bodyPr>
              <a:lstStyle/>
              <a:p>
                <a:r>
                  <a:rPr lang="zh-TW" altLang="en-US" dirty="0" smtClean="0"/>
                  <a:t>權重分析這邊我們使用</a:t>
                </a:r>
                <a:r>
                  <a:rPr lang="en-US" altLang="zh-TW" dirty="0" smtClean="0"/>
                  <a:t>AHP</a:t>
                </a:r>
                <a:r>
                  <a:rPr lang="zh-TW" altLang="en-US" dirty="0" smtClean="0"/>
                  <a:t>方法，</a:t>
                </a:r>
                <a:endParaRPr lang="en-US" altLang="zh-TW" dirty="0" smtClean="0"/>
              </a:p>
              <a:p>
                <a:r>
                  <a:rPr lang="zh-TW" altLang="en-US" dirty="0" smtClean="0"/>
                  <a:t>他可以透過階層的結構方式來協助解決決策性的問題</a:t>
                </a:r>
                <a:endParaRPr lang="en-US" altLang="zh-TW" dirty="0" smtClean="0"/>
              </a:p>
              <a:p>
                <a:r>
                  <a:rPr lang="zh-TW" altLang="en-US" dirty="0" smtClean="0"/>
                  <a:t>因此我們的目標就是</a:t>
                </a:r>
                <a:r>
                  <a:rPr lang="en-US" altLang="zh-TW" dirty="0" smtClean="0"/>
                  <a:t>:</a:t>
                </a:r>
                <a:r>
                  <a:rPr lang="zh-TW" altLang="en-US" dirty="0" smtClean="0"/>
                  <a:t>這個</a:t>
                </a:r>
                <a:r>
                  <a:rPr lang="en-US" altLang="zh-TW" dirty="0" smtClean="0"/>
                  <a:t>contributor</a:t>
                </a:r>
                <a:r>
                  <a:rPr lang="zh-TW" altLang="en-US" dirty="0" smtClean="0"/>
                  <a:t>適不適合被推薦呢</a:t>
                </a:r>
                <a:r>
                  <a:rPr lang="en-US" altLang="zh-TW" dirty="0" smtClean="0"/>
                  <a:t>?</a:t>
                </a:r>
              </a:p>
              <a:p>
                <a:r>
                  <a:rPr lang="zh-TW" altLang="en-US" dirty="0" smtClean="0"/>
                  <a:t>考慮到的因素有三個</a:t>
                </a:r>
                <a:r>
                  <a:rPr lang="en-US" altLang="zh-TW" dirty="0" smtClean="0"/>
                  <a:t>,</a:t>
                </a:r>
                <a:r>
                  <a:rPr lang="zh-TW" altLang="en-US" dirty="0" smtClean="0"/>
                  <a:t>分別是</a:t>
                </a:r>
                <a:r>
                  <a:rPr lang="en-US" altLang="zh-TW" dirty="0" smtClean="0"/>
                  <a:t>contributor preference, contributor</a:t>
                </a:r>
                <a:r>
                  <a:rPr lang="en-US" altLang="zh-TW" baseline="0" dirty="0" smtClean="0"/>
                  <a:t> history</a:t>
                </a:r>
                <a:r>
                  <a:rPr lang="zh-TW" altLang="en-US" baseline="0" dirty="0" smtClean="0"/>
                  <a:t>和</a:t>
                </a:r>
                <a:r>
                  <a:rPr lang="en-US" altLang="zh-TW" baseline="0" dirty="0" smtClean="0"/>
                  <a:t>social degree</a:t>
                </a:r>
              </a:p>
              <a:p>
                <a:r>
                  <a:rPr lang="zh-TW" altLang="en-US" dirty="0" smtClean="0"/>
                  <a:t>根據這</a:t>
                </a:r>
                <a:r>
                  <a:rPr lang="en-US" altLang="zh-TW" dirty="0" smtClean="0"/>
                  <a:t>3</a:t>
                </a:r>
                <a:r>
                  <a:rPr lang="zh-TW" altLang="en-US" dirty="0" smtClean="0"/>
                  <a:t>個因素可以產生一個</a:t>
                </a:r>
                <a:r>
                  <a:rPr lang="en-US" altLang="zh-TW" dirty="0" smtClean="0"/>
                  <a:t>3X3</a:t>
                </a:r>
                <a:r>
                  <a:rPr lang="zh-TW" altLang="en-US" dirty="0" smtClean="0"/>
                  <a:t>的矩陣</a:t>
                </a:r>
                <a:endParaRPr lang="en-US" altLang="zh-TW" dirty="0" smtClean="0"/>
              </a:p>
              <a:p>
                <a:r>
                  <a:rPr lang="zh-TW" altLang="en-US" dirty="0" smtClean="0"/>
                  <a:t>再根據</a:t>
                </a:r>
                <a:r>
                  <a:rPr lang="en-US" altLang="zh-TW" dirty="0" smtClean="0"/>
                  <a:t>AHP</a:t>
                </a:r>
                <a:r>
                  <a:rPr lang="zh-TW" altLang="en-US" dirty="0" smtClean="0"/>
                  <a:t>的權重公式計算</a:t>
                </a:r>
                <a:r>
                  <a:rPr lang="zh-TW" altLang="en-US" dirty="0" smtClean="0"/>
                  <a:t>出</a:t>
                </a:r>
                <a:r>
                  <a:rPr lang="en-US" altLang="zh-TW" dirty="0" smtClean="0"/>
                  <a:t>3</a:t>
                </a:r>
                <a:r>
                  <a:rPr lang="zh-TW" altLang="en-US" dirty="0" smtClean="0"/>
                  <a:t>者</a:t>
                </a:r>
                <a:r>
                  <a:rPr lang="zh-TW" altLang="en-US" dirty="0" smtClean="0"/>
                  <a:t>的權重，</a:t>
                </a:r>
                <a:endParaRPr lang="en-US" altLang="zh-TW" dirty="0" smtClean="0"/>
              </a:p>
              <a:p>
                <a:r>
                  <a:rPr lang="zh-TW" altLang="en-US" dirty="0" smtClean="0"/>
                  <a:t>得到</a:t>
                </a:r>
                <a:r>
                  <a:rPr lang="en-US" altLang="zh-TW" dirty="0" smtClean="0"/>
                  <a:t>contributor r</a:t>
                </a:r>
                <a:r>
                  <a:rPr lang="zh-TW" altLang="en-US" dirty="0" smtClean="0"/>
                  <a:t>的權重之後，再依據</a:t>
                </a:r>
                <a:r>
                  <a:rPr lang="en-US" altLang="zh-TW" i="0" smtClean="0">
                    <a:latin typeface="Cambria Math" panose="02040503050406030204" pitchFamily="18" charset="0"/>
                  </a:rPr>
                  <a:t>𝑆𝑢𝑖𝑡𝑎𝑏𝑖𝑙𝑖𝑡𝑦</a:t>
                </a:r>
                <a:r>
                  <a:rPr lang="zh-TW" altLang="en-US" dirty="0" smtClean="0"/>
                  <a:t>計算出</a:t>
                </a:r>
                <a:r>
                  <a:rPr lang="zh-TW" altLang="en-US" dirty="0" smtClean="0"/>
                  <a:t>這個</a:t>
                </a:r>
                <a:r>
                  <a:rPr lang="en-US" altLang="zh-TW" dirty="0" smtClean="0"/>
                  <a:t>contributor</a:t>
                </a:r>
                <a:r>
                  <a:rPr lang="zh-TW" altLang="en-US" dirty="0" smtClean="0"/>
                  <a:t>到底</a:t>
                </a:r>
                <a:r>
                  <a:rPr lang="zh-TW" altLang="en-US" dirty="0" smtClean="0"/>
                  <a:t>適不適合</a:t>
                </a:r>
                <a:r>
                  <a:rPr lang="zh-TW" altLang="en-US" dirty="0" smtClean="0"/>
                  <a:t>這個</a:t>
                </a:r>
                <a:r>
                  <a:rPr lang="en-US" altLang="zh-TW" dirty="0" smtClean="0"/>
                  <a:t>task</a:t>
                </a:r>
                <a:endParaRPr lang="en-US" altLang="zh-TW" dirty="0" smtClean="0"/>
              </a:p>
              <a:p>
                <a:r>
                  <a:rPr lang="zh-TW" altLang="en-US" dirty="0" smtClean="0"/>
                  <a:t>計算出來的分數在根據排序之後，</a:t>
                </a:r>
                <a:r>
                  <a:rPr lang="zh-TW" altLang="en-US" dirty="0" smtClean="0"/>
                  <a:t>產生推薦清單給</a:t>
                </a:r>
                <a:r>
                  <a:rPr lang="en-US" altLang="zh-TW" dirty="0" smtClean="0"/>
                  <a:t>requester.</a:t>
                </a:r>
                <a:endParaRPr lang="en-US" altLang="zh-TW" dirty="0" smtClean="0"/>
              </a:p>
              <a:p>
                <a:endParaRPr lang="en-US" altLang="zh-TW" dirty="0" smtClean="0"/>
              </a:p>
            </p:txBody>
          </p:sp>
        </mc:Fallback>
      </mc:AlternateContent>
      <p:sp>
        <p:nvSpPr>
          <p:cNvPr id="4" name="投影片編號版面配置區 3"/>
          <p:cNvSpPr>
            <a:spLocks noGrp="1"/>
          </p:cNvSpPr>
          <p:nvPr>
            <p:ph type="sldNum" sz="quarter" idx="10"/>
          </p:nvPr>
        </p:nvSpPr>
        <p:spPr/>
        <p:txBody>
          <a:bodyPr/>
          <a:lstStyle/>
          <a:p>
            <a:pPr>
              <a:defRPr/>
            </a:pPr>
            <a:fld id="{DB34A43A-7F77-4ACB-974C-B8B2B86CEBB5}" type="slidenum">
              <a:rPr lang="zh-TW" altLang="en-US" smtClean="0"/>
              <a:pPr>
                <a:defRPr/>
              </a:pPr>
              <a:t>28</a:t>
            </a:fld>
            <a:endParaRPr lang="zh-TW" altLang="en-US"/>
          </a:p>
        </p:txBody>
      </p:sp>
    </p:spTree>
    <p:extLst>
      <p:ext uri="{BB962C8B-B14F-4D97-AF65-F5344CB8AC3E}">
        <p14:creationId xmlns:p14="http://schemas.microsoft.com/office/powerpoint/2010/main" val="2894681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zh-TW" altLang="en-US" dirty="0" smtClean="0"/>
              <a:t>首先是系統的流程</a:t>
            </a:r>
            <a:endParaRPr lang="en-US" altLang="zh-TW" dirty="0" smtClean="0"/>
          </a:p>
          <a:p>
            <a:r>
              <a:rPr lang="en-US" altLang="zh-TW" dirty="0" smtClean="0"/>
              <a:t>1.</a:t>
            </a:r>
            <a:r>
              <a:rPr lang="zh-TW" altLang="en-US" dirty="0" smtClean="0"/>
              <a:t> 蒐集兩部分的資料集分別為</a:t>
            </a:r>
            <a:endParaRPr lang="en-US" altLang="zh-TW" dirty="0" smtClean="0"/>
          </a:p>
          <a:p>
            <a:r>
              <a:rPr lang="zh-TW" altLang="en-US" dirty="0" smtClean="0"/>
              <a:t>社群股票討論區的資訊 以及歷史股價</a:t>
            </a:r>
            <a:endParaRPr lang="en-US" altLang="zh-TW" dirty="0" smtClean="0"/>
          </a:p>
          <a:p>
            <a:r>
              <a:rPr lang="en-US" altLang="zh-TW" dirty="0" smtClean="0"/>
              <a:t>2.</a:t>
            </a:r>
            <a:r>
              <a:rPr lang="zh-TW" altLang="en-US" dirty="0" smtClean="0"/>
              <a:t> 然後透過我們提出的混合式推薦系統</a:t>
            </a:r>
            <a:endParaRPr lang="en-US" altLang="zh-TW" dirty="0" smtClean="0"/>
          </a:p>
          <a:p>
            <a:r>
              <a:rPr lang="en-US" altLang="zh-TW" dirty="0" smtClean="0"/>
              <a:t>3.</a:t>
            </a:r>
            <a:r>
              <a:rPr lang="zh-TW" altLang="en-US" dirty="0" smtClean="0"/>
              <a:t> 依據風險大小將股票分別匹配到不同的風險組合 產生三種類型的投資組合</a:t>
            </a:r>
            <a:endParaRPr lang="en-US" altLang="zh-TW" dirty="0" smtClean="0"/>
          </a:p>
          <a:p>
            <a:r>
              <a:rPr lang="en-US" altLang="zh-TW" dirty="0" smtClean="0"/>
              <a:t>4.</a:t>
            </a:r>
            <a:r>
              <a:rPr lang="zh-TW" altLang="en-US" dirty="0" smtClean="0"/>
              <a:t> 最後再依照投資俱樂部偏好推薦他們最適合的投資組合</a:t>
            </a:r>
            <a:endParaRPr lang="en-US" altLang="zh-TW" dirty="0"/>
          </a:p>
        </p:txBody>
      </p:sp>
      <p:sp>
        <p:nvSpPr>
          <p:cNvPr id="29700"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B8462435-61E3-4E16-B99A-403E5C63E522}" type="slidenum">
              <a:rPr kumimoji="0" lang="zh-TW" altLang="en-US" smtClean="0">
                <a:latin typeface="Calibri" panose="020F0502020204030204" pitchFamily="34" charset="0"/>
              </a:rPr>
              <a:pPr/>
              <a:t>29</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23755830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背景源自於近幾年全民理財的興起  原因是全球負利率即將到來</a:t>
            </a:r>
            <a:endParaRPr lang="en-US" altLang="zh-TW" dirty="0" smtClean="0"/>
          </a:p>
          <a:p>
            <a:r>
              <a:rPr lang="zh-TW" altLang="en-US" dirty="0" smtClean="0"/>
              <a:t>彭博社表示，歐洲幾個央行在</a:t>
            </a:r>
            <a:r>
              <a:rPr lang="en-US" altLang="zh-TW" dirty="0" smtClean="0"/>
              <a:t>2014</a:t>
            </a:r>
            <a:r>
              <a:rPr lang="zh-TW" altLang="en-US" dirty="0" smtClean="0"/>
              <a:t>年將利率降至零以下。日本銀行在</a:t>
            </a:r>
            <a:r>
              <a:rPr lang="en-US" altLang="zh-TW" dirty="0" smtClean="0"/>
              <a:t>2016</a:t>
            </a:r>
            <a:r>
              <a:rPr lang="zh-TW" altLang="en-US" dirty="0" smtClean="0"/>
              <a:t>年初採取負利率。瑞士，丹麥和瑞典也採用了負利率</a:t>
            </a:r>
            <a:r>
              <a:rPr lang="zh-TW" altLang="en-US" baseline="0" dirty="0" smtClean="0"/>
              <a:t> </a:t>
            </a:r>
            <a:r>
              <a:rPr lang="zh-TW" altLang="en-US" dirty="0" smtClean="0"/>
              <a:t>以鼓勵投資者 尋求更高的回報</a:t>
            </a:r>
            <a:endParaRPr lang="en-US" altLang="zh-TW" dirty="0" smtClean="0"/>
          </a:p>
          <a:p>
            <a:endParaRPr lang="en-US" altLang="zh-TW" dirty="0" smtClean="0"/>
          </a:p>
          <a:p>
            <a:r>
              <a:rPr lang="zh-TW" altLang="en-US" dirty="0" smtClean="0"/>
              <a:t>而投資俱樂部是個不錯的理財選擇</a:t>
            </a:r>
            <a:endParaRPr lang="en-US" altLang="zh-TW" dirty="0" smtClean="0"/>
          </a:p>
          <a:p>
            <a:r>
              <a:rPr lang="zh-TW" altLang="en-US" dirty="0" smtClean="0"/>
              <a:t>投資俱樂部它可以讓投資者邊投資邊學習</a:t>
            </a:r>
            <a:r>
              <a:rPr lang="en-US" altLang="zh-TW" dirty="0" smtClean="0"/>
              <a:t>,</a:t>
            </a:r>
            <a:r>
              <a:rPr lang="zh-TW" altLang="en-US" dirty="0" smtClean="0"/>
              <a:t>也讓他們共同管理資產</a:t>
            </a:r>
            <a:endParaRPr lang="en-US" altLang="zh-TW" dirty="0" smtClean="0"/>
          </a:p>
          <a:p>
            <a:r>
              <a:rPr lang="zh-TW" altLang="en-US" sz="1200" b="0" i="0" kern="1200" dirty="0" smtClean="0">
                <a:solidFill>
                  <a:schemeClr val="tx1"/>
                </a:solidFill>
                <a:effectLst/>
                <a:latin typeface="+mn-lt"/>
                <a:ea typeface="+mn-ea"/>
                <a:cs typeface="+mn-cs"/>
              </a:rPr>
              <a:t>根據</a:t>
            </a:r>
            <a:r>
              <a:rPr lang="en-US" altLang="zh-TW" sz="1200" b="0" i="0" kern="1200" dirty="0" smtClean="0">
                <a:solidFill>
                  <a:schemeClr val="tx1"/>
                </a:solidFill>
                <a:effectLst/>
                <a:latin typeface="+mn-lt"/>
                <a:ea typeface="+mn-ea"/>
                <a:cs typeface="+mn-cs"/>
              </a:rPr>
              <a:t>BetterInvesting 100</a:t>
            </a:r>
            <a:r>
              <a:rPr lang="zh-TW" altLang="en-US" sz="1200" b="0" i="0" kern="1200" dirty="0" smtClean="0">
                <a:solidFill>
                  <a:schemeClr val="tx1"/>
                </a:solidFill>
                <a:effectLst/>
                <a:latin typeface="+mn-lt"/>
                <a:ea typeface="+mn-ea"/>
                <a:cs typeface="+mn-cs"/>
              </a:rPr>
              <a:t>指數（</a:t>
            </a:r>
            <a:r>
              <a:rPr lang="en-US" altLang="zh-TW" sz="1200" b="0" i="0" kern="1200" dirty="0" smtClean="0">
                <a:solidFill>
                  <a:schemeClr val="tx1"/>
                </a:solidFill>
                <a:effectLst/>
                <a:latin typeface="+mn-lt"/>
                <a:ea typeface="+mn-ea"/>
                <a:cs typeface="+mn-cs"/>
              </a:rPr>
              <a:t>BIXX</a:t>
            </a:r>
            <a:r>
              <a:rPr lang="zh-TW" altLang="en-US" sz="1200" b="0" i="0" kern="1200" dirty="0" smtClean="0">
                <a:solidFill>
                  <a:schemeClr val="tx1"/>
                </a:solidFill>
                <a:effectLst/>
                <a:latin typeface="+mn-lt"/>
                <a:ea typeface="+mn-ea"/>
                <a:cs typeface="+mn-cs"/>
              </a:rPr>
              <a:t>）</a:t>
            </a:r>
            <a:r>
              <a:rPr lang="en-US" altLang="zh-TW" sz="1200" b="0" i="0" kern="1200" dirty="0" err="1" smtClean="0">
                <a:solidFill>
                  <a:schemeClr val="tx1"/>
                </a:solidFill>
                <a:effectLst/>
                <a:latin typeface="+mn-lt"/>
                <a:ea typeface="+mn-ea"/>
                <a:cs typeface="+mn-cs"/>
              </a:rPr>
              <a:t>myclub</a:t>
            </a:r>
            <a:r>
              <a:rPr lang="en-US" altLang="zh-TW" sz="1200" b="0" i="0" kern="1200" dirty="0" smtClean="0">
                <a:solidFill>
                  <a:schemeClr val="tx1"/>
                </a:solidFill>
                <a:effectLst/>
                <a:latin typeface="+mn-lt"/>
                <a:ea typeface="+mn-ea"/>
                <a:cs typeface="+mn-cs"/>
              </a:rPr>
              <a:t> </a:t>
            </a:r>
            <a:r>
              <a:rPr lang="zh-TW" altLang="en-US" sz="1200" b="0" i="0" kern="1200" dirty="0" smtClean="0">
                <a:solidFill>
                  <a:schemeClr val="tx1"/>
                </a:solidFill>
                <a:effectLst/>
                <a:latin typeface="+mn-lt"/>
                <a:ea typeface="+mn-ea"/>
                <a:cs typeface="+mn-cs"/>
              </a:rPr>
              <a:t>投資俱樂部的投資組合清單，顯示在</a:t>
            </a:r>
            <a:r>
              <a:rPr lang="en-US" altLang="zh-TW" sz="1200" b="0" i="0" kern="1200" dirty="0" smtClean="0">
                <a:solidFill>
                  <a:schemeClr val="tx1"/>
                </a:solidFill>
                <a:effectLst/>
                <a:latin typeface="+mn-lt"/>
                <a:ea typeface="+mn-ea"/>
                <a:cs typeface="+mn-cs"/>
              </a:rPr>
              <a:t>10</a:t>
            </a:r>
            <a:r>
              <a:rPr lang="zh-TW" altLang="en-US" sz="1200" b="0" i="0" kern="1200" dirty="0" smtClean="0">
                <a:solidFill>
                  <a:schemeClr val="tx1"/>
                </a:solidFill>
                <a:effectLst/>
                <a:latin typeface="+mn-lt"/>
                <a:ea typeface="+mn-ea"/>
                <a:cs typeface="+mn-cs"/>
              </a:rPr>
              <a:t>年內 </a:t>
            </a:r>
            <a:r>
              <a:rPr lang="en-US" altLang="zh-TW" sz="1200" b="0" i="0" kern="1200" dirty="0" smtClean="0">
                <a:solidFill>
                  <a:schemeClr val="tx1"/>
                </a:solidFill>
                <a:effectLst/>
                <a:latin typeface="+mn-lt"/>
                <a:ea typeface="+mn-ea"/>
                <a:cs typeface="+mn-cs"/>
              </a:rPr>
              <a:t>BIXX</a:t>
            </a:r>
            <a:r>
              <a:rPr lang="zh-TW" altLang="en-US" sz="1200" b="0" i="0" kern="1200" dirty="0" smtClean="0">
                <a:solidFill>
                  <a:schemeClr val="tx1"/>
                </a:solidFill>
                <a:effectLst/>
                <a:latin typeface="+mn-lt"/>
                <a:ea typeface="+mn-ea"/>
                <a:cs typeface="+mn-cs"/>
              </a:rPr>
              <a:t> 每年遞增</a:t>
            </a:r>
            <a:r>
              <a:rPr lang="en-US" altLang="zh-TW" sz="1200" b="0" i="0" kern="1200" dirty="0" smtClean="0">
                <a:solidFill>
                  <a:schemeClr val="tx1"/>
                </a:solidFill>
                <a:effectLst/>
                <a:latin typeface="+mn-lt"/>
                <a:ea typeface="+mn-ea"/>
                <a:cs typeface="+mn-cs"/>
              </a:rPr>
              <a:t>12.3</a:t>
            </a:r>
            <a:r>
              <a:rPr lang="zh-TW" altLang="en-US" sz="1200" b="0" i="0" kern="1200" dirty="0" smtClean="0">
                <a:solidFill>
                  <a:schemeClr val="tx1"/>
                </a:solidFill>
                <a:effectLst/>
                <a:latin typeface="+mn-lt"/>
                <a:ea typeface="+mn-ea"/>
                <a:cs typeface="+mn-cs"/>
              </a:rPr>
              <a:t>％，而</a:t>
            </a:r>
            <a:r>
              <a:rPr lang="en-US" altLang="zh-TW" sz="1200" b="0" i="0" kern="1200" dirty="0" smtClean="0">
                <a:solidFill>
                  <a:schemeClr val="tx1"/>
                </a:solidFill>
                <a:effectLst/>
                <a:latin typeface="+mn-lt"/>
                <a:ea typeface="+mn-ea"/>
                <a:cs typeface="+mn-cs"/>
              </a:rPr>
              <a:t>S&amp;P500</a:t>
            </a:r>
            <a:r>
              <a:rPr lang="zh-TW" altLang="en-US" sz="1200" b="0" i="0" kern="1200" dirty="0" smtClean="0">
                <a:solidFill>
                  <a:schemeClr val="tx1"/>
                </a:solidFill>
                <a:effectLst/>
                <a:latin typeface="+mn-lt"/>
                <a:ea typeface="+mn-ea"/>
                <a:cs typeface="+mn-cs"/>
              </a:rPr>
              <a:t>年成長率只有</a:t>
            </a:r>
            <a:r>
              <a:rPr lang="en-US" altLang="zh-TW" sz="1200" b="0" i="0" kern="1200" dirty="0" smtClean="0">
                <a:solidFill>
                  <a:schemeClr val="tx1"/>
                </a:solidFill>
                <a:effectLst/>
                <a:latin typeface="+mn-lt"/>
                <a:ea typeface="+mn-ea"/>
                <a:cs typeface="+mn-cs"/>
              </a:rPr>
              <a:t>11.0</a:t>
            </a:r>
            <a:r>
              <a:rPr lang="zh-TW" altLang="en-US" sz="1200" b="0" i="0" kern="1200" dirty="0" smtClean="0">
                <a:solidFill>
                  <a:schemeClr val="tx1"/>
                </a:solidFill>
                <a:effectLst/>
                <a:latin typeface="+mn-lt"/>
                <a:ea typeface="+mn-ea"/>
                <a:cs typeface="+mn-cs"/>
              </a:rPr>
              <a:t>％ </a:t>
            </a:r>
            <a:endParaRPr lang="en-US" altLang="zh-TW" sz="1200" b="0" i="0" kern="1200" dirty="0" smtClean="0">
              <a:solidFill>
                <a:schemeClr val="tx1"/>
              </a:solidFill>
              <a:effectLst/>
              <a:latin typeface="+mn-lt"/>
              <a:ea typeface="+mn-ea"/>
              <a:cs typeface="+mn-cs"/>
            </a:endParaRPr>
          </a:p>
          <a:p>
            <a:r>
              <a:rPr lang="zh-TW" altLang="en-US" sz="1200" b="0" i="0" kern="1200" dirty="0" smtClean="0">
                <a:solidFill>
                  <a:schemeClr val="tx1"/>
                </a:solidFill>
                <a:effectLst/>
                <a:latin typeface="+mn-lt"/>
                <a:ea typeface="+mn-ea"/>
                <a:cs typeface="+mn-cs"/>
              </a:rPr>
              <a:t>但由於</a:t>
            </a:r>
            <a:r>
              <a:rPr lang="en-US" altLang="zh-TW" sz="1200" b="0" i="0" kern="1200" dirty="0" smtClean="0">
                <a:solidFill>
                  <a:schemeClr val="tx1"/>
                </a:solidFill>
                <a:effectLst/>
                <a:latin typeface="+mn-lt"/>
                <a:ea typeface="+mn-ea"/>
                <a:cs typeface="+mn-cs"/>
              </a:rPr>
              <a:t>2007 - 2008</a:t>
            </a:r>
            <a:r>
              <a:rPr lang="zh-TW" altLang="en-US" sz="1200" b="0" i="0" kern="1200" dirty="0" smtClean="0">
                <a:solidFill>
                  <a:schemeClr val="tx1"/>
                </a:solidFill>
                <a:effectLst/>
                <a:latin typeface="+mn-lt"/>
                <a:ea typeface="+mn-ea"/>
                <a:cs typeface="+mn-cs"/>
              </a:rPr>
              <a:t>年的金融危機，投資俱樂部的數量已經減少。</a:t>
            </a:r>
            <a:endParaRPr lang="en-US" altLang="zh-TW" sz="1200" b="0" i="0" kern="1200" dirty="0" smtClean="0">
              <a:solidFill>
                <a:schemeClr val="tx1"/>
              </a:solidFill>
              <a:effectLst/>
              <a:latin typeface="+mn-lt"/>
              <a:ea typeface="+mn-ea"/>
              <a:cs typeface="+mn-cs"/>
            </a:endParaRPr>
          </a:p>
          <a:p>
            <a:endParaRPr lang="en-US" altLang="zh-TW" sz="1200" b="0" i="0" kern="1200" dirty="0" smtClean="0">
              <a:solidFill>
                <a:schemeClr val="tx1"/>
              </a:solidFill>
              <a:effectLst/>
              <a:latin typeface="+mn-lt"/>
              <a:ea typeface="+mn-ea"/>
              <a:cs typeface="+mn-cs"/>
            </a:endParaRPr>
          </a:p>
          <a:p>
            <a:r>
              <a:rPr lang="zh-TW" altLang="en-US" dirty="0" smtClean="0"/>
              <a:t>另一方面隨著網路及科技的興起，運用群眾意見和人工智能來投資逐漸變得可行</a:t>
            </a:r>
            <a:endParaRPr lang="en-US" altLang="zh-TW" dirty="0" smtClean="0"/>
          </a:p>
          <a:p>
            <a:r>
              <a:rPr lang="en-US" altLang="zh-TW" dirty="0" smtClean="0"/>
              <a:t>2011</a:t>
            </a:r>
            <a:r>
              <a:rPr lang="zh-TW" altLang="en-US" dirty="0" smtClean="0"/>
              <a:t>年的論文曾提到 在</a:t>
            </a:r>
            <a:r>
              <a:rPr lang="en-US" altLang="zh-TW" dirty="0" smtClean="0"/>
              <a:t>Twitter</a:t>
            </a:r>
            <a:r>
              <a:rPr lang="zh-TW" altLang="en-US" dirty="0" smtClean="0"/>
              <a:t>上利用公共情緒提高每天股價的預測性</a:t>
            </a:r>
            <a:endParaRPr lang="en-US" altLang="zh-TW" dirty="0" smtClean="0"/>
          </a:p>
          <a:p>
            <a:r>
              <a:rPr lang="zh-TW" altLang="en-US" dirty="0" smtClean="0"/>
              <a:t>而另一篇研究發現 長期短期記憶在金融投資上（</a:t>
            </a:r>
            <a:r>
              <a:rPr lang="en-US" altLang="zh-TW" dirty="0" smtClean="0"/>
              <a:t>LSTM</a:t>
            </a:r>
            <a:r>
              <a:rPr lang="zh-TW" altLang="en-US" dirty="0" smtClean="0"/>
              <a:t>）具有比其他算法更高的預測精度</a:t>
            </a:r>
          </a:p>
          <a:p>
            <a:endParaRPr lang="en-US" altLang="zh-TW" dirty="0" smtClean="0"/>
          </a:p>
          <a:p>
            <a:r>
              <a:rPr lang="zh-TW" altLang="en-US" sz="1200" b="0" i="0" kern="1200" dirty="0" smtClean="0">
                <a:solidFill>
                  <a:schemeClr val="tx1"/>
                </a:solidFill>
                <a:effectLst/>
                <a:latin typeface="+mn-lt"/>
                <a:ea typeface="+mn-ea"/>
                <a:cs typeface="+mn-cs"/>
              </a:rPr>
              <a:t/>
            </a:r>
            <a:br>
              <a:rPr lang="zh-TW" altLang="en-US" sz="1200" b="0" i="0" kern="1200" dirty="0" smtClean="0">
                <a:solidFill>
                  <a:schemeClr val="tx1"/>
                </a:solidFill>
                <a:effectLst/>
                <a:latin typeface="+mn-lt"/>
                <a:ea typeface="+mn-ea"/>
                <a:cs typeface="+mn-cs"/>
              </a:rPr>
            </a:br>
            <a:endParaRPr lang="en-US" altLang="zh-TW" dirty="0"/>
          </a:p>
        </p:txBody>
      </p:sp>
      <p:sp>
        <p:nvSpPr>
          <p:cNvPr id="11268"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728E7A7E-2E13-4B5A-9E8B-9A53CC305B22}" type="slidenum">
              <a:rPr kumimoji="0" lang="zh-TW" altLang="en-US" smtClean="0">
                <a:latin typeface="Calibri" panose="020F0502020204030204" pitchFamily="34" charset="0"/>
              </a:rPr>
              <a:pPr/>
              <a:t>3</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16340530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本研究運用社群平台：</a:t>
            </a:r>
            <a:r>
              <a:rPr lang="en-US" altLang="zh-TW" dirty="0" err="1" smtClean="0"/>
              <a:t>StockTwits</a:t>
            </a: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我們選擇</a:t>
            </a:r>
            <a:r>
              <a:rPr lang="en-US" altLang="zh-TW" dirty="0" smtClean="0"/>
              <a:t>236</a:t>
            </a:r>
            <a:r>
              <a:rPr lang="zh-TW" altLang="en-US" dirty="0" smtClean="0"/>
              <a:t>隻股票且是</a:t>
            </a:r>
            <a:r>
              <a:rPr lang="en-US" altLang="zh-TW" dirty="0" smtClean="0"/>
              <a:t>SP500</a:t>
            </a:r>
            <a:r>
              <a:rPr lang="zh-TW" altLang="en-US" dirty="0" smtClean="0"/>
              <a:t>的成份股作為我們的分析標的物</a:t>
            </a: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收集區間</a:t>
            </a:r>
            <a:r>
              <a:rPr lang="en-US" altLang="zh-TW" dirty="0" smtClean="0"/>
              <a:t>2017/11</a:t>
            </a:r>
            <a:r>
              <a:rPr lang="zh-TW" altLang="en-US" dirty="0" smtClean="0"/>
              <a:t>到</a:t>
            </a:r>
            <a:r>
              <a:rPr lang="en-US" altLang="zh-TW" dirty="0" smtClean="0"/>
              <a:t>2018/2</a:t>
            </a:r>
            <a:r>
              <a:rPr lang="zh-TW" altLang="en-US" dirty="0" smtClean="0"/>
              <a:t> 共有</a:t>
            </a:r>
            <a:r>
              <a:rPr lang="en-US" altLang="zh-TW" dirty="0" smtClean="0"/>
              <a:t>22</a:t>
            </a:r>
            <a:r>
              <a:rPr lang="zh-TW" altLang="en-US" dirty="0" smtClean="0"/>
              <a:t>萬多比 然後有</a:t>
            </a:r>
            <a:r>
              <a:rPr lang="en-US" altLang="zh-TW" dirty="0" smtClean="0"/>
              <a:t>11152</a:t>
            </a:r>
            <a:r>
              <a:rPr lang="zh-TW" altLang="en-US" dirty="0" smtClean="0"/>
              <a:t>個發文者</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30</a:t>
            </a:fld>
            <a:endParaRPr lang="zh-TW" altLang="en-US"/>
          </a:p>
        </p:txBody>
      </p:sp>
    </p:spTree>
    <p:extLst>
      <p:ext uri="{BB962C8B-B14F-4D97-AF65-F5344CB8AC3E}">
        <p14:creationId xmlns:p14="http://schemas.microsoft.com/office/powerpoint/2010/main" val="6615295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第二個數據來源是 由</a:t>
            </a:r>
            <a:r>
              <a:rPr lang="en-US" altLang="zh-TW" dirty="0" smtClean="0"/>
              <a:t>Yahoo</a:t>
            </a:r>
            <a:r>
              <a:rPr lang="zh-TW" altLang="en-US" dirty="0" smtClean="0"/>
              <a:t> </a:t>
            </a:r>
            <a:r>
              <a:rPr lang="en-US" altLang="zh-TW" dirty="0" smtClean="0"/>
              <a:t>Financial</a:t>
            </a:r>
            <a:r>
              <a:rPr lang="zh-TW" altLang="en-US" dirty="0" smtClean="0"/>
              <a:t> </a:t>
            </a:r>
            <a:r>
              <a:rPr lang="en-US" altLang="zh-TW" dirty="0" err="1" smtClean="0"/>
              <a:t>Api</a:t>
            </a:r>
            <a:r>
              <a:rPr lang="zh-TW" altLang="en-US" dirty="0" smtClean="0"/>
              <a:t> 抓下來的</a:t>
            </a: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我們抓取的特徵直如下圖所示 </a:t>
            </a: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然後我們抓取的時間由</a:t>
            </a:r>
            <a:r>
              <a:rPr lang="en-US" altLang="zh-TW" dirty="0" smtClean="0"/>
              <a:t>2014/1</a:t>
            </a:r>
            <a:r>
              <a:rPr lang="zh-TW" altLang="en-US" dirty="0" smtClean="0"/>
              <a:t>到</a:t>
            </a:r>
            <a:r>
              <a:rPr lang="en-US" altLang="zh-TW" dirty="0" smtClean="0"/>
              <a:t>2018/3/2</a:t>
            </a:r>
            <a:r>
              <a:rPr lang="zh-TW" altLang="en-US" dirty="0" smtClean="0"/>
              <a:t>號</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31</a:t>
            </a:fld>
            <a:endParaRPr lang="zh-TW" altLang="en-US"/>
          </a:p>
        </p:txBody>
      </p:sp>
    </p:spTree>
    <p:extLst>
      <p:ext uri="{BB962C8B-B14F-4D97-AF65-F5344CB8AC3E}">
        <p14:creationId xmlns:p14="http://schemas.microsoft.com/office/powerpoint/2010/main" val="399938032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處理的方式就如第三章架構所述</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這裡列出一些詳細的表格來闡述過程</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dirty="0"/>
              <a:t>Stop words</a:t>
            </a:r>
            <a:r>
              <a:rPr lang="zh-TW" altLang="en-US" dirty="0"/>
              <a:t>就是一些 </a:t>
            </a:r>
            <a:r>
              <a:rPr lang="en-US" altLang="zh-TW" dirty="0"/>
              <a:t>a</a:t>
            </a:r>
            <a:r>
              <a:rPr lang="zh-TW" altLang="en-US" dirty="0"/>
              <a:t>、</a:t>
            </a:r>
            <a:r>
              <a:rPr lang="en-US" altLang="zh-TW" dirty="0"/>
              <a:t>about</a:t>
            </a:r>
            <a:r>
              <a:rPr lang="zh-TW" altLang="en-US" dirty="0"/>
              <a:t>、</a:t>
            </a:r>
            <a:r>
              <a:rPr lang="en-US" altLang="zh-TW" dirty="0"/>
              <a:t>and</a:t>
            </a:r>
            <a:r>
              <a:rPr lang="zh-TW" altLang="en-US" dirty="0"/>
              <a:t>等不重要的</a:t>
            </a:r>
            <a:r>
              <a:rPr lang="zh-TW" altLang="en-US" dirty="0" smtClean="0"/>
              <a:t>字</a:t>
            </a: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我們會去除這類的字詞然後再透過字根還原的方式來做前處理</a:t>
            </a: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下方表個就是我們前處理完的結果</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32</a:t>
            </a:fld>
            <a:endParaRPr lang="zh-TW" altLang="en-US"/>
          </a:p>
        </p:txBody>
      </p:sp>
    </p:spTree>
    <p:extLst>
      <p:ext uri="{BB962C8B-B14F-4D97-AF65-F5344CB8AC3E}">
        <p14:creationId xmlns:p14="http://schemas.microsoft.com/office/powerpoint/2010/main" val="16145785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再來是文章情緒分數的部分</a:t>
            </a: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我們採用市場情緒字典</a:t>
            </a:r>
            <a:r>
              <a:rPr lang="en-US" altLang="zh-TW" dirty="0" smtClean="0"/>
              <a:t>,</a:t>
            </a:r>
            <a:r>
              <a:rPr lang="zh-TW" altLang="en-US" dirty="0" smtClean="0"/>
              <a:t>原因是她也是採用</a:t>
            </a:r>
            <a:r>
              <a:rPr lang="en-US" altLang="zh-TW" dirty="0" err="1" smtClean="0"/>
              <a:t>StockTwits</a:t>
            </a:r>
            <a:r>
              <a:rPr lang="zh-TW" altLang="en-US" dirty="0" smtClean="0"/>
              <a:t>作為實驗依據所做出來的金融字典</a:t>
            </a: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她包含</a:t>
            </a:r>
            <a:r>
              <a:rPr lang="en-US" altLang="zh-TW" dirty="0" smtClean="0"/>
              <a:t>6669</a:t>
            </a:r>
            <a:r>
              <a:rPr lang="zh-TW" altLang="en-US" dirty="0" smtClean="0"/>
              <a:t>個正像的字詞</a:t>
            </a:r>
            <a:r>
              <a:rPr lang="en-US" altLang="zh-TW" dirty="0" smtClean="0"/>
              <a:t>,1662</a:t>
            </a:r>
            <a:r>
              <a:rPr lang="zh-TW" altLang="en-US" dirty="0" smtClean="0"/>
              <a:t>個負面字詞</a:t>
            </a: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她是一個</a:t>
            </a:r>
            <a:r>
              <a:rPr lang="en-US" altLang="zh-TW" dirty="0" err="1" smtClean="0"/>
              <a:t>json</a:t>
            </a:r>
            <a:r>
              <a:rPr lang="en-US" altLang="zh-TW" dirty="0" smtClean="0"/>
              <a:t> </a:t>
            </a:r>
            <a:r>
              <a:rPr lang="zh-TW" altLang="en-US" dirty="0" smtClean="0"/>
              <a:t>檔 如左圖所示 我們會採用的</a:t>
            </a:r>
            <a:r>
              <a:rPr lang="en-US" altLang="zh-TW" dirty="0" smtClean="0"/>
              <a:t>market-sentiment</a:t>
            </a:r>
            <a:r>
              <a:rPr lang="zh-TW" altLang="en-US" dirty="0" smtClean="0"/>
              <a:t>分數  </a:t>
            </a: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右圖為簡單舉例一些正反面的詞</a:t>
            </a: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下圖則是 實驗後的結果</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33</a:t>
            </a:fld>
            <a:endParaRPr lang="zh-TW" altLang="en-US"/>
          </a:p>
        </p:txBody>
      </p:sp>
    </p:spTree>
    <p:extLst>
      <p:ext uri="{BB962C8B-B14F-4D97-AF65-F5344CB8AC3E}">
        <p14:creationId xmlns:p14="http://schemas.microsoft.com/office/powerpoint/2010/main" val="28700842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第二個專業字分數 </a:t>
            </a:r>
            <a:endParaRPr lang="en-US" altLang="zh-TW" dirty="0" smtClean="0"/>
          </a:p>
          <a:p>
            <a:pPr marL="0" marR="0" lvl="1"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我們採用</a:t>
            </a:r>
            <a:r>
              <a:rPr lang="zh-TW" altLang="en-US" baseline="0" dirty="0" smtClean="0"/>
              <a:t> </a:t>
            </a:r>
            <a:r>
              <a:rPr lang="en-US" altLang="zh-TW" dirty="0" err="1" smtClean="0"/>
              <a:t>Loughran</a:t>
            </a:r>
            <a:r>
              <a:rPr lang="en-US" altLang="zh-TW" dirty="0" smtClean="0"/>
              <a:t> and McDonald</a:t>
            </a:r>
            <a:r>
              <a:rPr lang="zh-TW" altLang="en-US" dirty="0" smtClean="0"/>
              <a:t> 的六個資料及作為依據</a:t>
            </a:r>
            <a:endParaRPr lang="en-US" altLang="zh-TW" dirty="0" smtClean="0"/>
          </a:p>
          <a:p>
            <a:pPr marL="0" marR="0" lvl="1"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上圖為 簡單舉例裡面的內容 </a:t>
            </a:r>
            <a:r>
              <a:rPr lang="en-US" altLang="zh-TW" sz="1200" kern="100" dirty="0" smtClean="0">
                <a:effectLst/>
              </a:rPr>
              <a:t>abnormally </a:t>
            </a:r>
            <a:r>
              <a:rPr lang="zh-TW" altLang="en-US" sz="1200" kern="100" dirty="0" smtClean="0">
                <a:effectLst/>
              </a:rPr>
              <a:t> </a:t>
            </a:r>
            <a:r>
              <a:rPr lang="en-US" altLang="zh-TW" sz="1200" kern="100" dirty="0" smtClean="0">
                <a:effectLst/>
              </a:rPr>
              <a:t>enhancement </a:t>
            </a:r>
            <a:r>
              <a:rPr lang="zh-TW" altLang="en-US" sz="1200" kern="100" dirty="0" smtClean="0">
                <a:effectLst/>
              </a:rPr>
              <a:t>這些</a:t>
            </a:r>
            <a:endParaRPr lang="en-US" altLang="zh-TW" sz="1200" kern="100" dirty="0" smtClean="0">
              <a:effectLst/>
            </a:endParaRPr>
          </a:p>
          <a:p>
            <a:pPr marL="0" marR="0" lvl="1" indent="0" algn="l" defTabSz="914400" rtl="0" eaLnBrk="0" fontAlgn="base" latinLnBrk="0" hangingPunct="0">
              <a:lnSpc>
                <a:spcPct val="100000"/>
              </a:lnSpc>
              <a:spcBef>
                <a:spcPct val="30000"/>
              </a:spcBef>
              <a:spcAft>
                <a:spcPct val="0"/>
              </a:spcAft>
              <a:buClrTx/>
              <a:buSzTx/>
              <a:buFontTx/>
              <a:buNone/>
              <a:tabLst/>
              <a:defRPr/>
            </a:pPr>
            <a:r>
              <a:rPr lang="zh-TW" altLang="en-US" sz="1200" kern="100" dirty="0" smtClean="0">
                <a:effectLst/>
              </a:rPr>
              <a:t>然後下圖為實驗結果 根據第三章的公事算出來的分數</a:t>
            </a: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 </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34</a:t>
            </a:fld>
            <a:endParaRPr lang="zh-TW" altLang="en-US"/>
          </a:p>
        </p:txBody>
      </p:sp>
    </p:spTree>
    <p:extLst>
      <p:ext uri="{BB962C8B-B14F-4D97-AF65-F5344CB8AC3E}">
        <p14:creationId xmlns:p14="http://schemas.microsoft.com/office/powerpoint/2010/main" val="30346767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再來是人的部份</a:t>
            </a:r>
            <a:r>
              <a:rPr lang="en-US" altLang="zh-TW" dirty="0" smtClean="0"/>
              <a:t>,</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上圖為我們在</a:t>
            </a:r>
            <a:r>
              <a:rPr lang="en-US" altLang="zh-TW" dirty="0" err="1" smtClean="0"/>
              <a:t>StockTwits</a:t>
            </a:r>
            <a:r>
              <a:rPr lang="zh-TW" altLang="en-US" dirty="0" smtClean="0"/>
              <a:t>上面抓到的四個指標的資料</a:t>
            </a: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中間為我們計算 專業分數 所需的值</a:t>
            </a: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下圖為 我們結果第三章的公式所算出來的活躍度分數和專業分數</a:t>
            </a:r>
            <a:endParaRPr lang="en-US" altLang="zh-TW" dirty="0" smtClean="0"/>
          </a:p>
        </p:txBody>
      </p:sp>
      <p:sp>
        <p:nvSpPr>
          <p:cNvPr id="4" name="投影片編號版面配置區 3"/>
          <p:cNvSpPr>
            <a:spLocks noGrp="1"/>
          </p:cNvSpPr>
          <p:nvPr>
            <p:ph type="sldNum" sz="quarter" idx="10"/>
          </p:nvPr>
        </p:nvSpPr>
        <p:spPr/>
        <p:txBody>
          <a:bodyPr/>
          <a:lstStyle/>
          <a:p>
            <a:pPr>
              <a:defRPr/>
            </a:pPr>
            <a:fld id="{DB34A43A-7F77-4ACB-974C-B8B2B86CEBB5}" type="slidenum">
              <a:rPr lang="zh-TW" altLang="en-US" smtClean="0"/>
              <a:pPr>
                <a:defRPr/>
              </a:pPr>
              <a:t>35</a:t>
            </a:fld>
            <a:endParaRPr lang="zh-TW" altLang="en-US"/>
          </a:p>
        </p:txBody>
      </p:sp>
    </p:spTree>
    <p:extLst>
      <p:ext uri="{BB962C8B-B14F-4D97-AF65-F5344CB8AC3E}">
        <p14:creationId xmlns:p14="http://schemas.microsoft.com/office/powerpoint/2010/main" val="19440270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smtClean="0"/>
              <a:t>再來就是股票的部份 </a:t>
            </a:r>
            <a:endParaRPr kumimoji="1" lang="en-US" altLang="zh-TW" dirty="0" smtClean="0"/>
          </a:p>
          <a:p>
            <a:r>
              <a:rPr kumimoji="1" lang="zh-TW" altLang="en-US" dirty="0" smtClean="0"/>
              <a:t>我們透過</a:t>
            </a:r>
            <a:r>
              <a:rPr kumimoji="1" lang="en-US" altLang="zh-TW" dirty="0" smtClean="0"/>
              <a:t>LSTM </a:t>
            </a:r>
            <a:r>
              <a:rPr kumimoji="1" lang="zh-TW" altLang="en-US" dirty="0" smtClean="0"/>
              <a:t>預測區間為</a:t>
            </a:r>
            <a:r>
              <a:rPr kumimoji="1" lang="en-US" altLang="zh-TW" dirty="0" smtClean="0"/>
              <a:t>2018/2/5-2018/3/2</a:t>
            </a:r>
          </a:p>
          <a:p>
            <a:r>
              <a:rPr kumimoji="1" lang="zh-TW" altLang="en-US" dirty="0" smtClean="0"/>
              <a:t>上圖為 欄位為 我們預測在</a:t>
            </a:r>
            <a:r>
              <a:rPr kumimoji="1" lang="en-US" altLang="zh-TW" dirty="0" smtClean="0"/>
              <a:t>2/5</a:t>
            </a:r>
            <a:r>
              <a:rPr kumimoji="1" lang="zh-TW" altLang="en-US" dirty="0" smtClean="0"/>
              <a:t>號的價格  </a:t>
            </a:r>
            <a:r>
              <a:rPr kumimoji="1" lang="en-US" altLang="zh-TW" dirty="0" smtClean="0"/>
              <a:t>3/2</a:t>
            </a:r>
            <a:r>
              <a:rPr kumimoji="1" lang="zh-TW" altLang="en-US" dirty="0" smtClean="0"/>
              <a:t>預測的價格 </a:t>
            </a:r>
            <a:r>
              <a:rPr kumimoji="1" lang="en-US" altLang="zh-TW" dirty="0" smtClean="0"/>
              <a:t>,</a:t>
            </a:r>
            <a:r>
              <a:rPr kumimoji="1" lang="zh-TW" altLang="en-US" dirty="0" smtClean="0"/>
              <a:t>變動價格 與變動百分比</a:t>
            </a:r>
            <a:endParaRPr kumimoji="1" lang="en-US" altLang="zh-TW" dirty="0" smtClean="0"/>
          </a:p>
          <a:p>
            <a:endParaRPr kumimoji="1" lang="en-US" altLang="zh-TW" dirty="0" smtClean="0"/>
          </a:p>
          <a:p>
            <a:r>
              <a:rPr kumimoji="1" lang="zh-TW" altLang="en-US" dirty="0" smtClean="0"/>
              <a:t>中間這張圖 則是定義股票類別 </a:t>
            </a:r>
            <a:r>
              <a:rPr kumimoji="1" lang="en-US" altLang="zh-TW" dirty="0" smtClean="0"/>
              <a:t>,</a:t>
            </a:r>
            <a:r>
              <a:rPr kumimoji="1" lang="zh-TW" altLang="en-US" dirty="0" smtClean="0"/>
              <a:t>我們透過</a:t>
            </a:r>
            <a:r>
              <a:rPr kumimoji="1" lang="en-US" altLang="zh-TW" dirty="0" smtClean="0"/>
              <a:t>beta</a:t>
            </a:r>
            <a:r>
              <a:rPr kumimoji="1" lang="zh-TW" altLang="en-US" dirty="0" smtClean="0"/>
              <a:t>值 來區分三種類型的股票 高風險 有</a:t>
            </a:r>
            <a:r>
              <a:rPr kumimoji="1" lang="en-US" altLang="zh-TW" dirty="0" smtClean="0"/>
              <a:t>39</a:t>
            </a:r>
            <a:r>
              <a:rPr kumimoji="1" lang="zh-TW" altLang="en-US" dirty="0" smtClean="0"/>
              <a:t>隻 中風險</a:t>
            </a:r>
            <a:r>
              <a:rPr kumimoji="1" lang="en-US" altLang="zh-TW" dirty="0" smtClean="0"/>
              <a:t>137</a:t>
            </a:r>
            <a:r>
              <a:rPr kumimoji="1" lang="zh-TW" altLang="en-US" dirty="0" smtClean="0"/>
              <a:t>隻 低風險 有</a:t>
            </a:r>
            <a:r>
              <a:rPr kumimoji="1" lang="en-US" altLang="zh-TW" dirty="0" smtClean="0"/>
              <a:t>40</a:t>
            </a:r>
            <a:r>
              <a:rPr kumimoji="1" lang="zh-TW" altLang="en-US" dirty="0" smtClean="0"/>
              <a:t>隻</a:t>
            </a:r>
            <a:endParaRPr kumimoji="1" lang="en-US" altLang="zh-TW" dirty="0" smtClean="0"/>
          </a:p>
          <a:p>
            <a:r>
              <a:rPr kumimoji="1" lang="zh-TW" altLang="en-US" dirty="0" smtClean="0"/>
              <a:t>在確定好每支股票後風險值後</a:t>
            </a:r>
            <a:endParaRPr kumimoji="1" lang="en-US" altLang="zh-TW" dirty="0" smtClean="0"/>
          </a:p>
          <a:p>
            <a:endParaRPr kumimoji="1" lang="en-US" altLang="zh-TW" dirty="0" smtClean="0"/>
          </a:p>
          <a:p>
            <a:r>
              <a:rPr kumimoji="1" lang="zh-TW" altLang="en-US" dirty="0" smtClean="0"/>
              <a:t>最後則是判斷投資俱樂部的投資偏好 我們透過</a:t>
            </a:r>
            <a:r>
              <a:rPr kumimoji="1" lang="en-US" altLang="zh-TW" dirty="0" smtClean="0"/>
              <a:t>TFIDF</a:t>
            </a:r>
            <a:r>
              <a:rPr kumimoji="1" lang="zh-TW" altLang="en-US" dirty="0" smtClean="0"/>
              <a:t>分析投資俱樂部每位成員的評論</a:t>
            </a:r>
            <a:r>
              <a:rPr kumimoji="1" lang="en-US" altLang="zh-TW" dirty="0" smtClean="0"/>
              <a:t>,</a:t>
            </a:r>
            <a:r>
              <a:rPr kumimoji="1" lang="zh-TW" altLang="en-US" dirty="0" smtClean="0"/>
              <a:t>找到能代表他們言論的股票</a:t>
            </a:r>
            <a:r>
              <a:rPr kumimoji="1" lang="en-US" altLang="zh-TW" dirty="0" smtClean="0"/>
              <a:t>,</a:t>
            </a:r>
            <a:r>
              <a:rPr kumimoji="1" lang="zh-TW" altLang="en-US" dirty="0" smtClean="0"/>
              <a:t>再來透過計算股票出現次數 如下圖所示 從這張表我們可以看到他們最常談論的四肢股票</a:t>
            </a:r>
            <a:r>
              <a:rPr kumimoji="1" lang="zh-TW" altLang="en-US" baseline="0" dirty="0" smtClean="0"/>
              <a:t> 有三隻股票適中度風險的</a:t>
            </a:r>
            <a:r>
              <a:rPr kumimoji="1" lang="en-US" altLang="zh-TW" baseline="0" dirty="0" smtClean="0"/>
              <a:t>,</a:t>
            </a:r>
            <a:r>
              <a:rPr kumimoji="1" lang="zh-TW" altLang="en-US" baseline="0" dirty="0" smtClean="0"/>
              <a:t>因此我們判斷這個俱樂部是中性風險的投資俱樂部</a:t>
            </a:r>
            <a:r>
              <a:rPr kumimoji="1" lang="en-US" altLang="zh-TW" baseline="0" dirty="0" smtClean="0"/>
              <a:t>,</a:t>
            </a:r>
            <a:r>
              <a:rPr kumimoji="1" lang="zh-TW" altLang="en-US" baseline="0" dirty="0" smtClean="0"/>
              <a:t>來滿足大部分投資者的需求</a:t>
            </a:r>
            <a:endParaRPr kumimoji="1" lang="en-US" altLang="zh-TW" dirty="0" smtClean="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36</a:t>
            </a:fld>
            <a:endParaRPr lang="zh-TW" altLang="en-US"/>
          </a:p>
        </p:txBody>
      </p:sp>
    </p:spTree>
    <p:extLst>
      <p:ext uri="{BB962C8B-B14F-4D97-AF65-F5344CB8AC3E}">
        <p14:creationId xmlns:p14="http://schemas.microsoft.com/office/powerpoint/2010/main" val="4953545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最後為我們三種類型的投資組合</a:t>
            </a: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每個清單裡面個有七支股票</a:t>
            </a:r>
            <a:endParaRPr lang="en-US" altLang="zh-TW" dirty="0"/>
          </a:p>
        </p:txBody>
      </p:sp>
      <p:sp>
        <p:nvSpPr>
          <p:cNvPr id="4" name="投影片編號版面配置區 3"/>
          <p:cNvSpPr>
            <a:spLocks noGrp="1"/>
          </p:cNvSpPr>
          <p:nvPr>
            <p:ph type="sldNum" sz="quarter" idx="10"/>
          </p:nvPr>
        </p:nvSpPr>
        <p:spPr/>
        <p:txBody>
          <a:bodyPr/>
          <a:lstStyle/>
          <a:p>
            <a:pPr>
              <a:defRPr/>
            </a:pPr>
            <a:fld id="{DB34A43A-7F77-4ACB-974C-B8B2B86CEBB5}" type="slidenum">
              <a:rPr lang="zh-TW" altLang="en-US" smtClean="0"/>
              <a:pPr>
                <a:defRPr/>
              </a:pPr>
              <a:t>37</a:t>
            </a:fld>
            <a:endParaRPr lang="zh-TW" altLang="en-US"/>
          </a:p>
        </p:txBody>
      </p:sp>
    </p:spTree>
    <p:extLst>
      <p:ext uri="{BB962C8B-B14F-4D97-AF65-F5344CB8AC3E}">
        <p14:creationId xmlns:p14="http://schemas.microsoft.com/office/powerpoint/2010/main" val="304524948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在</a:t>
            </a:r>
            <a:r>
              <a:rPr lang="en-US" altLang="zh-TW" dirty="0"/>
              <a:t>Evaluation</a:t>
            </a:r>
            <a:r>
              <a:rPr lang="zh-TW" altLang="en-US" dirty="0"/>
              <a:t>的部分 </a:t>
            </a:r>
            <a:endParaRPr lang="en-US" altLang="zh-TW" dirty="0"/>
          </a:p>
          <a:p>
            <a:r>
              <a:rPr lang="zh-TW" altLang="en-US" dirty="0"/>
              <a:t>主要可以分成三個部分</a:t>
            </a:r>
            <a:endParaRPr lang="en-US" altLang="zh-TW" dirty="0"/>
          </a:p>
          <a:p>
            <a:r>
              <a:rPr lang="zh-TW" altLang="en-US" dirty="0" smtClean="0"/>
              <a:t>第一</a:t>
            </a:r>
            <a:r>
              <a:rPr lang="zh-TW" altLang="en-US" dirty="0"/>
              <a:t>個是比較投資組合與市場指數的收益變化</a:t>
            </a:r>
            <a:r>
              <a:rPr lang="zh-TW" altLang="en-US" dirty="0" smtClean="0"/>
              <a:t>量</a:t>
            </a:r>
            <a:endParaRPr lang="en-US" altLang="zh-TW" dirty="0" smtClean="0"/>
          </a:p>
          <a:p>
            <a:r>
              <a:rPr lang="zh-TW" altLang="en-US" dirty="0" smtClean="0"/>
              <a:t>第二個會有三種衡量投資組合的指標 分別為</a:t>
            </a:r>
            <a:r>
              <a:rPr lang="en-US" altLang="zh-TW" dirty="0" smtClean="0"/>
              <a:t>Sharp</a:t>
            </a:r>
            <a:r>
              <a:rPr lang="zh-TW" altLang="en-US" dirty="0" smtClean="0"/>
              <a:t> </a:t>
            </a:r>
            <a:r>
              <a:rPr lang="en-US" altLang="zh-TW" dirty="0" err="1" smtClean="0"/>
              <a:t>jensen</a:t>
            </a:r>
            <a:r>
              <a:rPr lang="zh-TW" altLang="en-US" dirty="0" smtClean="0"/>
              <a:t> </a:t>
            </a:r>
            <a:r>
              <a:rPr lang="en-US" altLang="zh-TW" dirty="0" err="1" smtClean="0"/>
              <a:t>treynor</a:t>
            </a:r>
            <a:endParaRPr lang="en-US" altLang="zh-TW" dirty="0"/>
          </a:p>
          <a:p>
            <a:r>
              <a:rPr lang="zh-TW" altLang="en-US" dirty="0" smtClean="0"/>
              <a:t>最後</a:t>
            </a:r>
            <a:r>
              <a:rPr lang="zh-TW" altLang="en-US" dirty="0"/>
              <a:t>再做一個總結</a:t>
            </a:r>
            <a:r>
              <a:rPr lang="en-US" altLang="zh-TW" dirty="0"/>
              <a:t> </a:t>
            </a: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38</a:t>
            </a:fld>
            <a:endParaRPr lang="zh-TW" altLang="en-US"/>
          </a:p>
        </p:txBody>
      </p:sp>
    </p:spTree>
    <p:extLst>
      <p:ext uri="{BB962C8B-B14F-4D97-AF65-F5344CB8AC3E}">
        <p14:creationId xmlns:p14="http://schemas.microsoft.com/office/powerpoint/2010/main" val="365852854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首先 是低風險清單的</a:t>
            </a:r>
            <a:endParaRPr lang="en-US" altLang="zh-TW" dirty="0" smtClean="0"/>
          </a:p>
          <a:p>
            <a:r>
              <a:rPr lang="zh-TW" altLang="en-US" dirty="0" smtClean="0"/>
              <a:t>可以看到我們的投資組合 表現狀況都比其他方法好 </a:t>
            </a:r>
            <a:endParaRPr lang="en-US" altLang="zh-TW" dirty="0" smtClean="0"/>
          </a:p>
          <a:p>
            <a:r>
              <a:rPr lang="zh-TW" altLang="en-US" dirty="0" smtClean="0"/>
              <a:t>在這邊我們會跟到瓊工業指數 還有</a:t>
            </a:r>
            <a:r>
              <a:rPr lang="en-US" altLang="zh-TW" dirty="0" smtClean="0"/>
              <a:t>SP500</a:t>
            </a:r>
            <a:r>
              <a:rPr lang="zh-TW" altLang="en-US" dirty="0" smtClean="0"/>
              <a:t>來比較</a:t>
            </a:r>
            <a:r>
              <a:rPr lang="zh-TW" altLang="en-US" baseline="0" dirty="0"/>
              <a:t> </a:t>
            </a:r>
            <a:r>
              <a:rPr lang="zh-TW" altLang="en-US" baseline="0" dirty="0" smtClean="0"/>
              <a:t>我們的成長幅度比他們好</a:t>
            </a:r>
            <a:endParaRPr lang="en-US" altLang="zh-TW" baseline="0" dirty="0" smtClean="0"/>
          </a:p>
          <a:p>
            <a:r>
              <a:rPr lang="zh-TW" altLang="en-US" baseline="0" dirty="0" smtClean="0"/>
              <a:t>下圖唯美種方法的趨勢圖 灰色為我的機制所推薦的股票走勢</a:t>
            </a:r>
            <a:endParaRPr lang="en-US" altLang="zh-TW" dirty="0" smtClean="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39</a:t>
            </a:fld>
            <a:endParaRPr lang="zh-TW" altLang="en-US"/>
          </a:p>
        </p:txBody>
      </p:sp>
    </p:spTree>
    <p:extLst>
      <p:ext uri="{BB962C8B-B14F-4D97-AF65-F5344CB8AC3E}">
        <p14:creationId xmlns:p14="http://schemas.microsoft.com/office/powerpoint/2010/main" val="38231390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備忘稿版面配置區 2"/>
          <p:cNvSpPr>
            <a:spLocks noGrp="1"/>
          </p:cNvSpPr>
          <p:nvPr>
            <p:ph type="body" idx="1"/>
          </p:nvPr>
        </p:nvSpPr>
        <p:spPr/>
        <p:txBody>
          <a:bodyPr>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smtClean="0"/>
              <a:t>然而傳統的投資其實有許多的問題</a:t>
            </a:r>
            <a:endParaRPr lang="en-US" altLang="zh-TW"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smtClean="0"/>
              <a:t>初學者不知道如何開始投資 </a:t>
            </a:r>
            <a:endParaRPr lang="en-US" altLang="zh-TW"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smtClean="0"/>
              <a:t>再者 隨著</a:t>
            </a:r>
            <a:r>
              <a:rPr lang="en-US" altLang="zh-TW" baseline="0" dirty="0" smtClean="0"/>
              <a:t>Web2.0</a:t>
            </a:r>
            <a:r>
              <a:rPr lang="zh-TW" altLang="en-US" baseline="0" dirty="0" smtClean="0"/>
              <a:t>的模式來臨</a:t>
            </a:r>
            <a:r>
              <a:rPr lang="en-US" altLang="zh-TW" baseline="0" dirty="0" smtClean="0"/>
              <a:t>,</a:t>
            </a:r>
            <a:r>
              <a:rPr lang="zh-TW" altLang="en-US" baseline="0" dirty="0" smtClean="0"/>
              <a:t> 網路上的資訊量爆炸</a:t>
            </a:r>
            <a:r>
              <a:rPr lang="en-US" altLang="zh-TW" baseline="0" dirty="0" smtClean="0"/>
              <a:t>,</a:t>
            </a:r>
            <a:r>
              <a:rPr lang="zh-TW" altLang="en-US" baseline="0" dirty="0" smtClean="0"/>
              <a:t>投資者需要花費大量時間來進行研究</a:t>
            </a:r>
            <a:endParaRPr lang="en-US" altLang="zh-TW"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zh-TW" alt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smtClean="0"/>
              <a:t>藉由投資俱樂部能夠 成為新的投資模式</a:t>
            </a:r>
            <a:r>
              <a:rPr lang="en-US" altLang="zh-TW" baseline="0" dirty="0" smtClean="0"/>
              <a:t>,</a:t>
            </a:r>
            <a:r>
              <a:rPr lang="zh-TW" altLang="en-US" baseline="0" dirty="0" smtClean="0"/>
              <a:t>解決上述問題</a:t>
            </a:r>
            <a:endParaRPr lang="en-US" altLang="zh-TW"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smtClean="0"/>
              <a:t>因為投資俱樂部將收集人群的智慧人們可以與俱樂部經驗豐富的投資者或類似的背景投資者進行討論</a:t>
            </a:r>
            <a:endParaRPr lang="en-US" altLang="zh-TW"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smtClean="0"/>
              <a:t>跟隨有經驗的投資者</a:t>
            </a:r>
            <a:r>
              <a:rPr lang="en-US" altLang="zh-TW" baseline="0" dirty="0" smtClean="0"/>
              <a:t>,</a:t>
            </a:r>
            <a:r>
              <a:rPr lang="zh-TW" altLang="en-US" baseline="0" dirty="0" smtClean="0"/>
              <a:t>複製他們的投資名單然後獲得利潤</a:t>
            </a:r>
            <a:endParaRPr lang="en-US" altLang="zh-TW"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baseline="0" dirty="0" smtClean="0"/>
              <a:t/>
            </a:r>
            <a:br>
              <a:rPr lang="en-US" altLang="zh-TW" baseline="0" dirty="0" smtClean="0"/>
            </a:br>
            <a:r>
              <a:rPr lang="zh-TW" altLang="en-US" baseline="0" dirty="0" smtClean="0"/>
              <a:t>再來 介紹世界上有名的投資俱樂部營運狀況 </a:t>
            </a:r>
            <a:endParaRPr lang="en-US" altLang="zh-TW" baseline="0" dirty="0" smtClean="0"/>
          </a:p>
          <a:p>
            <a:pPr>
              <a:defRPr/>
            </a:pPr>
            <a:r>
              <a:rPr lang="en-US" altLang="zh-TW" baseline="0" dirty="0" smtClean="0"/>
              <a:t>2007</a:t>
            </a:r>
            <a:r>
              <a:rPr lang="zh-TW" altLang="en-US" baseline="0" dirty="0" smtClean="0"/>
              <a:t>年以來，投資俱樂部</a:t>
            </a:r>
            <a:r>
              <a:rPr lang="en-US" altLang="zh-TW" baseline="0" dirty="0" err="1" smtClean="0"/>
              <a:t>Proshare</a:t>
            </a:r>
            <a:r>
              <a:rPr lang="zh-TW" altLang="en-US" baseline="0" dirty="0" smtClean="0"/>
              <a:t>的數量已從</a:t>
            </a:r>
            <a:r>
              <a:rPr lang="en-US" altLang="zh-TW" baseline="0" dirty="0" smtClean="0"/>
              <a:t>1001</a:t>
            </a:r>
            <a:r>
              <a:rPr lang="zh-TW" altLang="en-US" baseline="0" dirty="0" smtClean="0"/>
              <a:t>減少到</a:t>
            </a:r>
            <a:r>
              <a:rPr lang="en-US" altLang="zh-TW" baseline="0" dirty="0" smtClean="0"/>
              <a:t>109</a:t>
            </a:r>
          </a:p>
          <a:p>
            <a:pPr>
              <a:defRPr/>
            </a:pPr>
            <a:r>
              <a:rPr lang="zh-TW" altLang="en-US" baseline="0" dirty="0" smtClean="0"/>
              <a:t>原因是</a:t>
            </a:r>
            <a:r>
              <a:rPr lang="en-US" altLang="zh-TW" baseline="0" dirty="0" smtClean="0"/>
              <a:t>2007 - 2008</a:t>
            </a:r>
            <a:r>
              <a:rPr lang="zh-TW" altLang="en-US" baseline="0" dirty="0" smtClean="0"/>
              <a:t>年的金融危機。投資俱樂部的回報率低於市場指數</a:t>
            </a:r>
            <a:r>
              <a:rPr lang="en-US" altLang="zh-TW" baseline="0" dirty="0" smtClean="0"/>
              <a:t>S</a:t>
            </a:r>
            <a:r>
              <a:rPr lang="zh-TW" altLang="en-US" baseline="0" dirty="0" smtClean="0"/>
              <a:t>＆</a:t>
            </a:r>
            <a:r>
              <a:rPr lang="en-US" altLang="zh-TW" baseline="0" dirty="0" smtClean="0"/>
              <a:t>P500</a:t>
            </a:r>
            <a:r>
              <a:rPr lang="zh-TW" altLang="en-US" baseline="0" dirty="0" smtClean="0"/>
              <a:t>。</a:t>
            </a:r>
            <a:endParaRPr lang="en-US" altLang="zh-TW" baseline="0" dirty="0" smtClean="0"/>
          </a:p>
          <a:p>
            <a:pPr>
              <a:defRPr/>
            </a:pPr>
            <a:r>
              <a:rPr lang="zh-TW" altLang="en-US" baseline="0" dirty="0" smtClean="0"/>
              <a:t>但在</a:t>
            </a:r>
            <a:r>
              <a:rPr lang="en-US" altLang="zh-TW" baseline="0" dirty="0" smtClean="0"/>
              <a:t>2015 2016</a:t>
            </a:r>
            <a:r>
              <a:rPr lang="zh-TW" altLang="en-US" baseline="0" dirty="0" smtClean="0"/>
              <a:t>年開始 投資俱樂部數量開始回升</a:t>
            </a:r>
            <a:r>
              <a:rPr lang="en-US" altLang="zh-TW" baseline="0" dirty="0" smtClean="0"/>
              <a:t>,</a:t>
            </a:r>
            <a:r>
              <a:rPr lang="zh-TW" altLang="en-US" baseline="0" dirty="0" smtClean="0"/>
              <a:t>到</a:t>
            </a:r>
            <a:r>
              <a:rPr lang="en-US" altLang="zh-TW" baseline="0" dirty="0" smtClean="0"/>
              <a:t>2017</a:t>
            </a:r>
            <a:r>
              <a:rPr lang="zh-TW" altLang="en-US" baseline="0" dirty="0" smtClean="0"/>
              <a:t>年約有</a:t>
            </a:r>
            <a:r>
              <a:rPr lang="en-US" altLang="zh-TW" baseline="0" dirty="0" smtClean="0"/>
              <a:t>2000</a:t>
            </a:r>
            <a:r>
              <a:rPr lang="zh-TW" altLang="en-US" baseline="0" dirty="0" smtClean="0"/>
              <a:t>家投資俱樂部 </a:t>
            </a:r>
            <a:endParaRPr lang="en-US" altLang="zh-TW" baseline="0" dirty="0" smtClean="0"/>
          </a:p>
          <a:p>
            <a:pPr>
              <a:defRPr/>
            </a:pPr>
            <a:r>
              <a:rPr lang="zh-TW" altLang="en-US" baseline="0" dirty="0" smtClean="0"/>
              <a:t>他們的表現是不錯，但假使可以推薦股票給投資俱樂部</a:t>
            </a:r>
            <a:r>
              <a:rPr lang="en-US" altLang="zh-TW" baseline="0" dirty="0" smtClean="0"/>
              <a:t>,</a:t>
            </a:r>
            <a:r>
              <a:rPr lang="zh-TW" altLang="en-US" baseline="0" dirty="0" smtClean="0"/>
              <a:t>那可以幫助他們取得更高的投報率</a:t>
            </a:r>
            <a:endParaRPr lang="en-US" altLang="zh-TW" baseline="0" dirty="0"/>
          </a:p>
        </p:txBody>
      </p:sp>
      <p:sp>
        <p:nvSpPr>
          <p:cNvPr id="13316"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5545A67C-25D8-4701-A3F2-7EE35F48A48D}" type="slidenum">
              <a:rPr kumimoji="0" lang="zh-TW" altLang="en-US" smtClean="0">
                <a:latin typeface="Calibri" panose="020F0502020204030204" pitchFamily="34" charset="0"/>
              </a:rPr>
              <a:pPr/>
              <a:t>4</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41338974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再來 是中風險清單的</a:t>
            </a:r>
            <a:endParaRPr lang="en-US" altLang="zh-TW" dirty="0" smtClean="0"/>
          </a:p>
          <a:p>
            <a:r>
              <a:rPr lang="zh-TW" altLang="en-US" dirty="0" smtClean="0"/>
              <a:t>在最差或最好的時候我們的表現都可以比其他方法好</a:t>
            </a:r>
            <a:endParaRPr lang="en-US" altLang="zh-TW" dirty="0" smtClean="0"/>
          </a:p>
          <a:p>
            <a:r>
              <a:rPr lang="zh-TW" altLang="en-US" baseline="0" dirty="0" smtClean="0"/>
              <a:t>下圖可以看到我們的 成長幅度也是領先其他方法</a:t>
            </a:r>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40</a:t>
            </a:fld>
            <a:endParaRPr lang="zh-TW" altLang="en-US"/>
          </a:p>
        </p:txBody>
      </p:sp>
    </p:spTree>
    <p:extLst>
      <p:ext uri="{BB962C8B-B14F-4D97-AF65-F5344CB8AC3E}">
        <p14:creationId xmlns:p14="http://schemas.microsoft.com/office/powerpoint/2010/main" val="256477045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再來是高風險清單</a:t>
            </a:r>
            <a:endParaRPr lang="en-US" altLang="zh-TW"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在最好的表現 群眾智慧略勝我們一點</a:t>
            </a:r>
            <a:endParaRPr lang="en-US" altLang="zh-TW"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但整體來說 我們的方法可以在提昇一些投資回報濾</a:t>
            </a:r>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41</a:t>
            </a:fld>
            <a:endParaRPr lang="zh-TW" altLang="en-US"/>
          </a:p>
        </p:txBody>
      </p:sp>
    </p:spTree>
    <p:extLst>
      <p:ext uri="{BB962C8B-B14F-4D97-AF65-F5344CB8AC3E}">
        <p14:creationId xmlns:p14="http://schemas.microsoft.com/office/powerpoint/2010/main" val="35381838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再來是三種指標 首先為</a:t>
            </a:r>
            <a:endParaRPr lang="en-US" altLang="zh-TW" dirty="0" smtClean="0"/>
          </a:p>
          <a:p>
            <a:r>
              <a:rPr lang="zh-TW" altLang="en-US" dirty="0" smtClean="0"/>
              <a:t>夏普比率來評估投資組合或個股的總體表現</a:t>
            </a:r>
            <a:r>
              <a:rPr lang="en-US" altLang="zh-TW" dirty="0" smtClean="0"/>
              <a:t>,</a:t>
            </a:r>
            <a:r>
              <a:rPr lang="zh-TW" altLang="en-US" sz="1200" b="0" i="0" kern="1200" dirty="0" smtClean="0">
                <a:solidFill>
                  <a:schemeClr val="tx1"/>
                </a:solidFill>
                <a:effectLst/>
                <a:latin typeface="+mn-lt"/>
                <a:ea typeface="+mn-ea"/>
                <a:cs typeface="+mn-cs"/>
              </a:rPr>
              <a:t>是衡量收益及風險參考指標之一</a:t>
            </a:r>
            <a:r>
              <a:rPr lang="zh-TW" altLang="en-US" dirty="0" smtClean="0"/>
              <a:t>。</a:t>
            </a:r>
            <a:endParaRPr lang="en-US" altLang="zh-TW" dirty="0" smtClean="0"/>
          </a:p>
          <a:p>
            <a:r>
              <a:rPr lang="zh-TW" altLang="en-US" dirty="0" smtClean="0"/>
              <a:t>簡單來說 就是 風險下，投資組合有多少的超額報酬。</a:t>
            </a: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smtClean="0">
                <a:solidFill>
                  <a:schemeClr val="tx1"/>
                </a:solidFill>
                <a:effectLst/>
                <a:latin typeface="+mn-lt"/>
                <a:ea typeface="+mn-ea"/>
                <a:cs typeface="+mn-cs"/>
              </a:rPr>
              <a:t>夏普比率數值若為正數，代表資產組合的報酬率高於波動風險；若為負數，則表示風險大於投資回報。</a:t>
            </a:r>
            <a:endParaRPr lang="en-US" altLang="zh-TW" sz="1200" b="0" i="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smtClean="0">
                <a:solidFill>
                  <a:schemeClr val="tx1"/>
                </a:solidFill>
                <a:effectLst/>
                <a:latin typeface="+mn-lt"/>
                <a:ea typeface="+mn-ea"/>
                <a:cs typeface="+mn-cs"/>
              </a:rPr>
              <a:t>公式為 投資組合回報率 </a:t>
            </a:r>
            <a:r>
              <a:rPr lang="mr-IN" altLang="zh-TW" sz="1200" b="0" i="0" kern="1200" dirty="0" smtClean="0">
                <a:solidFill>
                  <a:schemeClr val="tx1"/>
                </a:solidFill>
                <a:effectLst/>
                <a:latin typeface="+mn-lt"/>
                <a:ea typeface="+mn-ea"/>
                <a:cs typeface="+mn-cs"/>
              </a:rPr>
              <a:t>–</a:t>
            </a:r>
            <a:r>
              <a:rPr lang="zh-TW" altLang="en-US" sz="1200" b="0" i="0" kern="1200" dirty="0" smtClean="0">
                <a:solidFill>
                  <a:schemeClr val="tx1"/>
                </a:solidFill>
                <a:effectLst/>
                <a:latin typeface="+mn-lt"/>
                <a:ea typeface="+mn-ea"/>
                <a:cs typeface="+mn-cs"/>
              </a:rPr>
              <a:t>無風險利率</a:t>
            </a:r>
            <a:r>
              <a:rPr lang="en-US" altLang="zh-TW" sz="1200" b="0" i="0" kern="1200" dirty="0" smtClean="0">
                <a:solidFill>
                  <a:schemeClr val="tx1"/>
                </a:solidFill>
                <a:effectLst/>
                <a:latin typeface="+mn-lt"/>
                <a:ea typeface="+mn-ea"/>
                <a:cs typeface="+mn-cs"/>
              </a:rPr>
              <a:t>(</a:t>
            </a:r>
            <a:r>
              <a:rPr lang="zh-TW" altLang="en-US" dirty="0" smtClean="0"/>
              <a:t>晨星網站為</a:t>
            </a:r>
            <a:r>
              <a:rPr lang="en-US" altLang="zh-TW" dirty="0" smtClean="0"/>
              <a:t>1.76</a:t>
            </a:r>
            <a:r>
              <a:rPr lang="zh-TW" altLang="en-US" dirty="0" smtClean="0"/>
              <a:t>％</a:t>
            </a:r>
            <a:r>
              <a:rPr lang="en-US" altLang="zh-TW" sz="1200" b="0" i="0" kern="1200" dirty="0" smtClean="0">
                <a:solidFill>
                  <a:schemeClr val="tx1"/>
                </a:solidFill>
                <a:effectLst/>
                <a:latin typeface="+mn-lt"/>
                <a:ea typeface="+mn-ea"/>
                <a:cs typeface="+mn-cs"/>
              </a:rPr>
              <a:t>)</a:t>
            </a:r>
            <a:r>
              <a:rPr lang="zh-TW" altLang="en-US" sz="1200" b="0" i="0" kern="1200" baseline="0" dirty="0" smtClean="0">
                <a:solidFill>
                  <a:schemeClr val="tx1"/>
                </a:solidFill>
                <a:effectLst/>
                <a:latin typeface="+mn-lt"/>
                <a:ea typeface="+mn-ea"/>
                <a:cs typeface="+mn-cs"/>
              </a:rPr>
              <a:t> 去除已 投資組合的標準差</a:t>
            </a:r>
            <a:endParaRPr lang="en-US" altLang="zh-TW" sz="1200" b="0" i="0" kern="1200" baseline="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smtClean="0">
                <a:solidFill>
                  <a:schemeClr val="tx1"/>
                </a:solidFill>
                <a:effectLst/>
                <a:latin typeface="+mn-lt"/>
                <a:ea typeface="+mn-ea"/>
                <a:cs typeface="+mn-cs"/>
              </a:rPr>
              <a:t>下圖為我們的夏普指數 基本上都超過一 甚至於到</a:t>
            </a:r>
            <a:r>
              <a:rPr lang="en-US" altLang="zh-TW" sz="1200" b="0" i="0" kern="1200" dirty="0" smtClean="0">
                <a:solidFill>
                  <a:schemeClr val="tx1"/>
                </a:solidFill>
                <a:effectLst/>
                <a:latin typeface="+mn-lt"/>
                <a:ea typeface="+mn-ea"/>
                <a:cs typeface="+mn-cs"/>
              </a:rPr>
              <a:t>1.5</a:t>
            </a:r>
            <a:endParaRPr lang="zh-TW" altLang="en-US" sz="1200" b="0" i="0" kern="1200" dirty="0" smtClean="0">
              <a:solidFill>
                <a:schemeClr val="tx1"/>
              </a:solidFill>
              <a:effectLst/>
              <a:latin typeface="+mn-lt"/>
              <a:ea typeface="+mn-ea"/>
              <a:cs typeface="+mn-cs"/>
            </a:endParaRPr>
          </a:p>
          <a:p>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42</a:t>
            </a:fld>
            <a:endParaRPr lang="zh-TW" altLang="en-US"/>
          </a:p>
        </p:txBody>
      </p:sp>
    </p:spTree>
    <p:extLst>
      <p:ext uri="{BB962C8B-B14F-4D97-AF65-F5344CB8AC3E}">
        <p14:creationId xmlns:p14="http://schemas.microsoft.com/office/powerpoint/2010/main" val="8834591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再來是 </a:t>
            </a:r>
            <a:r>
              <a:rPr lang="en-US" altLang="zh-TW" dirty="0" smtClean="0"/>
              <a:t>Jensen</a:t>
            </a:r>
            <a:r>
              <a:rPr lang="zh-TW" altLang="en-US" dirty="0" smtClean="0"/>
              <a:t>指數</a:t>
            </a:r>
            <a:endParaRPr lang="en-US" altLang="zh-TW" dirty="0" smtClean="0"/>
          </a:p>
          <a:p>
            <a:r>
              <a:rPr lang="zh-TW" altLang="en-US" dirty="0" smtClean="0"/>
              <a:t>在</a:t>
            </a:r>
            <a:r>
              <a:rPr lang="en-US" altLang="zh-TW" dirty="0" smtClean="0"/>
              <a:t>1968</a:t>
            </a:r>
            <a:r>
              <a:rPr lang="zh-TW" altLang="en-US" dirty="0" smtClean="0"/>
              <a:t>年被</a:t>
            </a:r>
            <a:r>
              <a:rPr lang="en-US" altLang="zh-TW" dirty="0" smtClean="0"/>
              <a:t>Michael Jensen</a:t>
            </a:r>
            <a:r>
              <a:rPr lang="zh-TW" altLang="en-US" dirty="0" smtClean="0"/>
              <a:t>用來評估共同基金經理的表現。 </a:t>
            </a:r>
            <a:endParaRPr lang="en-US" altLang="zh-TW" dirty="0" smtClean="0"/>
          </a:p>
          <a:p>
            <a:r>
              <a:rPr lang="zh-TW" altLang="en-US" dirty="0" smtClean="0"/>
              <a:t>後來被用於 基於投資組合平均收益下的超額報酬。</a:t>
            </a:r>
            <a:br>
              <a:rPr lang="zh-TW" altLang="en-US" dirty="0" smtClean="0"/>
            </a:br>
            <a:endParaRPr lang="en-US" altLang="zh-TW" dirty="0" smtClean="0"/>
          </a:p>
          <a:p>
            <a:r>
              <a:rPr lang="zh-TW" altLang="en-US" dirty="0" smtClean="0"/>
              <a:t>其中</a:t>
            </a:r>
            <a:r>
              <a:rPr lang="en-US" altLang="zh-TW" dirty="0" err="1" smtClean="0"/>
              <a:t>γ_p</a:t>
            </a:r>
            <a:r>
              <a:rPr lang="zh-TW" altLang="en-US" dirty="0" smtClean="0"/>
              <a:t>表示投資組合的獲利</a:t>
            </a:r>
            <a:r>
              <a:rPr lang="en-US" altLang="zh-TW" dirty="0" smtClean="0"/>
              <a:t>; </a:t>
            </a:r>
            <a:r>
              <a:rPr lang="en-US" altLang="zh-TW" dirty="0" err="1" smtClean="0"/>
              <a:t>γ_f</a:t>
            </a:r>
            <a:r>
              <a:rPr lang="zh-TW" altLang="en-US" dirty="0" smtClean="0"/>
              <a:t>表示交易期間無風險收益率，同前面所為</a:t>
            </a:r>
            <a:r>
              <a:rPr lang="en-US" altLang="zh-TW" dirty="0" smtClean="0"/>
              <a:t>1.76</a:t>
            </a:r>
            <a:r>
              <a:rPr lang="zh-TW" altLang="en-US" dirty="0" smtClean="0"/>
              <a:t>％</a:t>
            </a:r>
            <a:r>
              <a:rPr lang="en-US" altLang="zh-TW" dirty="0" smtClean="0"/>
              <a:t>; </a:t>
            </a:r>
            <a:r>
              <a:rPr lang="en-US" altLang="zh-TW" dirty="0" err="1" smtClean="0"/>
              <a:t>γ_m</a:t>
            </a:r>
            <a:r>
              <a:rPr lang="zh-TW" altLang="en-US" dirty="0" smtClean="0"/>
              <a:t>表示市場組合的收益率，其值為</a:t>
            </a:r>
            <a:r>
              <a:rPr lang="en-US" altLang="zh-TW" dirty="0" smtClean="0"/>
              <a:t>1.79</a:t>
            </a:r>
            <a:r>
              <a:rPr lang="zh-TW" altLang="en-US" dirty="0" smtClean="0"/>
              <a:t>％</a:t>
            </a:r>
            <a:r>
              <a:rPr lang="en-US" altLang="zh-TW" dirty="0" smtClean="0"/>
              <a:t>; β_p</a:t>
            </a:r>
            <a:r>
              <a:rPr lang="zh-TW" altLang="en-US" dirty="0" smtClean="0"/>
              <a:t>代表投資組合相對於所選市場指數的貝塔值。</a:t>
            </a:r>
            <a:endParaRPr lang="en-US" altLang="zh-TW" dirty="0" smtClean="0"/>
          </a:p>
          <a:p>
            <a:r>
              <a:rPr lang="zh-TW" altLang="en-US" dirty="0" smtClean="0"/>
              <a:t>下圖為我們的實驗結果</a:t>
            </a:r>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43</a:t>
            </a:fld>
            <a:endParaRPr lang="zh-TW" altLang="en-US"/>
          </a:p>
        </p:txBody>
      </p:sp>
    </p:spTree>
    <p:extLst>
      <p:ext uri="{BB962C8B-B14F-4D97-AF65-F5344CB8AC3E}">
        <p14:creationId xmlns:p14="http://schemas.microsoft.com/office/powerpoint/2010/main" val="359579554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第三個是 </a:t>
            </a:r>
            <a:r>
              <a:rPr lang="en-US" altLang="zh-TW" dirty="0" err="1" smtClean="0"/>
              <a:t>Treynor</a:t>
            </a:r>
            <a:r>
              <a:rPr lang="zh-TW" altLang="en-US" dirty="0" smtClean="0"/>
              <a:t>比率為每個風險單位獲得的風險溢價 並然後跟無風險資產進行比較。</a:t>
            </a:r>
            <a:endParaRPr lang="en-US" altLang="zh-TW" dirty="0" smtClean="0"/>
          </a:p>
          <a:p>
            <a:endParaRPr lang="en-US" altLang="zh-TW" dirty="0" smtClean="0"/>
          </a:p>
          <a:p>
            <a:r>
              <a:rPr lang="zh-TW" altLang="en-US" dirty="0" smtClean="0"/>
              <a:t>特雷諾比率是投資組合的收益減去無風險利率，除以投資組合的貝塔值</a:t>
            </a: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簡單來說 系統風險下，投資組合有多少的超額報酬。</a:t>
            </a:r>
          </a:p>
          <a:p>
            <a:endParaRPr lang="en-US" altLang="zh-TW" dirty="0" smtClean="0"/>
          </a:p>
          <a:p>
            <a:r>
              <a:rPr lang="en-US" altLang="zh-TW" dirty="0" err="1" smtClean="0"/>
              <a:t>Treynor</a:t>
            </a:r>
            <a:r>
              <a:rPr lang="zh-TW" altLang="en-US" dirty="0" smtClean="0"/>
              <a:t>比率越高，投資組合從單位體系風險中獲得的超額回報越多</a:t>
            </a:r>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44</a:t>
            </a:fld>
            <a:endParaRPr lang="zh-TW" altLang="en-US"/>
          </a:p>
        </p:txBody>
      </p:sp>
    </p:spTree>
    <p:extLst>
      <p:ext uri="{BB962C8B-B14F-4D97-AF65-F5344CB8AC3E}">
        <p14:creationId xmlns:p14="http://schemas.microsoft.com/office/powerpoint/2010/main" val="229363328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最後統整前面所說的</a:t>
            </a:r>
            <a:endParaRPr lang="en-US" altLang="zh-TW" dirty="0" smtClean="0"/>
          </a:p>
          <a:p>
            <a:r>
              <a:rPr lang="en-US" altLang="zh-TW" dirty="0" smtClean="0"/>
              <a:t>1.</a:t>
            </a:r>
            <a:r>
              <a:rPr lang="zh-TW" altLang="en-US" dirty="0" smtClean="0"/>
              <a:t>如果用情感基礎來推薦 那結果表示 四種方式下最糟糕的</a:t>
            </a:r>
            <a:endParaRPr lang="en-US" altLang="zh-TW" dirty="0" smtClean="0"/>
          </a:p>
          <a:p>
            <a:r>
              <a:rPr lang="en-US" altLang="zh-TW" dirty="0" smtClean="0"/>
              <a:t>2.</a:t>
            </a:r>
            <a:r>
              <a:rPr lang="zh-TW" altLang="en-US" dirty="0" smtClean="0"/>
              <a:t>就最後與最差的情況下 我們投資組合表現都優於市場</a:t>
            </a:r>
            <a:endParaRPr lang="en-US" altLang="zh-TW" dirty="0" smtClean="0"/>
          </a:p>
          <a:p>
            <a:r>
              <a:rPr lang="en-US" altLang="zh-TW" dirty="0" smtClean="0"/>
              <a:t>3.</a:t>
            </a:r>
            <a:r>
              <a:rPr lang="zh-TW" altLang="en-US" dirty="0" smtClean="0"/>
              <a:t>這樣可以顯示 我們可以吸收市場的變動 提昇回報率</a:t>
            </a:r>
            <a:endParaRPr lang="en-US" altLang="zh-TW" dirty="0" smtClean="0"/>
          </a:p>
          <a:p>
            <a:r>
              <a:rPr lang="zh-TW" altLang="en-US" dirty="0" smtClean="0"/>
              <a:t>最後</a:t>
            </a:r>
            <a:r>
              <a:rPr lang="zh-TW" altLang="en-US" smtClean="0"/>
              <a:t>下圖統整</a:t>
            </a:r>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45</a:t>
            </a:fld>
            <a:endParaRPr lang="zh-TW" altLang="en-US"/>
          </a:p>
        </p:txBody>
      </p:sp>
    </p:spTree>
    <p:extLst>
      <p:ext uri="{BB962C8B-B14F-4D97-AF65-F5344CB8AC3E}">
        <p14:creationId xmlns:p14="http://schemas.microsoft.com/office/powerpoint/2010/main" val="413210236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fontScale="92500" lnSpcReduction="20000"/>
          </a:bodyPr>
          <a:lstStyle/>
          <a:p>
            <a:r>
              <a:rPr lang="zh-TW" altLang="en-US" dirty="0"/>
              <a:t>我們的貢獻主要可以從</a:t>
            </a:r>
            <a:r>
              <a:rPr lang="zh-TW" altLang="en-US" dirty="0" smtClean="0"/>
              <a:t>以下五個</a:t>
            </a:r>
            <a:r>
              <a:rPr lang="zh-TW" altLang="en-US" dirty="0"/>
              <a:t>角度來看</a:t>
            </a:r>
            <a:endParaRPr lang="en-US" altLang="zh-TW" dirty="0"/>
          </a:p>
          <a:p>
            <a:r>
              <a:rPr lang="en-US" altLang="zh-TW" dirty="0" smtClean="0"/>
              <a:t>1.</a:t>
            </a:r>
            <a:r>
              <a:rPr lang="zh-TW" altLang="en-US" dirty="0" smtClean="0"/>
              <a:t>從系統的技術角度出發</a:t>
            </a:r>
            <a:endParaRPr lang="en-US" altLang="zh-TW" dirty="0" smtClean="0"/>
          </a:p>
          <a:p>
            <a:r>
              <a:rPr lang="zh-TW" altLang="en-US" dirty="0" smtClean="0"/>
              <a:t>我們是基於群眾智慧和長期短期記憶 的投資推薦機制</a:t>
            </a:r>
            <a:endParaRPr lang="en-US" altLang="zh-TW" dirty="0" smtClean="0"/>
          </a:p>
          <a:p>
            <a:r>
              <a:rPr lang="zh-TW" altLang="en-US" dirty="0" smtClean="0"/>
              <a:t>結果表明，我們的機制可以使投資俱樂部獲利</a:t>
            </a:r>
            <a:endParaRPr lang="en-US" altLang="zh-TW" dirty="0" smtClean="0"/>
          </a:p>
          <a:p>
            <a:r>
              <a:rPr lang="en-US" altLang="zh-TW" dirty="0" smtClean="0"/>
              <a:t>2.</a:t>
            </a:r>
            <a:r>
              <a:rPr lang="zh-TW" altLang="en-US" dirty="0" smtClean="0"/>
              <a:t>從財務角度來看</a:t>
            </a:r>
            <a:endParaRPr lang="en-US" altLang="zh-TW" dirty="0" smtClean="0"/>
          </a:p>
          <a:p>
            <a:r>
              <a:rPr lang="zh-TW" altLang="en-US" dirty="0" smtClean="0"/>
              <a:t>我們機制中的投資組合可以吸收市場波動並產生高回報</a:t>
            </a:r>
            <a:endParaRPr lang="en-US" altLang="zh-TW" dirty="0" smtClean="0"/>
          </a:p>
          <a:p>
            <a:r>
              <a:rPr lang="zh-TW" altLang="en-US" dirty="0" smtClean="0"/>
              <a:t>根據</a:t>
            </a:r>
            <a:r>
              <a:rPr lang="en-US" altLang="zh-TW" dirty="0" smtClean="0"/>
              <a:t>Beta</a:t>
            </a:r>
            <a:r>
              <a:rPr lang="zh-TW" altLang="en-US" dirty="0" smtClean="0"/>
              <a:t>將股票分為三類 以滿足不同類型的投資俱樂部</a:t>
            </a:r>
            <a:endParaRPr lang="en-US" altLang="zh-TW" dirty="0" smtClean="0"/>
          </a:p>
          <a:p>
            <a:r>
              <a:rPr lang="en-US" altLang="zh-TW" dirty="0" smtClean="0"/>
              <a:t>3</a:t>
            </a:r>
            <a:r>
              <a:rPr lang="en-US" altLang="zh-TW" dirty="0"/>
              <a:t>.</a:t>
            </a:r>
            <a:r>
              <a:rPr lang="zh-TW" altLang="en-US" dirty="0"/>
              <a:t>然而從實際的角度來看</a:t>
            </a:r>
            <a:endParaRPr lang="en-US" altLang="zh-TW" dirty="0"/>
          </a:p>
          <a:p>
            <a:r>
              <a:rPr lang="zh-TW" altLang="en-US" dirty="0" smtClean="0"/>
              <a:t>我們幫助投資俱樂部會員節省研究時間並構建有利可圖的投資組合。</a:t>
            </a:r>
            <a:endParaRPr lang="en-US" altLang="zh-TW" dirty="0" smtClean="0"/>
          </a:p>
          <a:p>
            <a:r>
              <a:rPr lang="zh-TW" altLang="en-US" dirty="0" smtClean="0"/>
              <a:t>使用文本挖掘來提取最常見的特徵來表示投資俱樂部的偏好，以提高可接受的程度。</a:t>
            </a:r>
            <a:endParaRPr lang="en-US" altLang="zh-TW" dirty="0" smtClean="0"/>
          </a:p>
          <a:p>
            <a:r>
              <a:rPr lang="en-US" altLang="zh-TW" dirty="0" smtClean="0"/>
              <a:t>4.</a:t>
            </a:r>
            <a:r>
              <a:rPr lang="zh-TW" altLang="en-US" dirty="0" smtClean="0"/>
              <a:t>從方法論角度出發</a:t>
            </a:r>
            <a:endParaRPr lang="en-US" altLang="zh-TW" dirty="0" smtClean="0"/>
          </a:p>
          <a:p>
            <a:r>
              <a:rPr lang="zh-TW" altLang="en-US" dirty="0" smtClean="0"/>
              <a:t>以情感程度，帖子關鍵詞，作者活動度，用戶專業度和股票趨勢預測 來獲取更高的投資表現</a:t>
            </a:r>
            <a:endParaRPr lang="en-US" altLang="zh-TW" dirty="0" smtClean="0"/>
          </a:p>
          <a:p>
            <a:r>
              <a:rPr lang="en-US" altLang="zh-TW" dirty="0" smtClean="0"/>
              <a:t>5.</a:t>
            </a:r>
            <a:r>
              <a:rPr lang="zh-TW" altLang="en-US" dirty="0" smtClean="0"/>
              <a:t>從信息角度來看</a:t>
            </a:r>
            <a:endParaRPr lang="en-US" altLang="zh-TW" dirty="0" smtClean="0"/>
          </a:p>
          <a:p>
            <a:r>
              <a:rPr lang="zh-TW" altLang="en-US" dirty="0" smtClean="0"/>
              <a:t>減少投資俱樂部成員花在審閱財經新聞或社交信息上的時間。</a:t>
            </a:r>
            <a:endParaRPr lang="en-US" altLang="zh-TW" dirty="0" smtClean="0"/>
          </a:p>
          <a:p>
            <a:r>
              <a:rPr lang="zh-TW" altLang="en-US" dirty="0" smtClean="0"/>
              <a:t>在我們的機制中，我們可以在短時間內減少信息溢出並直接給予投資俱樂部投資組合。</a:t>
            </a:r>
            <a:endParaRPr lang="en-US" altLang="zh-TW" dirty="0" smtClean="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46</a:t>
            </a:fld>
            <a:endParaRPr lang="zh-TW" altLang="en-US"/>
          </a:p>
        </p:txBody>
      </p:sp>
    </p:spTree>
    <p:extLst>
      <p:ext uri="{BB962C8B-B14F-4D97-AF65-F5344CB8AC3E}">
        <p14:creationId xmlns:p14="http://schemas.microsoft.com/office/powerpoint/2010/main" val="361128332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indent="0">
              <a:buNone/>
            </a:pPr>
            <a:r>
              <a:rPr lang="zh-TW" altLang="en-US" sz="1200" b="0" i="0" kern="1200" dirty="0" smtClean="0">
                <a:solidFill>
                  <a:schemeClr val="tx1"/>
                </a:solidFill>
                <a:effectLst/>
                <a:latin typeface="+mn-lt"/>
                <a:ea typeface="+mn-ea"/>
                <a:cs typeface="+mn-cs"/>
              </a:rPr>
              <a:t>第一 在此實驗我們採用的大盤走勢是浮動的</a:t>
            </a:r>
            <a:endParaRPr lang="en-US" altLang="zh-TW" sz="1200" b="0" i="0" kern="1200" dirty="0" smtClean="0">
              <a:solidFill>
                <a:schemeClr val="tx1"/>
              </a:solidFill>
              <a:effectLst/>
              <a:latin typeface="+mn-lt"/>
              <a:ea typeface="+mn-ea"/>
              <a:cs typeface="+mn-cs"/>
            </a:endParaRPr>
          </a:p>
          <a:p>
            <a:pPr marL="0" indent="0">
              <a:buNone/>
            </a:pPr>
            <a:r>
              <a:rPr lang="zh-TW" altLang="en-US" sz="1200" b="0" i="0" kern="1200" dirty="0" smtClean="0">
                <a:solidFill>
                  <a:schemeClr val="tx1"/>
                </a:solidFill>
                <a:effectLst/>
                <a:latin typeface="+mn-lt"/>
                <a:ea typeface="+mn-ea"/>
                <a:cs typeface="+mn-cs"/>
              </a:rPr>
              <a:t>未來，實驗可以朝向股票走勢都是下跌的狀態</a:t>
            </a:r>
            <a:endParaRPr lang="en-US" altLang="zh-TW" sz="1200" b="0" i="0" kern="1200" dirty="0" smtClean="0">
              <a:solidFill>
                <a:schemeClr val="tx1"/>
              </a:solidFill>
              <a:effectLst/>
              <a:latin typeface="+mn-lt"/>
              <a:ea typeface="+mn-ea"/>
              <a:cs typeface="+mn-cs"/>
            </a:endParaRPr>
          </a:p>
          <a:p>
            <a:pPr marL="0" indent="0">
              <a:buNone/>
            </a:pPr>
            <a:r>
              <a:rPr lang="zh-TW" altLang="en-US" sz="1200" b="0" i="0" kern="1200" dirty="0" smtClean="0">
                <a:solidFill>
                  <a:schemeClr val="tx1"/>
                </a:solidFill>
                <a:effectLst/>
                <a:latin typeface="+mn-lt"/>
                <a:ea typeface="+mn-ea"/>
                <a:cs typeface="+mn-cs"/>
              </a:rPr>
              <a:t>以評估如果我們的機制</a:t>
            </a:r>
            <a:endParaRPr lang="en-US" altLang="zh-TW" sz="1200" b="0" i="0" kern="1200" dirty="0" smtClean="0">
              <a:solidFill>
                <a:schemeClr val="tx1"/>
              </a:solidFill>
              <a:effectLst/>
              <a:latin typeface="+mn-lt"/>
              <a:ea typeface="+mn-ea"/>
              <a:cs typeface="+mn-cs"/>
            </a:endParaRPr>
          </a:p>
          <a:p>
            <a:pPr marL="0" indent="0">
              <a:buNone/>
            </a:pPr>
            <a:r>
              <a:rPr lang="zh-TW" altLang="en-US" sz="1200" b="0" i="0" kern="1200" dirty="0" smtClean="0">
                <a:solidFill>
                  <a:schemeClr val="tx1"/>
                </a:solidFill>
                <a:effectLst/>
                <a:latin typeface="+mn-lt"/>
                <a:ea typeface="+mn-ea"/>
                <a:cs typeface="+mn-cs"/>
              </a:rPr>
              <a:t>其次 以更多不同的金融資產如基金或債券作為我們的投資目標</a:t>
            </a:r>
            <a:r>
              <a:rPr lang="zh-TW" altLang="en-US" sz="1200" b="0" i="0" kern="1200" baseline="0" dirty="0" smtClean="0">
                <a:solidFill>
                  <a:schemeClr val="tx1"/>
                </a:solidFill>
                <a:effectLst/>
                <a:latin typeface="+mn-lt"/>
                <a:ea typeface="+mn-ea"/>
                <a:cs typeface="+mn-cs"/>
              </a:rPr>
              <a:t> </a:t>
            </a:r>
            <a:endParaRPr lang="en-US" altLang="zh-TW" sz="1200" b="0" i="0" kern="1200" baseline="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smtClean="0">
                <a:solidFill>
                  <a:schemeClr val="tx1"/>
                </a:solidFill>
                <a:effectLst/>
                <a:latin typeface="+mn-lt"/>
                <a:ea typeface="+mn-ea"/>
                <a:cs typeface="+mn-cs"/>
              </a:rPr>
              <a:t>使投資目標更加多元化。</a:t>
            </a:r>
          </a:p>
          <a:p>
            <a:pPr marL="0" indent="0">
              <a:buNone/>
            </a:pPr>
            <a:r>
              <a:rPr lang="zh-TW" altLang="en-US" sz="1200" b="0" i="0" kern="1200" dirty="0" smtClean="0">
                <a:solidFill>
                  <a:schemeClr val="tx1"/>
                </a:solidFill>
                <a:effectLst/>
                <a:latin typeface="+mn-lt"/>
                <a:ea typeface="+mn-ea"/>
                <a:cs typeface="+mn-cs"/>
              </a:rPr>
              <a:t>第三，是未來可以考量更多的使用者特性來客製化投資推薦</a:t>
            </a:r>
            <a:endParaRPr lang="en-US" altLang="zh-TW" sz="1200" b="0" i="0" kern="1200" dirty="0" smtClean="0">
              <a:solidFill>
                <a:schemeClr val="tx1"/>
              </a:solidFill>
              <a:effectLst/>
              <a:latin typeface="+mn-lt"/>
              <a:ea typeface="+mn-ea"/>
              <a:cs typeface="+mn-cs"/>
            </a:endParaRPr>
          </a:p>
          <a:p>
            <a:pPr marL="0" indent="0">
              <a:buNone/>
            </a:pPr>
            <a:r>
              <a:rPr lang="zh-TW" altLang="en-US" sz="1200" b="0" i="0" kern="1200" dirty="0" smtClean="0">
                <a:solidFill>
                  <a:schemeClr val="tx1"/>
                </a:solidFill>
                <a:effectLst/>
                <a:latin typeface="+mn-lt"/>
                <a:ea typeface="+mn-ea"/>
                <a:cs typeface="+mn-cs"/>
              </a:rPr>
              <a:t>像是收入 職業 或是年齡等屬性</a:t>
            </a:r>
          </a:p>
          <a:p>
            <a:pPr marL="0" indent="0">
              <a:buNone/>
            </a:pPr>
            <a:r>
              <a:rPr lang="zh-TW" altLang="en-US" sz="1200" b="0" i="0" kern="1200" dirty="0" smtClean="0">
                <a:solidFill>
                  <a:schemeClr val="tx1"/>
                </a:solidFill>
                <a:effectLst/>
                <a:latin typeface="+mn-lt"/>
                <a:ea typeface="+mn-ea"/>
                <a:cs typeface="+mn-cs"/>
              </a:rPr>
              <a:t>第四</a:t>
            </a:r>
            <a:r>
              <a:rPr lang="zh-TW" altLang="en-US" sz="1200" b="0" i="0" kern="1200" baseline="0" dirty="0" smtClean="0">
                <a:solidFill>
                  <a:schemeClr val="tx1"/>
                </a:solidFill>
                <a:effectLst/>
                <a:latin typeface="+mn-lt"/>
                <a:ea typeface="+mn-ea"/>
                <a:cs typeface="+mn-cs"/>
              </a:rPr>
              <a:t> </a:t>
            </a:r>
            <a:r>
              <a:rPr lang="zh-TW" altLang="en-US" sz="1200" b="0" i="0" kern="1200" dirty="0" smtClean="0">
                <a:solidFill>
                  <a:schemeClr val="tx1"/>
                </a:solidFill>
                <a:effectLst/>
                <a:latin typeface="+mn-lt"/>
                <a:ea typeface="+mn-ea"/>
                <a:cs typeface="+mn-cs"/>
              </a:rPr>
              <a:t>如果我們能夠在每一天更新數據並動態構建不同的策略以回應市場反應。</a:t>
            </a:r>
            <a:endParaRPr lang="en-US" altLang="zh-TW" sz="1200" b="0" i="0" kern="1200" dirty="0" smtClean="0">
              <a:solidFill>
                <a:schemeClr val="tx1"/>
              </a:solidFill>
              <a:effectLst/>
              <a:latin typeface="+mn-lt"/>
              <a:ea typeface="+mn-ea"/>
              <a:cs typeface="+mn-cs"/>
            </a:endParaRPr>
          </a:p>
          <a:p>
            <a:pPr marL="0" indent="0">
              <a:buNone/>
            </a:pPr>
            <a:r>
              <a:rPr lang="zh-TW" altLang="en-US" sz="1200" b="0" i="0" kern="1200" dirty="0" smtClean="0">
                <a:solidFill>
                  <a:schemeClr val="tx1"/>
                </a:solidFill>
                <a:effectLst/>
                <a:latin typeface="+mn-lt"/>
                <a:ea typeface="+mn-ea"/>
                <a:cs typeface="+mn-cs"/>
              </a:rPr>
              <a:t>而且更符合投資形勢的實際情況。</a:t>
            </a:r>
          </a:p>
          <a:p>
            <a:pPr marL="0" indent="0">
              <a:buNone/>
            </a:pPr>
            <a:r>
              <a:rPr lang="zh-TW" altLang="en-US" sz="1200" b="0" i="0" kern="1200" dirty="0" smtClean="0">
                <a:solidFill>
                  <a:schemeClr val="tx1"/>
                </a:solidFill>
                <a:effectLst/>
                <a:latin typeface="+mn-lt"/>
                <a:ea typeface="+mn-ea"/>
                <a:cs typeface="+mn-cs"/>
              </a:rPr>
              <a:t>最後</a:t>
            </a:r>
            <a:r>
              <a:rPr lang="zh-TW" altLang="en-US" sz="1200" b="0" i="0" kern="1200" baseline="0" dirty="0" smtClean="0">
                <a:solidFill>
                  <a:schemeClr val="tx1"/>
                </a:solidFill>
                <a:effectLst/>
                <a:latin typeface="+mn-lt"/>
                <a:ea typeface="+mn-ea"/>
                <a:cs typeface="+mn-cs"/>
              </a:rPr>
              <a:t> </a:t>
            </a:r>
            <a:r>
              <a:rPr lang="zh-TW" altLang="en-US" sz="1200" b="0" i="0" kern="1200" dirty="0" smtClean="0">
                <a:solidFill>
                  <a:schemeClr val="tx1"/>
                </a:solidFill>
                <a:effectLst/>
                <a:latin typeface="+mn-lt"/>
                <a:ea typeface="+mn-ea"/>
                <a:cs typeface="+mn-cs"/>
              </a:rPr>
              <a:t>現在越來越多的投資者喜歡在移動設備上進行投資活動</a:t>
            </a:r>
            <a:r>
              <a:rPr lang="zh-TW" altLang="en-US" sz="1200" b="0" i="0" kern="1200" baseline="0" dirty="0" smtClean="0">
                <a:solidFill>
                  <a:schemeClr val="tx1"/>
                </a:solidFill>
                <a:effectLst/>
                <a:latin typeface="+mn-lt"/>
                <a:ea typeface="+mn-ea"/>
                <a:cs typeface="+mn-cs"/>
              </a:rPr>
              <a:t> </a:t>
            </a:r>
            <a:endParaRPr lang="en-US" altLang="zh-TW" sz="1200" b="0" i="0" kern="1200" baseline="0" dirty="0" smtClean="0">
              <a:solidFill>
                <a:schemeClr val="tx1"/>
              </a:solidFill>
              <a:effectLst/>
              <a:latin typeface="+mn-lt"/>
              <a:ea typeface="+mn-ea"/>
              <a:cs typeface="+mn-cs"/>
            </a:endParaRPr>
          </a:p>
          <a:p>
            <a:pPr marL="0" indent="0">
              <a:buNone/>
            </a:pPr>
            <a:r>
              <a:rPr lang="zh-TW" altLang="en-US" sz="1200" b="0" i="0" kern="1200" dirty="0" smtClean="0">
                <a:solidFill>
                  <a:schemeClr val="tx1"/>
                </a:solidFill>
                <a:effectLst/>
                <a:latin typeface="+mn-lt"/>
                <a:ea typeface="+mn-ea"/>
                <a:cs typeface="+mn-cs"/>
              </a:rPr>
              <a:t>所以我們應該根據我們的機制構建一個</a:t>
            </a:r>
            <a:r>
              <a:rPr lang="en-US" altLang="zh-TW" sz="1200" b="0" i="0" kern="1200" dirty="0" smtClean="0">
                <a:solidFill>
                  <a:schemeClr val="tx1"/>
                </a:solidFill>
                <a:effectLst/>
                <a:latin typeface="+mn-lt"/>
                <a:ea typeface="+mn-ea"/>
                <a:cs typeface="+mn-cs"/>
              </a:rPr>
              <a:t>Web</a:t>
            </a:r>
            <a:r>
              <a:rPr lang="zh-TW" altLang="en-US" sz="1200" b="0" i="0" kern="1200" dirty="0" smtClean="0">
                <a:solidFill>
                  <a:schemeClr val="tx1"/>
                </a:solidFill>
                <a:effectLst/>
                <a:latin typeface="+mn-lt"/>
                <a:ea typeface="+mn-ea"/>
                <a:cs typeface="+mn-cs"/>
              </a:rPr>
              <a:t>界面或應用程序，以使他們的投資更具戰略性和效率。</a:t>
            </a:r>
            <a:endParaRPr lang="en-US" altLang="zh-TW" sz="1200" b="0" i="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47</a:t>
            </a:fld>
            <a:endParaRPr lang="zh-TW" altLang="en-US"/>
          </a:p>
        </p:txBody>
      </p:sp>
    </p:spTree>
    <p:extLst>
      <p:ext uri="{BB962C8B-B14F-4D97-AF65-F5344CB8AC3E}">
        <p14:creationId xmlns:p14="http://schemas.microsoft.com/office/powerpoint/2010/main" val="32049214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zh-TW" altLang="en-US" dirty="0" smtClean="0"/>
              <a:t>以上就是我的論文簡報</a:t>
            </a:r>
            <a:endParaRPr lang="en-US" altLang="zh-TW" dirty="0"/>
          </a:p>
          <a:p>
            <a:r>
              <a:rPr lang="zh-TW" altLang="en-US" dirty="0"/>
              <a:t>謝謝各位口試委員</a:t>
            </a:r>
          </a:p>
        </p:txBody>
      </p:sp>
      <p:sp>
        <p:nvSpPr>
          <p:cNvPr id="74756"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FC665275-29E2-48E7-B14D-053AF882CBED}" type="slidenum">
              <a:rPr kumimoji="0" lang="zh-TW" altLang="en-US" smtClean="0">
                <a:latin typeface="Calibri" panose="020F0502020204030204" pitchFamily="34" charset="0"/>
              </a:rPr>
              <a:pPr/>
              <a:t>48</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27157997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fontScale="92500" lnSpcReduction="10000"/>
          </a:bodyPr>
          <a:lstStyle/>
          <a:p>
            <a:r>
              <a:rPr lang="zh-TW" altLang="en-US" dirty="0"/>
              <a:t>為了</a:t>
            </a:r>
            <a:r>
              <a:rPr lang="zh-TW" altLang="en-US" dirty="0" smtClean="0"/>
              <a:t>解決上述的問題</a:t>
            </a:r>
            <a:endParaRPr lang="en-US" altLang="zh-TW" dirty="0" smtClean="0"/>
          </a:p>
          <a:p>
            <a:r>
              <a:rPr lang="zh-TW" altLang="en-US" dirty="0" smtClean="0"/>
              <a:t>本</a:t>
            </a:r>
            <a:r>
              <a:rPr lang="zh-TW" altLang="en-US" dirty="0"/>
              <a:t>研究包含了三</a:t>
            </a:r>
            <a:r>
              <a:rPr lang="zh-TW" altLang="en-US" dirty="0" smtClean="0"/>
              <a:t>個議題</a:t>
            </a:r>
            <a:endParaRPr lang="en-US" altLang="zh-TW" dirty="0"/>
          </a:p>
          <a:p>
            <a:r>
              <a:rPr lang="zh-TW" altLang="en-US" dirty="0"/>
              <a:t>第一個問題</a:t>
            </a:r>
            <a:r>
              <a:rPr lang="zh-TW" altLang="en-US" dirty="0" smtClean="0"/>
              <a:t>是如何評估用戶在社交平台上發布的每篇文章的可信度，並提取投資俱樂部的特徵？</a:t>
            </a:r>
          </a:p>
          <a:p>
            <a:r>
              <a:rPr lang="zh-TW" altLang="en-US" dirty="0" smtClean="0"/>
              <a:t>在這篇研究當中我們分析使用者的社交活動和社交關係 以及財務關鍵字以確定每篇文章的質量</a:t>
            </a:r>
            <a:endParaRPr lang="en-US" altLang="zh-TW" dirty="0" smtClean="0"/>
          </a:p>
          <a:p>
            <a:r>
              <a:rPr lang="zh-TW" altLang="en-US" dirty="0" smtClean="0"/>
              <a:t>再者 使用</a:t>
            </a:r>
            <a:r>
              <a:rPr lang="en-US" altLang="zh-TW" dirty="0" smtClean="0"/>
              <a:t>TF-IDF</a:t>
            </a:r>
            <a:r>
              <a:rPr lang="zh-TW" altLang="en-US" dirty="0" smtClean="0"/>
              <a:t>來捕捉可代表大多數成員的特徵</a:t>
            </a:r>
            <a:endParaRPr lang="en-US" altLang="zh-TW" dirty="0" smtClean="0"/>
          </a:p>
          <a:p>
            <a:endParaRPr lang="en-US" altLang="zh-TW" dirty="0"/>
          </a:p>
          <a:p>
            <a:r>
              <a:rPr lang="zh-TW" altLang="en-US" dirty="0"/>
              <a:t>第二個問題</a:t>
            </a:r>
            <a:r>
              <a:rPr lang="zh-TW" altLang="en-US" dirty="0" smtClean="0"/>
              <a:t>是 如何結合群眾智慧和深度學習 制定股票投資策略？</a:t>
            </a:r>
          </a:p>
          <a:p>
            <a:r>
              <a:rPr lang="zh-TW" altLang="en-US" dirty="0" smtClean="0"/>
              <a:t>我們認為股票論壇中的積極意見越多，股票在未來表現良好的機會就越大</a:t>
            </a:r>
            <a:endParaRPr lang="en-US" altLang="zh-TW" dirty="0" smtClean="0"/>
          </a:p>
          <a:p>
            <a:r>
              <a:rPr lang="zh-TW" altLang="en-US" dirty="0" smtClean="0"/>
              <a:t>再者使用歷史股價通過長短期記憶來預測股票漲幅</a:t>
            </a:r>
            <a:endParaRPr lang="en-US" altLang="zh-TW" dirty="0" smtClean="0"/>
          </a:p>
          <a:p>
            <a:r>
              <a:rPr lang="zh-TW" altLang="en-US" dirty="0" smtClean="0"/>
              <a:t>因此，我們將通過總結人群意見和</a:t>
            </a:r>
            <a:r>
              <a:rPr lang="en-US" altLang="zh-TW" dirty="0" smtClean="0"/>
              <a:t>LSTM</a:t>
            </a:r>
            <a:r>
              <a:rPr lang="zh-TW" altLang="en-US" dirty="0" smtClean="0"/>
              <a:t>來製定決策。</a:t>
            </a:r>
          </a:p>
          <a:p>
            <a:endParaRPr lang="en-US" altLang="zh-TW" dirty="0"/>
          </a:p>
          <a:p>
            <a:r>
              <a:rPr lang="zh-TW" altLang="en-US" dirty="0"/>
              <a:t>第三個問題</a:t>
            </a:r>
            <a:r>
              <a:rPr lang="zh-TW" altLang="en-US" dirty="0" smtClean="0"/>
              <a:t>是要怎麼衡量我們的投資組合表現</a:t>
            </a:r>
            <a:endParaRPr lang="en-US" altLang="zh-TW" dirty="0" smtClean="0"/>
          </a:p>
          <a:p>
            <a:r>
              <a:rPr lang="zh-TW" altLang="en-US" dirty="0" smtClean="0"/>
              <a:t>在</a:t>
            </a:r>
            <a:r>
              <a:rPr lang="zh-TW" altLang="en-US" dirty="0"/>
              <a:t>相關的論文當中 通常都是運用獲利表現來做為衡量的</a:t>
            </a:r>
            <a:r>
              <a:rPr lang="zh-TW" altLang="en-US" dirty="0" smtClean="0"/>
              <a:t>手段</a:t>
            </a:r>
            <a:endParaRPr lang="en-US" altLang="zh-TW" dirty="0" smtClean="0"/>
          </a:p>
          <a:p>
            <a:r>
              <a:rPr lang="zh-TW" altLang="en-US" dirty="0" smtClean="0"/>
              <a:t>但我們也會用幾個著名的指標 例如</a:t>
            </a:r>
            <a:r>
              <a:rPr lang="en-US" altLang="zh-TW" dirty="0" smtClean="0"/>
              <a:t>sharp Jenson,</a:t>
            </a:r>
            <a:r>
              <a:rPr lang="zh-TW" altLang="en-US" dirty="0" smtClean="0"/>
              <a:t>和</a:t>
            </a:r>
            <a:r>
              <a:rPr lang="en-US" altLang="zh-TW" dirty="0" err="1" smtClean="0"/>
              <a:t>treynor</a:t>
            </a:r>
            <a:r>
              <a:rPr lang="en-US" altLang="zh-TW" dirty="0" smtClean="0"/>
              <a:t> </a:t>
            </a:r>
            <a:r>
              <a:rPr lang="zh-TW" altLang="en-US" dirty="0" smtClean="0"/>
              <a:t>作為衡量依據</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5</a:t>
            </a:fld>
            <a:endParaRPr lang="zh-TW" altLang="en-US"/>
          </a:p>
        </p:txBody>
      </p:sp>
    </p:spTree>
    <p:extLst>
      <p:ext uri="{BB962C8B-B14F-4D97-AF65-F5344CB8AC3E}">
        <p14:creationId xmlns:p14="http://schemas.microsoft.com/office/powerpoint/2010/main" val="42157028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zh-TW" altLang="en-US" dirty="0" smtClean="0"/>
              <a:t>接下來本研究的目標就是希望能夠提出一個基於集體智慧和</a:t>
            </a:r>
            <a:r>
              <a:rPr lang="en-US" altLang="zh-TW" dirty="0" smtClean="0"/>
              <a:t>LSTM</a:t>
            </a:r>
            <a:r>
              <a:rPr lang="zh-TW" altLang="en-US" dirty="0" smtClean="0"/>
              <a:t>的股票投資組合推薦機制</a:t>
            </a:r>
          </a:p>
          <a:p>
            <a:endParaRPr lang="en-US" altLang="zh-TW" dirty="0" smtClean="0"/>
          </a:p>
          <a:p>
            <a:r>
              <a:rPr lang="zh-TW" altLang="en-US" dirty="0" smtClean="0"/>
              <a:t>提高投資俱樂部的表現，優於市場指數</a:t>
            </a:r>
          </a:p>
          <a:p>
            <a:r>
              <a:rPr lang="zh-TW" altLang="en-US" dirty="0" smtClean="0"/>
              <a:t>幫助投資俱樂部做出投資決策並推動討論</a:t>
            </a:r>
          </a:p>
          <a:p>
            <a:endParaRPr lang="en-US" altLang="zh-TW" dirty="0"/>
          </a:p>
          <a:p>
            <a:r>
              <a:rPr lang="zh-TW" altLang="en-US" dirty="0"/>
              <a:t>而本研究的貢獻是</a:t>
            </a:r>
            <a:r>
              <a:rPr lang="zh-TW" altLang="en-US" dirty="0" smtClean="0"/>
              <a:t>能夠解決社交平台上的資訊過量的問題</a:t>
            </a:r>
          </a:p>
          <a:p>
            <a:r>
              <a:rPr lang="zh-TW" altLang="en-US" dirty="0" smtClean="0"/>
              <a:t>避免一些成員的不合理行為</a:t>
            </a:r>
          </a:p>
          <a:p>
            <a:r>
              <a:rPr lang="zh-TW" altLang="en-US" dirty="0" smtClean="0"/>
              <a:t>按投資俱樂部的偏好推薦投資組合</a:t>
            </a:r>
            <a:endParaRPr lang="en-US" altLang="zh-TW" dirty="0" smtClean="0"/>
          </a:p>
        </p:txBody>
      </p:sp>
      <p:sp>
        <p:nvSpPr>
          <p:cNvPr id="17412"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8824A255-FD78-4881-B22B-ED5B8CE21F76}" type="slidenum">
              <a:rPr kumimoji="0" lang="zh-TW" altLang="en-US" smtClean="0">
                <a:latin typeface="Calibri" panose="020F0502020204030204" pitchFamily="34" charset="0"/>
              </a:rPr>
              <a:pPr/>
              <a:t>6</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16861163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mn-cs"/>
              </a:rPr>
              <a:t>第二 提到的是群眾智慧在財金的應用</a:t>
            </a:r>
            <a:endParaRPr lang="en-US" altLang="zh-TW" sz="120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mn-cs"/>
              </a:rPr>
              <a:t>根據分析用戶在社群股票討論區上所發佈的評論是可以預測股市。</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mn-cs"/>
              </a:rPr>
              <a:t>有篇論文指出 平均金融業的專家與平均一般民眾的結果能夠超越市場。</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mn-cs"/>
              </a:rPr>
              <a:t>另外有篇研究顯示 利用群眾智慧，收集人們的意見是可以比少數菁英來的好</a:t>
            </a:r>
            <a:endParaRPr lang="en-US" altLang="zh-TW" sz="120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mn-cs"/>
              </a:rPr>
              <a:t>根據上述的研究 在本研究中 我們也希望能夠運用社群投資平台的群眾智慧</a:t>
            </a:r>
            <a:endParaRPr lang="en-US" altLang="zh-TW" sz="120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mn-cs"/>
              </a:rPr>
              <a:t>來提升股票選擇及投資決策的表現</a:t>
            </a:r>
            <a:endParaRPr lang="en-US" altLang="zh-TW" sz="120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baseline="0" dirty="0"/>
          </a:p>
        </p:txBody>
      </p:sp>
      <p:sp>
        <p:nvSpPr>
          <p:cNvPr id="21508"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BACB7138-7E9F-4A27-8437-5DE24D511908}" type="slidenum">
              <a:rPr kumimoji="0" lang="zh-TW" altLang="en-US" smtClean="0">
                <a:latin typeface="Calibri" panose="020F0502020204030204" pitchFamily="34" charset="0"/>
              </a:rPr>
              <a:pPr/>
              <a:t>7</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29644624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備忘稿版面配置區 2"/>
          <p:cNvSpPr>
            <a:spLocks noGrp="1"/>
          </p:cNvSpPr>
          <p:nvPr>
            <p:ph type="body" idx="1"/>
          </p:nvPr>
        </p:nvSpPr>
        <p:spPr/>
        <p:txBody>
          <a:bodyPr>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mn-cs"/>
              </a:rPr>
              <a:t>第三為 文字探勘技術</a:t>
            </a:r>
            <a:endParaRPr lang="en-US" altLang="zh-TW" sz="120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mn-cs"/>
              </a:rPr>
              <a:t>在相關論文當中 文字探勘可以主要分成三個部分</a:t>
            </a:r>
            <a:endParaRPr lang="en-US" altLang="zh-TW" sz="120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mn-cs"/>
              </a:rPr>
              <a:t>特徵值選擇</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baseline="0" dirty="0" smtClean="0">
                <a:solidFill>
                  <a:schemeClr val="tx1"/>
                </a:solidFill>
                <a:effectLst/>
                <a:latin typeface="+mn-lt"/>
                <a:ea typeface="+mn-ea"/>
                <a:cs typeface="+mn-cs"/>
              </a:rPr>
              <a:t>在特徵選取的階段 最常見的手法就是</a:t>
            </a:r>
            <a:r>
              <a:rPr lang="en-US" altLang="zh-TW" sz="1200" kern="1200" baseline="0" dirty="0" smtClean="0">
                <a:solidFill>
                  <a:schemeClr val="tx1"/>
                </a:solidFill>
                <a:effectLst/>
                <a:latin typeface="+mn-lt"/>
                <a:ea typeface="+mn-ea"/>
                <a:cs typeface="+mn-cs"/>
              </a:rPr>
              <a:t>bag-of-words</a:t>
            </a:r>
            <a:r>
              <a:rPr lang="zh-TW" altLang="en-US" sz="1200" kern="1200" baseline="0" dirty="0" smtClean="0">
                <a:solidFill>
                  <a:schemeClr val="tx1"/>
                </a:solidFill>
                <a:effectLst/>
                <a:latin typeface="+mn-lt"/>
                <a:ea typeface="+mn-ea"/>
                <a:cs typeface="+mn-cs"/>
              </a:rPr>
              <a:t> 將句子中所有的字都當成特徵</a:t>
            </a:r>
            <a:endParaRPr lang="en-US" altLang="zh-TW" sz="1200" kern="1200" baseline="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b="0" i="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mn-cs"/>
              </a:rPr>
              <a:t>降低維度</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mn-cs"/>
              </a:rPr>
              <a:t>除去標點符號和數字以及停用詞語（</a:t>
            </a:r>
            <a:r>
              <a:rPr lang="en-US" altLang="zh-TW" sz="1200" kern="1200" dirty="0" err="1" smtClean="0">
                <a:solidFill>
                  <a:schemeClr val="tx1"/>
                </a:solidFill>
                <a:effectLst/>
                <a:latin typeface="+mn-lt"/>
                <a:ea typeface="+mn-ea"/>
                <a:cs typeface="+mn-cs"/>
              </a:rPr>
              <a:t>Runeson</a:t>
            </a:r>
            <a:r>
              <a:rPr lang="en-US" altLang="zh-TW" sz="1200" kern="1200" dirty="0" smtClean="0">
                <a:solidFill>
                  <a:schemeClr val="tx1"/>
                </a:solidFill>
                <a:effectLst/>
                <a:latin typeface="+mn-lt"/>
                <a:ea typeface="+mn-ea"/>
                <a:cs typeface="+mn-cs"/>
              </a:rPr>
              <a:t> et al</a:t>
            </a:r>
            <a:r>
              <a:rPr lang="zh-TW" altLang="en-US" sz="1200" kern="1200" dirty="0" smtClean="0">
                <a:solidFill>
                  <a:schemeClr val="tx1"/>
                </a:solidFill>
                <a:effectLst/>
                <a:latin typeface="+mn-lt"/>
                <a:ea typeface="+mn-ea"/>
                <a:cs typeface="+mn-cs"/>
              </a:rPr>
              <a:t>。</a:t>
            </a:r>
            <a:r>
              <a:rPr lang="en-US" altLang="zh-TW" sz="1200" kern="1200" dirty="0" smtClean="0">
                <a:solidFill>
                  <a:schemeClr val="tx1"/>
                </a:solidFill>
                <a:effectLst/>
                <a:latin typeface="+mn-lt"/>
                <a:ea typeface="+mn-ea"/>
                <a:cs typeface="+mn-cs"/>
              </a:rPr>
              <a:t>2007</a:t>
            </a:r>
            <a:r>
              <a:rPr lang="zh-TW" altLang="en-US" sz="1200" kern="1200" dirty="0" smtClean="0">
                <a:solidFill>
                  <a:schemeClr val="tx1"/>
                </a:solidFill>
                <a:effectLst/>
                <a:latin typeface="+mn-lt"/>
                <a:ea typeface="+mn-ea"/>
                <a:cs typeface="+mn-cs"/>
              </a:rPr>
              <a:t>）</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mn-cs"/>
              </a:rPr>
              <a:t>設置最少出現時間並減少不滿足限制的特徵（</a:t>
            </a:r>
            <a:r>
              <a:rPr lang="en-US" altLang="zh-TW" sz="1200" kern="1200" dirty="0" err="1" smtClean="0">
                <a:solidFill>
                  <a:schemeClr val="tx1"/>
                </a:solidFill>
                <a:effectLst/>
                <a:latin typeface="+mn-lt"/>
                <a:ea typeface="+mn-ea"/>
                <a:cs typeface="+mn-cs"/>
              </a:rPr>
              <a:t>Guyon</a:t>
            </a:r>
            <a:r>
              <a:rPr lang="en-US" altLang="zh-TW" sz="1200" kern="1200" dirty="0" smtClean="0">
                <a:solidFill>
                  <a:schemeClr val="tx1"/>
                </a:solidFill>
                <a:effectLst/>
                <a:latin typeface="+mn-lt"/>
                <a:ea typeface="+mn-ea"/>
                <a:cs typeface="+mn-cs"/>
              </a:rPr>
              <a:t> </a:t>
            </a:r>
            <a:r>
              <a:rPr lang="en-US" altLang="zh-TW" sz="1200" kern="1200" dirty="0" err="1" smtClean="0">
                <a:solidFill>
                  <a:schemeClr val="tx1"/>
                </a:solidFill>
                <a:effectLst/>
                <a:latin typeface="+mn-lt"/>
                <a:ea typeface="+mn-ea"/>
                <a:cs typeface="+mn-cs"/>
              </a:rPr>
              <a:t>andElisseeff</a:t>
            </a:r>
            <a:r>
              <a:rPr lang="en-US" altLang="zh-TW" sz="1200" kern="1200" dirty="0" smtClean="0">
                <a:solidFill>
                  <a:schemeClr val="tx1"/>
                </a:solidFill>
                <a:effectLst/>
                <a:latin typeface="+mn-lt"/>
                <a:ea typeface="+mn-ea"/>
                <a:cs typeface="+mn-cs"/>
              </a:rPr>
              <a:t> 2003</a:t>
            </a:r>
            <a:r>
              <a:rPr lang="zh-TW" altLang="en-US" sz="1200" kern="1200" dirty="0" smtClean="0">
                <a:solidFill>
                  <a:schemeClr val="tx1"/>
                </a:solidFill>
                <a:effectLst/>
                <a:latin typeface="+mn-lt"/>
                <a:ea typeface="+mn-ea"/>
                <a:cs typeface="+mn-cs"/>
              </a:rPr>
              <a:t>）</a:t>
            </a:r>
            <a:endParaRPr lang="en-US" altLang="zh-TW" sz="120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zh-TW" altLang="en-US" sz="120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mn-cs"/>
              </a:rPr>
              <a:t>特徵值表示</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sz="1200" kern="1200" dirty="0" smtClean="0">
                <a:solidFill>
                  <a:schemeClr val="tx1"/>
                </a:solidFill>
                <a:effectLst/>
                <a:latin typeface="+mn-lt"/>
                <a:ea typeface="+mn-ea"/>
                <a:cs typeface="+mn-cs"/>
              </a:rPr>
              <a:t>TF-IDF</a:t>
            </a:r>
            <a:r>
              <a:rPr lang="zh-TW" altLang="en-US" sz="1200" kern="1200" dirty="0" smtClean="0">
                <a:solidFill>
                  <a:schemeClr val="tx1"/>
                </a:solidFill>
                <a:effectLst/>
                <a:latin typeface="+mn-lt"/>
                <a:ea typeface="+mn-ea"/>
                <a:cs typeface="+mn-cs"/>
              </a:rPr>
              <a:t>是一個數字統計量，旨在反映一個詞對一個集合或語料庫中的文檔的重要程度</a:t>
            </a:r>
            <a:endParaRPr lang="en-US" altLang="zh-TW" sz="120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mn-cs"/>
              </a:rPr>
              <a:t>本研究希望採用上述的流程 來進行社群網站上的文章處理</a:t>
            </a:r>
            <a:endParaRPr lang="en-US" altLang="zh-TW" sz="120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a:solidFill>
                <a:schemeClr val="tx1"/>
              </a:solidFill>
              <a:effectLst/>
              <a:latin typeface="+mn-lt"/>
              <a:ea typeface="+mn-ea"/>
              <a:cs typeface="+mn-cs"/>
            </a:endParaRPr>
          </a:p>
        </p:txBody>
      </p:sp>
      <p:sp>
        <p:nvSpPr>
          <p:cNvPr id="2560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6C006B60-F71E-4A68-A1AC-273C07123D3C}" type="slidenum">
              <a:rPr kumimoji="0" lang="zh-TW" altLang="en-US" smtClean="0">
                <a:latin typeface="Calibri" panose="020F0502020204030204" pitchFamily="34" charset="0"/>
              </a:rPr>
              <a:pPr/>
              <a:t>8</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31569658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首先要提到的</a:t>
            </a:r>
            <a:r>
              <a:rPr lang="zh-TW" altLang="en-US" sz="1200" kern="1200" dirty="0" smtClean="0">
                <a:solidFill>
                  <a:schemeClr val="tx1"/>
                </a:solidFill>
                <a:effectLst/>
                <a:latin typeface="+mn-lt"/>
                <a:ea typeface="+mn-ea"/>
                <a:cs typeface="+mn-cs"/>
              </a:rPr>
              <a:t>是社群關係和社群影響力</a:t>
            </a:r>
            <a:endParaRPr lang="en-US" altLang="zh-TW" sz="120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mn-cs"/>
              </a:rPr>
              <a:t>從</a:t>
            </a:r>
            <a:r>
              <a:rPr lang="en-US" altLang="zh-TW" sz="1200" kern="1200" dirty="0" smtClean="0">
                <a:solidFill>
                  <a:schemeClr val="tx1"/>
                </a:solidFill>
                <a:effectLst/>
                <a:latin typeface="+mn-lt"/>
                <a:ea typeface="+mn-ea"/>
                <a:cs typeface="+mn-cs"/>
              </a:rPr>
              <a:t>web2.0</a:t>
            </a:r>
            <a:r>
              <a:rPr lang="zh-TW" altLang="en-US" sz="1200" kern="1200" dirty="0" smtClean="0">
                <a:solidFill>
                  <a:schemeClr val="tx1"/>
                </a:solidFill>
                <a:effectLst/>
                <a:latin typeface="+mn-lt"/>
                <a:ea typeface="+mn-ea"/>
                <a:cs typeface="+mn-cs"/>
              </a:rPr>
              <a:t> 開始 用戶生成內容的質量從卓越到垃圾郵件品質不一</a:t>
            </a:r>
            <a:endParaRPr lang="en-US" altLang="zh-TW" sz="120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mn-cs"/>
              </a:rPr>
              <a:t> 因此社群關係和社群影響力成為衡量指標</a:t>
            </a:r>
            <a:endParaRPr lang="en-US" altLang="zh-TW" sz="120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mn-cs"/>
              </a:rPr>
              <a:t>也有論文指出用戶的活躍度市比其他因子更有顯著影響的</a:t>
            </a:r>
            <a:endParaRPr lang="en-US" altLang="zh-TW" sz="120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mn-cs"/>
              </a:rPr>
              <a:t>另外一篇研究顯示 從流行度，中心性，內容價值，貢獻和活動等方面分析用戶在社交網絡中的影響力</a:t>
            </a:r>
            <a:endParaRPr lang="en-US" altLang="zh-TW" sz="120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mn-cs"/>
              </a:rPr>
              <a:t>因此本篇論文也希望透過社群影響力和社群關係來分辨文章的價值高低</a:t>
            </a:r>
            <a:endParaRPr lang="en-US" altLang="zh-TW" sz="120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a:solidFill>
                <a:schemeClr val="tx1"/>
              </a:solidFill>
              <a:effectLst/>
              <a:latin typeface="+mn-lt"/>
              <a:ea typeface="+mn-ea"/>
              <a:cs typeface="+mn-cs"/>
            </a:endParaRPr>
          </a:p>
          <a:p>
            <a:endParaRPr lang="en-US" altLang="zh-TW" baseline="0" dirty="0"/>
          </a:p>
        </p:txBody>
      </p:sp>
      <p:sp>
        <p:nvSpPr>
          <p:cNvPr id="21508"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BACB7138-7E9F-4A27-8437-5DE24D511908}" type="slidenum">
              <a:rPr kumimoji="0" lang="zh-TW" altLang="en-US" smtClean="0">
                <a:latin typeface="Calibri" panose="020F0502020204030204" pitchFamily="34" charset="0"/>
              </a:rPr>
              <a:pPr/>
              <a:t>9</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19148611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lvl1pPr>
              <a:defRPr sz="4000">
                <a:solidFill>
                  <a:srgbClr val="0926A3"/>
                </a:solidFill>
              </a:defRPr>
            </a:lvl1pPr>
          </a:lstStyle>
          <a:p>
            <a:r>
              <a:rPr lang="zh-TW" altLang="en-US"/>
              <a:t>按一下以編輯母片標題樣式</a:t>
            </a:r>
            <a:endParaRPr lang="zh-TW" altLang="en-US" dirty="0"/>
          </a:p>
        </p:txBody>
      </p:sp>
      <p:sp>
        <p:nvSpPr>
          <p:cNvPr id="3" name="副標題 2"/>
          <p:cNvSpPr>
            <a:spLocks noGrp="1"/>
          </p:cNvSpPr>
          <p:nvPr>
            <p:ph type="subTitle" idx="1"/>
          </p:nvPr>
        </p:nvSpPr>
        <p:spPr>
          <a:xfrm>
            <a:off x="1371600" y="3886200"/>
            <a:ext cx="6400800" cy="1752600"/>
          </a:xfrm>
        </p:spPr>
        <p:txBody>
          <a:bodyPr/>
          <a:lstStyle>
            <a:lvl1pPr marL="0" indent="0" algn="ctr">
              <a:buNone/>
              <a:defRPr sz="28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endParaRPr lang="zh-TW" alt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17C355D4-742B-4871-AFA0-7D8E3E87F302}" type="slidenum">
              <a:rPr lang="en-US" altLang="zh-TW"/>
              <a:pPr>
                <a:defRPr/>
              </a:pPr>
              <a:t>‹#›</a:t>
            </a:fld>
            <a:endParaRPr lang="en-US" altLang="zh-TW"/>
          </a:p>
        </p:txBody>
      </p:sp>
      <p:sp>
        <p:nvSpPr>
          <p:cNvPr id="7" name="文字方塊 6"/>
          <p:cNvSpPr txBox="1"/>
          <p:nvPr userDrawn="1"/>
        </p:nvSpPr>
        <p:spPr>
          <a:xfrm>
            <a:off x="7772400" y="6510114"/>
            <a:ext cx="1224136" cy="276999"/>
          </a:xfrm>
          <a:prstGeom prst="rect">
            <a:avLst/>
          </a:prstGeom>
          <a:solidFill>
            <a:schemeClr val="bg1">
              <a:lumMod val="75000"/>
            </a:schemeClr>
          </a:solidFill>
        </p:spPr>
        <p:txBody>
          <a:bodyPr wrap="square" rtlCol="0">
            <a:spAutoFit/>
          </a:bodyPr>
          <a:lstStyle/>
          <a:p>
            <a:r>
              <a:rPr lang="en-US" altLang="zh-TW" sz="1200" i="1" dirty="0" smtClean="0">
                <a:solidFill>
                  <a:srgbClr val="2907A5"/>
                </a:solidFill>
              </a:rPr>
              <a:t>2018, </a:t>
            </a:r>
            <a:r>
              <a:rPr lang="en-US" altLang="zh-TW" sz="1200" i="1" dirty="0">
                <a:solidFill>
                  <a:srgbClr val="2907A5"/>
                </a:solidFill>
              </a:rPr>
              <a:t>IEBI Lab</a:t>
            </a:r>
            <a:endParaRPr lang="zh-TW" altLang="en-US" sz="1200" i="1" dirty="0">
              <a:solidFill>
                <a:srgbClr val="2907A5"/>
              </a:solidFill>
            </a:endParaRPr>
          </a:p>
        </p:txBody>
      </p:sp>
    </p:spTree>
    <p:extLst>
      <p:ext uri="{BB962C8B-B14F-4D97-AF65-F5344CB8AC3E}">
        <p14:creationId xmlns:p14="http://schemas.microsoft.com/office/powerpoint/2010/main" val="4287185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674E1587-3435-4B04-B722-5271E71E9E19}" type="slidenum">
              <a:rPr lang="en-US" altLang="zh-TW"/>
              <a:pPr>
                <a:defRPr/>
              </a:pPr>
              <a:t>‹#›</a:t>
            </a:fld>
            <a:endParaRPr lang="en-US" altLang="zh-TW"/>
          </a:p>
        </p:txBody>
      </p:sp>
      <p:sp>
        <p:nvSpPr>
          <p:cNvPr id="7" name="文字方塊 6"/>
          <p:cNvSpPr txBox="1"/>
          <p:nvPr userDrawn="1"/>
        </p:nvSpPr>
        <p:spPr>
          <a:xfrm>
            <a:off x="7900392"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2016, IEBI Lab</a:t>
            </a:r>
            <a:endParaRPr lang="zh-TW" altLang="en-US" sz="1200" i="1" dirty="0">
              <a:solidFill>
                <a:srgbClr val="2907A5"/>
              </a:solidFill>
            </a:endParaRPr>
          </a:p>
        </p:txBody>
      </p:sp>
    </p:spTree>
    <p:extLst>
      <p:ext uri="{BB962C8B-B14F-4D97-AF65-F5344CB8AC3E}">
        <p14:creationId xmlns:p14="http://schemas.microsoft.com/office/powerpoint/2010/main" val="728090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38925" y="-26988"/>
            <a:ext cx="2058988" cy="6048376"/>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6988"/>
            <a:ext cx="6029325" cy="6048376"/>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968CE9E9-64F1-4582-AD2D-BB066501113C}" type="slidenum">
              <a:rPr lang="en-US" altLang="zh-TW"/>
              <a:pPr>
                <a:defRPr/>
              </a:pPr>
              <a:t>‹#›</a:t>
            </a:fld>
            <a:endParaRPr lang="en-US" altLang="zh-TW"/>
          </a:p>
        </p:txBody>
      </p:sp>
      <p:sp>
        <p:nvSpPr>
          <p:cNvPr id="7" name="文字方塊 6"/>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2016, IEBI Lab</a:t>
            </a:r>
            <a:endParaRPr lang="zh-TW" altLang="en-US" sz="1200" i="1" dirty="0">
              <a:solidFill>
                <a:srgbClr val="2907A5"/>
              </a:solidFill>
            </a:endParaRPr>
          </a:p>
        </p:txBody>
      </p:sp>
    </p:spTree>
    <p:extLst>
      <p:ext uri="{BB962C8B-B14F-4D97-AF65-F5344CB8AC3E}">
        <p14:creationId xmlns:p14="http://schemas.microsoft.com/office/powerpoint/2010/main" val="3308958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b="1">
                <a:solidFill>
                  <a:srgbClr val="2907A5"/>
                </a:solidFill>
              </a:defRPr>
            </a:lvl1pPr>
          </a:lstStyle>
          <a:p>
            <a:r>
              <a:rPr lang="zh-TW" altLang="en-US"/>
              <a:t>按一下以編輯母片標題樣式</a:t>
            </a:r>
            <a:endParaRPr lang="zh-TW" altLang="en-US" dirty="0"/>
          </a:p>
        </p:txBody>
      </p:sp>
      <p:sp>
        <p:nvSpPr>
          <p:cNvPr id="3" name="內容版面配置區 2"/>
          <p:cNvSpPr>
            <a:spLocks noGrp="1"/>
          </p:cNvSpPr>
          <p:nvPr>
            <p:ph idx="1"/>
          </p:nvPr>
        </p:nvSpPr>
        <p:spPr/>
        <p:txBody>
          <a:bodyPr/>
          <a:lstStyle>
            <a:lvl1pPr>
              <a:defRPr sz="2400"/>
            </a:lvl1pPr>
            <a:lvl2pPr>
              <a:defRPr sz="2000"/>
            </a:lvl2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lt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66C53FE0-DFDF-4122-A850-A5399E395ABE}" type="slidenum">
              <a:rPr lang="en-US" altLang="zh-TW"/>
              <a:pPr>
                <a:defRPr/>
              </a:pPr>
              <a:t>‹#›</a:t>
            </a:fld>
            <a:endParaRPr lang="en-US" altLang="zh-TW"/>
          </a:p>
        </p:txBody>
      </p:sp>
      <p:sp>
        <p:nvSpPr>
          <p:cNvPr id="7" name="文字方塊 6"/>
          <p:cNvSpPr txBox="1"/>
          <p:nvPr userDrawn="1"/>
        </p:nvSpPr>
        <p:spPr>
          <a:xfrm>
            <a:off x="7917408" y="6524625"/>
            <a:ext cx="1224136" cy="276999"/>
          </a:xfrm>
          <a:prstGeom prst="rect">
            <a:avLst/>
          </a:prstGeom>
          <a:solidFill>
            <a:schemeClr val="bg1">
              <a:lumMod val="75000"/>
            </a:schemeClr>
          </a:solidFill>
        </p:spPr>
        <p:txBody>
          <a:bodyPr wrap="square" rtlCol="0">
            <a:spAutoFit/>
          </a:bodyPr>
          <a:lstStyle/>
          <a:p>
            <a:r>
              <a:rPr lang="en-US" altLang="zh-TW" sz="1200" i="1" dirty="0" smtClean="0">
                <a:solidFill>
                  <a:srgbClr val="2907A5"/>
                </a:solidFill>
              </a:rPr>
              <a:t>2018, </a:t>
            </a:r>
            <a:r>
              <a:rPr lang="en-US" altLang="zh-TW" sz="1200" i="1" dirty="0">
                <a:solidFill>
                  <a:srgbClr val="2907A5"/>
                </a:solidFill>
              </a:rPr>
              <a:t>IEBI Lab</a:t>
            </a:r>
            <a:endParaRPr lang="zh-TW" altLang="en-US" sz="1200" i="1" dirty="0">
              <a:solidFill>
                <a:srgbClr val="2907A5"/>
              </a:solidFill>
            </a:endParaRPr>
          </a:p>
        </p:txBody>
      </p:sp>
    </p:spTree>
    <p:extLst>
      <p:ext uri="{BB962C8B-B14F-4D97-AF65-F5344CB8AC3E}">
        <p14:creationId xmlns:p14="http://schemas.microsoft.com/office/powerpoint/2010/main" val="20843145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E2FB8B52-7EFD-4983-9C68-981D12AB609C}" type="slidenum">
              <a:rPr lang="en-US" altLang="zh-TW"/>
              <a:pPr>
                <a:defRPr/>
              </a:pPr>
              <a:t>‹#›</a:t>
            </a:fld>
            <a:endParaRPr lang="en-US" altLang="zh-TW"/>
          </a:p>
        </p:txBody>
      </p:sp>
      <p:sp>
        <p:nvSpPr>
          <p:cNvPr id="7" name="文字方塊 6"/>
          <p:cNvSpPr txBox="1"/>
          <p:nvPr userDrawn="1"/>
        </p:nvSpPr>
        <p:spPr>
          <a:xfrm>
            <a:off x="7812360" y="6483350"/>
            <a:ext cx="1224136" cy="276999"/>
          </a:xfrm>
          <a:prstGeom prst="rect">
            <a:avLst/>
          </a:prstGeom>
          <a:solidFill>
            <a:schemeClr val="bg1">
              <a:lumMod val="75000"/>
            </a:schemeClr>
          </a:solidFill>
        </p:spPr>
        <p:txBody>
          <a:bodyPr wrap="square" rtlCol="0">
            <a:spAutoFit/>
          </a:bodyPr>
          <a:lstStyle/>
          <a:p>
            <a:r>
              <a:rPr lang="en-US" altLang="zh-TW" sz="1200" i="1" dirty="0" smtClean="0">
                <a:solidFill>
                  <a:srgbClr val="2907A5"/>
                </a:solidFill>
              </a:rPr>
              <a:t>2018, </a:t>
            </a:r>
            <a:r>
              <a:rPr lang="en-US" altLang="zh-TW" sz="1200" i="1" dirty="0">
                <a:solidFill>
                  <a:srgbClr val="2907A5"/>
                </a:solidFill>
              </a:rPr>
              <a:t>IEBI Lab</a:t>
            </a:r>
            <a:endParaRPr lang="zh-TW" altLang="en-US" sz="1200" i="1" dirty="0">
              <a:solidFill>
                <a:srgbClr val="2907A5"/>
              </a:solidFill>
            </a:endParaRPr>
          </a:p>
        </p:txBody>
      </p:sp>
    </p:spTree>
    <p:extLst>
      <p:ext uri="{BB962C8B-B14F-4D97-AF65-F5344CB8AC3E}">
        <p14:creationId xmlns:p14="http://schemas.microsoft.com/office/powerpoint/2010/main" val="3764432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196975"/>
            <a:ext cx="4038600" cy="4824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196975"/>
            <a:ext cx="4038600" cy="4824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71E99551-C170-4D6F-9788-C5C34A3D31AB}" type="slidenum">
              <a:rPr lang="en-US" altLang="zh-TW"/>
              <a:pPr>
                <a:defRPr/>
              </a:pPr>
              <a:t>‹#›</a:t>
            </a:fld>
            <a:endParaRPr lang="en-US" altLang="zh-TW"/>
          </a:p>
        </p:txBody>
      </p:sp>
      <p:sp>
        <p:nvSpPr>
          <p:cNvPr id="8" name="文字方塊 7"/>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smtClean="0">
                <a:solidFill>
                  <a:srgbClr val="2907A5"/>
                </a:solidFill>
              </a:rPr>
              <a:t>2018, </a:t>
            </a:r>
            <a:r>
              <a:rPr lang="en-US" altLang="zh-TW" sz="1200" i="1" dirty="0">
                <a:solidFill>
                  <a:srgbClr val="2907A5"/>
                </a:solidFill>
              </a:rPr>
              <a:t>IEBI Lab</a:t>
            </a:r>
            <a:endParaRPr lang="zh-TW" altLang="en-US" sz="1200" i="1" dirty="0">
              <a:solidFill>
                <a:srgbClr val="2907A5"/>
              </a:solidFill>
            </a:endParaRPr>
          </a:p>
        </p:txBody>
      </p:sp>
    </p:spTree>
    <p:extLst>
      <p:ext uri="{BB962C8B-B14F-4D97-AF65-F5344CB8AC3E}">
        <p14:creationId xmlns:p14="http://schemas.microsoft.com/office/powerpoint/2010/main" val="719410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a:t>按一下以編輯母片標題樣式</a:t>
            </a:r>
            <a:endParaRPr lang="zh-TW" altLang="en-US" dirty="0"/>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9" name="Rectangle 6"/>
          <p:cNvSpPr>
            <a:spLocks noGrp="1" noChangeArrowheads="1"/>
          </p:cNvSpPr>
          <p:nvPr>
            <p:ph type="sldNum" sz="quarter" idx="12"/>
          </p:nvPr>
        </p:nvSpPr>
        <p:spPr>
          <a:ln/>
        </p:spPr>
        <p:txBody>
          <a:bodyPr/>
          <a:lstStyle>
            <a:lvl1pPr>
              <a:defRPr/>
            </a:lvl1pPr>
          </a:lstStyle>
          <a:p>
            <a:pPr>
              <a:defRPr/>
            </a:pPr>
            <a:r>
              <a:rPr lang="en-US" altLang="zh-TW"/>
              <a:t>   </a:t>
            </a:r>
            <a:fld id="{1662CE24-1A20-4B59-9F58-D3C5B161363B}" type="slidenum">
              <a:rPr lang="en-US" altLang="zh-TW"/>
              <a:pPr>
                <a:defRPr/>
              </a:pPr>
              <a:t>‹#›</a:t>
            </a:fld>
            <a:endParaRPr lang="en-US" altLang="zh-TW"/>
          </a:p>
        </p:txBody>
      </p:sp>
      <p:sp>
        <p:nvSpPr>
          <p:cNvPr id="10" name="文字方塊 9"/>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smtClean="0">
                <a:solidFill>
                  <a:srgbClr val="2907A5"/>
                </a:solidFill>
              </a:rPr>
              <a:t>2018, </a:t>
            </a:r>
            <a:r>
              <a:rPr lang="en-US" altLang="zh-TW" sz="1200" i="1" dirty="0">
                <a:solidFill>
                  <a:srgbClr val="2907A5"/>
                </a:solidFill>
              </a:rPr>
              <a:t>IEBI Lab</a:t>
            </a:r>
            <a:endParaRPr lang="zh-TW" altLang="en-US" sz="1200" i="1" dirty="0">
              <a:solidFill>
                <a:srgbClr val="2907A5"/>
              </a:solidFill>
            </a:endParaRPr>
          </a:p>
        </p:txBody>
      </p:sp>
    </p:spTree>
    <p:extLst>
      <p:ext uri="{BB962C8B-B14F-4D97-AF65-F5344CB8AC3E}">
        <p14:creationId xmlns:p14="http://schemas.microsoft.com/office/powerpoint/2010/main" val="3607877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a:ln/>
        </p:spPr>
        <p:txBody>
          <a:bodyPr/>
          <a:lstStyle>
            <a:lvl1pPr>
              <a:defRPr/>
            </a:lvl1pPr>
          </a:lstStyle>
          <a:p>
            <a:pPr>
              <a:defRPr/>
            </a:pPr>
            <a:r>
              <a:rPr lang="en-US" altLang="zh-TW"/>
              <a:t>   </a:t>
            </a:r>
            <a:fld id="{FF5DB450-8D60-4C02-A8F0-739A8F881784}" type="slidenum">
              <a:rPr lang="en-US" altLang="zh-TW"/>
              <a:pPr>
                <a:defRPr/>
              </a:pPr>
              <a:t>‹#›</a:t>
            </a:fld>
            <a:endParaRPr lang="en-US" altLang="zh-TW"/>
          </a:p>
        </p:txBody>
      </p:sp>
      <p:sp>
        <p:nvSpPr>
          <p:cNvPr id="6" name="文字方塊 5"/>
          <p:cNvSpPr txBox="1"/>
          <p:nvPr userDrawn="1"/>
        </p:nvSpPr>
        <p:spPr>
          <a:xfrm>
            <a:off x="7812360" y="6510114"/>
            <a:ext cx="1224136" cy="276999"/>
          </a:xfrm>
          <a:prstGeom prst="rect">
            <a:avLst/>
          </a:prstGeom>
          <a:solidFill>
            <a:schemeClr val="bg1">
              <a:lumMod val="75000"/>
            </a:schemeClr>
          </a:solidFill>
        </p:spPr>
        <p:txBody>
          <a:bodyPr wrap="square" rtlCol="0">
            <a:spAutoFit/>
          </a:bodyPr>
          <a:lstStyle/>
          <a:p>
            <a:r>
              <a:rPr lang="en-US" altLang="zh-TW" sz="1200" i="1" dirty="0" smtClean="0">
                <a:solidFill>
                  <a:srgbClr val="2907A5"/>
                </a:solidFill>
              </a:rPr>
              <a:t>2018, </a:t>
            </a:r>
            <a:r>
              <a:rPr lang="en-US" altLang="zh-TW" sz="1200" i="1" dirty="0">
                <a:solidFill>
                  <a:srgbClr val="2907A5"/>
                </a:solidFill>
              </a:rPr>
              <a:t>IEBI Lab</a:t>
            </a:r>
            <a:endParaRPr lang="zh-TW" altLang="en-US" sz="1200" i="1" dirty="0">
              <a:solidFill>
                <a:srgbClr val="2907A5"/>
              </a:solidFill>
            </a:endParaRPr>
          </a:p>
        </p:txBody>
      </p:sp>
    </p:spTree>
    <p:extLst>
      <p:ext uri="{BB962C8B-B14F-4D97-AF65-F5344CB8AC3E}">
        <p14:creationId xmlns:p14="http://schemas.microsoft.com/office/powerpoint/2010/main" val="940483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4" name="Rectangle 6"/>
          <p:cNvSpPr>
            <a:spLocks noGrp="1" noChangeArrowheads="1"/>
          </p:cNvSpPr>
          <p:nvPr>
            <p:ph type="sldNum" sz="quarter" idx="12"/>
          </p:nvPr>
        </p:nvSpPr>
        <p:spPr>
          <a:ln/>
        </p:spPr>
        <p:txBody>
          <a:bodyPr/>
          <a:lstStyle>
            <a:lvl1pPr>
              <a:defRPr/>
            </a:lvl1pPr>
          </a:lstStyle>
          <a:p>
            <a:pPr>
              <a:defRPr/>
            </a:pPr>
            <a:r>
              <a:rPr lang="en-US" altLang="zh-TW"/>
              <a:t>   </a:t>
            </a:r>
            <a:fld id="{CF430B66-5CAA-4813-A6A8-D7A3C12C7929}" type="slidenum">
              <a:rPr lang="en-US" altLang="zh-TW"/>
              <a:pPr>
                <a:defRPr/>
              </a:pPr>
              <a:t>‹#›</a:t>
            </a:fld>
            <a:endParaRPr lang="en-US" altLang="zh-TW"/>
          </a:p>
        </p:txBody>
      </p:sp>
      <p:sp>
        <p:nvSpPr>
          <p:cNvPr id="5" name="文字方塊 4"/>
          <p:cNvSpPr txBox="1"/>
          <p:nvPr userDrawn="1"/>
        </p:nvSpPr>
        <p:spPr>
          <a:xfrm>
            <a:off x="7919864"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2016, IEBI Lab</a:t>
            </a:r>
            <a:endParaRPr lang="zh-TW" altLang="en-US" sz="1200" i="1" dirty="0">
              <a:solidFill>
                <a:srgbClr val="2907A5"/>
              </a:solidFill>
            </a:endParaRPr>
          </a:p>
        </p:txBody>
      </p:sp>
    </p:spTree>
    <p:extLst>
      <p:ext uri="{BB962C8B-B14F-4D97-AF65-F5344CB8AC3E}">
        <p14:creationId xmlns:p14="http://schemas.microsoft.com/office/powerpoint/2010/main" val="2248628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2C353B03-B4AB-40A4-924B-18AD208C94E3}" type="slidenum">
              <a:rPr lang="en-US" altLang="zh-TW"/>
              <a:pPr>
                <a:defRPr/>
              </a:pPr>
              <a:t>‹#›</a:t>
            </a:fld>
            <a:endParaRPr lang="en-US" altLang="zh-TW"/>
          </a:p>
        </p:txBody>
      </p:sp>
      <p:sp>
        <p:nvSpPr>
          <p:cNvPr id="8" name="文字方塊 7"/>
          <p:cNvSpPr txBox="1"/>
          <p:nvPr userDrawn="1"/>
        </p:nvSpPr>
        <p:spPr>
          <a:xfrm>
            <a:off x="7891884"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2016, IEBI Lab</a:t>
            </a:r>
            <a:endParaRPr lang="zh-TW" altLang="en-US" sz="1200" i="1" dirty="0">
              <a:solidFill>
                <a:srgbClr val="2907A5"/>
              </a:solidFill>
            </a:endParaRPr>
          </a:p>
        </p:txBody>
      </p:sp>
    </p:spTree>
    <p:extLst>
      <p:ext uri="{BB962C8B-B14F-4D97-AF65-F5344CB8AC3E}">
        <p14:creationId xmlns:p14="http://schemas.microsoft.com/office/powerpoint/2010/main" val="644609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a:t>按一下圖示以新增圖片</a:t>
            </a:r>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7A96DC0A-347F-458C-A6C7-A61CAB19D9F1}" type="slidenum">
              <a:rPr lang="en-US" altLang="zh-TW"/>
              <a:pPr>
                <a:defRPr/>
              </a:pPr>
              <a:t>‹#›</a:t>
            </a:fld>
            <a:endParaRPr lang="en-US" altLang="zh-TW"/>
          </a:p>
        </p:txBody>
      </p:sp>
      <p:sp>
        <p:nvSpPr>
          <p:cNvPr id="8" name="文字方塊 7"/>
          <p:cNvSpPr txBox="1"/>
          <p:nvPr userDrawn="1"/>
        </p:nvSpPr>
        <p:spPr>
          <a:xfrm>
            <a:off x="7812360"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2016, IEBI Lab</a:t>
            </a:r>
            <a:endParaRPr lang="zh-TW" altLang="en-US" sz="1200" i="1" dirty="0">
              <a:solidFill>
                <a:srgbClr val="2907A5"/>
              </a:solidFill>
            </a:endParaRPr>
          </a:p>
        </p:txBody>
      </p:sp>
    </p:spTree>
    <p:extLst>
      <p:ext uri="{BB962C8B-B14F-4D97-AF65-F5344CB8AC3E}">
        <p14:creationId xmlns:p14="http://schemas.microsoft.com/office/powerpoint/2010/main" val="33943507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7"/>
          <p:cNvSpPr>
            <a:spLocks noChangeArrowheads="1"/>
          </p:cNvSpPr>
          <p:nvPr/>
        </p:nvSpPr>
        <p:spPr bwMode="auto">
          <a:xfrm>
            <a:off x="0" y="6381750"/>
            <a:ext cx="9144000" cy="476250"/>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endParaRPr kumimoji="0" lang="zh-TW" altLang="en-US"/>
          </a:p>
        </p:txBody>
      </p:sp>
      <p:sp>
        <p:nvSpPr>
          <p:cNvPr id="1027" name="Rectangle 10"/>
          <p:cNvSpPr>
            <a:spLocks noChangeArrowheads="1"/>
          </p:cNvSpPr>
          <p:nvPr/>
        </p:nvSpPr>
        <p:spPr bwMode="auto">
          <a:xfrm>
            <a:off x="0" y="-26988"/>
            <a:ext cx="9144000" cy="1152526"/>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endParaRPr kumimoji="0" lang="zh-TW" altLang="en-US"/>
          </a:p>
        </p:txBody>
      </p:sp>
      <p:sp>
        <p:nvSpPr>
          <p:cNvPr id="1028" name="Rectangle 3"/>
          <p:cNvSpPr>
            <a:spLocks noGrp="1" noChangeArrowheads="1"/>
          </p:cNvSpPr>
          <p:nvPr>
            <p:ph type="body" idx="1"/>
          </p:nvPr>
        </p:nvSpPr>
        <p:spPr bwMode="auto">
          <a:xfrm>
            <a:off x="457200" y="1196975"/>
            <a:ext cx="8229600" cy="482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kumimoji="0" sz="1400">
                <a:latin typeface="+mn-lt"/>
                <a:ea typeface="新細明體" pitchFamily="18" charset="-120"/>
              </a:defRPr>
            </a:lvl1pPr>
          </a:lstStyle>
          <a:p>
            <a:pPr>
              <a:defRPr/>
            </a:pPr>
            <a:endParaRPr lang="en-US" altLang="zh-TW"/>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fontAlgn="auto" hangingPunct="1">
              <a:spcBef>
                <a:spcPts val="0"/>
              </a:spcBef>
              <a:spcAft>
                <a:spcPts val="0"/>
              </a:spcAft>
              <a:defRPr kumimoji="0" sz="1400">
                <a:latin typeface="+mn-lt"/>
                <a:ea typeface="新細明體" pitchFamily="18" charset="-120"/>
              </a:defRPr>
            </a:lvl1pPr>
          </a:lstStyle>
          <a:p>
            <a:pPr>
              <a:defRPr/>
            </a:pPr>
            <a:endParaRPr lang="en-US" altLang="zh-TW"/>
          </a:p>
        </p:txBody>
      </p:sp>
      <p:sp>
        <p:nvSpPr>
          <p:cNvPr id="1030" name="Rectangle 6"/>
          <p:cNvSpPr>
            <a:spLocks noGrp="1" noChangeArrowheads="1"/>
          </p:cNvSpPr>
          <p:nvPr>
            <p:ph type="sldNum" sz="quarter" idx="4"/>
          </p:nvPr>
        </p:nvSpPr>
        <p:spPr bwMode="auto">
          <a:xfrm>
            <a:off x="2590800" y="6524625"/>
            <a:ext cx="2197100" cy="333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0" sz="1400"/>
            </a:lvl1pPr>
          </a:lstStyle>
          <a:p>
            <a:pPr>
              <a:defRPr/>
            </a:pPr>
            <a:r>
              <a:rPr lang="en-US" altLang="zh-TW"/>
              <a:t>   </a:t>
            </a:r>
            <a:fld id="{07A611FE-4CE2-4881-A2C7-1D1EAFFC718C}" type="slidenum">
              <a:rPr lang="en-US" altLang="zh-TW"/>
              <a:pPr>
                <a:defRPr/>
              </a:pPr>
              <a:t>‹#›</a:t>
            </a:fld>
            <a:endParaRPr lang="en-US" altLang="zh-TW"/>
          </a:p>
        </p:txBody>
      </p:sp>
      <p:sp>
        <p:nvSpPr>
          <p:cNvPr id="1032" name="Rectangle 8"/>
          <p:cNvSpPr>
            <a:spLocks noChangeArrowheads="1"/>
          </p:cNvSpPr>
          <p:nvPr/>
        </p:nvSpPr>
        <p:spPr bwMode="auto">
          <a:xfrm>
            <a:off x="0" y="6408738"/>
            <a:ext cx="914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r>
              <a:rPr kumimoji="0" lang="en-US" altLang="zh-TW" sz="1400" dirty="0">
                <a:solidFill>
                  <a:schemeClr val="accent2"/>
                </a:solidFill>
              </a:rPr>
              <a:t>        </a:t>
            </a:r>
            <a:r>
              <a:rPr kumimoji="0" lang="en-US" altLang="zh-TW" sz="1200" i="1" dirty="0">
                <a:solidFill>
                  <a:srgbClr val="2907A5"/>
                </a:solidFill>
                <a:cs typeface="Arial" panose="020B0604020202020204" pitchFamily="34" charset="0"/>
              </a:rPr>
              <a:t>Institute of Information Management, NCTU                                                                                                          2017,</a:t>
            </a:r>
            <a:r>
              <a:rPr kumimoji="0" lang="zh-TW" altLang="en-US" sz="1200" dirty="0">
                <a:solidFill>
                  <a:srgbClr val="2907A5"/>
                </a:solidFill>
                <a:cs typeface="Arial" panose="020B0604020202020204" pitchFamily="34" charset="0"/>
              </a:rPr>
              <a:t> </a:t>
            </a:r>
            <a:r>
              <a:rPr kumimoji="0" lang="en-US" altLang="zh-TW" sz="1200" i="1" dirty="0">
                <a:solidFill>
                  <a:srgbClr val="2907A5"/>
                </a:solidFill>
                <a:ea typeface="標楷體" panose="03000509000000000000" pitchFamily="65" charset="-120"/>
                <a:cs typeface="Arial" panose="020B0604020202020204" pitchFamily="34" charset="0"/>
              </a:rPr>
              <a:t>IEBI Lab</a:t>
            </a:r>
          </a:p>
        </p:txBody>
      </p:sp>
      <p:pic>
        <p:nvPicPr>
          <p:cNvPr id="1033" name="Picture 9" descr="logo"/>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6513" y="6443663"/>
            <a:ext cx="376237"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Rectangle 2"/>
          <p:cNvSpPr>
            <a:spLocks noGrp="1" noChangeArrowheads="1"/>
          </p:cNvSpPr>
          <p:nvPr>
            <p:ph type="title"/>
          </p:nvPr>
        </p:nvSpPr>
        <p:spPr bwMode="auto">
          <a:xfrm>
            <a:off x="468313" y="-26988"/>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rtl="0" eaLnBrk="0" fontAlgn="base" hangingPunct="0">
        <a:spcBef>
          <a:spcPct val="0"/>
        </a:spcBef>
        <a:spcAft>
          <a:spcPct val="0"/>
        </a:spcAft>
        <a:defRPr kumimoji="1" sz="4000">
          <a:solidFill>
            <a:srgbClr val="0926A3"/>
          </a:solidFill>
          <a:latin typeface="+mj-lt"/>
          <a:ea typeface="+mj-ea"/>
          <a:cs typeface="+mj-cs"/>
        </a:defRPr>
      </a:lvl1pPr>
      <a:lvl2pPr algn="ctr" rtl="0" eaLnBrk="0" fontAlgn="base" hangingPunct="0">
        <a:spcBef>
          <a:spcPct val="0"/>
        </a:spcBef>
        <a:spcAft>
          <a:spcPct val="0"/>
        </a:spcAft>
        <a:defRPr kumimoji="1" sz="4000">
          <a:solidFill>
            <a:srgbClr val="0926A3"/>
          </a:solidFill>
          <a:latin typeface="Arial" charset="0"/>
          <a:ea typeface="標楷體" pitchFamily="65" charset="-120"/>
        </a:defRPr>
      </a:lvl2pPr>
      <a:lvl3pPr algn="ctr" rtl="0" eaLnBrk="0" fontAlgn="base" hangingPunct="0">
        <a:spcBef>
          <a:spcPct val="0"/>
        </a:spcBef>
        <a:spcAft>
          <a:spcPct val="0"/>
        </a:spcAft>
        <a:defRPr kumimoji="1" sz="4000">
          <a:solidFill>
            <a:srgbClr val="0926A3"/>
          </a:solidFill>
          <a:latin typeface="Arial" charset="0"/>
          <a:ea typeface="標楷體" pitchFamily="65" charset="-120"/>
        </a:defRPr>
      </a:lvl3pPr>
      <a:lvl4pPr algn="ctr" rtl="0" eaLnBrk="0" fontAlgn="base" hangingPunct="0">
        <a:spcBef>
          <a:spcPct val="0"/>
        </a:spcBef>
        <a:spcAft>
          <a:spcPct val="0"/>
        </a:spcAft>
        <a:defRPr kumimoji="1" sz="4000">
          <a:solidFill>
            <a:srgbClr val="0926A3"/>
          </a:solidFill>
          <a:latin typeface="Arial" charset="0"/>
          <a:ea typeface="標楷體" pitchFamily="65" charset="-120"/>
        </a:defRPr>
      </a:lvl4pPr>
      <a:lvl5pPr algn="ctr" rtl="0" eaLnBrk="0" fontAlgn="base" hangingPunct="0">
        <a:spcBef>
          <a:spcPct val="0"/>
        </a:spcBef>
        <a:spcAft>
          <a:spcPct val="0"/>
        </a:spcAft>
        <a:defRPr kumimoji="1" sz="4000">
          <a:solidFill>
            <a:srgbClr val="0926A3"/>
          </a:solidFill>
          <a:latin typeface="Arial" charset="0"/>
          <a:ea typeface="標楷體" pitchFamily="65" charset="-120"/>
        </a:defRPr>
      </a:lvl5pPr>
      <a:lvl6pPr marL="457200" algn="ctr" rtl="0" eaLnBrk="1" fontAlgn="base" hangingPunct="1">
        <a:spcBef>
          <a:spcPct val="0"/>
        </a:spcBef>
        <a:spcAft>
          <a:spcPct val="0"/>
        </a:spcAft>
        <a:defRPr kumimoji="1" sz="4400">
          <a:solidFill>
            <a:schemeClr val="accent2"/>
          </a:solidFill>
          <a:latin typeface="Arial" charset="0"/>
          <a:ea typeface="新細明體" pitchFamily="18" charset="-120"/>
        </a:defRPr>
      </a:lvl6pPr>
      <a:lvl7pPr marL="914400" algn="ctr" rtl="0" eaLnBrk="1" fontAlgn="base" hangingPunct="1">
        <a:spcBef>
          <a:spcPct val="0"/>
        </a:spcBef>
        <a:spcAft>
          <a:spcPct val="0"/>
        </a:spcAft>
        <a:defRPr kumimoji="1" sz="4400">
          <a:solidFill>
            <a:schemeClr val="accent2"/>
          </a:solidFill>
          <a:latin typeface="Arial" charset="0"/>
          <a:ea typeface="新細明體" pitchFamily="18" charset="-120"/>
        </a:defRPr>
      </a:lvl7pPr>
      <a:lvl8pPr marL="1371600" algn="ctr" rtl="0" eaLnBrk="1" fontAlgn="base" hangingPunct="1">
        <a:spcBef>
          <a:spcPct val="0"/>
        </a:spcBef>
        <a:spcAft>
          <a:spcPct val="0"/>
        </a:spcAft>
        <a:defRPr kumimoji="1" sz="4400">
          <a:solidFill>
            <a:schemeClr val="accent2"/>
          </a:solidFill>
          <a:latin typeface="Arial" charset="0"/>
          <a:ea typeface="新細明體" pitchFamily="18" charset="-120"/>
        </a:defRPr>
      </a:lvl8pPr>
      <a:lvl9pPr marL="1828800" algn="ctr" rtl="0" eaLnBrk="1" fontAlgn="base" hangingPunct="1">
        <a:spcBef>
          <a:spcPct val="0"/>
        </a:spcBef>
        <a:spcAft>
          <a:spcPct val="0"/>
        </a:spcAft>
        <a:defRPr kumimoji="1" sz="4400">
          <a:solidFill>
            <a:schemeClr val="accent2"/>
          </a:solidFill>
          <a:latin typeface="Arial" charset="0"/>
          <a:ea typeface="新細明體" pitchFamily="18" charset="-120"/>
        </a:defRPr>
      </a:lvl9pPr>
    </p:titleStyle>
    <p:bodyStyle>
      <a:lvl1pPr marL="342900" indent="-342900" algn="l" rtl="0" eaLnBrk="0" fontAlgn="base" hangingPunct="0">
        <a:spcBef>
          <a:spcPct val="20000"/>
        </a:spcBef>
        <a:spcAft>
          <a:spcPct val="0"/>
        </a:spcAft>
        <a:buChar char="•"/>
        <a:defRPr kumimoji="1"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42.xml.rels><?xml version="1.0" encoding="UTF-8" standalone="yes"?>
<Relationships xmlns="http://schemas.openxmlformats.org/package/2006/relationships"><Relationship Id="rId3" Type="http://schemas.openxmlformats.org/officeDocument/2006/relationships/image" Target="../media/image341.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0.png"/></Relationships>
</file>

<file path=ppt/slides/_rels/slide4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4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標題 1"/>
          <p:cNvSpPr>
            <a:spLocks noGrp="1"/>
          </p:cNvSpPr>
          <p:nvPr>
            <p:ph type="ctrTitle"/>
          </p:nvPr>
        </p:nvSpPr>
        <p:spPr/>
        <p:txBody>
          <a:bodyPr/>
          <a:lstStyle/>
          <a:p>
            <a:r>
              <a:rPr lang="en-US" altLang="zh-TW" sz="2800" b="1" dirty="0">
                <a:latin typeface="+mn-lt"/>
              </a:rPr>
              <a:t/>
            </a:r>
            <a:br>
              <a:rPr lang="en-US" altLang="zh-TW" sz="2800" b="1" dirty="0">
                <a:latin typeface="+mn-lt"/>
              </a:rPr>
            </a:br>
            <a:r>
              <a:rPr lang="en-US" altLang="zh-TW" sz="2800" b="1" dirty="0">
                <a:latin typeface="+mn-lt"/>
              </a:rPr>
              <a:t>A </a:t>
            </a:r>
            <a:r>
              <a:rPr lang="en-US" altLang="zh-TW" sz="2800" b="1" dirty="0" smtClean="0">
                <a:latin typeface="+mn-lt"/>
              </a:rPr>
              <a:t>Collective </a:t>
            </a:r>
            <a:r>
              <a:rPr lang="en-US" altLang="zh-TW" sz="2800" b="1" dirty="0">
                <a:latin typeface="+mn-lt"/>
              </a:rPr>
              <a:t>Intelligence Mechanism </a:t>
            </a:r>
            <a:r>
              <a:rPr lang="en-US" altLang="zh-TW" sz="2800" b="1" dirty="0" smtClean="0">
                <a:latin typeface="+mn-lt"/>
              </a:rPr>
              <a:t>of Portfolio Recommendation for Investment Clubs</a:t>
            </a:r>
            <a:r>
              <a:rPr lang="zh-TW" altLang="zh-TW" sz="2800" b="1" dirty="0">
                <a:latin typeface="+mn-lt"/>
              </a:rPr>
              <a:t/>
            </a:r>
            <a:br>
              <a:rPr lang="zh-TW" altLang="zh-TW" sz="2800" b="1" dirty="0">
                <a:latin typeface="+mn-lt"/>
              </a:rPr>
            </a:br>
            <a:endParaRPr lang="zh-TW" altLang="en-US" sz="2800" b="1" dirty="0">
              <a:latin typeface="+mn-lt"/>
              <a:cs typeface="Times New Roman" panose="02020603050405020304" pitchFamily="18" charset="0"/>
            </a:endParaRPr>
          </a:p>
        </p:txBody>
      </p:sp>
      <p:sp>
        <p:nvSpPr>
          <p:cNvPr id="4099" name="副標題 2"/>
          <p:cNvSpPr>
            <a:spLocks noGrp="1"/>
          </p:cNvSpPr>
          <p:nvPr>
            <p:ph type="subTitle" idx="1"/>
          </p:nvPr>
        </p:nvSpPr>
        <p:spPr/>
        <p:txBody>
          <a:bodyPr/>
          <a:lstStyle/>
          <a:p>
            <a:r>
              <a:rPr lang="en-US" altLang="zh-TW" sz="2400" dirty="0" smtClean="0">
                <a:solidFill>
                  <a:srgbClr val="002060"/>
                </a:solidFill>
                <a:latin typeface="+mj-lt"/>
                <a:cs typeface="Calibri" panose="020F0502020204030204" pitchFamily="34" charset="0"/>
              </a:rPr>
              <a:t>Yung-Ming </a:t>
            </a:r>
            <a:r>
              <a:rPr lang="en-US" altLang="zh-TW" sz="2400" smtClean="0">
                <a:solidFill>
                  <a:srgbClr val="002060"/>
                </a:solidFill>
                <a:latin typeface="+mj-lt"/>
                <a:cs typeface="Calibri" panose="020F0502020204030204" pitchFamily="34" charset="0"/>
              </a:rPr>
              <a:t>Li, </a:t>
            </a:r>
            <a:r>
              <a:rPr lang="en-US" sz="2400" smtClean="0">
                <a:solidFill>
                  <a:srgbClr val="002060"/>
                </a:solidFill>
                <a:latin typeface="+mj-lt"/>
              </a:rPr>
              <a:t>Min-Cheng </a:t>
            </a:r>
            <a:r>
              <a:rPr lang="en-US" sz="2400" dirty="0" smtClean="0">
                <a:solidFill>
                  <a:srgbClr val="002060"/>
                </a:solidFill>
                <a:latin typeface="+mj-lt"/>
              </a:rPr>
              <a:t>Hung</a:t>
            </a:r>
          </a:p>
          <a:p>
            <a:endParaRPr lang="en-US" altLang="zh-TW" sz="2400" dirty="0" smtClean="0">
              <a:solidFill>
                <a:srgbClr val="002060"/>
              </a:solidFill>
              <a:latin typeface="+mj-lt"/>
              <a:cs typeface="Calibri" panose="020F0502020204030204" pitchFamily="34" charset="0"/>
            </a:endParaRPr>
          </a:p>
          <a:p>
            <a:r>
              <a:rPr lang="en-US" altLang="zh-TW" sz="2400" dirty="0" smtClean="0">
                <a:solidFill>
                  <a:srgbClr val="002060"/>
                </a:solidFill>
                <a:latin typeface="Calibri" panose="020F0502020204030204" pitchFamily="34" charset="0"/>
                <a:cs typeface="Calibri" panose="020F0502020204030204" pitchFamily="34" charset="0"/>
              </a:rPr>
              <a:t>Institute of Information Management </a:t>
            </a:r>
          </a:p>
          <a:p>
            <a:r>
              <a:rPr lang="en-US" altLang="zh-TW" sz="2400" dirty="0">
                <a:solidFill>
                  <a:srgbClr val="002060"/>
                </a:solidFill>
                <a:latin typeface="Calibri" panose="020F0502020204030204" pitchFamily="34" charset="0"/>
                <a:cs typeface="Calibri" panose="020F0502020204030204" pitchFamily="34" charset="0"/>
              </a:rPr>
              <a:t> </a:t>
            </a:r>
            <a:r>
              <a:rPr lang="en-US" altLang="zh-TW" sz="2400" dirty="0" smtClean="0">
                <a:solidFill>
                  <a:srgbClr val="002060"/>
                </a:solidFill>
                <a:latin typeface="Calibri" panose="020F0502020204030204" pitchFamily="34" charset="0"/>
                <a:cs typeface="Calibri" panose="020F0502020204030204" pitchFamily="34" charset="0"/>
              </a:rPr>
              <a:t>National </a:t>
            </a:r>
            <a:r>
              <a:rPr lang="en-US" altLang="zh-TW" sz="2400" dirty="0" err="1" smtClean="0">
                <a:solidFill>
                  <a:srgbClr val="002060"/>
                </a:solidFill>
                <a:latin typeface="Calibri" panose="020F0502020204030204" pitchFamily="34" charset="0"/>
                <a:cs typeface="Calibri" panose="020F0502020204030204" pitchFamily="34" charset="0"/>
              </a:rPr>
              <a:t>Chiao</a:t>
            </a:r>
            <a:r>
              <a:rPr lang="en-US" altLang="zh-TW" sz="2400" dirty="0" smtClean="0">
                <a:solidFill>
                  <a:srgbClr val="002060"/>
                </a:solidFill>
                <a:latin typeface="Calibri" panose="020F0502020204030204" pitchFamily="34" charset="0"/>
                <a:cs typeface="Calibri" panose="020F0502020204030204" pitchFamily="34" charset="0"/>
              </a:rPr>
              <a:t> Tung University </a:t>
            </a:r>
            <a:endParaRPr lang="zh-TW" altLang="en-US" sz="2400" dirty="0">
              <a:solidFill>
                <a:srgbClr val="002060"/>
              </a:solid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標題 1"/>
          <p:cNvSpPr>
            <a:spLocks noGrp="1"/>
          </p:cNvSpPr>
          <p:nvPr>
            <p:ph type="title"/>
          </p:nvPr>
        </p:nvSpPr>
        <p:spPr>
          <a:xfrm>
            <a:off x="0" y="-26988"/>
            <a:ext cx="9144000" cy="1143001"/>
          </a:xfrm>
        </p:spPr>
        <p:txBody>
          <a:bodyPr/>
          <a:lstStyle/>
          <a:p>
            <a:r>
              <a:rPr lang="en-US" altLang="zh-TW" dirty="0" smtClean="0"/>
              <a:t>Literature: RNN </a:t>
            </a:r>
            <a:r>
              <a:rPr lang="en-US" altLang="zh-TW" dirty="0"/>
              <a:t>method and LSTM Architecture</a:t>
            </a:r>
          </a:p>
        </p:txBody>
      </p:sp>
      <p:sp>
        <p:nvSpPr>
          <p:cNvPr id="3" name="內容版面配置區 2"/>
          <p:cNvSpPr>
            <a:spLocks noGrp="1"/>
          </p:cNvSpPr>
          <p:nvPr>
            <p:ph idx="1"/>
          </p:nvPr>
        </p:nvSpPr>
        <p:spPr/>
        <p:txBody>
          <a:bodyPr/>
          <a:lstStyle/>
          <a:p>
            <a:pPr>
              <a:buClr>
                <a:schemeClr val="tx1">
                  <a:lumMod val="95000"/>
                  <a:lumOff val="5000"/>
                </a:schemeClr>
              </a:buClr>
              <a:defRPr/>
            </a:pPr>
            <a:r>
              <a:rPr lang="en-US" altLang="zh-TW" dirty="0"/>
              <a:t>Recurrent neural networks (RNNs) are a powerful model for processing sequential data and can be used to predict stock market and handwriting recognition </a:t>
            </a:r>
            <a:r>
              <a:rPr lang="en-US" altLang="zh-TW" sz="2000" dirty="0">
                <a:solidFill>
                  <a:schemeClr val="bg1">
                    <a:lumMod val="65000"/>
                  </a:schemeClr>
                </a:solidFill>
              </a:rPr>
              <a:t>(</a:t>
            </a:r>
            <a:r>
              <a:rPr lang="en-US" altLang="zh-TW" sz="2000" dirty="0" err="1">
                <a:solidFill>
                  <a:schemeClr val="bg1">
                    <a:lumMod val="65000"/>
                  </a:schemeClr>
                </a:solidFill>
              </a:rPr>
              <a:t>Selvin</a:t>
            </a:r>
            <a:r>
              <a:rPr lang="en-US" altLang="zh-TW" sz="2000" dirty="0">
                <a:solidFill>
                  <a:schemeClr val="bg1">
                    <a:lumMod val="65000"/>
                  </a:schemeClr>
                </a:solidFill>
              </a:rPr>
              <a:t> et al. 2017</a:t>
            </a:r>
            <a:r>
              <a:rPr lang="en-US" altLang="zh-TW" sz="2000" dirty="0" smtClean="0">
                <a:solidFill>
                  <a:schemeClr val="bg1">
                    <a:lumMod val="65000"/>
                  </a:schemeClr>
                </a:solidFill>
              </a:rPr>
              <a:t>)</a:t>
            </a:r>
          </a:p>
          <a:p>
            <a:pPr marL="0" indent="0">
              <a:buClr>
                <a:schemeClr val="tx1">
                  <a:lumMod val="95000"/>
                  <a:lumOff val="5000"/>
                </a:schemeClr>
              </a:buClr>
              <a:buNone/>
              <a:defRPr/>
            </a:pPr>
            <a:endParaRPr lang="en-US" altLang="zh-TW" sz="2000" dirty="0">
              <a:solidFill>
                <a:schemeClr val="bg1">
                  <a:lumMod val="65000"/>
                </a:schemeClr>
              </a:solidFill>
            </a:endParaRPr>
          </a:p>
          <a:p>
            <a:pPr>
              <a:buClr>
                <a:schemeClr val="tx1">
                  <a:lumMod val="95000"/>
                  <a:lumOff val="5000"/>
                </a:schemeClr>
              </a:buClr>
              <a:defRPr/>
            </a:pPr>
            <a:r>
              <a:rPr lang="en-US" altLang="zh-TW" dirty="0" smtClean="0"/>
              <a:t>Long </a:t>
            </a:r>
            <a:r>
              <a:rPr lang="en-US" altLang="zh-TW" dirty="0"/>
              <a:t>Short-Term Memory </a:t>
            </a:r>
            <a:r>
              <a:rPr lang="en-US" altLang="zh-TW" dirty="0" smtClean="0"/>
              <a:t>(LSTM) </a:t>
            </a:r>
            <a:r>
              <a:rPr lang="en-US" altLang="zh-TW" dirty="0"/>
              <a:t>uses the memory function to increase the problem of long-term dependency </a:t>
            </a:r>
            <a:r>
              <a:rPr lang="en-US" altLang="zh-TW" sz="2000" dirty="0">
                <a:solidFill>
                  <a:schemeClr val="bg1">
                    <a:lumMod val="65000"/>
                  </a:schemeClr>
                </a:solidFill>
              </a:rPr>
              <a:t>(</a:t>
            </a:r>
            <a:r>
              <a:rPr lang="en-US" altLang="zh-TW" sz="2000" dirty="0" err="1">
                <a:solidFill>
                  <a:schemeClr val="bg1">
                    <a:lumMod val="65000"/>
                  </a:schemeClr>
                </a:solidFill>
              </a:rPr>
              <a:t>Hochreiter</a:t>
            </a:r>
            <a:r>
              <a:rPr lang="en-US" altLang="zh-TW" sz="2000" dirty="0">
                <a:solidFill>
                  <a:schemeClr val="bg1">
                    <a:lumMod val="65000"/>
                  </a:schemeClr>
                </a:solidFill>
              </a:rPr>
              <a:t> </a:t>
            </a:r>
            <a:r>
              <a:rPr lang="en-US" altLang="zh-TW" sz="2000" dirty="0" err="1">
                <a:solidFill>
                  <a:schemeClr val="bg1">
                    <a:lumMod val="65000"/>
                  </a:schemeClr>
                </a:solidFill>
              </a:rPr>
              <a:t>andSchmidhuber</a:t>
            </a:r>
            <a:r>
              <a:rPr lang="en-US" altLang="zh-TW" sz="2000" dirty="0">
                <a:solidFill>
                  <a:schemeClr val="bg1">
                    <a:lumMod val="65000"/>
                  </a:schemeClr>
                </a:solidFill>
              </a:rPr>
              <a:t> 1997) </a:t>
            </a:r>
          </a:p>
          <a:p>
            <a:pPr>
              <a:buClr>
                <a:schemeClr val="tx1">
                  <a:lumMod val="95000"/>
                  <a:lumOff val="5000"/>
                </a:schemeClr>
              </a:buClr>
              <a:defRPr/>
            </a:pPr>
            <a:endParaRPr lang="en-US" altLang="zh-TW" sz="2000" dirty="0">
              <a:solidFill>
                <a:schemeClr val="tx1">
                  <a:lumMod val="50000"/>
                  <a:lumOff val="50000"/>
                </a:schemeClr>
              </a:solidFill>
            </a:endParaRPr>
          </a:p>
          <a:p>
            <a:pPr>
              <a:buClr>
                <a:schemeClr val="tx1">
                  <a:lumMod val="95000"/>
                  <a:lumOff val="5000"/>
                </a:schemeClr>
              </a:buClr>
              <a:defRPr/>
            </a:pPr>
            <a:r>
              <a:rPr lang="en-US" altLang="zh-TW" dirty="0" smtClean="0"/>
              <a:t>The elements </a:t>
            </a:r>
            <a:r>
              <a:rPr lang="en-US" altLang="zh-TW" dirty="0"/>
              <a:t>of LSTM cell </a:t>
            </a:r>
            <a:r>
              <a:rPr lang="en-US" altLang="zh-TW" dirty="0" smtClean="0"/>
              <a:t>are </a:t>
            </a:r>
            <a:r>
              <a:rPr lang="en-US" altLang="zh-TW" dirty="0">
                <a:solidFill>
                  <a:srgbClr val="0000FF"/>
                </a:solidFill>
              </a:rPr>
              <a:t>input gate, cell state, forget </a:t>
            </a:r>
            <a:r>
              <a:rPr lang="en-US" altLang="zh-TW" dirty="0" smtClean="0">
                <a:solidFill>
                  <a:srgbClr val="0000FF"/>
                </a:solidFill>
              </a:rPr>
              <a:t>gate, </a:t>
            </a:r>
            <a:r>
              <a:rPr lang="en-US" altLang="zh-TW" dirty="0">
                <a:solidFill>
                  <a:srgbClr val="0000FF"/>
                </a:solidFill>
              </a:rPr>
              <a:t>and output </a:t>
            </a:r>
            <a:r>
              <a:rPr lang="en-US" altLang="zh-TW" dirty="0" smtClean="0">
                <a:solidFill>
                  <a:srgbClr val="0000FF"/>
                </a:solidFill>
              </a:rPr>
              <a:t>gate</a:t>
            </a:r>
            <a:r>
              <a:rPr lang="en-US" altLang="zh-TW" dirty="0" smtClean="0"/>
              <a:t>. Activation function </a:t>
            </a:r>
            <a:r>
              <a:rPr lang="en-US" altLang="zh-TW" dirty="0"/>
              <a:t>can be </a:t>
            </a:r>
            <a:r>
              <a:rPr lang="en-US" altLang="zh-TW" dirty="0" smtClean="0"/>
              <a:t>Sigmoid, </a:t>
            </a:r>
            <a:r>
              <a:rPr lang="en-US" altLang="zh-TW" dirty="0" err="1" smtClean="0"/>
              <a:t>tanh</a:t>
            </a:r>
            <a:r>
              <a:rPr lang="en-US" altLang="zh-TW" dirty="0" smtClean="0"/>
              <a:t> </a:t>
            </a:r>
            <a:r>
              <a:rPr lang="en-US" altLang="zh-TW" dirty="0"/>
              <a:t>or linear </a:t>
            </a:r>
            <a:r>
              <a:rPr lang="en-US" altLang="zh-TW" sz="2000" dirty="0">
                <a:solidFill>
                  <a:schemeClr val="bg1">
                    <a:lumMod val="65000"/>
                  </a:schemeClr>
                </a:solidFill>
              </a:rPr>
              <a:t>(</a:t>
            </a:r>
            <a:r>
              <a:rPr lang="en-US" altLang="zh-TW" sz="2000" dirty="0" err="1">
                <a:solidFill>
                  <a:schemeClr val="bg1">
                    <a:lumMod val="65000"/>
                  </a:schemeClr>
                </a:solidFill>
              </a:rPr>
              <a:t>Greff</a:t>
            </a:r>
            <a:r>
              <a:rPr lang="en-US" altLang="zh-TW" sz="2000" dirty="0">
                <a:solidFill>
                  <a:schemeClr val="bg1">
                    <a:lumMod val="65000"/>
                  </a:schemeClr>
                </a:solidFill>
              </a:rPr>
              <a:t> et al. 2017)</a:t>
            </a:r>
            <a:endParaRPr lang="zh-TW" altLang="en-US" sz="1800" dirty="0">
              <a:solidFill>
                <a:schemeClr val="bg1">
                  <a:lumMod val="65000"/>
                </a:schemeClr>
              </a:solidFill>
            </a:endParaRPr>
          </a:p>
        </p:txBody>
      </p:sp>
      <p:sp>
        <p:nvSpPr>
          <p:cNvPr id="2253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2AF9A317-3E37-4328-A6E2-D15EE0AE0D2D}" type="slidenum">
              <a:rPr kumimoji="0" lang="en-US" altLang="zh-TW" sz="1400" smtClean="0">
                <a:ea typeface="新細明體" panose="02020500000000000000" pitchFamily="18" charset="-120"/>
              </a:rPr>
              <a:pPr>
                <a:spcBef>
                  <a:spcPct val="0"/>
                </a:spcBef>
                <a:buFontTx/>
                <a:buNone/>
              </a:pPr>
              <a:t>10</a:t>
            </a:fld>
            <a:endParaRPr kumimoji="0" lang="en-US" altLang="zh-TW" sz="1400" dirty="0">
              <a:ea typeface="新細明體" panose="02020500000000000000" pitchFamily="18" charset="-12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標題 1"/>
          <p:cNvSpPr>
            <a:spLocks noGrp="1"/>
          </p:cNvSpPr>
          <p:nvPr>
            <p:ph type="title"/>
          </p:nvPr>
        </p:nvSpPr>
        <p:spPr/>
        <p:txBody>
          <a:bodyPr/>
          <a:lstStyle/>
          <a:p>
            <a:r>
              <a:rPr lang="en-US" altLang="zh-TW" dirty="0"/>
              <a:t> System </a:t>
            </a:r>
            <a:r>
              <a:rPr lang="en-US" altLang="zh-TW" dirty="0" smtClean="0"/>
              <a:t>Framework : Process</a:t>
            </a:r>
            <a:endParaRPr lang="zh-TW" altLang="en-US" dirty="0"/>
          </a:p>
        </p:txBody>
      </p:sp>
      <p:sp>
        <p:nvSpPr>
          <p:cNvPr id="28675"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F401C5B4-FFC1-4FDE-84AC-AC2351692A65}" type="slidenum">
              <a:rPr kumimoji="0" lang="en-US" altLang="zh-TW" sz="1400" smtClean="0">
                <a:ea typeface="新細明體" panose="02020500000000000000" pitchFamily="18" charset="-120"/>
              </a:rPr>
              <a:pPr>
                <a:spcBef>
                  <a:spcPct val="0"/>
                </a:spcBef>
                <a:buFontTx/>
                <a:buNone/>
              </a:pPr>
              <a:t>11</a:t>
            </a:fld>
            <a:endParaRPr kumimoji="0" lang="en-US" altLang="zh-TW" sz="1400">
              <a:ea typeface="新細明體" panose="02020500000000000000" pitchFamily="18" charset="-120"/>
            </a:endParaRPr>
          </a:p>
        </p:txBody>
      </p:sp>
      <p:pic>
        <p:nvPicPr>
          <p:cNvPr id="6" name="圖片 5"/>
          <p:cNvPicPr/>
          <p:nvPr/>
        </p:nvPicPr>
        <p:blipFill>
          <a:blip r:embed="rId3">
            <a:extLst>
              <a:ext uri="{28A0092B-C50C-407E-A947-70E740481C1C}">
                <a14:useLocalDpi xmlns:a14="http://schemas.microsoft.com/office/drawing/2010/main" val="0"/>
              </a:ext>
            </a:extLst>
          </a:blip>
          <a:stretch>
            <a:fillRect/>
          </a:stretch>
        </p:blipFill>
        <p:spPr>
          <a:xfrm>
            <a:off x="226629" y="1116013"/>
            <a:ext cx="8712968" cy="4896544"/>
          </a:xfrm>
          <a:prstGeom prst="rect">
            <a:avLst/>
          </a:prstGeom>
        </p:spPr>
      </p:pic>
    </p:spTree>
    <p:extLst>
      <p:ext uri="{BB962C8B-B14F-4D97-AF65-F5344CB8AC3E}">
        <p14:creationId xmlns:p14="http://schemas.microsoft.com/office/powerpoint/2010/main" val="26435413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8312" y="-26988"/>
            <a:ext cx="8424167" cy="1143001"/>
          </a:xfrm>
        </p:spPr>
        <p:txBody>
          <a:bodyPr/>
          <a:lstStyle/>
          <a:p>
            <a:r>
              <a:rPr lang="en-US" altLang="zh-TW" dirty="0"/>
              <a:t>System </a:t>
            </a:r>
            <a:r>
              <a:rPr lang="en-US" altLang="zh-TW" dirty="0" smtClean="0"/>
              <a:t>Framework: Components</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12</a:t>
            </a:fld>
            <a:endParaRPr lang="en-US" altLang="zh-TW" dirty="0"/>
          </a:p>
        </p:txBody>
      </p:sp>
      <p:pic>
        <p:nvPicPr>
          <p:cNvPr id="3" name="圖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 y="1116013"/>
            <a:ext cx="9144000" cy="5143500"/>
          </a:xfrm>
          <a:prstGeom prst="rect">
            <a:avLst/>
          </a:prstGeom>
        </p:spPr>
      </p:pic>
      <p:sp>
        <p:nvSpPr>
          <p:cNvPr id="12" name="矩形 11"/>
          <p:cNvSpPr/>
          <p:nvPr/>
        </p:nvSpPr>
        <p:spPr>
          <a:xfrm>
            <a:off x="2154031" y="1268760"/>
            <a:ext cx="5370297" cy="1512168"/>
          </a:xfrm>
          <a:prstGeom prst="rect">
            <a:avLst/>
          </a:prstGeom>
          <a:solidFill>
            <a:srgbClr val="C00000">
              <a:alpha val="10000"/>
            </a:srgb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2213107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468313" y="1408112"/>
            <a:ext cx="8363272" cy="4824413"/>
          </a:xfrm>
        </p:spPr>
        <p:txBody>
          <a:bodyPr/>
          <a:lstStyle/>
          <a:p>
            <a:r>
              <a:rPr lang="en-US" altLang="zh-TW" dirty="0"/>
              <a:t>Data </a:t>
            </a:r>
            <a:r>
              <a:rPr lang="en-US" altLang="zh-TW" dirty="0" smtClean="0"/>
              <a:t>Collection</a:t>
            </a:r>
            <a:endParaRPr lang="en-US" altLang="zh-TW" dirty="0"/>
          </a:p>
          <a:p>
            <a:pPr lvl="1"/>
            <a:r>
              <a:rPr lang="en-US" altLang="zh-TW" dirty="0" smtClean="0"/>
              <a:t>Collect </a:t>
            </a:r>
            <a:r>
              <a:rPr lang="en-US" altLang="zh-TW" dirty="0"/>
              <a:t>the public </a:t>
            </a:r>
            <a:r>
              <a:rPr lang="en-US" altLang="zh-TW" dirty="0" smtClean="0"/>
              <a:t>opinions on the stocks </a:t>
            </a:r>
            <a:r>
              <a:rPr lang="en-US" altLang="zh-TW" dirty="0"/>
              <a:t>in </a:t>
            </a:r>
            <a:r>
              <a:rPr lang="en-US" altLang="zh-TW" dirty="0" smtClean="0"/>
              <a:t>all stock lists on StockTwits within </a:t>
            </a:r>
            <a:r>
              <a:rPr lang="en-US" altLang="zh-TW" dirty="0"/>
              <a:t>four </a:t>
            </a:r>
            <a:r>
              <a:rPr lang="en-US" altLang="zh-TW" dirty="0" smtClean="0"/>
              <a:t>months</a:t>
            </a:r>
          </a:p>
          <a:p>
            <a:pPr lvl="1"/>
            <a:r>
              <a:rPr lang="en-US" altLang="zh-TW" dirty="0"/>
              <a:t>C</a:t>
            </a:r>
            <a:r>
              <a:rPr lang="en-US" altLang="zh-TW" dirty="0" smtClean="0"/>
              <a:t>ollect the OHLS (open </a:t>
            </a:r>
            <a:r>
              <a:rPr lang="en-US" altLang="zh-TW" dirty="0"/>
              <a:t>price, high price, low price, closing </a:t>
            </a:r>
            <a:r>
              <a:rPr lang="en-US" altLang="zh-TW" dirty="0" smtClean="0"/>
              <a:t>price), </a:t>
            </a:r>
            <a:r>
              <a:rPr lang="en-US" altLang="zh-TW" dirty="0"/>
              <a:t>volume, and adjusted close of candidate stocks</a:t>
            </a:r>
          </a:p>
          <a:p>
            <a:pPr marL="457200" lvl="1" indent="0">
              <a:buNone/>
            </a:pPr>
            <a:endParaRPr lang="en-GB" altLang="zh-TW" dirty="0"/>
          </a:p>
          <a:p>
            <a:r>
              <a:rPr lang="en-US" altLang="zh-TW" dirty="0" smtClean="0"/>
              <a:t>Data Cleaning</a:t>
            </a:r>
            <a:endParaRPr lang="en-US" altLang="zh-TW" dirty="0"/>
          </a:p>
          <a:p>
            <a:pPr lvl="1"/>
            <a:r>
              <a:rPr lang="en-US" altLang="zh-TW" dirty="0"/>
              <a:t>Discard non-English sentences</a:t>
            </a:r>
          </a:p>
          <a:p>
            <a:pPr lvl="1"/>
            <a:r>
              <a:rPr lang="en-US" altLang="zh-TW" dirty="0" smtClean="0"/>
              <a:t>Sentence breaking (</a:t>
            </a:r>
            <a:r>
              <a:rPr lang="en-US" altLang="zh-TW" dirty="0"/>
              <a:t>Natural Language </a:t>
            </a:r>
            <a:r>
              <a:rPr lang="en-US" altLang="zh-TW" dirty="0" err="1"/>
              <a:t>ToolKit</a:t>
            </a:r>
            <a:r>
              <a:rPr lang="en-US" altLang="zh-TW" dirty="0" smtClean="0"/>
              <a:t>)</a:t>
            </a:r>
          </a:p>
          <a:p>
            <a:pPr lvl="1"/>
            <a:r>
              <a:rPr lang="en-US" altLang="zh-TW" dirty="0" smtClean="0"/>
              <a:t>Removing </a:t>
            </a:r>
            <a:r>
              <a:rPr lang="en-US" altLang="zh-TW" dirty="0"/>
              <a:t>special characters / </a:t>
            </a:r>
            <a:r>
              <a:rPr lang="en-US" altLang="zh-TW" dirty="0" smtClean="0"/>
              <a:t>stop word</a:t>
            </a:r>
          </a:p>
          <a:p>
            <a:pPr lvl="1"/>
            <a:r>
              <a:rPr lang="en-US" altLang="zh-TW" dirty="0" smtClean="0"/>
              <a:t>Stemming (</a:t>
            </a:r>
            <a:r>
              <a:rPr lang="en-US" altLang="zh-TW" dirty="0" err="1" smtClean="0"/>
              <a:t>PoterStemmer</a:t>
            </a:r>
            <a:r>
              <a:rPr lang="en-US" altLang="zh-TW" dirty="0" smtClean="0"/>
              <a:t>)</a:t>
            </a:r>
            <a:endParaRPr lang="en-US" altLang="zh-TW" dirty="0"/>
          </a:p>
        </p:txBody>
      </p:sp>
      <p:sp>
        <p:nvSpPr>
          <p:cNvPr id="2" name="標題 1"/>
          <p:cNvSpPr>
            <a:spLocks noGrp="1"/>
          </p:cNvSpPr>
          <p:nvPr>
            <p:ph type="title"/>
          </p:nvPr>
        </p:nvSpPr>
        <p:spPr/>
        <p:txBody>
          <a:bodyPr/>
          <a:lstStyle/>
          <a:p>
            <a:pPr lvl="1"/>
            <a:r>
              <a:rPr lang="en-US" altLang="zh-TW" sz="3600" b="1" dirty="0"/>
              <a:t>Extract-Transform-Load Module (ETL model)</a:t>
            </a:r>
            <a:endParaRPr lang="zh-TW" altLang="zh-TW" sz="3600"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13</a:t>
            </a:fld>
            <a:endParaRPr lang="en-US" altLang="zh-TW"/>
          </a:p>
        </p:txBody>
      </p:sp>
    </p:spTree>
    <p:extLst>
      <p:ext uri="{BB962C8B-B14F-4D97-AF65-F5344CB8AC3E}">
        <p14:creationId xmlns:p14="http://schemas.microsoft.com/office/powerpoint/2010/main" val="41762702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14</a:t>
            </a:fld>
            <a:endParaRPr lang="en-US" altLang="zh-TW" dirty="0"/>
          </a:p>
        </p:txBody>
      </p:sp>
      <p:pic>
        <p:nvPicPr>
          <p:cNvPr id="6" name="圖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 y="1116013"/>
            <a:ext cx="9144000" cy="5143500"/>
          </a:xfrm>
          <a:prstGeom prst="rect">
            <a:avLst/>
          </a:prstGeom>
        </p:spPr>
      </p:pic>
      <p:sp>
        <p:nvSpPr>
          <p:cNvPr id="11" name="矩形 10"/>
          <p:cNvSpPr/>
          <p:nvPr/>
        </p:nvSpPr>
        <p:spPr>
          <a:xfrm>
            <a:off x="2267744" y="2924944"/>
            <a:ext cx="1656184" cy="1804926"/>
          </a:xfrm>
          <a:prstGeom prst="rect">
            <a:avLst/>
          </a:prstGeom>
          <a:solidFill>
            <a:srgbClr val="C00000">
              <a:alpha val="10000"/>
            </a:srgb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3829008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1287326"/>
            <a:ext cx="8240713" cy="2232025"/>
          </a:xfrm>
        </p:spPr>
        <p:txBody>
          <a:bodyPr/>
          <a:lstStyle/>
          <a:p>
            <a:pPr marL="342900" lvl="1" indent="-342900">
              <a:buFontTx/>
              <a:buChar char="•"/>
            </a:pPr>
            <a:r>
              <a:rPr lang="en-US" altLang="zh-TW" sz="2400" dirty="0" smtClean="0"/>
              <a:t>Sentiment score</a:t>
            </a:r>
            <a:endParaRPr lang="zh-TW" altLang="zh-TW" sz="2800" dirty="0" smtClean="0"/>
          </a:p>
          <a:p>
            <a:pPr lvl="1"/>
            <a:r>
              <a:rPr lang="en-US" altLang="zh-TW" dirty="0" smtClean="0"/>
              <a:t>Understand </a:t>
            </a:r>
            <a:r>
              <a:rPr lang="en-US" altLang="zh-TW" dirty="0"/>
              <a:t>whether public comments are </a:t>
            </a:r>
            <a:r>
              <a:rPr lang="en-US" altLang="zh-TW" dirty="0">
                <a:solidFill>
                  <a:srgbClr val="0000FF"/>
                </a:solidFill>
              </a:rPr>
              <a:t>optimistic or pessimistic</a:t>
            </a:r>
            <a:r>
              <a:rPr lang="en-US" altLang="zh-TW" dirty="0"/>
              <a:t> to the </a:t>
            </a:r>
            <a:r>
              <a:rPr lang="en-US" altLang="zh-TW" dirty="0" smtClean="0"/>
              <a:t>stock</a:t>
            </a:r>
          </a:p>
          <a:p>
            <a:pPr lvl="1"/>
            <a:r>
              <a:rPr lang="en-US" altLang="zh-TW" dirty="0" smtClean="0"/>
              <a:t>Calculate </a:t>
            </a:r>
            <a:r>
              <a:rPr lang="en-US" altLang="zh-TW" dirty="0"/>
              <a:t>the </a:t>
            </a:r>
            <a:r>
              <a:rPr lang="en-US" altLang="zh-TW" dirty="0">
                <a:solidFill>
                  <a:srgbClr val="0000FF"/>
                </a:solidFill>
              </a:rPr>
              <a:t>sentimental assessment value</a:t>
            </a:r>
            <a:r>
              <a:rPr lang="en-US" altLang="zh-TW" dirty="0"/>
              <a:t> (</a:t>
            </a:r>
            <a:r>
              <a:rPr lang="en-US" altLang="zh-TW" dirty="0">
                <a:solidFill>
                  <a:srgbClr val="FF0000"/>
                </a:solidFill>
              </a:rPr>
              <a:t>SAV</a:t>
            </a:r>
            <a:r>
              <a:rPr lang="en-US" altLang="zh-TW" dirty="0"/>
              <a:t>) of each </a:t>
            </a:r>
            <a:r>
              <a:rPr lang="en-US" altLang="zh-TW" dirty="0" smtClean="0"/>
              <a:t>stock</a:t>
            </a:r>
          </a:p>
          <a:p>
            <a:pPr lvl="1"/>
            <a:r>
              <a:rPr lang="en-US" altLang="zh-TW" dirty="0" smtClean="0"/>
              <a:t>Using </a:t>
            </a:r>
            <a:r>
              <a:rPr lang="en-US" altLang="zh-TW" b="1" dirty="0" smtClean="0">
                <a:solidFill>
                  <a:srgbClr val="0000FF"/>
                </a:solidFill>
              </a:rPr>
              <a:t>market </a:t>
            </a:r>
            <a:r>
              <a:rPr lang="en-US" altLang="zh-TW" b="1" dirty="0">
                <a:solidFill>
                  <a:srgbClr val="0000FF"/>
                </a:solidFill>
              </a:rPr>
              <a:t>s</a:t>
            </a:r>
            <a:r>
              <a:rPr lang="en-US" altLang="zh-TW" b="1" dirty="0" smtClean="0">
                <a:solidFill>
                  <a:srgbClr val="0000FF"/>
                </a:solidFill>
              </a:rPr>
              <a:t>entiment </a:t>
            </a:r>
            <a:r>
              <a:rPr lang="en-US" altLang="zh-TW" b="1" dirty="0">
                <a:solidFill>
                  <a:srgbClr val="0000FF"/>
                </a:solidFill>
              </a:rPr>
              <a:t>d</a:t>
            </a:r>
            <a:r>
              <a:rPr lang="en-US" altLang="zh-TW" b="1" dirty="0" smtClean="0">
                <a:solidFill>
                  <a:srgbClr val="0000FF"/>
                </a:solidFill>
              </a:rPr>
              <a:t>ictionary </a:t>
            </a:r>
            <a:r>
              <a:rPr lang="en-US" altLang="zh-TW" dirty="0" smtClean="0"/>
              <a:t>which </a:t>
            </a:r>
            <a:r>
              <a:rPr lang="en-US" altLang="zh-TW" dirty="0"/>
              <a:t>is </a:t>
            </a:r>
            <a:r>
              <a:rPr lang="en-US" altLang="zh-TW" dirty="0" smtClean="0"/>
              <a:t>dedicated for </a:t>
            </a:r>
            <a:r>
              <a:rPr lang="en-US" altLang="zh-TW" dirty="0"/>
              <a:t>Financial Social Media </a:t>
            </a:r>
            <a:r>
              <a:rPr lang="en-US" altLang="zh-TW" dirty="0" smtClean="0"/>
              <a:t>Data. </a:t>
            </a:r>
          </a:p>
          <a:p>
            <a:pPr lvl="1"/>
            <a:r>
              <a:rPr lang="en-US" altLang="zh-TW" dirty="0" smtClean="0"/>
              <a:t>This </a:t>
            </a:r>
            <a:r>
              <a:rPr lang="en-US" altLang="zh-TW" dirty="0"/>
              <a:t>dictionary has 8331 words which contain both optimistic and pessimistic terms.</a:t>
            </a:r>
            <a:endParaRPr lang="en-US" altLang="zh-TW" dirty="0" smtClean="0"/>
          </a:p>
          <a:p>
            <a:pPr marL="457200" lvl="1" indent="0">
              <a:buNone/>
            </a:pPr>
            <a:endParaRPr lang="en-US" altLang="zh-TW" dirty="0" smtClean="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15</a:t>
            </a:fld>
            <a:endParaRPr lang="en-US" altLang="zh-TW"/>
          </a:p>
        </p:txBody>
      </p:sp>
      <mc:AlternateContent xmlns:mc="http://schemas.openxmlformats.org/markup-compatibility/2006" xmlns:a14="http://schemas.microsoft.com/office/drawing/2010/main">
        <mc:Choice Requires="a14">
          <p:sp>
            <p:nvSpPr>
              <p:cNvPr id="9" name="文字方塊 8"/>
              <p:cNvSpPr txBox="1"/>
              <p:nvPr/>
            </p:nvSpPr>
            <p:spPr>
              <a:xfrm>
                <a:off x="323528" y="4639832"/>
                <a:ext cx="8640960" cy="1687834"/>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altLang="zh-TW" i="1" smtClean="0">
                          <a:latin typeface="Cambria Math" panose="02040503050406030204" pitchFamily="18" charset="0"/>
                        </a:rPr>
                        <m:t>𝑆𝑆</m:t>
                      </m:r>
                      <m:d>
                        <m:dPr>
                          <m:ctrlPr>
                            <a:rPr lang="zh-TW" altLang="zh-TW" b="1" i="1">
                              <a:latin typeface="Cambria Math" panose="02040503050406030204" pitchFamily="18" charset="0"/>
                            </a:rPr>
                          </m:ctrlPr>
                        </m:dPr>
                        <m:e>
                          <m:sSub>
                            <m:sSubPr>
                              <m:ctrlPr>
                                <a:rPr lang="zh-TW" altLang="zh-TW" b="1" i="1">
                                  <a:latin typeface="Cambria Math" panose="02040503050406030204" pitchFamily="18" charset="0"/>
                                </a:rPr>
                              </m:ctrlPr>
                            </m:sSubPr>
                            <m:e>
                              <m:r>
                                <a:rPr lang="en-US" altLang="zh-TW" b="0" i="1" smtClean="0">
                                  <a:latin typeface="Cambria Math" panose="02040503050406030204" pitchFamily="18" charset="0"/>
                                </a:rPr>
                                <m:t>𝑃</m:t>
                              </m:r>
                            </m:e>
                            <m:sub>
                              <m:r>
                                <a:rPr lang="en-US" altLang="zh-TW" i="1">
                                  <a:latin typeface="Cambria Math" panose="02040503050406030204" pitchFamily="18" charset="0"/>
                                </a:rPr>
                                <m:t>𝑖</m:t>
                              </m:r>
                            </m:sub>
                          </m:sSub>
                        </m:e>
                      </m:d>
                      <m:r>
                        <a:rPr lang="en-US" altLang="zh-TW" i="1">
                          <a:latin typeface="Cambria Math" panose="02040503050406030204" pitchFamily="18" charset="0"/>
                        </a:rPr>
                        <m:t>=</m:t>
                      </m:r>
                      <m:nary>
                        <m:naryPr>
                          <m:chr m:val="∑"/>
                          <m:limLoc m:val="undOvr"/>
                          <m:supHide m:val="on"/>
                          <m:ctrlPr>
                            <a:rPr lang="zh-TW" altLang="zh-TW" b="1" i="1">
                              <a:latin typeface="Cambria Math" panose="02040503050406030204" pitchFamily="18" charset="0"/>
                            </a:rPr>
                          </m:ctrlPr>
                        </m:naryPr>
                        <m:sub>
                          <m:r>
                            <m:rPr>
                              <m:brk/>
                            </m:rPr>
                            <a:rPr lang="en-US" altLang="zh-TW" b="0" i="1" smtClean="0">
                              <a:latin typeface="Cambria Math" panose="02040503050406030204" pitchFamily="18" charset="0"/>
                            </a:rPr>
                            <m:t>𝑡</m:t>
                          </m:r>
                          <m:r>
                            <a:rPr lang="en-US" altLang="zh-TW" i="1">
                              <a:latin typeface="Cambria Math" panose="02040503050406030204" pitchFamily="18" charset="0"/>
                            </a:rPr>
                            <m:t>∈</m:t>
                          </m:r>
                          <m:r>
                            <a:rPr lang="en-US" altLang="zh-TW" b="0" i="1" smtClean="0">
                              <a:latin typeface="Cambria Math" panose="02040503050406030204" pitchFamily="18" charset="0"/>
                            </a:rPr>
                            <m:t>𝐷</m:t>
                          </m:r>
                        </m:sub>
                        <m:sup/>
                        <m:e>
                          <m:r>
                            <a:rPr lang="en-US" altLang="zh-TW" i="1">
                              <a:latin typeface="Cambria Math" panose="02040503050406030204" pitchFamily="18" charset="0"/>
                            </a:rPr>
                            <m:t>[</m:t>
                          </m:r>
                          <m:r>
                            <a:rPr lang="en-US" altLang="zh-TW" i="1">
                              <a:latin typeface="Cambria Math" panose="02040503050406030204" pitchFamily="18" charset="0"/>
                            </a:rPr>
                            <m:t>𝑝𝑜𝑠</m:t>
                          </m:r>
                          <m:r>
                            <a:rPr lang="en-US" altLang="zh-TW" i="1">
                              <a:latin typeface="Cambria Math" panose="02040503050406030204" pitchFamily="18" charset="0"/>
                            </a:rPr>
                            <m:t>.</m:t>
                          </m:r>
                          <m:r>
                            <a:rPr lang="en-US" altLang="zh-TW" i="1">
                              <a:latin typeface="Cambria Math" panose="02040503050406030204" pitchFamily="18" charset="0"/>
                            </a:rPr>
                            <m:t>𝑤𝑜𝑟𝑑</m:t>
                          </m:r>
                          <m:r>
                            <a:rPr lang="en-US" altLang="zh-TW" i="1">
                              <a:latin typeface="Cambria Math" panose="02040503050406030204" pitchFamily="18" charset="0"/>
                            </a:rPr>
                            <m:t> </m:t>
                          </m:r>
                          <m:r>
                            <a:rPr lang="en-US" altLang="zh-TW" i="1">
                              <a:latin typeface="Cambria Math" panose="02040503050406030204" pitchFamily="18" charset="0"/>
                            </a:rPr>
                            <m:t>𝑣𝑎𝑙𝑢𝑒</m:t>
                          </m:r>
                          <m:d>
                            <m:dPr>
                              <m:ctrlPr>
                                <a:rPr lang="zh-TW" altLang="zh-TW" b="1" i="1" smtClean="0">
                                  <a:latin typeface="Cambria Math" panose="02040503050406030204" pitchFamily="18" charset="0"/>
                                </a:rPr>
                              </m:ctrlPr>
                            </m:dPr>
                            <m:e>
                              <m:r>
                                <a:rPr lang="en-US" altLang="zh-TW" b="1" i="1" smtClean="0">
                                  <a:latin typeface="Cambria Math" panose="02040503050406030204" pitchFamily="18" charset="0"/>
                                </a:rPr>
                                <m:t>𝑫</m:t>
                              </m:r>
                              <m:r>
                                <a:rPr lang="en-US" altLang="zh-TW" b="1" i="1" baseline="-25000" smtClean="0">
                                  <a:latin typeface="Cambria Math" panose="02040503050406030204" pitchFamily="18" charset="0"/>
                                </a:rPr>
                                <m:t>𝒕</m:t>
                              </m:r>
                            </m:e>
                          </m:d>
                          <m:r>
                            <a:rPr lang="en-US" altLang="zh-TW" i="1">
                              <a:latin typeface="Cambria Math" panose="02040503050406030204" pitchFamily="18" charset="0"/>
                            </a:rPr>
                            <m:t>+</m:t>
                          </m:r>
                          <m:r>
                            <a:rPr lang="en-US" altLang="zh-TW" i="1">
                              <a:latin typeface="Cambria Math" panose="02040503050406030204" pitchFamily="18" charset="0"/>
                            </a:rPr>
                            <m:t>𝑛𝑒𝑔</m:t>
                          </m:r>
                          <m:r>
                            <a:rPr lang="en-US" altLang="zh-TW" i="1">
                              <a:latin typeface="Cambria Math" panose="02040503050406030204" pitchFamily="18" charset="0"/>
                            </a:rPr>
                            <m:t>.</m:t>
                          </m:r>
                          <m:r>
                            <a:rPr lang="en-US" altLang="zh-TW" i="1">
                              <a:latin typeface="Cambria Math" panose="02040503050406030204" pitchFamily="18" charset="0"/>
                            </a:rPr>
                            <m:t>𝑤𝑜𝑟𝑑</m:t>
                          </m:r>
                          <m:r>
                            <a:rPr lang="en-US" altLang="zh-TW" i="1">
                              <a:latin typeface="Cambria Math" panose="02040503050406030204" pitchFamily="18" charset="0"/>
                            </a:rPr>
                            <m:t> </m:t>
                          </m:r>
                          <m:r>
                            <a:rPr lang="en-US" altLang="zh-TW" i="1">
                              <a:latin typeface="Cambria Math" panose="02040503050406030204" pitchFamily="18" charset="0"/>
                            </a:rPr>
                            <m:t>𝑣𝑎𝑙𝑢𝑒</m:t>
                          </m:r>
                          <m:r>
                            <a:rPr lang="en-US" altLang="zh-TW" i="1">
                              <a:latin typeface="Cambria Math" panose="02040503050406030204" pitchFamily="18" charset="0"/>
                            </a:rPr>
                            <m:t>(</m:t>
                          </m:r>
                          <m:r>
                            <a:rPr lang="en-US" altLang="zh-TW" b="1" i="1">
                              <a:latin typeface="Cambria Math" panose="02040503050406030204" pitchFamily="18" charset="0"/>
                            </a:rPr>
                            <m:t>𝑫</m:t>
                          </m:r>
                          <m:r>
                            <a:rPr lang="en-US" altLang="zh-TW" b="1" i="1" baseline="-25000">
                              <a:latin typeface="Cambria Math" panose="02040503050406030204" pitchFamily="18" charset="0"/>
                            </a:rPr>
                            <m:t>𝒕</m:t>
                          </m:r>
                          <m:r>
                            <a:rPr lang="en-US" altLang="zh-TW" i="1">
                              <a:latin typeface="Cambria Math" panose="02040503050406030204" pitchFamily="18" charset="0"/>
                            </a:rPr>
                            <m:t>)</m:t>
                          </m:r>
                        </m:e>
                      </m:nary>
                      <m:r>
                        <a:rPr lang="en-US" altLang="zh-TW" i="1">
                          <a:latin typeface="Cambria Math" panose="02040503050406030204" pitchFamily="18" charset="0"/>
                        </a:rPr>
                        <m:t>]</m:t>
                      </m:r>
                    </m:oMath>
                  </m:oMathPara>
                </a14:m>
                <a:endParaRPr lang="en-US" altLang="zh-TW" dirty="0" smtClean="0"/>
              </a:p>
              <a:p>
                <a:pPr algn="ctr"/>
                <a:r>
                  <a:rPr lang="en-US" altLang="zh-TW" sz="2000" dirty="0" smtClean="0">
                    <a:latin typeface="Calibri" panose="020F0502020204030204" pitchFamily="34" charset="0"/>
                    <a:cs typeface="Calibri" panose="020F0502020204030204" pitchFamily="34" charset="0"/>
                  </a:rPr>
                  <a:t>, where </a:t>
                </a:r>
                <a:r>
                  <a:rPr lang="en-US" altLang="zh-TW" sz="2000" i="1" dirty="0" smtClean="0">
                    <a:latin typeface="Calibri" panose="020F0502020204030204" pitchFamily="34" charset="0"/>
                    <a:cs typeface="Calibri" panose="020F0502020204030204" pitchFamily="34" charset="0"/>
                  </a:rPr>
                  <a:t>t</a:t>
                </a:r>
                <a:r>
                  <a:rPr lang="en-US" altLang="zh-TW" sz="2000" dirty="0" smtClean="0">
                    <a:latin typeface="Calibri" panose="020F0502020204030204" pitchFamily="34" charset="0"/>
                    <a:cs typeface="Calibri" panose="020F0502020204030204" pitchFamily="34" charset="0"/>
                  </a:rPr>
                  <a:t> is sentimental word in a post </a:t>
                </a:r>
                <a14:m>
                  <m:oMath xmlns:m="http://schemas.openxmlformats.org/officeDocument/2006/math">
                    <m:sSub>
                      <m:sSubPr>
                        <m:ctrlPr>
                          <a:rPr lang="zh-TW" altLang="zh-TW" sz="2000" b="1" i="1">
                            <a:latin typeface="Cambria Math" panose="02040503050406030204" pitchFamily="18" charset="0"/>
                          </a:rPr>
                        </m:ctrlPr>
                      </m:sSubPr>
                      <m:e>
                        <m:r>
                          <a:rPr lang="en-US" altLang="zh-TW" sz="2000" i="1">
                            <a:latin typeface="Cambria Math" panose="02040503050406030204" pitchFamily="18" charset="0"/>
                          </a:rPr>
                          <m:t>𝑝</m:t>
                        </m:r>
                      </m:e>
                      <m:sub>
                        <m:r>
                          <a:rPr lang="en-US" altLang="zh-TW" sz="2000" i="1">
                            <a:latin typeface="Cambria Math" panose="02040503050406030204" pitchFamily="18" charset="0"/>
                          </a:rPr>
                          <m:t>𝑖</m:t>
                        </m:r>
                      </m:sub>
                    </m:sSub>
                  </m:oMath>
                </a14:m>
                <a:r>
                  <a:rPr lang="en-US" altLang="zh-TW" sz="2000" dirty="0" smtClean="0">
                    <a:latin typeface="Calibri" panose="020F0502020204030204" pitchFamily="34" charset="0"/>
                    <a:cs typeface="Calibri" panose="020F0502020204030204" pitchFamily="34" charset="0"/>
                  </a:rPr>
                  <a:t> </a:t>
                </a:r>
                <a:endParaRPr lang="zh-TW" altLang="en-US" sz="2000" dirty="0">
                  <a:latin typeface="Calibri" panose="020F0502020204030204" pitchFamily="34" charset="0"/>
                  <a:cs typeface="Calibri" panose="020F0502020204030204" pitchFamily="34" charset="0"/>
                </a:endParaRPr>
              </a:p>
              <a:p>
                <a:endParaRPr lang="en-US" altLang="zh-TW" dirty="0" smtClean="0"/>
              </a:p>
              <a:p>
                <a:endParaRPr lang="zh-TW" altLang="en-US" dirty="0"/>
              </a:p>
            </p:txBody>
          </p:sp>
        </mc:Choice>
        <mc:Fallback xmlns="">
          <p:sp>
            <p:nvSpPr>
              <p:cNvPr id="9" name="文字方塊 8"/>
              <p:cNvSpPr txBox="1">
                <a:spLocks noRot="1" noChangeAspect="1" noMove="1" noResize="1" noEditPoints="1" noAdjustHandles="1" noChangeArrowheads="1" noChangeShapeType="1" noTextEdit="1"/>
              </p:cNvSpPr>
              <p:nvPr/>
            </p:nvSpPr>
            <p:spPr>
              <a:xfrm>
                <a:off x="323528" y="4639832"/>
                <a:ext cx="8640960" cy="1687834"/>
              </a:xfrm>
              <a:prstGeom prst="rect">
                <a:avLst/>
              </a:prstGeom>
              <a:blipFill>
                <a:blip r:embed="rId3"/>
                <a:stretch>
                  <a:fillRect/>
                </a:stretch>
              </a:blipFill>
            </p:spPr>
            <p:txBody>
              <a:bodyPr/>
              <a:lstStyle/>
              <a:p>
                <a:r>
                  <a:rPr lang="en-US">
                    <a:noFill/>
                  </a:rPr>
                  <a:t> </a:t>
                </a:r>
              </a:p>
            </p:txBody>
          </p:sp>
        </mc:Fallback>
      </mc:AlternateContent>
      <p:sp>
        <p:nvSpPr>
          <p:cNvPr id="5" name="標題 4"/>
          <p:cNvSpPr>
            <a:spLocks noGrp="1"/>
          </p:cNvSpPr>
          <p:nvPr>
            <p:ph type="title"/>
          </p:nvPr>
        </p:nvSpPr>
        <p:spPr>
          <a:xfrm>
            <a:off x="468313" y="188640"/>
            <a:ext cx="8229600" cy="1143001"/>
          </a:xfrm>
        </p:spPr>
        <p:txBody>
          <a:bodyPr/>
          <a:lstStyle/>
          <a:p>
            <a:r>
              <a:rPr lang="en-US" altLang="zh-TW" dirty="0"/>
              <a:t>Opinion Analysis Module </a:t>
            </a:r>
            <a:r>
              <a:rPr lang="zh-TW" altLang="en-US" dirty="0"/>
              <a:t/>
            </a:r>
            <a:br>
              <a:rPr lang="zh-TW" altLang="en-US" dirty="0"/>
            </a:br>
            <a:endParaRPr lang="en-US" dirty="0"/>
          </a:p>
        </p:txBody>
      </p:sp>
    </p:spTree>
    <p:extLst>
      <p:ext uri="{BB962C8B-B14F-4D97-AF65-F5344CB8AC3E}">
        <p14:creationId xmlns:p14="http://schemas.microsoft.com/office/powerpoint/2010/main" val="18663812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lvl="1"/>
            <a:r>
              <a:rPr lang="en-US" altLang="zh-TW" b="1" dirty="0" smtClean="0">
                <a:solidFill>
                  <a:srgbClr val="2907A5"/>
                </a:solidFill>
                <a:latin typeface="+mj-lt"/>
                <a:ea typeface="+mj-ea"/>
                <a:cs typeface="+mj-cs"/>
              </a:rPr>
              <a:t>Opinion Analysis Module</a:t>
            </a:r>
            <a:r>
              <a:rPr lang="en-US" altLang="zh-TW" b="1" dirty="0" smtClean="0"/>
              <a:t>	</a:t>
            </a:r>
            <a:endParaRPr lang="zh-TW" altLang="zh-TW" sz="6000" b="1" dirty="0"/>
          </a:p>
        </p:txBody>
      </p:sp>
      <p:sp>
        <p:nvSpPr>
          <p:cNvPr id="3" name="內容版面配置區 2"/>
          <p:cNvSpPr>
            <a:spLocks noGrp="1"/>
          </p:cNvSpPr>
          <p:nvPr>
            <p:ph idx="1"/>
          </p:nvPr>
        </p:nvSpPr>
        <p:spPr>
          <a:xfrm>
            <a:off x="468313" y="1444526"/>
            <a:ext cx="8240713" cy="2232025"/>
          </a:xfrm>
        </p:spPr>
        <p:txBody>
          <a:bodyPr/>
          <a:lstStyle/>
          <a:p>
            <a:r>
              <a:rPr lang="en-US" altLang="zh-TW" dirty="0"/>
              <a:t>Keyword score</a:t>
            </a:r>
          </a:p>
          <a:p>
            <a:pPr lvl="1"/>
            <a:r>
              <a:rPr lang="en-US" altLang="zh-TW" dirty="0"/>
              <a:t>Determine whether </a:t>
            </a:r>
            <a:r>
              <a:rPr lang="en-US" altLang="zh-TW" dirty="0" smtClean="0"/>
              <a:t>a </a:t>
            </a:r>
            <a:r>
              <a:rPr lang="en-US" altLang="zh-TW" dirty="0">
                <a:solidFill>
                  <a:srgbClr val="0000FF"/>
                </a:solidFill>
              </a:rPr>
              <a:t>post is </a:t>
            </a:r>
            <a:r>
              <a:rPr lang="en-US" altLang="zh-TW" dirty="0" smtClean="0">
                <a:solidFill>
                  <a:srgbClr val="0000FF"/>
                </a:solidFill>
              </a:rPr>
              <a:t>useful or not</a:t>
            </a:r>
            <a:endParaRPr lang="en-US" altLang="zh-TW" dirty="0">
              <a:solidFill>
                <a:srgbClr val="0000FF"/>
              </a:solidFill>
            </a:endParaRPr>
          </a:p>
          <a:p>
            <a:pPr lvl="1"/>
            <a:r>
              <a:rPr lang="en-US" altLang="zh-TW" dirty="0" smtClean="0"/>
              <a:t>Measure </a:t>
            </a:r>
            <a:r>
              <a:rPr lang="en-US" altLang="zh-TW" dirty="0"/>
              <a:t>the </a:t>
            </a:r>
            <a:r>
              <a:rPr lang="en-US" altLang="zh-TW" dirty="0">
                <a:solidFill>
                  <a:srgbClr val="0000FF"/>
                </a:solidFill>
              </a:rPr>
              <a:t>keyword quantity </a:t>
            </a:r>
            <a:r>
              <a:rPr lang="en-US" altLang="zh-TW" dirty="0" smtClean="0"/>
              <a:t>of sentences in a post</a:t>
            </a:r>
          </a:p>
          <a:p>
            <a:pPr lvl="1"/>
            <a:r>
              <a:rPr lang="en-US" altLang="zh-TW" dirty="0" smtClean="0">
                <a:solidFill>
                  <a:srgbClr val="0000FF"/>
                </a:solidFill>
              </a:rPr>
              <a:t>Finance-specific </a:t>
            </a:r>
            <a:r>
              <a:rPr lang="en-US" altLang="zh-TW" dirty="0">
                <a:solidFill>
                  <a:srgbClr val="0000FF"/>
                </a:solidFill>
              </a:rPr>
              <a:t>lexicon </a:t>
            </a:r>
            <a:r>
              <a:rPr lang="en-US" altLang="zh-TW" dirty="0"/>
              <a:t>which </a:t>
            </a:r>
            <a:r>
              <a:rPr lang="en-US" altLang="zh-TW" dirty="0" smtClean="0"/>
              <a:t>is made from the </a:t>
            </a:r>
            <a:r>
              <a:rPr lang="en-US" altLang="zh-TW" dirty="0"/>
              <a:t>6 word lists provided by </a:t>
            </a:r>
            <a:r>
              <a:rPr lang="en-US" altLang="zh-TW" dirty="0" err="1"/>
              <a:t>Loughran</a:t>
            </a:r>
            <a:r>
              <a:rPr lang="en-US" altLang="zh-TW" dirty="0"/>
              <a:t> and McDonald</a:t>
            </a:r>
          </a:p>
          <a:p>
            <a:pPr lvl="1"/>
            <a:r>
              <a:rPr lang="en-US" altLang="zh-TW" dirty="0" smtClean="0"/>
              <a:t>A </a:t>
            </a:r>
            <a:r>
              <a:rPr lang="en-US" altLang="zh-TW" dirty="0"/>
              <a:t>post has more professional keywords, we can infer this post has higher credibility</a:t>
            </a:r>
            <a:endParaRPr lang="en-US" altLang="zh-TW" dirty="0" smtClean="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16</a:t>
            </a:fld>
            <a:endParaRPr lang="en-US" altLang="zh-TW"/>
          </a:p>
        </p:txBody>
      </p:sp>
      <mc:AlternateContent xmlns:mc="http://schemas.openxmlformats.org/markup-compatibility/2006" xmlns:a14="http://schemas.microsoft.com/office/drawing/2010/main">
        <mc:Choice Requires="a14">
          <p:sp>
            <p:nvSpPr>
              <p:cNvPr id="9" name="文字方塊 8"/>
              <p:cNvSpPr txBox="1"/>
              <p:nvPr/>
            </p:nvSpPr>
            <p:spPr>
              <a:xfrm>
                <a:off x="611560" y="4437112"/>
                <a:ext cx="6768752" cy="94448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TW" i="1" smtClean="0">
                          <a:latin typeface="Cambria Math" panose="02040503050406030204" pitchFamily="18" charset="0"/>
                        </a:rPr>
                        <m:t>𝐾𝑆</m:t>
                      </m:r>
                      <m:d>
                        <m:dPr>
                          <m:ctrlPr>
                            <a:rPr lang="zh-TW" altLang="zh-TW" b="1" i="1">
                              <a:latin typeface="Cambria Math" panose="02040503050406030204" pitchFamily="18" charset="0"/>
                            </a:rPr>
                          </m:ctrlPr>
                        </m:dPr>
                        <m:e>
                          <m:sSub>
                            <m:sSubPr>
                              <m:ctrlPr>
                                <a:rPr lang="zh-TW" altLang="zh-TW" b="1" i="1">
                                  <a:latin typeface="Cambria Math" panose="02040503050406030204" pitchFamily="18" charset="0"/>
                                </a:rPr>
                              </m:ctrlPr>
                            </m:sSubPr>
                            <m:e>
                              <m:r>
                                <a:rPr lang="en-US" altLang="zh-TW" b="0" i="1" smtClean="0">
                                  <a:latin typeface="Cambria Math" panose="02040503050406030204" pitchFamily="18" charset="0"/>
                                </a:rPr>
                                <m:t>𝑃</m:t>
                              </m:r>
                            </m:e>
                            <m:sub>
                              <m:r>
                                <a:rPr lang="en-US" altLang="zh-TW" i="1">
                                  <a:latin typeface="Cambria Math" panose="02040503050406030204" pitchFamily="18" charset="0"/>
                                </a:rPr>
                                <m:t>𝑖</m:t>
                              </m:r>
                            </m:sub>
                          </m:sSub>
                        </m:e>
                      </m:d>
                      <m:r>
                        <a:rPr lang="en-US" altLang="zh-TW" i="1">
                          <a:latin typeface="Cambria Math" panose="02040503050406030204" pitchFamily="18" charset="0"/>
                        </a:rPr>
                        <m:t>=</m:t>
                      </m:r>
                      <m:f>
                        <m:fPr>
                          <m:ctrlPr>
                            <a:rPr lang="zh-TW" altLang="zh-TW" b="1" i="1">
                              <a:latin typeface="Cambria Math" panose="02040503050406030204" pitchFamily="18" charset="0"/>
                            </a:rPr>
                          </m:ctrlPr>
                        </m:fPr>
                        <m:num>
                          <m:r>
                            <a:rPr lang="en-US" altLang="zh-TW" i="1">
                              <a:latin typeface="Cambria Math" panose="02040503050406030204" pitchFamily="18" charset="0"/>
                            </a:rPr>
                            <m:t>𝑇𝑜𝑡𝑎𝑙</m:t>
                          </m:r>
                          <m:r>
                            <a:rPr lang="en-US" altLang="zh-TW" i="1">
                              <a:latin typeface="Cambria Math" panose="02040503050406030204" pitchFamily="18" charset="0"/>
                            </a:rPr>
                            <m:t> </m:t>
                          </m:r>
                          <m:r>
                            <a:rPr lang="en-US" altLang="zh-TW" i="1">
                              <a:latin typeface="Cambria Math" panose="02040503050406030204" pitchFamily="18" charset="0"/>
                            </a:rPr>
                            <m:t>𝑛𝑢𝑚𝑏𝑒𝑟𝑠</m:t>
                          </m:r>
                          <m:r>
                            <a:rPr lang="en-US" altLang="zh-TW" i="1">
                              <a:latin typeface="Cambria Math" panose="02040503050406030204" pitchFamily="18" charset="0"/>
                            </a:rPr>
                            <m:t> </m:t>
                          </m:r>
                          <m:r>
                            <a:rPr lang="en-US" altLang="zh-TW" i="1">
                              <a:latin typeface="Cambria Math" panose="02040503050406030204" pitchFamily="18" charset="0"/>
                            </a:rPr>
                            <m:t>𝑜𝑓</m:t>
                          </m:r>
                          <m:r>
                            <a:rPr lang="en-US" altLang="zh-TW" i="1">
                              <a:latin typeface="Cambria Math" panose="02040503050406030204" pitchFamily="18" charset="0"/>
                            </a:rPr>
                            <m:t> </m:t>
                          </m:r>
                          <m:r>
                            <a:rPr lang="en-US" altLang="zh-TW" i="1">
                              <a:latin typeface="Cambria Math" panose="02040503050406030204" pitchFamily="18" charset="0"/>
                            </a:rPr>
                            <m:t>𝑘𝑒𝑦𝑤𝑜𝑟𝑑𝑠</m:t>
                          </m:r>
                          <m:r>
                            <a:rPr lang="en-US" altLang="zh-TW" i="1">
                              <a:latin typeface="Cambria Math" panose="02040503050406030204" pitchFamily="18" charset="0"/>
                            </a:rPr>
                            <m:t> </m:t>
                          </m:r>
                          <m:r>
                            <a:rPr lang="en-US" altLang="zh-TW" i="1">
                              <a:latin typeface="Cambria Math" panose="02040503050406030204" pitchFamily="18" charset="0"/>
                            </a:rPr>
                            <m:t>𝑖𝑛</m:t>
                          </m:r>
                          <m:r>
                            <a:rPr lang="en-US" altLang="zh-TW" i="1">
                              <a:latin typeface="Cambria Math" panose="02040503050406030204" pitchFamily="18" charset="0"/>
                            </a:rPr>
                            <m:t> </m:t>
                          </m:r>
                          <m:sSub>
                            <m:sSubPr>
                              <m:ctrlPr>
                                <a:rPr lang="zh-TW" altLang="zh-TW" b="1" i="1">
                                  <a:latin typeface="Cambria Math" panose="02040503050406030204" pitchFamily="18" charset="0"/>
                                </a:rPr>
                              </m:ctrlPr>
                            </m:sSubPr>
                            <m:e>
                              <m:r>
                                <a:rPr lang="en-US" altLang="zh-TW" b="0" i="1" smtClean="0">
                                  <a:latin typeface="Cambria Math" panose="02040503050406030204" pitchFamily="18" charset="0"/>
                                </a:rPr>
                                <m:t>𝑃</m:t>
                              </m:r>
                            </m:e>
                            <m:sub>
                              <m:r>
                                <a:rPr lang="en-US" altLang="zh-TW" i="1">
                                  <a:latin typeface="Cambria Math" panose="02040503050406030204" pitchFamily="18" charset="0"/>
                                </a:rPr>
                                <m:t>𝑖</m:t>
                              </m:r>
                            </m:sub>
                          </m:sSub>
                        </m:num>
                        <m:den>
                          <m:r>
                            <a:rPr lang="en-US" altLang="zh-TW" i="1">
                              <a:latin typeface="Cambria Math" panose="02040503050406030204" pitchFamily="18" charset="0"/>
                            </a:rPr>
                            <m:t>𝑇𝑜𝑡𝑎𝑙</m:t>
                          </m:r>
                          <m:r>
                            <a:rPr lang="en-US" altLang="zh-TW" i="1">
                              <a:latin typeface="Cambria Math" panose="02040503050406030204" pitchFamily="18" charset="0"/>
                            </a:rPr>
                            <m:t> </m:t>
                          </m:r>
                          <m:r>
                            <a:rPr lang="en-US" altLang="zh-TW" i="1">
                              <a:latin typeface="Cambria Math" panose="02040503050406030204" pitchFamily="18" charset="0"/>
                            </a:rPr>
                            <m:t>𝑛𝑢𝑚𝑏𝑒𝑟𝑠</m:t>
                          </m:r>
                          <m:r>
                            <a:rPr lang="en-US" altLang="zh-TW" i="1">
                              <a:latin typeface="Cambria Math" panose="02040503050406030204" pitchFamily="18" charset="0"/>
                            </a:rPr>
                            <m:t> </m:t>
                          </m:r>
                          <m:r>
                            <a:rPr lang="en-US" altLang="zh-TW" i="1">
                              <a:latin typeface="Cambria Math" panose="02040503050406030204" pitchFamily="18" charset="0"/>
                            </a:rPr>
                            <m:t>𝑜𝑓</m:t>
                          </m:r>
                          <m:r>
                            <a:rPr lang="en-US" altLang="zh-TW" i="1">
                              <a:latin typeface="Cambria Math" panose="02040503050406030204" pitchFamily="18" charset="0"/>
                            </a:rPr>
                            <m:t> </m:t>
                          </m:r>
                          <m:r>
                            <a:rPr lang="en-US" altLang="zh-TW" i="1">
                              <a:latin typeface="Cambria Math" panose="02040503050406030204" pitchFamily="18" charset="0"/>
                            </a:rPr>
                            <m:t>𝑤𝑜𝑟𝑑𝑠</m:t>
                          </m:r>
                          <m:r>
                            <a:rPr lang="en-US" altLang="zh-TW" i="1">
                              <a:latin typeface="Cambria Math" panose="02040503050406030204" pitchFamily="18" charset="0"/>
                            </a:rPr>
                            <m:t> </m:t>
                          </m:r>
                          <m:r>
                            <a:rPr lang="en-US" altLang="zh-TW" i="1">
                              <a:latin typeface="Cambria Math" panose="02040503050406030204" pitchFamily="18" charset="0"/>
                            </a:rPr>
                            <m:t>𝑖𝑛</m:t>
                          </m:r>
                          <m:r>
                            <a:rPr lang="en-US" altLang="zh-TW" i="1">
                              <a:latin typeface="Cambria Math" panose="02040503050406030204" pitchFamily="18" charset="0"/>
                            </a:rPr>
                            <m:t> </m:t>
                          </m:r>
                          <m:sSub>
                            <m:sSubPr>
                              <m:ctrlPr>
                                <a:rPr lang="zh-TW" altLang="zh-TW" b="1" i="1" smtClean="0">
                                  <a:latin typeface="Cambria Math" panose="02040503050406030204" pitchFamily="18" charset="0"/>
                                </a:rPr>
                              </m:ctrlPr>
                            </m:sSubPr>
                            <m:e>
                              <m:r>
                                <a:rPr lang="en-US" altLang="zh-TW" b="0" i="1" smtClean="0">
                                  <a:latin typeface="Cambria Math" panose="02040503050406030204" pitchFamily="18" charset="0"/>
                                </a:rPr>
                                <m:t>𝑃</m:t>
                              </m:r>
                            </m:e>
                            <m:sub>
                              <m:r>
                                <a:rPr lang="en-US" altLang="zh-TW" i="1">
                                  <a:latin typeface="Cambria Math" panose="02040503050406030204" pitchFamily="18" charset="0"/>
                                </a:rPr>
                                <m:t>𝑖</m:t>
                              </m:r>
                            </m:sub>
                          </m:sSub>
                        </m:den>
                      </m:f>
                    </m:oMath>
                  </m:oMathPara>
                </a14:m>
                <a:endParaRPr lang="en-US" altLang="zh-TW" dirty="0" smtClean="0"/>
              </a:p>
              <a:p>
                <a:endParaRPr lang="zh-TW" altLang="en-US" dirty="0"/>
              </a:p>
            </p:txBody>
          </p:sp>
        </mc:Choice>
        <mc:Fallback xmlns="">
          <p:sp>
            <p:nvSpPr>
              <p:cNvPr id="9" name="文字方塊 8"/>
              <p:cNvSpPr txBox="1">
                <a:spLocks noRot="1" noChangeAspect="1" noMove="1" noResize="1" noEditPoints="1" noAdjustHandles="1" noChangeArrowheads="1" noChangeShapeType="1" noTextEdit="1"/>
              </p:cNvSpPr>
              <p:nvPr/>
            </p:nvSpPr>
            <p:spPr>
              <a:xfrm>
                <a:off x="611560" y="4437112"/>
                <a:ext cx="6768752" cy="944489"/>
              </a:xfrm>
              <a:prstGeom prst="rect">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4729988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17</a:t>
            </a:fld>
            <a:endParaRPr lang="en-US" altLang="zh-TW" dirty="0"/>
          </a:p>
        </p:txBody>
      </p:sp>
      <p:pic>
        <p:nvPicPr>
          <p:cNvPr id="7" name="圖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 y="1116013"/>
            <a:ext cx="9144000" cy="5143500"/>
          </a:xfrm>
          <a:prstGeom prst="rect">
            <a:avLst/>
          </a:prstGeom>
        </p:spPr>
      </p:pic>
      <p:sp>
        <p:nvSpPr>
          <p:cNvPr id="9" name="矩形 8"/>
          <p:cNvSpPr/>
          <p:nvPr/>
        </p:nvSpPr>
        <p:spPr>
          <a:xfrm>
            <a:off x="4067944" y="2924944"/>
            <a:ext cx="1584176" cy="1800200"/>
          </a:xfrm>
          <a:prstGeom prst="rect">
            <a:avLst/>
          </a:prstGeom>
          <a:solidFill>
            <a:srgbClr val="C00000">
              <a:alpha val="10000"/>
            </a:srgb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11104369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Personal </a:t>
            </a:r>
            <a:r>
              <a:rPr lang="en-US" altLang="zh-TW" dirty="0"/>
              <a:t>Analysis Module</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18</a:t>
            </a:fld>
            <a:endParaRPr lang="en-US" altLang="zh-TW"/>
          </a:p>
        </p:txBody>
      </p:sp>
      <p:sp>
        <p:nvSpPr>
          <p:cNvPr id="7" name="內容版面配置區 2"/>
          <p:cNvSpPr txBox="1">
            <a:spLocks/>
          </p:cNvSpPr>
          <p:nvPr/>
        </p:nvSpPr>
        <p:spPr bwMode="auto">
          <a:xfrm>
            <a:off x="539552" y="1346568"/>
            <a:ext cx="8229600" cy="1578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kern="0" dirty="0" smtClean="0"/>
              <a:t>Activity </a:t>
            </a:r>
            <a:r>
              <a:rPr lang="en-US" altLang="zh-TW" kern="0" dirty="0"/>
              <a:t>score</a:t>
            </a:r>
          </a:p>
          <a:p>
            <a:pPr lvl="1"/>
            <a:r>
              <a:rPr lang="en-US" altLang="zh-TW" kern="0" dirty="0"/>
              <a:t>Determine whether the user has </a:t>
            </a:r>
            <a:r>
              <a:rPr lang="en-US" altLang="zh-TW" kern="0" dirty="0">
                <a:solidFill>
                  <a:srgbClr val="0000FF"/>
                </a:solidFill>
              </a:rPr>
              <a:t>more </a:t>
            </a:r>
            <a:r>
              <a:rPr lang="en-US" altLang="zh-TW" kern="0" dirty="0" smtClean="0">
                <a:solidFill>
                  <a:srgbClr val="0000FF"/>
                </a:solidFill>
              </a:rPr>
              <a:t>influence </a:t>
            </a:r>
            <a:r>
              <a:rPr lang="en-US" altLang="zh-TW" kern="0" dirty="0" smtClean="0"/>
              <a:t>on StockTwits</a:t>
            </a:r>
            <a:endParaRPr lang="en-US" altLang="zh-TW" kern="0" dirty="0"/>
          </a:p>
          <a:p>
            <a:pPr lvl="1"/>
            <a:r>
              <a:rPr lang="en-US" altLang="zh-TW" kern="0" dirty="0" smtClean="0">
                <a:solidFill>
                  <a:srgbClr val="0000FF"/>
                </a:solidFill>
              </a:rPr>
              <a:t>Highly </a:t>
            </a:r>
            <a:r>
              <a:rPr lang="en-US" altLang="zh-TW" kern="0" dirty="0">
                <a:solidFill>
                  <a:srgbClr val="0000FF"/>
                </a:solidFill>
              </a:rPr>
              <a:t>active user </a:t>
            </a:r>
            <a:r>
              <a:rPr lang="en-US" altLang="zh-TW" kern="0" dirty="0"/>
              <a:t>will have a higher exposure rate </a:t>
            </a:r>
            <a:endParaRPr lang="en-US" altLang="zh-TW" kern="0" dirty="0" smtClean="0"/>
          </a:p>
          <a:p>
            <a:pPr lvl="1"/>
            <a:r>
              <a:rPr lang="en-US" altLang="zh-TW" kern="0" dirty="0"/>
              <a:t>Social activity: </a:t>
            </a:r>
            <a:r>
              <a:rPr lang="en-US" altLang="zh-TW" kern="0" dirty="0" smtClean="0">
                <a:solidFill>
                  <a:srgbClr val="FF0000"/>
                </a:solidFill>
              </a:rPr>
              <a:t>ideas (I)</a:t>
            </a:r>
            <a:r>
              <a:rPr lang="en-US" altLang="zh-TW" kern="0" dirty="0" smtClean="0"/>
              <a:t>,</a:t>
            </a:r>
            <a:r>
              <a:rPr lang="en-US" altLang="zh-TW" kern="0" dirty="0">
                <a:solidFill>
                  <a:srgbClr val="FF0000"/>
                </a:solidFill>
              </a:rPr>
              <a:t> liked(L)</a:t>
            </a:r>
            <a:r>
              <a:rPr lang="en-US" altLang="zh-TW" kern="0" dirty="0"/>
              <a:t>, </a:t>
            </a:r>
            <a:r>
              <a:rPr lang="en-US" altLang="zh-TW" kern="0" dirty="0">
                <a:solidFill>
                  <a:srgbClr val="FF0000"/>
                </a:solidFill>
              </a:rPr>
              <a:t>watch list (W</a:t>
            </a:r>
            <a:r>
              <a:rPr lang="en-US" altLang="zh-TW" kern="0" dirty="0" smtClean="0">
                <a:solidFill>
                  <a:srgbClr val="FF0000"/>
                </a:solidFill>
              </a:rPr>
              <a:t>), and following (F)</a:t>
            </a:r>
            <a:r>
              <a:rPr lang="en-US" altLang="zh-TW" kern="0" dirty="0" smtClean="0"/>
              <a:t>.</a:t>
            </a:r>
            <a:endParaRPr lang="zh-TW" altLang="en-US" kern="0" dirty="0"/>
          </a:p>
        </p:txBody>
      </p:sp>
      <p:sp>
        <p:nvSpPr>
          <p:cNvPr id="10" name="內容版面配置區 2"/>
          <p:cNvSpPr txBox="1">
            <a:spLocks/>
          </p:cNvSpPr>
          <p:nvPr/>
        </p:nvSpPr>
        <p:spPr bwMode="auto">
          <a:xfrm>
            <a:off x="539552" y="3284984"/>
            <a:ext cx="4032448" cy="50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dirty="0"/>
              <a:t>Min-Max Normalization</a:t>
            </a:r>
          </a:p>
          <a:p>
            <a:endParaRPr lang="zh-TW" altLang="en-US" kern="0" dirty="0"/>
          </a:p>
        </p:txBody>
      </p:sp>
      <mc:AlternateContent xmlns:mc="http://schemas.openxmlformats.org/markup-compatibility/2006" xmlns:a14="http://schemas.microsoft.com/office/drawing/2010/main">
        <mc:Choice Requires="a14">
          <p:sp>
            <p:nvSpPr>
              <p:cNvPr id="21" name="矩形 20"/>
              <p:cNvSpPr/>
              <p:nvPr/>
            </p:nvSpPr>
            <p:spPr>
              <a:xfrm>
                <a:off x="-252536" y="3917191"/>
                <a:ext cx="8229600" cy="767774"/>
              </a:xfrm>
              <a:prstGeom prst="rect">
                <a:avLst/>
              </a:prstGeom>
            </p:spPr>
            <p:txBody>
              <a:bodyPr wrap="square">
                <a:spAutoFit/>
              </a:bodyPr>
              <a:lstStyle/>
              <a:p>
                <a:pPr/>
                <a14:m>
                  <m:oMathPara xmlns:m="http://schemas.openxmlformats.org/officeDocument/2006/math">
                    <m:oMathParaPr>
                      <m:jc m:val="center"/>
                    </m:oMathParaPr>
                    <m:oMath xmlns:m="http://schemas.openxmlformats.org/officeDocument/2006/math">
                      <m:sSub>
                        <m:sSubPr>
                          <m:ctrlPr>
                            <a:rPr lang="zh-TW" altLang="zh-TW" b="1" i="1">
                              <a:latin typeface="Cambria Math" panose="02040503050406030204" pitchFamily="18" charset="0"/>
                            </a:rPr>
                          </m:ctrlPr>
                        </m:sSubPr>
                        <m:e>
                          <m:r>
                            <a:rPr lang="en-US" altLang="zh-TW" i="1">
                              <a:latin typeface="Cambria Math" panose="02040503050406030204" pitchFamily="18" charset="0"/>
                            </a:rPr>
                            <m:t>𝑇𝐼</m:t>
                          </m:r>
                        </m:e>
                        <m:sub>
                          <m:r>
                            <a:rPr lang="en-US" altLang="zh-TW" i="1">
                              <a:latin typeface="Cambria Math" panose="02040503050406030204" pitchFamily="18" charset="0"/>
                            </a:rPr>
                            <m:t>𝑔𝑖𝑣𝑒𝑛</m:t>
                          </m:r>
                        </m:sub>
                      </m:sSub>
                      <m:d>
                        <m:dPr>
                          <m:ctrlPr>
                            <a:rPr lang="zh-TW" altLang="zh-TW" b="1" i="1">
                              <a:latin typeface="Cambria Math" panose="02040503050406030204" pitchFamily="18" charset="0"/>
                            </a:rPr>
                          </m:ctrlPr>
                        </m:dPr>
                        <m:e>
                          <m:sSub>
                            <m:sSubPr>
                              <m:ctrlPr>
                                <a:rPr lang="zh-TW" altLang="zh-TW" b="1" i="1">
                                  <a:latin typeface="Cambria Math" panose="02040503050406030204" pitchFamily="18" charset="0"/>
                                </a:rPr>
                              </m:ctrlPr>
                            </m:sSubPr>
                            <m:e>
                              <m:r>
                                <a:rPr lang="en-US" altLang="zh-TW" i="1">
                                  <a:latin typeface="Cambria Math" panose="02040503050406030204" pitchFamily="18" charset="0"/>
                                </a:rPr>
                                <m:t>𝑀</m:t>
                              </m:r>
                            </m:e>
                            <m:sub>
                              <m:r>
                                <a:rPr lang="en-US" altLang="zh-TW" i="1" smtClean="0">
                                  <a:latin typeface="Cambria Math" panose="02040503050406030204" pitchFamily="18" charset="0"/>
                                </a:rPr>
                                <m:t>𝑗</m:t>
                              </m:r>
                            </m:sub>
                          </m:sSub>
                        </m:e>
                      </m:d>
                      <m:r>
                        <a:rPr lang="en-US" altLang="zh-TW" i="1">
                          <a:latin typeface="Cambria Math" panose="02040503050406030204" pitchFamily="18" charset="0"/>
                        </a:rPr>
                        <m:t>=</m:t>
                      </m:r>
                      <m:f>
                        <m:fPr>
                          <m:ctrlPr>
                            <a:rPr lang="zh-TW" altLang="zh-TW" b="1" i="1">
                              <a:latin typeface="Cambria Math" panose="02040503050406030204" pitchFamily="18" charset="0"/>
                            </a:rPr>
                          </m:ctrlPr>
                        </m:fPr>
                        <m:num>
                          <m:r>
                            <a:rPr lang="en-US" altLang="zh-TW" i="1">
                              <a:latin typeface="Cambria Math" panose="02040503050406030204" pitchFamily="18" charset="0"/>
                            </a:rPr>
                            <m:t>𝐼𝑑𝑒𝑎</m:t>
                          </m:r>
                          <m:d>
                            <m:dPr>
                              <m:ctrlPr>
                                <a:rPr lang="zh-TW" altLang="zh-TW" b="1" i="1">
                                  <a:latin typeface="Cambria Math" panose="02040503050406030204" pitchFamily="18" charset="0"/>
                                </a:rPr>
                              </m:ctrlPr>
                            </m:dPr>
                            <m:e>
                              <m:sSub>
                                <m:sSubPr>
                                  <m:ctrlPr>
                                    <a:rPr lang="zh-TW" altLang="zh-TW" b="1" i="1">
                                      <a:latin typeface="Cambria Math" panose="02040503050406030204" pitchFamily="18" charset="0"/>
                                    </a:rPr>
                                  </m:ctrlPr>
                                </m:sSubPr>
                                <m:e>
                                  <m:r>
                                    <a:rPr lang="en-US" altLang="zh-TW" i="1">
                                      <a:latin typeface="Cambria Math" panose="02040503050406030204" pitchFamily="18" charset="0"/>
                                    </a:rPr>
                                    <m:t>𝑀</m:t>
                                  </m:r>
                                </m:e>
                                <m:sub>
                                  <m:r>
                                    <a:rPr lang="en-US" altLang="zh-TW" i="1">
                                      <a:latin typeface="Cambria Math" panose="02040503050406030204" pitchFamily="18" charset="0"/>
                                    </a:rPr>
                                    <m:t>𝑗</m:t>
                                  </m:r>
                                </m:sub>
                              </m:sSub>
                            </m:e>
                          </m:d>
                          <m:r>
                            <a:rPr lang="en-US" altLang="zh-TW" i="1">
                              <a:latin typeface="Cambria Math" panose="02040503050406030204" pitchFamily="18" charset="0"/>
                            </a:rPr>
                            <m:t>−</m:t>
                          </m:r>
                          <m:r>
                            <a:rPr lang="en-US" altLang="zh-TW" i="1">
                              <a:latin typeface="Cambria Math" panose="02040503050406030204" pitchFamily="18" charset="0"/>
                            </a:rPr>
                            <m:t>𝑀𝑖𝑛</m:t>
                          </m:r>
                          <m:r>
                            <a:rPr lang="en-US" altLang="zh-TW" i="1">
                              <a:latin typeface="Cambria Math" panose="02040503050406030204" pitchFamily="18" charset="0"/>
                            </a:rPr>
                            <m:t>(</m:t>
                          </m:r>
                          <m:r>
                            <a:rPr lang="en-US" altLang="zh-TW" i="1">
                              <a:latin typeface="Cambria Math" panose="02040503050406030204" pitchFamily="18" charset="0"/>
                            </a:rPr>
                            <m:t>𝐼𝑑𝑒𝑎</m:t>
                          </m:r>
                          <m:d>
                            <m:dPr>
                              <m:ctrlPr>
                                <a:rPr lang="zh-TW" altLang="zh-TW" b="1" i="1">
                                  <a:latin typeface="Cambria Math" panose="02040503050406030204" pitchFamily="18" charset="0"/>
                                </a:rPr>
                              </m:ctrlPr>
                            </m:dPr>
                            <m:e>
                              <m:r>
                                <a:rPr lang="en-US" altLang="zh-TW" i="1">
                                  <a:latin typeface="Cambria Math" panose="02040503050406030204" pitchFamily="18" charset="0"/>
                                </a:rPr>
                                <m:t>𝑖</m:t>
                              </m:r>
                            </m:e>
                          </m:d>
                          <m:r>
                            <a:rPr lang="en-US" altLang="zh-TW" i="1">
                              <a:latin typeface="Cambria Math" panose="02040503050406030204" pitchFamily="18" charset="0"/>
                            </a:rPr>
                            <m:t>)</m:t>
                          </m:r>
                        </m:num>
                        <m:den>
                          <m:r>
                            <a:rPr lang="en-US" altLang="zh-TW" i="1">
                              <a:latin typeface="Cambria Math" panose="02040503050406030204" pitchFamily="18" charset="0"/>
                            </a:rPr>
                            <m:t>𝑀𝑎𝑥</m:t>
                          </m:r>
                          <m:d>
                            <m:dPr>
                              <m:ctrlPr>
                                <a:rPr lang="zh-TW" altLang="zh-TW" b="1" i="1">
                                  <a:latin typeface="Cambria Math" panose="02040503050406030204" pitchFamily="18" charset="0"/>
                                </a:rPr>
                              </m:ctrlPr>
                            </m:dPr>
                            <m:e>
                              <m:r>
                                <a:rPr lang="en-US" altLang="zh-TW" i="1">
                                  <a:latin typeface="Cambria Math" panose="02040503050406030204" pitchFamily="18" charset="0"/>
                                </a:rPr>
                                <m:t>𝐼𝑑𝑒𝑎</m:t>
                              </m:r>
                              <m:d>
                                <m:dPr>
                                  <m:ctrlPr>
                                    <a:rPr lang="zh-TW" altLang="zh-TW" b="1" i="1">
                                      <a:latin typeface="Cambria Math" panose="02040503050406030204" pitchFamily="18" charset="0"/>
                                    </a:rPr>
                                  </m:ctrlPr>
                                </m:dPr>
                                <m:e>
                                  <m:r>
                                    <a:rPr lang="en-US" altLang="zh-TW" i="1">
                                      <a:latin typeface="Cambria Math" panose="02040503050406030204" pitchFamily="18" charset="0"/>
                                    </a:rPr>
                                    <m:t>𝑖</m:t>
                                  </m:r>
                                </m:e>
                              </m:d>
                            </m:e>
                          </m:d>
                          <m:r>
                            <a:rPr lang="en-US" altLang="zh-TW" i="1">
                              <a:latin typeface="Cambria Math" panose="02040503050406030204" pitchFamily="18" charset="0"/>
                            </a:rPr>
                            <m:t>−</m:t>
                          </m:r>
                          <m:r>
                            <a:rPr lang="en-US" altLang="zh-TW" i="1">
                              <a:latin typeface="Cambria Math" panose="02040503050406030204" pitchFamily="18" charset="0"/>
                            </a:rPr>
                            <m:t>𝑀𝑖𝑛</m:t>
                          </m:r>
                          <m:r>
                            <a:rPr lang="en-US" altLang="zh-TW" i="1">
                              <a:latin typeface="Cambria Math" panose="02040503050406030204" pitchFamily="18" charset="0"/>
                            </a:rPr>
                            <m:t>(</m:t>
                          </m:r>
                          <m:r>
                            <a:rPr lang="en-US" altLang="zh-TW" i="1">
                              <a:latin typeface="Cambria Math" panose="02040503050406030204" pitchFamily="18" charset="0"/>
                            </a:rPr>
                            <m:t>𝐼𝑑𝑒𝑎</m:t>
                          </m:r>
                          <m:r>
                            <a:rPr lang="en-US" altLang="zh-TW" i="1">
                              <a:latin typeface="Cambria Math" panose="02040503050406030204" pitchFamily="18" charset="0"/>
                            </a:rPr>
                            <m:t>(</m:t>
                          </m:r>
                          <m:r>
                            <a:rPr lang="en-US" altLang="zh-TW" i="1">
                              <a:latin typeface="Cambria Math" panose="02040503050406030204" pitchFamily="18" charset="0"/>
                            </a:rPr>
                            <m:t>𝑖</m:t>
                          </m:r>
                          <m:r>
                            <a:rPr lang="en-US" altLang="zh-TW" i="1">
                              <a:latin typeface="Cambria Math" panose="02040503050406030204" pitchFamily="18" charset="0"/>
                            </a:rPr>
                            <m:t>))</m:t>
                          </m:r>
                        </m:den>
                      </m:f>
                      <m:r>
                        <a:rPr lang="en-US" altLang="zh-TW" i="1">
                          <a:latin typeface="Cambria Math" panose="02040503050406030204" pitchFamily="18" charset="0"/>
                        </a:rPr>
                        <m:t>,  </m:t>
                      </m:r>
                      <m:r>
                        <a:rPr lang="en-US" altLang="zh-TW" i="1">
                          <a:latin typeface="Cambria Math" panose="02040503050406030204" pitchFamily="18" charset="0"/>
                        </a:rPr>
                        <m:t>𝑖</m:t>
                      </m:r>
                      <m:r>
                        <a:rPr lang="en-US" altLang="zh-TW" i="1">
                          <a:latin typeface="Cambria Math" panose="02040503050406030204" pitchFamily="18" charset="0"/>
                        </a:rPr>
                        <m:t>∈</m:t>
                      </m:r>
                      <m:r>
                        <a:rPr lang="en-US" altLang="zh-TW" i="1">
                          <a:latin typeface="Cambria Math" panose="02040503050406030204" pitchFamily="18" charset="0"/>
                        </a:rPr>
                        <m:t>𝐶𝑙𝑢𝑏</m:t>
                      </m:r>
                    </m:oMath>
                  </m:oMathPara>
                </a14:m>
                <a:endParaRPr lang="zh-TW" altLang="en-US" dirty="0"/>
              </a:p>
            </p:txBody>
          </p:sp>
        </mc:Choice>
        <mc:Fallback xmlns="">
          <p:sp>
            <p:nvSpPr>
              <p:cNvPr id="21" name="矩形 20"/>
              <p:cNvSpPr>
                <a:spLocks noRot="1" noChangeAspect="1" noMove="1" noResize="1" noEditPoints="1" noAdjustHandles="1" noChangeArrowheads="1" noChangeShapeType="1" noTextEdit="1"/>
              </p:cNvSpPr>
              <p:nvPr/>
            </p:nvSpPr>
            <p:spPr>
              <a:xfrm>
                <a:off x="-252536" y="3917191"/>
                <a:ext cx="8229600" cy="767774"/>
              </a:xfrm>
              <a:prstGeom prst="rect">
                <a:avLst/>
              </a:prstGeom>
              <a:blipFill>
                <a:blip r:embed="rId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22" name="矩形 21"/>
              <p:cNvSpPr/>
              <p:nvPr/>
            </p:nvSpPr>
            <p:spPr>
              <a:xfrm>
                <a:off x="12219" y="4786256"/>
                <a:ext cx="8188639" cy="961225"/>
              </a:xfrm>
              <a:prstGeom prst="rect">
                <a:avLst/>
              </a:prstGeom>
            </p:spPr>
            <p:txBody>
              <a:bodyPr wrap="square">
                <a:spAutoFit/>
              </a:bodyPr>
              <a:lstStyle/>
              <a:p>
                <a:pPr/>
                <a14:m>
                  <m:oMathPara xmlns:m="http://schemas.openxmlformats.org/officeDocument/2006/math">
                    <m:oMathParaPr>
                      <m:jc m:val="center"/>
                    </m:oMathParaPr>
                    <m:oMath xmlns:m="http://schemas.openxmlformats.org/officeDocument/2006/math">
                      <m:sSub>
                        <m:sSubPr>
                          <m:ctrlPr>
                            <a:rPr lang="zh-TW" altLang="en-US" i="1">
                              <a:latin typeface="Cambria Math" panose="02040503050406030204" pitchFamily="18" charset="0"/>
                            </a:rPr>
                          </m:ctrlPr>
                        </m:sSubPr>
                        <m:e>
                          <m:r>
                            <a:rPr lang="zh-TW" altLang="en-US" i="1">
                              <a:latin typeface="Cambria Math" panose="02040503050406030204" pitchFamily="18" charset="0"/>
                            </a:rPr>
                            <m:t>𝑇𝐿</m:t>
                          </m:r>
                        </m:e>
                        <m:sub>
                          <m:r>
                            <a:rPr lang="zh-TW" altLang="en-US" i="1">
                              <a:latin typeface="Cambria Math" panose="02040503050406030204" pitchFamily="18" charset="0"/>
                            </a:rPr>
                            <m:t>𝑔𝑖𝑣𝑒𝑛</m:t>
                          </m:r>
                        </m:sub>
                      </m:s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𝑀</m:t>
                              </m:r>
                            </m:e>
                            <m:sub>
                              <m:r>
                                <a:rPr lang="zh-TW" altLang="en-US" i="1">
                                  <a:latin typeface="Cambria Math" panose="02040503050406030204" pitchFamily="18" charset="0"/>
                                </a:rPr>
                                <m:t>𝑗</m:t>
                              </m:r>
                            </m:sub>
                          </m:sSub>
                        </m:e>
                      </m:d>
                      <m:r>
                        <a:rPr lang="zh-TW" altLang="en-US" i="0">
                          <a:latin typeface="Cambria Math" panose="02040503050406030204" pitchFamily="18" charset="0"/>
                        </a:rPr>
                        <m:t>=</m:t>
                      </m:r>
                      <m:f>
                        <m:fPr>
                          <m:ctrlPr>
                            <a:rPr lang="zh-TW" altLang="en-US" i="1">
                              <a:latin typeface="Cambria Math" panose="02040503050406030204" pitchFamily="18" charset="0"/>
                            </a:rPr>
                          </m:ctrlPr>
                        </m:fPr>
                        <m:num>
                          <m:sSub>
                            <m:sSubPr>
                              <m:ctrlPr>
                                <a:rPr lang="zh-TW" altLang="en-US" i="1">
                                  <a:latin typeface="Cambria Math" panose="02040503050406030204" pitchFamily="18" charset="0"/>
                                </a:rPr>
                              </m:ctrlPr>
                            </m:sSubPr>
                            <m:e>
                              <m:r>
                                <a:rPr lang="zh-TW" altLang="en-US" i="1">
                                  <a:latin typeface="Cambria Math" panose="02040503050406030204" pitchFamily="18" charset="0"/>
                                </a:rPr>
                                <m:t>𝐿𝑖𝑘𝑒</m:t>
                              </m:r>
                            </m:e>
                            <m:sub>
                              <m:r>
                                <a:rPr lang="zh-TW" altLang="en-US" i="1">
                                  <a:latin typeface="Cambria Math" panose="02040503050406030204" pitchFamily="18" charset="0"/>
                                </a:rPr>
                                <m:t>𝑔𝑖𝑣𝑒𝑛</m:t>
                              </m:r>
                            </m:sub>
                          </m:s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𝑀</m:t>
                                  </m:r>
                                </m:e>
                                <m:sub>
                                  <m:r>
                                    <a:rPr lang="zh-TW" altLang="en-US" i="1">
                                      <a:latin typeface="Cambria Math" panose="02040503050406030204" pitchFamily="18" charset="0"/>
                                    </a:rPr>
                                    <m:t>𝑗</m:t>
                                  </m:r>
                                </m:sub>
                              </m:sSub>
                            </m:e>
                          </m:d>
                          <m:r>
                            <a:rPr lang="zh-TW" altLang="en-US" i="0">
                              <a:latin typeface="Cambria Math" panose="02040503050406030204" pitchFamily="18" charset="0"/>
                            </a:rPr>
                            <m:t>−</m:t>
                          </m:r>
                          <m:r>
                            <a:rPr lang="zh-TW" altLang="en-US" i="1">
                              <a:latin typeface="Cambria Math" panose="02040503050406030204" pitchFamily="18" charset="0"/>
                            </a:rPr>
                            <m:t>𝑀𝑖𝑛</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𝐿𝑖𝑘𝑒</m:t>
                                  </m:r>
                                </m:e>
                                <m:sub>
                                  <m:r>
                                    <a:rPr lang="zh-TW" altLang="en-US" i="1">
                                      <a:latin typeface="Cambria Math" panose="02040503050406030204" pitchFamily="18" charset="0"/>
                                    </a:rPr>
                                    <m:t>𝑔𝑖𝑣𝑒𝑛</m:t>
                                  </m:r>
                                </m:sub>
                              </m:sSub>
                              <m:d>
                                <m:dPr>
                                  <m:ctrlPr>
                                    <a:rPr lang="zh-TW" altLang="en-US" i="1">
                                      <a:latin typeface="Cambria Math" panose="02040503050406030204" pitchFamily="18" charset="0"/>
                                    </a:rPr>
                                  </m:ctrlPr>
                                </m:dPr>
                                <m:e>
                                  <m:r>
                                    <a:rPr lang="zh-TW" altLang="en-US" i="1">
                                      <a:latin typeface="Cambria Math" panose="02040503050406030204" pitchFamily="18" charset="0"/>
                                    </a:rPr>
                                    <m:t>𝑖</m:t>
                                  </m:r>
                                </m:e>
                              </m:d>
                            </m:e>
                          </m:d>
                        </m:num>
                        <m:den>
                          <m:r>
                            <a:rPr lang="zh-TW" altLang="en-US" i="1">
                              <a:latin typeface="Cambria Math" panose="02040503050406030204" pitchFamily="18" charset="0"/>
                            </a:rPr>
                            <m:t>𝑀𝑎𝑥</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𝐿𝑖𝑘𝑒</m:t>
                                  </m:r>
                                </m:e>
                                <m:sub>
                                  <m:r>
                                    <a:rPr lang="zh-TW" altLang="en-US" i="1">
                                      <a:latin typeface="Cambria Math" panose="02040503050406030204" pitchFamily="18" charset="0"/>
                                    </a:rPr>
                                    <m:t>𝑔𝑖𝑣𝑒𝑛</m:t>
                                  </m:r>
                                </m:sub>
                              </m:sSub>
                              <m:d>
                                <m:dPr>
                                  <m:ctrlPr>
                                    <a:rPr lang="zh-TW" altLang="en-US" i="1">
                                      <a:latin typeface="Cambria Math" panose="02040503050406030204" pitchFamily="18" charset="0"/>
                                    </a:rPr>
                                  </m:ctrlPr>
                                </m:dPr>
                                <m:e>
                                  <m:r>
                                    <a:rPr lang="zh-TW" altLang="en-US" i="1">
                                      <a:latin typeface="Cambria Math" panose="02040503050406030204" pitchFamily="18" charset="0"/>
                                    </a:rPr>
                                    <m:t>𝑖</m:t>
                                  </m:r>
                                </m:e>
                              </m:d>
                            </m:e>
                          </m:d>
                          <m:r>
                            <a:rPr lang="zh-TW" altLang="en-US" i="0">
                              <a:latin typeface="Cambria Math" panose="02040503050406030204" pitchFamily="18" charset="0"/>
                            </a:rPr>
                            <m:t>−</m:t>
                          </m:r>
                          <m:r>
                            <a:rPr lang="zh-TW" altLang="en-US" i="1">
                              <a:latin typeface="Cambria Math" panose="02040503050406030204" pitchFamily="18" charset="0"/>
                            </a:rPr>
                            <m:t>𝑀𝑖𝑛</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𝐿𝑖𝑘𝑒</m:t>
                                  </m:r>
                                </m:e>
                                <m:sub>
                                  <m:r>
                                    <a:rPr lang="zh-TW" altLang="en-US" i="1">
                                      <a:latin typeface="Cambria Math" panose="02040503050406030204" pitchFamily="18" charset="0"/>
                                    </a:rPr>
                                    <m:t>𝑔𝑖𝑣𝑒𝑛</m:t>
                                  </m:r>
                                </m:sub>
                              </m:sSub>
                              <m:d>
                                <m:dPr>
                                  <m:ctrlPr>
                                    <a:rPr lang="zh-TW" altLang="en-US" i="1">
                                      <a:latin typeface="Cambria Math" panose="02040503050406030204" pitchFamily="18" charset="0"/>
                                    </a:rPr>
                                  </m:ctrlPr>
                                </m:dPr>
                                <m:e>
                                  <m:r>
                                    <a:rPr lang="zh-TW" altLang="en-US" i="1">
                                      <a:latin typeface="Cambria Math" panose="02040503050406030204" pitchFamily="18" charset="0"/>
                                    </a:rPr>
                                    <m:t>𝑖</m:t>
                                  </m:r>
                                </m:e>
                              </m:d>
                            </m:e>
                          </m:d>
                        </m:den>
                      </m:f>
                      <m:r>
                        <a:rPr lang="zh-TW" altLang="en-US" i="0">
                          <a:latin typeface="Cambria Math" panose="02040503050406030204" pitchFamily="18" charset="0"/>
                        </a:rPr>
                        <m:t>, </m:t>
                      </m:r>
                      <m:r>
                        <a:rPr lang="zh-TW" altLang="en-US" i="1">
                          <a:latin typeface="Cambria Math" panose="02040503050406030204" pitchFamily="18" charset="0"/>
                        </a:rPr>
                        <m:t>𝑖</m:t>
                      </m:r>
                      <m:r>
                        <a:rPr lang="zh-TW" altLang="en-US" i="0">
                          <a:latin typeface="Cambria Math" panose="02040503050406030204" pitchFamily="18" charset="0"/>
                        </a:rPr>
                        <m:t>∈</m:t>
                      </m:r>
                      <m:r>
                        <a:rPr lang="zh-TW" altLang="en-US" i="1">
                          <a:latin typeface="Cambria Math" panose="02040503050406030204" pitchFamily="18" charset="0"/>
                        </a:rPr>
                        <m:t>𝐶𝑙𝑢𝑏</m:t>
                      </m:r>
                    </m:oMath>
                  </m:oMathPara>
                </a14:m>
                <a:endParaRPr lang="zh-TW" altLang="en-US" dirty="0"/>
              </a:p>
            </p:txBody>
          </p:sp>
        </mc:Choice>
        <mc:Fallback xmlns="">
          <p:sp>
            <p:nvSpPr>
              <p:cNvPr id="22" name="矩形 21"/>
              <p:cNvSpPr>
                <a:spLocks noRot="1" noChangeAspect="1" noMove="1" noResize="1" noEditPoints="1" noAdjustHandles="1" noChangeArrowheads="1" noChangeShapeType="1" noTextEdit="1"/>
              </p:cNvSpPr>
              <p:nvPr/>
            </p:nvSpPr>
            <p:spPr>
              <a:xfrm>
                <a:off x="12219" y="4786256"/>
                <a:ext cx="8188639" cy="961225"/>
              </a:xfrm>
              <a:prstGeom prst="rect">
                <a:avLst/>
              </a:prstGeom>
              <a:blipFill>
                <a:blip r:embed="rId4"/>
                <a:stretch>
                  <a:fillRect/>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5084871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Personal Analysis Module</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smtClean="0"/>
              <a:t>   </a:t>
            </a:r>
            <a:fld id="{66C53FE0-DFDF-4122-A850-A5399E395ABE}" type="slidenum">
              <a:rPr lang="en-US" altLang="zh-TW" smtClean="0"/>
              <a:pPr>
                <a:defRPr/>
              </a:pPr>
              <a:t>19</a:t>
            </a:fld>
            <a:endParaRPr lang="en-US" altLang="zh-TW"/>
          </a:p>
        </p:txBody>
      </p:sp>
      <mc:AlternateContent xmlns:mc="http://schemas.openxmlformats.org/markup-compatibility/2006" xmlns:a14="http://schemas.microsoft.com/office/drawing/2010/main">
        <mc:Choice Requires="a14">
          <p:sp>
            <p:nvSpPr>
              <p:cNvPr id="7" name="矩形 6"/>
              <p:cNvSpPr/>
              <p:nvPr/>
            </p:nvSpPr>
            <p:spPr>
              <a:xfrm>
                <a:off x="303255" y="2075379"/>
                <a:ext cx="8465897" cy="961225"/>
              </a:xfrm>
              <a:prstGeom prst="rect">
                <a:avLst/>
              </a:prstGeom>
            </p:spPr>
            <p:txBody>
              <a:bodyPr wrap="square">
                <a:spAutoFit/>
              </a:bodyPr>
              <a:lstStyle/>
              <a:p>
                <a:pPr/>
                <a14:m>
                  <m:oMathPara xmlns:m="http://schemas.openxmlformats.org/officeDocument/2006/math">
                    <m:oMathParaPr>
                      <m:jc m:val="center"/>
                    </m:oMathParaPr>
                    <m:oMath xmlns:m="http://schemas.openxmlformats.org/officeDocument/2006/math">
                      <m:sSub>
                        <m:sSubPr>
                          <m:ctrlPr>
                            <a:rPr lang="zh-TW" altLang="en-US" i="1">
                              <a:latin typeface="Cambria Math" panose="02040503050406030204" pitchFamily="18" charset="0"/>
                            </a:rPr>
                          </m:ctrlPr>
                        </m:sSubPr>
                        <m:e>
                          <m:r>
                            <a:rPr lang="zh-TW" altLang="en-US" i="1">
                              <a:latin typeface="Cambria Math" panose="02040503050406030204" pitchFamily="18" charset="0"/>
                            </a:rPr>
                            <m:t>𝑇𝑊</m:t>
                          </m:r>
                        </m:e>
                        <m:sub>
                          <m:r>
                            <a:rPr lang="zh-TW" altLang="en-US" i="1">
                              <a:latin typeface="Cambria Math" panose="02040503050406030204" pitchFamily="18" charset="0"/>
                            </a:rPr>
                            <m:t>𝑔𝑖𝑣𝑒𝑛</m:t>
                          </m:r>
                        </m:sub>
                      </m:s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𝑀</m:t>
                              </m:r>
                            </m:e>
                            <m:sub>
                              <m:r>
                                <a:rPr lang="zh-TW" altLang="en-US" i="1">
                                  <a:latin typeface="Cambria Math" panose="02040503050406030204" pitchFamily="18" charset="0"/>
                                </a:rPr>
                                <m:t>𝑗</m:t>
                              </m:r>
                            </m:sub>
                          </m:sSub>
                        </m:e>
                      </m:d>
                      <m:r>
                        <a:rPr lang="zh-TW" altLang="en-US" i="0">
                          <a:latin typeface="Cambria Math" panose="02040503050406030204" pitchFamily="18" charset="0"/>
                        </a:rPr>
                        <m:t>=</m:t>
                      </m:r>
                      <m:f>
                        <m:fPr>
                          <m:ctrlPr>
                            <a:rPr lang="zh-TW" altLang="en-US" i="1">
                              <a:latin typeface="Cambria Math" panose="02040503050406030204" pitchFamily="18" charset="0"/>
                            </a:rPr>
                          </m:ctrlPr>
                        </m:fPr>
                        <m:num>
                          <m:sSub>
                            <m:sSubPr>
                              <m:ctrlPr>
                                <a:rPr lang="zh-TW" altLang="en-US" i="1">
                                  <a:latin typeface="Cambria Math" panose="02040503050406030204" pitchFamily="18" charset="0"/>
                                </a:rPr>
                              </m:ctrlPr>
                            </m:sSubPr>
                            <m:e>
                              <m:r>
                                <a:rPr lang="zh-TW" altLang="en-US" i="1">
                                  <a:latin typeface="Cambria Math" panose="02040503050406030204" pitchFamily="18" charset="0"/>
                                </a:rPr>
                                <m:t>𝑊𝑎𝑡𝑐h𝑙𝑖𝑠𝑡</m:t>
                              </m:r>
                            </m:e>
                            <m:sub>
                              <m:r>
                                <a:rPr lang="zh-TW" altLang="en-US" i="1">
                                  <a:latin typeface="Cambria Math" panose="02040503050406030204" pitchFamily="18" charset="0"/>
                                </a:rPr>
                                <m:t>𝑔𝑖𝑣𝑒𝑛</m:t>
                              </m:r>
                            </m:sub>
                          </m:s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𝑀</m:t>
                                  </m:r>
                                </m:e>
                                <m:sub>
                                  <m:r>
                                    <a:rPr lang="zh-TW" altLang="en-US" i="1">
                                      <a:latin typeface="Cambria Math" panose="02040503050406030204" pitchFamily="18" charset="0"/>
                                    </a:rPr>
                                    <m:t>𝑗</m:t>
                                  </m:r>
                                </m:sub>
                              </m:sSub>
                            </m:e>
                          </m:d>
                          <m:r>
                            <a:rPr lang="zh-TW" altLang="en-US" i="0">
                              <a:latin typeface="Cambria Math" panose="02040503050406030204" pitchFamily="18" charset="0"/>
                            </a:rPr>
                            <m:t>−</m:t>
                          </m:r>
                          <m:r>
                            <a:rPr lang="zh-TW" altLang="en-US" i="1">
                              <a:latin typeface="Cambria Math" panose="02040503050406030204" pitchFamily="18" charset="0"/>
                            </a:rPr>
                            <m:t>𝑀𝑖𝑛</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𝑊𝑎𝑡𝑐h𝑙𝑖𝑠𝑡</m:t>
                                  </m:r>
                                </m:e>
                                <m:sub>
                                  <m:r>
                                    <a:rPr lang="zh-TW" altLang="en-US" i="1">
                                      <a:latin typeface="Cambria Math" panose="02040503050406030204" pitchFamily="18" charset="0"/>
                                    </a:rPr>
                                    <m:t>𝑔𝑖𝑣𝑒𝑛</m:t>
                                  </m:r>
                                </m:sub>
                              </m:sSub>
                              <m:d>
                                <m:dPr>
                                  <m:ctrlPr>
                                    <a:rPr lang="zh-TW" altLang="en-US" i="1">
                                      <a:latin typeface="Cambria Math" panose="02040503050406030204" pitchFamily="18" charset="0"/>
                                    </a:rPr>
                                  </m:ctrlPr>
                                </m:dPr>
                                <m:e>
                                  <m:r>
                                    <a:rPr lang="zh-TW" altLang="en-US" i="1">
                                      <a:latin typeface="Cambria Math" panose="02040503050406030204" pitchFamily="18" charset="0"/>
                                    </a:rPr>
                                    <m:t>𝑖</m:t>
                                  </m:r>
                                </m:e>
                              </m:d>
                            </m:e>
                          </m:d>
                        </m:num>
                        <m:den>
                          <m:r>
                            <a:rPr lang="zh-TW" altLang="en-US" i="1">
                              <a:latin typeface="Cambria Math" panose="02040503050406030204" pitchFamily="18" charset="0"/>
                            </a:rPr>
                            <m:t>𝑀𝑎𝑥</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𝑊𝑎𝑡𝑐h𝑙𝑖𝑠𝑡</m:t>
                                  </m:r>
                                </m:e>
                                <m:sub>
                                  <m:r>
                                    <a:rPr lang="zh-TW" altLang="en-US" i="1">
                                      <a:latin typeface="Cambria Math" panose="02040503050406030204" pitchFamily="18" charset="0"/>
                                    </a:rPr>
                                    <m:t>𝑔𝑖𝑣𝑒𝑛</m:t>
                                  </m:r>
                                </m:sub>
                              </m:sSub>
                              <m:d>
                                <m:dPr>
                                  <m:ctrlPr>
                                    <a:rPr lang="zh-TW" altLang="en-US" i="1">
                                      <a:latin typeface="Cambria Math" panose="02040503050406030204" pitchFamily="18" charset="0"/>
                                    </a:rPr>
                                  </m:ctrlPr>
                                </m:dPr>
                                <m:e>
                                  <m:r>
                                    <a:rPr lang="zh-TW" altLang="en-US" i="1">
                                      <a:latin typeface="Cambria Math" panose="02040503050406030204" pitchFamily="18" charset="0"/>
                                    </a:rPr>
                                    <m:t>𝑖</m:t>
                                  </m:r>
                                </m:e>
                              </m:d>
                            </m:e>
                          </m:d>
                          <m:r>
                            <a:rPr lang="zh-TW" altLang="en-US" i="0">
                              <a:latin typeface="Cambria Math" panose="02040503050406030204" pitchFamily="18" charset="0"/>
                            </a:rPr>
                            <m:t>−</m:t>
                          </m:r>
                          <m:r>
                            <a:rPr lang="zh-TW" altLang="en-US" i="1">
                              <a:latin typeface="Cambria Math" panose="02040503050406030204" pitchFamily="18" charset="0"/>
                            </a:rPr>
                            <m:t>𝑀𝑖𝑛</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𝑊𝑎𝑡𝑐h𝑙𝑖𝑠𝑡</m:t>
                                  </m:r>
                                </m:e>
                                <m:sub>
                                  <m:r>
                                    <a:rPr lang="zh-TW" altLang="en-US" i="1">
                                      <a:latin typeface="Cambria Math" panose="02040503050406030204" pitchFamily="18" charset="0"/>
                                    </a:rPr>
                                    <m:t>𝑔𝑖𝑣𝑒𝑛</m:t>
                                  </m:r>
                                </m:sub>
                              </m:sSub>
                              <m:d>
                                <m:dPr>
                                  <m:ctrlPr>
                                    <a:rPr lang="zh-TW" altLang="en-US" i="1">
                                      <a:latin typeface="Cambria Math" panose="02040503050406030204" pitchFamily="18" charset="0"/>
                                    </a:rPr>
                                  </m:ctrlPr>
                                </m:dPr>
                                <m:e>
                                  <m:r>
                                    <a:rPr lang="zh-TW" altLang="en-US" i="1">
                                      <a:latin typeface="Cambria Math" panose="02040503050406030204" pitchFamily="18" charset="0"/>
                                    </a:rPr>
                                    <m:t>𝑖</m:t>
                                  </m:r>
                                </m:e>
                              </m:d>
                            </m:e>
                          </m:d>
                        </m:den>
                      </m:f>
                      <m:r>
                        <a:rPr lang="zh-TW" altLang="en-US" i="0">
                          <a:latin typeface="Cambria Math" panose="02040503050406030204" pitchFamily="18" charset="0"/>
                        </a:rPr>
                        <m:t>, </m:t>
                      </m:r>
                      <m:r>
                        <a:rPr lang="zh-TW" altLang="en-US" i="1">
                          <a:latin typeface="Cambria Math" panose="02040503050406030204" pitchFamily="18" charset="0"/>
                        </a:rPr>
                        <m:t>𝑖</m:t>
                      </m:r>
                      <m:r>
                        <a:rPr lang="zh-TW" altLang="en-US" i="0">
                          <a:latin typeface="Cambria Math" panose="02040503050406030204" pitchFamily="18" charset="0"/>
                        </a:rPr>
                        <m:t>∈</m:t>
                      </m:r>
                      <m:r>
                        <a:rPr lang="zh-TW" altLang="en-US" i="1">
                          <a:latin typeface="Cambria Math" panose="02040503050406030204" pitchFamily="18" charset="0"/>
                        </a:rPr>
                        <m:t>𝐶𝑙𝑢𝑏</m:t>
                      </m:r>
                    </m:oMath>
                  </m:oMathPara>
                </a14:m>
                <a:endParaRPr lang="zh-TW" altLang="en-US" dirty="0"/>
              </a:p>
            </p:txBody>
          </p:sp>
        </mc:Choice>
        <mc:Fallback xmlns="">
          <p:sp>
            <p:nvSpPr>
              <p:cNvPr id="7" name="矩形 6"/>
              <p:cNvSpPr>
                <a:spLocks noRot="1" noChangeAspect="1" noMove="1" noResize="1" noEditPoints="1" noAdjustHandles="1" noChangeArrowheads="1" noChangeShapeType="1" noTextEdit="1"/>
              </p:cNvSpPr>
              <p:nvPr/>
            </p:nvSpPr>
            <p:spPr>
              <a:xfrm>
                <a:off x="303255" y="2075379"/>
                <a:ext cx="8465897" cy="961225"/>
              </a:xfrm>
              <a:prstGeom prst="rect">
                <a:avLst/>
              </a:prstGeom>
              <a:blipFill>
                <a:blip r:embed="rId3"/>
                <a:stretch>
                  <a:fillRect/>
                </a:stretch>
              </a:blipFill>
            </p:spPr>
            <p:txBody>
              <a:bodyPr/>
              <a:lstStyle/>
              <a:p>
                <a:r>
                  <a:rPr lang="zh-TW" altLang="en-US">
                    <a:noFill/>
                  </a:rPr>
                  <a:t> </a:t>
                </a:r>
              </a:p>
            </p:txBody>
          </p:sp>
        </mc:Fallback>
      </mc:AlternateContent>
      <p:sp>
        <p:nvSpPr>
          <p:cNvPr id="12" name="內容版面配置區 2"/>
          <p:cNvSpPr txBox="1">
            <a:spLocks/>
          </p:cNvSpPr>
          <p:nvPr/>
        </p:nvSpPr>
        <p:spPr bwMode="auto">
          <a:xfrm>
            <a:off x="539552" y="1346568"/>
            <a:ext cx="8229600" cy="498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kern="0" dirty="0" smtClean="0"/>
              <a:t>Activity score</a:t>
            </a:r>
            <a:endParaRPr lang="en-US" altLang="zh-TW" kern="0" dirty="0"/>
          </a:p>
        </p:txBody>
      </p:sp>
      <mc:AlternateContent xmlns:mc="http://schemas.openxmlformats.org/markup-compatibility/2006" xmlns:a14="http://schemas.microsoft.com/office/drawing/2010/main">
        <mc:Choice Requires="a14">
          <p:sp>
            <p:nvSpPr>
              <p:cNvPr id="13" name="矩形 12"/>
              <p:cNvSpPr/>
              <p:nvPr/>
            </p:nvSpPr>
            <p:spPr>
              <a:xfrm>
                <a:off x="331068" y="3036604"/>
                <a:ext cx="7686120" cy="859338"/>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zh-TW" altLang="en-US" i="1">
                              <a:latin typeface="Cambria Math" panose="02040503050406030204" pitchFamily="18" charset="0"/>
                            </a:rPr>
                          </m:ctrlPr>
                        </m:sSubPr>
                        <m:e>
                          <m:r>
                            <a:rPr lang="zh-TW" altLang="en-US" i="1">
                              <a:latin typeface="Cambria Math" panose="02040503050406030204" pitchFamily="18" charset="0"/>
                            </a:rPr>
                            <m:t>𝑇𝐹</m:t>
                          </m:r>
                        </m:e>
                        <m:sub>
                          <m:r>
                            <a:rPr lang="zh-TW" altLang="en-US" i="1">
                              <a:latin typeface="Cambria Math" panose="02040503050406030204" pitchFamily="18" charset="0"/>
                            </a:rPr>
                            <m:t>𝑔𝑖𝑣𝑒𝑛</m:t>
                          </m:r>
                        </m:sub>
                      </m:s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𝑀</m:t>
                              </m:r>
                            </m:e>
                            <m:sub>
                              <m:r>
                                <a:rPr lang="zh-TW" altLang="en-US" i="1">
                                  <a:latin typeface="Cambria Math" panose="02040503050406030204" pitchFamily="18" charset="0"/>
                                </a:rPr>
                                <m:t>𝑗</m:t>
                              </m:r>
                            </m:sub>
                          </m:sSub>
                        </m:e>
                      </m:d>
                      <m:r>
                        <a:rPr lang="zh-TW" altLang="en-US" i="0">
                          <a:latin typeface="Cambria Math" panose="02040503050406030204" pitchFamily="18" charset="0"/>
                        </a:rPr>
                        <m:t>=</m:t>
                      </m:r>
                      <m:f>
                        <m:fPr>
                          <m:ctrlPr>
                            <a:rPr lang="zh-TW" altLang="en-US" i="1">
                              <a:latin typeface="Cambria Math" panose="02040503050406030204" pitchFamily="18" charset="0"/>
                            </a:rPr>
                          </m:ctrlPr>
                        </m:fPr>
                        <m:num>
                          <m:d>
                            <m:dPr>
                              <m:begChr m:val=""/>
                              <m:ctrlPr>
                                <a:rPr lang="zh-TW" altLang="en-US" i="1">
                                  <a:latin typeface="Cambria Math" panose="02040503050406030204" pitchFamily="18" charset="0"/>
                                </a:rPr>
                              </m:ctrlPr>
                            </m:dPr>
                            <m:e>
                              <m:r>
                                <a:rPr lang="zh-TW" altLang="en-US" i="1">
                                  <a:latin typeface="Cambria Math" panose="02040503050406030204" pitchFamily="18" charset="0"/>
                                </a:rPr>
                                <m:t>𝐹𝑜𝑙𝑙𝑜𝑤𝑖𝑛𝑔</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𝑀</m:t>
                                      </m:r>
                                    </m:e>
                                    <m:sub>
                                      <m:r>
                                        <a:rPr lang="zh-TW" altLang="en-US" i="1">
                                          <a:latin typeface="Cambria Math" panose="02040503050406030204" pitchFamily="18" charset="0"/>
                                        </a:rPr>
                                        <m:t>𝑗</m:t>
                                      </m:r>
                                    </m:sub>
                                  </m:sSub>
                                </m:e>
                              </m:d>
                              <m:r>
                                <a:rPr lang="zh-TW" altLang="en-US" i="0">
                                  <a:latin typeface="Cambria Math" panose="02040503050406030204" pitchFamily="18" charset="0"/>
                                </a:rPr>
                                <m:t>−</m:t>
                              </m:r>
                              <m:r>
                                <a:rPr lang="zh-TW" altLang="en-US" i="1">
                                  <a:latin typeface="Cambria Math" panose="02040503050406030204" pitchFamily="18" charset="0"/>
                                </a:rPr>
                                <m:t>𝑀𝑖𝑛</m:t>
                              </m:r>
                              <m:r>
                                <a:rPr lang="zh-TW" altLang="en-US" i="0">
                                  <a:latin typeface="Cambria Math" panose="02040503050406030204" pitchFamily="18" charset="0"/>
                                </a:rPr>
                                <m:t>(</m:t>
                              </m:r>
                              <m:r>
                                <a:rPr lang="zh-TW" altLang="en-US" i="1">
                                  <a:latin typeface="Cambria Math" panose="02040503050406030204" pitchFamily="18" charset="0"/>
                                </a:rPr>
                                <m:t>𝐹𝑜𝑙𝑙𝑜𝑤𝑖𝑛𝑔</m:t>
                              </m:r>
                              <m:d>
                                <m:dPr>
                                  <m:ctrlPr>
                                    <a:rPr lang="zh-TW" altLang="en-US" i="1">
                                      <a:latin typeface="Cambria Math" panose="02040503050406030204" pitchFamily="18" charset="0"/>
                                    </a:rPr>
                                  </m:ctrlPr>
                                </m:dPr>
                                <m:e>
                                  <m:r>
                                    <a:rPr lang="zh-TW" altLang="en-US" i="1">
                                      <a:latin typeface="Cambria Math" panose="02040503050406030204" pitchFamily="18" charset="0"/>
                                    </a:rPr>
                                    <m:t>𝑖</m:t>
                                  </m:r>
                                </m:e>
                              </m:d>
                            </m:e>
                          </m:d>
                        </m:num>
                        <m:den>
                          <m:d>
                            <m:dPr>
                              <m:begChr m:val=""/>
                              <m:ctrlPr>
                                <a:rPr lang="zh-TW" altLang="en-US" i="1">
                                  <a:latin typeface="Cambria Math" panose="02040503050406030204" pitchFamily="18" charset="0"/>
                                </a:rPr>
                              </m:ctrlPr>
                            </m:dPr>
                            <m:e>
                              <m:r>
                                <a:rPr lang="zh-TW" altLang="en-US" i="1">
                                  <a:latin typeface="Cambria Math" panose="02040503050406030204" pitchFamily="18" charset="0"/>
                                </a:rPr>
                                <m:t>𝑀𝑎𝑥</m:t>
                              </m:r>
                              <m:d>
                                <m:dPr>
                                  <m:ctrlPr>
                                    <a:rPr lang="zh-TW" altLang="en-US" i="1">
                                      <a:latin typeface="Cambria Math" panose="02040503050406030204" pitchFamily="18" charset="0"/>
                                    </a:rPr>
                                  </m:ctrlPr>
                                </m:dPr>
                                <m:e>
                                  <m:r>
                                    <a:rPr lang="zh-TW" altLang="en-US" i="1">
                                      <a:latin typeface="Cambria Math" panose="02040503050406030204" pitchFamily="18" charset="0"/>
                                    </a:rPr>
                                    <m:t>𝐹𝑜𝑙𝑙𝑜𝑤𝑖𝑛𝑔</m:t>
                                  </m:r>
                                  <m:d>
                                    <m:dPr>
                                      <m:ctrlPr>
                                        <a:rPr lang="zh-TW" altLang="en-US" i="1">
                                          <a:latin typeface="Cambria Math" panose="02040503050406030204" pitchFamily="18" charset="0"/>
                                        </a:rPr>
                                      </m:ctrlPr>
                                    </m:dPr>
                                    <m:e>
                                      <m:r>
                                        <a:rPr lang="zh-TW" altLang="en-US" i="1">
                                          <a:latin typeface="Cambria Math" panose="02040503050406030204" pitchFamily="18" charset="0"/>
                                        </a:rPr>
                                        <m:t>𝑖</m:t>
                                      </m:r>
                                    </m:e>
                                  </m:d>
                                </m:e>
                              </m:d>
                              <m:r>
                                <a:rPr lang="zh-TW" altLang="en-US" i="0">
                                  <a:latin typeface="Cambria Math" panose="02040503050406030204" pitchFamily="18" charset="0"/>
                                </a:rPr>
                                <m:t>−</m:t>
                              </m:r>
                              <m:r>
                                <a:rPr lang="zh-TW" altLang="en-US" i="1">
                                  <a:latin typeface="Cambria Math" panose="02040503050406030204" pitchFamily="18" charset="0"/>
                                </a:rPr>
                                <m:t>𝑀𝑖𝑛</m:t>
                              </m:r>
                              <m:r>
                                <a:rPr lang="zh-TW" altLang="en-US" i="0">
                                  <a:latin typeface="Cambria Math" panose="02040503050406030204" pitchFamily="18" charset="0"/>
                                </a:rPr>
                                <m:t>(</m:t>
                              </m:r>
                              <m:r>
                                <a:rPr lang="zh-TW" altLang="en-US" i="1">
                                  <a:latin typeface="Cambria Math" panose="02040503050406030204" pitchFamily="18" charset="0"/>
                                </a:rPr>
                                <m:t>𝐹𝑜𝑙𝑙𝑜𝑤𝑖𝑛𝑔</m:t>
                              </m:r>
                              <m:r>
                                <a:rPr lang="zh-TW" altLang="en-US" i="0">
                                  <a:latin typeface="Cambria Math" panose="02040503050406030204" pitchFamily="18" charset="0"/>
                                </a:rPr>
                                <m:t>(</m:t>
                              </m:r>
                              <m:r>
                                <a:rPr lang="zh-TW" altLang="en-US" i="1">
                                  <a:latin typeface="Cambria Math" panose="02040503050406030204" pitchFamily="18" charset="0"/>
                                </a:rPr>
                                <m:t>𝑖</m:t>
                              </m:r>
                              <m:r>
                                <a:rPr lang="zh-TW" altLang="en-US" i="0">
                                  <a:latin typeface="Cambria Math" panose="02040503050406030204" pitchFamily="18" charset="0"/>
                                </a:rPr>
                                <m:t>)</m:t>
                              </m:r>
                            </m:e>
                          </m:d>
                        </m:den>
                      </m:f>
                      <m:r>
                        <a:rPr lang="zh-TW" altLang="en-US" i="0">
                          <a:latin typeface="Cambria Math" panose="02040503050406030204" pitchFamily="18" charset="0"/>
                        </a:rPr>
                        <m:t>,  </m:t>
                      </m:r>
                      <m:r>
                        <a:rPr lang="zh-TW" altLang="en-US" i="1">
                          <a:latin typeface="Cambria Math" panose="02040503050406030204" pitchFamily="18" charset="0"/>
                        </a:rPr>
                        <m:t>𝑖</m:t>
                      </m:r>
                      <m:r>
                        <a:rPr lang="zh-TW" altLang="en-US" i="0">
                          <a:latin typeface="Cambria Math" panose="02040503050406030204" pitchFamily="18" charset="0"/>
                        </a:rPr>
                        <m:t>∈</m:t>
                      </m:r>
                      <m:r>
                        <a:rPr lang="zh-TW" altLang="en-US" i="1">
                          <a:latin typeface="Cambria Math" panose="02040503050406030204" pitchFamily="18" charset="0"/>
                        </a:rPr>
                        <m:t>𝐶𝑙𝑢𝑏</m:t>
                      </m:r>
                    </m:oMath>
                  </m:oMathPara>
                </a14:m>
                <a:endParaRPr lang="zh-TW" altLang="en-US" dirty="0"/>
              </a:p>
            </p:txBody>
          </p:sp>
        </mc:Choice>
        <mc:Fallback xmlns="">
          <p:sp>
            <p:nvSpPr>
              <p:cNvPr id="13" name="矩形 12"/>
              <p:cNvSpPr>
                <a:spLocks noRot="1" noChangeAspect="1" noMove="1" noResize="1" noEditPoints="1" noAdjustHandles="1" noChangeArrowheads="1" noChangeShapeType="1" noTextEdit="1"/>
              </p:cNvSpPr>
              <p:nvPr/>
            </p:nvSpPr>
            <p:spPr>
              <a:xfrm>
                <a:off x="331068" y="3036604"/>
                <a:ext cx="7686120" cy="859338"/>
              </a:xfrm>
              <a:prstGeom prst="rect">
                <a:avLst/>
              </a:prstGeom>
              <a:blipFill>
                <a:blip r:embed="rId4"/>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9" name="矩形 18"/>
              <p:cNvSpPr/>
              <p:nvPr/>
            </p:nvSpPr>
            <p:spPr>
              <a:xfrm>
                <a:off x="272977" y="4149080"/>
                <a:ext cx="7333620" cy="1222964"/>
              </a:xfrm>
              <a:prstGeom prst="rect">
                <a:avLst/>
              </a:prstGeom>
            </p:spPr>
            <p:txBody>
              <a:bodyPr wrap="square">
                <a:spAutoFit/>
              </a:bodyPr>
              <a:lstStyle/>
              <a:p>
                <a:pPr algn="just">
                  <a:lnSpc>
                    <a:spcPct val="150000"/>
                  </a:lnSpc>
                  <a:spcAft>
                    <a:spcPts val="0"/>
                  </a:spcAft>
                </a:pPr>
                <a14:m>
                  <m:oMathPara xmlns:m="http://schemas.openxmlformats.org/officeDocument/2006/math">
                    <m:oMathParaPr>
                      <m:jc m:val="centerGroup"/>
                    </m:oMathParaPr>
                    <m:oMath xmlns:m="http://schemas.openxmlformats.org/officeDocument/2006/math">
                      <m:r>
                        <a:rPr lang="en-US" altLang="zh-TW" b="0" i="1" kern="100" smtClean="0">
                          <a:latin typeface="Cambria Math" panose="02040503050406030204" pitchFamily="18" charset="0"/>
                          <a:ea typeface="標楷體" panose="03000509000000000000" pitchFamily="65" charset="-120"/>
                          <a:cs typeface="Times New Roman" panose="02020603050405020304" pitchFamily="18" charset="0"/>
                        </a:rPr>
                        <m:t>𝐴𝑆</m:t>
                      </m:r>
                      <m:d>
                        <m:dPr>
                          <m:ctrlPr>
                            <a:rPr lang="zh-TW" altLang="zh-TW" sz="1800" i="1" kern="100">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TW" altLang="zh-TW" sz="18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𝑀</m:t>
                              </m:r>
                            </m:e>
                            <m:sub>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𝑗</m:t>
                              </m:r>
                            </m:sub>
                          </m:sSub>
                        </m:e>
                      </m:d>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 </m:t>
                      </m:r>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𝛼</m:t>
                      </m:r>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m:t>
                      </m:r>
                      <m:sSub>
                        <m:sSubPr>
                          <m:ctrlPr>
                            <a:rPr lang="zh-TW" altLang="zh-TW" sz="18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𝑇𝐼</m:t>
                          </m:r>
                        </m:e>
                        <m:sub>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𝑔𝑖𝑣𝑒𝑛</m:t>
                          </m:r>
                        </m:sub>
                      </m:sSub>
                      <m:d>
                        <m:dPr>
                          <m:ctrlPr>
                            <a:rPr lang="zh-TW" altLang="zh-TW" sz="1800" i="1" kern="100">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TW" altLang="zh-TW" sz="18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𝑀</m:t>
                              </m:r>
                            </m:e>
                            <m:sub>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𝑗</m:t>
                              </m:r>
                            </m:sub>
                          </m:sSub>
                        </m:e>
                      </m:d>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m:t>
                      </m:r>
                      <m:sSub>
                        <m:sSubPr>
                          <m:ctrlPr>
                            <a:rPr lang="zh-TW" altLang="zh-TW" sz="18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𝛽</m:t>
                          </m:r>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m:t>
                          </m:r>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𝑇𝐿</m:t>
                          </m:r>
                        </m:e>
                        <m:sub>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𝑔𝑖𝑣𝑒𝑛</m:t>
                          </m:r>
                        </m:sub>
                      </m:sSub>
                      <m:d>
                        <m:dPr>
                          <m:ctrlPr>
                            <a:rPr lang="zh-TW" altLang="zh-TW" sz="1800" i="1" kern="100">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TW" altLang="zh-TW" sz="18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𝑀</m:t>
                              </m:r>
                            </m:e>
                            <m:sub>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𝑗</m:t>
                              </m:r>
                            </m:sub>
                          </m:sSub>
                        </m:e>
                      </m:d>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 </m:t>
                      </m:r>
                      <m:sSub>
                        <m:sSubPr>
                          <m:ctrlPr>
                            <a:rPr lang="zh-TW" altLang="zh-TW" sz="18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𝛾</m:t>
                          </m:r>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m:t>
                          </m:r>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𝑇𝑊</m:t>
                          </m:r>
                        </m:e>
                        <m:sub>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𝑔𝑖𝑣𝑒𝑛</m:t>
                          </m:r>
                        </m:sub>
                      </m:sSub>
                      <m:d>
                        <m:dPr>
                          <m:ctrlPr>
                            <a:rPr lang="zh-TW" altLang="zh-TW" sz="1800" i="1" kern="100">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TW" altLang="zh-TW" sz="18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𝑀</m:t>
                              </m:r>
                            </m:e>
                            <m:sub>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𝑗</m:t>
                              </m:r>
                            </m:sub>
                          </m:sSub>
                        </m:e>
                      </m:d>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m:t>
                      </m:r>
                    </m:oMath>
                  </m:oMathPara>
                </a14:m>
                <a:endParaRPr lang="zh-TW" alt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p>
                <a:pPr algn="just">
                  <a:lnSpc>
                    <a:spcPct val="200000"/>
                  </a:lnSpc>
                  <a:spcAft>
                    <a:spcPts val="0"/>
                  </a:spcAft>
                </a:pPr>
                <a14:m>
                  <m:oMathPara xmlns:m="http://schemas.openxmlformats.org/officeDocument/2006/math">
                    <m:oMathParaPr>
                      <m:jc m:val="centerGroup"/>
                    </m:oMathParaPr>
                    <m:oMath xmlns:m="http://schemas.openxmlformats.org/officeDocument/2006/math">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𝛿</m:t>
                      </m:r>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m:t>
                      </m:r>
                      <m:sSub>
                        <m:sSubPr>
                          <m:ctrlPr>
                            <a:rPr lang="zh-TW" altLang="zh-TW" sz="18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𝑇𝐹</m:t>
                          </m:r>
                        </m:e>
                        <m:sub>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𝑔𝑖𝑣𝑒𝑛</m:t>
                          </m:r>
                        </m:sub>
                      </m:sSub>
                      <m:d>
                        <m:dPr>
                          <m:ctrlPr>
                            <a:rPr lang="zh-TW" altLang="zh-TW" sz="1800" i="1" kern="100">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TW" altLang="zh-TW" sz="18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𝑀</m:t>
                              </m:r>
                            </m:e>
                            <m:sub>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𝑗</m:t>
                              </m:r>
                            </m:sub>
                          </m:sSub>
                        </m:e>
                      </m:d>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  </m:t>
                      </m:r>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𝑤h𝑒𝑟𝑒</m:t>
                      </m:r>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 </m:t>
                      </m:r>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𝛼</m:t>
                      </m:r>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m:t>
                      </m:r>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𝛽</m:t>
                      </m:r>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m:t>
                      </m:r>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𝛾</m:t>
                      </m:r>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m:t>
                      </m:r>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𝛿</m:t>
                      </m:r>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=1</m:t>
                      </m:r>
                    </m:oMath>
                  </m:oMathPara>
                </a14:m>
                <a:endParaRPr lang="zh-TW" alt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p:txBody>
          </p:sp>
        </mc:Choice>
        <mc:Fallback xmlns="">
          <p:sp>
            <p:nvSpPr>
              <p:cNvPr id="19" name="矩形 18"/>
              <p:cNvSpPr>
                <a:spLocks noRot="1" noChangeAspect="1" noMove="1" noResize="1" noEditPoints="1" noAdjustHandles="1" noChangeArrowheads="1" noChangeShapeType="1" noTextEdit="1"/>
              </p:cNvSpPr>
              <p:nvPr/>
            </p:nvSpPr>
            <p:spPr>
              <a:xfrm>
                <a:off x="272977" y="4149080"/>
                <a:ext cx="7333620" cy="1222964"/>
              </a:xfrm>
              <a:prstGeom prst="rect">
                <a:avLst/>
              </a:prstGeom>
              <a:blipFill>
                <a:blip r:embed="rId5"/>
                <a:stretch>
                  <a:fillRect/>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7171243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內容版面配置區 2"/>
          <p:cNvSpPr>
            <a:spLocks noGrp="1"/>
          </p:cNvSpPr>
          <p:nvPr>
            <p:ph idx="1"/>
          </p:nvPr>
        </p:nvSpPr>
        <p:spPr/>
        <p:txBody>
          <a:bodyPr/>
          <a:lstStyle/>
          <a:p>
            <a:pPr eaLnBrk="1" hangingPunct="1"/>
            <a:r>
              <a:rPr lang="en-US" altLang="zh-TW" sz="2800" dirty="0" smtClean="0"/>
              <a:t>Background </a:t>
            </a:r>
            <a:endParaRPr lang="en-US" altLang="zh-TW" sz="2800" dirty="0"/>
          </a:p>
          <a:p>
            <a:pPr eaLnBrk="1" hangingPunct="1"/>
            <a:r>
              <a:rPr lang="en-US" altLang="zh-TW" sz="2800" dirty="0"/>
              <a:t>Related Literatures</a:t>
            </a:r>
          </a:p>
          <a:p>
            <a:pPr eaLnBrk="1" hangingPunct="1"/>
            <a:r>
              <a:rPr lang="en-US" altLang="zh-TW" sz="2800" dirty="0"/>
              <a:t>The System Framework</a:t>
            </a:r>
          </a:p>
          <a:p>
            <a:pPr eaLnBrk="1" hangingPunct="1"/>
            <a:r>
              <a:rPr lang="en-US" altLang="zh-TW" sz="2800" dirty="0"/>
              <a:t>Experiments </a:t>
            </a:r>
          </a:p>
          <a:p>
            <a:pPr eaLnBrk="1" hangingPunct="1"/>
            <a:r>
              <a:rPr lang="en-US" altLang="zh-TW" sz="2800" dirty="0"/>
              <a:t>Results and Evaluation</a:t>
            </a:r>
          </a:p>
          <a:p>
            <a:pPr eaLnBrk="1" hangingPunct="1"/>
            <a:r>
              <a:rPr lang="en-US" altLang="zh-TW" sz="2800" dirty="0"/>
              <a:t>Discussion and Conclusion</a:t>
            </a:r>
            <a:endParaRPr lang="zh-TW" altLang="en-US" sz="2800" dirty="0"/>
          </a:p>
        </p:txBody>
      </p:sp>
      <p:sp>
        <p:nvSpPr>
          <p:cNvPr id="6148"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A6D9F320-7781-404E-81ED-9493D21D3614}" type="slidenum">
              <a:rPr kumimoji="0" lang="en-US" altLang="zh-TW" sz="1400" smtClean="0">
                <a:ea typeface="新細明體" panose="02020500000000000000" pitchFamily="18" charset="-120"/>
              </a:rPr>
              <a:pPr>
                <a:spcBef>
                  <a:spcPct val="0"/>
                </a:spcBef>
                <a:buFontTx/>
                <a:buNone/>
              </a:pPr>
              <a:t>2</a:t>
            </a:fld>
            <a:endParaRPr kumimoji="0" lang="en-US" altLang="zh-TW" sz="1400" dirty="0">
              <a:ea typeface="新細明體" panose="02020500000000000000" pitchFamily="18" charset="-120"/>
            </a:endParaRPr>
          </a:p>
        </p:txBody>
      </p:sp>
      <p:sp>
        <p:nvSpPr>
          <p:cNvPr id="3" name="標題 2"/>
          <p:cNvSpPr>
            <a:spLocks noGrp="1"/>
          </p:cNvSpPr>
          <p:nvPr>
            <p:ph type="title"/>
          </p:nvPr>
        </p:nvSpPr>
        <p:spPr/>
        <p:txBody>
          <a:bodyPr/>
          <a:lstStyle/>
          <a:p>
            <a:r>
              <a:rPr lang="en-US" altLang="zh-TW" dirty="0"/>
              <a:t>Agenda</a:t>
            </a:r>
            <a:endParaRPr lang="zh-TW" altLang="en-US" dirty="0"/>
          </a:p>
        </p:txBody>
      </p:sp>
    </p:spTree>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Personal Analysis Module</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smtClean="0"/>
              <a:t>   </a:t>
            </a:r>
            <a:fld id="{66C53FE0-DFDF-4122-A850-A5399E395ABE}" type="slidenum">
              <a:rPr lang="en-US" altLang="zh-TW" smtClean="0"/>
              <a:pPr>
                <a:defRPr/>
              </a:pPr>
              <a:t>20</a:t>
            </a:fld>
            <a:endParaRPr lang="en-US" altLang="zh-TW" dirty="0"/>
          </a:p>
        </p:txBody>
      </p:sp>
      <p:sp>
        <p:nvSpPr>
          <p:cNvPr id="7" name="內容版面配置區 2"/>
          <p:cNvSpPr txBox="1">
            <a:spLocks/>
          </p:cNvSpPr>
          <p:nvPr/>
        </p:nvSpPr>
        <p:spPr bwMode="auto">
          <a:xfrm>
            <a:off x="395536" y="1346568"/>
            <a:ext cx="8373616" cy="2010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kern="0" dirty="0" smtClean="0"/>
              <a:t>Professional score</a:t>
            </a:r>
            <a:endParaRPr lang="en-US" altLang="zh-TW" kern="0" dirty="0"/>
          </a:p>
          <a:p>
            <a:pPr lvl="1"/>
            <a:r>
              <a:rPr lang="en-US" altLang="zh-TW" kern="0" dirty="0" smtClean="0"/>
              <a:t>Determine how much </a:t>
            </a:r>
            <a:r>
              <a:rPr lang="en-US" altLang="zh-TW" kern="0" dirty="0" smtClean="0">
                <a:solidFill>
                  <a:srgbClr val="0000FF"/>
                </a:solidFill>
              </a:rPr>
              <a:t>social </a:t>
            </a:r>
            <a:r>
              <a:rPr lang="en-US" altLang="zh-TW" kern="0" dirty="0">
                <a:solidFill>
                  <a:srgbClr val="0000FF"/>
                </a:solidFill>
              </a:rPr>
              <a:t>relationship </a:t>
            </a:r>
            <a:r>
              <a:rPr lang="en-US" altLang="zh-TW" kern="0" dirty="0"/>
              <a:t>that users </a:t>
            </a:r>
            <a:r>
              <a:rPr lang="en-US" altLang="zh-TW" kern="0" dirty="0" smtClean="0"/>
              <a:t>construct </a:t>
            </a:r>
            <a:r>
              <a:rPr lang="en-US" altLang="zh-TW" kern="0" dirty="0"/>
              <a:t>with </a:t>
            </a:r>
            <a:r>
              <a:rPr lang="en-US" altLang="zh-TW" kern="0" dirty="0" smtClean="0"/>
              <a:t>others </a:t>
            </a:r>
            <a:endParaRPr lang="en-US" altLang="zh-TW" kern="0" dirty="0"/>
          </a:p>
          <a:p>
            <a:pPr lvl="1"/>
            <a:r>
              <a:rPr lang="en-US" altLang="zh-TW" b="1" kern="0" dirty="0" smtClean="0"/>
              <a:t>Explicit path</a:t>
            </a:r>
            <a:r>
              <a:rPr lang="en-US" altLang="zh-TW" kern="0" dirty="0" smtClean="0"/>
              <a:t>: </a:t>
            </a:r>
            <a:r>
              <a:rPr lang="en-US" altLang="zh-TW" kern="0" dirty="0"/>
              <a:t>the direct </a:t>
            </a:r>
            <a:r>
              <a:rPr lang="en-US" altLang="zh-TW" kern="0" dirty="0" smtClean="0"/>
              <a:t>relationship (“follow”) </a:t>
            </a:r>
            <a:r>
              <a:rPr lang="en-US" altLang="zh-TW" kern="0" dirty="0"/>
              <a:t>between two investors</a:t>
            </a:r>
          </a:p>
          <a:p>
            <a:pPr lvl="1"/>
            <a:r>
              <a:rPr lang="en-US" altLang="zh-TW" b="1" kern="0" dirty="0"/>
              <a:t>Implicit </a:t>
            </a:r>
            <a:r>
              <a:rPr lang="en-US" altLang="zh-TW" b="1" kern="0" dirty="0" smtClean="0"/>
              <a:t>path</a:t>
            </a:r>
            <a:r>
              <a:rPr lang="en-US" altLang="zh-TW" kern="0" dirty="0" smtClean="0"/>
              <a:t>: communicate (“comment”, “like”) in </a:t>
            </a:r>
            <a:r>
              <a:rPr lang="en-US" altLang="zh-TW" kern="0" dirty="0"/>
              <a:t>the same </a:t>
            </a:r>
            <a:r>
              <a:rPr lang="en-US" altLang="zh-TW" kern="0" dirty="0" smtClean="0"/>
              <a:t>activity</a:t>
            </a:r>
          </a:p>
          <a:p>
            <a:endParaRPr lang="zh-TW" altLang="en-US" kern="0" dirty="0"/>
          </a:p>
        </p:txBody>
      </p:sp>
      <p:sp>
        <p:nvSpPr>
          <p:cNvPr id="8" name="內容版面配置區 2"/>
          <p:cNvSpPr txBox="1">
            <a:spLocks/>
          </p:cNvSpPr>
          <p:nvPr/>
        </p:nvSpPr>
        <p:spPr bwMode="auto">
          <a:xfrm>
            <a:off x="539552" y="3764367"/>
            <a:ext cx="8229600" cy="520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dirty="0"/>
              <a:t>Explicit </a:t>
            </a:r>
            <a:r>
              <a:rPr lang="en-US" altLang="zh-TW" dirty="0" smtClean="0"/>
              <a:t>path</a:t>
            </a:r>
          </a:p>
        </p:txBody>
      </p:sp>
      <mc:AlternateContent xmlns:mc="http://schemas.openxmlformats.org/markup-compatibility/2006" xmlns:a14="http://schemas.microsoft.com/office/drawing/2010/main">
        <mc:Choice Requires="a14">
          <p:sp>
            <p:nvSpPr>
              <p:cNvPr id="9" name="矩形 8"/>
              <p:cNvSpPr/>
              <p:nvPr/>
            </p:nvSpPr>
            <p:spPr>
              <a:xfrm>
                <a:off x="971600" y="4642999"/>
                <a:ext cx="5098837" cy="957826"/>
              </a:xfrm>
              <a:prstGeom prst="rect">
                <a:avLst/>
              </a:prstGeom>
            </p:spPr>
            <p:txBody>
              <a:bodyPr wrap="square">
                <a:spAutoFit/>
              </a:bodyPr>
              <a:lstStyle/>
              <a:p>
                <a14:m>
                  <m:oMath xmlns:m="http://schemas.openxmlformats.org/officeDocument/2006/math">
                    <m:sSub>
                      <m:sSubPr>
                        <m:ctrlPr>
                          <a:rPr lang="zh-TW" altLang="en-US" i="1">
                            <a:latin typeface="Cambria Math" panose="02040503050406030204" pitchFamily="18" charset="0"/>
                          </a:rPr>
                        </m:ctrlPr>
                      </m:sSubPr>
                      <m:e>
                        <m:r>
                          <a:rPr lang="zh-TW" altLang="en-US" i="1">
                            <a:latin typeface="Cambria Math" panose="02040503050406030204" pitchFamily="18" charset="0"/>
                          </a:rPr>
                          <m:t>𝐸𝑃</m:t>
                        </m:r>
                      </m:e>
                      <m:sub>
                        <m:r>
                          <a:rPr lang="zh-TW" altLang="en-US" i="1">
                            <a:latin typeface="Cambria Math" panose="02040503050406030204" pitchFamily="18" charset="0"/>
                          </a:rPr>
                          <m:t>𝑠𝑐𝑜𝑟𝑒</m:t>
                        </m:r>
                      </m:sub>
                    </m:s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𝑀</m:t>
                            </m:r>
                          </m:e>
                          <m:sub>
                            <m:r>
                              <a:rPr lang="zh-TW" altLang="en-US" i="1">
                                <a:latin typeface="Cambria Math" panose="02040503050406030204" pitchFamily="18" charset="0"/>
                              </a:rPr>
                              <m:t>𝑗</m:t>
                            </m:r>
                          </m:sub>
                        </m:sSub>
                      </m:e>
                    </m:d>
                    <m:r>
                      <a:rPr lang="zh-TW" altLang="en-US" i="0">
                        <a:latin typeface="Cambria Math" panose="02040503050406030204" pitchFamily="18" charset="0"/>
                      </a:rPr>
                      <m:t>=</m:t>
                    </m:r>
                    <m:f>
                      <m:fPr>
                        <m:ctrlPr>
                          <a:rPr lang="zh-TW" altLang="en-US" i="1">
                            <a:latin typeface="Cambria Math" panose="02040503050406030204" pitchFamily="18" charset="0"/>
                          </a:rPr>
                        </m:ctrlPr>
                      </m:fPr>
                      <m:num>
                        <m:sSub>
                          <m:sSubPr>
                            <m:ctrlPr>
                              <a:rPr lang="zh-TW" altLang="en-US" i="1">
                                <a:latin typeface="Cambria Math" panose="02040503050406030204" pitchFamily="18" charset="0"/>
                              </a:rPr>
                            </m:ctrlPr>
                          </m:sSubPr>
                          <m:e>
                            <m:r>
                              <a:rPr lang="zh-TW" altLang="en-US" i="1">
                                <a:latin typeface="Cambria Math" panose="02040503050406030204" pitchFamily="18" charset="0"/>
                              </a:rPr>
                              <m:t>𝐹</m:t>
                            </m:r>
                          </m:e>
                          <m: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𝑀</m:t>
                                    </m:r>
                                  </m:e>
                                  <m:sub>
                                    <m:r>
                                      <a:rPr lang="zh-TW" altLang="en-US" i="1">
                                        <a:latin typeface="Cambria Math" panose="02040503050406030204" pitchFamily="18" charset="0"/>
                                      </a:rPr>
                                      <m:t>𝑗</m:t>
                                    </m:r>
                                  </m:sub>
                                </m:sSub>
                              </m:e>
                            </m:d>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𝑀𝑖𝑛</m:t>
                            </m:r>
                          </m:e>
                          <m:sub>
                            <m:r>
                              <a:rPr lang="zh-TW" altLang="en-US" i="1">
                                <a:latin typeface="Cambria Math" panose="02040503050406030204" pitchFamily="18" charset="0"/>
                              </a:rPr>
                              <m:t>𝐹</m:t>
                            </m:r>
                            <m:d>
                              <m:dPr>
                                <m:ctrlPr>
                                  <a:rPr lang="zh-TW" altLang="en-US" i="1">
                                    <a:latin typeface="Cambria Math" panose="02040503050406030204" pitchFamily="18" charset="0"/>
                                  </a:rPr>
                                </m:ctrlPr>
                              </m:dPr>
                              <m:e>
                                <m:r>
                                  <a:rPr lang="zh-TW" altLang="en-US" i="1">
                                    <a:latin typeface="Cambria Math" panose="02040503050406030204" pitchFamily="18" charset="0"/>
                                  </a:rPr>
                                  <m:t>𝑖</m:t>
                                </m:r>
                              </m:e>
                            </m:d>
                          </m:sub>
                        </m:sSub>
                      </m:num>
                      <m:den>
                        <m:sSub>
                          <m:sSubPr>
                            <m:ctrlPr>
                              <a:rPr lang="zh-TW" altLang="en-US" i="1">
                                <a:latin typeface="Cambria Math" panose="02040503050406030204" pitchFamily="18" charset="0"/>
                              </a:rPr>
                            </m:ctrlPr>
                          </m:sSubPr>
                          <m:e>
                            <m:r>
                              <a:rPr lang="zh-TW" altLang="en-US" i="1">
                                <a:latin typeface="Cambria Math" panose="02040503050406030204" pitchFamily="18" charset="0"/>
                              </a:rPr>
                              <m:t>𝑀𝑎𝑥</m:t>
                            </m:r>
                          </m:e>
                          <m:sub>
                            <m:r>
                              <a:rPr lang="zh-TW" altLang="en-US" i="1">
                                <a:latin typeface="Cambria Math" panose="02040503050406030204" pitchFamily="18" charset="0"/>
                              </a:rPr>
                              <m:t>𝐹</m:t>
                            </m:r>
                            <m:d>
                              <m:dPr>
                                <m:ctrlPr>
                                  <a:rPr lang="zh-TW" altLang="en-US" i="1">
                                    <a:latin typeface="Cambria Math" panose="02040503050406030204" pitchFamily="18" charset="0"/>
                                  </a:rPr>
                                </m:ctrlPr>
                              </m:dPr>
                              <m:e>
                                <m:r>
                                  <a:rPr lang="zh-TW" altLang="en-US" i="1">
                                    <a:latin typeface="Cambria Math" panose="02040503050406030204" pitchFamily="18" charset="0"/>
                                  </a:rPr>
                                  <m:t>𝑖</m:t>
                                </m:r>
                              </m:e>
                            </m:d>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𝑀𝑖𝑛</m:t>
                            </m:r>
                          </m:e>
                          <m:sub>
                            <m:r>
                              <a:rPr lang="zh-TW" altLang="en-US" i="1">
                                <a:latin typeface="Cambria Math" panose="02040503050406030204" pitchFamily="18" charset="0"/>
                              </a:rPr>
                              <m:t>𝐹</m:t>
                            </m:r>
                            <m:d>
                              <m:dPr>
                                <m:ctrlPr>
                                  <a:rPr lang="zh-TW" altLang="en-US" i="1">
                                    <a:latin typeface="Cambria Math" panose="02040503050406030204" pitchFamily="18" charset="0"/>
                                  </a:rPr>
                                </m:ctrlPr>
                              </m:dPr>
                              <m:e>
                                <m:r>
                                  <a:rPr lang="zh-TW" altLang="en-US" i="1">
                                    <a:latin typeface="Cambria Math" panose="02040503050406030204" pitchFamily="18" charset="0"/>
                                  </a:rPr>
                                  <m:t>𝑖</m:t>
                                </m:r>
                              </m:e>
                            </m:d>
                          </m:sub>
                        </m:sSub>
                      </m:den>
                    </m:f>
                  </m:oMath>
                </a14:m>
                <a:r>
                  <a:rPr lang="zh-TW" altLang="en-US" dirty="0" smtClean="0">
                    <a:latin typeface="Calibri" panose="020F0502020204030204" pitchFamily="34" charset="0"/>
                    <a:cs typeface="Calibri" panose="020F0502020204030204" pitchFamily="34" charset="0"/>
                  </a:rPr>
                  <a:t> </a:t>
                </a:r>
                <a14:m>
                  <m:oMath xmlns:m="http://schemas.openxmlformats.org/officeDocument/2006/math">
                    <m:r>
                      <a:rPr lang="zh-TW" altLang="en-US">
                        <a:latin typeface="Cambria Math" panose="02040503050406030204" pitchFamily="18" charset="0"/>
                      </a:rPr>
                      <m:t>, </m:t>
                    </m:r>
                    <m:r>
                      <a:rPr lang="zh-TW" altLang="en-US" i="1">
                        <a:latin typeface="Cambria Math" panose="02040503050406030204" pitchFamily="18" charset="0"/>
                      </a:rPr>
                      <m:t>𝑖</m:t>
                    </m:r>
                    <m:r>
                      <a:rPr lang="zh-TW" altLang="en-US">
                        <a:latin typeface="Cambria Math" panose="02040503050406030204" pitchFamily="18" charset="0"/>
                      </a:rPr>
                      <m:t>∈</m:t>
                    </m:r>
                    <m:r>
                      <a:rPr lang="zh-TW" altLang="en-US" i="1">
                        <a:latin typeface="Cambria Math" panose="02040503050406030204" pitchFamily="18" charset="0"/>
                      </a:rPr>
                      <m:t>𝐶𝑙𝑢𝑏</m:t>
                    </m:r>
                  </m:oMath>
                </a14:m>
                <a:endParaRPr lang="zh-TW" altLang="en-US" dirty="0">
                  <a:latin typeface="Calibri" panose="020F0502020204030204" pitchFamily="34" charset="0"/>
                  <a:cs typeface="Calibri" panose="020F0502020204030204" pitchFamily="34" charset="0"/>
                </a:endParaRPr>
              </a:p>
              <a:p>
                <a:endParaRPr lang="zh-TW" altLang="en-US" dirty="0"/>
              </a:p>
            </p:txBody>
          </p:sp>
        </mc:Choice>
        <mc:Fallback xmlns="">
          <p:sp>
            <p:nvSpPr>
              <p:cNvPr id="9" name="矩形 8"/>
              <p:cNvSpPr>
                <a:spLocks noRot="1" noChangeAspect="1" noMove="1" noResize="1" noEditPoints="1" noAdjustHandles="1" noChangeArrowheads="1" noChangeShapeType="1" noTextEdit="1"/>
              </p:cNvSpPr>
              <p:nvPr/>
            </p:nvSpPr>
            <p:spPr>
              <a:xfrm>
                <a:off x="971600" y="4642999"/>
                <a:ext cx="5098837" cy="957826"/>
              </a:xfrm>
              <a:prstGeom prst="rect">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8555241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Personal Analysis Module</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smtClean="0"/>
              <a:t>   </a:t>
            </a:r>
            <a:fld id="{66C53FE0-DFDF-4122-A850-A5399E395ABE}" type="slidenum">
              <a:rPr lang="en-US" altLang="zh-TW" smtClean="0"/>
              <a:pPr>
                <a:defRPr/>
              </a:pPr>
              <a:t>21</a:t>
            </a:fld>
            <a:endParaRPr lang="en-US" altLang="zh-TW"/>
          </a:p>
        </p:txBody>
      </p:sp>
      <p:sp>
        <p:nvSpPr>
          <p:cNvPr id="7" name="內容版面配置區 2"/>
          <p:cNvSpPr txBox="1">
            <a:spLocks/>
          </p:cNvSpPr>
          <p:nvPr/>
        </p:nvSpPr>
        <p:spPr bwMode="auto">
          <a:xfrm>
            <a:off x="539552" y="1346568"/>
            <a:ext cx="8229600" cy="498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kern="0" dirty="0"/>
              <a:t>Implicit path</a:t>
            </a:r>
            <a:endParaRPr lang="zh-TW" altLang="en-US" kern="0" dirty="0"/>
          </a:p>
        </p:txBody>
      </p:sp>
      <mc:AlternateContent xmlns:mc="http://schemas.openxmlformats.org/markup-compatibility/2006" xmlns:a14="http://schemas.microsoft.com/office/drawing/2010/main">
        <mc:Choice Requires="a14">
          <p:sp>
            <p:nvSpPr>
              <p:cNvPr id="3" name="矩形 2"/>
              <p:cNvSpPr/>
              <p:nvPr/>
            </p:nvSpPr>
            <p:spPr>
              <a:xfrm>
                <a:off x="323528" y="2001463"/>
                <a:ext cx="7848103" cy="76386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zh-TW" altLang="en-US" i="1" smtClean="0">
                              <a:latin typeface="Cambria Math" panose="02040503050406030204" pitchFamily="18" charset="0"/>
                            </a:rPr>
                          </m:ctrlPr>
                        </m:sSubPr>
                        <m:e>
                          <m:r>
                            <a:rPr lang="zh-TW" altLang="en-US" i="1">
                              <a:latin typeface="Cambria Math" panose="02040503050406030204" pitchFamily="18" charset="0"/>
                            </a:rPr>
                            <m:t>𝑇𝐿</m:t>
                          </m:r>
                        </m:e>
                        <m:sub>
                          <m:r>
                            <a:rPr lang="zh-TW" altLang="en-US" i="1">
                              <a:latin typeface="Cambria Math" panose="02040503050406030204" pitchFamily="18" charset="0"/>
                            </a:rPr>
                            <m:t>𝑟𝑒𝑐𝑒𝑖𝑣𝑒</m:t>
                          </m:r>
                          <m:r>
                            <a:rPr lang="en-US" altLang="zh-TW" b="0" i="1" smtClean="0">
                              <a:latin typeface="Cambria Math" panose="02040503050406030204" pitchFamily="18" charset="0"/>
                            </a:rPr>
                            <m:t>𝑑</m:t>
                          </m:r>
                        </m:sub>
                      </m:s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𝑀</m:t>
                              </m:r>
                            </m:e>
                            <m:sub>
                              <m:r>
                                <a:rPr lang="zh-TW" altLang="en-US" i="1">
                                  <a:latin typeface="Cambria Math" panose="02040503050406030204" pitchFamily="18" charset="0"/>
                                </a:rPr>
                                <m:t>𝑗</m:t>
                              </m:r>
                            </m:sub>
                          </m:sSub>
                        </m:e>
                      </m:d>
                      <m:r>
                        <a:rPr lang="zh-TW" altLang="en-US" i="0">
                          <a:latin typeface="Cambria Math" panose="02040503050406030204" pitchFamily="18" charset="0"/>
                        </a:rPr>
                        <m:t>=</m:t>
                      </m:r>
                      <m:f>
                        <m:fPr>
                          <m:ctrlPr>
                            <a:rPr lang="zh-TW" altLang="en-US" i="1">
                              <a:latin typeface="Cambria Math" panose="02040503050406030204" pitchFamily="18" charset="0"/>
                            </a:rPr>
                          </m:ctrlPr>
                        </m:fPr>
                        <m:num>
                          <m:sSub>
                            <m:sSubPr>
                              <m:ctrlPr>
                                <a:rPr lang="zh-TW" altLang="en-US" i="1">
                                  <a:latin typeface="Cambria Math" panose="02040503050406030204" pitchFamily="18" charset="0"/>
                                </a:rPr>
                              </m:ctrlPr>
                            </m:sSubPr>
                            <m:e>
                              <m:r>
                                <a:rPr lang="zh-TW" altLang="en-US" i="1">
                                  <a:latin typeface="Cambria Math" panose="02040503050406030204" pitchFamily="18" charset="0"/>
                                </a:rPr>
                                <m:t>𝐿𝑖𝑘𝑒</m:t>
                              </m:r>
                            </m:e>
                            <m:sub>
                              <m:r>
                                <a:rPr lang="zh-TW" altLang="en-US" i="1">
                                  <a:latin typeface="Cambria Math" panose="02040503050406030204" pitchFamily="18" charset="0"/>
                                </a:rPr>
                                <m:t>𝑟𝑒𝑐𝑒𝑖𝑣𝑒</m:t>
                              </m:r>
                              <m:r>
                                <a:rPr lang="en-US" altLang="zh-TW" b="0" i="1" smtClean="0">
                                  <a:latin typeface="Cambria Math" panose="02040503050406030204" pitchFamily="18" charset="0"/>
                                </a:rPr>
                                <m:t>𝑑</m:t>
                              </m:r>
                            </m:sub>
                          </m:s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𝑀</m:t>
                                  </m:r>
                                </m:e>
                                <m:sub>
                                  <m:r>
                                    <a:rPr lang="zh-TW" altLang="en-US" i="1">
                                      <a:latin typeface="Cambria Math" panose="02040503050406030204" pitchFamily="18" charset="0"/>
                                    </a:rPr>
                                    <m:t>𝑗</m:t>
                                  </m:r>
                                </m:sub>
                              </m:sSub>
                            </m:e>
                          </m:d>
                          <m:r>
                            <a:rPr lang="zh-TW" altLang="en-US" i="0">
                              <a:latin typeface="Cambria Math" panose="02040503050406030204" pitchFamily="18" charset="0"/>
                            </a:rPr>
                            <m:t>−</m:t>
                          </m:r>
                          <m:r>
                            <a:rPr lang="zh-TW" altLang="en-US" i="1">
                              <a:latin typeface="Cambria Math" panose="02040503050406030204" pitchFamily="18" charset="0"/>
                            </a:rPr>
                            <m:t>𝑀𝑖𝑛</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𝐿𝑖𝑘𝑒</m:t>
                                  </m:r>
                                </m:e>
                                <m:sub>
                                  <m:r>
                                    <a:rPr lang="zh-TW" altLang="en-US" i="1">
                                      <a:latin typeface="Cambria Math" panose="02040503050406030204" pitchFamily="18" charset="0"/>
                                    </a:rPr>
                                    <m:t>𝑟𝑒𝑐𝑒𝑖𝑣𝑒</m:t>
                                  </m:r>
                                  <m:r>
                                    <a:rPr lang="en-US" altLang="zh-TW" b="0" i="1" smtClean="0">
                                      <a:latin typeface="Cambria Math" panose="02040503050406030204" pitchFamily="18" charset="0"/>
                                    </a:rPr>
                                    <m:t>𝑑</m:t>
                                  </m:r>
                                </m:sub>
                              </m:sSub>
                              <m:d>
                                <m:dPr>
                                  <m:ctrlPr>
                                    <a:rPr lang="zh-TW" altLang="en-US" i="1">
                                      <a:latin typeface="Cambria Math" panose="02040503050406030204" pitchFamily="18" charset="0"/>
                                    </a:rPr>
                                  </m:ctrlPr>
                                </m:dPr>
                                <m:e>
                                  <m:r>
                                    <a:rPr lang="zh-TW" altLang="en-US" i="1">
                                      <a:latin typeface="Cambria Math" panose="02040503050406030204" pitchFamily="18" charset="0"/>
                                    </a:rPr>
                                    <m:t>𝑖</m:t>
                                  </m:r>
                                </m:e>
                              </m:d>
                            </m:e>
                          </m:d>
                        </m:num>
                        <m:den>
                          <m:r>
                            <a:rPr lang="zh-TW" altLang="en-US" i="1">
                              <a:latin typeface="Cambria Math" panose="02040503050406030204" pitchFamily="18" charset="0"/>
                            </a:rPr>
                            <m:t>𝑀𝑎𝑥</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𝐿𝑖𝑘𝑒</m:t>
                                  </m:r>
                                </m:e>
                                <m:sub>
                                  <m:r>
                                    <a:rPr lang="zh-TW" altLang="en-US" i="1">
                                      <a:latin typeface="Cambria Math" panose="02040503050406030204" pitchFamily="18" charset="0"/>
                                    </a:rPr>
                                    <m:t>𝑟𝑒𝑐𝑒𝑖𝑣𝑒</m:t>
                                  </m:r>
                                  <m:r>
                                    <a:rPr lang="en-US" altLang="zh-TW" b="0" i="1" smtClean="0">
                                      <a:latin typeface="Cambria Math" panose="02040503050406030204" pitchFamily="18" charset="0"/>
                                    </a:rPr>
                                    <m:t>𝑑</m:t>
                                  </m:r>
                                </m:sub>
                              </m:sSub>
                              <m:d>
                                <m:dPr>
                                  <m:ctrlPr>
                                    <a:rPr lang="zh-TW" altLang="en-US" i="1">
                                      <a:latin typeface="Cambria Math" panose="02040503050406030204" pitchFamily="18" charset="0"/>
                                    </a:rPr>
                                  </m:ctrlPr>
                                </m:dPr>
                                <m:e>
                                  <m:r>
                                    <a:rPr lang="zh-TW" altLang="en-US" i="1">
                                      <a:latin typeface="Cambria Math" panose="02040503050406030204" pitchFamily="18" charset="0"/>
                                    </a:rPr>
                                    <m:t>𝑖</m:t>
                                  </m:r>
                                </m:e>
                              </m:d>
                            </m:e>
                          </m:d>
                          <m:r>
                            <a:rPr lang="zh-TW" altLang="en-US" i="0">
                              <a:latin typeface="Cambria Math" panose="02040503050406030204" pitchFamily="18" charset="0"/>
                            </a:rPr>
                            <m:t>−</m:t>
                          </m:r>
                          <m:r>
                            <a:rPr lang="zh-TW" altLang="en-US" i="1">
                              <a:latin typeface="Cambria Math" panose="02040503050406030204" pitchFamily="18" charset="0"/>
                            </a:rPr>
                            <m:t>𝑀𝑖𝑛</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𝐿𝑖𝑘𝑒</m:t>
                                  </m:r>
                                </m:e>
                                <m:sub>
                                  <m:r>
                                    <a:rPr lang="zh-TW" altLang="en-US" i="1">
                                      <a:latin typeface="Cambria Math" panose="02040503050406030204" pitchFamily="18" charset="0"/>
                                    </a:rPr>
                                    <m:t>𝑟𝑒𝑐𝑒𝑖𝑣𝑒</m:t>
                                  </m:r>
                                  <m:r>
                                    <a:rPr lang="en-US" altLang="zh-TW" b="0" i="1" smtClean="0">
                                      <a:latin typeface="Cambria Math" panose="02040503050406030204" pitchFamily="18" charset="0"/>
                                    </a:rPr>
                                    <m:t>𝑑</m:t>
                                  </m:r>
                                </m:sub>
                              </m:sSub>
                              <m:d>
                                <m:dPr>
                                  <m:ctrlPr>
                                    <a:rPr lang="zh-TW" altLang="en-US" i="1">
                                      <a:latin typeface="Cambria Math" panose="02040503050406030204" pitchFamily="18" charset="0"/>
                                    </a:rPr>
                                  </m:ctrlPr>
                                </m:dPr>
                                <m:e>
                                  <m:r>
                                    <a:rPr lang="zh-TW" altLang="en-US" i="1">
                                      <a:latin typeface="Cambria Math" panose="02040503050406030204" pitchFamily="18" charset="0"/>
                                    </a:rPr>
                                    <m:t>𝑖</m:t>
                                  </m:r>
                                </m:e>
                              </m:d>
                            </m:e>
                          </m:d>
                        </m:den>
                      </m:f>
                      <m:r>
                        <a:rPr lang="zh-TW" altLang="en-US" i="0">
                          <a:latin typeface="Cambria Math" panose="02040503050406030204" pitchFamily="18" charset="0"/>
                        </a:rPr>
                        <m:t>, </m:t>
                      </m:r>
                      <m:r>
                        <a:rPr lang="zh-TW" altLang="en-US" i="1">
                          <a:latin typeface="Cambria Math" panose="02040503050406030204" pitchFamily="18" charset="0"/>
                        </a:rPr>
                        <m:t>𝑖</m:t>
                      </m:r>
                      <m:r>
                        <a:rPr lang="zh-TW" altLang="en-US" i="0">
                          <a:latin typeface="Cambria Math" panose="02040503050406030204" pitchFamily="18" charset="0"/>
                        </a:rPr>
                        <m:t>∈</m:t>
                      </m:r>
                      <m:r>
                        <a:rPr lang="zh-TW" altLang="en-US" i="1">
                          <a:latin typeface="Cambria Math" panose="02040503050406030204" pitchFamily="18" charset="0"/>
                        </a:rPr>
                        <m:t>𝐶𝑙𝑢𝑏</m:t>
                      </m:r>
                      <m:r>
                        <a:rPr lang="zh-TW" altLang="en-US" i="0">
                          <a:latin typeface="Cambria Math" panose="02040503050406030204" pitchFamily="18" charset="0"/>
                        </a:rPr>
                        <m:t> </m:t>
                      </m:r>
                    </m:oMath>
                  </m:oMathPara>
                </a14:m>
                <a:endParaRPr lang="zh-TW" altLang="en-US" dirty="0"/>
              </a:p>
            </p:txBody>
          </p:sp>
        </mc:Choice>
        <mc:Fallback xmlns="">
          <p:sp>
            <p:nvSpPr>
              <p:cNvPr id="3" name="矩形 2"/>
              <p:cNvSpPr>
                <a:spLocks noRot="1" noChangeAspect="1" noMove="1" noResize="1" noEditPoints="1" noAdjustHandles="1" noChangeArrowheads="1" noChangeShapeType="1" noTextEdit="1"/>
              </p:cNvSpPr>
              <p:nvPr/>
            </p:nvSpPr>
            <p:spPr>
              <a:xfrm>
                <a:off x="323528" y="2001463"/>
                <a:ext cx="7848103" cy="763863"/>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矩形 4"/>
              <p:cNvSpPr/>
              <p:nvPr/>
            </p:nvSpPr>
            <p:spPr>
              <a:xfrm>
                <a:off x="468312" y="2916215"/>
                <a:ext cx="8640191" cy="859338"/>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zh-TW" altLang="en-US" i="1" smtClean="0">
                              <a:latin typeface="Cambria Math" panose="02040503050406030204" pitchFamily="18" charset="0"/>
                            </a:rPr>
                          </m:ctrlPr>
                        </m:sSubPr>
                        <m:e>
                          <m:r>
                            <a:rPr lang="zh-TW" altLang="en-US" i="1">
                              <a:latin typeface="Cambria Math" panose="02040503050406030204" pitchFamily="18" charset="0"/>
                            </a:rPr>
                            <m:t>𝑇𝐶</m:t>
                          </m:r>
                        </m:e>
                        <m:sub>
                          <m:r>
                            <a:rPr lang="zh-TW" altLang="en-US" i="1">
                              <a:latin typeface="Cambria Math" panose="02040503050406030204" pitchFamily="18" charset="0"/>
                            </a:rPr>
                            <m:t>𝑟𝑒𝑐𝑒𝑖𝑣𝑒</m:t>
                          </m:r>
                          <m:r>
                            <a:rPr lang="en-US" altLang="zh-TW" b="0" i="1" smtClean="0">
                              <a:latin typeface="Cambria Math" panose="02040503050406030204" pitchFamily="18" charset="0"/>
                            </a:rPr>
                            <m:t>𝑑</m:t>
                          </m:r>
                        </m:sub>
                      </m:s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𝑀</m:t>
                              </m:r>
                            </m:e>
                            <m:sub>
                              <m:r>
                                <a:rPr lang="zh-TW" altLang="en-US" i="1">
                                  <a:latin typeface="Cambria Math" panose="02040503050406030204" pitchFamily="18" charset="0"/>
                                </a:rPr>
                                <m:t>𝑗</m:t>
                              </m:r>
                            </m:sub>
                          </m:sSub>
                        </m:e>
                      </m:d>
                      <m:r>
                        <a:rPr lang="zh-TW" altLang="en-US" i="0">
                          <a:latin typeface="Cambria Math" panose="02040503050406030204" pitchFamily="18" charset="0"/>
                        </a:rPr>
                        <m:t>=</m:t>
                      </m:r>
                      <m:f>
                        <m:fPr>
                          <m:ctrlPr>
                            <a:rPr lang="zh-TW" altLang="en-US" i="1">
                              <a:latin typeface="Cambria Math" panose="02040503050406030204" pitchFamily="18" charset="0"/>
                            </a:rPr>
                          </m:ctrlPr>
                        </m:fPr>
                        <m:num>
                          <m:d>
                            <m:dPr>
                              <m:begChr m:val=""/>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𝐶𝑜𝑚𝑚𝑒𝑛𝑡</m:t>
                                  </m:r>
                                </m:e>
                                <m:sub>
                                  <m:r>
                                    <a:rPr lang="zh-TW" altLang="en-US" i="1">
                                      <a:latin typeface="Cambria Math" panose="02040503050406030204" pitchFamily="18" charset="0"/>
                                    </a:rPr>
                                    <m:t>𝑟𝑒𝑐𝑒𝑖𝑣𝑒</m:t>
                                  </m:r>
                                  <m:r>
                                    <a:rPr lang="en-US" altLang="zh-TW" b="0" i="1" smtClean="0">
                                      <a:latin typeface="Cambria Math" panose="02040503050406030204" pitchFamily="18" charset="0"/>
                                    </a:rPr>
                                    <m:t>𝑑</m:t>
                                  </m:r>
                                </m:sub>
                              </m:s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𝑀</m:t>
                                      </m:r>
                                    </m:e>
                                    <m:sub>
                                      <m:r>
                                        <a:rPr lang="zh-TW" altLang="en-US" i="1">
                                          <a:latin typeface="Cambria Math" panose="02040503050406030204" pitchFamily="18" charset="0"/>
                                        </a:rPr>
                                        <m:t>𝑗</m:t>
                                      </m:r>
                                    </m:sub>
                                  </m:sSub>
                                </m:e>
                              </m:d>
                              <m:r>
                                <a:rPr lang="zh-TW" altLang="en-US" i="0">
                                  <a:latin typeface="Cambria Math" panose="02040503050406030204" pitchFamily="18" charset="0"/>
                                </a:rPr>
                                <m:t>−</m:t>
                              </m:r>
                              <m:r>
                                <a:rPr lang="zh-TW" altLang="en-US" i="1">
                                  <a:latin typeface="Cambria Math" panose="02040503050406030204" pitchFamily="18" charset="0"/>
                                </a:rPr>
                                <m:t>𝑀𝑖𝑛</m:t>
                              </m:r>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𝐶𝑜𝑚𝑚𝑒𝑛𝑡</m:t>
                                  </m:r>
                                </m:e>
                                <m:sub>
                                  <m:r>
                                    <a:rPr lang="zh-TW" altLang="en-US" i="1">
                                      <a:latin typeface="Cambria Math" panose="02040503050406030204" pitchFamily="18" charset="0"/>
                                    </a:rPr>
                                    <m:t>𝑟𝑒𝑐𝑒𝑖𝑣𝑒</m:t>
                                  </m:r>
                                  <m:r>
                                    <a:rPr lang="en-US" altLang="zh-TW" b="0" i="1" smtClean="0">
                                      <a:latin typeface="Cambria Math" panose="02040503050406030204" pitchFamily="18" charset="0"/>
                                    </a:rPr>
                                    <m:t>𝑑</m:t>
                                  </m:r>
                                </m:sub>
                              </m:sSub>
                              <m:d>
                                <m:dPr>
                                  <m:ctrlPr>
                                    <a:rPr lang="zh-TW" altLang="en-US" i="1">
                                      <a:latin typeface="Cambria Math" panose="02040503050406030204" pitchFamily="18" charset="0"/>
                                    </a:rPr>
                                  </m:ctrlPr>
                                </m:dPr>
                                <m:e>
                                  <m:r>
                                    <a:rPr lang="zh-TW" altLang="en-US" i="1">
                                      <a:latin typeface="Cambria Math" panose="02040503050406030204" pitchFamily="18" charset="0"/>
                                    </a:rPr>
                                    <m:t>𝑖</m:t>
                                  </m:r>
                                </m:e>
                              </m:d>
                            </m:e>
                          </m:d>
                        </m:num>
                        <m:den>
                          <m:d>
                            <m:dPr>
                              <m:begChr m:val=""/>
                              <m:ctrlPr>
                                <a:rPr lang="zh-TW" altLang="en-US" i="1">
                                  <a:latin typeface="Cambria Math" panose="02040503050406030204" pitchFamily="18" charset="0"/>
                                </a:rPr>
                              </m:ctrlPr>
                            </m:dPr>
                            <m:e>
                              <m:r>
                                <a:rPr lang="zh-TW" altLang="en-US" i="1">
                                  <a:latin typeface="Cambria Math" panose="02040503050406030204" pitchFamily="18" charset="0"/>
                                </a:rPr>
                                <m:t>𝑀𝑎𝑥</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𝐶𝑜𝑚𝑚𝑒𝑛𝑡</m:t>
                                      </m:r>
                                    </m:e>
                                    <m:sub>
                                      <m:r>
                                        <a:rPr lang="zh-TW" altLang="en-US" i="1">
                                          <a:latin typeface="Cambria Math" panose="02040503050406030204" pitchFamily="18" charset="0"/>
                                        </a:rPr>
                                        <m:t>𝑟𝑒𝑐𝑒𝑖𝑣𝑒</m:t>
                                      </m:r>
                                      <m:r>
                                        <a:rPr lang="en-US" altLang="zh-TW" b="0" i="1" smtClean="0">
                                          <a:latin typeface="Cambria Math" panose="02040503050406030204" pitchFamily="18" charset="0"/>
                                        </a:rPr>
                                        <m:t>𝑑</m:t>
                                      </m:r>
                                    </m:sub>
                                  </m:sSub>
                                  <m:d>
                                    <m:dPr>
                                      <m:ctrlPr>
                                        <a:rPr lang="zh-TW" altLang="en-US" i="1">
                                          <a:latin typeface="Cambria Math" panose="02040503050406030204" pitchFamily="18" charset="0"/>
                                        </a:rPr>
                                      </m:ctrlPr>
                                    </m:dPr>
                                    <m:e>
                                      <m:r>
                                        <a:rPr lang="zh-TW" altLang="en-US" i="1">
                                          <a:latin typeface="Cambria Math" panose="02040503050406030204" pitchFamily="18" charset="0"/>
                                        </a:rPr>
                                        <m:t>𝑖</m:t>
                                      </m:r>
                                    </m:e>
                                  </m:d>
                                </m:e>
                              </m:d>
                              <m:r>
                                <a:rPr lang="zh-TW" altLang="en-US" i="0">
                                  <a:latin typeface="Cambria Math" panose="02040503050406030204" pitchFamily="18" charset="0"/>
                                </a:rPr>
                                <m:t>−</m:t>
                              </m:r>
                              <m:r>
                                <a:rPr lang="zh-TW" altLang="en-US" i="1">
                                  <a:latin typeface="Cambria Math" panose="02040503050406030204" pitchFamily="18" charset="0"/>
                                </a:rPr>
                                <m:t>𝑀𝑖𝑛</m:t>
                              </m:r>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𝐶𝑜𝑚𝑚𝑒𝑛𝑡</m:t>
                                  </m:r>
                                </m:e>
                                <m:sub>
                                  <m:r>
                                    <a:rPr lang="zh-TW" altLang="en-US" i="1">
                                      <a:latin typeface="Cambria Math" panose="02040503050406030204" pitchFamily="18" charset="0"/>
                                    </a:rPr>
                                    <m:t>𝑟𝑒𝑐𝑒𝑖𝑣𝑒</m:t>
                                  </m:r>
                                  <m:r>
                                    <a:rPr lang="en-US" altLang="zh-TW" b="0" i="1" smtClean="0">
                                      <a:latin typeface="Cambria Math" panose="02040503050406030204" pitchFamily="18" charset="0"/>
                                    </a:rPr>
                                    <m:t>𝑑</m:t>
                                  </m:r>
                                </m:sub>
                              </m:sSub>
                              <m:r>
                                <a:rPr lang="zh-TW" altLang="en-US" i="0">
                                  <a:latin typeface="Cambria Math" panose="02040503050406030204" pitchFamily="18" charset="0"/>
                                </a:rPr>
                                <m:t>(</m:t>
                              </m:r>
                              <m:r>
                                <a:rPr lang="zh-TW" altLang="en-US" i="1">
                                  <a:latin typeface="Cambria Math" panose="02040503050406030204" pitchFamily="18" charset="0"/>
                                </a:rPr>
                                <m:t>𝑖</m:t>
                              </m:r>
                              <m:r>
                                <a:rPr lang="zh-TW" altLang="en-US" i="0">
                                  <a:latin typeface="Cambria Math" panose="02040503050406030204" pitchFamily="18" charset="0"/>
                                </a:rPr>
                                <m:t>)</m:t>
                              </m:r>
                            </m:e>
                          </m:d>
                        </m:den>
                      </m:f>
                      <m:r>
                        <a:rPr lang="zh-TW" altLang="en-US" i="0">
                          <a:latin typeface="Cambria Math" panose="02040503050406030204" pitchFamily="18" charset="0"/>
                        </a:rPr>
                        <m:t>,</m:t>
                      </m:r>
                      <m:r>
                        <a:rPr lang="zh-TW" altLang="en-US" i="1">
                          <a:latin typeface="Cambria Math" panose="02040503050406030204" pitchFamily="18" charset="0"/>
                        </a:rPr>
                        <m:t>𝑖</m:t>
                      </m:r>
                      <m:r>
                        <a:rPr lang="zh-TW" altLang="en-US" i="0">
                          <a:latin typeface="Cambria Math" panose="02040503050406030204" pitchFamily="18" charset="0"/>
                        </a:rPr>
                        <m:t>∈</m:t>
                      </m:r>
                      <m:r>
                        <a:rPr lang="zh-TW" altLang="en-US" i="1">
                          <a:latin typeface="Cambria Math" panose="02040503050406030204" pitchFamily="18" charset="0"/>
                        </a:rPr>
                        <m:t>𝐶𝑙𝑢𝑏</m:t>
                      </m:r>
                      <m:r>
                        <a:rPr lang="zh-TW" altLang="en-US" i="0">
                          <a:latin typeface="Cambria Math" panose="02040503050406030204" pitchFamily="18" charset="0"/>
                        </a:rPr>
                        <m:t> </m:t>
                      </m:r>
                    </m:oMath>
                  </m:oMathPara>
                </a14:m>
                <a:endParaRPr lang="zh-TW" altLang="en-US" dirty="0"/>
              </a:p>
            </p:txBody>
          </p:sp>
        </mc:Choice>
        <mc:Fallback xmlns="">
          <p:sp>
            <p:nvSpPr>
              <p:cNvPr id="5" name="矩形 4"/>
              <p:cNvSpPr>
                <a:spLocks noRot="1" noChangeAspect="1" noMove="1" noResize="1" noEditPoints="1" noAdjustHandles="1" noChangeArrowheads="1" noChangeShapeType="1" noTextEdit="1"/>
              </p:cNvSpPr>
              <p:nvPr/>
            </p:nvSpPr>
            <p:spPr>
              <a:xfrm>
                <a:off x="468312" y="2916215"/>
                <a:ext cx="8640191" cy="859338"/>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矩形 5"/>
              <p:cNvSpPr/>
              <p:nvPr/>
            </p:nvSpPr>
            <p:spPr>
              <a:xfrm>
                <a:off x="539552" y="4004350"/>
                <a:ext cx="4676024" cy="41139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zh-TW" altLang="en-US" i="1">
                              <a:latin typeface="Cambria Math" panose="02040503050406030204" pitchFamily="18" charset="0"/>
                            </a:rPr>
                          </m:ctrlPr>
                        </m:sSubPr>
                        <m:e>
                          <m:r>
                            <a:rPr lang="zh-TW" altLang="en-US" i="1">
                              <a:latin typeface="Cambria Math" panose="02040503050406030204" pitchFamily="18" charset="0"/>
                            </a:rPr>
                            <m:t>𝐼𝑃</m:t>
                          </m:r>
                        </m:e>
                        <m:sub>
                          <m:r>
                            <a:rPr lang="zh-TW" altLang="en-US" i="1">
                              <a:latin typeface="Cambria Math" panose="02040503050406030204" pitchFamily="18" charset="0"/>
                            </a:rPr>
                            <m:t>𝑠𝑐𝑜𝑟𝑒</m:t>
                          </m:r>
                        </m:sub>
                      </m:s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𝑀</m:t>
                              </m:r>
                            </m:e>
                            <m:sub>
                              <m:r>
                                <a:rPr lang="zh-TW" altLang="en-US" i="1">
                                  <a:latin typeface="Cambria Math" panose="02040503050406030204" pitchFamily="18" charset="0"/>
                                </a:rPr>
                                <m:t>𝑗</m:t>
                              </m:r>
                            </m:sub>
                          </m:sSub>
                        </m:e>
                      </m:d>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𝑇𝐿</m:t>
                          </m:r>
                        </m:e>
                        <m:sub>
                          <m:r>
                            <a:rPr lang="zh-TW" altLang="en-US" i="1">
                              <a:latin typeface="Cambria Math" panose="02040503050406030204" pitchFamily="18" charset="0"/>
                            </a:rPr>
                            <m:t>𝑟𝑒𝑐𝑒𝑖𝑣𝑒</m:t>
                          </m:r>
                        </m:sub>
                      </m:s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𝑀</m:t>
                              </m:r>
                            </m:e>
                            <m:sub>
                              <m:r>
                                <a:rPr lang="zh-TW" altLang="en-US" i="1">
                                  <a:latin typeface="Cambria Math" panose="02040503050406030204" pitchFamily="18" charset="0"/>
                                </a:rPr>
                                <m:t>𝑗</m:t>
                              </m:r>
                            </m:sub>
                          </m:sSub>
                        </m:e>
                      </m:d>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𝑇𝐶</m:t>
                          </m:r>
                        </m:e>
                        <m:sub>
                          <m:r>
                            <a:rPr lang="zh-TW" altLang="en-US" i="1">
                              <a:latin typeface="Cambria Math" panose="02040503050406030204" pitchFamily="18" charset="0"/>
                            </a:rPr>
                            <m:t>𝑟𝑒𝑐𝑒𝑖𝑣𝑒</m:t>
                          </m:r>
                        </m:sub>
                      </m:s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𝑀</m:t>
                              </m:r>
                            </m:e>
                            <m:sub>
                              <m:r>
                                <a:rPr lang="zh-TW" altLang="en-US" i="1">
                                  <a:latin typeface="Cambria Math" panose="02040503050406030204" pitchFamily="18" charset="0"/>
                                </a:rPr>
                                <m:t>𝑗</m:t>
                              </m:r>
                            </m:sub>
                          </m:sSub>
                        </m:e>
                      </m:d>
                      <m:r>
                        <a:rPr lang="zh-TW" altLang="en-US" i="0">
                          <a:latin typeface="Cambria Math" panose="02040503050406030204" pitchFamily="18" charset="0"/>
                        </a:rPr>
                        <m:t> </m:t>
                      </m:r>
                    </m:oMath>
                  </m:oMathPara>
                </a14:m>
                <a:endParaRPr lang="zh-TW" altLang="en-US" dirty="0"/>
              </a:p>
            </p:txBody>
          </p:sp>
        </mc:Choice>
        <mc:Fallback xmlns="">
          <p:sp>
            <p:nvSpPr>
              <p:cNvPr id="6" name="矩形 5"/>
              <p:cNvSpPr>
                <a:spLocks noRot="1" noChangeAspect="1" noMove="1" noResize="1" noEditPoints="1" noAdjustHandles="1" noChangeArrowheads="1" noChangeShapeType="1" noTextEdit="1"/>
              </p:cNvSpPr>
              <p:nvPr/>
            </p:nvSpPr>
            <p:spPr>
              <a:xfrm>
                <a:off x="539552" y="4004350"/>
                <a:ext cx="4676024" cy="411395"/>
              </a:xfrm>
              <a:prstGeom prst="rect">
                <a:avLst/>
              </a:prstGeom>
              <a:blipFill>
                <a:blip r:embed="rId5"/>
                <a:stretch>
                  <a:fillRect b="-7463"/>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1" name="矩形 10"/>
              <p:cNvSpPr/>
              <p:nvPr/>
            </p:nvSpPr>
            <p:spPr>
              <a:xfrm>
                <a:off x="179512" y="5489739"/>
                <a:ext cx="5831879" cy="41139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𝑃𝑆</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𝑀</m:t>
                              </m:r>
                            </m:e>
                            <m:sub>
                              <m:r>
                                <a:rPr lang="zh-TW" altLang="en-US" i="1">
                                  <a:latin typeface="Cambria Math" panose="02040503050406030204" pitchFamily="18" charset="0"/>
                                </a:rPr>
                                <m:t>𝑗</m:t>
                              </m:r>
                            </m:sub>
                          </m:sSub>
                        </m:e>
                      </m:d>
                      <m:r>
                        <a:rPr lang="zh-TW" altLang="en-US" i="0">
                          <a:latin typeface="Cambria Math" panose="02040503050406030204" pitchFamily="18" charset="0"/>
                        </a:rPr>
                        <m:t>=</m:t>
                      </m:r>
                      <m:r>
                        <a:rPr lang="zh-TW" altLang="en-US" i="1">
                          <a:latin typeface="Cambria Math" panose="02040503050406030204" pitchFamily="18" charset="0"/>
                        </a:rPr>
                        <m:t>𝛼</m:t>
                      </m:r>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𝐸𝑃</m:t>
                          </m:r>
                        </m:e>
                        <m:sub>
                          <m:r>
                            <a:rPr lang="zh-TW" altLang="en-US" i="1">
                              <a:latin typeface="Cambria Math" panose="02040503050406030204" pitchFamily="18" charset="0"/>
                            </a:rPr>
                            <m:t>𝑠𝑐𝑜𝑟𝑒</m:t>
                          </m:r>
                        </m:sub>
                      </m:s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𝑀</m:t>
                              </m:r>
                            </m:e>
                            <m:sub>
                              <m:r>
                                <a:rPr lang="zh-TW" altLang="en-US" i="1">
                                  <a:latin typeface="Cambria Math" panose="02040503050406030204" pitchFamily="18" charset="0"/>
                                </a:rPr>
                                <m:t>𝑗</m:t>
                              </m:r>
                            </m:sub>
                          </m:sSub>
                        </m:e>
                      </m:d>
                      <m:r>
                        <a:rPr lang="zh-TW" altLang="en-US" i="0">
                          <a:latin typeface="Cambria Math" panose="02040503050406030204" pitchFamily="18" charset="0"/>
                        </a:rPr>
                        <m:t>+</m:t>
                      </m:r>
                      <m:d>
                        <m:dPr>
                          <m:ctrlPr>
                            <a:rPr lang="zh-TW" altLang="en-US" i="1">
                              <a:latin typeface="Cambria Math" panose="02040503050406030204" pitchFamily="18" charset="0"/>
                            </a:rPr>
                          </m:ctrlPr>
                        </m:dPr>
                        <m:e>
                          <m:r>
                            <a:rPr lang="zh-TW" altLang="en-US" i="0">
                              <a:latin typeface="Cambria Math" panose="02040503050406030204" pitchFamily="18" charset="0"/>
                            </a:rPr>
                            <m:t>1−</m:t>
                          </m:r>
                          <m:r>
                            <a:rPr lang="zh-TW" altLang="en-US" i="1">
                              <a:latin typeface="Cambria Math" panose="02040503050406030204" pitchFamily="18" charset="0"/>
                            </a:rPr>
                            <m:t>𝛼</m:t>
                          </m:r>
                        </m:e>
                      </m:d>
                      <m:sSub>
                        <m:sSubPr>
                          <m:ctrlPr>
                            <a:rPr lang="zh-TW" altLang="en-US" i="1">
                              <a:latin typeface="Cambria Math" panose="02040503050406030204" pitchFamily="18" charset="0"/>
                            </a:rPr>
                          </m:ctrlPr>
                        </m:sSubPr>
                        <m:e>
                          <m:r>
                            <a:rPr lang="zh-TW" altLang="en-US" i="1">
                              <a:latin typeface="Cambria Math" panose="02040503050406030204" pitchFamily="18" charset="0"/>
                            </a:rPr>
                            <m:t>𝐼𝑃</m:t>
                          </m:r>
                        </m:e>
                        <m:sub>
                          <m:r>
                            <a:rPr lang="zh-TW" altLang="en-US" i="1">
                              <a:latin typeface="Cambria Math" panose="02040503050406030204" pitchFamily="18" charset="0"/>
                            </a:rPr>
                            <m:t>𝑠𝑐𝑜𝑟𝑒</m:t>
                          </m:r>
                        </m:sub>
                      </m:s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𝑀</m:t>
                              </m:r>
                            </m:e>
                            <m:sub>
                              <m:r>
                                <a:rPr lang="zh-TW" altLang="en-US" i="1">
                                  <a:latin typeface="Cambria Math" panose="02040503050406030204" pitchFamily="18" charset="0"/>
                                </a:rPr>
                                <m:t>𝑗</m:t>
                              </m:r>
                            </m:sub>
                          </m:sSub>
                        </m:e>
                      </m:d>
                    </m:oMath>
                  </m:oMathPara>
                </a14:m>
                <a:endParaRPr lang="zh-TW" altLang="en-US" dirty="0"/>
              </a:p>
            </p:txBody>
          </p:sp>
        </mc:Choice>
        <mc:Fallback xmlns="">
          <p:sp>
            <p:nvSpPr>
              <p:cNvPr id="11" name="矩形 10"/>
              <p:cNvSpPr>
                <a:spLocks noRot="1" noChangeAspect="1" noMove="1" noResize="1" noEditPoints="1" noAdjustHandles="1" noChangeArrowheads="1" noChangeShapeType="1" noTextEdit="1"/>
              </p:cNvSpPr>
              <p:nvPr/>
            </p:nvSpPr>
            <p:spPr>
              <a:xfrm>
                <a:off x="179512" y="5489739"/>
                <a:ext cx="5831879" cy="411395"/>
              </a:xfrm>
              <a:prstGeom prst="rect">
                <a:avLst/>
              </a:prstGeom>
              <a:blipFill>
                <a:blip r:embed="rId6"/>
                <a:stretch>
                  <a:fillRect b="-7463"/>
                </a:stretch>
              </a:blipFill>
            </p:spPr>
            <p:txBody>
              <a:bodyPr/>
              <a:lstStyle/>
              <a:p>
                <a:r>
                  <a:rPr lang="zh-TW" altLang="en-US">
                    <a:noFill/>
                  </a:rPr>
                  <a:t> </a:t>
                </a:r>
              </a:p>
            </p:txBody>
          </p:sp>
        </mc:Fallback>
      </mc:AlternateContent>
      <p:sp>
        <p:nvSpPr>
          <p:cNvPr id="12" name="矩形 11"/>
          <p:cNvSpPr/>
          <p:nvPr/>
        </p:nvSpPr>
        <p:spPr>
          <a:xfrm>
            <a:off x="539552" y="4815979"/>
            <a:ext cx="3065263" cy="461665"/>
          </a:xfrm>
          <a:prstGeom prst="rect">
            <a:avLst/>
          </a:prstGeom>
        </p:spPr>
        <p:txBody>
          <a:bodyPr wrap="none">
            <a:spAutoFit/>
          </a:bodyPr>
          <a:lstStyle/>
          <a:p>
            <a:pPr marL="342900" indent="-342900">
              <a:buFont typeface="Arial" panose="020B0604020202020204" pitchFamily="34" charset="0"/>
              <a:buChar char="•"/>
            </a:pPr>
            <a:r>
              <a:rPr lang="en-US" altLang="zh-TW" sz="2400" kern="0" dirty="0"/>
              <a:t>Professional score</a:t>
            </a:r>
          </a:p>
        </p:txBody>
      </p:sp>
    </p:spTree>
    <p:extLst>
      <p:ext uri="{BB962C8B-B14F-4D97-AF65-F5344CB8AC3E}">
        <p14:creationId xmlns:p14="http://schemas.microsoft.com/office/powerpoint/2010/main" val="218964307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22</a:t>
            </a:fld>
            <a:endParaRPr lang="en-US" altLang="zh-TW" dirty="0"/>
          </a:p>
        </p:txBody>
      </p:sp>
      <p:pic>
        <p:nvPicPr>
          <p:cNvPr id="7" name="圖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 y="1116013"/>
            <a:ext cx="9144000" cy="5143500"/>
          </a:xfrm>
          <a:prstGeom prst="rect">
            <a:avLst/>
          </a:prstGeom>
        </p:spPr>
      </p:pic>
      <p:sp>
        <p:nvSpPr>
          <p:cNvPr id="9" name="矩形 8"/>
          <p:cNvSpPr/>
          <p:nvPr/>
        </p:nvSpPr>
        <p:spPr>
          <a:xfrm>
            <a:off x="5724128" y="2924944"/>
            <a:ext cx="1656184" cy="1800200"/>
          </a:xfrm>
          <a:prstGeom prst="rect">
            <a:avLst/>
          </a:prstGeom>
          <a:solidFill>
            <a:srgbClr val="C00000">
              <a:alpha val="10000"/>
            </a:srgb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185829116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Stock Trend </a:t>
            </a:r>
            <a:r>
              <a:rPr lang="en-US" altLang="zh-TW" dirty="0"/>
              <a:t>Analysis Module</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23</a:t>
            </a:fld>
            <a:endParaRPr lang="en-US" altLang="zh-TW"/>
          </a:p>
        </p:txBody>
      </p:sp>
      <p:sp>
        <p:nvSpPr>
          <p:cNvPr id="7" name="內容版面配置區 2"/>
          <p:cNvSpPr txBox="1">
            <a:spLocks/>
          </p:cNvSpPr>
          <p:nvPr/>
        </p:nvSpPr>
        <p:spPr bwMode="auto">
          <a:xfrm>
            <a:off x="539552" y="1346568"/>
            <a:ext cx="8229600" cy="1218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kern="0" dirty="0" smtClean="0"/>
              <a:t>OHLC chart </a:t>
            </a:r>
            <a:r>
              <a:rPr lang="en-US" altLang="zh-TW" kern="0" dirty="0"/>
              <a:t>of stock</a:t>
            </a:r>
            <a:endParaRPr lang="en-US" altLang="zh-TW" kern="0" dirty="0" smtClean="0"/>
          </a:p>
          <a:p>
            <a:pPr lvl="1"/>
            <a:r>
              <a:rPr lang="en-US" altLang="zh-TW" kern="0" dirty="0"/>
              <a:t>The trend of the stock price in different time periods</a:t>
            </a:r>
            <a:endParaRPr lang="zh-TW" altLang="en-US" kern="0" dirty="0"/>
          </a:p>
          <a:p>
            <a:pPr lvl="1"/>
            <a:r>
              <a:rPr lang="en-US" altLang="zh-TW" kern="0" dirty="0"/>
              <a:t>C</a:t>
            </a:r>
            <a:r>
              <a:rPr lang="en-US" altLang="zh-TW" kern="0" dirty="0" smtClean="0"/>
              <a:t>atch more feature of stock </a:t>
            </a:r>
          </a:p>
          <a:p>
            <a:pPr lvl="1"/>
            <a:r>
              <a:rPr lang="en-US" altLang="zh-TW" kern="0" dirty="0"/>
              <a:t>OHLC average (average of Open, High, Low and Closing Prices</a:t>
            </a:r>
            <a:r>
              <a:rPr lang="en-US" altLang="zh-TW" kern="0" dirty="0" smtClean="0"/>
              <a:t>)</a:t>
            </a:r>
          </a:p>
        </p:txBody>
      </p:sp>
      <p:sp>
        <p:nvSpPr>
          <p:cNvPr id="9" name="內容版面配置區 2"/>
          <p:cNvSpPr txBox="1">
            <a:spLocks/>
          </p:cNvSpPr>
          <p:nvPr/>
        </p:nvSpPr>
        <p:spPr bwMode="auto">
          <a:xfrm>
            <a:off x="539552" y="3326428"/>
            <a:ext cx="8229600" cy="2838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dirty="0" smtClean="0"/>
              <a:t>RNN </a:t>
            </a:r>
            <a:r>
              <a:rPr lang="en-US" altLang="zh-TW" dirty="0"/>
              <a:t>module-LSTM</a:t>
            </a:r>
            <a:endParaRPr lang="en-US" altLang="zh-TW" kern="0" dirty="0" smtClean="0"/>
          </a:p>
          <a:p>
            <a:pPr lvl="1"/>
            <a:r>
              <a:rPr lang="en-US" altLang="zh-TW" dirty="0"/>
              <a:t>Data </a:t>
            </a:r>
            <a:r>
              <a:rPr lang="en-US" altLang="zh-TW" dirty="0" smtClean="0"/>
              <a:t>source: January </a:t>
            </a:r>
            <a:r>
              <a:rPr lang="en-US" altLang="zh-TW" dirty="0"/>
              <a:t>1st 2014 to March 2th </a:t>
            </a:r>
            <a:r>
              <a:rPr lang="en-US" altLang="zh-TW" dirty="0" smtClean="0"/>
              <a:t>2018</a:t>
            </a:r>
            <a:endParaRPr lang="en-US" altLang="zh-TW" dirty="0"/>
          </a:p>
          <a:p>
            <a:pPr lvl="1"/>
            <a:r>
              <a:rPr lang="en-US" altLang="zh-TW" dirty="0" smtClean="0"/>
              <a:t>Data </a:t>
            </a:r>
            <a:r>
              <a:rPr lang="en-US" altLang="zh-TW" dirty="0"/>
              <a:t>preprocess: </a:t>
            </a:r>
            <a:endParaRPr lang="en-US" altLang="zh-TW" dirty="0" smtClean="0"/>
          </a:p>
          <a:p>
            <a:pPr lvl="2">
              <a:buFont typeface="Wingdings" panose="05000000000000000000" pitchFamily="2" charset="2"/>
              <a:buChar char="l"/>
            </a:pPr>
            <a:r>
              <a:rPr lang="en-US" altLang="zh-TW" sz="1800" dirty="0" smtClean="0"/>
              <a:t>Normalized </a:t>
            </a:r>
            <a:r>
              <a:rPr lang="en-US" altLang="zh-TW" sz="1800" dirty="0"/>
              <a:t>between 0 to </a:t>
            </a:r>
            <a:r>
              <a:rPr lang="en-US" altLang="zh-TW" sz="1800" dirty="0" smtClean="0"/>
              <a:t>1</a:t>
            </a:r>
          </a:p>
          <a:p>
            <a:pPr lvl="2">
              <a:buFont typeface="Wingdings" panose="05000000000000000000" pitchFamily="2" charset="2"/>
              <a:buChar char="l"/>
            </a:pPr>
            <a:r>
              <a:rPr lang="en-US" altLang="zh-TW" sz="1800" dirty="0"/>
              <a:t>average </a:t>
            </a:r>
            <a:r>
              <a:rPr lang="en-US" altLang="zh-TW" sz="1800" dirty="0" smtClean="0"/>
              <a:t>OHLC and </a:t>
            </a:r>
            <a:r>
              <a:rPr lang="en-US" altLang="zh-TW" sz="1800" dirty="0"/>
              <a:t>generate </a:t>
            </a:r>
            <a:r>
              <a:rPr lang="en-US" altLang="zh-TW" sz="1800" dirty="0" smtClean="0"/>
              <a:t>two-time </a:t>
            </a:r>
            <a:r>
              <a:rPr lang="en-US" altLang="zh-TW" sz="1800" dirty="0"/>
              <a:t>series </a:t>
            </a:r>
            <a:r>
              <a:rPr lang="en-US" altLang="zh-TW" sz="1800" dirty="0" smtClean="0"/>
              <a:t>data</a:t>
            </a:r>
          </a:p>
          <a:p>
            <a:pPr lvl="2">
              <a:buFont typeface="Wingdings" panose="05000000000000000000" pitchFamily="2" charset="2"/>
              <a:buChar char="l"/>
            </a:pPr>
            <a:r>
              <a:rPr lang="en-US" altLang="zh-TW" sz="1800" dirty="0"/>
              <a:t>first is made of stock price of time </a:t>
            </a:r>
            <a:r>
              <a:rPr lang="en-US" altLang="zh-TW" sz="1800" dirty="0" smtClean="0"/>
              <a:t>t</a:t>
            </a:r>
          </a:p>
          <a:p>
            <a:pPr lvl="2">
              <a:buFont typeface="Wingdings" panose="05000000000000000000" pitchFamily="2" charset="2"/>
              <a:buChar char="l"/>
            </a:pPr>
            <a:r>
              <a:rPr lang="en-US" altLang="zh-TW" sz="1800" dirty="0"/>
              <a:t>second is made of stock price of time t+1</a:t>
            </a:r>
          </a:p>
          <a:p>
            <a:pPr lvl="1"/>
            <a:r>
              <a:rPr lang="en-US" altLang="zh-TW" dirty="0"/>
              <a:t>Data split:  75% data as the training data 25% as the testing data</a:t>
            </a:r>
          </a:p>
          <a:p>
            <a:pPr lvl="1"/>
            <a:endParaRPr lang="en-US" altLang="zh-TW" dirty="0" smtClean="0"/>
          </a:p>
        </p:txBody>
      </p:sp>
    </p:spTree>
    <p:extLst>
      <p:ext uri="{BB962C8B-B14F-4D97-AF65-F5344CB8AC3E}">
        <p14:creationId xmlns:p14="http://schemas.microsoft.com/office/powerpoint/2010/main" val="372242043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Stock Trend Analysis Module</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smtClean="0"/>
              <a:t>   </a:t>
            </a:r>
            <a:fld id="{66C53FE0-DFDF-4122-A850-A5399E395ABE}" type="slidenum">
              <a:rPr lang="en-US" altLang="zh-TW" smtClean="0"/>
              <a:pPr>
                <a:defRPr/>
              </a:pPr>
              <a:t>24</a:t>
            </a:fld>
            <a:endParaRPr lang="en-US" altLang="zh-TW"/>
          </a:p>
        </p:txBody>
      </p:sp>
      <p:sp>
        <p:nvSpPr>
          <p:cNvPr id="7" name="內容版面配置區 2"/>
          <p:cNvSpPr txBox="1">
            <a:spLocks/>
          </p:cNvSpPr>
          <p:nvPr/>
        </p:nvSpPr>
        <p:spPr bwMode="auto">
          <a:xfrm>
            <a:off x="539552" y="1346568"/>
            <a:ext cx="6048672" cy="323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dirty="0"/>
              <a:t>RNN module-LSTM</a:t>
            </a:r>
            <a:endParaRPr lang="en-US" altLang="zh-TW" kern="0" dirty="0"/>
          </a:p>
          <a:p>
            <a:pPr lvl="1"/>
            <a:r>
              <a:rPr lang="en-US" altLang="zh-TW" dirty="0" smtClean="0"/>
              <a:t>Model</a:t>
            </a:r>
            <a:r>
              <a:rPr lang="en-US" altLang="zh-TW" dirty="0"/>
              <a:t>: with two sequential LSTM layers been stacked together and two dense </a:t>
            </a:r>
            <a:r>
              <a:rPr lang="en-US" altLang="zh-TW" dirty="0" smtClean="0"/>
              <a:t>layers</a:t>
            </a:r>
          </a:p>
          <a:p>
            <a:pPr lvl="1"/>
            <a:r>
              <a:rPr lang="en-US" altLang="zh-TW" dirty="0" smtClean="0"/>
              <a:t>Activation function: 'Linear' activation </a:t>
            </a:r>
          </a:p>
          <a:p>
            <a:pPr lvl="1"/>
            <a:r>
              <a:rPr lang="en-US" altLang="zh-TW" dirty="0" smtClean="0"/>
              <a:t>Loss function: “</a:t>
            </a:r>
            <a:r>
              <a:rPr lang="en-US" altLang="zh-TW" dirty="0" err="1"/>
              <a:t>mean_squared_error</a:t>
            </a:r>
            <a:r>
              <a:rPr lang="en-US" altLang="zh-TW" dirty="0" smtClean="0"/>
              <a:t>”</a:t>
            </a:r>
          </a:p>
          <a:p>
            <a:pPr lvl="1"/>
            <a:r>
              <a:rPr lang="en-US" altLang="zh-TW" dirty="0" smtClean="0"/>
              <a:t>O</a:t>
            </a:r>
            <a:r>
              <a:rPr lang="en-US" altLang="zh-TW" dirty="0"/>
              <a:t>ptimizer function: “</a:t>
            </a:r>
            <a:r>
              <a:rPr lang="en-US" altLang="zh-TW" dirty="0" err="1"/>
              <a:t>adagrad</a:t>
            </a:r>
            <a:r>
              <a:rPr lang="en-US" altLang="zh-TW" dirty="0" smtClean="0"/>
              <a:t>”</a:t>
            </a:r>
          </a:p>
          <a:p>
            <a:pPr lvl="1"/>
            <a:r>
              <a:rPr lang="en-US" altLang="zh-TW" dirty="0" smtClean="0"/>
              <a:t>Accuracy </a:t>
            </a:r>
            <a:r>
              <a:rPr lang="en-US" altLang="zh-TW" dirty="0"/>
              <a:t>metric: RMSE </a:t>
            </a:r>
            <a:endParaRPr lang="en-US" altLang="zh-TW" dirty="0" smtClean="0"/>
          </a:p>
        </p:txBody>
      </p:sp>
      <p:pic>
        <p:nvPicPr>
          <p:cNvPr id="8" name="圖片 7"/>
          <p:cNvPicPr/>
          <p:nvPr/>
        </p:nvPicPr>
        <p:blipFill>
          <a:blip r:embed="rId3"/>
          <a:stretch>
            <a:fillRect/>
          </a:stretch>
        </p:blipFill>
        <p:spPr>
          <a:xfrm>
            <a:off x="6732240" y="1346568"/>
            <a:ext cx="2411760" cy="4536504"/>
          </a:xfrm>
          <a:prstGeom prst="rect">
            <a:avLst/>
          </a:prstGeom>
        </p:spPr>
      </p:pic>
      <mc:AlternateContent xmlns:mc="http://schemas.openxmlformats.org/markup-compatibility/2006" xmlns:a14="http://schemas.microsoft.com/office/drawing/2010/main">
        <mc:Choice Requires="a14">
          <p:sp>
            <p:nvSpPr>
              <p:cNvPr id="9" name="矩形 8"/>
              <p:cNvSpPr/>
              <p:nvPr/>
            </p:nvSpPr>
            <p:spPr>
              <a:xfrm>
                <a:off x="500682" y="5085184"/>
                <a:ext cx="5544616" cy="98187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𝑅𝑂𝐼</m:t>
                      </m:r>
                      <m:d>
                        <m:dPr>
                          <m:ctrlPr>
                            <a:rPr lang="zh-TW" altLang="en-US" i="1">
                              <a:latin typeface="Cambria Math" panose="02040503050406030204" pitchFamily="18" charset="0"/>
                            </a:rPr>
                          </m:ctrlPr>
                        </m:dPr>
                        <m:e>
                          <m:r>
                            <a:rPr lang="zh-TW" altLang="en-US" i="1">
                              <a:latin typeface="Cambria Math" panose="02040503050406030204" pitchFamily="18" charset="0"/>
                            </a:rPr>
                            <m:t>𝑠𝑦𝑚𝑏𝑜𝑙</m:t>
                          </m:r>
                        </m:e>
                      </m:d>
                      <m:r>
                        <a:rPr lang="zh-TW" altLang="en-US" i="0">
                          <a:latin typeface="Cambria Math" panose="02040503050406030204" pitchFamily="18" charset="0"/>
                        </a:rPr>
                        <m:t>=</m:t>
                      </m:r>
                      <m:f>
                        <m:fPr>
                          <m:ctrlPr>
                            <a:rPr lang="zh-TW" altLang="en-US" i="1">
                              <a:latin typeface="Cambria Math" panose="02040503050406030204" pitchFamily="18" charset="0"/>
                            </a:rPr>
                          </m:ctrlPr>
                        </m:fPr>
                        <m:num>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𝑠𝑦𝑚𝑏𝑜𝑙</m:t>
                                  </m:r>
                                </m:e>
                                <m:sub>
                                  <m:r>
                                    <a:rPr lang="zh-TW" altLang="en-US" i="1">
                                      <a:latin typeface="Cambria Math" panose="02040503050406030204" pitchFamily="18" charset="0"/>
                                    </a:rPr>
                                    <m:t>𝑐𝑙𝑜𝑠𝑒</m:t>
                                  </m:r>
                                </m:sub>
                              </m:sSub>
                              <m:d>
                                <m:dPr>
                                  <m:ctrlPr>
                                    <a:rPr lang="zh-TW" altLang="en-US" i="1">
                                      <a:latin typeface="Cambria Math" panose="02040503050406030204" pitchFamily="18" charset="0"/>
                                    </a:rPr>
                                  </m:ctrlPr>
                                </m:dPr>
                                <m:e>
                                  <m:r>
                                    <a:rPr lang="zh-TW" altLang="en-US" i="1">
                                      <a:latin typeface="Cambria Math" panose="02040503050406030204" pitchFamily="18" charset="0"/>
                                    </a:rPr>
                                    <m:t>𝑒𝑛𝑑</m:t>
                                  </m:r>
                                </m:e>
                              </m:d>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𝑠𝑦𝑚𝑏𝑜𝑙</m:t>
                                  </m:r>
                                </m:e>
                                <m:sub>
                                  <m:r>
                                    <a:rPr lang="zh-TW" altLang="en-US" i="1">
                                      <a:latin typeface="Cambria Math" panose="02040503050406030204" pitchFamily="18" charset="0"/>
                                    </a:rPr>
                                    <m:t>𝑐𝑙𝑜𝑠𝑒</m:t>
                                  </m:r>
                                </m:sub>
                              </m:sSub>
                              <m:d>
                                <m:dPr>
                                  <m:ctrlPr>
                                    <a:rPr lang="zh-TW" altLang="en-US" i="1">
                                      <a:latin typeface="Cambria Math" panose="02040503050406030204" pitchFamily="18" charset="0"/>
                                    </a:rPr>
                                  </m:ctrlPr>
                                </m:dPr>
                                <m:e>
                                  <m:r>
                                    <a:rPr lang="zh-TW" altLang="en-US" i="1">
                                      <a:latin typeface="Cambria Math" panose="02040503050406030204" pitchFamily="18" charset="0"/>
                                    </a:rPr>
                                    <m:t>𝑠𝑡𝑎𝑟𝑡</m:t>
                                  </m:r>
                                </m:e>
                              </m:d>
                            </m:e>
                          </m:d>
                        </m:num>
                        <m:den>
                          <m:sSub>
                            <m:sSubPr>
                              <m:ctrlPr>
                                <a:rPr lang="zh-TW" altLang="en-US" i="1">
                                  <a:latin typeface="Cambria Math" panose="02040503050406030204" pitchFamily="18" charset="0"/>
                                </a:rPr>
                              </m:ctrlPr>
                            </m:sSubPr>
                            <m:e>
                              <m:r>
                                <a:rPr lang="zh-TW" altLang="en-US" i="1">
                                  <a:latin typeface="Cambria Math" panose="02040503050406030204" pitchFamily="18" charset="0"/>
                                </a:rPr>
                                <m:t>𝑠𝑦𝑚𝑏𝑜𝑙</m:t>
                              </m:r>
                            </m:e>
                            <m:sub>
                              <m:r>
                                <a:rPr lang="zh-TW" altLang="en-US" i="1">
                                  <a:latin typeface="Cambria Math" panose="02040503050406030204" pitchFamily="18" charset="0"/>
                                </a:rPr>
                                <m:t>𝑐𝑙𝑜𝑠𝑒</m:t>
                              </m:r>
                            </m:sub>
                          </m:sSub>
                          <m:d>
                            <m:dPr>
                              <m:ctrlPr>
                                <a:rPr lang="zh-TW" altLang="en-US" i="1">
                                  <a:latin typeface="Cambria Math" panose="02040503050406030204" pitchFamily="18" charset="0"/>
                                </a:rPr>
                              </m:ctrlPr>
                            </m:dPr>
                            <m:e>
                              <m:r>
                                <a:rPr lang="zh-TW" altLang="en-US" i="1">
                                  <a:latin typeface="Cambria Math" panose="02040503050406030204" pitchFamily="18" charset="0"/>
                                </a:rPr>
                                <m:t>𝑠𝑡𝑎𝑟𝑡</m:t>
                              </m:r>
                            </m:e>
                          </m:d>
                        </m:den>
                      </m:f>
                    </m:oMath>
                  </m:oMathPara>
                </a14:m>
                <a:endParaRPr lang="zh-TW" altLang="en-US" dirty="0"/>
              </a:p>
            </p:txBody>
          </p:sp>
        </mc:Choice>
        <mc:Fallback xmlns="">
          <p:sp>
            <p:nvSpPr>
              <p:cNvPr id="9" name="矩形 8"/>
              <p:cNvSpPr>
                <a:spLocks noRot="1" noChangeAspect="1" noMove="1" noResize="1" noEditPoints="1" noAdjustHandles="1" noChangeArrowheads="1" noChangeShapeType="1" noTextEdit="1"/>
              </p:cNvSpPr>
              <p:nvPr/>
            </p:nvSpPr>
            <p:spPr>
              <a:xfrm>
                <a:off x="500682" y="5085184"/>
                <a:ext cx="5544616" cy="981872"/>
              </a:xfrm>
              <a:prstGeom prst="rect">
                <a:avLst/>
              </a:prstGeom>
              <a:blipFill>
                <a:blip r:embed="rId4"/>
                <a:stretch>
                  <a:fillRect/>
                </a:stretch>
              </a:blipFill>
            </p:spPr>
            <p:txBody>
              <a:bodyPr/>
              <a:lstStyle/>
              <a:p>
                <a:r>
                  <a:rPr lang="zh-TW" altLang="en-US">
                    <a:noFill/>
                  </a:rPr>
                  <a:t> </a:t>
                </a:r>
              </a:p>
            </p:txBody>
          </p:sp>
        </mc:Fallback>
      </mc:AlternateContent>
      <p:sp>
        <p:nvSpPr>
          <p:cNvPr id="10" name="文字方塊 9"/>
          <p:cNvSpPr txBox="1"/>
          <p:nvPr/>
        </p:nvSpPr>
        <p:spPr>
          <a:xfrm>
            <a:off x="468313" y="4353037"/>
            <a:ext cx="6047903" cy="830997"/>
          </a:xfrm>
          <a:prstGeom prst="rect">
            <a:avLst/>
          </a:prstGeom>
          <a:noFill/>
        </p:spPr>
        <p:txBody>
          <a:bodyPr wrap="square" rtlCol="0">
            <a:spAutoFit/>
          </a:bodyPr>
          <a:lstStyle/>
          <a:p>
            <a:pPr marL="285750" indent="-285750">
              <a:buFont typeface="Arial" panose="020B0604020202020204" pitchFamily="34" charset="0"/>
              <a:buChar char="•"/>
            </a:pPr>
            <a:r>
              <a:rPr lang="en-US" altLang="zh-TW" sz="2400" dirty="0" smtClean="0"/>
              <a:t>Return of investment for a stock (noted by a </a:t>
            </a:r>
            <a:r>
              <a:rPr lang="en-US" altLang="zh-TW" sz="2400" i="1" dirty="0" smtClean="0"/>
              <a:t>symbol </a:t>
            </a:r>
            <a:r>
              <a:rPr lang="en-US" altLang="zh-TW" sz="2400" dirty="0" smtClean="0"/>
              <a:t>variable)</a:t>
            </a:r>
            <a:endParaRPr lang="zh-TW" altLang="en-US" sz="2400" dirty="0"/>
          </a:p>
        </p:txBody>
      </p:sp>
    </p:spTree>
    <p:extLst>
      <p:ext uri="{BB962C8B-B14F-4D97-AF65-F5344CB8AC3E}">
        <p14:creationId xmlns:p14="http://schemas.microsoft.com/office/powerpoint/2010/main" val="38380261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25</a:t>
            </a:fld>
            <a:endParaRPr lang="en-US" altLang="zh-TW" dirty="0"/>
          </a:p>
        </p:txBody>
      </p:sp>
      <p:pic>
        <p:nvPicPr>
          <p:cNvPr id="6" name="圖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 y="1116013"/>
            <a:ext cx="9144000" cy="5143500"/>
          </a:xfrm>
          <a:prstGeom prst="rect">
            <a:avLst/>
          </a:prstGeom>
        </p:spPr>
      </p:pic>
      <p:sp>
        <p:nvSpPr>
          <p:cNvPr id="11" name="矩形 10"/>
          <p:cNvSpPr/>
          <p:nvPr/>
        </p:nvSpPr>
        <p:spPr>
          <a:xfrm>
            <a:off x="2183166" y="4987912"/>
            <a:ext cx="5341162" cy="961367"/>
          </a:xfrm>
          <a:prstGeom prst="rect">
            <a:avLst/>
          </a:prstGeom>
          <a:solidFill>
            <a:srgbClr val="C00000">
              <a:alpha val="10000"/>
            </a:srgb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183856325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228092" y="1340768"/>
            <a:ext cx="8867328" cy="1613328"/>
          </a:xfrm>
        </p:spPr>
        <p:txBody>
          <a:bodyPr/>
          <a:lstStyle/>
          <a:p>
            <a:pPr>
              <a:buClr>
                <a:schemeClr val="tx1">
                  <a:lumMod val="95000"/>
                  <a:lumOff val="5000"/>
                </a:schemeClr>
              </a:buClr>
            </a:pPr>
            <a:r>
              <a:rPr lang="en-US" altLang="zh-TW" dirty="0" smtClean="0"/>
              <a:t> Individual Interest </a:t>
            </a:r>
            <a:r>
              <a:rPr lang="en-US" altLang="zh-TW" dirty="0"/>
              <a:t>Elicitation</a:t>
            </a:r>
          </a:p>
          <a:p>
            <a:pPr lvl="1">
              <a:buClr>
                <a:schemeClr val="tx1">
                  <a:lumMod val="95000"/>
                  <a:lumOff val="5000"/>
                </a:schemeClr>
              </a:buClr>
            </a:pPr>
            <a:r>
              <a:rPr lang="en-US" altLang="zh-TW" dirty="0">
                <a:cs typeface="+mn-cs"/>
              </a:rPr>
              <a:t>Determine </a:t>
            </a:r>
            <a:r>
              <a:rPr lang="en-US" altLang="zh-TW" dirty="0" smtClean="0">
                <a:cs typeface="+mn-cs"/>
              </a:rPr>
              <a:t>the </a:t>
            </a:r>
            <a:r>
              <a:rPr lang="en-US" altLang="zh-TW" dirty="0">
                <a:cs typeface="+mn-cs"/>
              </a:rPr>
              <a:t>relevance of stocks to </a:t>
            </a:r>
            <a:r>
              <a:rPr lang="en-US" altLang="zh-TW" dirty="0" smtClean="0">
                <a:cs typeface="+mn-cs"/>
              </a:rPr>
              <a:t>investment club</a:t>
            </a:r>
            <a:endParaRPr lang="en-US" altLang="zh-TW" dirty="0">
              <a:cs typeface="+mn-cs"/>
            </a:endParaRPr>
          </a:p>
          <a:p>
            <a:pPr lvl="1">
              <a:buClr>
                <a:schemeClr val="tx1">
                  <a:lumMod val="95000"/>
                  <a:lumOff val="5000"/>
                </a:schemeClr>
              </a:buClr>
            </a:pPr>
            <a:r>
              <a:rPr lang="en-US" altLang="zh-TW" dirty="0">
                <a:cs typeface="+mn-cs"/>
              </a:rPr>
              <a:t>Use </a:t>
            </a:r>
            <a:r>
              <a:rPr lang="en-US" altLang="zh-TW" dirty="0" smtClean="0">
                <a:solidFill>
                  <a:srgbClr val="0000FF"/>
                </a:solidFill>
                <a:cs typeface="+mn-cs"/>
              </a:rPr>
              <a:t>TF-IDF analysis on a member’s posts </a:t>
            </a:r>
            <a:r>
              <a:rPr lang="en-US" altLang="zh-TW" dirty="0">
                <a:cs typeface="+mn-cs"/>
              </a:rPr>
              <a:t>to identify individual </a:t>
            </a:r>
            <a:r>
              <a:rPr lang="en-US" altLang="zh-TW" dirty="0" smtClean="0">
                <a:cs typeface="+mn-cs"/>
              </a:rPr>
              <a:t>preference </a:t>
            </a:r>
            <a:r>
              <a:rPr lang="en-US" altLang="zh-TW" dirty="0">
                <a:cs typeface="+mn-cs"/>
              </a:rPr>
              <a:t>of each </a:t>
            </a:r>
            <a:r>
              <a:rPr lang="en-US" altLang="zh-TW" dirty="0" smtClean="0">
                <a:cs typeface="+mn-cs"/>
              </a:rPr>
              <a:t>member (what </a:t>
            </a:r>
            <a:r>
              <a:rPr lang="en-US" altLang="zh-TW" dirty="0" smtClean="0">
                <a:solidFill>
                  <a:srgbClr val="0000FF"/>
                </a:solidFill>
                <a:cs typeface="+mn-cs"/>
              </a:rPr>
              <a:t>type of stock </a:t>
            </a:r>
            <a:r>
              <a:rPr lang="en-US" altLang="zh-TW" dirty="0" smtClean="0">
                <a:cs typeface="+mn-cs"/>
              </a:rPr>
              <a:t>that member invests)</a:t>
            </a:r>
          </a:p>
          <a:p>
            <a:pPr lvl="1">
              <a:buClr>
                <a:schemeClr val="tx1">
                  <a:lumMod val="95000"/>
                  <a:lumOff val="5000"/>
                </a:schemeClr>
              </a:buClr>
            </a:pPr>
            <a:endParaRPr lang="en-US" altLang="zh-TW" dirty="0" smtClean="0">
              <a:cs typeface="+mn-cs"/>
            </a:endParaRPr>
          </a:p>
          <a:p>
            <a:pPr marL="457200" lvl="1" indent="0">
              <a:buNone/>
            </a:pPr>
            <a:endParaRPr lang="en-US" altLang="zh-TW" b="0" i="1" dirty="0">
              <a:latin typeface="Cambria Math" panose="02040503050406030204" pitchFamily="18" charset="0"/>
            </a:endParaRPr>
          </a:p>
          <a:p>
            <a:pPr marL="457200" lvl="1" indent="0">
              <a:buNone/>
            </a:pPr>
            <a:endParaRPr lang="en-US" altLang="zh-TW" b="0" i="1" dirty="0">
              <a:latin typeface="Cambria Math" panose="02040503050406030204" pitchFamily="18" charset="0"/>
            </a:endParaRPr>
          </a:p>
        </p:txBody>
      </p:sp>
      <p:sp>
        <p:nvSpPr>
          <p:cNvPr id="2" name="標題 1"/>
          <p:cNvSpPr>
            <a:spLocks noGrp="1"/>
          </p:cNvSpPr>
          <p:nvPr>
            <p:ph type="title"/>
          </p:nvPr>
        </p:nvSpPr>
        <p:spPr>
          <a:xfrm>
            <a:off x="35496" y="34493"/>
            <a:ext cx="9324527" cy="1143001"/>
          </a:xfrm>
        </p:spPr>
        <p:txBody>
          <a:bodyPr/>
          <a:lstStyle/>
          <a:p>
            <a:pPr algn="l"/>
            <a:r>
              <a:rPr lang="en-US" altLang="zh-TW" sz="3600" dirty="0"/>
              <a:t>Investment Portfolio </a:t>
            </a:r>
            <a:r>
              <a:rPr lang="en-US" altLang="zh-TW" sz="3600" dirty="0" smtClean="0"/>
              <a:t>Generating </a:t>
            </a:r>
            <a:r>
              <a:rPr lang="en-US" altLang="zh-TW" sz="3600" dirty="0"/>
              <a:t>Engine</a:t>
            </a:r>
            <a:endParaRPr lang="zh-TW" altLang="zh-TW" sz="3600" dirty="0"/>
          </a:p>
        </p:txBody>
      </p:sp>
      <p:sp>
        <p:nvSpPr>
          <p:cNvPr id="4" name="投影片編號版面配置區 3"/>
          <p:cNvSpPr>
            <a:spLocks noGrp="1"/>
          </p:cNvSpPr>
          <p:nvPr>
            <p:ph type="sldNum" sz="quarter" idx="12"/>
          </p:nvPr>
        </p:nvSpPr>
        <p:spPr/>
        <p:txBody>
          <a:bodyPr/>
          <a:lstStyle/>
          <a:p>
            <a:pPr>
              <a:defRPr/>
            </a:pPr>
            <a:r>
              <a:rPr lang="en-US" altLang="zh-TW" dirty="0"/>
              <a:t>   </a:t>
            </a:r>
            <a:fld id="{268DB495-9CA4-484E-A313-18E293594145}" type="slidenum">
              <a:rPr lang="en-US" altLang="zh-TW" smtClean="0"/>
              <a:pPr>
                <a:defRPr/>
              </a:pPr>
              <a:t>26</a:t>
            </a:fld>
            <a:endParaRPr lang="en-US" altLang="zh-TW" dirty="0"/>
          </a:p>
        </p:txBody>
      </p:sp>
      <p:sp>
        <p:nvSpPr>
          <p:cNvPr id="12" name="矩形 11"/>
          <p:cNvSpPr/>
          <p:nvPr/>
        </p:nvSpPr>
        <p:spPr>
          <a:xfrm>
            <a:off x="251520" y="5581436"/>
            <a:ext cx="8820472" cy="369332"/>
          </a:xfrm>
          <a:prstGeom prst="rect">
            <a:avLst/>
          </a:prstGeom>
        </p:spPr>
        <p:txBody>
          <a:bodyPr wrap="square">
            <a:spAutoFit/>
          </a:bodyPr>
          <a:lstStyle/>
          <a:p>
            <a:endParaRPr lang="zh-TW" altLang="en-US" i="1" dirty="0">
              <a:latin typeface="Cambria Math" panose="02040503050406030204" pitchFamily="18" charset="0"/>
            </a:endParaRPr>
          </a:p>
        </p:txBody>
      </p:sp>
      <mc:AlternateContent xmlns:mc="http://schemas.openxmlformats.org/markup-compatibility/2006" xmlns:a14="http://schemas.microsoft.com/office/drawing/2010/main">
        <mc:Choice Requires="a14">
          <p:sp>
            <p:nvSpPr>
              <p:cNvPr id="10" name="文字方塊 9"/>
              <p:cNvSpPr txBox="1"/>
              <p:nvPr/>
            </p:nvSpPr>
            <p:spPr>
              <a:xfrm>
                <a:off x="906221" y="3227509"/>
                <a:ext cx="3600276"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TW" i="1">
                          <a:latin typeface="Cambria Math" panose="02040503050406030204" pitchFamily="18" charset="0"/>
                        </a:rPr>
                        <m:t>𝑇𝐹𝐼𝐷𝐹</m:t>
                      </m:r>
                      <m:d>
                        <m:dPr>
                          <m:ctrlPr>
                            <a:rPr lang="zh-TW" altLang="zh-TW" b="1" i="1">
                              <a:latin typeface="Cambria Math" panose="02040503050406030204" pitchFamily="18" charset="0"/>
                            </a:rPr>
                          </m:ctrlPr>
                        </m:dPr>
                        <m:e>
                          <m:r>
                            <a:rPr lang="en-US" altLang="zh-TW" i="1">
                              <a:latin typeface="Cambria Math" panose="02040503050406030204" pitchFamily="18" charset="0"/>
                            </a:rPr>
                            <m:t>𝑡</m:t>
                          </m:r>
                          <m:r>
                            <a:rPr lang="en-US" altLang="zh-TW" i="1">
                              <a:latin typeface="Cambria Math" panose="02040503050406030204" pitchFamily="18" charset="0"/>
                            </a:rPr>
                            <m:t>,</m:t>
                          </m:r>
                          <m:r>
                            <a:rPr lang="en-US" altLang="zh-TW" i="1">
                              <a:latin typeface="Cambria Math" panose="02040503050406030204" pitchFamily="18" charset="0"/>
                            </a:rPr>
                            <m:t>𝑝</m:t>
                          </m:r>
                        </m:e>
                      </m:d>
                      <m:r>
                        <a:rPr lang="en-US" altLang="zh-TW" i="1">
                          <a:latin typeface="Cambria Math" panose="02040503050406030204" pitchFamily="18" charset="0"/>
                        </a:rPr>
                        <m:t>=</m:t>
                      </m:r>
                      <m:r>
                        <a:rPr lang="en-US" altLang="zh-TW" i="1">
                          <a:latin typeface="Cambria Math" panose="02040503050406030204" pitchFamily="18" charset="0"/>
                        </a:rPr>
                        <m:t>𝑇𝐹</m:t>
                      </m:r>
                      <m:d>
                        <m:dPr>
                          <m:ctrlPr>
                            <a:rPr lang="zh-TW" altLang="zh-TW" b="1" i="1">
                              <a:latin typeface="Cambria Math" panose="02040503050406030204" pitchFamily="18" charset="0"/>
                            </a:rPr>
                          </m:ctrlPr>
                        </m:dPr>
                        <m:e>
                          <m:r>
                            <a:rPr lang="en-US" altLang="zh-TW" i="1">
                              <a:latin typeface="Cambria Math" panose="02040503050406030204" pitchFamily="18" charset="0"/>
                            </a:rPr>
                            <m:t>𝑡</m:t>
                          </m:r>
                          <m:r>
                            <a:rPr lang="en-US" altLang="zh-TW" i="1">
                              <a:latin typeface="Cambria Math" panose="02040503050406030204" pitchFamily="18" charset="0"/>
                            </a:rPr>
                            <m:t>,</m:t>
                          </m:r>
                          <m:r>
                            <a:rPr lang="en-US" altLang="zh-TW" i="1">
                              <a:latin typeface="Cambria Math" panose="02040503050406030204" pitchFamily="18" charset="0"/>
                            </a:rPr>
                            <m:t>𝑝</m:t>
                          </m:r>
                        </m:e>
                      </m:d>
                      <m:r>
                        <a:rPr lang="en-US" altLang="zh-TW" i="1">
                          <a:latin typeface="Cambria Math" panose="02040503050406030204" pitchFamily="18" charset="0"/>
                        </a:rPr>
                        <m:t>× </m:t>
                      </m:r>
                      <m:r>
                        <a:rPr lang="en-US" altLang="zh-TW" i="1">
                          <a:latin typeface="Cambria Math" panose="02040503050406030204" pitchFamily="18" charset="0"/>
                        </a:rPr>
                        <m:t>𝐼𝐷𝐹</m:t>
                      </m:r>
                      <m:d>
                        <m:dPr>
                          <m:ctrlPr>
                            <a:rPr lang="zh-TW" altLang="zh-TW" b="1" i="1">
                              <a:latin typeface="Cambria Math" panose="02040503050406030204" pitchFamily="18" charset="0"/>
                            </a:rPr>
                          </m:ctrlPr>
                        </m:dPr>
                        <m:e>
                          <m:r>
                            <a:rPr lang="en-US" altLang="zh-TW" i="1">
                              <a:latin typeface="Cambria Math" panose="02040503050406030204" pitchFamily="18" charset="0"/>
                            </a:rPr>
                            <m:t>𝑡</m:t>
                          </m:r>
                        </m:e>
                      </m:d>
                      <m:r>
                        <a:rPr lang="en-US" altLang="zh-TW" i="1">
                          <a:latin typeface="Cambria Math" panose="02040503050406030204" pitchFamily="18" charset="0"/>
                        </a:rPr>
                        <m:t> </m:t>
                      </m:r>
                    </m:oMath>
                  </m:oMathPara>
                </a14:m>
                <a:endParaRPr lang="zh-TW" altLang="en-US" dirty="0"/>
              </a:p>
            </p:txBody>
          </p:sp>
        </mc:Choice>
        <mc:Fallback xmlns="">
          <p:sp>
            <p:nvSpPr>
              <p:cNvPr id="10" name="文字方塊 9"/>
              <p:cNvSpPr txBox="1">
                <a:spLocks noRot="1" noChangeAspect="1" noMove="1" noResize="1" noEditPoints="1" noAdjustHandles="1" noChangeArrowheads="1" noChangeShapeType="1" noTextEdit="1"/>
              </p:cNvSpPr>
              <p:nvPr/>
            </p:nvSpPr>
            <p:spPr>
              <a:xfrm>
                <a:off x="906221" y="3227509"/>
                <a:ext cx="3600276" cy="369332"/>
              </a:xfrm>
              <a:prstGeom prst="rect">
                <a:avLst/>
              </a:prstGeom>
              <a:blipFill>
                <a:blip r:embed="rId3"/>
                <a:stretch>
                  <a:fillRect b="-8197"/>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1" name="矩形 10"/>
              <p:cNvSpPr/>
              <p:nvPr/>
            </p:nvSpPr>
            <p:spPr>
              <a:xfrm>
                <a:off x="906221" y="3902577"/>
                <a:ext cx="2219454" cy="69519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𝑇𝐹</m:t>
                      </m:r>
                      <m:d>
                        <m:dPr>
                          <m:ctrlPr>
                            <a:rPr lang="zh-TW" altLang="en-US" i="1">
                              <a:latin typeface="Cambria Math" panose="02040503050406030204" pitchFamily="18" charset="0"/>
                            </a:rPr>
                          </m:ctrlPr>
                        </m:dPr>
                        <m:e>
                          <m:r>
                            <a:rPr lang="zh-TW" altLang="en-US" i="1">
                              <a:latin typeface="Cambria Math" panose="02040503050406030204" pitchFamily="18" charset="0"/>
                            </a:rPr>
                            <m:t>𝑡</m:t>
                          </m:r>
                          <m:r>
                            <a:rPr lang="zh-TW" altLang="en-US" i="0">
                              <a:latin typeface="Cambria Math" panose="02040503050406030204" pitchFamily="18" charset="0"/>
                            </a:rPr>
                            <m:t>,</m:t>
                          </m:r>
                          <m:r>
                            <a:rPr lang="zh-TW" altLang="en-US" i="1">
                              <a:latin typeface="Cambria Math" panose="02040503050406030204" pitchFamily="18" charset="0"/>
                            </a:rPr>
                            <m:t>𝑝</m:t>
                          </m:r>
                        </m:e>
                      </m:d>
                      <m:r>
                        <a:rPr lang="zh-TW" altLang="en-US" i="0">
                          <a:latin typeface="Cambria Math" panose="02040503050406030204" pitchFamily="18" charset="0"/>
                        </a:rPr>
                        <m:t>=</m:t>
                      </m:r>
                      <m:f>
                        <m:fPr>
                          <m:ctrlPr>
                            <a:rPr lang="zh-TW" altLang="en-US" i="1">
                              <a:latin typeface="Cambria Math" panose="02040503050406030204" pitchFamily="18" charset="0"/>
                            </a:rPr>
                          </m:ctrlPr>
                        </m:fPr>
                        <m:num>
                          <m:sSub>
                            <m:sSubPr>
                              <m:ctrlPr>
                                <a:rPr lang="zh-TW" altLang="en-US" i="1">
                                  <a:latin typeface="Cambria Math" panose="02040503050406030204" pitchFamily="18" charset="0"/>
                                </a:rPr>
                              </m:ctrlPr>
                            </m:sSubPr>
                            <m:e>
                              <m:r>
                                <a:rPr lang="zh-TW" altLang="en-US" i="1">
                                  <a:latin typeface="Cambria Math" panose="02040503050406030204" pitchFamily="18" charset="0"/>
                                </a:rPr>
                                <m:t>𝑁</m:t>
                              </m:r>
                            </m:e>
                            <m:sub>
                              <m:r>
                                <a:rPr lang="zh-TW" altLang="en-US" i="1">
                                  <a:latin typeface="Cambria Math" panose="02040503050406030204" pitchFamily="18" charset="0"/>
                                </a:rPr>
                                <m:t>𝑡</m:t>
                              </m:r>
                              <m:r>
                                <a:rPr lang="zh-TW" altLang="en-US" i="0">
                                  <a:latin typeface="Cambria Math" panose="02040503050406030204" pitchFamily="18" charset="0"/>
                                </a:rPr>
                                <m:t>,</m:t>
                              </m:r>
                              <m:r>
                                <a:rPr lang="zh-TW" altLang="en-US" i="1">
                                  <a:latin typeface="Cambria Math" panose="02040503050406030204" pitchFamily="18" charset="0"/>
                                </a:rPr>
                                <m:t>𝑝</m:t>
                              </m:r>
                            </m:sub>
                          </m:sSub>
                        </m:num>
                        <m:den>
                          <m:nary>
                            <m:naryPr>
                              <m:chr m:val="∑"/>
                              <m:limLoc m:val="subSup"/>
                              <m:supHide m:val="on"/>
                              <m:ctrlPr>
                                <a:rPr lang="zh-TW" altLang="en-US" i="1">
                                  <a:latin typeface="Cambria Math" panose="02040503050406030204" pitchFamily="18" charset="0"/>
                                </a:rPr>
                              </m:ctrlPr>
                            </m:naryPr>
                            <m:sub>
                              <m:r>
                                <a:rPr lang="zh-TW" altLang="en-US" i="1">
                                  <a:latin typeface="Cambria Math" panose="02040503050406030204" pitchFamily="18" charset="0"/>
                                </a:rPr>
                                <m:t>𝑚</m:t>
                              </m:r>
                            </m:sub>
                            <m:sup/>
                            <m:e>
                              <m:sSub>
                                <m:sSubPr>
                                  <m:ctrlPr>
                                    <a:rPr lang="zh-TW" altLang="en-US" i="1">
                                      <a:latin typeface="Cambria Math" panose="02040503050406030204" pitchFamily="18" charset="0"/>
                                    </a:rPr>
                                  </m:ctrlPr>
                                </m:sSubPr>
                                <m:e>
                                  <m:r>
                                    <a:rPr lang="zh-TW" altLang="en-US" i="1">
                                      <a:latin typeface="Cambria Math" panose="02040503050406030204" pitchFamily="18" charset="0"/>
                                    </a:rPr>
                                    <m:t>𝑁</m:t>
                                  </m:r>
                                </m:e>
                                <m:sub>
                                  <m:r>
                                    <a:rPr lang="zh-TW" altLang="en-US" i="1">
                                      <a:latin typeface="Cambria Math" panose="02040503050406030204" pitchFamily="18" charset="0"/>
                                    </a:rPr>
                                    <m:t>𝑚</m:t>
                                  </m:r>
                                  <m:r>
                                    <a:rPr lang="zh-TW" altLang="en-US" i="0">
                                      <a:latin typeface="Cambria Math" panose="02040503050406030204" pitchFamily="18" charset="0"/>
                                    </a:rPr>
                                    <m:t>,</m:t>
                                  </m:r>
                                  <m:r>
                                    <a:rPr lang="zh-TW" altLang="en-US" i="1">
                                      <a:latin typeface="Cambria Math" panose="02040503050406030204" pitchFamily="18" charset="0"/>
                                    </a:rPr>
                                    <m:t>𝑝</m:t>
                                  </m:r>
                                </m:sub>
                              </m:sSub>
                            </m:e>
                          </m:nary>
                        </m:den>
                      </m:f>
                      <m:r>
                        <a:rPr lang="zh-TW" altLang="en-US" i="0">
                          <a:latin typeface="Cambria Math" panose="02040503050406030204" pitchFamily="18" charset="0"/>
                        </a:rPr>
                        <m:t> </m:t>
                      </m:r>
                    </m:oMath>
                  </m:oMathPara>
                </a14:m>
                <a:endParaRPr lang="zh-TW" altLang="en-US" dirty="0"/>
              </a:p>
            </p:txBody>
          </p:sp>
        </mc:Choice>
        <mc:Fallback xmlns="">
          <p:sp>
            <p:nvSpPr>
              <p:cNvPr id="11" name="矩形 10"/>
              <p:cNvSpPr>
                <a:spLocks noRot="1" noChangeAspect="1" noMove="1" noResize="1" noEditPoints="1" noAdjustHandles="1" noChangeArrowheads="1" noChangeShapeType="1" noTextEdit="1"/>
              </p:cNvSpPr>
              <p:nvPr/>
            </p:nvSpPr>
            <p:spPr>
              <a:xfrm>
                <a:off x="906221" y="3902577"/>
                <a:ext cx="2219454" cy="695190"/>
              </a:xfrm>
              <a:prstGeom prst="rect">
                <a:avLst/>
              </a:prstGeom>
              <a:blipFill>
                <a:blip r:embed="rId4"/>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3" name="矩形 12"/>
              <p:cNvSpPr/>
              <p:nvPr/>
            </p:nvSpPr>
            <p:spPr>
              <a:xfrm>
                <a:off x="906221" y="4886246"/>
                <a:ext cx="3095270" cy="6681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𝐼𝐷𝐹</m:t>
                      </m:r>
                      <m:d>
                        <m:dPr>
                          <m:ctrlPr>
                            <a:rPr lang="zh-TW" altLang="en-US" i="1">
                              <a:latin typeface="Cambria Math" panose="02040503050406030204" pitchFamily="18" charset="0"/>
                            </a:rPr>
                          </m:ctrlPr>
                        </m:dPr>
                        <m:e>
                          <m:r>
                            <a:rPr lang="zh-TW" altLang="en-US" i="1">
                              <a:latin typeface="Cambria Math" panose="02040503050406030204" pitchFamily="18" charset="0"/>
                            </a:rPr>
                            <m:t>𝑡</m:t>
                          </m:r>
                        </m:e>
                      </m:d>
                      <m:r>
                        <a:rPr lang="zh-TW" altLang="en-US" i="0">
                          <a:latin typeface="Cambria Math" panose="02040503050406030204" pitchFamily="18" charset="0"/>
                        </a:rPr>
                        <m:t>=</m:t>
                      </m:r>
                      <m:r>
                        <a:rPr lang="zh-TW" altLang="en-US" i="1">
                          <a:latin typeface="Cambria Math" panose="02040503050406030204" pitchFamily="18" charset="0"/>
                        </a:rPr>
                        <m:t>𝑙𝑜𝑔</m:t>
                      </m:r>
                      <m:f>
                        <m:fPr>
                          <m:ctrlPr>
                            <a:rPr lang="zh-TW" altLang="en-US" i="1">
                              <a:latin typeface="Cambria Math" panose="02040503050406030204" pitchFamily="18" charset="0"/>
                            </a:rPr>
                          </m:ctrlPr>
                        </m:fPr>
                        <m:num>
                          <m:r>
                            <a:rPr lang="zh-TW" altLang="en-US" i="0">
                              <a:latin typeface="Cambria Math" panose="02040503050406030204" pitchFamily="18" charset="0"/>
                            </a:rPr>
                            <m:t>|</m:t>
                          </m:r>
                          <m:r>
                            <a:rPr lang="zh-TW" altLang="en-US" i="1">
                              <a:latin typeface="Cambria Math" panose="02040503050406030204" pitchFamily="18" charset="0"/>
                            </a:rPr>
                            <m:t>𝑃</m:t>
                          </m:r>
                          <m:r>
                            <a:rPr lang="zh-TW" altLang="en-US" i="0">
                              <a:latin typeface="Cambria Math" panose="02040503050406030204" pitchFamily="18" charset="0"/>
                            </a:rPr>
                            <m:t>|</m:t>
                          </m:r>
                        </m:num>
                        <m:den>
                          <m:r>
                            <a:rPr lang="zh-TW" altLang="en-US" i="0">
                              <a:latin typeface="Cambria Math" panose="02040503050406030204" pitchFamily="18" charset="0"/>
                            </a:rPr>
                            <m:t>|{</m:t>
                          </m:r>
                          <m:r>
                            <a:rPr lang="zh-TW" altLang="en-US" i="1">
                              <a:latin typeface="Cambria Math" panose="02040503050406030204" pitchFamily="18" charset="0"/>
                            </a:rPr>
                            <m:t>𝑝</m:t>
                          </m:r>
                          <m:r>
                            <a:rPr lang="zh-TW" altLang="en-US" i="0">
                              <a:latin typeface="Cambria Math" panose="02040503050406030204" pitchFamily="18" charset="0"/>
                            </a:rPr>
                            <m:t>∈</m:t>
                          </m:r>
                          <m:r>
                            <a:rPr lang="zh-TW" altLang="en-US" i="1">
                              <a:latin typeface="Cambria Math" panose="02040503050406030204" pitchFamily="18" charset="0"/>
                            </a:rPr>
                            <m:t>𝑃</m:t>
                          </m:r>
                          <m:r>
                            <a:rPr lang="zh-TW" altLang="en-US" i="0">
                              <a:latin typeface="Cambria Math" panose="02040503050406030204" pitchFamily="18" charset="0"/>
                            </a:rPr>
                            <m:t>:</m:t>
                          </m:r>
                          <m:r>
                            <a:rPr lang="zh-TW" altLang="en-US" i="1">
                              <a:latin typeface="Cambria Math" panose="02040503050406030204" pitchFamily="18" charset="0"/>
                            </a:rPr>
                            <m:t>𝑡</m:t>
                          </m:r>
                          <m:r>
                            <a:rPr lang="zh-TW" altLang="en-US" i="0">
                              <a:latin typeface="Cambria Math" panose="02040503050406030204" pitchFamily="18" charset="0"/>
                            </a:rPr>
                            <m:t>∈</m:t>
                          </m:r>
                          <m:r>
                            <a:rPr lang="zh-TW" altLang="en-US" i="1">
                              <a:latin typeface="Cambria Math" panose="02040503050406030204" pitchFamily="18" charset="0"/>
                            </a:rPr>
                            <m:t>𝑝</m:t>
                          </m:r>
                          <m:r>
                            <a:rPr lang="zh-TW" altLang="en-US" i="0">
                              <a:latin typeface="Cambria Math" panose="02040503050406030204" pitchFamily="18" charset="0"/>
                            </a:rPr>
                            <m:t>}|</m:t>
                          </m:r>
                        </m:den>
                      </m:f>
                    </m:oMath>
                  </m:oMathPara>
                </a14:m>
                <a:endParaRPr lang="zh-TW" altLang="en-US" dirty="0"/>
              </a:p>
            </p:txBody>
          </p:sp>
        </mc:Choice>
        <mc:Fallback xmlns="">
          <p:sp>
            <p:nvSpPr>
              <p:cNvPr id="13" name="矩形 12"/>
              <p:cNvSpPr>
                <a:spLocks noRot="1" noChangeAspect="1" noMove="1" noResize="1" noEditPoints="1" noAdjustHandles="1" noChangeArrowheads="1" noChangeShapeType="1" noTextEdit="1"/>
              </p:cNvSpPr>
              <p:nvPr/>
            </p:nvSpPr>
            <p:spPr>
              <a:xfrm>
                <a:off x="906221" y="4886246"/>
                <a:ext cx="3095270" cy="668132"/>
              </a:xfrm>
              <a:prstGeom prst="rect">
                <a:avLst/>
              </a:prstGeom>
              <a:blipFill>
                <a:blip r:embed="rId5"/>
                <a:stretch>
                  <a:fillRect/>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7799751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sz="3600" dirty="0"/>
              <a:t>Investment Portfolio </a:t>
            </a:r>
            <a:br>
              <a:rPr lang="en-US" altLang="zh-TW" sz="3600" dirty="0"/>
            </a:br>
            <a:r>
              <a:rPr lang="en-US" altLang="zh-TW" sz="3600" dirty="0"/>
              <a:t>Generating Engine</a:t>
            </a:r>
            <a:endParaRPr lang="zh-TW" altLang="en-US" sz="3600" dirty="0"/>
          </a:p>
        </p:txBody>
      </p:sp>
      <p:sp>
        <p:nvSpPr>
          <p:cNvPr id="4" name="投影片編號版面配置區 3"/>
          <p:cNvSpPr>
            <a:spLocks noGrp="1"/>
          </p:cNvSpPr>
          <p:nvPr>
            <p:ph type="sldNum" sz="quarter" idx="12"/>
          </p:nvPr>
        </p:nvSpPr>
        <p:spPr/>
        <p:txBody>
          <a:bodyPr/>
          <a:lstStyle/>
          <a:p>
            <a:pPr>
              <a:defRPr/>
            </a:pPr>
            <a:r>
              <a:rPr lang="en-US" altLang="zh-TW" smtClean="0"/>
              <a:t>   </a:t>
            </a:r>
            <a:fld id="{66C53FE0-DFDF-4122-A850-A5399E395ABE}" type="slidenum">
              <a:rPr lang="en-US" altLang="zh-TW" smtClean="0"/>
              <a:pPr>
                <a:defRPr/>
              </a:pPr>
              <a:t>27</a:t>
            </a:fld>
            <a:endParaRPr lang="en-US" altLang="zh-TW"/>
          </a:p>
        </p:txBody>
      </p:sp>
      <p:sp>
        <p:nvSpPr>
          <p:cNvPr id="5" name="內容版面配置區 2"/>
          <p:cNvSpPr>
            <a:spLocks noGrp="1"/>
          </p:cNvSpPr>
          <p:nvPr>
            <p:ph idx="1"/>
          </p:nvPr>
        </p:nvSpPr>
        <p:spPr>
          <a:xfrm>
            <a:off x="228092" y="1340768"/>
            <a:ext cx="8867328" cy="1613328"/>
          </a:xfrm>
        </p:spPr>
        <p:txBody>
          <a:bodyPr/>
          <a:lstStyle/>
          <a:p>
            <a:pPr>
              <a:buClr>
                <a:schemeClr val="tx1">
                  <a:lumMod val="95000"/>
                  <a:lumOff val="5000"/>
                </a:schemeClr>
              </a:buClr>
            </a:pPr>
            <a:r>
              <a:rPr lang="en-US" altLang="zh-TW" dirty="0" smtClean="0"/>
              <a:t>Club </a:t>
            </a:r>
            <a:r>
              <a:rPr lang="en-US" altLang="zh-TW" dirty="0"/>
              <a:t>Preference Analysis</a:t>
            </a:r>
          </a:p>
          <a:p>
            <a:pPr lvl="1">
              <a:buClr>
                <a:schemeClr val="tx1">
                  <a:lumMod val="95000"/>
                  <a:lumOff val="5000"/>
                </a:schemeClr>
              </a:buClr>
            </a:pPr>
            <a:r>
              <a:rPr lang="en-US" altLang="zh-TW" dirty="0">
                <a:cs typeface="+mn-cs"/>
              </a:rPr>
              <a:t>U</a:t>
            </a:r>
            <a:r>
              <a:rPr lang="en-US" altLang="zh-TW" dirty="0" smtClean="0">
                <a:cs typeface="+mn-cs"/>
              </a:rPr>
              <a:t>sing </a:t>
            </a:r>
            <a:r>
              <a:rPr lang="en-US" altLang="zh-TW" dirty="0" smtClean="0">
                <a:solidFill>
                  <a:srgbClr val="0000FF"/>
                </a:solidFill>
                <a:cs typeface="+mn-cs"/>
              </a:rPr>
              <a:t>Beta </a:t>
            </a:r>
            <a:r>
              <a:rPr lang="en-US" altLang="zh-TW" dirty="0">
                <a:solidFill>
                  <a:srgbClr val="0000FF"/>
                </a:solidFill>
                <a:cs typeface="+mn-cs"/>
              </a:rPr>
              <a:t>analysis </a:t>
            </a:r>
            <a:r>
              <a:rPr lang="en-US" altLang="zh-TW" dirty="0" smtClean="0">
                <a:cs typeface="+mn-cs"/>
              </a:rPr>
              <a:t>to classify </a:t>
            </a:r>
            <a:r>
              <a:rPr lang="en-US" altLang="zh-TW" dirty="0">
                <a:cs typeface="+mn-cs"/>
              </a:rPr>
              <a:t>the stock's </a:t>
            </a:r>
            <a:r>
              <a:rPr lang="en-US" altLang="zh-TW" dirty="0" smtClean="0">
                <a:cs typeface="+mn-cs"/>
              </a:rPr>
              <a:t>risk to match the investment preference</a:t>
            </a:r>
          </a:p>
          <a:p>
            <a:pPr lvl="1">
              <a:buClr>
                <a:schemeClr val="tx1">
                  <a:lumMod val="95000"/>
                  <a:lumOff val="5000"/>
                </a:schemeClr>
              </a:buClr>
            </a:pPr>
            <a:r>
              <a:rPr lang="en-US" altLang="zh-TW" dirty="0" smtClean="0">
                <a:cs typeface="+mn-cs"/>
              </a:rPr>
              <a:t>Divide candidate stock into three types(</a:t>
            </a:r>
            <a:r>
              <a:rPr lang="en-US" altLang="zh-TW" dirty="0">
                <a:solidFill>
                  <a:srgbClr val="0000FF"/>
                </a:solidFill>
              </a:rPr>
              <a:t>risk </a:t>
            </a:r>
            <a:r>
              <a:rPr lang="en-US" altLang="zh-TW" dirty="0" smtClean="0">
                <a:solidFill>
                  <a:srgbClr val="0000FF"/>
                </a:solidFill>
              </a:rPr>
              <a:t>seeking, </a:t>
            </a:r>
            <a:r>
              <a:rPr lang="en-US" altLang="zh-TW" dirty="0">
                <a:solidFill>
                  <a:srgbClr val="0000FF"/>
                </a:solidFill>
              </a:rPr>
              <a:t>risk neutral, and risk averter</a:t>
            </a:r>
            <a:r>
              <a:rPr lang="en-US" altLang="zh-TW" dirty="0" smtClean="0">
                <a:cs typeface="+mn-cs"/>
              </a:rPr>
              <a:t>)</a:t>
            </a:r>
          </a:p>
          <a:p>
            <a:pPr lvl="1">
              <a:buClr>
                <a:schemeClr val="tx1">
                  <a:lumMod val="95000"/>
                  <a:lumOff val="5000"/>
                </a:schemeClr>
              </a:buClr>
            </a:pPr>
            <a:r>
              <a:rPr lang="en-US" altLang="zh-TW" dirty="0" smtClean="0">
                <a:cs typeface="+mn-cs"/>
              </a:rPr>
              <a:t>Use </a:t>
            </a:r>
            <a:r>
              <a:rPr lang="en-US" altLang="zh-TW" dirty="0" smtClean="0">
                <a:solidFill>
                  <a:srgbClr val="FF0000"/>
                </a:solidFill>
                <a:cs typeface="+mn-cs"/>
              </a:rPr>
              <a:t>majority</a:t>
            </a:r>
            <a:r>
              <a:rPr lang="en-US" altLang="zh-TW" dirty="0" smtClean="0">
                <a:cs typeface="+mn-cs"/>
              </a:rPr>
              <a:t> voting rule to determine a club’s preference type  </a:t>
            </a:r>
          </a:p>
          <a:p>
            <a:pPr marL="457200" lvl="1" indent="0">
              <a:buNone/>
            </a:pPr>
            <a:endParaRPr lang="en-US" altLang="zh-TW" b="0" i="1" dirty="0">
              <a:latin typeface="Cambria Math" panose="02040503050406030204" pitchFamily="18" charset="0"/>
            </a:endParaRPr>
          </a:p>
          <a:p>
            <a:pPr marL="457200" lvl="1" indent="0">
              <a:buNone/>
            </a:pPr>
            <a:endParaRPr lang="en-US" altLang="zh-TW" b="0" i="1" dirty="0">
              <a:latin typeface="Cambria Math" panose="02040503050406030204" pitchFamily="18" charset="0"/>
            </a:endParaRPr>
          </a:p>
        </p:txBody>
      </p:sp>
      <mc:AlternateContent xmlns:mc="http://schemas.openxmlformats.org/markup-compatibility/2006" xmlns:a14="http://schemas.microsoft.com/office/drawing/2010/main">
        <mc:Choice Requires="a14">
          <p:sp>
            <p:nvSpPr>
              <p:cNvPr id="6" name="矩形 5"/>
              <p:cNvSpPr/>
              <p:nvPr/>
            </p:nvSpPr>
            <p:spPr>
              <a:xfrm>
                <a:off x="755576" y="3849347"/>
                <a:ext cx="2970364" cy="67666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zh-TW" altLang="en-US" i="1">
                              <a:latin typeface="Cambria Math" panose="02040503050406030204" pitchFamily="18" charset="0"/>
                            </a:rPr>
                          </m:ctrlPr>
                        </m:sSubPr>
                        <m:e>
                          <m:r>
                            <a:rPr lang="zh-TW" altLang="en-US" i="1">
                              <a:latin typeface="Cambria Math" panose="02040503050406030204" pitchFamily="18" charset="0"/>
                            </a:rPr>
                            <m:t>𝐵𝑒𝑡𝑎</m:t>
                          </m:r>
                        </m:e>
                        <m:sub>
                          <m:r>
                            <a:rPr lang="zh-TW" altLang="en-US" i="1">
                              <a:latin typeface="Cambria Math" panose="02040503050406030204" pitchFamily="18" charset="0"/>
                            </a:rPr>
                            <m:t>𝑖</m:t>
                          </m:r>
                        </m:sub>
                      </m:sSub>
                      <m:r>
                        <a:rPr lang="zh-TW" altLang="en-US" i="0">
                          <a:latin typeface="Cambria Math" panose="02040503050406030204" pitchFamily="18" charset="0"/>
                        </a:rPr>
                        <m:t>=</m:t>
                      </m:r>
                      <m:f>
                        <m:fPr>
                          <m:ctrlPr>
                            <a:rPr lang="zh-TW" altLang="en-US" i="1">
                              <a:latin typeface="Cambria Math" panose="02040503050406030204" pitchFamily="18" charset="0"/>
                            </a:rPr>
                          </m:ctrlPr>
                        </m:fPr>
                        <m:num>
                          <m:r>
                            <a:rPr lang="zh-TW" altLang="en-US" i="1">
                              <a:latin typeface="Cambria Math" panose="02040503050406030204" pitchFamily="18" charset="0"/>
                            </a:rPr>
                            <m:t>𝐶𝑜𝑣𝑎𝑟𝑖𝑎𝑛𝑐𝑒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𝑟</m:t>
                                  </m:r>
                                </m:e>
                                <m:sub>
                                  <m:r>
                                    <a:rPr lang="zh-TW" altLang="en-US" i="1">
                                      <a:latin typeface="Cambria Math" panose="02040503050406030204" pitchFamily="18" charset="0"/>
                                    </a:rPr>
                                    <m:t>𝑖</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𝑟</m:t>
                                  </m:r>
                                </m:e>
                                <m:sub>
                                  <m:r>
                                    <a:rPr lang="zh-TW" altLang="en-US" i="1">
                                      <a:latin typeface="Cambria Math" panose="02040503050406030204" pitchFamily="18" charset="0"/>
                                    </a:rPr>
                                    <m:t>𝑚</m:t>
                                  </m:r>
                                </m:sub>
                              </m:sSub>
                            </m:e>
                          </m:d>
                        </m:num>
                        <m:den>
                          <m:r>
                            <a:rPr lang="zh-TW" altLang="en-US" i="1">
                              <a:latin typeface="Cambria Math" panose="02040503050406030204" pitchFamily="18" charset="0"/>
                            </a:rPr>
                            <m:t>𝑉𝑎𝑟𝑖𝑒𝑛𝑐𝑒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𝑟</m:t>
                                  </m:r>
                                </m:e>
                                <m:sub>
                                  <m:r>
                                    <a:rPr lang="zh-TW" altLang="en-US" i="1">
                                      <a:latin typeface="Cambria Math" panose="02040503050406030204" pitchFamily="18" charset="0"/>
                                    </a:rPr>
                                    <m:t>𝑚</m:t>
                                  </m:r>
                                </m:sub>
                              </m:sSub>
                            </m:e>
                          </m:d>
                        </m:den>
                      </m:f>
                    </m:oMath>
                  </m:oMathPara>
                </a14:m>
                <a:endParaRPr lang="zh-TW" altLang="en-US" dirty="0"/>
              </a:p>
            </p:txBody>
          </p:sp>
        </mc:Choice>
        <mc:Fallback xmlns="">
          <p:sp>
            <p:nvSpPr>
              <p:cNvPr id="6" name="矩形 5"/>
              <p:cNvSpPr>
                <a:spLocks noRot="1" noChangeAspect="1" noMove="1" noResize="1" noEditPoints="1" noAdjustHandles="1" noChangeArrowheads="1" noChangeShapeType="1" noTextEdit="1"/>
              </p:cNvSpPr>
              <p:nvPr/>
            </p:nvSpPr>
            <p:spPr>
              <a:xfrm>
                <a:off x="755576" y="3849347"/>
                <a:ext cx="2970364" cy="676660"/>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矩形 6"/>
              <p:cNvSpPr/>
              <p:nvPr/>
            </p:nvSpPr>
            <p:spPr>
              <a:xfrm>
                <a:off x="623934" y="4797152"/>
                <a:ext cx="6120680" cy="1117998"/>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𝑝𝑟𝑒𝑓𝑒𝑟𝑒𝑛𝑐</m:t>
                      </m:r>
                      <m:sSub>
                        <m:sSubPr>
                          <m:ctrlPr>
                            <a:rPr lang="zh-TW" altLang="en-US" i="1">
                              <a:latin typeface="Cambria Math" panose="02040503050406030204" pitchFamily="18" charset="0"/>
                            </a:rPr>
                          </m:ctrlPr>
                        </m:sSubPr>
                        <m:e>
                          <m:r>
                            <a:rPr lang="zh-TW" altLang="en-US" i="1">
                              <a:latin typeface="Cambria Math" panose="02040503050406030204" pitchFamily="18" charset="0"/>
                            </a:rPr>
                            <m:t>𝑒</m:t>
                          </m:r>
                        </m:e>
                        <m:sub>
                          <m:r>
                            <a:rPr lang="zh-TW" altLang="en-US" i="1">
                              <a:latin typeface="Cambria Math" panose="02040503050406030204" pitchFamily="18" charset="0"/>
                            </a:rPr>
                            <m:t>𝑡𝑦𝑝𝑒</m:t>
                          </m:r>
                        </m:sub>
                      </m:sSub>
                      <m:r>
                        <a:rPr lang="zh-TW" altLang="en-US" i="0">
                          <a:latin typeface="Cambria Math" panose="02040503050406030204" pitchFamily="18" charset="0"/>
                        </a:rPr>
                        <m:t>=</m:t>
                      </m:r>
                      <m:d>
                        <m:dPr>
                          <m:begChr m:val="{"/>
                          <m:endChr m:val=""/>
                          <m:ctrlPr>
                            <a:rPr lang="zh-TW" altLang="en-US" i="1">
                              <a:latin typeface="Cambria Math" panose="02040503050406030204" pitchFamily="18" charset="0"/>
                            </a:rPr>
                          </m:ctrlPr>
                        </m:dPr>
                        <m:e>
                          <m:eqArr>
                            <m:eqArrPr>
                              <m:ctrlPr>
                                <a:rPr lang="zh-TW" altLang="en-US" i="1">
                                  <a:latin typeface="Cambria Math" panose="02040503050406030204" pitchFamily="18" charset="0"/>
                                </a:rPr>
                              </m:ctrlPr>
                            </m:eqArrPr>
                            <m:e>
                              <m:r>
                                <a:rPr lang="zh-TW" altLang="en-US" i="0">
                                  <a:latin typeface="Cambria Math" panose="02040503050406030204" pitchFamily="18" charset="0"/>
                                </a:rPr>
                                <m:t>&amp;</m:t>
                              </m:r>
                              <m:r>
                                <a:rPr lang="zh-TW" altLang="en-US" i="1">
                                  <a:latin typeface="Cambria Math" panose="02040503050406030204" pitchFamily="18" charset="0"/>
                                </a:rPr>
                                <m:t>h𝑖𝑔h𝑟𝑖𝑠𝑘</m:t>
                              </m:r>
                              <m:r>
                                <a:rPr lang="zh-TW" altLang="en-US" i="0">
                                  <a:latin typeface="Cambria Math" panose="02040503050406030204" pitchFamily="18" charset="0"/>
                                </a:rPr>
                                <m:t>,  </m:t>
                              </m:r>
                              <m:r>
                                <a:rPr lang="zh-TW" altLang="en-US" i="1">
                                  <a:latin typeface="Cambria Math" panose="02040503050406030204" pitchFamily="18" charset="0"/>
                                </a:rPr>
                                <m:t>𝑖𝑓</m:t>
                              </m:r>
                              <m:r>
                                <a:rPr lang="zh-TW" altLang="en-US" i="0">
                                  <a:latin typeface="Cambria Math" panose="02040503050406030204" pitchFamily="18" charset="0"/>
                                </a:rPr>
                                <m:t> </m:t>
                              </m:r>
                              <m:r>
                                <a:rPr lang="zh-TW" altLang="en-US" i="1">
                                  <a:latin typeface="Cambria Math" panose="02040503050406030204" pitchFamily="18" charset="0"/>
                                </a:rPr>
                                <m:t>𝐵𝑒𝑡𝑎</m:t>
                              </m:r>
                              <m:r>
                                <a:rPr lang="zh-TW" altLang="en-US" i="0">
                                  <a:latin typeface="Cambria Math" panose="02040503050406030204" pitchFamily="18" charset="0"/>
                                </a:rPr>
                                <m:t>&gt;1.3</m:t>
                              </m:r>
                            </m:e>
                            <m:e>
                              <m:r>
                                <a:rPr lang="zh-TW" altLang="en-US" i="0">
                                  <a:latin typeface="Cambria Math" panose="02040503050406030204" pitchFamily="18" charset="0"/>
                                </a:rPr>
                                <m:t>&amp;</m:t>
                              </m:r>
                              <m:r>
                                <a:rPr lang="zh-TW" altLang="en-US" i="1">
                                  <a:latin typeface="Cambria Math" panose="02040503050406030204" pitchFamily="18" charset="0"/>
                                </a:rPr>
                                <m:t>𝑛𝑒𝑢𝑡𝑟𝑎𝑙𝑟𝑖𝑠𝑘</m:t>
                              </m:r>
                              <m:r>
                                <a:rPr lang="zh-TW" altLang="en-US" i="0">
                                  <a:latin typeface="Cambria Math" panose="02040503050406030204" pitchFamily="18" charset="0"/>
                                </a:rPr>
                                <m:t>,  </m:t>
                              </m:r>
                              <m:r>
                                <a:rPr lang="zh-TW" altLang="en-US" i="1">
                                  <a:latin typeface="Cambria Math" panose="02040503050406030204" pitchFamily="18" charset="0"/>
                                </a:rPr>
                                <m:t>𝑖𝑓</m:t>
                              </m:r>
                              <m:r>
                                <a:rPr lang="zh-TW" altLang="en-US" i="0">
                                  <a:latin typeface="Cambria Math" panose="02040503050406030204" pitchFamily="18" charset="0"/>
                                </a:rPr>
                                <m:t> 1.3≥</m:t>
                              </m:r>
                              <m:r>
                                <a:rPr lang="zh-TW" altLang="en-US" i="1">
                                  <a:latin typeface="Cambria Math" panose="02040503050406030204" pitchFamily="18" charset="0"/>
                                </a:rPr>
                                <m:t>𝐵𝑒𝑡𝑎</m:t>
                              </m:r>
                              <m:r>
                                <a:rPr lang="zh-TW" altLang="en-US" i="0">
                                  <a:latin typeface="Cambria Math" panose="02040503050406030204" pitchFamily="18" charset="0"/>
                                </a:rPr>
                                <m:t>≥0.8</m:t>
                              </m:r>
                            </m:e>
                            <m:e>
                              <m:r>
                                <a:rPr lang="zh-TW" altLang="en-US" i="0">
                                  <a:latin typeface="Cambria Math" panose="02040503050406030204" pitchFamily="18" charset="0"/>
                                </a:rPr>
                                <m:t>&amp;</m:t>
                              </m:r>
                              <m:r>
                                <a:rPr lang="zh-TW" altLang="en-US" i="1">
                                  <a:latin typeface="Cambria Math" panose="02040503050406030204" pitchFamily="18" charset="0"/>
                                </a:rPr>
                                <m:t>𝑙𝑜𝑤𝑟𝑖𝑠𝑘</m:t>
                              </m:r>
                              <m:r>
                                <a:rPr lang="zh-TW" altLang="en-US" i="0">
                                  <a:latin typeface="Cambria Math" panose="02040503050406030204" pitchFamily="18" charset="0"/>
                                </a:rPr>
                                <m:t>,  </m:t>
                              </m:r>
                              <m:r>
                                <a:rPr lang="zh-TW" altLang="en-US" i="1">
                                  <a:latin typeface="Cambria Math" panose="02040503050406030204" pitchFamily="18" charset="0"/>
                                </a:rPr>
                                <m:t>𝑖𝑓</m:t>
                              </m:r>
                              <m:r>
                                <a:rPr lang="zh-TW" altLang="en-US" i="0">
                                  <a:latin typeface="Cambria Math" panose="02040503050406030204" pitchFamily="18" charset="0"/>
                                </a:rPr>
                                <m:t> </m:t>
                              </m:r>
                              <m:r>
                                <a:rPr lang="zh-TW" altLang="en-US" i="1">
                                  <a:latin typeface="Cambria Math" panose="02040503050406030204" pitchFamily="18" charset="0"/>
                                </a:rPr>
                                <m:t>𝐵𝑒𝑡𝑟𝑎</m:t>
                              </m:r>
                              <m:r>
                                <a:rPr lang="zh-TW" altLang="en-US" i="0">
                                  <a:latin typeface="Cambria Math" panose="02040503050406030204" pitchFamily="18" charset="0"/>
                                </a:rPr>
                                <m:t>&lt;0.8</m:t>
                              </m:r>
                            </m:e>
                          </m:eqArr>
                        </m:e>
                      </m:d>
                    </m:oMath>
                  </m:oMathPara>
                </a14:m>
                <a:endParaRPr lang="zh-TW" altLang="en-US" dirty="0"/>
              </a:p>
            </p:txBody>
          </p:sp>
        </mc:Choice>
        <mc:Fallback xmlns="">
          <p:sp>
            <p:nvSpPr>
              <p:cNvPr id="7" name="矩形 6"/>
              <p:cNvSpPr>
                <a:spLocks noRot="1" noChangeAspect="1" noMove="1" noResize="1" noEditPoints="1" noAdjustHandles="1" noChangeArrowheads="1" noChangeShapeType="1" noTextEdit="1"/>
              </p:cNvSpPr>
              <p:nvPr/>
            </p:nvSpPr>
            <p:spPr>
              <a:xfrm>
                <a:off x="623934" y="4797152"/>
                <a:ext cx="6120680" cy="1117998"/>
              </a:xfrm>
              <a:prstGeom prst="rect">
                <a:avLst/>
              </a:prstGeom>
              <a:blipFill>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7530030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354236" y="1425520"/>
                <a:ext cx="8682260" cy="842522"/>
              </a:xfrm>
            </p:spPr>
            <p:txBody>
              <a:bodyPr/>
              <a:lstStyle/>
              <a:p>
                <a:pPr>
                  <a:buClr>
                    <a:schemeClr val="tx1">
                      <a:lumMod val="95000"/>
                      <a:lumOff val="5000"/>
                    </a:schemeClr>
                  </a:buClr>
                </a:pPr>
                <a:r>
                  <a:rPr lang="en-US" altLang="zh-TW" sz="2800" dirty="0" smtClean="0">
                    <a:latin typeface="Calibri" panose="020F0502020204030204" pitchFamily="34" charset="0"/>
                    <a:cs typeface="Calibri" panose="020F0502020204030204" pitchFamily="34" charset="0"/>
                  </a:rPr>
                  <a:t>Investment target scoring</a:t>
                </a:r>
                <a:endParaRPr lang="en-US" altLang="zh-TW" sz="2800" dirty="0">
                  <a:latin typeface="Calibri" panose="020F0502020204030204" pitchFamily="34" charset="0"/>
                  <a:cs typeface="Calibri" panose="020F0502020204030204" pitchFamily="34" charset="0"/>
                </a:endParaRPr>
              </a:p>
              <a:p>
                <a:pPr lvl="1">
                  <a:buClr>
                    <a:schemeClr val="tx1">
                      <a:lumMod val="95000"/>
                      <a:lumOff val="5000"/>
                    </a:schemeClr>
                  </a:buClr>
                </a:pPr>
                <a:r>
                  <a:rPr lang="en-US" altLang="zh-TW" sz="2400" dirty="0">
                    <a:latin typeface="Calibri" panose="020F0502020204030204" pitchFamily="34" charset="0"/>
                    <a:cs typeface="Calibri" panose="020F0502020204030204" pitchFamily="34" charset="0"/>
                  </a:rPr>
                  <a:t>Aggregate all the post’s </a:t>
                </a:r>
                <a:r>
                  <a:rPr lang="en-US" altLang="zh-TW" sz="2400" dirty="0" smtClean="0">
                    <a:latin typeface="Calibri" panose="020F0502020204030204" pitchFamily="34" charset="0"/>
                    <a:cs typeface="Calibri" panose="020F0502020204030204" pitchFamily="34" charset="0"/>
                  </a:rPr>
                  <a:t>score and ROI score</a:t>
                </a:r>
              </a:p>
              <a:p>
                <a:pPr lvl="1">
                  <a:buClr>
                    <a:schemeClr val="tx1">
                      <a:lumMod val="95000"/>
                      <a:lumOff val="5000"/>
                    </a:schemeClr>
                  </a:buClr>
                </a:pPr>
                <a:r>
                  <a:rPr lang="en-US" altLang="zh-TW" sz="2400" dirty="0">
                    <a:latin typeface="Calibri" panose="020F0502020204030204" pitchFamily="34" charset="0"/>
                    <a:cs typeface="Calibri" panose="020F0502020204030204" pitchFamily="34" charset="0"/>
                  </a:rPr>
                  <a:t>Finally, we generate three kinds of stock rank list</a:t>
                </a:r>
                <a:r>
                  <a:rPr lang="en-US" altLang="zh-TW" sz="2400" dirty="0" smtClean="0">
                    <a:latin typeface="Calibri" panose="020F0502020204030204" pitchFamily="34" charset="0"/>
                    <a:cs typeface="Calibri" panose="020F0502020204030204" pitchFamily="34" charset="0"/>
                  </a:rPr>
                  <a:t>:                 </a:t>
                </a:r>
                <a14:m>
                  <m:oMath xmlns:m="http://schemas.openxmlformats.org/officeDocument/2006/math">
                    <m:r>
                      <m:rPr>
                        <m:sty m:val="p"/>
                      </m:rPr>
                      <a:rPr lang="en-US" altLang="zh-TW" sz="2400" smtClean="0">
                        <a:solidFill>
                          <a:srgbClr val="FF0000"/>
                        </a:solidFill>
                        <a:latin typeface="Cambria Math" panose="02040503050406030204" pitchFamily="18" charset="0"/>
                      </a:rPr>
                      <m:t>Hi</m:t>
                    </m:r>
                    <m:r>
                      <m:rPr>
                        <m:sty m:val="p"/>
                      </m:rPr>
                      <a:rPr lang="en-US" altLang="zh-TW" sz="2400">
                        <a:solidFill>
                          <a:srgbClr val="FF0000"/>
                        </a:solidFill>
                        <a:latin typeface="Cambria Math" panose="02040503050406030204" pitchFamily="18" charset="0"/>
                      </a:rPr>
                      <m:t>ghRisk</m:t>
                    </m:r>
                  </m:oMath>
                </a14:m>
                <a:r>
                  <a:rPr lang="en-US" altLang="zh-TW" sz="2400" dirty="0">
                    <a:latin typeface="Calibri" panose="020F0502020204030204" pitchFamily="34" charset="0"/>
                    <a:cs typeface="Calibri" panose="020F0502020204030204" pitchFamily="34" charset="0"/>
                  </a:rPr>
                  <a:t>,</a:t>
                </a:r>
                <a14:m>
                  <m:oMath xmlns:m="http://schemas.openxmlformats.org/officeDocument/2006/math">
                    <m:r>
                      <a:rPr lang="en-US" altLang="zh-TW" sz="2400">
                        <a:latin typeface="Cambria Math" panose="02040503050406030204" pitchFamily="18" charset="0"/>
                      </a:rPr>
                      <m:t> </m:t>
                    </m:r>
                    <m:r>
                      <a:rPr lang="en-US" altLang="zh-TW" sz="2400" b="0" i="0" smtClean="0">
                        <a:latin typeface="Cambria Math" panose="02040503050406030204" pitchFamily="18" charset="0"/>
                      </a:rPr>
                      <m:t> </m:t>
                    </m:r>
                    <m:r>
                      <m:rPr>
                        <m:sty m:val="p"/>
                      </m:rPr>
                      <a:rPr lang="en-US" altLang="zh-TW" sz="2400">
                        <a:solidFill>
                          <a:srgbClr val="FF0000"/>
                        </a:solidFill>
                        <a:latin typeface="Cambria Math" panose="02040503050406030204" pitchFamily="18" charset="0"/>
                      </a:rPr>
                      <m:t>NeutralRisk</m:t>
                    </m:r>
                  </m:oMath>
                </a14:m>
                <a:r>
                  <a:rPr lang="en-US" altLang="zh-TW" sz="2400" dirty="0">
                    <a:latin typeface="Calibri" panose="020F0502020204030204" pitchFamily="34" charset="0"/>
                    <a:cs typeface="Calibri" panose="020F0502020204030204" pitchFamily="34" charset="0"/>
                  </a:rPr>
                  <a:t> and</a:t>
                </a:r>
                <a14:m>
                  <m:oMath xmlns:m="http://schemas.openxmlformats.org/officeDocument/2006/math">
                    <m:r>
                      <a:rPr lang="en-US" altLang="zh-TW" sz="2400">
                        <a:latin typeface="Cambria Math" panose="02040503050406030204" pitchFamily="18" charset="0"/>
                      </a:rPr>
                      <m:t> </m:t>
                    </m:r>
                    <m:r>
                      <m:rPr>
                        <m:sty m:val="p"/>
                      </m:rPr>
                      <a:rPr lang="en-US" altLang="zh-TW" sz="2400">
                        <a:solidFill>
                          <a:srgbClr val="FF0000"/>
                        </a:solidFill>
                        <a:latin typeface="Cambria Math" panose="02040503050406030204" pitchFamily="18" charset="0"/>
                      </a:rPr>
                      <m:t>LowRisk</m:t>
                    </m:r>
                  </m:oMath>
                </a14:m>
                <a:endParaRPr lang="en-US" altLang="zh-TW" sz="2400" dirty="0">
                  <a:latin typeface="Calibri" panose="020F0502020204030204" pitchFamily="34" charset="0"/>
                  <a:cs typeface="Calibri" panose="020F0502020204030204" pitchFamily="34" charset="0"/>
                </a:endParaRPr>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354236" y="1425520"/>
                <a:ext cx="8682260" cy="842522"/>
              </a:xfrm>
              <a:blipFill>
                <a:blip r:embed="rId3"/>
                <a:stretch>
                  <a:fillRect l="-1475" t="-7971" b="-126087"/>
                </a:stretch>
              </a:blipFill>
            </p:spPr>
            <p:txBody>
              <a:bodyPr/>
              <a:lstStyle/>
              <a:p>
                <a:r>
                  <a:rPr lang="en-US">
                    <a:noFill/>
                  </a:rPr>
                  <a:t> </a:t>
                </a:r>
              </a:p>
            </p:txBody>
          </p:sp>
        </mc:Fallback>
      </mc:AlternateContent>
      <p:sp>
        <p:nvSpPr>
          <p:cNvPr id="2" name="標題 1"/>
          <p:cNvSpPr>
            <a:spLocks noGrp="1"/>
          </p:cNvSpPr>
          <p:nvPr>
            <p:ph type="title"/>
          </p:nvPr>
        </p:nvSpPr>
        <p:spPr/>
        <p:txBody>
          <a:bodyPr/>
          <a:lstStyle/>
          <a:p>
            <a:r>
              <a:rPr lang="en-US" altLang="zh-TW" sz="3600" dirty="0"/>
              <a:t>Investment Portfolio </a:t>
            </a:r>
            <a:br>
              <a:rPr lang="en-US" altLang="zh-TW" sz="3600" dirty="0"/>
            </a:br>
            <a:r>
              <a:rPr lang="en-US" altLang="zh-TW" sz="3600" dirty="0"/>
              <a:t>Construction Module</a:t>
            </a:r>
            <a:endParaRPr lang="zh-TW" altLang="en-US" sz="3600" dirty="0"/>
          </a:p>
        </p:txBody>
      </p:sp>
      <p:sp>
        <p:nvSpPr>
          <p:cNvPr id="4" name="投影片編號版面配置區 3"/>
          <p:cNvSpPr>
            <a:spLocks noGrp="1"/>
          </p:cNvSpPr>
          <p:nvPr>
            <p:ph type="sldNum" sz="quarter" idx="12"/>
          </p:nvPr>
        </p:nvSpPr>
        <p:spPr/>
        <p:txBody>
          <a:bodyPr/>
          <a:lstStyle/>
          <a:p>
            <a:pPr>
              <a:defRPr/>
            </a:pPr>
            <a:r>
              <a:rPr lang="en-US" altLang="zh-TW" dirty="0"/>
              <a:t>   </a:t>
            </a:r>
            <a:fld id="{268DB495-9CA4-484E-A313-18E293594145}" type="slidenum">
              <a:rPr lang="en-US" altLang="zh-TW" smtClean="0"/>
              <a:pPr>
                <a:defRPr/>
              </a:pPr>
              <a:t>28</a:t>
            </a:fld>
            <a:endParaRPr lang="en-US" altLang="zh-TW" dirty="0"/>
          </a:p>
        </p:txBody>
      </p:sp>
      <mc:AlternateContent xmlns:mc="http://schemas.openxmlformats.org/markup-compatibility/2006" xmlns:a14="http://schemas.microsoft.com/office/drawing/2010/main">
        <mc:Choice Requires="a14">
          <p:sp>
            <p:nvSpPr>
              <p:cNvPr id="11" name="矩形 10"/>
              <p:cNvSpPr/>
              <p:nvPr/>
            </p:nvSpPr>
            <p:spPr>
              <a:xfrm>
                <a:off x="276672" y="3273633"/>
                <a:ext cx="7704856" cy="95263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TW" i="1" smtClean="0">
                          <a:latin typeface="Cambria Math" panose="02040503050406030204" pitchFamily="18" charset="0"/>
                        </a:rPr>
                        <m:t>𝑝𝑜𝑠𝑡</m:t>
                      </m:r>
                      <m:d>
                        <m:dPr>
                          <m:ctrlPr>
                            <a:rPr lang="zh-TW" altLang="zh-TW" b="1" i="1">
                              <a:latin typeface="Cambria Math" panose="02040503050406030204" pitchFamily="18" charset="0"/>
                            </a:rPr>
                          </m:ctrlPr>
                        </m:dPr>
                        <m:e>
                          <m:r>
                            <a:rPr lang="en-US" altLang="zh-TW" b="0" i="1" smtClean="0">
                              <a:latin typeface="Cambria Math" panose="02040503050406030204" pitchFamily="18" charset="0"/>
                            </a:rPr>
                            <m:t>𝑝</m:t>
                          </m:r>
                          <m:r>
                            <a:rPr lang="en-US" altLang="zh-TW" i="1" baseline="-25000">
                              <a:latin typeface="Cambria Math" panose="02040503050406030204" pitchFamily="18" charset="0"/>
                            </a:rPr>
                            <m:t>𝑖</m:t>
                          </m:r>
                        </m:e>
                      </m:d>
                      <m:r>
                        <a:rPr lang="en-US" altLang="zh-TW" i="1">
                          <a:latin typeface="Cambria Math" panose="02040503050406030204" pitchFamily="18" charset="0"/>
                        </a:rPr>
                        <m:t>=</m:t>
                      </m:r>
                      <m:r>
                        <a:rPr lang="en-US" altLang="zh-TW" i="1">
                          <a:latin typeface="Cambria Math" panose="02040503050406030204" pitchFamily="18" charset="0"/>
                        </a:rPr>
                        <m:t>𝛿</m:t>
                      </m:r>
                      <m:r>
                        <a:rPr lang="en-US" altLang="zh-TW" i="1">
                          <a:latin typeface="Cambria Math" panose="02040503050406030204" pitchFamily="18" charset="0"/>
                        </a:rPr>
                        <m:t>∗</m:t>
                      </m:r>
                      <m:r>
                        <a:rPr lang="en-US" altLang="zh-TW" i="1">
                          <a:latin typeface="Cambria Math" panose="02040503050406030204" pitchFamily="18" charset="0"/>
                        </a:rPr>
                        <m:t>𝑆𝑆</m:t>
                      </m:r>
                      <m:d>
                        <m:dPr>
                          <m:ctrlPr>
                            <a:rPr lang="zh-TW" altLang="zh-TW" b="1" i="1">
                              <a:latin typeface="Cambria Math" panose="02040503050406030204" pitchFamily="18" charset="0"/>
                            </a:rPr>
                          </m:ctrlPr>
                        </m:dPr>
                        <m:e>
                          <m:r>
                            <a:rPr lang="en-US" altLang="zh-TW" i="1">
                              <a:latin typeface="Cambria Math" panose="02040503050406030204" pitchFamily="18" charset="0"/>
                            </a:rPr>
                            <m:t>𝑝</m:t>
                          </m:r>
                          <m:r>
                            <a:rPr lang="en-US" altLang="zh-TW" i="1" baseline="-25000">
                              <a:latin typeface="Cambria Math" panose="02040503050406030204" pitchFamily="18" charset="0"/>
                            </a:rPr>
                            <m:t>𝑖</m:t>
                          </m:r>
                        </m:e>
                      </m:d>
                      <m:r>
                        <a:rPr lang="en-US" altLang="zh-TW" i="1">
                          <a:latin typeface="Cambria Math" panose="02040503050406030204" pitchFamily="18" charset="0"/>
                        </a:rPr>
                        <m:t>∗</m:t>
                      </m:r>
                      <m:d>
                        <m:dPr>
                          <m:ctrlPr>
                            <a:rPr lang="zh-TW" altLang="zh-TW" b="1" i="1">
                              <a:latin typeface="Cambria Math" panose="02040503050406030204" pitchFamily="18" charset="0"/>
                            </a:rPr>
                          </m:ctrlPr>
                        </m:dPr>
                        <m:e>
                          <m:r>
                            <a:rPr lang="en-US" altLang="zh-TW" i="1">
                              <a:latin typeface="Cambria Math" panose="02040503050406030204" pitchFamily="18" charset="0"/>
                            </a:rPr>
                            <m:t>𝛼</m:t>
                          </m:r>
                          <m:r>
                            <a:rPr lang="en-US" altLang="zh-TW" i="1">
                              <a:latin typeface="Cambria Math" panose="02040503050406030204" pitchFamily="18" charset="0"/>
                            </a:rPr>
                            <m:t>∗</m:t>
                          </m:r>
                          <m:r>
                            <a:rPr lang="en-US" altLang="zh-TW" i="1">
                              <a:latin typeface="Cambria Math" panose="02040503050406030204" pitchFamily="18" charset="0"/>
                            </a:rPr>
                            <m:t>𝐾𝑆</m:t>
                          </m:r>
                          <m:d>
                            <m:dPr>
                              <m:ctrlPr>
                                <a:rPr lang="zh-TW" altLang="zh-TW" b="1" i="1">
                                  <a:latin typeface="Cambria Math" panose="02040503050406030204" pitchFamily="18" charset="0"/>
                                </a:rPr>
                              </m:ctrlPr>
                            </m:dPr>
                            <m:e>
                              <m:r>
                                <a:rPr lang="en-US" altLang="zh-TW" i="1">
                                  <a:latin typeface="Cambria Math" panose="02040503050406030204" pitchFamily="18" charset="0"/>
                                </a:rPr>
                                <m:t>𝑝</m:t>
                              </m:r>
                              <m:r>
                                <a:rPr lang="en-US" altLang="zh-TW" i="1" baseline="-25000">
                                  <a:latin typeface="Cambria Math" panose="02040503050406030204" pitchFamily="18" charset="0"/>
                                </a:rPr>
                                <m:t>𝑖</m:t>
                              </m:r>
                            </m:e>
                          </m:d>
                          <m:r>
                            <a:rPr lang="en-US" altLang="zh-TW" i="1">
                              <a:latin typeface="Cambria Math" panose="02040503050406030204" pitchFamily="18" charset="0"/>
                            </a:rPr>
                            <m:t>+</m:t>
                          </m:r>
                          <m:r>
                            <a:rPr lang="en-US" altLang="zh-TW" i="1">
                              <a:latin typeface="Cambria Math" panose="02040503050406030204" pitchFamily="18" charset="0"/>
                            </a:rPr>
                            <m:t>𝛽</m:t>
                          </m:r>
                          <m:r>
                            <a:rPr lang="en-US" altLang="zh-TW" i="1">
                              <a:latin typeface="Cambria Math" panose="02040503050406030204" pitchFamily="18" charset="0"/>
                            </a:rPr>
                            <m:t>∗</m:t>
                          </m:r>
                          <m:r>
                            <a:rPr lang="en-US" altLang="zh-TW" i="1">
                              <a:latin typeface="Cambria Math" panose="02040503050406030204" pitchFamily="18" charset="0"/>
                            </a:rPr>
                            <m:t>𝐴𝑆</m:t>
                          </m:r>
                          <m:d>
                            <m:dPr>
                              <m:ctrlPr>
                                <a:rPr lang="zh-TW" altLang="zh-TW" b="1" i="1">
                                  <a:latin typeface="Cambria Math" panose="02040503050406030204" pitchFamily="18" charset="0"/>
                                </a:rPr>
                              </m:ctrlPr>
                            </m:dPr>
                            <m:e>
                              <m:r>
                                <a:rPr lang="en-US" altLang="zh-TW" b="0" i="1" smtClean="0">
                                  <a:latin typeface="Cambria Math" panose="02040503050406030204" pitchFamily="18" charset="0"/>
                                </a:rPr>
                                <m:t>𝑎𝑢𝑡h𝑜𝑟</m:t>
                              </m:r>
                              <m:r>
                                <a:rPr lang="en-US" altLang="zh-TW" b="0" i="1" smtClean="0">
                                  <a:latin typeface="Cambria Math" panose="02040503050406030204" pitchFamily="18" charset="0"/>
                                </a:rPr>
                                <m:t> </m:t>
                              </m:r>
                              <m:r>
                                <a:rPr lang="en-US" altLang="zh-TW" b="0" i="1" smtClean="0">
                                  <a:latin typeface="Cambria Math" panose="02040503050406030204" pitchFamily="18" charset="0"/>
                                </a:rPr>
                                <m:t>𝑜𝑓</m:t>
                              </m:r>
                              <m:r>
                                <a:rPr lang="en-US" altLang="zh-TW" b="0" i="1" smtClean="0">
                                  <a:latin typeface="Cambria Math" panose="02040503050406030204" pitchFamily="18" charset="0"/>
                                </a:rPr>
                                <m:t> </m:t>
                              </m:r>
                              <m:r>
                                <a:rPr lang="en-US" altLang="zh-TW" i="1">
                                  <a:latin typeface="Cambria Math" panose="02040503050406030204" pitchFamily="18" charset="0"/>
                                </a:rPr>
                                <m:t>𝑝</m:t>
                              </m:r>
                              <m:r>
                                <a:rPr lang="en-US" altLang="zh-TW" i="1" baseline="-25000">
                                  <a:latin typeface="Cambria Math" panose="02040503050406030204" pitchFamily="18" charset="0"/>
                                </a:rPr>
                                <m:t>𝑖</m:t>
                              </m:r>
                            </m:e>
                          </m:d>
                          <m:r>
                            <a:rPr lang="en-US" altLang="zh-TW" i="1">
                              <a:latin typeface="Cambria Math" panose="02040503050406030204" pitchFamily="18" charset="0"/>
                            </a:rPr>
                            <m:t>+</m:t>
                          </m:r>
                          <m:r>
                            <a:rPr lang="en-US" altLang="zh-TW" b="0" i="1" smtClean="0">
                              <a:latin typeface="Cambria Math" panose="02040503050406030204" pitchFamily="18" charset="0"/>
                            </a:rPr>
                            <m:t> </m:t>
                          </m:r>
                          <m:r>
                            <a:rPr lang="en-US" altLang="zh-TW" i="1">
                              <a:latin typeface="Cambria Math" panose="02040503050406030204" pitchFamily="18" charset="0"/>
                            </a:rPr>
                            <m:t>𝛾</m:t>
                          </m:r>
                          <m:r>
                            <a:rPr lang="en-US" altLang="zh-TW" i="1">
                              <a:latin typeface="Cambria Math" panose="02040503050406030204" pitchFamily="18" charset="0"/>
                            </a:rPr>
                            <m:t>∗</m:t>
                          </m:r>
                          <m:r>
                            <a:rPr lang="en-US" altLang="zh-TW" i="1">
                              <a:latin typeface="Cambria Math" panose="02040503050406030204" pitchFamily="18" charset="0"/>
                            </a:rPr>
                            <m:t>𝑃𝑆</m:t>
                          </m:r>
                          <m:d>
                            <m:dPr>
                              <m:ctrlPr>
                                <a:rPr lang="zh-TW" altLang="zh-TW" b="1" i="1">
                                  <a:latin typeface="Cambria Math" panose="02040503050406030204" pitchFamily="18" charset="0"/>
                                </a:rPr>
                              </m:ctrlPr>
                            </m:dPr>
                            <m:e>
                              <m:r>
                                <a:rPr lang="en-US" altLang="zh-TW" b="0" i="1" smtClean="0">
                                  <a:latin typeface="Cambria Math" panose="02040503050406030204" pitchFamily="18" charset="0"/>
                                </a:rPr>
                                <m:t>𝑎𝑢h𝑡𝑜𝑟</m:t>
                              </m:r>
                              <m:r>
                                <a:rPr lang="en-US" altLang="zh-TW" b="0" i="1" smtClean="0">
                                  <a:latin typeface="Cambria Math" panose="02040503050406030204" pitchFamily="18" charset="0"/>
                                </a:rPr>
                                <m:t> </m:t>
                              </m:r>
                              <m:r>
                                <a:rPr lang="en-US" altLang="zh-TW" b="0" i="1" smtClean="0">
                                  <a:latin typeface="Cambria Math" panose="02040503050406030204" pitchFamily="18" charset="0"/>
                                </a:rPr>
                                <m:t>𝑜𝑓𝑝𝑖</m:t>
                              </m:r>
                            </m:e>
                          </m:d>
                        </m:e>
                      </m:d>
                    </m:oMath>
                  </m:oMathPara>
                </a14:m>
                <a:endParaRPr lang="zh-TW" altLang="zh-TW" dirty="0"/>
              </a:p>
              <a:p>
                <a:pPr/>
                <a14:m>
                  <m:oMathPara xmlns:m="http://schemas.openxmlformats.org/officeDocument/2006/math">
                    <m:oMathParaPr>
                      <m:jc m:val="centerGroup"/>
                    </m:oMathParaPr>
                    <m:oMath xmlns:m="http://schemas.openxmlformats.org/officeDocument/2006/math">
                      <m:r>
                        <a:rPr lang="en-US" altLang="zh-TW" i="1">
                          <a:latin typeface="Cambria Math" panose="02040503050406030204" pitchFamily="18" charset="0"/>
                        </a:rPr>
                        <m:t>𝑤h𝑒𝑟𝑒</m:t>
                      </m:r>
                      <m:r>
                        <a:rPr lang="en-US" altLang="zh-TW" i="1">
                          <a:latin typeface="Cambria Math" panose="02040503050406030204" pitchFamily="18" charset="0"/>
                        </a:rPr>
                        <m:t> </m:t>
                      </m:r>
                      <m:r>
                        <a:rPr lang="en-US" altLang="zh-TW" i="1">
                          <a:latin typeface="Cambria Math" panose="02040503050406030204" pitchFamily="18" charset="0"/>
                        </a:rPr>
                        <m:t>𝛼</m:t>
                      </m:r>
                      <m:r>
                        <a:rPr lang="en-US" altLang="zh-TW" i="1">
                          <a:latin typeface="Cambria Math" panose="02040503050406030204" pitchFamily="18" charset="0"/>
                        </a:rPr>
                        <m:t>+</m:t>
                      </m:r>
                      <m:r>
                        <a:rPr lang="en-US" altLang="zh-TW" i="1">
                          <a:latin typeface="Cambria Math" panose="02040503050406030204" pitchFamily="18" charset="0"/>
                        </a:rPr>
                        <m:t>𝛽</m:t>
                      </m:r>
                      <m:r>
                        <a:rPr lang="en-US" altLang="zh-TW" i="1">
                          <a:latin typeface="Cambria Math" panose="02040503050406030204" pitchFamily="18" charset="0"/>
                        </a:rPr>
                        <m:t>+</m:t>
                      </m:r>
                      <m:r>
                        <a:rPr lang="en-US" altLang="zh-TW" i="1">
                          <a:latin typeface="Cambria Math" panose="02040503050406030204" pitchFamily="18" charset="0"/>
                        </a:rPr>
                        <m:t>𝛾</m:t>
                      </m:r>
                      <m:r>
                        <a:rPr lang="en-US" altLang="zh-TW" i="1">
                          <a:latin typeface="Cambria Math" panose="02040503050406030204" pitchFamily="18" charset="0"/>
                        </a:rPr>
                        <m:t>=1</m:t>
                      </m:r>
                    </m:oMath>
                  </m:oMathPara>
                </a14:m>
                <a:endParaRPr lang="zh-TW" altLang="en-US" dirty="0"/>
              </a:p>
            </p:txBody>
          </p:sp>
        </mc:Choice>
        <mc:Fallback xmlns="">
          <p:sp>
            <p:nvSpPr>
              <p:cNvPr id="11" name="矩形 10"/>
              <p:cNvSpPr>
                <a:spLocks noRot="1" noChangeAspect="1" noMove="1" noResize="1" noEditPoints="1" noAdjustHandles="1" noChangeArrowheads="1" noChangeShapeType="1" noTextEdit="1"/>
              </p:cNvSpPr>
              <p:nvPr/>
            </p:nvSpPr>
            <p:spPr>
              <a:xfrm>
                <a:off x="276672" y="3273633"/>
                <a:ext cx="7704856" cy="952633"/>
              </a:xfrm>
              <a:prstGeom prst="rect">
                <a:avLst/>
              </a:prstGeom>
              <a:blipFill>
                <a:blip r:embed="rId4"/>
                <a:stretch>
                  <a:fillRect b="-576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矩形 5"/>
              <p:cNvSpPr/>
              <p:nvPr/>
            </p:nvSpPr>
            <p:spPr>
              <a:xfrm>
                <a:off x="463115" y="5049181"/>
                <a:ext cx="7726313"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zh-TW" altLang="en-US" i="1">
                              <a:latin typeface="Cambria Math" panose="02040503050406030204" pitchFamily="18" charset="0"/>
                            </a:rPr>
                          </m:ctrlPr>
                        </m:dPr>
                        <m:e>
                          <m:r>
                            <a:rPr lang="zh-TW" altLang="en-US" b="0" i="1">
                              <a:latin typeface="Cambria Math" panose="02040503050406030204" pitchFamily="18" charset="0"/>
                            </a:rPr>
                            <m:t>𝑆𝑐𝑜𝑟𝑒𝑅𝑎𝑛𝑘</m:t>
                          </m:r>
                          <m:r>
                            <a:rPr lang="zh-TW" altLang="en-US" b="0" i="0">
                              <a:latin typeface="Cambria Math" panose="02040503050406030204" pitchFamily="18" charset="0"/>
                            </a:rPr>
                            <m:t>={</m:t>
                          </m:r>
                          <m:r>
                            <a:rPr lang="zh-TW" altLang="en-US" b="0" i="1">
                              <a:latin typeface="Cambria Math" panose="02040503050406030204" pitchFamily="18" charset="0"/>
                            </a:rPr>
                            <m:t>𝑆𝑐𝑜𝑟𝑒</m:t>
                          </m:r>
                          <m:d>
                            <m:dPr>
                              <m:ctrlPr>
                                <a:rPr lang="zh-TW" altLang="en-US" i="1">
                                  <a:latin typeface="Cambria Math" panose="02040503050406030204" pitchFamily="18" charset="0"/>
                                </a:rPr>
                              </m:ctrlPr>
                            </m:dPr>
                            <m:e>
                              <m:r>
                                <a:rPr lang="zh-TW" altLang="en-US" b="0" i="1">
                                  <a:latin typeface="Cambria Math" panose="02040503050406030204" pitchFamily="18" charset="0"/>
                                </a:rPr>
                                <m:t>𝑠𝑦𝑚𝑏𝑜𝑙</m:t>
                              </m:r>
                              <m:r>
                                <a:rPr lang="zh-TW" altLang="en-US" b="0" i="0">
                                  <a:latin typeface="Cambria Math" panose="02040503050406030204" pitchFamily="18" charset="0"/>
                                </a:rPr>
                                <m:t>1</m:t>
                              </m:r>
                            </m:e>
                          </m:d>
                          <m:r>
                            <a:rPr lang="zh-TW" altLang="en-US" b="0" i="0">
                              <a:latin typeface="Cambria Math" panose="02040503050406030204" pitchFamily="18" charset="0"/>
                            </a:rPr>
                            <m:t>,</m:t>
                          </m:r>
                          <m:r>
                            <a:rPr lang="zh-TW" altLang="en-US" b="0" i="1">
                              <a:latin typeface="Cambria Math" panose="02040503050406030204" pitchFamily="18" charset="0"/>
                            </a:rPr>
                            <m:t>𝑆𝑐𝑜𝑟𝑒</m:t>
                          </m:r>
                          <m:d>
                            <m:dPr>
                              <m:ctrlPr>
                                <a:rPr lang="zh-TW" altLang="en-US" i="1">
                                  <a:latin typeface="Cambria Math" panose="02040503050406030204" pitchFamily="18" charset="0"/>
                                </a:rPr>
                              </m:ctrlPr>
                            </m:dPr>
                            <m:e>
                              <m:r>
                                <a:rPr lang="zh-TW" altLang="en-US" b="0" i="1">
                                  <a:latin typeface="Cambria Math" panose="02040503050406030204" pitchFamily="18" charset="0"/>
                                </a:rPr>
                                <m:t>𝑠𝑦𝑚𝑏𝑜𝑙</m:t>
                              </m:r>
                              <m:r>
                                <a:rPr lang="zh-TW" altLang="en-US" b="0" i="0">
                                  <a:latin typeface="Cambria Math" panose="02040503050406030204" pitchFamily="18" charset="0"/>
                                </a:rPr>
                                <m:t>2</m:t>
                              </m:r>
                            </m:e>
                          </m:d>
                          <m:r>
                            <a:rPr lang="zh-TW" altLang="en-US" b="0" i="0">
                              <a:latin typeface="Cambria Math" panose="02040503050406030204" pitchFamily="18" charset="0"/>
                            </a:rPr>
                            <m:t>,……..</m:t>
                          </m:r>
                          <m:r>
                            <a:rPr lang="zh-TW" altLang="en-US" b="0" i="1">
                              <a:latin typeface="Cambria Math" panose="02040503050406030204" pitchFamily="18" charset="0"/>
                            </a:rPr>
                            <m:t>𝑆𝑐𝑜𝑟𝑒</m:t>
                          </m:r>
                          <m:r>
                            <a:rPr lang="zh-TW" altLang="en-US" b="0" i="0">
                              <a:latin typeface="Cambria Math" panose="02040503050406030204" pitchFamily="18" charset="0"/>
                            </a:rPr>
                            <m:t>(</m:t>
                          </m:r>
                          <m:r>
                            <a:rPr lang="zh-TW" altLang="en-US" b="0" i="1">
                              <a:latin typeface="Cambria Math" panose="02040503050406030204" pitchFamily="18" charset="0"/>
                            </a:rPr>
                            <m:t>𝑠𝑦𝑚𝑏𝑜𝑙</m:t>
                          </m:r>
                          <m:r>
                            <a:rPr lang="zh-TW" altLang="en-US" b="0" i="0">
                              <a:latin typeface="Cambria Math" panose="02040503050406030204" pitchFamily="18" charset="0"/>
                            </a:rPr>
                            <m:t>236)</m:t>
                          </m:r>
                        </m:e>
                      </m:d>
                    </m:oMath>
                  </m:oMathPara>
                </a14:m>
                <a:endParaRPr lang="zh-TW" altLang="en-US" dirty="0"/>
              </a:p>
            </p:txBody>
          </p:sp>
        </mc:Choice>
        <mc:Fallback xmlns="">
          <p:sp>
            <p:nvSpPr>
              <p:cNvPr id="6" name="矩形 5"/>
              <p:cNvSpPr>
                <a:spLocks noRot="1" noChangeAspect="1" noMove="1" noResize="1" noEditPoints="1" noAdjustHandles="1" noChangeArrowheads="1" noChangeShapeType="1" noTextEdit="1"/>
              </p:cNvSpPr>
              <p:nvPr/>
            </p:nvSpPr>
            <p:spPr>
              <a:xfrm>
                <a:off x="463115" y="5049181"/>
                <a:ext cx="7726313" cy="369332"/>
              </a:xfrm>
              <a:prstGeom prst="rect">
                <a:avLst/>
              </a:prstGeom>
              <a:blipFill>
                <a:blip r:embed="rId5"/>
                <a:stretch>
                  <a:fillRect t="-124590" r="-6946" b="-19016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矩形 6"/>
              <p:cNvSpPr/>
              <p:nvPr/>
            </p:nvSpPr>
            <p:spPr>
              <a:xfrm>
                <a:off x="-180528" y="4226266"/>
                <a:ext cx="6155722" cy="7982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smtClean="0">
                          <a:latin typeface="Cambria Math" panose="02040503050406030204" pitchFamily="18" charset="0"/>
                        </a:rPr>
                        <m:t>𝑆𝑐𝑜𝑟𝑒</m:t>
                      </m:r>
                      <m:d>
                        <m:dPr>
                          <m:ctrlPr>
                            <a:rPr lang="zh-TW" altLang="en-US" i="1">
                              <a:latin typeface="Cambria Math" panose="02040503050406030204" pitchFamily="18" charset="0"/>
                            </a:rPr>
                          </m:ctrlPr>
                        </m:dPr>
                        <m:e>
                          <m:r>
                            <a:rPr lang="zh-TW" altLang="en-US" i="1">
                              <a:latin typeface="Cambria Math" panose="02040503050406030204" pitchFamily="18" charset="0"/>
                            </a:rPr>
                            <m:t>𝑠𝑦𝑚𝑏𝑜𝑙</m:t>
                          </m:r>
                        </m:e>
                      </m:d>
                      <m:r>
                        <a:rPr lang="zh-TW" altLang="en-US" i="0">
                          <a:latin typeface="Cambria Math" panose="02040503050406030204" pitchFamily="18" charset="0"/>
                        </a:rPr>
                        <m:t>=</m:t>
                      </m:r>
                      <m:nary>
                        <m:naryPr>
                          <m:chr m:val="∑"/>
                          <m:limLoc m:val="undOvr"/>
                          <m:supHide m:val="on"/>
                          <m:ctrlPr>
                            <a:rPr lang="zh-TW" altLang="en-US" i="1">
                              <a:latin typeface="Cambria Math" panose="02040503050406030204" pitchFamily="18" charset="0"/>
                            </a:rPr>
                          </m:ctrlPr>
                        </m:naryPr>
                        <m:sub>
                          <m:r>
                            <m:rPr>
                              <m:brk/>
                            </m:rPr>
                            <a:rPr lang="en-US" altLang="zh-TW" b="0" i="1" smtClean="0">
                              <a:latin typeface="Cambria Math" panose="02040503050406030204" pitchFamily="18" charset="0"/>
                            </a:rPr>
                            <m:t>𝑝</m:t>
                          </m:r>
                          <m:r>
                            <a:rPr lang="zh-TW" altLang="en-US" i="1" baseline="-25000">
                              <a:latin typeface="Cambria Math" panose="02040503050406030204" pitchFamily="18" charset="0"/>
                            </a:rPr>
                            <m:t>𝑖</m:t>
                          </m:r>
                          <m:r>
                            <a:rPr lang="zh-TW" altLang="en-US" i="0">
                              <a:latin typeface="Cambria Math" panose="02040503050406030204" pitchFamily="18" charset="0"/>
                            </a:rPr>
                            <m:t>∈</m:t>
                          </m:r>
                          <m:r>
                            <m:rPr>
                              <m:sty m:val="p"/>
                            </m:rPr>
                            <a:rPr lang="en-US" altLang="zh-TW" b="0" i="0" smtClean="0">
                              <a:latin typeface="Cambria Math" panose="02040503050406030204" pitchFamily="18" charset="0"/>
                            </a:rPr>
                            <m:t>set</m:t>
                          </m:r>
                          <m:r>
                            <a:rPr lang="en-US" altLang="zh-TW" b="0" i="0" smtClean="0">
                              <a:latin typeface="Cambria Math" panose="02040503050406030204" pitchFamily="18" charset="0"/>
                            </a:rPr>
                            <m:t> </m:t>
                          </m:r>
                          <m:r>
                            <m:rPr>
                              <m:sty m:val="p"/>
                            </m:rPr>
                            <a:rPr lang="en-US" altLang="zh-TW" b="0" i="0" smtClean="0">
                              <a:latin typeface="Cambria Math" panose="02040503050406030204" pitchFamily="18" charset="0"/>
                            </a:rPr>
                            <m:t>of</m:t>
                          </m:r>
                          <m:r>
                            <a:rPr lang="en-US" altLang="zh-TW" b="0" i="0" smtClean="0">
                              <a:latin typeface="Cambria Math" panose="02040503050406030204" pitchFamily="18" charset="0"/>
                            </a:rPr>
                            <m:t> </m:t>
                          </m:r>
                          <m:r>
                            <m:rPr>
                              <m:sty m:val="p"/>
                            </m:rPr>
                            <a:rPr lang="en-US" altLang="zh-TW" b="0" i="0" smtClean="0">
                              <a:latin typeface="Cambria Math" panose="02040503050406030204" pitchFamily="18" charset="0"/>
                            </a:rPr>
                            <m:t>posts</m:t>
                          </m:r>
                          <m:r>
                            <a:rPr lang="zh-TW" altLang="en-US" i="0">
                              <a:latin typeface="Cambria Math" panose="02040503050406030204" pitchFamily="18" charset="0"/>
                            </a:rPr>
                            <m:t> </m:t>
                          </m:r>
                          <m:r>
                            <m:rPr>
                              <m:sty m:val="p"/>
                            </m:rPr>
                            <a:rPr lang="en-US" altLang="zh-TW" b="0" i="0" smtClean="0">
                              <a:latin typeface="Cambria Math" panose="02040503050406030204" pitchFamily="18" charset="0"/>
                            </a:rPr>
                            <m:t>on</m:t>
                          </m:r>
                          <m:r>
                            <a:rPr lang="zh-TW" altLang="en-US" i="0">
                              <a:latin typeface="Cambria Math" panose="02040503050406030204" pitchFamily="18" charset="0"/>
                            </a:rPr>
                            <m:t> </m:t>
                          </m:r>
                          <m:r>
                            <a:rPr lang="zh-TW" altLang="en-US" i="1">
                              <a:latin typeface="Cambria Math" panose="02040503050406030204" pitchFamily="18" charset="0"/>
                            </a:rPr>
                            <m:t>𝑠𝑦𝑚𝑏𝑜𝑙</m:t>
                          </m:r>
                        </m:sub>
                        <m:sup/>
                        <m:e>
                          <m:r>
                            <a:rPr lang="zh-TW" altLang="en-US" i="1">
                              <a:latin typeface="Cambria Math" panose="02040503050406030204" pitchFamily="18" charset="0"/>
                            </a:rPr>
                            <m:t>𝑝𝑜𝑠𝑡</m:t>
                          </m:r>
                          <m:d>
                            <m:dPr>
                              <m:ctrlPr>
                                <a:rPr lang="zh-TW" altLang="en-US" i="1">
                                  <a:latin typeface="Cambria Math" panose="02040503050406030204" pitchFamily="18" charset="0"/>
                                </a:rPr>
                              </m:ctrlPr>
                            </m:dPr>
                            <m:e>
                              <m:r>
                                <a:rPr lang="en-US" altLang="zh-TW" b="0" i="1" smtClean="0">
                                  <a:latin typeface="Cambria Math" panose="02040503050406030204" pitchFamily="18" charset="0"/>
                                </a:rPr>
                                <m:t>𝑝</m:t>
                              </m:r>
                              <m:r>
                                <a:rPr lang="zh-TW" altLang="en-US" i="1" baseline="-25000">
                                  <a:latin typeface="Cambria Math" panose="02040503050406030204" pitchFamily="18" charset="0"/>
                                </a:rPr>
                                <m:t>𝑖</m:t>
                              </m:r>
                            </m:e>
                          </m:d>
                        </m:e>
                      </m:nary>
                    </m:oMath>
                  </m:oMathPara>
                </a14:m>
                <a:endParaRPr lang="zh-TW" altLang="en-US" dirty="0"/>
              </a:p>
            </p:txBody>
          </p:sp>
        </mc:Choice>
        <mc:Fallback xmlns="">
          <p:sp>
            <p:nvSpPr>
              <p:cNvPr id="7" name="矩形 6"/>
              <p:cNvSpPr>
                <a:spLocks noRot="1" noChangeAspect="1" noMove="1" noResize="1" noEditPoints="1" noAdjustHandles="1" noChangeArrowheads="1" noChangeShapeType="1" noTextEdit="1"/>
              </p:cNvSpPr>
              <p:nvPr/>
            </p:nvSpPr>
            <p:spPr>
              <a:xfrm>
                <a:off x="-180528" y="4226266"/>
                <a:ext cx="6155722" cy="798232"/>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矩形 9"/>
              <p:cNvSpPr/>
              <p:nvPr/>
            </p:nvSpPr>
            <p:spPr>
              <a:xfrm>
                <a:off x="463115" y="5443780"/>
                <a:ext cx="7170133"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b="0" i="1">
                          <a:latin typeface="Cambria Math" panose="02040503050406030204" pitchFamily="18" charset="0"/>
                        </a:rPr>
                        <m:t>𝑅𝑒𝑡𝑢𝑟𝑛𝑅𝑎𝑛𝑘</m:t>
                      </m:r>
                      <m:r>
                        <a:rPr lang="zh-TW" altLang="en-US" b="0" i="0">
                          <a:latin typeface="Cambria Math" panose="02040503050406030204" pitchFamily="18" charset="0"/>
                        </a:rPr>
                        <m:t>=</m:t>
                      </m:r>
                      <m:d>
                        <m:dPr>
                          <m:begChr m:val="{"/>
                          <m:endChr m:val="}"/>
                          <m:ctrlPr>
                            <a:rPr lang="zh-TW" altLang="en-US" i="1">
                              <a:latin typeface="Cambria Math" panose="02040503050406030204" pitchFamily="18" charset="0"/>
                            </a:rPr>
                          </m:ctrlPr>
                        </m:dPr>
                        <m:e>
                          <m:r>
                            <a:rPr lang="zh-TW" altLang="en-US" b="0" i="1">
                              <a:latin typeface="Cambria Math" panose="02040503050406030204" pitchFamily="18" charset="0"/>
                            </a:rPr>
                            <m:t>𝑅𝑂𝐼</m:t>
                          </m:r>
                          <m:d>
                            <m:dPr>
                              <m:ctrlPr>
                                <a:rPr lang="zh-TW" altLang="en-US" i="1">
                                  <a:latin typeface="Cambria Math" panose="02040503050406030204" pitchFamily="18" charset="0"/>
                                </a:rPr>
                              </m:ctrlPr>
                            </m:dPr>
                            <m:e>
                              <m:r>
                                <a:rPr lang="zh-TW" altLang="en-US" b="0" i="1">
                                  <a:latin typeface="Cambria Math" panose="02040503050406030204" pitchFamily="18" charset="0"/>
                                </a:rPr>
                                <m:t>𝑠𝑦𝑚𝑏𝑜𝑙</m:t>
                              </m:r>
                              <m:r>
                                <a:rPr lang="zh-TW" altLang="en-US" b="0" i="0">
                                  <a:latin typeface="Cambria Math" panose="02040503050406030204" pitchFamily="18" charset="0"/>
                                </a:rPr>
                                <m:t>1</m:t>
                              </m:r>
                            </m:e>
                          </m:d>
                          <m:r>
                            <a:rPr lang="zh-TW" altLang="en-US" b="0" i="0">
                              <a:latin typeface="Cambria Math" panose="02040503050406030204" pitchFamily="18" charset="0"/>
                            </a:rPr>
                            <m:t>,</m:t>
                          </m:r>
                          <m:r>
                            <a:rPr lang="zh-TW" altLang="en-US" b="0" i="1">
                              <a:latin typeface="Cambria Math" panose="02040503050406030204" pitchFamily="18" charset="0"/>
                            </a:rPr>
                            <m:t>𝑅𝑂𝐼</m:t>
                          </m:r>
                          <m:d>
                            <m:dPr>
                              <m:ctrlPr>
                                <a:rPr lang="zh-TW" altLang="en-US" i="1">
                                  <a:latin typeface="Cambria Math" panose="02040503050406030204" pitchFamily="18" charset="0"/>
                                </a:rPr>
                              </m:ctrlPr>
                            </m:dPr>
                            <m:e>
                              <m:r>
                                <a:rPr lang="zh-TW" altLang="en-US" b="0" i="1">
                                  <a:latin typeface="Cambria Math" panose="02040503050406030204" pitchFamily="18" charset="0"/>
                                </a:rPr>
                                <m:t>𝑠𝑦𝑚𝑏𝑜𝑙</m:t>
                              </m:r>
                              <m:r>
                                <a:rPr lang="zh-TW" altLang="en-US" b="0" i="0">
                                  <a:latin typeface="Cambria Math" panose="02040503050406030204" pitchFamily="18" charset="0"/>
                                </a:rPr>
                                <m:t>2</m:t>
                              </m:r>
                            </m:e>
                          </m:d>
                          <m:r>
                            <a:rPr lang="zh-TW" altLang="en-US" b="0" i="0">
                              <a:latin typeface="Cambria Math" panose="02040503050406030204" pitchFamily="18" charset="0"/>
                            </a:rPr>
                            <m:t>,……</m:t>
                          </m:r>
                          <m:r>
                            <a:rPr lang="zh-TW" altLang="en-US" b="0" i="1">
                              <a:latin typeface="Cambria Math" panose="02040503050406030204" pitchFamily="18" charset="0"/>
                            </a:rPr>
                            <m:t>𝑅𝑂𝐼</m:t>
                          </m:r>
                          <m:d>
                            <m:dPr>
                              <m:ctrlPr>
                                <a:rPr lang="zh-TW" altLang="en-US" i="1">
                                  <a:latin typeface="Cambria Math" panose="02040503050406030204" pitchFamily="18" charset="0"/>
                                </a:rPr>
                              </m:ctrlPr>
                            </m:dPr>
                            <m:e>
                              <m:r>
                                <a:rPr lang="zh-TW" altLang="en-US" b="0" i="1">
                                  <a:latin typeface="Cambria Math" panose="02040503050406030204" pitchFamily="18" charset="0"/>
                                </a:rPr>
                                <m:t>𝑠𝑦𝑚𝑏𝑜𝑙</m:t>
                              </m:r>
                              <m:r>
                                <a:rPr lang="zh-TW" altLang="en-US" b="0" i="0">
                                  <a:latin typeface="Cambria Math" panose="02040503050406030204" pitchFamily="18" charset="0"/>
                                </a:rPr>
                                <m:t>236</m:t>
                              </m:r>
                            </m:e>
                          </m:d>
                        </m:e>
                      </m:d>
                    </m:oMath>
                  </m:oMathPara>
                </a14:m>
                <a:endParaRPr lang="zh-TW" altLang="en-US" dirty="0"/>
              </a:p>
            </p:txBody>
          </p:sp>
        </mc:Choice>
        <mc:Fallback xmlns="">
          <p:sp>
            <p:nvSpPr>
              <p:cNvPr id="10" name="矩形 9"/>
              <p:cNvSpPr>
                <a:spLocks noRot="1" noChangeAspect="1" noMove="1" noResize="1" noEditPoints="1" noAdjustHandles="1" noChangeArrowheads="1" noChangeShapeType="1" noTextEdit="1"/>
              </p:cNvSpPr>
              <p:nvPr/>
            </p:nvSpPr>
            <p:spPr>
              <a:xfrm>
                <a:off x="463115" y="5443780"/>
                <a:ext cx="7170133" cy="369332"/>
              </a:xfrm>
              <a:prstGeom prst="rect">
                <a:avLst/>
              </a:prstGeom>
              <a:blipFill>
                <a:blip r:embed="rId7"/>
                <a:stretch>
                  <a:fillRect b="-1475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矩形 4"/>
              <p:cNvSpPr/>
              <p:nvPr/>
            </p:nvSpPr>
            <p:spPr>
              <a:xfrm>
                <a:off x="493360" y="5806860"/>
                <a:ext cx="8404011" cy="646331"/>
              </a:xfrm>
              <a:prstGeom prst="rect">
                <a:avLst/>
              </a:prstGeom>
            </p:spPr>
            <p:txBody>
              <a:bodyPr wrap="square">
                <a:spAutoFit/>
              </a:bodyPr>
              <a:lstStyle/>
              <a:p>
                <a14:m>
                  <m:oMath xmlns:m="http://schemas.openxmlformats.org/officeDocument/2006/math">
                    <m:r>
                      <a:rPr lang="en-US" i="1" smtClean="0">
                        <a:solidFill>
                          <a:srgbClr val="0000FF"/>
                        </a:solidFill>
                        <a:latin typeface="Cambria Math" panose="02040503050406030204" pitchFamily="18" charset="0"/>
                      </a:rPr>
                      <m:t>𝑅𝑖𝑠𝑘</m:t>
                    </m:r>
                    <m:r>
                      <a:rPr lang="en-US" b="0" i="1" smtClean="0">
                        <a:solidFill>
                          <a:srgbClr val="0000FF"/>
                        </a:solidFill>
                        <a:latin typeface="Cambria Math" panose="02040503050406030204" pitchFamily="18" charset="0"/>
                      </a:rPr>
                      <m:t>𝑇𝑦𝑝𝑒</m:t>
                    </m:r>
                    <m:d>
                      <m:dPr>
                        <m:ctrlPr>
                          <a:rPr lang="en-US" i="1">
                            <a:solidFill>
                              <a:srgbClr val="0000FF"/>
                            </a:solidFill>
                            <a:latin typeface="Cambria Math" panose="02040503050406030204" pitchFamily="18" charset="0"/>
                          </a:rPr>
                        </m:ctrlPr>
                      </m:dPr>
                      <m:e>
                        <m:r>
                          <a:rPr lang="en-US" i="1">
                            <a:solidFill>
                              <a:srgbClr val="0000FF"/>
                            </a:solidFill>
                            <a:latin typeface="Cambria Math" panose="02040503050406030204" pitchFamily="18" charset="0"/>
                          </a:rPr>
                          <m:t>𝑆𝑦𝑚𝑏𝑜𝑙</m:t>
                        </m:r>
                      </m:e>
                    </m:d>
                  </m:oMath>
                </a14:m>
                <a:r>
                  <a:rPr lang="en-US" i="1" dirty="0" smtClean="0">
                    <a:solidFill>
                      <a:srgbClr val="0000FF"/>
                    </a:solidFill>
                    <a:latin typeface="Calibri" panose="020F0502020204030204" pitchFamily="34" charset="0"/>
                    <a:cs typeface="Calibri" panose="020F0502020204030204" pitchFamily="34" charset="0"/>
                  </a:rPr>
                  <a:t>= S</a:t>
                </a:r>
                <a14:m>
                  <m:oMath xmlns:m="http://schemas.openxmlformats.org/officeDocument/2006/math">
                    <m:r>
                      <a:rPr lang="en-US" i="1">
                        <a:solidFill>
                          <a:srgbClr val="0000FF"/>
                        </a:solidFill>
                        <a:latin typeface="Cambria Math" panose="02040503050406030204" pitchFamily="18" charset="0"/>
                      </a:rPr>
                      <m:t>𝑜𝑟𝑒𝑅𝑎𝑛𝑘</m:t>
                    </m:r>
                    <m:d>
                      <m:dPr>
                        <m:ctrlPr>
                          <a:rPr lang="en-US" i="1">
                            <a:solidFill>
                              <a:srgbClr val="0000FF"/>
                            </a:solidFill>
                            <a:latin typeface="Cambria Math" panose="02040503050406030204" pitchFamily="18" charset="0"/>
                          </a:rPr>
                        </m:ctrlPr>
                      </m:dPr>
                      <m:e>
                        <m:r>
                          <a:rPr lang="en-US" i="1">
                            <a:solidFill>
                              <a:srgbClr val="0000FF"/>
                            </a:solidFill>
                            <a:latin typeface="Cambria Math" panose="02040503050406030204" pitchFamily="18" charset="0"/>
                          </a:rPr>
                          <m:t>𝑆𝑦𝑚𝑏𝑜𝑙</m:t>
                        </m:r>
                      </m:e>
                    </m:d>
                    <m:r>
                      <a:rPr lang="en-US" i="0">
                        <a:solidFill>
                          <a:srgbClr val="0000FF"/>
                        </a:solidFill>
                        <a:latin typeface="Cambria Math" panose="02040503050406030204" pitchFamily="18" charset="0"/>
                      </a:rPr>
                      <m:t>+</m:t>
                    </m:r>
                    <m:r>
                      <a:rPr lang="en-US" i="1">
                        <a:solidFill>
                          <a:srgbClr val="0000FF"/>
                        </a:solidFill>
                        <a:latin typeface="Cambria Math" panose="02040503050406030204" pitchFamily="18" charset="0"/>
                      </a:rPr>
                      <m:t>𝑅𝑒𝑡𝑢𝑟𝑛𝑅𝑎𝑛𝑘</m:t>
                    </m:r>
                    <m:d>
                      <m:dPr>
                        <m:ctrlPr>
                          <a:rPr lang="en-US" i="1">
                            <a:solidFill>
                              <a:srgbClr val="0000FF"/>
                            </a:solidFill>
                            <a:latin typeface="Cambria Math" panose="02040503050406030204" pitchFamily="18" charset="0"/>
                          </a:rPr>
                        </m:ctrlPr>
                      </m:dPr>
                      <m:e>
                        <m:r>
                          <a:rPr lang="en-US" i="1">
                            <a:solidFill>
                              <a:srgbClr val="0000FF"/>
                            </a:solidFill>
                            <a:latin typeface="Cambria Math" panose="02040503050406030204" pitchFamily="18" charset="0"/>
                          </a:rPr>
                          <m:t>𝑆𝑦𝑚𝑏𝑜𝑙</m:t>
                        </m:r>
                      </m:e>
                    </m:d>
                  </m:oMath>
                </a14:m>
                <a:r>
                  <a:rPr lang="en-US" dirty="0" smtClean="0">
                    <a:solidFill>
                      <a:srgbClr val="0000FF"/>
                    </a:solidFill>
                    <a:latin typeface="Calibri" panose="020F0502020204030204" pitchFamily="34" charset="0"/>
                    <a:cs typeface="Calibri" panose="020F0502020204030204" pitchFamily="34" charset="0"/>
                  </a:rPr>
                  <a:t>, </a:t>
                </a:r>
                <a14:m>
                  <m:oMath xmlns:m="http://schemas.openxmlformats.org/officeDocument/2006/math">
                    <m:r>
                      <a:rPr lang="en-US" i="1">
                        <a:solidFill>
                          <a:srgbClr val="0000FF"/>
                        </a:solidFill>
                        <a:latin typeface="Cambria Math" panose="02040503050406030204" pitchFamily="18" charset="0"/>
                      </a:rPr>
                      <m:t>𝑅𝑖𝑠𝑘𝑇𝑦𝑝𝑒</m:t>
                    </m:r>
                    <m:r>
                      <a:rPr lang="en-US" b="0" i="1" smtClean="0">
                        <a:solidFill>
                          <a:srgbClr val="0000FF"/>
                        </a:solidFill>
                        <a:latin typeface="Cambria Math" panose="02040503050406030204" pitchFamily="18" charset="0"/>
                      </a:rPr>
                      <m:t>=</m:t>
                    </m:r>
                    <m:r>
                      <a:rPr lang="en-US" b="0" i="1" smtClean="0">
                        <a:solidFill>
                          <a:srgbClr val="0000FF"/>
                        </a:solidFill>
                        <a:latin typeface="Cambria Math" panose="02040503050406030204" pitchFamily="18" charset="0"/>
                      </a:rPr>
                      <m:t>𝐻𝑖𝑔h𝑅𝑖𝑠𝑘</m:t>
                    </m:r>
                    <m:r>
                      <a:rPr lang="en-US" b="0" i="1" smtClean="0">
                        <a:solidFill>
                          <a:srgbClr val="0000FF"/>
                        </a:solidFill>
                        <a:latin typeface="Cambria Math" panose="02040503050406030204" pitchFamily="18" charset="0"/>
                      </a:rPr>
                      <m:t>, </m:t>
                    </m:r>
                    <m:r>
                      <a:rPr lang="en-US" b="0" i="1" smtClean="0">
                        <a:solidFill>
                          <a:srgbClr val="0000FF"/>
                        </a:solidFill>
                        <a:latin typeface="Cambria Math" panose="02040503050406030204" pitchFamily="18" charset="0"/>
                      </a:rPr>
                      <m:t>𝑁𝑒𝑢𝑎𝑙</m:t>
                    </m:r>
                    <m:r>
                      <a:rPr lang="en-US" b="0" i="1" smtClean="0">
                        <a:solidFill>
                          <a:srgbClr val="0000FF"/>
                        </a:solidFill>
                        <a:latin typeface="Cambria Math" panose="02040503050406030204" pitchFamily="18" charset="0"/>
                      </a:rPr>
                      <m:t> </m:t>
                    </m:r>
                    <m:r>
                      <a:rPr lang="en-US" b="0" i="1" smtClean="0">
                        <a:solidFill>
                          <a:srgbClr val="0000FF"/>
                        </a:solidFill>
                        <a:latin typeface="Cambria Math" panose="02040503050406030204" pitchFamily="18" charset="0"/>
                      </a:rPr>
                      <m:t>𝑅𝑖𝑠𝑘</m:t>
                    </m:r>
                    <m:r>
                      <a:rPr lang="en-US" b="0" i="1" smtClean="0">
                        <a:solidFill>
                          <a:srgbClr val="0000FF"/>
                        </a:solidFill>
                        <a:latin typeface="Cambria Math" panose="02040503050406030204" pitchFamily="18" charset="0"/>
                      </a:rPr>
                      <m:t>, </m:t>
                    </m:r>
                    <m:r>
                      <a:rPr lang="en-US" b="0" i="1" smtClean="0">
                        <a:solidFill>
                          <a:srgbClr val="0000FF"/>
                        </a:solidFill>
                        <a:latin typeface="Cambria Math" panose="02040503050406030204" pitchFamily="18" charset="0"/>
                      </a:rPr>
                      <m:t>𝐿𝑜𝑤𝑅𝑖𝑠𝑘</m:t>
                    </m:r>
                  </m:oMath>
                </a14:m>
                <a:endParaRPr lang="en-US" dirty="0">
                  <a:solidFill>
                    <a:srgbClr val="0000FF"/>
                  </a:solidFill>
                  <a:latin typeface="Calibri" panose="020F0502020204030204" pitchFamily="34" charset="0"/>
                  <a:cs typeface="Calibri" panose="020F0502020204030204" pitchFamily="34"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93360" y="5806860"/>
                <a:ext cx="8404011" cy="646331"/>
              </a:xfrm>
              <a:prstGeom prst="rect">
                <a:avLst/>
              </a:prstGeom>
              <a:blipFill>
                <a:blip r:embed="rId8"/>
                <a:stretch>
                  <a:fillRect l="-218" t="-5660" b="-6604"/>
                </a:stretch>
              </a:blipFill>
            </p:spPr>
            <p:txBody>
              <a:bodyPr/>
              <a:lstStyle/>
              <a:p>
                <a:r>
                  <a:rPr lang="en-US">
                    <a:noFill/>
                  </a:rPr>
                  <a:t> </a:t>
                </a:r>
              </a:p>
            </p:txBody>
          </p:sp>
        </mc:Fallback>
      </mc:AlternateContent>
    </p:spTree>
    <p:extLst>
      <p:ext uri="{BB962C8B-B14F-4D97-AF65-F5344CB8AC3E}">
        <p14:creationId xmlns:p14="http://schemas.microsoft.com/office/powerpoint/2010/main" val="107421731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標題 1"/>
          <p:cNvSpPr>
            <a:spLocks noGrp="1"/>
          </p:cNvSpPr>
          <p:nvPr>
            <p:ph type="title"/>
          </p:nvPr>
        </p:nvSpPr>
        <p:spPr/>
        <p:txBody>
          <a:bodyPr/>
          <a:lstStyle/>
          <a:p>
            <a:r>
              <a:rPr lang="en-US" altLang="zh-TW" dirty="0"/>
              <a:t> </a:t>
            </a:r>
            <a:r>
              <a:rPr lang="en-US" altLang="zh-TW" dirty="0" smtClean="0"/>
              <a:t>Experiment: Flow of Analysis</a:t>
            </a:r>
            <a:endParaRPr lang="zh-TW" altLang="en-US" dirty="0"/>
          </a:p>
        </p:txBody>
      </p:sp>
      <p:sp>
        <p:nvSpPr>
          <p:cNvPr id="28675"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F401C5B4-FFC1-4FDE-84AC-AC2351692A65}" type="slidenum">
              <a:rPr kumimoji="0" lang="en-US" altLang="zh-TW" sz="1400" smtClean="0">
                <a:ea typeface="新細明體" panose="02020500000000000000" pitchFamily="18" charset="-120"/>
              </a:rPr>
              <a:pPr>
                <a:spcBef>
                  <a:spcPct val="0"/>
                </a:spcBef>
                <a:buFontTx/>
                <a:buNone/>
              </a:pPr>
              <a:t>29</a:t>
            </a:fld>
            <a:endParaRPr kumimoji="0" lang="en-US" altLang="zh-TW" sz="1400">
              <a:ea typeface="新細明體" panose="02020500000000000000" pitchFamily="18" charset="-120"/>
            </a:endParaRPr>
          </a:p>
        </p:txBody>
      </p:sp>
      <p:pic>
        <p:nvPicPr>
          <p:cNvPr id="2" name="圖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8881" y="1855971"/>
            <a:ext cx="8748464" cy="3928696"/>
          </a:xfrm>
          <a:prstGeom prst="rect">
            <a:avLst/>
          </a:prstGeom>
        </p:spPr>
      </p:pic>
      <p:sp>
        <p:nvSpPr>
          <p:cNvPr id="3" name="文字方塊 2"/>
          <p:cNvSpPr txBox="1"/>
          <p:nvPr/>
        </p:nvSpPr>
        <p:spPr>
          <a:xfrm>
            <a:off x="3419872" y="1556792"/>
            <a:ext cx="4357540" cy="400110"/>
          </a:xfrm>
          <a:prstGeom prst="rect">
            <a:avLst/>
          </a:prstGeom>
          <a:noFill/>
        </p:spPr>
        <p:txBody>
          <a:bodyPr wrap="none" rtlCol="0">
            <a:spAutoFit/>
          </a:bodyPr>
          <a:lstStyle/>
          <a:p>
            <a:r>
              <a:rPr lang="en-US" sz="2000" b="1" dirty="0" smtClean="0">
                <a:solidFill>
                  <a:srgbClr val="FF0000"/>
                </a:solidFill>
              </a:rPr>
              <a:t>Club</a:t>
            </a:r>
            <a:r>
              <a:rPr lang="en-US" sz="2000" dirty="0" smtClean="0">
                <a:solidFill>
                  <a:srgbClr val="FF0000"/>
                </a:solidFill>
              </a:rPr>
              <a:t> Preference Analysis</a:t>
            </a:r>
            <a:r>
              <a:rPr lang="zh-TW" altLang="en-US" sz="2000" dirty="0" smtClean="0">
                <a:solidFill>
                  <a:srgbClr val="FF0000"/>
                </a:solidFill>
              </a:rPr>
              <a:t> </a:t>
            </a:r>
            <a:r>
              <a:rPr lang="en-US" altLang="zh-TW" sz="2000" dirty="0" smtClean="0">
                <a:solidFill>
                  <a:srgbClr val="FF0000"/>
                </a:solidFill>
              </a:rPr>
              <a:t>(risk type)</a:t>
            </a:r>
            <a:r>
              <a:rPr lang="en-US" sz="2000" dirty="0" smtClean="0">
                <a:solidFill>
                  <a:srgbClr val="FF0000"/>
                </a:solidFill>
              </a:rPr>
              <a:t> </a:t>
            </a:r>
            <a:endParaRPr lang="en-US" sz="2000" dirty="0">
              <a:solidFill>
                <a:srgbClr val="FF0000"/>
              </a:solidFill>
            </a:endParaRPr>
          </a:p>
        </p:txBody>
      </p:sp>
      <p:sp>
        <p:nvSpPr>
          <p:cNvPr id="6" name="文字方塊 5"/>
          <p:cNvSpPr txBox="1"/>
          <p:nvPr/>
        </p:nvSpPr>
        <p:spPr>
          <a:xfrm>
            <a:off x="3347864" y="5801051"/>
            <a:ext cx="4698979" cy="400110"/>
          </a:xfrm>
          <a:prstGeom prst="rect">
            <a:avLst/>
          </a:prstGeom>
          <a:noFill/>
        </p:spPr>
        <p:txBody>
          <a:bodyPr wrap="none" rtlCol="0">
            <a:spAutoFit/>
          </a:bodyPr>
          <a:lstStyle/>
          <a:p>
            <a:r>
              <a:rPr lang="en-US" sz="2000" b="1" dirty="0" smtClean="0">
                <a:solidFill>
                  <a:srgbClr val="FF0000"/>
                </a:solidFill>
              </a:rPr>
              <a:t>Stock</a:t>
            </a:r>
            <a:r>
              <a:rPr lang="en-US" sz="2000" dirty="0" smtClean="0">
                <a:solidFill>
                  <a:srgbClr val="FF0000"/>
                </a:solidFill>
              </a:rPr>
              <a:t> Performance Analysis </a:t>
            </a:r>
            <a:r>
              <a:rPr lang="en-US" altLang="zh-TW" sz="2000" dirty="0">
                <a:solidFill>
                  <a:srgbClr val="FF0000"/>
                </a:solidFill>
              </a:rPr>
              <a:t>(risk type)</a:t>
            </a:r>
            <a:r>
              <a:rPr lang="en-US" sz="2000" dirty="0" smtClean="0">
                <a:solidFill>
                  <a:srgbClr val="FF0000"/>
                </a:solidFill>
              </a:rPr>
              <a:t> </a:t>
            </a:r>
            <a:endParaRPr lang="en-US" sz="2000" dirty="0">
              <a:solidFill>
                <a:srgbClr val="FF0000"/>
              </a:solidFill>
            </a:endParaRPr>
          </a:p>
        </p:txBody>
      </p:sp>
    </p:spTree>
    <p:extLst>
      <p:ext uri="{BB962C8B-B14F-4D97-AF65-F5344CB8AC3E}">
        <p14:creationId xmlns:p14="http://schemas.microsoft.com/office/powerpoint/2010/main" val="1613656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內容版面配置區 2"/>
          <p:cNvSpPr>
            <a:spLocks noGrp="1"/>
          </p:cNvSpPr>
          <p:nvPr>
            <p:ph idx="1"/>
          </p:nvPr>
        </p:nvSpPr>
        <p:spPr>
          <a:xfrm>
            <a:off x="323528" y="1318420"/>
            <a:ext cx="8568952" cy="1034627"/>
          </a:xfrm>
        </p:spPr>
        <p:txBody>
          <a:bodyPr/>
          <a:lstStyle/>
          <a:p>
            <a:pPr marL="342900" lvl="1" indent="-342900" eaLnBrk="1" hangingPunct="1">
              <a:spcAft>
                <a:spcPts val="600"/>
              </a:spcAft>
              <a:buClr>
                <a:schemeClr val="tx1">
                  <a:lumMod val="95000"/>
                  <a:lumOff val="5000"/>
                </a:schemeClr>
              </a:buClr>
              <a:buChar char="•"/>
            </a:pPr>
            <a:r>
              <a:rPr lang="en-US" altLang="zh-TW" sz="2400" dirty="0" smtClean="0">
                <a:cs typeface="+mn-cs"/>
              </a:rPr>
              <a:t>Global</a:t>
            </a:r>
            <a:r>
              <a:rPr lang="zh-TW" altLang="en-US" sz="2400" dirty="0" smtClean="0">
                <a:solidFill>
                  <a:srgbClr val="0000FF"/>
                </a:solidFill>
                <a:cs typeface="+mn-cs"/>
              </a:rPr>
              <a:t> </a:t>
            </a:r>
            <a:r>
              <a:rPr lang="en-US" altLang="zh-TW" sz="2400" dirty="0" smtClean="0">
                <a:solidFill>
                  <a:srgbClr val="0000FF"/>
                </a:solidFill>
                <a:cs typeface="+mn-cs"/>
              </a:rPr>
              <a:t>negative</a:t>
            </a:r>
            <a:r>
              <a:rPr lang="zh-TW" altLang="en-US" sz="2400" dirty="0" smtClean="0">
                <a:solidFill>
                  <a:srgbClr val="0000FF"/>
                </a:solidFill>
                <a:cs typeface="+mn-cs"/>
              </a:rPr>
              <a:t> </a:t>
            </a:r>
            <a:r>
              <a:rPr lang="en-US" altLang="zh-TW" sz="2400" dirty="0" smtClean="0">
                <a:cs typeface="+mn-cs"/>
              </a:rPr>
              <a:t>interest</a:t>
            </a:r>
            <a:r>
              <a:rPr lang="zh-TW" altLang="en-US" sz="2400" dirty="0" smtClean="0">
                <a:cs typeface="+mn-cs"/>
              </a:rPr>
              <a:t> </a:t>
            </a:r>
            <a:r>
              <a:rPr lang="en-US" altLang="zh-TW" sz="2400" dirty="0" smtClean="0">
                <a:cs typeface="+mn-cs"/>
              </a:rPr>
              <a:t>rate</a:t>
            </a:r>
            <a:r>
              <a:rPr lang="zh-TW" altLang="en-US" sz="2400" dirty="0" smtClean="0">
                <a:cs typeface="+mn-cs"/>
              </a:rPr>
              <a:t> </a:t>
            </a:r>
            <a:r>
              <a:rPr lang="en-US" altLang="zh-TW" sz="2400" dirty="0" smtClean="0">
                <a:cs typeface="+mn-cs"/>
              </a:rPr>
              <a:t>from</a:t>
            </a:r>
            <a:r>
              <a:rPr lang="zh-TW" altLang="en-US" sz="2400" dirty="0" smtClean="0">
                <a:cs typeface="+mn-cs"/>
              </a:rPr>
              <a:t> </a:t>
            </a:r>
            <a:r>
              <a:rPr lang="en-US" altLang="zh-TW" sz="2400" dirty="0"/>
              <a:t>Europe’s</a:t>
            </a:r>
            <a:r>
              <a:rPr lang="zh-TW" altLang="en-US" sz="2400" dirty="0"/>
              <a:t> </a:t>
            </a:r>
            <a:r>
              <a:rPr lang="en-US" altLang="zh-TW" sz="2400" dirty="0" smtClean="0"/>
              <a:t>banks </a:t>
            </a:r>
            <a:r>
              <a:rPr lang="en-US" altLang="zh-TW" sz="2400" dirty="0" smtClean="0">
                <a:cs typeface="+mn-cs"/>
              </a:rPr>
              <a:t>:</a:t>
            </a:r>
          </a:p>
          <a:p>
            <a:pPr lvl="1" eaLnBrk="1" hangingPunct="1">
              <a:spcAft>
                <a:spcPts val="600"/>
              </a:spcAft>
              <a:buClr>
                <a:schemeClr val="tx1">
                  <a:lumMod val="95000"/>
                  <a:lumOff val="5000"/>
                </a:schemeClr>
              </a:buClr>
            </a:pPr>
            <a:r>
              <a:rPr lang="en-US" altLang="zh-TW" dirty="0" smtClean="0">
                <a:cs typeface="Times New Roman"/>
              </a:rPr>
              <a:t>Encourage</a:t>
            </a:r>
            <a:r>
              <a:rPr lang="zh-TW" altLang="en-US" dirty="0" smtClean="0">
                <a:cs typeface="Times New Roman"/>
              </a:rPr>
              <a:t> </a:t>
            </a:r>
            <a:r>
              <a:rPr lang="en-US" altLang="zh-TW" dirty="0" smtClean="0">
                <a:cs typeface="Times New Roman"/>
              </a:rPr>
              <a:t>investors</a:t>
            </a:r>
            <a:r>
              <a:rPr lang="zh-TW" altLang="en-US" dirty="0" smtClean="0">
                <a:cs typeface="Times New Roman"/>
              </a:rPr>
              <a:t> </a:t>
            </a:r>
            <a:r>
              <a:rPr lang="en-US" altLang="zh-TW" dirty="0" smtClean="0">
                <a:cs typeface="Times New Roman"/>
              </a:rPr>
              <a:t>to</a:t>
            </a:r>
            <a:r>
              <a:rPr lang="zh-TW" altLang="en-US" dirty="0" smtClean="0">
                <a:cs typeface="Times New Roman"/>
              </a:rPr>
              <a:t> </a:t>
            </a:r>
            <a:r>
              <a:rPr lang="en-US" altLang="zh-TW" dirty="0" smtClean="0">
                <a:cs typeface="Times New Roman"/>
              </a:rPr>
              <a:t>seek</a:t>
            </a:r>
            <a:r>
              <a:rPr lang="zh-TW" altLang="en-US" dirty="0" smtClean="0">
                <a:cs typeface="Times New Roman"/>
              </a:rPr>
              <a:t> </a:t>
            </a:r>
            <a:r>
              <a:rPr lang="en-US" altLang="zh-TW" dirty="0" smtClean="0">
                <a:cs typeface="Times New Roman"/>
              </a:rPr>
              <a:t>higher</a:t>
            </a:r>
            <a:r>
              <a:rPr lang="zh-TW" altLang="en-US" dirty="0" smtClean="0">
                <a:cs typeface="Times New Roman"/>
              </a:rPr>
              <a:t> </a:t>
            </a:r>
            <a:r>
              <a:rPr lang="en-US" altLang="zh-TW" dirty="0" smtClean="0">
                <a:cs typeface="Times New Roman"/>
              </a:rPr>
              <a:t>return</a:t>
            </a:r>
            <a:r>
              <a:rPr lang="en-US" altLang="zh-TW" dirty="0"/>
              <a:t> </a:t>
            </a:r>
            <a:r>
              <a:rPr lang="en-US" altLang="zh-TW" dirty="0">
                <a:solidFill>
                  <a:schemeClr val="bg1">
                    <a:lumMod val="65000"/>
                  </a:schemeClr>
                </a:solidFill>
              </a:rPr>
              <a:t>(Simon Kennedy 2017</a:t>
            </a:r>
            <a:r>
              <a:rPr lang="en-US" altLang="zh-TW" dirty="0" smtClean="0">
                <a:solidFill>
                  <a:schemeClr val="bg1">
                    <a:lumMod val="65000"/>
                  </a:schemeClr>
                </a:solidFill>
              </a:rPr>
              <a:t>)</a:t>
            </a:r>
            <a:endParaRPr lang="en-US" altLang="zh-TW" dirty="0">
              <a:solidFill>
                <a:schemeClr val="bg1">
                  <a:lumMod val="50000"/>
                </a:schemeClr>
              </a:solidFill>
              <a:latin typeface="+mj-lt"/>
              <a:cs typeface="Times New Roman"/>
            </a:endParaRPr>
          </a:p>
        </p:txBody>
      </p:sp>
      <p:sp>
        <p:nvSpPr>
          <p:cNvPr id="10242" name="標題 1"/>
          <p:cNvSpPr>
            <a:spLocks noGrp="1"/>
          </p:cNvSpPr>
          <p:nvPr>
            <p:ph type="title"/>
          </p:nvPr>
        </p:nvSpPr>
        <p:spPr/>
        <p:txBody>
          <a:bodyPr/>
          <a:lstStyle/>
          <a:p>
            <a:r>
              <a:rPr lang="en-US" altLang="zh-TW" dirty="0"/>
              <a:t>Background</a:t>
            </a:r>
            <a:endParaRPr lang="zh-TW" altLang="en-US" dirty="0"/>
          </a:p>
        </p:txBody>
      </p:sp>
      <p:sp>
        <p:nvSpPr>
          <p:cNvPr id="10244"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38140392-D36C-41A5-B595-8B39E2EB7C0A}" type="slidenum">
              <a:rPr kumimoji="0" lang="en-US" altLang="zh-TW" sz="1400" smtClean="0">
                <a:ea typeface="新細明體" panose="02020500000000000000" pitchFamily="18" charset="-120"/>
              </a:rPr>
              <a:pPr>
                <a:spcBef>
                  <a:spcPct val="0"/>
                </a:spcBef>
                <a:buFontTx/>
                <a:buNone/>
              </a:pPr>
              <a:t>3</a:t>
            </a:fld>
            <a:endParaRPr kumimoji="0" lang="en-US" altLang="zh-TW" sz="1400" dirty="0">
              <a:ea typeface="新細明體" panose="02020500000000000000" pitchFamily="18" charset="-120"/>
            </a:endParaRPr>
          </a:p>
        </p:txBody>
      </p:sp>
      <p:sp>
        <p:nvSpPr>
          <p:cNvPr id="7" name="內容版面配置區 2"/>
          <p:cNvSpPr txBox="1">
            <a:spLocks/>
          </p:cNvSpPr>
          <p:nvPr/>
        </p:nvSpPr>
        <p:spPr bwMode="auto">
          <a:xfrm>
            <a:off x="340192" y="2387146"/>
            <a:ext cx="8640960" cy="2880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pPr marL="342900" lvl="1" indent="-342900" eaLnBrk="1" hangingPunct="1">
              <a:spcAft>
                <a:spcPts val="600"/>
              </a:spcAft>
              <a:buClr>
                <a:schemeClr val="tx1">
                  <a:lumMod val="95000"/>
                  <a:lumOff val="5000"/>
                </a:schemeClr>
              </a:buClr>
              <a:buFontTx/>
              <a:buChar char="•"/>
            </a:pPr>
            <a:r>
              <a:rPr lang="en-US" altLang="zh-TW" sz="2400" kern="0" dirty="0" smtClean="0">
                <a:cs typeface="+mn-cs"/>
              </a:rPr>
              <a:t>Investment</a:t>
            </a:r>
            <a:r>
              <a:rPr lang="zh-TW" altLang="en-US" sz="2400" kern="0" dirty="0" smtClean="0">
                <a:cs typeface="+mn-cs"/>
              </a:rPr>
              <a:t> </a:t>
            </a:r>
            <a:r>
              <a:rPr lang="en-US" altLang="zh-TW" sz="2400" kern="0" dirty="0" smtClean="0">
                <a:cs typeface="+mn-cs"/>
              </a:rPr>
              <a:t>club:</a:t>
            </a:r>
          </a:p>
          <a:p>
            <a:pPr lvl="1" eaLnBrk="1" hangingPunct="1">
              <a:spcAft>
                <a:spcPts val="600"/>
              </a:spcAft>
              <a:buClr>
                <a:schemeClr val="tx1">
                  <a:lumMod val="95000"/>
                  <a:lumOff val="5000"/>
                </a:schemeClr>
              </a:buClr>
            </a:pPr>
            <a:r>
              <a:rPr lang="en-US" altLang="zh-TW" dirty="0" smtClean="0"/>
              <a:t>Investors</a:t>
            </a:r>
            <a:r>
              <a:rPr lang="zh-TW" altLang="en-US" dirty="0" smtClean="0"/>
              <a:t> </a:t>
            </a:r>
            <a:r>
              <a:rPr lang="en-US" altLang="zh-TW" dirty="0" smtClean="0">
                <a:solidFill>
                  <a:srgbClr val="0000FF"/>
                </a:solidFill>
              </a:rPr>
              <a:t>learn</a:t>
            </a:r>
            <a:r>
              <a:rPr lang="zh-TW" altLang="en-US" dirty="0" smtClean="0">
                <a:solidFill>
                  <a:srgbClr val="0000FF"/>
                </a:solidFill>
              </a:rPr>
              <a:t> </a:t>
            </a:r>
            <a:r>
              <a:rPr lang="en-US" altLang="zh-TW" dirty="0" smtClean="0">
                <a:solidFill>
                  <a:srgbClr val="0000FF"/>
                </a:solidFill>
              </a:rPr>
              <a:t>investing</a:t>
            </a:r>
            <a:r>
              <a:rPr lang="zh-TW" altLang="en-US" dirty="0" smtClean="0">
                <a:solidFill>
                  <a:srgbClr val="0000FF"/>
                </a:solidFill>
              </a:rPr>
              <a:t> </a:t>
            </a:r>
            <a:r>
              <a:rPr lang="en-US" altLang="zh-TW" dirty="0" smtClean="0">
                <a:solidFill>
                  <a:srgbClr val="0000FF"/>
                </a:solidFill>
              </a:rPr>
              <a:t>and</a:t>
            </a:r>
            <a:r>
              <a:rPr lang="zh-TW" altLang="en-US" dirty="0" smtClean="0">
                <a:solidFill>
                  <a:srgbClr val="0000FF"/>
                </a:solidFill>
              </a:rPr>
              <a:t> </a:t>
            </a:r>
            <a:r>
              <a:rPr lang="en-US" altLang="zh-TW" dirty="0" smtClean="0">
                <a:solidFill>
                  <a:srgbClr val="0000FF"/>
                </a:solidFill>
              </a:rPr>
              <a:t>manage</a:t>
            </a:r>
            <a:r>
              <a:rPr lang="zh-TW" altLang="en-US" dirty="0" smtClean="0">
                <a:solidFill>
                  <a:srgbClr val="0000FF"/>
                </a:solidFill>
              </a:rPr>
              <a:t> </a:t>
            </a:r>
            <a:r>
              <a:rPr lang="en-US" altLang="zh-TW" dirty="0" smtClean="0">
                <a:solidFill>
                  <a:srgbClr val="0000FF"/>
                </a:solidFill>
              </a:rPr>
              <a:t>assets</a:t>
            </a:r>
            <a:r>
              <a:rPr lang="zh-TW" altLang="en-US" dirty="0" smtClean="0">
                <a:solidFill>
                  <a:srgbClr val="0000FF"/>
                </a:solidFill>
              </a:rPr>
              <a:t> </a:t>
            </a:r>
            <a:r>
              <a:rPr lang="en-US" altLang="zh-TW" dirty="0" smtClean="0"/>
              <a:t>together</a:t>
            </a:r>
          </a:p>
          <a:p>
            <a:pPr lvl="1" eaLnBrk="1" hangingPunct="1">
              <a:spcAft>
                <a:spcPts val="600"/>
              </a:spcAft>
              <a:buClr>
                <a:schemeClr val="tx1">
                  <a:lumMod val="95000"/>
                  <a:lumOff val="5000"/>
                </a:schemeClr>
              </a:buClr>
            </a:pPr>
            <a:r>
              <a:rPr lang="nb-NO" altLang="zh-TW" dirty="0" smtClean="0"/>
              <a:t>BetterInvesting </a:t>
            </a:r>
            <a:r>
              <a:rPr lang="nb-NO" altLang="zh-TW" dirty="0"/>
              <a:t>100 </a:t>
            </a:r>
            <a:r>
              <a:rPr lang="nb-NO" altLang="zh-TW" dirty="0" smtClean="0"/>
              <a:t>Index (BIXX)- myclub’s pofolio</a:t>
            </a:r>
            <a:r>
              <a:rPr lang="zh-TW" altLang="en-US" dirty="0" smtClean="0"/>
              <a:t> </a:t>
            </a:r>
            <a:r>
              <a:rPr lang="en-US" altLang="zh-TW" dirty="0"/>
              <a:t>increased </a:t>
            </a:r>
            <a:r>
              <a:rPr lang="en-US" altLang="zh-TW" dirty="0">
                <a:solidFill>
                  <a:srgbClr val="0000FF"/>
                </a:solidFill>
              </a:rPr>
              <a:t>12.3 percent </a:t>
            </a:r>
            <a:r>
              <a:rPr lang="en-US" altLang="zh-TW" dirty="0"/>
              <a:t>annually for the previous ten </a:t>
            </a:r>
            <a:r>
              <a:rPr lang="en-US" altLang="zh-TW" dirty="0" smtClean="0"/>
              <a:t>years, but S&amp;P 500 just </a:t>
            </a:r>
            <a:r>
              <a:rPr lang="en-US" altLang="zh-TW" dirty="0" smtClean="0">
                <a:solidFill>
                  <a:srgbClr val="0000FF"/>
                </a:solidFill>
              </a:rPr>
              <a:t>11percent</a:t>
            </a:r>
            <a:r>
              <a:rPr lang="zh-TW" altLang="en-US" dirty="0" smtClean="0">
                <a:solidFill>
                  <a:srgbClr val="0000FF"/>
                </a:solidFill>
              </a:rPr>
              <a:t> </a:t>
            </a:r>
            <a:r>
              <a:rPr lang="en-US" altLang="zh-TW" dirty="0" smtClean="0">
                <a:solidFill>
                  <a:schemeClr val="bg1">
                    <a:lumMod val="65000"/>
                  </a:schemeClr>
                </a:solidFill>
              </a:rPr>
              <a:t>(</a:t>
            </a:r>
            <a:r>
              <a:rPr lang="nb-NO" altLang="zh-TW" dirty="0">
                <a:solidFill>
                  <a:schemeClr val="bg1">
                    <a:lumMod val="65000"/>
                  </a:schemeClr>
                </a:solidFill>
              </a:rPr>
              <a:t>BetterInvesting </a:t>
            </a:r>
            <a:r>
              <a:rPr lang="en-US" altLang="zh-TW" dirty="0" smtClean="0">
                <a:solidFill>
                  <a:schemeClr val="bg1">
                    <a:lumMod val="65000"/>
                  </a:schemeClr>
                </a:solidFill>
              </a:rPr>
              <a:t>2018)</a:t>
            </a:r>
            <a:endParaRPr lang="en-US" altLang="zh-TW" dirty="0" smtClean="0"/>
          </a:p>
        </p:txBody>
      </p:sp>
      <p:sp>
        <p:nvSpPr>
          <p:cNvPr id="8" name="內容版面配置區 2"/>
          <p:cNvSpPr txBox="1">
            <a:spLocks/>
          </p:cNvSpPr>
          <p:nvPr/>
        </p:nvSpPr>
        <p:spPr bwMode="auto">
          <a:xfrm>
            <a:off x="323528" y="4365104"/>
            <a:ext cx="8568952" cy="2881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pPr marL="342900" lvl="1" indent="-342900">
              <a:buFontTx/>
              <a:buChar char="•"/>
            </a:pPr>
            <a:r>
              <a:rPr lang="en-US" altLang="zh-TW" sz="2400" kern="0" dirty="0" smtClean="0">
                <a:cs typeface="+mn-cs"/>
              </a:rPr>
              <a:t> </a:t>
            </a:r>
            <a:r>
              <a:rPr lang="en-US" altLang="zh-TW" sz="2400" dirty="0"/>
              <a:t>Rise and fall of investment club</a:t>
            </a:r>
          </a:p>
          <a:p>
            <a:pPr lvl="1">
              <a:buClr>
                <a:schemeClr val="tx1">
                  <a:lumMod val="95000"/>
                  <a:lumOff val="5000"/>
                </a:schemeClr>
              </a:buClr>
            </a:pPr>
            <a:r>
              <a:rPr lang="en-US" altLang="zh-TW" dirty="0" err="1" smtClean="0"/>
              <a:t>Proshare’s</a:t>
            </a:r>
            <a:r>
              <a:rPr lang="en-US" altLang="zh-TW" dirty="0" smtClean="0"/>
              <a:t> investment clubs has </a:t>
            </a:r>
            <a:r>
              <a:rPr lang="en-US" altLang="zh-TW" dirty="0"/>
              <a:t>reduced from 1001 down to 109 since 2007</a:t>
            </a:r>
          </a:p>
          <a:p>
            <a:pPr lvl="1">
              <a:buClr>
                <a:schemeClr val="tx1">
                  <a:lumMod val="95000"/>
                  <a:lumOff val="5000"/>
                </a:schemeClr>
              </a:buClr>
            </a:pPr>
            <a:r>
              <a:rPr lang="en-US" altLang="zh-TW" dirty="0"/>
              <a:t>In</a:t>
            </a:r>
            <a:r>
              <a:rPr lang="zh-TW" altLang="en-US" dirty="0"/>
              <a:t> </a:t>
            </a:r>
            <a:r>
              <a:rPr lang="en-US" altLang="zh-TW" dirty="0"/>
              <a:t>2016,the</a:t>
            </a:r>
            <a:r>
              <a:rPr lang="zh-TW" altLang="en-US" dirty="0"/>
              <a:t> </a:t>
            </a:r>
            <a:r>
              <a:rPr lang="en-US" altLang="zh-TW" dirty="0"/>
              <a:t>amount</a:t>
            </a:r>
            <a:r>
              <a:rPr lang="zh-TW" altLang="en-US" dirty="0"/>
              <a:t> </a:t>
            </a:r>
            <a:r>
              <a:rPr lang="en-US" altLang="zh-TW" dirty="0"/>
              <a:t>of</a:t>
            </a:r>
            <a:r>
              <a:rPr lang="zh-TW" altLang="en-US" dirty="0"/>
              <a:t> </a:t>
            </a:r>
            <a:r>
              <a:rPr lang="en-US" altLang="zh-TW" dirty="0"/>
              <a:t>investment</a:t>
            </a:r>
            <a:r>
              <a:rPr lang="zh-TW" altLang="en-US" dirty="0"/>
              <a:t> </a:t>
            </a:r>
            <a:r>
              <a:rPr lang="en-US" altLang="zh-TW" dirty="0"/>
              <a:t>club</a:t>
            </a:r>
            <a:r>
              <a:rPr lang="zh-TW" altLang="en-US" dirty="0"/>
              <a:t> </a:t>
            </a:r>
            <a:r>
              <a:rPr lang="en-US" altLang="zh-TW" dirty="0"/>
              <a:t>were</a:t>
            </a:r>
            <a:r>
              <a:rPr lang="zh-TW" altLang="en-US" dirty="0"/>
              <a:t> </a:t>
            </a:r>
            <a:r>
              <a:rPr lang="en-US" altLang="zh-TW" dirty="0"/>
              <a:t>twice</a:t>
            </a:r>
            <a:r>
              <a:rPr lang="zh-TW" altLang="en-US" dirty="0"/>
              <a:t> </a:t>
            </a:r>
            <a:r>
              <a:rPr lang="en-US" altLang="zh-TW" dirty="0"/>
              <a:t>times</a:t>
            </a:r>
            <a:r>
              <a:rPr lang="zh-TW" altLang="en-US" dirty="0"/>
              <a:t> </a:t>
            </a:r>
            <a:r>
              <a:rPr lang="en-US" altLang="zh-TW" dirty="0"/>
              <a:t>than</a:t>
            </a:r>
            <a:r>
              <a:rPr lang="zh-TW" altLang="en-US" dirty="0"/>
              <a:t> </a:t>
            </a:r>
            <a:r>
              <a:rPr lang="en-US" altLang="zh-TW" dirty="0" smtClean="0"/>
              <a:t>201</a:t>
            </a:r>
            <a:endParaRPr lang="en-US" altLang="zh-TW" dirty="0"/>
          </a:p>
        </p:txBody>
      </p:sp>
    </p:spTree>
    <p:extLst>
      <p:ext uri="{BB962C8B-B14F-4D97-AF65-F5344CB8AC3E}">
        <p14:creationId xmlns:p14="http://schemas.microsoft.com/office/powerpoint/2010/main" val="126760120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標題 1"/>
          <p:cNvSpPr>
            <a:spLocks noGrp="1"/>
          </p:cNvSpPr>
          <p:nvPr>
            <p:ph type="title"/>
          </p:nvPr>
        </p:nvSpPr>
        <p:spPr/>
        <p:txBody>
          <a:bodyPr/>
          <a:lstStyle/>
          <a:p>
            <a:r>
              <a:rPr lang="en-US" altLang="zh-TW" dirty="0"/>
              <a:t>Data Collection</a:t>
            </a:r>
            <a:endParaRPr lang="zh-TW" altLang="en-US" sz="4400" dirty="0"/>
          </a:p>
        </p:txBody>
      </p:sp>
      <p:sp>
        <p:nvSpPr>
          <p:cNvPr id="5837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0ED37BBB-A249-4957-9A4F-2CB631F31E46}" type="slidenum">
              <a:rPr kumimoji="0" lang="en-US" altLang="zh-TW" sz="1400" smtClean="0">
                <a:ea typeface="新細明體" panose="02020500000000000000" pitchFamily="18" charset="-120"/>
              </a:rPr>
              <a:pPr>
                <a:spcBef>
                  <a:spcPct val="0"/>
                </a:spcBef>
                <a:buFontTx/>
                <a:buNone/>
              </a:pPr>
              <a:t>30</a:t>
            </a:fld>
            <a:endParaRPr kumimoji="0" lang="en-US" altLang="zh-TW" sz="1400">
              <a:ea typeface="新細明體" panose="02020500000000000000" pitchFamily="18" charset="-120"/>
            </a:endParaRPr>
          </a:p>
        </p:txBody>
      </p:sp>
      <p:sp>
        <p:nvSpPr>
          <p:cNvPr id="87" name="矩形 86"/>
          <p:cNvSpPr/>
          <p:nvPr/>
        </p:nvSpPr>
        <p:spPr>
          <a:xfrm>
            <a:off x="572494" y="2234397"/>
            <a:ext cx="3874145" cy="3960440"/>
          </a:xfrm>
          <a:prstGeom prst="rect">
            <a:avLst/>
          </a:prstGeom>
          <a:solidFill>
            <a:srgbClr val="FFFFFF">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內容版面配置區 1"/>
          <p:cNvSpPr>
            <a:spLocks noGrp="1"/>
          </p:cNvSpPr>
          <p:nvPr>
            <p:ph idx="1"/>
          </p:nvPr>
        </p:nvSpPr>
        <p:spPr/>
        <p:txBody>
          <a:bodyPr/>
          <a:lstStyle/>
          <a:p>
            <a:r>
              <a:rPr lang="en-US" altLang="zh-TW" dirty="0" smtClean="0"/>
              <a:t>Social investment </a:t>
            </a:r>
            <a:r>
              <a:rPr lang="en-US" altLang="zh-TW" dirty="0"/>
              <a:t>platform:</a:t>
            </a:r>
            <a:r>
              <a:rPr lang="en-US" altLang="zh-TW" dirty="0">
                <a:solidFill>
                  <a:srgbClr val="0000FF"/>
                </a:solidFill>
              </a:rPr>
              <a:t> </a:t>
            </a:r>
            <a:r>
              <a:rPr lang="en-US" altLang="zh-TW" dirty="0" smtClean="0">
                <a:solidFill>
                  <a:srgbClr val="0000FF"/>
                </a:solidFill>
              </a:rPr>
              <a:t>StockTwits</a:t>
            </a:r>
            <a:endParaRPr lang="en-US" altLang="zh-TW" dirty="0">
              <a:solidFill>
                <a:srgbClr val="0000FF"/>
              </a:solidFill>
            </a:endParaRPr>
          </a:p>
          <a:p>
            <a:r>
              <a:rPr lang="en-US" altLang="zh-TW" dirty="0" smtClean="0"/>
              <a:t>We choose </a:t>
            </a:r>
            <a:r>
              <a:rPr lang="en-US" altLang="zh-TW" dirty="0" smtClean="0">
                <a:solidFill>
                  <a:srgbClr val="0000FF"/>
                </a:solidFill>
              </a:rPr>
              <a:t>236 stocks which are part of S&amp;P500 </a:t>
            </a:r>
            <a:r>
              <a:rPr lang="en-US" altLang="zh-TW" dirty="0" smtClean="0"/>
              <a:t>as our analysis targets</a:t>
            </a:r>
          </a:p>
          <a:p>
            <a:r>
              <a:rPr lang="en-US" altLang="zh-TW" dirty="0" smtClean="0"/>
              <a:t>Collect data </a:t>
            </a:r>
            <a:r>
              <a:rPr lang="en-US" altLang="zh-TW" dirty="0" smtClean="0">
                <a:solidFill>
                  <a:srgbClr val="0000FF"/>
                </a:solidFill>
              </a:rPr>
              <a:t>from </a:t>
            </a:r>
            <a:r>
              <a:rPr lang="en-US" altLang="zh-TW" dirty="0">
                <a:solidFill>
                  <a:srgbClr val="0000FF"/>
                </a:solidFill>
              </a:rPr>
              <a:t>November 2017 </a:t>
            </a:r>
            <a:r>
              <a:rPr lang="en-US" altLang="zh-TW" dirty="0" smtClean="0">
                <a:solidFill>
                  <a:srgbClr val="0000FF"/>
                </a:solidFill>
              </a:rPr>
              <a:t>to </a:t>
            </a:r>
            <a:r>
              <a:rPr lang="en-US" altLang="zh-TW" dirty="0">
                <a:solidFill>
                  <a:srgbClr val="0000FF"/>
                </a:solidFill>
              </a:rPr>
              <a:t>February 2018 </a:t>
            </a:r>
            <a:r>
              <a:rPr lang="en-US" altLang="zh-TW" dirty="0" smtClean="0"/>
              <a:t>and totally </a:t>
            </a:r>
            <a:r>
              <a:rPr lang="en-US" altLang="zh-TW" dirty="0" smtClean="0">
                <a:solidFill>
                  <a:srgbClr val="0000FF"/>
                </a:solidFill>
              </a:rPr>
              <a:t>222657</a:t>
            </a:r>
            <a:r>
              <a:rPr lang="en-US" altLang="zh-TW" dirty="0" smtClean="0"/>
              <a:t> posts  and </a:t>
            </a:r>
            <a:r>
              <a:rPr lang="en-US" altLang="zh-TW" dirty="0" smtClean="0">
                <a:solidFill>
                  <a:srgbClr val="0000FF"/>
                </a:solidFill>
              </a:rPr>
              <a:t>11152</a:t>
            </a:r>
            <a:r>
              <a:rPr lang="en-US" altLang="zh-TW" dirty="0" smtClean="0"/>
              <a:t> authors are gathered</a:t>
            </a:r>
            <a:endParaRPr lang="zh-TW" altLang="en-US" dirty="0"/>
          </a:p>
        </p:txBody>
      </p:sp>
      <p:pic>
        <p:nvPicPr>
          <p:cNvPr id="3" name="圖片 2"/>
          <p:cNvPicPr>
            <a:picLocks noChangeAspect="1"/>
          </p:cNvPicPr>
          <p:nvPr/>
        </p:nvPicPr>
        <p:blipFill>
          <a:blip r:embed="rId3"/>
          <a:stretch>
            <a:fillRect/>
          </a:stretch>
        </p:blipFill>
        <p:spPr>
          <a:xfrm>
            <a:off x="2590800" y="3335877"/>
            <a:ext cx="3709392" cy="2940527"/>
          </a:xfrm>
          <a:prstGeom prst="rect">
            <a:avLst/>
          </a:prstGeom>
        </p:spPr>
      </p:pic>
    </p:spTree>
    <p:extLst>
      <p:ext uri="{BB962C8B-B14F-4D97-AF65-F5344CB8AC3E}">
        <p14:creationId xmlns:p14="http://schemas.microsoft.com/office/powerpoint/2010/main" val="207986019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標題 1"/>
          <p:cNvSpPr>
            <a:spLocks noGrp="1"/>
          </p:cNvSpPr>
          <p:nvPr>
            <p:ph type="title"/>
          </p:nvPr>
        </p:nvSpPr>
        <p:spPr/>
        <p:txBody>
          <a:bodyPr/>
          <a:lstStyle/>
          <a:p>
            <a:r>
              <a:rPr lang="en-US" altLang="zh-TW" dirty="0"/>
              <a:t>Data Collection</a:t>
            </a:r>
            <a:endParaRPr lang="zh-TW" altLang="en-US" sz="4400" dirty="0"/>
          </a:p>
        </p:txBody>
      </p:sp>
      <p:sp>
        <p:nvSpPr>
          <p:cNvPr id="5837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0ED37BBB-A249-4957-9A4F-2CB631F31E46}" type="slidenum">
              <a:rPr kumimoji="0" lang="en-US" altLang="zh-TW" sz="1400" smtClean="0">
                <a:ea typeface="新細明體" panose="02020500000000000000" pitchFamily="18" charset="-120"/>
              </a:rPr>
              <a:pPr>
                <a:spcBef>
                  <a:spcPct val="0"/>
                </a:spcBef>
                <a:buFontTx/>
                <a:buNone/>
              </a:pPr>
              <a:t>31</a:t>
            </a:fld>
            <a:endParaRPr kumimoji="0" lang="en-US" altLang="zh-TW" sz="1400">
              <a:ea typeface="新細明體" panose="02020500000000000000" pitchFamily="18" charset="-120"/>
            </a:endParaRPr>
          </a:p>
        </p:txBody>
      </p:sp>
      <p:sp>
        <p:nvSpPr>
          <p:cNvPr id="87" name="矩形 86"/>
          <p:cNvSpPr/>
          <p:nvPr/>
        </p:nvSpPr>
        <p:spPr>
          <a:xfrm>
            <a:off x="572494" y="2234397"/>
            <a:ext cx="3874145" cy="3960440"/>
          </a:xfrm>
          <a:prstGeom prst="rect">
            <a:avLst/>
          </a:prstGeom>
          <a:solidFill>
            <a:srgbClr val="FFFFFF">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內容版面配置區 1"/>
          <p:cNvSpPr>
            <a:spLocks noGrp="1"/>
          </p:cNvSpPr>
          <p:nvPr>
            <p:ph idx="1"/>
          </p:nvPr>
        </p:nvSpPr>
        <p:spPr/>
        <p:txBody>
          <a:bodyPr/>
          <a:lstStyle/>
          <a:p>
            <a:r>
              <a:rPr lang="en-US" altLang="zh-TW" dirty="0"/>
              <a:t>Stock price </a:t>
            </a:r>
            <a:r>
              <a:rPr lang="en-US" altLang="zh-TW" dirty="0" smtClean="0"/>
              <a:t>data : </a:t>
            </a:r>
            <a:r>
              <a:rPr lang="en-US" altLang="zh-TW" dirty="0">
                <a:solidFill>
                  <a:srgbClr val="0000FF"/>
                </a:solidFill>
              </a:rPr>
              <a:t>Y</a:t>
            </a:r>
            <a:r>
              <a:rPr lang="en-US" altLang="zh-TW" dirty="0" smtClean="0">
                <a:solidFill>
                  <a:srgbClr val="0000FF"/>
                </a:solidFill>
              </a:rPr>
              <a:t>ahoo </a:t>
            </a:r>
            <a:r>
              <a:rPr lang="en-US" altLang="zh-TW" dirty="0">
                <a:solidFill>
                  <a:srgbClr val="0000FF"/>
                </a:solidFill>
              </a:rPr>
              <a:t>finance </a:t>
            </a:r>
            <a:r>
              <a:rPr lang="en-US" altLang="zh-TW" dirty="0" smtClean="0">
                <a:solidFill>
                  <a:srgbClr val="0000FF"/>
                </a:solidFill>
              </a:rPr>
              <a:t>API</a:t>
            </a:r>
          </a:p>
          <a:p>
            <a:r>
              <a:rPr lang="en-US" altLang="zh-TW" dirty="0" smtClean="0"/>
              <a:t>We choose </a:t>
            </a:r>
            <a:r>
              <a:rPr lang="en-US" altLang="zh-TW" dirty="0">
                <a:solidFill>
                  <a:srgbClr val="0000FF"/>
                </a:solidFill>
              </a:rPr>
              <a:t>open price, high price, low price, close price</a:t>
            </a:r>
            <a:r>
              <a:rPr lang="en-US" altLang="zh-TW" dirty="0"/>
              <a:t>, adjusted </a:t>
            </a:r>
            <a:r>
              <a:rPr lang="en-US" altLang="zh-TW" dirty="0" smtClean="0"/>
              <a:t>close and volume as our analysis targets</a:t>
            </a:r>
          </a:p>
          <a:p>
            <a:r>
              <a:rPr lang="en-US" altLang="zh-TW" dirty="0" smtClean="0"/>
              <a:t>Collect data </a:t>
            </a:r>
            <a:r>
              <a:rPr lang="en-US" altLang="zh-TW" dirty="0">
                <a:solidFill>
                  <a:srgbClr val="0000FF"/>
                </a:solidFill>
              </a:rPr>
              <a:t>January 1</a:t>
            </a:r>
            <a:r>
              <a:rPr lang="en-US" altLang="zh-TW" baseline="30000" dirty="0">
                <a:solidFill>
                  <a:srgbClr val="0000FF"/>
                </a:solidFill>
              </a:rPr>
              <a:t>st</a:t>
            </a:r>
            <a:r>
              <a:rPr lang="en-US" altLang="zh-TW" dirty="0">
                <a:solidFill>
                  <a:srgbClr val="0000FF"/>
                </a:solidFill>
              </a:rPr>
              <a:t> 2014 to March 2</a:t>
            </a:r>
            <a:r>
              <a:rPr lang="en-US" altLang="zh-TW" baseline="30000" dirty="0">
                <a:solidFill>
                  <a:srgbClr val="0000FF"/>
                </a:solidFill>
              </a:rPr>
              <a:t>th</a:t>
            </a:r>
            <a:r>
              <a:rPr lang="en-US" altLang="zh-TW" dirty="0">
                <a:solidFill>
                  <a:srgbClr val="0000FF"/>
                </a:solidFill>
              </a:rPr>
              <a:t> </a:t>
            </a:r>
            <a:r>
              <a:rPr lang="en-US" altLang="zh-TW" dirty="0" smtClean="0">
                <a:solidFill>
                  <a:srgbClr val="0000FF"/>
                </a:solidFill>
              </a:rPr>
              <a:t>2018 </a:t>
            </a:r>
            <a:endParaRPr lang="zh-TW" altLang="en-US" dirty="0">
              <a:solidFill>
                <a:srgbClr val="0000FF"/>
              </a:solidFill>
            </a:endParaRPr>
          </a:p>
        </p:txBody>
      </p:sp>
      <p:pic>
        <p:nvPicPr>
          <p:cNvPr id="4" name="圖片 3"/>
          <p:cNvPicPr>
            <a:picLocks noChangeAspect="1"/>
          </p:cNvPicPr>
          <p:nvPr/>
        </p:nvPicPr>
        <p:blipFill>
          <a:blip r:embed="rId3"/>
          <a:stretch>
            <a:fillRect/>
          </a:stretch>
        </p:blipFill>
        <p:spPr>
          <a:xfrm>
            <a:off x="630400" y="3609181"/>
            <a:ext cx="8171694" cy="1440160"/>
          </a:xfrm>
          <a:prstGeom prst="rect">
            <a:avLst/>
          </a:prstGeom>
        </p:spPr>
      </p:pic>
    </p:spTree>
    <p:extLst>
      <p:ext uri="{BB962C8B-B14F-4D97-AF65-F5344CB8AC3E}">
        <p14:creationId xmlns:p14="http://schemas.microsoft.com/office/powerpoint/2010/main" val="132505694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標題 1"/>
          <p:cNvSpPr>
            <a:spLocks noGrp="1"/>
          </p:cNvSpPr>
          <p:nvPr>
            <p:ph type="title"/>
          </p:nvPr>
        </p:nvSpPr>
        <p:spPr/>
        <p:txBody>
          <a:bodyPr/>
          <a:lstStyle/>
          <a:p>
            <a:r>
              <a:rPr lang="en-US" altLang="zh-TW" dirty="0"/>
              <a:t>Data </a:t>
            </a:r>
            <a:r>
              <a:rPr lang="en-US" altLang="zh-TW" dirty="0" smtClean="0"/>
              <a:t>Cleaning</a:t>
            </a:r>
            <a:endParaRPr lang="zh-TW" altLang="en-US" dirty="0"/>
          </a:p>
        </p:txBody>
      </p:sp>
      <p:sp>
        <p:nvSpPr>
          <p:cNvPr id="5837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0ED37BBB-A249-4957-9A4F-2CB631F31E46}" type="slidenum">
              <a:rPr kumimoji="0" lang="en-US" altLang="zh-TW" sz="1400" smtClean="0">
                <a:ea typeface="新細明體" panose="02020500000000000000" pitchFamily="18" charset="-120"/>
              </a:rPr>
              <a:pPr>
                <a:spcBef>
                  <a:spcPct val="0"/>
                </a:spcBef>
                <a:buFontTx/>
                <a:buNone/>
              </a:pPr>
              <a:t>32</a:t>
            </a:fld>
            <a:endParaRPr kumimoji="0" lang="en-US" altLang="zh-TW" sz="1400">
              <a:ea typeface="新細明體" panose="02020500000000000000" pitchFamily="18" charset="-120"/>
            </a:endParaRPr>
          </a:p>
        </p:txBody>
      </p:sp>
      <p:sp>
        <p:nvSpPr>
          <p:cNvPr id="7" name="矩形 6"/>
          <p:cNvSpPr/>
          <p:nvPr/>
        </p:nvSpPr>
        <p:spPr>
          <a:xfrm>
            <a:off x="4882315" y="1416074"/>
            <a:ext cx="3874145" cy="932805"/>
          </a:xfrm>
          <a:prstGeom prst="rect">
            <a:avLst/>
          </a:prstGeom>
          <a:solidFill>
            <a:srgbClr val="FFFFFF">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3" name="表格 2"/>
          <p:cNvGraphicFramePr>
            <a:graphicFrameLocks noGrp="1"/>
          </p:cNvGraphicFramePr>
          <p:nvPr>
            <p:extLst>
              <p:ext uri="{D42A27DB-BD31-4B8C-83A1-F6EECF244321}">
                <p14:modId xmlns:p14="http://schemas.microsoft.com/office/powerpoint/2010/main" val="3232430140"/>
              </p:ext>
            </p:extLst>
          </p:nvPr>
        </p:nvGraphicFramePr>
        <p:xfrm>
          <a:off x="618267" y="4242417"/>
          <a:ext cx="7929689" cy="1090413"/>
        </p:xfrm>
        <a:graphic>
          <a:graphicData uri="http://schemas.openxmlformats.org/drawingml/2006/table">
            <a:tbl>
              <a:tblPr firstRow="1" firstCol="1" bandRow="1">
                <a:tableStyleId>{7DF18680-E054-41AD-8BC1-D1AEF772440D}</a:tableStyleId>
              </a:tblPr>
              <a:tblGrid>
                <a:gridCol w="1491654">
                  <a:extLst>
                    <a:ext uri="{9D8B030D-6E8A-4147-A177-3AD203B41FA5}">
                      <a16:colId xmlns:a16="http://schemas.microsoft.com/office/drawing/2014/main" val="2018012033"/>
                    </a:ext>
                  </a:extLst>
                </a:gridCol>
                <a:gridCol w="6438035">
                  <a:extLst>
                    <a:ext uri="{9D8B030D-6E8A-4147-A177-3AD203B41FA5}">
                      <a16:colId xmlns:a16="http://schemas.microsoft.com/office/drawing/2014/main" val="216614279"/>
                    </a:ext>
                  </a:extLst>
                </a:gridCol>
              </a:tblGrid>
              <a:tr h="317889">
                <a:tc>
                  <a:txBody>
                    <a:bodyPr/>
                    <a:lstStyle/>
                    <a:p>
                      <a:pPr algn="ctr">
                        <a:spcAft>
                          <a:spcPts val="0"/>
                        </a:spcAft>
                      </a:pPr>
                      <a:r>
                        <a:rPr lang="en-US" sz="1600" kern="100" dirty="0">
                          <a:effectLst/>
                        </a:rPr>
                        <a:t> </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600" kern="100" dirty="0">
                          <a:effectLst/>
                        </a:rPr>
                        <a:t>Sentence</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640982772"/>
                  </a:ext>
                </a:extLst>
              </a:tr>
              <a:tr h="454635">
                <a:tc>
                  <a:txBody>
                    <a:bodyPr/>
                    <a:lstStyle/>
                    <a:p>
                      <a:pPr algn="ctr">
                        <a:spcAft>
                          <a:spcPts val="0"/>
                        </a:spcAft>
                      </a:pPr>
                      <a:r>
                        <a:rPr lang="en-US" sz="1600" kern="100" dirty="0">
                          <a:effectLst/>
                        </a:rPr>
                        <a:t>Before</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600" kern="100" dirty="0">
                          <a:effectLst/>
                        </a:rPr>
                        <a:t>$mu hanging in very well compared to $</a:t>
                      </a:r>
                      <a:r>
                        <a:rPr lang="en-US" sz="1600" kern="100" dirty="0" err="1">
                          <a:effectLst/>
                        </a:rPr>
                        <a:t>aapl</a:t>
                      </a:r>
                      <a:r>
                        <a:rPr lang="en-US" sz="1600" kern="100" dirty="0">
                          <a:effectLst/>
                        </a:rPr>
                        <a:t>,$</a:t>
                      </a:r>
                      <a:r>
                        <a:rPr lang="en-US" sz="1600" kern="100" dirty="0" err="1">
                          <a:effectLst/>
                        </a:rPr>
                        <a:t>amzn</a:t>
                      </a:r>
                      <a:r>
                        <a:rPr lang="en-US" sz="1600" kern="100" dirty="0">
                          <a:effectLst/>
                        </a:rPr>
                        <a:t>, $fb, $</a:t>
                      </a:r>
                      <a:r>
                        <a:rPr lang="en-US" sz="1600" kern="100" dirty="0" err="1">
                          <a:effectLst/>
                        </a:rPr>
                        <a:t>oled</a:t>
                      </a:r>
                      <a:r>
                        <a:rPr lang="en-US" sz="1600" kern="100" dirty="0">
                          <a:effectLst/>
                        </a:rPr>
                        <a:t> etc..</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609654103"/>
                  </a:ext>
                </a:extLst>
              </a:tr>
              <a:tr h="317889">
                <a:tc>
                  <a:txBody>
                    <a:bodyPr/>
                    <a:lstStyle/>
                    <a:p>
                      <a:pPr algn="ctr">
                        <a:spcAft>
                          <a:spcPts val="0"/>
                        </a:spcAft>
                      </a:pPr>
                      <a:r>
                        <a:rPr lang="en-US" sz="1600" kern="100">
                          <a:effectLst/>
                        </a:rPr>
                        <a:t>After</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600" kern="100" dirty="0">
                          <a:effectLst/>
                        </a:rPr>
                        <a:t>$mu hang well compare $ </a:t>
                      </a:r>
                      <a:r>
                        <a:rPr lang="en-US" sz="1600" kern="100" dirty="0" err="1">
                          <a:effectLst/>
                        </a:rPr>
                        <a:t>aapl</a:t>
                      </a:r>
                      <a:r>
                        <a:rPr lang="en-US" sz="1600" kern="100" dirty="0">
                          <a:effectLst/>
                        </a:rPr>
                        <a:t>,$</a:t>
                      </a:r>
                      <a:r>
                        <a:rPr lang="en-US" sz="1600" kern="100" dirty="0" err="1">
                          <a:effectLst/>
                        </a:rPr>
                        <a:t>amzn</a:t>
                      </a:r>
                      <a:r>
                        <a:rPr lang="en-US" sz="1600" kern="100" dirty="0">
                          <a:effectLst/>
                        </a:rPr>
                        <a:t> ,$fb ,$</a:t>
                      </a:r>
                      <a:r>
                        <a:rPr lang="en-US" sz="1600" kern="100" dirty="0" err="1">
                          <a:effectLst/>
                        </a:rPr>
                        <a:t>oled</a:t>
                      </a:r>
                      <a:r>
                        <a:rPr lang="en-US" sz="1600" kern="100" dirty="0">
                          <a:effectLst/>
                        </a:rPr>
                        <a:t> etc..</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829807158"/>
                  </a:ext>
                </a:extLst>
              </a:tr>
            </a:tbl>
          </a:graphicData>
        </a:graphic>
      </p:graphicFrame>
      <p:graphicFrame>
        <p:nvGraphicFramePr>
          <p:cNvPr id="14" name="表格 13"/>
          <p:cNvGraphicFramePr>
            <a:graphicFrameLocks noGrp="1"/>
          </p:cNvGraphicFramePr>
          <p:nvPr>
            <p:extLst>
              <p:ext uri="{D42A27DB-BD31-4B8C-83A1-F6EECF244321}">
                <p14:modId xmlns:p14="http://schemas.microsoft.com/office/powerpoint/2010/main" val="4101382812"/>
              </p:ext>
            </p:extLst>
          </p:nvPr>
        </p:nvGraphicFramePr>
        <p:xfrm>
          <a:off x="618268" y="2715567"/>
          <a:ext cx="7929689" cy="1249680"/>
        </p:xfrm>
        <a:graphic>
          <a:graphicData uri="http://schemas.openxmlformats.org/drawingml/2006/table">
            <a:tbl>
              <a:tblPr firstRow="1" firstCol="1" bandRow="1">
                <a:tableStyleId>{7DF18680-E054-41AD-8BC1-D1AEF772440D}</a:tableStyleId>
              </a:tblPr>
              <a:tblGrid>
                <a:gridCol w="1372040">
                  <a:extLst>
                    <a:ext uri="{9D8B030D-6E8A-4147-A177-3AD203B41FA5}">
                      <a16:colId xmlns:a16="http://schemas.microsoft.com/office/drawing/2014/main" val="3646144537"/>
                    </a:ext>
                  </a:extLst>
                </a:gridCol>
                <a:gridCol w="6557649">
                  <a:extLst>
                    <a:ext uri="{9D8B030D-6E8A-4147-A177-3AD203B41FA5}">
                      <a16:colId xmlns:a16="http://schemas.microsoft.com/office/drawing/2014/main" val="1829982700"/>
                    </a:ext>
                  </a:extLst>
                </a:gridCol>
              </a:tblGrid>
              <a:tr h="272020">
                <a:tc>
                  <a:txBody>
                    <a:bodyPr/>
                    <a:lstStyle/>
                    <a:p>
                      <a:pPr algn="ctr">
                        <a:spcAft>
                          <a:spcPts val="0"/>
                        </a:spcAft>
                      </a:pPr>
                      <a:r>
                        <a:rPr lang="en-US" sz="1200" kern="100">
                          <a:effectLst/>
                        </a:rPr>
                        <a:t> </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800" kern="100" dirty="0">
                          <a:effectLst/>
                        </a:rPr>
                        <a:t>Example</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806792638"/>
                  </a:ext>
                </a:extLst>
              </a:tr>
              <a:tr h="967184">
                <a:tc>
                  <a:txBody>
                    <a:bodyPr/>
                    <a:lstStyle/>
                    <a:p>
                      <a:pPr algn="ctr">
                        <a:spcAft>
                          <a:spcPts val="0"/>
                        </a:spcAft>
                      </a:pPr>
                      <a:r>
                        <a:rPr lang="en-US" sz="1200" kern="100" dirty="0">
                          <a:effectLst/>
                        </a:rPr>
                        <a:t> </a:t>
                      </a:r>
                      <a:endParaRPr lang="zh-TW" sz="1200" kern="100" dirty="0">
                        <a:effectLst/>
                      </a:endParaRPr>
                    </a:p>
                    <a:p>
                      <a:pPr algn="ctr">
                        <a:spcAft>
                          <a:spcPts val="0"/>
                        </a:spcAft>
                      </a:pPr>
                      <a:r>
                        <a:rPr lang="en-US" sz="1800" kern="100" dirty="0">
                          <a:effectLst/>
                        </a:rPr>
                        <a:t>Stop words</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600" kern="100" dirty="0">
                          <a:effectLst/>
                        </a:rPr>
                        <a:t>'</a:t>
                      </a:r>
                      <a:r>
                        <a:rPr lang="en-US" sz="1600" kern="100" dirty="0" err="1">
                          <a:effectLst/>
                        </a:rPr>
                        <a:t>i</a:t>
                      </a:r>
                      <a:r>
                        <a:rPr lang="en-US" sz="1600" kern="100" dirty="0">
                          <a:effectLst/>
                        </a:rPr>
                        <a:t>', 'as', 'own', 'such', '</a:t>
                      </a:r>
                      <a:r>
                        <a:rPr lang="en-US" sz="1600" kern="100" dirty="0" err="1">
                          <a:effectLst/>
                        </a:rPr>
                        <a:t>couldn</a:t>
                      </a:r>
                      <a:r>
                        <a:rPr lang="en-US" sz="1600" kern="100" dirty="0">
                          <a:effectLst/>
                        </a:rPr>
                        <a:t>', 'once', 'won', 'other', "hadn't", 'most', 'was', 'during', "you're", "that'll", '</a:t>
                      </a:r>
                      <a:r>
                        <a:rPr lang="en-US" sz="1600" kern="100" dirty="0" err="1">
                          <a:effectLst/>
                        </a:rPr>
                        <a:t>wouldn</a:t>
                      </a:r>
                      <a:r>
                        <a:rPr lang="en-US" sz="1600" kern="100" dirty="0">
                          <a:effectLst/>
                        </a:rPr>
                        <a:t>', '</a:t>
                      </a:r>
                      <a:r>
                        <a:rPr lang="en-US" sz="1600" kern="100" dirty="0" err="1">
                          <a:effectLst/>
                        </a:rPr>
                        <a:t>needn</a:t>
                      </a:r>
                      <a:r>
                        <a:rPr lang="en-US" sz="1600" kern="100" dirty="0">
                          <a:effectLst/>
                        </a:rPr>
                        <a:t>', 'my', 'do', 'their', "you've", 's', '</a:t>
                      </a:r>
                      <a:r>
                        <a:rPr lang="en-US" sz="1600" kern="100" dirty="0" err="1">
                          <a:effectLst/>
                        </a:rPr>
                        <a:t>hasn</a:t>
                      </a:r>
                      <a:r>
                        <a:rPr lang="en-US" sz="1600" kern="100" dirty="0">
                          <a:effectLst/>
                        </a:rPr>
                        <a:t>', 'those', 'myself', '</a:t>
                      </a:r>
                      <a:r>
                        <a:rPr lang="en-US" sz="1600" kern="100" dirty="0" err="1">
                          <a:effectLst/>
                        </a:rPr>
                        <a:t>isn</a:t>
                      </a:r>
                      <a:r>
                        <a:rPr lang="en-US" sz="1600" kern="100" dirty="0">
                          <a:effectLst/>
                        </a:rPr>
                        <a:t>', 'has', 'having', 'there', 't', "shouldn't", '</a:t>
                      </a:r>
                      <a:r>
                        <a:rPr lang="en-US" sz="1600" kern="100" dirty="0" err="1">
                          <a:effectLst/>
                        </a:rPr>
                        <a:t>shan</a:t>
                      </a:r>
                      <a:r>
                        <a:rPr lang="en-US" sz="1600" kern="100" dirty="0">
                          <a:effectLst/>
                        </a:rPr>
                        <a:t>', 'it'</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4184493436"/>
                  </a:ext>
                </a:extLst>
              </a:tr>
            </a:tbl>
          </a:graphicData>
        </a:graphic>
      </p:graphicFrame>
      <p:sp>
        <p:nvSpPr>
          <p:cNvPr id="15" name="矩形 14"/>
          <p:cNvSpPr/>
          <p:nvPr/>
        </p:nvSpPr>
        <p:spPr>
          <a:xfrm rot="5400000">
            <a:off x="3507271" y="1537186"/>
            <a:ext cx="257250" cy="31683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內容版面配置區 2"/>
          <p:cNvSpPr txBox="1">
            <a:spLocks/>
          </p:cNvSpPr>
          <p:nvPr/>
        </p:nvSpPr>
        <p:spPr bwMode="auto">
          <a:xfrm>
            <a:off x="354236" y="1176904"/>
            <a:ext cx="8466236" cy="1315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dirty="0"/>
              <a:t>Process the original </a:t>
            </a:r>
            <a:r>
              <a:rPr lang="en-US" altLang="zh-TW" dirty="0" smtClean="0"/>
              <a:t>post into new sentence</a:t>
            </a:r>
            <a:endParaRPr lang="en-US" altLang="zh-TW" dirty="0"/>
          </a:p>
          <a:p>
            <a:pPr lvl="1">
              <a:buClr>
                <a:schemeClr val="tx1">
                  <a:lumMod val="95000"/>
                  <a:lumOff val="5000"/>
                </a:schemeClr>
              </a:buClr>
            </a:pPr>
            <a:r>
              <a:rPr lang="en-US" altLang="zh-TW" kern="0" dirty="0" smtClean="0">
                <a:cs typeface="+mn-cs"/>
              </a:rPr>
              <a:t>By </a:t>
            </a:r>
            <a:r>
              <a:rPr lang="en-US" altLang="zh-TW" kern="0" dirty="0" smtClean="0">
                <a:solidFill>
                  <a:srgbClr val="0000FF"/>
                </a:solidFill>
                <a:cs typeface="+mn-cs"/>
              </a:rPr>
              <a:t>stop word removal </a:t>
            </a:r>
            <a:r>
              <a:rPr lang="en-US" altLang="zh-TW" dirty="0"/>
              <a:t>by using Natural language </a:t>
            </a:r>
            <a:r>
              <a:rPr lang="en-US" altLang="zh-TW" dirty="0" err="1" smtClean="0"/>
              <a:t>Tookit</a:t>
            </a:r>
            <a:endParaRPr lang="en-US" altLang="zh-TW" dirty="0" smtClean="0"/>
          </a:p>
          <a:p>
            <a:pPr lvl="1">
              <a:buClr>
                <a:schemeClr val="tx1">
                  <a:lumMod val="95000"/>
                  <a:lumOff val="5000"/>
                </a:schemeClr>
              </a:buClr>
            </a:pPr>
            <a:r>
              <a:rPr lang="en-US" altLang="zh-TW" dirty="0" smtClean="0"/>
              <a:t>By removing </a:t>
            </a:r>
            <a:r>
              <a:rPr lang="en-US" altLang="zh-TW" dirty="0"/>
              <a:t>affixes to get </a:t>
            </a:r>
            <a:r>
              <a:rPr lang="en-US" altLang="zh-TW" dirty="0" smtClean="0"/>
              <a:t>roots by </a:t>
            </a:r>
            <a:r>
              <a:rPr lang="en-US" altLang="zh-TW" dirty="0" smtClean="0">
                <a:solidFill>
                  <a:srgbClr val="0000FF"/>
                </a:solidFill>
              </a:rPr>
              <a:t>Porter </a:t>
            </a:r>
            <a:r>
              <a:rPr lang="en-US" altLang="zh-TW" dirty="0">
                <a:solidFill>
                  <a:srgbClr val="0000FF"/>
                </a:solidFill>
              </a:rPr>
              <a:t>Stemming </a:t>
            </a:r>
            <a:r>
              <a:rPr lang="en-US" altLang="zh-TW" dirty="0" smtClean="0">
                <a:solidFill>
                  <a:srgbClr val="0000FF"/>
                </a:solidFill>
              </a:rPr>
              <a:t>Algorithm</a:t>
            </a:r>
            <a:endParaRPr lang="en-US" altLang="zh-TW" kern="0" dirty="0" smtClean="0">
              <a:solidFill>
                <a:srgbClr val="0000FF"/>
              </a:solidFill>
            </a:endParaRPr>
          </a:p>
        </p:txBody>
      </p:sp>
    </p:spTree>
    <p:extLst>
      <p:ext uri="{BB962C8B-B14F-4D97-AF65-F5344CB8AC3E}">
        <p14:creationId xmlns:p14="http://schemas.microsoft.com/office/powerpoint/2010/main" val="2167209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標題 1"/>
          <p:cNvSpPr>
            <a:spLocks noGrp="1"/>
          </p:cNvSpPr>
          <p:nvPr>
            <p:ph type="title"/>
          </p:nvPr>
        </p:nvSpPr>
        <p:spPr/>
        <p:txBody>
          <a:bodyPr/>
          <a:lstStyle/>
          <a:p>
            <a:r>
              <a:rPr lang="en-US" altLang="zh-TW" sz="3600" dirty="0" smtClean="0"/>
              <a:t>Opinion Analysis:</a:t>
            </a:r>
            <a:r>
              <a:rPr lang="zh-TW" altLang="en-US" sz="3600" dirty="0" smtClean="0"/>
              <a:t> </a:t>
            </a:r>
            <a:r>
              <a:rPr lang="en-US" altLang="zh-TW" sz="3600" dirty="0" smtClean="0"/>
              <a:t>Sentiment </a:t>
            </a:r>
            <a:r>
              <a:rPr lang="en-US" altLang="zh-TW" sz="3600" dirty="0"/>
              <a:t>S</a:t>
            </a:r>
            <a:r>
              <a:rPr lang="en-US" altLang="zh-TW" sz="3600" dirty="0" smtClean="0"/>
              <a:t>core</a:t>
            </a:r>
            <a:endParaRPr lang="zh-TW" altLang="en-US" sz="3600" dirty="0"/>
          </a:p>
        </p:txBody>
      </p:sp>
      <p:sp>
        <p:nvSpPr>
          <p:cNvPr id="5837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0ED37BBB-A249-4957-9A4F-2CB631F31E46}" type="slidenum">
              <a:rPr kumimoji="0" lang="en-US" altLang="zh-TW" sz="1400" smtClean="0">
                <a:ea typeface="新細明體" panose="02020500000000000000" pitchFamily="18" charset="-120"/>
              </a:rPr>
              <a:pPr>
                <a:spcBef>
                  <a:spcPct val="0"/>
                </a:spcBef>
                <a:buFontTx/>
                <a:buNone/>
              </a:pPr>
              <a:t>33</a:t>
            </a:fld>
            <a:endParaRPr kumimoji="0" lang="en-US" altLang="zh-TW" sz="1400">
              <a:ea typeface="新細明體" panose="02020500000000000000" pitchFamily="18" charset="-120"/>
            </a:endParaRPr>
          </a:p>
        </p:txBody>
      </p:sp>
      <p:sp>
        <p:nvSpPr>
          <p:cNvPr id="7" name="矩形 6"/>
          <p:cNvSpPr/>
          <p:nvPr/>
        </p:nvSpPr>
        <p:spPr>
          <a:xfrm>
            <a:off x="4882315" y="1416074"/>
            <a:ext cx="3874145" cy="932805"/>
          </a:xfrm>
          <a:prstGeom prst="rect">
            <a:avLst/>
          </a:prstGeom>
          <a:solidFill>
            <a:srgbClr val="FFFFFF">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內容版面配置區 4"/>
          <p:cNvSpPr>
            <a:spLocks noGrp="1"/>
          </p:cNvSpPr>
          <p:nvPr>
            <p:ph idx="1"/>
          </p:nvPr>
        </p:nvSpPr>
        <p:spPr>
          <a:xfrm>
            <a:off x="161764" y="1178856"/>
            <a:ext cx="8820472" cy="503833"/>
          </a:xfrm>
        </p:spPr>
        <p:txBody>
          <a:bodyPr/>
          <a:lstStyle/>
          <a:p>
            <a:r>
              <a:rPr lang="en-US" altLang="zh-TW" dirty="0"/>
              <a:t>Match </a:t>
            </a:r>
            <a:r>
              <a:rPr lang="en-US" altLang="zh-TW" dirty="0" smtClean="0"/>
              <a:t>the new sentence with </a:t>
            </a:r>
            <a:r>
              <a:rPr lang="en-US" altLang="zh-TW" dirty="0"/>
              <a:t>the market sentiment dictionary</a:t>
            </a:r>
            <a:endParaRPr lang="en-US" altLang="zh-TW" dirty="0" smtClean="0"/>
          </a:p>
          <a:p>
            <a:pPr lvl="1"/>
            <a:r>
              <a:rPr lang="en-US" altLang="zh-TW" dirty="0" smtClean="0"/>
              <a:t>Dictionary </a:t>
            </a:r>
            <a:r>
              <a:rPr lang="en-US" altLang="zh-TW" dirty="0"/>
              <a:t>format is </a:t>
            </a:r>
            <a:r>
              <a:rPr lang="en-US" altLang="zh-TW" dirty="0">
                <a:solidFill>
                  <a:srgbClr val="0000FF"/>
                </a:solidFill>
              </a:rPr>
              <a:t>JSON</a:t>
            </a:r>
            <a:r>
              <a:rPr lang="en-US" altLang="zh-TW" dirty="0"/>
              <a:t> and contains eight columns and </a:t>
            </a:r>
            <a:r>
              <a:rPr lang="en-US" altLang="zh-TW" dirty="0" smtClean="0"/>
              <a:t>values</a:t>
            </a:r>
          </a:p>
          <a:p>
            <a:pPr lvl="1"/>
            <a:r>
              <a:rPr lang="en-US" altLang="zh-TW" dirty="0">
                <a:solidFill>
                  <a:srgbClr val="0000FF"/>
                </a:solidFill>
              </a:rPr>
              <a:t>6669 positive words </a:t>
            </a:r>
            <a:r>
              <a:rPr lang="en-US" altLang="zh-TW" dirty="0"/>
              <a:t>and </a:t>
            </a:r>
            <a:r>
              <a:rPr lang="en-US" altLang="zh-TW" dirty="0">
                <a:solidFill>
                  <a:srgbClr val="0000FF"/>
                </a:solidFill>
              </a:rPr>
              <a:t>1662 negative words </a:t>
            </a:r>
            <a:r>
              <a:rPr lang="en-US" altLang="zh-TW" dirty="0"/>
              <a:t>in the dictionary</a:t>
            </a:r>
          </a:p>
        </p:txBody>
      </p:sp>
      <p:graphicFrame>
        <p:nvGraphicFramePr>
          <p:cNvPr id="3" name="表格 2"/>
          <p:cNvGraphicFramePr>
            <a:graphicFrameLocks noGrp="1"/>
          </p:cNvGraphicFramePr>
          <p:nvPr>
            <p:extLst>
              <p:ext uri="{D42A27DB-BD31-4B8C-83A1-F6EECF244321}">
                <p14:modId xmlns:p14="http://schemas.microsoft.com/office/powerpoint/2010/main" val="1062201866"/>
              </p:ext>
            </p:extLst>
          </p:nvPr>
        </p:nvGraphicFramePr>
        <p:xfrm>
          <a:off x="161764" y="2488397"/>
          <a:ext cx="4194212" cy="1946704"/>
        </p:xfrm>
        <a:graphic>
          <a:graphicData uri="http://schemas.openxmlformats.org/drawingml/2006/table">
            <a:tbl>
              <a:tblPr firstRow="1" firstCol="1" bandRow="1">
                <a:tableStyleId>{7DF18680-E054-41AD-8BC1-D1AEF772440D}</a:tableStyleId>
              </a:tblPr>
              <a:tblGrid>
                <a:gridCol w="959567">
                  <a:extLst>
                    <a:ext uri="{9D8B030D-6E8A-4147-A177-3AD203B41FA5}">
                      <a16:colId xmlns:a16="http://schemas.microsoft.com/office/drawing/2014/main" val="2441702282"/>
                    </a:ext>
                  </a:extLst>
                </a:gridCol>
                <a:gridCol w="3234645">
                  <a:extLst>
                    <a:ext uri="{9D8B030D-6E8A-4147-A177-3AD203B41FA5}">
                      <a16:colId xmlns:a16="http://schemas.microsoft.com/office/drawing/2014/main" val="2543917792"/>
                    </a:ext>
                  </a:extLst>
                </a:gridCol>
              </a:tblGrid>
              <a:tr h="150447">
                <a:tc>
                  <a:txBody>
                    <a:bodyPr/>
                    <a:lstStyle/>
                    <a:p>
                      <a:pPr algn="ctr">
                        <a:spcAft>
                          <a:spcPts val="0"/>
                        </a:spcAft>
                      </a:pPr>
                      <a:r>
                        <a:rPr lang="en-US" sz="1050" kern="100" dirty="0">
                          <a:effectLst/>
                        </a:rPr>
                        <a:t>Key</a:t>
                      </a:r>
                      <a:endParaRPr lang="zh-TW" sz="105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050" kern="100">
                          <a:effectLst/>
                        </a:rPr>
                        <a:t>Value</a:t>
                      </a:r>
                      <a:endParaRPr lang="zh-TW" sz="105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389792817"/>
                  </a:ext>
                </a:extLst>
              </a:tr>
              <a:tr h="150447">
                <a:tc>
                  <a:txBody>
                    <a:bodyPr/>
                    <a:lstStyle/>
                    <a:p>
                      <a:pPr algn="ctr">
                        <a:spcAft>
                          <a:spcPts val="0"/>
                        </a:spcAft>
                      </a:pPr>
                      <a:r>
                        <a:rPr lang="en-US" sz="1050" kern="100" dirty="0">
                          <a:effectLst/>
                        </a:rPr>
                        <a:t>Token</a:t>
                      </a:r>
                      <a:endParaRPr lang="zh-TW" sz="105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050" kern="100">
                          <a:effectLst/>
                        </a:rPr>
                        <a:t>buy</a:t>
                      </a:r>
                      <a:endParaRPr lang="zh-TW" sz="105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744992109"/>
                  </a:ext>
                </a:extLst>
              </a:tr>
              <a:tr h="150447">
                <a:tc>
                  <a:txBody>
                    <a:bodyPr/>
                    <a:lstStyle/>
                    <a:p>
                      <a:pPr algn="ctr">
                        <a:spcAft>
                          <a:spcPts val="0"/>
                        </a:spcAft>
                      </a:pPr>
                      <a:r>
                        <a:rPr lang="en-US" sz="1050" kern="100" dirty="0">
                          <a:effectLst/>
                        </a:rPr>
                        <a:t>'</a:t>
                      </a:r>
                      <a:r>
                        <a:rPr lang="en-US" sz="1050" kern="100" dirty="0" err="1">
                          <a:effectLst/>
                        </a:rPr>
                        <a:t>bull_freq</a:t>
                      </a:r>
                      <a:r>
                        <a:rPr lang="en-US" sz="1050" kern="100" dirty="0">
                          <a:effectLst/>
                        </a:rPr>
                        <a:t>'</a:t>
                      </a:r>
                      <a:endParaRPr lang="zh-TW" sz="105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050" kern="100" dirty="0">
                          <a:effectLst/>
                        </a:rPr>
                        <a:t>14489</a:t>
                      </a:r>
                      <a:endParaRPr lang="zh-TW" sz="105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083109552"/>
                  </a:ext>
                </a:extLst>
              </a:tr>
              <a:tr h="150447">
                <a:tc>
                  <a:txBody>
                    <a:bodyPr/>
                    <a:lstStyle/>
                    <a:p>
                      <a:pPr algn="ctr">
                        <a:spcAft>
                          <a:spcPts val="0"/>
                        </a:spcAft>
                      </a:pPr>
                      <a:r>
                        <a:rPr lang="en-US" sz="1050" kern="100" dirty="0" err="1">
                          <a:effectLst/>
                        </a:rPr>
                        <a:t>bear_freq</a:t>
                      </a:r>
                      <a:endParaRPr lang="zh-TW" sz="105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050" kern="100" dirty="0">
                          <a:effectLst/>
                        </a:rPr>
                        <a:t>1592</a:t>
                      </a:r>
                      <a:endParaRPr lang="zh-TW" sz="105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386677092"/>
                  </a:ext>
                </a:extLst>
              </a:tr>
              <a:tr h="150447">
                <a:tc>
                  <a:txBody>
                    <a:bodyPr/>
                    <a:lstStyle/>
                    <a:p>
                      <a:pPr algn="ctr">
                        <a:spcAft>
                          <a:spcPts val="0"/>
                        </a:spcAft>
                      </a:pPr>
                      <a:r>
                        <a:rPr lang="en-US" sz="1050" kern="100">
                          <a:effectLst/>
                        </a:rPr>
                        <a:t>bull_cfidf</a:t>
                      </a:r>
                      <a:endParaRPr lang="zh-TW" sz="105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050" kern="100" dirty="0">
                          <a:effectLst/>
                        </a:rPr>
                        <a:t>61.539806954702385</a:t>
                      </a:r>
                      <a:endParaRPr lang="zh-TW" sz="105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565416278"/>
                  </a:ext>
                </a:extLst>
              </a:tr>
              <a:tr h="150447">
                <a:tc>
                  <a:txBody>
                    <a:bodyPr/>
                    <a:lstStyle/>
                    <a:p>
                      <a:pPr algn="ctr">
                        <a:spcAft>
                          <a:spcPts val="0"/>
                        </a:spcAft>
                      </a:pPr>
                      <a:r>
                        <a:rPr lang="en-US" sz="1050" kern="100">
                          <a:effectLst/>
                        </a:rPr>
                        <a:t>bear_cfidf</a:t>
                      </a:r>
                      <a:endParaRPr lang="zh-TW" sz="105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050" kern="100" dirty="0">
                          <a:effectLst/>
                        </a:rPr>
                        <a:t>52.32250663139482</a:t>
                      </a:r>
                      <a:endParaRPr lang="zh-TW" sz="105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116340390"/>
                  </a:ext>
                </a:extLst>
              </a:tr>
              <a:tr h="266617">
                <a:tc>
                  <a:txBody>
                    <a:bodyPr/>
                    <a:lstStyle/>
                    <a:p>
                      <a:pPr algn="ctr">
                        <a:spcAft>
                          <a:spcPts val="0"/>
                        </a:spcAft>
                      </a:pPr>
                      <a:r>
                        <a:rPr lang="en-US" sz="1050" kern="100">
                          <a:effectLst/>
                        </a:rPr>
                        <a:t>chi_squared</a:t>
                      </a:r>
                      <a:endParaRPr lang="zh-TW" sz="105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050" kern="100" dirty="0">
                          <a:effectLst/>
                        </a:rPr>
                        <a:t>14711.705215251208</a:t>
                      </a:r>
                      <a:endParaRPr lang="zh-TW" sz="105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187225900"/>
                  </a:ext>
                </a:extLst>
              </a:tr>
              <a:tr h="300894">
                <a:tc>
                  <a:txBody>
                    <a:bodyPr/>
                    <a:lstStyle/>
                    <a:p>
                      <a:pPr algn="ctr">
                        <a:spcAft>
                          <a:spcPts val="0"/>
                        </a:spcAft>
                      </a:pPr>
                      <a:r>
                        <a:rPr lang="en-US" sz="1050" kern="100">
                          <a:effectLst/>
                        </a:rPr>
                        <a:t>market_sentiment</a:t>
                      </a:r>
                      <a:endParaRPr lang="zh-TW" sz="105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050" kern="100" dirty="0">
                          <a:effectLst/>
                        </a:rPr>
                        <a:t>0.5961743093876137</a:t>
                      </a:r>
                      <a:endParaRPr lang="zh-TW" sz="105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694469996"/>
                  </a:ext>
                </a:extLst>
              </a:tr>
              <a:tr h="399927">
                <a:tc>
                  <a:txBody>
                    <a:bodyPr/>
                    <a:lstStyle/>
                    <a:p>
                      <a:pPr algn="ctr">
                        <a:spcAft>
                          <a:spcPts val="0"/>
                        </a:spcAft>
                      </a:pPr>
                      <a:r>
                        <a:rPr lang="en-US" sz="1050" kern="100">
                          <a:effectLst/>
                        </a:rPr>
                        <a:t>word_vec</a:t>
                      </a:r>
                      <a:endParaRPr lang="zh-TW" sz="105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050" kern="100" dirty="0">
                          <a:effectLst/>
                        </a:rPr>
                        <a:t>[0.09282842,-0.10893399268388748,0.12348346,-0.01443735882]</a:t>
                      </a:r>
                      <a:endParaRPr lang="zh-TW" sz="105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041857251"/>
                  </a:ext>
                </a:extLst>
              </a:tr>
            </a:tbl>
          </a:graphicData>
        </a:graphic>
      </p:graphicFrame>
      <p:graphicFrame>
        <p:nvGraphicFramePr>
          <p:cNvPr id="4" name="表格 3"/>
          <p:cNvGraphicFramePr>
            <a:graphicFrameLocks noGrp="1"/>
          </p:cNvGraphicFramePr>
          <p:nvPr>
            <p:extLst>
              <p:ext uri="{D42A27DB-BD31-4B8C-83A1-F6EECF244321}">
                <p14:modId xmlns:p14="http://schemas.microsoft.com/office/powerpoint/2010/main" val="2067305297"/>
              </p:ext>
            </p:extLst>
          </p:nvPr>
        </p:nvGraphicFramePr>
        <p:xfrm>
          <a:off x="4489874" y="2489233"/>
          <a:ext cx="4503702" cy="2050006"/>
        </p:xfrm>
        <a:graphic>
          <a:graphicData uri="http://schemas.openxmlformats.org/drawingml/2006/table">
            <a:tbl>
              <a:tblPr firstRow="1" firstCol="1" bandRow="1">
                <a:tableStyleId>{7DF18680-E054-41AD-8BC1-D1AEF772440D}</a:tableStyleId>
              </a:tblPr>
              <a:tblGrid>
                <a:gridCol w="847192">
                  <a:extLst>
                    <a:ext uri="{9D8B030D-6E8A-4147-A177-3AD203B41FA5}">
                      <a16:colId xmlns:a16="http://schemas.microsoft.com/office/drawing/2014/main" val="2865015330"/>
                    </a:ext>
                  </a:extLst>
                </a:gridCol>
                <a:gridCol w="3656510">
                  <a:extLst>
                    <a:ext uri="{9D8B030D-6E8A-4147-A177-3AD203B41FA5}">
                      <a16:colId xmlns:a16="http://schemas.microsoft.com/office/drawing/2014/main" val="228756686"/>
                    </a:ext>
                  </a:extLst>
                </a:gridCol>
              </a:tblGrid>
              <a:tr h="227121">
                <a:tc>
                  <a:txBody>
                    <a:bodyPr/>
                    <a:lstStyle/>
                    <a:p>
                      <a:pPr algn="ctr">
                        <a:spcAft>
                          <a:spcPts val="0"/>
                        </a:spcAft>
                      </a:pPr>
                      <a:r>
                        <a:rPr lang="en-US" sz="1200" kern="100" dirty="0">
                          <a:effectLst/>
                        </a:rPr>
                        <a:t>Category</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dirty="0">
                          <a:effectLst/>
                        </a:rPr>
                        <a:t>Word And Value</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15921575"/>
                  </a:ext>
                </a:extLst>
              </a:tr>
              <a:tr h="884281">
                <a:tc>
                  <a:txBody>
                    <a:bodyPr/>
                    <a:lstStyle/>
                    <a:p>
                      <a:pPr algn="ctr">
                        <a:spcAft>
                          <a:spcPts val="0"/>
                        </a:spcAft>
                      </a:pPr>
                      <a:r>
                        <a:rPr lang="en-US" sz="1200" kern="100" dirty="0">
                          <a:effectLst/>
                        </a:rPr>
                        <a:t> </a:t>
                      </a:r>
                      <a:endParaRPr lang="zh-TW" sz="1200" kern="100" dirty="0">
                        <a:effectLst/>
                      </a:endParaRPr>
                    </a:p>
                    <a:p>
                      <a:pPr algn="ctr">
                        <a:spcAft>
                          <a:spcPts val="0"/>
                        </a:spcAft>
                      </a:pPr>
                      <a:r>
                        <a:rPr lang="en-US" sz="1200" kern="100" dirty="0">
                          <a:effectLst/>
                        </a:rPr>
                        <a:t>Positive</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dirty="0">
                          <a:effectLst/>
                        </a:rPr>
                        <a:t>'completing':0.769 ‘transfer':1.0307 ‘prayer':0.736 ‘spammer':1.084</a:t>
                      </a:r>
                      <a:endParaRPr lang="zh-TW" sz="1200" kern="100" dirty="0">
                        <a:effectLst/>
                      </a:endParaRPr>
                    </a:p>
                    <a:p>
                      <a:pPr algn="ctr">
                        <a:spcAft>
                          <a:spcPts val="0"/>
                        </a:spcAft>
                      </a:pPr>
                      <a:r>
                        <a:rPr lang="en-US" sz="1200" kern="100" dirty="0">
                          <a:effectLst/>
                        </a:rPr>
                        <a:t>'governments':0.922 ‘hey':0.3035 ‘raises': 1.0961 ‘soldier':1.221</a:t>
                      </a:r>
                      <a:endParaRPr lang="zh-TW" sz="1200" kern="100" dirty="0">
                        <a:effectLst/>
                      </a:endParaRPr>
                    </a:p>
                    <a:p>
                      <a:pPr algn="ctr">
                        <a:spcAft>
                          <a:spcPts val="0"/>
                        </a:spcAft>
                      </a:pPr>
                      <a:r>
                        <a:rPr lang="en-US" sz="1200" kern="100" dirty="0">
                          <a:effectLst/>
                        </a:rPr>
                        <a:t>'flagship': 1.1476  'ideally': 0.7811  'buy':0.596</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559197150"/>
                  </a:ext>
                </a:extLst>
              </a:tr>
              <a:tr h="908485">
                <a:tc>
                  <a:txBody>
                    <a:bodyPr/>
                    <a:lstStyle/>
                    <a:p>
                      <a:pPr algn="ctr">
                        <a:spcAft>
                          <a:spcPts val="0"/>
                        </a:spcAft>
                      </a:pPr>
                      <a:r>
                        <a:rPr lang="en-US" sz="1200" kern="100">
                          <a:effectLst/>
                        </a:rPr>
                        <a:t> </a:t>
                      </a:r>
                      <a:endParaRPr lang="zh-TW" sz="1200" kern="100">
                        <a:effectLst/>
                      </a:endParaRPr>
                    </a:p>
                    <a:p>
                      <a:pPr algn="ctr">
                        <a:spcAft>
                          <a:spcPts val="0"/>
                        </a:spcAft>
                      </a:pPr>
                      <a:r>
                        <a:rPr lang="en-US" sz="1200" kern="100">
                          <a:effectLst/>
                        </a:rPr>
                        <a:t>Negative</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dirty="0">
                          <a:effectLst/>
                        </a:rPr>
                        <a:t>'abandon': -3.296 ‘goodbye': -1.302 ‘paper': -0.711 'nada': -1.589 ‘</a:t>
                      </a:r>
                      <a:r>
                        <a:rPr lang="en-US" sz="1200" kern="100" dirty="0" err="1">
                          <a:effectLst/>
                        </a:rPr>
                        <a:t>fcc</a:t>
                      </a:r>
                      <a:r>
                        <a:rPr lang="en-US" sz="1200" kern="100" dirty="0">
                          <a:effectLst/>
                        </a:rPr>
                        <a:t>': -1.830 'newbies': -0.487 'hurry': -0.419 'harder': -1.064 'rite': -0.130</a:t>
                      </a:r>
                      <a:endParaRPr lang="zh-TW" sz="1200" kern="100" dirty="0">
                        <a:effectLst/>
                      </a:endParaRPr>
                    </a:p>
                    <a:p>
                      <a:pPr algn="ctr">
                        <a:spcAft>
                          <a:spcPts val="0"/>
                        </a:spcAft>
                      </a:pPr>
                      <a:r>
                        <a:rPr lang="en-US" sz="1200" kern="100" dirty="0">
                          <a:effectLst/>
                        </a:rPr>
                        <a:t>'complete': -0.976 'officially': -0.552  'lights': -1.267</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973154608"/>
                  </a:ext>
                </a:extLst>
              </a:tr>
            </a:tbl>
          </a:graphicData>
        </a:graphic>
      </p:graphicFrame>
      <p:graphicFrame>
        <p:nvGraphicFramePr>
          <p:cNvPr id="6" name="表格 5"/>
          <p:cNvGraphicFramePr>
            <a:graphicFrameLocks noGrp="1"/>
          </p:cNvGraphicFramePr>
          <p:nvPr>
            <p:extLst>
              <p:ext uri="{D42A27DB-BD31-4B8C-83A1-F6EECF244321}">
                <p14:modId xmlns:p14="http://schemas.microsoft.com/office/powerpoint/2010/main" val="4153630804"/>
              </p:ext>
            </p:extLst>
          </p:nvPr>
        </p:nvGraphicFramePr>
        <p:xfrm>
          <a:off x="1763688" y="4649474"/>
          <a:ext cx="5814393" cy="1584196"/>
        </p:xfrm>
        <a:graphic>
          <a:graphicData uri="http://schemas.openxmlformats.org/drawingml/2006/table">
            <a:tbl>
              <a:tblPr firstRow="1" firstCol="1" bandRow="1">
                <a:tableStyleId>{7DF18680-E054-41AD-8BC1-D1AEF772440D}</a:tableStyleId>
              </a:tblPr>
              <a:tblGrid>
                <a:gridCol w="1268513">
                  <a:extLst>
                    <a:ext uri="{9D8B030D-6E8A-4147-A177-3AD203B41FA5}">
                      <a16:colId xmlns:a16="http://schemas.microsoft.com/office/drawing/2014/main" val="3983758956"/>
                    </a:ext>
                  </a:extLst>
                </a:gridCol>
                <a:gridCol w="2676323">
                  <a:extLst>
                    <a:ext uri="{9D8B030D-6E8A-4147-A177-3AD203B41FA5}">
                      <a16:colId xmlns:a16="http://schemas.microsoft.com/office/drawing/2014/main" val="3568716312"/>
                    </a:ext>
                  </a:extLst>
                </a:gridCol>
                <a:gridCol w="1869557">
                  <a:extLst>
                    <a:ext uri="{9D8B030D-6E8A-4147-A177-3AD203B41FA5}">
                      <a16:colId xmlns:a16="http://schemas.microsoft.com/office/drawing/2014/main" val="1186954444"/>
                    </a:ext>
                  </a:extLst>
                </a:gridCol>
              </a:tblGrid>
              <a:tr h="176022">
                <a:tc>
                  <a:txBody>
                    <a:bodyPr/>
                    <a:lstStyle/>
                    <a:p>
                      <a:pPr algn="ctr">
                        <a:spcAft>
                          <a:spcPts val="0"/>
                        </a:spcAft>
                      </a:pPr>
                      <a:r>
                        <a:rPr lang="en-US" sz="1050" kern="100" dirty="0">
                          <a:effectLst/>
                        </a:rPr>
                        <a:t>User Name</a:t>
                      </a:r>
                      <a:endParaRPr lang="zh-TW" sz="105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050" kern="100">
                          <a:effectLst/>
                        </a:rPr>
                        <a:t>Content of Post</a:t>
                      </a:r>
                      <a:endParaRPr lang="zh-TW" sz="105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050" kern="100">
                          <a:effectLst/>
                        </a:rPr>
                        <a:t>Sentiment Score of Post</a:t>
                      </a:r>
                      <a:endParaRPr lang="zh-TW" sz="105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877738610"/>
                  </a:ext>
                </a:extLst>
              </a:tr>
              <a:tr h="528065">
                <a:tc>
                  <a:txBody>
                    <a:bodyPr/>
                    <a:lstStyle/>
                    <a:p>
                      <a:pPr algn="ctr">
                        <a:spcAft>
                          <a:spcPts val="0"/>
                        </a:spcAft>
                      </a:pPr>
                      <a:r>
                        <a:rPr lang="en-US" sz="1050" kern="100" dirty="0" err="1">
                          <a:effectLst/>
                        </a:rPr>
                        <a:t>EstimizeAlerts</a:t>
                      </a:r>
                      <a:endParaRPr lang="zh-TW" sz="105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050" kern="100" dirty="0">
                          <a:effectLst/>
                        </a:rPr>
                        <a:t>$AAL's PRASM is a key growth metric for their next report on 04/26 BMO. Will they beat last quarter's</a:t>
                      </a:r>
                      <a:endParaRPr lang="zh-TW" sz="105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050" kern="100" dirty="0">
                          <a:effectLst/>
                        </a:rPr>
                        <a:t>2.6910182483764</a:t>
                      </a:r>
                      <a:endParaRPr lang="zh-TW" sz="105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840862853"/>
                  </a:ext>
                </a:extLst>
              </a:tr>
              <a:tr h="528065">
                <a:tc>
                  <a:txBody>
                    <a:bodyPr/>
                    <a:lstStyle/>
                    <a:p>
                      <a:pPr algn="ctr">
                        <a:spcAft>
                          <a:spcPts val="0"/>
                        </a:spcAft>
                      </a:pPr>
                      <a:r>
                        <a:rPr lang="en-US" sz="1050" kern="100">
                          <a:effectLst/>
                        </a:rPr>
                        <a:t>ShortPainBot</a:t>
                      </a:r>
                      <a:endParaRPr lang="zh-TW" sz="105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050" kern="100" dirty="0">
                          <a:effectLst/>
                        </a:rPr>
                        <a:t>For $AAL, if started around a week ago, short investors would have lost around -5.41% as of 03-09</a:t>
                      </a:r>
                      <a:endParaRPr lang="zh-TW" sz="105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050" kern="100" dirty="0">
                          <a:effectLst/>
                        </a:rPr>
                        <a:t>-2.28381990460519</a:t>
                      </a:r>
                      <a:endParaRPr lang="zh-TW" sz="105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087879905"/>
                  </a:ext>
                </a:extLst>
              </a:tr>
              <a:tr h="352044">
                <a:tc>
                  <a:txBody>
                    <a:bodyPr/>
                    <a:lstStyle/>
                    <a:p>
                      <a:pPr algn="ctr">
                        <a:spcAft>
                          <a:spcPts val="0"/>
                        </a:spcAft>
                      </a:pPr>
                      <a:r>
                        <a:rPr lang="en-US" sz="1050" kern="100">
                          <a:effectLst/>
                        </a:rPr>
                        <a:t>MariaC82</a:t>
                      </a:r>
                      <a:endParaRPr lang="zh-TW" sz="105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050" kern="100" dirty="0">
                          <a:effectLst/>
                        </a:rPr>
                        <a:t>$AAL American Airlines call volume above normal and directionally bullish</a:t>
                      </a:r>
                      <a:endParaRPr lang="zh-TW" sz="105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050" kern="100" dirty="0">
                          <a:effectLst/>
                        </a:rPr>
                        <a:t>3.16641427743747</a:t>
                      </a:r>
                      <a:endParaRPr lang="zh-TW" sz="105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724803736"/>
                  </a:ext>
                </a:extLst>
              </a:tr>
            </a:tbl>
          </a:graphicData>
        </a:graphic>
      </p:graphicFrame>
    </p:spTree>
    <p:extLst>
      <p:ext uri="{BB962C8B-B14F-4D97-AF65-F5344CB8AC3E}">
        <p14:creationId xmlns:p14="http://schemas.microsoft.com/office/powerpoint/2010/main" val="104464832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標題 1"/>
          <p:cNvSpPr>
            <a:spLocks noGrp="1"/>
          </p:cNvSpPr>
          <p:nvPr>
            <p:ph type="title"/>
          </p:nvPr>
        </p:nvSpPr>
        <p:spPr/>
        <p:txBody>
          <a:bodyPr/>
          <a:lstStyle/>
          <a:p>
            <a:r>
              <a:rPr lang="en-US" altLang="zh-TW" sz="3600" dirty="0" smtClean="0"/>
              <a:t>Opinion Analysis:</a:t>
            </a:r>
            <a:r>
              <a:rPr lang="zh-TW" altLang="en-US" sz="3600" dirty="0" smtClean="0"/>
              <a:t> </a:t>
            </a:r>
            <a:r>
              <a:rPr lang="en-US" altLang="zh-TW" sz="3600" dirty="0" smtClean="0"/>
              <a:t>Keyword </a:t>
            </a:r>
            <a:r>
              <a:rPr lang="en-US" altLang="zh-TW" sz="3600" dirty="0"/>
              <a:t>S</a:t>
            </a:r>
            <a:r>
              <a:rPr lang="en-US" altLang="zh-TW" sz="3600" dirty="0" smtClean="0"/>
              <a:t>core</a:t>
            </a:r>
            <a:endParaRPr lang="zh-TW" altLang="en-US" sz="3600" dirty="0"/>
          </a:p>
        </p:txBody>
      </p:sp>
      <p:sp>
        <p:nvSpPr>
          <p:cNvPr id="5837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0ED37BBB-A249-4957-9A4F-2CB631F31E46}" type="slidenum">
              <a:rPr kumimoji="0" lang="en-US" altLang="zh-TW" sz="1400" smtClean="0">
                <a:ea typeface="新細明體" panose="02020500000000000000" pitchFamily="18" charset="-120"/>
              </a:rPr>
              <a:pPr>
                <a:spcBef>
                  <a:spcPct val="0"/>
                </a:spcBef>
                <a:buFontTx/>
                <a:buNone/>
              </a:pPr>
              <a:t>34</a:t>
            </a:fld>
            <a:endParaRPr kumimoji="0" lang="en-US" altLang="zh-TW" sz="1400">
              <a:ea typeface="新細明體" panose="02020500000000000000" pitchFamily="18" charset="-120"/>
            </a:endParaRPr>
          </a:p>
        </p:txBody>
      </p:sp>
      <p:sp>
        <p:nvSpPr>
          <p:cNvPr id="7" name="矩形 6"/>
          <p:cNvSpPr/>
          <p:nvPr/>
        </p:nvSpPr>
        <p:spPr>
          <a:xfrm>
            <a:off x="4882315" y="1416074"/>
            <a:ext cx="3874145" cy="932805"/>
          </a:xfrm>
          <a:prstGeom prst="rect">
            <a:avLst/>
          </a:prstGeom>
          <a:solidFill>
            <a:srgbClr val="FFFFFF">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內容版面配置區 4"/>
          <p:cNvSpPr>
            <a:spLocks noGrp="1"/>
          </p:cNvSpPr>
          <p:nvPr>
            <p:ph idx="1"/>
          </p:nvPr>
        </p:nvSpPr>
        <p:spPr>
          <a:xfrm>
            <a:off x="161764" y="1178856"/>
            <a:ext cx="8820472" cy="1170023"/>
          </a:xfrm>
        </p:spPr>
        <p:txBody>
          <a:bodyPr/>
          <a:lstStyle/>
          <a:p>
            <a:r>
              <a:rPr lang="en-US" altLang="zh-TW" dirty="0"/>
              <a:t>Match the new sentence with the Sentiment Word Lists</a:t>
            </a:r>
          </a:p>
          <a:p>
            <a:pPr lvl="1"/>
            <a:r>
              <a:rPr lang="en-US" altLang="zh-TW" dirty="0" smtClean="0"/>
              <a:t>Dictionary is made </a:t>
            </a:r>
            <a:r>
              <a:rPr lang="en-US" altLang="zh-TW" dirty="0"/>
              <a:t>of the 6 word lists provided by </a:t>
            </a:r>
            <a:r>
              <a:rPr lang="en-US" altLang="zh-TW" dirty="0" err="1"/>
              <a:t>Loughran</a:t>
            </a:r>
            <a:r>
              <a:rPr lang="en-US" altLang="zh-TW" dirty="0"/>
              <a:t> and </a:t>
            </a:r>
            <a:r>
              <a:rPr lang="en-US" altLang="zh-TW" dirty="0" smtClean="0"/>
              <a:t>McDonald</a:t>
            </a:r>
          </a:p>
        </p:txBody>
      </p:sp>
      <p:graphicFrame>
        <p:nvGraphicFramePr>
          <p:cNvPr id="2" name="表格 1"/>
          <p:cNvGraphicFramePr>
            <a:graphicFrameLocks noGrp="1"/>
          </p:cNvGraphicFramePr>
          <p:nvPr>
            <p:extLst>
              <p:ext uri="{D42A27DB-BD31-4B8C-83A1-F6EECF244321}">
                <p14:modId xmlns:p14="http://schemas.microsoft.com/office/powerpoint/2010/main" val="3374527186"/>
              </p:ext>
            </p:extLst>
          </p:nvPr>
        </p:nvGraphicFramePr>
        <p:xfrm>
          <a:off x="755169" y="2494765"/>
          <a:ext cx="7633662" cy="1130935"/>
        </p:xfrm>
        <a:graphic>
          <a:graphicData uri="http://schemas.openxmlformats.org/drawingml/2006/table">
            <a:tbl>
              <a:tblPr firstRow="1" firstCol="1" bandRow="1">
                <a:tableStyleId>{7DF18680-E054-41AD-8BC1-D1AEF772440D}</a:tableStyleId>
              </a:tblPr>
              <a:tblGrid>
                <a:gridCol w="2276721">
                  <a:extLst>
                    <a:ext uri="{9D8B030D-6E8A-4147-A177-3AD203B41FA5}">
                      <a16:colId xmlns:a16="http://schemas.microsoft.com/office/drawing/2014/main" val="3601701309"/>
                    </a:ext>
                  </a:extLst>
                </a:gridCol>
                <a:gridCol w="5356941">
                  <a:extLst>
                    <a:ext uri="{9D8B030D-6E8A-4147-A177-3AD203B41FA5}">
                      <a16:colId xmlns:a16="http://schemas.microsoft.com/office/drawing/2014/main" val="709658141"/>
                    </a:ext>
                  </a:extLst>
                </a:gridCol>
              </a:tblGrid>
              <a:tr h="226187">
                <a:tc>
                  <a:txBody>
                    <a:bodyPr/>
                    <a:lstStyle/>
                    <a:p>
                      <a:pPr algn="just">
                        <a:spcAft>
                          <a:spcPts val="0"/>
                        </a:spcAft>
                      </a:pPr>
                      <a:r>
                        <a:rPr lang="en-US" sz="1400" kern="100" dirty="0">
                          <a:effectLst/>
                        </a:rPr>
                        <a:t> </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Example</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599569017"/>
                  </a:ext>
                </a:extLst>
              </a:tr>
              <a:tr h="904748">
                <a:tc>
                  <a:txBody>
                    <a:bodyPr/>
                    <a:lstStyle/>
                    <a:p>
                      <a:pPr algn="just">
                        <a:spcAft>
                          <a:spcPts val="0"/>
                        </a:spcAft>
                      </a:pPr>
                      <a:endParaRPr lang="en-US" sz="1400" kern="100" dirty="0" smtClean="0">
                        <a:effectLst/>
                      </a:endParaRPr>
                    </a:p>
                    <a:p>
                      <a:pPr algn="just">
                        <a:spcAft>
                          <a:spcPts val="0"/>
                        </a:spcAft>
                      </a:pPr>
                      <a:r>
                        <a:rPr lang="en-US" sz="1400" kern="100" dirty="0" smtClean="0">
                          <a:effectLst/>
                        </a:rPr>
                        <a:t>Finance-specific </a:t>
                      </a:r>
                      <a:r>
                        <a:rPr lang="en-US" sz="1400" kern="100" dirty="0">
                          <a:effectLst/>
                        </a:rPr>
                        <a:t>lexicon</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just">
                        <a:spcAft>
                          <a:spcPts val="0"/>
                        </a:spcAft>
                      </a:pPr>
                      <a:r>
                        <a:rPr lang="en-US" sz="1400" kern="100" dirty="0">
                          <a:effectLst/>
                        </a:rPr>
                        <a:t>abnormally </a:t>
                      </a:r>
                      <a:r>
                        <a:rPr lang="en-US" sz="1400" kern="100" dirty="0" smtClean="0">
                          <a:effectLst/>
                        </a:rPr>
                        <a:t> </a:t>
                      </a:r>
                      <a:r>
                        <a:rPr lang="en-US" altLang="zh-TW" sz="1400" kern="100" dirty="0" smtClean="0">
                          <a:effectLst/>
                        </a:rPr>
                        <a:t>enhancement </a:t>
                      </a:r>
                      <a:r>
                        <a:rPr lang="en-US" sz="1400" kern="100" dirty="0" smtClean="0">
                          <a:effectLst/>
                        </a:rPr>
                        <a:t>accusations </a:t>
                      </a:r>
                      <a:r>
                        <a:rPr lang="en-US" sz="1400" kern="100" dirty="0">
                          <a:effectLst/>
                        </a:rPr>
                        <a:t>acquit disappoint disasters able abundant </a:t>
                      </a:r>
                      <a:r>
                        <a:rPr lang="en-US" sz="1400" kern="100" dirty="0" smtClean="0">
                          <a:effectLst/>
                        </a:rPr>
                        <a:t>profitable </a:t>
                      </a:r>
                      <a:r>
                        <a:rPr lang="en-US" sz="1400" kern="100" dirty="0">
                          <a:effectLst/>
                        </a:rPr>
                        <a:t>successes worthy somewhat might depends usurp writ manipulate mischief  misleads nullify  offend  overdue  panic  plea  precipitous</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686905051"/>
                  </a:ext>
                </a:extLst>
              </a:tr>
            </a:tbl>
          </a:graphicData>
        </a:graphic>
      </p:graphicFrame>
      <p:graphicFrame>
        <p:nvGraphicFramePr>
          <p:cNvPr id="8" name="表格 7"/>
          <p:cNvGraphicFramePr>
            <a:graphicFrameLocks noGrp="1"/>
          </p:cNvGraphicFramePr>
          <p:nvPr>
            <p:extLst>
              <p:ext uri="{D42A27DB-BD31-4B8C-83A1-F6EECF244321}">
                <p14:modId xmlns:p14="http://schemas.microsoft.com/office/powerpoint/2010/main" val="1212623656"/>
              </p:ext>
            </p:extLst>
          </p:nvPr>
        </p:nvGraphicFramePr>
        <p:xfrm>
          <a:off x="823595" y="3861048"/>
          <a:ext cx="7565236" cy="1920240"/>
        </p:xfrm>
        <a:graphic>
          <a:graphicData uri="http://schemas.openxmlformats.org/drawingml/2006/table">
            <a:tbl>
              <a:tblPr firstRow="1" firstCol="1" bandRow="1">
                <a:tableStyleId>{7DF18680-E054-41AD-8BC1-D1AEF772440D}</a:tableStyleId>
              </a:tblPr>
              <a:tblGrid>
                <a:gridCol w="1779415">
                  <a:extLst>
                    <a:ext uri="{9D8B030D-6E8A-4147-A177-3AD203B41FA5}">
                      <a16:colId xmlns:a16="http://schemas.microsoft.com/office/drawing/2014/main" val="4018101163"/>
                    </a:ext>
                  </a:extLst>
                </a:gridCol>
                <a:gridCol w="3381139">
                  <a:extLst>
                    <a:ext uri="{9D8B030D-6E8A-4147-A177-3AD203B41FA5}">
                      <a16:colId xmlns:a16="http://schemas.microsoft.com/office/drawing/2014/main" val="4097325709"/>
                    </a:ext>
                  </a:extLst>
                </a:gridCol>
                <a:gridCol w="2404682">
                  <a:extLst>
                    <a:ext uri="{9D8B030D-6E8A-4147-A177-3AD203B41FA5}">
                      <a16:colId xmlns:a16="http://schemas.microsoft.com/office/drawing/2014/main" val="88237930"/>
                    </a:ext>
                  </a:extLst>
                </a:gridCol>
              </a:tblGrid>
              <a:tr h="0">
                <a:tc>
                  <a:txBody>
                    <a:bodyPr/>
                    <a:lstStyle/>
                    <a:p>
                      <a:pPr algn="ctr">
                        <a:spcAft>
                          <a:spcPts val="0"/>
                        </a:spcAft>
                      </a:pPr>
                      <a:r>
                        <a:rPr lang="en-US" sz="1400" kern="100" dirty="0">
                          <a:effectLst/>
                        </a:rPr>
                        <a:t>User name</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Content of post</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Keyword Score of post</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814925947"/>
                  </a:ext>
                </a:extLst>
              </a:tr>
              <a:tr h="0">
                <a:tc>
                  <a:txBody>
                    <a:bodyPr/>
                    <a:lstStyle/>
                    <a:p>
                      <a:pPr algn="ctr">
                        <a:spcAft>
                          <a:spcPts val="0"/>
                        </a:spcAft>
                      </a:pPr>
                      <a:endParaRPr lang="en-US" sz="1400" kern="100" dirty="0" smtClean="0">
                        <a:effectLst/>
                      </a:endParaRPr>
                    </a:p>
                    <a:p>
                      <a:pPr algn="ctr">
                        <a:spcAft>
                          <a:spcPts val="0"/>
                        </a:spcAft>
                      </a:pPr>
                      <a:r>
                        <a:rPr lang="en-US" sz="1400" kern="100" dirty="0" smtClean="0">
                          <a:effectLst/>
                        </a:rPr>
                        <a:t>POSITIVEPOWER</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just">
                        <a:spcAft>
                          <a:spcPts val="0"/>
                        </a:spcAft>
                      </a:pPr>
                      <a:r>
                        <a:rPr lang="en-US" sz="1400" kern="100" dirty="0">
                          <a:effectLst/>
                        </a:rPr>
                        <a:t>$AAPL $TWTR $FB Very easy to know troll, moronic, losers who always bearish &amp; sell. Just look how</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just">
                        <a:spcAft>
                          <a:spcPts val="0"/>
                        </a:spcAft>
                      </a:pPr>
                      <a:r>
                        <a:rPr lang="en-US" sz="1400" kern="100">
                          <a:effectLst/>
                        </a:rPr>
                        <a:t>0.133333333333333</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169681742"/>
                  </a:ext>
                </a:extLst>
              </a:tr>
              <a:tr h="0">
                <a:tc>
                  <a:txBody>
                    <a:bodyPr/>
                    <a:lstStyle/>
                    <a:p>
                      <a:pPr algn="ctr">
                        <a:spcAft>
                          <a:spcPts val="0"/>
                        </a:spcAft>
                      </a:pPr>
                      <a:endParaRPr lang="en-US" sz="1400" kern="100" dirty="0" smtClean="0">
                        <a:effectLst/>
                      </a:endParaRPr>
                    </a:p>
                    <a:p>
                      <a:pPr algn="ctr">
                        <a:spcAft>
                          <a:spcPts val="0"/>
                        </a:spcAft>
                      </a:pPr>
                      <a:r>
                        <a:rPr lang="en-US" sz="1400" kern="100" dirty="0" smtClean="0">
                          <a:effectLst/>
                        </a:rPr>
                        <a:t>RxTrader2</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just">
                        <a:spcAft>
                          <a:spcPts val="0"/>
                        </a:spcAft>
                      </a:pPr>
                      <a:r>
                        <a:rPr lang="en-US" sz="1400" kern="100" dirty="0">
                          <a:effectLst/>
                        </a:rPr>
                        <a:t>$AAPL $LRCX $SPY another strong </a:t>
                      </a:r>
                      <a:r>
                        <a:rPr lang="en-US" sz="1400" kern="100" dirty="0" err="1">
                          <a:effectLst/>
                        </a:rPr>
                        <a:t>wk</a:t>
                      </a:r>
                      <a:r>
                        <a:rPr lang="en-US" sz="1400" kern="100" dirty="0">
                          <a:effectLst/>
                        </a:rPr>
                        <a:t> @</a:t>
                      </a:r>
                      <a:r>
                        <a:rPr lang="en-US" sz="1400" kern="100" dirty="0" err="1">
                          <a:effectLst/>
                        </a:rPr>
                        <a:t>Tradealike</a:t>
                      </a:r>
                      <a:r>
                        <a:rPr lang="en-US" sz="1400" kern="100" dirty="0">
                          <a:effectLst/>
                        </a:rPr>
                        <a:t> app Despite a slow week we closed out 15 green</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just">
                        <a:spcAft>
                          <a:spcPts val="0"/>
                        </a:spcAft>
                      </a:pPr>
                      <a:r>
                        <a:rPr lang="en-US" sz="1400" kern="100" dirty="0">
                          <a:effectLst/>
                        </a:rPr>
                        <a:t>0.266666666666666</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463571849"/>
                  </a:ext>
                </a:extLst>
              </a:tr>
              <a:tr h="0">
                <a:tc>
                  <a:txBody>
                    <a:bodyPr/>
                    <a:lstStyle/>
                    <a:p>
                      <a:pPr algn="ctr">
                        <a:spcAft>
                          <a:spcPts val="0"/>
                        </a:spcAft>
                      </a:pPr>
                      <a:r>
                        <a:rPr lang="en-US" sz="1400" kern="100" dirty="0">
                          <a:effectLst/>
                        </a:rPr>
                        <a:t>aapl4kiksan</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just">
                        <a:spcAft>
                          <a:spcPts val="0"/>
                        </a:spcAft>
                      </a:pPr>
                      <a:r>
                        <a:rPr lang="en-US" sz="1400" kern="100" dirty="0">
                          <a:effectLst/>
                        </a:rPr>
                        <a:t>$AAPL how many weak hands are there? Seems like a ton.</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just">
                        <a:spcAft>
                          <a:spcPts val="0"/>
                        </a:spcAft>
                      </a:pPr>
                      <a:r>
                        <a:rPr lang="en-US" sz="1400" kern="100" dirty="0">
                          <a:effectLst/>
                        </a:rPr>
                        <a:t>0.285714285714285</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888667636"/>
                  </a:ext>
                </a:extLst>
              </a:tr>
            </a:tbl>
          </a:graphicData>
        </a:graphic>
      </p:graphicFrame>
      <p:sp>
        <p:nvSpPr>
          <p:cNvPr id="9" name="矩形 8"/>
          <p:cNvSpPr/>
          <p:nvPr/>
        </p:nvSpPr>
        <p:spPr>
          <a:xfrm rot="5400000">
            <a:off x="4027915" y="1732786"/>
            <a:ext cx="186280" cy="219803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893248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Personal </a:t>
            </a:r>
            <a:r>
              <a:rPr lang="en-US" altLang="zh-TW" dirty="0" smtClean="0"/>
              <a:t>Analysis:</a:t>
            </a:r>
            <a:r>
              <a:rPr lang="zh-TW" altLang="en-US" dirty="0" smtClean="0"/>
              <a:t> </a:t>
            </a:r>
            <a:r>
              <a:rPr lang="en-US" altLang="zh-TW" dirty="0" smtClean="0"/>
              <a:t>example</a:t>
            </a:r>
            <a:endParaRPr lang="zh-TW" altLang="en-US" dirty="0"/>
          </a:p>
        </p:txBody>
      </p:sp>
      <p:sp>
        <p:nvSpPr>
          <p:cNvPr id="3" name="內容版面配置區 2"/>
          <p:cNvSpPr>
            <a:spLocks noGrp="1"/>
          </p:cNvSpPr>
          <p:nvPr>
            <p:ph idx="1"/>
          </p:nvPr>
        </p:nvSpPr>
        <p:spPr>
          <a:xfrm>
            <a:off x="422190" y="1268761"/>
            <a:ext cx="8686800" cy="522050"/>
          </a:xfrm>
        </p:spPr>
        <p:txBody>
          <a:bodyPr/>
          <a:lstStyle/>
          <a:p>
            <a:r>
              <a:rPr lang="en-US" altLang="zh-TW" dirty="0">
                <a:solidFill>
                  <a:srgbClr val="0000FF"/>
                </a:solidFill>
              </a:rPr>
              <a:t>F</a:t>
            </a:r>
            <a:r>
              <a:rPr lang="en-US" altLang="zh-TW" dirty="0" smtClean="0">
                <a:solidFill>
                  <a:srgbClr val="0000FF"/>
                </a:solidFill>
              </a:rPr>
              <a:t>our </a:t>
            </a:r>
            <a:r>
              <a:rPr lang="en-US" altLang="zh-TW" dirty="0">
                <a:solidFill>
                  <a:srgbClr val="0000FF"/>
                </a:solidFill>
              </a:rPr>
              <a:t>indicators </a:t>
            </a:r>
            <a:r>
              <a:rPr lang="en-US" altLang="zh-TW" dirty="0"/>
              <a:t>to measure the degree of </a:t>
            </a:r>
            <a:r>
              <a:rPr lang="en-US" altLang="zh-TW" dirty="0">
                <a:solidFill>
                  <a:srgbClr val="0000FF"/>
                </a:solidFill>
              </a:rPr>
              <a:t>activity</a:t>
            </a:r>
            <a:r>
              <a:rPr lang="en-US" altLang="zh-TW" dirty="0"/>
              <a:t> for </a:t>
            </a:r>
            <a:r>
              <a:rPr lang="en-US" altLang="zh-TW" dirty="0" smtClean="0"/>
              <a:t>users </a:t>
            </a:r>
            <a:endParaRPr lang="en-US" altLang="zh-TW" dirty="0"/>
          </a:p>
          <a:p>
            <a:pPr marL="0" indent="0">
              <a:buNone/>
            </a:pPr>
            <a:endParaRPr lang="en-US" altLang="zh-TW" dirty="0"/>
          </a:p>
        </p:txBody>
      </p:sp>
      <p:sp>
        <p:nvSpPr>
          <p:cNvPr id="4" name="投影片編號版面配置區 3"/>
          <p:cNvSpPr>
            <a:spLocks noGrp="1"/>
          </p:cNvSpPr>
          <p:nvPr>
            <p:ph type="sldNum" sz="quarter" idx="12"/>
          </p:nvPr>
        </p:nvSpPr>
        <p:spPr/>
        <p:txBody>
          <a:bodyPr/>
          <a:lstStyle/>
          <a:p>
            <a:pPr>
              <a:defRPr/>
            </a:pPr>
            <a:r>
              <a:rPr lang="en-US" altLang="zh-TW"/>
              <a:t>   </a:t>
            </a:r>
            <a:fld id="{268DB495-9CA4-484E-A313-18E293594145}" type="slidenum">
              <a:rPr lang="en-US" altLang="zh-TW" smtClean="0"/>
              <a:pPr>
                <a:defRPr/>
              </a:pPr>
              <a:t>35</a:t>
            </a:fld>
            <a:endParaRPr lang="en-US" altLang="zh-TW"/>
          </a:p>
        </p:txBody>
      </p:sp>
      <p:graphicFrame>
        <p:nvGraphicFramePr>
          <p:cNvPr id="7" name="表格 6"/>
          <p:cNvGraphicFramePr>
            <a:graphicFrameLocks noGrp="1"/>
          </p:cNvGraphicFramePr>
          <p:nvPr>
            <p:extLst>
              <p:ext uri="{D42A27DB-BD31-4B8C-83A1-F6EECF244321}">
                <p14:modId xmlns:p14="http://schemas.microsoft.com/office/powerpoint/2010/main" val="2487846185"/>
              </p:ext>
            </p:extLst>
          </p:nvPr>
        </p:nvGraphicFramePr>
        <p:xfrm>
          <a:off x="1045035" y="1946349"/>
          <a:ext cx="7272807" cy="853440"/>
        </p:xfrm>
        <a:graphic>
          <a:graphicData uri="http://schemas.openxmlformats.org/drawingml/2006/table">
            <a:tbl>
              <a:tblPr firstRow="1" firstCol="1" bandRow="1">
                <a:tableStyleId>{7DF18680-E054-41AD-8BC1-D1AEF772440D}</a:tableStyleId>
              </a:tblPr>
              <a:tblGrid>
                <a:gridCol w="1454400">
                  <a:extLst>
                    <a:ext uri="{9D8B030D-6E8A-4147-A177-3AD203B41FA5}">
                      <a16:colId xmlns:a16="http://schemas.microsoft.com/office/drawing/2014/main" val="2802121037"/>
                    </a:ext>
                  </a:extLst>
                </a:gridCol>
                <a:gridCol w="1454400">
                  <a:extLst>
                    <a:ext uri="{9D8B030D-6E8A-4147-A177-3AD203B41FA5}">
                      <a16:colId xmlns:a16="http://schemas.microsoft.com/office/drawing/2014/main" val="3768213807"/>
                    </a:ext>
                  </a:extLst>
                </a:gridCol>
                <a:gridCol w="1454400">
                  <a:extLst>
                    <a:ext uri="{9D8B030D-6E8A-4147-A177-3AD203B41FA5}">
                      <a16:colId xmlns:a16="http://schemas.microsoft.com/office/drawing/2014/main" val="909826796"/>
                    </a:ext>
                  </a:extLst>
                </a:gridCol>
                <a:gridCol w="1454400">
                  <a:extLst>
                    <a:ext uri="{9D8B030D-6E8A-4147-A177-3AD203B41FA5}">
                      <a16:colId xmlns:a16="http://schemas.microsoft.com/office/drawing/2014/main" val="1031579617"/>
                    </a:ext>
                  </a:extLst>
                </a:gridCol>
                <a:gridCol w="1455207">
                  <a:extLst>
                    <a:ext uri="{9D8B030D-6E8A-4147-A177-3AD203B41FA5}">
                      <a16:colId xmlns:a16="http://schemas.microsoft.com/office/drawing/2014/main" val="348903945"/>
                    </a:ext>
                  </a:extLst>
                </a:gridCol>
              </a:tblGrid>
              <a:tr h="83691">
                <a:tc>
                  <a:txBody>
                    <a:bodyPr/>
                    <a:lstStyle/>
                    <a:p>
                      <a:pPr algn="ctr">
                        <a:spcAft>
                          <a:spcPts val="0"/>
                        </a:spcAft>
                      </a:pPr>
                      <a:r>
                        <a:rPr lang="en-US" sz="1400" kern="100" dirty="0">
                          <a:effectLst/>
                        </a:rPr>
                        <a:t>User ID</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Ideas</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Following</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Liked</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Watch list</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974252343"/>
                  </a:ext>
                </a:extLst>
              </a:tr>
              <a:tr h="83691">
                <a:tc>
                  <a:txBody>
                    <a:bodyPr/>
                    <a:lstStyle/>
                    <a:p>
                      <a:pPr algn="ctr">
                        <a:spcAft>
                          <a:spcPts val="0"/>
                        </a:spcAft>
                      </a:pPr>
                      <a:r>
                        <a:rPr lang="en-US" sz="1400" kern="100" dirty="0" err="1">
                          <a:effectLst/>
                        </a:rPr>
                        <a:t>MarketMaker</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7500</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67</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1600</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13</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623913869"/>
                  </a:ext>
                </a:extLst>
              </a:tr>
              <a:tr h="83691">
                <a:tc>
                  <a:txBody>
                    <a:bodyPr/>
                    <a:lstStyle/>
                    <a:p>
                      <a:pPr algn="ctr">
                        <a:spcAft>
                          <a:spcPts val="0"/>
                        </a:spcAft>
                      </a:pPr>
                      <a:r>
                        <a:rPr lang="en-US" sz="1400" kern="100">
                          <a:effectLst/>
                        </a:rPr>
                        <a:t>Stocktwits</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5700</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10000</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48100</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18</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699734097"/>
                  </a:ext>
                </a:extLst>
              </a:tr>
              <a:tr h="160417">
                <a:tc>
                  <a:txBody>
                    <a:bodyPr/>
                    <a:lstStyle/>
                    <a:p>
                      <a:pPr algn="ctr">
                        <a:spcAft>
                          <a:spcPts val="0"/>
                        </a:spcAft>
                      </a:pPr>
                      <a:r>
                        <a:rPr lang="en-US" sz="1400" kern="100">
                          <a:effectLst/>
                        </a:rPr>
                        <a:t>topstockalerts</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8500</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54</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552</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2</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054462988"/>
                  </a:ext>
                </a:extLst>
              </a:tr>
            </a:tbl>
          </a:graphicData>
        </a:graphic>
      </p:graphicFrame>
      <p:graphicFrame>
        <p:nvGraphicFramePr>
          <p:cNvPr id="9" name="表格 8"/>
          <p:cNvGraphicFramePr>
            <a:graphicFrameLocks noGrp="1"/>
          </p:cNvGraphicFramePr>
          <p:nvPr>
            <p:extLst>
              <p:ext uri="{D42A27DB-BD31-4B8C-83A1-F6EECF244321}">
                <p14:modId xmlns:p14="http://schemas.microsoft.com/office/powerpoint/2010/main" val="3992533107"/>
              </p:ext>
            </p:extLst>
          </p:nvPr>
        </p:nvGraphicFramePr>
        <p:xfrm>
          <a:off x="1043607" y="3852158"/>
          <a:ext cx="7272808" cy="853440"/>
        </p:xfrm>
        <a:graphic>
          <a:graphicData uri="http://schemas.openxmlformats.org/drawingml/2006/table">
            <a:tbl>
              <a:tblPr firstRow="1" firstCol="1" bandRow="1">
                <a:tableStyleId>{7DF18680-E054-41AD-8BC1-D1AEF772440D}</a:tableStyleId>
              </a:tblPr>
              <a:tblGrid>
                <a:gridCol w="1818202">
                  <a:extLst>
                    <a:ext uri="{9D8B030D-6E8A-4147-A177-3AD203B41FA5}">
                      <a16:colId xmlns:a16="http://schemas.microsoft.com/office/drawing/2014/main" val="836993387"/>
                    </a:ext>
                  </a:extLst>
                </a:gridCol>
                <a:gridCol w="1818202">
                  <a:extLst>
                    <a:ext uri="{9D8B030D-6E8A-4147-A177-3AD203B41FA5}">
                      <a16:colId xmlns:a16="http://schemas.microsoft.com/office/drawing/2014/main" val="2955112025"/>
                    </a:ext>
                  </a:extLst>
                </a:gridCol>
                <a:gridCol w="1818202">
                  <a:extLst>
                    <a:ext uri="{9D8B030D-6E8A-4147-A177-3AD203B41FA5}">
                      <a16:colId xmlns:a16="http://schemas.microsoft.com/office/drawing/2014/main" val="617369390"/>
                    </a:ext>
                  </a:extLst>
                </a:gridCol>
                <a:gridCol w="1818202">
                  <a:extLst>
                    <a:ext uri="{9D8B030D-6E8A-4147-A177-3AD203B41FA5}">
                      <a16:colId xmlns:a16="http://schemas.microsoft.com/office/drawing/2014/main" val="1254569190"/>
                    </a:ext>
                  </a:extLst>
                </a:gridCol>
              </a:tblGrid>
              <a:tr h="194599">
                <a:tc>
                  <a:txBody>
                    <a:bodyPr/>
                    <a:lstStyle/>
                    <a:p>
                      <a:pPr algn="ctr">
                        <a:spcAft>
                          <a:spcPts val="0"/>
                        </a:spcAft>
                      </a:pPr>
                      <a:r>
                        <a:rPr lang="en-US" sz="1400" kern="100" dirty="0">
                          <a:effectLst/>
                        </a:rPr>
                        <a:t>User ID</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Followers</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Post Like</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Comment Receive</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492819061"/>
                  </a:ext>
                </a:extLst>
              </a:tr>
              <a:tr h="168534">
                <a:tc>
                  <a:txBody>
                    <a:bodyPr/>
                    <a:lstStyle/>
                    <a:p>
                      <a:pPr algn="ctr">
                        <a:spcAft>
                          <a:spcPts val="0"/>
                        </a:spcAft>
                      </a:pPr>
                      <a:r>
                        <a:rPr lang="en-US" sz="1400" kern="100" dirty="0" err="1">
                          <a:effectLst/>
                        </a:rPr>
                        <a:t>MarketMaker</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517</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131</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418</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897802082"/>
                  </a:ext>
                </a:extLst>
              </a:tr>
              <a:tr h="168534">
                <a:tc>
                  <a:txBody>
                    <a:bodyPr/>
                    <a:lstStyle/>
                    <a:p>
                      <a:pPr algn="ctr">
                        <a:spcAft>
                          <a:spcPts val="0"/>
                        </a:spcAft>
                      </a:pPr>
                      <a:r>
                        <a:rPr lang="en-US" sz="1400" kern="100">
                          <a:effectLst/>
                        </a:rPr>
                        <a:t>Stocktwits</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4897000</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462</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572</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232110719"/>
                  </a:ext>
                </a:extLst>
              </a:tr>
              <a:tr h="168534">
                <a:tc>
                  <a:txBody>
                    <a:bodyPr/>
                    <a:lstStyle/>
                    <a:p>
                      <a:pPr algn="ctr">
                        <a:spcAft>
                          <a:spcPts val="0"/>
                        </a:spcAft>
                      </a:pPr>
                      <a:r>
                        <a:rPr lang="en-US" sz="1400" kern="100" dirty="0" err="1">
                          <a:effectLst/>
                        </a:rPr>
                        <a:t>Topstockalerts</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8800</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173</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110</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910396200"/>
                  </a:ext>
                </a:extLst>
              </a:tr>
            </a:tbl>
          </a:graphicData>
        </a:graphic>
      </p:graphicFrame>
      <p:graphicFrame>
        <p:nvGraphicFramePr>
          <p:cNvPr id="14" name="表格 13"/>
          <p:cNvGraphicFramePr>
            <a:graphicFrameLocks noGrp="1"/>
          </p:cNvGraphicFramePr>
          <p:nvPr>
            <p:extLst>
              <p:ext uri="{D42A27DB-BD31-4B8C-83A1-F6EECF244321}">
                <p14:modId xmlns:p14="http://schemas.microsoft.com/office/powerpoint/2010/main" val="3965458137"/>
              </p:ext>
            </p:extLst>
          </p:nvPr>
        </p:nvGraphicFramePr>
        <p:xfrm>
          <a:off x="1043608" y="5340475"/>
          <a:ext cx="7272807" cy="853440"/>
        </p:xfrm>
        <a:graphic>
          <a:graphicData uri="http://schemas.openxmlformats.org/drawingml/2006/table">
            <a:tbl>
              <a:tblPr firstRow="1" firstCol="1" bandRow="1">
                <a:tableStyleId>{7DF18680-E054-41AD-8BC1-D1AEF772440D}</a:tableStyleId>
              </a:tblPr>
              <a:tblGrid>
                <a:gridCol w="2424000">
                  <a:extLst>
                    <a:ext uri="{9D8B030D-6E8A-4147-A177-3AD203B41FA5}">
                      <a16:colId xmlns:a16="http://schemas.microsoft.com/office/drawing/2014/main" val="2032756964"/>
                    </a:ext>
                  </a:extLst>
                </a:gridCol>
                <a:gridCol w="2424000">
                  <a:extLst>
                    <a:ext uri="{9D8B030D-6E8A-4147-A177-3AD203B41FA5}">
                      <a16:colId xmlns:a16="http://schemas.microsoft.com/office/drawing/2014/main" val="3602723946"/>
                    </a:ext>
                  </a:extLst>
                </a:gridCol>
                <a:gridCol w="2424807">
                  <a:extLst>
                    <a:ext uri="{9D8B030D-6E8A-4147-A177-3AD203B41FA5}">
                      <a16:colId xmlns:a16="http://schemas.microsoft.com/office/drawing/2014/main" val="435975980"/>
                    </a:ext>
                  </a:extLst>
                </a:gridCol>
              </a:tblGrid>
              <a:tr h="106001">
                <a:tc>
                  <a:txBody>
                    <a:bodyPr/>
                    <a:lstStyle/>
                    <a:p>
                      <a:pPr algn="ctr">
                        <a:spcAft>
                          <a:spcPts val="0"/>
                        </a:spcAft>
                      </a:pPr>
                      <a:r>
                        <a:rPr lang="en-US" sz="1400" kern="100" dirty="0">
                          <a:effectLst/>
                        </a:rPr>
                        <a:t>User ID</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Activity Score</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Professional Score</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146778752"/>
                  </a:ext>
                </a:extLst>
              </a:tr>
              <a:tr h="0">
                <a:tc>
                  <a:txBody>
                    <a:bodyPr/>
                    <a:lstStyle/>
                    <a:p>
                      <a:pPr algn="ctr">
                        <a:spcAft>
                          <a:spcPts val="0"/>
                        </a:spcAft>
                      </a:pPr>
                      <a:r>
                        <a:rPr lang="en-US" sz="1400" kern="100" dirty="0" err="1">
                          <a:effectLst/>
                        </a:rPr>
                        <a:t>MarketMaker</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0.100443918</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0.059558</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756229663"/>
                  </a:ext>
                </a:extLst>
              </a:tr>
              <a:tr h="0">
                <a:tc>
                  <a:txBody>
                    <a:bodyPr/>
                    <a:lstStyle/>
                    <a:p>
                      <a:pPr algn="ctr">
                        <a:spcAft>
                          <a:spcPts val="0"/>
                        </a:spcAft>
                      </a:pPr>
                      <a:r>
                        <a:rPr lang="en-US" sz="1400" kern="100" dirty="0" err="1">
                          <a:effectLst/>
                        </a:rPr>
                        <a:t>Stocktwits</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1.244562111</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1.347317901</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263306270"/>
                  </a:ext>
                </a:extLst>
              </a:tr>
              <a:tr h="0">
                <a:tc>
                  <a:txBody>
                    <a:bodyPr/>
                    <a:lstStyle/>
                    <a:p>
                      <a:pPr algn="ctr">
                        <a:spcAft>
                          <a:spcPts val="0"/>
                        </a:spcAft>
                      </a:pPr>
                      <a:r>
                        <a:rPr lang="en-US" sz="1400" kern="100" dirty="0" err="1">
                          <a:effectLst/>
                        </a:rPr>
                        <a:t>Topstockalerts</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0.019293757</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0.147657341</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898365512"/>
                  </a:ext>
                </a:extLst>
              </a:tr>
            </a:tbl>
          </a:graphicData>
        </a:graphic>
      </p:graphicFrame>
      <p:sp>
        <p:nvSpPr>
          <p:cNvPr id="16" name="內容版面配置區 2"/>
          <p:cNvSpPr txBox="1">
            <a:spLocks/>
          </p:cNvSpPr>
          <p:nvPr/>
        </p:nvSpPr>
        <p:spPr bwMode="auto">
          <a:xfrm>
            <a:off x="425904" y="2955327"/>
            <a:ext cx="8686800" cy="52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kern="0" dirty="0" smtClean="0">
                <a:solidFill>
                  <a:srgbClr val="0000FF"/>
                </a:solidFill>
              </a:rPr>
              <a:t>Three indicators </a:t>
            </a:r>
            <a:r>
              <a:rPr lang="en-US" altLang="zh-TW" kern="0" dirty="0" smtClean="0"/>
              <a:t>to measure the degree of </a:t>
            </a:r>
            <a:r>
              <a:rPr lang="en-US" altLang="zh-TW" kern="0" dirty="0" smtClean="0">
                <a:solidFill>
                  <a:srgbClr val="0000FF"/>
                </a:solidFill>
              </a:rPr>
              <a:t>professional</a:t>
            </a:r>
            <a:r>
              <a:rPr lang="en-US" altLang="zh-TW" kern="0" dirty="0" smtClean="0"/>
              <a:t> for users </a:t>
            </a:r>
          </a:p>
          <a:p>
            <a:pPr marL="0" indent="0">
              <a:buFontTx/>
              <a:buNone/>
            </a:pPr>
            <a:endParaRPr lang="en-US" altLang="zh-TW" kern="0" dirty="0"/>
          </a:p>
        </p:txBody>
      </p:sp>
      <p:sp>
        <p:nvSpPr>
          <p:cNvPr id="17" name="內容版面配置區 2"/>
          <p:cNvSpPr txBox="1">
            <a:spLocks/>
          </p:cNvSpPr>
          <p:nvPr/>
        </p:nvSpPr>
        <p:spPr bwMode="auto">
          <a:xfrm>
            <a:off x="468313" y="4775283"/>
            <a:ext cx="8686800" cy="52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kern="0" dirty="0" smtClean="0">
                <a:solidFill>
                  <a:srgbClr val="FF0000"/>
                </a:solidFill>
              </a:rPr>
              <a:t>Combine the activity score and professional score</a:t>
            </a:r>
          </a:p>
          <a:p>
            <a:pPr marL="0" indent="0">
              <a:buFontTx/>
              <a:buNone/>
            </a:pPr>
            <a:endParaRPr lang="en-US" altLang="zh-TW" kern="0" dirty="0"/>
          </a:p>
        </p:txBody>
      </p:sp>
    </p:spTree>
    <p:extLst>
      <p:ext uri="{BB962C8B-B14F-4D97-AF65-F5344CB8AC3E}">
        <p14:creationId xmlns:p14="http://schemas.microsoft.com/office/powerpoint/2010/main" val="147839774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6512" y="-26988"/>
            <a:ext cx="9180512" cy="1143001"/>
          </a:xfrm>
        </p:spPr>
        <p:txBody>
          <a:bodyPr/>
          <a:lstStyle/>
          <a:p>
            <a:r>
              <a:rPr lang="en-US" altLang="zh-TW" sz="3600" dirty="0" smtClean="0"/>
              <a:t>Stock Trend Analysis and Club </a:t>
            </a:r>
            <a:r>
              <a:rPr lang="en-US" altLang="zh-TW" sz="3600" dirty="0"/>
              <a:t>Risk Preference</a:t>
            </a:r>
            <a:endParaRPr lang="zh-TW" altLang="en-US" sz="3600" dirty="0"/>
          </a:p>
        </p:txBody>
      </p:sp>
      <p:sp>
        <p:nvSpPr>
          <p:cNvPr id="4" name="投影片編號版面配置區 3"/>
          <p:cNvSpPr>
            <a:spLocks noGrp="1"/>
          </p:cNvSpPr>
          <p:nvPr>
            <p:ph type="sldNum" sz="quarter" idx="12"/>
          </p:nvPr>
        </p:nvSpPr>
        <p:spPr/>
        <p:txBody>
          <a:bodyPr/>
          <a:lstStyle/>
          <a:p>
            <a:pPr>
              <a:defRPr/>
            </a:pPr>
            <a:r>
              <a:rPr lang="en-US" altLang="zh-TW" smtClean="0"/>
              <a:t>   </a:t>
            </a:r>
            <a:fld id="{66C53FE0-DFDF-4122-A850-A5399E395ABE}" type="slidenum">
              <a:rPr lang="en-US" altLang="zh-TW" smtClean="0"/>
              <a:pPr>
                <a:defRPr/>
              </a:pPr>
              <a:t>36</a:t>
            </a:fld>
            <a:endParaRPr lang="en-US" altLang="zh-TW"/>
          </a:p>
        </p:txBody>
      </p:sp>
      <p:sp>
        <p:nvSpPr>
          <p:cNvPr id="6" name="內容版面配置區 4"/>
          <p:cNvSpPr>
            <a:spLocks noGrp="1"/>
          </p:cNvSpPr>
          <p:nvPr>
            <p:ph idx="1"/>
          </p:nvPr>
        </p:nvSpPr>
        <p:spPr>
          <a:xfrm>
            <a:off x="172877" y="1268760"/>
            <a:ext cx="8820472" cy="1170023"/>
          </a:xfrm>
        </p:spPr>
        <p:txBody>
          <a:bodyPr/>
          <a:lstStyle/>
          <a:p>
            <a:pPr marL="285750" indent="-285750">
              <a:buFont typeface="Arial" panose="020B0604020202020204" pitchFamily="34" charset="0"/>
              <a:buChar char="•"/>
            </a:pPr>
            <a:r>
              <a:rPr lang="en-US" altLang="zh-TW" dirty="0" smtClean="0"/>
              <a:t>Using LSTM to predict the price from </a:t>
            </a:r>
            <a:r>
              <a:rPr lang="en-US" altLang="zh-TW" dirty="0">
                <a:solidFill>
                  <a:srgbClr val="0000FF"/>
                </a:solidFill>
              </a:rPr>
              <a:t>2/5/2018 </a:t>
            </a:r>
            <a:r>
              <a:rPr lang="en-US" altLang="zh-TW" dirty="0" smtClean="0">
                <a:solidFill>
                  <a:srgbClr val="0000FF"/>
                </a:solidFill>
              </a:rPr>
              <a:t>to 3/2/2018</a:t>
            </a:r>
            <a:endParaRPr lang="zh-TW" altLang="en-US" dirty="0" smtClean="0">
              <a:solidFill>
                <a:srgbClr val="0000FF"/>
              </a:solidFill>
            </a:endParaRPr>
          </a:p>
        </p:txBody>
      </p:sp>
      <p:graphicFrame>
        <p:nvGraphicFramePr>
          <p:cNvPr id="7" name="表格 6"/>
          <p:cNvGraphicFramePr>
            <a:graphicFrameLocks noGrp="1"/>
          </p:cNvGraphicFramePr>
          <p:nvPr>
            <p:extLst>
              <p:ext uri="{D42A27DB-BD31-4B8C-83A1-F6EECF244321}">
                <p14:modId xmlns:p14="http://schemas.microsoft.com/office/powerpoint/2010/main" val="3423211639"/>
              </p:ext>
            </p:extLst>
          </p:nvPr>
        </p:nvGraphicFramePr>
        <p:xfrm>
          <a:off x="489747" y="1913986"/>
          <a:ext cx="8136137" cy="1066800"/>
        </p:xfrm>
        <a:graphic>
          <a:graphicData uri="http://schemas.openxmlformats.org/drawingml/2006/table">
            <a:tbl>
              <a:tblPr firstRow="1" firstCol="1" bandRow="1">
                <a:tableStyleId>{7DF18680-E054-41AD-8BC1-D1AEF772440D}</a:tableStyleId>
              </a:tblPr>
              <a:tblGrid>
                <a:gridCol w="1627047">
                  <a:extLst>
                    <a:ext uri="{9D8B030D-6E8A-4147-A177-3AD203B41FA5}">
                      <a16:colId xmlns:a16="http://schemas.microsoft.com/office/drawing/2014/main" val="2191709499"/>
                    </a:ext>
                  </a:extLst>
                </a:gridCol>
                <a:gridCol w="1627047">
                  <a:extLst>
                    <a:ext uri="{9D8B030D-6E8A-4147-A177-3AD203B41FA5}">
                      <a16:colId xmlns:a16="http://schemas.microsoft.com/office/drawing/2014/main" val="1333345174"/>
                    </a:ext>
                  </a:extLst>
                </a:gridCol>
                <a:gridCol w="1627047">
                  <a:extLst>
                    <a:ext uri="{9D8B030D-6E8A-4147-A177-3AD203B41FA5}">
                      <a16:colId xmlns:a16="http://schemas.microsoft.com/office/drawing/2014/main" val="1721475878"/>
                    </a:ext>
                  </a:extLst>
                </a:gridCol>
                <a:gridCol w="1627047">
                  <a:extLst>
                    <a:ext uri="{9D8B030D-6E8A-4147-A177-3AD203B41FA5}">
                      <a16:colId xmlns:a16="http://schemas.microsoft.com/office/drawing/2014/main" val="2126474393"/>
                    </a:ext>
                  </a:extLst>
                </a:gridCol>
                <a:gridCol w="1627949">
                  <a:extLst>
                    <a:ext uri="{9D8B030D-6E8A-4147-A177-3AD203B41FA5}">
                      <a16:colId xmlns:a16="http://schemas.microsoft.com/office/drawing/2014/main" val="324136035"/>
                    </a:ext>
                  </a:extLst>
                </a:gridCol>
              </a:tblGrid>
              <a:tr h="0">
                <a:tc>
                  <a:txBody>
                    <a:bodyPr/>
                    <a:lstStyle/>
                    <a:p>
                      <a:pPr algn="ctr">
                        <a:spcAft>
                          <a:spcPts val="0"/>
                        </a:spcAft>
                      </a:pPr>
                      <a:r>
                        <a:rPr lang="en-US" sz="1400" kern="100" dirty="0">
                          <a:effectLst/>
                        </a:rPr>
                        <a:t>Symbol</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Price(2/5/2018)</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Price(3/2/2018)</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Change</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%Change</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658265763"/>
                  </a:ext>
                </a:extLst>
              </a:tr>
              <a:tr h="0">
                <a:tc>
                  <a:txBody>
                    <a:bodyPr/>
                    <a:lstStyle/>
                    <a:p>
                      <a:pPr algn="ctr">
                        <a:spcAft>
                          <a:spcPts val="0"/>
                        </a:spcAft>
                      </a:pPr>
                      <a:r>
                        <a:rPr lang="en-US" sz="1400" kern="100" dirty="0">
                          <a:effectLst/>
                        </a:rPr>
                        <a:t>HPE</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16.47</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19.03</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2.56785</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15.6%</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887149525"/>
                  </a:ext>
                </a:extLst>
              </a:tr>
              <a:tr h="0">
                <a:tc>
                  <a:txBody>
                    <a:bodyPr/>
                    <a:lstStyle/>
                    <a:p>
                      <a:pPr algn="ctr">
                        <a:spcAft>
                          <a:spcPts val="0"/>
                        </a:spcAft>
                      </a:pPr>
                      <a:r>
                        <a:rPr lang="en-US" sz="1400" kern="100">
                          <a:effectLst/>
                        </a:rPr>
                        <a:t>MU</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42.65</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48.376</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5.7275</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13.4%</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443766655"/>
                  </a:ext>
                </a:extLst>
              </a:tr>
              <a:tr h="0">
                <a:tc>
                  <a:txBody>
                    <a:bodyPr/>
                    <a:lstStyle/>
                    <a:p>
                      <a:pPr algn="ctr">
                        <a:spcAft>
                          <a:spcPts val="0"/>
                        </a:spcAft>
                      </a:pPr>
                      <a:r>
                        <a:rPr lang="en-US" sz="1400" kern="100" dirty="0">
                          <a:effectLst/>
                        </a:rPr>
                        <a:t>PGR</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53.591</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58.457</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4.865</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9.07%</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375200689"/>
                  </a:ext>
                </a:extLst>
              </a:tr>
              <a:tr h="0">
                <a:tc>
                  <a:txBody>
                    <a:bodyPr/>
                    <a:lstStyle/>
                    <a:p>
                      <a:pPr algn="ctr">
                        <a:spcAft>
                          <a:spcPts val="0"/>
                        </a:spcAft>
                      </a:pPr>
                      <a:r>
                        <a:rPr lang="en-US" sz="1400" kern="100">
                          <a:effectLst/>
                        </a:rPr>
                        <a:t>AAPL</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169.986</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182.32</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12.337</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7.25%</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735018538"/>
                  </a:ext>
                </a:extLst>
              </a:tr>
            </a:tbl>
          </a:graphicData>
        </a:graphic>
      </p:graphicFrame>
      <p:graphicFrame>
        <p:nvGraphicFramePr>
          <p:cNvPr id="8" name="表格 7"/>
          <p:cNvGraphicFramePr>
            <a:graphicFrameLocks noGrp="1"/>
          </p:cNvGraphicFramePr>
          <p:nvPr>
            <p:extLst>
              <p:ext uri="{D42A27DB-BD31-4B8C-83A1-F6EECF244321}">
                <p14:modId xmlns:p14="http://schemas.microsoft.com/office/powerpoint/2010/main" val="2779031500"/>
              </p:ext>
            </p:extLst>
          </p:nvPr>
        </p:nvGraphicFramePr>
        <p:xfrm>
          <a:off x="468313" y="5189494"/>
          <a:ext cx="8137604" cy="1066800"/>
        </p:xfrm>
        <a:graphic>
          <a:graphicData uri="http://schemas.openxmlformats.org/drawingml/2006/table">
            <a:tbl>
              <a:tblPr firstRow="1" firstCol="1" bandRow="1">
                <a:tableStyleId>{7DF18680-E054-41AD-8BC1-D1AEF772440D}</a:tableStyleId>
              </a:tblPr>
              <a:tblGrid>
                <a:gridCol w="2241312">
                  <a:extLst>
                    <a:ext uri="{9D8B030D-6E8A-4147-A177-3AD203B41FA5}">
                      <a16:colId xmlns:a16="http://schemas.microsoft.com/office/drawing/2014/main" val="2211350893"/>
                    </a:ext>
                  </a:extLst>
                </a:gridCol>
                <a:gridCol w="2064604">
                  <a:extLst>
                    <a:ext uri="{9D8B030D-6E8A-4147-A177-3AD203B41FA5}">
                      <a16:colId xmlns:a16="http://schemas.microsoft.com/office/drawing/2014/main" val="2033754474"/>
                    </a:ext>
                  </a:extLst>
                </a:gridCol>
                <a:gridCol w="1915844">
                  <a:extLst>
                    <a:ext uri="{9D8B030D-6E8A-4147-A177-3AD203B41FA5}">
                      <a16:colId xmlns:a16="http://schemas.microsoft.com/office/drawing/2014/main" val="2865127838"/>
                    </a:ext>
                  </a:extLst>
                </a:gridCol>
                <a:gridCol w="1915844">
                  <a:extLst>
                    <a:ext uri="{9D8B030D-6E8A-4147-A177-3AD203B41FA5}">
                      <a16:colId xmlns:a16="http://schemas.microsoft.com/office/drawing/2014/main" val="893356153"/>
                    </a:ext>
                  </a:extLst>
                </a:gridCol>
              </a:tblGrid>
              <a:tr h="0">
                <a:tc>
                  <a:txBody>
                    <a:bodyPr/>
                    <a:lstStyle/>
                    <a:p>
                      <a:pPr algn="ctr">
                        <a:spcAft>
                          <a:spcPts val="0"/>
                        </a:spcAft>
                      </a:pPr>
                      <a:r>
                        <a:rPr lang="en-US" sz="1400" kern="100" dirty="0">
                          <a:effectLst/>
                        </a:rPr>
                        <a:t>Symbol</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Discussion times</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Beta</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Type</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4087297107"/>
                  </a:ext>
                </a:extLst>
              </a:tr>
              <a:tr h="0">
                <a:tc>
                  <a:txBody>
                    <a:bodyPr/>
                    <a:lstStyle/>
                    <a:p>
                      <a:pPr algn="ctr">
                        <a:spcAft>
                          <a:spcPts val="0"/>
                        </a:spcAft>
                      </a:pPr>
                      <a:r>
                        <a:rPr lang="en-US" sz="1400" kern="100" dirty="0">
                          <a:effectLst/>
                        </a:rPr>
                        <a:t>AAPL</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1516</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1.06</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Neutral Risk</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164359072"/>
                  </a:ext>
                </a:extLst>
              </a:tr>
              <a:tr h="0">
                <a:tc>
                  <a:txBody>
                    <a:bodyPr/>
                    <a:lstStyle/>
                    <a:p>
                      <a:pPr algn="ctr">
                        <a:spcAft>
                          <a:spcPts val="0"/>
                        </a:spcAft>
                      </a:pPr>
                      <a:r>
                        <a:rPr lang="en-US" sz="1400" kern="100">
                          <a:effectLst/>
                        </a:rPr>
                        <a:t>NFLX</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319</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1.32</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Risk-Seeking</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961420749"/>
                  </a:ext>
                </a:extLst>
              </a:tr>
              <a:tr h="0">
                <a:tc>
                  <a:txBody>
                    <a:bodyPr/>
                    <a:lstStyle/>
                    <a:p>
                      <a:pPr algn="ctr">
                        <a:spcAft>
                          <a:spcPts val="0"/>
                        </a:spcAft>
                      </a:pPr>
                      <a:r>
                        <a:rPr lang="en-US" sz="1400" kern="100">
                          <a:effectLst/>
                        </a:rPr>
                        <a:t>AMZN</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312</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1.18</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Neutral Risk</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411129047"/>
                  </a:ext>
                </a:extLst>
              </a:tr>
              <a:tr h="0">
                <a:tc>
                  <a:txBody>
                    <a:bodyPr/>
                    <a:lstStyle/>
                    <a:p>
                      <a:pPr algn="ctr">
                        <a:spcAft>
                          <a:spcPts val="0"/>
                        </a:spcAft>
                      </a:pPr>
                      <a:r>
                        <a:rPr lang="en-US" sz="1400" kern="100">
                          <a:effectLst/>
                        </a:rPr>
                        <a:t>FB</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299</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1.22</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Neutral Risk</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4024490700"/>
                  </a:ext>
                </a:extLst>
              </a:tr>
            </a:tbl>
          </a:graphicData>
        </a:graphic>
      </p:graphicFrame>
      <p:graphicFrame>
        <p:nvGraphicFramePr>
          <p:cNvPr id="9" name="表格 8"/>
          <p:cNvGraphicFramePr>
            <a:graphicFrameLocks noGrp="1"/>
          </p:cNvGraphicFramePr>
          <p:nvPr>
            <p:extLst>
              <p:ext uri="{D42A27DB-BD31-4B8C-83A1-F6EECF244321}">
                <p14:modId xmlns:p14="http://schemas.microsoft.com/office/powerpoint/2010/main" val="3865134973"/>
              </p:ext>
            </p:extLst>
          </p:nvPr>
        </p:nvGraphicFramePr>
        <p:xfrm>
          <a:off x="489747" y="3702220"/>
          <a:ext cx="8137605" cy="853440"/>
        </p:xfrm>
        <a:graphic>
          <a:graphicData uri="http://schemas.openxmlformats.org/drawingml/2006/table">
            <a:tbl>
              <a:tblPr firstRow="1" firstCol="1" bandRow="1">
                <a:tableStyleId>{7DF18680-E054-41AD-8BC1-D1AEF772440D}</a:tableStyleId>
              </a:tblPr>
              <a:tblGrid>
                <a:gridCol w="1790814">
                  <a:extLst>
                    <a:ext uri="{9D8B030D-6E8A-4147-A177-3AD203B41FA5}">
                      <a16:colId xmlns:a16="http://schemas.microsoft.com/office/drawing/2014/main" val="3869790777"/>
                    </a:ext>
                  </a:extLst>
                </a:gridCol>
                <a:gridCol w="4086846">
                  <a:extLst>
                    <a:ext uri="{9D8B030D-6E8A-4147-A177-3AD203B41FA5}">
                      <a16:colId xmlns:a16="http://schemas.microsoft.com/office/drawing/2014/main" val="3621647012"/>
                    </a:ext>
                  </a:extLst>
                </a:gridCol>
                <a:gridCol w="2259945">
                  <a:extLst>
                    <a:ext uri="{9D8B030D-6E8A-4147-A177-3AD203B41FA5}">
                      <a16:colId xmlns:a16="http://schemas.microsoft.com/office/drawing/2014/main" val="3931225319"/>
                    </a:ext>
                  </a:extLst>
                </a:gridCol>
              </a:tblGrid>
              <a:tr h="0">
                <a:tc>
                  <a:txBody>
                    <a:bodyPr/>
                    <a:lstStyle/>
                    <a:p>
                      <a:pPr algn="ctr">
                        <a:spcAft>
                          <a:spcPts val="0"/>
                        </a:spcAft>
                      </a:pPr>
                      <a:r>
                        <a:rPr lang="en-US" sz="1400" kern="100" dirty="0">
                          <a:effectLst/>
                        </a:rPr>
                        <a:t>Stock Risk</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Example Stock And Beta Value</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Number</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839279601"/>
                  </a:ext>
                </a:extLst>
              </a:tr>
              <a:tr h="0">
                <a:tc>
                  <a:txBody>
                    <a:bodyPr/>
                    <a:lstStyle/>
                    <a:p>
                      <a:pPr algn="ctr">
                        <a:spcAft>
                          <a:spcPts val="0"/>
                        </a:spcAft>
                      </a:pPr>
                      <a:r>
                        <a:rPr lang="en-US" sz="1400" kern="100" dirty="0">
                          <a:effectLst/>
                        </a:rPr>
                        <a:t>Risk-Seeking</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FCX (2.16)/WMB(1.829)/MU(1.811)</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39</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749661657"/>
                  </a:ext>
                </a:extLst>
              </a:tr>
              <a:tr h="0">
                <a:tc>
                  <a:txBody>
                    <a:bodyPr/>
                    <a:lstStyle/>
                    <a:p>
                      <a:pPr algn="ctr">
                        <a:spcAft>
                          <a:spcPts val="0"/>
                        </a:spcAft>
                      </a:pPr>
                      <a:r>
                        <a:rPr lang="en-US" sz="1400" kern="100" dirty="0">
                          <a:effectLst/>
                        </a:rPr>
                        <a:t>Neutral Risk</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XRX(1.298)/FLS(1.296)/PNR(1.288)</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137</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194461972"/>
                  </a:ext>
                </a:extLst>
              </a:tr>
              <a:tr h="0">
                <a:tc>
                  <a:txBody>
                    <a:bodyPr/>
                    <a:lstStyle/>
                    <a:p>
                      <a:pPr algn="ctr">
                        <a:spcAft>
                          <a:spcPts val="0"/>
                        </a:spcAft>
                      </a:pPr>
                      <a:r>
                        <a:rPr lang="en-US" sz="1400" kern="100">
                          <a:effectLst/>
                        </a:rPr>
                        <a:t>Risk averse</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HUM(0.79)/PGR(0.783)/VRSK(0.7833)</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40</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153509178"/>
                  </a:ext>
                </a:extLst>
              </a:tr>
            </a:tbl>
          </a:graphicData>
        </a:graphic>
      </p:graphicFrame>
      <p:sp>
        <p:nvSpPr>
          <p:cNvPr id="10" name="內容版面配置區 4"/>
          <p:cNvSpPr txBox="1">
            <a:spLocks/>
          </p:cNvSpPr>
          <p:nvPr/>
        </p:nvSpPr>
        <p:spPr bwMode="auto">
          <a:xfrm>
            <a:off x="199226" y="3142674"/>
            <a:ext cx="8820472" cy="397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pPr marL="285750" indent="-285750">
              <a:buFont typeface="Arial" panose="020B0604020202020204" pitchFamily="34" charset="0"/>
              <a:buChar char="•"/>
            </a:pPr>
            <a:r>
              <a:rPr lang="en-US" altLang="zh-TW" kern="0" dirty="0" smtClean="0"/>
              <a:t>Using </a:t>
            </a:r>
            <a:r>
              <a:rPr lang="en-US" altLang="zh-TW" kern="0" dirty="0" smtClean="0">
                <a:solidFill>
                  <a:srgbClr val="0000FF"/>
                </a:solidFill>
              </a:rPr>
              <a:t>Beta value </a:t>
            </a:r>
            <a:r>
              <a:rPr lang="en-US" altLang="zh-TW" kern="0" dirty="0" smtClean="0"/>
              <a:t>to classify three type stock</a:t>
            </a:r>
            <a:endParaRPr lang="zh-TW" altLang="en-US" kern="0" dirty="0" smtClean="0"/>
          </a:p>
        </p:txBody>
      </p:sp>
      <p:sp>
        <p:nvSpPr>
          <p:cNvPr id="11" name="矩形 10"/>
          <p:cNvSpPr/>
          <p:nvPr/>
        </p:nvSpPr>
        <p:spPr>
          <a:xfrm>
            <a:off x="172877" y="4646276"/>
            <a:ext cx="8525036" cy="461665"/>
          </a:xfrm>
          <a:prstGeom prst="rect">
            <a:avLst/>
          </a:prstGeom>
        </p:spPr>
        <p:txBody>
          <a:bodyPr wrap="square">
            <a:spAutoFit/>
          </a:bodyPr>
          <a:lstStyle/>
          <a:p>
            <a:pPr marL="285750" indent="-285750">
              <a:buFont typeface="Arial" panose="020B0604020202020204" pitchFamily="34" charset="0"/>
              <a:buChar char="•"/>
            </a:pPr>
            <a:r>
              <a:rPr lang="zh-TW" altLang="en-US" sz="2400" dirty="0"/>
              <a:t> </a:t>
            </a:r>
            <a:r>
              <a:rPr lang="en-US" altLang="zh-TW" sz="2400" dirty="0" smtClean="0"/>
              <a:t>F</a:t>
            </a:r>
            <a:r>
              <a:rPr lang="zh-TW" altLang="en-US" sz="2400" dirty="0" smtClean="0"/>
              <a:t>ind </a:t>
            </a:r>
            <a:r>
              <a:rPr lang="zh-TW" altLang="en-US" sz="2400" dirty="0"/>
              <a:t>the most representative eigenvalues in a random club</a:t>
            </a:r>
          </a:p>
        </p:txBody>
      </p:sp>
    </p:spTree>
    <p:extLst>
      <p:ext uri="{BB962C8B-B14F-4D97-AF65-F5344CB8AC3E}">
        <p14:creationId xmlns:p14="http://schemas.microsoft.com/office/powerpoint/2010/main" val="313231269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Recommendation </a:t>
            </a:r>
            <a:r>
              <a:rPr lang="en-US" altLang="zh-TW" dirty="0" smtClean="0"/>
              <a:t>Lists</a:t>
            </a:r>
            <a:endParaRPr lang="en-US" altLang="zh-TW" dirty="0"/>
          </a:p>
        </p:txBody>
      </p:sp>
      <p:sp>
        <p:nvSpPr>
          <p:cNvPr id="4" name="投影片編號版面配置區 3"/>
          <p:cNvSpPr>
            <a:spLocks noGrp="1"/>
          </p:cNvSpPr>
          <p:nvPr>
            <p:ph type="sldNum" sz="quarter" idx="12"/>
          </p:nvPr>
        </p:nvSpPr>
        <p:spPr/>
        <p:txBody>
          <a:bodyPr/>
          <a:lstStyle/>
          <a:p>
            <a:pPr>
              <a:defRPr/>
            </a:pPr>
            <a:r>
              <a:rPr lang="en-US" altLang="zh-TW"/>
              <a:t>   </a:t>
            </a:r>
            <a:fld id="{268DB495-9CA4-484E-A313-18E293594145}" type="slidenum">
              <a:rPr lang="en-US" altLang="zh-TW" smtClean="0"/>
              <a:pPr>
                <a:defRPr/>
              </a:pPr>
              <a:t>37</a:t>
            </a:fld>
            <a:endParaRPr lang="en-US" altLang="zh-TW"/>
          </a:p>
        </p:txBody>
      </p:sp>
      <p:sp>
        <p:nvSpPr>
          <p:cNvPr id="11" name="內容版面配置區 2"/>
          <p:cNvSpPr txBox="1">
            <a:spLocks/>
          </p:cNvSpPr>
          <p:nvPr/>
        </p:nvSpPr>
        <p:spPr bwMode="auto">
          <a:xfrm>
            <a:off x="468313" y="1125579"/>
            <a:ext cx="8686800" cy="471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sz="2000" kern="0" dirty="0"/>
              <a:t>The recommendation list </a:t>
            </a:r>
            <a:r>
              <a:rPr lang="en-US" altLang="zh-TW" sz="2000" kern="0" dirty="0" smtClean="0"/>
              <a:t>of low risk portfolio</a:t>
            </a:r>
            <a:endParaRPr lang="en-US" altLang="zh-TW" sz="2000" kern="0" dirty="0"/>
          </a:p>
        </p:txBody>
      </p:sp>
      <p:sp>
        <p:nvSpPr>
          <p:cNvPr id="10" name="內容版面配置區 2"/>
          <p:cNvSpPr txBox="1">
            <a:spLocks/>
          </p:cNvSpPr>
          <p:nvPr/>
        </p:nvSpPr>
        <p:spPr bwMode="auto">
          <a:xfrm>
            <a:off x="468313" y="2859456"/>
            <a:ext cx="8686800" cy="471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sz="2000" kern="0" dirty="0"/>
              <a:t>The recommendation list </a:t>
            </a:r>
            <a:r>
              <a:rPr lang="en-US" altLang="zh-TW" sz="2000" kern="0" dirty="0" smtClean="0"/>
              <a:t>of normal </a:t>
            </a:r>
            <a:r>
              <a:rPr lang="en-US" altLang="zh-TW" sz="2000" kern="0" dirty="0"/>
              <a:t>risk portfolio</a:t>
            </a:r>
          </a:p>
        </p:txBody>
      </p:sp>
      <p:sp>
        <p:nvSpPr>
          <p:cNvPr id="12" name="內容版面配置區 2"/>
          <p:cNvSpPr txBox="1">
            <a:spLocks/>
          </p:cNvSpPr>
          <p:nvPr/>
        </p:nvSpPr>
        <p:spPr bwMode="auto">
          <a:xfrm>
            <a:off x="468313" y="4591343"/>
            <a:ext cx="8686800" cy="471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sz="2000" kern="0" dirty="0"/>
              <a:t>The recommendation list </a:t>
            </a:r>
            <a:r>
              <a:rPr lang="en-US" altLang="zh-TW" sz="2000" kern="0" dirty="0" smtClean="0"/>
              <a:t>of high </a:t>
            </a:r>
            <a:r>
              <a:rPr lang="en-US" altLang="zh-TW" sz="2000" kern="0" dirty="0"/>
              <a:t>risk portfolio</a:t>
            </a:r>
          </a:p>
        </p:txBody>
      </p:sp>
      <p:graphicFrame>
        <p:nvGraphicFramePr>
          <p:cNvPr id="3" name="表格 2"/>
          <p:cNvGraphicFramePr>
            <a:graphicFrameLocks noGrp="1"/>
          </p:cNvGraphicFramePr>
          <p:nvPr>
            <p:extLst>
              <p:ext uri="{D42A27DB-BD31-4B8C-83A1-F6EECF244321}">
                <p14:modId xmlns:p14="http://schemas.microsoft.com/office/powerpoint/2010/main" val="4010366104"/>
              </p:ext>
            </p:extLst>
          </p:nvPr>
        </p:nvGraphicFramePr>
        <p:xfrm>
          <a:off x="826768" y="4982110"/>
          <a:ext cx="7871143" cy="1341120"/>
        </p:xfrm>
        <a:graphic>
          <a:graphicData uri="http://schemas.openxmlformats.org/drawingml/2006/table">
            <a:tbl>
              <a:tblPr firstRow="1" firstCol="1" bandRow="1">
                <a:tableStyleId>{7DF18680-E054-41AD-8BC1-D1AEF772440D}</a:tableStyleId>
              </a:tblPr>
              <a:tblGrid>
                <a:gridCol w="1362364">
                  <a:extLst>
                    <a:ext uri="{9D8B030D-6E8A-4147-A177-3AD203B41FA5}">
                      <a16:colId xmlns:a16="http://schemas.microsoft.com/office/drawing/2014/main" val="344145996"/>
                    </a:ext>
                  </a:extLst>
                </a:gridCol>
                <a:gridCol w="1978047">
                  <a:extLst>
                    <a:ext uri="{9D8B030D-6E8A-4147-A177-3AD203B41FA5}">
                      <a16:colId xmlns:a16="http://schemas.microsoft.com/office/drawing/2014/main" val="1288802057"/>
                    </a:ext>
                  </a:extLst>
                </a:gridCol>
                <a:gridCol w="2562291">
                  <a:extLst>
                    <a:ext uri="{9D8B030D-6E8A-4147-A177-3AD203B41FA5}">
                      <a16:colId xmlns:a16="http://schemas.microsoft.com/office/drawing/2014/main" val="851299105"/>
                    </a:ext>
                  </a:extLst>
                </a:gridCol>
                <a:gridCol w="1968441">
                  <a:extLst>
                    <a:ext uri="{9D8B030D-6E8A-4147-A177-3AD203B41FA5}">
                      <a16:colId xmlns:a16="http://schemas.microsoft.com/office/drawing/2014/main" val="2557935825"/>
                    </a:ext>
                  </a:extLst>
                </a:gridCol>
              </a:tblGrid>
              <a:tr h="0">
                <a:tc>
                  <a:txBody>
                    <a:bodyPr/>
                    <a:lstStyle/>
                    <a:p>
                      <a:pPr algn="ctr">
                        <a:spcAft>
                          <a:spcPts val="0"/>
                        </a:spcAft>
                      </a:pPr>
                      <a:r>
                        <a:rPr lang="en-US" sz="1100" kern="100" dirty="0">
                          <a:effectLst/>
                        </a:rPr>
                        <a:t>Final Rank</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Symbol</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Corporation Name</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Total Rank</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738251373"/>
                  </a:ext>
                </a:extLst>
              </a:tr>
              <a:tr h="0">
                <a:tc>
                  <a:txBody>
                    <a:bodyPr/>
                    <a:lstStyle/>
                    <a:p>
                      <a:pPr algn="ctr">
                        <a:spcAft>
                          <a:spcPts val="0"/>
                        </a:spcAft>
                      </a:pPr>
                      <a:r>
                        <a:rPr lang="en-US" sz="1100" kern="100" dirty="0">
                          <a:effectLst/>
                        </a:rPr>
                        <a:t>1</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MU</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Micron Technology</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2</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038786267"/>
                  </a:ext>
                </a:extLst>
              </a:tr>
              <a:tr h="0">
                <a:tc>
                  <a:txBody>
                    <a:bodyPr/>
                    <a:lstStyle/>
                    <a:p>
                      <a:pPr algn="ctr">
                        <a:spcAft>
                          <a:spcPts val="0"/>
                        </a:spcAft>
                      </a:pPr>
                      <a:r>
                        <a:rPr lang="en-US" sz="1100" kern="100">
                          <a:effectLst/>
                        </a:rPr>
                        <a:t>2</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NKTR</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Nektar Therapeutics</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40</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073244473"/>
                  </a:ext>
                </a:extLst>
              </a:tr>
              <a:tr h="0">
                <a:tc>
                  <a:txBody>
                    <a:bodyPr/>
                    <a:lstStyle/>
                    <a:p>
                      <a:pPr algn="ctr">
                        <a:spcAft>
                          <a:spcPts val="0"/>
                        </a:spcAft>
                      </a:pPr>
                      <a:r>
                        <a:rPr lang="en-US" sz="1100" kern="100">
                          <a:effectLst/>
                        </a:rPr>
                        <a:t>3</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AVGO</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Broadcom</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43</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4086893083"/>
                  </a:ext>
                </a:extLst>
              </a:tr>
              <a:tr h="0">
                <a:tc>
                  <a:txBody>
                    <a:bodyPr/>
                    <a:lstStyle/>
                    <a:p>
                      <a:pPr algn="ctr">
                        <a:spcAft>
                          <a:spcPts val="0"/>
                        </a:spcAft>
                      </a:pPr>
                      <a:r>
                        <a:rPr lang="en-US" sz="1100" kern="100">
                          <a:effectLst/>
                        </a:rPr>
                        <a:t>4</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BAC</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Bank of America Corp</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76</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344605622"/>
                  </a:ext>
                </a:extLst>
              </a:tr>
              <a:tr h="0">
                <a:tc>
                  <a:txBody>
                    <a:bodyPr/>
                    <a:lstStyle/>
                    <a:p>
                      <a:pPr algn="ctr">
                        <a:spcAft>
                          <a:spcPts val="0"/>
                        </a:spcAft>
                      </a:pPr>
                      <a:r>
                        <a:rPr lang="en-US" sz="1100" kern="100">
                          <a:effectLst/>
                        </a:rPr>
                        <a:t>5</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WDC</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Western Digital Corp</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77</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326187621"/>
                  </a:ext>
                </a:extLst>
              </a:tr>
              <a:tr h="0">
                <a:tc>
                  <a:txBody>
                    <a:bodyPr/>
                    <a:lstStyle/>
                    <a:p>
                      <a:pPr algn="ctr">
                        <a:spcAft>
                          <a:spcPts val="0"/>
                        </a:spcAft>
                      </a:pPr>
                      <a:r>
                        <a:rPr lang="en-US" sz="1100" kern="100">
                          <a:effectLst/>
                        </a:rPr>
                        <a:t>6</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CRM</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salesforce.com</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79</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391128902"/>
                  </a:ext>
                </a:extLst>
              </a:tr>
              <a:tr h="0">
                <a:tc>
                  <a:txBody>
                    <a:bodyPr/>
                    <a:lstStyle/>
                    <a:p>
                      <a:pPr algn="ctr">
                        <a:spcAft>
                          <a:spcPts val="0"/>
                        </a:spcAft>
                      </a:pPr>
                      <a:r>
                        <a:rPr lang="en-US" sz="1100" kern="100">
                          <a:effectLst/>
                        </a:rPr>
                        <a:t>7</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NVDA</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NVIDIA Corporation</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95</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628782996"/>
                  </a:ext>
                </a:extLst>
              </a:tr>
            </a:tbl>
          </a:graphicData>
        </a:graphic>
      </p:graphicFrame>
      <p:graphicFrame>
        <p:nvGraphicFramePr>
          <p:cNvPr id="5" name="表格 4"/>
          <p:cNvGraphicFramePr>
            <a:graphicFrameLocks noGrp="1"/>
          </p:cNvGraphicFramePr>
          <p:nvPr>
            <p:extLst>
              <p:ext uri="{D42A27DB-BD31-4B8C-83A1-F6EECF244321}">
                <p14:modId xmlns:p14="http://schemas.microsoft.com/office/powerpoint/2010/main" val="3271971936"/>
              </p:ext>
            </p:extLst>
          </p:nvPr>
        </p:nvGraphicFramePr>
        <p:xfrm>
          <a:off x="826769" y="3266885"/>
          <a:ext cx="7871144" cy="1341120"/>
        </p:xfrm>
        <a:graphic>
          <a:graphicData uri="http://schemas.openxmlformats.org/drawingml/2006/table">
            <a:tbl>
              <a:tblPr firstRow="1" firstCol="1" bandRow="1">
                <a:tableStyleId>{7DF18680-E054-41AD-8BC1-D1AEF772440D}</a:tableStyleId>
              </a:tblPr>
              <a:tblGrid>
                <a:gridCol w="1481247">
                  <a:extLst>
                    <a:ext uri="{9D8B030D-6E8A-4147-A177-3AD203B41FA5}">
                      <a16:colId xmlns:a16="http://schemas.microsoft.com/office/drawing/2014/main" val="3970244964"/>
                    </a:ext>
                  </a:extLst>
                </a:gridCol>
                <a:gridCol w="1979365">
                  <a:extLst>
                    <a:ext uri="{9D8B030D-6E8A-4147-A177-3AD203B41FA5}">
                      <a16:colId xmlns:a16="http://schemas.microsoft.com/office/drawing/2014/main" val="784634518"/>
                    </a:ext>
                  </a:extLst>
                </a:gridCol>
                <a:gridCol w="2440780">
                  <a:extLst>
                    <a:ext uri="{9D8B030D-6E8A-4147-A177-3AD203B41FA5}">
                      <a16:colId xmlns:a16="http://schemas.microsoft.com/office/drawing/2014/main" val="3913011568"/>
                    </a:ext>
                  </a:extLst>
                </a:gridCol>
                <a:gridCol w="1969752">
                  <a:extLst>
                    <a:ext uri="{9D8B030D-6E8A-4147-A177-3AD203B41FA5}">
                      <a16:colId xmlns:a16="http://schemas.microsoft.com/office/drawing/2014/main" val="572191502"/>
                    </a:ext>
                  </a:extLst>
                </a:gridCol>
              </a:tblGrid>
              <a:tr h="0">
                <a:tc>
                  <a:txBody>
                    <a:bodyPr/>
                    <a:lstStyle/>
                    <a:p>
                      <a:pPr algn="ctr">
                        <a:spcAft>
                          <a:spcPts val="0"/>
                        </a:spcAft>
                      </a:pPr>
                      <a:r>
                        <a:rPr lang="en-US" sz="1100" kern="100" dirty="0">
                          <a:effectLst/>
                        </a:rPr>
                        <a:t>Final Rank</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Symbol</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Corporation Name</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Total Rank</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675486519"/>
                  </a:ext>
                </a:extLst>
              </a:tr>
              <a:tr h="0">
                <a:tc>
                  <a:txBody>
                    <a:bodyPr/>
                    <a:lstStyle/>
                    <a:p>
                      <a:pPr algn="ctr">
                        <a:spcAft>
                          <a:spcPts val="0"/>
                        </a:spcAft>
                      </a:pPr>
                      <a:r>
                        <a:rPr lang="en-US" sz="1100" kern="100" dirty="0">
                          <a:effectLst/>
                        </a:rPr>
                        <a:t>1</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BMY</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Bristol-Myers Squibb</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18</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87853745"/>
                  </a:ext>
                </a:extLst>
              </a:tr>
              <a:tr h="0">
                <a:tc>
                  <a:txBody>
                    <a:bodyPr/>
                    <a:lstStyle/>
                    <a:p>
                      <a:pPr algn="ctr">
                        <a:spcAft>
                          <a:spcPts val="0"/>
                        </a:spcAft>
                      </a:pPr>
                      <a:r>
                        <a:rPr lang="en-US" sz="1100" kern="100" dirty="0">
                          <a:effectLst/>
                        </a:rPr>
                        <a:t>2</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EW</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Edwards Lifesciences</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19</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97983751"/>
                  </a:ext>
                </a:extLst>
              </a:tr>
              <a:tr h="0">
                <a:tc>
                  <a:txBody>
                    <a:bodyPr/>
                    <a:lstStyle/>
                    <a:p>
                      <a:pPr algn="ctr">
                        <a:spcAft>
                          <a:spcPts val="0"/>
                        </a:spcAft>
                      </a:pPr>
                      <a:r>
                        <a:rPr lang="en-US" sz="1100" kern="100">
                          <a:effectLst/>
                        </a:rPr>
                        <a:t>3</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PYPL</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PayPal Holdings</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24</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431989413"/>
                  </a:ext>
                </a:extLst>
              </a:tr>
              <a:tr h="0">
                <a:tc>
                  <a:txBody>
                    <a:bodyPr/>
                    <a:lstStyle/>
                    <a:p>
                      <a:pPr algn="ctr">
                        <a:spcAft>
                          <a:spcPts val="0"/>
                        </a:spcAft>
                      </a:pPr>
                      <a:r>
                        <a:rPr lang="en-US" sz="1100" kern="100">
                          <a:effectLst/>
                        </a:rPr>
                        <a:t>4</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INTC</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Intel Corp</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34</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4055055134"/>
                  </a:ext>
                </a:extLst>
              </a:tr>
              <a:tr h="0">
                <a:tc>
                  <a:txBody>
                    <a:bodyPr/>
                    <a:lstStyle/>
                    <a:p>
                      <a:pPr algn="ctr">
                        <a:spcAft>
                          <a:spcPts val="0"/>
                        </a:spcAft>
                      </a:pPr>
                      <a:r>
                        <a:rPr lang="en-US" sz="1100" kern="100">
                          <a:effectLst/>
                        </a:rPr>
                        <a:t>5</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AAPL</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Apple</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41</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345384717"/>
                  </a:ext>
                </a:extLst>
              </a:tr>
              <a:tr h="0">
                <a:tc>
                  <a:txBody>
                    <a:bodyPr/>
                    <a:lstStyle/>
                    <a:p>
                      <a:pPr algn="ctr">
                        <a:spcAft>
                          <a:spcPts val="0"/>
                        </a:spcAft>
                      </a:pPr>
                      <a:r>
                        <a:rPr lang="en-US" sz="1100" kern="100">
                          <a:effectLst/>
                        </a:rPr>
                        <a:t>6</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CSCO</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Cisco Systems</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42</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909228598"/>
                  </a:ext>
                </a:extLst>
              </a:tr>
              <a:tr h="0">
                <a:tc>
                  <a:txBody>
                    <a:bodyPr/>
                    <a:lstStyle/>
                    <a:p>
                      <a:pPr algn="ctr">
                        <a:spcAft>
                          <a:spcPts val="0"/>
                        </a:spcAft>
                      </a:pPr>
                      <a:r>
                        <a:rPr lang="en-US" sz="1100" kern="100" dirty="0">
                          <a:effectLst/>
                        </a:rPr>
                        <a:t>7</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BA</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Boeing</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55</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420434326"/>
                  </a:ext>
                </a:extLst>
              </a:tr>
            </a:tbl>
          </a:graphicData>
        </a:graphic>
      </p:graphicFrame>
      <p:graphicFrame>
        <p:nvGraphicFramePr>
          <p:cNvPr id="6" name="表格 5"/>
          <p:cNvGraphicFramePr>
            <a:graphicFrameLocks noGrp="1"/>
          </p:cNvGraphicFramePr>
          <p:nvPr>
            <p:extLst>
              <p:ext uri="{D42A27DB-BD31-4B8C-83A1-F6EECF244321}">
                <p14:modId xmlns:p14="http://schemas.microsoft.com/office/powerpoint/2010/main" val="2609742829"/>
              </p:ext>
            </p:extLst>
          </p:nvPr>
        </p:nvGraphicFramePr>
        <p:xfrm>
          <a:off x="826769" y="1580176"/>
          <a:ext cx="7871143" cy="1341120"/>
        </p:xfrm>
        <a:graphic>
          <a:graphicData uri="http://schemas.openxmlformats.org/drawingml/2006/table">
            <a:tbl>
              <a:tblPr firstRow="1" firstCol="1" bandRow="1">
                <a:tableStyleId>{7DF18680-E054-41AD-8BC1-D1AEF772440D}</a:tableStyleId>
              </a:tblPr>
              <a:tblGrid>
                <a:gridCol w="1361910">
                  <a:extLst>
                    <a:ext uri="{9D8B030D-6E8A-4147-A177-3AD203B41FA5}">
                      <a16:colId xmlns:a16="http://schemas.microsoft.com/office/drawing/2014/main" val="3123089832"/>
                    </a:ext>
                  </a:extLst>
                </a:gridCol>
                <a:gridCol w="1856039">
                  <a:extLst>
                    <a:ext uri="{9D8B030D-6E8A-4147-A177-3AD203B41FA5}">
                      <a16:colId xmlns:a16="http://schemas.microsoft.com/office/drawing/2014/main" val="2375874926"/>
                    </a:ext>
                  </a:extLst>
                </a:gridCol>
                <a:gridCol w="2685408">
                  <a:extLst>
                    <a:ext uri="{9D8B030D-6E8A-4147-A177-3AD203B41FA5}">
                      <a16:colId xmlns:a16="http://schemas.microsoft.com/office/drawing/2014/main" val="743624338"/>
                    </a:ext>
                  </a:extLst>
                </a:gridCol>
                <a:gridCol w="1967786">
                  <a:extLst>
                    <a:ext uri="{9D8B030D-6E8A-4147-A177-3AD203B41FA5}">
                      <a16:colId xmlns:a16="http://schemas.microsoft.com/office/drawing/2014/main" val="384594568"/>
                    </a:ext>
                  </a:extLst>
                </a:gridCol>
              </a:tblGrid>
              <a:tr h="0">
                <a:tc>
                  <a:txBody>
                    <a:bodyPr/>
                    <a:lstStyle/>
                    <a:p>
                      <a:pPr algn="ctr">
                        <a:spcAft>
                          <a:spcPts val="0"/>
                        </a:spcAft>
                      </a:pPr>
                      <a:r>
                        <a:rPr lang="en-US" sz="1100" kern="100" dirty="0">
                          <a:effectLst/>
                        </a:rPr>
                        <a:t>Final Rank</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Symbol</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Corporation Name</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Total Rank</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968512244"/>
                  </a:ext>
                </a:extLst>
              </a:tr>
              <a:tr h="0">
                <a:tc>
                  <a:txBody>
                    <a:bodyPr/>
                    <a:lstStyle/>
                    <a:p>
                      <a:pPr algn="ctr">
                        <a:spcAft>
                          <a:spcPts val="0"/>
                        </a:spcAft>
                      </a:pPr>
                      <a:r>
                        <a:rPr lang="en-US" sz="1100" kern="100" dirty="0">
                          <a:effectLst/>
                        </a:rPr>
                        <a:t>1</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RTN</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Raytheon Company</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31</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909045582"/>
                  </a:ext>
                </a:extLst>
              </a:tr>
              <a:tr h="0">
                <a:tc>
                  <a:txBody>
                    <a:bodyPr/>
                    <a:lstStyle/>
                    <a:p>
                      <a:pPr algn="ctr">
                        <a:spcAft>
                          <a:spcPts val="0"/>
                        </a:spcAft>
                      </a:pPr>
                      <a:r>
                        <a:rPr lang="en-US" sz="1100" kern="100">
                          <a:effectLst/>
                        </a:rPr>
                        <a:t>2</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LMT</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Lockheed Martin</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71</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508806048"/>
                  </a:ext>
                </a:extLst>
              </a:tr>
              <a:tr h="0">
                <a:tc>
                  <a:txBody>
                    <a:bodyPr/>
                    <a:lstStyle/>
                    <a:p>
                      <a:pPr algn="ctr">
                        <a:spcAft>
                          <a:spcPts val="0"/>
                        </a:spcAft>
                      </a:pPr>
                      <a:r>
                        <a:rPr lang="en-US" sz="1100" kern="100">
                          <a:effectLst/>
                        </a:rPr>
                        <a:t>3</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SRE</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Sempra Energy</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141</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683892924"/>
                  </a:ext>
                </a:extLst>
              </a:tr>
              <a:tr h="0">
                <a:tc>
                  <a:txBody>
                    <a:bodyPr/>
                    <a:lstStyle/>
                    <a:p>
                      <a:pPr algn="ctr">
                        <a:spcAft>
                          <a:spcPts val="0"/>
                        </a:spcAft>
                      </a:pPr>
                      <a:r>
                        <a:rPr lang="en-US" sz="1100" kern="100">
                          <a:effectLst/>
                        </a:rPr>
                        <a:t>4</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TGT</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Target Corporation</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143</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345111802"/>
                  </a:ext>
                </a:extLst>
              </a:tr>
              <a:tr h="0">
                <a:tc>
                  <a:txBody>
                    <a:bodyPr/>
                    <a:lstStyle/>
                    <a:p>
                      <a:pPr algn="ctr">
                        <a:spcAft>
                          <a:spcPts val="0"/>
                        </a:spcAft>
                      </a:pPr>
                      <a:r>
                        <a:rPr lang="en-US" sz="1100" kern="100">
                          <a:effectLst/>
                        </a:rPr>
                        <a:t>5</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T</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AT&amp;T Inc.</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174</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545837561"/>
                  </a:ext>
                </a:extLst>
              </a:tr>
              <a:tr h="0">
                <a:tc>
                  <a:txBody>
                    <a:bodyPr/>
                    <a:lstStyle/>
                    <a:p>
                      <a:pPr algn="ctr">
                        <a:spcAft>
                          <a:spcPts val="0"/>
                        </a:spcAft>
                      </a:pPr>
                      <a:r>
                        <a:rPr lang="en-US" sz="1100" kern="100">
                          <a:effectLst/>
                        </a:rPr>
                        <a:t>6</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FE</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FirstEnergy Corp.</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177</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604617303"/>
                  </a:ext>
                </a:extLst>
              </a:tr>
              <a:tr h="0">
                <a:tc>
                  <a:txBody>
                    <a:bodyPr/>
                    <a:lstStyle/>
                    <a:p>
                      <a:pPr algn="ctr">
                        <a:spcAft>
                          <a:spcPts val="0"/>
                        </a:spcAft>
                      </a:pPr>
                      <a:r>
                        <a:rPr lang="en-US" sz="1100" kern="100">
                          <a:effectLst/>
                        </a:rPr>
                        <a:t>7</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PGR</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Progressive Corp</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187</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053084480"/>
                  </a:ext>
                </a:extLst>
              </a:tr>
            </a:tbl>
          </a:graphicData>
        </a:graphic>
      </p:graphicFrame>
    </p:spTree>
    <p:extLst>
      <p:ext uri="{BB962C8B-B14F-4D97-AF65-F5344CB8AC3E}">
        <p14:creationId xmlns:p14="http://schemas.microsoft.com/office/powerpoint/2010/main" val="328055312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Evaluation</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38</a:t>
            </a:fld>
            <a:endParaRPr lang="en-US" altLang="zh-TW"/>
          </a:p>
        </p:txBody>
      </p:sp>
      <p:sp>
        <p:nvSpPr>
          <p:cNvPr id="14" name="文字方塊 13"/>
          <p:cNvSpPr txBox="1"/>
          <p:nvPr/>
        </p:nvSpPr>
        <p:spPr>
          <a:xfrm>
            <a:off x="323528" y="1116013"/>
            <a:ext cx="8496944" cy="4154984"/>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altLang="zh-TW" sz="2400" dirty="0"/>
              <a:t>Stock portfolio measure</a:t>
            </a:r>
          </a:p>
          <a:p>
            <a:pPr marL="742950" lvl="1" indent="-285750">
              <a:lnSpc>
                <a:spcPct val="150000"/>
              </a:lnSpc>
              <a:buFont typeface="Arial" panose="020B0604020202020204" pitchFamily="34" charset="0"/>
              <a:buChar char="―"/>
            </a:pPr>
            <a:r>
              <a:rPr lang="en-US" altLang="zh-TW" sz="2000" i="1" dirty="0"/>
              <a:t>H</a:t>
            </a:r>
            <a:r>
              <a:rPr lang="en-US" altLang="zh-TW" sz="2000" i="1" dirty="0" smtClean="0"/>
              <a:t>olding </a:t>
            </a:r>
            <a:r>
              <a:rPr lang="en-US" altLang="zh-TW" sz="2000" i="1" dirty="0"/>
              <a:t>period </a:t>
            </a:r>
            <a:r>
              <a:rPr lang="en-US" altLang="zh-TW" sz="2000" i="1" dirty="0" smtClean="0"/>
              <a:t>return with </a:t>
            </a:r>
            <a:r>
              <a:rPr lang="en-US" altLang="zh-TW" sz="2000" i="1" dirty="0"/>
              <a:t>the market </a:t>
            </a:r>
            <a:r>
              <a:rPr lang="en-US" altLang="zh-TW" sz="2000" i="1" dirty="0" smtClean="0"/>
              <a:t>index</a:t>
            </a:r>
            <a:endParaRPr lang="en-US" altLang="zh-TW" sz="2000" i="1" dirty="0"/>
          </a:p>
          <a:p>
            <a:pPr marL="285750" lvl="1" indent="-285750">
              <a:lnSpc>
                <a:spcPct val="150000"/>
              </a:lnSpc>
              <a:buFont typeface="Arial" panose="020B0604020202020204" pitchFamily="34" charset="0"/>
              <a:buChar char="•"/>
            </a:pPr>
            <a:r>
              <a:rPr lang="en-US" altLang="zh-TW" sz="2400" dirty="0" smtClean="0"/>
              <a:t>Three portfolio evaluation</a:t>
            </a:r>
            <a:endParaRPr lang="en-US" altLang="zh-TW" sz="2400" dirty="0"/>
          </a:p>
          <a:p>
            <a:pPr marL="742950" lvl="1" indent="-285750">
              <a:lnSpc>
                <a:spcPct val="150000"/>
              </a:lnSpc>
              <a:buFont typeface="Arial" panose="020B0604020202020204" pitchFamily="34" charset="0"/>
              <a:buChar char="―"/>
            </a:pPr>
            <a:r>
              <a:rPr lang="en-US" altLang="zh-TW" sz="2000" i="1" dirty="0" smtClean="0"/>
              <a:t>Sharp ratio</a:t>
            </a:r>
          </a:p>
          <a:p>
            <a:pPr marL="742950" lvl="1" indent="-285750">
              <a:lnSpc>
                <a:spcPct val="150000"/>
              </a:lnSpc>
              <a:buFont typeface="Arial" panose="020B0604020202020204" pitchFamily="34" charset="0"/>
              <a:buChar char="―"/>
            </a:pPr>
            <a:r>
              <a:rPr lang="en-US" altLang="zh-TW" sz="2000" i="1" dirty="0"/>
              <a:t>Jensen </a:t>
            </a:r>
            <a:r>
              <a:rPr lang="en-US" altLang="zh-TW" sz="2000" i="1" dirty="0" smtClean="0"/>
              <a:t>measure</a:t>
            </a:r>
          </a:p>
          <a:p>
            <a:pPr marL="742950" lvl="1" indent="-285750">
              <a:lnSpc>
                <a:spcPct val="150000"/>
              </a:lnSpc>
              <a:buFont typeface="Arial" panose="020B0604020202020204" pitchFamily="34" charset="0"/>
              <a:buChar char="―"/>
            </a:pPr>
            <a:r>
              <a:rPr lang="en-US" altLang="zh-TW" sz="2000" i="1" dirty="0" err="1"/>
              <a:t>Treynor</a:t>
            </a:r>
            <a:r>
              <a:rPr lang="en-US" altLang="zh-TW" sz="2000" i="1" dirty="0"/>
              <a:t> measure</a:t>
            </a:r>
            <a:endParaRPr lang="en-US" altLang="zh-TW" sz="2000" i="1" dirty="0" smtClean="0"/>
          </a:p>
          <a:p>
            <a:pPr marL="285750" lvl="1" indent="-285750">
              <a:lnSpc>
                <a:spcPct val="150000"/>
              </a:lnSpc>
              <a:buFont typeface="Arial" panose="020B0604020202020204" pitchFamily="34" charset="0"/>
              <a:buChar char="•"/>
            </a:pPr>
            <a:r>
              <a:rPr lang="en-US" altLang="zh-TW" sz="2400" dirty="0" smtClean="0"/>
              <a:t>Evaluation </a:t>
            </a:r>
            <a:r>
              <a:rPr lang="en-US" altLang="zh-TW" sz="2400" dirty="0"/>
              <a:t>Summary</a:t>
            </a:r>
          </a:p>
          <a:p>
            <a:pPr marL="285750" indent="-285750">
              <a:buFont typeface="Wingdings" panose="05000000000000000000" pitchFamily="2" charset="2"/>
              <a:buChar char="l"/>
            </a:pPr>
            <a:endParaRPr lang="en-US" altLang="zh-TW" sz="1800" b="0" i="1" u="none" strike="noStrike" kern="100" dirty="0">
              <a:solidFill>
                <a:srgbClr val="252525"/>
              </a:solidFill>
              <a:effectLst/>
              <a:latin typeface="Cambria Math" panose="02040503050406030204" pitchFamily="18" charset="0"/>
              <a:ea typeface="標楷體" panose="03000509000000000000" pitchFamily="65" charset="-120"/>
            </a:endParaRPr>
          </a:p>
          <a:p>
            <a:pPr marL="285750" indent="-285750">
              <a:buFont typeface="Wingdings" panose="05000000000000000000" pitchFamily="2" charset="2"/>
              <a:buChar char="l"/>
            </a:pPr>
            <a:endParaRPr lang="zh-TW" altLang="en-US" dirty="0"/>
          </a:p>
        </p:txBody>
      </p:sp>
    </p:spTree>
    <p:extLst>
      <p:ext uri="{BB962C8B-B14F-4D97-AF65-F5344CB8AC3E}">
        <p14:creationId xmlns:p14="http://schemas.microsoft.com/office/powerpoint/2010/main" val="99200774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Holding </a:t>
            </a:r>
            <a:r>
              <a:rPr lang="en-US" altLang="zh-TW" dirty="0" smtClean="0"/>
              <a:t>Period Return</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39</a:t>
            </a:fld>
            <a:endParaRPr lang="en-US" altLang="zh-TW"/>
          </a:p>
        </p:txBody>
      </p:sp>
      <p:sp>
        <p:nvSpPr>
          <p:cNvPr id="12" name="矩形 11"/>
          <p:cNvSpPr/>
          <p:nvPr/>
        </p:nvSpPr>
        <p:spPr>
          <a:xfrm>
            <a:off x="408510" y="3428280"/>
            <a:ext cx="8119111" cy="400110"/>
          </a:xfrm>
          <a:prstGeom prst="rect">
            <a:avLst/>
          </a:prstGeom>
        </p:spPr>
        <p:txBody>
          <a:bodyPr wrap="square">
            <a:spAutoFit/>
          </a:bodyPr>
          <a:lstStyle/>
          <a:p>
            <a:pPr marL="342900" indent="-342900">
              <a:buFont typeface="Arial" panose="020B0604020202020204" pitchFamily="34" charset="0"/>
              <a:buChar char="•"/>
            </a:pPr>
            <a:r>
              <a:rPr lang="en-US" altLang="zh-TW" sz="2000" dirty="0"/>
              <a:t>The holding period return by each approach in risk averse portfolio</a:t>
            </a:r>
            <a:endParaRPr lang="zh-TW" altLang="zh-TW" sz="2000" dirty="0"/>
          </a:p>
        </p:txBody>
      </p:sp>
      <p:sp>
        <p:nvSpPr>
          <p:cNvPr id="13" name="矩形 12"/>
          <p:cNvSpPr/>
          <p:nvPr/>
        </p:nvSpPr>
        <p:spPr>
          <a:xfrm>
            <a:off x="411350" y="1371860"/>
            <a:ext cx="8178067" cy="400110"/>
          </a:xfrm>
          <a:prstGeom prst="rect">
            <a:avLst/>
          </a:prstGeom>
        </p:spPr>
        <p:txBody>
          <a:bodyPr wrap="square">
            <a:spAutoFit/>
          </a:bodyPr>
          <a:lstStyle/>
          <a:p>
            <a:pPr marL="285750" indent="-285750">
              <a:buFont typeface="Arial" panose="020B0604020202020204" pitchFamily="34" charset="0"/>
              <a:buChar char="•"/>
            </a:pPr>
            <a:r>
              <a:rPr lang="en-US" altLang="zh-TW" sz="2000" dirty="0"/>
              <a:t>Percentage change for each approach in risk averse portfolio</a:t>
            </a:r>
            <a:endParaRPr lang="zh-TW" altLang="zh-TW" sz="2000" dirty="0"/>
          </a:p>
        </p:txBody>
      </p:sp>
      <p:graphicFrame>
        <p:nvGraphicFramePr>
          <p:cNvPr id="3" name="表格 2"/>
          <p:cNvGraphicFramePr>
            <a:graphicFrameLocks noGrp="1"/>
          </p:cNvGraphicFramePr>
          <p:nvPr>
            <p:extLst>
              <p:ext uri="{D42A27DB-BD31-4B8C-83A1-F6EECF244321}">
                <p14:modId xmlns:p14="http://schemas.microsoft.com/office/powerpoint/2010/main" val="1767182976"/>
              </p:ext>
            </p:extLst>
          </p:nvPr>
        </p:nvGraphicFramePr>
        <p:xfrm>
          <a:off x="755576" y="1771970"/>
          <a:ext cx="7254219" cy="1433700"/>
        </p:xfrm>
        <a:graphic>
          <a:graphicData uri="http://schemas.openxmlformats.org/drawingml/2006/table">
            <a:tbl>
              <a:tblPr firstRow="1" firstCol="1" bandRow="1">
                <a:tableStyleId>{7DF18680-E054-41AD-8BC1-D1AEF772440D}</a:tableStyleId>
              </a:tblPr>
              <a:tblGrid>
                <a:gridCol w="2571044">
                  <a:extLst>
                    <a:ext uri="{9D8B030D-6E8A-4147-A177-3AD203B41FA5}">
                      <a16:colId xmlns:a16="http://schemas.microsoft.com/office/drawing/2014/main" val="2806124768"/>
                    </a:ext>
                  </a:extLst>
                </a:gridCol>
                <a:gridCol w="732976">
                  <a:extLst>
                    <a:ext uri="{9D8B030D-6E8A-4147-A177-3AD203B41FA5}">
                      <a16:colId xmlns:a16="http://schemas.microsoft.com/office/drawing/2014/main" val="2969812556"/>
                    </a:ext>
                  </a:extLst>
                </a:gridCol>
                <a:gridCol w="1025525">
                  <a:extLst>
                    <a:ext uri="{9D8B030D-6E8A-4147-A177-3AD203B41FA5}">
                      <a16:colId xmlns:a16="http://schemas.microsoft.com/office/drawing/2014/main" val="2641611868"/>
                    </a:ext>
                  </a:extLst>
                </a:gridCol>
                <a:gridCol w="1708671">
                  <a:extLst>
                    <a:ext uri="{9D8B030D-6E8A-4147-A177-3AD203B41FA5}">
                      <a16:colId xmlns:a16="http://schemas.microsoft.com/office/drawing/2014/main" val="2358660845"/>
                    </a:ext>
                  </a:extLst>
                </a:gridCol>
                <a:gridCol w="1216003">
                  <a:extLst>
                    <a:ext uri="{9D8B030D-6E8A-4147-A177-3AD203B41FA5}">
                      <a16:colId xmlns:a16="http://schemas.microsoft.com/office/drawing/2014/main" val="1250821866"/>
                    </a:ext>
                  </a:extLst>
                </a:gridCol>
              </a:tblGrid>
              <a:tr h="409630">
                <a:tc>
                  <a:txBody>
                    <a:bodyPr/>
                    <a:lstStyle/>
                    <a:p>
                      <a:pPr algn="ctr">
                        <a:spcAft>
                          <a:spcPts val="0"/>
                        </a:spcAft>
                      </a:pPr>
                      <a:r>
                        <a:rPr lang="en-US" sz="1200" kern="100" dirty="0">
                          <a:effectLst/>
                        </a:rPr>
                        <a:t>Approach</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Best return</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Worst return</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dirty="0">
                          <a:effectLst/>
                        </a:rPr>
                        <a:t>Average holding period return</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Average daily return</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554479089"/>
                  </a:ext>
                </a:extLst>
              </a:tr>
              <a:tr h="204814">
                <a:tc>
                  <a:txBody>
                    <a:bodyPr/>
                    <a:lstStyle/>
                    <a:p>
                      <a:pPr algn="ctr">
                        <a:spcAft>
                          <a:spcPts val="0"/>
                        </a:spcAft>
                      </a:pPr>
                      <a:r>
                        <a:rPr lang="en-US" sz="1200" kern="100" dirty="0">
                          <a:effectLst/>
                        </a:rPr>
                        <a:t>Sentiment-based</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dirty="0">
                          <a:effectLst/>
                        </a:rPr>
                        <a:t>2.38%</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-4.18%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-0.37%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-0.227%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4275494848"/>
                  </a:ext>
                </a:extLst>
              </a:tr>
              <a:tr h="204814">
                <a:tc>
                  <a:txBody>
                    <a:bodyPr/>
                    <a:lstStyle/>
                    <a:p>
                      <a:pPr algn="ctr">
                        <a:spcAft>
                          <a:spcPts val="0"/>
                        </a:spcAft>
                      </a:pPr>
                      <a:r>
                        <a:rPr lang="en-US" sz="1200" kern="100" dirty="0">
                          <a:effectLst/>
                        </a:rPr>
                        <a:t>Collective intelligence-based</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dirty="0">
                          <a:effectLst/>
                        </a:rPr>
                        <a:t>4.55%</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-1.56%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2.28%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dirty="0">
                          <a:effectLst/>
                        </a:rPr>
                        <a:t>0.014%</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916792705"/>
                  </a:ext>
                </a:extLst>
              </a:tr>
              <a:tr h="204814">
                <a:tc>
                  <a:txBody>
                    <a:bodyPr/>
                    <a:lstStyle/>
                    <a:p>
                      <a:pPr algn="ctr">
                        <a:spcAft>
                          <a:spcPts val="0"/>
                        </a:spcAft>
                      </a:pPr>
                      <a:r>
                        <a:rPr lang="en-US" sz="1200" kern="100">
                          <a:effectLst/>
                        </a:rPr>
                        <a:t>Hybrid-based</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b="1" kern="100" dirty="0">
                          <a:effectLst/>
                        </a:rPr>
                        <a:t>7.82%</a:t>
                      </a:r>
                      <a:endParaRPr lang="zh-TW" sz="1200" b="1"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b="1" kern="100" dirty="0">
                          <a:effectLst/>
                        </a:rPr>
                        <a:t>-0.63%</a:t>
                      </a:r>
                      <a:endParaRPr lang="zh-TW" sz="1200" b="1"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b="1" kern="100" dirty="0">
                          <a:effectLst/>
                        </a:rPr>
                        <a:t>4.67%</a:t>
                      </a:r>
                      <a:endParaRPr lang="zh-TW" sz="1200" b="1"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b="1" kern="100" dirty="0">
                          <a:effectLst/>
                        </a:rPr>
                        <a:t>0.238%</a:t>
                      </a:r>
                      <a:endParaRPr lang="zh-TW" sz="1200" b="1"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94625189"/>
                  </a:ext>
                </a:extLst>
              </a:tr>
              <a:tr h="204814">
                <a:tc>
                  <a:txBody>
                    <a:bodyPr/>
                    <a:lstStyle/>
                    <a:p>
                      <a:pPr algn="ctr">
                        <a:spcAft>
                          <a:spcPts val="0"/>
                        </a:spcAft>
                      </a:pPr>
                      <a:r>
                        <a:rPr lang="en-US" sz="1200" kern="100">
                          <a:effectLst/>
                        </a:rPr>
                        <a:t>DJI</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5.6%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dirty="0">
                          <a:effectLst/>
                        </a:rPr>
                        <a:t>-2.56%</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dirty="0">
                          <a:effectLst/>
                        </a:rPr>
                        <a:t>2.17%</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0.0557%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73171209"/>
                  </a:ext>
                </a:extLst>
              </a:tr>
              <a:tr h="204814">
                <a:tc>
                  <a:txBody>
                    <a:bodyPr/>
                    <a:lstStyle/>
                    <a:p>
                      <a:pPr algn="ctr">
                        <a:spcAft>
                          <a:spcPts val="0"/>
                        </a:spcAft>
                      </a:pPr>
                      <a:r>
                        <a:rPr lang="en-US" sz="1200" kern="100" dirty="0">
                          <a:effectLst/>
                        </a:rPr>
                        <a:t>S&amp;P500</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4.93%</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-1.99%</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dirty="0">
                          <a:effectLst/>
                        </a:rPr>
                        <a:t>1.788%</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dirty="0">
                          <a:effectLst/>
                        </a:rPr>
                        <a:t>0.097%</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162102488"/>
                  </a:ext>
                </a:extLst>
              </a:tr>
            </a:tbl>
          </a:graphicData>
        </a:graphic>
      </p:graphicFrame>
      <p:pic>
        <p:nvPicPr>
          <p:cNvPr id="10" name="圖片 9"/>
          <p:cNvPicPr/>
          <p:nvPr/>
        </p:nvPicPr>
        <p:blipFill>
          <a:blip r:embed="rId3">
            <a:extLst>
              <a:ext uri="{28A0092B-C50C-407E-A947-70E740481C1C}">
                <a14:useLocalDpi xmlns:a14="http://schemas.microsoft.com/office/drawing/2010/main" val="0"/>
              </a:ext>
            </a:extLst>
          </a:blip>
          <a:srcRect/>
          <a:stretch>
            <a:fillRect/>
          </a:stretch>
        </p:blipFill>
        <p:spPr bwMode="auto">
          <a:xfrm>
            <a:off x="2339752" y="3774478"/>
            <a:ext cx="4824536" cy="2606850"/>
          </a:xfrm>
          <a:prstGeom prst="rect">
            <a:avLst/>
          </a:prstGeom>
          <a:noFill/>
        </p:spPr>
      </p:pic>
    </p:spTree>
    <p:extLst>
      <p:ext uri="{BB962C8B-B14F-4D97-AF65-F5344CB8AC3E}">
        <p14:creationId xmlns:p14="http://schemas.microsoft.com/office/powerpoint/2010/main" val="14245051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標題 1"/>
          <p:cNvSpPr>
            <a:spLocks noGrp="1"/>
          </p:cNvSpPr>
          <p:nvPr>
            <p:ph type="title"/>
          </p:nvPr>
        </p:nvSpPr>
        <p:spPr/>
        <p:txBody>
          <a:bodyPr/>
          <a:lstStyle/>
          <a:p>
            <a:r>
              <a:rPr lang="en-US" altLang="zh-TW" dirty="0"/>
              <a:t>Motivation</a:t>
            </a:r>
            <a:endParaRPr lang="zh-TW" altLang="en-US" sz="3600" dirty="0"/>
          </a:p>
        </p:txBody>
      </p:sp>
      <p:sp>
        <p:nvSpPr>
          <p:cNvPr id="12291" name="內容版面配置區 2"/>
          <p:cNvSpPr>
            <a:spLocks noGrp="1"/>
          </p:cNvSpPr>
          <p:nvPr>
            <p:ph idx="1"/>
          </p:nvPr>
        </p:nvSpPr>
        <p:spPr>
          <a:xfrm>
            <a:off x="583727" y="1300039"/>
            <a:ext cx="8408346" cy="5040560"/>
          </a:xfrm>
        </p:spPr>
        <p:txBody>
          <a:bodyPr/>
          <a:lstStyle/>
          <a:p>
            <a:r>
              <a:rPr lang="en-US" altLang="zh-TW" dirty="0"/>
              <a:t>Traditional investment have some problems:</a:t>
            </a:r>
          </a:p>
          <a:p>
            <a:pPr lvl="1">
              <a:buClr>
                <a:schemeClr val="tx1">
                  <a:lumMod val="95000"/>
                  <a:lumOff val="5000"/>
                </a:schemeClr>
              </a:buClr>
            </a:pPr>
            <a:r>
              <a:rPr lang="en-US" altLang="zh-TW" dirty="0" smtClean="0"/>
              <a:t>Beginners </a:t>
            </a:r>
            <a:r>
              <a:rPr lang="en-US" altLang="zh-TW" dirty="0" smtClean="0">
                <a:solidFill>
                  <a:srgbClr val="0000FF"/>
                </a:solidFill>
              </a:rPr>
              <a:t>don’t know how to start </a:t>
            </a:r>
            <a:r>
              <a:rPr lang="en-US" altLang="zh-TW" dirty="0" smtClean="0"/>
              <a:t>investment</a:t>
            </a:r>
          </a:p>
          <a:p>
            <a:pPr lvl="1">
              <a:buClr>
                <a:schemeClr val="tx1">
                  <a:lumMod val="95000"/>
                  <a:lumOff val="5000"/>
                </a:schemeClr>
              </a:buClr>
            </a:pPr>
            <a:r>
              <a:rPr lang="en-US" altLang="zh-TW" dirty="0" smtClean="0"/>
              <a:t>Financial</a:t>
            </a:r>
            <a:r>
              <a:rPr lang="en-US" altLang="zh-TW" dirty="0" smtClean="0">
                <a:solidFill>
                  <a:srgbClr val="0000FF"/>
                </a:solidFill>
              </a:rPr>
              <a:t> data overflow </a:t>
            </a:r>
            <a:r>
              <a:rPr lang="en-US" altLang="zh-TW" dirty="0" smtClean="0"/>
              <a:t>problem</a:t>
            </a:r>
          </a:p>
          <a:p>
            <a:pPr marL="342900" lvl="1" indent="-342900">
              <a:buFontTx/>
              <a:buChar char="•"/>
            </a:pPr>
            <a:r>
              <a:rPr lang="en-US" altLang="zh-TW" sz="2400" dirty="0" smtClean="0">
                <a:solidFill>
                  <a:srgbClr val="0000FF"/>
                </a:solidFill>
              </a:rPr>
              <a:t>Investment </a:t>
            </a:r>
            <a:r>
              <a:rPr lang="en-US" altLang="zh-TW" sz="2400" dirty="0">
                <a:solidFill>
                  <a:srgbClr val="0000FF"/>
                </a:solidFill>
              </a:rPr>
              <a:t>club </a:t>
            </a:r>
            <a:r>
              <a:rPr lang="en-US" altLang="zh-TW" sz="2400" dirty="0"/>
              <a:t>can be a new way to solve the problems</a:t>
            </a:r>
          </a:p>
          <a:p>
            <a:pPr lvl="1">
              <a:buClr>
                <a:schemeClr val="tx1">
                  <a:lumMod val="95000"/>
                  <a:lumOff val="5000"/>
                </a:schemeClr>
              </a:buClr>
            </a:pPr>
            <a:r>
              <a:rPr lang="en-US" altLang="zh-TW" dirty="0"/>
              <a:t>discuss with experienced investors or similar background </a:t>
            </a:r>
            <a:r>
              <a:rPr lang="en-US" altLang="zh-TW" dirty="0" smtClean="0"/>
              <a:t>investors</a:t>
            </a:r>
          </a:p>
          <a:p>
            <a:pPr lvl="1">
              <a:buClr>
                <a:schemeClr val="tx1">
                  <a:lumMod val="95000"/>
                  <a:lumOff val="5000"/>
                </a:schemeClr>
              </a:buClr>
            </a:pPr>
            <a:r>
              <a:rPr lang="en-US" altLang="zh-TW" dirty="0"/>
              <a:t>copy the investment list of the expert and then get </a:t>
            </a:r>
            <a:r>
              <a:rPr lang="en-US" altLang="zh-TW" dirty="0" smtClean="0"/>
              <a:t>profit</a:t>
            </a:r>
            <a:endParaRPr lang="en-US" altLang="zh-TW" dirty="0"/>
          </a:p>
          <a:p>
            <a:pPr marL="342900" lvl="1" indent="-342900" eaLnBrk="1" hangingPunct="1">
              <a:spcAft>
                <a:spcPts val="600"/>
              </a:spcAft>
              <a:buClr>
                <a:schemeClr val="tx1">
                  <a:lumMod val="95000"/>
                  <a:lumOff val="5000"/>
                </a:schemeClr>
              </a:buClr>
              <a:buFontTx/>
              <a:buChar char="•"/>
            </a:pPr>
            <a:r>
              <a:rPr lang="en-US" altLang="zh-TW" sz="2400" dirty="0"/>
              <a:t> </a:t>
            </a:r>
            <a:r>
              <a:rPr lang="en-US" altLang="zh-TW" sz="2400" dirty="0" smtClean="0"/>
              <a:t>Innovation </a:t>
            </a:r>
            <a:r>
              <a:rPr lang="en-US" altLang="zh-TW" sz="2400" dirty="0"/>
              <a:t>on investment club:</a:t>
            </a:r>
          </a:p>
          <a:p>
            <a:pPr lvl="1" eaLnBrk="1" hangingPunct="1">
              <a:spcAft>
                <a:spcPts val="600"/>
              </a:spcAft>
              <a:buClr>
                <a:schemeClr val="tx1">
                  <a:lumMod val="95000"/>
                  <a:lumOff val="5000"/>
                </a:schemeClr>
              </a:buClr>
            </a:pPr>
            <a:r>
              <a:rPr lang="en-US" altLang="zh-TW" b="1" dirty="0" smtClean="0"/>
              <a:t>Data</a:t>
            </a:r>
            <a:r>
              <a:rPr lang="en-US" altLang="zh-TW" dirty="0" smtClean="0"/>
              <a:t>: Using </a:t>
            </a:r>
            <a:r>
              <a:rPr lang="en-US" altLang="zh-TW" dirty="0">
                <a:solidFill>
                  <a:srgbClr val="0000FF"/>
                </a:solidFill>
              </a:rPr>
              <a:t>public mood dimensions </a:t>
            </a:r>
            <a:r>
              <a:rPr lang="en-US" altLang="zh-TW" dirty="0"/>
              <a:t>on Twitter can raise the accuracy of predicting stock</a:t>
            </a:r>
            <a:r>
              <a:rPr lang="zh-TW" altLang="en-US" dirty="0"/>
              <a:t> </a:t>
            </a:r>
            <a:r>
              <a:rPr lang="en-US" altLang="zh-TW" dirty="0"/>
              <a:t>daily change. </a:t>
            </a:r>
            <a:r>
              <a:rPr lang="en-US" altLang="zh-TW" dirty="0">
                <a:solidFill>
                  <a:schemeClr val="bg1">
                    <a:lumMod val="65000"/>
                  </a:schemeClr>
                </a:solidFill>
              </a:rPr>
              <a:t>(</a:t>
            </a:r>
            <a:r>
              <a:rPr lang="en-US" altLang="zh-TW" dirty="0" err="1">
                <a:solidFill>
                  <a:schemeClr val="bg1">
                    <a:lumMod val="65000"/>
                  </a:schemeClr>
                </a:solidFill>
              </a:rPr>
              <a:t>Bollen</a:t>
            </a:r>
            <a:r>
              <a:rPr lang="en-US" altLang="zh-TW" dirty="0">
                <a:solidFill>
                  <a:schemeClr val="bg1">
                    <a:lumMod val="65000"/>
                  </a:schemeClr>
                </a:solidFill>
              </a:rPr>
              <a:t> et al. 2011)</a:t>
            </a:r>
          </a:p>
          <a:p>
            <a:pPr lvl="1" eaLnBrk="1" hangingPunct="1">
              <a:spcAft>
                <a:spcPts val="600"/>
              </a:spcAft>
              <a:buClr>
                <a:schemeClr val="tx1">
                  <a:lumMod val="95000"/>
                  <a:lumOff val="5000"/>
                </a:schemeClr>
              </a:buClr>
            </a:pPr>
            <a:r>
              <a:rPr lang="en-US" altLang="zh-TW" b="1" dirty="0" smtClean="0"/>
              <a:t>Algorithm</a:t>
            </a:r>
            <a:r>
              <a:rPr lang="en-US" altLang="zh-TW" dirty="0" smtClean="0"/>
              <a:t>: Long </a:t>
            </a:r>
            <a:r>
              <a:rPr lang="en-US" altLang="zh-TW" dirty="0"/>
              <a:t>Short-Term Memory (LSTM) has </a:t>
            </a:r>
            <a:r>
              <a:rPr lang="en-US" altLang="zh-TW" dirty="0">
                <a:solidFill>
                  <a:srgbClr val="0000FF"/>
                </a:solidFill>
              </a:rPr>
              <a:t>higher prediction accuracy </a:t>
            </a:r>
            <a:r>
              <a:rPr lang="en-US" altLang="zh-TW" dirty="0"/>
              <a:t>than other algorithms </a:t>
            </a:r>
            <a:r>
              <a:rPr lang="en-US" altLang="zh-TW" dirty="0" smtClean="0">
                <a:solidFill>
                  <a:schemeClr val="bg1">
                    <a:lumMod val="65000"/>
                  </a:schemeClr>
                </a:solidFill>
              </a:rPr>
              <a:t>(</a:t>
            </a:r>
            <a:r>
              <a:rPr lang="en-US" altLang="zh-TW" dirty="0" err="1">
                <a:solidFill>
                  <a:schemeClr val="bg1">
                    <a:lumMod val="65000"/>
                  </a:schemeClr>
                </a:solidFill>
              </a:rPr>
              <a:t>Yunpeng</a:t>
            </a:r>
            <a:r>
              <a:rPr lang="en-US" altLang="zh-TW" dirty="0">
                <a:solidFill>
                  <a:schemeClr val="bg1">
                    <a:lumMod val="65000"/>
                  </a:schemeClr>
                </a:solidFill>
              </a:rPr>
              <a:t> et al. 2017)</a:t>
            </a:r>
          </a:p>
          <a:p>
            <a:pPr lvl="1">
              <a:buClr>
                <a:schemeClr val="tx1">
                  <a:lumMod val="95000"/>
                  <a:lumOff val="5000"/>
                </a:schemeClr>
              </a:buClr>
            </a:pPr>
            <a:endParaRPr lang="en-US" altLang="zh-TW" dirty="0" smtClean="0"/>
          </a:p>
          <a:p>
            <a:pPr lvl="1">
              <a:buClr>
                <a:schemeClr val="tx1">
                  <a:lumMod val="95000"/>
                  <a:lumOff val="5000"/>
                </a:schemeClr>
              </a:buClr>
            </a:pPr>
            <a:endParaRPr lang="en-US" altLang="zh-TW" dirty="0" smtClean="0"/>
          </a:p>
          <a:p>
            <a:pPr lvl="1">
              <a:buClr>
                <a:schemeClr val="tx1">
                  <a:lumMod val="95000"/>
                  <a:lumOff val="5000"/>
                </a:schemeClr>
              </a:buClr>
            </a:pPr>
            <a:endParaRPr lang="en-US" altLang="zh-TW" dirty="0" smtClean="0"/>
          </a:p>
          <a:p>
            <a:pPr lvl="1">
              <a:buClr>
                <a:schemeClr val="tx1">
                  <a:lumMod val="95000"/>
                  <a:lumOff val="5000"/>
                </a:schemeClr>
              </a:buClr>
            </a:pPr>
            <a:endParaRPr lang="en-US" altLang="zh-TW" dirty="0" smtClean="0"/>
          </a:p>
          <a:p>
            <a:pPr lvl="1">
              <a:buClr>
                <a:schemeClr val="tx1">
                  <a:lumMod val="95000"/>
                  <a:lumOff val="5000"/>
                </a:schemeClr>
              </a:buClr>
            </a:pPr>
            <a:endParaRPr lang="en-US" altLang="zh-TW" dirty="0" smtClean="0"/>
          </a:p>
          <a:p>
            <a:pPr lvl="1">
              <a:buClr>
                <a:schemeClr val="tx1">
                  <a:lumMod val="95000"/>
                  <a:lumOff val="5000"/>
                </a:schemeClr>
              </a:buClr>
            </a:pPr>
            <a:endParaRPr lang="en-US" altLang="zh-TW" dirty="0" smtClean="0"/>
          </a:p>
        </p:txBody>
      </p:sp>
      <p:sp>
        <p:nvSpPr>
          <p:cNvPr id="1229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B77F9AFC-D06A-4B10-B377-759CCE804CFC}" type="slidenum">
              <a:rPr kumimoji="0" lang="en-US" altLang="zh-TW" sz="1400" smtClean="0">
                <a:ea typeface="新細明體" panose="02020500000000000000" pitchFamily="18" charset="-120"/>
              </a:rPr>
              <a:pPr>
                <a:spcBef>
                  <a:spcPct val="0"/>
                </a:spcBef>
                <a:buFontTx/>
                <a:buNone/>
              </a:pPr>
              <a:t>4</a:t>
            </a:fld>
            <a:endParaRPr kumimoji="0" lang="en-US" altLang="zh-TW" sz="1400" dirty="0">
              <a:ea typeface="新細明體" panose="02020500000000000000" pitchFamily="18" charset="-120"/>
            </a:endParaRPr>
          </a:p>
        </p:txBody>
      </p:sp>
    </p:spTree>
    <p:extLst>
      <p:ext uri="{BB962C8B-B14F-4D97-AF65-F5344CB8AC3E}">
        <p14:creationId xmlns:p14="http://schemas.microsoft.com/office/powerpoint/2010/main" val="244831758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Holding </a:t>
            </a:r>
            <a:r>
              <a:rPr lang="en-US" altLang="zh-TW" dirty="0" smtClean="0"/>
              <a:t>Period Return</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40</a:t>
            </a:fld>
            <a:endParaRPr lang="en-US" altLang="zh-TW" dirty="0"/>
          </a:p>
        </p:txBody>
      </p:sp>
      <p:sp>
        <p:nvSpPr>
          <p:cNvPr id="12" name="矩形 11"/>
          <p:cNvSpPr/>
          <p:nvPr/>
        </p:nvSpPr>
        <p:spPr>
          <a:xfrm>
            <a:off x="408510" y="3428280"/>
            <a:ext cx="8119111" cy="400110"/>
          </a:xfrm>
          <a:prstGeom prst="rect">
            <a:avLst/>
          </a:prstGeom>
        </p:spPr>
        <p:txBody>
          <a:bodyPr wrap="square">
            <a:spAutoFit/>
          </a:bodyPr>
          <a:lstStyle/>
          <a:p>
            <a:pPr marL="342900" indent="-342900">
              <a:buFont typeface="Arial" panose="020B0604020202020204" pitchFamily="34" charset="0"/>
              <a:buChar char="•"/>
            </a:pPr>
            <a:r>
              <a:rPr lang="en-US" altLang="zh-TW" sz="2000" dirty="0"/>
              <a:t>The holding period return by each approach in risk averse portfolio</a:t>
            </a:r>
            <a:endParaRPr lang="zh-TW" altLang="zh-TW" sz="2000" dirty="0"/>
          </a:p>
        </p:txBody>
      </p:sp>
      <p:sp>
        <p:nvSpPr>
          <p:cNvPr id="13" name="矩形 12"/>
          <p:cNvSpPr/>
          <p:nvPr/>
        </p:nvSpPr>
        <p:spPr>
          <a:xfrm>
            <a:off x="411350" y="1371860"/>
            <a:ext cx="8178067" cy="400110"/>
          </a:xfrm>
          <a:prstGeom prst="rect">
            <a:avLst/>
          </a:prstGeom>
        </p:spPr>
        <p:txBody>
          <a:bodyPr wrap="square">
            <a:spAutoFit/>
          </a:bodyPr>
          <a:lstStyle/>
          <a:p>
            <a:pPr marL="285750" indent="-285750">
              <a:buFont typeface="Arial" panose="020B0604020202020204" pitchFamily="34" charset="0"/>
              <a:buChar char="•"/>
            </a:pPr>
            <a:r>
              <a:rPr lang="en-US" altLang="zh-TW" sz="2000" dirty="0" smtClean="0"/>
              <a:t>Percentage </a:t>
            </a:r>
            <a:r>
              <a:rPr lang="en-US" altLang="zh-TW" sz="2000" dirty="0"/>
              <a:t>change for each approach in risk neutral portfolio</a:t>
            </a:r>
            <a:endParaRPr lang="zh-TW" altLang="zh-TW" sz="2000" dirty="0"/>
          </a:p>
        </p:txBody>
      </p:sp>
      <p:graphicFrame>
        <p:nvGraphicFramePr>
          <p:cNvPr id="5" name="表格 4"/>
          <p:cNvGraphicFramePr>
            <a:graphicFrameLocks noGrp="1"/>
          </p:cNvGraphicFramePr>
          <p:nvPr>
            <p:extLst>
              <p:ext uri="{D42A27DB-BD31-4B8C-83A1-F6EECF244321}">
                <p14:modId xmlns:p14="http://schemas.microsoft.com/office/powerpoint/2010/main" val="3721834321"/>
              </p:ext>
            </p:extLst>
          </p:nvPr>
        </p:nvGraphicFramePr>
        <p:xfrm>
          <a:off x="759653" y="1771969"/>
          <a:ext cx="7124715" cy="1513014"/>
        </p:xfrm>
        <a:graphic>
          <a:graphicData uri="http://schemas.openxmlformats.org/drawingml/2006/table">
            <a:tbl>
              <a:tblPr firstRow="1" firstCol="1" bandRow="1">
                <a:tableStyleId>{7DF18680-E054-41AD-8BC1-D1AEF772440D}</a:tableStyleId>
              </a:tblPr>
              <a:tblGrid>
                <a:gridCol w="2423318">
                  <a:extLst>
                    <a:ext uri="{9D8B030D-6E8A-4147-A177-3AD203B41FA5}">
                      <a16:colId xmlns:a16="http://schemas.microsoft.com/office/drawing/2014/main" val="3833248480"/>
                    </a:ext>
                  </a:extLst>
                </a:gridCol>
                <a:gridCol w="821718">
                  <a:extLst>
                    <a:ext uri="{9D8B030D-6E8A-4147-A177-3AD203B41FA5}">
                      <a16:colId xmlns:a16="http://schemas.microsoft.com/office/drawing/2014/main" val="3678535986"/>
                    </a:ext>
                  </a:extLst>
                </a:gridCol>
                <a:gridCol w="1007216">
                  <a:extLst>
                    <a:ext uri="{9D8B030D-6E8A-4147-A177-3AD203B41FA5}">
                      <a16:colId xmlns:a16="http://schemas.microsoft.com/office/drawing/2014/main" val="290693451"/>
                    </a:ext>
                  </a:extLst>
                </a:gridCol>
                <a:gridCol w="1697114">
                  <a:extLst>
                    <a:ext uri="{9D8B030D-6E8A-4147-A177-3AD203B41FA5}">
                      <a16:colId xmlns:a16="http://schemas.microsoft.com/office/drawing/2014/main" val="2822907700"/>
                    </a:ext>
                  </a:extLst>
                </a:gridCol>
                <a:gridCol w="1175349">
                  <a:extLst>
                    <a:ext uri="{9D8B030D-6E8A-4147-A177-3AD203B41FA5}">
                      <a16:colId xmlns:a16="http://schemas.microsoft.com/office/drawing/2014/main" val="3095093591"/>
                    </a:ext>
                  </a:extLst>
                </a:gridCol>
              </a:tblGrid>
              <a:tr h="432289">
                <a:tc>
                  <a:txBody>
                    <a:bodyPr/>
                    <a:lstStyle/>
                    <a:p>
                      <a:pPr algn="ctr">
                        <a:spcAft>
                          <a:spcPts val="0"/>
                        </a:spcAft>
                      </a:pPr>
                      <a:r>
                        <a:rPr lang="en-US" sz="1200" kern="100" dirty="0">
                          <a:effectLst/>
                        </a:rPr>
                        <a:t>Approach</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Best return</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dirty="0">
                          <a:effectLst/>
                        </a:rPr>
                        <a:t>Worst return</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dirty="0">
                          <a:effectLst/>
                        </a:rPr>
                        <a:t>Average holding period return</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dirty="0">
                          <a:effectLst/>
                        </a:rPr>
                        <a:t>Average daily return</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820679909"/>
                  </a:ext>
                </a:extLst>
              </a:tr>
              <a:tr h="216145">
                <a:tc>
                  <a:txBody>
                    <a:bodyPr/>
                    <a:lstStyle/>
                    <a:p>
                      <a:pPr algn="ctr">
                        <a:spcAft>
                          <a:spcPts val="0"/>
                        </a:spcAft>
                      </a:pPr>
                      <a:r>
                        <a:rPr lang="en-US" sz="1200" kern="100">
                          <a:effectLst/>
                        </a:rPr>
                        <a:t>Sentiment-based</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2.38%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-3.00%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Almost 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0.46%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150630594"/>
                  </a:ext>
                </a:extLst>
              </a:tr>
              <a:tr h="216145">
                <a:tc>
                  <a:txBody>
                    <a:bodyPr/>
                    <a:lstStyle/>
                    <a:p>
                      <a:pPr algn="ctr">
                        <a:spcAft>
                          <a:spcPts val="0"/>
                        </a:spcAft>
                      </a:pPr>
                      <a:r>
                        <a:rPr lang="en-US" sz="1200" kern="100">
                          <a:effectLst/>
                        </a:rPr>
                        <a:t>Collective intelligence-based</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dirty="0">
                          <a:effectLst/>
                        </a:rPr>
                        <a:t>6.75%</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-3.42%</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2.38%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0.17%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328951636"/>
                  </a:ext>
                </a:extLst>
              </a:tr>
              <a:tr h="216145">
                <a:tc>
                  <a:txBody>
                    <a:bodyPr/>
                    <a:lstStyle/>
                    <a:p>
                      <a:pPr algn="ctr">
                        <a:spcAft>
                          <a:spcPts val="0"/>
                        </a:spcAft>
                      </a:pPr>
                      <a:r>
                        <a:rPr lang="en-US" sz="1200" kern="100" dirty="0">
                          <a:effectLst/>
                        </a:rPr>
                        <a:t>Hybrid-based</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b="1" kern="100" dirty="0">
                          <a:effectLst/>
                        </a:rPr>
                        <a:t>10.99%</a:t>
                      </a:r>
                      <a:endParaRPr lang="zh-TW" sz="1200" b="1"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b="1" kern="100" dirty="0">
                          <a:effectLst/>
                        </a:rPr>
                        <a:t>-0.71%</a:t>
                      </a:r>
                      <a:endParaRPr lang="zh-TW" sz="1200" b="1"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b="1" kern="100" dirty="0">
                          <a:effectLst/>
                        </a:rPr>
                        <a:t>6.25%</a:t>
                      </a:r>
                      <a:endParaRPr lang="zh-TW" sz="1200" b="1"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b="1" kern="100" dirty="0">
                          <a:effectLst/>
                        </a:rPr>
                        <a:t>0.41%</a:t>
                      </a:r>
                      <a:endParaRPr lang="zh-TW" sz="1200" b="1"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495856354"/>
                  </a:ext>
                </a:extLst>
              </a:tr>
              <a:tr h="216145">
                <a:tc>
                  <a:txBody>
                    <a:bodyPr/>
                    <a:lstStyle/>
                    <a:p>
                      <a:pPr algn="ctr">
                        <a:spcAft>
                          <a:spcPts val="0"/>
                        </a:spcAft>
                      </a:pPr>
                      <a:r>
                        <a:rPr lang="en-US" sz="1200" kern="100">
                          <a:effectLst/>
                        </a:rPr>
                        <a:t>DJI</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5.6%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-2.56%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2.17%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0.0557%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500296331"/>
                  </a:ext>
                </a:extLst>
              </a:tr>
              <a:tr h="216145">
                <a:tc>
                  <a:txBody>
                    <a:bodyPr/>
                    <a:lstStyle/>
                    <a:p>
                      <a:pPr algn="ctr">
                        <a:spcAft>
                          <a:spcPts val="0"/>
                        </a:spcAft>
                      </a:pPr>
                      <a:r>
                        <a:rPr lang="en-US" sz="1200" kern="100" dirty="0">
                          <a:effectLst/>
                        </a:rPr>
                        <a:t>S&amp;P500</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dirty="0">
                          <a:effectLst/>
                        </a:rPr>
                        <a:t>4.93%</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-1.99%</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1.788%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dirty="0">
                          <a:effectLst/>
                        </a:rPr>
                        <a:t>0.097%</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1063391"/>
                  </a:ext>
                </a:extLst>
              </a:tr>
            </a:tbl>
          </a:graphicData>
        </a:graphic>
      </p:graphicFrame>
      <p:pic>
        <p:nvPicPr>
          <p:cNvPr id="9" name="圖片 8"/>
          <p:cNvPicPr/>
          <p:nvPr/>
        </p:nvPicPr>
        <p:blipFill>
          <a:blip r:embed="rId3">
            <a:extLst>
              <a:ext uri="{28A0092B-C50C-407E-A947-70E740481C1C}">
                <a14:useLocalDpi xmlns:a14="http://schemas.microsoft.com/office/drawing/2010/main" val="0"/>
              </a:ext>
            </a:extLst>
          </a:blip>
          <a:srcRect/>
          <a:stretch>
            <a:fillRect/>
          </a:stretch>
        </p:blipFill>
        <p:spPr bwMode="auto">
          <a:xfrm>
            <a:off x="2339752" y="3812248"/>
            <a:ext cx="4608512" cy="2569080"/>
          </a:xfrm>
          <a:prstGeom prst="rect">
            <a:avLst/>
          </a:prstGeom>
          <a:noFill/>
        </p:spPr>
      </p:pic>
    </p:spTree>
    <p:extLst>
      <p:ext uri="{BB962C8B-B14F-4D97-AF65-F5344CB8AC3E}">
        <p14:creationId xmlns:p14="http://schemas.microsoft.com/office/powerpoint/2010/main" val="368832251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Holding </a:t>
            </a:r>
            <a:r>
              <a:rPr lang="en-US" altLang="zh-TW" dirty="0" smtClean="0"/>
              <a:t>Period Return</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41</a:t>
            </a:fld>
            <a:endParaRPr lang="en-US" altLang="zh-TW" dirty="0"/>
          </a:p>
        </p:txBody>
      </p:sp>
      <p:sp>
        <p:nvSpPr>
          <p:cNvPr id="12" name="矩形 11"/>
          <p:cNvSpPr/>
          <p:nvPr/>
        </p:nvSpPr>
        <p:spPr>
          <a:xfrm>
            <a:off x="408510" y="3428280"/>
            <a:ext cx="8119111" cy="400110"/>
          </a:xfrm>
          <a:prstGeom prst="rect">
            <a:avLst/>
          </a:prstGeom>
        </p:spPr>
        <p:txBody>
          <a:bodyPr wrap="square">
            <a:spAutoFit/>
          </a:bodyPr>
          <a:lstStyle/>
          <a:p>
            <a:pPr marL="342900" indent="-342900">
              <a:buFont typeface="Arial" panose="020B0604020202020204" pitchFamily="34" charset="0"/>
              <a:buChar char="•"/>
            </a:pPr>
            <a:r>
              <a:rPr lang="en-US" altLang="zh-TW" sz="2000" dirty="0"/>
              <a:t>The holding period return by each approach in risk averse portfolio</a:t>
            </a:r>
            <a:endParaRPr lang="zh-TW" altLang="zh-TW" sz="2000" dirty="0"/>
          </a:p>
        </p:txBody>
      </p:sp>
      <p:sp>
        <p:nvSpPr>
          <p:cNvPr id="13" name="矩形 12"/>
          <p:cNvSpPr/>
          <p:nvPr/>
        </p:nvSpPr>
        <p:spPr>
          <a:xfrm>
            <a:off x="411350" y="1371860"/>
            <a:ext cx="8178067" cy="400110"/>
          </a:xfrm>
          <a:prstGeom prst="rect">
            <a:avLst/>
          </a:prstGeom>
        </p:spPr>
        <p:txBody>
          <a:bodyPr wrap="square">
            <a:spAutoFit/>
          </a:bodyPr>
          <a:lstStyle/>
          <a:p>
            <a:pPr marL="285750" indent="-285750">
              <a:buFont typeface="Arial" panose="020B0604020202020204" pitchFamily="34" charset="0"/>
              <a:buChar char="•"/>
            </a:pPr>
            <a:r>
              <a:rPr lang="en-US" altLang="zh-TW" sz="2000" dirty="0"/>
              <a:t>Percentage change for each approach in risk seeking portfolio</a:t>
            </a:r>
            <a:endParaRPr lang="zh-TW" altLang="zh-TW" sz="2400" dirty="0"/>
          </a:p>
        </p:txBody>
      </p:sp>
      <p:pic>
        <p:nvPicPr>
          <p:cNvPr id="9" name="圖片 8"/>
          <p:cNvPicPr/>
          <p:nvPr/>
        </p:nvPicPr>
        <p:blipFill>
          <a:blip r:embed="rId3">
            <a:extLst>
              <a:ext uri="{28A0092B-C50C-407E-A947-70E740481C1C}">
                <a14:useLocalDpi xmlns:a14="http://schemas.microsoft.com/office/drawing/2010/main" val="0"/>
              </a:ext>
            </a:extLst>
          </a:blip>
          <a:srcRect/>
          <a:stretch>
            <a:fillRect/>
          </a:stretch>
        </p:blipFill>
        <p:spPr bwMode="auto">
          <a:xfrm>
            <a:off x="2339752" y="3812248"/>
            <a:ext cx="4608512" cy="2569080"/>
          </a:xfrm>
          <a:prstGeom prst="rect">
            <a:avLst/>
          </a:prstGeom>
          <a:noFill/>
        </p:spPr>
      </p:pic>
      <p:graphicFrame>
        <p:nvGraphicFramePr>
          <p:cNvPr id="3" name="表格 2"/>
          <p:cNvGraphicFramePr>
            <a:graphicFrameLocks noGrp="1"/>
          </p:cNvGraphicFramePr>
          <p:nvPr>
            <p:extLst>
              <p:ext uri="{D42A27DB-BD31-4B8C-83A1-F6EECF244321}">
                <p14:modId xmlns:p14="http://schemas.microsoft.com/office/powerpoint/2010/main" val="1345439622"/>
              </p:ext>
            </p:extLst>
          </p:nvPr>
        </p:nvGraphicFramePr>
        <p:xfrm>
          <a:off x="755576" y="1771970"/>
          <a:ext cx="7132782" cy="1513014"/>
        </p:xfrm>
        <a:graphic>
          <a:graphicData uri="http://schemas.openxmlformats.org/drawingml/2006/table">
            <a:tbl>
              <a:tblPr firstRow="1" firstCol="1" bandRow="1">
                <a:tableStyleId>{7DF18680-E054-41AD-8BC1-D1AEF772440D}</a:tableStyleId>
              </a:tblPr>
              <a:tblGrid>
                <a:gridCol w="2426062">
                  <a:extLst>
                    <a:ext uri="{9D8B030D-6E8A-4147-A177-3AD203B41FA5}">
                      <a16:colId xmlns:a16="http://schemas.microsoft.com/office/drawing/2014/main" val="4171496813"/>
                    </a:ext>
                  </a:extLst>
                </a:gridCol>
                <a:gridCol w="822649">
                  <a:extLst>
                    <a:ext uri="{9D8B030D-6E8A-4147-A177-3AD203B41FA5}">
                      <a16:colId xmlns:a16="http://schemas.microsoft.com/office/drawing/2014/main" val="3034367323"/>
                    </a:ext>
                  </a:extLst>
                </a:gridCol>
                <a:gridCol w="1008357">
                  <a:extLst>
                    <a:ext uri="{9D8B030D-6E8A-4147-A177-3AD203B41FA5}">
                      <a16:colId xmlns:a16="http://schemas.microsoft.com/office/drawing/2014/main" val="3222593157"/>
                    </a:ext>
                  </a:extLst>
                </a:gridCol>
                <a:gridCol w="1699034">
                  <a:extLst>
                    <a:ext uri="{9D8B030D-6E8A-4147-A177-3AD203B41FA5}">
                      <a16:colId xmlns:a16="http://schemas.microsoft.com/office/drawing/2014/main" val="2003371801"/>
                    </a:ext>
                  </a:extLst>
                </a:gridCol>
                <a:gridCol w="1176680">
                  <a:extLst>
                    <a:ext uri="{9D8B030D-6E8A-4147-A177-3AD203B41FA5}">
                      <a16:colId xmlns:a16="http://schemas.microsoft.com/office/drawing/2014/main" val="804952789"/>
                    </a:ext>
                  </a:extLst>
                </a:gridCol>
              </a:tblGrid>
              <a:tr h="432289">
                <a:tc>
                  <a:txBody>
                    <a:bodyPr/>
                    <a:lstStyle/>
                    <a:p>
                      <a:pPr algn="ctr">
                        <a:spcAft>
                          <a:spcPts val="0"/>
                        </a:spcAft>
                      </a:pPr>
                      <a:r>
                        <a:rPr lang="en-US" sz="1200" kern="100" dirty="0">
                          <a:effectLst/>
                        </a:rPr>
                        <a:t>Approach</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Best return</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Worst return</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Average holding period return</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Average daily return</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4227192409"/>
                  </a:ext>
                </a:extLst>
              </a:tr>
              <a:tr h="216145">
                <a:tc>
                  <a:txBody>
                    <a:bodyPr/>
                    <a:lstStyle/>
                    <a:p>
                      <a:pPr algn="ctr">
                        <a:spcAft>
                          <a:spcPts val="0"/>
                        </a:spcAft>
                      </a:pPr>
                      <a:r>
                        <a:rPr lang="en-US" sz="1200" kern="100" dirty="0">
                          <a:effectLst/>
                        </a:rPr>
                        <a:t>Sentiment-based</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2.34%</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-4.98%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-2.21%</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-0.13%</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766036870"/>
                  </a:ext>
                </a:extLst>
              </a:tr>
              <a:tr h="216145">
                <a:tc>
                  <a:txBody>
                    <a:bodyPr/>
                    <a:lstStyle/>
                    <a:p>
                      <a:pPr algn="ctr">
                        <a:spcAft>
                          <a:spcPts val="0"/>
                        </a:spcAft>
                      </a:pPr>
                      <a:r>
                        <a:rPr lang="en-US" sz="1200" kern="100">
                          <a:effectLst/>
                        </a:rPr>
                        <a:t>Collective intelligence-based</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b="1" kern="100" dirty="0">
                          <a:effectLst/>
                        </a:rPr>
                        <a:t>12.63%</a:t>
                      </a:r>
                      <a:endParaRPr lang="zh-TW" sz="1200" b="1"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-1.72%</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6.3%</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b="1" kern="100" dirty="0">
                          <a:effectLst/>
                        </a:rPr>
                        <a:t>0.686%</a:t>
                      </a:r>
                      <a:endParaRPr lang="zh-TW" sz="1200" b="1"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473076687"/>
                  </a:ext>
                </a:extLst>
              </a:tr>
              <a:tr h="216145">
                <a:tc>
                  <a:txBody>
                    <a:bodyPr/>
                    <a:lstStyle/>
                    <a:p>
                      <a:pPr algn="ctr">
                        <a:spcAft>
                          <a:spcPts val="0"/>
                        </a:spcAft>
                      </a:pPr>
                      <a:r>
                        <a:rPr lang="en-US" sz="1200" kern="100">
                          <a:effectLst/>
                        </a:rPr>
                        <a:t>Hybrid-based</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dirty="0">
                          <a:effectLst/>
                        </a:rPr>
                        <a:t>12.54%</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b="1" kern="100" dirty="0">
                          <a:effectLst/>
                        </a:rPr>
                        <a:t>-0.95%</a:t>
                      </a:r>
                      <a:endParaRPr lang="zh-TW" sz="1200" b="1"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b="1" kern="100" dirty="0">
                          <a:effectLst/>
                        </a:rPr>
                        <a:t>7.51%</a:t>
                      </a:r>
                      <a:endParaRPr lang="zh-TW" sz="1200" b="1"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0.68%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09993420"/>
                  </a:ext>
                </a:extLst>
              </a:tr>
              <a:tr h="216145">
                <a:tc>
                  <a:txBody>
                    <a:bodyPr/>
                    <a:lstStyle/>
                    <a:p>
                      <a:pPr algn="ctr">
                        <a:spcAft>
                          <a:spcPts val="0"/>
                        </a:spcAft>
                      </a:pPr>
                      <a:r>
                        <a:rPr lang="en-US" sz="1200" kern="100">
                          <a:effectLst/>
                        </a:rPr>
                        <a:t>DJI</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5.6%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-2.56%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2.17%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0.0557%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501619843"/>
                  </a:ext>
                </a:extLst>
              </a:tr>
              <a:tr h="216145">
                <a:tc>
                  <a:txBody>
                    <a:bodyPr/>
                    <a:lstStyle/>
                    <a:p>
                      <a:pPr algn="ctr">
                        <a:spcAft>
                          <a:spcPts val="0"/>
                        </a:spcAft>
                      </a:pPr>
                      <a:r>
                        <a:rPr lang="en-US" sz="1200" kern="100" dirty="0">
                          <a:effectLst/>
                        </a:rPr>
                        <a:t>S&amp;P500</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4.93%</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-1.99%</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1.788%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dirty="0">
                          <a:effectLst/>
                        </a:rPr>
                        <a:t>0.097%</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261372598"/>
                  </a:ext>
                </a:extLst>
              </a:tr>
            </a:tbl>
          </a:graphicData>
        </a:graphic>
      </p:graphicFrame>
      <p:pic>
        <p:nvPicPr>
          <p:cNvPr id="10" name="圖片 9"/>
          <p:cNvPicPr/>
          <p:nvPr/>
        </p:nvPicPr>
        <p:blipFill>
          <a:blip r:embed="rId4">
            <a:extLst>
              <a:ext uri="{28A0092B-C50C-407E-A947-70E740481C1C}">
                <a14:useLocalDpi xmlns:a14="http://schemas.microsoft.com/office/drawing/2010/main" val="0"/>
              </a:ext>
            </a:extLst>
          </a:blip>
          <a:srcRect/>
          <a:stretch>
            <a:fillRect/>
          </a:stretch>
        </p:blipFill>
        <p:spPr bwMode="auto">
          <a:xfrm>
            <a:off x="2339753" y="3812249"/>
            <a:ext cx="4608512" cy="2569080"/>
          </a:xfrm>
          <a:prstGeom prst="rect">
            <a:avLst/>
          </a:prstGeom>
          <a:noFill/>
        </p:spPr>
      </p:pic>
    </p:spTree>
    <p:extLst>
      <p:ext uri="{BB962C8B-B14F-4D97-AF65-F5344CB8AC3E}">
        <p14:creationId xmlns:p14="http://schemas.microsoft.com/office/powerpoint/2010/main" val="399043116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Sharp Ratio</a:t>
            </a:r>
            <a:endParaRPr lang="zh-TW" altLang="en-US" dirty="0"/>
          </a:p>
        </p:txBody>
      </p:sp>
      <p:sp>
        <p:nvSpPr>
          <p:cNvPr id="3" name="內容版面配置區 2"/>
          <p:cNvSpPr>
            <a:spLocks noGrp="1"/>
          </p:cNvSpPr>
          <p:nvPr>
            <p:ph idx="1"/>
          </p:nvPr>
        </p:nvSpPr>
        <p:spPr/>
        <p:txBody>
          <a:bodyPr/>
          <a:lstStyle/>
          <a:p>
            <a:pPr marL="285750" indent="-285750">
              <a:buFont typeface="Arial" panose="020B0604020202020204" pitchFamily="34" charset="0"/>
              <a:buChar char="•"/>
            </a:pPr>
            <a:r>
              <a:rPr lang="en-US" altLang="zh-TW" sz="1800" dirty="0"/>
              <a:t>Evaluate the total performance of an investment portfolio or an individual stock</a:t>
            </a:r>
          </a:p>
          <a:p>
            <a:pPr marL="285750" indent="-285750">
              <a:buFont typeface="Arial" panose="020B0604020202020204" pitchFamily="34" charset="0"/>
              <a:buChar char="•"/>
            </a:pPr>
            <a:r>
              <a:rPr lang="en-US" altLang="zh-TW" sz="1800" dirty="0"/>
              <a:t>Analyze how much of the return </a:t>
            </a:r>
            <a:r>
              <a:rPr lang="en-US" altLang="zh-TW" sz="1800" dirty="0" smtClean="0"/>
              <a:t>he/she </a:t>
            </a:r>
            <a:r>
              <a:rPr lang="en-US" altLang="zh-TW" sz="1800" dirty="0"/>
              <a:t>has received relative to the level of extra risk that generate the return</a:t>
            </a:r>
            <a:endParaRPr lang="zh-TW" altLang="en-US" sz="1800" dirty="0"/>
          </a:p>
          <a:p>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smtClean="0"/>
              <a:t>   </a:t>
            </a:r>
            <a:fld id="{66C53FE0-DFDF-4122-A850-A5399E395ABE}" type="slidenum">
              <a:rPr lang="en-US" altLang="zh-TW" smtClean="0"/>
              <a:pPr>
                <a:defRPr/>
              </a:pPr>
              <a:t>42</a:t>
            </a:fld>
            <a:endParaRPr lang="en-US" altLang="zh-TW"/>
          </a:p>
        </p:txBody>
      </p:sp>
      <mc:AlternateContent xmlns:mc="http://schemas.openxmlformats.org/markup-compatibility/2006" xmlns:a14="http://schemas.microsoft.com/office/drawing/2010/main">
        <mc:Choice Requires="a14">
          <p:sp>
            <p:nvSpPr>
              <p:cNvPr id="5" name="矩形 4"/>
              <p:cNvSpPr/>
              <p:nvPr/>
            </p:nvSpPr>
            <p:spPr>
              <a:xfrm>
                <a:off x="683568" y="2401391"/>
                <a:ext cx="2569934" cy="65915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zh-TW" altLang="en-US" i="1" smtClean="0">
                          <a:solidFill>
                            <a:srgbClr val="0000FF"/>
                          </a:solidFill>
                          <a:latin typeface="Cambria Math" panose="02040503050406030204" pitchFamily="18" charset="0"/>
                        </a:rPr>
                        <m:t>𝑆h𝑎𝑟𝑝𝑒</m:t>
                      </m:r>
                      <m:r>
                        <a:rPr lang="zh-TW" altLang="en-US" i="0">
                          <a:solidFill>
                            <a:srgbClr val="0000FF"/>
                          </a:solidFill>
                          <a:latin typeface="Cambria Math" panose="02040503050406030204" pitchFamily="18" charset="0"/>
                        </a:rPr>
                        <m:t> </m:t>
                      </m:r>
                      <m:r>
                        <a:rPr lang="zh-TW" altLang="en-US" i="1">
                          <a:solidFill>
                            <a:srgbClr val="0000FF"/>
                          </a:solidFill>
                          <a:latin typeface="Cambria Math" panose="02040503050406030204" pitchFamily="18" charset="0"/>
                        </a:rPr>
                        <m:t>𝑟𝑎𝑡𝑖𝑜</m:t>
                      </m:r>
                      <m:r>
                        <a:rPr lang="zh-TW" altLang="en-US" i="0">
                          <a:solidFill>
                            <a:srgbClr val="0000FF"/>
                          </a:solidFill>
                          <a:latin typeface="Cambria Math" panose="02040503050406030204" pitchFamily="18" charset="0"/>
                        </a:rPr>
                        <m:t>=</m:t>
                      </m:r>
                      <m:f>
                        <m:fPr>
                          <m:ctrlPr>
                            <a:rPr lang="zh-TW" altLang="en-US" i="1">
                              <a:solidFill>
                                <a:srgbClr val="0000FF"/>
                              </a:solidFill>
                              <a:latin typeface="Cambria Math" panose="02040503050406030204" pitchFamily="18" charset="0"/>
                            </a:rPr>
                          </m:ctrlPr>
                        </m:fPr>
                        <m:num>
                          <m:sSub>
                            <m:sSubPr>
                              <m:ctrlPr>
                                <a:rPr lang="zh-TW" altLang="en-US" i="1">
                                  <a:solidFill>
                                    <a:srgbClr val="0000FF"/>
                                  </a:solidFill>
                                  <a:latin typeface="Cambria Math" panose="02040503050406030204" pitchFamily="18" charset="0"/>
                                </a:rPr>
                              </m:ctrlPr>
                            </m:sSubPr>
                            <m:e>
                              <m:r>
                                <a:rPr lang="zh-TW" altLang="en-US" i="1">
                                  <a:solidFill>
                                    <a:srgbClr val="0000FF"/>
                                  </a:solidFill>
                                  <a:latin typeface="Cambria Math" panose="02040503050406030204" pitchFamily="18" charset="0"/>
                                </a:rPr>
                                <m:t>𝛾</m:t>
                              </m:r>
                            </m:e>
                            <m:sub>
                              <m:r>
                                <a:rPr lang="zh-TW" altLang="en-US" i="1">
                                  <a:solidFill>
                                    <a:srgbClr val="0000FF"/>
                                  </a:solidFill>
                                  <a:latin typeface="Cambria Math" panose="02040503050406030204" pitchFamily="18" charset="0"/>
                                </a:rPr>
                                <m:t>𝑝</m:t>
                              </m:r>
                            </m:sub>
                          </m:sSub>
                          <m:r>
                            <a:rPr lang="zh-TW" altLang="en-US" i="0">
                              <a:solidFill>
                                <a:srgbClr val="0000FF"/>
                              </a:solidFill>
                              <a:latin typeface="Cambria Math" panose="02040503050406030204" pitchFamily="18" charset="0"/>
                            </a:rPr>
                            <m:t>−</m:t>
                          </m:r>
                          <m:sSub>
                            <m:sSubPr>
                              <m:ctrlPr>
                                <a:rPr lang="zh-TW" altLang="en-US" i="1">
                                  <a:solidFill>
                                    <a:srgbClr val="0000FF"/>
                                  </a:solidFill>
                                  <a:latin typeface="Cambria Math" panose="02040503050406030204" pitchFamily="18" charset="0"/>
                                </a:rPr>
                              </m:ctrlPr>
                            </m:sSubPr>
                            <m:e>
                              <m:r>
                                <a:rPr lang="zh-TW" altLang="en-US" i="1">
                                  <a:solidFill>
                                    <a:srgbClr val="0000FF"/>
                                  </a:solidFill>
                                  <a:latin typeface="Cambria Math" panose="02040503050406030204" pitchFamily="18" charset="0"/>
                                </a:rPr>
                                <m:t>𝛾</m:t>
                              </m:r>
                            </m:e>
                            <m:sub>
                              <m:r>
                                <a:rPr lang="zh-TW" altLang="en-US" i="1">
                                  <a:solidFill>
                                    <a:srgbClr val="0000FF"/>
                                  </a:solidFill>
                                  <a:latin typeface="Cambria Math" panose="02040503050406030204" pitchFamily="18" charset="0"/>
                                </a:rPr>
                                <m:t>𝑓</m:t>
                              </m:r>
                            </m:sub>
                          </m:sSub>
                        </m:num>
                        <m:den>
                          <m:sSub>
                            <m:sSubPr>
                              <m:ctrlPr>
                                <a:rPr lang="zh-TW" altLang="en-US" i="1">
                                  <a:solidFill>
                                    <a:srgbClr val="0000FF"/>
                                  </a:solidFill>
                                  <a:latin typeface="Cambria Math" panose="02040503050406030204" pitchFamily="18" charset="0"/>
                                </a:rPr>
                              </m:ctrlPr>
                            </m:sSubPr>
                            <m:e>
                              <m:r>
                                <a:rPr lang="zh-TW" altLang="en-US" i="1">
                                  <a:solidFill>
                                    <a:srgbClr val="0000FF"/>
                                  </a:solidFill>
                                  <a:latin typeface="Cambria Math" panose="02040503050406030204" pitchFamily="18" charset="0"/>
                                </a:rPr>
                                <m:t>𝜎</m:t>
                              </m:r>
                            </m:e>
                            <m:sub>
                              <m:r>
                                <a:rPr lang="zh-TW" altLang="en-US" i="1">
                                  <a:solidFill>
                                    <a:srgbClr val="0000FF"/>
                                  </a:solidFill>
                                  <a:latin typeface="Cambria Math" panose="02040503050406030204" pitchFamily="18" charset="0"/>
                                </a:rPr>
                                <m:t>𝑝</m:t>
                              </m:r>
                            </m:sub>
                          </m:sSub>
                        </m:den>
                      </m:f>
                    </m:oMath>
                  </m:oMathPara>
                </a14:m>
                <a:endParaRPr lang="zh-TW" altLang="en-US" dirty="0">
                  <a:solidFill>
                    <a:srgbClr val="0000FF"/>
                  </a:solidFill>
                  <a:latin typeface="+mj-lt"/>
                </a:endParaRPr>
              </a:p>
            </p:txBody>
          </p:sp>
        </mc:Choice>
        <mc:Fallback xmlns="">
          <p:sp>
            <p:nvSpPr>
              <p:cNvPr id="5" name="矩形 4"/>
              <p:cNvSpPr>
                <a:spLocks noRot="1" noChangeAspect="1" noMove="1" noResize="1" noEditPoints="1" noAdjustHandles="1" noChangeArrowheads="1" noChangeShapeType="1" noTextEdit="1"/>
              </p:cNvSpPr>
              <p:nvPr/>
            </p:nvSpPr>
            <p:spPr>
              <a:xfrm>
                <a:off x="683568" y="2401391"/>
                <a:ext cx="2569934" cy="659155"/>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矩形 5"/>
              <p:cNvSpPr/>
              <p:nvPr/>
            </p:nvSpPr>
            <p:spPr>
              <a:xfrm>
                <a:off x="466234" y="3015828"/>
                <a:ext cx="3858749" cy="369332"/>
              </a:xfrm>
              <a:prstGeom prst="rect">
                <a:avLst/>
              </a:prstGeom>
            </p:spPr>
            <p:txBody>
              <a:bodyPr wrap="none">
                <a:spAutoFit/>
              </a:bodyPr>
              <a:lstStyle/>
              <a:p>
                <a:pPr marL="285750" indent="-285750">
                  <a:buFont typeface="Arial" panose="020B0604020202020204" pitchFamily="34" charset="0"/>
                  <a:buChar char="•"/>
                </a:pPr>
                <a14:m>
                  <m:oMath xmlns:m="http://schemas.openxmlformats.org/officeDocument/2006/math">
                    <m:r>
                      <m:rPr>
                        <m:nor/>
                      </m:rPr>
                      <a:rPr lang="en-US" altLang="zh-TW" b="0" i="0" smtClean="0"/>
                      <m:t>The</m:t>
                    </m:r>
                    <m:r>
                      <m:rPr>
                        <m:nor/>
                      </m:rPr>
                      <a:rPr lang="en-US" altLang="zh-TW" b="0" i="0" smtClean="0"/>
                      <m:t> </m:t>
                    </m:r>
                    <m:r>
                      <m:rPr>
                        <m:nor/>
                      </m:rPr>
                      <a:rPr lang="en-US" altLang="zh-TW" b="0" i="0" smtClean="0"/>
                      <m:t>sharpe</m:t>
                    </m:r>
                    <m:r>
                      <m:rPr>
                        <m:nor/>
                      </m:rPr>
                      <a:rPr lang="en-US" altLang="zh-TW"/>
                      <m:t> </m:t>
                    </m:r>
                    <m:r>
                      <m:rPr>
                        <m:nor/>
                      </m:rPr>
                      <a:rPr lang="en-US" altLang="zh-TW"/>
                      <m:t>ratio</m:t>
                    </m:r>
                    <m:r>
                      <m:rPr>
                        <m:nor/>
                      </m:rPr>
                      <a:rPr lang="en-US" altLang="zh-TW"/>
                      <m:t> </m:t>
                    </m:r>
                    <m:r>
                      <m:rPr>
                        <m:nor/>
                      </m:rPr>
                      <a:rPr lang="en-US" altLang="zh-TW"/>
                      <m:t>of</m:t>
                    </m:r>
                    <m:r>
                      <m:rPr>
                        <m:nor/>
                      </m:rPr>
                      <a:rPr lang="en-US" altLang="zh-TW"/>
                      <m:t> </m:t>
                    </m:r>
                    <m:r>
                      <m:rPr>
                        <m:nor/>
                      </m:rPr>
                      <a:rPr lang="en-US" altLang="zh-TW"/>
                      <m:t>each</m:t>
                    </m:r>
                    <m:r>
                      <m:rPr>
                        <m:nor/>
                      </m:rPr>
                      <a:rPr lang="en-US" altLang="zh-TW"/>
                      <m:t> </m:t>
                    </m:r>
                    <m:r>
                      <m:rPr>
                        <m:nor/>
                      </m:rPr>
                      <a:rPr lang="en-US" altLang="zh-TW"/>
                      <m:t>portfolio</m:t>
                    </m:r>
                  </m:oMath>
                </a14:m>
                <a:endParaRPr lang="zh-TW" altLang="zh-TW" dirty="0"/>
              </a:p>
            </p:txBody>
          </p:sp>
        </mc:Choice>
        <mc:Fallback xmlns="">
          <p:sp>
            <p:nvSpPr>
              <p:cNvPr id="6" name="矩形 5"/>
              <p:cNvSpPr>
                <a:spLocks noRot="1" noChangeAspect="1" noMove="1" noResize="1" noEditPoints="1" noAdjustHandles="1" noChangeArrowheads="1" noChangeShapeType="1" noTextEdit="1"/>
              </p:cNvSpPr>
              <p:nvPr/>
            </p:nvSpPr>
            <p:spPr>
              <a:xfrm>
                <a:off x="466234" y="3015828"/>
                <a:ext cx="3858749" cy="369332"/>
              </a:xfrm>
              <a:prstGeom prst="rect">
                <a:avLst/>
              </a:prstGeom>
              <a:blipFill>
                <a:blip r:embed="rId4"/>
                <a:stretch>
                  <a:fillRect l="-948" t="-3333" b="-21667"/>
                </a:stretch>
              </a:blipFill>
            </p:spPr>
            <p:txBody>
              <a:bodyPr/>
              <a:lstStyle/>
              <a:p>
                <a:r>
                  <a:rPr lang="zh-TW" altLang="en-US">
                    <a:noFill/>
                  </a:rPr>
                  <a:t> </a:t>
                </a:r>
              </a:p>
            </p:txBody>
          </p:sp>
        </mc:Fallback>
      </mc:AlternateContent>
      <p:pic>
        <p:nvPicPr>
          <p:cNvPr id="7" name="圖片 6"/>
          <p:cNvPicPr/>
          <p:nvPr/>
        </p:nvPicPr>
        <p:blipFill>
          <a:blip r:embed="rId5">
            <a:extLst>
              <a:ext uri="{28A0092B-C50C-407E-A947-70E740481C1C}">
                <a14:useLocalDpi xmlns:a14="http://schemas.microsoft.com/office/drawing/2010/main" val="0"/>
              </a:ext>
            </a:extLst>
          </a:blip>
          <a:srcRect/>
          <a:stretch>
            <a:fillRect/>
          </a:stretch>
        </p:blipFill>
        <p:spPr bwMode="auto">
          <a:xfrm>
            <a:off x="3059832" y="3358083"/>
            <a:ext cx="3743851" cy="2167200"/>
          </a:xfrm>
          <a:prstGeom prst="rect">
            <a:avLst/>
          </a:prstGeom>
          <a:noFill/>
        </p:spPr>
      </p:pic>
      <p:graphicFrame>
        <p:nvGraphicFramePr>
          <p:cNvPr id="8" name="表格 7"/>
          <p:cNvGraphicFramePr>
            <a:graphicFrameLocks noGrp="1"/>
          </p:cNvGraphicFramePr>
          <p:nvPr>
            <p:extLst>
              <p:ext uri="{D42A27DB-BD31-4B8C-83A1-F6EECF244321}">
                <p14:modId xmlns:p14="http://schemas.microsoft.com/office/powerpoint/2010/main" val="174580635"/>
              </p:ext>
            </p:extLst>
          </p:nvPr>
        </p:nvGraphicFramePr>
        <p:xfrm>
          <a:off x="1191095" y="5546268"/>
          <a:ext cx="7269988" cy="765500"/>
        </p:xfrm>
        <a:graphic>
          <a:graphicData uri="http://schemas.openxmlformats.org/drawingml/2006/table">
            <a:tbl>
              <a:tblPr firstRow="1" firstCol="1" bandRow="1">
                <a:tableStyleId>{7DF18680-E054-41AD-8BC1-D1AEF772440D}</a:tableStyleId>
              </a:tblPr>
              <a:tblGrid>
                <a:gridCol w="2501781">
                  <a:extLst>
                    <a:ext uri="{9D8B030D-6E8A-4147-A177-3AD203B41FA5}">
                      <a16:colId xmlns:a16="http://schemas.microsoft.com/office/drawing/2014/main" val="126703602"/>
                    </a:ext>
                  </a:extLst>
                </a:gridCol>
                <a:gridCol w="1023492">
                  <a:extLst>
                    <a:ext uri="{9D8B030D-6E8A-4147-A177-3AD203B41FA5}">
                      <a16:colId xmlns:a16="http://schemas.microsoft.com/office/drawing/2014/main" val="3743981469"/>
                    </a:ext>
                  </a:extLst>
                </a:gridCol>
                <a:gridCol w="1764474">
                  <a:extLst>
                    <a:ext uri="{9D8B030D-6E8A-4147-A177-3AD203B41FA5}">
                      <a16:colId xmlns:a16="http://schemas.microsoft.com/office/drawing/2014/main" val="3048419808"/>
                    </a:ext>
                  </a:extLst>
                </a:gridCol>
                <a:gridCol w="172285">
                  <a:extLst>
                    <a:ext uri="{9D8B030D-6E8A-4147-A177-3AD203B41FA5}">
                      <a16:colId xmlns:a16="http://schemas.microsoft.com/office/drawing/2014/main" val="3259578787"/>
                    </a:ext>
                  </a:extLst>
                </a:gridCol>
                <a:gridCol w="1807956">
                  <a:extLst>
                    <a:ext uri="{9D8B030D-6E8A-4147-A177-3AD203B41FA5}">
                      <a16:colId xmlns:a16="http://schemas.microsoft.com/office/drawing/2014/main" val="455913840"/>
                    </a:ext>
                  </a:extLst>
                </a:gridCol>
              </a:tblGrid>
              <a:tr h="191375">
                <a:tc>
                  <a:txBody>
                    <a:bodyPr/>
                    <a:lstStyle/>
                    <a:p>
                      <a:pPr algn="ctr">
                        <a:spcAft>
                          <a:spcPts val="0"/>
                        </a:spcAft>
                      </a:pPr>
                      <a:r>
                        <a:rPr lang="en-US" sz="1200" kern="100">
                          <a:effectLst/>
                        </a:rPr>
                        <a:t> </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0">
                          <a:effectLst/>
                        </a:rPr>
                        <a:t>Risk averse</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0">
                          <a:effectLst/>
                        </a:rPr>
                        <a:t>Risk neutral</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gridSpan="2">
                  <a:txBody>
                    <a:bodyPr/>
                    <a:lstStyle/>
                    <a:p>
                      <a:pPr algn="ctr">
                        <a:spcAft>
                          <a:spcPts val="0"/>
                        </a:spcAft>
                      </a:pPr>
                      <a:r>
                        <a:rPr lang="en-US" sz="1200" kern="0">
                          <a:effectLst/>
                        </a:rPr>
                        <a:t>Risk seeking</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hMerge="1">
                  <a:txBody>
                    <a:bodyPr/>
                    <a:lstStyle/>
                    <a:p>
                      <a:endParaRPr lang="zh-TW" altLang="en-US"/>
                    </a:p>
                  </a:txBody>
                  <a:tcPr/>
                </a:tc>
                <a:extLst>
                  <a:ext uri="{0D108BD9-81ED-4DB2-BD59-A6C34878D82A}">
                    <a16:rowId xmlns:a16="http://schemas.microsoft.com/office/drawing/2014/main" val="3826953516"/>
                  </a:ext>
                </a:extLst>
              </a:tr>
              <a:tr h="191375">
                <a:tc>
                  <a:txBody>
                    <a:bodyPr/>
                    <a:lstStyle/>
                    <a:p>
                      <a:pPr algn="ctr">
                        <a:spcAft>
                          <a:spcPts val="0"/>
                        </a:spcAft>
                      </a:pPr>
                      <a:r>
                        <a:rPr lang="en-US" sz="1200" kern="0">
                          <a:effectLst/>
                        </a:rPr>
                        <a:t>Sentiment-based</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0" dirty="0">
                          <a:effectLst/>
                        </a:rPr>
                        <a:t>-0.944</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gridSpan="2">
                  <a:txBody>
                    <a:bodyPr/>
                    <a:lstStyle/>
                    <a:p>
                      <a:pPr algn="ctr">
                        <a:spcAft>
                          <a:spcPts val="0"/>
                        </a:spcAft>
                      </a:pPr>
                      <a:r>
                        <a:rPr lang="en-US" sz="1200" kern="0">
                          <a:effectLst/>
                        </a:rPr>
                        <a:t>-1.05</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hMerge="1">
                  <a:txBody>
                    <a:bodyPr/>
                    <a:lstStyle/>
                    <a:p>
                      <a:endParaRPr lang="zh-TW" altLang="en-US"/>
                    </a:p>
                  </a:txBody>
                  <a:tcPr/>
                </a:tc>
                <a:tc>
                  <a:txBody>
                    <a:bodyPr/>
                    <a:lstStyle/>
                    <a:p>
                      <a:pPr algn="ctr">
                        <a:spcAft>
                          <a:spcPts val="0"/>
                        </a:spcAft>
                      </a:pPr>
                      <a:r>
                        <a:rPr lang="en-US" sz="1200" kern="0">
                          <a:effectLst/>
                        </a:rPr>
                        <a:t>-2.07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7353188"/>
                  </a:ext>
                </a:extLst>
              </a:tr>
              <a:tr h="191375">
                <a:tc>
                  <a:txBody>
                    <a:bodyPr/>
                    <a:lstStyle/>
                    <a:p>
                      <a:pPr algn="ctr">
                        <a:spcAft>
                          <a:spcPts val="0"/>
                        </a:spcAft>
                      </a:pPr>
                      <a:r>
                        <a:rPr lang="en-US" sz="1200" kern="0">
                          <a:effectLst/>
                        </a:rPr>
                        <a:t>Collective-intelligence-based</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0">
                          <a:effectLst/>
                        </a:rPr>
                        <a:t>0.305</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gridSpan="2">
                  <a:txBody>
                    <a:bodyPr/>
                    <a:lstStyle/>
                    <a:p>
                      <a:pPr algn="ctr">
                        <a:spcAft>
                          <a:spcPts val="0"/>
                        </a:spcAft>
                      </a:pPr>
                      <a:r>
                        <a:rPr lang="en-US" sz="1200" kern="0">
                          <a:effectLst/>
                        </a:rPr>
                        <a:t>0.248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hMerge="1">
                  <a:txBody>
                    <a:bodyPr/>
                    <a:lstStyle/>
                    <a:p>
                      <a:endParaRPr lang="zh-TW" altLang="en-US"/>
                    </a:p>
                  </a:txBody>
                  <a:tcPr/>
                </a:tc>
                <a:tc>
                  <a:txBody>
                    <a:bodyPr/>
                    <a:lstStyle/>
                    <a:p>
                      <a:pPr algn="ctr">
                        <a:spcAft>
                          <a:spcPts val="0"/>
                        </a:spcAft>
                      </a:pPr>
                      <a:r>
                        <a:rPr lang="en-US" sz="1200" kern="0">
                          <a:effectLst/>
                        </a:rPr>
                        <a:t>1.21</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577057953"/>
                  </a:ext>
                </a:extLst>
              </a:tr>
              <a:tr h="191375">
                <a:tc>
                  <a:txBody>
                    <a:bodyPr/>
                    <a:lstStyle/>
                    <a:p>
                      <a:pPr algn="ctr">
                        <a:spcAft>
                          <a:spcPts val="0"/>
                        </a:spcAft>
                      </a:pPr>
                      <a:r>
                        <a:rPr lang="en-US" sz="1200" kern="0" dirty="0">
                          <a:effectLst/>
                        </a:rPr>
                        <a:t>Hybrid-based</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0">
                          <a:effectLst/>
                        </a:rPr>
                        <a:t>1.18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gridSpan="2">
                  <a:txBody>
                    <a:bodyPr/>
                    <a:lstStyle/>
                    <a:p>
                      <a:pPr algn="ctr">
                        <a:spcAft>
                          <a:spcPts val="0"/>
                        </a:spcAft>
                      </a:pPr>
                      <a:r>
                        <a:rPr lang="en-US" sz="1200" kern="0">
                          <a:effectLst/>
                        </a:rPr>
                        <a:t>1.35</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hMerge="1">
                  <a:txBody>
                    <a:bodyPr/>
                    <a:lstStyle/>
                    <a:p>
                      <a:endParaRPr lang="zh-TW" altLang="en-US"/>
                    </a:p>
                  </a:txBody>
                  <a:tcPr/>
                </a:tc>
                <a:tc>
                  <a:txBody>
                    <a:bodyPr/>
                    <a:lstStyle/>
                    <a:p>
                      <a:pPr algn="ctr">
                        <a:spcAft>
                          <a:spcPts val="0"/>
                        </a:spcAft>
                      </a:pPr>
                      <a:r>
                        <a:rPr lang="en-US" sz="1200" kern="0" dirty="0">
                          <a:effectLst/>
                        </a:rPr>
                        <a:t>1.56</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40253838"/>
                  </a:ext>
                </a:extLst>
              </a:tr>
            </a:tbl>
          </a:graphicData>
        </a:graphic>
      </p:graphicFrame>
      <p:sp>
        <p:nvSpPr>
          <p:cNvPr id="9" name="矩形 8"/>
          <p:cNvSpPr/>
          <p:nvPr/>
        </p:nvSpPr>
        <p:spPr>
          <a:xfrm>
            <a:off x="1210189" y="6116888"/>
            <a:ext cx="7231800" cy="20203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mc:AlternateContent xmlns:mc="http://schemas.openxmlformats.org/markup-compatibility/2006" xmlns:a14="http://schemas.microsoft.com/office/drawing/2010/main">
        <mc:Choice Requires="a14">
          <p:sp>
            <p:nvSpPr>
              <p:cNvPr id="10" name="矩形 9"/>
              <p:cNvSpPr/>
              <p:nvPr/>
            </p:nvSpPr>
            <p:spPr>
              <a:xfrm>
                <a:off x="4427984" y="2198544"/>
                <a:ext cx="4572000" cy="1265411"/>
              </a:xfrm>
              <a:prstGeom prst="rect">
                <a:avLst/>
              </a:prstGeom>
            </p:spPr>
            <p:txBody>
              <a:bodyPr>
                <a:spAutoFit/>
              </a:bodyPr>
              <a:lstStyle/>
              <a:p>
                <a14:m>
                  <m:oMath xmlns:m="http://schemas.openxmlformats.org/officeDocument/2006/math">
                    <m:sSub>
                      <m:sSubPr>
                        <m:ctrlPr>
                          <a:rPr lang="en-US" i="1" smtClean="0">
                            <a:solidFill>
                              <a:srgbClr val="0000FF"/>
                            </a:solidFill>
                            <a:effectLst/>
                            <a:latin typeface="Cambria Math" panose="02040503050406030204" pitchFamily="18" charset="0"/>
                            <a:cs typeface="Times New Roman" panose="02020603050405020304" pitchFamily="18" charset="0"/>
                          </a:rPr>
                        </m:ctrlPr>
                      </m:sSubPr>
                      <m:e>
                        <m:r>
                          <a:rPr lang="en-US" sz="1800" i="1">
                            <a:solidFill>
                              <a:srgbClr val="0000FF"/>
                            </a:solidFill>
                            <a:effectLst/>
                            <a:latin typeface="Cambria Math" panose="02040503050406030204" pitchFamily="18" charset="0"/>
                            <a:ea typeface="DFKai-SB" panose="03000509000000000000" pitchFamily="65" charset="-120"/>
                            <a:cs typeface="Times New Roman" panose="02020603050405020304" pitchFamily="18" charset="0"/>
                          </a:rPr>
                          <m:t>𝛾</m:t>
                        </m:r>
                      </m:e>
                      <m:sub>
                        <m:r>
                          <a:rPr lang="en-US" sz="1800" i="1">
                            <a:solidFill>
                              <a:srgbClr val="0000FF"/>
                            </a:solidFill>
                            <a:effectLst/>
                            <a:latin typeface="Cambria Math" panose="02040503050406030204" pitchFamily="18" charset="0"/>
                            <a:ea typeface="DFKai-SB" panose="03000509000000000000" pitchFamily="65" charset="-120"/>
                            <a:cs typeface="Times New Roman" panose="02020603050405020304" pitchFamily="18" charset="0"/>
                          </a:rPr>
                          <m:t>𝑝</m:t>
                        </m:r>
                      </m:sub>
                    </m:sSub>
                  </m:oMath>
                </a14:m>
                <a:r>
                  <a:rPr lang="en-US" sz="1800" dirty="0">
                    <a:solidFill>
                      <a:srgbClr val="0000FF"/>
                    </a:solidFill>
                    <a:effectLst/>
                    <a:latin typeface="Times New Roman" panose="02020603050405020304" pitchFamily="18" charset="0"/>
                    <a:ea typeface="DFKai-SB" panose="03000509000000000000" pitchFamily="65" charset="-120"/>
                  </a:rPr>
                  <a:t> </a:t>
                </a:r>
                <a:r>
                  <a:rPr lang="en-US" dirty="0">
                    <a:solidFill>
                      <a:srgbClr val="0000FF"/>
                    </a:solidFill>
                    <a:latin typeface="Times New Roman" panose="02020603050405020304" pitchFamily="18" charset="0"/>
                    <a:ea typeface="DFKai-SB" panose="03000509000000000000" pitchFamily="65" charset="-120"/>
                  </a:rPr>
                  <a:t>=</a:t>
                </a:r>
                <a:r>
                  <a:rPr lang="en-US" sz="1800" dirty="0" smtClean="0">
                    <a:solidFill>
                      <a:srgbClr val="0000FF"/>
                    </a:solidFill>
                    <a:effectLst/>
                    <a:latin typeface="Times New Roman" panose="02020603050405020304" pitchFamily="18" charset="0"/>
                    <a:ea typeface="DFKai-SB" panose="03000509000000000000" pitchFamily="65" charset="-120"/>
                  </a:rPr>
                  <a:t> </a:t>
                </a:r>
                <a:r>
                  <a:rPr lang="en-US" sz="1800" dirty="0">
                    <a:solidFill>
                      <a:srgbClr val="0000FF"/>
                    </a:solidFill>
                    <a:effectLst/>
                    <a:latin typeface="Times New Roman" panose="02020603050405020304" pitchFamily="18" charset="0"/>
                    <a:ea typeface="DFKai-SB" panose="03000509000000000000" pitchFamily="65" charset="-120"/>
                  </a:rPr>
                  <a:t>expected the return of our portfolio; </a:t>
                </a:r>
                <a:endParaRPr lang="en-US" sz="1800" dirty="0" smtClean="0">
                  <a:solidFill>
                    <a:srgbClr val="0000FF"/>
                  </a:solidFill>
                  <a:effectLst/>
                  <a:latin typeface="Times New Roman" panose="02020603050405020304" pitchFamily="18" charset="0"/>
                  <a:ea typeface="DFKai-SB" panose="03000509000000000000" pitchFamily="65" charset="-120"/>
                </a:endParaRPr>
              </a:p>
              <a:p>
                <a14:m>
                  <m:oMath xmlns:m="http://schemas.openxmlformats.org/officeDocument/2006/math">
                    <m:sSub>
                      <m:sSubPr>
                        <m:ctrlPr>
                          <a:rPr lang="en-US" i="1">
                            <a:solidFill>
                              <a:srgbClr val="0000FF"/>
                            </a:solidFill>
                            <a:effectLst/>
                            <a:latin typeface="Cambria Math" panose="02040503050406030204" pitchFamily="18" charset="0"/>
                            <a:cs typeface="Times New Roman" panose="02020603050405020304" pitchFamily="18" charset="0"/>
                          </a:rPr>
                        </m:ctrlPr>
                      </m:sSubPr>
                      <m:e>
                        <m:r>
                          <a:rPr lang="en-US" sz="1800" i="1">
                            <a:solidFill>
                              <a:srgbClr val="0000FF"/>
                            </a:solidFill>
                            <a:effectLst/>
                            <a:latin typeface="Cambria Math" panose="02040503050406030204" pitchFamily="18" charset="0"/>
                            <a:ea typeface="DFKai-SB" panose="03000509000000000000" pitchFamily="65" charset="-120"/>
                            <a:cs typeface="Times New Roman" panose="02020603050405020304" pitchFamily="18" charset="0"/>
                          </a:rPr>
                          <m:t>𝛾</m:t>
                        </m:r>
                      </m:e>
                      <m:sub>
                        <m:r>
                          <a:rPr lang="en-US" sz="1800" i="1">
                            <a:solidFill>
                              <a:srgbClr val="0000FF"/>
                            </a:solidFill>
                            <a:effectLst/>
                            <a:latin typeface="Cambria Math" panose="02040503050406030204" pitchFamily="18" charset="0"/>
                            <a:ea typeface="DFKai-SB" panose="03000509000000000000" pitchFamily="65" charset="-120"/>
                            <a:cs typeface="Times New Roman" panose="02020603050405020304" pitchFamily="18" charset="0"/>
                          </a:rPr>
                          <m:t>𝑓</m:t>
                        </m:r>
                      </m:sub>
                    </m:sSub>
                  </m:oMath>
                </a14:m>
                <a:r>
                  <a:rPr lang="en-US" sz="1800" dirty="0">
                    <a:solidFill>
                      <a:srgbClr val="0000FF"/>
                    </a:solidFill>
                    <a:effectLst/>
                    <a:latin typeface="Times New Roman" panose="02020603050405020304" pitchFamily="18" charset="0"/>
                    <a:ea typeface="DFKai-SB" panose="03000509000000000000" pitchFamily="65" charset="-120"/>
                  </a:rPr>
                  <a:t> </a:t>
                </a:r>
                <a:r>
                  <a:rPr lang="en-US" dirty="0" smtClean="0">
                    <a:solidFill>
                      <a:srgbClr val="0000FF"/>
                    </a:solidFill>
                    <a:latin typeface="Times New Roman" panose="02020603050405020304" pitchFamily="18" charset="0"/>
                    <a:ea typeface="DFKai-SB" panose="03000509000000000000" pitchFamily="65" charset="-120"/>
                  </a:rPr>
                  <a:t>= </a:t>
                </a:r>
                <a:r>
                  <a:rPr lang="en-US" sz="1800" dirty="0" smtClean="0">
                    <a:solidFill>
                      <a:srgbClr val="0000FF"/>
                    </a:solidFill>
                    <a:effectLst/>
                    <a:latin typeface="Times New Roman" panose="02020603050405020304" pitchFamily="18" charset="0"/>
                    <a:ea typeface="DFKai-SB" panose="03000509000000000000" pitchFamily="65" charset="-120"/>
                  </a:rPr>
                  <a:t>the </a:t>
                </a:r>
                <a:r>
                  <a:rPr lang="en-US" sz="1800" dirty="0">
                    <a:solidFill>
                      <a:srgbClr val="0000FF"/>
                    </a:solidFill>
                    <a:effectLst/>
                    <a:latin typeface="Times New Roman" panose="02020603050405020304" pitchFamily="18" charset="0"/>
                    <a:ea typeface="DFKai-SB" panose="03000509000000000000" pitchFamily="65" charset="-120"/>
                  </a:rPr>
                  <a:t>risk free rate of market</a:t>
                </a:r>
                <a:r>
                  <a:rPr lang="en-US" sz="1800" dirty="0" smtClean="0">
                    <a:solidFill>
                      <a:srgbClr val="0000FF"/>
                    </a:solidFill>
                    <a:effectLst/>
                    <a:latin typeface="Times New Roman" panose="02020603050405020304" pitchFamily="18" charset="0"/>
                    <a:ea typeface="DFKai-SB" panose="03000509000000000000" pitchFamily="65" charset="-120"/>
                  </a:rPr>
                  <a:t>;</a:t>
                </a:r>
                <a:r>
                  <a:rPr lang="zh-TW" altLang="en-US" sz="1800" dirty="0" smtClean="0">
                    <a:solidFill>
                      <a:srgbClr val="0000FF"/>
                    </a:solidFill>
                    <a:effectLst/>
                    <a:latin typeface="Times New Roman" panose="02020603050405020304" pitchFamily="18" charset="0"/>
                    <a:ea typeface="DFKai-SB" panose="03000509000000000000" pitchFamily="65" charset="-120"/>
                  </a:rPr>
                  <a:t> </a:t>
                </a:r>
                <a:r>
                  <a:rPr lang="en-US" altLang="zh-TW" dirty="0" smtClean="0">
                    <a:solidFill>
                      <a:srgbClr val="0000FF"/>
                    </a:solidFill>
                    <a:effectLst/>
                    <a:latin typeface="Times New Roman" panose="02020603050405020304" pitchFamily="18" charset="0"/>
                    <a:ea typeface="DFKai-SB" panose="03000509000000000000" pitchFamily="65" charset="-120"/>
                    <a:cs typeface="Times New Roman" panose="02020603050405020304" pitchFamily="18" charset="0"/>
                  </a:rPr>
                  <a:t>(</a:t>
                </a:r>
                <a:r>
                  <a:rPr lang="en-US" dirty="0" smtClean="0">
                    <a:solidFill>
                      <a:srgbClr val="0000FF"/>
                    </a:solidFill>
                    <a:latin typeface="Times New Roman" panose="02020603050405020304" pitchFamily="18" charset="0"/>
                    <a:cs typeface="Times New Roman" panose="02020603050405020304" pitchFamily="18" charset="0"/>
                  </a:rPr>
                  <a:t>1.76</a:t>
                </a:r>
                <a:r>
                  <a:rPr lang="en-US" dirty="0">
                    <a:solidFill>
                      <a:srgbClr val="0000FF"/>
                    </a:solidFill>
                    <a:latin typeface="Times New Roman" panose="02020603050405020304" pitchFamily="18" charset="0"/>
                    <a:cs typeface="Times New Roman" panose="02020603050405020304" pitchFamily="18" charset="0"/>
                  </a:rPr>
                  <a:t>% from CNN Money</a:t>
                </a:r>
                <a:r>
                  <a:rPr lang="en-US" altLang="zh-TW" dirty="0" smtClean="0">
                    <a:solidFill>
                      <a:srgbClr val="0000FF"/>
                    </a:solidFill>
                    <a:effectLst/>
                    <a:latin typeface="Times New Roman" panose="02020603050405020304" pitchFamily="18" charset="0"/>
                    <a:ea typeface="DFKai-SB" panose="03000509000000000000" pitchFamily="65" charset="-120"/>
                    <a:cs typeface="Times New Roman" panose="02020603050405020304" pitchFamily="18" charset="0"/>
                  </a:rPr>
                  <a:t>)</a:t>
                </a:r>
                <a:r>
                  <a:rPr lang="en-US" dirty="0" smtClean="0">
                    <a:solidFill>
                      <a:srgbClr val="0000FF"/>
                    </a:solidFill>
                    <a:effectLst/>
                    <a:latin typeface="Times New Roman" panose="02020603050405020304" pitchFamily="18" charset="0"/>
                    <a:ea typeface="DFKai-SB" panose="03000509000000000000" pitchFamily="65" charset="-120"/>
                    <a:cs typeface="Times New Roman" panose="02020603050405020304" pitchFamily="18" charset="0"/>
                  </a:rPr>
                  <a:t> </a:t>
                </a:r>
              </a:p>
              <a:p>
                <a14:m>
                  <m:oMath xmlns:m="http://schemas.openxmlformats.org/officeDocument/2006/math">
                    <m:sSub>
                      <m:sSubPr>
                        <m:ctrlPr>
                          <a:rPr lang="en-US" i="1">
                            <a:solidFill>
                              <a:srgbClr val="0000FF"/>
                            </a:solidFill>
                            <a:effectLst/>
                            <a:latin typeface="Cambria Math" panose="02040503050406030204" pitchFamily="18" charset="0"/>
                            <a:cs typeface="Times New Roman" panose="02020603050405020304" pitchFamily="18" charset="0"/>
                          </a:rPr>
                        </m:ctrlPr>
                      </m:sSubPr>
                      <m:e>
                        <m:r>
                          <m:rPr>
                            <m:sty m:val="p"/>
                          </m:rPr>
                          <a:rPr lang="en-US" sz="1800">
                            <a:solidFill>
                              <a:srgbClr val="0000FF"/>
                            </a:solidFill>
                            <a:effectLst/>
                            <a:latin typeface="Cambria Math" panose="02040503050406030204" pitchFamily="18" charset="0"/>
                            <a:ea typeface="DFKai-SB" panose="03000509000000000000" pitchFamily="65" charset="-120"/>
                            <a:cs typeface="Arial" panose="020B0604020202020204" pitchFamily="34" charset="0"/>
                          </a:rPr>
                          <m:t>σ</m:t>
                        </m:r>
                      </m:e>
                      <m:sub>
                        <m:r>
                          <a:rPr lang="en-US" sz="1800" i="1">
                            <a:solidFill>
                              <a:srgbClr val="0000FF"/>
                            </a:solidFill>
                            <a:effectLst/>
                            <a:latin typeface="Cambria Math" panose="02040503050406030204" pitchFamily="18" charset="0"/>
                            <a:ea typeface="DFKai-SB" panose="03000509000000000000" pitchFamily="65" charset="-120"/>
                            <a:cs typeface="Times New Roman" panose="02020603050405020304" pitchFamily="18" charset="0"/>
                          </a:rPr>
                          <m:t>𝑝</m:t>
                        </m:r>
                      </m:sub>
                    </m:sSub>
                    <m:r>
                      <a:rPr lang="en-US" sz="1800" b="0" i="1" smtClean="0">
                        <a:solidFill>
                          <a:srgbClr val="0000FF"/>
                        </a:solidFill>
                        <a:effectLst/>
                        <a:latin typeface="Cambria Math" panose="02040503050406030204" pitchFamily="18" charset="0"/>
                        <a:ea typeface="DFKai-SB" panose="03000509000000000000" pitchFamily="65" charset="-120"/>
                        <a:cs typeface="Times New Roman" panose="02020603050405020304" pitchFamily="18" charset="0"/>
                      </a:rPr>
                      <m:t>=</m:t>
                    </m:r>
                  </m:oMath>
                </a14:m>
                <a:r>
                  <a:rPr lang="en-US" sz="1800" dirty="0">
                    <a:solidFill>
                      <a:srgbClr val="0000FF"/>
                    </a:solidFill>
                    <a:effectLst/>
                    <a:latin typeface="Times New Roman" panose="02020603050405020304" pitchFamily="18" charset="0"/>
                    <a:ea typeface="DFKai-SB" panose="03000509000000000000" pitchFamily="65" charset="-120"/>
                  </a:rPr>
                  <a:t> </a:t>
                </a:r>
                <a:r>
                  <a:rPr lang="en-US" sz="1800" dirty="0" smtClean="0">
                    <a:solidFill>
                      <a:srgbClr val="0000FF"/>
                    </a:solidFill>
                    <a:effectLst/>
                    <a:latin typeface="Times New Roman" panose="02020603050405020304" pitchFamily="18" charset="0"/>
                    <a:ea typeface="DFKai-SB" panose="03000509000000000000" pitchFamily="65" charset="-120"/>
                  </a:rPr>
                  <a:t>the </a:t>
                </a:r>
                <a:r>
                  <a:rPr lang="en-US" sz="1800" dirty="0">
                    <a:solidFill>
                      <a:srgbClr val="0000FF"/>
                    </a:solidFill>
                    <a:effectLst/>
                    <a:latin typeface="Times New Roman" panose="02020603050405020304" pitchFamily="18" charset="0"/>
                    <a:ea typeface="DFKai-SB" panose="03000509000000000000" pitchFamily="65" charset="-120"/>
                  </a:rPr>
                  <a:t>standard deviation of our portfolio</a:t>
                </a:r>
                <a:r>
                  <a:rPr lang="en-US" sz="1800" dirty="0">
                    <a:effectLst/>
                    <a:latin typeface="Times New Roman" panose="02020603050405020304" pitchFamily="18" charset="0"/>
                    <a:ea typeface="DFKai-SB" panose="03000509000000000000" pitchFamily="65" charset="-120"/>
                  </a:rPr>
                  <a:t>. </a:t>
                </a:r>
                <a:endParaRPr lang="en-US" dirty="0"/>
              </a:p>
            </p:txBody>
          </p:sp>
        </mc:Choice>
        <mc:Fallback xmlns="">
          <p:sp>
            <p:nvSpPr>
              <p:cNvPr id="10" name="矩形 9"/>
              <p:cNvSpPr>
                <a:spLocks noRot="1" noChangeAspect="1" noMove="1" noResize="1" noEditPoints="1" noAdjustHandles="1" noChangeArrowheads="1" noChangeShapeType="1" noTextEdit="1"/>
              </p:cNvSpPr>
              <p:nvPr/>
            </p:nvSpPr>
            <p:spPr>
              <a:xfrm>
                <a:off x="4427984" y="2198544"/>
                <a:ext cx="4572000" cy="1265411"/>
              </a:xfrm>
              <a:prstGeom prst="rect">
                <a:avLst/>
              </a:prstGeom>
              <a:blipFill>
                <a:blip r:embed="rId6"/>
                <a:stretch>
                  <a:fillRect l="-1067" t="-2899" b="-5314"/>
                </a:stretch>
              </a:blipFill>
            </p:spPr>
            <p:txBody>
              <a:bodyPr/>
              <a:lstStyle/>
              <a:p>
                <a:r>
                  <a:rPr lang="en-US">
                    <a:noFill/>
                  </a:rPr>
                  <a:t> </a:t>
                </a:r>
              </a:p>
            </p:txBody>
          </p:sp>
        </mc:Fallback>
      </mc:AlternateContent>
    </p:spTree>
    <p:extLst>
      <p:ext uri="{BB962C8B-B14F-4D97-AF65-F5344CB8AC3E}">
        <p14:creationId xmlns:p14="http://schemas.microsoft.com/office/powerpoint/2010/main" val="296020867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Jensen Ratio</a:t>
            </a: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43</a:t>
            </a:fld>
            <a:endParaRPr lang="en-US" altLang="zh-TW"/>
          </a:p>
        </p:txBody>
      </p:sp>
      <p:sp>
        <p:nvSpPr>
          <p:cNvPr id="12" name="矩形 11"/>
          <p:cNvSpPr/>
          <p:nvPr/>
        </p:nvSpPr>
        <p:spPr>
          <a:xfrm>
            <a:off x="468313" y="3015109"/>
            <a:ext cx="4706764" cy="369332"/>
          </a:xfrm>
          <a:prstGeom prst="rect">
            <a:avLst/>
          </a:prstGeom>
        </p:spPr>
        <p:txBody>
          <a:bodyPr wrap="square">
            <a:spAutoFit/>
          </a:bodyPr>
          <a:lstStyle/>
          <a:p>
            <a:pPr marL="285750" indent="-285750">
              <a:buFont typeface="Arial" panose="020B0604020202020204" pitchFamily="34" charset="0"/>
              <a:buChar char="•"/>
            </a:pPr>
            <a:r>
              <a:rPr lang="en-US" altLang="zh-TW" dirty="0">
                <a:latin typeface="+mn-lt"/>
              </a:rPr>
              <a:t>The Jensen ratio of each approach</a:t>
            </a:r>
            <a:endParaRPr lang="zh-TW" altLang="en-US" dirty="0">
              <a:latin typeface="+mj-lt"/>
            </a:endParaRPr>
          </a:p>
        </p:txBody>
      </p:sp>
      <p:sp>
        <p:nvSpPr>
          <p:cNvPr id="13" name="矩形 12"/>
          <p:cNvSpPr/>
          <p:nvPr/>
        </p:nvSpPr>
        <p:spPr>
          <a:xfrm>
            <a:off x="468313" y="1266112"/>
            <a:ext cx="8178067" cy="1200329"/>
          </a:xfrm>
          <a:prstGeom prst="rect">
            <a:avLst/>
          </a:prstGeom>
        </p:spPr>
        <p:txBody>
          <a:bodyPr wrap="square">
            <a:spAutoFit/>
          </a:bodyPr>
          <a:lstStyle/>
          <a:p>
            <a:pPr marL="285750" indent="-285750">
              <a:buFont typeface="Arial" panose="020B0604020202020204" pitchFamily="34" charset="0"/>
              <a:buChar char="•"/>
            </a:pPr>
            <a:r>
              <a:rPr lang="en-US" altLang="zh-TW" dirty="0" smtClean="0"/>
              <a:t>Evaluate </a:t>
            </a:r>
            <a:r>
              <a:rPr lang="en-US" altLang="zh-TW" dirty="0"/>
              <a:t>the performance of mutual fund </a:t>
            </a:r>
            <a:r>
              <a:rPr lang="en-US" altLang="zh-TW" dirty="0" smtClean="0"/>
              <a:t>manager</a:t>
            </a:r>
          </a:p>
          <a:p>
            <a:pPr marL="285750" indent="-285750">
              <a:buFont typeface="Arial" panose="020B0604020202020204" pitchFamily="34" charset="0"/>
              <a:buChar char="•"/>
            </a:pPr>
            <a:endParaRPr lang="en-US" altLang="zh-TW" dirty="0"/>
          </a:p>
          <a:p>
            <a:pPr marL="285750" indent="-285750">
              <a:buFont typeface="Arial" panose="020B0604020202020204" pitchFamily="34" charset="0"/>
              <a:buChar char="•"/>
            </a:pPr>
            <a:r>
              <a:rPr lang="en-US" altLang="zh-TW" dirty="0" smtClean="0"/>
              <a:t>Calculate </a:t>
            </a:r>
            <a:r>
              <a:rPr lang="en-US" altLang="zh-TW" dirty="0"/>
              <a:t>the excess return of portfolio based on the average return rate of the </a:t>
            </a:r>
            <a:r>
              <a:rPr lang="en-US" altLang="zh-TW" dirty="0" smtClean="0"/>
              <a:t>portfolio</a:t>
            </a:r>
          </a:p>
        </p:txBody>
      </p:sp>
      <mc:AlternateContent xmlns:mc="http://schemas.openxmlformats.org/markup-compatibility/2006" xmlns:a14="http://schemas.microsoft.com/office/drawing/2010/main">
        <mc:Choice Requires="a14">
          <p:sp>
            <p:nvSpPr>
              <p:cNvPr id="3" name="矩形 2"/>
              <p:cNvSpPr/>
              <p:nvPr/>
            </p:nvSpPr>
            <p:spPr>
              <a:xfrm>
                <a:off x="755576" y="2518470"/>
                <a:ext cx="3323667" cy="44460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zh-TW" altLang="en-US" i="1" smtClean="0">
                          <a:solidFill>
                            <a:srgbClr val="0000FF"/>
                          </a:solidFill>
                          <a:latin typeface="Cambria Math" panose="02040503050406030204" pitchFamily="18" charset="0"/>
                        </a:rPr>
                        <m:t>𝛼</m:t>
                      </m:r>
                      <m:r>
                        <a:rPr lang="zh-TW" altLang="en-US" i="0">
                          <a:solidFill>
                            <a:srgbClr val="0000FF"/>
                          </a:solidFill>
                          <a:latin typeface="Cambria Math" panose="02040503050406030204" pitchFamily="18" charset="0"/>
                        </a:rPr>
                        <m:t>=</m:t>
                      </m:r>
                      <m:sSub>
                        <m:sSubPr>
                          <m:ctrlPr>
                            <a:rPr lang="zh-TW" altLang="en-US" i="1">
                              <a:solidFill>
                                <a:srgbClr val="0000FF"/>
                              </a:solidFill>
                              <a:latin typeface="Cambria Math" panose="02040503050406030204" pitchFamily="18" charset="0"/>
                            </a:rPr>
                          </m:ctrlPr>
                        </m:sSubPr>
                        <m:e>
                          <m:d>
                            <m:dPr>
                              <m:endChr m:val=""/>
                              <m:ctrlPr>
                                <a:rPr lang="zh-TW" altLang="en-US" i="1">
                                  <a:solidFill>
                                    <a:srgbClr val="0000FF"/>
                                  </a:solidFill>
                                  <a:latin typeface="Cambria Math" panose="02040503050406030204" pitchFamily="18" charset="0"/>
                                </a:rPr>
                              </m:ctrlPr>
                            </m:dPr>
                            <m:e>
                              <m:r>
                                <a:rPr lang="zh-TW" altLang="en-US" i="1">
                                  <a:solidFill>
                                    <a:srgbClr val="0000FF"/>
                                  </a:solidFill>
                                  <a:latin typeface="Cambria Math" panose="02040503050406030204" pitchFamily="18" charset="0"/>
                                </a:rPr>
                                <m:t>𝛾</m:t>
                              </m:r>
                            </m:e>
                          </m:d>
                        </m:e>
                        <m:sub>
                          <m:r>
                            <a:rPr lang="zh-TW" altLang="en-US" i="1">
                              <a:solidFill>
                                <a:srgbClr val="0000FF"/>
                              </a:solidFill>
                              <a:latin typeface="Cambria Math" panose="02040503050406030204" pitchFamily="18" charset="0"/>
                            </a:rPr>
                            <m:t>𝑝</m:t>
                          </m:r>
                        </m:sub>
                      </m:sSub>
                      <m:r>
                        <a:rPr lang="zh-TW" altLang="en-US" i="0">
                          <a:solidFill>
                            <a:srgbClr val="0000FF"/>
                          </a:solidFill>
                          <a:latin typeface="Cambria Math" panose="02040503050406030204" pitchFamily="18" charset="0"/>
                        </a:rPr>
                        <m:t>−</m:t>
                      </m:r>
                      <m:sSub>
                        <m:sSubPr>
                          <m:ctrlPr>
                            <a:rPr lang="zh-TW" altLang="en-US" i="1">
                              <a:solidFill>
                                <a:srgbClr val="0000FF"/>
                              </a:solidFill>
                              <a:latin typeface="Cambria Math" panose="02040503050406030204" pitchFamily="18" charset="0"/>
                            </a:rPr>
                          </m:ctrlPr>
                        </m:sSubPr>
                        <m:e>
                          <m:r>
                            <a:rPr lang="zh-TW" altLang="en-US" i="1">
                              <a:solidFill>
                                <a:srgbClr val="0000FF"/>
                              </a:solidFill>
                              <a:latin typeface="Cambria Math" panose="02040503050406030204" pitchFamily="18" charset="0"/>
                            </a:rPr>
                            <m:t>𝛾</m:t>
                          </m:r>
                        </m:e>
                        <m:sub>
                          <m:r>
                            <a:rPr lang="zh-TW" altLang="en-US" i="1">
                              <a:solidFill>
                                <a:srgbClr val="0000FF"/>
                              </a:solidFill>
                              <a:latin typeface="Cambria Math" panose="02040503050406030204" pitchFamily="18" charset="0"/>
                            </a:rPr>
                            <m:t>𝑓</m:t>
                          </m:r>
                        </m:sub>
                      </m:sSub>
                      <m:r>
                        <a:rPr lang="zh-TW" altLang="en-US" i="0">
                          <a:solidFill>
                            <a:srgbClr val="0000FF"/>
                          </a:solidFill>
                          <a:latin typeface="Cambria Math" panose="02040503050406030204" pitchFamily="18" charset="0"/>
                        </a:rPr>
                        <m:t>)−</m:t>
                      </m:r>
                      <m:sSub>
                        <m:sSubPr>
                          <m:ctrlPr>
                            <a:rPr lang="zh-TW" altLang="en-US" i="1">
                              <a:solidFill>
                                <a:srgbClr val="0000FF"/>
                              </a:solidFill>
                              <a:latin typeface="Cambria Math" panose="02040503050406030204" pitchFamily="18" charset="0"/>
                            </a:rPr>
                          </m:ctrlPr>
                        </m:sSubPr>
                        <m:e>
                          <m:r>
                            <a:rPr lang="zh-TW" altLang="en-US" i="1">
                              <a:solidFill>
                                <a:srgbClr val="0000FF"/>
                              </a:solidFill>
                              <a:latin typeface="Cambria Math" panose="02040503050406030204" pitchFamily="18" charset="0"/>
                            </a:rPr>
                            <m:t>𝛽</m:t>
                          </m:r>
                        </m:e>
                        <m:sub>
                          <m:r>
                            <a:rPr lang="zh-TW" altLang="en-US" i="1">
                              <a:solidFill>
                                <a:srgbClr val="0000FF"/>
                              </a:solidFill>
                              <a:latin typeface="Cambria Math" panose="02040503050406030204" pitchFamily="18" charset="0"/>
                            </a:rPr>
                            <m:t>𝑝</m:t>
                          </m:r>
                        </m:sub>
                      </m:sSub>
                      <m:r>
                        <a:rPr lang="zh-TW" altLang="en-US" i="0">
                          <a:solidFill>
                            <a:srgbClr val="0000FF"/>
                          </a:solidFill>
                          <a:latin typeface="Cambria Math" panose="02040503050406030204" pitchFamily="18" charset="0"/>
                        </a:rPr>
                        <m:t>∗</m:t>
                      </m:r>
                      <m:d>
                        <m:dPr>
                          <m:ctrlPr>
                            <a:rPr lang="zh-TW" altLang="en-US" i="1">
                              <a:solidFill>
                                <a:srgbClr val="0000FF"/>
                              </a:solidFill>
                              <a:latin typeface="Cambria Math" panose="02040503050406030204" pitchFamily="18" charset="0"/>
                            </a:rPr>
                          </m:ctrlPr>
                        </m:dPr>
                        <m:e>
                          <m:sSub>
                            <m:sSubPr>
                              <m:ctrlPr>
                                <a:rPr lang="zh-TW" altLang="en-US" i="1">
                                  <a:solidFill>
                                    <a:srgbClr val="0000FF"/>
                                  </a:solidFill>
                                  <a:latin typeface="Cambria Math" panose="02040503050406030204" pitchFamily="18" charset="0"/>
                                </a:rPr>
                              </m:ctrlPr>
                            </m:sSubPr>
                            <m:e>
                              <m:r>
                                <a:rPr lang="zh-TW" altLang="en-US" i="1">
                                  <a:solidFill>
                                    <a:srgbClr val="0000FF"/>
                                  </a:solidFill>
                                  <a:latin typeface="Cambria Math" panose="02040503050406030204" pitchFamily="18" charset="0"/>
                                </a:rPr>
                                <m:t>𝛾</m:t>
                              </m:r>
                            </m:e>
                            <m:sub>
                              <m:r>
                                <a:rPr lang="zh-TW" altLang="en-US" i="1">
                                  <a:solidFill>
                                    <a:srgbClr val="0000FF"/>
                                  </a:solidFill>
                                  <a:latin typeface="Cambria Math" panose="02040503050406030204" pitchFamily="18" charset="0"/>
                                </a:rPr>
                                <m:t>𝑚</m:t>
                              </m:r>
                            </m:sub>
                          </m:sSub>
                          <m:r>
                            <a:rPr lang="zh-TW" altLang="en-US" i="0">
                              <a:solidFill>
                                <a:srgbClr val="0000FF"/>
                              </a:solidFill>
                              <a:latin typeface="Cambria Math" panose="02040503050406030204" pitchFamily="18" charset="0"/>
                            </a:rPr>
                            <m:t>−</m:t>
                          </m:r>
                          <m:sSub>
                            <m:sSubPr>
                              <m:ctrlPr>
                                <a:rPr lang="zh-TW" altLang="en-US" i="1">
                                  <a:solidFill>
                                    <a:srgbClr val="0000FF"/>
                                  </a:solidFill>
                                  <a:latin typeface="Cambria Math" panose="02040503050406030204" pitchFamily="18" charset="0"/>
                                </a:rPr>
                              </m:ctrlPr>
                            </m:sSubPr>
                            <m:e>
                              <m:r>
                                <a:rPr lang="zh-TW" altLang="en-US" i="1">
                                  <a:solidFill>
                                    <a:srgbClr val="0000FF"/>
                                  </a:solidFill>
                                  <a:latin typeface="Cambria Math" panose="02040503050406030204" pitchFamily="18" charset="0"/>
                                </a:rPr>
                                <m:t>𝛾</m:t>
                              </m:r>
                            </m:e>
                            <m:sub>
                              <m:r>
                                <a:rPr lang="zh-TW" altLang="en-US" i="1">
                                  <a:solidFill>
                                    <a:srgbClr val="0000FF"/>
                                  </a:solidFill>
                                  <a:latin typeface="Cambria Math" panose="02040503050406030204" pitchFamily="18" charset="0"/>
                                </a:rPr>
                                <m:t>𝑓</m:t>
                              </m:r>
                            </m:sub>
                          </m:sSub>
                        </m:e>
                      </m:d>
                    </m:oMath>
                  </m:oMathPara>
                </a14:m>
                <a:endParaRPr lang="zh-TW" altLang="en-US" dirty="0">
                  <a:solidFill>
                    <a:srgbClr val="0000FF"/>
                  </a:solidFill>
                  <a:latin typeface="+mj-lt"/>
                </a:endParaRPr>
              </a:p>
            </p:txBody>
          </p:sp>
        </mc:Choice>
        <mc:Fallback xmlns="">
          <p:sp>
            <p:nvSpPr>
              <p:cNvPr id="3" name="矩形 2"/>
              <p:cNvSpPr>
                <a:spLocks noRot="1" noChangeAspect="1" noMove="1" noResize="1" noEditPoints="1" noAdjustHandles="1" noChangeArrowheads="1" noChangeShapeType="1" noTextEdit="1"/>
              </p:cNvSpPr>
              <p:nvPr/>
            </p:nvSpPr>
            <p:spPr>
              <a:xfrm>
                <a:off x="755576" y="2518470"/>
                <a:ext cx="3323667" cy="444609"/>
              </a:xfrm>
              <a:prstGeom prst="rect">
                <a:avLst/>
              </a:prstGeom>
              <a:blipFill>
                <a:blip r:embed="rId3"/>
                <a:stretch>
                  <a:fillRect t="-94521" b="-142466"/>
                </a:stretch>
              </a:blipFill>
            </p:spPr>
            <p:txBody>
              <a:bodyPr/>
              <a:lstStyle/>
              <a:p>
                <a:r>
                  <a:rPr lang="en-US">
                    <a:noFill/>
                  </a:rPr>
                  <a:t> </a:t>
                </a:r>
              </a:p>
            </p:txBody>
          </p:sp>
        </mc:Fallback>
      </mc:AlternateContent>
      <p:pic>
        <p:nvPicPr>
          <p:cNvPr id="11" name="圖片 10"/>
          <p:cNvPicPr/>
          <p:nvPr/>
        </p:nvPicPr>
        <p:blipFill>
          <a:blip r:embed="rId4">
            <a:extLst>
              <a:ext uri="{28A0092B-C50C-407E-A947-70E740481C1C}">
                <a14:useLocalDpi xmlns:a14="http://schemas.microsoft.com/office/drawing/2010/main" val="0"/>
              </a:ext>
            </a:extLst>
          </a:blip>
          <a:srcRect/>
          <a:stretch>
            <a:fillRect/>
          </a:stretch>
        </p:blipFill>
        <p:spPr bwMode="auto">
          <a:xfrm>
            <a:off x="3059832" y="3312772"/>
            <a:ext cx="3744000" cy="2165765"/>
          </a:xfrm>
          <a:prstGeom prst="rect">
            <a:avLst/>
          </a:prstGeom>
          <a:noFill/>
        </p:spPr>
      </p:pic>
      <p:graphicFrame>
        <p:nvGraphicFramePr>
          <p:cNvPr id="7" name="表格 6"/>
          <p:cNvGraphicFramePr>
            <a:graphicFrameLocks noGrp="1"/>
          </p:cNvGraphicFramePr>
          <p:nvPr>
            <p:extLst>
              <p:ext uri="{D42A27DB-BD31-4B8C-83A1-F6EECF244321}">
                <p14:modId xmlns:p14="http://schemas.microsoft.com/office/powerpoint/2010/main" val="714070643"/>
              </p:ext>
            </p:extLst>
          </p:nvPr>
        </p:nvGraphicFramePr>
        <p:xfrm>
          <a:off x="1161718" y="5542180"/>
          <a:ext cx="7231800" cy="731520"/>
        </p:xfrm>
        <a:graphic>
          <a:graphicData uri="http://schemas.openxmlformats.org/drawingml/2006/table">
            <a:tbl>
              <a:tblPr firstRow="1" firstCol="1" bandRow="1">
                <a:tableStyleId>{7DF18680-E054-41AD-8BC1-D1AEF772440D}</a:tableStyleId>
              </a:tblPr>
              <a:tblGrid>
                <a:gridCol w="2488639">
                  <a:extLst>
                    <a:ext uri="{9D8B030D-6E8A-4147-A177-3AD203B41FA5}">
                      <a16:colId xmlns:a16="http://schemas.microsoft.com/office/drawing/2014/main" val="1580071034"/>
                    </a:ext>
                  </a:extLst>
                </a:gridCol>
                <a:gridCol w="1018116">
                  <a:extLst>
                    <a:ext uri="{9D8B030D-6E8A-4147-A177-3AD203B41FA5}">
                      <a16:colId xmlns:a16="http://schemas.microsoft.com/office/drawing/2014/main" val="4148612191"/>
                    </a:ext>
                  </a:extLst>
                </a:gridCol>
                <a:gridCol w="1755206">
                  <a:extLst>
                    <a:ext uri="{9D8B030D-6E8A-4147-A177-3AD203B41FA5}">
                      <a16:colId xmlns:a16="http://schemas.microsoft.com/office/drawing/2014/main" val="2474707084"/>
                    </a:ext>
                  </a:extLst>
                </a:gridCol>
                <a:gridCol w="171381">
                  <a:extLst>
                    <a:ext uri="{9D8B030D-6E8A-4147-A177-3AD203B41FA5}">
                      <a16:colId xmlns:a16="http://schemas.microsoft.com/office/drawing/2014/main" val="986020072"/>
                    </a:ext>
                  </a:extLst>
                </a:gridCol>
                <a:gridCol w="1798458">
                  <a:extLst>
                    <a:ext uri="{9D8B030D-6E8A-4147-A177-3AD203B41FA5}">
                      <a16:colId xmlns:a16="http://schemas.microsoft.com/office/drawing/2014/main" val="1886266290"/>
                    </a:ext>
                  </a:extLst>
                </a:gridCol>
              </a:tblGrid>
              <a:tr h="0">
                <a:tc>
                  <a:txBody>
                    <a:bodyPr/>
                    <a:lstStyle/>
                    <a:p>
                      <a:pPr algn="ctr">
                        <a:spcAft>
                          <a:spcPts val="0"/>
                        </a:spcAft>
                      </a:pPr>
                      <a:r>
                        <a:rPr lang="en-US" sz="1200" kern="100" dirty="0">
                          <a:effectLst/>
                        </a:rPr>
                        <a:t> </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0" dirty="0">
                          <a:effectLst/>
                        </a:rPr>
                        <a:t>Risk averse</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0" dirty="0">
                          <a:effectLst/>
                        </a:rPr>
                        <a:t>Risk neutral</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gridSpan="2">
                  <a:txBody>
                    <a:bodyPr/>
                    <a:lstStyle/>
                    <a:p>
                      <a:pPr algn="ctr">
                        <a:spcAft>
                          <a:spcPts val="0"/>
                        </a:spcAft>
                      </a:pPr>
                      <a:r>
                        <a:rPr lang="en-US" sz="1200" kern="0">
                          <a:effectLst/>
                        </a:rPr>
                        <a:t>Risk seeking</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hMerge="1">
                  <a:txBody>
                    <a:bodyPr/>
                    <a:lstStyle/>
                    <a:p>
                      <a:endParaRPr lang="zh-TW" altLang="en-US"/>
                    </a:p>
                  </a:txBody>
                  <a:tcPr/>
                </a:tc>
                <a:extLst>
                  <a:ext uri="{0D108BD9-81ED-4DB2-BD59-A6C34878D82A}">
                    <a16:rowId xmlns:a16="http://schemas.microsoft.com/office/drawing/2014/main" val="117058119"/>
                  </a:ext>
                </a:extLst>
              </a:tr>
              <a:tr h="0">
                <a:tc>
                  <a:txBody>
                    <a:bodyPr/>
                    <a:lstStyle/>
                    <a:p>
                      <a:pPr algn="ctr">
                        <a:spcAft>
                          <a:spcPts val="0"/>
                        </a:spcAft>
                      </a:pPr>
                      <a:r>
                        <a:rPr lang="en-US" sz="1200" kern="0">
                          <a:effectLst/>
                        </a:rPr>
                        <a:t>Sentiment-based</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0" dirty="0">
                          <a:effectLst/>
                        </a:rPr>
                        <a:t>-2.15</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gridSpan="2">
                  <a:txBody>
                    <a:bodyPr/>
                    <a:lstStyle/>
                    <a:p>
                      <a:pPr algn="ctr">
                        <a:spcAft>
                          <a:spcPts val="0"/>
                        </a:spcAft>
                      </a:pPr>
                      <a:r>
                        <a:rPr lang="en-US" sz="1200" kern="0">
                          <a:effectLst/>
                        </a:rPr>
                        <a:t>-1.79</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hMerge="1">
                  <a:txBody>
                    <a:bodyPr/>
                    <a:lstStyle/>
                    <a:p>
                      <a:endParaRPr lang="zh-TW" altLang="en-US"/>
                    </a:p>
                  </a:txBody>
                  <a:tcPr/>
                </a:tc>
                <a:tc>
                  <a:txBody>
                    <a:bodyPr/>
                    <a:lstStyle/>
                    <a:p>
                      <a:pPr algn="ctr">
                        <a:spcAft>
                          <a:spcPts val="0"/>
                        </a:spcAft>
                      </a:pPr>
                      <a:r>
                        <a:rPr lang="en-US" sz="1200" kern="0">
                          <a:effectLst/>
                        </a:rPr>
                        <a:t>-4.98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782692014"/>
                  </a:ext>
                </a:extLst>
              </a:tr>
              <a:tr h="0">
                <a:tc>
                  <a:txBody>
                    <a:bodyPr/>
                    <a:lstStyle/>
                    <a:p>
                      <a:pPr algn="ctr">
                        <a:spcAft>
                          <a:spcPts val="0"/>
                        </a:spcAft>
                      </a:pPr>
                      <a:r>
                        <a:rPr lang="en-US" sz="1200" kern="0">
                          <a:effectLst/>
                        </a:rPr>
                        <a:t>Collective-intelligence-based</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0">
                          <a:effectLst/>
                        </a:rPr>
                        <a:t>0.5</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gridSpan="2">
                  <a:txBody>
                    <a:bodyPr/>
                    <a:lstStyle/>
                    <a:p>
                      <a:pPr algn="ctr">
                        <a:spcAft>
                          <a:spcPts val="0"/>
                        </a:spcAft>
                      </a:pPr>
                      <a:r>
                        <a:rPr lang="en-US" sz="1200" kern="0">
                          <a:effectLst/>
                        </a:rPr>
                        <a:t>0.578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hMerge="1">
                  <a:txBody>
                    <a:bodyPr/>
                    <a:lstStyle/>
                    <a:p>
                      <a:endParaRPr lang="zh-TW" altLang="en-US"/>
                    </a:p>
                  </a:txBody>
                  <a:tcPr/>
                </a:tc>
                <a:tc>
                  <a:txBody>
                    <a:bodyPr/>
                    <a:lstStyle/>
                    <a:p>
                      <a:pPr algn="ctr">
                        <a:spcAft>
                          <a:spcPts val="0"/>
                        </a:spcAft>
                      </a:pPr>
                      <a:r>
                        <a:rPr lang="en-US" sz="1200" kern="0">
                          <a:effectLst/>
                        </a:rPr>
                        <a:t>3.536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4260967242"/>
                  </a:ext>
                </a:extLst>
              </a:tr>
              <a:tr h="0">
                <a:tc>
                  <a:txBody>
                    <a:bodyPr/>
                    <a:lstStyle/>
                    <a:p>
                      <a:pPr algn="ctr">
                        <a:spcAft>
                          <a:spcPts val="0"/>
                        </a:spcAft>
                      </a:pPr>
                      <a:r>
                        <a:rPr lang="en-US" sz="1200" kern="0">
                          <a:effectLst/>
                        </a:rPr>
                        <a:t>Hybrid-based</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0">
                          <a:effectLst/>
                        </a:rPr>
                        <a:t>2.89</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gridSpan="2">
                  <a:txBody>
                    <a:bodyPr/>
                    <a:lstStyle/>
                    <a:p>
                      <a:pPr algn="ctr">
                        <a:spcAft>
                          <a:spcPts val="0"/>
                        </a:spcAft>
                      </a:pPr>
                      <a:r>
                        <a:rPr lang="en-US" sz="1200" kern="0">
                          <a:effectLst/>
                        </a:rPr>
                        <a:t>4.457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hMerge="1">
                  <a:txBody>
                    <a:bodyPr/>
                    <a:lstStyle/>
                    <a:p>
                      <a:endParaRPr lang="zh-TW" altLang="en-US"/>
                    </a:p>
                  </a:txBody>
                  <a:tcPr/>
                </a:tc>
                <a:tc>
                  <a:txBody>
                    <a:bodyPr/>
                    <a:lstStyle/>
                    <a:p>
                      <a:pPr algn="ctr">
                        <a:spcAft>
                          <a:spcPts val="0"/>
                        </a:spcAft>
                      </a:pPr>
                      <a:r>
                        <a:rPr lang="en-US" sz="1200" kern="0" dirty="0">
                          <a:effectLst/>
                        </a:rPr>
                        <a:t>5.7</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088097736"/>
                  </a:ext>
                </a:extLst>
              </a:tr>
            </a:tbl>
          </a:graphicData>
        </a:graphic>
      </p:graphicFrame>
      <p:sp>
        <p:nvSpPr>
          <p:cNvPr id="8" name="矩形 7"/>
          <p:cNvSpPr/>
          <p:nvPr/>
        </p:nvSpPr>
        <p:spPr>
          <a:xfrm>
            <a:off x="1172000" y="6096107"/>
            <a:ext cx="7231800" cy="20203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mc:AlternateContent xmlns:mc="http://schemas.openxmlformats.org/markup-compatibility/2006" xmlns:a14="http://schemas.microsoft.com/office/drawing/2010/main">
        <mc:Choice Requires="a14">
          <p:sp>
            <p:nvSpPr>
              <p:cNvPr id="5" name="矩形 4"/>
              <p:cNvSpPr/>
              <p:nvPr/>
            </p:nvSpPr>
            <p:spPr>
              <a:xfrm>
                <a:off x="4355976" y="2144167"/>
                <a:ext cx="4572000" cy="944746"/>
              </a:xfrm>
              <a:prstGeom prst="rect">
                <a:avLst/>
              </a:prstGeom>
            </p:spPr>
            <p:txBody>
              <a:bodyPr>
                <a:spAutoFit/>
              </a:bodyPr>
              <a:lstStyle/>
              <a:p>
                <a14:m>
                  <m:oMath xmlns:m="http://schemas.openxmlformats.org/officeDocument/2006/math">
                    <m:sSub>
                      <m:sSubPr>
                        <m:ctrlPr>
                          <a:rPr lang="en-US" i="1" smtClean="0">
                            <a:solidFill>
                              <a:srgbClr val="0000FF"/>
                            </a:solidFill>
                            <a:effectLst/>
                            <a:latin typeface="Cambria Math" panose="02040503050406030204" pitchFamily="18" charset="0"/>
                            <a:cs typeface="Times New Roman" panose="02020603050405020304" pitchFamily="18" charset="0"/>
                          </a:rPr>
                        </m:ctrlPr>
                      </m:sSubPr>
                      <m:e>
                        <m:r>
                          <a:rPr lang="en-US" sz="1800" i="1">
                            <a:solidFill>
                              <a:srgbClr val="0000FF"/>
                            </a:solidFill>
                            <a:effectLst/>
                            <a:latin typeface="Cambria Math" panose="02040503050406030204" pitchFamily="18" charset="0"/>
                            <a:ea typeface="DFKai-SB" panose="03000509000000000000" pitchFamily="65" charset="-120"/>
                            <a:cs typeface="Times New Roman" panose="02020603050405020304" pitchFamily="18" charset="0"/>
                          </a:rPr>
                          <m:t>𝛾</m:t>
                        </m:r>
                      </m:e>
                      <m:sub>
                        <m:r>
                          <a:rPr lang="en-US" sz="1800" i="1">
                            <a:solidFill>
                              <a:srgbClr val="0000FF"/>
                            </a:solidFill>
                            <a:effectLst/>
                            <a:latin typeface="Cambria Math" panose="02040503050406030204" pitchFamily="18" charset="0"/>
                            <a:ea typeface="DFKai-SB" panose="03000509000000000000" pitchFamily="65" charset="-120"/>
                            <a:cs typeface="Times New Roman" panose="02020603050405020304" pitchFamily="18" charset="0"/>
                          </a:rPr>
                          <m:t>𝑚</m:t>
                        </m:r>
                      </m:sub>
                    </m:sSub>
                  </m:oMath>
                </a14:m>
                <a:r>
                  <a:rPr lang="en-US" sz="1800" dirty="0">
                    <a:solidFill>
                      <a:srgbClr val="0000FF"/>
                    </a:solidFill>
                    <a:effectLst/>
                    <a:latin typeface="Times New Roman" panose="02020603050405020304" pitchFamily="18" charset="0"/>
                    <a:ea typeface="DFKai-SB" panose="03000509000000000000" pitchFamily="65" charset="-120"/>
                  </a:rPr>
                  <a:t> </a:t>
                </a:r>
                <a:r>
                  <a:rPr lang="en-US" dirty="0" smtClean="0">
                    <a:solidFill>
                      <a:srgbClr val="0000FF"/>
                    </a:solidFill>
                    <a:latin typeface="Times New Roman" panose="02020603050405020304" pitchFamily="18" charset="0"/>
                    <a:ea typeface="DFKai-SB" panose="03000509000000000000" pitchFamily="65" charset="-120"/>
                  </a:rPr>
                  <a:t>= </a:t>
                </a:r>
                <a:r>
                  <a:rPr lang="en-US" sz="1800" dirty="0" smtClean="0">
                    <a:solidFill>
                      <a:srgbClr val="0000FF"/>
                    </a:solidFill>
                    <a:effectLst/>
                    <a:latin typeface="Times New Roman" panose="02020603050405020304" pitchFamily="18" charset="0"/>
                    <a:ea typeface="DFKai-SB" panose="03000509000000000000" pitchFamily="65" charset="-120"/>
                  </a:rPr>
                  <a:t>the </a:t>
                </a:r>
                <a:r>
                  <a:rPr lang="en-US" sz="1800" dirty="0">
                    <a:solidFill>
                      <a:srgbClr val="0000FF"/>
                    </a:solidFill>
                    <a:effectLst/>
                    <a:latin typeface="Times New Roman" panose="02020603050405020304" pitchFamily="18" charset="0"/>
                    <a:ea typeface="DFKai-SB" panose="03000509000000000000" pitchFamily="65" charset="-120"/>
                  </a:rPr>
                  <a:t>return of the market </a:t>
                </a:r>
                <a:r>
                  <a:rPr lang="en-US" dirty="0" smtClean="0">
                    <a:solidFill>
                      <a:srgbClr val="0000FF"/>
                    </a:solidFill>
                    <a:effectLst/>
                    <a:latin typeface="Times New Roman" panose="02020603050405020304" pitchFamily="18" charset="0"/>
                    <a:ea typeface="DFKai-SB" panose="03000509000000000000" pitchFamily="65" charset="-120"/>
                    <a:cs typeface="Times New Roman" panose="02020603050405020304" pitchFamily="18" charset="0"/>
                  </a:rPr>
                  <a:t>portfolio</a:t>
                </a:r>
                <a:r>
                  <a:rPr lang="en-US" altLang="zh-TW" dirty="0" smtClean="0">
                    <a:solidFill>
                      <a:srgbClr val="0000FF"/>
                    </a:solidFill>
                    <a:effectLst/>
                    <a:latin typeface="Times New Roman" panose="02020603050405020304" pitchFamily="18" charset="0"/>
                    <a:ea typeface="DFKai-SB" panose="03000509000000000000" pitchFamily="65" charset="-120"/>
                    <a:cs typeface="Times New Roman" panose="02020603050405020304" pitchFamily="18" charset="0"/>
                  </a:rPr>
                  <a:t>(</a:t>
                </a:r>
                <a:r>
                  <a:rPr lang="en-US" dirty="0" smtClean="0">
                    <a:solidFill>
                      <a:srgbClr val="0000FF"/>
                    </a:solidFill>
                    <a:latin typeface="Times New Roman" panose="02020603050405020304" pitchFamily="18" charset="0"/>
                    <a:cs typeface="Times New Roman" panose="02020603050405020304" pitchFamily="18" charset="0"/>
                  </a:rPr>
                  <a:t>1.79</a:t>
                </a:r>
                <a:r>
                  <a:rPr lang="en-US" dirty="0">
                    <a:solidFill>
                      <a:srgbClr val="0000FF"/>
                    </a:solidFill>
                    <a:latin typeface="Times New Roman" panose="02020603050405020304" pitchFamily="18" charset="0"/>
                    <a:cs typeface="Times New Roman" panose="02020603050405020304" pitchFamily="18" charset="0"/>
                  </a:rPr>
                  <a:t>%</a:t>
                </a:r>
                <a14:m>
                  <m:oMath xmlns:m="http://schemas.openxmlformats.org/officeDocument/2006/math">
                    <m:r>
                      <a:rPr lang="en-US" i="1">
                        <a:solidFill>
                          <a:srgbClr val="0000FF"/>
                        </a:solidFill>
                        <a:latin typeface="Cambria Math" panose="02040503050406030204" pitchFamily="18" charset="0"/>
                      </a:rPr>
                      <m:t> </m:t>
                    </m:r>
                  </m:oMath>
                </a14:m>
                <a:r>
                  <a:rPr lang="en-US" altLang="zh-TW" dirty="0" smtClean="0">
                    <a:solidFill>
                      <a:srgbClr val="0000FF"/>
                    </a:solidFill>
                    <a:effectLst/>
                    <a:latin typeface="Times New Roman" panose="02020603050405020304" pitchFamily="18" charset="0"/>
                    <a:ea typeface="DFKai-SB" panose="03000509000000000000" pitchFamily="65" charset="-120"/>
                    <a:cs typeface="Times New Roman" panose="02020603050405020304" pitchFamily="18" charset="0"/>
                  </a:rPr>
                  <a:t>)</a:t>
                </a:r>
                <a:r>
                  <a:rPr lang="en-US" dirty="0" smtClean="0">
                    <a:solidFill>
                      <a:srgbClr val="0000FF"/>
                    </a:solidFill>
                    <a:effectLst/>
                    <a:latin typeface="Times New Roman" panose="02020603050405020304" pitchFamily="18" charset="0"/>
                    <a:ea typeface="DFKai-SB" panose="03000509000000000000" pitchFamily="65" charset="-120"/>
                    <a:cs typeface="Times New Roman" panose="02020603050405020304" pitchFamily="18" charset="0"/>
                  </a:rPr>
                  <a:t> </a:t>
                </a:r>
                <a:endParaRPr lang="en-US" i="1" dirty="0" smtClean="0">
                  <a:solidFill>
                    <a:srgbClr val="0000FF"/>
                  </a:solidFill>
                  <a:effectLst/>
                  <a:latin typeface="Times New Roman" panose="02020603050405020304" pitchFamily="18" charset="0"/>
                  <a:cs typeface="Times New Roman" panose="02020603050405020304" pitchFamily="18" charset="0"/>
                </a:endParaRPr>
              </a:p>
              <a:p>
                <a14:m>
                  <m:oMath xmlns:m="http://schemas.openxmlformats.org/officeDocument/2006/math">
                    <m:sSub>
                      <m:sSubPr>
                        <m:ctrlPr>
                          <a:rPr lang="en-US" i="1">
                            <a:solidFill>
                              <a:srgbClr val="0000FF"/>
                            </a:solidFill>
                            <a:effectLst/>
                            <a:latin typeface="Cambria Math" panose="02040503050406030204" pitchFamily="18" charset="0"/>
                            <a:cs typeface="Times New Roman" panose="02020603050405020304" pitchFamily="18" charset="0"/>
                          </a:rPr>
                        </m:ctrlPr>
                      </m:sSubPr>
                      <m:e>
                        <m:r>
                          <a:rPr lang="en-US" sz="1800" i="1">
                            <a:solidFill>
                              <a:srgbClr val="0000FF"/>
                            </a:solidFill>
                            <a:effectLst/>
                            <a:latin typeface="Cambria Math" panose="02040503050406030204" pitchFamily="18" charset="0"/>
                            <a:ea typeface="DFKai-SB" panose="03000509000000000000" pitchFamily="65" charset="-120"/>
                            <a:cs typeface="Times New Roman" panose="02020603050405020304" pitchFamily="18" charset="0"/>
                          </a:rPr>
                          <m:t>𝛽</m:t>
                        </m:r>
                      </m:e>
                      <m:sub>
                        <m:r>
                          <a:rPr lang="en-US" sz="1800" i="1">
                            <a:solidFill>
                              <a:srgbClr val="0000FF"/>
                            </a:solidFill>
                            <a:effectLst/>
                            <a:latin typeface="Cambria Math" panose="02040503050406030204" pitchFamily="18" charset="0"/>
                            <a:ea typeface="DFKai-SB" panose="03000509000000000000" pitchFamily="65" charset="-120"/>
                            <a:cs typeface="Times New Roman" panose="02020603050405020304" pitchFamily="18" charset="0"/>
                          </a:rPr>
                          <m:t>𝑝</m:t>
                        </m:r>
                      </m:sub>
                    </m:sSub>
                  </m:oMath>
                </a14:m>
                <a:r>
                  <a:rPr lang="en-US" sz="1800" dirty="0">
                    <a:solidFill>
                      <a:srgbClr val="0000FF"/>
                    </a:solidFill>
                    <a:effectLst/>
                    <a:latin typeface="Times New Roman" panose="02020603050405020304" pitchFamily="18" charset="0"/>
                    <a:ea typeface="DFKai-SB" panose="03000509000000000000" pitchFamily="65" charset="-120"/>
                  </a:rPr>
                  <a:t> </a:t>
                </a:r>
                <a:r>
                  <a:rPr lang="en-US" sz="1800" dirty="0" smtClean="0">
                    <a:solidFill>
                      <a:srgbClr val="0000FF"/>
                    </a:solidFill>
                    <a:effectLst/>
                    <a:latin typeface="Times New Roman" panose="02020603050405020304" pitchFamily="18" charset="0"/>
                    <a:ea typeface="DFKai-SB" panose="03000509000000000000" pitchFamily="65" charset="-120"/>
                  </a:rPr>
                  <a:t>= the </a:t>
                </a:r>
                <a:r>
                  <a:rPr lang="en-US" sz="1800" dirty="0">
                    <a:solidFill>
                      <a:srgbClr val="0000FF"/>
                    </a:solidFill>
                    <a:effectLst/>
                    <a:latin typeface="Times New Roman" panose="02020603050405020304" pitchFamily="18" charset="0"/>
                    <a:ea typeface="DFKai-SB" panose="03000509000000000000" pitchFamily="65" charset="-120"/>
                  </a:rPr>
                  <a:t>beta of the portfolio with respect to the chosen market index.</a:t>
                </a:r>
                <a:endParaRPr lang="en-US" dirty="0">
                  <a:solidFill>
                    <a:srgbClr val="0000FF"/>
                  </a:solidFill>
                </a:endParaRPr>
              </a:p>
            </p:txBody>
          </p:sp>
        </mc:Choice>
        <mc:Fallback xmlns="">
          <p:sp>
            <p:nvSpPr>
              <p:cNvPr id="5" name="矩形 4"/>
              <p:cNvSpPr>
                <a:spLocks noRot="1" noChangeAspect="1" noMove="1" noResize="1" noEditPoints="1" noAdjustHandles="1" noChangeArrowheads="1" noChangeShapeType="1" noTextEdit="1"/>
              </p:cNvSpPr>
              <p:nvPr/>
            </p:nvSpPr>
            <p:spPr>
              <a:xfrm>
                <a:off x="4355976" y="2144167"/>
                <a:ext cx="4572000" cy="944746"/>
              </a:xfrm>
              <a:prstGeom prst="rect">
                <a:avLst/>
              </a:prstGeom>
              <a:blipFill>
                <a:blip r:embed="rId5"/>
                <a:stretch>
                  <a:fillRect l="-1200" t="-3871" r="-2133" b="-9677"/>
                </a:stretch>
              </a:blipFill>
            </p:spPr>
            <p:txBody>
              <a:bodyPr/>
              <a:lstStyle/>
              <a:p>
                <a:r>
                  <a:rPr lang="en-US">
                    <a:noFill/>
                  </a:rPr>
                  <a:t> </a:t>
                </a:r>
              </a:p>
            </p:txBody>
          </p:sp>
        </mc:Fallback>
      </mc:AlternateContent>
    </p:spTree>
    <p:extLst>
      <p:ext uri="{BB962C8B-B14F-4D97-AF65-F5344CB8AC3E}">
        <p14:creationId xmlns:p14="http://schemas.microsoft.com/office/powerpoint/2010/main" val="136984444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err="1"/>
              <a:t>Treynor</a:t>
            </a:r>
            <a:r>
              <a:rPr lang="en-US" altLang="zh-TW" dirty="0"/>
              <a:t> Ratio</a:t>
            </a: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44</a:t>
            </a:fld>
            <a:endParaRPr lang="en-US" altLang="zh-TW"/>
          </a:p>
        </p:txBody>
      </p:sp>
      <p:sp>
        <p:nvSpPr>
          <p:cNvPr id="12" name="矩形 11"/>
          <p:cNvSpPr/>
          <p:nvPr/>
        </p:nvSpPr>
        <p:spPr>
          <a:xfrm>
            <a:off x="468313" y="2778714"/>
            <a:ext cx="4706764" cy="369332"/>
          </a:xfrm>
          <a:prstGeom prst="rect">
            <a:avLst/>
          </a:prstGeom>
        </p:spPr>
        <p:txBody>
          <a:bodyPr wrap="square">
            <a:spAutoFit/>
          </a:bodyPr>
          <a:lstStyle/>
          <a:p>
            <a:pPr marL="285750" indent="-285750">
              <a:buFont typeface="Arial" panose="020B0604020202020204" pitchFamily="34" charset="0"/>
              <a:buChar char="•"/>
            </a:pPr>
            <a:r>
              <a:rPr lang="en-US" altLang="zh-TW" dirty="0">
                <a:latin typeface="+mn-lt"/>
              </a:rPr>
              <a:t>The </a:t>
            </a:r>
            <a:r>
              <a:rPr lang="en-US" altLang="zh-TW" dirty="0" err="1">
                <a:latin typeface="+mn-lt"/>
              </a:rPr>
              <a:t>Treynor</a:t>
            </a:r>
            <a:r>
              <a:rPr lang="en-US" altLang="zh-TW" dirty="0">
                <a:latin typeface="+mn-lt"/>
              </a:rPr>
              <a:t> ratio of each approach</a:t>
            </a:r>
            <a:endParaRPr lang="zh-TW" altLang="en-US" dirty="0">
              <a:latin typeface="+mj-lt"/>
            </a:endParaRPr>
          </a:p>
        </p:txBody>
      </p:sp>
      <p:sp>
        <p:nvSpPr>
          <p:cNvPr id="13" name="矩形 12"/>
          <p:cNvSpPr/>
          <p:nvPr/>
        </p:nvSpPr>
        <p:spPr>
          <a:xfrm>
            <a:off x="411350" y="1371860"/>
            <a:ext cx="8178067" cy="646331"/>
          </a:xfrm>
          <a:prstGeom prst="rect">
            <a:avLst/>
          </a:prstGeom>
        </p:spPr>
        <p:txBody>
          <a:bodyPr wrap="square">
            <a:spAutoFit/>
          </a:bodyPr>
          <a:lstStyle/>
          <a:p>
            <a:pPr marL="285750" indent="-285750">
              <a:buFont typeface="Arial" panose="020B0604020202020204" pitchFamily="34" charset="0"/>
              <a:buChar char="•"/>
            </a:pPr>
            <a:r>
              <a:rPr lang="en-US" altLang="zh-TW" dirty="0" smtClean="0">
                <a:latin typeface="+mj-lt"/>
              </a:rPr>
              <a:t>The </a:t>
            </a:r>
            <a:r>
              <a:rPr lang="en-US" altLang="zh-TW" dirty="0">
                <a:latin typeface="+mj-lt"/>
              </a:rPr>
              <a:t>risk premium obtained by each unit of risk and compare with the risk-free asset</a:t>
            </a:r>
            <a:endParaRPr lang="en-US" altLang="zh-TW" dirty="0"/>
          </a:p>
        </p:txBody>
      </p:sp>
      <mc:AlternateContent xmlns:mc="http://schemas.openxmlformats.org/markup-compatibility/2006" xmlns:a14="http://schemas.microsoft.com/office/drawing/2010/main">
        <mc:Choice Requires="a14">
          <p:sp>
            <p:nvSpPr>
              <p:cNvPr id="3" name="矩形 2"/>
              <p:cNvSpPr/>
              <p:nvPr/>
            </p:nvSpPr>
            <p:spPr>
              <a:xfrm>
                <a:off x="624449" y="2110198"/>
                <a:ext cx="6102424" cy="668516"/>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TW" i="1" smtClean="0">
                          <a:solidFill>
                            <a:srgbClr val="0000FF"/>
                          </a:solidFill>
                          <a:latin typeface="Cambria Math" panose="02040503050406030204" pitchFamily="18" charset="0"/>
                        </a:rPr>
                        <m:t>𝑇𝑟𝑒𝑦𝑛𝑜𝑟</m:t>
                      </m:r>
                      <m:r>
                        <a:rPr lang="en-US" altLang="zh-TW" i="1" smtClean="0">
                          <a:solidFill>
                            <a:srgbClr val="0000FF"/>
                          </a:solidFill>
                          <a:latin typeface="Cambria Math" panose="02040503050406030204" pitchFamily="18" charset="0"/>
                        </a:rPr>
                        <m:t> </m:t>
                      </m:r>
                      <m:r>
                        <a:rPr lang="en-US" altLang="zh-TW" i="1" smtClean="0">
                          <a:solidFill>
                            <a:srgbClr val="0000FF"/>
                          </a:solidFill>
                          <a:latin typeface="Cambria Math" panose="02040503050406030204" pitchFamily="18" charset="0"/>
                        </a:rPr>
                        <m:t>𝑟𝑎𝑡𝑖𝑜</m:t>
                      </m:r>
                      <m:r>
                        <a:rPr lang="en-US" altLang="zh-TW" i="1" smtClean="0">
                          <a:solidFill>
                            <a:srgbClr val="0000FF"/>
                          </a:solidFill>
                          <a:latin typeface="Cambria Math" panose="02040503050406030204" pitchFamily="18" charset="0"/>
                        </a:rPr>
                        <m:t>=</m:t>
                      </m:r>
                      <m:f>
                        <m:fPr>
                          <m:ctrlPr>
                            <a:rPr lang="zh-TW" altLang="zh-TW" b="1" i="1">
                              <a:solidFill>
                                <a:srgbClr val="0000FF"/>
                              </a:solidFill>
                              <a:latin typeface="Cambria Math" panose="02040503050406030204" pitchFamily="18" charset="0"/>
                            </a:rPr>
                          </m:ctrlPr>
                        </m:fPr>
                        <m:num>
                          <m:r>
                            <a:rPr lang="en-US" altLang="zh-TW" i="1">
                              <a:solidFill>
                                <a:srgbClr val="0000FF"/>
                              </a:solidFill>
                              <a:latin typeface="Cambria Math" panose="02040503050406030204" pitchFamily="18" charset="0"/>
                            </a:rPr>
                            <m:t>(</m:t>
                          </m:r>
                          <m:r>
                            <a:rPr lang="en-US" altLang="zh-TW" i="1">
                              <a:solidFill>
                                <a:srgbClr val="0000FF"/>
                              </a:solidFill>
                              <a:latin typeface="Cambria Math" panose="02040503050406030204" pitchFamily="18" charset="0"/>
                            </a:rPr>
                            <m:t>𝑅𝑒𝑡𝑢𝑟𝑛</m:t>
                          </m:r>
                          <m:r>
                            <a:rPr lang="en-US" altLang="zh-TW" i="1">
                              <a:solidFill>
                                <a:srgbClr val="0000FF"/>
                              </a:solidFill>
                              <a:latin typeface="Cambria Math" panose="02040503050406030204" pitchFamily="18" charset="0"/>
                            </a:rPr>
                            <m:t> </m:t>
                          </m:r>
                          <m:r>
                            <a:rPr lang="en-US" altLang="zh-TW" i="1">
                              <a:solidFill>
                                <a:srgbClr val="0000FF"/>
                              </a:solidFill>
                              <a:latin typeface="Cambria Math" panose="02040503050406030204" pitchFamily="18" charset="0"/>
                            </a:rPr>
                            <m:t>𝑜𝑓</m:t>
                          </m:r>
                          <m:r>
                            <a:rPr lang="en-US" altLang="zh-TW" i="1">
                              <a:solidFill>
                                <a:srgbClr val="0000FF"/>
                              </a:solidFill>
                              <a:latin typeface="Cambria Math" panose="02040503050406030204" pitchFamily="18" charset="0"/>
                            </a:rPr>
                            <m:t> </m:t>
                          </m:r>
                          <m:r>
                            <a:rPr lang="en-US" altLang="zh-TW" i="1">
                              <a:solidFill>
                                <a:srgbClr val="0000FF"/>
                              </a:solidFill>
                              <a:latin typeface="Cambria Math" panose="02040503050406030204" pitchFamily="18" charset="0"/>
                            </a:rPr>
                            <m:t>𝑝𝑜𝑟𝑡𝑓𝑜𝑙𝑖𝑜</m:t>
                          </m:r>
                          <m:r>
                            <a:rPr lang="en-US" altLang="zh-TW" i="1">
                              <a:solidFill>
                                <a:srgbClr val="0000FF"/>
                              </a:solidFill>
                              <a:latin typeface="Cambria Math" panose="02040503050406030204" pitchFamily="18" charset="0"/>
                            </a:rPr>
                            <m:t>−</m:t>
                          </m:r>
                          <m:r>
                            <a:rPr lang="en-US" altLang="zh-TW" i="1">
                              <a:solidFill>
                                <a:srgbClr val="0000FF"/>
                              </a:solidFill>
                              <a:latin typeface="Cambria Math" panose="02040503050406030204" pitchFamily="18" charset="0"/>
                            </a:rPr>
                            <m:t>𝑅𝑖𝑠𝑘</m:t>
                          </m:r>
                          <m:r>
                            <a:rPr lang="en-US" altLang="zh-TW" i="1">
                              <a:solidFill>
                                <a:srgbClr val="0000FF"/>
                              </a:solidFill>
                              <a:latin typeface="Cambria Math" panose="02040503050406030204" pitchFamily="18" charset="0"/>
                            </a:rPr>
                            <m:t> </m:t>
                          </m:r>
                          <m:r>
                            <a:rPr lang="en-US" altLang="zh-TW" i="1">
                              <a:solidFill>
                                <a:srgbClr val="0000FF"/>
                              </a:solidFill>
                              <a:latin typeface="Cambria Math" panose="02040503050406030204" pitchFamily="18" charset="0"/>
                            </a:rPr>
                            <m:t>𝑓𝑟𝑒𝑒</m:t>
                          </m:r>
                          <m:r>
                            <a:rPr lang="en-US" altLang="zh-TW" i="1">
                              <a:solidFill>
                                <a:srgbClr val="0000FF"/>
                              </a:solidFill>
                              <a:latin typeface="Cambria Math" panose="02040503050406030204" pitchFamily="18" charset="0"/>
                            </a:rPr>
                            <m:t> </m:t>
                          </m:r>
                          <m:r>
                            <a:rPr lang="en-US" altLang="zh-TW" i="1">
                              <a:solidFill>
                                <a:srgbClr val="0000FF"/>
                              </a:solidFill>
                              <a:latin typeface="Cambria Math" panose="02040503050406030204" pitchFamily="18" charset="0"/>
                            </a:rPr>
                            <m:t>𝑟𝑎𝑡𝑒</m:t>
                          </m:r>
                          <m:r>
                            <a:rPr lang="en-US" altLang="zh-TW" i="1">
                              <a:solidFill>
                                <a:srgbClr val="0000FF"/>
                              </a:solidFill>
                              <a:latin typeface="Cambria Math" panose="02040503050406030204" pitchFamily="18" charset="0"/>
                            </a:rPr>
                            <m:t>)</m:t>
                          </m:r>
                        </m:num>
                        <m:den>
                          <m:r>
                            <a:rPr lang="en-US" altLang="zh-TW" i="1">
                              <a:solidFill>
                                <a:srgbClr val="0000FF"/>
                              </a:solidFill>
                              <a:latin typeface="Cambria Math" panose="02040503050406030204" pitchFamily="18" charset="0"/>
                            </a:rPr>
                            <m:t>𝐵𝑒𝑡𝑎</m:t>
                          </m:r>
                          <m:r>
                            <a:rPr lang="en-US" altLang="zh-TW" i="1">
                              <a:solidFill>
                                <a:srgbClr val="0000FF"/>
                              </a:solidFill>
                              <a:latin typeface="Cambria Math" panose="02040503050406030204" pitchFamily="18" charset="0"/>
                            </a:rPr>
                            <m:t> </m:t>
                          </m:r>
                          <m:r>
                            <a:rPr lang="en-US" altLang="zh-TW" i="1">
                              <a:solidFill>
                                <a:srgbClr val="0000FF"/>
                              </a:solidFill>
                              <a:latin typeface="Cambria Math" panose="02040503050406030204" pitchFamily="18" charset="0"/>
                            </a:rPr>
                            <m:t>𝑜𝑓</m:t>
                          </m:r>
                          <m:r>
                            <a:rPr lang="en-US" altLang="zh-TW" i="1">
                              <a:solidFill>
                                <a:srgbClr val="0000FF"/>
                              </a:solidFill>
                              <a:latin typeface="Cambria Math" panose="02040503050406030204" pitchFamily="18" charset="0"/>
                            </a:rPr>
                            <m:t> </m:t>
                          </m:r>
                          <m:r>
                            <a:rPr lang="en-US" altLang="zh-TW" i="1">
                              <a:solidFill>
                                <a:srgbClr val="0000FF"/>
                              </a:solidFill>
                              <a:latin typeface="Cambria Math" panose="02040503050406030204" pitchFamily="18" charset="0"/>
                            </a:rPr>
                            <m:t>𝑝𝑜𝑟𝑡𝑓𝑜𝑙𝑖𝑜</m:t>
                          </m:r>
                        </m:den>
                      </m:f>
                    </m:oMath>
                  </m:oMathPara>
                </a14:m>
                <a:endParaRPr lang="zh-TW" altLang="en-US" dirty="0">
                  <a:solidFill>
                    <a:srgbClr val="0000FF"/>
                  </a:solidFill>
                </a:endParaRPr>
              </a:p>
            </p:txBody>
          </p:sp>
        </mc:Choice>
        <mc:Fallback xmlns="">
          <p:sp>
            <p:nvSpPr>
              <p:cNvPr id="3" name="矩形 2"/>
              <p:cNvSpPr>
                <a:spLocks noRot="1" noChangeAspect="1" noMove="1" noResize="1" noEditPoints="1" noAdjustHandles="1" noChangeArrowheads="1" noChangeShapeType="1" noTextEdit="1"/>
              </p:cNvSpPr>
              <p:nvPr/>
            </p:nvSpPr>
            <p:spPr>
              <a:xfrm>
                <a:off x="624449" y="2110198"/>
                <a:ext cx="6102424" cy="668516"/>
              </a:xfrm>
              <a:prstGeom prst="rect">
                <a:avLst/>
              </a:prstGeom>
              <a:blipFill>
                <a:blip r:embed="rId3"/>
                <a:stretch>
                  <a:fillRect/>
                </a:stretch>
              </a:blipFill>
            </p:spPr>
            <p:txBody>
              <a:bodyPr/>
              <a:lstStyle/>
              <a:p>
                <a:r>
                  <a:rPr lang="en-US">
                    <a:noFill/>
                  </a:rPr>
                  <a:t> </a:t>
                </a:r>
              </a:p>
            </p:txBody>
          </p:sp>
        </mc:Fallback>
      </mc:AlternateContent>
      <p:graphicFrame>
        <p:nvGraphicFramePr>
          <p:cNvPr id="5" name="表格 4"/>
          <p:cNvGraphicFramePr>
            <a:graphicFrameLocks noGrp="1"/>
          </p:cNvGraphicFramePr>
          <p:nvPr>
            <p:extLst>
              <p:ext uri="{D42A27DB-BD31-4B8C-83A1-F6EECF244321}">
                <p14:modId xmlns:p14="http://schemas.microsoft.com/office/powerpoint/2010/main" val="1285785111"/>
              </p:ext>
            </p:extLst>
          </p:nvPr>
        </p:nvGraphicFramePr>
        <p:xfrm>
          <a:off x="1194372" y="5589240"/>
          <a:ext cx="7187055" cy="731520"/>
        </p:xfrm>
        <a:graphic>
          <a:graphicData uri="http://schemas.openxmlformats.org/drawingml/2006/table">
            <a:tbl>
              <a:tblPr firstRow="1" firstCol="1" bandRow="1">
                <a:tableStyleId>{7DF18680-E054-41AD-8BC1-D1AEF772440D}</a:tableStyleId>
              </a:tblPr>
              <a:tblGrid>
                <a:gridCol w="2473242">
                  <a:extLst>
                    <a:ext uri="{9D8B030D-6E8A-4147-A177-3AD203B41FA5}">
                      <a16:colId xmlns:a16="http://schemas.microsoft.com/office/drawing/2014/main" val="4109279706"/>
                    </a:ext>
                  </a:extLst>
                </a:gridCol>
                <a:gridCol w="1011816">
                  <a:extLst>
                    <a:ext uri="{9D8B030D-6E8A-4147-A177-3AD203B41FA5}">
                      <a16:colId xmlns:a16="http://schemas.microsoft.com/office/drawing/2014/main" val="3155001634"/>
                    </a:ext>
                  </a:extLst>
                </a:gridCol>
                <a:gridCol w="1744346">
                  <a:extLst>
                    <a:ext uri="{9D8B030D-6E8A-4147-A177-3AD203B41FA5}">
                      <a16:colId xmlns:a16="http://schemas.microsoft.com/office/drawing/2014/main" val="2485116486"/>
                    </a:ext>
                  </a:extLst>
                </a:gridCol>
                <a:gridCol w="170320">
                  <a:extLst>
                    <a:ext uri="{9D8B030D-6E8A-4147-A177-3AD203B41FA5}">
                      <a16:colId xmlns:a16="http://schemas.microsoft.com/office/drawing/2014/main" val="403393279"/>
                    </a:ext>
                  </a:extLst>
                </a:gridCol>
                <a:gridCol w="1787331">
                  <a:extLst>
                    <a:ext uri="{9D8B030D-6E8A-4147-A177-3AD203B41FA5}">
                      <a16:colId xmlns:a16="http://schemas.microsoft.com/office/drawing/2014/main" val="2656961053"/>
                    </a:ext>
                  </a:extLst>
                </a:gridCol>
              </a:tblGrid>
              <a:tr h="182880">
                <a:tc>
                  <a:txBody>
                    <a:bodyPr/>
                    <a:lstStyle/>
                    <a:p>
                      <a:pPr algn="ctr">
                        <a:spcAft>
                          <a:spcPts val="0"/>
                        </a:spcAft>
                      </a:pPr>
                      <a:r>
                        <a:rPr lang="en-US" sz="1200" kern="100">
                          <a:effectLst/>
                        </a:rPr>
                        <a:t> </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0">
                          <a:effectLst/>
                        </a:rPr>
                        <a:t>Risk averse</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0" dirty="0">
                          <a:effectLst/>
                        </a:rPr>
                        <a:t>Risk neutral</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gridSpan="2">
                  <a:txBody>
                    <a:bodyPr/>
                    <a:lstStyle/>
                    <a:p>
                      <a:pPr algn="ctr">
                        <a:spcAft>
                          <a:spcPts val="0"/>
                        </a:spcAft>
                      </a:pPr>
                      <a:r>
                        <a:rPr lang="en-US" sz="1200" kern="0">
                          <a:effectLst/>
                        </a:rPr>
                        <a:t>Risk seeking</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hMerge="1">
                  <a:txBody>
                    <a:bodyPr/>
                    <a:lstStyle/>
                    <a:p>
                      <a:endParaRPr lang="zh-TW" altLang="en-US"/>
                    </a:p>
                  </a:txBody>
                  <a:tcPr/>
                </a:tc>
                <a:extLst>
                  <a:ext uri="{0D108BD9-81ED-4DB2-BD59-A6C34878D82A}">
                    <a16:rowId xmlns:a16="http://schemas.microsoft.com/office/drawing/2014/main" val="3757995557"/>
                  </a:ext>
                </a:extLst>
              </a:tr>
              <a:tr h="0">
                <a:tc>
                  <a:txBody>
                    <a:bodyPr/>
                    <a:lstStyle/>
                    <a:p>
                      <a:pPr algn="ctr">
                        <a:spcAft>
                          <a:spcPts val="0"/>
                        </a:spcAft>
                      </a:pPr>
                      <a:r>
                        <a:rPr lang="en-US" sz="1200" kern="0">
                          <a:effectLst/>
                        </a:rPr>
                        <a:t>Sentiment-based</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0">
                          <a:effectLst/>
                        </a:rPr>
                        <a:t>-2.925</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gridSpan="2">
                  <a:txBody>
                    <a:bodyPr/>
                    <a:lstStyle/>
                    <a:p>
                      <a:pPr algn="ctr">
                        <a:spcAft>
                          <a:spcPts val="0"/>
                        </a:spcAft>
                      </a:pPr>
                      <a:r>
                        <a:rPr lang="en-US" sz="1200" kern="0">
                          <a:effectLst/>
                        </a:rPr>
                        <a:t>-1.643</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hMerge="1">
                  <a:txBody>
                    <a:bodyPr/>
                    <a:lstStyle/>
                    <a:p>
                      <a:endParaRPr lang="zh-TW" altLang="en-US"/>
                    </a:p>
                  </a:txBody>
                  <a:tcPr/>
                </a:tc>
                <a:tc>
                  <a:txBody>
                    <a:bodyPr/>
                    <a:lstStyle/>
                    <a:p>
                      <a:pPr algn="ctr">
                        <a:spcAft>
                          <a:spcPts val="0"/>
                        </a:spcAft>
                      </a:pPr>
                      <a:r>
                        <a:rPr lang="en-US" sz="1200" kern="0">
                          <a:effectLst/>
                        </a:rPr>
                        <a:t>-2.866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311205554"/>
                  </a:ext>
                </a:extLst>
              </a:tr>
              <a:tr h="0">
                <a:tc>
                  <a:txBody>
                    <a:bodyPr/>
                    <a:lstStyle/>
                    <a:p>
                      <a:pPr algn="ctr">
                        <a:spcAft>
                          <a:spcPts val="0"/>
                        </a:spcAft>
                      </a:pPr>
                      <a:r>
                        <a:rPr lang="en-US" sz="1200" kern="0">
                          <a:effectLst/>
                        </a:rPr>
                        <a:t>Collective-intelligence-based</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0">
                          <a:effectLst/>
                        </a:rPr>
                        <a:t>0.746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gridSpan="2">
                  <a:txBody>
                    <a:bodyPr/>
                    <a:lstStyle/>
                    <a:p>
                      <a:pPr algn="ctr">
                        <a:spcAft>
                          <a:spcPts val="0"/>
                        </a:spcAft>
                      </a:pPr>
                      <a:r>
                        <a:rPr lang="en-US" sz="1200" kern="0">
                          <a:effectLst/>
                        </a:rPr>
                        <a:t>0.586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hMerge="1">
                  <a:txBody>
                    <a:bodyPr/>
                    <a:lstStyle/>
                    <a:p>
                      <a:endParaRPr lang="zh-TW" altLang="en-US"/>
                    </a:p>
                  </a:txBody>
                  <a:tcPr/>
                </a:tc>
                <a:tc>
                  <a:txBody>
                    <a:bodyPr/>
                    <a:lstStyle/>
                    <a:p>
                      <a:pPr algn="ctr">
                        <a:spcAft>
                          <a:spcPts val="0"/>
                        </a:spcAft>
                      </a:pPr>
                      <a:r>
                        <a:rPr lang="en-US" sz="1200" kern="0">
                          <a:effectLst/>
                        </a:rPr>
                        <a:t>3.004</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333934134"/>
                  </a:ext>
                </a:extLst>
              </a:tr>
              <a:tr h="0">
                <a:tc>
                  <a:txBody>
                    <a:bodyPr/>
                    <a:lstStyle/>
                    <a:p>
                      <a:pPr algn="ctr">
                        <a:spcAft>
                          <a:spcPts val="0"/>
                        </a:spcAft>
                      </a:pPr>
                      <a:r>
                        <a:rPr lang="en-US" sz="1200" kern="0">
                          <a:effectLst/>
                        </a:rPr>
                        <a:t>Hybrid-based</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0">
                          <a:effectLst/>
                        </a:rPr>
                        <a:t>4.175</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gridSpan="2">
                  <a:txBody>
                    <a:bodyPr/>
                    <a:lstStyle/>
                    <a:p>
                      <a:pPr algn="ctr">
                        <a:spcAft>
                          <a:spcPts val="0"/>
                        </a:spcAft>
                      </a:pPr>
                      <a:r>
                        <a:rPr lang="en-US" sz="1200" kern="0">
                          <a:effectLst/>
                        </a:rPr>
                        <a:t>4.14</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hMerge="1">
                  <a:txBody>
                    <a:bodyPr/>
                    <a:lstStyle/>
                    <a:p>
                      <a:endParaRPr lang="zh-TW" altLang="en-US"/>
                    </a:p>
                  </a:txBody>
                  <a:tcPr/>
                </a:tc>
                <a:tc>
                  <a:txBody>
                    <a:bodyPr/>
                    <a:lstStyle/>
                    <a:p>
                      <a:pPr algn="ctr">
                        <a:spcAft>
                          <a:spcPts val="0"/>
                        </a:spcAft>
                      </a:pPr>
                      <a:r>
                        <a:rPr lang="en-US" sz="1200" kern="0" dirty="0">
                          <a:effectLst/>
                        </a:rPr>
                        <a:t>3.957</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047064831"/>
                  </a:ext>
                </a:extLst>
              </a:tr>
            </a:tbl>
          </a:graphicData>
        </a:graphic>
      </p:graphicFrame>
      <p:pic>
        <p:nvPicPr>
          <p:cNvPr id="10" name="圖片 9"/>
          <p:cNvPicPr/>
          <p:nvPr/>
        </p:nvPicPr>
        <p:blipFill>
          <a:blip r:embed="rId4">
            <a:extLst>
              <a:ext uri="{28A0092B-C50C-407E-A947-70E740481C1C}">
                <a14:useLocalDpi xmlns:a14="http://schemas.microsoft.com/office/drawing/2010/main" val="0"/>
              </a:ext>
            </a:extLst>
          </a:blip>
          <a:srcRect/>
          <a:stretch>
            <a:fillRect/>
          </a:stretch>
        </p:blipFill>
        <p:spPr bwMode="auto">
          <a:xfrm>
            <a:off x="2915899" y="3237170"/>
            <a:ext cx="3744000" cy="2232000"/>
          </a:xfrm>
          <a:prstGeom prst="rect">
            <a:avLst/>
          </a:prstGeom>
          <a:noFill/>
        </p:spPr>
      </p:pic>
      <p:sp>
        <p:nvSpPr>
          <p:cNvPr id="11" name="矩形 10"/>
          <p:cNvSpPr/>
          <p:nvPr/>
        </p:nvSpPr>
        <p:spPr>
          <a:xfrm>
            <a:off x="1194372" y="6165304"/>
            <a:ext cx="7187055" cy="15545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4" name="圖片 13"/>
          <p:cNvPicPr/>
          <p:nvPr/>
        </p:nvPicPr>
        <p:blipFill>
          <a:blip r:embed="rId4">
            <a:extLst>
              <a:ext uri="{28A0092B-C50C-407E-A947-70E740481C1C}">
                <a14:useLocalDpi xmlns:a14="http://schemas.microsoft.com/office/drawing/2010/main" val="0"/>
              </a:ext>
            </a:extLst>
          </a:blip>
          <a:srcRect/>
          <a:stretch>
            <a:fillRect/>
          </a:stretch>
        </p:blipFill>
        <p:spPr bwMode="auto">
          <a:xfrm>
            <a:off x="2915899" y="3180656"/>
            <a:ext cx="3744000" cy="2232000"/>
          </a:xfrm>
          <a:prstGeom prst="rect">
            <a:avLst/>
          </a:prstGeom>
          <a:noFill/>
        </p:spPr>
      </p:pic>
    </p:spTree>
    <p:extLst>
      <p:ext uri="{BB962C8B-B14F-4D97-AF65-F5344CB8AC3E}">
        <p14:creationId xmlns:p14="http://schemas.microsoft.com/office/powerpoint/2010/main" val="260076873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Evaluation </a:t>
            </a:r>
            <a:r>
              <a:rPr lang="en-US" altLang="zh-TW" dirty="0" smtClean="0"/>
              <a:t>Summaries</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45</a:t>
            </a:fld>
            <a:endParaRPr lang="en-US" altLang="zh-TW"/>
          </a:p>
        </p:txBody>
      </p:sp>
      <p:sp>
        <p:nvSpPr>
          <p:cNvPr id="13" name="矩形 12"/>
          <p:cNvSpPr/>
          <p:nvPr/>
        </p:nvSpPr>
        <p:spPr>
          <a:xfrm>
            <a:off x="411350" y="1371860"/>
            <a:ext cx="8286563" cy="3046988"/>
          </a:xfrm>
          <a:prstGeom prst="rect">
            <a:avLst/>
          </a:prstGeom>
        </p:spPr>
        <p:txBody>
          <a:bodyPr wrap="square">
            <a:spAutoFit/>
          </a:bodyPr>
          <a:lstStyle/>
          <a:p>
            <a:pPr marL="285750" indent="-285750">
              <a:buFont typeface="Arial" panose="020B0604020202020204" pitchFamily="34" charset="0"/>
              <a:buChar char="•"/>
            </a:pPr>
            <a:r>
              <a:rPr lang="en-US" altLang="zh-TW" sz="2400" dirty="0" smtClean="0">
                <a:latin typeface="+mj-lt"/>
              </a:rPr>
              <a:t>Sentiment based </a:t>
            </a:r>
            <a:r>
              <a:rPr lang="en-US" altLang="zh-TW" sz="2400" dirty="0">
                <a:latin typeface="+mj-lt"/>
              </a:rPr>
              <a:t>recommendation is the worst in the four approaches</a:t>
            </a:r>
          </a:p>
          <a:p>
            <a:pPr marL="285750" indent="-285750">
              <a:buFont typeface="Arial" panose="020B0604020202020204" pitchFamily="34" charset="0"/>
              <a:buChar char="•"/>
            </a:pPr>
            <a:endParaRPr lang="en-US" altLang="zh-TW" sz="2400" dirty="0">
              <a:latin typeface="+mj-lt"/>
            </a:endParaRPr>
          </a:p>
          <a:p>
            <a:pPr marL="285750" indent="-285750">
              <a:buFont typeface="Arial" panose="020B0604020202020204" pitchFamily="34" charset="0"/>
              <a:buChar char="•"/>
            </a:pPr>
            <a:r>
              <a:rPr lang="en-US" altLang="zh-TW" sz="2400" dirty="0">
                <a:latin typeface="+mj-lt"/>
              </a:rPr>
              <a:t>I</a:t>
            </a:r>
            <a:r>
              <a:rPr lang="en-US" altLang="zh-TW" sz="2400" dirty="0" smtClean="0">
                <a:latin typeface="+mj-lt"/>
              </a:rPr>
              <a:t>n </a:t>
            </a:r>
            <a:r>
              <a:rPr lang="en-US" altLang="zh-TW" sz="2400" dirty="0">
                <a:latin typeface="+mj-lt"/>
              </a:rPr>
              <a:t>the term of best return and worst return, our portfolio performs better than market index</a:t>
            </a:r>
            <a:r>
              <a:rPr lang="en-US" altLang="zh-TW" sz="2400" dirty="0" smtClean="0">
                <a:latin typeface="+mj-lt"/>
              </a:rPr>
              <a:t>.</a:t>
            </a:r>
          </a:p>
          <a:p>
            <a:pPr marL="285750" indent="-285750">
              <a:buFont typeface="Arial" panose="020B0604020202020204" pitchFamily="34" charset="0"/>
              <a:buChar char="•"/>
            </a:pPr>
            <a:endParaRPr lang="en-US" altLang="zh-TW" sz="2400" dirty="0">
              <a:latin typeface="+mj-lt"/>
            </a:endParaRPr>
          </a:p>
          <a:p>
            <a:pPr marL="285750" indent="-285750">
              <a:buFont typeface="Arial" panose="020B0604020202020204" pitchFamily="34" charset="0"/>
              <a:buChar char="•"/>
            </a:pPr>
            <a:r>
              <a:rPr lang="en-US" altLang="zh-TW" sz="2400" dirty="0" smtClean="0">
                <a:latin typeface="+mj-lt"/>
              </a:rPr>
              <a:t>Our </a:t>
            </a:r>
            <a:r>
              <a:rPr lang="en-US" altLang="zh-TW" sz="2400" dirty="0">
                <a:latin typeface="+mj-lt"/>
              </a:rPr>
              <a:t>portfolio can absorb market volatility and outperforms than </a:t>
            </a:r>
            <a:r>
              <a:rPr lang="en-US" altLang="zh-TW" sz="2400" dirty="0" smtClean="0">
                <a:latin typeface="+mj-lt"/>
              </a:rPr>
              <a:t>benchmark</a:t>
            </a:r>
            <a:endParaRPr lang="zh-TW" altLang="en-US" dirty="0">
              <a:latin typeface="+mj-lt"/>
            </a:endParaRPr>
          </a:p>
        </p:txBody>
      </p:sp>
      <p:graphicFrame>
        <p:nvGraphicFramePr>
          <p:cNvPr id="3" name="表格 2"/>
          <p:cNvGraphicFramePr>
            <a:graphicFrameLocks noGrp="1"/>
          </p:cNvGraphicFramePr>
          <p:nvPr>
            <p:extLst>
              <p:ext uri="{D42A27DB-BD31-4B8C-83A1-F6EECF244321}">
                <p14:modId xmlns:p14="http://schemas.microsoft.com/office/powerpoint/2010/main" val="2718087263"/>
              </p:ext>
            </p:extLst>
          </p:nvPr>
        </p:nvGraphicFramePr>
        <p:xfrm>
          <a:off x="630195" y="4797152"/>
          <a:ext cx="7848872" cy="1066800"/>
        </p:xfrm>
        <a:graphic>
          <a:graphicData uri="http://schemas.openxmlformats.org/drawingml/2006/table">
            <a:tbl>
              <a:tblPr firstRow="1" firstCol="1" bandRow="1">
                <a:tableStyleId>{7DF18680-E054-41AD-8BC1-D1AEF772440D}</a:tableStyleId>
              </a:tblPr>
              <a:tblGrid>
                <a:gridCol w="1557426">
                  <a:extLst>
                    <a:ext uri="{9D8B030D-6E8A-4147-A177-3AD203B41FA5}">
                      <a16:colId xmlns:a16="http://schemas.microsoft.com/office/drawing/2014/main" val="819894305"/>
                    </a:ext>
                  </a:extLst>
                </a:gridCol>
                <a:gridCol w="2017437">
                  <a:extLst>
                    <a:ext uri="{9D8B030D-6E8A-4147-A177-3AD203B41FA5}">
                      <a16:colId xmlns:a16="http://schemas.microsoft.com/office/drawing/2014/main" val="3483271243"/>
                    </a:ext>
                  </a:extLst>
                </a:gridCol>
                <a:gridCol w="1341769">
                  <a:extLst>
                    <a:ext uri="{9D8B030D-6E8A-4147-A177-3AD203B41FA5}">
                      <a16:colId xmlns:a16="http://schemas.microsoft.com/office/drawing/2014/main" val="1108382961"/>
                    </a:ext>
                  </a:extLst>
                </a:gridCol>
                <a:gridCol w="1466120">
                  <a:extLst>
                    <a:ext uri="{9D8B030D-6E8A-4147-A177-3AD203B41FA5}">
                      <a16:colId xmlns:a16="http://schemas.microsoft.com/office/drawing/2014/main" val="3486610060"/>
                    </a:ext>
                  </a:extLst>
                </a:gridCol>
                <a:gridCol w="1466120">
                  <a:extLst>
                    <a:ext uri="{9D8B030D-6E8A-4147-A177-3AD203B41FA5}">
                      <a16:colId xmlns:a16="http://schemas.microsoft.com/office/drawing/2014/main" val="3899571934"/>
                    </a:ext>
                  </a:extLst>
                </a:gridCol>
              </a:tblGrid>
              <a:tr h="0">
                <a:tc>
                  <a:txBody>
                    <a:bodyPr/>
                    <a:lstStyle/>
                    <a:p>
                      <a:pPr algn="ctr">
                        <a:spcAft>
                          <a:spcPts val="0"/>
                        </a:spcAft>
                      </a:pPr>
                      <a:r>
                        <a:rPr lang="en-US" sz="1400" kern="100" dirty="0">
                          <a:effectLst/>
                        </a:rPr>
                        <a:t> </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Average </a:t>
                      </a:r>
                      <a:r>
                        <a:rPr lang="en-US" sz="1400" kern="100" dirty="0" smtClean="0">
                          <a:effectLst/>
                        </a:rPr>
                        <a:t>holding</a:t>
                      </a:r>
                      <a:r>
                        <a:rPr lang="en-US" sz="1400" kern="100" baseline="0" dirty="0" smtClean="0">
                          <a:effectLst/>
                        </a:rPr>
                        <a:t> period</a:t>
                      </a:r>
                      <a:r>
                        <a:rPr lang="en-US" sz="1400" kern="100" dirty="0" smtClean="0">
                          <a:effectLst/>
                        </a:rPr>
                        <a:t> </a:t>
                      </a:r>
                      <a:r>
                        <a:rPr lang="en-US" sz="1400" kern="100" dirty="0">
                          <a:effectLst/>
                        </a:rPr>
                        <a:t>return</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Sharpe ratio</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Jensen ratio</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Treynor ratio</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4027742414"/>
                  </a:ext>
                </a:extLst>
              </a:tr>
              <a:tr h="0">
                <a:tc>
                  <a:txBody>
                    <a:bodyPr/>
                    <a:lstStyle/>
                    <a:p>
                      <a:pPr algn="ctr">
                        <a:spcAft>
                          <a:spcPts val="0"/>
                        </a:spcAft>
                      </a:pPr>
                      <a:r>
                        <a:rPr lang="en-US" sz="1400" kern="100">
                          <a:effectLst/>
                        </a:rPr>
                        <a:t>Risk averse</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4.67%</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1.18</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2.89</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4.175</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880944631"/>
                  </a:ext>
                </a:extLst>
              </a:tr>
              <a:tr h="0">
                <a:tc>
                  <a:txBody>
                    <a:bodyPr/>
                    <a:lstStyle/>
                    <a:p>
                      <a:pPr algn="ctr">
                        <a:spcAft>
                          <a:spcPts val="0"/>
                        </a:spcAft>
                      </a:pPr>
                      <a:r>
                        <a:rPr lang="en-US" sz="1400" kern="100">
                          <a:effectLst/>
                        </a:rPr>
                        <a:t>Risk neutral</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6.25%</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1.35</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4.457</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4.14</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448018682"/>
                  </a:ext>
                </a:extLst>
              </a:tr>
              <a:tr h="0">
                <a:tc>
                  <a:txBody>
                    <a:bodyPr/>
                    <a:lstStyle/>
                    <a:p>
                      <a:pPr algn="ctr">
                        <a:spcAft>
                          <a:spcPts val="0"/>
                        </a:spcAft>
                      </a:pPr>
                      <a:r>
                        <a:rPr lang="en-US" sz="1400" kern="100">
                          <a:effectLst/>
                        </a:rPr>
                        <a:t>Risk seeking</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7.51%</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1.56</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5.7</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3.957</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833884701"/>
                  </a:ext>
                </a:extLst>
              </a:tr>
            </a:tbl>
          </a:graphicData>
        </a:graphic>
      </p:graphicFrame>
    </p:spTree>
    <p:extLst>
      <p:ext uri="{BB962C8B-B14F-4D97-AF65-F5344CB8AC3E}">
        <p14:creationId xmlns:p14="http://schemas.microsoft.com/office/powerpoint/2010/main" val="158086503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標題 1"/>
          <p:cNvSpPr>
            <a:spLocks noGrp="1"/>
          </p:cNvSpPr>
          <p:nvPr>
            <p:ph type="title"/>
          </p:nvPr>
        </p:nvSpPr>
        <p:spPr/>
        <p:txBody>
          <a:bodyPr/>
          <a:lstStyle/>
          <a:p>
            <a:r>
              <a:rPr lang="en-US" altLang="zh-TW" dirty="0"/>
              <a:t>Research Contributions</a:t>
            </a:r>
            <a:endParaRPr lang="zh-TW" altLang="en-US" dirty="0"/>
          </a:p>
        </p:txBody>
      </p:sp>
      <p:sp>
        <p:nvSpPr>
          <p:cNvPr id="71683" name="內容版面配置區 2"/>
          <p:cNvSpPr>
            <a:spLocks noGrp="1"/>
          </p:cNvSpPr>
          <p:nvPr>
            <p:ph idx="1"/>
          </p:nvPr>
        </p:nvSpPr>
        <p:spPr>
          <a:xfrm>
            <a:off x="468313" y="1143983"/>
            <a:ext cx="8229600" cy="5112345"/>
          </a:xfrm>
        </p:spPr>
        <p:txBody>
          <a:bodyPr/>
          <a:lstStyle/>
          <a:p>
            <a:r>
              <a:rPr lang="en-US" altLang="zh-TW" sz="2000" dirty="0" smtClean="0"/>
              <a:t>Technical perspective</a:t>
            </a:r>
          </a:p>
          <a:p>
            <a:pPr lvl="1"/>
            <a:r>
              <a:rPr lang="en-US" altLang="zh-TW" sz="1800" dirty="0"/>
              <a:t>D</a:t>
            </a:r>
            <a:r>
              <a:rPr lang="en-US" altLang="zh-TW" sz="1800" dirty="0" smtClean="0"/>
              <a:t>esign </a:t>
            </a:r>
            <a:r>
              <a:rPr lang="en-US" altLang="zh-TW" sz="1800" dirty="0"/>
              <a:t>a recommendation mechanism based on </a:t>
            </a:r>
            <a:r>
              <a:rPr lang="en-US" altLang="zh-TW" sz="1800" dirty="0">
                <a:solidFill>
                  <a:srgbClr val="0000FF"/>
                </a:solidFill>
              </a:rPr>
              <a:t>collective intelligence and </a:t>
            </a:r>
            <a:r>
              <a:rPr lang="en-US" altLang="zh-TW" sz="1800" dirty="0" smtClean="0">
                <a:solidFill>
                  <a:srgbClr val="0000FF"/>
                </a:solidFill>
              </a:rPr>
              <a:t>LSTM (long </a:t>
            </a:r>
            <a:r>
              <a:rPr lang="en-US" altLang="zh-TW" sz="1800" dirty="0">
                <a:solidFill>
                  <a:srgbClr val="0000FF"/>
                </a:solidFill>
              </a:rPr>
              <a:t>short term </a:t>
            </a:r>
            <a:r>
              <a:rPr lang="en-US" altLang="zh-TW" sz="1800" dirty="0" smtClean="0">
                <a:solidFill>
                  <a:srgbClr val="0000FF"/>
                </a:solidFill>
              </a:rPr>
              <a:t>memory)</a:t>
            </a:r>
            <a:r>
              <a:rPr lang="en-US" altLang="zh-TW" sz="1800" dirty="0" smtClean="0"/>
              <a:t>.</a:t>
            </a:r>
            <a:endParaRPr lang="en-US" altLang="zh-TW" sz="1800" dirty="0" smtClean="0">
              <a:solidFill>
                <a:srgbClr val="0000FF"/>
              </a:solidFill>
            </a:endParaRPr>
          </a:p>
          <a:p>
            <a:r>
              <a:rPr lang="en-US" altLang="zh-TW" sz="2000" dirty="0" smtClean="0"/>
              <a:t>Practical perspective</a:t>
            </a:r>
          </a:p>
          <a:p>
            <a:pPr lvl="1"/>
            <a:r>
              <a:rPr lang="en-US" altLang="zh-TW" sz="1800" dirty="0"/>
              <a:t>Help</a:t>
            </a:r>
            <a:r>
              <a:rPr lang="zh-TW" altLang="en-US" sz="1800" dirty="0"/>
              <a:t> </a:t>
            </a:r>
            <a:r>
              <a:rPr lang="en-US" altLang="zh-TW" sz="1800" dirty="0" smtClean="0"/>
              <a:t>an investment </a:t>
            </a:r>
            <a:r>
              <a:rPr lang="en-US" altLang="zh-TW" sz="1800" dirty="0"/>
              <a:t>club to </a:t>
            </a:r>
            <a:r>
              <a:rPr lang="en-US" altLang="zh-TW" sz="1800" dirty="0">
                <a:solidFill>
                  <a:srgbClr val="0000FF"/>
                </a:solidFill>
              </a:rPr>
              <a:t>construct the profitable </a:t>
            </a:r>
            <a:r>
              <a:rPr lang="en-US" altLang="zh-TW" sz="1800" dirty="0" smtClean="0">
                <a:solidFill>
                  <a:srgbClr val="0000FF"/>
                </a:solidFill>
              </a:rPr>
              <a:t>portfolio</a:t>
            </a:r>
            <a:endParaRPr lang="en-US" altLang="zh-TW" sz="1800" dirty="0">
              <a:solidFill>
                <a:srgbClr val="0000FF"/>
              </a:solidFill>
            </a:endParaRPr>
          </a:p>
          <a:p>
            <a:pPr lvl="1"/>
            <a:r>
              <a:rPr lang="en-US" altLang="zh-TW" sz="1800" dirty="0" smtClean="0"/>
              <a:t>Extract </a:t>
            </a:r>
            <a:r>
              <a:rPr lang="en-US" altLang="zh-TW" sz="1800" dirty="0"/>
              <a:t>the most common features to </a:t>
            </a:r>
            <a:r>
              <a:rPr lang="en-US" altLang="zh-TW" sz="1800" dirty="0">
                <a:solidFill>
                  <a:srgbClr val="0000FF"/>
                </a:solidFill>
              </a:rPr>
              <a:t>raise the acceptable degree</a:t>
            </a:r>
          </a:p>
          <a:p>
            <a:r>
              <a:rPr lang="en-US" altLang="zh-TW" sz="2000" dirty="0" smtClean="0"/>
              <a:t>Methodological perspective</a:t>
            </a:r>
            <a:endParaRPr lang="en-US" altLang="zh-TW" sz="2000" dirty="0"/>
          </a:p>
          <a:p>
            <a:pPr lvl="1"/>
            <a:r>
              <a:rPr lang="en-US" altLang="zh-TW" sz="1800" dirty="0" smtClean="0"/>
              <a:t>Use sentiment degree, post keyword, author activity degree, user professional degree and stock trend prediction to gain better performance</a:t>
            </a:r>
            <a:endParaRPr lang="en-US" altLang="zh-TW" sz="1800" dirty="0"/>
          </a:p>
          <a:p>
            <a:r>
              <a:rPr lang="en-US" altLang="zh-TW" sz="2000" dirty="0" smtClean="0"/>
              <a:t>Information </a:t>
            </a:r>
            <a:r>
              <a:rPr lang="en-US" altLang="zh-TW" sz="2000" dirty="0"/>
              <a:t>perspective</a:t>
            </a:r>
          </a:p>
          <a:p>
            <a:pPr lvl="1"/>
            <a:r>
              <a:rPr lang="en-US" altLang="zh-TW" sz="1800" dirty="0" smtClean="0"/>
              <a:t>Solve </a:t>
            </a:r>
            <a:r>
              <a:rPr lang="en-US" altLang="zh-TW" sz="1800" dirty="0" smtClean="0">
                <a:solidFill>
                  <a:srgbClr val="0000FF"/>
                </a:solidFill>
              </a:rPr>
              <a:t>information overflow </a:t>
            </a:r>
            <a:r>
              <a:rPr lang="en-US" altLang="zh-TW" sz="1800" dirty="0" smtClean="0"/>
              <a:t>and reduce </a:t>
            </a:r>
            <a:r>
              <a:rPr lang="en-US" altLang="zh-TW" sz="1800" dirty="0" smtClean="0">
                <a:solidFill>
                  <a:srgbClr val="0000FF"/>
                </a:solidFill>
              </a:rPr>
              <a:t>searching time </a:t>
            </a:r>
            <a:r>
              <a:rPr lang="en-US" altLang="zh-TW" sz="1800" dirty="0" smtClean="0"/>
              <a:t>for investment club</a:t>
            </a:r>
          </a:p>
          <a:p>
            <a:r>
              <a:rPr lang="en-US" altLang="zh-TW" sz="2000" dirty="0"/>
              <a:t>Financial perspective</a:t>
            </a:r>
          </a:p>
          <a:p>
            <a:pPr lvl="1"/>
            <a:r>
              <a:rPr lang="en-US" altLang="zh-TW" sz="1800" dirty="0"/>
              <a:t>Absorb market volatility and generate high returns</a:t>
            </a:r>
          </a:p>
          <a:p>
            <a:pPr lvl="1"/>
            <a:r>
              <a:rPr lang="en-US" altLang="zh-TW" sz="1800" dirty="0" smtClean="0"/>
              <a:t>According to </a:t>
            </a:r>
            <a:r>
              <a:rPr lang="en-US" altLang="zh-TW" sz="1800" dirty="0" smtClean="0">
                <a:solidFill>
                  <a:srgbClr val="0000FF"/>
                </a:solidFill>
              </a:rPr>
              <a:t>Beta </a:t>
            </a:r>
            <a:r>
              <a:rPr lang="en-US" altLang="zh-TW" sz="1800" dirty="0" smtClean="0"/>
              <a:t>to satisfy different types of investment clubs</a:t>
            </a:r>
          </a:p>
          <a:p>
            <a:pPr marL="457200" lvl="1" indent="0">
              <a:buNone/>
            </a:pPr>
            <a:endParaRPr lang="en-US" altLang="zh-TW" sz="1800" dirty="0"/>
          </a:p>
          <a:p>
            <a:pPr marL="457200" lvl="1" indent="0">
              <a:buNone/>
            </a:pPr>
            <a:endParaRPr lang="en-US" altLang="zh-TW" sz="1800" dirty="0" smtClean="0"/>
          </a:p>
          <a:p>
            <a:pPr marL="457200" lvl="1" indent="0">
              <a:buNone/>
            </a:pPr>
            <a:endParaRPr lang="en-US" altLang="zh-TW" sz="1800" dirty="0"/>
          </a:p>
        </p:txBody>
      </p:sp>
      <p:sp>
        <p:nvSpPr>
          <p:cNvPr id="71684"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7861C061-37B3-4205-A7CA-AA24D9036E25}" type="slidenum">
              <a:rPr kumimoji="0" lang="en-US" altLang="zh-TW" sz="1400" smtClean="0">
                <a:ea typeface="新細明體" panose="02020500000000000000" pitchFamily="18" charset="-120"/>
              </a:rPr>
              <a:pPr>
                <a:spcBef>
                  <a:spcPct val="0"/>
                </a:spcBef>
                <a:buFontTx/>
                <a:buNone/>
              </a:pPr>
              <a:t>46</a:t>
            </a:fld>
            <a:endParaRPr kumimoji="0" lang="en-US" altLang="zh-TW" sz="1400" dirty="0">
              <a:ea typeface="新細明體" panose="02020500000000000000" pitchFamily="18" charset="-12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Future Works</a:t>
            </a:r>
            <a:endParaRPr lang="zh-TW" altLang="en-US" dirty="0"/>
          </a:p>
        </p:txBody>
      </p:sp>
      <p:sp>
        <p:nvSpPr>
          <p:cNvPr id="3" name="內容版面配置區 2"/>
          <p:cNvSpPr>
            <a:spLocks noGrp="1"/>
          </p:cNvSpPr>
          <p:nvPr>
            <p:ph idx="1"/>
          </p:nvPr>
        </p:nvSpPr>
        <p:spPr>
          <a:xfrm>
            <a:off x="457200" y="1196975"/>
            <a:ext cx="8229600" cy="4968329"/>
          </a:xfrm>
        </p:spPr>
        <p:txBody>
          <a:bodyPr/>
          <a:lstStyle/>
          <a:p>
            <a:pPr>
              <a:buClr>
                <a:schemeClr val="tx1">
                  <a:lumMod val="95000"/>
                  <a:lumOff val="5000"/>
                </a:schemeClr>
              </a:buClr>
            </a:pPr>
            <a:r>
              <a:rPr lang="en-US" altLang="zh-TW" dirty="0" smtClean="0"/>
              <a:t>Evaluate </a:t>
            </a:r>
            <a:r>
              <a:rPr lang="en-US" altLang="zh-TW" dirty="0"/>
              <a:t>our </a:t>
            </a:r>
            <a:r>
              <a:rPr lang="en-US" altLang="zh-TW" dirty="0" smtClean="0"/>
              <a:t>mechanism</a:t>
            </a:r>
            <a:r>
              <a:rPr lang="zh-TW" altLang="en-US" dirty="0" smtClean="0"/>
              <a:t> </a:t>
            </a:r>
            <a:r>
              <a:rPr lang="en-US" altLang="zh-TW" dirty="0" smtClean="0"/>
              <a:t>in</a:t>
            </a:r>
            <a:r>
              <a:rPr lang="zh-TW" altLang="en-US" dirty="0" smtClean="0"/>
              <a:t> </a:t>
            </a:r>
            <a:r>
              <a:rPr lang="en-US" altLang="zh-TW" dirty="0" smtClean="0"/>
              <a:t>period</a:t>
            </a:r>
            <a:r>
              <a:rPr lang="zh-TW" altLang="en-US" dirty="0" smtClean="0"/>
              <a:t> </a:t>
            </a:r>
            <a:r>
              <a:rPr lang="en-US" altLang="zh-TW" dirty="0" smtClean="0"/>
              <a:t>that</a:t>
            </a:r>
            <a:r>
              <a:rPr lang="zh-TW" altLang="en-US" dirty="0" smtClean="0"/>
              <a:t> </a:t>
            </a:r>
            <a:r>
              <a:rPr lang="en-US" altLang="zh-TW" dirty="0" smtClean="0"/>
              <a:t>market</a:t>
            </a:r>
            <a:r>
              <a:rPr lang="zh-TW" altLang="en-US" dirty="0" smtClean="0"/>
              <a:t> </a:t>
            </a:r>
            <a:r>
              <a:rPr lang="en-US" altLang="zh-TW" dirty="0" smtClean="0"/>
              <a:t>index</a:t>
            </a:r>
            <a:r>
              <a:rPr lang="zh-TW" altLang="en-US" dirty="0" smtClean="0"/>
              <a:t> </a:t>
            </a:r>
            <a:r>
              <a:rPr lang="en-US" altLang="zh-TW" dirty="0" smtClean="0"/>
              <a:t>under different trends (</a:t>
            </a:r>
            <a:r>
              <a:rPr lang="en-US" altLang="zh-TW" dirty="0" smtClean="0">
                <a:solidFill>
                  <a:srgbClr val="0000FF"/>
                </a:solidFill>
              </a:rPr>
              <a:t>keep</a:t>
            </a:r>
            <a:r>
              <a:rPr lang="zh-TW" altLang="en-US" dirty="0" smtClean="0">
                <a:solidFill>
                  <a:srgbClr val="0000FF"/>
                </a:solidFill>
              </a:rPr>
              <a:t> </a:t>
            </a:r>
            <a:r>
              <a:rPr lang="en-US" altLang="zh-TW" dirty="0" smtClean="0">
                <a:solidFill>
                  <a:srgbClr val="0000FF"/>
                </a:solidFill>
              </a:rPr>
              <a:t>fall &amp; up)</a:t>
            </a:r>
            <a:endParaRPr lang="en-US" altLang="zh-TW" sz="1800" dirty="0"/>
          </a:p>
          <a:p>
            <a:pPr>
              <a:buClr>
                <a:schemeClr val="tx1">
                  <a:lumMod val="95000"/>
                  <a:lumOff val="5000"/>
                </a:schemeClr>
              </a:buClr>
            </a:pPr>
            <a:r>
              <a:rPr lang="en-US" altLang="zh-TW" dirty="0" smtClean="0">
                <a:solidFill>
                  <a:srgbClr val="0000FF"/>
                </a:solidFill>
              </a:rPr>
              <a:t>Utilize social data from different social investment platform </a:t>
            </a:r>
            <a:endParaRPr lang="en-US" altLang="zh-TW" sz="1800" dirty="0"/>
          </a:p>
          <a:p>
            <a:pPr>
              <a:buClr>
                <a:schemeClr val="tx1">
                  <a:lumMod val="95000"/>
                  <a:lumOff val="5000"/>
                </a:schemeClr>
              </a:buClr>
            </a:pPr>
            <a:r>
              <a:rPr lang="en-US" altLang="zh-TW" dirty="0">
                <a:solidFill>
                  <a:srgbClr val="0000FF"/>
                </a:solidFill>
              </a:rPr>
              <a:t>C</a:t>
            </a:r>
            <a:r>
              <a:rPr lang="en-US" altLang="zh-TW" dirty="0" smtClean="0">
                <a:solidFill>
                  <a:srgbClr val="0000FF"/>
                </a:solidFill>
              </a:rPr>
              <a:t>onsider </a:t>
            </a:r>
            <a:r>
              <a:rPr lang="en-US" altLang="zh-TW" dirty="0">
                <a:solidFill>
                  <a:srgbClr val="0000FF"/>
                </a:solidFill>
              </a:rPr>
              <a:t>more </a:t>
            </a:r>
            <a:r>
              <a:rPr lang="en-US" altLang="zh-TW" dirty="0" smtClean="0">
                <a:solidFill>
                  <a:srgbClr val="0000FF"/>
                </a:solidFill>
              </a:rPr>
              <a:t>factors</a:t>
            </a:r>
            <a:r>
              <a:rPr lang="en-US" altLang="zh-TW" dirty="0"/>
              <a:t>(income, job, </a:t>
            </a:r>
            <a:r>
              <a:rPr lang="en-US" altLang="zh-TW" dirty="0" smtClean="0"/>
              <a:t>age)</a:t>
            </a:r>
            <a:r>
              <a:rPr lang="en-US" altLang="zh-TW" dirty="0" smtClean="0">
                <a:solidFill>
                  <a:srgbClr val="0000FF"/>
                </a:solidFill>
              </a:rPr>
              <a:t> </a:t>
            </a:r>
            <a:r>
              <a:rPr lang="en-US" altLang="zh-TW" dirty="0"/>
              <a:t>to construct the customized recommendation </a:t>
            </a:r>
            <a:r>
              <a:rPr lang="en-US" altLang="zh-TW" dirty="0" smtClean="0"/>
              <a:t>list</a:t>
            </a:r>
            <a:endParaRPr lang="en-US" altLang="zh-TW" sz="1800" dirty="0"/>
          </a:p>
          <a:p>
            <a:pPr>
              <a:buClr>
                <a:schemeClr val="tx1">
                  <a:lumMod val="95000"/>
                  <a:lumOff val="5000"/>
                </a:schemeClr>
              </a:buClr>
            </a:pPr>
            <a:r>
              <a:rPr lang="en-US" altLang="zh-TW" dirty="0"/>
              <a:t>Select more different financial asset such funds or bonds as our investment </a:t>
            </a:r>
            <a:r>
              <a:rPr lang="en-US" altLang="zh-TW" dirty="0" smtClean="0"/>
              <a:t>target</a:t>
            </a:r>
            <a:endParaRPr lang="en-US" altLang="zh-TW" sz="1800" dirty="0"/>
          </a:p>
          <a:p>
            <a:pPr>
              <a:buClr>
                <a:schemeClr val="tx1">
                  <a:lumMod val="95000"/>
                  <a:lumOff val="5000"/>
                </a:schemeClr>
              </a:buClr>
            </a:pPr>
            <a:r>
              <a:rPr lang="en-US" altLang="zh-TW" dirty="0"/>
              <a:t>Develop mobile </a:t>
            </a:r>
            <a:r>
              <a:rPr lang="en-US" altLang="zh-TW" dirty="0" smtClean="0"/>
              <a:t>service </a:t>
            </a:r>
            <a:r>
              <a:rPr lang="en-US" altLang="zh-TW" dirty="0" smtClean="0">
                <a:solidFill>
                  <a:srgbClr val="0000FF"/>
                </a:solidFill>
              </a:rPr>
              <a:t>based on our mechanism </a:t>
            </a:r>
            <a:endParaRPr lang="en-US" altLang="zh-TW" b="1" dirty="0">
              <a:solidFill>
                <a:srgbClr val="0000FF"/>
              </a:solidFill>
            </a:endParaRPr>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47</a:t>
            </a:fld>
            <a:endParaRPr lang="en-US" altLang="zh-TW" dirty="0"/>
          </a:p>
        </p:txBody>
      </p:sp>
    </p:spTree>
    <p:extLst>
      <p:ext uri="{BB962C8B-B14F-4D97-AF65-F5344CB8AC3E}">
        <p14:creationId xmlns:p14="http://schemas.microsoft.com/office/powerpoint/2010/main" val="350007233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內容版面配置區 2"/>
          <p:cNvSpPr>
            <a:spLocks noGrp="1"/>
          </p:cNvSpPr>
          <p:nvPr>
            <p:ph idx="1"/>
          </p:nvPr>
        </p:nvSpPr>
        <p:spPr/>
        <p:txBody>
          <a:bodyPr/>
          <a:lstStyle/>
          <a:p>
            <a:pPr marL="0" indent="0" eaLnBrk="1" hangingPunct="1">
              <a:buFontTx/>
              <a:buNone/>
            </a:pPr>
            <a:endParaRPr lang="en-US" altLang="zh-TW" sz="2800" dirty="0">
              <a:solidFill>
                <a:srgbClr val="0066CC"/>
              </a:solidFill>
            </a:endParaRPr>
          </a:p>
          <a:p>
            <a:pPr marL="0" indent="0" eaLnBrk="1" hangingPunct="1">
              <a:buFontTx/>
              <a:buNone/>
            </a:pPr>
            <a:endParaRPr lang="en-US" altLang="zh-TW" sz="2800" dirty="0">
              <a:solidFill>
                <a:srgbClr val="0066CC"/>
              </a:solidFill>
            </a:endParaRPr>
          </a:p>
          <a:p>
            <a:pPr marL="0" indent="0" eaLnBrk="1" hangingPunct="1">
              <a:buFontTx/>
              <a:buNone/>
            </a:pPr>
            <a:endParaRPr lang="en-US" altLang="zh-TW" sz="2800" dirty="0">
              <a:solidFill>
                <a:srgbClr val="0066CC"/>
              </a:solidFill>
            </a:endParaRPr>
          </a:p>
          <a:p>
            <a:pPr marL="0" indent="0" algn="ctr">
              <a:buFontTx/>
              <a:buNone/>
            </a:pPr>
            <a:r>
              <a:rPr lang="en-US" altLang="zh-TW" sz="3600" b="1" dirty="0" smtClean="0">
                <a:solidFill>
                  <a:srgbClr val="0000FF"/>
                </a:solidFill>
              </a:rPr>
              <a:t>Thank You for Your Attention!</a:t>
            </a:r>
          </a:p>
          <a:p>
            <a:pPr marL="0" indent="0" algn="ctr">
              <a:buFontTx/>
              <a:buNone/>
            </a:pPr>
            <a:r>
              <a:rPr lang="en-US" altLang="zh-TW" sz="3600" b="1" dirty="0" smtClean="0">
                <a:solidFill>
                  <a:srgbClr val="FF0000"/>
                </a:solidFill>
              </a:rPr>
              <a:t>Q&amp;A</a:t>
            </a:r>
            <a:r>
              <a:rPr lang="en-US" altLang="zh-TW" sz="3600" b="1" dirty="0" smtClean="0">
                <a:solidFill>
                  <a:srgbClr val="0000FF"/>
                </a:solidFill>
              </a:rPr>
              <a:t> </a:t>
            </a:r>
            <a:endParaRPr lang="en-US" altLang="zh-TW" sz="3600" b="1" dirty="0">
              <a:solidFill>
                <a:srgbClr val="0000FF"/>
              </a:solidFill>
            </a:endParaRPr>
          </a:p>
        </p:txBody>
      </p:sp>
      <p:sp>
        <p:nvSpPr>
          <p:cNvPr id="73731"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D8EC3E02-E2D6-4AB9-A3BB-3C59575F49FA}" type="slidenum">
              <a:rPr kumimoji="0" lang="en-US" altLang="zh-TW" sz="1400" smtClean="0">
                <a:ea typeface="新細明體" panose="02020500000000000000" pitchFamily="18" charset="-120"/>
              </a:rPr>
              <a:pPr>
                <a:spcBef>
                  <a:spcPct val="0"/>
                </a:spcBef>
                <a:buFontTx/>
                <a:buNone/>
              </a:pPr>
              <a:t>48</a:t>
            </a:fld>
            <a:endParaRPr kumimoji="0" lang="en-US" altLang="zh-TW" sz="1400">
              <a:ea typeface="新細明體" panose="02020500000000000000" pitchFamily="18" charset="-120"/>
            </a:endParaRPr>
          </a:p>
        </p:txBody>
      </p:sp>
      <p:sp>
        <p:nvSpPr>
          <p:cNvPr id="73732" name="標題 1"/>
          <p:cNvSpPr>
            <a:spLocks noGrp="1"/>
          </p:cNvSpPr>
          <p:nvPr>
            <p:ph type="title"/>
          </p:nvPr>
        </p:nvSpPr>
        <p:spPr/>
        <p:txBody>
          <a:bodyPr/>
          <a:lstStyle/>
          <a:p>
            <a:endParaRPr lang="zh-TW" altLang="en-US" dirty="0"/>
          </a:p>
        </p:txBody>
      </p:sp>
    </p:spTree>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Research Problems</a:t>
            </a:r>
            <a:endParaRPr lang="zh-TW" altLang="en-US" dirty="0"/>
          </a:p>
        </p:txBody>
      </p:sp>
      <p:sp>
        <p:nvSpPr>
          <p:cNvPr id="3" name="內容版面配置區 2"/>
          <p:cNvSpPr>
            <a:spLocks noGrp="1"/>
          </p:cNvSpPr>
          <p:nvPr>
            <p:ph idx="1"/>
          </p:nvPr>
        </p:nvSpPr>
        <p:spPr>
          <a:xfrm>
            <a:off x="457200" y="1340768"/>
            <a:ext cx="8363272" cy="4680620"/>
          </a:xfrm>
        </p:spPr>
        <p:txBody>
          <a:bodyPr/>
          <a:lstStyle/>
          <a:p>
            <a:r>
              <a:rPr lang="en-US" altLang="zh-TW" dirty="0" smtClean="0"/>
              <a:t>How </a:t>
            </a:r>
            <a:r>
              <a:rPr lang="en-US" altLang="zh-TW" dirty="0"/>
              <a:t>to </a:t>
            </a:r>
            <a:r>
              <a:rPr lang="en-US" altLang="zh-TW" dirty="0">
                <a:solidFill>
                  <a:srgbClr val="0000FF"/>
                </a:solidFill>
              </a:rPr>
              <a:t>evaluate the credibility </a:t>
            </a:r>
            <a:r>
              <a:rPr lang="en-US" altLang="zh-TW" dirty="0"/>
              <a:t>of each </a:t>
            </a:r>
            <a:r>
              <a:rPr lang="en-US" altLang="zh-TW" dirty="0" smtClean="0"/>
              <a:t>post club members shared on the social </a:t>
            </a:r>
            <a:r>
              <a:rPr lang="en-US" altLang="zh-TW" dirty="0"/>
              <a:t>platform and </a:t>
            </a:r>
            <a:r>
              <a:rPr lang="en-US" altLang="zh-TW" dirty="0">
                <a:solidFill>
                  <a:srgbClr val="0000FF"/>
                </a:solidFill>
              </a:rPr>
              <a:t>extract the </a:t>
            </a:r>
            <a:r>
              <a:rPr lang="en-US" altLang="zh-TW" dirty="0" smtClean="0">
                <a:solidFill>
                  <a:srgbClr val="0000FF"/>
                </a:solidFill>
              </a:rPr>
              <a:t>preference </a:t>
            </a:r>
            <a:r>
              <a:rPr lang="en-US" altLang="zh-TW" dirty="0" smtClean="0"/>
              <a:t>of </a:t>
            </a:r>
            <a:r>
              <a:rPr lang="en-US" altLang="zh-TW" dirty="0"/>
              <a:t>investment club?</a:t>
            </a:r>
            <a:endParaRPr lang="zh-TW" altLang="zh-TW" dirty="0"/>
          </a:p>
          <a:p>
            <a:pPr marL="0" lvl="0" indent="0">
              <a:buNone/>
            </a:pPr>
            <a:endParaRPr lang="en-US" altLang="zh-TW" dirty="0"/>
          </a:p>
          <a:p>
            <a:r>
              <a:rPr lang="en-US" altLang="zh-TW" dirty="0" smtClean="0"/>
              <a:t>How </a:t>
            </a:r>
            <a:r>
              <a:rPr lang="en-US" altLang="zh-TW" dirty="0"/>
              <a:t>to combine </a:t>
            </a:r>
            <a:r>
              <a:rPr lang="en-US" altLang="zh-TW" dirty="0">
                <a:solidFill>
                  <a:srgbClr val="0000FF"/>
                </a:solidFill>
              </a:rPr>
              <a:t>collective intelligence and d</a:t>
            </a:r>
            <a:r>
              <a:rPr lang="en-US" altLang="zh-TW" dirty="0" smtClean="0">
                <a:solidFill>
                  <a:srgbClr val="0000FF"/>
                </a:solidFill>
              </a:rPr>
              <a:t>eep</a:t>
            </a:r>
            <a:r>
              <a:rPr lang="zh-TW" altLang="en-US" dirty="0" smtClean="0">
                <a:solidFill>
                  <a:srgbClr val="0000FF"/>
                </a:solidFill>
              </a:rPr>
              <a:t> </a:t>
            </a:r>
            <a:r>
              <a:rPr lang="en-US" altLang="zh-TW" dirty="0" smtClean="0">
                <a:solidFill>
                  <a:srgbClr val="0000FF"/>
                </a:solidFill>
              </a:rPr>
              <a:t>learning techniques</a:t>
            </a:r>
            <a:r>
              <a:rPr lang="en-US" altLang="zh-TW" dirty="0" smtClean="0"/>
              <a:t> </a:t>
            </a:r>
            <a:r>
              <a:rPr lang="en-US" altLang="zh-TW" dirty="0"/>
              <a:t>to </a:t>
            </a:r>
            <a:r>
              <a:rPr lang="en-US" altLang="zh-TW" dirty="0" smtClean="0"/>
              <a:t>predict stock trend ?</a:t>
            </a:r>
            <a:endParaRPr lang="zh-TW" altLang="zh-TW" dirty="0"/>
          </a:p>
          <a:p>
            <a:pPr lvl="0"/>
            <a:endParaRPr lang="en-US" altLang="zh-TW" dirty="0"/>
          </a:p>
          <a:p>
            <a:r>
              <a:rPr lang="en-US" altLang="zh-TW" dirty="0" smtClean="0"/>
              <a:t>How </a:t>
            </a:r>
            <a:r>
              <a:rPr lang="en-US" altLang="zh-TW" dirty="0"/>
              <a:t>to </a:t>
            </a:r>
            <a:r>
              <a:rPr lang="en-US" altLang="zh-TW" dirty="0" smtClean="0">
                <a:solidFill>
                  <a:srgbClr val="0000FF"/>
                </a:solidFill>
              </a:rPr>
              <a:t>measure </a:t>
            </a:r>
            <a:r>
              <a:rPr lang="en-US" altLang="zh-TW" dirty="0">
                <a:solidFill>
                  <a:srgbClr val="0000FF"/>
                </a:solidFill>
              </a:rPr>
              <a:t>stock portfolio </a:t>
            </a:r>
            <a:r>
              <a:rPr lang="en-US" altLang="zh-TW" dirty="0"/>
              <a:t>and </a:t>
            </a:r>
            <a:r>
              <a:rPr lang="en-US" altLang="zh-TW" dirty="0" smtClean="0"/>
              <a:t>raise the return </a:t>
            </a:r>
            <a:r>
              <a:rPr lang="en-US" altLang="zh-TW" dirty="0"/>
              <a:t>rate </a:t>
            </a:r>
            <a:r>
              <a:rPr lang="en-US" altLang="zh-TW" dirty="0" smtClean="0"/>
              <a:t>of a investment </a:t>
            </a:r>
            <a:r>
              <a:rPr lang="en-US" altLang="zh-TW" dirty="0"/>
              <a:t>club?</a:t>
            </a:r>
            <a:endParaRPr lang="zh-TW" altLang="zh-TW" dirty="0"/>
          </a:p>
          <a:p>
            <a:endParaRPr lang="zh-TW" altLang="zh-TW" dirty="0"/>
          </a:p>
          <a:p>
            <a:pPr lvl="0"/>
            <a:endParaRPr lang="zh-TW" altLang="zh-TW" dirty="0"/>
          </a:p>
          <a:p>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5</a:t>
            </a:fld>
            <a:endParaRPr lang="en-US" altLang="zh-TW" dirty="0"/>
          </a:p>
        </p:txBody>
      </p:sp>
    </p:spTree>
    <p:extLst>
      <p:ext uri="{BB962C8B-B14F-4D97-AF65-F5344CB8AC3E}">
        <p14:creationId xmlns:p14="http://schemas.microsoft.com/office/powerpoint/2010/main" val="15436931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標題 1"/>
          <p:cNvSpPr>
            <a:spLocks noGrp="1"/>
          </p:cNvSpPr>
          <p:nvPr>
            <p:ph type="title"/>
          </p:nvPr>
        </p:nvSpPr>
        <p:spPr>
          <a:xfrm>
            <a:off x="0" y="-26988"/>
            <a:ext cx="9144000" cy="1143001"/>
          </a:xfrm>
        </p:spPr>
        <p:txBody>
          <a:bodyPr/>
          <a:lstStyle/>
          <a:p>
            <a:r>
              <a:rPr lang="en-US" altLang="zh-TW" dirty="0"/>
              <a:t>Research </a:t>
            </a:r>
            <a:r>
              <a:rPr lang="en-US" altLang="zh-TW" dirty="0" smtClean="0"/>
              <a:t>Goals</a:t>
            </a:r>
            <a:endParaRPr lang="zh-TW" altLang="en-US" dirty="0"/>
          </a:p>
        </p:txBody>
      </p:sp>
      <p:sp>
        <p:nvSpPr>
          <p:cNvPr id="16387" name="內容版面配置區 2"/>
          <p:cNvSpPr>
            <a:spLocks noGrp="1"/>
          </p:cNvSpPr>
          <p:nvPr>
            <p:ph idx="1"/>
          </p:nvPr>
        </p:nvSpPr>
        <p:spPr>
          <a:xfrm>
            <a:off x="457200" y="1196975"/>
            <a:ext cx="8229600" cy="5112345"/>
          </a:xfrm>
        </p:spPr>
        <p:txBody>
          <a:bodyPr/>
          <a:lstStyle/>
          <a:p>
            <a:r>
              <a:rPr lang="en-US" altLang="zh-TW" dirty="0"/>
              <a:t>Research Goals</a:t>
            </a:r>
          </a:p>
          <a:p>
            <a:pPr lvl="1"/>
            <a:r>
              <a:rPr lang="en-US" altLang="zh-TW" sz="2200" dirty="0" smtClean="0"/>
              <a:t>Eliminate</a:t>
            </a:r>
            <a:r>
              <a:rPr lang="en-US" altLang="zh-TW" sz="2200" dirty="0" smtClean="0">
                <a:solidFill>
                  <a:srgbClr val="0000FF"/>
                </a:solidFill>
              </a:rPr>
              <a:t> information overflow </a:t>
            </a:r>
            <a:r>
              <a:rPr lang="en-US" altLang="zh-TW" sz="2200" dirty="0" smtClean="0"/>
              <a:t>problem</a:t>
            </a:r>
            <a:r>
              <a:rPr lang="en-US" altLang="zh-TW" sz="2200" dirty="0" smtClean="0">
                <a:solidFill>
                  <a:srgbClr val="0000FF"/>
                </a:solidFill>
              </a:rPr>
              <a:t> </a:t>
            </a:r>
            <a:r>
              <a:rPr lang="en-US" altLang="zh-TW" sz="2200" dirty="0" smtClean="0"/>
              <a:t>on the social platform</a:t>
            </a:r>
          </a:p>
          <a:p>
            <a:pPr lvl="1">
              <a:buClr>
                <a:schemeClr val="tx1">
                  <a:lumMod val="95000"/>
                  <a:lumOff val="5000"/>
                </a:schemeClr>
              </a:buClr>
            </a:pPr>
            <a:r>
              <a:rPr lang="en-US" altLang="zh-TW" sz="2200" dirty="0" smtClean="0"/>
              <a:t>Avoid</a:t>
            </a:r>
            <a:r>
              <a:rPr lang="en-US" altLang="zh-TW" sz="2200" dirty="0" smtClean="0">
                <a:solidFill>
                  <a:srgbClr val="0000FF"/>
                </a:solidFill>
              </a:rPr>
              <a:t> unreasonable behaviors </a:t>
            </a:r>
            <a:r>
              <a:rPr lang="en-US" altLang="zh-TW" sz="2200" dirty="0" smtClean="0"/>
              <a:t>by some club members</a:t>
            </a:r>
          </a:p>
          <a:p>
            <a:pPr lvl="1"/>
            <a:r>
              <a:rPr lang="en-US" altLang="zh-TW" sz="2200" dirty="0" smtClean="0"/>
              <a:t>Propose a stock portfolio recommendation mechanism based on </a:t>
            </a:r>
            <a:r>
              <a:rPr lang="en-US" altLang="zh-TW" sz="2200" dirty="0" smtClean="0">
                <a:solidFill>
                  <a:srgbClr val="0000FF"/>
                </a:solidFill>
              </a:rPr>
              <a:t>collective intelligence and LSTM</a:t>
            </a:r>
          </a:p>
          <a:p>
            <a:pPr lvl="1"/>
            <a:r>
              <a:rPr lang="en-US" altLang="zh-TW" sz="2200" dirty="0" smtClean="0"/>
              <a:t>Help different types of investment club </a:t>
            </a:r>
            <a:r>
              <a:rPr lang="en-US" altLang="zh-TW" sz="2200" dirty="0" smtClean="0">
                <a:solidFill>
                  <a:srgbClr val="0000FF"/>
                </a:solidFill>
              </a:rPr>
              <a:t>make investment decision </a:t>
            </a:r>
            <a:r>
              <a:rPr lang="en-US" altLang="zh-TW" sz="2200" dirty="0" smtClean="0"/>
              <a:t>and promote discussion</a:t>
            </a:r>
          </a:p>
          <a:p>
            <a:pPr lvl="1"/>
            <a:r>
              <a:rPr lang="en-US" altLang="zh-TW" sz="2200" dirty="0" smtClean="0"/>
              <a:t>Improve the performance of investment club to be better than market index</a:t>
            </a:r>
          </a:p>
          <a:p>
            <a:pPr lvl="1"/>
            <a:endParaRPr lang="en-US" altLang="zh-TW" dirty="0" smtClean="0"/>
          </a:p>
          <a:p>
            <a:pPr marL="457200" lvl="1" indent="0">
              <a:buClr>
                <a:schemeClr val="tx1">
                  <a:lumMod val="95000"/>
                  <a:lumOff val="5000"/>
                </a:schemeClr>
              </a:buClr>
              <a:buNone/>
            </a:pPr>
            <a:endParaRPr lang="en-US" altLang="zh-TW" dirty="0" smtClean="0"/>
          </a:p>
          <a:p>
            <a:pPr marL="457200" lvl="1" indent="0">
              <a:buClr>
                <a:schemeClr val="tx1">
                  <a:lumMod val="95000"/>
                  <a:lumOff val="5000"/>
                </a:schemeClr>
              </a:buClr>
              <a:buNone/>
            </a:pPr>
            <a:endParaRPr lang="en-US" altLang="zh-TW" dirty="0" smtClean="0"/>
          </a:p>
          <a:p>
            <a:pPr lvl="1">
              <a:buClr>
                <a:schemeClr val="tx1">
                  <a:lumMod val="95000"/>
                  <a:lumOff val="5000"/>
                </a:schemeClr>
              </a:buClr>
            </a:pPr>
            <a:endParaRPr lang="en-US" altLang="zh-TW" dirty="0"/>
          </a:p>
          <a:p>
            <a:pPr lvl="1"/>
            <a:endParaRPr lang="en-US" altLang="zh-TW" dirty="0"/>
          </a:p>
        </p:txBody>
      </p:sp>
      <p:sp>
        <p:nvSpPr>
          <p:cNvPr id="16388"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27E8C425-218B-493B-B62B-A54D5FAF7BD4}" type="slidenum">
              <a:rPr kumimoji="0" lang="en-US" altLang="zh-TW" sz="1400" smtClean="0">
                <a:ea typeface="新細明體" panose="02020500000000000000" pitchFamily="18" charset="-120"/>
              </a:rPr>
              <a:pPr>
                <a:spcBef>
                  <a:spcPct val="0"/>
                </a:spcBef>
                <a:buFontTx/>
                <a:buNone/>
              </a:pPr>
              <a:t>6</a:t>
            </a:fld>
            <a:endParaRPr kumimoji="0" lang="en-US" altLang="zh-TW" sz="1400" dirty="0">
              <a:ea typeface="新細明體" panose="02020500000000000000" pitchFamily="18" charset="-120"/>
            </a:endParaRPr>
          </a:p>
        </p:txBody>
      </p:sp>
    </p:spTree>
    <p:extLst>
      <p:ext uri="{BB962C8B-B14F-4D97-AF65-F5344CB8AC3E}">
        <p14:creationId xmlns:p14="http://schemas.microsoft.com/office/powerpoint/2010/main" val="6363058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標題 1"/>
          <p:cNvSpPr>
            <a:spLocks noGrp="1"/>
          </p:cNvSpPr>
          <p:nvPr>
            <p:ph type="title"/>
          </p:nvPr>
        </p:nvSpPr>
        <p:spPr>
          <a:xfrm>
            <a:off x="251520" y="-26988"/>
            <a:ext cx="8712968" cy="1143001"/>
          </a:xfrm>
        </p:spPr>
        <p:txBody>
          <a:bodyPr/>
          <a:lstStyle/>
          <a:p>
            <a:r>
              <a:rPr lang="en-US" altLang="zh-TW" dirty="0" smtClean="0"/>
              <a:t>Literature: Collective </a:t>
            </a:r>
            <a:r>
              <a:rPr lang="en-US" altLang="zh-TW" dirty="0"/>
              <a:t>Intelligence in Finance</a:t>
            </a:r>
          </a:p>
        </p:txBody>
      </p:sp>
      <p:sp>
        <p:nvSpPr>
          <p:cNvPr id="3" name="內容版面配置區 2"/>
          <p:cNvSpPr>
            <a:spLocks noGrp="1"/>
          </p:cNvSpPr>
          <p:nvPr>
            <p:ph idx="1"/>
          </p:nvPr>
        </p:nvSpPr>
        <p:spPr>
          <a:xfrm>
            <a:off x="457200" y="1196975"/>
            <a:ext cx="8229600" cy="5112345"/>
          </a:xfrm>
        </p:spPr>
        <p:txBody>
          <a:bodyPr/>
          <a:lstStyle/>
          <a:p>
            <a:pPr>
              <a:buClr>
                <a:schemeClr val="tx1">
                  <a:lumMod val="95000"/>
                  <a:lumOff val="5000"/>
                </a:schemeClr>
              </a:buClr>
              <a:defRPr/>
            </a:pPr>
            <a:r>
              <a:rPr lang="en-US" altLang="zh-TW" dirty="0" err="1"/>
              <a:t>Antweiler</a:t>
            </a:r>
            <a:r>
              <a:rPr lang="en-US" altLang="zh-TW" dirty="0"/>
              <a:t> and Frank </a:t>
            </a:r>
            <a:r>
              <a:rPr lang="en-US" altLang="zh-TW" dirty="0" smtClean="0"/>
              <a:t>analyze </a:t>
            </a:r>
            <a:r>
              <a:rPr lang="en-US" altLang="zh-TW" dirty="0">
                <a:solidFill>
                  <a:srgbClr val="0000FF"/>
                </a:solidFill>
              </a:rPr>
              <a:t>the information content of stock discussion</a:t>
            </a:r>
            <a:r>
              <a:rPr lang="en-US" altLang="zh-TW" dirty="0"/>
              <a:t> </a:t>
            </a:r>
            <a:r>
              <a:rPr lang="en-US" altLang="zh-TW" dirty="0" smtClean="0"/>
              <a:t>that </a:t>
            </a:r>
            <a:r>
              <a:rPr lang="en-US" altLang="zh-TW" dirty="0"/>
              <a:t>users posts on social discussion forum can </a:t>
            </a:r>
            <a:r>
              <a:rPr lang="en-US" altLang="zh-TW" dirty="0" smtClean="0"/>
              <a:t>predict </a:t>
            </a:r>
            <a:r>
              <a:rPr lang="en-US" altLang="zh-TW" dirty="0"/>
              <a:t>stock </a:t>
            </a:r>
            <a:r>
              <a:rPr lang="en-US" altLang="zh-TW" dirty="0" smtClean="0"/>
              <a:t>market.</a:t>
            </a:r>
            <a:r>
              <a:rPr lang="en-US" altLang="zh-TW" dirty="0"/>
              <a:t> </a:t>
            </a:r>
            <a:r>
              <a:rPr lang="en-US" altLang="zh-TW" sz="2000" dirty="0">
                <a:solidFill>
                  <a:schemeClr val="bg1">
                    <a:lumMod val="65000"/>
                  </a:schemeClr>
                </a:solidFill>
              </a:rPr>
              <a:t>(Werner </a:t>
            </a:r>
            <a:r>
              <a:rPr lang="en-US" altLang="zh-TW" sz="2000" dirty="0" err="1">
                <a:solidFill>
                  <a:schemeClr val="bg1">
                    <a:lumMod val="65000"/>
                  </a:schemeClr>
                </a:solidFill>
              </a:rPr>
              <a:t>andZ</a:t>
            </a:r>
            <a:r>
              <a:rPr lang="en-US" altLang="zh-TW" sz="2000" dirty="0">
                <a:solidFill>
                  <a:schemeClr val="bg1">
                    <a:lumMod val="65000"/>
                  </a:schemeClr>
                </a:solidFill>
              </a:rPr>
              <a:t>. 2005) </a:t>
            </a:r>
            <a:endParaRPr lang="en-US" altLang="zh-TW" dirty="0" smtClean="0">
              <a:solidFill>
                <a:schemeClr val="bg1">
                  <a:lumMod val="65000"/>
                </a:schemeClr>
              </a:solidFill>
            </a:endParaRPr>
          </a:p>
          <a:p>
            <a:pPr>
              <a:buClr>
                <a:schemeClr val="tx1">
                  <a:lumMod val="95000"/>
                  <a:lumOff val="5000"/>
                </a:schemeClr>
              </a:buClr>
              <a:defRPr/>
            </a:pPr>
            <a:endParaRPr lang="en-US" altLang="zh-TW" dirty="0"/>
          </a:p>
          <a:p>
            <a:pPr>
              <a:buClr>
                <a:schemeClr val="tx1">
                  <a:lumMod val="95000"/>
                  <a:lumOff val="5000"/>
                </a:schemeClr>
              </a:buClr>
              <a:defRPr/>
            </a:pPr>
            <a:r>
              <a:rPr lang="en-US" altLang="zh-TW" dirty="0" err="1"/>
              <a:t>Nofer</a:t>
            </a:r>
            <a:r>
              <a:rPr lang="en-US" altLang="zh-TW" dirty="0"/>
              <a:t> and </a:t>
            </a:r>
            <a:r>
              <a:rPr lang="en-US" altLang="zh-TW" dirty="0" err="1"/>
              <a:t>Hinz</a:t>
            </a:r>
            <a:r>
              <a:rPr lang="en-US" altLang="zh-TW" dirty="0"/>
              <a:t> </a:t>
            </a:r>
            <a:r>
              <a:rPr lang="en-US" altLang="zh-TW" dirty="0" smtClean="0"/>
              <a:t>show </a:t>
            </a:r>
            <a:r>
              <a:rPr lang="en-US" altLang="zh-TW" dirty="0"/>
              <a:t>that the average </a:t>
            </a:r>
            <a:r>
              <a:rPr lang="en-US" altLang="zh-TW" dirty="0">
                <a:solidFill>
                  <a:srgbClr val="0000FF"/>
                </a:solidFill>
              </a:rPr>
              <a:t>institutional expert </a:t>
            </a:r>
            <a:r>
              <a:rPr lang="en-US" altLang="zh-TW" dirty="0"/>
              <a:t>from the financial service industry and the average </a:t>
            </a:r>
            <a:r>
              <a:rPr lang="en-US" altLang="zh-TW" dirty="0">
                <a:solidFill>
                  <a:srgbClr val="0000FF"/>
                </a:solidFill>
              </a:rPr>
              <a:t>private crowd member </a:t>
            </a:r>
            <a:r>
              <a:rPr lang="en-US" altLang="zh-TW" dirty="0"/>
              <a:t>are able to outperform the market</a:t>
            </a:r>
            <a:r>
              <a:rPr lang="en-US" altLang="zh-TW" dirty="0" smtClean="0"/>
              <a:t>.</a:t>
            </a:r>
            <a:r>
              <a:rPr lang="en-US" altLang="zh-TW" dirty="0"/>
              <a:t> </a:t>
            </a:r>
            <a:r>
              <a:rPr lang="en-US" altLang="zh-TW" sz="2000" dirty="0">
                <a:solidFill>
                  <a:schemeClr val="bg1">
                    <a:lumMod val="65000"/>
                  </a:schemeClr>
                </a:solidFill>
              </a:rPr>
              <a:t>(</a:t>
            </a:r>
            <a:r>
              <a:rPr lang="en-US" altLang="zh-TW" sz="2000" dirty="0" err="1">
                <a:solidFill>
                  <a:schemeClr val="bg1">
                    <a:lumMod val="65000"/>
                  </a:schemeClr>
                </a:solidFill>
              </a:rPr>
              <a:t>Gottschlich</a:t>
            </a:r>
            <a:r>
              <a:rPr lang="en-US" altLang="zh-TW" sz="2000" dirty="0">
                <a:solidFill>
                  <a:schemeClr val="bg1">
                    <a:lumMod val="65000"/>
                  </a:schemeClr>
                </a:solidFill>
              </a:rPr>
              <a:t> </a:t>
            </a:r>
            <a:r>
              <a:rPr lang="en-US" altLang="zh-TW" sz="2000" dirty="0" err="1">
                <a:solidFill>
                  <a:schemeClr val="bg1">
                    <a:lumMod val="65000"/>
                  </a:schemeClr>
                </a:solidFill>
              </a:rPr>
              <a:t>andHinz</a:t>
            </a:r>
            <a:r>
              <a:rPr lang="en-US" altLang="zh-TW" sz="2000" dirty="0">
                <a:solidFill>
                  <a:schemeClr val="bg1">
                    <a:lumMod val="65000"/>
                  </a:schemeClr>
                </a:solidFill>
              </a:rPr>
              <a:t> 2014) </a:t>
            </a:r>
            <a:endParaRPr lang="en-US" altLang="zh-TW" sz="2000" dirty="0" smtClean="0">
              <a:solidFill>
                <a:schemeClr val="bg1">
                  <a:lumMod val="65000"/>
                </a:schemeClr>
              </a:solidFill>
            </a:endParaRPr>
          </a:p>
          <a:p>
            <a:pPr>
              <a:buClr>
                <a:schemeClr val="tx1">
                  <a:lumMod val="95000"/>
                  <a:lumOff val="5000"/>
                </a:schemeClr>
              </a:buClr>
              <a:defRPr/>
            </a:pPr>
            <a:endParaRPr lang="en-US" altLang="zh-TW" sz="2000" dirty="0">
              <a:solidFill>
                <a:schemeClr val="tx1">
                  <a:lumMod val="50000"/>
                  <a:lumOff val="50000"/>
                </a:schemeClr>
              </a:solidFill>
            </a:endParaRPr>
          </a:p>
          <a:p>
            <a:pPr>
              <a:buClr>
                <a:schemeClr val="tx1">
                  <a:lumMod val="95000"/>
                  <a:lumOff val="5000"/>
                </a:schemeClr>
              </a:buClr>
              <a:defRPr/>
            </a:pPr>
            <a:r>
              <a:rPr lang="en-US" altLang="zh-TW" dirty="0"/>
              <a:t>The </a:t>
            </a:r>
            <a:r>
              <a:rPr lang="en-US" altLang="zh-TW" dirty="0">
                <a:solidFill>
                  <a:srgbClr val="0000FF"/>
                </a:solidFill>
              </a:rPr>
              <a:t>crowd intelligence </a:t>
            </a:r>
            <a:r>
              <a:rPr lang="en-US" altLang="zh-TW" dirty="0"/>
              <a:t>is that gathering people’s opinions can be often wiser than those of the few </a:t>
            </a:r>
            <a:r>
              <a:rPr lang="en-US" altLang="zh-TW" dirty="0" smtClean="0"/>
              <a:t>elites </a:t>
            </a:r>
            <a:r>
              <a:rPr lang="en-US" altLang="zh-TW" sz="2000" dirty="0" smtClean="0">
                <a:solidFill>
                  <a:schemeClr val="bg1">
                    <a:lumMod val="65000"/>
                  </a:schemeClr>
                </a:solidFill>
              </a:rPr>
              <a:t>(</a:t>
            </a:r>
            <a:r>
              <a:rPr lang="en-US" altLang="zh-TW" sz="2000" dirty="0" err="1">
                <a:solidFill>
                  <a:schemeClr val="bg1">
                    <a:lumMod val="65000"/>
                  </a:schemeClr>
                </a:solidFill>
              </a:rPr>
              <a:t>Eickhoff</a:t>
            </a:r>
            <a:r>
              <a:rPr lang="en-US" altLang="zh-TW" sz="2000" dirty="0">
                <a:solidFill>
                  <a:schemeClr val="bg1">
                    <a:lumMod val="65000"/>
                  </a:schemeClr>
                </a:solidFill>
              </a:rPr>
              <a:t> </a:t>
            </a:r>
            <a:r>
              <a:rPr lang="en-US" altLang="zh-TW" sz="2000" dirty="0" err="1">
                <a:solidFill>
                  <a:schemeClr val="bg1">
                    <a:lumMod val="65000"/>
                  </a:schemeClr>
                </a:solidFill>
              </a:rPr>
              <a:t>andMuntermann</a:t>
            </a:r>
            <a:r>
              <a:rPr lang="en-US" altLang="zh-TW" sz="2000" dirty="0">
                <a:solidFill>
                  <a:schemeClr val="bg1">
                    <a:lumMod val="65000"/>
                  </a:schemeClr>
                </a:solidFill>
              </a:rPr>
              <a:t> 2016)</a:t>
            </a:r>
            <a:endParaRPr lang="zh-TW" altLang="en-US" sz="1800" dirty="0">
              <a:solidFill>
                <a:schemeClr val="bg1">
                  <a:lumMod val="65000"/>
                </a:schemeClr>
              </a:solidFill>
            </a:endParaRPr>
          </a:p>
        </p:txBody>
      </p:sp>
      <p:sp>
        <p:nvSpPr>
          <p:cNvPr id="20484"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CD1B342C-6839-4A31-AD7C-61A8EC56CE88}" type="slidenum">
              <a:rPr kumimoji="0" lang="en-US" altLang="zh-TW" sz="1400" smtClean="0">
                <a:ea typeface="新細明體" panose="02020500000000000000" pitchFamily="18" charset="-120"/>
              </a:rPr>
              <a:pPr>
                <a:spcBef>
                  <a:spcPct val="0"/>
                </a:spcBef>
                <a:buFontTx/>
                <a:buNone/>
              </a:pPr>
              <a:t>7</a:t>
            </a:fld>
            <a:endParaRPr kumimoji="0" lang="en-US" altLang="zh-TW" sz="1400">
              <a:ea typeface="新細明體" panose="02020500000000000000" pitchFamily="18" charset="-12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95536" y="1125686"/>
            <a:ext cx="8435280" cy="5255642"/>
          </a:xfrm>
        </p:spPr>
        <p:txBody>
          <a:bodyPr/>
          <a:lstStyle/>
          <a:p>
            <a:pPr>
              <a:buClr>
                <a:schemeClr val="tx1">
                  <a:lumMod val="95000"/>
                  <a:lumOff val="5000"/>
                </a:schemeClr>
              </a:buClr>
              <a:defRPr/>
            </a:pPr>
            <a:r>
              <a:rPr lang="en-US" altLang="zh-TW" dirty="0" smtClean="0"/>
              <a:t>Feature selection</a:t>
            </a:r>
          </a:p>
          <a:p>
            <a:pPr lvl="1">
              <a:buClr>
                <a:schemeClr val="tx1">
                  <a:lumMod val="95000"/>
                  <a:lumOff val="5000"/>
                </a:schemeClr>
              </a:buClr>
              <a:defRPr/>
            </a:pPr>
            <a:r>
              <a:rPr lang="en-US" altLang="zh-TW" dirty="0" smtClean="0">
                <a:solidFill>
                  <a:srgbClr val="0000FF"/>
                </a:solidFill>
              </a:rPr>
              <a:t>Bag-of-words </a:t>
            </a:r>
            <a:r>
              <a:rPr lang="en-US" altLang="zh-TW" dirty="0" smtClean="0"/>
              <a:t>is used to </a:t>
            </a:r>
            <a:r>
              <a:rPr lang="en-US" altLang="zh-TW" dirty="0"/>
              <a:t>break down the text of the review into lots of single word and use each of them as a feature </a:t>
            </a:r>
            <a:r>
              <a:rPr lang="en-US" altLang="zh-TW" sz="1600" dirty="0">
                <a:solidFill>
                  <a:schemeClr val="tx1">
                    <a:lumMod val="50000"/>
                    <a:lumOff val="50000"/>
                  </a:schemeClr>
                </a:solidFill>
              </a:rPr>
              <a:t>(Zhang et al., 2010)</a:t>
            </a:r>
          </a:p>
          <a:p>
            <a:pPr lvl="1">
              <a:buClr>
                <a:schemeClr val="tx1">
                  <a:lumMod val="95000"/>
                  <a:lumOff val="5000"/>
                </a:schemeClr>
              </a:buClr>
              <a:defRPr/>
            </a:pPr>
            <a:endParaRPr lang="en-US" altLang="zh-TW" sz="1600" dirty="0" smtClean="0">
              <a:solidFill>
                <a:schemeClr val="bg1">
                  <a:lumMod val="65000"/>
                </a:schemeClr>
              </a:solidFill>
            </a:endParaRPr>
          </a:p>
          <a:p>
            <a:pPr>
              <a:buClr>
                <a:schemeClr val="tx1">
                  <a:lumMod val="95000"/>
                  <a:lumOff val="5000"/>
                </a:schemeClr>
              </a:buClr>
              <a:defRPr/>
            </a:pPr>
            <a:r>
              <a:rPr lang="en-US" altLang="zh-TW" dirty="0" smtClean="0"/>
              <a:t>Dimensionality reduction</a:t>
            </a:r>
          </a:p>
          <a:p>
            <a:pPr lvl="1">
              <a:buClr>
                <a:schemeClr val="tx1">
                  <a:lumMod val="95000"/>
                  <a:lumOff val="5000"/>
                </a:schemeClr>
              </a:buClr>
              <a:defRPr/>
            </a:pPr>
            <a:r>
              <a:rPr lang="en-US" altLang="zh-TW" dirty="0" smtClean="0"/>
              <a:t>stemming</a:t>
            </a:r>
            <a:r>
              <a:rPr lang="en-US" altLang="zh-TW" dirty="0"/>
              <a:t>, removal of punctuation and numbers and stop </a:t>
            </a:r>
            <a:r>
              <a:rPr lang="en-US" altLang="zh-TW" dirty="0" smtClean="0"/>
              <a:t>words</a:t>
            </a:r>
            <a:r>
              <a:rPr lang="en-US" altLang="zh-TW" dirty="0">
                <a:solidFill>
                  <a:schemeClr val="tx1">
                    <a:lumMod val="50000"/>
                    <a:lumOff val="50000"/>
                  </a:schemeClr>
                </a:solidFill>
              </a:rPr>
              <a:t> </a:t>
            </a:r>
            <a:r>
              <a:rPr lang="en-US" altLang="zh-TW" sz="1600" dirty="0">
                <a:solidFill>
                  <a:schemeClr val="tx1">
                    <a:lumMod val="50000"/>
                    <a:lumOff val="50000"/>
                  </a:schemeClr>
                </a:solidFill>
              </a:rPr>
              <a:t>(</a:t>
            </a:r>
            <a:r>
              <a:rPr lang="en-US" altLang="zh-TW" sz="1600" dirty="0" err="1">
                <a:solidFill>
                  <a:schemeClr val="tx1">
                    <a:lumMod val="50000"/>
                    <a:lumOff val="50000"/>
                  </a:schemeClr>
                </a:solidFill>
              </a:rPr>
              <a:t>Runeson</a:t>
            </a:r>
            <a:r>
              <a:rPr lang="en-US" altLang="zh-TW" sz="1600" dirty="0">
                <a:solidFill>
                  <a:schemeClr val="tx1">
                    <a:lumMod val="50000"/>
                    <a:lumOff val="50000"/>
                  </a:schemeClr>
                </a:solidFill>
              </a:rPr>
              <a:t> et al. 2007</a:t>
            </a:r>
            <a:r>
              <a:rPr lang="en-US" altLang="zh-TW" sz="1600" dirty="0" smtClean="0">
                <a:solidFill>
                  <a:schemeClr val="tx1">
                    <a:lumMod val="50000"/>
                    <a:lumOff val="50000"/>
                  </a:schemeClr>
                </a:solidFill>
              </a:rPr>
              <a:t>)</a:t>
            </a:r>
          </a:p>
          <a:p>
            <a:pPr lvl="1">
              <a:buClr>
                <a:schemeClr val="tx1">
                  <a:lumMod val="95000"/>
                  <a:lumOff val="5000"/>
                </a:schemeClr>
              </a:buClr>
              <a:defRPr/>
            </a:pPr>
            <a:r>
              <a:rPr lang="en-US" altLang="zh-TW" dirty="0"/>
              <a:t>setting a minimum occurrence time and reduce the features which are not satisfied the limitation </a:t>
            </a:r>
            <a:r>
              <a:rPr lang="en-US" altLang="zh-TW" sz="1600" dirty="0">
                <a:solidFill>
                  <a:schemeClr val="bg1">
                    <a:lumMod val="50000"/>
                  </a:schemeClr>
                </a:solidFill>
              </a:rPr>
              <a:t>(</a:t>
            </a:r>
            <a:r>
              <a:rPr lang="en-US" altLang="zh-TW" sz="1600" dirty="0" err="1">
                <a:solidFill>
                  <a:schemeClr val="bg1">
                    <a:lumMod val="50000"/>
                  </a:schemeClr>
                </a:solidFill>
              </a:rPr>
              <a:t>Guyon</a:t>
            </a:r>
            <a:r>
              <a:rPr lang="en-US" altLang="zh-TW" sz="1600" dirty="0">
                <a:solidFill>
                  <a:schemeClr val="bg1">
                    <a:lumMod val="50000"/>
                  </a:schemeClr>
                </a:solidFill>
              </a:rPr>
              <a:t> </a:t>
            </a:r>
            <a:r>
              <a:rPr lang="en-US" altLang="zh-TW" sz="1600" dirty="0" err="1">
                <a:solidFill>
                  <a:schemeClr val="bg1">
                    <a:lumMod val="50000"/>
                  </a:schemeClr>
                </a:solidFill>
              </a:rPr>
              <a:t>andElisseeff</a:t>
            </a:r>
            <a:r>
              <a:rPr lang="en-US" altLang="zh-TW" sz="1600" dirty="0">
                <a:solidFill>
                  <a:schemeClr val="bg1">
                    <a:lumMod val="50000"/>
                  </a:schemeClr>
                </a:solidFill>
              </a:rPr>
              <a:t> </a:t>
            </a:r>
            <a:r>
              <a:rPr lang="en-US" altLang="zh-TW" sz="1600" dirty="0" smtClean="0">
                <a:solidFill>
                  <a:schemeClr val="bg1">
                    <a:lumMod val="50000"/>
                  </a:schemeClr>
                </a:solidFill>
              </a:rPr>
              <a:t>2003)</a:t>
            </a:r>
          </a:p>
          <a:p>
            <a:pPr lvl="1">
              <a:buClr>
                <a:schemeClr val="tx1">
                  <a:lumMod val="95000"/>
                  <a:lumOff val="5000"/>
                </a:schemeClr>
              </a:buClr>
              <a:defRPr/>
            </a:pPr>
            <a:endParaRPr lang="en-US" altLang="zh-TW" sz="1600" dirty="0" smtClean="0"/>
          </a:p>
          <a:p>
            <a:pPr>
              <a:buClr>
                <a:schemeClr val="tx1">
                  <a:lumMod val="95000"/>
                  <a:lumOff val="5000"/>
                </a:schemeClr>
              </a:buClr>
              <a:defRPr/>
            </a:pPr>
            <a:r>
              <a:rPr lang="en-US" altLang="zh-TW" dirty="0" smtClean="0"/>
              <a:t>Feature </a:t>
            </a:r>
            <a:r>
              <a:rPr lang="en-US" altLang="zh-TW" dirty="0"/>
              <a:t>representation</a:t>
            </a:r>
          </a:p>
          <a:p>
            <a:pPr lvl="1">
              <a:buClr>
                <a:schemeClr val="tx1">
                  <a:lumMod val="95000"/>
                  <a:lumOff val="5000"/>
                </a:schemeClr>
              </a:buClr>
              <a:defRPr/>
            </a:pPr>
            <a:r>
              <a:rPr lang="en-US" altLang="zh-TW" dirty="0" smtClean="0">
                <a:solidFill>
                  <a:srgbClr val="0000FF"/>
                </a:solidFill>
              </a:rPr>
              <a:t>TF-IDF</a:t>
            </a:r>
            <a:r>
              <a:rPr lang="en-US" altLang="zh-TW" dirty="0" smtClean="0"/>
              <a:t> </a:t>
            </a:r>
            <a:r>
              <a:rPr lang="en-US" altLang="zh-TW" dirty="0"/>
              <a:t>is a numerical statistic that is intended to reflect how important a word is to a document in a collection or corpus </a:t>
            </a:r>
            <a:r>
              <a:rPr lang="en-US" altLang="zh-TW" sz="1600" dirty="0">
                <a:solidFill>
                  <a:schemeClr val="tx1">
                    <a:lumMod val="50000"/>
                    <a:lumOff val="50000"/>
                  </a:schemeClr>
                </a:solidFill>
              </a:rPr>
              <a:t>(</a:t>
            </a:r>
            <a:r>
              <a:rPr lang="en-US" altLang="zh-TW" sz="1600" dirty="0" err="1">
                <a:solidFill>
                  <a:schemeClr val="tx1">
                    <a:lumMod val="50000"/>
                    <a:lumOff val="50000"/>
                  </a:schemeClr>
                </a:solidFill>
              </a:rPr>
              <a:t>Aizawa</a:t>
            </a:r>
            <a:r>
              <a:rPr lang="en-US" altLang="zh-TW" sz="1600" dirty="0">
                <a:solidFill>
                  <a:schemeClr val="tx1">
                    <a:lumMod val="50000"/>
                    <a:lumOff val="50000"/>
                  </a:schemeClr>
                </a:solidFill>
              </a:rPr>
              <a:t>, 2003</a:t>
            </a:r>
            <a:r>
              <a:rPr lang="en-US" altLang="zh-TW" sz="1600" dirty="0" smtClean="0">
                <a:solidFill>
                  <a:schemeClr val="tx1">
                    <a:lumMod val="50000"/>
                    <a:lumOff val="50000"/>
                  </a:schemeClr>
                </a:solidFill>
              </a:rPr>
              <a:t>)</a:t>
            </a:r>
          </a:p>
          <a:p>
            <a:pPr lvl="1">
              <a:buClr>
                <a:schemeClr val="tx1">
                  <a:lumMod val="95000"/>
                  <a:lumOff val="5000"/>
                </a:schemeClr>
              </a:buClr>
              <a:defRPr/>
            </a:pPr>
            <a:endParaRPr lang="en-US" altLang="zh-TW" sz="1600" dirty="0">
              <a:solidFill>
                <a:schemeClr val="tx1">
                  <a:lumMod val="50000"/>
                  <a:lumOff val="50000"/>
                </a:schemeClr>
              </a:solidFill>
            </a:endParaRPr>
          </a:p>
        </p:txBody>
      </p:sp>
      <p:sp>
        <p:nvSpPr>
          <p:cNvPr id="24578" name="標題 1"/>
          <p:cNvSpPr>
            <a:spLocks noGrp="1"/>
          </p:cNvSpPr>
          <p:nvPr>
            <p:ph type="title"/>
          </p:nvPr>
        </p:nvSpPr>
        <p:spPr>
          <a:xfrm>
            <a:off x="0" y="13844"/>
            <a:ext cx="9143999" cy="1143001"/>
          </a:xfrm>
        </p:spPr>
        <p:txBody>
          <a:bodyPr/>
          <a:lstStyle/>
          <a:p>
            <a:r>
              <a:rPr lang="en-US" altLang="zh-TW" dirty="0" smtClean="0"/>
              <a:t>Literature: Text </a:t>
            </a:r>
            <a:r>
              <a:rPr lang="en-US" altLang="zh-TW" dirty="0"/>
              <a:t>Mining </a:t>
            </a:r>
            <a:r>
              <a:rPr lang="en-US" altLang="zh-TW" dirty="0" smtClean="0"/>
              <a:t>Techniques</a:t>
            </a:r>
            <a:endParaRPr lang="en-US" altLang="zh-TW" dirty="0"/>
          </a:p>
        </p:txBody>
      </p:sp>
      <p:sp>
        <p:nvSpPr>
          <p:cNvPr id="24580"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9DCA4326-A28E-4B28-9E39-D1C7E5C977CD}" type="slidenum">
              <a:rPr kumimoji="0" lang="en-US" altLang="zh-TW" sz="1400" smtClean="0">
                <a:ea typeface="新細明體" panose="02020500000000000000" pitchFamily="18" charset="-120"/>
              </a:rPr>
              <a:pPr>
                <a:spcBef>
                  <a:spcPct val="0"/>
                </a:spcBef>
                <a:buFontTx/>
                <a:buNone/>
              </a:pPr>
              <a:t>8</a:t>
            </a:fld>
            <a:endParaRPr kumimoji="0" lang="en-US" altLang="zh-TW" sz="1400">
              <a:ea typeface="新細明體" panose="02020500000000000000" pitchFamily="18" charset="-120"/>
            </a:endParaRPr>
          </a:p>
        </p:txBody>
      </p:sp>
    </p:spTree>
    <p:extLst>
      <p:ext uri="{BB962C8B-B14F-4D97-AF65-F5344CB8AC3E}">
        <p14:creationId xmlns:p14="http://schemas.microsoft.com/office/powerpoint/2010/main" val="9098384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標題 1"/>
          <p:cNvSpPr>
            <a:spLocks noGrp="1"/>
          </p:cNvSpPr>
          <p:nvPr>
            <p:ph type="title"/>
          </p:nvPr>
        </p:nvSpPr>
        <p:spPr>
          <a:xfrm>
            <a:off x="0" y="-26988"/>
            <a:ext cx="9108504" cy="1143001"/>
          </a:xfrm>
        </p:spPr>
        <p:txBody>
          <a:bodyPr/>
          <a:lstStyle/>
          <a:p>
            <a:r>
              <a:rPr lang="en-US" altLang="zh-TW" dirty="0" smtClean="0"/>
              <a:t>Literature: Social </a:t>
            </a:r>
            <a:r>
              <a:rPr lang="en-US" altLang="zh-TW" dirty="0"/>
              <a:t>influence</a:t>
            </a:r>
          </a:p>
        </p:txBody>
      </p:sp>
      <p:sp>
        <p:nvSpPr>
          <p:cNvPr id="3" name="內容版面配置區 2"/>
          <p:cNvSpPr>
            <a:spLocks noGrp="1"/>
          </p:cNvSpPr>
          <p:nvPr>
            <p:ph idx="1"/>
          </p:nvPr>
        </p:nvSpPr>
        <p:spPr>
          <a:xfrm>
            <a:off x="457200" y="1196975"/>
            <a:ext cx="8229600" cy="5112345"/>
          </a:xfrm>
        </p:spPr>
        <p:txBody>
          <a:bodyPr/>
          <a:lstStyle/>
          <a:p>
            <a:pPr>
              <a:buClr>
                <a:schemeClr val="tx1">
                  <a:lumMod val="95000"/>
                  <a:lumOff val="5000"/>
                </a:schemeClr>
              </a:buClr>
              <a:defRPr/>
            </a:pPr>
            <a:r>
              <a:rPr lang="en-US" altLang="zh-TW" dirty="0"/>
              <a:t>The quality of user-generated content varies drastically from excellence to abuse and </a:t>
            </a:r>
            <a:r>
              <a:rPr lang="en-US" altLang="zh-TW" dirty="0" smtClean="0"/>
              <a:t>spam. The credibility of content authors need to be measured </a:t>
            </a:r>
            <a:r>
              <a:rPr lang="en-US" altLang="zh-TW" sz="2000" dirty="0">
                <a:solidFill>
                  <a:schemeClr val="bg1">
                    <a:lumMod val="65000"/>
                  </a:schemeClr>
                </a:solidFill>
              </a:rPr>
              <a:t>(</a:t>
            </a:r>
            <a:r>
              <a:rPr lang="en-US" altLang="zh-TW" sz="2000" dirty="0" err="1">
                <a:solidFill>
                  <a:schemeClr val="bg1">
                    <a:lumMod val="65000"/>
                  </a:schemeClr>
                </a:solidFill>
              </a:rPr>
              <a:t>Jeong</a:t>
            </a:r>
            <a:r>
              <a:rPr lang="en-US" altLang="zh-TW" sz="2000" dirty="0">
                <a:solidFill>
                  <a:schemeClr val="bg1">
                    <a:lumMod val="65000"/>
                  </a:schemeClr>
                </a:solidFill>
              </a:rPr>
              <a:t> et al. 2016</a:t>
            </a:r>
            <a:r>
              <a:rPr lang="en-US" altLang="zh-TW" sz="2000" dirty="0" smtClean="0">
                <a:solidFill>
                  <a:schemeClr val="bg1">
                    <a:lumMod val="65000"/>
                  </a:schemeClr>
                </a:solidFill>
              </a:rPr>
              <a:t>)</a:t>
            </a:r>
            <a:endParaRPr lang="en-US" altLang="zh-TW" dirty="0" smtClean="0">
              <a:solidFill>
                <a:schemeClr val="bg1">
                  <a:lumMod val="65000"/>
                </a:schemeClr>
              </a:solidFill>
            </a:endParaRPr>
          </a:p>
          <a:p>
            <a:pPr marL="0" indent="0">
              <a:buClr>
                <a:schemeClr val="tx1">
                  <a:lumMod val="95000"/>
                  <a:lumOff val="5000"/>
                </a:schemeClr>
              </a:buClr>
              <a:buNone/>
              <a:defRPr/>
            </a:pPr>
            <a:endParaRPr lang="en-US" altLang="zh-TW" dirty="0"/>
          </a:p>
          <a:p>
            <a:pPr>
              <a:buClr>
                <a:schemeClr val="tx1">
                  <a:lumMod val="95000"/>
                  <a:lumOff val="5000"/>
                </a:schemeClr>
              </a:buClr>
              <a:defRPr/>
            </a:pPr>
            <a:r>
              <a:rPr lang="en-US" altLang="zh-TW" dirty="0" smtClean="0">
                <a:solidFill>
                  <a:srgbClr val="0000FF"/>
                </a:solidFill>
              </a:rPr>
              <a:t>User </a:t>
            </a:r>
            <a:r>
              <a:rPr lang="en-US" altLang="zh-TW" dirty="0">
                <a:solidFill>
                  <a:srgbClr val="0000FF"/>
                </a:solidFill>
              </a:rPr>
              <a:t>influence </a:t>
            </a:r>
            <a:r>
              <a:rPr lang="en-US" altLang="zh-TW" dirty="0"/>
              <a:t>in the social </a:t>
            </a:r>
            <a:r>
              <a:rPr lang="en-US" altLang="zh-TW" dirty="0" smtClean="0"/>
              <a:t>network can be analyzed </a:t>
            </a:r>
            <a:r>
              <a:rPr lang="en-US" altLang="zh-TW" dirty="0"/>
              <a:t>in terms of popularity, centrality, content value, contribution and activity</a:t>
            </a:r>
            <a:r>
              <a:rPr lang="en-US" altLang="zh-TW" dirty="0" smtClean="0"/>
              <a:t>.</a:t>
            </a:r>
            <a:r>
              <a:rPr lang="en-US" altLang="zh-TW" dirty="0"/>
              <a:t> </a:t>
            </a:r>
            <a:r>
              <a:rPr lang="en-US" altLang="zh-TW" sz="2000" dirty="0">
                <a:solidFill>
                  <a:schemeClr val="bg1">
                    <a:lumMod val="65000"/>
                  </a:schemeClr>
                </a:solidFill>
              </a:rPr>
              <a:t>(Hu et al. 2018</a:t>
            </a:r>
            <a:r>
              <a:rPr lang="en-US" altLang="zh-TW" sz="2000" dirty="0" smtClean="0">
                <a:solidFill>
                  <a:schemeClr val="bg1">
                    <a:lumMod val="65000"/>
                  </a:schemeClr>
                </a:solidFill>
              </a:rPr>
              <a:t>)</a:t>
            </a:r>
          </a:p>
          <a:p>
            <a:pPr>
              <a:buClr>
                <a:schemeClr val="tx1">
                  <a:lumMod val="95000"/>
                  <a:lumOff val="5000"/>
                </a:schemeClr>
              </a:buClr>
              <a:defRPr/>
            </a:pPr>
            <a:endParaRPr lang="en-US" altLang="zh-TW" sz="2000" dirty="0" smtClean="0">
              <a:solidFill>
                <a:schemeClr val="bg1">
                  <a:lumMod val="65000"/>
                </a:schemeClr>
              </a:solidFill>
            </a:endParaRPr>
          </a:p>
          <a:p>
            <a:pPr>
              <a:buClr>
                <a:schemeClr val="tx1">
                  <a:lumMod val="95000"/>
                  <a:lumOff val="5000"/>
                </a:schemeClr>
              </a:buClr>
              <a:defRPr/>
            </a:pPr>
            <a:r>
              <a:rPr lang="en-US" altLang="zh-TW" dirty="0"/>
              <a:t>The effect of activity </a:t>
            </a:r>
            <a:r>
              <a:rPr lang="en-US" altLang="zh-TW" dirty="0" smtClean="0"/>
              <a:t>level </a:t>
            </a:r>
            <a:r>
              <a:rPr lang="en-US" altLang="zh-TW" dirty="0"/>
              <a:t>on influencing power is stronger for those with </a:t>
            </a:r>
            <a:r>
              <a:rPr lang="en-US" altLang="zh-TW" dirty="0">
                <a:solidFill>
                  <a:srgbClr val="0000FF"/>
                </a:solidFill>
              </a:rPr>
              <a:t>high</a:t>
            </a:r>
            <a:r>
              <a:rPr lang="en-US" altLang="zh-TW" dirty="0"/>
              <a:t> strength of transactional connectivity than for those with low </a:t>
            </a:r>
            <a:r>
              <a:rPr lang="en-US" altLang="zh-TW" dirty="0" smtClean="0"/>
              <a:t>strength </a:t>
            </a:r>
            <a:r>
              <a:rPr lang="it-IT" altLang="zh-TW" dirty="0" smtClean="0">
                <a:solidFill>
                  <a:schemeClr val="bg1">
                    <a:lumMod val="65000"/>
                  </a:schemeClr>
                </a:solidFill>
              </a:rPr>
              <a:t>(</a:t>
            </a:r>
            <a:r>
              <a:rPr lang="it-IT" altLang="zh-TW" dirty="0">
                <a:solidFill>
                  <a:schemeClr val="bg1">
                    <a:lumMod val="65000"/>
                  </a:schemeClr>
                </a:solidFill>
              </a:rPr>
              <a:t>Pir Mohammadiani et al. 2017)</a:t>
            </a:r>
            <a:endParaRPr lang="en-US" altLang="zh-TW" dirty="0">
              <a:solidFill>
                <a:schemeClr val="bg1">
                  <a:lumMod val="65000"/>
                </a:schemeClr>
              </a:solidFill>
            </a:endParaRPr>
          </a:p>
          <a:p>
            <a:pPr>
              <a:buClr>
                <a:schemeClr val="tx1">
                  <a:lumMod val="95000"/>
                  <a:lumOff val="5000"/>
                </a:schemeClr>
              </a:buClr>
              <a:defRPr/>
            </a:pPr>
            <a:endParaRPr lang="zh-TW" altLang="en-US" sz="1800" dirty="0">
              <a:solidFill>
                <a:schemeClr val="bg1">
                  <a:lumMod val="65000"/>
                </a:schemeClr>
              </a:solidFill>
            </a:endParaRPr>
          </a:p>
        </p:txBody>
      </p:sp>
      <p:sp>
        <p:nvSpPr>
          <p:cNvPr id="20484"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CD1B342C-6839-4A31-AD7C-61A8EC56CE88}" type="slidenum">
              <a:rPr kumimoji="0" lang="en-US" altLang="zh-TW" sz="1400" smtClean="0">
                <a:ea typeface="新細明體" panose="02020500000000000000" pitchFamily="18" charset="-120"/>
              </a:rPr>
              <a:pPr>
                <a:spcBef>
                  <a:spcPct val="0"/>
                </a:spcBef>
                <a:buFontTx/>
                <a:buNone/>
              </a:pPr>
              <a:t>9</a:t>
            </a:fld>
            <a:endParaRPr kumimoji="0" lang="en-US" altLang="zh-TW" sz="1400">
              <a:ea typeface="新細明體" panose="02020500000000000000" pitchFamily="18" charset="-120"/>
            </a:endParaRPr>
          </a:p>
        </p:txBody>
      </p:sp>
    </p:spTree>
    <p:extLst>
      <p:ext uri="{BB962C8B-B14F-4D97-AF65-F5344CB8AC3E}">
        <p14:creationId xmlns:p14="http://schemas.microsoft.com/office/powerpoint/2010/main" val="2149359971"/>
      </p:ext>
    </p:extLst>
  </p:cSld>
  <p:clrMapOvr>
    <a:masterClrMapping/>
  </p:clrMapOvr>
  <p:timing>
    <p:tnLst>
      <p:par>
        <p:cTn id="1" dur="indefinite" restart="never" nodeType="tmRoot"/>
      </p:par>
    </p:tnLst>
  </p:timing>
</p:sld>
</file>

<file path=ppt/theme/theme1.xml><?xml version="1.0" encoding="utf-8"?>
<a:theme xmlns:a="http://schemas.openxmlformats.org/drawingml/2006/main" name="SE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BI">
      <a:majorFont>
        <a:latin typeface="Arial"/>
        <a:ea typeface="標楷體"/>
        <a:cs typeface=""/>
      </a:majorFont>
      <a:minorFont>
        <a:latin typeface="Arial"/>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SEAD</Template>
  <TotalTime>26532</TotalTime>
  <Words>7694</Words>
  <Application>Microsoft Office PowerPoint</Application>
  <PresentationFormat>如螢幕大小 (4:3)</PresentationFormat>
  <Paragraphs>1117</Paragraphs>
  <Slides>48</Slides>
  <Notes>48</Notes>
  <HiddenSlides>0</HiddenSlides>
  <MMClips>0</MMClips>
  <ScaleCrop>false</ScaleCrop>
  <HeadingPairs>
    <vt:vector size="6" baseType="variant">
      <vt:variant>
        <vt:lpstr>使用字型</vt:lpstr>
      </vt:variant>
      <vt:variant>
        <vt:i4>9</vt:i4>
      </vt:variant>
      <vt:variant>
        <vt:lpstr>佈景主題</vt:lpstr>
      </vt:variant>
      <vt:variant>
        <vt:i4>1</vt:i4>
      </vt:variant>
      <vt:variant>
        <vt:lpstr>投影片標題</vt:lpstr>
      </vt:variant>
      <vt:variant>
        <vt:i4>48</vt:i4>
      </vt:variant>
    </vt:vector>
  </HeadingPairs>
  <TitlesOfParts>
    <vt:vector size="58" baseType="lpstr">
      <vt:lpstr>標楷體</vt:lpstr>
      <vt:lpstr>標楷體</vt:lpstr>
      <vt:lpstr>Mangal</vt:lpstr>
      <vt:lpstr>新細明體</vt:lpstr>
      <vt:lpstr>Arial</vt:lpstr>
      <vt:lpstr>Calibri</vt:lpstr>
      <vt:lpstr>Cambria Math</vt:lpstr>
      <vt:lpstr>Times New Roman</vt:lpstr>
      <vt:lpstr>Wingdings</vt:lpstr>
      <vt:lpstr>SEAD</vt:lpstr>
      <vt:lpstr> A Collective Intelligence Mechanism of Portfolio Recommendation for Investment Clubs </vt:lpstr>
      <vt:lpstr>Agenda</vt:lpstr>
      <vt:lpstr>Background</vt:lpstr>
      <vt:lpstr>Motivation</vt:lpstr>
      <vt:lpstr>Research Problems</vt:lpstr>
      <vt:lpstr>Research Goals</vt:lpstr>
      <vt:lpstr>Literature: Collective Intelligence in Finance</vt:lpstr>
      <vt:lpstr>Literature: Text Mining Techniques</vt:lpstr>
      <vt:lpstr>Literature: Social influence</vt:lpstr>
      <vt:lpstr>Literature: RNN method and LSTM Architecture</vt:lpstr>
      <vt:lpstr> System Framework : Process</vt:lpstr>
      <vt:lpstr>System Framework: Components</vt:lpstr>
      <vt:lpstr>Extract-Transform-Load Module (ETL model)</vt:lpstr>
      <vt:lpstr>System Framework</vt:lpstr>
      <vt:lpstr>Opinion Analysis Module  </vt:lpstr>
      <vt:lpstr>Opinion Analysis Module </vt:lpstr>
      <vt:lpstr>System Framework</vt:lpstr>
      <vt:lpstr>Personal Analysis Module</vt:lpstr>
      <vt:lpstr>Personal Analysis Module</vt:lpstr>
      <vt:lpstr>Personal Analysis Module</vt:lpstr>
      <vt:lpstr>Personal Analysis Module</vt:lpstr>
      <vt:lpstr>System Framework</vt:lpstr>
      <vt:lpstr>Stock Trend Analysis Module</vt:lpstr>
      <vt:lpstr>Stock Trend Analysis Module</vt:lpstr>
      <vt:lpstr>System Framework</vt:lpstr>
      <vt:lpstr>Investment Portfolio Generating Engine</vt:lpstr>
      <vt:lpstr>Investment Portfolio  Generating Engine</vt:lpstr>
      <vt:lpstr>Investment Portfolio  Construction Module</vt:lpstr>
      <vt:lpstr> Experiment: Flow of Analysis</vt:lpstr>
      <vt:lpstr>Data Collection</vt:lpstr>
      <vt:lpstr>Data Collection</vt:lpstr>
      <vt:lpstr>Data Cleaning</vt:lpstr>
      <vt:lpstr>Opinion Analysis: Sentiment Score</vt:lpstr>
      <vt:lpstr>Opinion Analysis: Keyword Score</vt:lpstr>
      <vt:lpstr>Personal Analysis: example</vt:lpstr>
      <vt:lpstr>Stock Trend Analysis and Club Risk Preference</vt:lpstr>
      <vt:lpstr>Recommendation Lists</vt:lpstr>
      <vt:lpstr>Evaluation</vt:lpstr>
      <vt:lpstr>Holding Period Return</vt:lpstr>
      <vt:lpstr>Holding Period Return</vt:lpstr>
      <vt:lpstr>Holding Period Return</vt:lpstr>
      <vt:lpstr>Sharp Ratio</vt:lpstr>
      <vt:lpstr>Jensen Ratio</vt:lpstr>
      <vt:lpstr>Treynor Ratio</vt:lpstr>
      <vt:lpstr>Evaluation Summaries</vt:lpstr>
      <vt:lpstr>Research Contributions</vt:lpstr>
      <vt:lpstr>Future Works</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Combining Mobile Intelligence with Formation Mechanism for Group Commerce 結合行動智慧之群體商務組構機制</dc:title>
  <dc:creator>DL</dc:creator>
  <cp:lastModifiedBy>ymli</cp:lastModifiedBy>
  <cp:revision>1614</cp:revision>
  <cp:lastPrinted>2016-12-31T09:24:12Z</cp:lastPrinted>
  <dcterms:created xsi:type="dcterms:W3CDTF">2009-06-16T08:28:11Z</dcterms:created>
  <dcterms:modified xsi:type="dcterms:W3CDTF">2018-06-23T13:29:28Z</dcterms:modified>
</cp:coreProperties>
</file>