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heme/themeOverride1.xml" ContentType="application/vnd.openxmlformats-officedocument.themeOverr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72" r:id="rId1"/>
  </p:sldMasterIdLst>
  <p:notesMasterIdLst>
    <p:notesMasterId r:id="rId32"/>
  </p:notesMasterIdLst>
  <p:handoutMasterIdLst>
    <p:handoutMasterId r:id="rId33"/>
  </p:handoutMasterIdLst>
  <p:sldIdLst>
    <p:sldId id="256" r:id="rId2"/>
    <p:sldId id="774" r:id="rId3"/>
    <p:sldId id="802" r:id="rId4"/>
    <p:sldId id="500" r:id="rId5"/>
    <p:sldId id="624" r:id="rId6"/>
    <p:sldId id="751" r:id="rId7"/>
    <p:sldId id="813" r:id="rId8"/>
    <p:sldId id="752" r:id="rId9"/>
    <p:sldId id="814" r:id="rId10"/>
    <p:sldId id="754" r:id="rId11"/>
    <p:sldId id="756" r:id="rId12"/>
    <p:sldId id="815" r:id="rId13"/>
    <p:sldId id="757" r:id="rId14"/>
    <p:sldId id="758" r:id="rId15"/>
    <p:sldId id="760" r:id="rId16"/>
    <p:sldId id="761" r:id="rId17"/>
    <p:sldId id="762" r:id="rId18"/>
    <p:sldId id="759" r:id="rId19"/>
    <p:sldId id="763" r:id="rId20"/>
    <p:sldId id="764" r:id="rId21"/>
    <p:sldId id="817" r:id="rId22"/>
    <p:sldId id="816" r:id="rId23"/>
    <p:sldId id="765" r:id="rId24"/>
    <p:sldId id="773" r:id="rId25"/>
    <p:sldId id="775" r:id="rId26"/>
    <p:sldId id="787" r:id="rId27"/>
    <p:sldId id="798" r:id="rId28"/>
    <p:sldId id="792" r:id="rId29"/>
    <p:sldId id="799" r:id="rId30"/>
    <p:sldId id="293" r:id="rId31"/>
  </p:sldIdLst>
  <p:sldSz cx="9144000" cy="6858000" type="screen4x3"/>
  <p:notesSz cx="9928225" cy="6797675"/>
  <p:defaultTextStyle>
    <a:defPPr>
      <a:defRPr lang="zh-TW"/>
    </a:defPPr>
    <a:lvl1pPr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yen lin" initials="yl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FDF7DB"/>
    <a:srgbClr val="FF0000"/>
    <a:srgbClr val="003300"/>
    <a:srgbClr val="953735"/>
    <a:srgbClr val="2D4E77"/>
    <a:srgbClr val="56426E"/>
    <a:srgbClr val="5C96A6"/>
    <a:srgbClr val="006666"/>
    <a:srgbClr val="33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B4B98B0-60AC-42C2-AFA5-B58CD77FA1E5}" styleName="淺色樣式 1 - 輔色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無樣式、無格線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93296810-A885-4BE3-A3E7-6D5BEEA58F35}" styleName="中等深淺樣式 2 - 輔色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68D230F3-CF80-4859-8CE7-A43EE81993B5}" styleName="淺色樣式 1 - 輔色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3C2FFA5D-87B4-456A-9821-1D502468CF0F}" styleName="佈景主題樣式 1 - 輔色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940675A-B579-460E-94D1-54222C63F5DA}" styleName="無樣式、表格格線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7DF18680-E054-41AD-8BC1-D1AEF772440D}" styleName="中等深淺樣式 2 - 輔色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B301B821-A1FF-4177-AEE7-76D212191A09}" styleName="中等深淺樣式 1 - 輔色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35758FB7-9AC5-4552-8A53-C91805E547FA}" styleName="佈景主題樣式 1 - 輔色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08FB837D-C827-4EFA-A057-4D05807E0F7C}" styleName="佈景主題樣式 1 - 輔色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5A111915-BE36-4E01-A7E5-04B1672EAD32}" styleName="淺色樣式 2 - 輔色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912C8C85-51F0-491E-9774-3900AFEF0FD7}" styleName="淺色樣式 2 - 輔色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72833802-FEF1-4C79-8D5D-14CF1EAF98D9}" styleName="淺色樣式 2 - 輔色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69012ECD-51FC-41F1-AA8D-1B2483CD663E}" styleName="淺色樣式 2 - 輔色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D113A9D2-9D6B-4929-AA2D-F23B5EE8CBE7}" styleName="佈景主題樣式 2 - 輔色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E25E649-3F16-4E02-A733-19D2CDBF48F0}" styleName="中等深淺樣式 3 - 輔色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中等深淺樣式 2 - 輔色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中等深淺樣式 2 - 輔色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中等深淺樣式 2 - 輔色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D27102A9-8310-4765-A935-A1911B00CA55}" styleName="淺色樣式 1 - 輔色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FABFCF23-3B69-468F-B69F-88F6DE6A72F2}" styleName="中等深淺樣式 1 - 輔色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10A1B5D5-9B99-4C35-A422-299274C87663}" styleName="中等深淺樣式 1 - 輔色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616DA210-FB5B-4158-B5E0-FEB733F419BA}" styleName="淺色樣式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FD0F851-EC5A-4D38-B0AD-8093EC10F338}" styleName="淺色樣式 1 - 輔色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712" autoAdjust="0"/>
    <p:restoredTop sz="87997" autoAdjust="0"/>
  </p:normalViewPr>
  <p:slideViewPr>
    <p:cSldViewPr>
      <p:cViewPr varScale="1">
        <p:scale>
          <a:sx n="71" d="100"/>
          <a:sy n="71" d="100"/>
        </p:scale>
        <p:origin x="610" y="55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35046"/>
    </p:cViewPr>
  </p:outlin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handoutMaster" Target="handoutMasters/handoutMaster1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4301767" cy="33944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kumimoji="0"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5624137" y="0"/>
            <a:ext cx="4301767" cy="33944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kumimoji="0"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6E129AE5-22D6-4364-AF55-6D330072A38D}" type="datetimeFigureOut">
              <a:rPr lang="zh-TW" altLang="en-US"/>
              <a:pPr>
                <a:defRPr/>
              </a:pPr>
              <a:t>2024/5/24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2" y="6457139"/>
            <a:ext cx="4301767" cy="33944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kumimoji="0"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3"/>
          </p:nvPr>
        </p:nvSpPr>
        <p:spPr>
          <a:xfrm>
            <a:off x="5624137" y="6457139"/>
            <a:ext cx="4301767" cy="339448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kumimoji="0" sz="120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0C70AFEF-A272-4789-8B70-4FBADF809093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0123892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4301767" cy="33944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kumimoji="0"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5624137" y="0"/>
            <a:ext cx="4301767" cy="33944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kumimoji="0"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C2F7F30A-5155-47F0-97B6-77DCA7142C37}" type="datetimeFigureOut">
              <a:rPr lang="zh-TW" altLang="en-US"/>
              <a:pPr>
                <a:defRPr/>
              </a:pPr>
              <a:t>2024/5/24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3263900" y="509588"/>
            <a:ext cx="3400425" cy="25495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TW" altLang="en-US" noProof="0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992360" y="3229115"/>
            <a:ext cx="7943509" cy="30583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noProof="0"/>
              <a:t>按一下以編輯母片文字樣式</a:t>
            </a:r>
          </a:p>
          <a:p>
            <a:pPr lvl="1"/>
            <a:r>
              <a:rPr lang="zh-TW" altLang="en-US" noProof="0"/>
              <a:t>第二層</a:t>
            </a:r>
          </a:p>
          <a:p>
            <a:pPr lvl="2"/>
            <a:r>
              <a:rPr lang="zh-TW" altLang="en-US" noProof="0"/>
              <a:t>第三層</a:t>
            </a:r>
          </a:p>
          <a:p>
            <a:pPr lvl="3"/>
            <a:r>
              <a:rPr lang="zh-TW" altLang="en-US" noProof="0"/>
              <a:t>第四層</a:t>
            </a:r>
          </a:p>
          <a:p>
            <a:pPr lvl="4"/>
            <a:r>
              <a:rPr lang="zh-TW" altLang="en-US" noProof="0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2" y="6457139"/>
            <a:ext cx="4301767" cy="33944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kumimoji="0"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5624137" y="6457139"/>
            <a:ext cx="4301767" cy="339448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kumimoji="0" sz="120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D4B07956-BC10-4EE7-B12A-0C719A5476FB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5913310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3" name="備忘稿版面配置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zh-TW" altLang="en-US" dirty="0"/>
              <a:t>各位教授大家好</a:t>
            </a:r>
            <a:endParaRPr lang="en-US" altLang="zh-TW" dirty="0"/>
          </a:p>
          <a:p>
            <a:r>
              <a:rPr lang="zh-TW" altLang="en-US" dirty="0"/>
              <a:t>我是</a:t>
            </a:r>
            <a:r>
              <a:rPr lang="zh-CN" altLang="en-US" dirty="0"/>
              <a:t>陳</a:t>
            </a:r>
            <a:r>
              <a:rPr lang="zh-TW" altLang="en-US" dirty="0"/>
              <a:t>祈勳</a:t>
            </a:r>
            <a:endParaRPr lang="en-US" altLang="zh-TW" dirty="0"/>
          </a:p>
          <a:p>
            <a:r>
              <a:rPr lang="zh-TW" altLang="en-US" dirty="0"/>
              <a:t>我的指導教授是李永銘博士</a:t>
            </a:r>
            <a:endParaRPr lang="en-US" altLang="zh-TW" dirty="0"/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dirty="0"/>
              <a:t>我的論文題目是</a:t>
            </a:r>
            <a:r>
              <a:rPr lang="zh-TW" altLang="en-US" sz="1200" b="1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開源軟體群眾外包之任務偵測及導師推薦機制</a:t>
            </a:r>
            <a:endParaRPr lang="en-US" altLang="zh-TW" sz="1200" b="1" kern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altLang="zh-TW" dirty="0"/>
          </a:p>
        </p:txBody>
      </p:sp>
      <p:sp>
        <p:nvSpPr>
          <p:cNvPr id="5124" name="投影片編號版面配置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fld id="{4E7952A8-C899-4747-A8A3-97C330B93D55}" type="slidenum">
              <a:rPr kumimoji="0" lang="zh-TW" altLang="en-US" smtClean="0">
                <a:latin typeface="Calibri" panose="020F0502020204030204" pitchFamily="34" charset="0"/>
              </a:rPr>
              <a:pPr/>
              <a:t>1</a:t>
            </a:fld>
            <a:endParaRPr kumimoji="0" lang="zh-TW" altLang="en-US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073686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/>
              <a:t>首先是針對</a:t>
            </a:r>
            <a:r>
              <a:rPr lang="en-US" altLang="zh-TW" dirty="0"/>
              <a:t>issue report</a:t>
            </a:r>
            <a:r>
              <a:rPr lang="zh-TW" altLang="en-US" dirty="0"/>
              <a:t>的標題和內容描述做文字上的分析</a:t>
            </a:r>
            <a:r>
              <a:rPr lang="en-US" altLang="zh-TW" dirty="0"/>
              <a:t>:</a:t>
            </a:r>
          </a:p>
          <a:p>
            <a:r>
              <a:rPr lang="zh-TW" altLang="en-US" dirty="0"/>
              <a:t>先前的文獻指出將文字轉成向量或數值可以有效地分析</a:t>
            </a:r>
            <a:r>
              <a:rPr lang="en-US" altLang="zh-TW" dirty="0"/>
              <a:t>issue report</a:t>
            </a:r>
            <a:r>
              <a:rPr lang="zh-TW" altLang="en-US" dirty="0"/>
              <a:t>。</a:t>
            </a:r>
            <a:endParaRPr lang="en-US" altLang="zh-TW" dirty="0"/>
          </a:p>
          <a:p>
            <a:r>
              <a:rPr lang="zh-TW" altLang="en-US" dirty="0"/>
              <a:t>所以我們採用了</a:t>
            </a:r>
            <a:r>
              <a:rPr lang="en-US" altLang="zh-TW" dirty="0"/>
              <a:t>Word2Vec</a:t>
            </a:r>
            <a:r>
              <a:rPr lang="zh-TW" altLang="en-US" dirty="0"/>
              <a:t>以及</a:t>
            </a:r>
            <a:r>
              <a:rPr lang="en-US" altLang="zh-TW" dirty="0"/>
              <a:t>TF-IDF</a:t>
            </a:r>
            <a:r>
              <a:rPr lang="zh-TW" altLang="en-US" dirty="0"/>
              <a:t>兩種轉向量的方法</a:t>
            </a:r>
            <a:endParaRPr lang="en-US" altLang="zh-TW" dirty="0"/>
          </a:p>
          <a:p>
            <a:r>
              <a:rPr lang="en-US" altLang="zh-TW" dirty="0"/>
              <a:t>Word2vect</a:t>
            </a:r>
            <a:r>
              <a:rPr lang="zh-TW" altLang="en-US" dirty="0"/>
              <a:t>是將許多單詞組成的句子轉換為代表的單詞向量，並以數值資料作為後續的應用。</a:t>
            </a:r>
          </a:p>
          <a:p>
            <a:r>
              <a:rPr lang="en-US" altLang="zh-TW" dirty="0"/>
              <a:t>TF-IDF</a:t>
            </a:r>
            <a:r>
              <a:rPr lang="zh-TW" altLang="en-US" dirty="0"/>
              <a:t>的方法是透過單詞在文件及詞庫中出現的頻率來決定字詞的重要性，最後將重要的字詞轉成向量。</a:t>
            </a:r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4B07956-BC10-4EE7-B12A-0C719A5476FB}" type="slidenum">
              <a:rPr lang="zh-TW" altLang="en-US" smtClean="0"/>
              <a:pPr>
                <a:defRPr/>
              </a:pPr>
              <a:t>10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1681543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/>
              <a:t>這個模組最後一部分，我們進行情緒的分析</a:t>
            </a:r>
            <a:r>
              <a:rPr lang="en-US" altLang="zh-TW" dirty="0"/>
              <a:t>:</a:t>
            </a:r>
          </a:p>
          <a:p>
            <a:r>
              <a:rPr lang="zh-TW" altLang="en-US" dirty="0"/>
              <a:t>先前有一篇論文指出</a:t>
            </a:r>
            <a:r>
              <a:rPr lang="en-US" altLang="zh-TW" dirty="0"/>
              <a:t>issue report</a:t>
            </a:r>
            <a:r>
              <a:rPr lang="zh-TW" altLang="en-US" dirty="0"/>
              <a:t>的文字描述情緒與他要被處理優先權是有正相關的。</a:t>
            </a:r>
            <a:endParaRPr lang="en-US" altLang="zh-TW" dirty="0"/>
          </a:p>
          <a:p>
            <a:r>
              <a:rPr lang="zh-TW" altLang="en-US" dirty="0"/>
              <a:t>也就是說負面單詞較多的話，被處理的優先權愈高。</a:t>
            </a:r>
            <a:endParaRPr lang="en-US" altLang="zh-TW" dirty="0"/>
          </a:p>
          <a:p>
            <a:r>
              <a:rPr lang="zh-TW" altLang="en-US" dirty="0"/>
              <a:t>而優先權較高的</a:t>
            </a:r>
            <a:r>
              <a:rPr lang="en-US" altLang="zh-TW" dirty="0"/>
              <a:t>issue report</a:t>
            </a:r>
            <a:r>
              <a:rPr lang="zh-TW" altLang="en-US" dirty="0"/>
              <a:t>通常會交由專業的貢獻者來解決。</a:t>
            </a:r>
            <a:endParaRPr lang="en-US" altLang="zh-TW" dirty="0"/>
          </a:p>
          <a:p>
            <a:endParaRPr lang="en-US" altLang="zh-TW" dirty="0"/>
          </a:p>
          <a:p>
            <a:r>
              <a:rPr lang="zh-TW" altLang="en-US" dirty="0"/>
              <a:t>因此根據研究結果，我們考慮的文本的情緒。</a:t>
            </a:r>
            <a:endParaRPr lang="en-US" altLang="zh-TW" dirty="0"/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dirty="0"/>
              <a:t>我們計算了正面單詞與負面單詞數的比率。</a:t>
            </a:r>
          </a:p>
          <a:p>
            <a:r>
              <a:rPr lang="zh-TW" altLang="en-US" dirty="0"/>
              <a:t>還計算了每個</a:t>
            </a:r>
            <a:r>
              <a:rPr lang="en-US" altLang="zh-TW" dirty="0"/>
              <a:t>issue report</a:t>
            </a:r>
            <a:r>
              <a:rPr lang="zh-TW" altLang="en-US" dirty="0"/>
              <a:t>的整段落正負面極性。</a:t>
            </a:r>
          </a:p>
          <a:p>
            <a:r>
              <a:rPr lang="zh-TW" altLang="en-US" strike="sngStrike" dirty="0"/>
              <a:t>原因是有時僅靠文字分析是不夠的，有必要從整體上進行判斷。</a:t>
            </a:r>
          </a:p>
          <a:p>
            <a:endParaRPr lang="en-US" altLang="zh-TW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4B07956-BC10-4EE7-B12A-0C719A5476FB}" type="slidenum">
              <a:rPr lang="zh-TW" altLang="en-US" smtClean="0"/>
              <a:pPr>
                <a:defRPr/>
              </a:pPr>
              <a:t>11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6645606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/>
              <a:t>接著是我們的系統架構</a:t>
            </a:r>
          </a:p>
          <a:p>
            <a:r>
              <a:rPr lang="zh-TW" altLang="en-US" dirty="0"/>
              <a:t>我們的系統可以主要分為四個區塊</a:t>
            </a:r>
          </a:p>
          <a:p>
            <a:r>
              <a:rPr lang="zh-TW" altLang="en-US" dirty="0"/>
              <a:t>第一個區塊是資料的建構，包含資料收集、資料清理及資料前處理</a:t>
            </a:r>
          </a:p>
          <a:p>
            <a:r>
              <a:rPr lang="zh-TW" altLang="en-US" dirty="0"/>
              <a:t>第二區塊是</a:t>
            </a:r>
            <a:r>
              <a:rPr lang="en-US" altLang="zh-TW" dirty="0"/>
              <a:t>Issue report</a:t>
            </a:r>
            <a:r>
              <a:rPr lang="zh-TW" altLang="en-US" dirty="0"/>
              <a:t>偵測模組 包含文字分析、主題技能分析、情緒分析</a:t>
            </a:r>
            <a:endParaRPr lang="en-US" altLang="zh-TW" dirty="0"/>
          </a:p>
          <a:p>
            <a:r>
              <a:rPr lang="zh-TW" altLang="en-US" b="1" i="0" dirty="0"/>
              <a:t>透過這個模組我們可以找到適合新手的</a:t>
            </a:r>
            <a:r>
              <a:rPr lang="en-US" altLang="zh-TW" b="1" i="0" dirty="0"/>
              <a:t>issue report</a:t>
            </a:r>
            <a:r>
              <a:rPr lang="zh-TW" altLang="en-US" b="1" i="0" dirty="0"/>
              <a:t>也就是新人要處理的任務。</a:t>
            </a:r>
            <a:endParaRPr lang="en-US" altLang="zh-TW" b="1" i="0" dirty="0"/>
          </a:p>
          <a:p>
            <a:endParaRPr lang="en-US" altLang="zh-TW" dirty="0"/>
          </a:p>
          <a:p>
            <a:r>
              <a:rPr lang="zh-TW" altLang="en-US" dirty="0"/>
              <a:t>第三是貢獻者分析區塊 包含候選人選擇、專業分析、社群表現分析</a:t>
            </a:r>
            <a:endParaRPr lang="en-US" altLang="zh-TW" dirty="0"/>
          </a:p>
          <a:p>
            <a:r>
              <a:rPr lang="zh-TW" altLang="en-US" dirty="0"/>
              <a:t>第四區塊是導師推薦引擎 包含匹配分數計算及導師推薦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4B07956-BC10-4EE7-B12A-0C719A5476FB}" type="slidenum">
              <a:rPr lang="zh-TW" altLang="en-US" smtClean="0"/>
              <a:pPr>
                <a:defRPr/>
              </a:pPr>
              <a:t>12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9499515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/>
              <a:t>首先我們選擇了</a:t>
            </a:r>
            <a:r>
              <a:rPr lang="en-US" altLang="zh-TW" dirty="0"/>
              <a:t>Assignee</a:t>
            </a:r>
            <a:r>
              <a:rPr lang="zh-TW" altLang="en-US" dirty="0"/>
              <a:t>和</a:t>
            </a:r>
            <a:r>
              <a:rPr lang="en-US" altLang="zh-TW" dirty="0"/>
              <a:t>Commenter</a:t>
            </a:r>
            <a:r>
              <a:rPr lang="zh-TW" altLang="en-US" dirty="0"/>
              <a:t>當作我們要分析的對象。</a:t>
            </a:r>
            <a:endParaRPr lang="en-US" altLang="zh-TW" dirty="0"/>
          </a:p>
          <a:p>
            <a:r>
              <a:rPr lang="en-US" altLang="zh-TW" dirty="0"/>
              <a:t>Assignee</a:t>
            </a:r>
            <a:r>
              <a:rPr lang="zh-TW" altLang="en-US" dirty="0"/>
              <a:t>是負責解決處理</a:t>
            </a:r>
            <a:r>
              <a:rPr lang="en-US" altLang="zh-TW" dirty="0"/>
              <a:t>issue report</a:t>
            </a:r>
            <a:r>
              <a:rPr lang="zh-TW" altLang="en-US" dirty="0"/>
              <a:t>的貢獻者</a:t>
            </a:r>
            <a:endParaRPr lang="en-US" altLang="zh-TW" dirty="0"/>
          </a:p>
          <a:p>
            <a:r>
              <a:rPr lang="en-US" altLang="zh-TW" dirty="0"/>
              <a:t>Commenter</a:t>
            </a:r>
            <a:r>
              <a:rPr lang="zh-TW" altLang="en-US" dirty="0"/>
              <a:t>則是在</a:t>
            </a:r>
            <a:r>
              <a:rPr lang="en-US" altLang="zh-TW" dirty="0"/>
              <a:t>issue report</a:t>
            </a:r>
            <a:r>
              <a:rPr lang="zh-TW" altLang="en-US" dirty="0"/>
              <a:t>底下留言的貢獻者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4B07956-BC10-4EE7-B12A-0C719A5476FB}" type="slidenum">
              <a:rPr lang="zh-TW" altLang="en-US" smtClean="0"/>
              <a:pPr>
                <a:defRPr/>
              </a:pPr>
              <a:t>13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1182071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/>
              <a:t>接下來我們會進行貢獻者的專業能力分析</a:t>
            </a:r>
            <a:r>
              <a:rPr lang="en-US" altLang="zh-TW" dirty="0"/>
              <a:t>:</a:t>
            </a:r>
          </a:p>
          <a:p>
            <a:r>
              <a:rPr lang="zh-TW" altLang="en-US" dirty="0"/>
              <a:t>那一開始我們需要知道</a:t>
            </a:r>
            <a:r>
              <a:rPr lang="en-US" altLang="zh-TW" dirty="0"/>
              <a:t>Issue Report</a:t>
            </a:r>
            <a:r>
              <a:rPr lang="zh-TW" altLang="en-US" dirty="0"/>
              <a:t>與哪些技能主題有關聯，才能進一步去找有具備這些技能主題的人選。</a:t>
            </a:r>
            <a:endParaRPr lang="en-US" altLang="zh-TW" dirty="0"/>
          </a:p>
          <a:p>
            <a:r>
              <a:rPr lang="zh-TW" altLang="en-US" dirty="0"/>
              <a:t>所以，我們透過</a:t>
            </a:r>
            <a:r>
              <a:rPr lang="en-US" altLang="zh-TW" dirty="0"/>
              <a:t>Issue report</a:t>
            </a:r>
            <a:r>
              <a:rPr lang="zh-TW" altLang="en-US" dirty="0"/>
              <a:t>偵測模組，所建立好的</a:t>
            </a:r>
            <a:r>
              <a:rPr lang="en-US" altLang="zh-TW" dirty="0"/>
              <a:t>LDA</a:t>
            </a:r>
            <a:r>
              <a:rPr lang="zh-TW" altLang="en-US" dirty="0"/>
              <a:t>模型來取得</a:t>
            </a:r>
            <a:r>
              <a:rPr lang="en-US" altLang="zh-TW" dirty="0"/>
              <a:t>Issue report</a:t>
            </a:r>
            <a:r>
              <a:rPr lang="zh-TW" altLang="en-US" dirty="0"/>
              <a:t>的技能主題。</a:t>
            </a:r>
            <a:endParaRPr lang="en-US" altLang="zh-TW" dirty="0"/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4B07956-BC10-4EE7-B12A-0C719A5476FB}" type="slidenum">
              <a:rPr lang="zh-TW" altLang="en-US" smtClean="0"/>
              <a:pPr>
                <a:defRPr/>
              </a:pPr>
              <a:t>14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0353791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/>
              <a:t>下一步</a:t>
            </a:r>
            <a:endParaRPr lang="en-US" altLang="zh-TW" dirty="0"/>
          </a:p>
          <a:p>
            <a:r>
              <a:rPr lang="zh-TW" altLang="en-US" dirty="0"/>
              <a:t>我們會去分析這些貢獻者，就是剛剛提到的</a:t>
            </a:r>
            <a:r>
              <a:rPr lang="en-US" altLang="zh-TW" dirty="0"/>
              <a:t>Assignee</a:t>
            </a:r>
            <a:r>
              <a:rPr lang="zh-TW" altLang="en-US" dirty="0"/>
              <a:t>和</a:t>
            </a:r>
            <a:r>
              <a:rPr lang="en-US" altLang="zh-TW" dirty="0"/>
              <a:t>Commenter</a:t>
            </a:r>
            <a:r>
              <a:rPr lang="zh-TW" altLang="en-US" dirty="0"/>
              <a:t>。</a:t>
            </a:r>
            <a:endParaRPr lang="en-US" altLang="zh-TW" dirty="0"/>
          </a:p>
          <a:p>
            <a:r>
              <a:rPr lang="zh-TW" altLang="en-US" dirty="0"/>
              <a:t>針對他們過去所處理過的</a:t>
            </a:r>
            <a:r>
              <a:rPr lang="en-US" altLang="zh-TW" dirty="0"/>
              <a:t>issue Report</a:t>
            </a:r>
            <a:r>
              <a:rPr lang="zh-TW" altLang="en-US" dirty="0"/>
              <a:t>來評估他擅長的技能主題。</a:t>
            </a:r>
            <a:endParaRPr lang="en-US" altLang="zh-TW" dirty="0"/>
          </a:p>
          <a:p>
            <a:r>
              <a:rPr lang="zh-TW" altLang="en-US" dirty="0"/>
              <a:t>所以我們會建立一個</a:t>
            </a:r>
            <a:r>
              <a:rPr lang="en-US" altLang="zh-TW" dirty="0" err="1"/>
              <a:t>NxT</a:t>
            </a:r>
            <a:r>
              <a:rPr lang="zh-TW" altLang="en-US" dirty="0"/>
              <a:t>的矩陣。</a:t>
            </a:r>
            <a:r>
              <a:rPr lang="en-US" altLang="zh-TW" dirty="0"/>
              <a:t>N</a:t>
            </a:r>
            <a:r>
              <a:rPr lang="zh-TW" altLang="en-US" dirty="0"/>
              <a:t>的長度是我們貢獻者的數量。</a:t>
            </a:r>
            <a:r>
              <a:rPr lang="en-US" altLang="zh-TW" dirty="0"/>
              <a:t>T</a:t>
            </a:r>
            <a:r>
              <a:rPr lang="zh-TW" altLang="en-US" dirty="0"/>
              <a:t>的長度是我們</a:t>
            </a:r>
            <a:r>
              <a:rPr lang="en-US" altLang="zh-TW" dirty="0"/>
              <a:t>topic</a:t>
            </a:r>
            <a:r>
              <a:rPr lang="zh-TW" altLang="en-US" dirty="0"/>
              <a:t>的數量。</a:t>
            </a:r>
            <a:endParaRPr lang="en-US" altLang="zh-TW" dirty="0"/>
          </a:p>
          <a:p>
            <a:r>
              <a:rPr lang="en-US" altLang="zh-TW" dirty="0" err="1"/>
              <a:t>Aij</a:t>
            </a:r>
            <a:r>
              <a:rPr lang="zh-TW" altLang="en-US" dirty="0"/>
              <a:t>是指在矩陣裡</a:t>
            </a:r>
            <a:r>
              <a:rPr lang="en-US" altLang="zh-TW" dirty="0"/>
              <a:t>contributor I </a:t>
            </a:r>
            <a:r>
              <a:rPr lang="zh-TW" altLang="en-US" dirty="0"/>
              <a:t>在 </a:t>
            </a:r>
            <a:r>
              <a:rPr lang="en-US" altLang="zh-TW" dirty="0"/>
              <a:t>topic j</a:t>
            </a:r>
            <a:r>
              <a:rPr lang="zh-TW" altLang="en-US" dirty="0"/>
              <a:t>的值。</a:t>
            </a:r>
            <a:endParaRPr lang="en-US" altLang="zh-TW" dirty="0"/>
          </a:p>
          <a:p>
            <a:r>
              <a:rPr lang="zh-TW" altLang="en-US" dirty="0"/>
              <a:t>這個值的計算方式是依貢獻者過去處理的</a:t>
            </a:r>
            <a:r>
              <a:rPr lang="en-US" altLang="zh-TW" dirty="0"/>
              <a:t>issue report</a:t>
            </a:r>
            <a:r>
              <a:rPr lang="zh-TW" altLang="en-US" dirty="0"/>
              <a:t>在</a:t>
            </a:r>
            <a:r>
              <a:rPr lang="en-US" altLang="zh-TW" dirty="0"/>
              <a:t>topic j</a:t>
            </a:r>
            <a:r>
              <a:rPr lang="zh-TW" altLang="en-US" dirty="0"/>
              <a:t>的關聯值分數加總，最後再取平均值。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4B07956-BC10-4EE7-B12A-0C719A5476FB}" type="slidenum">
              <a:rPr lang="zh-TW" altLang="en-US" smtClean="0"/>
              <a:pPr>
                <a:defRPr/>
              </a:pPr>
              <a:t>15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0695576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/>
              <a:t>然後我們對每個主題定義一個</a:t>
            </a:r>
            <a:r>
              <a:rPr lang="en-US" altLang="zh-TW" dirty="0"/>
              <a:t>theta</a:t>
            </a:r>
            <a:r>
              <a:rPr lang="zh-TW" altLang="en-US" dirty="0"/>
              <a:t>值，</a:t>
            </a:r>
            <a:endParaRPr lang="en-US" altLang="zh-TW" dirty="0"/>
          </a:p>
          <a:p>
            <a:r>
              <a:rPr lang="zh-TW" altLang="en-US" dirty="0"/>
              <a:t>貢獻者在該主題需要超這個</a:t>
            </a:r>
            <a:r>
              <a:rPr lang="en-US" altLang="zh-TW" dirty="0"/>
              <a:t>theta</a:t>
            </a:r>
            <a:r>
              <a:rPr lang="zh-TW" altLang="en-US" dirty="0"/>
              <a:t>值，我們才會考慮他在此主題上的專業分數。</a:t>
            </a:r>
            <a:endParaRPr lang="en-US" altLang="zh-TW" dirty="0"/>
          </a:p>
          <a:p>
            <a:endParaRPr lang="en-US" altLang="zh-TW" dirty="0"/>
          </a:p>
          <a:p>
            <a:r>
              <a:rPr lang="en-US" altLang="zh-TW" dirty="0"/>
              <a:t>Theta</a:t>
            </a:r>
            <a:r>
              <a:rPr lang="zh-TW" altLang="en-US" dirty="0"/>
              <a:t>值計算方式為該主題的平均數。</a:t>
            </a:r>
            <a:endParaRPr lang="en-US" altLang="zh-TW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4B07956-BC10-4EE7-B12A-0C719A5476FB}" type="slidenum">
              <a:rPr lang="zh-TW" altLang="en-US" smtClean="0"/>
              <a:pPr>
                <a:defRPr/>
              </a:pPr>
              <a:t>16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6183183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/>
              <a:t>接下來，我們就可以計算</a:t>
            </a:r>
            <a:r>
              <a:rPr lang="en-US" altLang="zh-TW" dirty="0"/>
              <a:t>issue report</a:t>
            </a:r>
            <a:r>
              <a:rPr lang="zh-TW" altLang="en-US" dirty="0"/>
              <a:t>與貢獻者的關聯性。</a:t>
            </a:r>
            <a:endParaRPr lang="en-US" altLang="zh-TW" dirty="0"/>
          </a:p>
          <a:p>
            <a:r>
              <a:rPr lang="zh-TW" altLang="en-US" dirty="0"/>
              <a:t>我們會依照</a:t>
            </a:r>
            <a:r>
              <a:rPr lang="en-US" altLang="zh-TW" dirty="0"/>
              <a:t>issue report</a:t>
            </a:r>
            <a:r>
              <a:rPr lang="zh-TW" altLang="en-US" dirty="0"/>
              <a:t>所牽涉到的主題，</a:t>
            </a:r>
            <a:endParaRPr lang="en-US" altLang="zh-TW" dirty="0"/>
          </a:p>
          <a:p>
            <a:r>
              <a:rPr lang="zh-TW" altLang="en-US" dirty="0"/>
              <a:t>然後再將貢獻者在這些主題上的分數做加總和標準化。</a:t>
            </a:r>
            <a:endParaRPr lang="en-US" altLang="zh-TW" dirty="0"/>
          </a:p>
          <a:p>
            <a:r>
              <a:rPr lang="zh-TW" altLang="en-US" dirty="0"/>
              <a:t>最後可以得到我們的專業能力分數。</a:t>
            </a:r>
            <a:endParaRPr lang="en-US" altLang="zh-TW" dirty="0"/>
          </a:p>
          <a:p>
            <a:endParaRPr lang="en-US" altLang="zh-TW" dirty="0"/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4B07956-BC10-4EE7-B12A-0C719A5476FB}" type="slidenum">
              <a:rPr lang="zh-TW" altLang="en-US" smtClean="0"/>
              <a:pPr>
                <a:defRPr/>
              </a:pPr>
              <a:t>17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9717396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/>
              <a:t>在下一個部分，我們要分析貢獻者在社群的表現。</a:t>
            </a:r>
            <a:endParaRPr lang="en-US" altLang="zh-TW" dirty="0"/>
          </a:p>
          <a:p>
            <a:r>
              <a:rPr lang="zh-TW" altLang="en-US" dirty="0"/>
              <a:t>首先是社群影響力</a:t>
            </a:r>
            <a:endParaRPr lang="en-US" altLang="zh-TW" dirty="0"/>
          </a:p>
          <a:p>
            <a:r>
              <a:rPr lang="zh-TW" altLang="en-US" dirty="0"/>
              <a:t>過去的文獻指出，評論數量是可以影響一個</a:t>
            </a:r>
            <a:r>
              <a:rPr lang="en-US" altLang="zh-TW" dirty="0"/>
              <a:t>issue report</a:t>
            </a:r>
            <a:r>
              <a:rPr lang="zh-TW" altLang="en-US" dirty="0"/>
              <a:t>是否能被有效率地解決。</a:t>
            </a:r>
            <a:endParaRPr lang="en-US" altLang="zh-TW" dirty="0"/>
          </a:p>
          <a:p>
            <a:r>
              <a:rPr lang="zh-TW" altLang="en-US" dirty="0"/>
              <a:t>因次若貢獻者，他很踴躍的在</a:t>
            </a:r>
            <a:r>
              <a:rPr lang="en-US" altLang="zh-TW" dirty="0"/>
              <a:t>issue report</a:t>
            </a:r>
            <a:r>
              <a:rPr lang="zh-TW" altLang="en-US" dirty="0"/>
              <a:t>底下留言討論，那也就代表他有一定的影響力。</a:t>
            </a:r>
            <a:endParaRPr lang="en-US" altLang="zh-TW" dirty="0"/>
          </a:p>
          <a:p>
            <a:r>
              <a:rPr lang="zh-TW" altLang="en-US" dirty="0"/>
              <a:t>所以我們將貢獻者的評論數量當作一個社群影響力的指標，同時我們會對這個值進行正規畫。</a:t>
            </a:r>
            <a:endParaRPr lang="en-US" altLang="zh-TW" dirty="0"/>
          </a:p>
          <a:p>
            <a:endParaRPr lang="en-US" altLang="zh-TW" dirty="0"/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4B07956-BC10-4EE7-B12A-0C719A5476FB}" type="slidenum">
              <a:rPr lang="zh-TW" altLang="en-US" smtClean="0"/>
              <a:pPr>
                <a:defRPr/>
              </a:pPr>
              <a:t>18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4282878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/>
              <a:t>再來是社群參與度</a:t>
            </a:r>
            <a:r>
              <a:rPr lang="en-US" altLang="zh-TW" dirty="0"/>
              <a:t>:</a:t>
            </a:r>
          </a:p>
          <a:p>
            <a:r>
              <a:rPr lang="zh-TW" altLang="en-US" dirty="0"/>
              <a:t>我們以</a:t>
            </a:r>
            <a:r>
              <a:rPr lang="en-US" altLang="zh-TW" dirty="0"/>
              <a:t>activity by product</a:t>
            </a:r>
            <a:r>
              <a:rPr lang="zh-TW" altLang="en-US" dirty="0"/>
              <a:t>這個指標來當做貢獻者在這社群的參與度。</a:t>
            </a:r>
            <a:endParaRPr lang="en-US" altLang="zh-TW" dirty="0"/>
          </a:p>
          <a:p>
            <a:r>
              <a:rPr lang="en-US" altLang="zh-TW" dirty="0"/>
              <a:t>Activity by product</a:t>
            </a:r>
            <a:r>
              <a:rPr lang="zh-TW" altLang="en-US" dirty="0"/>
              <a:t>指的是他在產品上的活動次數，活動包含像是對</a:t>
            </a:r>
            <a:r>
              <a:rPr lang="en-US" altLang="zh-TW" dirty="0"/>
              <a:t>issue report</a:t>
            </a:r>
            <a:r>
              <a:rPr lang="zh-TW" altLang="en-US" dirty="0"/>
              <a:t>優先權的異動或狀態的異動。</a:t>
            </a:r>
            <a:endParaRPr lang="en-US" altLang="zh-TW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4B07956-BC10-4EE7-B12A-0C719A5476FB}" type="slidenum">
              <a:rPr lang="zh-TW" altLang="en-US" smtClean="0"/>
              <a:pPr>
                <a:defRPr/>
              </a:pPr>
              <a:t>19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378660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baseline="0" dirty="0"/>
              <a:t>首先是背景的部分</a:t>
            </a:r>
            <a:r>
              <a:rPr lang="en-US" altLang="zh-TW" baseline="0" dirty="0"/>
              <a:t>: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altLang="zh-TW" baseline="0" dirty="0"/>
              <a:t>Crowdsourcing</a:t>
            </a:r>
            <a:r>
              <a:rPr lang="zh-TW" altLang="en-US" baseline="0" dirty="0"/>
              <a:t>也就是群眾外包</a:t>
            </a:r>
            <a:r>
              <a:rPr lang="en-US" altLang="zh-TW" baseline="0" dirty="0"/>
              <a:t>,</a:t>
            </a:r>
            <a:r>
              <a:rPr lang="zh-TW" altLang="en-US" baseline="0" dirty="0"/>
              <a:t>在網路上是一種新趨勢</a:t>
            </a:r>
            <a:r>
              <a:rPr lang="en-US" altLang="zh-TW" baseline="0" dirty="0"/>
              <a:t>,</a:t>
            </a:r>
            <a:r>
              <a:rPr lang="zh-TW" altLang="en-US" baseline="0" dirty="0"/>
              <a:t>是利用群眾的力量和智慧去解決問題，那些問題通常是需要大量人力的。而這個概念也被應用在很多領域上面。</a:t>
            </a:r>
            <a:endParaRPr lang="en-US" altLang="zh-TW" baseline="0" dirty="0"/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altLang="zh-TW" baseline="0" dirty="0"/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altLang="zh-TW" baseline="0" dirty="0"/>
              <a:t>Open source software</a:t>
            </a:r>
            <a:r>
              <a:rPr lang="zh-TW" altLang="en-US" baseline="0" dirty="0"/>
              <a:t> 開源軟體就是一種應用在軟體開發上的群眾外包。</a:t>
            </a:r>
            <a:endParaRPr lang="en-US" altLang="zh-TW" baseline="0" dirty="0"/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zh-TW" altLang="en-US" baseline="0" dirty="0"/>
              <a:t>也就是將軟體的原始碼開放給</a:t>
            </a:r>
            <a:r>
              <a:rPr lang="zh-TW" altLang="en-US" b="1" baseline="0" dirty="0"/>
              <a:t>開發者</a:t>
            </a:r>
            <a:r>
              <a:rPr lang="zh-TW" altLang="en-US" baseline="0" dirty="0"/>
              <a:t>免費使用或修改。</a:t>
            </a:r>
            <a:endParaRPr lang="en-US" altLang="zh-TW" baseline="0" dirty="0"/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zh-TW" altLang="en-US" baseline="0" dirty="0"/>
              <a:t>但軟體總是會有漏洞的存在，而這就是這些自願地開發者或貢獻者所要解決的任務，以讓專案能永續地發展。</a:t>
            </a:r>
            <a:endParaRPr lang="en-US" altLang="zh-TW" baseline="0" dirty="0"/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altLang="zh-TW" baseline="0" dirty="0"/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zh-TW" altLang="en-US" baseline="0" dirty="0"/>
              <a:t>科技巨頭像是</a:t>
            </a:r>
            <a:r>
              <a:rPr lang="en-US" altLang="zh-TW" baseline="0" dirty="0"/>
              <a:t>Apple</a:t>
            </a:r>
            <a:r>
              <a:rPr lang="zh-TW" altLang="en-US" baseline="0" dirty="0"/>
              <a:t>、</a:t>
            </a:r>
            <a:r>
              <a:rPr lang="en-US" altLang="zh-TW" baseline="0" dirty="0"/>
              <a:t>Mozilla</a:t>
            </a:r>
            <a:r>
              <a:rPr lang="zh-TW" altLang="en-US" baseline="0" dirty="0"/>
              <a:t>、</a:t>
            </a:r>
            <a:r>
              <a:rPr lang="en-US" altLang="zh-TW" baseline="0" dirty="0"/>
              <a:t>Microsoft</a:t>
            </a:r>
            <a:r>
              <a:rPr lang="zh-TW" altLang="en-US" baseline="0" dirty="0"/>
              <a:t>也有將他們的專案開源，</a:t>
            </a:r>
            <a:r>
              <a:rPr lang="en-US" altLang="zh-TW" baseline="0" dirty="0"/>
              <a:t>Google</a:t>
            </a:r>
            <a:r>
              <a:rPr lang="zh-TW" altLang="en-US" baseline="0" dirty="0"/>
              <a:t>就有超過</a:t>
            </a:r>
            <a:r>
              <a:rPr lang="en-US" altLang="zh-TW" baseline="0" dirty="0"/>
              <a:t>2000</a:t>
            </a:r>
            <a:r>
              <a:rPr lang="zh-TW" altLang="en-US" baseline="0" dirty="0"/>
              <a:t>個開源專案在網路上供大家使用。</a:t>
            </a:r>
            <a:endParaRPr lang="en-US" altLang="zh-TW" baseline="0" dirty="0"/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zh-TW" altLang="en-US" baseline="0" dirty="0"/>
              <a:t>根據</a:t>
            </a:r>
            <a:r>
              <a:rPr lang="en-US" altLang="zh-TW" baseline="0" dirty="0" err="1"/>
              <a:t>Github</a:t>
            </a:r>
            <a:r>
              <a:rPr lang="zh-TW" altLang="en-US" baseline="0" dirty="0"/>
              <a:t> 開源平台的統計已經有超過</a:t>
            </a:r>
            <a:r>
              <a:rPr lang="en-US" altLang="zh-TW" baseline="0" dirty="0"/>
              <a:t>5000</a:t>
            </a:r>
            <a:r>
              <a:rPr lang="zh-TW" altLang="en-US" baseline="0" dirty="0"/>
              <a:t>萬的開發者和和</a:t>
            </a:r>
            <a:r>
              <a:rPr lang="en-US" altLang="zh-TW" baseline="0" dirty="0"/>
              <a:t>1.9</a:t>
            </a:r>
            <a:r>
              <a:rPr lang="zh-TW" altLang="en-US" baseline="0" dirty="0"/>
              <a:t>億的專案在該平台上。</a:t>
            </a:r>
            <a:endParaRPr lang="en-US" altLang="zh-TW" baseline="0" dirty="0"/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altLang="zh-TW" strike="sngStrike" baseline="0" dirty="0"/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altLang="zh-TW" baseline="0" dirty="0"/>
          </a:p>
        </p:txBody>
      </p:sp>
      <p:sp>
        <p:nvSpPr>
          <p:cNvPr id="13316" name="投影片編號版面配置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fld id="{5545A67C-25D8-4701-A3F2-7EE35F48A48D}" type="slidenum">
              <a:rPr kumimoji="0" lang="zh-TW" altLang="en-US" smtClean="0">
                <a:latin typeface="Calibri" panose="020F0502020204030204" pitchFamily="34" charset="0"/>
              </a:rPr>
              <a:pPr/>
              <a:t>2</a:t>
            </a:fld>
            <a:endParaRPr kumimoji="0" lang="zh-TW" altLang="en-US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914794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dirty="0"/>
              <a:t>接著是社群貢獻度</a:t>
            </a:r>
            <a:r>
              <a:rPr lang="en-US" altLang="zh-TW" dirty="0"/>
              <a:t>: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dirty="0"/>
              <a:t>因為當導師也是對社群的一種貢獻，所以我們要了解貢獻者是否在這社群是有貢獻度的。</a:t>
            </a:r>
            <a:endParaRPr lang="en-US" altLang="zh-TW" dirty="0"/>
          </a:p>
          <a:p>
            <a:r>
              <a:rPr lang="zh-TW" altLang="en-US" dirty="0"/>
              <a:t>因此我們考慮了貢獻者他幫忙</a:t>
            </a:r>
            <a:r>
              <a:rPr lang="en-US" altLang="zh-TW" dirty="0"/>
              <a:t>patches review</a:t>
            </a:r>
            <a:r>
              <a:rPr lang="zh-TW" altLang="en-US" dirty="0"/>
              <a:t>的次數、回報</a:t>
            </a:r>
            <a:r>
              <a:rPr lang="en-US" altLang="zh-TW" dirty="0"/>
              <a:t>issue report</a:t>
            </a:r>
            <a:r>
              <a:rPr lang="zh-TW" altLang="en-US" dirty="0"/>
              <a:t>的數量及他曾經當過導師的次數。</a:t>
            </a:r>
            <a:endParaRPr lang="en-US" altLang="zh-TW" dirty="0"/>
          </a:p>
          <a:p>
            <a:r>
              <a:rPr lang="zh-TW" altLang="en-US" dirty="0"/>
              <a:t>然後會進行標準化並加總取平均值。</a:t>
            </a:r>
            <a:endParaRPr lang="en-US" altLang="zh-TW" dirty="0"/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4B07956-BC10-4EE7-B12A-0C719A5476FB}" type="slidenum">
              <a:rPr lang="zh-TW" altLang="en-US" smtClean="0"/>
              <a:pPr>
                <a:defRPr/>
              </a:pPr>
              <a:t>20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8441487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/>
              <a:t>最後我們將上述得到的社群影響力、社群參與度及社群貢獻度做加總平均計算，當作我們社群表現分數。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4B07956-BC10-4EE7-B12A-0C719A5476FB}" type="slidenum">
              <a:rPr lang="zh-TW" altLang="en-US" smtClean="0"/>
              <a:pPr>
                <a:defRPr/>
              </a:pPr>
              <a:t>21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1219515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/>
              <a:t>接著是我們的系統架構</a:t>
            </a:r>
          </a:p>
          <a:p>
            <a:r>
              <a:rPr lang="zh-TW" altLang="en-US" dirty="0"/>
              <a:t>我們的系統可以主要分為四個區塊</a:t>
            </a:r>
          </a:p>
          <a:p>
            <a:r>
              <a:rPr lang="zh-TW" altLang="en-US" dirty="0"/>
              <a:t>第一個區塊是資料的建構，包含資料收集、資料清理及資料前處理</a:t>
            </a:r>
          </a:p>
          <a:p>
            <a:r>
              <a:rPr lang="zh-TW" altLang="en-US" dirty="0"/>
              <a:t>第二區塊是</a:t>
            </a:r>
            <a:r>
              <a:rPr lang="en-US" altLang="zh-TW" dirty="0"/>
              <a:t>Issue report</a:t>
            </a:r>
            <a:r>
              <a:rPr lang="zh-TW" altLang="en-US" dirty="0"/>
              <a:t>偵測模組 包含文字分析、主題技能分析、情緒分析</a:t>
            </a:r>
            <a:endParaRPr lang="en-US" altLang="zh-TW" dirty="0"/>
          </a:p>
          <a:p>
            <a:r>
              <a:rPr lang="zh-TW" altLang="en-US" b="1" i="0" dirty="0"/>
              <a:t>透過這個模組我們可以找到適合新手的</a:t>
            </a:r>
            <a:r>
              <a:rPr lang="en-US" altLang="zh-TW" b="1" i="0" dirty="0"/>
              <a:t>issue report</a:t>
            </a:r>
            <a:r>
              <a:rPr lang="zh-TW" altLang="en-US" b="1" i="0" dirty="0"/>
              <a:t>也就是新人要處理的任務。</a:t>
            </a:r>
            <a:endParaRPr lang="en-US" altLang="zh-TW" b="1" i="0" dirty="0"/>
          </a:p>
          <a:p>
            <a:endParaRPr lang="en-US" altLang="zh-TW" dirty="0"/>
          </a:p>
          <a:p>
            <a:r>
              <a:rPr lang="zh-TW" altLang="en-US" dirty="0"/>
              <a:t>第三是貢獻者分析區塊 包含候選人選擇、專業分析、社群表現分析</a:t>
            </a:r>
            <a:endParaRPr lang="en-US" altLang="zh-TW" dirty="0"/>
          </a:p>
          <a:p>
            <a:r>
              <a:rPr lang="zh-TW" altLang="en-US" dirty="0"/>
              <a:t>第四區塊是導師推薦引擎 包含匹配分數計算及導師推薦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4B07956-BC10-4EE7-B12A-0C719A5476FB}" type="slidenum">
              <a:rPr lang="zh-TW" altLang="en-US" smtClean="0"/>
              <a:pPr>
                <a:defRPr/>
              </a:pPr>
              <a:t>22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2280282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/>
              <a:t>在適合度的計算方式</a:t>
            </a:r>
            <a:endParaRPr lang="en-US" altLang="zh-TW" dirty="0"/>
          </a:p>
          <a:p>
            <a:r>
              <a:rPr lang="zh-TW" altLang="en-US" dirty="0"/>
              <a:t>是透過上個模組所得到的專業分數及社群分數來計算。</a:t>
            </a:r>
            <a:endParaRPr lang="en-US" altLang="zh-TW" dirty="0"/>
          </a:p>
          <a:p>
            <a:r>
              <a:rPr lang="zh-TW" altLang="en-US" dirty="0"/>
              <a:t>也就是我們在推薦上考慮了他的能力以及社群上的表現，然後社群關係也可加以考慮。</a:t>
            </a:r>
            <a:endParaRPr lang="en-US" altLang="zh-TW" dirty="0"/>
          </a:p>
          <a:p>
            <a:endParaRPr lang="en-US" altLang="zh-TW" dirty="0"/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zh-CN" altLang="en-US" dirty="0"/>
              <a:t>其中我們使用</a:t>
            </a:r>
            <a:r>
              <a:rPr kumimoji="1" lang="zh-TW" altLang="en-US" dirty="0"/>
              <a:t> 阿法 </a:t>
            </a:r>
            <a:r>
              <a:rPr kumimoji="1" lang="zh-CN" altLang="en-US" dirty="0"/>
              <a:t>作為二者結合的權重</a:t>
            </a:r>
            <a:endParaRPr kumimoji="1" lang="en-US" altLang="zh-CN" dirty="0"/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en-US" altLang="zh-TW" dirty="0"/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zh-TW" altLang="en-US" dirty="0"/>
              <a:t>最後我們並提出了</a:t>
            </a:r>
            <a:r>
              <a:rPr kumimoji="1" lang="en-US" altLang="zh-TW" dirty="0"/>
              <a:t>top-k</a:t>
            </a:r>
            <a:r>
              <a:rPr kumimoji="1" lang="zh-TW" altLang="en-US" dirty="0"/>
              <a:t>的導師推薦。</a:t>
            </a:r>
          </a:p>
          <a:p>
            <a:endParaRPr lang="en-US" altLang="zh-TW" dirty="0"/>
          </a:p>
          <a:p>
            <a:endParaRPr lang="en-US" altLang="zh-TW" dirty="0"/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4B07956-BC10-4EE7-B12A-0C719A5476FB}" type="slidenum">
              <a:rPr lang="zh-TW" altLang="en-US" smtClean="0"/>
              <a:pPr>
                <a:defRPr/>
              </a:pPr>
              <a:t>23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3788937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/>
              <a:t>在資料收集的部分</a:t>
            </a:r>
            <a:endParaRPr lang="en-US" altLang="zh-TW" dirty="0"/>
          </a:p>
          <a:p>
            <a:r>
              <a:rPr lang="zh-TW" altLang="en-US" dirty="0"/>
              <a:t>我們是從</a:t>
            </a:r>
            <a:r>
              <a:rPr lang="en-US" altLang="zh-TW" dirty="0"/>
              <a:t>Mozilla</a:t>
            </a:r>
            <a:r>
              <a:rPr lang="zh-TW" altLang="en-US" dirty="0"/>
              <a:t>開源軟體平台上收集實驗的資料。</a:t>
            </a:r>
            <a:endParaRPr lang="en-US" altLang="zh-TW" dirty="0"/>
          </a:p>
          <a:p>
            <a:r>
              <a:rPr lang="zh-TW" altLang="en-US" dirty="0"/>
              <a:t>選用</a:t>
            </a:r>
            <a:r>
              <a:rPr lang="en-US" altLang="zh-TW" dirty="0"/>
              <a:t>Mozilla</a:t>
            </a:r>
            <a:r>
              <a:rPr lang="zh-TW" altLang="en-US" dirty="0"/>
              <a:t>這個平台的原因是</a:t>
            </a:r>
            <a:endParaRPr lang="en-US" altLang="zh-TW" dirty="0"/>
          </a:p>
          <a:p>
            <a:r>
              <a:rPr lang="zh-TW" altLang="en-US" dirty="0"/>
              <a:t>這家公司從</a:t>
            </a:r>
            <a:r>
              <a:rPr lang="en-US" altLang="zh-TW" dirty="0"/>
              <a:t>1998</a:t>
            </a:r>
            <a:r>
              <a:rPr lang="zh-TW" altLang="en-US" dirty="0"/>
              <a:t>年就已經投入在開源軟體這個產業，旗下最著名的產品就是</a:t>
            </a:r>
            <a:r>
              <a:rPr lang="en-US" altLang="zh-TW" dirty="0" err="1"/>
              <a:t>Fifrefox</a:t>
            </a:r>
            <a:r>
              <a:rPr lang="zh-TW" altLang="en-US" dirty="0"/>
              <a:t>。</a:t>
            </a:r>
            <a:endParaRPr lang="en-US" altLang="zh-TW" dirty="0"/>
          </a:p>
          <a:p>
            <a:r>
              <a:rPr lang="zh-TW" altLang="en-US" dirty="0"/>
              <a:t>因此在該平台上已有許多豐富的資料可供我們來做分析使用。</a:t>
            </a:r>
            <a:endParaRPr lang="en-US" altLang="zh-TW" dirty="0"/>
          </a:p>
          <a:p>
            <a:endParaRPr lang="en-US" altLang="zh-TW" dirty="0"/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dirty="0"/>
              <a:t>首先，第一個有標記的資料集，是用來訓練</a:t>
            </a:r>
            <a:r>
              <a:rPr lang="en-US" altLang="zh-TW" dirty="0"/>
              <a:t>issue report</a:t>
            </a:r>
            <a:r>
              <a:rPr lang="zh-TW" altLang="en-US" dirty="0"/>
              <a:t>偵測模組的資料集。</a:t>
            </a:r>
            <a:endParaRPr lang="en-US" altLang="zh-TW" dirty="0"/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dirty="0"/>
              <a:t>Y</a:t>
            </a:r>
            <a:r>
              <a:rPr lang="zh-TW" altLang="en-US" dirty="0"/>
              <a:t>跟</a:t>
            </a:r>
            <a:r>
              <a:rPr lang="en-US" altLang="zh-TW" dirty="0"/>
              <a:t>N</a:t>
            </a:r>
            <a:r>
              <a:rPr lang="zh-TW" altLang="en-US" dirty="0"/>
              <a:t>分別代表</a:t>
            </a:r>
            <a:r>
              <a:rPr lang="en-US" altLang="zh-TW" dirty="0"/>
              <a:t>	</a:t>
            </a:r>
            <a:r>
              <a:rPr lang="zh-TW" altLang="en-US" dirty="0"/>
              <a:t>，</a:t>
            </a:r>
            <a:r>
              <a:rPr lang="zh-TW" altLang="en-US" b="1" dirty="0"/>
              <a:t>是否</a:t>
            </a:r>
            <a:r>
              <a:rPr lang="zh-TW" altLang="en-US" dirty="0"/>
              <a:t>為簡單的</a:t>
            </a:r>
            <a:r>
              <a:rPr lang="en-US" altLang="zh-TW" dirty="0"/>
              <a:t>issue report</a:t>
            </a:r>
            <a:r>
              <a:rPr lang="zh-TW" altLang="en-US" dirty="0"/>
              <a:t>各</a:t>
            </a:r>
            <a:r>
              <a:rPr lang="en-US" altLang="zh-TW" dirty="0"/>
              <a:t>1500</a:t>
            </a:r>
            <a:r>
              <a:rPr lang="zh-TW" altLang="en-US" dirty="0"/>
              <a:t>筆，參與的貢獻者有</a:t>
            </a:r>
            <a:r>
              <a:rPr lang="en-US" altLang="zh-TW" dirty="0"/>
              <a:t>847</a:t>
            </a:r>
            <a:r>
              <a:rPr lang="zh-TW" altLang="en-US" dirty="0"/>
              <a:t>位。</a:t>
            </a:r>
            <a:endParaRPr lang="en-US" altLang="zh-TW" dirty="0"/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dirty="0"/>
              <a:t>資料的時間區間為</a:t>
            </a:r>
            <a:r>
              <a:rPr lang="en-US" altLang="zh-TW" dirty="0"/>
              <a:t>2019/01~2019/12</a:t>
            </a:r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4B07956-BC10-4EE7-B12A-0C719A5476FB}" type="slidenum">
              <a:rPr lang="zh-TW" altLang="en-US" smtClean="0"/>
              <a:pPr>
                <a:defRPr/>
              </a:pPr>
              <a:t>24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67321940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/>
              <a:t>第二個資料集為</a:t>
            </a:r>
            <a:r>
              <a:rPr lang="en-US" altLang="zh-TW" dirty="0"/>
              <a:t>847</a:t>
            </a:r>
            <a:r>
              <a:rPr lang="zh-TW" altLang="en-US" dirty="0"/>
              <a:t>位貢獻者的歷史資料，用於貢獻者分析模組。</a:t>
            </a:r>
            <a:endParaRPr lang="en-US" altLang="zh-TW" dirty="0"/>
          </a:p>
          <a:p>
            <a:r>
              <a:rPr lang="zh-TW" altLang="en-US" dirty="0"/>
              <a:t>資料內容包含他們個人的統計數據資料以及過去所修復的</a:t>
            </a:r>
            <a:r>
              <a:rPr lang="en-US" altLang="zh-TW" dirty="0"/>
              <a:t>issue report</a:t>
            </a:r>
            <a:r>
              <a:rPr lang="zh-TW" altLang="en-US" dirty="0"/>
              <a:t>資料共</a:t>
            </a:r>
            <a:r>
              <a:rPr lang="en-US" altLang="zh-TW" dirty="0"/>
              <a:t>9028</a:t>
            </a:r>
            <a:r>
              <a:rPr lang="zh-TW" altLang="en-US" dirty="0"/>
              <a:t>筆。</a:t>
            </a:r>
            <a:endParaRPr lang="en-US" altLang="zh-TW" dirty="0"/>
          </a:p>
          <a:p>
            <a:r>
              <a:rPr lang="zh-TW" altLang="en-US" dirty="0"/>
              <a:t>資料集的時間區間為</a:t>
            </a:r>
            <a:r>
              <a:rPr lang="en-US" altLang="zh-TW" dirty="0"/>
              <a:t>2017</a:t>
            </a:r>
            <a:r>
              <a:rPr lang="zh-TW" altLang="en-US" dirty="0"/>
              <a:t>年至</a:t>
            </a:r>
            <a:r>
              <a:rPr lang="en-US" altLang="zh-TW" dirty="0"/>
              <a:t>2018</a:t>
            </a:r>
            <a:r>
              <a:rPr lang="zh-TW" altLang="en-US" dirty="0"/>
              <a:t>年 。</a:t>
            </a:r>
            <a:endParaRPr lang="en-US" altLang="zh-TW" dirty="0"/>
          </a:p>
          <a:p>
            <a:endParaRPr lang="en-US" altLang="zh-TW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4B07956-BC10-4EE7-B12A-0C719A5476FB}" type="slidenum">
              <a:rPr lang="zh-TW" altLang="en-US" smtClean="0"/>
              <a:pPr>
                <a:defRPr/>
              </a:pPr>
              <a:t>25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334637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/>
              <a:t>在下一個貢獻者分析模組</a:t>
            </a:r>
            <a:r>
              <a:rPr lang="en-US" altLang="zh-TW" dirty="0"/>
              <a:t>:</a:t>
            </a:r>
          </a:p>
          <a:p>
            <a:r>
              <a:rPr lang="zh-TW" altLang="en-US" dirty="0"/>
              <a:t>我們會對</a:t>
            </a:r>
            <a:r>
              <a:rPr lang="en-US" altLang="zh-TW" dirty="0"/>
              <a:t>847</a:t>
            </a:r>
            <a:r>
              <a:rPr lang="zh-TW" altLang="en-US" dirty="0"/>
              <a:t>位貢獻者進行分析，</a:t>
            </a:r>
            <a:endParaRPr lang="en-US" altLang="zh-TW" dirty="0"/>
          </a:p>
          <a:p>
            <a:r>
              <a:rPr lang="zh-TW" altLang="en-US" dirty="0"/>
              <a:t>然後對</a:t>
            </a:r>
            <a:r>
              <a:rPr lang="en-US" altLang="zh-TW" dirty="0"/>
              <a:t>772</a:t>
            </a:r>
            <a:r>
              <a:rPr lang="zh-TW" altLang="en-US" dirty="0"/>
              <a:t>個</a:t>
            </a:r>
            <a:r>
              <a:rPr lang="en-US" altLang="zh-TW" dirty="0"/>
              <a:t>issue report</a:t>
            </a:r>
            <a:r>
              <a:rPr lang="zh-TW" altLang="en-US" dirty="0"/>
              <a:t>進行導師的媒合推薦。</a:t>
            </a:r>
            <a:endParaRPr lang="en-US" altLang="zh-TW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4B07956-BC10-4EE7-B12A-0C719A5476FB}" type="slidenum">
              <a:rPr lang="zh-TW" altLang="en-US" smtClean="0"/>
              <a:pPr>
                <a:defRPr/>
              </a:pPr>
              <a:t>26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28927862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/>
              <a:t>接下來評估我們的推薦系統，</a:t>
            </a:r>
            <a:endParaRPr lang="en-US" altLang="zh-TW" dirty="0"/>
          </a:p>
          <a:p>
            <a:endParaRPr lang="en-US" altLang="zh-TW" dirty="0"/>
          </a:p>
          <a:p>
            <a:r>
              <a:rPr kumimoji="1" lang="zh-CN" altLang="en-US" dirty="0"/>
              <a:t>因為我們的推薦方法視為</a:t>
            </a:r>
            <a:r>
              <a:rPr kumimoji="1" lang="en-US" altLang="zh-CN" dirty="0"/>
              <a:t>ranking task</a:t>
            </a:r>
            <a:r>
              <a:rPr kumimoji="1" lang="zh-CN" altLang="en-US" dirty="0"/>
              <a:t>，我們根據推薦</a:t>
            </a:r>
            <a:r>
              <a:rPr kumimoji="1" lang="zh-TW" altLang="en-US" dirty="0"/>
              <a:t>分數，</a:t>
            </a:r>
            <a:endParaRPr kumimoji="1" lang="en-US" altLang="zh-TW" dirty="0"/>
          </a:p>
          <a:p>
            <a:r>
              <a:rPr kumimoji="1" lang="zh-TW" altLang="en-US" dirty="0"/>
              <a:t>推</a:t>
            </a:r>
            <a:r>
              <a:rPr kumimoji="1" lang="zh-CN" altLang="en-US" dirty="0"/>
              <a:t>薦前</a:t>
            </a:r>
            <a:r>
              <a:rPr kumimoji="1" lang="zh-TW" altLang="en-US" dirty="0"/>
              <a:t> </a:t>
            </a:r>
            <a:r>
              <a:rPr kumimoji="1" lang="en-US" altLang="zh-CN" dirty="0"/>
              <a:t>N</a:t>
            </a:r>
            <a:r>
              <a:rPr kumimoji="1" lang="zh-TW" altLang="en-US" dirty="0"/>
              <a:t> </a:t>
            </a:r>
            <a:r>
              <a:rPr kumimoji="1" lang="zh-CN" altLang="en-US" dirty="0"/>
              <a:t>個作為我們的推薦清單</a:t>
            </a:r>
            <a:endParaRPr kumimoji="1" lang="en-US" altLang="zh-CN" dirty="0"/>
          </a:p>
          <a:p>
            <a:r>
              <a:rPr kumimoji="1" lang="zh-CN" altLang="en-US" dirty="0"/>
              <a:t>在從我們推薦的總次數中，有多少次推薦清單是有觸及的</a:t>
            </a:r>
            <a:endParaRPr kumimoji="1" lang="en-US" altLang="zh-CN" dirty="0"/>
          </a:p>
          <a:p>
            <a:r>
              <a:rPr kumimoji="1" lang="zh-CN" altLang="en-US" dirty="0"/>
              <a:t>我們使用</a:t>
            </a:r>
            <a:r>
              <a:rPr kumimoji="1" lang="en-US" altLang="zh-CN" dirty="0" err="1"/>
              <a:t>recall@N</a:t>
            </a:r>
            <a:r>
              <a:rPr kumimoji="1" lang="zh-CN" altLang="en-US" dirty="0"/>
              <a:t>來做為推薦效果的評分標準</a:t>
            </a:r>
            <a:r>
              <a:rPr kumimoji="1" lang="zh-TW" altLang="en-US" dirty="0"/>
              <a:t>。</a:t>
            </a:r>
            <a:endParaRPr kumimoji="1" lang="en-US" altLang="zh-CN" dirty="0"/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4B07956-BC10-4EE7-B12A-0C719A5476FB}" type="slidenum">
              <a:rPr lang="zh-TW" altLang="en-US" smtClean="0"/>
              <a:pPr>
                <a:defRPr/>
              </a:pPr>
              <a:t>27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21005007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/>
              <a:t>完成實驗之後</a:t>
            </a:r>
            <a:endParaRPr lang="en-US" altLang="zh-TW" dirty="0"/>
          </a:p>
          <a:p>
            <a:r>
              <a:rPr lang="zh-TW" altLang="en-US" dirty="0"/>
              <a:t>我們挑選出幾個</a:t>
            </a:r>
            <a:r>
              <a:rPr lang="en-US" altLang="zh-TW" dirty="0"/>
              <a:t>benchmark</a:t>
            </a:r>
            <a:r>
              <a:rPr lang="zh-TW" altLang="en-US" dirty="0"/>
              <a:t>來進行實驗結果的評估與比較</a:t>
            </a:r>
            <a:endParaRPr lang="en-US" altLang="zh-TW" dirty="0"/>
          </a:p>
          <a:p>
            <a:r>
              <a:rPr lang="en-US" altLang="zh-TW" dirty="0"/>
              <a:t>1. </a:t>
            </a:r>
            <a:r>
              <a:rPr lang="zh-TW" altLang="en-US" dirty="0"/>
              <a:t>是</a:t>
            </a:r>
            <a:r>
              <a:rPr lang="en-US" altLang="zh-TW" dirty="0"/>
              <a:t>Random</a:t>
            </a:r>
            <a:r>
              <a:rPr lang="zh-TW" altLang="en-US" dirty="0"/>
              <a:t>的方式推薦</a:t>
            </a:r>
            <a:endParaRPr lang="en-US" altLang="zh-TW" dirty="0"/>
          </a:p>
          <a:p>
            <a:r>
              <a:rPr lang="en-US" altLang="zh-TW" dirty="0"/>
              <a:t>2. </a:t>
            </a:r>
            <a:r>
              <a:rPr lang="zh-TW" altLang="en-US" dirty="0"/>
              <a:t>是基於貢獻者專業能力來推薦</a:t>
            </a:r>
            <a:r>
              <a:rPr lang="en-US" altLang="zh-TW" dirty="0"/>
              <a:t> </a:t>
            </a:r>
          </a:p>
          <a:p>
            <a:r>
              <a:rPr lang="en-US" altLang="zh-TW" dirty="0"/>
              <a:t>3.</a:t>
            </a:r>
            <a:r>
              <a:rPr lang="zh-TW" altLang="en-US" dirty="0"/>
              <a:t> 是基於貢獻者的社群表現來推薦</a:t>
            </a:r>
            <a:endParaRPr lang="en-US" altLang="zh-TW" dirty="0"/>
          </a:p>
          <a:p>
            <a:r>
              <a:rPr lang="en-US" altLang="zh-TW" dirty="0"/>
              <a:t>4.</a:t>
            </a:r>
            <a:r>
              <a:rPr lang="zh-TW" altLang="en-US" dirty="0"/>
              <a:t> 是</a:t>
            </a:r>
            <a:r>
              <a:rPr lang="en-US" altLang="zh-TW" dirty="0"/>
              <a:t>SVM</a:t>
            </a:r>
            <a:r>
              <a:rPr lang="zh-TW" altLang="en-US" dirty="0"/>
              <a:t>結合</a:t>
            </a:r>
            <a:r>
              <a:rPr lang="en-US" altLang="zh-TW" dirty="0"/>
              <a:t>TFIDF</a:t>
            </a:r>
            <a:r>
              <a:rPr lang="zh-TW" altLang="en-US" dirty="0"/>
              <a:t>的方式來推薦，這個推薦機制是引用其中一篇論文的方法，此方法原本是應用在尋找適合的貢獻者來處理</a:t>
            </a:r>
            <a:r>
              <a:rPr lang="en-US" altLang="zh-TW" dirty="0"/>
              <a:t>issue report</a:t>
            </a:r>
            <a:r>
              <a:rPr lang="zh-TW" altLang="en-US" dirty="0"/>
              <a:t>。 該篇論文的議題是與我們最接近的，所以我們實作他的方法來進行比較。</a:t>
            </a:r>
            <a:endParaRPr lang="en-US" altLang="zh-TW" dirty="0"/>
          </a:p>
          <a:p>
            <a:endParaRPr lang="en-US" altLang="zh-TW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4B07956-BC10-4EE7-B12A-0C719A5476FB}" type="slidenum">
              <a:rPr lang="zh-TW" altLang="en-US" smtClean="0"/>
              <a:pPr>
                <a:defRPr/>
              </a:pPr>
              <a:t>28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95477304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/>
              <a:t>首先，從結果可以看出 結合專業能力和社群表現倆種方法的混合推薦  </a:t>
            </a:r>
            <a:endParaRPr lang="en-US" altLang="zh-TW" dirty="0"/>
          </a:p>
          <a:p>
            <a:r>
              <a:rPr lang="zh-TW" altLang="en-US" dirty="0"/>
              <a:t>在</a:t>
            </a:r>
            <a:r>
              <a:rPr lang="en-US" altLang="zh-TW" dirty="0"/>
              <a:t>reall@5 </a:t>
            </a:r>
            <a:r>
              <a:rPr lang="zh-TW" altLang="en-US" dirty="0"/>
              <a:t>及 </a:t>
            </a:r>
            <a:r>
              <a:rPr lang="en-US" altLang="zh-TW" dirty="0"/>
              <a:t>recall@10</a:t>
            </a:r>
            <a:r>
              <a:rPr lang="zh-TW" altLang="en-US" dirty="0"/>
              <a:t> 都有很好的表現，其最主要可能的原因是，混合的推薦方式考慮了不同的層面。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4B07956-BC10-4EE7-B12A-0C719A5476FB}" type="slidenum">
              <a:rPr lang="zh-TW" altLang="en-US" smtClean="0"/>
              <a:pPr>
                <a:defRPr/>
              </a:pPr>
              <a:t>29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3733294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baseline="0" dirty="0"/>
              <a:t>而成功的開源專案主要會由專業的貢獻者及新人所組成，</a:t>
            </a:r>
            <a:endParaRPr lang="en-US" altLang="zh-TW" baseline="0" dirty="0"/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baseline="0" dirty="0"/>
              <a:t>新人指的是它可能在特定領域是專家，但當進入不熟悉的新領域，那他就是我們所謂的新人。</a:t>
            </a:r>
            <a:endParaRPr lang="en-US" altLang="zh-TW" baseline="0" dirty="0"/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baseline="0" dirty="0"/>
              <a:t>這些新人也扮演著很重要的角色，因為未來他們可能會在專案裡也成為核心的人物。</a:t>
            </a:r>
            <a:endParaRPr lang="en-US" altLang="zh-TW" baseline="0" dirty="0"/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baseline="0" dirty="0"/>
              <a:t>但當他們在一開始加入社群要準備貢獻時，會遇到以下常見的兩種困難</a:t>
            </a:r>
            <a:r>
              <a:rPr lang="en-US" altLang="zh-TW" baseline="0" dirty="0"/>
              <a:t>: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altLang="zh-TW" baseline="0" dirty="0"/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baseline="0" dirty="0"/>
              <a:t>第一 任務選擇的困難</a:t>
            </a:r>
            <a:r>
              <a:rPr lang="en-US" altLang="zh-TW" baseline="0" dirty="0"/>
              <a:t>: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baseline="0" dirty="0"/>
              <a:t>原因是平台上太多任務了，而且新人對任務的難易度也不了解。</a:t>
            </a:r>
            <a:endParaRPr lang="en-US" altLang="zh-TW" baseline="0" dirty="0"/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baseline="0" dirty="0"/>
              <a:t>那這時候，就會需要由專業的貢獻者手動地來標記適合新手的任務，這是非常費時又費力的工作。</a:t>
            </a:r>
            <a:endParaRPr lang="en-US" altLang="zh-TW" baseline="0" dirty="0"/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altLang="zh-TW" baseline="0" dirty="0"/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baseline="0" dirty="0"/>
              <a:t>第二 技術上的困難</a:t>
            </a:r>
            <a:r>
              <a:rPr lang="en-US" altLang="zh-TW" baseline="0" dirty="0"/>
              <a:t>: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baseline="0" dirty="0"/>
              <a:t>新人在處理任務時也會面對技術相關的問題，例如開發環境的設置或對開發文件不熟悉等等。</a:t>
            </a:r>
            <a:endParaRPr lang="en-US" altLang="zh-TW" baseline="0" dirty="0"/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baseline="0" dirty="0"/>
              <a:t>但慶幸的是，有研究指出指導是很好的方式來幫助新人克服困難。</a:t>
            </a:r>
            <a:endParaRPr lang="en-US" altLang="zh-TW" baseline="0" dirty="0"/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altLang="zh-TW" baseline="0" dirty="0"/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altLang="zh-TW" baseline="0" dirty="0"/>
          </a:p>
        </p:txBody>
      </p:sp>
      <p:sp>
        <p:nvSpPr>
          <p:cNvPr id="13316" name="投影片編號版面配置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fld id="{5545A67C-25D8-4701-A3F2-7EE35F48A48D}" type="slidenum">
              <a:rPr kumimoji="0" lang="zh-TW" altLang="en-US" smtClean="0">
                <a:latin typeface="Calibri" panose="020F0502020204030204" pitchFamily="34" charset="0"/>
              </a:rPr>
              <a:pPr/>
              <a:t>3</a:t>
            </a:fld>
            <a:endParaRPr kumimoji="0" lang="zh-TW" altLang="en-US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607558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4755" name="備忘稿版面配置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  <a:norm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zh-TW" altLang="en-US" dirty="0"/>
              <a:t>以上是我的簡報，謝謝各位教授。</a:t>
            </a:r>
            <a:endParaRPr kumimoji="1" lang="en-US" altLang="zh-CN" dirty="0"/>
          </a:p>
          <a:p>
            <a:endParaRPr lang="zh-TW" altLang="en-US" dirty="0"/>
          </a:p>
        </p:txBody>
      </p:sp>
      <p:sp>
        <p:nvSpPr>
          <p:cNvPr id="74756" name="投影片編號版面配置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fld id="{FC665275-29E2-48E7-B14D-053AF882CBED}" type="slidenum">
              <a:rPr kumimoji="0" lang="zh-TW" altLang="en-US" smtClean="0">
                <a:latin typeface="Calibri" panose="020F0502020204030204" pitchFamily="34" charset="0"/>
              </a:rPr>
              <a:pPr/>
              <a:t>30</a:t>
            </a:fld>
            <a:endParaRPr kumimoji="0" lang="zh-TW" altLang="en-US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579972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altLang="zh-TW" dirty="0"/>
              <a:t>*</a:t>
            </a:r>
            <a:r>
              <a:rPr lang="zh-TW" altLang="en-US" dirty="0"/>
              <a:t>為了解決上述的問題，本研究包含了二個議題</a:t>
            </a:r>
            <a:endParaRPr lang="en-US" altLang="zh-TW" dirty="0"/>
          </a:p>
          <a:p>
            <a:r>
              <a:rPr lang="zh-TW" altLang="en-US" b="1" dirty="0"/>
              <a:t>第一，要如何自動地去辨識，適合新人能處理的任務</a:t>
            </a:r>
            <a:r>
              <a:rPr lang="en-US" altLang="zh-TW" b="1" dirty="0"/>
              <a:t>?</a:t>
            </a:r>
          </a:p>
          <a:p>
            <a:r>
              <a:rPr lang="zh-TW" altLang="en-US" dirty="0"/>
              <a:t>這部分會使用自然語言處理的方式來分析任務的文本，並用機器學習及深度學習的模型來做任務難易度的預測。</a:t>
            </a:r>
            <a:endParaRPr lang="en-US" altLang="zh-TW" dirty="0"/>
          </a:p>
          <a:p>
            <a:endParaRPr lang="en-US" altLang="zh-TW" dirty="0"/>
          </a:p>
          <a:p>
            <a:r>
              <a:rPr lang="zh-TW" altLang="en-US" b="1" dirty="0"/>
              <a:t>第二、當新人在處理任務遇到困難時，要如何從開源社群平台上，找適合的導師來幫助新人</a:t>
            </a:r>
            <a:r>
              <a:rPr lang="en-US" altLang="zh-TW" b="1" dirty="0"/>
              <a:t>?</a:t>
            </a:r>
          </a:p>
          <a:p>
            <a:r>
              <a:rPr lang="zh-TW" altLang="en-US" dirty="0"/>
              <a:t>這部份我們使用導師推薦系統，透過分析貢獻者的歷史資料，來評估貢獻者是否有能力當導師來指導新人。</a:t>
            </a:r>
            <a:endParaRPr lang="en-US" altLang="zh-TW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4B07956-BC10-4EE7-B12A-0C719A5476FB}" type="slidenum">
              <a:rPr lang="zh-TW" altLang="en-US" smtClean="0"/>
              <a:pPr>
                <a:defRPr/>
              </a:pPr>
              <a:t>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1570287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這邊介紹我們的系統流程</a:t>
            </a:r>
            <a:endParaRPr lang="en-US" altLang="zh-TW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altLang="zh-CN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首先第一個部分，我們會收集</a:t>
            </a:r>
            <a:r>
              <a:rPr lang="en-US" altLang="zh-TW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Mozilla</a:t>
            </a:r>
            <a:r>
              <a:rPr lang="zh-TW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開源社群平台上的任務資料及貢獻者資料</a:t>
            </a:r>
            <a:endParaRPr lang="en-US" altLang="zh-CN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接著第二部分，就會對任務做文本的分析，然後去辨識出較簡單的任務</a:t>
            </a:r>
            <a:endParaRPr lang="en-US" altLang="zh-TW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再來是第三部分，我們會進行貢獻者的分析，會針對上一個部分所辨識出的簡單任務，找到適合的候選人來當導師。</a:t>
            </a:r>
            <a:endParaRPr lang="en-US" altLang="zh-TW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最後一部分，我們為每個簡單的任務產生一個導師推薦清單</a:t>
            </a:r>
            <a:endParaRPr lang="en-US" altLang="zh-TW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4B07956-BC10-4EE7-B12A-0C719A5476FB}" type="slidenum">
              <a:rPr lang="zh-TW" altLang="en-US" smtClean="0"/>
              <a:pPr>
                <a:defRPr/>
              </a:pPr>
              <a:t>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3061638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/>
              <a:t>接著是我們的系統架構</a:t>
            </a:r>
          </a:p>
          <a:p>
            <a:r>
              <a:rPr lang="zh-TW" altLang="en-US" dirty="0"/>
              <a:t>我們的系統可以主要分為四個區塊</a:t>
            </a:r>
          </a:p>
          <a:p>
            <a:r>
              <a:rPr lang="zh-TW" altLang="en-US" dirty="0"/>
              <a:t>第一個區塊是資料的建構，包含資料收集、資料清理及資料前處理</a:t>
            </a:r>
          </a:p>
          <a:p>
            <a:r>
              <a:rPr lang="zh-TW" altLang="en-US" dirty="0"/>
              <a:t>第二區塊是</a:t>
            </a:r>
            <a:r>
              <a:rPr lang="en-US" altLang="zh-TW" dirty="0"/>
              <a:t>Issue report</a:t>
            </a:r>
            <a:r>
              <a:rPr lang="zh-TW" altLang="en-US" dirty="0"/>
              <a:t>偵測模組 包含文字分析、主題技能分析、情緒分析</a:t>
            </a:r>
            <a:endParaRPr lang="en-US" altLang="zh-TW" dirty="0"/>
          </a:p>
          <a:p>
            <a:r>
              <a:rPr lang="zh-TW" altLang="en-US" b="1" i="0" dirty="0"/>
              <a:t>透過這個模組我們可以找到適合新手的</a:t>
            </a:r>
            <a:r>
              <a:rPr lang="en-US" altLang="zh-TW" b="1" i="0" dirty="0"/>
              <a:t>issue report</a:t>
            </a:r>
            <a:r>
              <a:rPr lang="zh-TW" altLang="en-US" b="1" i="0" dirty="0"/>
              <a:t>也就是新人要處理的任務。</a:t>
            </a:r>
            <a:endParaRPr lang="en-US" altLang="zh-TW" b="1" i="0" dirty="0"/>
          </a:p>
          <a:p>
            <a:endParaRPr lang="en-US" altLang="zh-TW" dirty="0"/>
          </a:p>
          <a:p>
            <a:r>
              <a:rPr lang="zh-TW" altLang="en-US" dirty="0"/>
              <a:t>第三是貢獻者分析區塊 包含候選人選擇、專業分析、社群表現分析</a:t>
            </a:r>
            <a:endParaRPr lang="en-US" altLang="zh-TW" dirty="0"/>
          </a:p>
          <a:p>
            <a:r>
              <a:rPr lang="zh-TW" altLang="en-US" dirty="0"/>
              <a:t>第四區塊是導師推薦引擎 包含匹配分數計算及導師推薦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4B07956-BC10-4EE7-B12A-0C719A5476FB}" type="slidenum">
              <a:rPr lang="zh-TW" altLang="en-US" smtClean="0"/>
              <a:pPr>
                <a:defRPr/>
              </a:pPr>
              <a:t>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9727083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/>
              <a:t>接著是我們的系統架構</a:t>
            </a:r>
          </a:p>
          <a:p>
            <a:r>
              <a:rPr lang="zh-TW" altLang="en-US" dirty="0"/>
              <a:t>我們的系統可以主要分為四個區塊</a:t>
            </a:r>
          </a:p>
          <a:p>
            <a:r>
              <a:rPr lang="zh-TW" altLang="en-US" dirty="0"/>
              <a:t>第一個區塊是資料的建構，包含資料收集、資料清理及資料前處理</a:t>
            </a:r>
          </a:p>
          <a:p>
            <a:r>
              <a:rPr lang="zh-TW" altLang="en-US" dirty="0"/>
              <a:t>第二區塊是</a:t>
            </a:r>
            <a:r>
              <a:rPr lang="en-US" altLang="zh-TW" dirty="0"/>
              <a:t>Issue report</a:t>
            </a:r>
            <a:r>
              <a:rPr lang="zh-TW" altLang="en-US" dirty="0"/>
              <a:t>偵測模組 包含文字分析、主題技能分析、情緒分析</a:t>
            </a:r>
            <a:endParaRPr lang="en-US" altLang="zh-TW" dirty="0"/>
          </a:p>
          <a:p>
            <a:r>
              <a:rPr lang="zh-TW" altLang="en-US" b="1" i="0" dirty="0"/>
              <a:t>透過這個模組我們可以找到適合新手的</a:t>
            </a:r>
            <a:r>
              <a:rPr lang="en-US" altLang="zh-TW" b="1" i="0" dirty="0"/>
              <a:t>issue report</a:t>
            </a:r>
            <a:r>
              <a:rPr lang="zh-TW" altLang="en-US" b="1" i="0" dirty="0"/>
              <a:t>也就是新人要處理的任務。</a:t>
            </a:r>
            <a:endParaRPr lang="en-US" altLang="zh-TW" b="1" i="0" dirty="0"/>
          </a:p>
          <a:p>
            <a:endParaRPr lang="en-US" altLang="zh-TW" dirty="0"/>
          </a:p>
          <a:p>
            <a:r>
              <a:rPr lang="zh-TW" altLang="en-US" dirty="0"/>
              <a:t>第三是貢獻者分析區塊 包含候選人選擇、專業分析、社群表現分析</a:t>
            </a:r>
            <a:endParaRPr lang="en-US" altLang="zh-TW" dirty="0"/>
          </a:p>
          <a:p>
            <a:r>
              <a:rPr lang="zh-TW" altLang="en-US" dirty="0"/>
              <a:t>第四區塊是導師推薦引擎 包含匹配分數計算及導師推薦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4B07956-BC10-4EE7-B12A-0C719A5476FB}" type="slidenum">
              <a:rPr lang="zh-TW" altLang="en-US" smtClean="0"/>
              <a:pPr>
                <a:defRPr/>
              </a:pPr>
              <a:t>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2245677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/>
              <a:t>在第一個模組當中 主要可以分為資料收集、資料清理及資料前處理三個部分</a:t>
            </a:r>
            <a:endParaRPr lang="en-US" altLang="zh-TW" dirty="0"/>
          </a:p>
          <a:p>
            <a:r>
              <a:rPr lang="zh-TW" altLang="en-US" dirty="0"/>
              <a:t>資料收集部分 我們搜集了兩個資料集 </a:t>
            </a:r>
            <a:endParaRPr lang="en-US" altLang="zh-TW" dirty="0"/>
          </a:p>
          <a:p>
            <a:r>
              <a:rPr lang="zh-TW" altLang="en-US" dirty="0"/>
              <a:t>一個是有標示是否適合新手的</a:t>
            </a:r>
            <a:r>
              <a:rPr lang="en-US" altLang="zh-TW" dirty="0"/>
              <a:t>issue report</a:t>
            </a:r>
            <a:r>
              <a:rPr lang="zh-TW" altLang="en-US" dirty="0"/>
              <a:t>資料</a:t>
            </a:r>
            <a:endParaRPr lang="en-US" altLang="zh-TW" dirty="0"/>
          </a:p>
          <a:p>
            <a:r>
              <a:rPr lang="zh-TW" altLang="en-US" dirty="0"/>
              <a:t>另一個是貢獻者資料</a:t>
            </a:r>
          </a:p>
          <a:p>
            <a:r>
              <a:rPr lang="zh-TW" altLang="en-US" dirty="0"/>
              <a:t>再來就是對這些資料做清理，去除非英文的</a:t>
            </a:r>
            <a:r>
              <a:rPr lang="en-US" altLang="zh-TW" dirty="0"/>
              <a:t>issue report</a:t>
            </a:r>
            <a:r>
              <a:rPr lang="zh-TW" altLang="en-US" dirty="0"/>
              <a:t>和錯誤或不相關的資料</a:t>
            </a:r>
          </a:p>
          <a:p>
            <a:r>
              <a:rPr lang="zh-TW" altLang="en-US" dirty="0"/>
              <a:t>接下來 為了後續的分析，我們使用一些</a:t>
            </a:r>
            <a:r>
              <a:rPr lang="en-US" altLang="zh-TW" dirty="0"/>
              <a:t>NLP</a:t>
            </a:r>
            <a:r>
              <a:rPr lang="zh-TW" altLang="en-US" dirty="0"/>
              <a:t>常見的前處理方法對資料集做前處理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4B07956-BC10-4EE7-B12A-0C719A5476FB}" type="slidenum">
              <a:rPr lang="zh-TW" altLang="en-US" smtClean="0"/>
              <a:pPr>
                <a:defRPr/>
              </a:pPr>
              <a:t>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4777973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/>
              <a:t>接著是我們的系統架構</a:t>
            </a:r>
          </a:p>
          <a:p>
            <a:r>
              <a:rPr lang="zh-TW" altLang="en-US" dirty="0"/>
              <a:t>我們的系統可以主要分為四個區塊</a:t>
            </a:r>
          </a:p>
          <a:p>
            <a:r>
              <a:rPr lang="zh-TW" altLang="en-US" dirty="0"/>
              <a:t>第一個區塊是資料的建構，包含資料收集、資料清理及資料前處理</a:t>
            </a:r>
          </a:p>
          <a:p>
            <a:r>
              <a:rPr lang="zh-TW" altLang="en-US" dirty="0"/>
              <a:t>第二區塊是</a:t>
            </a:r>
            <a:r>
              <a:rPr lang="en-US" altLang="zh-TW" dirty="0"/>
              <a:t>Issue report</a:t>
            </a:r>
            <a:r>
              <a:rPr lang="zh-TW" altLang="en-US" dirty="0"/>
              <a:t>偵測模組 包含文字分析、主題技能分析、情緒分析</a:t>
            </a:r>
            <a:endParaRPr lang="en-US" altLang="zh-TW" dirty="0"/>
          </a:p>
          <a:p>
            <a:r>
              <a:rPr lang="zh-TW" altLang="en-US" b="1" i="0" dirty="0"/>
              <a:t>透過這個模組我們可以找到適合新手的</a:t>
            </a:r>
            <a:r>
              <a:rPr lang="en-US" altLang="zh-TW" b="1" i="0" dirty="0"/>
              <a:t>issue report</a:t>
            </a:r>
            <a:r>
              <a:rPr lang="zh-TW" altLang="en-US" b="1" i="0" dirty="0"/>
              <a:t>也就是新人要處理的任務。</a:t>
            </a:r>
            <a:endParaRPr lang="en-US" altLang="zh-TW" b="1" i="0" dirty="0"/>
          </a:p>
          <a:p>
            <a:endParaRPr lang="en-US" altLang="zh-TW" dirty="0"/>
          </a:p>
          <a:p>
            <a:r>
              <a:rPr lang="zh-TW" altLang="en-US" dirty="0"/>
              <a:t>第三是貢獻者分析區塊 包含候選人選擇、專業分析、社群表現分析</a:t>
            </a:r>
            <a:endParaRPr lang="en-US" altLang="zh-TW" dirty="0"/>
          </a:p>
          <a:p>
            <a:r>
              <a:rPr lang="zh-TW" altLang="en-US" dirty="0"/>
              <a:t>第四區塊是導師推薦引擎 包含匹配分數計算及導師推薦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4B07956-BC10-4EE7-B12A-0C719A5476FB}" type="slidenum">
              <a:rPr lang="zh-TW" altLang="en-US" smtClean="0"/>
              <a:pPr>
                <a:defRPr/>
              </a:pPr>
              <a:t>9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311890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 sz="4000">
                <a:solidFill>
                  <a:srgbClr val="0926A3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zh-TW" altLang="en-US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 sz="2800"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TW" altLang="en-US"/>
              <a:t>按一下以編輯母片副標題樣式</a:t>
            </a:r>
            <a:endParaRPr lang="zh-TW" altLang="en-US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539552" y="5605462"/>
            <a:ext cx="2133600" cy="476250"/>
          </a:xfr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TW" dirty="0"/>
              <a:t>   </a:t>
            </a:r>
            <a:fld id="{17C355D4-742B-4871-AFA0-7D8E3E87F302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42871850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TW"/>
              <a:t>   </a:t>
            </a:r>
            <a:fld id="{674E1587-3435-4B04-B722-5271E71E9E19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7" name="文字方塊 6"/>
          <p:cNvSpPr txBox="1"/>
          <p:nvPr userDrawn="1"/>
        </p:nvSpPr>
        <p:spPr>
          <a:xfrm>
            <a:off x="7900392" y="6552812"/>
            <a:ext cx="1224136" cy="276999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altLang="zh-TW" sz="1200" i="1" dirty="0">
                <a:solidFill>
                  <a:srgbClr val="2907A5"/>
                </a:solidFill>
              </a:rPr>
              <a:t>2024, IEBI Lab</a:t>
            </a:r>
            <a:endParaRPr lang="zh-TW" altLang="en-US" sz="1200" i="1" dirty="0">
              <a:solidFill>
                <a:srgbClr val="2907A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80903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38925" y="-26988"/>
            <a:ext cx="2058988" cy="6048376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-26988"/>
            <a:ext cx="6029325" cy="6048376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TW"/>
              <a:t>   </a:t>
            </a:r>
            <a:fld id="{968CE9E9-64F1-4582-AD2D-BB066501113C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7" name="文字方塊 6"/>
          <p:cNvSpPr txBox="1"/>
          <p:nvPr userDrawn="1"/>
        </p:nvSpPr>
        <p:spPr>
          <a:xfrm>
            <a:off x="7919864" y="6524625"/>
            <a:ext cx="1224136" cy="276999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altLang="zh-TW" sz="1200" i="1" dirty="0">
                <a:solidFill>
                  <a:srgbClr val="2907A5"/>
                </a:solidFill>
              </a:rPr>
              <a:t>2024, IEBI Lab</a:t>
            </a:r>
            <a:endParaRPr lang="zh-TW" altLang="en-US" sz="1200" i="1" dirty="0">
              <a:solidFill>
                <a:srgbClr val="2907A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89581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solidFill>
                  <a:srgbClr val="2907A5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400"/>
            </a:lvl1pPr>
            <a:lvl2pPr>
              <a:defRPr sz="2000"/>
            </a:lvl2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TW" altLang="en-US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TW"/>
              <a:t>   </a:t>
            </a:r>
            <a:fld id="{66C53FE0-DFDF-4122-A850-A5399E395ABE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7" name="文字方塊 6"/>
          <p:cNvSpPr txBox="1"/>
          <p:nvPr userDrawn="1"/>
        </p:nvSpPr>
        <p:spPr>
          <a:xfrm>
            <a:off x="7917408" y="6524625"/>
            <a:ext cx="1224136" cy="276999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altLang="zh-TW" sz="1200" i="1" dirty="0">
                <a:solidFill>
                  <a:srgbClr val="2907A5"/>
                </a:solidFill>
              </a:rPr>
              <a:t>2024, IEBI Lab</a:t>
            </a:r>
            <a:endParaRPr lang="zh-TW" altLang="en-US" sz="1200" i="1" dirty="0">
              <a:solidFill>
                <a:srgbClr val="2907A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43145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TW"/>
              <a:t>   </a:t>
            </a:r>
            <a:fld id="{E2FB8B52-7EFD-4983-9C68-981D12AB609C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7" name="文字方塊 6"/>
          <p:cNvSpPr txBox="1"/>
          <p:nvPr userDrawn="1"/>
        </p:nvSpPr>
        <p:spPr>
          <a:xfrm>
            <a:off x="7812360" y="6483350"/>
            <a:ext cx="1224136" cy="276999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altLang="zh-TW" sz="1200" i="1" dirty="0">
                <a:solidFill>
                  <a:srgbClr val="2907A5"/>
                </a:solidFill>
              </a:rPr>
              <a:t>2024, IEBI Lab</a:t>
            </a:r>
            <a:endParaRPr lang="zh-TW" altLang="en-US" sz="1200" i="1" dirty="0">
              <a:solidFill>
                <a:srgbClr val="2907A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44323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196975"/>
            <a:ext cx="4038600" cy="48244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196975"/>
            <a:ext cx="4038600" cy="48244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TW"/>
              <a:t>   </a:t>
            </a:r>
            <a:fld id="{71E99551-C170-4D6F-9788-C5C34A3D31AB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8" name="文字方塊 7"/>
          <p:cNvSpPr txBox="1"/>
          <p:nvPr userDrawn="1"/>
        </p:nvSpPr>
        <p:spPr>
          <a:xfrm>
            <a:off x="7919864" y="6524625"/>
            <a:ext cx="1224136" cy="276999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altLang="zh-TW" sz="1200" i="1" dirty="0">
                <a:solidFill>
                  <a:srgbClr val="2907A5"/>
                </a:solidFill>
              </a:rPr>
              <a:t>2024, IEBI Lab</a:t>
            </a:r>
            <a:endParaRPr lang="zh-TW" altLang="en-US" sz="1200" i="1" dirty="0">
              <a:solidFill>
                <a:srgbClr val="2907A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94104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  <a:endParaRPr lang="zh-TW" altLang="en-US" dirty="0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TW"/>
              <a:t>   </a:t>
            </a:r>
            <a:fld id="{1662CE24-1A20-4B59-9F58-D3C5B161363B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10" name="文字方塊 9"/>
          <p:cNvSpPr txBox="1"/>
          <p:nvPr userDrawn="1"/>
        </p:nvSpPr>
        <p:spPr>
          <a:xfrm>
            <a:off x="7919864" y="6524625"/>
            <a:ext cx="1224136" cy="276999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altLang="zh-TW" sz="1200" i="1" dirty="0">
                <a:solidFill>
                  <a:srgbClr val="2907A5"/>
                </a:solidFill>
              </a:rPr>
              <a:t>2024, IEBI Lab</a:t>
            </a:r>
            <a:endParaRPr lang="zh-TW" altLang="en-US" sz="1200" i="1" dirty="0">
              <a:solidFill>
                <a:srgbClr val="2907A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78777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TW"/>
              <a:t>   </a:t>
            </a:r>
            <a:fld id="{FF5DB450-8D60-4C02-A8F0-739A8F881784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6" name="文字方塊 5"/>
          <p:cNvSpPr txBox="1"/>
          <p:nvPr userDrawn="1"/>
        </p:nvSpPr>
        <p:spPr>
          <a:xfrm>
            <a:off x="7812360" y="6510114"/>
            <a:ext cx="1224136" cy="276999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altLang="zh-TW" sz="1200" i="1" dirty="0">
                <a:solidFill>
                  <a:srgbClr val="2907A5"/>
                </a:solidFill>
              </a:rPr>
              <a:t>2024, IEBI Lab</a:t>
            </a:r>
            <a:endParaRPr lang="zh-TW" altLang="en-US" sz="1200" i="1" dirty="0">
              <a:solidFill>
                <a:srgbClr val="2907A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04836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TW"/>
              <a:t>   </a:t>
            </a:r>
            <a:fld id="{CF430B66-5CAA-4813-A6A8-D7A3C12C7929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5" name="文字方塊 4"/>
          <p:cNvSpPr txBox="1"/>
          <p:nvPr userDrawn="1"/>
        </p:nvSpPr>
        <p:spPr>
          <a:xfrm>
            <a:off x="7919864" y="6552812"/>
            <a:ext cx="1224136" cy="276999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altLang="zh-TW" sz="1200" i="1" dirty="0">
                <a:solidFill>
                  <a:srgbClr val="2907A5"/>
                </a:solidFill>
              </a:rPr>
              <a:t>2024, IEBI Lab</a:t>
            </a:r>
            <a:endParaRPr lang="zh-TW" altLang="en-US" sz="1200" i="1" dirty="0">
              <a:solidFill>
                <a:srgbClr val="2907A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86284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TW"/>
              <a:t>   </a:t>
            </a:r>
            <a:fld id="{2C353B03-B4AB-40A4-924B-18AD208C94E3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8" name="文字方塊 7"/>
          <p:cNvSpPr txBox="1"/>
          <p:nvPr userDrawn="1"/>
        </p:nvSpPr>
        <p:spPr>
          <a:xfrm>
            <a:off x="7891884" y="6552812"/>
            <a:ext cx="1224136" cy="276999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altLang="zh-TW" sz="1200" i="1" dirty="0">
                <a:solidFill>
                  <a:srgbClr val="2907A5"/>
                </a:solidFill>
              </a:rPr>
              <a:t>2024, IEBI Lab</a:t>
            </a:r>
            <a:endParaRPr lang="zh-TW" altLang="en-US" sz="1200" i="1" dirty="0">
              <a:solidFill>
                <a:srgbClr val="2907A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46095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zh-TW" altLang="en-US" noProof="0"/>
              <a:t>按一下圖示以新增圖片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TW"/>
              <a:t>   </a:t>
            </a:r>
            <a:fld id="{7A96DC0A-347F-458C-A6C7-A61CAB19D9F1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8" name="文字方塊 7"/>
          <p:cNvSpPr txBox="1"/>
          <p:nvPr userDrawn="1"/>
        </p:nvSpPr>
        <p:spPr>
          <a:xfrm>
            <a:off x="7812360" y="6524625"/>
            <a:ext cx="1224136" cy="276999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altLang="zh-TW" sz="1200" i="1" dirty="0">
                <a:solidFill>
                  <a:srgbClr val="2907A5"/>
                </a:solidFill>
              </a:rPr>
              <a:t>2024, IEBI Lab</a:t>
            </a:r>
            <a:endParaRPr lang="zh-TW" altLang="en-US" sz="1200" i="1" dirty="0">
              <a:solidFill>
                <a:srgbClr val="2907A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43507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7"/>
          <p:cNvSpPr>
            <a:spLocks noChangeArrowheads="1"/>
          </p:cNvSpPr>
          <p:nvPr/>
        </p:nvSpPr>
        <p:spPr bwMode="auto">
          <a:xfrm>
            <a:off x="0" y="6381750"/>
            <a:ext cx="9144000" cy="476250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defRPr/>
            </a:pPr>
            <a:endParaRPr kumimoji="0" lang="zh-TW" altLang="en-US"/>
          </a:p>
        </p:txBody>
      </p:sp>
      <p:sp>
        <p:nvSpPr>
          <p:cNvPr id="1027" name="Rectangle 10"/>
          <p:cNvSpPr>
            <a:spLocks noChangeArrowheads="1"/>
          </p:cNvSpPr>
          <p:nvPr/>
        </p:nvSpPr>
        <p:spPr bwMode="auto">
          <a:xfrm>
            <a:off x="0" y="-26988"/>
            <a:ext cx="9144000" cy="1152526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defRPr/>
            </a:pPr>
            <a:endParaRPr kumimoji="0" lang="zh-TW" altLang="en-US"/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196975"/>
            <a:ext cx="8229600" cy="4824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/>
              <a:t>按一下以編輯母片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kumimoji="0" sz="1400">
                <a:latin typeface="+mn-lt"/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kumimoji="0" sz="1400">
                <a:latin typeface="+mn-lt"/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2590800" y="6524625"/>
            <a:ext cx="2197100" cy="33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kumimoji="0" sz="1400"/>
            </a:lvl1pPr>
          </a:lstStyle>
          <a:p>
            <a:pPr>
              <a:defRPr/>
            </a:pPr>
            <a:r>
              <a:rPr lang="en-US" altLang="zh-TW"/>
              <a:t>   </a:t>
            </a:r>
            <a:fld id="{07A611FE-4CE2-4881-A2C7-1D1EAFFC718C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auto">
          <a:xfrm>
            <a:off x="0" y="6408738"/>
            <a:ext cx="91440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defRPr/>
            </a:pPr>
            <a:r>
              <a:rPr kumimoji="0" lang="en-US" altLang="zh-TW" sz="1400" dirty="0">
                <a:solidFill>
                  <a:schemeClr val="accent2"/>
                </a:solidFill>
              </a:rPr>
              <a:t>        </a:t>
            </a:r>
            <a:r>
              <a:rPr kumimoji="0" lang="en-US" altLang="zh-TW" sz="1200" i="1" dirty="0">
                <a:solidFill>
                  <a:srgbClr val="2907A5"/>
                </a:solidFill>
                <a:cs typeface="Arial" panose="020B0604020202020204" pitchFamily="34" charset="0"/>
              </a:rPr>
              <a:t>Institute of Information Management, NYCU                                                                                                          2024,</a:t>
            </a:r>
            <a:r>
              <a:rPr kumimoji="0" lang="zh-TW" altLang="en-US" sz="1200" dirty="0">
                <a:solidFill>
                  <a:srgbClr val="2907A5"/>
                </a:solidFill>
                <a:cs typeface="Arial" panose="020B0604020202020204" pitchFamily="34" charset="0"/>
              </a:rPr>
              <a:t> </a:t>
            </a:r>
            <a:r>
              <a:rPr kumimoji="0" lang="en-US" altLang="zh-TW" sz="1200" i="1" dirty="0">
                <a:solidFill>
                  <a:srgbClr val="2907A5"/>
                </a:solidFill>
                <a:ea typeface="標楷體" panose="03000509000000000000" pitchFamily="65" charset="-120"/>
                <a:cs typeface="Arial" panose="020B0604020202020204" pitchFamily="34" charset="0"/>
              </a:rPr>
              <a:t>IEBI Lab</a:t>
            </a:r>
          </a:p>
        </p:txBody>
      </p:sp>
      <p:sp>
        <p:nvSpPr>
          <p:cNvPr id="103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68313" y="-26988"/>
            <a:ext cx="8229600" cy="1143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/>
              <a:t>按一下以編輯母片標題樣式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000">
          <a:solidFill>
            <a:srgbClr val="0926A3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000">
          <a:solidFill>
            <a:srgbClr val="0926A3"/>
          </a:solidFill>
          <a:latin typeface="Arial" charset="0"/>
          <a:ea typeface="標楷體" pitchFamily="65" charset="-12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000">
          <a:solidFill>
            <a:srgbClr val="0926A3"/>
          </a:solidFill>
          <a:latin typeface="Arial" charset="0"/>
          <a:ea typeface="標楷體" pitchFamily="65" charset="-12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000">
          <a:solidFill>
            <a:srgbClr val="0926A3"/>
          </a:solidFill>
          <a:latin typeface="Arial" charset="0"/>
          <a:ea typeface="標楷體" pitchFamily="65" charset="-12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000">
          <a:solidFill>
            <a:srgbClr val="0926A3"/>
          </a:solidFill>
          <a:latin typeface="Arial" charset="0"/>
          <a:ea typeface="標楷體" pitchFamily="65" charset="-12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accent2"/>
          </a:solidFill>
          <a:latin typeface="Arial" charset="0"/>
          <a:ea typeface="新細明體" pitchFamily="18" charset="-12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accent2"/>
          </a:solidFill>
          <a:latin typeface="Arial" charset="0"/>
          <a:ea typeface="新細明體" pitchFamily="18" charset="-12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accent2"/>
          </a:solidFill>
          <a:latin typeface="Arial" charset="0"/>
          <a:ea typeface="新細明體" pitchFamily="18" charset="-12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accent2"/>
          </a:solidFill>
          <a:latin typeface="Arial" charset="0"/>
          <a:ea typeface="新細明體" pitchFamily="18" charset="-12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kumimoji="1" sz="20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image" Target="../media/image1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0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7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標題 1"/>
          <p:cNvSpPr>
            <a:spLocks noGrp="1"/>
          </p:cNvSpPr>
          <p:nvPr>
            <p:ph type="ctrTitle"/>
          </p:nvPr>
        </p:nvSpPr>
        <p:spPr>
          <a:xfrm>
            <a:off x="-8917" y="1457350"/>
            <a:ext cx="9144000" cy="1179562"/>
          </a:xfrm>
        </p:spPr>
        <p:txBody>
          <a:bodyPr/>
          <a:lstStyle/>
          <a:p>
            <a:r>
              <a:rPr lang="en-US" altLang="zh-TW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Deep Learning Approach for Task Detection and Mentor Recommendation Mechanism for Open Source Software Crowdsourcing</a:t>
            </a:r>
            <a:endParaRPr lang="zh-TW" alt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099" name="副標題 2"/>
          <p:cNvSpPr>
            <a:spLocks noGrp="1"/>
          </p:cNvSpPr>
          <p:nvPr>
            <p:ph type="subTitle" idx="1"/>
          </p:nvPr>
        </p:nvSpPr>
        <p:spPr>
          <a:xfrm>
            <a:off x="-8917" y="3356992"/>
            <a:ext cx="9144000" cy="2328664"/>
          </a:xfrm>
        </p:spPr>
        <p:txBody>
          <a:bodyPr/>
          <a:lstStyle/>
          <a:p>
            <a:pPr>
              <a:lnSpc>
                <a:spcPts val="1485"/>
              </a:lnSpc>
              <a:spcBef>
                <a:spcPts val="300"/>
              </a:spcBef>
            </a:pPr>
            <a:r>
              <a:rPr lang="en-US" altLang="zh-TW" sz="1800" dirty="0">
                <a:effectLst/>
                <a:ea typeface="MS Mincho" panose="02020609040205080304" pitchFamily="49" charset="-128"/>
              </a:rPr>
              <a:t>BIH-HUANG</a:t>
            </a:r>
            <a:r>
              <a:rPr lang="zh-TW" altLang="en-US" sz="1800" dirty="0">
                <a:effectLst/>
                <a:ea typeface="MS Mincho" panose="02020609040205080304" pitchFamily="49" charset="-128"/>
              </a:rPr>
              <a:t> </a:t>
            </a:r>
            <a:r>
              <a:rPr lang="en-US" altLang="zh-TW" sz="1800" dirty="0">
                <a:effectLst/>
                <a:ea typeface="MS Mincho" panose="02020609040205080304" pitchFamily="49" charset="-128"/>
              </a:rPr>
              <a:t>JIN </a:t>
            </a:r>
            <a:endParaRPr lang="zh-TW" altLang="zh-TW" sz="1800" b="1" dirty="0">
              <a:effectLst/>
              <a:ea typeface="Times New Roman" panose="02020603050405020304" pitchFamily="18" charset="0"/>
            </a:endParaRPr>
          </a:p>
          <a:p>
            <a:pPr>
              <a:lnSpc>
                <a:spcPts val="1485"/>
              </a:lnSpc>
              <a:spcBef>
                <a:spcPts val="300"/>
              </a:spcBef>
            </a:pPr>
            <a:r>
              <a:rPr lang="en-US" altLang="zh-TW" sz="1800" dirty="0">
                <a:effectLst/>
                <a:ea typeface="新細明體" panose="02020500000000000000" pitchFamily="18" charset="-120"/>
              </a:rPr>
              <a:t>Department of Business Administration, </a:t>
            </a:r>
          </a:p>
          <a:p>
            <a:pPr>
              <a:lnSpc>
                <a:spcPts val="1485"/>
              </a:lnSpc>
              <a:spcBef>
                <a:spcPts val="300"/>
              </a:spcBef>
            </a:pPr>
            <a:r>
              <a:rPr lang="en-US" altLang="zh-TW" sz="1800" dirty="0" err="1">
                <a:effectLst/>
                <a:ea typeface="新細明體" panose="02020500000000000000" pitchFamily="18" charset="-120"/>
              </a:rPr>
              <a:t>Tunghai</a:t>
            </a:r>
            <a:r>
              <a:rPr lang="en-US" altLang="zh-TW" sz="1800" dirty="0">
                <a:effectLst/>
                <a:ea typeface="新細明體" panose="02020500000000000000" pitchFamily="18" charset="-120"/>
              </a:rPr>
              <a:t> University, Taiwan</a:t>
            </a:r>
          </a:p>
          <a:p>
            <a:pPr>
              <a:lnSpc>
                <a:spcPts val="1485"/>
              </a:lnSpc>
              <a:spcBef>
                <a:spcPts val="300"/>
              </a:spcBef>
            </a:pPr>
            <a:endParaRPr lang="en-US" altLang="zh-TW" sz="1800" dirty="0">
              <a:effectLst/>
              <a:ea typeface="新細明體" panose="02020500000000000000" pitchFamily="18" charset="-120"/>
            </a:endParaRPr>
          </a:p>
          <a:p>
            <a:pPr>
              <a:lnSpc>
                <a:spcPts val="1485"/>
              </a:lnSpc>
              <a:spcBef>
                <a:spcPts val="300"/>
              </a:spcBef>
            </a:pPr>
            <a:endParaRPr lang="en-US" altLang="zh-TW" sz="1800" dirty="0">
              <a:effectLst/>
              <a:ea typeface="新細明體" panose="02020500000000000000" pitchFamily="18" charset="-120"/>
            </a:endParaRPr>
          </a:p>
          <a:p>
            <a:pPr>
              <a:lnSpc>
                <a:spcPts val="1485"/>
              </a:lnSpc>
              <a:spcBef>
                <a:spcPts val="300"/>
              </a:spcBef>
            </a:pPr>
            <a:r>
              <a:rPr lang="en-US" altLang="zh-TW" sz="1800" kern="2600" cap="all" dirty="0">
                <a:effectLst/>
                <a:ea typeface="標楷體" panose="03000509000000000000" pitchFamily="65" charset="-120"/>
              </a:rPr>
              <a:t>Chi-</a:t>
            </a:r>
            <a:r>
              <a:rPr lang="en-US" altLang="zh-TW" sz="1800" kern="2600" cap="all" dirty="0" err="1">
                <a:effectLst/>
                <a:ea typeface="標楷體" panose="03000509000000000000" pitchFamily="65" charset="-120"/>
              </a:rPr>
              <a:t>Shiun</a:t>
            </a:r>
            <a:r>
              <a:rPr lang="en-US" altLang="zh-TW" sz="1800" kern="2600" cap="all" dirty="0">
                <a:effectLst/>
                <a:ea typeface="標楷體" panose="03000509000000000000" pitchFamily="65" charset="-120"/>
              </a:rPr>
              <a:t> Chen</a:t>
            </a:r>
            <a:r>
              <a:rPr lang="zh-TW" altLang="en-US" sz="1800" kern="2600" cap="all" dirty="0">
                <a:effectLst/>
                <a:ea typeface="標楷體" panose="03000509000000000000" pitchFamily="65" charset="-120"/>
              </a:rPr>
              <a:t> </a:t>
            </a:r>
            <a:r>
              <a:rPr lang="en-US" altLang="zh-TW" sz="1800" b="1" cap="all" dirty="0">
                <a:effectLst/>
                <a:ea typeface="Cambria" panose="02040503050406030204" pitchFamily="18" charset="0"/>
                <a:cs typeface="Linux Biolinum O"/>
              </a:rPr>
              <a:t>YUNG-MING LI</a:t>
            </a:r>
            <a:endParaRPr lang="en-US" altLang="zh-TW" sz="1800" b="1" cap="all" dirty="0">
              <a:ea typeface="新細明體" panose="02020500000000000000" pitchFamily="18" charset="-120"/>
              <a:cs typeface="Linux Biolinum O"/>
            </a:endParaRPr>
          </a:p>
          <a:p>
            <a:pPr>
              <a:lnSpc>
                <a:spcPts val="1485"/>
              </a:lnSpc>
              <a:spcBef>
                <a:spcPts val="300"/>
              </a:spcBef>
            </a:pPr>
            <a:r>
              <a:rPr lang="en-US" altLang="zh-TW" sz="1800" dirty="0">
                <a:effectLst/>
                <a:ea typeface="MS Mincho" panose="02020609040205080304" pitchFamily="49" charset="-128"/>
              </a:rPr>
              <a:t>Institute of Information Management, </a:t>
            </a:r>
          </a:p>
          <a:p>
            <a:pPr>
              <a:lnSpc>
                <a:spcPts val="1485"/>
              </a:lnSpc>
              <a:spcBef>
                <a:spcPts val="300"/>
              </a:spcBef>
            </a:pPr>
            <a:r>
              <a:rPr lang="en-US" altLang="zh-TW" sz="1800" dirty="0">
                <a:effectLst/>
                <a:ea typeface="MS Mincho" panose="02020609040205080304" pitchFamily="49" charset="-128"/>
              </a:rPr>
              <a:t>National Yung Ming Chiao Tung University, Taiwan</a:t>
            </a:r>
          </a:p>
          <a:p>
            <a:pPr>
              <a:lnSpc>
                <a:spcPts val="1485"/>
              </a:lnSpc>
              <a:spcBef>
                <a:spcPts val="300"/>
              </a:spcBef>
            </a:pPr>
            <a:endParaRPr lang="zh-TW" altLang="en-US" sz="1800" dirty="0">
              <a:effectLst/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653D5DCB-6035-41E8-B763-86F0F7FDD2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Issue Report Detection Module</a:t>
            </a:r>
            <a:endParaRPr lang="zh-TW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10F490DE-745F-48C9-A877-04B2C9BEEBDA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algn="just"/>
                <a:r>
                  <a:rPr lang="en-US" altLang="zh-TW" dirty="0"/>
                  <a:t>Textual analysis</a:t>
                </a:r>
              </a:p>
              <a:p>
                <a:pPr lvl="1" algn="just">
                  <a:lnSpc>
                    <a:spcPct val="150000"/>
                  </a:lnSpc>
                </a:pPr>
                <a:r>
                  <a:rPr lang="en-US" altLang="zh-TW" dirty="0"/>
                  <a:t>We focus on the title and description of the issue report</a:t>
                </a:r>
              </a:p>
              <a:p>
                <a:pPr lvl="1" algn="just">
                  <a:lnSpc>
                    <a:spcPct val="150000"/>
                  </a:lnSpc>
                </a:pPr>
                <a:r>
                  <a:rPr lang="en-US" altLang="zh-TW" dirty="0"/>
                  <a:t>Adopt the </a:t>
                </a:r>
                <a:r>
                  <a:rPr lang="en-US" altLang="zh-TW" dirty="0">
                    <a:solidFill>
                      <a:srgbClr val="0000FF"/>
                    </a:solidFill>
                  </a:rPr>
                  <a:t>Word2Vec</a:t>
                </a:r>
                <a:r>
                  <a:rPr lang="en-US" altLang="zh-TW" dirty="0"/>
                  <a:t> and </a:t>
                </a:r>
                <a:r>
                  <a:rPr lang="en-US" altLang="zh-TW" dirty="0">
                    <a:solidFill>
                      <a:srgbClr val="0000FF"/>
                    </a:solidFill>
                  </a:rPr>
                  <a:t>TF-IDF</a:t>
                </a:r>
                <a:r>
                  <a:rPr lang="en-US" altLang="zh-TW" dirty="0"/>
                  <a:t> to effectively extract the semantic information and text features of the issue report.</a:t>
                </a:r>
                <a:r>
                  <a:rPr lang="zh-TW" altLang="en-US" dirty="0"/>
                  <a:t> </a:t>
                </a:r>
                <a:r>
                  <a:rPr lang="en-US" altLang="zh-TW" sz="1400" dirty="0">
                    <a:solidFill>
                      <a:schemeClr val="bg1">
                        <a:lumMod val="65000"/>
                      </a:schemeClr>
                    </a:solidFill>
                  </a:rPr>
                  <a:t>(Tan et al., 2020)</a:t>
                </a:r>
                <a:r>
                  <a:rPr lang="zh-TW" altLang="en-US" sz="1400" dirty="0">
                    <a:solidFill>
                      <a:schemeClr val="bg1">
                        <a:lumMod val="65000"/>
                      </a:schemeClr>
                    </a:solidFill>
                  </a:rPr>
                  <a:t> </a:t>
                </a:r>
                <a:r>
                  <a:rPr lang="en-US" altLang="zh-TW" sz="1400" dirty="0">
                    <a:solidFill>
                      <a:schemeClr val="bg1">
                        <a:lumMod val="65000"/>
                      </a:schemeClr>
                    </a:solidFill>
                  </a:rPr>
                  <a:t>(Hu et al., 2018) </a:t>
                </a:r>
              </a:p>
              <a:p>
                <a:pPr lvl="1" algn="just">
                  <a:lnSpc>
                    <a:spcPct val="150000"/>
                  </a:lnSpc>
                </a:pPr>
                <a:endParaRPr lang="en-US" altLang="zh-TW" sz="1400" dirty="0">
                  <a:solidFill>
                    <a:schemeClr val="bg1">
                      <a:lumMod val="65000"/>
                    </a:schemeClr>
                  </a:solidFill>
                </a:endParaRPr>
              </a:p>
              <a:p>
                <a:r>
                  <a:rPr lang="en-US" altLang="zh-TW" dirty="0"/>
                  <a:t>Topical Skill Analysis</a:t>
                </a:r>
              </a:p>
              <a:p>
                <a:pPr lvl="1" algn="just">
                  <a:lnSpc>
                    <a:spcPct val="150000"/>
                  </a:lnSpc>
                </a:pPr>
                <a:r>
                  <a:rPr lang="en-US" altLang="zh-TW" dirty="0"/>
                  <a:t>We use the latent Dirichlet allocation (LDA) to get association skills</a:t>
                </a:r>
                <a:r>
                  <a:rPr lang="zh-TW" altLang="en-US" dirty="0"/>
                  <a:t> </a:t>
                </a:r>
                <a:r>
                  <a:rPr lang="en-US" altLang="zh-TW" dirty="0"/>
                  <a:t>(topics) of an issue report.</a:t>
                </a:r>
              </a:p>
              <a:p>
                <a:pPr marL="457200" lvl="1" indent="0" algn="just">
                  <a:lnSpc>
                    <a:spcPct val="150000"/>
                  </a:lnSpc>
                  <a:buNone/>
                </a:pPr>
                <a:r>
                  <a:rPr lang="zh-TW" altLang="en-US" sz="2000" dirty="0"/>
                  <a:t> </a:t>
                </a:r>
                <a14:m>
                  <m:oMath xmlns:m="http://schemas.openxmlformats.org/officeDocument/2006/math">
                    <m:r>
                      <a:rPr lang="zh-TW" altLang="en-US" i="1">
                        <a:latin typeface="Cambria Math" panose="02040503050406030204" pitchFamily="18" charset="0"/>
                      </a:rPr>
                      <m:t> </m:t>
                    </m:r>
                    <m:r>
                      <a:rPr lang="zh-TW" altLang="en-US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zh-TW" altLang="en-US" i="1">
                        <a:latin typeface="Cambria Math" panose="02040503050406030204" pitchFamily="18" charset="0"/>
                      </a:rPr>
                      <m:t> </m:t>
                    </m:r>
                    <m:r>
                      <a:rPr lang="zh-TW" altLang="en-US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zh-TW" altLang="en-US" i="1">
                        <a:latin typeface="Cambria Math" panose="02040503050406030204" pitchFamily="18" charset="0"/>
                      </a:rPr>
                      <m:t> </m:t>
                    </m:r>
                    <m:r>
                      <a:rPr lang="zh-TW" altLang="en-US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zh-TW" altLang="en-US" i="1">
                        <a:latin typeface="Cambria Math" panose="02040503050406030204" pitchFamily="18" charset="0"/>
                      </a:rPr>
                      <m:t> </m:t>
                    </m:r>
                    <m:r>
                      <a:rPr lang="zh-TW" altLang="en-US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zh-TW" altLang="en-US" i="1">
                        <a:latin typeface="Cambria Math" panose="02040503050406030204" pitchFamily="18" charset="0"/>
                      </a:rPr>
                      <m:t> </m:t>
                    </m:r>
                    <m:r>
                      <a:rPr lang="zh-TW" altLang="en-US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zh-TW" altLang="en-US" i="1">
                        <a:latin typeface="Cambria Math" panose="02040503050406030204" pitchFamily="18" charset="0"/>
                      </a:rPr>
                      <m:t> </m:t>
                    </m:r>
                    <m:r>
                      <a:rPr lang="zh-TW" altLang="en-US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zh-TW" altLang="en-US" i="1">
                        <a:latin typeface="Cambria Math" panose="02040503050406030204" pitchFamily="18" charset="0"/>
                      </a:rPr>
                      <m:t> </m:t>
                    </m:r>
                    <m:r>
                      <a:rPr lang="zh-TW" altLang="en-US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altLang="zh-TW" sz="2000" i="1" smtClean="0">
                        <a:latin typeface="Cambria Math" panose="02040503050406030204" pitchFamily="18" charset="0"/>
                      </a:rPr>
                      <m:t>𝐹</m:t>
                    </m:r>
                    <m:r>
                      <a:rPr lang="en-US" altLang="zh-TW" sz="2000" i="1" smtClean="0">
                        <a:latin typeface="Cambria Math" panose="02040503050406030204" pitchFamily="18" charset="0"/>
                      </a:rPr>
                      <m:t>=( </m:t>
                    </m:r>
                    <m:r>
                      <a:rPr lang="en-US" altLang="zh-TW" sz="2000">
                        <a:latin typeface="Cambria Math" panose="02040503050406030204" pitchFamily="18" charset="0"/>
                      </a:rPr>
                      <m:t>𝑃</m:t>
                    </m:r>
                    <m:r>
                      <a:rPr lang="en-US" altLang="zh-TW" sz="2000"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en-US" altLang="zh-TW" sz="2000" i="1">
                            <a:solidFill>
                              <a:srgbClr val="836967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000" i="1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en-US" altLang="zh-TW" sz="200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altLang="zh-TW" sz="2000">
                        <a:latin typeface="Cambria Math" panose="02040503050406030204" pitchFamily="18" charset="0"/>
                      </a:rPr>
                      <m:t>| </m:t>
                    </m:r>
                    <m:r>
                      <a:rPr lang="en-US" altLang="zh-TW" sz="2000">
                        <a:latin typeface="Cambria Math" panose="02040503050406030204" pitchFamily="18" charset="0"/>
                      </a:rPr>
                      <m:t>𝑑</m:t>
                    </m:r>
                    <m:r>
                      <a:rPr lang="en-US" altLang="zh-TW" sz="2000">
                        <a:latin typeface="Cambria Math" panose="02040503050406030204" pitchFamily="18" charset="0"/>
                      </a:rPr>
                      <m:t>)</m:t>
                    </m:r>
                    <m:r>
                      <a:rPr lang="en-US" altLang="zh-TW" sz="2000">
                        <a:latin typeface="Cambria Math" panose="02040503050406030204" pitchFamily="18" charset="0"/>
                      </a:rPr>
                      <m:t>𝑃</m:t>
                    </m:r>
                    <m:r>
                      <a:rPr lang="en-US" altLang="zh-TW" sz="2000"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en-US" altLang="zh-TW" sz="2000" i="1">
                            <a:solidFill>
                              <a:srgbClr val="836967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000" i="1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en-US" altLang="zh-TW" sz="2000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altLang="zh-TW" sz="2000">
                        <a:latin typeface="Cambria Math" panose="02040503050406030204" pitchFamily="18" charset="0"/>
                      </a:rPr>
                      <m:t>| </m:t>
                    </m:r>
                    <m:r>
                      <a:rPr lang="en-US" altLang="zh-TW" sz="2000">
                        <a:latin typeface="Cambria Math" panose="02040503050406030204" pitchFamily="18" charset="0"/>
                      </a:rPr>
                      <m:t>𝑑</m:t>
                    </m:r>
                    <m:r>
                      <a:rPr lang="en-US" altLang="zh-TW" sz="2000">
                        <a:latin typeface="Cambria Math" panose="02040503050406030204" pitchFamily="18" charset="0"/>
                      </a:rPr>
                      <m:t>)</m:t>
                    </m:r>
                    <m:r>
                      <a:rPr lang="en-US" altLang="zh-TW" sz="2000">
                        <a:latin typeface="Cambria Math" panose="02040503050406030204" pitchFamily="18" charset="0"/>
                      </a:rPr>
                      <m:t>𝑃</m:t>
                    </m:r>
                    <m:r>
                      <a:rPr lang="en-US" altLang="zh-TW" sz="2000"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en-US" altLang="zh-TW" sz="2000" i="1">
                            <a:solidFill>
                              <a:srgbClr val="836967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000" i="1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en-US" altLang="zh-TW" sz="2000" i="1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  <m:r>
                      <a:rPr lang="en-US" altLang="zh-TW" sz="2000">
                        <a:latin typeface="Cambria Math" panose="02040503050406030204" pitchFamily="18" charset="0"/>
                      </a:rPr>
                      <m:t>| </m:t>
                    </m:r>
                    <m:r>
                      <a:rPr lang="en-US" altLang="zh-TW" sz="2000">
                        <a:latin typeface="Cambria Math" panose="02040503050406030204" pitchFamily="18" charset="0"/>
                      </a:rPr>
                      <m:t>𝑑</m:t>
                    </m:r>
                    <m:r>
                      <a:rPr lang="en-US" altLang="zh-TW" sz="2000">
                        <a:latin typeface="Cambria Math" panose="02040503050406030204" pitchFamily="18" charset="0"/>
                      </a:rPr>
                      <m:t>),…,</m:t>
                    </m:r>
                    <m:r>
                      <a:rPr lang="en-US" altLang="zh-TW" sz="2000">
                        <a:latin typeface="Cambria Math" panose="02040503050406030204" pitchFamily="18" charset="0"/>
                      </a:rPr>
                      <m:t>𝑃</m:t>
                    </m:r>
                    <m:r>
                      <a:rPr lang="en-US" altLang="zh-TW" sz="2000"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en-US" altLang="zh-TW" sz="2000" i="1">
                            <a:solidFill>
                              <a:srgbClr val="836967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000" i="1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en-US" altLang="zh-TW" sz="2000" i="1">
                            <a:latin typeface="Cambria Math" panose="02040503050406030204" pitchFamily="18" charset="0"/>
                          </a:rPr>
                          <m:t>𝑘</m:t>
                        </m:r>
                      </m:sub>
                    </m:sSub>
                    <m:r>
                      <a:rPr lang="en-US" altLang="zh-TW" sz="2000">
                        <a:latin typeface="Cambria Math" panose="02040503050406030204" pitchFamily="18" charset="0"/>
                      </a:rPr>
                      <m:t>| </m:t>
                    </m:r>
                    <m:r>
                      <a:rPr lang="en-US" altLang="zh-TW" sz="2000">
                        <a:latin typeface="Cambria Math" panose="02040503050406030204" pitchFamily="18" charset="0"/>
                      </a:rPr>
                      <m:t>𝑑</m:t>
                    </m:r>
                    <m:r>
                      <a:rPr lang="en-US" altLang="zh-TW" sz="200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altLang="zh-TW" sz="2000" dirty="0"/>
                  <a:t> )</a:t>
                </a:r>
              </a:p>
              <a:p>
                <a:pPr lvl="1" algn="just">
                  <a:lnSpc>
                    <a:spcPct val="150000"/>
                  </a:lnSpc>
                </a:pPr>
                <a:endParaRPr lang="en-US" altLang="zh-TW" dirty="0"/>
              </a:p>
              <a:p>
                <a:pPr lvl="1"/>
                <a:endParaRPr lang="en-US" altLang="zh-TW" dirty="0"/>
              </a:p>
              <a:p>
                <a:pPr lvl="1"/>
                <a:endParaRPr lang="en-US" altLang="zh-TW" dirty="0"/>
              </a:p>
              <a:p>
                <a:pPr lvl="1"/>
                <a:endParaRPr lang="zh-TW" altLang="en-US" dirty="0"/>
              </a:p>
            </p:txBody>
          </p:sp>
        </mc:Choice>
        <mc:Fallback xmlns=""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10F490DE-745F-48C9-A877-04B2C9BEEBD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963" t="-884" r="-741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4717953E-81F9-43F7-B734-092D8D1391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altLang="zh-TW" dirty="0"/>
              <a:t>   </a:t>
            </a:r>
            <a:fld id="{66C53FE0-DFDF-4122-A850-A5399E395ABE}" type="slidenum">
              <a:rPr lang="en-US" altLang="zh-TW" smtClean="0"/>
              <a:pPr>
                <a:defRPr/>
              </a:pPr>
              <a:t>10</a:t>
            </a:fld>
            <a:endParaRPr lang="en-US" altLang="zh-TW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文字方塊 9">
                <a:extLst>
                  <a:ext uri="{FF2B5EF4-FFF2-40B4-BE49-F238E27FC236}">
                    <a16:creationId xmlns:a16="http://schemas.microsoft.com/office/drawing/2014/main" id="{B1A9ECE1-4022-4365-983E-A5A1754B57B9}"/>
                  </a:ext>
                </a:extLst>
              </p:cNvPr>
              <p:cNvSpPr txBox="1"/>
              <p:nvPr/>
            </p:nvSpPr>
            <p:spPr>
              <a:xfrm>
                <a:off x="3491880" y="3289189"/>
                <a:ext cx="5400600" cy="63998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zh-TW" altLang="en-US" i="1" smtClean="0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zh-TW" altLang="en-US" i="1">
                              <a:latin typeface="Cambria Math" panose="02040503050406030204" pitchFamily="18" charset="0"/>
                            </a:rPr>
                            <m:t>𝑊𝑜𝑟𝑑</m:t>
                          </m:r>
                          <m:r>
                            <a:rPr lang="zh-TW" altLang="en-US" i="0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zh-TW" altLang="en-US" i="1">
                              <a:latin typeface="Cambria Math" panose="02040503050406030204" pitchFamily="18" charset="0"/>
                            </a:rPr>
                            <m:t>𝑉𝑒𝑐𝑡𝑜𝑟</m:t>
                          </m:r>
                        </m:e>
                        <m:sub>
                          <m:r>
                            <a:rPr lang="zh-TW" altLang="en-US" i="1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zh-TW" altLang="en-US" i="0">
                          <a:latin typeface="Cambria Math" panose="02040503050406030204" pitchFamily="18" charset="0"/>
                        </a:rPr>
                        <m:t>= </m:t>
                      </m:r>
                      <m:r>
                        <a:rPr lang="zh-TW" altLang="en-US" i="1">
                          <a:latin typeface="Cambria Math" panose="02040503050406030204" pitchFamily="18" charset="0"/>
                        </a:rPr>
                        <m:t>𝑊𝑜𝑟𝑑</m:t>
                      </m:r>
                      <m:r>
                        <m:rPr>
                          <m:lit/>
                        </m:rPr>
                        <a:rPr lang="zh-TW" altLang="en-US" i="0">
                          <a:latin typeface="Cambria Math" panose="02040503050406030204" pitchFamily="18" charset="0"/>
                        </a:rPr>
                        <m:t>_</m:t>
                      </m:r>
                      <m:r>
                        <a:rPr lang="zh-TW" altLang="en-US" i="1">
                          <a:latin typeface="Cambria Math" panose="02040503050406030204" pitchFamily="18" charset="0"/>
                        </a:rPr>
                        <m:t>𝑡𝑜</m:t>
                      </m:r>
                      <m:r>
                        <m:rPr>
                          <m:lit/>
                        </m:rPr>
                        <a:rPr lang="zh-TW" altLang="en-US" i="0">
                          <a:latin typeface="Cambria Math" panose="02040503050406030204" pitchFamily="18" charset="0"/>
                        </a:rPr>
                        <m:t>_</m:t>
                      </m:r>
                      <m:r>
                        <a:rPr lang="zh-TW" altLang="en-US" i="1">
                          <a:latin typeface="Cambria Math" panose="02040503050406030204" pitchFamily="18" charset="0"/>
                        </a:rPr>
                        <m:t>𝑣𝑒𝑐𝑡𝑜𝑟</m:t>
                      </m:r>
                      <m:d>
                        <m:dPr>
                          <m:ctrlPr>
                            <a:rPr lang="zh-TW" alt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zh-TW" altLang="en-US" i="1">
                              <a:latin typeface="Cambria Math" panose="02040503050406030204" pitchFamily="18" charset="0"/>
                            </a:rPr>
                            <m:t>𝑤𝑜𝑟𝑑</m:t>
                          </m:r>
                          <m:r>
                            <a:rPr lang="zh-TW" altLang="en-US" i="1" smtClean="0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  <m:t>∈</m:t>
                          </m:r>
                          <m:sSub>
                            <m:sSubPr>
                              <m:ctrlPr>
                                <a:rPr lang="zh-TW" altLang="en-US" i="1">
                                  <a:solidFill>
                                    <a:srgbClr val="836967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zh-TW" altLang="en-US" i="1">
                                  <a:latin typeface="Cambria Math" panose="02040503050406030204" pitchFamily="18" charset="0"/>
                                </a:rPr>
                                <m:t>𝑖𝑠𝑠𝑢𝑒</m:t>
                              </m:r>
                              <m:r>
                                <a:rPr lang="zh-TW" altLang="en-US" i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zh-TW" altLang="en-US" i="1">
                                  <a:latin typeface="Cambria Math" panose="02040503050406030204" pitchFamily="18" charset="0"/>
                                </a:rPr>
                                <m:t>𝑟𝑒𝑝𝑜𝑟𝑡</m:t>
                              </m:r>
                            </m:e>
                            <m:sub>
                              <m:r>
                                <a:rPr lang="zh-TW" altLang="en-US" i="1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zh-TW" altLang="en-US" dirty="0"/>
              </a:p>
            </p:txBody>
          </p:sp>
        </mc:Choice>
        <mc:Fallback xmlns="">
          <p:sp>
            <p:nvSpPr>
              <p:cNvPr id="10" name="文字方塊 9">
                <a:extLst>
                  <a:ext uri="{FF2B5EF4-FFF2-40B4-BE49-F238E27FC236}">
                    <a16:creationId xmlns:a16="http://schemas.microsoft.com/office/drawing/2014/main" id="{B1A9ECE1-4022-4365-983E-A5A1754B57B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91880" y="3289189"/>
                <a:ext cx="5400600" cy="639983"/>
              </a:xfrm>
              <a:prstGeom prst="rect">
                <a:avLst/>
              </a:prstGeom>
              <a:blipFill>
                <a:blip r:embed="rId4"/>
                <a:stretch>
                  <a:fillRect b="-6667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1830924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8518B117-9DA5-4570-82D4-FE2EC2B1A4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Issue Report Detection Module</a:t>
            </a:r>
            <a:endParaRPr lang="zh-TW" altLang="en-US" dirty="0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791EFB31-2879-465B-ABBF-C525CBA179C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/>
              <a:t>Sentiment Analysis</a:t>
            </a:r>
          </a:p>
          <a:p>
            <a:pPr lvl="1" algn="just">
              <a:lnSpc>
                <a:spcPct val="150000"/>
              </a:lnSpc>
            </a:pPr>
            <a:r>
              <a:rPr lang="en-US" altLang="zh-TW" sz="1800" dirty="0"/>
              <a:t>From previous studies, they indicated that the word of</a:t>
            </a:r>
            <a:r>
              <a:rPr lang="en-US" altLang="zh-TW" sz="1800" dirty="0">
                <a:solidFill>
                  <a:srgbClr val="0000FF"/>
                </a:solidFill>
              </a:rPr>
              <a:t> emotion </a:t>
            </a:r>
            <a:r>
              <a:rPr lang="en-US" altLang="zh-TW" sz="1800" dirty="0"/>
              <a:t>in the issue report’s description can determine that the level of </a:t>
            </a:r>
            <a:r>
              <a:rPr lang="en-US" altLang="zh-TW" sz="1800" dirty="0">
                <a:solidFill>
                  <a:srgbClr val="0000FF"/>
                </a:solidFill>
              </a:rPr>
              <a:t>priority</a:t>
            </a:r>
            <a:r>
              <a:rPr lang="en-US" altLang="zh-TW" sz="1800" dirty="0"/>
              <a:t> of the issue. </a:t>
            </a:r>
            <a:r>
              <a:rPr lang="en-US" altLang="zh-TW" sz="1400" dirty="0">
                <a:solidFill>
                  <a:schemeClr val="bg1">
                    <a:lumMod val="65000"/>
                  </a:schemeClr>
                </a:solidFill>
              </a:rPr>
              <a:t>(</a:t>
            </a:r>
            <a:r>
              <a:rPr lang="en-US" altLang="zh-TW" sz="1400" dirty="0" err="1">
                <a:solidFill>
                  <a:schemeClr val="bg1">
                    <a:lumMod val="65000"/>
                  </a:schemeClr>
                </a:solidFill>
              </a:rPr>
              <a:t>Umer</a:t>
            </a:r>
            <a:r>
              <a:rPr lang="en-US" altLang="zh-TW" sz="1400" dirty="0">
                <a:solidFill>
                  <a:schemeClr val="bg1">
                    <a:lumMod val="65000"/>
                  </a:schemeClr>
                </a:solidFill>
              </a:rPr>
              <a:t> et al. 2018)</a:t>
            </a:r>
          </a:p>
          <a:p>
            <a:pPr lvl="1" algn="just"/>
            <a:r>
              <a:rPr lang="en-US" altLang="zh-TW" sz="1800" dirty="0"/>
              <a:t>The ratio of positive word count and negative word count (RPN) for each issue report .</a:t>
            </a:r>
          </a:p>
          <a:p>
            <a:pPr marL="457200" lvl="1" indent="0" algn="just">
              <a:buNone/>
            </a:pPr>
            <a:endParaRPr lang="en-US" altLang="zh-TW" sz="1800" dirty="0"/>
          </a:p>
          <a:p>
            <a:pPr lvl="1" algn="just">
              <a:lnSpc>
                <a:spcPct val="125000"/>
              </a:lnSpc>
            </a:pPr>
            <a:endParaRPr lang="en-US" altLang="zh-TW" sz="1800" dirty="0"/>
          </a:p>
          <a:p>
            <a:pPr lvl="1" algn="just">
              <a:lnSpc>
                <a:spcPct val="125000"/>
              </a:lnSpc>
            </a:pPr>
            <a:endParaRPr lang="en-US" altLang="zh-TW" sz="1800" dirty="0"/>
          </a:p>
          <a:p>
            <a:pPr lvl="1" algn="just">
              <a:lnSpc>
                <a:spcPct val="125000"/>
              </a:lnSpc>
            </a:pPr>
            <a:r>
              <a:rPr lang="en-US" altLang="zh-TW" sz="1800" dirty="0"/>
              <a:t>The polarity of each issue report</a:t>
            </a:r>
          </a:p>
          <a:p>
            <a:pPr lvl="1" algn="just">
              <a:lnSpc>
                <a:spcPct val="125000"/>
              </a:lnSpc>
            </a:pPr>
            <a:endParaRPr lang="en-US" altLang="zh-TW" sz="1800" dirty="0"/>
          </a:p>
          <a:p>
            <a:pPr marL="457200" lvl="1" indent="0">
              <a:buNone/>
            </a:pPr>
            <a:endParaRPr lang="en-US" altLang="zh-TW" sz="1800" dirty="0"/>
          </a:p>
          <a:p>
            <a:pPr lvl="1">
              <a:lnSpc>
                <a:spcPct val="125000"/>
              </a:lnSpc>
            </a:pPr>
            <a:endParaRPr lang="en-US" altLang="zh-TW" sz="1800" dirty="0"/>
          </a:p>
          <a:p>
            <a:pPr lvl="1"/>
            <a:endParaRPr lang="en-US" altLang="zh-TW" dirty="0"/>
          </a:p>
          <a:p>
            <a:pPr marL="457200" lvl="1" indent="0">
              <a:buNone/>
            </a:pPr>
            <a:endParaRPr lang="en-US" altLang="zh-TW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F1879C7F-B66E-4432-8D5A-574A0B1CBE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altLang="zh-TW" dirty="0"/>
              <a:t>   </a:t>
            </a:r>
            <a:fld id="{66C53FE0-DFDF-4122-A850-A5399E395ABE}" type="slidenum">
              <a:rPr lang="en-US" altLang="zh-TW" smtClean="0"/>
              <a:pPr>
                <a:defRPr/>
              </a:pPr>
              <a:t>11</a:t>
            </a:fld>
            <a:endParaRPr lang="en-US" altLang="zh-TW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文字方塊 5">
                <a:extLst>
                  <a:ext uri="{FF2B5EF4-FFF2-40B4-BE49-F238E27FC236}">
                    <a16:creationId xmlns:a16="http://schemas.microsoft.com/office/drawing/2014/main" id="{091E17F3-C63F-4EA0-ACB3-DD6E8F1A240B}"/>
                  </a:ext>
                </a:extLst>
              </p:cNvPr>
              <p:cNvSpPr txBox="1"/>
              <p:nvPr/>
            </p:nvSpPr>
            <p:spPr>
              <a:xfrm>
                <a:off x="2411760" y="3789040"/>
                <a:ext cx="4572000" cy="66909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zh-TW" altLang="zh-TW" sz="1800" i="1" smtClean="0"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1800" i="1" kern="0">
                              <a:effectLst/>
                              <a:latin typeface="Cambria Math" panose="02040503050406030204" pitchFamily="18" charset="0"/>
                              <a:ea typeface="新細明體" panose="02020500000000000000" pitchFamily="18" charset="-120"/>
                              <a:cs typeface="Times New Roman" panose="02020603050405020304" pitchFamily="18" charset="0"/>
                            </a:rPr>
                            <m:t>𝑅𝑃𝑁</m:t>
                          </m:r>
                        </m:e>
                        <m:sub>
                          <m:r>
                            <a:rPr lang="en-US" altLang="zh-TW" sz="1800" i="1" kern="0">
                              <a:effectLst/>
                              <a:latin typeface="Cambria Math" panose="02040503050406030204" pitchFamily="18" charset="0"/>
                              <a:ea typeface="新細明體" panose="02020500000000000000" pitchFamily="18" charset="-120"/>
                              <a:cs typeface="Times New Roman" panose="020206030504050203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US" altLang="zh-TW" sz="1800" i="1" kern="0">
                          <a:effectLst/>
                          <a:latin typeface="Cambria Math" panose="02040503050406030204" pitchFamily="18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m:t>= </m:t>
                      </m:r>
                      <m:f>
                        <m:fPr>
                          <m:ctrlPr>
                            <a:rPr lang="zh-TW" altLang="zh-TW" sz="1800" i="1"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TW" sz="1800" i="1" kern="0">
                              <a:effectLst/>
                              <a:latin typeface="Cambria Math" panose="02040503050406030204" pitchFamily="18" charset="0"/>
                              <a:ea typeface="新細明體" panose="02020500000000000000" pitchFamily="18" charset="-120"/>
                              <a:cs typeface="Times New Roman" panose="02020603050405020304" pitchFamily="18" charset="0"/>
                            </a:rPr>
                            <m:t>#</m:t>
                          </m:r>
                          <m:r>
                            <a:rPr lang="en-US" altLang="zh-TW" sz="1800" i="1" kern="0">
                              <a:effectLst/>
                              <a:latin typeface="Cambria Math" panose="02040503050406030204" pitchFamily="18" charset="0"/>
                              <a:ea typeface="新細明體" panose="02020500000000000000" pitchFamily="18" charset="-120"/>
                              <a:cs typeface="Times New Roman" panose="02020603050405020304" pitchFamily="18" charset="0"/>
                            </a:rPr>
                            <m:t>𝑃𝑜𝑠𝑖𝑡𝑖𝑣𝑒</m:t>
                          </m:r>
                          <m:r>
                            <a:rPr lang="en-US" altLang="zh-TW" sz="1800" i="1" kern="0">
                              <a:effectLst/>
                              <a:latin typeface="Cambria Math" panose="02040503050406030204" pitchFamily="18" charset="0"/>
                              <a:ea typeface="新細明體" panose="02020500000000000000" pitchFamily="18" charset="-120"/>
                              <a:cs typeface="Times New Roman" panose="02020603050405020304" pitchFamily="18" charset="0"/>
                            </a:rPr>
                            <m:t>_</m:t>
                          </m:r>
                          <m:r>
                            <a:rPr lang="en-US" altLang="zh-TW" sz="1800" i="1" kern="0">
                              <a:effectLst/>
                              <a:latin typeface="Cambria Math" panose="02040503050406030204" pitchFamily="18" charset="0"/>
                              <a:ea typeface="新細明體" panose="02020500000000000000" pitchFamily="18" charset="-120"/>
                              <a:cs typeface="Times New Roman" panose="02020603050405020304" pitchFamily="18" charset="0"/>
                            </a:rPr>
                            <m:t>𝑤𝑜𝑟𝑑𝑠</m:t>
                          </m:r>
                          <m:r>
                            <a:rPr lang="en-US" altLang="zh-TW" sz="1800" i="1" kern="0">
                              <a:effectLst/>
                              <a:latin typeface="Cambria Math" panose="02040503050406030204" pitchFamily="18" charset="0"/>
                              <a:ea typeface="新細明體" panose="02020500000000000000" pitchFamily="18" charset="-120"/>
                              <a:cs typeface="Times New Roman" panose="02020603050405020304" pitchFamily="18" charset="0"/>
                            </a:rPr>
                            <m:t>(</m:t>
                          </m:r>
                          <m:sSub>
                            <m:sSubPr>
                              <m:ctrlPr>
                                <a:rPr lang="zh-TW" altLang="zh-TW" sz="1800" i="1">
                                  <a:effectLst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1800" i="1" kern="0">
                                  <a:effectLst/>
                                  <a:latin typeface="Cambria Math" panose="02040503050406030204" pitchFamily="18" charset="0"/>
                                  <a:ea typeface="新細明體" panose="02020500000000000000" pitchFamily="18" charset="-120"/>
                                  <a:cs typeface="Times New Roman" panose="02020603050405020304" pitchFamily="18" charset="0"/>
                                </a:rPr>
                                <m:t>𝑖𝑠𝑠𝑢𝑒</m:t>
                              </m:r>
                              <m:r>
                                <a:rPr lang="en-US" altLang="zh-TW" sz="1800" i="1" kern="0">
                                  <a:effectLst/>
                                  <a:latin typeface="Cambria Math" panose="02040503050406030204" pitchFamily="18" charset="0"/>
                                  <a:ea typeface="新細明體" panose="02020500000000000000" pitchFamily="18" charset="-120"/>
                                  <a:cs typeface="Times New Roman" panose="02020603050405020304" pitchFamily="18" charset="0"/>
                                </a:rPr>
                                <m:t> </m:t>
                              </m:r>
                              <m:r>
                                <a:rPr lang="en-US" altLang="zh-TW" sz="1800" i="1" kern="0">
                                  <a:effectLst/>
                                  <a:latin typeface="Cambria Math" panose="02040503050406030204" pitchFamily="18" charset="0"/>
                                  <a:ea typeface="新細明體" panose="02020500000000000000" pitchFamily="18" charset="-120"/>
                                  <a:cs typeface="Times New Roman" panose="02020603050405020304" pitchFamily="18" charset="0"/>
                                </a:rPr>
                                <m:t>𝑟𝑒𝑝𝑜𝑟𝑡</m:t>
                              </m:r>
                            </m:e>
                            <m:sub>
                              <m:r>
                                <a:rPr lang="en-US" altLang="zh-TW" sz="1800" i="1" kern="0">
                                  <a:effectLst/>
                                  <a:latin typeface="Cambria Math" panose="02040503050406030204" pitchFamily="18" charset="0"/>
                                  <a:ea typeface="新細明體" panose="02020500000000000000" pitchFamily="18" charset="-120"/>
                                  <a:cs typeface="Times New Roman" panose="02020603050405020304" pitchFamily="18" charset="0"/>
                                </a:rPr>
                                <m:t>𝑖</m:t>
                              </m:r>
                            </m:sub>
                          </m:sSub>
                          <m:r>
                            <a:rPr lang="en-US" altLang="zh-TW" sz="1800" i="1" kern="0">
                              <a:effectLst/>
                              <a:latin typeface="Cambria Math" panose="02040503050406030204" pitchFamily="18" charset="0"/>
                              <a:ea typeface="新細明體" panose="02020500000000000000" pitchFamily="18" charset="-120"/>
                              <a:cs typeface="Times New Roman" panose="02020603050405020304" pitchFamily="18" charset="0"/>
                            </a:rPr>
                            <m:t>)</m:t>
                          </m:r>
                        </m:num>
                        <m:den>
                          <m:r>
                            <a:rPr lang="en-US" altLang="zh-TW" sz="1800" i="1" kern="0">
                              <a:effectLst/>
                              <a:latin typeface="Cambria Math" panose="02040503050406030204" pitchFamily="18" charset="0"/>
                              <a:ea typeface="新細明體" panose="02020500000000000000" pitchFamily="18" charset="-120"/>
                              <a:cs typeface="Times New Roman" panose="02020603050405020304" pitchFamily="18" charset="0"/>
                            </a:rPr>
                            <m:t>#</m:t>
                          </m:r>
                          <m:r>
                            <a:rPr lang="en-US" altLang="zh-TW" sz="1800" i="1" kern="0">
                              <a:effectLst/>
                              <a:latin typeface="Cambria Math" panose="02040503050406030204" pitchFamily="18" charset="0"/>
                              <a:ea typeface="新細明體" panose="02020500000000000000" pitchFamily="18" charset="-120"/>
                              <a:cs typeface="Times New Roman" panose="02020603050405020304" pitchFamily="18" charset="0"/>
                            </a:rPr>
                            <m:t>𝑁𝑒𝑔𝑎𝑡𝑖𝑣𝑒</m:t>
                          </m:r>
                          <m:r>
                            <a:rPr lang="en-US" altLang="zh-TW" sz="1800" i="1" kern="0">
                              <a:effectLst/>
                              <a:latin typeface="Cambria Math" panose="02040503050406030204" pitchFamily="18" charset="0"/>
                              <a:ea typeface="新細明體" panose="02020500000000000000" pitchFamily="18" charset="-120"/>
                              <a:cs typeface="Times New Roman" panose="02020603050405020304" pitchFamily="18" charset="0"/>
                            </a:rPr>
                            <m:t>_</m:t>
                          </m:r>
                          <m:r>
                            <a:rPr lang="en-US" altLang="zh-TW" sz="1800" i="1" kern="0">
                              <a:effectLst/>
                              <a:latin typeface="Cambria Math" panose="02040503050406030204" pitchFamily="18" charset="0"/>
                              <a:ea typeface="新細明體" panose="02020500000000000000" pitchFamily="18" charset="-120"/>
                              <a:cs typeface="Times New Roman" panose="02020603050405020304" pitchFamily="18" charset="0"/>
                            </a:rPr>
                            <m:t>𝑤𝑜𝑟𝑑𝑠</m:t>
                          </m:r>
                          <m:r>
                            <a:rPr lang="en-US" altLang="zh-TW" sz="1800" i="1" kern="0">
                              <a:effectLst/>
                              <a:latin typeface="Cambria Math" panose="02040503050406030204" pitchFamily="18" charset="0"/>
                              <a:ea typeface="新細明體" panose="02020500000000000000" pitchFamily="18" charset="-120"/>
                              <a:cs typeface="Times New Roman" panose="02020603050405020304" pitchFamily="18" charset="0"/>
                            </a:rPr>
                            <m:t>(</m:t>
                          </m:r>
                          <m:sSub>
                            <m:sSubPr>
                              <m:ctrlPr>
                                <a:rPr lang="zh-TW" altLang="zh-TW" sz="1800" i="1">
                                  <a:effectLst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1800" i="1" kern="0">
                                  <a:effectLst/>
                                  <a:latin typeface="Cambria Math" panose="02040503050406030204" pitchFamily="18" charset="0"/>
                                  <a:ea typeface="新細明體" panose="02020500000000000000" pitchFamily="18" charset="-120"/>
                                  <a:cs typeface="Times New Roman" panose="02020603050405020304" pitchFamily="18" charset="0"/>
                                </a:rPr>
                                <m:t>𝑖𝑠𝑠𝑢𝑒</m:t>
                              </m:r>
                              <m:r>
                                <a:rPr lang="en-US" altLang="zh-TW" sz="1800" i="1" kern="0">
                                  <a:effectLst/>
                                  <a:latin typeface="Cambria Math" panose="02040503050406030204" pitchFamily="18" charset="0"/>
                                  <a:ea typeface="新細明體" panose="02020500000000000000" pitchFamily="18" charset="-120"/>
                                  <a:cs typeface="Times New Roman" panose="02020603050405020304" pitchFamily="18" charset="0"/>
                                </a:rPr>
                                <m:t> </m:t>
                              </m:r>
                              <m:r>
                                <a:rPr lang="en-US" altLang="zh-TW" sz="1800" i="1" kern="0">
                                  <a:effectLst/>
                                  <a:latin typeface="Cambria Math" panose="02040503050406030204" pitchFamily="18" charset="0"/>
                                  <a:ea typeface="新細明體" panose="02020500000000000000" pitchFamily="18" charset="-120"/>
                                  <a:cs typeface="Times New Roman" panose="02020603050405020304" pitchFamily="18" charset="0"/>
                                </a:rPr>
                                <m:t>𝑟𝑒𝑝𝑜𝑟𝑡</m:t>
                              </m:r>
                            </m:e>
                            <m:sub>
                              <m:r>
                                <a:rPr lang="en-US" altLang="zh-TW" sz="1800" i="1" kern="0">
                                  <a:effectLst/>
                                  <a:latin typeface="Cambria Math" panose="02040503050406030204" pitchFamily="18" charset="0"/>
                                  <a:ea typeface="新細明體" panose="02020500000000000000" pitchFamily="18" charset="-120"/>
                                  <a:cs typeface="Times New Roman" panose="02020603050405020304" pitchFamily="18" charset="0"/>
                                </a:rPr>
                                <m:t>𝑖</m:t>
                              </m:r>
                            </m:sub>
                          </m:sSub>
                          <m:r>
                            <a:rPr lang="en-US" altLang="zh-TW" sz="1800" i="1" kern="0">
                              <a:effectLst/>
                              <a:latin typeface="Cambria Math" panose="02040503050406030204" pitchFamily="18" charset="0"/>
                              <a:ea typeface="新細明體" panose="02020500000000000000" pitchFamily="18" charset="-120"/>
                              <a:cs typeface="Times New Roman" panose="02020603050405020304" pitchFamily="18" charset="0"/>
                            </a:rPr>
                            <m:t>)</m:t>
                          </m:r>
                        </m:den>
                      </m:f>
                    </m:oMath>
                  </m:oMathPara>
                </a14:m>
                <a:endParaRPr lang="zh-TW" altLang="en-US" dirty="0"/>
              </a:p>
            </p:txBody>
          </p:sp>
        </mc:Choice>
        <mc:Fallback xmlns="">
          <p:sp>
            <p:nvSpPr>
              <p:cNvPr id="6" name="文字方塊 5">
                <a:extLst>
                  <a:ext uri="{FF2B5EF4-FFF2-40B4-BE49-F238E27FC236}">
                    <a16:creationId xmlns:a16="http://schemas.microsoft.com/office/drawing/2014/main" id="{091E17F3-C63F-4EA0-ACB3-DD6E8F1A240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11760" y="3789040"/>
                <a:ext cx="4572000" cy="66909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文字方塊 7">
                <a:extLst>
                  <a:ext uri="{FF2B5EF4-FFF2-40B4-BE49-F238E27FC236}">
                    <a16:creationId xmlns:a16="http://schemas.microsoft.com/office/drawing/2014/main" id="{D7FCB91C-09C1-4C5A-B9DC-FA4DCDBF9F46}"/>
                  </a:ext>
                </a:extLst>
              </p:cNvPr>
              <p:cNvSpPr txBox="1"/>
              <p:nvPr/>
            </p:nvSpPr>
            <p:spPr>
              <a:xfrm>
                <a:off x="1904132" y="5373216"/>
                <a:ext cx="5587255" cy="43858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457200" lvl="1" indent="0" algn="just">
                  <a:lnSpc>
                    <a:spcPct val="125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zh-TW" altLang="zh-TW" sz="1800" i="1" smtClean="0"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1800" i="1" kern="0">
                              <a:effectLst/>
                              <a:latin typeface="Cambria Math" panose="02040503050406030204" pitchFamily="18" charset="0"/>
                              <a:ea typeface="新細明體" panose="02020500000000000000" pitchFamily="18" charset="-120"/>
                              <a:cs typeface="Times New Roman" panose="02020603050405020304" pitchFamily="18" charset="0"/>
                            </a:rPr>
                            <m:t>𝑃𝑜𝑙𝑎𝑟𝑖𝑡𝑦</m:t>
                          </m:r>
                        </m:e>
                        <m:sub>
                          <m:r>
                            <a:rPr lang="en-US" altLang="zh-TW" sz="1800" i="1" kern="0">
                              <a:effectLst/>
                              <a:latin typeface="Cambria Math" panose="02040503050406030204" pitchFamily="18" charset="0"/>
                              <a:ea typeface="新細明體" panose="02020500000000000000" pitchFamily="18" charset="-120"/>
                              <a:cs typeface="Times New Roman" panose="020206030504050203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US" altLang="zh-TW" sz="1800" i="1" kern="0">
                          <a:effectLst/>
                          <a:latin typeface="Cambria Math" panose="02040503050406030204" pitchFamily="18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m:t>= </m:t>
                      </m:r>
                      <m:r>
                        <a:rPr lang="en-US" altLang="zh-TW" sz="1800" i="1" kern="0">
                          <a:effectLst/>
                          <a:latin typeface="Cambria Math" panose="02040503050406030204" pitchFamily="18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m:t>𝑃𝑜𝑙𝑎𝑟𝑖𝑡𝑦</m:t>
                      </m:r>
                      <m:d>
                        <m:dPr>
                          <m:ctrlPr>
                            <a:rPr lang="zh-TW" altLang="zh-TW" sz="1800" i="1"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zh-TW" altLang="zh-TW" sz="1800" i="1">
                                  <a:effectLst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1800" i="1" kern="0">
                                  <a:effectLst/>
                                  <a:latin typeface="Cambria Math" panose="02040503050406030204" pitchFamily="18" charset="0"/>
                                  <a:ea typeface="新細明體" panose="02020500000000000000" pitchFamily="18" charset="-120"/>
                                  <a:cs typeface="Times New Roman" panose="02020603050405020304" pitchFamily="18" charset="0"/>
                                </a:rPr>
                                <m:t>𝑖𝑠𝑠𝑢𝑒</m:t>
                              </m:r>
                              <m:r>
                                <a:rPr lang="en-US" altLang="zh-TW" sz="1800" i="1" kern="0">
                                  <a:effectLst/>
                                  <a:latin typeface="Cambria Math" panose="02040503050406030204" pitchFamily="18" charset="0"/>
                                  <a:ea typeface="新細明體" panose="02020500000000000000" pitchFamily="18" charset="-120"/>
                                  <a:cs typeface="Times New Roman" panose="02020603050405020304" pitchFamily="18" charset="0"/>
                                </a:rPr>
                                <m:t> </m:t>
                              </m:r>
                              <m:r>
                                <a:rPr lang="en-US" altLang="zh-TW" sz="1800" i="1" kern="0">
                                  <a:effectLst/>
                                  <a:latin typeface="Cambria Math" panose="02040503050406030204" pitchFamily="18" charset="0"/>
                                  <a:ea typeface="新細明體" panose="02020500000000000000" pitchFamily="18" charset="-120"/>
                                  <a:cs typeface="Times New Roman" panose="02020603050405020304" pitchFamily="18" charset="0"/>
                                </a:rPr>
                                <m:t>𝑟𝑒𝑝𝑜𝑟𝑡</m:t>
                              </m:r>
                            </m:e>
                            <m:sub>
                              <m:r>
                                <a:rPr lang="en-US" altLang="zh-TW" sz="1800" i="1" kern="0">
                                  <a:effectLst/>
                                  <a:latin typeface="Cambria Math" panose="02040503050406030204" pitchFamily="18" charset="0"/>
                                  <a:ea typeface="新細明體" panose="02020500000000000000" pitchFamily="18" charset="-120"/>
                                  <a:cs typeface="Times New Roman" panose="02020603050405020304" pitchFamily="18" charset="0"/>
                                </a:rPr>
                                <m:t>𝑖</m:t>
                              </m:r>
                            </m:sub>
                          </m:sSub>
                        </m:e>
                      </m:d>
                      <m:r>
                        <a:rPr lang="en-US" altLang="zh-TW" sz="1800" i="1" kern="0">
                          <a:effectLst/>
                          <a:latin typeface="Cambria Math" panose="02040503050406030204" pitchFamily="18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m:t> </m:t>
                      </m:r>
                      <m:r>
                        <a:rPr lang="en-US" altLang="zh-TW" sz="1800" i="1" kern="0">
                          <a:effectLst/>
                          <a:latin typeface="Cambria Math" panose="02040503050406030204" pitchFamily="18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  <a:sym typeface="Symbol" panose="05050102010706020507" pitchFamily="18" charset="2"/>
                        </a:rPr>
                        <m:t></m:t>
                      </m:r>
                      <m:r>
                        <a:rPr lang="en-US" altLang="zh-TW" sz="1800" i="1" kern="0">
                          <a:effectLst/>
                          <a:latin typeface="Cambria Math" panose="02040503050406030204" pitchFamily="18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m:t> [−1,1]</m:t>
                      </m:r>
                    </m:oMath>
                  </m:oMathPara>
                </a14:m>
                <a:endParaRPr lang="en-US" altLang="zh-TW" sz="1800" dirty="0"/>
              </a:p>
            </p:txBody>
          </p:sp>
        </mc:Choice>
        <mc:Fallback xmlns="">
          <p:sp>
            <p:nvSpPr>
              <p:cNvPr id="8" name="文字方塊 7">
                <a:extLst>
                  <a:ext uri="{FF2B5EF4-FFF2-40B4-BE49-F238E27FC236}">
                    <a16:creationId xmlns:a16="http://schemas.microsoft.com/office/drawing/2014/main" id="{D7FCB91C-09C1-4C5A-B9DC-FA4DCDBF9F4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04132" y="5373216"/>
                <a:ext cx="5587255" cy="438582"/>
              </a:xfrm>
              <a:prstGeom prst="rect">
                <a:avLst/>
              </a:prstGeom>
              <a:blipFill>
                <a:blip r:embed="rId4"/>
                <a:stretch>
                  <a:fillRect b="-6944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9350903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27CA76B7-9D64-4D88-962A-E05A5CD6AC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System Framework</a:t>
            </a:r>
            <a:endParaRPr lang="zh-TW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1376796E-88CA-48E8-8EC4-FD09D32231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altLang="zh-TW"/>
              <a:t>   </a:t>
            </a:r>
            <a:fld id="{66C53FE0-DFDF-4122-A850-A5399E395ABE}" type="slidenum">
              <a:rPr lang="en-US" altLang="zh-TW" smtClean="0"/>
              <a:pPr>
                <a:defRPr/>
              </a:pPr>
              <a:t>12</a:t>
            </a:fld>
            <a:endParaRPr lang="en-US" altLang="zh-TW"/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EB9E47F9-991B-49DE-B7D3-AFFD80023A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56140" y="1116013"/>
            <a:ext cx="5063519" cy="5268319"/>
          </a:xfrm>
          <a:prstGeom prst="rect">
            <a:avLst/>
          </a:prstGeom>
        </p:spPr>
      </p:pic>
      <p:sp>
        <p:nvSpPr>
          <p:cNvPr id="5" name="矩形 4">
            <a:extLst>
              <a:ext uri="{FF2B5EF4-FFF2-40B4-BE49-F238E27FC236}">
                <a16:creationId xmlns:a16="http://schemas.microsoft.com/office/drawing/2014/main" id="{9BA2A5F1-BFF5-4071-8FC7-EFA35D765D12}"/>
              </a:ext>
            </a:extLst>
          </p:cNvPr>
          <p:cNvSpPr/>
          <p:nvPr/>
        </p:nvSpPr>
        <p:spPr>
          <a:xfrm>
            <a:off x="3851920" y="3645024"/>
            <a:ext cx="3312368" cy="1800200"/>
          </a:xfrm>
          <a:prstGeom prst="rect">
            <a:avLst/>
          </a:prstGeom>
          <a:solidFill>
            <a:srgbClr val="C00000">
              <a:alpha val="10000"/>
            </a:srgbClr>
          </a:solidFill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56317259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3E938F1-5199-4BDF-8EBE-966E860312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 Contributor’s Pool Analysis Module</a:t>
            </a:r>
            <a:endParaRPr lang="zh-TW" altLang="en-US" dirty="0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2E0977B6-BD77-4019-8EFB-10E61B1D5EA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lnSpc>
                <a:spcPct val="200000"/>
              </a:lnSpc>
            </a:pPr>
            <a:r>
              <a:rPr lang="en-US" altLang="zh-TW" dirty="0"/>
              <a:t>Pool Candidate Select</a:t>
            </a:r>
          </a:p>
          <a:p>
            <a:pPr lvl="1" algn="just">
              <a:lnSpc>
                <a:spcPct val="200000"/>
              </a:lnSpc>
            </a:pPr>
            <a:r>
              <a:rPr lang="en-US" altLang="zh-TW" dirty="0">
                <a:solidFill>
                  <a:srgbClr val="0000FF"/>
                </a:solidFill>
              </a:rPr>
              <a:t>Assignee</a:t>
            </a:r>
            <a:r>
              <a:rPr lang="en-US" altLang="zh-TW" dirty="0"/>
              <a:t> who is the person in charge of resolving the issue report.</a:t>
            </a:r>
          </a:p>
          <a:p>
            <a:pPr lvl="1" algn="just">
              <a:lnSpc>
                <a:spcPct val="200000"/>
              </a:lnSpc>
            </a:pPr>
            <a:r>
              <a:rPr lang="en-US" altLang="zh-TW" dirty="0">
                <a:solidFill>
                  <a:srgbClr val="0000FF"/>
                </a:solidFill>
              </a:rPr>
              <a:t>Commenter</a:t>
            </a:r>
            <a:r>
              <a:rPr lang="en-US" altLang="zh-TW" dirty="0"/>
              <a:t> who comments on the issue report.</a:t>
            </a:r>
            <a:endParaRPr lang="zh-TW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8C176ACF-FB71-4AC3-83D2-2C3688321E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altLang="zh-TW"/>
              <a:t>   </a:t>
            </a:r>
            <a:fld id="{66C53FE0-DFDF-4122-A850-A5399E395ABE}" type="slidenum">
              <a:rPr lang="en-US" altLang="zh-TW" smtClean="0"/>
              <a:pPr>
                <a:defRPr/>
              </a:pPr>
              <a:t>13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31611314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3E938F1-5199-4BDF-8EBE-966E860312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sz="3600" dirty="0"/>
              <a:t> Contributor’s Pool Analysis Module</a:t>
            </a:r>
            <a:endParaRPr lang="zh-TW" altLang="en-US" sz="3600" dirty="0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2E0977B6-BD77-4019-8EFB-10E61B1D5E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196975"/>
            <a:ext cx="8229600" cy="1511945"/>
          </a:xfrm>
        </p:spPr>
        <p:txBody>
          <a:bodyPr/>
          <a:lstStyle/>
          <a:p>
            <a:pPr algn="just"/>
            <a:r>
              <a:rPr lang="en-US" altLang="zh-TW" dirty="0"/>
              <a:t>Expertise Analysis</a:t>
            </a:r>
            <a:r>
              <a:rPr lang="zh-TW" altLang="en-US" dirty="0"/>
              <a:t> </a:t>
            </a:r>
            <a:r>
              <a:rPr lang="en-US" altLang="zh-TW" dirty="0"/>
              <a:t> - Association skill of reported issue </a:t>
            </a:r>
          </a:p>
          <a:p>
            <a:pPr lvl="1" algn="just">
              <a:lnSpc>
                <a:spcPct val="150000"/>
              </a:lnSpc>
            </a:pPr>
            <a:r>
              <a:rPr lang="en-US" altLang="zh-TW" dirty="0"/>
              <a:t>We use an LDA model to extract the topic corresponding to the </a:t>
            </a:r>
            <a:r>
              <a:rPr lang="en-US" altLang="zh-TW" dirty="0">
                <a:solidFill>
                  <a:srgbClr val="FF0000"/>
                </a:solidFill>
              </a:rPr>
              <a:t>newly reported issue (NRI) </a:t>
            </a:r>
            <a:r>
              <a:rPr lang="en-US" altLang="zh-TW" dirty="0"/>
              <a:t>based on title and description.</a:t>
            </a:r>
          </a:p>
          <a:p>
            <a:endParaRPr lang="zh-TW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8C176ACF-FB71-4AC3-83D2-2C3688321E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altLang="zh-TW" dirty="0"/>
              <a:t>   </a:t>
            </a:r>
            <a:fld id="{66C53FE0-DFDF-4122-A850-A5399E395ABE}" type="slidenum">
              <a:rPr lang="en-US" altLang="zh-TW" smtClean="0"/>
              <a:pPr>
                <a:defRPr/>
              </a:pPr>
              <a:t>14</a:t>
            </a:fld>
            <a:endParaRPr lang="en-US" altLang="zh-TW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文字方塊 5">
                <a:extLst>
                  <a:ext uri="{FF2B5EF4-FFF2-40B4-BE49-F238E27FC236}">
                    <a16:creationId xmlns:a16="http://schemas.microsoft.com/office/drawing/2014/main" id="{59314F36-DCBB-420D-99BB-ABBE4B29F702}"/>
                  </a:ext>
                </a:extLst>
              </p:cNvPr>
              <p:cNvSpPr txBox="1"/>
              <p:nvPr/>
            </p:nvSpPr>
            <p:spPr>
              <a:xfrm>
                <a:off x="755576" y="2996952"/>
                <a:ext cx="7931224" cy="214360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457200" lvl="1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sz="2000" b="1" i="1" kern="0" smtClean="0">
                          <a:effectLst/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𝑻𝒐𝒑𝒊𝒄</m:t>
                      </m:r>
                      <m:r>
                        <a:rPr lang="en-US" altLang="zh-TW" sz="2000" b="1" i="1" kern="0" smtClean="0">
                          <a:effectLst/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</m:t>
                      </m:r>
                      <m:r>
                        <a:rPr lang="en-US" altLang="zh-TW" sz="2000" b="1" i="1" kern="0" smtClean="0">
                          <a:effectLst/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𝒐𝒇</m:t>
                      </m:r>
                      <m:r>
                        <a:rPr lang="en-US" altLang="zh-TW" sz="2000" b="1" i="1" kern="0" smtClean="0">
                          <a:effectLst/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</m:t>
                      </m:r>
                      <m:r>
                        <a:rPr lang="en-US" altLang="zh-TW" sz="2000" b="1" i="1" kern="0" smtClean="0">
                          <a:effectLst/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𝑵𝑹𝑰</m:t>
                      </m:r>
                      <m:r>
                        <a:rPr lang="en-US" altLang="zh-TW" sz="2000" b="1" i="1" kern="0" smtClean="0">
                          <a:effectLst/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en-US" altLang="zh-TW" sz="2000" b="1" i="1" kern="0" smtClean="0">
                          <a:effectLst/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𝑳𝑫𝑨</m:t>
                      </m:r>
                      <m:r>
                        <a:rPr lang="en-US" altLang="zh-TW" sz="2000" b="1" i="1" kern="0" smtClean="0">
                          <a:effectLst/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(</m:t>
                      </m:r>
                      <m:r>
                        <a:rPr lang="en-US" altLang="zh-TW" sz="2000" b="1" i="1" kern="0" smtClean="0">
                          <a:effectLst/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𝑵𝑹𝑰</m:t>
                      </m:r>
                      <m:r>
                        <a:rPr lang="en-US" altLang="zh-TW" sz="2000" b="1" i="1" kern="0" smtClean="0">
                          <a:effectLst/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)</m:t>
                      </m:r>
                      <m:r>
                        <a:rPr lang="en-US" altLang="zh-TW" sz="2000" i="1" kern="0">
                          <a:effectLst/>
                          <a:latin typeface="Cambria Math" panose="02040503050406030204" pitchFamily="18" charset="0"/>
                          <a:cs typeface="Times New Roman" panose="02020603050405020304" pitchFamily="18" charset="0"/>
                          <a:sym typeface="Symbol" panose="05050102010706020507" pitchFamily="18" charset="2"/>
                        </a:rPr>
                        <m:t></m:t>
                      </m:r>
                      <m:r>
                        <a:rPr lang="en-US" altLang="zh-TW" sz="2000" b="1" i="1" kern="0">
                          <a:effectLst/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</m:t>
                      </m:r>
                      <m:r>
                        <a:rPr lang="en-US" altLang="zh-TW" sz="2000" b="1" i="1" kern="0">
                          <a:effectLst/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𝒕</m:t>
                      </m:r>
                    </m:oMath>
                  </m:oMathPara>
                </a14:m>
                <a:endParaRPr lang="en-US" altLang="zh-TW" sz="2000" dirty="0"/>
              </a:p>
              <a:p>
                <a:pPr marL="457200" lvl="1" indent="0" algn="just">
                  <a:lnSpc>
                    <a:spcPct val="150000"/>
                  </a:lnSpc>
                  <a:buNone/>
                </a:pPr>
                <a:endParaRPr lang="en-US" altLang="zh-TW" dirty="0"/>
              </a:p>
              <a:p>
                <a:pPr marL="457200" lvl="1" indent="0" algn="just">
                  <a:lnSpc>
                    <a:spcPct val="150000"/>
                  </a:lnSpc>
                  <a:buNone/>
                </a:pPr>
                <a:r>
                  <a:rPr lang="en-US" altLang="zh-TW" sz="2000" dirty="0"/>
                  <a:t>Where </a:t>
                </a:r>
                <a14:m>
                  <m:oMath xmlns:m="http://schemas.openxmlformats.org/officeDocument/2006/math">
                    <m:r>
                      <a:rPr lang="en-US" altLang="zh-TW" sz="2000" b="1" i="1" kern="0" smtClean="0">
                        <a:effectLst/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𝑳𝑫𝑨</m:t>
                    </m:r>
                    <m:r>
                      <a:rPr lang="en-US" altLang="zh-TW" sz="2000" b="1" i="1" kern="0" smtClean="0">
                        <a:effectLst/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altLang="zh-TW" sz="2000" b="1" i="1" kern="0" smtClean="0">
                        <a:effectLst/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𝑵𝑹𝑰</m:t>
                    </m:r>
                    <m:r>
                      <a:rPr lang="en-US" altLang="zh-TW" sz="2000" b="1" i="1" kern="0" smtClean="0">
                        <a:effectLst/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 </m:t>
                    </m:r>
                  </m:oMath>
                </a14:m>
                <a:r>
                  <a:rPr lang="en-US" altLang="zh-TW" sz="2000" dirty="0"/>
                  <a:t>denotes the correlation of the topics of the newly reported issue which is get from the LDA model. </a:t>
                </a:r>
                <a14:m>
                  <m:oMath xmlns:m="http://schemas.openxmlformats.org/officeDocument/2006/math">
                    <m:r>
                      <a:rPr lang="en-US" altLang="zh-TW" sz="2000" b="1" i="1" dirty="0" smtClean="0">
                        <a:latin typeface="Cambria Math" panose="02040503050406030204" pitchFamily="18" charset="0"/>
                      </a:rPr>
                      <m:t>𝒕</m:t>
                    </m:r>
                  </m:oMath>
                </a14:m>
                <a:r>
                  <a:rPr lang="en-US" altLang="zh-TW" sz="2000" dirty="0"/>
                  <a:t> stands for the set of LDA topics.</a:t>
                </a:r>
              </a:p>
            </p:txBody>
          </p:sp>
        </mc:Choice>
        <mc:Fallback xmlns="">
          <p:sp>
            <p:nvSpPr>
              <p:cNvPr id="6" name="文字方塊 5">
                <a:extLst>
                  <a:ext uri="{FF2B5EF4-FFF2-40B4-BE49-F238E27FC236}">
                    <a16:creationId xmlns:a16="http://schemas.microsoft.com/office/drawing/2014/main" id="{59314F36-DCBB-420D-99BB-ABBE4B29F70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5576" y="2996952"/>
                <a:ext cx="7931224" cy="2143600"/>
              </a:xfrm>
              <a:prstGeom prst="rect">
                <a:avLst/>
              </a:prstGeom>
              <a:blipFill>
                <a:blip r:embed="rId3"/>
                <a:stretch>
                  <a:fillRect r="-769" b="-4558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0511725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3E938F1-5199-4BDF-8EBE-966E860312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sz="3600" dirty="0"/>
              <a:t> Contributor’s Pool Analysis Module</a:t>
            </a:r>
            <a:endParaRPr lang="zh-TW" altLang="en-US" sz="36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2E0977B6-BD77-4019-8EFB-10E61B1D5EA8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altLang="zh-TW" dirty="0"/>
                  <a:t>Expertise Analysis - Technique Capacity</a:t>
                </a:r>
              </a:p>
              <a:p>
                <a:pPr lvl="1" algn="just">
                  <a:lnSpc>
                    <a:spcPct val="150000"/>
                  </a:lnSpc>
                </a:pPr>
                <a:r>
                  <a:rPr lang="en-US" altLang="zh-TW" dirty="0"/>
                  <a:t>We evaluate contributor capability by extracting their previously fixed issue’s topic by the LDA model.</a:t>
                </a:r>
              </a:p>
              <a:p>
                <a:pPr lvl="1" algn="just">
                  <a:lnSpc>
                    <a:spcPct val="150000"/>
                  </a:lnSpc>
                </a:pPr>
                <a:r>
                  <a:rPr lang="en-US" altLang="zh-TW" dirty="0"/>
                  <a:t>We build a  </a:t>
                </a:r>
                <a14:m>
                  <m:oMath xmlns:m="http://schemas.openxmlformats.org/officeDocument/2006/math">
                    <m:r>
                      <a:rPr lang="en-US" altLang="zh-TW" i="1" dirty="0" smtClean="0">
                        <a:latin typeface="Cambria Math" panose="02040503050406030204" pitchFamily="18" charset="0"/>
                      </a:rPr>
                      <m:t>𝑁</m:t>
                    </m:r>
                    <m:r>
                      <a:rPr lang="en-US" altLang="zh-TW" i="1" dirty="0" smtClean="0">
                        <a:latin typeface="Cambria Math" panose="02040503050406030204" pitchFamily="18" charset="0"/>
                      </a:rPr>
                      <m:t>×</m:t>
                    </m:r>
                    <m:r>
                      <a:rPr lang="en-US" altLang="zh-TW" i="1" dirty="0" smtClean="0">
                        <a:latin typeface="Cambria Math" panose="02040503050406030204" pitchFamily="18" charset="0"/>
                      </a:rPr>
                      <m:t>𝑇</m:t>
                    </m:r>
                  </m:oMath>
                </a14:m>
                <a:r>
                  <a:rPr lang="en-US" altLang="zh-TW" dirty="0"/>
                  <a:t> matrix namely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i="1" dirty="0" smtClean="0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r>
                          <a:rPr lang="en-US" altLang="zh-TW" i="1" dirty="0">
                            <a:latin typeface="Cambria Math" panose="02040503050406030204" pitchFamily="18" charset="0"/>
                          </a:rPr>
                          <m:t>𝑁</m:t>
                        </m:r>
                        <m:r>
                          <a:rPr lang="en-US" altLang="zh-TW" i="1" dirty="0">
                            <a:latin typeface="Cambria Math" panose="02040503050406030204" pitchFamily="18" charset="0"/>
                          </a:rPr>
                          <m:t>×</m:t>
                        </m:r>
                        <m:r>
                          <a:rPr lang="en-US" altLang="zh-TW" i="1" dirty="0">
                            <a:latin typeface="Cambria Math" panose="02040503050406030204" pitchFamily="18" charset="0"/>
                          </a:rPr>
                          <m:t>𝑇</m:t>
                        </m:r>
                      </m:sub>
                    </m:sSub>
                  </m:oMath>
                </a14:m>
                <a:r>
                  <a:rPr lang="en-US" altLang="zh-TW" dirty="0"/>
                  <a:t>, where </a:t>
                </a:r>
                <a14:m>
                  <m:oMath xmlns:m="http://schemas.openxmlformats.org/officeDocument/2006/math">
                    <m:r>
                      <a:rPr lang="en-US" altLang="zh-TW" i="1" dirty="0" smtClean="0">
                        <a:latin typeface="Cambria Math" panose="02040503050406030204" pitchFamily="18" charset="0"/>
                      </a:rPr>
                      <m:t>𝑁</m:t>
                    </m:r>
                  </m:oMath>
                </a14:m>
                <a:r>
                  <a:rPr lang="en-US" altLang="zh-TW" dirty="0"/>
                  <a:t> denotes the total number of contributors and </a:t>
                </a:r>
                <a14:m>
                  <m:oMath xmlns:m="http://schemas.openxmlformats.org/officeDocument/2006/math">
                    <m:r>
                      <a:rPr lang="en-US" altLang="zh-TW" i="1" dirty="0" smtClean="0">
                        <a:latin typeface="Cambria Math" panose="02040503050406030204" pitchFamily="18" charset="0"/>
                      </a:rPr>
                      <m:t>𝑇</m:t>
                    </m:r>
                  </m:oMath>
                </a14:m>
                <a:r>
                  <a:rPr lang="en-US" altLang="zh-TW" dirty="0"/>
                  <a:t> denotes the total number of topics.</a:t>
                </a:r>
              </a:p>
              <a:p>
                <a:pPr lvl="1" algn="just">
                  <a:lnSpc>
                    <a:spcPct val="150000"/>
                  </a:lnSpc>
                </a:pPr>
                <a:r>
                  <a:rPr lang="en-US" altLang="zh-TW" dirty="0"/>
                  <a:t>The value of the matrix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i="1" dirty="0" smtClean="0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r>
                          <a:rPr lang="en-US" altLang="zh-TW" b="0" i="1" dirty="0" smtClean="0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altLang="zh-TW" b="0" i="1" dirty="0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zh-TW" b="0" i="1" dirty="0" smtClean="0">
                            <a:latin typeface="Cambria Math" panose="02040503050406030204" pitchFamily="18" charset="0"/>
                          </a:rPr>
                          <m:t>𝑗</m:t>
                        </m:r>
                      </m:sub>
                    </m:sSub>
                    <m:r>
                      <a:rPr lang="zh-TW" altLang="en-US" i="1" dirty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altLang="zh-TW" i="1" dirty="0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altLang="zh-TW" dirty="0"/>
                  <a:t>represents the contributor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𝑐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𝑗</m:t>
                        </m:r>
                      </m:sub>
                    </m:sSub>
                  </m:oMath>
                </a14:m>
                <a:r>
                  <a:rPr lang="en-US" altLang="zh-TW" dirty="0"/>
                  <a:t>’s expertise on a certain topic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𝑗</m:t>
                        </m:r>
                      </m:sub>
                    </m:sSub>
                  </m:oMath>
                </a14:m>
                <a:r>
                  <a:rPr lang="en-US" altLang="zh-TW" dirty="0"/>
                  <a:t>.</a:t>
                </a:r>
              </a:p>
              <a:p>
                <a:pPr marL="457200" lvl="1" indent="0" algn="ctr">
                  <a:buNone/>
                </a:pPr>
                <a:r>
                  <a:rPr lang="en-US" altLang="zh-TW" dirty="0">
                    <a:latin typeface="Times New Roman" panose="02020603050405020304" pitchFamily="18" charset="0"/>
                    <a:ea typeface="新細明體" panose="02020500000000000000" pitchFamily="18" charset="-120"/>
                  </a:rPr>
                  <a:t>For a given contributor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zh-TW" altLang="zh-TW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1" i="1">
                            <a:latin typeface="Cambria Math" panose="02040503050406030204" pitchFamily="18" charset="0"/>
                            <a:ea typeface="新細明體" panose="02020500000000000000" pitchFamily="18" charset="-120"/>
                            <a:cs typeface="Times New Roman" panose="02020603050405020304" pitchFamily="18" charset="0"/>
                          </a:rPr>
                          <m:t>𝒄</m:t>
                        </m:r>
                      </m:e>
                      <m:sub>
                        <m:r>
                          <a:rPr lang="en-US" altLang="zh-TW" b="1" i="1">
                            <a:latin typeface="Cambria Math" panose="02040503050406030204" pitchFamily="18" charset="0"/>
                            <a:ea typeface="新細明體" panose="02020500000000000000" pitchFamily="18" charset="-120"/>
                            <a:cs typeface="Times New Roman" panose="02020603050405020304" pitchFamily="18" charset="0"/>
                          </a:rPr>
                          <m:t>𝒊</m:t>
                        </m:r>
                      </m:sub>
                    </m:sSub>
                  </m:oMath>
                </a14:m>
                <a:r>
                  <a:rPr lang="en-US" altLang="zh-TW" dirty="0">
                    <a:latin typeface="Times New Roman" panose="02020603050405020304" pitchFamily="18" charset="0"/>
                    <a:ea typeface="新細明體" panose="02020500000000000000" pitchFamily="18" charset="-120"/>
                  </a:rPr>
                  <a:t> and topic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zh-TW" altLang="zh-TW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1" i="1">
                            <a:latin typeface="Cambria Math" panose="02040503050406030204" pitchFamily="18" charset="0"/>
                            <a:ea typeface="新細明體" panose="02020500000000000000" pitchFamily="18" charset="-120"/>
                            <a:cs typeface="Times New Roman" panose="02020603050405020304" pitchFamily="18" charset="0"/>
                          </a:rPr>
                          <m:t>𝒕</m:t>
                        </m:r>
                      </m:e>
                      <m:sub>
                        <m:r>
                          <a:rPr lang="en-US" altLang="zh-TW" b="1" i="1">
                            <a:latin typeface="Cambria Math" panose="02040503050406030204" pitchFamily="18" charset="0"/>
                            <a:ea typeface="新細明體" panose="02020500000000000000" pitchFamily="18" charset="-120"/>
                            <a:cs typeface="Times New Roman" panose="02020603050405020304" pitchFamily="18" charset="0"/>
                          </a:rPr>
                          <m:t>𝒋</m:t>
                        </m:r>
                      </m:sub>
                    </m:sSub>
                  </m:oMath>
                </a14:m>
                <a:r>
                  <a:rPr lang="en-US" altLang="zh-TW" dirty="0">
                    <a:latin typeface="Times New Roman" panose="02020603050405020304" pitchFamily="18" charset="0"/>
                    <a:ea typeface="新細明體" panose="02020500000000000000" pitchFamily="18" charset="-120"/>
                  </a:rPr>
                  <a:t> 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zh-TW" altLang="zh-TW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1" i="1">
                            <a:latin typeface="Cambria Math" panose="02040503050406030204" pitchFamily="18" charset="0"/>
                            <a:ea typeface="新細明體" panose="02020500000000000000" pitchFamily="18" charset="-120"/>
                            <a:cs typeface="Times New Roman" panose="02020603050405020304" pitchFamily="18" charset="0"/>
                          </a:rPr>
                          <m:t>𝑨</m:t>
                        </m:r>
                      </m:e>
                      <m:sub>
                        <m:r>
                          <a:rPr lang="en-US" altLang="zh-TW" b="1" i="1">
                            <a:latin typeface="Cambria Math" panose="02040503050406030204" pitchFamily="18" charset="0"/>
                            <a:ea typeface="新細明體" panose="02020500000000000000" pitchFamily="18" charset="-120"/>
                            <a:cs typeface="Times New Roman" panose="02020603050405020304" pitchFamily="18" charset="0"/>
                          </a:rPr>
                          <m:t>𝒊</m:t>
                        </m:r>
                        <m:r>
                          <a:rPr lang="en-US" altLang="zh-TW" b="1" i="1">
                            <a:latin typeface="Cambria Math" panose="02040503050406030204" pitchFamily="18" charset="0"/>
                            <a:ea typeface="新細明體" panose="02020500000000000000" pitchFamily="18" charset="-12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altLang="zh-TW" b="1" i="1">
                            <a:latin typeface="Cambria Math" panose="02040503050406030204" pitchFamily="18" charset="0"/>
                            <a:ea typeface="新細明體" panose="02020500000000000000" pitchFamily="18" charset="-120"/>
                            <a:cs typeface="Times New Roman" panose="02020603050405020304" pitchFamily="18" charset="0"/>
                          </a:rPr>
                          <m:t>𝒋</m:t>
                        </m:r>
                      </m:sub>
                    </m:sSub>
                    <m:r>
                      <a:rPr lang="en-US" altLang="zh-TW" b="1" i="1">
                        <a:latin typeface="Cambria Math" panose="020405030504060302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zh-TW" altLang="zh-TW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nary>
                          <m:naryPr>
                            <m:chr m:val="∑"/>
                            <m:limLoc m:val="subSup"/>
                            <m:grow m:val="on"/>
                            <m:ctrlPr>
                              <a:rPr lang="zh-TW" altLang="zh-TW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naryPr>
                          <m:sub>
                            <m:r>
                              <a:rPr lang="en-US" altLang="zh-TW" b="1" i="1">
                                <a:latin typeface="Cambria Math" panose="02040503050406030204" pitchFamily="18" charset="0"/>
                                <a:ea typeface="新細明體" panose="02020500000000000000" pitchFamily="18" charset="-120"/>
                                <a:cs typeface="Times New Roman" panose="02020603050405020304" pitchFamily="18" charset="0"/>
                              </a:rPr>
                              <m:t>𝒊</m:t>
                            </m:r>
                          </m:sub>
                          <m:sup>
                            <m:r>
                              <a:rPr lang="en-US" altLang="zh-TW" b="1" i="1">
                                <a:latin typeface="Cambria Math" panose="02040503050406030204" pitchFamily="18" charset="0"/>
                                <a:ea typeface="新細明體" panose="02020500000000000000" pitchFamily="18" charset="-120"/>
                                <a:cs typeface="Times New Roman" panose="02020603050405020304" pitchFamily="18" charset="0"/>
                              </a:rPr>
                              <m:t>𝒏</m:t>
                            </m:r>
                          </m:sup>
                          <m:e>
                            <m:r>
                              <a:rPr lang="en-US" altLang="zh-TW" b="1" i="1">
                                <a:latin typeface="Cambria Math" panose="02040503050406030204" pitchFamily="18" charset="0"/>
                                <a:ea typeface="新細明體" panose="02020500000000000000" pitchFamily="18" charset="-120"/>
                                <a:cs typeface="Times New Roman" panose="02020603050405020304" pitchFamily="18" charset="0"/>
                              </a:rPr>
                              <m:t>𝑰</m:t>
                            </m:r>
                            <m:sSub>
                              <m:sSubPr>
                                <m:ctrlPr>
                                  <a:rPr lang="zh-TW" altLang="zh-TW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TW" b="1" i="1">
                                    <a:latin typeface="Cambria Math" panose="02040503050406030204" pitchFamily="18" charset="0"/>
                                    <a:ea typeface="新細明體" panose="02020500000000000000" pitchFamily="18" charset="-120"/>
                                    <a:cs typeface="Times New Roman" panose="02020603050405020304" pitchFamily="18" charset="0"/>
                                  </a:rPr>
                                  <m:t>𝑹</m:t>
                                </m:r>
                              </m:e>
                              <m:sub>
                                <m:r>
                                  <a:rPr lang="en-US" altLang="zh-TW" b="1" i="1">
                                    <a:latin typeface="Cambria Math" panose="02040503050406030204" pitchFamily="18" charset="0"/>
                                    <a:ea typeface="新細明體" panose="02020500000000000000" pitchFamily="18" charset="-120"/>
                                    <a:cs typeface="Times New Roman" panose="02020603050405020304" pitchFamily="18" charset="0"/>
                                  </a:rPr>
                                  <m:t>𝒊</m:t>
                                </m:r>
                                <m:r>
                                  <a:rPr lang="en-US" altLang="zh-TW" b="1" i="1">
                                    <a:latin typeface="Cambria Math" panose="02040503050406030204" pitchFamily="18" charset="0"/>
                                    <a:ea typeface="新細明體" panose="02020500000000000000" pitchFamily="18" charset="-120"/>
                                    <a:cs typeface="Times New Roman" panose="02020603050405020304" pitchFamily="18" charset="0"/>
                                  </a:rPr>
                                  <m:t>,</m:t>
                                </m:r>
                                <m:r>
                                  <a:rPr lang="en-US" altLang="zh-TW" b="1" i="1">
                                    <a:latin typeface="Cambria Math" panose="02040503050406030204" pitchFamily="18" charset="0"/>
                                    <a:ea typeface="新細明體" panose="02020500000000000000" pitchFamily="18" charset="-120"/>
                                    <a:cs typeface="Times New Roman" panose="02020603050405020304" pitchFamily="18" charset="0"/>
                                  </a:rPr>
                                  <m:t>𝒋</m:t>
                                </m:r>
                              </m:sub>
                            </m:sSub>
                          </m:e>
                        </m:nary>
                      </m:num>
                      <m:den>
                        <m:r>
                          <a:rPr lang="en-US" altLang="zh-TW" b="1" i="1">
                            <a:latin typeface="Cambria Math" panose="02040503050406030204" pitchFamily="18" charset="0"/>
                            <a:ea typeface="新細明體" panose="02020500000000000000" pitchFamily="18" charset="-120"/>
                            <a:cs typeface="Times New Roman" panose="02020603050405020304" pitchFamily="18" charset="0"/>
                          </a:rPr>
                          <m:t>𝒏</m:t>
                        </m:r>
                      </m:den>
                    </m:f>
                  </m:oMath>
                </a14:m>
                <a:endParaRPr lang="en-US" altLang="zh-TW" dirty="0"/>
              </a:p>
              <a:p>
                <a:pPr lvl="1" algn="just"/>
                <a:endParaRPr lang="en-US" altLang="zh-TW" dirty="0"/>
              </a:p>
              <a:p>
                <a:pPr marL="457200" lvl="1" indent="0" algn="just">
                  <a:buNone/>
                </a:pPr>
                <a:endParaRPr lang="en-US" altLang="zh-TW" dirty="0"/>
              </a:p>
              <a:p>
                <a:pPr marL="457200" lvl="1" indent="0">
                  <a:buNone/>
                </a:pPr>
                <a:endParaRPr lang="en-US" altLang="zh-TW" dirty="0"/>
              </a:p>
              <a:p>
                <a:pPr marL="457200" lvl="1" indent="0">
                  <a:buNone/>
                </a:pPr>
                <a:endParaRPr lang="en-US" altLang="zh-TW" dirty="0"/>
              </a:p>
              <a:p>
                <a:endParaRPr lang="zh-TW" altLang="en-US" dirty="0"/>
              </a:p>
            </p:txBody>
          </p:sp>
        </mc:Choice>
        <mc:Fallback xmlns=""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2E0977B6-BD77-4019-8EFB-10E61B1D5EA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963" t="-884" r="-741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8C176ACF-FB71-4AC3-83D2-2C3688321E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altLang="zh-TW"/>
              <a:t>   </a:t>
            </a:r>
            <a:fld id="{66C53FE0-DFDF-4122-A850-A5399E395ABE}" type="slidenum">
              <a:rPr lang="en-US" altLang="zh-TW" smtClean="0"/>
              <a:pPr>
                <a:defRPr/>
              </a:pPr>
              <a:t>15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51426494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5FCC7766-BD25-4148-87C0-0314F2E00B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sz="3600" dirty="0"/>
              <a:t> Contributor’s Pool Analysis Module</a:t>
            </a:r>
            <a:endParaRPr lang="zh-TW" altLang="en-US" sz="36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A0153E1B-B838-4625-A937-E51838D6BAEC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57200" y="1412999"/>
                <a:ext cx="8229600" cy="3168129"/>
              </a:xfrm>
            </p:spPr>
            <p:txBody>
              <a:bodyPr/>
              <a:lstStyle/>
              <a:p>
                <a:r>
                  <a:rPr lang="en-US" altLang="zh-TW" dirty="0"/>
                  <a:t>Expertise Analysis </a:t>
                </a:r>
                <a:r>
                  <a:rPr lang="en-US" altLang="zh-TW" dirty="0">
                    <a:sym typeface="Wingdings" panose="05000000000000000000" pitchFamily="2" charset="2"/>
                  </a:rPr>
                  <a:t>- </a:t>
                </a:r>
                <a:r>
                  <a:rPr lang="en-US" altLang="zh-TW" dirty="0"/>
                  <a:t>Technique Capacity</a:t>
                </a:r>
              </a:p>
              <a:p>
                <a:pPr lvl="1" algn="just">
                  <a:lnSpc>
                    <a:spcPct val="150000"/>
                  </a:lnSpc>
                </a:pPr>
                <a:r>
                  <a:rPr lang="en-US" altLang="zh-TW" dirty="0"/>
                  <a:t>We further require that contributor’s the value of related topic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zh-TW" altLang="zh-TW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1" i="1">
                            <a:latin typeface="Cambria Math" panose="02040503050406030204" pitchFamily="18" charset="0"/>
                            <a:ea typeface="新細明體" panose="02020500000000000000" pitchFamily="18" charset="-120"/>
                            <a:cs typeface="Times New Roman" panose="02020603050405020304" pitchFamily="18" charset="0"/>
                          </a:rPr>
                          <m:t>𝒕</m:t>
                        </m:r>
                      </m:e>
                      <m:sub>
                        <m:r>
                          <a:rPr lang="en-US" altLang="zh-TW" b="1" i="1">
                            <a:latin typeface="Cambria Math" panose="02040503050406030204" pitchFamily="18" charset="0"/>
                            <a:ea typeface="新細明體" panose="02020500000000000000" pitchFamily="18" charset="-120"/>
                            <a:cs typeface="Times New Roman" panose="02020603050405020304" pitchFamily="18" charset="0"/>
                          </a:rPr>
                          <m:t>𝒋</m:t>
                        </m:r>
                      </m:sub>
                    </m:sSub>
                  </m:oMath>
                </a14:m>
                <a:r>
                  <a:rPr lang="en-US" altLang="zh-TW" dirty="0"/>
                  <a:t> needs to greater than or equal to a specific threshold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i="1" dirty="0" smtClean="0">
                            <a:latin typeface="Cambria Math" panose="02040503050406030204" pitchFamily="18" charset="0"/>
                          </a:rPr>
                          <m:t>𝜃</m:t>
                        </m:r>
                      </m:e>
                      <m:sub>
                        <m:r>
                          <a:rPr lang="en-US" altLang="zh-TW" b="0" i="1" dirty="0" smtClean="0">
                            <a:latin typeface="Cambria Math" panose="02040503050406030204" pitchFamily="18" charset="0"/>
                          </a:rPr>
                          <m:t>𝑗</m:t>
                        </m:r>
                      </m:sub>
                    </m:sSub>
                  </m:oMath>
                </a14:m>
                <a:r>
                  <a:rPr lang="en-US" altLang="zh-TW" dirty="0"/>
                  <a:t>.</a:t>
                </a:r>
              </a:p>
              <a:p>
                <a:pPr marL="457200" lvl="1" indent="0" algn="ctr">
                  <a:buNone/>
                </a:pPr>
                <a:endParaRPr lang="en-US" altLang="zh-TW" sz="1800" i="1" dirty="0">
                  <a:effectLst/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marL="457200" lvl="1" indent="0" algn="ctr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zh-TW" altLang="zh-TW" sz="1800" i="1" smtClean="0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1800" b="1" i="1" kern="0">
                            <a:effectLst/>
                            <a:latin typeface="Cambria Math" panose="02040503050406030204" pitchFamily="18" charset="0"/>
                            <a:ea typeface="新細明體" panose="02020500000000000000" pitchFamily="18" charset="-120"/>
                            <a:cs typeface="Times New Roman" panose="02020603050405020304" pitchFamily="18" charset="0"/>
                          </a:rPr>
                          <m:t>𝜽</m:t>
                        </m:r>
                      </m:e>
                      <m:sub>
                        <m:r>
                          <a:rPr lang="en-US" altLang="zh-TW" sz="1800" b="1" i="1" kern="0">
                            <a:effectLst/>
                            <a:latin typeface="Cambria Math" panose="02040503050406030204" pitchFamily="18" charset="0"/>
                            <a:ea typeface="新細明體" panose="02020500000000000000" pitchFamily="18" charset="-120"/>
                            <a:cs typeface="Times New Roman" panose="02020603050405020304" pitchFamily="18" charset="0"/>
                          </a:rPr>
                          <m:t>𝒋</m:t>
                        </m:r>
                      </m:sub>
                    </m:sSub>
                  </m:oMath>
                </a14:m>
                <a:r>
                  <a:rPr lang="en-US" altLang="zh-TW" sz="1800" kern="0" dirty="0">
                    <a:effectLst/>
                    <a:latin typeface="Times New Roman" panose="02020603050405020304" pitchFamily="18" charset="0"/>
                    <a:ea typeface="新細明體" panose="02020500000000000000" pitchFamily="18" charset="-12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TW" altLang="zh-TW" sz="1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nary>
                          <m:naryPr>
                            <m:chr m:val="∑"/>
                            <m:limLoc m:val="subSup"/>
                            <m:grow m:val="on"/>
                            <m:ctrlPr>
                              <a:rPr lang="zh-TW" altLang="zh-TW" sz="18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naryPr>
                          <m:sub>
                            <m:r>
                              <a:rPr lang="en-US" altLang="zh-TW" sz="1800" b="1" i="1" kern="0">
                                <a:effectLst/>
                                <a:latin typeface="Cambria Math" panose="02040503050406030204" pitchFamily="18" charset="0"/>
                                <a:ea typeface="新細明體" panose="02020500000000000000" pitchFamily="18" charset="-120"/>
                                <a:cs typeface="Times New Roman" panose="02020603050405020304" pitchFamily="18" charset="0"/>
                              </a:rPr>
                              <m:t>𝒊</m:t>
                            </m:r>
                          </m:sub>
                          <m:sup>
                            <m:r>
                              <a:rPr lang="en-US" altLang="zh-TW" sz="1800" b="1" i="1" kern="0">
                                <a:effectLst/>
                                <a:latin typeface="Cambria Math" panose="02040503050406030204" pitchFamily="18" charset="0"/>
                                <a:ea typeface="新細明體" panose="02020500000000000000" pitchFamily="18" charset="-120"/>
                                <a:cs typeface="Times New Roman" panose="02020603050405020304" pitchFamily="18" charset="0"/>
                              </a:rPr>
                              <m:t>𝒏</m:t>
                            </m:r>
                          </m:sup>
                          <m:e>
                            <m:sSub>
                              <m:sSubPr>
                                <m:ctrlPr>
                                  <a:rPr lang="zh-TW" altLang="zh-TW" sz="1800" i="1"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TW" sz="1800" b="1" i="1" kern="0">
                                    <a:effectLst/>
                                    <a:latin typeface="Cambria Math" panose="02040503050406030204" pitchFamily="18" charset="0"/>
                                    <a:ea typeface="新細明體" panose="02020500000000000000" pitchFamily="18" charset="-120"/>
                                    <a:cs typeface="Times New Roman" panose="02020603050405020304" pitchFamily="18" charset="0"/>
                                  </a:rPr>
                                  <m:t>𝑨</m:t>
                                </m:r>
                              </m:e>
                              <m:sub>
                                <m:r>
                                  <a:rPr lang="en-US" altLang="zh-TW" sz="1800" b="1" i="1" kern="0">
                                    <a:effectLst/>
                                    <a:latin typeface="Cambria Math" panose="02040503050406030204" pitchFamily="18" charset="0"/>
                                    <a:ea typeface="新細明體" panose="02020500000000000000" pitchFamily="18" charset="-120"/>
                                    <a:cs typeface="Times New Roman" panose="02020603050405020304" pitchFamily="18" charset="0"/>
                                  </a:rPr>
                                  <m:t>𝒊</m:t>
                                </m:r>
                                <m:r>
                                  <a:rPr lang="en-US" altLang="zh-TW" sz="1800" b="1" i="1" kern="0">
                                    <a:effectLst/>
                                    <a:latin typeface="Cambria Math" panose="02040503050406030204" pitchFamily="18" charset="0"/>
                                    <a:ea typeface="新細明體" panose="02020500000000000000" pitchFamily="18" charset="-120"/>
                                    <a:cs typeface="Times New Roman" panose="02020603050405020304" pitchFamily="18" charset="0"/>
                                  </a:rPr>
                                  <m:t>,</m:t>
                                </m:r>
                                <m:r>
                                  <a:rPr lang="en-US" altLang="zh-TW" sz="1800" b="1" i="1" kern="0">
                                    <a:effectLst/>
                                    <a:latin typeface="Cambria Math" panose="02040503050406030204" pitchFamily="18" charset="0"/>
                                    <a:ea typeface="新細明體" panose="02020500000000000000" pitchFamily="18" charset="-120"/>
                                    <a:cs typeface="Times New Roman" panose="02020603050405020304" pitchFamily="18" charset="0"/>
                                  </a:rPr>
                                  <m:t>𝒋</m:t>
                                </m:r>
                              </m:sub>
                            </m:sSub>
                          </m:e>
                        </m:nary>
                      </m:num>
                      <m:den>
                        <m:r>
                          <a:rPr lang="en-US" altLang="zh-TW" sz="1800" b="1" i="1" kern="0">
                            <a:effectLst/>
                            <a:latin typeface="Cambria Math" panose="02040503050406030204" pitchFamily="18" charset="0"/>
                            <a:ea typeface="新細明體" panose="02020500000000000000" pitchFamily="18" charset="-120"/>
                            <a:cs typeface="Times New Roman" panose="02020603050405020304" pitchFamily="18" charset="0"/>
                          </a:rPr>
                          <m:t>𝒏</m:t>
                        </m:r>
                      </m:den>
                    </m:f>
                  </m:oMath>
                </a14:m>
                <a:endParaRPr lang="en-US" altLang="zh-TW" dirty="0"/>
              </a:p>
              <a:p>
                <a:pPr marL="457200" lvl="1" indent="0" algn="ctr">
                  <a:buNone/>
                </a:pPr>
                <a:endParaRPr lang="zh-TW" altLang="en-US" dirty="0"/>
              </a:p>
            </p:txBody>
          </p:sp>
        </mc:Choice>
        <mc:Fallback xmlns=""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A0153E1B-B838-4625-A937-E51838D6BAE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412999"/>
                <a:ext cx="8229600" cy="3168129"/>
              </a:xfrm>
              <a:blipFill>
                <a:blip r:embed="rId3"/>
                <a:stretch>
                  <a:fillRect l="-963" t="-1349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A5CEDDD8-BB27-4981-9BC6-2606070D3C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altLang="zh-TW"/>
              <a:t>   </a:t>
            </a:r>
            <a:fld id="{66C53FE0-DFDF-4122-A850-A5399E395ABE}" type="slidenum">
              <a:rPr lang="en-US" altLang="zh-TW" smtClean="0"/>
              <a:pPr>
                <a:defRPr/>
              </a:pPr>
              <a:t>16</a:t>
            </a:fld>
            <a:endParaRPr lang="en-US" altLang="zh-TW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文字方塊 5">
                <a:extLst>
                  <a:ext uri="{FF2B5EF4-FFF2-40B4-BE49-F238E27FC236}">
                    <a16:creationId xmlns:a16="http://schemas.microsoft.com/office/drawing/2014/main" id="{AEF887DA-97C6-41AD-9509-5D97F7F8CF8B}"/>
                  </a:ext>
                </a:extLst>
              </p:cNvPr>
              <p:cNvSpPr txBox="1"/>
              <p:nvPr/>
            </p:nvSpPr>
            <p:spPr>
              <a:xfrm>
                <a:off x="683568" y="4305589"/>
                <a:ext cx="7740736" cy="135543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indent="306070" algn="just">
                  <a:lnSpc>
                    <a:spcPct val="200000"/>
                  </a:lnSpc>
                </a:pPr>
                <a:r>
                  <a:rPr lang="en-US" altLang="zh-TW" sz="2000" dirty="0">
                    <a:latin typeface="+mn-lt"/>
                    <a:ea typeface="+mn-ea"/>
                  </a:rPr>
                  <a:t>Where </a:t>
                </a:r>
                <a14:m>
                  <m:oMath xmlns:m="http://schemas.openxmlformats.org/officeDocument/2006/math">
                    <m:r>
                      <a:rPr lang="en-US" altLang="zh-TW" sz="2000">
                        <a:latin typeface="Cambria Math" panose="02040503050406030204" pitchFamily="18" charset="0"/>
                        <a:ea typeface="+mn-ea"/>
                      </a:rPr>
                      <m:t>𝑛</m:t>
                    </m:r>
                  </m:oMath>
                </a14:m>
                <a:r>
                  <a:rPr lang="en-US" altLang="zh-TW" sz="2000" dirty="0">
                    <a:latin typeface="+mn-lt"/>
                    <a:ea typeface="+mn-ea"/>
                  </a:rPr>
                  <a:t> denotes the total number of the contributor.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zh-TW" altLang="zh-TW" sz="2000" i="1">
                            <a:latin typeface="Cambria Math" panose="02040503050406030204" pitchFamily="18" charset="0"/>
                            <a:ea typeface="+mn-ea"/>
                          </a:rPr>
                        </m:ctrlPr>
                      </m:sSubPr>
                      <m:e>
                        <m:r>
                          <a:rPr lang="en-US" altLang="zh-TW" sz="2000">
                            <a:latin typeface="Cambria Math" panose="02040503050406030204" pitchFamily="18" charset="0"/>
                            <a:ea typeface="+mn-ea"/>
                          </a:rPr>
                          <m:t>𝜃</m:t>
                        </m:r>
                      </m:e>
                      <m:sub>
                        <m:r>
                          <a:rPr lang="en-US" altLang="zh-TW" sz="2000">
                            <a:latin typeface="Cambria Math" panose="02040503050406030204" pitchFamily="18" charset="0"/>
                            <a:ea typeface="+mn-ea"/>
                          </a:rPr>
                          <m:t>𝑗</m:t>
                        </m:r>
                      </m:sub>
                    </m:sSub>
                  </m:oMath>
                </a14:m>
                <a:r>
                  <a:rPr lang="en-US" altLang="zh-TW" sz="2000" dirty="0">
                    <a:latin typeface="+mn-lt"/>
                    <a:ea typeface="+mn-ea"/>
                  </a:rPr>
                  <a:t> is the average association value of the topic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zh-TW" altLang="zh-TW" sz="2000" i="1">
                            <a:latin typeface="Cambria Math" panose="02040503050406030204" pitchFamily="18" charset="0"/>
                            <a:ea typeface="+mn-ea"/>
                          </a:rPr>
                        </m:ctrlPr>
                      </m:sSubPr>
                      <m:e>
                        <m:r>
                          <a:rPr lang="en-US" altLang="zh-TW" sz="2000">
                            <a:latin typeface="Cambria Math" panose="02040503050406030204" pitchFamily="18" charset="0"/>
                            <a:ea typeface="+mn-ea"/>
                          </a:rPr>
                          <m:t>𝑡</m:t>
                        </m:r>
                      </m:e>
                      <m:sub>
                        <m:r>
                          <a:rPr lang="en-US" altLang="zh-TW" sz="2000">
                            <a:latin typeface="Cambria Math" panose="02040503050406030204" pitchFamily="18" charset="0"/>
                            <a:ea typeface="+mn-ea"/>
                          </a:rPr>
                          <m:t>𝑗</m:t>
                        </m:r>
                      </m:sub>
                    </m:sSub>
                    <m:r>
                      <a:rPr lang="en-US" altLang="zh-TW" sz="2000">
                        <a:latin typeface="Cambria Math" panose="02040503050406030204" pitchFamily="18" charset="0"/>
                        <a:ea typeface="+mn-ea"/>
                      </a:rPr>
                      <m:t>.</m:t>
                    </m:r>
                  </m:oMath>
                </a14:m>
                <a:endParaRPr lang="zh-TW" altLang="zh-TW" sz="2000" dirty="0">
                  <a:latin typeface="+mn-lt"/>
                  <a:ea typeface="+mn-ea"/>
                </a:endParaRPr>
              </a:p>
            </p:txBody>
          </p:sp>
        </mc:Choice>
        <mc:Fallback xmlns="">
          <p:sp>
            <p:nvSpPr>
              <p:cNvPr id="6" name="文字方塊 5">
                <a:extLst>
                  <a:ext uri="{FF2B5EF4-FFF2-40B4-BE49-F238E27FC236}">
                    <a16:creationId xmlns:a16="http://schemas.microsoft.com/office/drawing/2014/main" id="{AEF887DA-97C6-41AD-9509-5D97F7F8CF8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3568" y="4305589"/>
                <a:ext cx="7740736" cy="1355436"/>
              </a:xfrm>
              <a:prstGeom prst="rect">
                <a:avLst/>
              </a:prstGeom>
              <a:blipFill>
                <a:blip r:embed="rId4"/>
                <a:stretch>
                  <a:fillRect l="-787" r="-866" b="-3587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7183741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F601B85F-AAC1-4754-B9C6-97F9D02B29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sz="3600" dirty="0"/>
              <a:t> Contributor’s Pool Analysis Module</a:t>
            </a:r>
            <a:endParaRPr lang="zh-TW" altLang="en-US" sz="36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38834F8D-E35E-43A9-8213-941631F67B35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57200" y="1196975"/>
                <a:ext cx="8579296" cy="2448049"/>
              </a:xfrm>
            </p:spPr>
            <p:txBody>
              <a:bodyPr/>
              <a:lstStyle/>
              <a:p>
                <a:r>
                  <a:rPr lang="en-US" altLang="zh-TW" dirty="0"/>
                  <a:t>Expertise Analysis - Technique Capacity</a:t>
                </a:r>
              </a:p>
              <a:p>
                <a:pPr lvl="1" algn="just">
                  <a:lnSpc>
                    <a:spcPct val="150000"/>
                  </a:lnSpc>
                </a:pPr>
                <a:r>
                  <a:rPr lang="en-US" altLang="zh-TW" dirty="0"/>
                  <a:t>Finally, we calculate the expertise score </a:t>
                </a:r>
                <a14:m>
                  <m:oMath xmlns:m="http://schemas.openxmlformats.org/officeDocument/2006/math">
                    <m:r>
                      <a:rPr lang="en-US" altLang="zh-TW" b="1" i="1" kern="0" smtClean="0">
                        <a:effectLst/>
                        <a:latin typeface="Cambria Math" panose="020405030504060302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rPr>
                      <m:t>𝑬𝑺𝒄𝒐𝒓𝒆</m:t>
                    </m:r>
                    <m:r>
                      <a:rPr lang="en-US" altLang="zh-TW" b="1" i="1" kern="0" smtClean="0">
                        <a:effectLst/>
                        <a:latin typeface="Cambria Math" panose="020405030504060302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rPr>
                      <m:t>(</m:t>
                    </m:r>
                    <m:sSub>
                      <m:sSubPr>
                        <m:ctrlPr>
                          <a:rPr lang="zh-TW" altLang="zh-TW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1" i="1" kern="0">
                            <a:effectLst/>
                            <a:latin typeface="Cambria Math" panose="02040503050406030204" pitchFamily="18" charset="0"/>
                            <a:ea typeface="新細明體" panose="02020500000000000000" pitchFamily="18" charset="-120"/>
                            <a:cs typeface="Times New Roman" panose="02020603050405020304" pitchFamily="18" charset="0"/>
                          </a:rPr>
                          <m:t>𝒄</m:t>
                        </m:r>
                      </m:e>
                      <m:sub>
                        <m:r>
                          <a:rPr lang="en-US" altLang="zh-TW" b="1" i="1" kern="0">
                            <a:effectLst/>
                            <a:latin typeface="Cambria Math" panose="02040503050406030204" pitchFamily="18" charset="0"/>
                            <a:ea typeface="新細明體" panose="02020500000000000000" pitchFamily="18" charset="-120"/>
                            <a:cs typeface="Times New Roman" panose="02020603050405020304" pitchFamily="18" charset="0"/>
                          </a:rPr>
                          <m:t>𝒊</m:t>
                        </m:r>
                      </m:sub>
                    </m:sSub>
                    <m:r>
                      <a:rPr lang="en-US" altLang="zh-TW" b="1" i="1" kern="0">
                        <a:effectLst/>
                        <a:latin typeface="Cambria Math" panose="020405030504060302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rPr>
                      <m:t>,  </m:t>
                    </m:r>
                    <m:r>
                      <a:rPr lang="en-US" altLang="zh-TW" b="1" i="1" kern="0">
                        <a:effectLst/>
                        <a:latin typeface="Cambria Math" panose="020405030504060302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rPr>
                      <m:t>𝑻𝒐𝒑𝒊𝒄</m:t>
                    </m:r>
                    <m:r>
                      <a:rPr lang="en-US" altLang="zh-TW" b="1" i="1" kern="0">
                        <a:effectLst/>
                        <a:latin typeface="Cambria Math" panose="020405030504060302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rPr>
                      <m:t> </m:t>
                    </m:r>
                    <m:r>
                      <a:rPr lang="en-US" altLang="zh-TW" b="1" i="1" kern="0">
                        <a:effectLst/>
                        <a:latin typeface="Cambria Math" panose="020405030504060302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rPr>
                      <m:t>𝒐𝒇</m:t>
                    </m:r>
                    <m:r>
                      <a:rPr lang="en-US" altLang="zh-TW" b="1" i="1" kern="0">
                        <a:effectLst/>
                        <a:latin typeface="Cambria Math" panose="020405030504060302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rPr>
                      <m:t> </m:t>
                    </m:r>
                    <m:r>
                      <a:rPr lang="en-US" altLang="zh-TW" b="1" i="1" kern="0">
                        <a:effectLst/>
                        <a:latin typeface="Cambria Math" panose="020405030504060302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rPr>
                      <m:t>𝑵𝑹𝑰</m:t>
                    </m:r>
                    <m:r>
                      <a:rPr lang="en-US" altLang="zh-TW" b="1" i="1" kern="0">
                        <a:effectLst/>
                        <a:latin typeface="Cambria Math" panose="020405030504060302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altLang="zh-TW" kern="0" dirty="0">
                    <a:effectLst/>
                    <a:latin typeface="Times New Roman" panose="02020603050405020304" pitchFamily="18" charset="0"/>
                    <a:ea typeface="新細明體" panose="02020500000000000000" pitchFamily="18" charset="-120"/>
                  </a:rPr>
                  <a:t> </a:t>
                </a:r>
                <a:r>
                  <a:rPr lang="en-US" altLang="zh-TW" dirty="0"/>
                  <a:t>of a contributor to the newly reported issue </a:t>
                </a:r>
              </a:p>
              <a:p>
                <a:pPr lvl="1" algn="just">
                  <a:lnSpc>
                    <a:spcPct val="150000"/>
                  </a:lnSpc>
                </a:pPr>
                <a:r>
                  <a:rPr lang="en-US" altLang="zh-TW" dirty="0"/>
                  <a:t>Conduct the normalization method to scale the value to be ranged between [0,1].</a:t>
                </a:r>
              </a:p>
              <a:p>
                <a:pPr lvl="1" algn="ctr"/>
                <a:endParaRPr lang="en-US" altLang="zh-TW" dirty="0"/>
              </a:p>
              <a:p>
                <a:pPr marL="457200" lvl="1" indent="0" algn="ctr">
                  <a:buNone/>
                </a:pPr>
                <a:endParaRPr lang="en-US" altLang="zh-TW" dirty="0"/>
              </a:p>
              <a:p>
                <a:pPr marL="457200" lvl="1" indent="0" algn="ctr">
                  <a:buNone/>
                </a:pPr>
                <a14:m>
                  <m:oMath xmlns:m="http://schemas.openxmlformats.org/officeDocument/2006/math">
                    <m:r>
                      <a:rPr lang="en-US" altLang="zh-TW" sz="2000" b="1" i="1" kern="0" smtClean="0">
                        <a:effectLst/>
                        <a:latin typeface="Cambria Math" panose="020405030504060302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rPr>
                      <m:t>𝑬𝑺𝒄𝒐𝒓𝒆</m:t>
                    </m:r>
                    <m:r>
                      <a:rPr lang="en-US" altLang="zh-TW" sz="2000" b="1" i="1" kern="0" smtClean="0">
                        <a:effectLst/>
                        <a:latin typeface="Cambria Math" panose="020405030504060302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rPr>
                      <m:t>(</m:t>
                    </m:r>
                    <m:sSub>
                      <m:sSubPr>
                        <m:ctrlPr>
                          <a:rPr lang="zh-TW" altLang="zh-TW" sz="20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000" b="1" i="1" kern="0">
                            <a:effectLst/>
                            <a:latin typeface="Cambria Math" panose="02040503050406030204" pitchFamily="18" charset="0"/>
                            <a:ea typeface="新細明體" panose="02020500000000000000" pitchFamily="18" charset="-120"/>
                            <a:cs typeface="Times New Roman" panose="02020603050405020304" pitchFamily="18" charset="0"/>
                          </a:rPr>
                          <m:t>𝒄</m:t>
                        </m:r>
                      </m:e>
                      <m:sub>
                        <m:r>
                          <a:rPr lang="en-US" altLang="zh-TW" sz="2000" b="1" i="1" kern="0">
                            <a:effectLst/>
                            <a:latin typeface="Cambria Math" panose="02040503050406030204" pitchFamily="18" charset="0"/>
                            <a:ea typeface="新細明體" panose="02020500000000000000" pitchFamily="18" charset="-120"/>
                            <a:cs typeface="Times New Roman" panose="02020603050405020304" pitchFamily="18" charset="0"/>
                          </a:rPr>
                          <m:t>𝒊</m:t>
                        </m:r>
                      </m:sub>
                    </m:sSub>
                    <m:r>
                      <a:rPr lang="en-US" altLang="zh-TW" sz="2000" b="1" i="1" kern="0">
                        <a:effectLst/>
                        <a:latin typeface="Cambria Math" panose="020405030504060302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rPr>
                      <m:t>,  </m:t>
                    </m:r>
                    <m:r>
                      <a:rPr lang="en-US" altLang="zh-TW" sz="2000" b="1" i="1" kern="0">
                        <a:effectLst/>
                        <a:latin typeface="Cambria Math" panose="020405030504060302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rPr>
                      <m:t>𝑻𝒐𝒑𝒊𝒄</m:t>
                    </m:r>
                    <m:r>
                      <a:rPr lang="en-US" altLang="zh-TW" sz="2000" b="1" i="1" kern="0">
                        <a:effectLst/>
                        <a:latin typeface="Cambria Math" panose="020405030504060302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rPr>
                      <m:t> </m:t>
                    </m:r>
                    <m:r>
                      <a:rPr lang="en-US" altLang="zh-TW" sz="2000" b="1" i="1" kern="0">
                        <a:effectLst/>
                        <a:latin typeface="Cambria Math" panose="020405030504060302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rPr>
                      <m:t>𝒐𝒇</m:t>
                    </m:r>
                    <m:r>
                      <a:rPr lang="en-US" altLang="zh-TW" sz="2000" b="1" i="1" kern="0">
                        <a:effectLst/>
                        <a:latin typeface="Cambria Math" panose="020405030504060302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rPr>
                      <m:t> </m:t>
                    </m:r>
                    <m:r>
                      <a:rPr lang="en-US" altLang="zh-TW" sz="2000" b="1" i="1" kern="0">
                        <a:effectLst/>
                        <a:latin typeface="Cambria Math" panose="020405030504060302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rPr>
                      <m:t>𝑵𝑹𝑰</m:t>
                    </m:r>
                    <m:r>
                      <a:rPr lang="en-US" altLang="zh-TW" sz="2000" b="1" i="1" kern="0">
                        <a:effectLst/>
                        <a:latin typeface="Cambria Math" panose="020405030504060302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altLang="zh-TW" sz="2000" kern="0" dirty="0">
                    <a:effectLst/>
                    <a:latin typeface="Times New Roman" panose="02020603050405020304" pitchFamily="18" charset="0"/>
                    <a:ea typeface="新細明體" panose="02020500000000000000" pitchFamily="18" charset="-120"/>
                  </a:rPr>
                  <a:t>= </a:t>
                </a:r>
                <a14:m>
                  <m:oMath xmlns:m="http://schemas.openxmlformats.org/officeDocument/2006/math">
                    <m:nary>
                      <m:naryPr>
                        <m:chr m:val="∑"/>
                        <m:limLoc m:val="undOvr"/>
                        <m:ctrlPr>
                          <a:rPr lang="zh-TW" altLang="zh-TW" sz="20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naryPr>
                      <m:sub>
                        <m:r>
                          <a:rPr lang="en-US" altLang="zh-TW" sz="2000" b="1" i="1" kern="0">
                            <a:effectLst/>
                            <a:latin typeface="Cambria Math" panose="02040503050406030204" pitchFamily="18" charset="0"/>
                            <a:ea typeface="新細明體" panose="02020500000000000000" pitchFamily="18" charset="-120"/>
                            <a:cs typeface="Times New Roman" panose="02020603050405020304" pitchFamily="18" charset="0"/>
                          </a:rPr>
                          <m:t>𝒋</m:t>
                        </m:r>
                        <m:r>
                          <a:rPr lang="en-US" altLang="zh-TW" sz="2000" b="1" i="1" kern="0">
                            <a:effectLst/>
                            <a:latin typeface="Cambria Math" panose="02040503050406030204" pitchFamily="18" charset="0"/>
                            <a:ea typeface="新細明體" panose="02020500000000000000" pitchFamily="18" charset="-120"/>
                            <a:cs typeface="Times New Roman" panose="02020603050405020304" pitchFamily="18" charset="0"/>
                          </a:rPr>
                          <m:t>=</m:t>
                        </m:r>
                        <m:r>
                          <a:rPr lang="en-US" altLang="zh-TW" sz="2000" b="1" i="1" kern="0">
                            <a:effectLst/>
                            <a:latin typeface="Cambria Math" panose="02040503050406030204" pitchFamily="18" charset="0"/>
                            <a:ea typeface="新細明體" panose="02020500000000000000" pitchFamily="18" charset="-120"/>
                            <a:cs typeface="Times New Roman" panose="02020603050405020304" pitchFamily="18" charset="0"/>
                          </a:rPr>
                          <m:t>𝑻𝒐𝒑𝒊𝒄</m:t>
                        </m:r>
                        <m:r>
                          <a:rPr lang="en-US" altLang="zh-TW" sz="2000" b="1" i="1" kern="0">
                            <a:effectLst/>
                            <a:latin typeface="Cambria Math" panose="02040503050406030204" pitchFamily="18" charset="0"/>
                            <a:ea typeface="新細明體" panose="02020500000000000000" pitchFamily="18" charset="-120"/>
                            <a:cs typeface="Times New Roman" panose="02020603050405020304" pitchFamily="18" charset="0"/>
                          </a:rPr>
                          <m:t> </m:t>
                        </m:r>
                        <m:r>
                          <a:rPr lang="en-US" altLang="zh-TW" sz="2000" b="1" i="1" kern="0">
                            <a:effectLst/>
                            <a:latin typeface="Cambria Math" panose="02040503050406030204" pitchFamily="18" charset="0"/>
                            <a:ea typeface="新細明體" panose="02020500000000000000" pitchFamily="18" charset="-120"/>
                            <a:cs typeface="Times New Roman" panose="02020603050405020304" pitchFamily="18" charset="0"/>
                          </a:rPr>
                          <m:t>𝒐𝒇</m:t>
                        </m:r>
                        <m:r>
                          <a:rPr lang="en-US" altLang="zh-TW" sz="2000" b="1" i="1" kern="0">
                            <a:effectLst/>
                            <a:latin typeface="Cambria Math" panose="02040503050406030204" pitchFamily="18" charset="0"/>
                            <a:ea typeface="新細明體" panose="02020500000000000000" pitchFamily="18" charset="-120"/>
                            <a:cs typeface="Times New Roman" panose="02020603050405020304" pitchFamily="18" charset="0"/>
                          </a:rPr>
                          <m:t> </m:t>
                        </m:r>
                        <m:r>
                          <a:rPr lang="en-US" altLang="zh-TW" sz="2000" b="1" i="1" kern="0">
                            <a:effectLst/>
                            <a:latin typeface="Cambria Math" panose="02040503050406030204" pitchFamily="18" charset="0"/>
                            <a:ea typeface="新細明體" panose="02020500000000000000" pitchFamily="18" charset="-120"/>
                            <a:cs typeface="Times New Roman" panose="02020603050405020304" pitchFamily="18" charset="0"/>
                          </a:rPr>
                          <m:t>𝑵𝑹𝑰</m:t>
                        </m:r>
                      </m:sub>
                      <m:sup/>
                      <m:e>
                        <m:sSub>
                          <m:sSubPr>
                            <m:ctrlPr>
                              <a:rPr lang="zh-TW" altLang="zh-TW" sz="20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000" b="1" i="1" kern="0">
                                <a:effectLst/>
                                <a:latin typeface="Cambria Math" panose="02040503050406030204" pitchFamily="18" charset="0"/>
                                <a:ea typeface="新細明體" panose="02020500000000000000" pitchFamily="18" charset="-120"/>
                                <a:cs typeface="Times New Roman" panose="02020603050405020304" pitchFamily="18" charset="0"/>
                              </a:rPr>
                              <m:t> </m:t>
                            </m:r>
                            <m:r>
                              <a:rPr lang="en-US" altLang="zh-TW" sz="2000" b="1" i="1" kern="0">
                                <a:effectLst/>
                                <a:latin typeface="Cambria Math" panose="02040503050406030204" pitchFamily="18" charset="0"/>
                                <a:ea typeface="新細明體" panose="02020500000000000000" pitchFamily="18" charset="-120"/>
                                <a:cs typeface="Times New Roman" panose="02020603050405020304" pitchFamily="18" charset="0"/>
                              </a:rPr>
                              <m:t>𝑨</m:t>
                            </m:r>
                          </m:e>
                          <m:sub>
                            <m:r>
                              <a:rPr lang="en-US" altLang="zh-TW" sz="2000" b="1" i="1" kern="0">
                                <a:effectLst/>
                                <a:latin typeface="Cambria Math" panose="02040503050406030204" pitchFamily="18" charset="0"/>
                                <a:ea typeface="新細明體" panose="02020500000000000000" pitchFamily="18" charset="-120"/>
                                <a:cs typeface="Times New Roman" panose="02020603050405020304" pitchFamily="18" charset="0"/>
                              </a:rPr>
                              <m:t>𝒊</m:t>
                            </m:r>
                            <m:r>
                              <a:rPr lang="en-US" altLang="zh-TW" sz="2000" b="1" i="1" kern="0">
                                <a:effectLst/>
                                <a:latin typeface="Cambria Math" panose="02040503050406030204" pitchFamily="18" charset="0"/>
                                <a:ea typeface="新細明體" panose="02020500000000000000" pitchFamily="18" charset="-120"/>
                                <a:cs typeface="Times New Roman" panose="02020603050405020304" pitchFamily="18" charset="0"/>
                              </a:rPr>
                              <m:t>,</m:t>
                            </m:r>
                            <m:r>
                              <a:rPr lang="en-US" altLang="zh-TW" sz="2000" b="1" i="1" kern="0">
                                <a:effectLst/>
                                <a:latin typeface="Cambria Math" panose="02040503050406030204" pitchFamily="18" charset="0"/>
                                <a:ea typeface="新細明體" panose="02020500000000000000" pitchFamily="18" charset="-120"/>
                                <a:cs typeface="Times New Roman" panose="02020603050405020304" pitchFamily="18" charset="0"/>
                              </a:rPr>
                              <m:t>𝒋</m:t>
                            </m:r>
                          </m:sub>
                        </m:sSub>
                      </m:e>
                    </m:nary>
                  </m:oMath>
                </a14:m>
                <a:endParaRPr lang="en-US" altLang="zh-TW" dirty="0"/>
              </a:p>
              <a:p>
                <a:pPr marL="457200" lvl="1" indent="0" algn="ctr">
                  <a:buNone/>
                </a:pPr>
                <a:endParaRPr lang="en-US" altLang="zh-TW" dirty="0"/>
              </a:p>
              <a:p>
                <a:pPr marL="457200" lvl="1" indent="0" algn="ctr">
                  <a:buNone/>
                </a:pPr>
                <a14:m>
                  <m:oMath xmlns:m="http://schemas.openxmlformats.org/officeDocument/2006/math">
                    <m:r>
                      <a:rPr lang="en-US" altLang="zh-TW" sz="2000" b="1" i="1" kern="0" smtClean="0">
                        <a:effectLst/>
                        <a:latin typeface="Cambria Math" panose="020405030504060302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rPr>
                      <m:t>𝑵𝑬𝑺𝒄𝒐𝒓𝒆</m:t>
                    </m:r>
                    <m:r>
                      <a:rPr lang="en-US" altLang="zh-TW" sz="2000" b="1" i="1" kern="0" smtClean="0">
                        <a:effectLst/>
                        <a:latin typeface="Cambria Math" panose="020405030504060302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rPr>
                      <m:t>(</m:t>
                    </m:r>
                    <m:sSub>
                      <m:sSubPr>
                        <m:ctrlPr>
                          <a:rPr lang="zh-TW" altLang="zh-TW" sz="20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000" b="1" i="1" kern="0">
                            <a:effectLst/>
                            <a:latin typeface="Cambria Math" panose="02040503050406030204" pitchFamily="18" charset="0"/>
                            <a:ea typeface="新細明體" panose="02020500000000000000" pitchFamily="18" charset="-120"/>
                            <a:cs typeface="Times New Roman" panose="02020603050405020304" pitchFamily="18" charset="0"/>
                          </a:rPr>
                          <m:t>𝒄</m:t>
                        </m:r>
                      </m:e>
                      <m:sub>
                        <m:r>
                          <a:rPr lang="en-US" altLang="zh-TW" sz="2000" b="1" i="1" kern="0">
                            <a:effectLst/>
                            <a:latin typeface="Cambria Math" panose="02040503050406030204" pitchFamily="18" charset="0"/>
                            <a:ea typeface="新細明體" panose="02020500000000000000" pitchFamily="18" charset="-120"/>
                            <a:cs typeface="Times New Roman" panose="02020603050405020304" pitchFamily="18" charset="0"/>
                          </a:rPr>
                          <m:t>𝒊</m:t>
                        </m:r>
                      </m:sub>
                    </m:sSub>
                    <m:r>
                      <a:rPr lang="en-US" altLang="zh-TW" sz="2000" b="1" i="1" kern="0">
                        <a:effectLst/>
                        <a:latin typeface="Cambria Math" panose="020405030504060302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rPr>
                      <m:t>) =</m:t>
                    </m:r>
                  </m:oMath>
                </a14:m>
                <a:r>
                  <a:rPr lang="en-US" altLang="zh-TW" sz="2000" kern="0" dirty="0">
                    <a:effectLst/>
                    <a:latin typeface="Times New Roman" panose="02020603050405020304" pitchFamily="18" charset="0"/>
                    <a:ea typeface="新細明體" panose="02020500000000000000" pitchFamily="18" charset="-12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TW" altLang="zh-TW" sz="20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zh-TW" altLang="zh-TW" sz="20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000" b="1" i="1" kern="0">
                                <a:effectLst/>
                                <a:latin typeface="Cambria Math" panose="02040503050406030204" pitchFamily="18" charset="0"/>
                                <a:ea typeface="新細明體" panose="02020500000000000000" pitchFamily="18" charset="-120"/>
                                <a:cs typeface="Times New Roman" panose="02020603050405020304" pitchFamily="18" charset="0"/>
                              </a:rPr>
                              <m:t>𝑬𝑺𝒄𝒐𝒓𝒆</m:t>
                            </m:r>
                          </m:e>
                          <m:sub>
                            <m:r>
                              <a:rPr lang="en-US" altLang="zh-TW" sz="2000" b="1" i="1" kern="0">
                                <a:effectLst/>
                                <a:latin typeface="Cambria Math" panose="02040503050406030204" pitchFamily="18" charset="0"/>
                                <a:ea typeface="新細明體" panose="02020500000000000000" pitchFamily="18" charset="-120"/>
                                <a:cs typeface="Times New Roman" panose="02020603050405020304" pitchFamily="18" charset="0"/>
                              </a:rPr>
                              <m:t>𝒊</m:t>
                            </m:r>
                          </m:sub>
                        </m:sSub>
                        <m:r>
                          <a:rPr lang="en-US" altLang="zh-TW" sz="2000" b="1" i="1" kern="0">
                            <a:effectLst/>
                            <a:latin typeface="Cambria Math" panose="02040503050406030204" pitchFamily="18" charset="0"/>
                            <a:ea typeface="新細明體" panose="02020500000000000000" pitchFamily="18" charset="-12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altLang="zh-TW" sz="2000" b="1" i="1" kern="0">
                            <a:effectLst/>
                            <a:latin typeface="Cambria Math" panose="02040503050406030204" pitchFamily="18" charset="0"/>
                            <a:ea typeface="新細明體" panose="02020500000000000000" pitchFamily="18" charset="-120"/>
                            <a:cs typeface="Times New Roman" panose="02020603050405020304" pitchFamily="18" charset="0"/>
                          </a:rPr>
                          <m:t>𝒎𝒊𝒏</m:t>
                        </m:r>
                        <m:r>
                          <a:rPr lang="en-US" altLang="zh-TW" sz="2000" b="1" i="1" kern="0">
                            <a:effectLst/>
                            <a:latin typeface="Cambria Math" panose="02040503050406030204" pitchFamily="18" charset="0"/>
                            <a:ea typeface="新細明體" panose="02020500000000000000" pitchFamily="18" charset="-120"/>
                            <a:cs typeface="Times New Roman" panose="02020603050405020304" pitchFamily="18" charset="0"/>
                          </a:rPr>
                          <m:t>(</m:t>
                        </m:r>
                        <m:r>
                          <a:rPr lang="en-US" altLang="zh-TW" sz="2000" b="1" i="1" kern="0">
                            <a:effectLst/>
                            <a:latin typeface="Cambria Math" panose="02040503050406030204" pitchFamily="18" charset="0"/>
                            <a:ea typeface="新細明體" panose="02020500000000000000" pitchFamily="18" charset="-120"/>
                            <a:cs typeface="Times New Roman" panose="02020603050405020304" pitchFamily="18" charset="0"/>
                          </a:rPr>
                          <m:t>𝑬𝑺𝒄𝒐𝒓𝒆</m:t>
                        </m:r>
                        <m:r>
                          <a:rPr lang="en-US" altLang="zh-TW" sz="2000" b="1" i="1" kern="0">
                            <a:effectLst/>
                            <a:latin typeface="Cambria Math" panose="02040503050406030204" pitchFamily="18" charset="0"/>
                            <a:ea typeface="新細明體" panose="02020500000000000000" pitchFamily="18" charset="-120"/>
                            <a:cs typeface="Times New Roman" panose="02020603050405020304" pitchFamily="18" charset="0"/>
                          </a:rPr>
                          <m:t>)</m:t>
                        </m:r>
                      </m:num>
                      <m:den>
                        <m:func>
                          <m:funcPr>
                            <m:ctrlPr>
                              <a:rPr lang="zh-TW" altLang="zh-TW" sz="20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a:rPr lang="en-US" altLang="zh-TW" sz="2000" b="1" i="1" kern="0">
                                <a:effectLst/>
                                <a:latin typeface="Cambria Math" panose="02040503050406030204" pitchFamily="18" charset="0"/>
                                <a:ea typeface="新細明體" panose="02020500000000000000" pitchFamily="18" charset="-120"/>
                                <a:cs typeface="Times New Roman" panose="02020603050405020304" pitchFamily="18" charset="0"/>
                              </a:rPr>
                              <m:t>𝐦𝐚𝐱</m:t>
                            </m:r>
                          </m:fName>
                          <m:e>
                            <m:d>
                              <m:dPr>
                                <m:ctrlPr>
                                  <a:rPr lang="zh-TW" altLang="zh-TW" sz="2000" i="1"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altLang="zh-TW" sz="2000" b="1" i="1" kern="0">
                                    <a:effectLst/>
                                    <a:latin typeface="Cambria Math" panose="02040503050406030204" pitchFamily="18" charset="0"/>
                                    <a:ea typeface="新細明體" panose="02020500000000000000" pitchFamily="18" charset="-120"/>
                                    <a:cs typeface="Times New Roman" panose="02020603050405020304" pitchFamily="18" charset="0"/>
                                  </a:rPr>
                                  <m:t>𝑬𝒔𝒄𝒐𝒓𝒆</m:t>
                                </m:r>
                              </m:e>
                            </m:d>
                          </m:e>
                        </m:func>
                        <m:r>
                          <a:rPr lang="en-US" altLang="zh-TW" sz="2000" b="1" i="1" kern="0">
                            <a:effectLst/>
                            <a:latin typeface="Cambria Math" panose="02040503050406030204" pitchFamily="18" charset="0"/>
                            <a:ea typeface="新細明體" panose="02020500000000000000" pitchFamily="18" charset="-12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altLang="zh-TW" sz="2000" b="1" i="1" kern="0">
                            <a:effectLst/>
                            <a:latin typeface="Cambria Math" panose="02040503050406030204" pitchFamily="18" charset="0"/>
                            <a:ea typeface="新細明體" panose="02020500000000000000" pitchFamily="18" charset="-120"/>
                            <a:cs typeface="Times New Roman" panose="02020603050405020304" pitchFamily="18" charset="0"/>
                          </a:rPr>
                          <m:t>𝐦𝐢𝐧</m:t>
                        </m:r>
                        <m:r>
                          <a:rPr lang="en-US" altLang="zh-TW" sz="2000" b="1" kern="0">
                            <a:effectLst/>
                            <a:latin typeface="Cambria Math" panose="02040503050406030204" pitchFamily="18" charset="0"/>
                            <a:ea typeface="新細明體" panose="02020500000000000000" pitchFamily="18" charset="-120"/>
                            <a:cs typeface="Times New Roman" panose="02020603050405020304" pitchFamily="18" charset="0"/>
                          </a:rPr>
                          <m:t>⁡</m:t>
                        </m:r>
                        <m:r>
                          <a:rPr lang="en-US" altLang="zh-TW" sz="2000" b="1" i="1" kern="0">
                            <a:effectLst/>
                            <a:latin typeface="Cambria Math" panose="02040503050406030204" pitchFamily="18" charset="0"/>
                            <a:ea typeface="新細明體" panose="02020500000000000000" pitchFamily="18" charset="-120"/>
                            <a:cs typeface="Times New Roman" panose="02020603050405020304" pitchFamily="18" charset="0"/>
                          </a:rPr>
                          <m:t>(</m:t>
                        </m:r>
                        <m:r>
                          <a:rPr lang="en-US" altLang="zh-TW" sz="2000" b="1" i="1" kern="0">
                            <a:effectLst/>
                            <a:latin typeface="Cambria Math" panose="02040503050406030204" pitchFamily="18" charset="0"/>
                            <a:ea typeface="新細明體" panose="02020500000000000000" pitchFamily="18" charset="-120"/>
                            <a:cs typeface="Times New Roman" panose="02020603050405020304" pitchFamily="18" charset="0"/>
                          </a:rPr>
                          <m:t>𝑬𝒔𝒄𝒐𝒓𝒆</m:t>
                        </m:r>
                        <m:r>
                          <a:rPr lang="en-US" altLang="zh-TW" sz="2000" b="1" i="1" kern="0">
                            <a:effectLst/>
                            <a:latin typeface="Cambria Math" panose="02040503050406030204" pitchFamily="18" charset="0"/>
                            <a:ea typeface="新細明體" panose="02020500000000000000" pitchFamily="18" charset="-120"/>
                            <a:cs typeface="Times New Roman" panose="02020603050405020304" pitchFamily="18" charset="0"/>
                          </a:rPr>
                          <m:t>)</m:t>
                        </m:r>
                      </m:den>
                    </m:f>
                  </m:oMath>
                </a14:m>
                <a:endParaRPr lang="en-US" altLang="zh-TW" dirty="0"/>
              </a:p>
              <a:p>
                <a:pPr marL="457200" lvl="1" indent="0" algn="ctr">
                  <a:buNone/>
                </a:pPr>
                <a:endParaRPr lang="en-US" altLang="zh-TW" dirty="0"/>
              </a:p>
              <a:p>
                <a:pPr marL="457200" lvl="1" indent="0">
                  <a:buNone/>
                </a:pPr>
                <a:endParaRPr lang="zh-TW" altLang="en-US" dirty="0"/>
              </a:p>
            </p:txBody>
          </p:sp>
        </mc:Choice>
        <mc:Fallback xmlns=""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38834F8D-E35E-43A9-8213-941631F67B3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196975"/>
                <a:ext cx="8579296" cy="2448049"/>
              </a:xfrm>
              <a:blipFill>
                <a:blip r:embed="rId3"/>
                <a:stretch>
                  <a:fillRect l="-924" t="-1741" r="-711" b="-84328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BA57737E-E127-4BE3-B241-E0DB3F1CF3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altLang="zh-TW"/>
              <a:t>   </a:t>
            </a:r>
            <a:fld id="{66C53FE0-DFDF-4122-A850-A5399E395ABE}" type="slidenum">
              <a:rPr lang="en-US" altLang="zh-TW" smtClean="0"/>
              <a:pPr>
                <a:defRPr/>
              </a:pPr>
              <a:t>17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69814418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3E938F1-5199-4BDF-8EBE-966E860312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sz="3600" dirty="0"/>
              <a:t> Contributor’s Pool Analysis Module</a:t>
            </a:r>
            <a:endParaRPr lang="zh-TW" altLang="en-US" sz="3600" dirty="0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2E0977B6-BD77-4019-8EFB-10E61B1D5E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196975"/>
            <a:ext cx="8229600" cy="2088009"/>
          </a:xfrm>
        </p:spPr>
        <p:txBody>
          <a:bodyPr/>
          <a:lstStyle/>
          <a:p>
            <a:r>
              <a:rPr lang="en-US" altLang="zh-TW" dirty="0"/>
              <a:t>Social Relation Analysis - Social Performance</a:t>
            </a:r>
            <a:endParaRPr lang="en-US" altLang="zh-TW" b="1" dirty="0"/>
          </a:p>
          <a:p>
            <a:pPr marL="0" indent="0">
              <a:buNone/>
            </a:pPr>
            <a:r>
              <a:rPr lang="zh-TW" altLang="en-US" b="1" dirty="0">
                <a:solidFill>
                  <a:srgbClr val="0000FF"/>
                </a:solidFill>
              </a:rPr>
              <a:t>    </a:t>
            </a:r>
            <a:r>
              <a:rPr lang="en-US" altLang="zh-TW" dirty="0">
                <a:solidFill>
                  <a:srgbClr val="0000FF"/>
                </a:solidFill>
              </a:rPr>
              <a:t>Social Influence</a:t>
            </a:r>
          </a:p>
          <a:p>
            <a:pPr marL="0" indent="0">
              <a:buNone/>
            </a:pPr>
            <a:r>
              <a:rPr lang="zh-TW" altLang="en-US" sz="1800" dirty="0">
                <a:solidFill>
                  <a:srgbClr val="0000FF"/>
                </a:solidFill>
              </a:rPr>
              <a:t>        </a:t>
            </a:r>
            <a:endParaRPr lang="en-US" altLang="zh-TW" sz="1800" dirty="0">
              <a:solidFill>
                <a:srgbClr val="0000FF"/>
              </a:solidFill>
            </a:endParaRPr>
          </a:p>
          <a:p>
            <a:pPr marL="0" indent="0">
              <a:buNone/>
            </a:pPr>
            <a:r>
              <a:rPr lang="zh-TW" altLang="en-US" sz="2000" dirty="0">
                <a:solidFill>
                  <a:srgbClr val="0000FF"/>
                </a:solidFill>
              </a:rPr>
              <a:t> </a:t>
            </a:r>
            <a:r>
              <a:rPr lang="en-US" altLang="zh-TW" sz="2000" dirty="0"/>
              <a:t>Previous research mentions that the comment count is an important factor</a:t>
            </a:r>
            <a:r>
              <a:rPr lang="zh-TW" altLang="en-US" sz="2000" dirty="0"/>
              <a:t> </a:t>
            </a:r>
            <a:r>
              <a:rPr lang="en-US" altLang="zh-TW" sz="2000" dirty="0"/>
              <a:t>for issue reports. </a:t>
            </a:r>
            <a:r>
              <a:rPr lang="en-US" altLang="zh-TW" sz="2000" dirty="0">
                <a:solidFill>
                  <a:schemeClr val="bg1">
                    <a:lumMod val="65000"/>
                  </a:schemeClr>
                </a:solidFill>
              </a:rPr>
              <a:t>(</a:t>
            </a:r>
            <a:r>
              <a:rPr lang="en-US" altLang="zh-TW" sz="2000" dirty="0" err="1">
                <a:solidFill>
                  <a:schemeClr val="bg1">
                    <a:lumMod val="65000"/>
                  </a:schemeClr>
                </a:solidFill>
              </a:rPr>
              <a:t>Hooimeijer</a:t>
            </a:r>
            <a:r>
              <a:rPr lang="en-US" altLang="zh-TW" sz="2000" dirty="0">
                <a:solidFill>
                  <a:schemeClr val="bg1">
                    <a:lumMod val="65000"/>
                  </a:schemeClr>
                </a:solidFill>
              </a:rPr>
              <a:t> et al., 2007) </a:t>
            </a:r>
          </a:p>
          <a:p>
            <a:pPr marL="0" indent="0">
              <a:buNone/>
            </a:pPr>
            <a:r>
              <a:rPr lang="zh-TW" altLang="en-US" sz="1800" dirty="0">
                <a:solidFill>
                  <a:schemeClr val="bg1">
                    <a:lumMod val="65000"/>
                  </a:schemeClr>
                </a:solidFill>
              </a:rPr>
              <a:t> </a:t>
            </a:r>
            <a:endParaRPr lang="en-US" altLang="zh-TW" sz="1800" dirty="0">
              <a:solidFill>
                <a:schemeClr val="bg1">
                  <a:lumMod val="65000"/>
                </a:schemeClr>
              </a:solidFill>
            </a:endParaRPr>
          </a:p>
          <a:p>
            <a:pPr marL="0" indent="0">
              <a:buNone/>
            </a:pPr>
            <a:r>
              <a:rPr lang="en-US" altLang="zh-TW" sz="2000" dirty="0"/>
              <a:t> We consider the comment count as an indicator of the influence of a contributor in the community.</a:t>
            </a:r>
            <a:endParaRPr lang="zh-TW" altLang="en-US" sz="2000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8C176ACF-FB71-4AC3-83D2-2C3688321E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altLang="zh-TW"/>
              <a:t>   </a:t>
            </a:r>
            <a:fld id="{66C53FE0-DFDF-4122-A850-A5399E395ABE}" type="slidenum">
              <a:rPr lang="en-US" altLang="zh-TW" smtClean="0"/>
              <a:pPr>
                <a:defRPr/>
              </a:pPr>
              <a:t>18</a:t>
            </a:fld>
            <a:endParaRPr lang="en-US" altLang="zh-TW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文字方塊 5">
                <a:extLst>
                  <a:ext uri="{FF2B5EF4-FFF2-40B4-BE49-F238E27FC236}">
                    <a16:creationId xmlns:a16="http://schemas.microsoft.com/office/drawing/2014/main" id="{36AB801E-C0C1-4DFF-9DFC-ED59A5074795}"/>
                  </a:ext>
                </a:extLst>
              </p:cNvPr>
              <p:cNvSpPr txBox="1"/>
              <p:nvPr/>
            </p:nvSpPr>
            <p:spPr>
              <a:xfrm>
                <a:off x="2843622" y="4045145"/>
                <a:ext cx="3888556" cy="85965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endParaRPr lang="en-US" altLang="zh-TW" dirty="0"/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zh-TW" altLang="zh-TW" sz="2000" i="1" smtClean="0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000" b="1" i="1" kern="0">
                            <a:effectLst/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𝑺𝑰</m:t>
                        </m:r>
                      </m:e>
                      <m:sub>
                        <m:r>
                          <a:rPr lang="en-US" altLang="zh-TW" sz="2000" b="1" i="1" kern="0">
                            <a:effectLst/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𝒊</m:t>
                        </m:r>
                      </m:sub>
                    </m:sSub>
                    <m:r>
                      <a:rPr lang="en-US" altLang="zh-TW" sz="2000" b="1" i="1" kern="0">
                        <a:effectLst/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</m:oMath>
                </a14:m>
                <a:r>
                  <a:rPr lang="en-US" altLang="zh-TW" sz="2000" kern="0" dirty="0">
                    <a:effectLst/>
                    <a:latin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TW" altLang="zh-TW" sz="20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zh-TW" altLang="zh-TW" sz="20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000" b="1" i="1" kern="0">
                                <a:effectLst/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𝒄𝒐𝒎𝒎𝒆𝒏𝒕</m:t>
                            </m:r>
                          </m:e>
                          <m:sub>
                            <m:r>
                              <a:rPr lang="en-US" altLang="zh-TW" sz="2000" b="1" i="1" kern="0">
                                <a:effectLst/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𝒊</m:t>
                            </m:r>
                          </m:sub>
                        </m:sSub>
                        <m:r>
                          <a:rPr lang="en-US" altLang="zh-TW" sz="2000" b="1" i="1" kern="0">
                            <a:effectLst/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altLang="zh-TW" sz="2000" b="1" i="1" kern="0">
                            <a:effectLst/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𝒎𝒊𝒏</m:t>
                        </m:r>
                        <m:r>
                          <a:rPr lang="en-US" altLang="zh-TW" sz="2000" b="1" i="1" kern="0">
                            <a:effectLst/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(</m:t>
                        </m:r>
                        <m:r>
                          <a:rPr lang="en-US" altLang="zh-TW" sz="2000" b="1" i="1" kern="0">
                            <a:effectLst/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𝒄𝒐𝒎𝒎𝒆𝒏𝒕</m:t>
                        </m:r>
                        <m:r>
                          <a:rPr lang="en-US" altLang="zh-TW" sz="2000" b="1" i="1" kern="0">
                            <a:effectLst/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)</m:t>
                        </m:r>
                      </m:num>
                      <m:den>
                        <m:func>
                          <m:funcPr>
                            <m:ctrlPr>
                              <a:rPr lang="zh-TW" altLang="zh-TW" sz="20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a:rPr lang="en-US" altLang="zh-TW" sz="2000" b="1" i="1" kern="0">
                                <a:effectLst/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𝐦𝐚𝐱</m:t>
                            </m:r>
                          </m:fName>
                          <m:e>
                            <m:d>
                              <m:dPr>
                                <m:ctrlPr>
                                  <a:rPr lang="zh-TW" altLang="zh-TW" sz="2000" i="1"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altLang="zh-TW" sz="2000" b="1" i="1" kern="0">
                                    <a:effectLst/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𝒄𝒐𝒎𝒎𝒆𝒏𝒕</m:t>
                                </m:r>
                              </m:e>
                            </m:d>
                          </m:e>
                        </m:func>
                        <m:r>
                          <a:rPr lang="en-US" altLang="zh-TW" sz="2000" b="1" i="1" kern="0">
                            <a:effectLst/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altLang="zh-TW" sz="2000" b="1" i="1" kern="0">
                            <a:effectLst/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𝐦𝐢𝐧</m:t>
                        </m:r>
                        <m:r>
                          <a:rPr lang="en-US" altLang="zh-TW" sz="2000" b="1" kern="0">
                            <a:effectLst/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⁡</m:t>
                        </m:r>
                        <m:r>
                          <a:rPr lang="en-US" altLang="zh-TW" sz="2000" b="1" i="1" kern="0">
                            <a:effectLst/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(</m:t>
                        </m:r>
                        <m:r>
                          <a:rPr lang="en-US" altLang="zh-TW" sz="2000" b="1" i="1" kern="0">
                            <a:effectLst/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𝒄𝒐𝒎𝒎𝒆𝒏𝒕</m:t>
                        </m:r>
                        <m:r>
                          <a:rPr lang="en-US" altLang="zh-TW" sz="2000" b="1" i="1" kern="0">
                            <a:effectLst/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)</m:t>
                        </m:r>
                      </m:den>
                    </m:f>
                  </m:oMath>
                </a14:m>
                <a:endParaRPr lang="en-US" altLang="zh-TW" sz="2000" dirty="0"/>
              </a:p>
            </p:txBody>
          </p:sp>
        </mc:Choice>
        <mc:Fallback xmlns="">
          <p:sp>
            <p:nvSpPr>
              <p:cNvPr id="6" name="文字方塊 5">
                <a:extLst>
                  <a:ext uri="{FF2B5EF4-FFF2-40B4-BE49-F238E27FC236}">
                    <a16:creationId xmlns:a16="http://schemas.microsoft.com/office/drawing/2014/main" id="{36AB801E-C0C1-4DFF-9DFC-ED59A507479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43622" y="4045145"/>
                <a:ext cx="3888556" cy="85965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9219236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C42100CB-93B8-4DEC-8DA6-D2202EE92F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sz="3600" dirty="0"/>
              <a:t> Contributor’s Pool Analysis Module</a:t>
            </a:r>
            <a:endParaRPr lang="zh-TW" altLang="en-US" sz="36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074D1175-AF4B-43ED-87D8-AAF44F95B4D9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altLang="zh-TW" dirty="0"/>
                  <a:t>Social Relation Analysis - Social Performance</a:t>
                </a:r>
                <a:endParaRPr lang="en-US" altLang="zh-TW" b="1" dirty="0"/>
              </a:p>
              <a:p>
                <a:pPr marL="0" indent="0">
                  <a:buNone/>
                </a:pPr>
                <a:r>
                  <a:rPr lang="en-US" altLang="zh-TW" b="1" dirty="0">
                    <a:solidFill>
                      <a:srgbClr val="0000FF"/>
                    </a:solidFill>
                  </a:rPr>
                  <a:t>    </a:t>
                </a:r>
              </a:p>
              <a:p>
                <a:pPr marL="0" indent="0">
                  <a:buNone/>
                </a:pPr>
                <a:r>
                  <a:rPr lang="en-US" altLang="zh-TW" dirty="0">
                    <a:solidFill>
                      <a:srgbClr val="0000FF"/>
                    </a:solidFill>
                  </a:rPr>
                  <a:t>Social Engagement</a:t>
                </a:r>
              </a:p>
              <a:p>
                <a:pPr marL="857250" lvl="1" indent="-342900" algn="just">
                  <a:lnSpc>
                    <a:spcPct val="150000"/>
                  </a:lnSpc>
                  <a:buFontTx/>
                  <a:buChar char="-"/>
                </a:pPr>
                <a:r>
                  <a:rPr lang="en-US" altLang="zh-TW" dirty="0"/>
                  <a:t>We can infer contributor’s interest or focus on the product from their indicator of “activity by product”.</a:t>
                </a:r>
                <a:r>
                  <a:rPr lang="zh-TW" altLang="en-US" dirty="0"/>
                  <a:t> </a:t>
                </a:r>
                <a:endParaRPr lang="en-US" altLang="zh-TW" sz="2400" dirty="0"/>
              </a:p>
              <a:p>
                <a:pPr marL="800100" lvl="1" algn="just">
                  <a:lnSpc>
                    <a:spcPct val="150000"/>
                  </a:lnSpc>
                  <a:buFontTx/>
                  <a:buChar char="-"/>
                </a:pPr>
                <a:r>
                  <a:rPr lang="en-US" altLang="zh-TW" dirty="0"/>
                  <a:t>The activity by product denotes the actions performed on the issue report in the product.</a:t>
                </a:r>
              </a:p>
              <a:p>
                <a:pPr marL="457200" lvl="1" indent="0" algn="ctr">
                  <a:buNone/>
                </a:pPr>
                <a:endParaRPr lang="en-US" altLang="zh-TW" i="1" dirty="0">
                  <a:effectLst/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marL="457200" lvl="1" indent="0" algn="ctr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zh-TW" altLang="zh-TW" i="1" smtClean="0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1800" b="1" i="1" kern="0">
                            <a:effectLst/>
                            <a:latin typeface="Cambria Math" panose="02040503050406030204" pitchFamily="18" charset="0"/>
                            <a:ea typeface="新細明體" panose="02020500000000000000" pitchFamily="18" charset="-120"/>
                            <a:cs typeface="Times New Roman" panose="02020603050405020304" pitchFamily="18" charset="0"/>
                          </a:rPr>
                          <m:t>𝑵𝑨𝒄𝒕𝒊𝒗𝒊𝒕𝒚</m:t>
                        </m:r>
                      </m:e>
                      <m:sub>
                        <m:r>
                          <a:rPr lang="en-US" altLang="zh-TW" sz="1800" b="1" i="1" kern="0">
                            <a:effectLst/>
                            <a:latin typeface="Cambria Math" panose="02040503050406030204" pitchFamily="18" charset="0"/>
                            <a:ea typeface="新細明體" panose="02020500000000000000" pitchFamily="18" charset="-120"/>
                            <a:cs typeface="Times New Roman" panose="02020603050405020304" pitchFamily="18" charset="0"/>
                          </a:rPr>
                          <m:t>𝒊</m:t>
                        </m:r>
                        <m:r>
                          <a:rPr lang="en-US" altLang="zh-TW" sz="1800" b="1" i="1" kern="0">
                            <a:effectLst/>
                            <a:latin typeface="Cambria Math" panose="02040503050406030204" pitchFamily="18" charset="0"/>
                            <a:ea typeface="新細明體" panose="02020500000000000000" pitchFamily="18" charset="-12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altLang="zh-TW" sz="1800" b="1" i="1" kern="0">
                            <a:effectLst/>
                            <a:latin typeface="Cambria Math" panose="02040503050406030204" pitchFamily="18" charset="0"/>
                            <a:ea typeface="新細明體" panose="02020500000000000000" pitchFamily="18" charset="-120"/>
                            <a:cs typeface="Times New Roman" panose="02020603050405020304" pitchFamily="18" charset="0"/>
                          </a:rPr>
                          <m:t>𝒋</m:t>
                        </m:r>
                      </m:sub>
                    </m:sSub>
                    <m:r>
                      <a:rPr lang="en-US" altLang="zh-TW" sz="1800" b="1" i="1" kern="0">
                        <a:effectLst/>
                        <a:latin typeface="Cambria Math" panose="020405030504060302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rPr>
                      <m:t>=</m:t>
                    </m:r>
                  </m:oMath>
                </a14:m>
                <a:r>
                  <a:rPr lang="en-US" altLang="zh-TW" sz="1800" kern="0" dirty="0">
                    <a:effectLst/>
                    <a:latin typeface="Times New Roman" panose="02020603050405020304" pitchFamily="18" charset="0"/>
                    <a:ea typeface="新細明體" panose="02020500000000000000" pitchFamily="18" charset="-12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TW" altLang="zh-TW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zh-TW" altLang="zh-TW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1800" b="1" i="1" kern="0">
                                <a:effectLst/>
                                <a:latin typeface="Cambria Math" panose="02040503050406030204" pitchFamily="18" charset="0"/>
                                <a:ea typeface="新細明體" panose="02020500000000000000" pitchFamily="18" charset="-120"/>
                                <a:cs typeface="Times New Roman" panose="02020603050405020304" pitchFamily="18" charset="0"/>
                              </a:rPr>
                              <m:t>𝒂𝒄𝒕𝒊𝒗𝒊𝒕𝒚</m:t>
                            </m:r>
                          </m:e>
                          <m:sub>
                            <m:r>
                              <a:rPr lang="en-US" altLang="zh-TW" sz="1800" b="1" i="1" kern="0">
                                <a:effectLst/>
                                <a:latin typeface="Cambria Math" panose="02040503050406030204" pitchFamily="18" charset="0"/>
                                <a:ea typeface="新細明體" panose="02020500000000000000" pitchFamily="18" charset="-120"/>
                                <a:cs typeface="Times New Roman" panose="02020603050405020304" pitchFamily="18" charset="0"/>
                              </a:rPr>
                              <m:t>𝒊</m:t>
                            </m:r>
                            <m:r>
                              <a:rPr lang="en-US" altLang="zh-TW" sz="1800" b="1" i="1" kern="0">
                                <a:effectLst/>
                                <a:latin typeface="Cambria Math" panose="02040503050406030204" pitchFamily="18" charset="0"/>
                                <a:ea typeface="新細明體" panose="02020500000000000000" pitchFamily="18" charset="-120"/>
                                <a:cs typeface="Times New Roman" panose="02020603050405020304" pitchFamily="18" charset="0"/>
                              </a:rPr>
                              <m:t>,</m:t>
                            </m:r>
                            <m:r>
                              <a:rPr lang="en-US" altLang="zh-TW" sz="1800" b="1" i="1" kern="0">
                                <a:effectLst/>
                                <a:latin typeface="Cambria Math" panose="02040503050406030204" pitchFamily="18" charset="0"/>
                                <a:ea typeface="新細明體" panose="02020500000000000000" pitchFamily="18" charset="-120"/>
                                <a:cs typeface="Times New Roman" panose="02020603050405020304" pitchFamily="18" charset="0"/>
                              </a:rPr>
                              <m:t>𝒋</m:t>
                            </m:r>
                          </m:sub>
                        </m:sSub>
                        <m:r>
                          <a:rPr lang="en-US" altLang="zh-TW" sz="1800" b="1" i="1" kern="0">
                            <a:effectLst/>
                            <a:latin typeface="Cambria Math" panose="02040503050406030204" pitchFamily="18" charset="0"/>
                            <a:ea typeface="新細明體" panose="02020500000000000000" pitchFamily="18" charset="-12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altLang="zh-TW" sz="1800" b="1" i="1" kern="0">
                            <a:effectLst/>
                            <a:latin typeface="Cambria Math" panose="02040503050406030204" pitchFamily="18" charset="0"/>
                            <a:ea typeface="新細明體" panose="02020500000000000000" pitchFamily="18" charset="-120"/>
                            <a:cs typeface="Times New Roman" panose="02020603050405020304" pitchFamily="18" charset="0"/>
                          </a:rPr>
                          <m:t>𝐦𝐢𝐧</m:t>
                        </m:r>
                        <m:r>
                          <a:rPr lang="en-US" altLang="zh-TW" sz="1800" b="1" kern="0">
                            <a:effectLst/>
                            <a:latin typeface="Cambria Math" panose="02040503050406030204" pitchFamily="18" charset="0"/>
                            <a:ea typeface="新細明體" panose="02020500000000000000" pitchFamily="18" charset="-120"/>
                            <a:cs typeface="Times New Roman" panose="02020603050405020304" pitchFamily="18" charset="0"/>
                          </a:rPr>
                          <m:t>⁡</m:t>
                        </m:r>
                        <m:r>
                          <a:rPr lang="en-US" altLang="zh-TW" sz="1800" b="1" i="1" kern="0">
                            <a:effectLst/>
                            <a:latin typeface="Cambria Math" panose="02040503050406030204" pitchFamily="18" charset="0"/>
                            <a:ea typeface="新細明體" panose="02020500000000000000" pitchFamily="18" charset="-120"/>
                            <a:cs typeface="Times New Roman" panose="02020603050405020304" pitchFamily="18" charset="0"/>
                          </a:rPr>
                          <m:t>(</m:t>
                        </m:r>
                        <m:sSub>
                          <m:sSubPr>
                            <m:ctrlPr>
                              <a:rPr lang="zh-TW" altLang="zh-TW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1800" b="1" i="1" kern="0">
                                <a:effectLst/>
                                <a:latin typeface="Cambria Math" panose="02040503050406030204" pitchFamily="18" charset="0"/>
                                <a:ea typeface="新細明體" panose="02020500000000000000" pitchFamily="18" charset="-120"/>
                                <a:cs typeface="Times New Roman" panose="02020603050405020304" pitchFamily="18" charset="0"/>
                              </a:rPr>
                              <m:t>𝒂𝒄𝒕𝒊𝒗𝒊𝒕𝒚</m:t>
                            </m:r>
                          </m:e>
                          <m:sub>
                            <m:r>
                              <a:rPr lang="en-US" altLang="zh-TW" sz="1800" b="1" i="1" kern="0">
                                <a:effectLst/>
                                <a:latin typeface="Cambria Math" panose="02040503050406030204" pitchFamily="18" charset="0"/>
                                <a:ea typeface="新細明體" panose="02020500000000000000" pitchFamily="18" charset="-120"/>
                                <a:cs typeface="Times New Roman" panose="02020603050405020304" pitchFamily="18" charset="0"/>
                              </a:rPr>
                              <m:t>𝒋</m:t>
                            </m:r>
                          </m:sub>
                        </m:sSub>
                        <m:r>
                          <a:rPr lang="en-US" altLang="zh-TW" sz="1800" b="1" i="1" kern="0">
                            <a:effectLst/>
                            <a:latin typeface="Cambria Math" panose="02040503050406030204" pitchFamily="18" charset="0"/>
                            <a:ea typeface="新細明體" panose="02020500000000000000" pitchFamily="18" charset="-120"/>
                            <a:cs typeface="Times New Roman" panose="02020603050405020304" pitchFamily="18" charset="0"/>
                          </a:rPr>
                          <m:t>)</m:t>
                        </m:r>
                      </m:num>
                      <m:den>
                        <m:func>
                          <m:funcPr>
                            <m:ctrlPr>
                              <a:rPr lang="zh-TW" altLang="zh-TW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a:rPr lang="en-US" altLang="zh-TW" sz="1800" b="1" i="1" kern="0">
                                <a:effectLst/>
                                <a:latin typeface="Cambria Math" panose="02040503050406030204" pitchFamily="18" charset="0"/>
                                <a:ea typeface="新細明體" panose="02020500000000000000" pitchFamily="18" charset="-120"/>
                                <a:cs typeface="Times New Roman" panose="02020603050405020304" pitchFamily="18" charset="0"/>
                              </a:rPr>
                              <m:t>𝐦𝐚𝐱</m:t>
                            </m:r>
                          </m:fName>
                          <m:e>
                            <m:d>
                              <m:dPr>
                                <m:ctrlPr>
                                  <a:rPr lang="zh-TW" altLang="zh-TW" i="1"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zh-TW" altLang="zh-TW" i="1">
                                        <a:effectLst/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TW" sz="1800" b="1" i="1" kern="0">
                                        <a:effectLst/>
                                        <a:latin typeface="Cambria Math" panose="02040503050406030204" pitchFamily="18" charset="0"/>
                                        <a:ea typeface="新細明體" panose="02020500000000000000" pitchFamily="18" charset="-120"/>
                                        <a:cs typeface="Times New Roman" panose="02020603050405020304" pitchFamily="18" charset="0"/>
                                      </a:rPr>
                                      <m:t>𝒂𝒄𝒕𝒊𝒗𝒊𝒕𝒚</m:t>
                                    </m:r>
                                  </m:e>
                                  <m:sub>
                                    <m:r>
                                      <a:rPr lang="en-US" altLang="zh-TW" sz="1800" b="1" i="1" kern="0">
                                        <a:effectLst/>
                                        <a:latin typeface="Cambria Math" panose="02040503050406030204" pitchFamily="18" charset="0"/>
                                        <a:ea typeface="新細明體" panose="02020500000000000000" pitchFamily="18" charset="-120"/>
                                        <a:cs typeface="Times New Roman" panose="02020603050405020304" pitchFamily="18" charset="0"/>
                                      </a:rPr>
                                      <m:t>𝒋</m:t>
                                    </m:r>
                                  </m:sub>
                                </m:sSub>
                              </m:e>
                            </m:d>
                          </m:e>
                        </m:func>
                        <m:r>
                          <a:rPr lang="en-US" altLang="zh-TW" sz="1800" b="1" i="1" kern="0">
                            <a:effectLst/>
                            <a:latin typeface="Cambria Math" panose="02040503050406030204" pitchFamily="18" charset="0"/>
                            <a:ea typeface="新細明體" panose="02020500000000000000" pitchFamily="18" charset="-12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altLang="zh-TW" sz="1800" b="1" i="1" kern="0">
                            <a:effectLst/>
                            <a:latin typeface="Cambria Math" panose="02040503050406030204" pitchFamily="18" charset="0"/>
                            <a:ea typeface="新細明體" panose="02020500000000000000" pitchFamily="18" charset="-120"/>
                            <a:cs typeface="Times New Roman" panose="02020603050405020304" pitchFamily="18" charset="0"/>
                          </a:rPr>
                          <m:t>𝐦𝐢𝐧</m:t>
                        </m:r>
                        <m:r>
                          <a:rPr lang="en-US" altLang="zh-TW" sz="1800" b="1" kern="0">
                            <a:effectLst/>
                            <a:latin typeface="Cambria Math" panose="02040503050406030204" pitchFamily="18" charset="0"/>
                            <a:ea typeface="新細明體" panose="02020500000000000000" pitchFamily="18" charset="-120"/>
                            <a:cs typeface="Times New Roman" panose="02020603050405020304" pitchFamily="18" charset="0"/>
                          </a:rPr>
                          <m:t>⁡</m:t>
                        </m:r>
                        <m:r>
                          <a:rPr lang="en-US" altLang="zh-TW" sz="1800" b="1" i="1" kern="0">
                            <a:effectLst/>
                            <a:latin typeface="Cambria Math" panose="02040503050406030204" pitchFamily="18" charset="0"/>
                            <a:ea typeface="新細明體" panose="02020500000000000000" pitchFamily="18" charset="-120"/>
                            <a:cs typeface="Times New Roman" panose="02020603050405020304" pitchFamily="18" charset="0"/>
                          </a:rPr>
                          <m:t>(</m:t>
                        </m:r>
                        <m:sSub>
                          <m:sSubPr>
                            <m:ctrlPr>
                              <a:rPr lang="zh-TW" altLang="zh-TW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1800" b="1" i="1" kern="0">
                                <a:effectLst/>
                                <a:latin typeface="Cambria Math" panose="02040503050406030204" pitchFamily="18" charset="0"/>
                                <a:ea typeface="新細明體" panose="02020500000000000000" pitchFamily="18" charset="-120"/>
                                <a:cs typeface="Times New Roman" panose="02020603050405020304" pitchFamily="18" charset="0"/>
                              </a:rPr>
                              <m:t>𝒂𝒄𝒕𝒊𝒗𝒊𝒕𝒚</m:t>
                            </m:r>
                          </m:e>
                          <m:sub>
                            <m:r>
                              <a:rPr lang="en-US" altLang="zh-TW" sz="1800" b="1" i="1" kern="0">
                                <a:effectLst/>
                                <a:latin typeface="Cambria Math" panose="02040503050406030204" pitchFamily="18" charset="0"/>
                                <a:ea typeface="新細明體" panose="02020500000000000000" pitchFamily="18" charset="-120"/>
                                <a:cs typeface="Times New Roman" panose="02020603050405020304" pitchFamily="18" charset="0"/>
                              </a:rPr>
                              <m:t>𝒋</m:t>
                            </m:r>
                          </m:sub>
                        </m:sSub>
                        <m:r>
                          <a:rPr lang="en-US" altLang="zh-TW" sz="1800" b="1" i="1" kern="0">
                            <a:effectLst/>
                            <a:latin typeface="Cambria Math" panose="02040503050406030204" pitchFamily="18" charset="0"/>
                            <a:ea typeface="新細明體" panose="02020500000000000000" pitchFamily="18" charset="-120"/>
                            <a:cs typeface="Times New Roman" panose="02020603050405020304" pitchFamily="18" charset="0"/>
                          </a:rPr>
                          <m:t>)</m:t>
                        </m:r>
                      </m:den>
                    </m:f>
                  </m:oMath>
                </a14:m>
                <a:endParaRPr lang="en-US" altLang="zh-TW" dirty="0"/>
              </a:p>
              <a:p>
                <a:pPr marL="457200" lvl="1" indent="0">
                  <a:buNone/>
                </a:pPr>
                <a:endParaRPr lang="en-US" altLang="zh-TW" dirty="0"/>
              </a:p>
              <a:p>
                <a:pPr marL="457200" lvl="1" indent="0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zh-TW" altLang="zh-TW" i="1" smtClean="0"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1800" b="1" i="1" kern="0">
                              <a:effectLst/>
                              <a:latin typeface="Cambria Math" panose="02040503050406030204" pitchFamily="18" charset="0"/>
                              <a:ea typeface="新細明體" panose="02020500000000000000" pitchFamily="18" charset="-120"/>
                              <a:cs typeface="Times New Roman" panose="02020603050405020304" pitchFamily="18" charset="0"/>
                            </a:rPr>
                            <m:t>𝑺𝑬</m:t>
                          </m:r>
                        </m:e>
                        <m:sub>
                          <m:r>
                            <a:rPr lang="en-US" altLang="zh-TW" sz="1800" b="1" i="1" kern="0">
                              <a:effectLst/>
                              <a:latin typeface="Cambria Math" panose="02040503050406030204" pitchFamily="18" charset="0"/>
                              <a:ea typeface="新細明體" panose="02020500000000000000" pitchFamily="18" charset="-120"/>
                              <a:cs typeface="Times New Roman" panose="02020603050405020304" pitchFamily="18" charset="0"/>
                            </a:rPr>
                            <m:t>𝒊</m:t>
                          </m:r>
                        </m:sub>
                      </m:sSub>
                      <m:r>
                        <a:rPr lang="en-US" altLang="zh-TW" sz="1800" b="1" i="1" kern="0">
                          <a:effectLst/>
                          <a:latin typeface="Cambria Math" panose="02040503050406030204" pitchFamily="18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zh-TW" altLang="zh-TW" i="1"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zh-TW" altLang="zh-TW" i="1">
                                  <a:effectLst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1800" b="1" i="1" kern="0">
                                  <a:effectLst/>
                                  <a:latin typeface="Cambria Math" panose="02040503050406030204" pitchFamily="18" charset="0"/>
                                  <a:ea typeface="新細明體" panose="02020500000000000000" pitchFamily="18" charset="-120"/>
                                  <a:cs typeface="Times New Roman" panose="02020603050405020304" pitchFamily="18" charset="0"/>
                                </a:rPr>
                                <m:t>𝜮</m:t>
                              </m:r>
                            </m:e>
                            <m:sub>
                              <m:r>
                                <a:rPr lang="en-US" altLang="zh-TW" sz="1800" b="1" i="1" kern="0">
                                  <a:effectLst/>
                                  <a:latin typeface="Cambria Math" panose="02040503050406030204" pitchFamily="18" charset="0"/>
                                  <a:ea typeface="新細明體" panose="02020500000000000000" pitchFamily="18" charset="-120"/>
                                  <a:cs typeface="Times New Roman" panose="02020603050405020304" pitchFamily="18" charset="0"/>
                                </a:rPr>
                                <m:t>𝒋</m:t>
                              </m:r>
                              <m:r>
                                <a:rPr lang="en-US" altLang="zh-TW" sz="1800" b="1" i="1" kern="0" smtClean="0">
                                  <a:effectLst/>
                                  <a:latin typeface="Cambria Math" panose="02040503050406030204" pitchFamily="18" charset="0"/>
                                  <a:ea typeface="新細明體" panose="02020500000000000000" pitchFamily="18" charset="-120"/>
                                  <a:cs typeface="Times New Roman" panose="02020603050405020304" pitchFamily="18" charset="0"/>
                                </a:rPr>
                                <m:t>,</m:t>
                              </m:r>
                              <m:r>
                                <a:rPr lang="en-US" altLang="zh-TW" sz="1800" b="1" i="1" kern="0">
                                  <a:effectLst/>
                                  <a:latin typeface="Cambria Math" panose="02040503050406030204" pitchFamily="18" charset="0"/>
                                  <a:ea typeface="新細明體" panose="02020500000000000000" pitchFamily="18" charset="-120"/>
                                  <a:cs typeface="Times New Roman" panose="02020603050405020304" pitchFamily="18" charset="0"/>
                                </a:rPr>
                                <m:t>𝒏</m:t>
                              </m:r>
                            </m:sub>
                          </m:sSub>
                          <m:sSub>
                            <m:sSubPr>
                              <m:ctrlPr>
                                <a:rPr lang="zh-TW" altLang="zh-TW" i="1">
                                  <a:effectLst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1800" b="1" i="1" kern="0">
                                  <a:effectLst/>
                                  <a:latin typeface="Cambria Math" panose="02040503050406030204" pitchFamily="18" charset="0"/>
                                  <a:ea typeface="新細明體" panose="02020500000000000000" pitchFamily="18" charset="-120"/>
                                  <a:cs typeface="Times New Roman" panose="02020603050405020304" pitchFamily="18" charset="0"/>
                                </a:rPr>
                                <m:t>𝑵𝑨𝒄𝒕𝒊𝒗𝒊𝒕𝒚</m:t>
                              </m:r>
                            </m:e>
                            <m:sub>
                              <m:r>
                                <a:rPr lang="en-US" altLang="zh-TW" sz="1800" b="1" i="1" kern="0">
                                  <a:effectLst/>
                                  <a:latin typeface="Cambria Math" panose="02040503050406030204" pitchFamily="18" charset="0"/>
                                  <a:ea typeface="新細明體" panose="02020500000000000000" pitchFamily="18" charset="-120"/>
                                  <a:cs typeface="Times New Roman" panose="02020603050405020304" pitchFamily="18" charset="0"/>
                                </a:rPr>
                                <m:t>𝒊</m:t>
                              </m:r>
                              <m:r>
                                <a:rPr lang="en-US" altLang="zh-TW" sz="1800" b="1" i="1" kern="0">
                                  <a:effectLst/>
                                  <a:latin typeface="Cambria Math" panose="02040503050406030204" pitchFamily="18" charset="0"/>
                                  <a:ea typeface="新細明體" panose="02020500000000000000" pitchFamily="18" charset="-120"/>
                                  <a:cs typeface="Times New Roman" panose="02020603050405020304" pitchFamily="18" charset="0"/>
                                </a:rPr>
                                <m:t>,</m:t>
                              </m:r>
                              <m:r>
                                <a:rPr lang="en-US" altLang="zh-TW" sz="1800" b="1" i="1" kern="0">
                                  <a:effectLst/>
                                  <a:latin typeface="Cambria Math" panose="02040503050406030204" pitchFamily="18" charset="0"/>
                                  <a:ea typeface="新細明體" panose="02020500000000000000" pitchFamily="18" charset="-120"/>
                                  <a:cs typeface="Times New Roman" panose="02020603050405020304" pitchFamily="18" charset="0"/>
                                </a:rPr>
                                <m:t>𝒋</m:t>
                              </m:r>
                            </m:sub>
                          </m:sSub>
                        </m:num>
                        <m:den>
                          <m:r>
                            <a:rPr lang="en-US" altLang="zh-TW" sz="1800" b="1" i="1" kern="0">
                              <a:effectLst/>
                              <a:latin typeface="Cambria Math" panose="02040503050406030204" pitchFamily="18" charset="0"/>
                              <a:ea typeface="新細明體" panose="02020500000000000000" pitchFamily="18" charset="-120"/>
                              <a:cs typeface="Times New Roman" panose="02020603050405020304" pitchFamily="18" charset="0"/>
                            </a:rPr>
                            <m:t>𝒏</m:t>
                          </m:r>
                        </m:den>
                      </m:f>
                    </m:oMath>
                  </m:oMathPara>
                </a14:m>
                <a:endParaRPr lang="en-US" altLang="zh-TW" dirty="0"/>
              </a:p>
              <a:p>
                <a:pPr lvl="1"/>
                <a:endParaRPr lang="en-US" altLang="zh-TW" dirty="0"/>
              </a:p>
              <a:p>
                <a:pPr lvl="2"/>
                <a:endParaRPr lang="zh-TW" altLang="en-US" dirty="0"/>
              </a:p>
            </p:txBody>
          </p:sp>
        </mc:Choice>
        <mc:Fallback xmlns=""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074D1175-AF4B-43ED-87D8-AAF44F95B4D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1111" t="-884" r="-741" b="-6944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B84BFB21-93A8-4F9E-A68E-EA1829773D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altLang="zh-TW" dirty="0"/>
              <a:t>   </a:t>
            </a:r>
            <a:fld id="{66C53FE0-DFDF-4122-A850-A5399E395ABE}" type="slidenum">
              <a:rPr lang="en-US" altLang="zh-TW" smtClean="0"/>
              <a:pPr>
                <a:defRPr/>
              </a:pPr>
              <a:t>19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17291342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Background</a:t>
            </a:r>
            <a:endParaRPr lang="zh-TW" altLang="en-US" sz="3600" dirty="0"/>
          </a:p>
        </p:txBody>
      </p:sp>
      <p:sp>
        <p:nvSpPr>
          <p:cNvPr id="12291" name="內容版面配置區 2"/>
          <p:cNvSpPr>
            <a:spLocks noGrp="1"/>
          </p:cNvSpPr>
          <p:nvPr>
            <p:ph idx="1"/>
          </p:nvPr>
        </p:nvSpPr>
        <p:spPr>
          <a:xfrm>
            <a:off x="250340" y="1116013"/>
            <a:ext cx="8786156" cy="5256584"/>
          </a:xfrm>
        </p:spPr>
        <p:txBody>
          <a:bodyPr/>
          <a:lstStyle/>
          <a:p>
            <a:pPr algn="just"/>
            <a:r>
              <a:rPr lang="en-US" altLang="zh-TW" dirty="0">
                <a:solidFill>
                  <a:srgbClr val="0000FF"/>
                </a:solidFill>
              </a:rPr>
              <a:t>Crowdsourcing</a:t>
            </a:r>
            <a:r>
              <a:rPr lang="en-US" altLang="zh-TW" dirty="0"/>
              <a:t> is a new concept to accomplish a goal or objective using the wisdom of crowds.</a:t>
            </a:r>
          </a:p>
          <a:p>
            <a:pPr lvl="1" algn="just"/>
            <a:r>
              <a:rPr lang="en-US" altLang="zh-TW" dirty="0"/>
              <a:t>This concept is adopted in linguistic, software development, medical, and many other fields of research. </a:t>
            </a:r>
            <a:r>
              <a:rPr lang="en-US" altLang="zh-TW" sz="1400" dirty="0">
                <a:solidFill>
                  <a:schemeClr val="bg1">
                    <a:lumMod val="65000"/>
                  </a:schemeClr>
                </a:solidFill>
              </a:rPr>
              <a:t>(Neto et al., 2018)</a:t>
            </a:r>
          </a:p>
          <a:p>
            <a:pPr algn="just"/>
            <a:r>
              <a:rPr lang="en-US" altLang="zh-TW" dirty="0">
                <a:solidFill>
                  <a:srgbClr val="0000FF"/>
                </a:solidFill>
              </a:rPr>
              <a:t>Open-source software (OSS) </a:t>
            </a:r>
            <a:r>
              <a:rPr lang="en-US" altLang="zh-TW" dirty="0"/>
              <a:t>is crowdsourcing applied in </a:t>
            </a:r>
            <a:r>
              <a:rPr lang="en-US" altLang="zh-TW" dirty="0">
                <a:solidFill>
                  <a:srgbClr val="0000FF"/>
                </a:solidFill>
              </a:rPr>
              <a:t>software development. </a:t>
            </a:r>
          </a:p>
          <a:p>
            <a:pPr lvl="1" algn="just"/>
            <a:r>
              <a:rPr lang="en-US" altLang="zh-TW" dirty="0"/>
              <a:t>More than </a:t>
            </a:r>
            <a:r>
              <a:rPr lang="en-US" altLang="zh-TW" dirty="0">
                <a:solidFill>
                  <a:srgbClr val="0000FF"/>
                </a:solidFill>
              </a:rPr>
              <a:t>2000 OSS projects </a:t>
            </a:r>
            <a:r>
              <a:rPr lang="en-US" altLang="zh-TW" dirty="0"/>
              <a:t>have been released by Google.</a:t>
            </a:r>
            <a:r>
              <a:rPr lang="en-US" altLang="zh-TW" sz="1400" dirty="0">
                <a:solidFill>
                  <a:schemeClr val="bg1">
                    <a:lumMod val="65000"/>
                  </a:schemeClr>
                </a:solidFill>
              </a:rPr>
              <a:t>(Google Inc. 2020 statistics) </a:t>
            </a:r>
            <a:r>
              <a:rPr lang="en-US" altLang="zh-TW" dirty="0"/>
              <a:t>Similarly, Apple, Mozilla, and Microsoft also released their projects as open-source projects.</a:t>
            </a:r>
          </a:p>
          <a:p>
            <a:pPr lvl="1" algn="just"/>
            <a:r>
              <a:rPr lang="en-US" altLang="zh-TW" dirty="0"/>
              <a:t>More than </a:t>
            </a:r>
            <a:r>
              <a:rPr lang="en-US" altLang="zh-TW" dirty="0">
                <a:solidFill>
                  <a:srgbClr val="0000FF"/>
                </a:solidFill>
              </a:rPr>
              <a:t>50 million</a:t>
            </a:r>
            <a:r>
              <a:rPr lang="en-US" altLang="zh-TW" dirty="0"/>
              <a:t> developers and over </a:t>
            </a:r>
            <a:r>
              <a:rPr lang="en-US" altLang="zh-TW" dirty="0">
                <a:solidFill>
                  <a:srgbClr val="0000FF"/>
                </a:solidFill>
              </a:rPr>
              <a:t>190 million repositories</a:t>
            </a:r>
            <a:r>
              <a:rPr lang="en-US" altLang="zh-TW" dirty="0"/>
              <a:t> on the </a:t>
            </a:r>
            <a:r>
              <a:rPr lang="en-US" altLang="zh-TW" dirty="0" err="1"/>
              <a:t>Github</a:t>
            </a:r>
            <a:r>
              <a:rPr lang="en-US" altLang="zh-TW" dirty="0"/>
              <a:t> OSS platform.</a:t>
            </a:r>
            <a:r>
              <a:rPr lang="en-US" altLang="zh-TW" sz="20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altLang="zh-TW" sz="1400" dirty="0">
                <a:solidFill>
                  <a:schemeClr val="bg1">
                    <a:lumMod val="65000"/>
                  </a:schemeClr>
                </a:solidFill>
              </a:rPr>
              <a:t>(GitHub Inc. 2020 statistics)</a:t>
            </a:r>
            <a:endParaRPr lang="en-US" altLang="zh-TW" sz="1400" dirty="0"/>
          </a:p>
          <a:p>
            <a:pPr lvl="1" algn="just"/>
            <a:endParaRPr lang="en-US" altLang="zh-TW" sz="14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12292" name="投影片編號版面配置區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kumimoji="0" lang="en-US" altLang="zh-TW" sz="1400" dirty="0">
                <a:ea typeface="新細明體" panose="02020500000000000000" pitchFamily="18" charset="-120"/>
              </a:rPr>
              <a:t>   </a:t>
            </a:r>
            <a:fld id="{B77F9AFC-D06A-4B10-B377-759CCE804CFC}" type="slidenum">
              <a:rPr kumimoji="0" lang="en-US" altLang="zh-TW" sz="1400" smtClean="0">
                <a:ea typeface="新細明體" panose="02020500000000000000" pitchFamily="18" charset="-120"/>
              </a:rPr>
              <a:pPr>
                <a:spcBef>
                  <a:spcPct val="0"/>
                </a:spcBef>
                <a:buFontTx/>
                <a:buNone/>
              </a:pPr>
              <a:t>2</a:t>
            </a:fld>
            <a:endParaRPr kumimoji="0" lang="en-US" altLang="zh-TW" sz="1400" dirty="0">
              <a:ea typeface="新細明體" panose="02020500000000000000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08342647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圖片 9">
            <a:extLst>
              <a:ext uri="{FF2B5EF4-FFF2-40B4-BE49-F238E27FC236}">
                <a16:creationId xmlns:a16="http://schemas.microsoft.com/office/drawing/2014/main" id="{402E587D-50F7-445C-8CD0-D18BB1C6842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13784" y="5597971"/>
            <a:ext cx="4085311" cy="744395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C42100CB-93B8-4DEC-8DA6-D2202EE92F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sz="3600" dirty="0"/>
              <a:t> Contributor’s Pool Analysis Module</a:t>
            </a:r>
            <a:endParaRPr lang="zh-TW" altLang="en-US" sz="3600" dirty="0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074D1175-AF4B-43ED-87D8-AAF44F95B4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196975"/>
            <a:ext cx="8229600" cy="2376041"/>
          </a:xfrm>
        </p:spPr>
        <p:txBody>
          <a:bodyPr/>
          <a:lstStyle/>
          <a:p>
            <a:r>
              <a:rPr lang="en-US" altLang="zh-TW" dirty="0"/>
              <a:t>Social Relation Analysis - Social Performance</a:t>
            </a:r>
            <a:endParaRPr lang="en-US" altLang="zh-TW" b="1" dirty="0"/>
          </a:p>
          <a:p>
            <a:pPr marL="0" indent="0">
              <a:buNone/>
            </a:pPr>
            <a:r>
              <a:rPr lang="en-US" altLang="zh-TW" sz="2000" dirty="0">
                <a:solidFill>
                  <a:srgbClr val="0000FF"/>
                </a:solidFill>
              </a:rPr>
              <a:t>     Social Contribution</a:t>
            </a:r>
          </a:p>
          <a:p>
            <a:pPr marL="0" indent="0">
              <a:buNone/>
            </a:pPr>
            <a:r>
              <a:rPr lang="en-US" altLang="zh-TW" dirty="0">
                <a:solidFill>
                  <a:srgbClr val="0000FF"/>
                </a:solidFill>
              </a:rPr>
              <a:t>     </a:t>
            </a:r>
            <a:r>
              <a:rPr lang="en-US" altLang="zh-TW" sz="2000" dirty="0"/>
              <a:t>We consider the number of</a:t>
            </a:r>
            <a:r>
              <a:rPr lang="en-US" altLang="zh-TW" sz="2000" dirty="0">
                <a:solidFill>
                  <a:srgbClr val="FF0000"/>
                </a:solidFill>
              </a:rPr>
              <a:t> patches </a:t>
            </a:r>
            <a:r>
              <a:rPr lang="en-US" altLang="zh-TW" sz="2000" dirty="0"/>
              <a:t>a contributor has reviewed, the number of issues </a:t>
            </a:r>
            <a:r>
              <a:rPr lang="en-US" altLang="zh-TW" sz="2000" dirty="0">
                <a:solidFill>
                  <a:srgbClr val="FF0000"/>
                </a:solidFill>
              </a:rPr>
              <a:t>reported </a:t>
            </a:r>
            <a:r>
              <a:rPr lang="en-US" altLang="zh-TW" sz="2000" dirty="0"/>
              <a:t>by the contributor, and the number of times that contributor has been a</a:t>
            </a:r>
            <a:r>
              <a:rPr lang="en-US" altLang="zh-TW" sz="2000" dirty="0">
                <a:solidFill>
                  <a:srgbClr val="FF0000"/>
                </a:solidFill>
              </a:rPr>
              <a:t> mentor </a:t>
            </a:r>
            <a:r>
              <a:rPr lang="en-US" altLang="zh-TW" sz="2000" dirty="0"/>
              <a:t>to evaluate the user’s level of contribution.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B84BFB21-93A8-4F9E-A68E-EA1829773D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altLang="zh-TW"/>
              <a:t>   </a:t>
            </a:r>
            <a:fld id="{66C53FE0-DFDF-4122-A850-A5399E395ABE}" type="slidenum">
              <a:rPr lang="en-US" altLang="zh-TW" smtClean="0"/>
              <a:pPr>
                <a:defRPr/>
              </a:pPr>
              <a:t>20</a:t>
            </a:fld>
            <a:endParaRPr lang="en-US" altLang="zh-TW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文字方塊 5">
                <a:extLst>
                  <a:ext uri="{FF2B5EF4-FFF2-40B4-BE49-F238E27FC236}">
                    <a16:creationId xmlns:a16="http://schemas.microsoft.com/office/drawing/2014/main" id="{CF6A46F5-B7BC-4995-9A3A-6FEB32E7F50E}"/>
                  </a:ext>
                </a:extLst>
              </p:cNvPr>
              <p:cNvSpPr txBox="1"/>
              <p:nvPr/>
            </p:nvSpPr>
            <p:spPr>
              <a:xfrm>
                <a:off x="899591" y="3264760"/>
                <a:ext cx="8028385" cy="196996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457200" lvl="1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zh-TW" altLang="zh-TW" sz="1800" i="1" smtClean="0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1800" b="0" i="1" kern="0">
                            <a:effectLst/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𝑁𝑃</m:t>
                        </m:r>
                      </m:e>
                      <m:sub>
                        <m:r>
                          <a:rPr lang="en-US" altLang="zh-TW" sz="1800" b="0" i="1" kern="0">
                            <a:effectLst/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  <m:r>
                      <a:rPr lang="en-US" altLang="zh-TW" sz="1800" b="0" i="1" kern="0">
                        <a:effectLst/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</m:oMath>
                </a14:m>
                <a:r>
                  <a:rPr lang="en-US" altLang="zh-TW" sz="1800" i="1" kern="0" dirty="0">
                    <a:effectLst/>
                    <a:latin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TW" altLang="zh-TW" sz="1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zh-TW" altLang="zh-TW" sz="18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1800" b="0" i="1" kern="0">
                                <a:effectLst/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𝑝𝑎𝑡𝑐h</m:t>
                            </m:r>
                          </m:e>
                          <m:sub>
                            <m:r>
                              <a:rPr lang="en-US" altLang="zh-TW" sz="1800" b="0" i="1" kern="0">
                                <a:effectLst/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𝑖</m:t>
                            </m:r>
                          </m:sub>
                        </m:sSub>
                        <m:r>
                          <a:rPr lang="en-US" altLang="zh-TW" sz="1800" b="0" i="1" kern="0">
                            <a:effectLst/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altLang="zh-TW" sz="1800" b="0" i="1" kern="0">
                            <a:effectLst/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𝑚𝑖𝑛</m:t>
                        </m:r>
                        <m:r>
                          <a:rPr lang="en-US" altLang="zh-TW" sz="1800" b="0" i="1" kern="0">
                            <a:effectLst/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(</m:t>
                        </m:r>
                        <m:r>
                          <a:rPr lang="en-US" altLang="zh-TW" sz="1800" b="0" i="1" kern="0">
                            <a:effectLst/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𝑝𝑎𝑐h</m:t>
                        </m:r>
                        <m:r>
                          <a:rPr lang="en-US" altLang="zh-TW" sz="1800" b="0" i="1" kern="0">
                            <a:effectLst/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)</m:t>
                        </m:r>
                      </m:num>
                      <m:den>
                        <m:func>
                          <m:funcPr>
                            <m:ctrlPr>
                              <a:rPr lang="zh-TW" altLang="zh-TW" sz="18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a:rPr lang="en-US" altLang="zh-TW" sz="1800" b="0" i="1" kern="0">
                                <a:effectLst/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𝑚𝑎𝑥</m:t>
                            </m:r>
                          </m:fName>
                          <m:e>
                            <m:d>
                              <m:dPr>
                                <m:ctrlPr>
                                  <a:rPr lang="zh-TW" altLang="zh-TW" sz="1800" i="1"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altLang="zh-TW" sz="1800" b="0" i="1" kern="0">
                                    <a:effectLst/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𝑝𝑎𝑡𝑐h</m:t>
                                </m:r>
                              </m:e>
                            </m:d>
                          </m:e>
                        </m:func>
                        <m:r>
                          <a:rPr lang="en-US" altLang="zh-TW" sz="1800" b="0" i="1" kern="0">
                            <a:effectLst/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altLang="zh-TW" sz="1800" b="0" i="1" kern="0">
                            <a:effectLst/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𝑚𝑖𝑛</m:t>
                        </m:r>
                        <m:r>
                          <a:rPr lang="en-US" altLang="zh-TW" sz="1800" b="0" i="1" kern="0">
                            <a:effectLst/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⁡(</m:t>
                        </m:r>
                        <m:r>
                          <a:rPr lang="en-US" altLang="zh-TW" sz="1800" b="0" i="1" kern="0">
                            <a:effectLst/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𝑝𝑎𝑡𝑐h</m:t>
                        </m:r>
                        <m:r>
                          <a:rPr lang="en-US" altLang="zh-TW" sz="1800" b="0" i="1" kern="0">
                            <a:effectLst/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)</m:t>
                        </m:r>
                      </m:den>
                    </m:f>
                  </m:oMath>
                </a14:m>
                <a:endParaRPr lang="en-US" altLang="zh-TW" dirty="0"/>
              </a:p>
              <a:p>
                <a:pPr marL="457200" lvl="1" indent="0">
                  <a:buNone/>
                </a:pPr>
                <a:endParaRPr lang="en-US" altLang="zh-TW" dirty="0"/>
              </a:p>
              <a:p>
                <a:pPr marL="457200" lvl="1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zh-TW" altLang="zh-TW" sz="1800" i="1" smtClean="0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1800" i="1" kern="0">
                            <a:effectLst/>
                            <a:latin typeface="Cambria Math" panose="02040503050406030204" pitchFamily="18" charset="0"/>
                            <a:ea typeface="新細明體" panose="02020500000000000000" pitchFamily="18" charset="-120"/>
                            <a:cs typeface="Times New Roman" panose="02020603050405020304" pitchFamily="18" charset="0"/>
                          </a:rPr>
                          <m:t>𝑁𝑅</m:t>
                        </m:r>
                      </m:e>
                      <m:sub>
                        <m:r>
                          <a:rPr lang="en-US" altLang="zh-TW" sz="1800" i="1" kern="0">
                            <a:effectLst/>
                            <a:latin typeface="Cambria Math" panose="02040503050406030204" pitchFamily="18" charset="0"/>
                            <a:ea typeface="新細明體" panose="02020500000000000000" pitchFamily="18" charset="-120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  <m:r>
                      <a:rPr lang="en-US" altLang="zh-TW" sz="1800" i="1" kern="0">
                        <a:effectLst/>
                        <a:latin typeface="Cambria Math" panose="020405030504060302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rPr>
                      <m:t>=</m:t>
                    </m:r>
                  </m:oMath>
                </a14:m>
                <a:r>
                  <a:rPr lang="en-US" altLang="zh-TW" sz="1800" kern="0" dirty="0">
                    <a:effectLst/>
                    <a:latin typeface="Times New Roman" panose="02020603050405020304" pitchFamily="18" charset="0"/>
                    <a:ea typeface="新細明體" panose="02020500000000000000" pitchFamily="18" charset="-12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TW" altLang="zh-TW" sz="1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zh-TW" altLang="zh-TW" sz="18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1800" i="1" kern="0">
                                <a:effectLst/>
                                <a:latin typeface="Cambria Math" panose="02040503050406030204" pitchFamily="18" charset="0"/>
                                <a:ea typeface="新細明體" panose="02020500000000000000" pitchFamily="18" charset="-120"/>
                                <a:cs typeface="Times New Roman" panose="02020603050405020304" pitchFamily="18" charset="0"/>
                              </a:rPr>
                              <m:t>𝑟𝑒𝑝𝑜𝑟𝑡</m:t>
                            </m:r>
                          </m:e>
                          <m:sub>
                            <m:r>
                              <a:rPr lang="en-US" altLang="zh-TW" sz="1800" i="1" kern="0">
                                <a:effectLst/>
                                <a:latin typeface="Cambria Math" panose="02040503050406030204" pitchFamily="18" charset="0"/>
                                <a:ea typeface="新細明體" panose="02020500000000000000" pitchFamily="18" charset="-120"/>
                                <a:cs typeface="Times New Roman" panose="02020603050405020304" pitchFamily="18" charset="0"/>
                              </a:rPr>
                              <m:t>𝑖</m:t>
                            </m:r>
                          </m:sub>
                        </m:sSub>
                        <m:r>
                          <a:rPr lang="en-US" altLang="zh-TW" sz="1800" i="1" kern="0">
                            <a:effectLst/>
                            <a:latin typeface="Cambria Math" panose="02040503050406030204" pitchFamily="18" charset="0"/>
                            <a:ea typeface="新細明體" panose="02020500000000000000" pitchFamily="18" charset="-12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altLang="zh-TW" sz="1800" i="1" kern="0">
                            <a:effectLst/>
                            <a:latin typeface="Cambria Math" panose="02040503050406030204" pitchFamily="18" charset="0"/>
                            <a:ea typeface="新細明體" panose="02020500000000000000" pitchFamily="18" charset="-120"/>
                            <a:cs typeface="Times New Roman" panose="02020603050405020304" pitchFamily="18" charset="0"/>
                          </a:rPr>
                          <m:t>𝑚𝑖𝑛</m:t>
                        </m:r>
                        <m:r>
                          <a:rPr lang="en-US" altLang="zh-TW" sz="1800" i="1" kern="0">
                            <a:effectLst/>
                            <a:latin typeface="Cambria Math" panose="02040503050406030204" pitchFamily="18" charset="0"/>
                            <a:ea typeface="新細明體" panose="02020500000000000000" pitchFamily="18" charset="-120"/>
                            <a:cs typeface="Times New Roman" panose="02020603050405020304" pitchFamily="18" charset="0"/>
                          </a:rPr>
                          <m:t>(</m:t>
                        </m:r>
                        <m:r>
                          <a:rPr lang="en-US" altLang="zh-TW" sz="1800" i="1" kern="0">
                            <a:effectLst/>
                            <a:latin typeface="Cambria Math" panose="02040503050406030204" pitchFamily="18" charset="0"/>
                            <a:ea typeface="新細明體" panose="02020500000000000000" pitchFamily="18" charset="-120"/>
                            <a:cs typeface="Times New Roman" panose="02020603050405020304" pitchFamily="18" charset="0"/>
                          </a:rPr>
                          <m:t>𝑟𝑒𝑝𝑜𝑟𝑡</m:t>
                        </m:r>
                        <m:r>
                          <a:rPr lang="en-US" altLang="zh-TW" sz="1800" i="1" kern="0">
                            <a:effectLst/>
                            <a:latin typeface="Cambria Math" panose="02040503050406030204" pitchFamily="18" charset="0"/>
                            <a:ea typeface="新細明體" panose="02020500000000000000" pitchFamily="18" charset="-120"/>
                            <a:cs typeface="Times New Roman" panose="02020603050405020304" pitchFamily="18" charset="0"/>
                          </a:rPr>
                          <m:t>)</m:t>
                        </m:r>
                      </m:num>
                      <m:den>
                        <m:func>
                          <m:funcPr>
                            <m:ctrlPr>
                              <a:rPr lang="zh-TW" altLang="zh-TW" sz="18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altLang="zh-TW" sz="1800" kern="0">
                                <a:effectLst/>
                                <a:latin typeface="Cambria Math" panose="02040503050406030204" pitchFamily="18" charset="0"/>
                                <a:ea typeface="新細明體" panose="02020500000000000000" pitchFamily="18" charset="-120"/>
                                <a:cs typeface="Times New Roman" panose="02020603050405020304" pitchFamily="18" charset="0"/>
                              </a:rPr>
                              <m:t>max</m:t>
                            </m:r>
                          </m:fName>
                          <m:e>
                            <m:d>
                              <m:dPr>
                                <m:ctrlPr>
                                  <a:rPr lang="zh-TW" altLang="zh-TW" sz="1800" i="1"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altLang="zh-TW" sz="1800" i="1" kern="0">
                                    <a:effectLst/>
                                    <a:latin typeface="Cambria Math" panose="02040503050406030204" pitchFamily="18" charset="0"/>
                                    <a:ea typeface="新細明體" panose="02020500000000000000" pitchFamily="18" charset="-120"/>
                                    <a:cs typeface="Times New Roman" panose="02020603050405020304" pitchFamily="18" charset="0"/>
                                  </a:rPr>
                                  <m:t>𝑟𝑒𝑝𝑜𝑟𝑡</m:t>
                                </m:r>
                              </m:e>
                            </m:d>
                          </m:e>
                        </m:func>
                        <m:r>
                          <a:rPr lang="en-US" altLang="zh-TW" sz="1800" i="1" kern="0">
                            <a:effectLst/>
                            <a:latin typeface="Cambria Math" panose="02040503050406030204" pitchFamily="18" charset="0"/>
                            <a:ea typeface="新細明體" panose="02020500000000000000" pitchFamily="18" charset="-12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m:rPr>
                            <m:sty m:val="p"/>
                          </m:rPr>
                          <a:rPr lang="en-US" altLang="zh-TW" sz="1800" kern="0">
                            <a:effectLst/>
                            <a:latin typeface="Cambria Math" panose="02040503050406030204" pitchFamily="18" charset="0"/>
                            <a:ea typeface="新細明體" panose="02020500000000000000" pitchFamily="18" charset="-120"/>
                            <a:cs typeface="Times New Roman" panose="02020603050405020304" pitchFamily="18" charset="0"/>
                          </a:rPr>
                          <m:t>min</m:t>
                        </m:r>
                        <m:r>
                          <a:rPr lang="en-US" altLang="zh-TW" sz="1800" kern="0">
                            <a:effectLst/>
                            <a:latin typeface="Cambria Math" panose="02040503050406030204" pitchFamily="18" charset="0"/>
                            <a:ea typeface="新細明體" panose="02020500000000000000" pitchFamily="18" charset="-120"/>
                            <a:cs typeface="Times New Roman" panose="02020603050405020304" pitchFamily="18" charset="0"/>
                          </a:rPr>
                          <m:t>⁡</m:t>
                        </m:r>
                        <m:r>
                          <a:rPr lang="en-US" altLang="zh-TW" sz="1800" i="1" kern="0">
                            <a:effectLst/>
                            <a:latin typeface="Cambria Math" panose="02040503050406030204" pitchFamily="18" charset="0"/>
                            <a:ea typeface="新細明體" panose="02020500000000000000" pitchFamily="18" charset="-120"/>
                            <a:cs typeface="Times New Roman" panose="02020603050405020304" pitchFamily="18" charset="0"/>
                          </a:rPr>
                          <m:t>(</m:t>
                        </m:r>
                        <m:r>
                          <a:rPr lang="en-US" altLang="zh-TW" sz="1800" i="1" kern="0">
                            <a:effectLst/>
                            <a:latin typeface="Cambria Math" panose="02040503050406030204" pitchFamily="18" charset="0"/>
                            <a:ea typeface="新細明體" panose="02020500000000000000" pitchFamily="18" charset="-120"/>
                            <a:cs typeface="Times New Roman" panose="02020603050405020304" pitchFamily="18" charset="0"/>
                          </a:rPr>
                          <m:t>𝑟𝑒𝑝𝑜𝑟𝑡</m:t>
                        </m:r>
                        <m:r>
                          <a:rPr lang="en-US" altLang="zh-TW" sz="1800" i="1" kern="0">
                            <a:effectLst/>
                            <a:latin typeface="Cambria Math" panose="02040503050406030204" pitchFamily="18" charset="0"/>
                            <a:ea typeface="新細明體" panose="02020500000000000000" pitchFamily="18" charset="-120"/>
                            <a:cs typeface="Times New Roman" panose="02020603050405020304" pitchFamily="18" charset="0"/>
                          </a:rPr>
                          <m:t>)</m:t>
                        </m:r>
                      </m:den>
                    </m:f>
                  </m:oMath>
                </a14:m>
                <a:endParaRPr lang="en-US" altLang="zh-TW" dirty="0"/>
              </a:p>
              <a:p>
                <a:pPr marL="457200" lvl="1" indent="0">
                  <a:buNone/>
                </a:pPr>
                <a:endParaRPr lang="en-US" altLang="zh-TW" dirty="0"/>
              </a:p>
              <a:p>
                <a:pPr marL="457200" lvl="1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zh-TW" altLang="zh-TW" sz="1800" i="1" smtClean="0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1800" i="1" kern="0" smtClean="0">
                            <a:effectLst/>
                            <a:latin typeface="Cambria Math" panose="02040503050406030204" pitchFamily="18" charset="0"/>
                            <a:ea typeface="新細明體" panose="02020500000000000000" pitchFamily="18" charset="-120"/>
                            <a:cs typeface="Times New Roman" panose="02020603050405020304" pitchFamily="18" charset="0"/>
                          </a:rPr>
                          <m:t>𝑁</m:t>
                        </m:r>
                        <m:r>
                          <a:rPr lang="en-US" altLang="zh-TW" sz="1800" i="1" kern="0">
                            <a:effectLst/>
                            <a:latin typeface="Cambria Math" panose="02040503050406030204" pitchFamily="18" charset="0"/>
                            <a:ea typeface="新細明體" panose="02020500000000000000" pitchFamily="18" charset="-120"/>
                            <a:cs typeface="Times New Roman" panose="02020603050405020304" pitchFamily="18" charset="0"/>
                          </a:rPr>
                          <m:t>𝑀</m:t>
                        </m:r>
                      </m:e>
                      <m:sub>
                        <m:r>
                          <a:rPr lang="en-US" altLang="zh-TW" sz="1800" i="1" kern="0">
                            <a:effectLst/>
                            <a:latin typeface="Cambria Math" panose="02040503050406030204" pitchFamily="18" charset="0"/>
                            <a:ea typeface="新細明體" panose="02020500000000000000" pitchFamily="18" charset="-120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  <m:r>
                      <a:rPr lang="en-US" altLang="zh-TW" sz="1800" i="1" kern="0">
                        <a:effectLst/>
                        <a:latin typeface="Cambria Math" panose="020405030504060302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rPr>
                      <m:t>=</m:t>
                    </m:r>
                  </m:oMath>
                </a14:m>
                <a:r>
                  <a:rPr lang="en-US" altLang="zh-TW" sz="1800" kern="0" dirty="0">
                    <a:effectLst/>
                    <a:latin typeface="Times New Roman" panose="02020603050405020304" pitchFamily="18" charset="0"/>
                    <a:ea typeface="新細明體" panose="02020500000000000000" pitchFamily="18" charset="-12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TW" altLang="zh-TW" sz="1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zh-TW" altLang="zh-TW" sz="18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1800" i="1" kern="0">
                                <a:effectLst/>
                                <a:latin typeface="Cambria Math" panose="02040503050406030204" pitchFamily="18" charset="0"/>
                                <a:ea typeface="新細明體" panose="02020500000000000000" pitchFamily="18" charset="-120"/>
                                <a:cs typeface="Times New Roman" panose="02020603050405020304" pitchFamily="18" charset="0"/>
                              </a:rPr>
                              <m:t>𝑚𝑒𝑛𝑡𝑜𝑟</m:t>
                            </m:r>
                          </m:e>
                          <m:sub>
                            <m:r>
                              <a:rPr lang="en-US" altLang="zh-TW" sz="1800" i="1" kern="0">
                                <a:effectLst/>
                                <a:latin typeface="Cambria Math" panose="02040503050406030204" pitchFamily="18" charset="0"/>
                                <a:ea typeface="新細明體" panose="02020500000000000000" pitchFamily="18" charset="-120"/>
                                <a:cs typeface="Times New Roman" panose="02020603050405020304" pitchFamily="18" charset="0"/>
                              </a:rPr>
                              <m:t>𝑖</m:t>
                            </m:r>
                          </m:sub>
                        </m:sSub>
                        <m:r>
                          <a:rPr lang="en-US" altLang="zh-TW" sz="1800" i="1" kern="0">
                            <a:effectLst/>
                            <a:latin typeface="Cambria Math" panose="02040503050406030204" pitchFamily="18" charset="0"/>
                            <a:ea typeface="新細明體" panose="02020500000000000000" pitchFamily="18" charset="-12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altLang="zh-TW" sz="1800" i="1" kern="0">
                            <a:effectLst/>
                            <a:latin typeface="Cambria Math" panose="02040503050406030204" pitchFamily="18" charset="0"/>
                            <a:ea typeface="新細明體" panose="02020500000000000000" pitchFamily="18" charset="-120"/>
                            <a:cs typeface="Times New Roman" panose="02020603050405020304" pitchFamily="18" charset="0"/>
                          </a:rPr>
                          <m:t>𝑚𝑖𝑛</m:t>
                        </m:r>
                        <m:r>
                          <a:rPr lang="en-US" altLang="zh-TW" sz="1800" i="1" kern="0">
                            <a:effectLst/>
                            <a:latin typeface="Cambria Math" panose="02040503050406030204" pitchFamily="18" charset="0"/>
                            <a:ea typeface="新細明體" panose="02020500000000000000" pitchFamily="18" charset="-120"/>
                            <a:cs typeface="Times New Roman" panose="02020603050405020304" pitchFamily="18" charset="0"/>
                          </a:rPr>
                          <m:t>(</m:t>
                        </m:r>
                        <m:r>
                          <a:rPr lang="en-US" altLang="zh-TW" sz="1800" i="1" kern="0">
                            <a:effectLst/>
                            <a:latin typeface="Cambria Math" panose="02040503050406030204" pitchFamily="18" charset="0"/>
                            <a:ea typeface="新細明體" panose="02020500000000000000" pitchFamily="18" charset="-120"/>
                            <a:cs typeface="Times New Roman" panose="02020603050405020304" pitchFamily="18" charset="0"/>
                          </a:rPr>
                          <m:t>𝑚𝑒𝑛𝑡𝑜𝑟</m:t>
                        </m:r>
                        <m:r>
                          <a:rPr lang="en-US" altLang="zh-TW" sz="1800" i="1" kern="0">
                            <a:effectLst/>
                            <a:latin typeface="Cambria Math" panose="02040503050406030204" pitchFamily="18" charset="0"/>
                            <a:ea typeface="新細明體" panose="02020500000000000000" pitchFamily="18" charset="-120"/>
                            <a:cs typeface="Times New Roman" panose="02020603050405020304" pitchFamily="18" charset="0"/>
                          </a:rPr>
                          <m:t>)</m:t>
                        </m:r>
                      </m:num>
                      <m:den>
                        <m:func>
                          <m:funcPr>
                            <m:ctrlPr>
                              <a:rPr lang="zh-TW" altLang="zh-TW" sz="18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altLang="zh-TW" sz="1800" kern="0">
                                <a:effectLst/>
                                <a:latin typeface="Cambria Math" panose="02040503050406030204" pitchFamily="18" charset="0"/>
                                <a:ea typeface="新細明體" panose="02020500000000000000" pitchFamily="18" charset="-120"/>
                                <a:cs typeface="Times New Roman" panose="02020603050405020304" pitchFamily="18" charset="0"/>
                              </a:rPr>
                              <m:t>max</m:t>
                            </m:r>
                          </m:fName>
                          <m:e>
                            <m:d>
                              <m:dPr>
                                <m:ctrlPr>
                                  <a:rPr lang="zh-TW" altLang="zh-TW" sz="1800" i="1"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altLang="zh-TW" sz="1800" i="1" kern="0">
                                    <a:effectLst/>
                                    <a:latin typeface="Cambria Math" panose="02040503050406030204" pitchFamily="18" charset="0"/>
                                    <a:ea typeface="新細明體" panose="02020500000000000000" pitchFamily="18" charset="-120"/>
                                    <a:cs typeface="Times New Roman" panose="02020603050405020304" pitchFamily="18" charset="0"/>
                                  </a:rPr>
                                  <m:t>𝑚𝑒𝑛𝑡𝑜𝑟</m:t>
                                </m:r>
                              </m:e>
                            </m:d>
                          </m:e>
                        </m:func>
                        <m:r>
                          <a:rPr lang="en-US" altLang="zh-TW" sz="1800" i="1" kern="0">
                            <a:effectLst/>
                            <a:latin typeface="Cambria Math" panose="02040503050406030204" pitchFamily="18" charset="0"/>
                            <a:ea typeface="新細明體" panose="02020500000000000000" pitchFamily="18" charset="-12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m:rPr>
                            <m:sty m:val="p"/>
                          </m:rPr>
                          <a:rPr lang="en-US" altLang="zh-TW" sz="1800" kern="0">
                            <a:effectLst/>
                            <a:latin typeface="Cambria Math" panose="02040503050406030204" pitchFamily="18" charset="0"/>
                            <a:ea typeface="新細明體" panose="02020500000000000000" pitchFamily="18" charset="-120"/>
                            <a:cs typeface="Times New Roman" panose="02020603050405020304" pitchFamily="18" charset="0"/>
                          </a:rPr>
                          <m:t>min</m:t>
                        </m:r>
                        <m:r>
                          <a:rPr lang="en-US" altLang="zh-TW" sz="1800" kern="0">
                            <a:effectLst/>
                            <a:latin typeface="Cambria Math" panose="02040503050406030204" pitchFamily="18" charset="0"/>
                            <a:ea typeface="新細明體" panose="02020500000000000000" pitchFamily="18" charset="-120"/>
                            <a:cs typeface="Times New Roman" panose="02020603050405020304" pitchFamily="18" charset="0"/>
                          </a:rPr>
                          <m:t>⁡</m:t>
                        </m:r>
                        <m:r>
                          <a:rPr lang="en-US" altLang="zh-TW" sz="1800" i="1" kern="0">
                            <a:effectLst/>
                            <a:latin typeface="Cambria Math" panose="02040503050406030204" pitchFamily="18" charset="0"/>
                            <a:ea typeface="新細明體" panose="02020500000000000000" pitchFamily="18" charset="-120"/>
                            <a:cs typeface="Times New Roman" panose="02020603050405020304" pitchFamily="18" charset="0"/>
                          </a:rPr>
                          <m:t>(</m:t>
                        </m:r>
                        <m:r>
                          <a:rPr lang="en-US" altLang="zh-TW" sz="1800" i="1" kern="0">
                            <a:effectLst/>
                            <a:latin typeface="Cambria Math" panose="02040503050406030204" pitchFamily="18" charset="0"/>
                            <a:ea typeface="新細明體" panose="02020500000000000000" pitchFamily="18" charset="-120"/>
                            <a:cs typeface="Times New Roman" panose="02020603050405020304" pitchFamily="18" charset="0"/>
                          </a:rPr>
                          <m:t>𝑚𝑒𝑛𝑡𝑜𝑟</m:t>
                        </m:r>
                        <m:r>
                          <a:rPr lang="en-US" altLang="zh-TW" sz="1800" i="1" kern="0">
                            <a:effectLst/>
                            <a:latin typeface="Cambria Math" panose="02040503050406030204" pitchFamily="18" charset="0"/>
                            <a:ea typeface="新細明體" panose="02020500000000000000" pitchFamily="18" charset="-120"/>
                            <a:cs typeface="Times New Roman" panose="02020603050405020304" pitchFamily="18" charset="0"/>
                          </a:rPr>
                          <m:t>)</m:t>
                        </m:r>
                      </m:den>
                    </m:f>
                  </m:oMath>
                </a14:m>
                <a:endParaRPr lang="en-US" altLang="zh-TW" dirty="0"/>
              </a:p>
            </p:txBody>
          </p:sp>
        </mc:Choice>
        <mc:Fallback xmlns="">
          <p:sp>
            <p:nvSpPr>
              <p:cNvPr id="6" name="文字方塊 5">
                <a:extLst>
                  <a:ext uri="{FF2B5EF4-FFF2-40B4-BE49-F238E27FC236}">
                    <a16:creationId xmlns:a16="http://schemas.microsoft.com/office/drawing/2014/main" id="{CF6A46F5-B7BC-4995-9A3A-6FEB32E7F50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9591" y="3264760"/>
                <a:ext cx="8028385" cy="1969963"/>
              </a:xfrm>
              <a:prstGeom prst="rect">
                <a:avLst/>
              </a:prstGeom>
              <a:blipFill>
                <a:blip r:embed="rId4"/>
                <a:stretch>
                  <a:fillRect b="-929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文字方塊 7">
                <a:extLst>
                  <a:ext uri="{FF2B5EF4-FFF2-40B4-BE49-F238E27FC236}">
                    <a16:creationId xmlns:a16="http://schemas.microsoft.com/office/drawing/2014/main" id="{99DDB79E-6E47-4E7D-B1E4-072140121E8E}"/>
                  </a:ext>
                </a:extLst>
              </p:cNvPr>
              <p:cNvSpPr txBox="1"/>
              <p:nvPr/>
            </p:nvSpPr>
            <p:spPr>
              <a:xfrm>
                <a:off x="4427984" y="3789040"/>
                <a:ext cx="4572000" cy="62985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zh-TW" altLang="en-US" b="1" i="1" smtClean="0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zh-TW" altLang="en-US" b="1" i="1">
                              <a:latin typeface="Cambria Math" panose="02040503050406030204" pitchFamily="18" charset="0"/>
                            </a:rPr>
                            <m:t>𝑺𝑪</m:t>
                          </m:r>
                        </m:e>
                        <m:sub>
                          <m:r>
                            <a:rPr lang="zh-TW" altLang="en-US" b="1" i="1">
                              <a:latin typeface="Cambria Math" panose="02040503050406030204" pitchFamily="18" charset="0"/>
                            </a:rPr>
                            <m:t>𝒊</m:t>
                          </m:r>
                        </m:sub>
                      </m:sSub>
                      <m:r>
                        <a:rPr lang="zh-TW" altLang="en-US" b="0" i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zh-TW" altLang="en-US" b="0" i="1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d>
                            <m:dPr>
                              <m:ctrlPr>
                                <a:rPr lang="zh-TW" altLang="en-US" b="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zh-TW" altLang="en-US" b="0" i="1">
                                      <a:solidFill>
                                        <a:srgbClr val="836967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zh-TW" altLang="en-US" b="1" i="1">
                                      <a:latin typeface="Cambria Math" panose="02040503050406030204" pitchFamily="18" charset="0"/>
                                    </a:rPr>
                                    <m:t>𝑵𝑷</m:t>
                                  </m:r>
                                </m:e>
                                <m:sub>
                                  <m:r>
                                    <a:rPr lang="zh-TW" altLang="en-US" b="1" i="1">
                                      <a:latin typeface="Cambria Math" panose="02040503050406030204" pitchFamily="18" charset="0"/>
                                    </a:rPr>
                                    <m:t>𝒊</m:t>
                                  </m:r>
                                </m:sub>
                              </m:sSub>
                              <m:r>
                                <a:rPr lang="zh-TW" altLang="en-US" b="0" i="0">
                                  <a:latin typeface="Cambria Math" panose="02040503050406030204" pitchFamily="18" charset="0"/>
                                </a:rPr>
                                <m:t>+ </m:t>
                              </m:r>
                              <m:sSub>
                                <m:sSubPr>
                                  <m:ctrlPr>
                                    <a:rPr lang="zh-TW" altLang="en-US" b="0" i="1">
                                      <a:solidFill>
                                        <a:srgbClr val="836967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zh-TW" altLang="en-US" b="1" i="1">
                                      <a:latin typeface="Cambria Math" panose="02040503050406030204" pitchFamily="18" charset="0"/>
                                    </a:rPr>
                                    <m:t>𝑵𝑹</m:t>
                                  </m:r>
                                </m:e>
                                <m:sub>
                                  <m:r>
                                    <a:rPr lang="zh-TW" altLang="en-US" b="1" i="1">
                                      <a:latin typeface="Cambria Math" panose="02040503050406030204" pitchFamily="18" charset="0"/>
                                    </a:rPr>
                                    <m:t>𝒊</m:t>
                                  </m:r>
                                </m:sub>
                              </m:sSub>
                              <m:r>
                                <a:rPr lang="zh-TW" altLang="en-US" b="0" i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sSub>
                                <m:sSubPr>
                                  <m:ctrlPr>
                                    <a:rPr lang="zh-TW" altLang="en-US" b="0" i="1">
                                      <a:solidFill>
                                        <a:srgbClr val="836967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zh-TW" altLang="en-US" b="1" i="1">
                                      <a:latin typeface="Cambria Math" panose="02040503050406030204" pitchFamily="18" charset="0"/>
                                    </a:rPr>
                                    <m:t>𝑵𝑴</m:t>
                                  </m:r>
                                </m:e>
                                <m:sub>
                                  <m:r>
                                    <a:rPr lang="zh-TW" altLang="en-US" b="1" i="1">
                                      <a:latin typeface="Cambria Math" panose="02040503050406030204" pitchFamily="18" charset="0"/>
                                    </a:rPr>
                                    <m:t>𝒊</m:t>
                                  </m:r>
                                </m:sub>
                              </m:sSub>
                            </m:e>
                          </m:d>
                        </m:num>
                        <m:den>
                          <m:r>
                            <a:rPr lang="zh-TW" altLang="en-US" b="0" i="0"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lang="zh-TW" altLang="en-US" dirty="0"/>
              </a:p>
            </p:txBody>
          </p:sp>
        </mc:Choice>
        <mc:Fallback xmlns="">
          <p:sp>
            <p:nvSpPr>
              <p:cNvPr id="8" name="文字方塊 7">
                <a:extLst>
                  <a:ext uri="{FF2B5EF4-FFF2-40B4-BE49-F238E27FC236}">
                    <a16:creationId xmlns:a16="http://schemas.microsoft.com/office/drawing/2014/main" id="{99DDB79E-6E47-4E7D-B1E4-072140121E8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27984" y="3789040"/>
                <a:ext cx="4572000" cy="62985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文字方塊 8">
            <a:extLst>
              <a:ext uri="{FF2B5EF4-FFF2-40B4-BE49-F238E27FC236}">
                <a16:creationId xmlns:a16="http://schemas.microsoft.com/office/drawing/2014/main" id="{8EBA4E87-BBC7-4923-98F7-B1014B15BA3B}"/>
              </a:ext>
            </a:extLst>
          </p:cNvPr>
          <p:cNvSpPr txBox="1"/>
          <p:nvPr/>
        </p:nvSpPr>
        <p:spPr>
          <a:xfrm>
            <a:off x="539552" y="5225008"/>
            <a:ext cx="8280920" cy="87203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>
              <a:lnSpc>
                <a:spcPct val="150000"/>
              </a:lnSpc>
            </a:pPr>
            <a:r>
              <a:rPr lang="en-US" altLang="zh-TW" dirty="0"/>
              <a:t>Finally, we can compute the contributor’s </a:t>
            </a:r>
            <a:r>
              <a:rPr lang="en-US" altLang="zh-TW" dirty="0">
                <a:solidFill>
                  <a:srgbClr val="0000FF"/>
                </a:solidFill>
              </a:rPr>
              <a:t>social performance score</a:t>
            </a:r>
            <a:r>
              <a:rPr lang="en-US" altLang="zh-TW" dirty="0"/>
              <a:t> represents social performance. 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35721078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937FBF37-3FC8-45DB-8D1E-88AB316839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sz="3600" dirty="0"/>
              <a:t> Contributor’s Pool Analysis Module</a:t>
            </a:r>
            <a:endParaRPr lang="zh-TW" altLang="en-US" sz="3600" dirty="0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E59686EF-87F5-413B-AA1E-86213F2035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196975"/>
            <a:ext cx="8229600" cy="1799977"/>
          </a:xfrm>
        </p:spPr>
        <p:txBody>
          <a:bodyPr/>
          <a:lstStyle/>
          <a:p>
            <a:r>
              <a:rPr lang="en-US" altLang="zh-TW" dirty="0"/>
              <a:t>Social Relation Analysis - Social Interaction </a:t>
            </a:r>
          </a:p>
          <a:p>
            <a:pPr lvl="1" algn="just">
              <a:lnSpc>
                <a:spcPct val="150000"/>
              </a:lnSpc>
            </a:pPr>
            <a:r>
              <a:rPr lang="en-US" altLang="zh-TW" dirty="0"/>
              <a:t>We mainly analyze whether </a:t>
            </a:r>
            <a:r>
              <a:rPr lang="en-US" altLang="zh-TW" dirty="0">
                <a:solidFill>
                  <a:srgbClr val="FF0000"/>
                </a:solidFill>
              </a:rPr>
              <a:t>the newcomers </a:t>
            </a:r>
            <a:r>
              <a:rPr lang="en-US" altLang="zh-TW" dirty="0"/>
              <a:t>have interacted with contributors (mentor candidates) in the past and capture if they comment and participate in the same issue report of another product.</a:t>
            </a:r>
          </a:p>
          <a:p>
            <a:pPr lvl="1" algn="just">
              <a:lnSpc>
                <a:spcPct val="150000"/>
              </a:lnSpc>
            </a:pPr>
            <a:endParaRPr lang="en-US" altLang="zh-TW" dirty="0"/>
          </a:p>
          <a:p>
            <a:pPr lvl="1" algn="just">
              <a:lnSpc>
                <a:spcPct val="150000"/>
              </a:lnSpc>
            </a:pPr>
            <a:endParaRPr lang="en-US" altLang="zh-TW" dirty="0"/>
          </a:p>
          <a:p>
            <a:pPr lvl="1" algn="just">
              <a:lnSpc>
                <a:spcPct val="150000"/>
              </a:lnSpc>
            </a:pPr>
            <a:r>
              <a:rPr lang="en-US" altLang="zh-TW" dirty="0"/>
              <a:t>After we get the contributor’s social performance score and social interaction score, we can calculate the contributor’s social score. </a:t>
            </a:r>
            <a:endParaRPr lang="zh-TW" altLang="en-US" dirty="0"/>
          </a:p>
          <a:p>
            <a:pPr lvl="1" algn="just">
              <a:lnSpc>
                <a:spcPct val="150000"/>
              </a:lnSpc>
            </a:pPr>
            <a:endParaRPr lang="zh-TW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E59241AD-7154-4FCA-A3B0-BE90E07BF3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altLang="zh-TW"/>
              <a:t>   </a:t>
            </a:r>
            <a:fld id="{66C53FE0-DFDF-4122-A850-A5399E395ABE}" type="slidenum">
              <a:rPr lang="en-US" altLang="zh-TW" smtClean="0"/>
              <a:pPr>
                <a:defRPr/>
              </a:pPr>
              <a:t>21</a:t>
            </a:fld>
            <a:endParaRPr lang="en-US" altLang="zh-TW"/>
          </a:p>
        </p:txBody>
      </p:sp>
      <p:pic>
        <p:nvPicPr>
          <p:cNvPr id="8" name="圖片 7">
            <a:extLst>
              <a:ext uri="{FF2B5EF4-FFF2-40B4-BE49-F238E27FC236}">
                <a16:creationId xmlns:a16="http://schemas.microsoft.com/office/drawing/2014/main" id="{44B097D6-8CC3-4D3B-ABE5-F41201038A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11760" y="3446653"/>
            <a:ext cx="4867954" cy="828791"/>
          </a:xfrm>
          <a:prstGeom prst="rect">
            <a:avLst/>
          </a:prstGeom>
        </p:spPr>
      </p:pic>
      <p:pic>
        <p:nvPicPr>
          <p:cNvPr id="6" name="圖片 5">
            <a:extLst>
              <a:ext uri="{FF2B5EF4-FFF2-40B4-BE49-F238E27FC236}">
                <a16:creationId xmlns:a16="http://schemas.microsoft.com/office/drawing/2014/main" id="{E1BA06D3-57A6-453E-8D16-A297C44EEFA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31840" y="5445224"/>
            <a:ext cx="4029637" cy="819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66961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27CA76B7-9D64-4D88-962A-E05A5CD6AC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System Framework</a:t>
            </a:r>
            <a:endParaRPr lang="zh-TW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1376796E-88CA-48E8-8EC4-FD09D32231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altLang="zh-TW"/>
              <a:t>   </a:t>
            </a:r>
            <a:fld id="{66C53FE0-DFDF-4122-A850-A5399E395ABE}" type="slidenum">
              <a:rPr lang="en-US" altLang="zh-TW" smtClean="0"/>
              <a:pPr>
                <a:defRPr/>
              </a:pPr>
              <a:t>22</a:t>
            </a:fld>
            <a:endParaRPr lang="en-US" altLang="zh-TW"/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EB9E47F9-991B-49DE-B7D3-AFFD80023A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56140" y="1116013"/>
            <a:ext cx="5063519" cy="5268319"/>
          </a:xfrm>
          <a:prstGeom prst="rect">
            <a:avLst/>
          </a:prstGeom>
        </p:spPr>
      </p:pic>
      <p:sp>
        <p:nvSpPr>
          <p:cNvPr id="5" name="矩形 4">
            <a:extLst>
              <a:ext uri="{FF2B5EF4-FFF2-40B4-BE49-F238E27FC236}">
                <a16:creationId xmlns:a16="http://schemas.microsoft.com/office/drawing/2014/main" id="{9BA2A5F1-BFF5-4071-8FC7-EFA35D765D12}"/>
              </a:ext>
            </a:extLst>
          </p:cNvPr>
          <p:cNvSpPr/>
          <p:nvPr/>
        </p:nvSpPr>
        <p:spPr>
          <a:xfrm>
            <a:off x="3851920" y="5445224"/>
            <a:ext cx="3312368" cy="792088"/>
          </a:xfrm>
          <a:prstGeom prst="rect">
            <a:avLst/>
          </a:prstGeom>
          <a:solidFill>
            <a:srgbClr val="C00000">
              <a:alpha val="10000"/>
            </a:srgbClr>
          </a:solidFill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408469484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20E645CC-4D6E-47F7-9C2F-746FF91A59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Mentor Recommendation Engine Module</a:t>
            </a:r>
            <a:endParaRPr lang="zh-TW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E1D8126E-5A0E-4FFB-8C07-D431E67F487F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>
                  <a:lnSpc>
                    <a:spcPct val="150000"/>
                  </a:lnSpc>
                </a:pPr>
                <a:r>
                  <a:rPr lang="en-US" altLang="zh-TW" dirty="0"/>
                  <a:t>Matching Score Computing</a:t>
                </a:r>
              </a:p>
              <a:p>
                <a:pPr lvl="1">
                  <a:lnSpc>
                    <a:spcPct val="150000"/>
                  </a:lnSpc>
                </a:pPr>
                <a:r>
                  <a:rPr lang="en-US" altLang="zh-TW" dirty="0"/>
                  <a:t>Calculating the matching score for each contributor.</a:t>
                </a:r>
                <a:endParaRPr lang="en-US" altLang="zh-TW" i="1" dirty="0"/>
              </a:p>
              <a:p>
                <a:pPr marL="457200" lvl="1" indent="0">
                  <a:buNone/>
                </a:pPr>
                <a:endParaRPr lang="en-US" altLang="zh-TW" b="1" i="1" dirty="0">
                  <a:latin typeface="Cambria Math" panose="02040503050406030204" pitchFamily="18" charset="0"/>
                  <a:ea typeface="新細明體" panose="02020500000000000000" pitchFamily="18" charset="-120"/>
                  <a:cs typeface="Times New Roman" panose="02020603050405020304" pitchFamily="18" charset="0"/>
                </a:endParaRPr>
              </a:p>
              <a:p>
                <a:pPr marL="457200" lvl="1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b="1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m:t>𝑴𝒂𝒕𝒄𝒉𝒊𝒏𝒈</m:t>
                      </m:r>
                      <m:r>
                        <a:rPr lang="en-US" altLang="zh-TW" b="1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m:t> </m:t>
                      </m:r>
                      <m:r>
                        <a:rPr lang="en-US" altLang="zh-TW" b="1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m:t>𝑺𝒄𝒐𝒓𝒆</m:t>
                      </m:r>
                      <m:d>
                        <m:dPr>
                          <m:ctrlPr>
                            <a:rPr lang="zh-TW" altLang="zh-TW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zh-TW" altLang="zh-TW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b="1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  <a:ea typeface="新細明體" panose="02020500000000000000" pitchFamily="18" charset="-120"/>
                                  <a:cs typeface="Times New Roman" panose="02020603050405020304" pitchFamily="18" charset="0"/>
                                </a:rPr>
                                <m:t>𝒄</m:t>
                              </m:r>
                            </m:e>
                            <m:sub>
                              <m:r>
                                <a:rPr lang="en-US" altLang="zh-TW" b="1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  <a:ea typeface="新細明體" panose="02020500000000000000" pitchFamily="18" charset="-120"/>
                                  <a:cs typeface="Times New Roman" panose="02020603050405020304" pitchFamily="18" charset="0"/>
                                </a:rPr>
                                <m:t>𝒊</m:t>
                              </m:r>
                            </m:sub>
                          </m:sSub>
                          <m:sSub>
                            <m:sSubPr>
                              <m:ctrlPr>
                                <a:rPr lang="zh-TW" altLang="zh-TW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b="1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  <a:ea typeface="新細明體" panose="02020500000000000000" pitchFamily="18" charset="-120"/>
                                  <a:cs typeface="Times New Roman" panose="02020603050405020304" pitchFamily="18" charset="0"/>
                                </a:rPr>
                                <m:t>,</m:t>
                              </m:r>
                              <m:r>
                                <a:rPr lang="en-US" altLang="zh-TW" b="1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  <a:ea typeface="新細明體" panose="02020500000000000000" pitchFamily="18" charset="-120"/>
                                  <a:cs typeface="Times New Roman" panose="02020603050405020304" pitchFamily="18" charset="0"/>
                                </a:rPr>
                                <m:t>𝑵𝑰𝑹</m:t>
                              </m:r>
                            </m:e>
                            <m:sub>
                              <m:r>
                                <a:rPr lang="en-US" altLang="zh-TW" b="1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  <a:ea typeface="新細明體" panose="02020500000000000000" pitchFamily="18" charset="-120"/>
                                  <a:cs typeface="Times New Roman" panose="02020603050405020304" pitchFamily="18" charset="0"/>
                                </a:rPr>
                                <m:t>𝒋</m:t>
                              </m:r>
                            </m:sub>
                          </m:sSub>
                        </m:e>
                      </m:d>
                      <m:r>
                        <a:rPr lang="en-US" altLang="zh-TW" b="1" i="1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m:t>= </m:t>
                      </m:r>
                      <m:r>
                        <a:rPr lang="en-US" altLang="zh-TW" b="1" i="1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m:t>𝜶</m:t>
                      </m:r>
                      <m:r>
                        <a:rPr lang="zh-TW" altLang="en-US" b="1" i="1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  <a:ea typeface="MS Mincho" panose="02020609040205080304" pitchFamily="49" charset="-128"/>
                          <a:cs typeface="MS Mincho" panose="02020609040205080304" pitchFamily="49" charset="-128"/>
                        </a:rPr>
                        <m:t>∗</m:t>
                      </m:r>
                      <m:sSub>
                        <m:sSubPr>
                          <m:ctrlPr>
                            <a:rPr lang="zh-TW" altLang="zh-TW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b="1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新細明體" panose="02020500000000000000" pitchFamily="18" charset="-120"/>
                              <a:cs typeface="Times New Roman" panose="02020603050405020304" pitchFamily="18" charset="0"/>
                            </a:rPr>
                            <m:t>𝑵𝑬𝑺𝒄𝒐𝒓𝒆</m:t>
                          </m:r>
                        </m:e>
                        <m:sub>
                          <m:r>
                            <a:rPr lang="en-US" altLang="zh-TW" b="1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新細明體" panose="02020500000000000000" pitchFamily="18" charset="-120"/>
                              <a:cs typeface="Times New Roman" panose="02020603050405020304" pitchFamily="18" charset="0"/>
                            </a:rPr>
                            <m:t>𝒊</m:t>
                          </m:r>
                        </m:sub>
                      </m:sSub>
                      <m:r>
                        <a:rPr lang="en-US" altLang="zh-TW" b="1" i="1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m:t>(</m:t>
                      </m:r>
                      <m:sSub>
                        <m:sSubPr>
                          <m:ctrlPr>
                            <a:rPr lang="zh-TW" altLang="zh-TW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b="1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新細明體" panose="02020500000000000000" pitchFamily="18" charset="-120"/>
                              <a:cs typeface="Times New Roman" panose="02020603050405020304" pitchFamily="18" charset="0"/>
                            </a:rPr>
                            <m:t>𝒄</m:t>
                          </m:r>
                        </m:e>
                        <m:sub>
                          <m:r>
                            <a:rPr lang="en-US" altLang="zh-TW" b="1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新細明體" panose="02020500000000000000" pitchFamily="18" charset="-120"/>
                              <a:cs typeface="Times New Roman" panose="02020603050405020304" pitchFamily="18" charset="0"/>
                            </a:rPr>
                            <m:t>𝒊</m:t>
                          </m:r>
                        </m:sub>
                      </m:sSub>
                      <m:sSub>
                        <m:sSubPr>
                          <m:ctrlPr>
                            <a:rPr lang="zh-TW" altLang="zh-TW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b="1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新細明體" panose="02020500000000000000" pitchFamily="18" charset="-120"/>
                              <a:cs typeface="Times New Roman" panose="02020603050405020304" pitchFamily="18" charset="0"/>
                            </a:rPr>
                            <m:t>,</m:t>
                          </m:r>
                          <m:r>
                            <a:rPr lang="en-US" altLang="zh-TW" b="1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新細明體" panose="02020500000000000000" pitchFamily="18" charset="-120"/>
                              <a:cs typeface="Times New Roman" panose="02020603050405020304" pitchFamily="18" charset="0"/>
                            </a:rPr>
                            <m:t>𝑵𝑰𝑹</m:t>
                          </m:r>
                        </m:e>
                        <m:sub>
                          <m:r>
                            <a:rPr lang="en-US" altLang="zh-TW" b="1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新細明體" panose="02020500000000000000" pitchFamily="18" charset="-120"/>
                              <a:cs typeface="Times New Roman" panose="02020603050405020304" pitchFamily="18" charset="0"/>
                            </a:rPr>
                            <m:t>𝒋</m:t>
                          </m:r>
                        </m:sub>
                      </m:sSub>
                      <m:r>
                        <a:rPr lang="en-US" altLang="zh-TW" b="1" i="1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m:t>)+ (</m:t>
                      </m:r>
                      <m:r>
                        <a:rPr lang="en-US" altLang="zh-TW" b="1" i="1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m:t>𝟏</m:t>
                      </m:r>
                      <m:r>
                        <a:rPr lang="en-US" altLang="zh-TW" b="1" i="1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m:t>− </m:t>
                      </m:r>
                      <m:r>
                        <a:rPr lang="en-US" altLang="zh-TW" b="1" i="1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m:t>𝜶</m:t>
                      </m:r>
                      <m:r>
                        <a:rPr lang="en-US" altLang="zh-TW" b="1" i="1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m:t>)∗</m:t>
                      </m:r>
                      <m:r>
                        <a:rPr lang="en-US" altLang="zh-TW" b="1" i="1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m:t>𝑵𝑺𝑺𝒄𝒐𝒓𝒆</m:t>
                      </m:r>
                      <m:r>
                        <a:rPr lang="en-US" altLang="zh-TW" b="1" i="1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m:t>(</m:t>
                      </m:r>
                      <m:sSub>
                        <m:sSubPr>
                          <m:ctrlPr>
                            <a:rPr lang="zh-TW" altLang="zh-TW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b="1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新細明體" panose="02020500000000000000" pitchFamily="18" charset="-120"/>
                              <a:cs typeface="Times New Roman" panose="02020603050405020304" pitchFamily="18" charset="0"/>
                            </a:rPr>
                            <m:t>𝒄</m:t>
                          </m:r>
                        </m:e>
                        <m:sub>
                          <m:r>
                            <a:rPr lang="en-US" altLang="zh-TW" b="1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新細明體" panose="02020500000000000000" pitchFamily="18" charset="-120"/>
                              <a:cs typeface="Times New Roman" panose="02020603050405020304" pitchFamily="18" charset="0"/>
                            </a:rPr>
                            <m:t>𝒊</m:t>
                          </m:r>
                        </m:sub>
                      </m:sSub>
                      <m:r>
                        <a:rPr lang="en-US" altLang="zh-TW" b="1" i="1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m:t>)</m:t>
                      </m:r>
                    </m:oMath>
                  </m:oMathPara>
                </a14:m>
                <a:endParaRPr lang="zh-TW" altLang="en-US" dirty="0">
                  <a:solidFill>
                    <a:srgbClr val="0000FF"/>
                  </a:solidFill>
                </a:endParaRPr>
              </a:p>
              <a:p>
                <a:pPr marL="857250" lvl="2" indent="0">
                  <a:buNone/>
                </a:pPr>
                <a:endParaRPr lang="en-US" altLang="zh-TW" sz="2000" dirty="0"/>
              </a:p>
              <a:p>
                <a:pPr algn="just">
                  <a:lnSpc>
                    <a:spcPct val="150000"/>
                  </a:lnSpc>
                </a:pPr>
                <a:r>
                  <a:rPr lang="en-US" altLang="zh-TW" dirty="0"/>
                  <a:t>Mentor Recommendation</a:t>
                </a:r>
              </a:p>
              <a:p>
                <a:pPr lvl="1" algn="just">
                  <a:lnSpc>
                    <a:spcPct val="150000"/>
                  </a:lnSpc>
                </a:pPr>
                <a:r>
                  <a:rPr lang="en-US" altLang="zh-TW" dirty="0"/>
                  <a:t>Propose the contributor by top - K recommendation. </a:t>
                </a:r>
              </a:p>
              <a:p>
                <a:pPr lvl="1" algn="just">
                  <a:lnSpc>
                    <a:spcPct val="150000"/>
                  </a:lnSpc>
                </a:pPr>
                <a:r>
                  <a:rPr lang="en-US" altLang="zh-TW" dirty="0"/>
                  <a:t>This recommendation</a:t>
                </a:r>
                <a:r>
                  <a:rPr lang="zh-TW" altLang="en-US" dirty="0"/>
                  <a:t> </a:t>
                </a:r>
                <a:r>
                  <a:rPr lang="en-US" altLang="zh-TW" dirty="0"/>
                  <a:t>could present the qualified  mentors and  fitting with the issue report.</a:t>
                </a:r>
              </a:p>
              <a:p>
                <a:endParaRPr lang="en-US" altLang="zh-TW" dirty="0"/>
              </a:p>
              <a:p>
                <a:pPr lvl="1"/>
                <a:endParaRPr lang="en-US" altLang="zh-TW" dirty="0"/>
              </a:p>
              <a:p>
                <a:pPr lvl="1"/>
                <a:endParaRPr lang="en-US" altLang="zh-TW" dirty="0"/>
              </a:p>
            </p:txBody>
          </p:sp>
        </mc:Choice>
        <mc:Fallback xmlns=""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E1D8126E-5A0E-4FFB-8C07-D431E67F487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963" r="-741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BEEFF5FB-EF22-4CD4-A3EF-0C6E1BC7D0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altLang="zh-TW"/>
              <a:t>   </a:t>
            </a:r>
            <a:fld id="{66C53FE0-DFDF-4122-A850-A5399E395ABE}" type="slidenum">
              <a:rPr lang="en-US" altLang="zh-TW" smtClean="0"/>
              <a:pPr>
                <a:defRPr/>
              </a:pPr>
              <a:t>23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18699764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186C6D00-2B6F-49DC-8C02-939193214F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196975"/>
            <a:ext cx="8229600" cy="2883059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US" altLang="zh-TW" dirty="0"/>
              <a:t>Platform: </a:t>
            </a:r>
            <a:r>
              <a:rPr lang="en-US" altLang="zh-TW" dirty="0">
                <a:solidFill>
                  <a:srgbClr val="0000FF"/>
                </a:solidFill>
              </a:rPr>
              <a:t>Mozilla OSS platform</a:t>
            </a:r>
          </a:p>
          <a:p>
            <a:pPr lvl="1">
              <a:lnSpc>
                <a:spcPct val="150000"/>
              </a:lnSpc>
            </a:pPr>
            <a:r>
              <a:rPr lang="en-US" altLang="zh-TW" dirty="0"/>
              <a:t>We use the Restful API, which is provided by Mozilla,</a:t>
            </a:r>
            <a:r>
              <a:rPr lang="zh-TW" altLang="en-US" dirty="0"/>
              <a:t> </a:t>
            </a:r>
            <a:r>
              <a:rPr lang="en-US" altLang="zh-TW" dirty="0"/>
              <a:t>to collect issue report data and contributor’s historical information data.</a:t>
            </a:r>
          </a:p>
          <a:p>
            <a:pPr>
              <a:lnSpc>
                <a:spcPct val="150000"/>
              </a:lnSpc>
            </a:pPr>
            <a:r>
              <a:rPr lang="en-US" altLang="zh-TW" dirty="0"/>
              <a:t>Dataset 1: </a:t>
            </a:r>
            <a:r>
              <a:rPr lang="nb-NO" altLang="zh-TW" sz="2000" b="1" i="1" dirty="0"/>
              <a:t>Labeled dataset for issue</a:t>
            </a:r>
            <a:r>
              <a:rPr lang="zh-TW" altLang="en-US" sz="2000" b="1" i="1" dirty="0"/>
              <a:t> </a:t>
            </a:r>
            <a:r>
              <a:rPr lang="en-US" altLang="zh-TW" sz="2000" b="1" i="1" dirty="0"/>
              <a:t>report</a:t>
            </a:r>
            <a:r>
              <a:rPr lang="nb-NO" altLang="zh-TW" sz="2000" b="1" i="1" dirty="0"/>
              <a:t> detection</a:t>
            </a:r>
            <a:endParaRPr lang="en-US" altLang="zh-TW" sz="2000" dirty="0"/>
          </a:p>
          <a:p>
            <a:pPr lvl="1" algn="just">
              <a:lnSpc>
                <a:spcPct val="150000"/>
              </a:lnSpc>
            </a:pPr>
            <a:r>
              <a:rPr lang="en-US" altLang="zh-TW" dirty="0"/>
              <a:t>The issue report has been flagged </a:t>
            </a:r>
            <a:r>
              <a:rPr lang="en-US" altLang="zh-TW" dirty="0">
                <a:solidFill>
                  <a:srgbClr val="FF0000"/>
                </a:solidFill>
              </a:rPr>
              <a:t>Y or N as good-first-bug or non-good-first-bug. </a:t>
            </a:r>
          </a:p>
          <a:p>
            <a:pPr lvl="1"/>
            <a:endParaRPr lang="en-US" altLang="zh-TW" dirty="0"/>
          </a:p>
          <a:p>
            <a:pPr lvl="1"/>
            <a:endParaRPr lang="zh-TW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7EA6953A-DFD6-491A-9226-06371D72F1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altLang="zh-TW"/>
              <a:t>   </a:t>
            </a:r>
            <a:fld id="{66C53FE0-DFDF-4122-A850-A5399E395ABE}" type="slidenum">
              <a:rPr lang="en-US" altLang="zh-TW" smtClean="0"/>
              <a:pPr>
                <a:defRPr/>
              </a:pPr>
              <a:t>24</a:t>
            </a:fld>
            <a:endParaRPr lang="en-US" altLang="zh-TW"/>
          </a:p>
        </p:txBody>
      </p:sp>
      <p:sp>
        <p:nvSpPr>
          <p:cNvPr id="5" name="標題 1">
            <a:extLst>
              <a:ext uri="{FF2B5EF4-FFF2-40B4-BE49-F238E27FC236}">
                <a16:creationId xmlns:a16="http://schemas.microsoft.com/office/drawing/2014/main" id="{2CF7702A-B76C-4F91-9AA5-7E08B72EF0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313" y="-26988"/>
            <a:ext cx="8229600" cy="1143001"/>
          </a:xfrm>
        </p:spPr>
        <p:txBody>
          <a:bodyPr/>
          <a:lstStyle/>
          <a:p>
            <a:r>
              <a:rPr lang="en-US" altLang="zh-TW" dirty="0"/>
              <a:t>Data Construction Module</a:t>
            </a:r>
            <a:endParaRPr lang="zh-TW" altLang="en-US" dirty="0"/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0DAC8D20-E215-463F-846C-3356BA51257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88754" y="4509120"/>
            <a:ext cx="6366491" cy="1682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036878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186C6D00-2B6F-49DC-8C02-939193214F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908720"/>
            <a:ext cx="8229600" cy="2883059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US" altLang="zh-TW" dirty="0"/>
              <a:t>Dataset 2: </a:t>
            </a:r>
            <a:r>
              <a:rPr lang="nb-NO" altLang="zh-TW" b="1" i="1" dirty="0"/>
              <a:t> </a:t>
            </a:r>
            <a:r>
              <a:rPr lang="en-US" altLang="zh-TW" sz="2000" b="1" i="1" dirty="0"/>
              <a:t>Historical dataset </a:t>
            </a:r>
            <a:r>
              <a:rPr lang="nb-NO" altLang="zh-TW" sz="2000" b="1" i="1" dirty="0"/>
              <a:t>for evaluation of the contributor</a:t>
            </a:r>
            <a:endParaRPr lang="en-US" altLang="zh-TW" sz="2000" dirty="0"/>
          </a:p>
          <a:p>
            <a:pPr lvl="1" algn="just"/>
            <a:r>
              <a:rPr lang="en-US" altLang="zh-TW" dirty="0"/>
              <a:t>We collect the issue reports with which the contributor has </a:t>
            </a:r>
            <a:r>
              <a:rPr lang="en-US" altLang="zh-TW" dirty="0">
                <a:solidFill>
                  <a:srgbClr val="FF0000"/>
                </a:solidFill>
              </a:rPr>
              <a:t>fixed</a:t>
            </a:r>
            <a:r>
              <a:rPr lang="en-US" altLang="zh-TW" dirty="0"/>
              <a:t> in the past and user statistics data</a:t>
            </a:r>
          </a:p>
          <a:p>
            <a:pPr lvl="1" algn="just">
              <a:lnSpc>
                <a:spcPct val="150000"/>
              </a:lnSpc>
            </a:pPr>
            <a:endParaRPr lang="en-US" altLang="zh-TW" dirty="0"/>
          </a:p>
          <a:p>
            <a:pPr marL="0" indent="0">
              <a:lnSpc>
                <a:spcPct val="150000"/>
              </a:lnSpc>
              <a:buNone/>
            </a:pPr>
            <a:endParaRPr lang="en-US" altLang="zh-TW" dirty="0"/>
          </a:p>
          <a:p>
            <a:pPr marL="0" indent="0">
              <a:lnSpc>
                <a:spcPct val="150000"/>
              </a:lnSpc>
              <a:buNone/>
            </a:pPr>
            <a:r>
              <a:rPr lang="en-US" altLang="zh-TW" dirty="0"/>
              <a:t>Dataset 3: </a:t>
            </a:r>
            <a:r>
              <a:rPr lang="en-US" altLang="zh-TW" sz="2000" b="1" i="1" dirty="0"/>
              <a:t>Historical dataset </a:t>
            </a:r>
            <a:r>
              <a:rPr lang="nb-NO" altLang="zh-TW" sz="2000" b="1" i="1" dirty="0"/>
              <a:t>for evaluation of the </a:t>
            </a:r>
            <a:r>
              <a:rPr lang="nb-NO" altLang="zh-TW" sz="2000" b="1" i="1" dirty="0">
                <a:solidFill>
                  <a:srgbClr val="FF0000"/>
                </a:solidFill>
              </a:rPr>
              <a:t>social interaction</a:t>
            </a:r>
            <a:endParaRPr lang="en-US" altLang="zh-TW" sz="2000" dirty="0">
              <a:solidFill>
                <a:srgbClr val="FF0000"/>
              </a:solidFill>
            </a:endParaRPr>
          </a:p>
          <a:p>
            <a:pPr lvl="1" algn="just"/>
            <a:r>
              <a:rPr lang="en-US" altLang="zh-TW" sz="1800" dirty="0"/>
              <a:t>We also collect the dataset from another product because we want to use this dataset to capture whether the newcomer has interacted with contributors. </a:t>
            </a:r>
          </a:p>
          <a:p>
            <a:pPr lvl="1"/>
            <a:endParaRPr lang="zh-TW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7EA6953A-DFD6-491A-9226-06371D72F1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altLang="zh-TW"/>
              <a:t>   </a:t>
            </a:r>
            <a:fld id="{66C53FE0-DFDF-4122-A850-A5399E395ABE}" type="slidenum">
              <a:rPr lang="en-US" altLang="zh-TW" smtClean="0"/>
              <a:pPr>
                <a:defRPr/>
              </a:pPr>
              <a:t>25</a:t>
            </a:fld>
            <a:endParaRPr lang="en-US" altLang="zh-TW"/>
          </a:p>
        </p:txBody>
      </p:sp>
      <p:sp>
        <p:nvSpPr>
          <p:cNvPr id="5" name="標題 1">
            <a:extLst>
              <a:ext uri="{FF2B5EF4-FFF2-40B4-BE49-F238E27FC236}">
                <a16:creationId xmlns:a16="http://schemas.microsoft.com/office/drawing/2014/main" id="{2CF7702A-B76C-4F91-9AA5-7E08B72EF0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313" y="-26988"/>
            <a:ext cx="8229600" cy="1143001"/>
          </a:xfrm>
        </p:spPr>
        <p:txBody>
          <a:bodyPr/>
          <a:lstStyle/>
          <a:p>
            <a:r>
              <a:rPr lang="en-US" altLang="zh-TW" dirty="0"/>
              <a:t>Data Construction Module</a:t>
            </a:r>
            <a:endParaRPr lang="zh-TW" altLang="en-US" dirty="0"/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69321DCA-353F-435B-94BE-65D0A9CA5E3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29869" y="2474753"/>
            <a:ext cx="6716062" cy="981212"/>
          </a:xfrm>
          <a:prstGeom prst="rect">
            <a:avLst/>
          </a:prstGeom>
        </p:spPr>
      </p:pic>
      <p:pic>
        <p:nvPicPr>
          <p:cNvPr id="7" name="圖片 6">
            <a:extLst>
              <a:ext uri="{FF2B5EF4-FFF2-40B4-BE49-F238E27FC236}">
                <a16:creationId xmlns:a16="http://schemas.microsoft.com/office/drawing/2014/main" id="{D8F4979D-CB4F-4F55-B89E-87D23A9D3A1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29869" y="5301208"/>
            <a:ext cx="6984776" cy="9855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871638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C1DA5B82-5B82-4265-8F5E-54A2C34B98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sz="3600" dirty="0"/>
              <a:t> Contributor’s Pool Analysis Module</a:t>
            </a:r>
            <a:endParaRPr lang="zh-TW" altLang="en-US" sz="3600" dirty="0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EB254771-8607-4C7C-A569-80BC766359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lnSpc>
                <a:spcPct val="150000"/>
              </a:lnSpc>
            </a:pPr>
            <a:r>
              <a:rPr lang="en-US" altLang="zh-TW" sz="2000" dirty="0"/>
              <a:t>We analyze </a:t>
            </a:r>
          </a:p>
          <a:p>
            <a:pPr lvl="1" algn="just">
              <a:lnSpc>
                <a:spcPct val="150000"/>
              </a:lnSpc>
            </a:pPr>
            <a:r>
              <a:rPr lang="en-US" altLang="zh-TW" dirty="0">
                <a:solidFill>
                  <a:srgbClr val="0000FF"/>
                </a:solidFill>
              </a:rPr>
              <a:t>847 contributors </a:t>
            </a:r>
            <a:r>
              <a:rPr lang="en-US" altLang="zh-TW" dirty="0"/>
              <a:t>who participate in the issue report including the assignee and commenter.</a:t>
            </a:r>
          </a:p>
          <a:p>
            <a:pPr lvl="1" algn="just">
              <a:lnSpc>
                <a:spcPct val="150000"/>
              </a:lnSpc>
            </a:pPr>
            <a:r>
              <a:rPr lang="en-US" altLang="zh-TW" dirty="0">
                <a:solidFill>
                  <a:srgbClr val="0000FF"/>
                </a:solidFill>
              </a:rPr>
              <a:t>772 issue reports </a:t>
            </a:r>
            <a:r>
              <a:rPr lang="en-US" altLang="zh-TW" dirty="0"/>
              <a:t>from our dataset as the newly reported issue to be ill be given a list of mentor recommendations by our recommendation mechanism.</a:t>
            </a:r>
            <a:endParaRPr lang="zh-TW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2F0D68D9-2BD5-423F-BC38-8E1959E90C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altLang="zh-TW"/>
              <a:t>   </a:t>
            </a:r>
            <a:fld id="{66C53FE0-DFDF-4122-A850-A5399E395ABE}" type="slidenum">
              <a:rPr lang="en-US" altLang="zh-TW" smtClean="0"/>
              <a:pPr>
                <a:defRPr/>
              </a:pPr>
              <a:t>26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50901633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93205539-E87A-41AE-BBD2-1382B0FAFC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Evaluation of Recommendation Model</a:t>
            </a:r>
            <a:endParaRPr lang="zh-TW" altLang="en-US" dirty="0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F44FE249-4F4C-47C1-B0D7-1002027B53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196975"/>
            <a:ext cx="8229600" cy="1655961"/>
          </a:xfrm>
        </p:spPr>
        <p:txBody>
          <a:bodyPr/>
          <a:lstStyle/>
          <a:p>
            <a:pPr algn="just">
              <a:lnSpc>
                <a:spcPct val="150000"/>
              </a:lnSpc>
            </a:pPr>
            <a:r>
              <a:rPr lang="en-US" altLang="zh-TW" dirty="0"/>
              <a:t>We use ranking tasks as our recommendation method.</a:t>
            </a:r>
          </a:p>
          <a:p>
            <a:pPr lvl="1" algn="just">
              <a:lnSpc>
                <a:spcPct val="150000"/>
              </a:lnSpc>
            </a:pPr>
            <a:r>
              <a:rPr lang="en-US" altLang="zh-TW" dirty="0"/>
              <a:t>The system goal is recommending the most relevant mentor to the issue reports, called top-N recommendation. </a:t>
            </a:r>
          </a:p>
          <a:p>
            <a:pPr lvl="1" algn="just">
              <a:lnSpc>
                <a:spcPct val="150000"/>
              </a:lnSpc>
            </a:pPr>
            <a:r>
              <a:rPr lang="en-US" altLang="zh-TW" dirty="0"/>
              <a:t>Our top-N accuracy metrics is the Hit </a:t>
            </a:r>
            <a:r>
              <a:rPr lang="en-US" altLang="zh-TW" dirty="0" err="1"/>
              <a:t>Rate@N</a:t>
            </a:r>
            <a:r>
              <a:rPr lang="en-US" altLang="zh-TW" dirty="0"/>
              <a:t>.</a:t>
            </a:r>
          </a:p>
          <a:p>
            <a:pPr lvl="1" algn="just"/>
            <a:endParaRPr lang="en-US" altLang="zh-TW" dirty="0"/>
          </a:p>
          <a:p>
            <a:endParaRPr lang="en-US" altLang="zh-TW" dirty="0"/>
          </a:p>
          <a:p>
            <a:endParaRPr lang="zh-TW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33D77B2B-C657-4856-A27E-7ADB67007F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altLang="zh-TW"/>
              <a:t>   </a:t>
            </a:r>
            <a:fld id="{66C53FE0-DFDF-4122-A850-A5399E395ABE}" type="slidenum">
              <a:rPr lang="en-US" altLang="zh-TW" smtClean="0"/>
              <a:pPr>
                <a:defRPr/>
              </a:pPr>
              <a:t>27</a:t>
            </a:fld>
            <a:endParaRPr lang="en-US" altLang="zh-TW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文字方塊 5">
                <a:extLst>
                  <a:ext uri="{FF2B5EF4-FFF2-40B4-BE49-F238E27FC236}">
                    <a16:creationId xmlns:a16="http://schemas.microsoft.com/office/drawing/2014/main" id="{39B296E1-B8B0-46A9-BADE-A51DFCCFC7B6}"/>
                  </a:ext>
                </a:extLst>
              </p:cNvPr>
              <p:cNvSpPr txBox="1"/>
              <p:nvPr/>
            </p:nvSpPr>
            <p:spPr>
              <a:xfrm>
                <a:off x="2286000" y="3705337"/>
                <a:ext cx="4572000" cy="65562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b="1" i="1" smtClean="0">
                          <a:latin typeface="Cambria Math" panose="02040503050406030204" pitchFamily="18" charset="0"/>
                        </a:rPr>
                        <m:t>𝑯𝒊𝒕</m:t>
                      </m:r>
                      <m:r>
                        <a:rPr lang="en-US" altLang="zh-TW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altLang="zh-TW" b="1" i="1" smtClean="0">
                          <a:latin typeface="Cambria Math" panose="02040503050406030204" pitchFamily="18" charset="0"/>
                        </a:rPr>
                        <m:t>𝑹𝒂𝒕𝒆</m:t>
                      </m:r>
                      <m:r>
                        <a:rPr lang="zh-TW" altLang="en-US" b="0" i="0">
                          <a:latin typeface="Cambria Math" panose="02040503050406030204" pitchFamily="18" charset="0"/>
                        </a:rPr>
                        <m:t>@</m:t>
                      </m:r>
                      <m:r>
                        <a:rPr lang="zh-TW" altLang="en-US" b="1" i="1">
                          <a:latin typeface="Cambria Math" panose="02040503050406030204" pitchFamily="18" charset="0"/>
                        </a:rPr>
                        <m:t>𝑵</m:t>
                      </m:r>
                      <m:r>
                        <a:rPr lang="zh-TW" altLang="en-US" b="0" i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zh-TW" altLang="en-US" b="0" i="1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zh-TW" altLang="en-US" b="0" i="0">
                              <a:latin typeface="Cambria Math" panose="02040503050406030204" pitchFamily="18" charset="0"/>
                            </a:rPr>
                            <m:t>#</m:t>
                          </m:r>
                          <m:r>
                            <a:rPr lang="zh-TW" altLang="en-US" b="1" i="1">
                              <a:latin typeface="Cambria Math" panose="02040503050406030204" pitchFamily="18" charset="0"/>
                            </a:rPr>
                            <m:t>𝒉𝒊𝒕</m:t>
                          </m:r>
                        </m:num>
                        <m:den>
                          <m:d>
                            <m:dPr>
                              <m:begChr m:val="|"/>
                              <m:endChr m:val="|"/>
                              <m:ctrlPr>
                                <a:rPr lang="zh-TW" altLang="en-US" b="1" i="1">
                                  <a:solidFill>
                                    <a:srgbClr val="836967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zh-TW" altLang="en-US" b="1" i="1">
                                  <a:latin typeface="Cambria Math" panose="02040503050406030204" pitchFamily="18" charset="0"/>
                                </a:rPr>
                                <m:t>𝑻</m:t>
                              </m:r>
                            </m:e>
                          </m:d>
                        </m:den>
                      </m:f>
                    </m:oMath>
                  </m:oMathPara>
                </a14:m>
                <a:endParaRPr lang="zh-TW" altLang="en-US" dirty="0"/>
              </a:p>
            </p:txBody>
          </p:sp>
        </mc:Choice>
        <mc:Fallback xmlns="">
          <p:sp>
            <p:nvSpPr>
              <p:cNvPr id="6" name="文字方塊 5">
                <a:extLst>
                  <a:ext uri="{FF2B5EF4-FFF2-40B4-BE49-F238E27FC236}">
                    <a16:creationId xmlns:a16="http://schemas.microsoft.com/office/drawing/2014/main" id="{39B296E1-B8B0-46A9-BADE-A51DFCCFC7B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86000" y="3705337"/>
                <a:ext cx="4572000" cy="65562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文字方塊 7">
                <a:extLst>
                  <a:ext uri="{FF2B5EF4-FFF2-40B4-BE49-F238E27FC236}">
                    <a16:creationId xmlns:a16="http://schemas.microsoft.com/office/drawing/2014/main" id="{FDF8A764-DD8D-48D6-813D-ED0121DA5BD7}"/>
                  </a:ext>
                </a:extLst>
              </p:cNvPr>
              <p:cNvSpPr txBox="1"/>
              <p:nvPr/>
            </p:nvSpPr>
            <p:spPr>
              <a:xfrm>
                <a:off x="1259632" y="4367735"/>
                <a:ext cx="7427168" cy="184351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indent="306070" algn="just">
                  <a:lnSpc>
                    <a:spcPct val="200000"/>
                  </a:lnSpc>
                </a:pPr>
                <a:r>
                  <a:rPr lang="en-US" altLang="zh-TW" sz="2000" dirty="0">
                    <a:latin typeface="+mn-lt"/>
                    <a:ea typeface="+mn-ea"/>
                  </a:rPr>
                  <a:t>Where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zh-TW" altLang="zh-TW" sz="2000" i="1">
                            <a:latin typeface="Cambria Math" panose="02040503050406030204" pitchFamily="18" charset="0"/>
                            <a:ea typeface="+mn-ea"/>
                          </a:rPr>
                        </m:ctrlPr>
                      </m:dPr>
                      <m:e>
                        <m:r>
                          <a:rPr lang="en-US" altLang="zh-TW" sz="2000">
                            <a:latin typeface="Cambria Math" panose="02040503050406030204" pitchFamily="18" charset="0"/>
                            <a:ea typeface="+mn-ea"/>
                          </a:rPr>
                          <m:t>𝑇</m:t>
                        </m:r>
                      </m:e>
                    </m:d>
                    <m:r>
                      <a:rPr lang="en-US" altLang="zh-TW" sz="2000">
                        <a:latin typeface="Cambria Math" panose="02040503050406030204" pitchFamily="18" charset="0"/>
                        <a:ea typeface="+mn-ea"/>
                      </a:rPr>
                      <m:t> </m:t>
                    </m:r>
                  </m:oMath>
                </a14:m>
                <a:r>
                  <a:rPr lang="en-US" altLang="zh-TW" sz="2000" dirty="0">
                    <a:latin typeface="+mn-lt"/>
                    <a:ea typeface="+mn-ea"/>
                  </a:rPr>
                  <a:t>represents the number of the issue report. #hit the number of the issue report whose prediction result appears in the mentor recommendation list.</a:t>
                </a:r>
                <a:endParaRPr lang="zh-TW" altLang="zh-TW" sz="2000" dirty="0">
                  <a:latin typeface="+mn-lt"/>
                  <a:ea typeface="+mn-ea"/>
                </a:endParaRPr>
              </a:p>
            </p:txBody>
          </p:sp>
        </mc:Choice>
        <mc:Fallback xmlns="">
          <p:sp>
            <p:nvSpPr>
              <p:cNvPr id="8" name="文字方塊 7">
                <a:extLst>
                  <a:ext uri="{FF2B5EF4-FFF2-40B4-BE49-F238E27FC236}">
                    <a16:creationId xmlns:a16="http://schemas.microsoft.com/office/drawing/2014/main" id="{FDF8A764-DD8D-48D6-813D-ED0121DA5BD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59632" y="4367735"/>
                <a:ext cx="7427168" cy="1843518"/>
              </a:xfrm>
              <a:prstGeom prst="rect">
                <a:avLst/>
              </a:prstGeom>
              <a:blipFill>
                <a:blip r:embed="rId4"/>
                <a:stretch>
                  <a:fillRect l="-903" r="-821" b="-4950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3953513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665107FB-FCB6-4961-AB90-A6E6B97FAC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sz="4000" dirty="0"/>
              <a:t>Benchmark Selection</a:t>
            </a:r>
            <a:endParaRPr lang="zh-TW" altLang="en-US" dirty="0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156D47C7-41D6-46ED-A22E-5C0EB1143A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US" altLang="zh-TW" sz="2000" dirty="0"/>
              <a:t>Random approach: </a:t>
            </a:r>
          </a:p>
          <a:p>
            <a:pPr lvl="1" algn="just"/>
            <a:r>
              <a:rPr lang="en-US" altLang="zh-TW" sz="1800" dirty="0"/>
              <a:t>The most common and simple to randomly generate the recommendation list.</a:t>
            </a:r>
          </a:p>
          <a:p>
            <a:pPr algn="just"/>
            <a:r>
              <a:rPr lang="en-US" altLang="zh-TW" sz="2000" dirty="0"/>
              <a:t>Expertise-based approach:</a:t>
            </a:r>
          </a:p>
          <a:p>
            <a:pPr lvl="1" algn="just"/>
            <a:r>
              <a:rPr lang="en-US" altLang="zh-TW" sz="1800" dirty="0"/>
              <a:t>Based on contributor’s expertise to recommend the mentor.</a:t>
            </a:r>
          </a:p>
          <a:p>
            <a:pPr algn="just"/>
            <a:r>
              <a:rPr lang="en-US" altLang="zh-TW" sz="2000" dirty="0"/>
              <a:t>Social-based approach:</a:t>
            </a:r>
          </a:p>
          <a:p>
            <a:pPr lvl="1" algn="just"/>
            <a:r>
              <a:rPr lang="en-US" altLang="zh-TW" sz="1800" dirty="0"/>
              <a:t>Based on contributor’s social performance to recommend the mentor. </a:t>
            </a:r>
          </a:p>
          <a:p>
            <a:pPr algn="just"/>
            <a:r>
              <a:rPr lang="en-US" altLang="zh-TW" sz="2000" dirty="0"/>
              <a:t>SVM</a:t>
            </a:r>
            <a:r>
              <a:rPr lang="zh-TW" altLang="en-US" sz="2000" dirty="0"/>
              <a:t> </a:t>
            </a:r>
            <a:r>
              <a:rPr lang="en-US" altLang="zh-TW" sz="2000" dirty="0"/>
              <a:t>&amp;</a:t>
            </a:r>
            <a:r>
              <a:rPr lang="zh-TW" altLang="en-US" sz="2000" dirty="0"/>
              <a:t> </a:t>
            </a:r>
            <a:r>
              <a:rPr lang="en-US" altLang="zh-TW" sz="2000" dirty="0"/>
              <a:t>TFIDF approach:</a:t>
            </a:r>
          </a:p>
          <a:p>
            <a:pPr lvl="1" algn="just"/>
            <a:r>
              <a:rPr lang="en-US" altLang="zh-TW" sz="1800" dirty="0"/>
              <a:t>The research is closely related to our topics. They utilize this approach to find appropriate contributors to resolve the issue report.</a:t>
            </a:r>
            <a:r>
              <a:rPr lang="en-US" altLang="zh-TW" sz="18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altLang="zh-TW" sz="1200" dirty="0">
                <a:solidFill>
                  <a:schemeClr val="bg1">
                    <a:lumMod val="65000"/>
                  </a:schemeClr>
                </a:solidFill>
              </a:rPr>
              <a:t>(</a:t>
            </a:r>
            <a:r>
              <a:rPr lang="en-US" altLang="zh-TW" sz="1200" dirty="0" err="1">
                <a:solidFill>
                  <a:schemeClr val="bg1">
                    <a:lumMod val="65000"/>
                  </a:schemeClr>
                </a:solidFill>
              </a:rPr>
              <a:t>Dedik</a:t>
            </a:r>
            <a:r>
              <a:rPr lang="en-US" altLang="zh-TW" sz="1200" dirty="0">
                <a:solidFill>
                  <a:schemeClr val="bg1">
                    <a:lumMod val="65000"/>
                  </a:schemeClr>
                </a:solidFill>
              </a:rPr>
              <a:t> et al., 2016)</a:t>
            </a:r>
            <a:r>
              <a:rPr lang="en-US" altLang="zh-TW" sz="1400" dirty="0">
                <a:solidFill>
                  <a:schemeClr val="bg1">
                    <a:lumMod val="65000"/>
                  </a:schemeClr>
                </a:solidFill>
              </a:rPr>
              <a:t> </a:t>
            </a:r>
          </a:p>
          <a:p>
            <a:pPr>
              <a:lnSpc>
                <a:spcPct val="150000"/>
              </a:lnSpc>
            </a:pPr>
            <a:r>
              <a:rPr lang="en-US" altLang="zh-TW" sz="2000" dirty="0"/>
              <a:t>Expertise &amp; Social approach (our mechanism):</a:t>
            </a:r>
          </a:p>
          <a:p>
            <a:pPr lvl="1">
              <a:lnSpc>
                <a:spcPct val="150000"/>
              </a:lnSpc>
            </a:pPr>
            <a:r>
              <a:rPr lang="en-US" altLang="zh-TW" sz="1800" dirty="0"/>
              <a:t>We consider both expertise and social performance and try to make a better recommendation.</a:t>
            </a:r>
          </a:p>
          <a:p>
            <a:pPr lvl="1" algn="just"/>
            <a:endParaRPr lang="en-US" altLang="zh-TW" sz="1600" dirty="0"/>
          </a:p>
          <a:p>
            <a:pPr lvl="1"/>
            <a:endParaRPr lang="en-US" altLang="zh-TW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F8344E19-6980-404E-91AE-C512932958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altLang="zh-TW"/>
              <a:t>   </a:t>
            </a:r>
            <a:fld id="{66C53FE0-DFDF-4122-A850-A5399E395ABE}" type="slidenum">
              <a:rPr lang="en-US" altLang="zh-TW" smtClean="0"/>
              <a:pPr>
                <a:defRPr/>
              </a:pPr>
              <a:t>28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85561277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>
            <a:extLst>
              <a:ext uri="{FF2B5EF4-FFF2-40B4-BE49-F238E27FC236}">
                <a16:creationId xmlns:a16="http://schemas.microsoft.com/office/drawing/2014/main" id="{D5915303-DEA1-4FDF-8F41-10F318E65B2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5536" y="1795476"/>
            <a:ext cx="5166355" cy="1662939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476DB3C7-E9C3-4CE2-BB3F-7B4B866B9D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Evaluation of Recommendation Model</a:t>
            </a:r>
            <a:endParaRPr lang="zh-TW" altLang="en-US" dirty="0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E1DB8ED2-8B72-4709-AEC9-27EE38FA73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/>
              <a:t>Comparison of Four Recommendation Approaches</a:t>
            </a:r>
          </a:p>
          <a:p>
            <a:endParaRPr lang="en-US" altLang="zh-TW" dirty="0"/>
          </a:p>
          <a:p>
            <a:endParaRPr lang="en-US" altLang="zh-TW" dirty="0"/>
          </a:p>
          <a:p>
            <a:endParaRPr lang="en-US" altLang="zh-TW" dirty="0"/>
          </a:p>
          <a:p>
            <a:pPr marL="0" indent="0">
              <a:buNone/>
            </a:pPr>
            <a:endParaRPr lang="en-US" altLang="zh-TW" dirty="0"/>
          </a:p>
          <a:p>
            <a:endParaRPr lang="en-US" altLang="zh-TW" dirty="0"/>
          </a:p>
          <a:p>
            <a:r>
              <a:rPr lang="en-US" altLang="zh-TW" dirty="0"/>
              <a:t>The result of comparison with the SVM-TFIDF approach</a:t>
            </a:r>
            <a:endParaRPr lang="zh-TW" altLang="en-US" dirty="0"/>
          </a:p>
          <a:p>
            <a:endParaRPr lang="zh-TW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F4C6559C-4EFA-4CE4-B3B7-C580DAF6C5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altLang="zh-TW"/>
              <a:t>   </a:t>
            </a:r>
            <a:fld id="{66C53FE0-DFDF-4122-A850-A5399E395ABE}" type="slidenum">
              <a:rPr lang="en-US" altLang="zh-TW" smtClean="0"/>
              <a:pPr>
                <a:defRPr/>
              </a:pPr>
              <a:t>29</a:t>
            </a:fld>
            <a:endParaRPr lang="en-US" altLang="zh-TW"/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A5E2132A-E5AC-4C11-B82E-7C728ECD31A0}"/>
              </a:ext>
            </a:extLst>
          </p:cNvPr>
          <p:cNvSpPr/>
          <p:nvPr/>
        </p:nvSpPr>
        <p:spPr>
          <a:xfrm>
            <a:off x="457200" y="3080877"/>
            <a:ext cx="5032682" cy="325311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1" name="圖片 10">
            <a:extLst>
              <a:ext uri="{FF2B5EF4-FFF2-40B4-BE49-F238E27FC236}">
                <a16:creationId xmlns:a16="http://schemas.microsoft.com/office/drawing/2014/main" id="{CC780837-96EB-4ED3-B51A-2C1B17ED4B2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59191" y="1700808"/>
            <a:ext cx="3331775" cy="2016224"/>
          </a:xfrm>
          <a:prstGeom prst="rect">
            <a:avLst/>
          </a:prstGeom>
        </p:spPr>
      </p:pic>
      <p:pic>
        <p:nvPicPr>
          <p:cNvPr id="8" name="圖片 7">
            <a:extLst>
              <a:ext uri="{FF2B5EF4-FFF2-40B4-BE49-F238E27FC236}">
                <a16:creationId xmlns:a16="http://schemas.microsoft.com/office/drawing/2014/main" id="{143ECFB6-511E-4B43-BC20-20ED7D53C54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3528" y="4743816"/>
            <a:ext cx="5238363" cy="1033256"/>
          </a:xfrm>
          <a:prstGeom prst="rect">
            <a:avLst/>
          </a:prstGeom>
        </p:spPr>
      </p:pic>
      <p:pic>
        <p:nvPicPr>
          <p:cNvPr id="10" name="圖片 9">
            <a:extLst>
              <a:ext uri="{FF2B5EF4-FFF2-40B4-BE49-F238E27FC236}">
                <a16:creationId xmlns:a16="http://schemas.microsoft.com/office/drawing/2014/main" id="{078D8B01-8FB0-4E38-B20B-97FF3A9F75A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23555" y="4246360"/>
            <a:ext cx="3409772" cy="21121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96024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Motivation</a:t>
            </a:r>
            <a:endParaRPr lang="zh-TW" altLang="en-US" sz="3600" dirty="0"/>
          </a:p>
        </p:txBody>
      </p:sp>
      <p:sp>
        <p:nvSpPr>
          <p:cNvPr id="12291" name="內容版面配置區 2"/>
          <p:cNvSpPr>
            <a:spLocks noGrp="1"/>
          </p:cNvSpPr>
          <p:nvPr>
            <p:ph idx="1"/>
          </p:nvPr>
        </p:nvSpPr>
        <p:spPr>
          <a:xfrm>
            <a:off x="250340" y="1116013"/>
            <a:ext cx="8786156" cy="5256584"/>
          </a:xfrm>
        </p:spPr>
        <p:txBody>
          <a:bodyPr/>
          <a:lstStyle/>
          <a:p>
            <a:pPr algn="just"/>
            <a:r>
              <a:rPr lang="en-US" altLang="zh-TW" dirty="0"/>
              <a:t>The OSS project has several </a:t>
            </a:r>
            <a:r>
              <a:rPr lang="en-US" altLang="zh-TW" dirty="0">
                <a:solidFill>
                  <a:srgbClr val="0000FF"/>
                </a:solidFill>
              </a:rPr>
              <a:t>tasks (issue reports)</a:t>
            </a:r>
            <a:r>
              <a:rPr lang="en-US" altLang="zh-TW" dirty="0"/>
              <a:t> that need voluntary developers to handle, often called </a:t>
            </a:r>
            <a:r>
              <a:rPr lang="en-US" altLang="zh-TW" dirty="0">
                <a:solidFill>
                  <a:srgbClr val="0000FF"/>
                </a:solidFill>
              </a:rPr>
              <a:t>contributors</a:t>
            </a:r>
            <a:r>
              <a:rPr lang="en-US" altLang="zh-TW" dirty="0"/>
              <a:t>.</a:t>
            </a:r>
          </a:p>
          <a:p>
            <a:pPr algn="just"/>
            <a:r>
              <a:rPr lang="en-US" altLang="zh-TW" dirty="0"/>
              <a:t>Successful open-source software project consists of </a:t>
            </a:r>
            <a:r>
              <a:rPr lang="en-US" altLang="zh-TW" dirty="0">
                <a:solidFill>
                  <a:srgbClr val="0000FF"/>
                </a:solidFill>
              </a:rPr>
              <a:t>expert contributors </a:t>
            </a:r>
            <a:r>
              <a:rPr lang="en-US" altLang="zh-TW" dirty="0"/>
              <a:t>and </a:t>
            </a:r>
            <a:r>
              <a:rPr lang="en-US" altLang="zh-TW" dirty="0">
                <a:solidFill>
                  <a:srgbClr val="0000FF"/>
                </a:solidFill>
              </a:rPr>
              <a:t>newcomers</a:t>
            </a:r>
            <a:r>
              <a:rPr lang="en-US" altLang="zh-TW" dirty="0"/>
              <a:t>.</a:t>
            </a:r>
            <a:r>
              <a:rPr lang="en-US" altLang="zh-TW" sz="1400" dirty="0">
                <a:solidFill>
                  <a:schemeClr val="bg1">
                    <a:lumMod val="65000"/>
                  </a:schemeClr>
                </a:solidFill>
              </a:rPr>
              <a:t> (</a:t>
            </a:r>
            <a:r>
              <a:rPr lang="en-US" altLang="zh-TW" sz="1400" dirty="0" err="1">
                <a:solidFill>
                  <a:schemeClr val="bg1">
                    <a:lumMod val="65000"/>
                  </a:schemeClr>
                </a:solidFill>
              </a:rPr>
              <a:t>Barcomb</a:t>
            </a:r>
            <a:r>
              <a:rPr lang="en-US" altLang="zh-TW" sz="1400" dirty="0">
                <a:solidFill>
                  <a:schemeClr val="bg1">
                    <a:lumMod val="65000"/>
                  </a:schemeClr>
                </a:solidFill>
              </a:rPr>
              <a:t> et al., 2020)</a:t>
            </a:r>
          </a:p>
          <a:p>
            <a:pPr algn="just"/>
            <a:r>
              <a:rPr lang="en-US" altLang="zh-TW" dirty="0"/>
              <a:t>The trouble of finding an appropriate task for the newcomer</a:t>
            </a:r>
            <a:r>
              <a:rPr lang="en-US" altLang="zh-TW" sz="24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altLang="zh-TW" sz="1400" dirty="0">
                <a:solidFill>
                  <a:schemeClr val="bg1">
                    <a:lumMod val="65000"/>
                  </a:schemeClr>
                </a:solidFill>
              </a:rPr>
              <a:t>(</a:t>
            </a:r>
            <a:r>
              <a:rPr lang="en-US" altLang="zh-TW" sz="1400" dirty="0" err="1">
                <a:solidFill>
                  <a:schemeClr val="bg1">
                    <a:lumMod val="65000"/>
                  </a:schemeClr>
                </a:solidFill>
              </a:rPr>
              <a:t>Steinmacher</a:t>
            </a:r>
            <a:r>
              <a:rPr lang="en-US" altLang="zh-TW" sz="1400" dirty="0">
                <a:solidFill>
                  <a:schemeClr val="bg1">
                    <a:lumMod val="65000"/>
                  </a:schemeClr>
                </a:solidFill>
              </a:rPr>
              <a:t> et al., 2019)</a:t>
            </a:r>
          </a:p>
          <a:p>
            <a:pPr lvl="1" algn="just"/>
            <a:r>
              <a:rPr lang="en-US" altLang="zh-TW" dirty="0"/>
              <a:t>Unable to confirm the scale and difficulty of tasks.</a:t>
            </a:r>
          </a:p>
          <a:p>
            <a:pPr algn="just"/>
            <a:r>
              <a:rPr lang="en-US" altLang="zh-TW" dirty="0"/>
              <a:t>Facing problems </a:t>
            </a:r>
            <a:r>
              <a:rPr lang="zh-TW" altLang="en-US" dirty="0"/>
              <a:t> </a:t>
            </a:r>
            <a:r>
              <a:rPr lang="en-US" altLang="zh-TW" dirty="0"/>
              <a:t>when the newcomer interacts with the task:</a:t>
            </a:r>
          </a:p>
          <a:p>
            <a:pPr lvl="1" algn="just"/>
            <a:r>
              <a:rPr lang="en-US" altLang="zh-TW" dirty="0">
                <a:solidFill>
                  <a:srgbClr val="0000FF"/>
                </a:solidFill>
              </a:rPr>
              <a:t>Mentoring</a:t>
            </a:r>
            <a:r>
              <a:rPr lang="en-US" altLang="zh-TW" dirty="0"/>
              <a:t> is a great strategy to provide experience and coding guidelines to support the newcomer. </a:t>
            </a:r>
            <a:r>
              <a:rPr lang="en-US" altLang="zh-TW" sz="1400" dirty="0">
                <a:solidFill>
                  <a:schemeClr val="bg1">
                    <a:lumMod val="65000"/>
                  </a:schemeClr>
                </a:solidFill>
                <a:cs typeface="+mn-cs"/>
              </a:rPr>
              <a:t>(</a:t>
            </a:r>
            <a:r>
              <a:rPr lang="en-US" altLang="zh-TW" sz="1400" dirty="0" err="1">
                <a:solidFill>
                  <a:schemeClr val="bg1">
                    <a:lumMod val="65000"/>
                  </a:schemeClr>
                </a:solidFill>
                <a:cs typeface="+mn-cs"/>
              </a:rPr>
              <a:t>Fagerholm</a:t>
            </a:r>
            <a:r>
              <a:rPr lang="en-US" altLang="zh-TW" sz="1400" dirty="0">
                <a:solidFill>
                  <a:schemeClr val="bg1">
                    <a:lumMod val="65000"/>
                  </a:schemeClr>
                </a:solidFill>
                <a:cs typeface="+mn-cs"/>
              </a:rPr>
              <a:t> et al., 2014)</a:t>
            </a:r>
          </a:p>
          <a:p>
            <a:pPr algn="just"/>
            <a:endParaRPr lang="en-US" altLang="zh-TW" dirty="0"/>
          </a:p>
          <a:p>
            <a:pPr lvl="1" algn="just"/>
            <a:endParaRPr lang="en-US" altLang="zh-TW" sz="10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12292" name="投影片編號版面配置區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kumimoji="0" lang="en-US" altLang="zh-TW" sz="1400" dirty="0">
                <a:ea typeface="新細明體" panose="02020500000000000000" pitchFamily="18" charset="-120"/>
              </a:rPr>
              <a:t>   </a:t>
            </a:r>
            <a:fld id="{B77F9AFC-D06A-4B10-B377-759CCE804CFC}" type="slidenum">
              <a:rPr kumimoji="0" lang="en-US" altLang="zh-TW" sz="1400" smtClean="0">
                <a:ea typeface="新細明體" panose="02020500000000000000" pitchFamily="18" charset="-120"/>
              </a:rPr>
              <a:pPr>
                <a:spcBef>
                  <a:spcPct val="0"/>
                </a:spcBef>
                <a:buFontTx/>
                <a:buNone/>
              </a:pPr>
              <a:t>3</a:t>
            </a:fld>
            <a:endParaRPr kumimoji="0" lang="en-US" altLang="zh-TW" sz="1400" dirty="0">
              <a:ea typeface="新細明體" panose="02020500000000000000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52197360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eaLnBrk="1" hangingPunct="1">
              <a:buFontTx/>
              <a:buNone/>
            </a:pPr>
            <a:endParaRPr lang="en-US" altLang="zh-TW" sz="2800" dirty="0">
              <a:solidFill>
                <a:srgbClr val="0066CC"/>
              </a:solidFill>
            </a:endParaRPr>
          </a:p>
          <a:p>
            <a:pPr marL="0" indent="0" eaLnBrk="1" hangingPunct="1">
              <a:buFontTx/>
              <a:buNone/>
            </a:pPr>
            <a:endParaRPr lang="en-US" altLang="zh-TW" sz="2800" dirty="0">
              <a:solidFill>
                <a:srgbClr val="0066CC"/>
              </a:solidFill>
            </a:endParaRPr>
          </a:p>
          <a:p>
            <a:pPr marL="0" indent="0" eaLnBrk="1" hangingPunct="1">
              <a:buFontTx/>
              <a:buNone/>
            </a:pPr>
            <a:endParaRPr lang="en-US" altLang="zh-TW" sz="2800" dirty="0">
              <a:solidFill>
                <a:srgbClr val="0066CC"/>
              </a:solidFill>
            </a:endParaRPr>
          </a:p>
          <a:p>
            <a:pPr marL="0" indent="0" algn="ctr">
              <a:buFontTx/>
              <a:buNone/>
            </a:pPr>
            <a:endParaRPr lang="en-US" altLang="zh-TW" sz="3600" b="1" dirty="0">
              <a:solidFill>
                <a:srgbClr val="0066CC"/>
              </a:solidFill>
            </a:endParaRPr>
          </a:p>
          <a:p>
            <a:pPr marL="0" indent="0" algn="ctr">
              <a:buFontTx/>
              <a:buNone/>
            </a:pPr>
            <a:r>
              <a:rPr lang="en-US" altLang="zh-TW" sz="3600" b="1" dirty="0">
                <a:solidFill>
                  <a:srgbClr val="0066CC"/>
                </a:solidFill>
              </a:rPr>
              <a:t>Thank You for Your Attention!</a:t>
            </a:r>
          </a:p>
        </p:txBody>
      </p:sp>
      <p:sp>
        <p:nvSpPr>
          <p:cNvPr id="73731" name="投影片編號版面配置區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kumimoji="0" lang="en-US" altLang="zh-TW" sz="1400">
                <a:ea typeface="新細明體" panose="02020500000000000000" pitchFamily="18" charset="-120"/>
              </a:rPr>
              <a:t>   </a:t>
            </a:r>
            <a:fld id="{D8EC3E02-E2D6-4AB9-A3BB-3C59575F49FA}" type="slidenum">
              <a:rPr kumimoji="0" lang="en-US" altLang="zh-TW" sz="1400" smtClean="0">
                <a:ea typeface="新細明體" panose="02020500000000000000" pitchFamily="18" charset="-120"/>
              </a:rPr>
              <a:pPr>
                <a:spcBef>
                  <a:spcPct val="0"/>
                </a:spcBef>
                <a:buFontTx/>
                <a:buNone/>
              </a:pPr>
              <a:t>30</a:t>
            </a:fld>
            <a:endParaRPr kumimoji="0" lang="en-US" altLang="zh-TW" sz="1400">
              <a:ea typeface="新細明體" panose="02020500000000000000" pitchFamily="18" charset="-120"/>
            </a:endParaRPr>
          </a:p>
        </p:txBody>
      </p:sp>
      <p:sp>
        <p:nvSpPr>
          <p:cNvPr id="7373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 dirty="0"/>
          </a:p>
        </p:txBody>
      </p:sp>
    </p:spTree>
  </p:cSld>
  <p:clrMapOvr>
    <a:masterClrMapping/>
  </p:clrMapOvr>
  <p:transition spd="slow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Research Problems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680620"/>
          </a:xfrm>
        </p:spPr>
        <p:txBody>
          <a:bodyPr/>
          <a:lstStyle/>
          <a:p>
            <a:pPr lvl="0" algn="just">
              <a:lnSpc>
                <a:spcPct val="150000"/>
              </a:lnSpc>
            </a:pPr>
            <a:r>
              <a:rPr lang="en-US" altLang="zh-TW" dirty="0"/>
              <a:t>How to automatically </a:t>
            </a:r>
            <a:r>
              <a:rPr lang="en-US" altLang="zh-TW" dirty="0">
                <a:solidFill>
                  <a:srgbClr val="0000FF"/>
                </a:solidFill>
              </a:rPr>
              <a:t>identify the suitable issue reports </a:t>
            </a:r>
            <a:r>
              <a:rPr lang="en-US" altLang="zh-TW" dirty="0"/>
              <a:t>for the newcomer to fix?</a:t>
            </a:r>
          </a:p>
          <a:p>
            <a:pPr marL="0" lvl="0" indent="0" algn="just">
              <a:lnSpc>
                <a:spcPct val="150000"/>
              </a:lnSpc>
              <a:buNone/>
            </a:pPr>
            <a:endParaRPr lang="en-US" altLang="zh-TW" dirty="0"/>
          </a:p>
          <a:p>
            <a:pPr algn="just">
              <a:lnSpc>
                <a:spcPct val="150000"/>
              </a:lnSpc>
            </a:pPr>
            <a:r>
              <a:rPr lang="en-US" altLang="zh-TW" dirty="0"/>
              <a:t>How to automatically </a:t>
            </a:r>
            <a:r>
              <a:rPr lang="en-US" altLang="zh-TW" dirty="0">
                <a:solidFill>
                  <a:srgbClr val="0000FF"/>
                </a:solidFill>
              </a:rPr>
              <a:t>find</a:t>
            </a:r>
            <a:r>
              <a:rPr lang="zh-TW" altLang="en-US" dirty="0">
                <a:solidFill>
                  <a:srgbClr val="0000FF"/>
                </a:solidFill>
              </a:rPr>
              <a:t> </a:t>
            </a:r>
            <a:r>
              <a:rPr lang="en-US" altLang="zh-TW" dirty="0">
                <a:solidFill>
                  <a:srgbClr val="0000FF"/>
                </a:solidFill>
              </a:rPr>
              <a:t>appropriate mentors</a:t>
            </a:r>
            <a:r>
              <a:rPr lang="en-US" altLang="zh-TW" dirty="0"/>
              <a:t> to support the newcomer in fixing the issue report from the open-source software community?</a:t>
            </a:r>
            <a:endParaRPr lang="zh-TW" altLang="zh-TW" dirty="0"/>
          </a:p>
          <a:p>
            <a:pPr lvl="0"/>
            <a:endParaRPr lang="zh-TW" altLang="zh-TW" dirty="0"/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altLang="zh-TW" dirty="0"/>
              <a:t>   </a:t>
            </a:r>
            <a:fld id="{66C53FE0-DFDF-4122-A850-A5399E395ABE}" type="slidenum">
              <a:rPr lang="en-US" altLang="zh-TW" smtClean="0"/>
              <a:pPr>
                <a:defRPr/>
              </a:pPr>
              <a:t>4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15436931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68313" y="-26988"/>
            <a:ext cx="8229600" cy="1143001"/>
          </a:xfrm>
        </p:spPr>
        <p:txBody>
          <a:bodyPr wrap="square" anchor="ctr">
            <a:normAutofit/>
          </a:bodyPr>
          <a:lstStyle/>
          <a:p>
            <a:r>
              <a:rPr lang="en-US" altLang="zh-TW" dirty="0"/>
              <a:t>System Process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>
          <a:xfrm>
            <a:off x="2590800" y="6524625"/>
            <a:ext cx="2197100" cy="333375"/>
          </a:xfrm>
        </p:spPr>
        <p:txBody>
          <a:bodyPr wrap="square" anchor="t">
            <a:normAutofit/>
          </a:bodyPr>
          <a:lstStyle/>
          <a:p>
            <a:pPr>
              <a:spcAft>
                <a:spcPts val="600"/>
              </a:spcAft>
              <a:defRPr/>
            </a:pPr>
            <a:r>
              <a:rPr lang="en-US" altLang="zh-TW" dirty="0"/>
              <a:t>   </a:t>
            </a:r>
            <a:fld id="{66C53FE0-DFDF-4122-A850-A5399E395ABE}" type="slidenum">
              <a:rPr lang="en-US" altLang="zh-TW" smtClean="0"/>
              <a:pPr>
                <a:spcAft>
                  <a:spcPts val="600"/>
                </a:spcAft>
                <a:defRPr/>
              </a:pPr>
              <a:t>5</a:t>
            </a:fld>
            <a:endParaRPr lang="en-US" altLang="zh-TW"/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CBF52C91-EEDA-4D8A-9ABC-510C6D7AB3D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628800"/>
            <a:ext cx="9144000" cy="39964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31070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27CA76B7-9D64-4D88-962A-E05A5CD6AC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System Framework</a:t>
            </a:r>
            <a:endParaRPr lang="zh-TW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1376796E-88CA-48E8-8EC4-FD09D32231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altLang="zh-TW"/>
              <a:t>   </a:t>
            </a:r>
            <a:fld id="{66C53FE0-DFDF-4122-A850-A5399E395ABE}" type="slidenum">
              <a:rPr lang="en-US" altLang="zh-TW" smtClean="0"/>
              <a:pPr>
                <a:defRPr/>
              </a:pPr>
              <a:t>6</a:t>
            </a:fld>
            <a:endParaRPr lang="en-US" altLang="zh-TW"/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EB9E47F9-991B-49DE-B7D3-AFFD80023A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56140" y="1116013"/>
            <a:ext cx="5063519" cy="52683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34261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27CA76B7-9D64-4D88-962A-E05A5CD6AC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System Framework</a:t>
            </a:r>
            <a:endParaRPr lang="zh-TW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1376796E-88CA-48E8-8EC4-FD09D32231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altLang="zh-TW"/>
              <a:t>   </a:t>
            </a:r>
            <a:fld id="{66C53FE0-DFDF-4122-A850-A5399E395ABE}" type="slidenum">
              <a:rPr lang="en-US" altLang="zh-TW" smtClean="0"/>
              <a:pPr>
                <a:defRPr/>
              </a:pPr>
              <a:t>7</a:t>
            </a:fld>
            <a:endParaRPr lang="en-US" altLang="zh-TW"/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EB9E47F9-991B-49DE-B7D3-AFFD80023A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56140" y="1116013"/>
            <a:ext cx="5063519" cy="5268319"/>
          </a:xfrm>
          <a:prstGeom prst="rect">
            <a:avLst/>
          </a:prstGeom>
        </p:spPr>
      </p:pic>
      <p:sp>
        <p:nvSpPr>
          <p:cNvPr id="5" name="矩形 4">
            <a:extLst>
              <a:ext uri="{FF2B5EF4-FFF2-40B4-BE49-F238E27FC236}">
                <a16:creationId xmlns:a16="http://schemas.microsoft.com/office/drawing/2014/main" id="{9BA2A5F1-BFF5-4071-8FC7-EFA35D765D12}"/>
              </a:ext>
            </a:extLst>
          </p:cNvPr>
          <p:cNvSpPr/>
          <p:nvPr/>
        </p:nvSpPr>
        <p:spPr>
          <a:xfrm>
            <a:off x="3851920" y="1254201"/>
            <a:ext cx="3312368" cy="917645"/>
          </a:xfrm>
          <a:prstGeom prst="rect">
            <a:avLst/>
          </a:prstGeom>
          <a:solidFill>
            <a:srgbClr val="C00000">
              <a:alpha val="10000"/>
            </a:srgbClr>
          </a:solidFill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4144206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181DB559-CBD8-4D02-8DB4-8B007E38C3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Data Construction Module</a:t>
            </a:r>
            <a:endParaRPr lang="zh-TW" altLang="en-US" dirty="0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8B0FD218-D51B-4511-9A00-4E8504799A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en-US" altLang="zh-TW" dirty="0"/>
              <a:t>Data Collection (from  Mozilla project)</a:t>
            </a:r>
          </a:p>
          <a:p>
            <a:pPr lvl="1">
              <a:lnSpc>
                <a:spcPct val="150000"/>
              </a:lnSpc>
            </a:pPr>
            <a:r>
              <a:rPr lang="en-US" altLang="zh-TW" dirty="0"/>
              <a:t>Collect</a:t>
            </a:r>
            <a:r>
              <a:rPr lang="zh-TW" altLang="en-US" dirty="0"/>
              <a:t> </a:t>
            </a:r>
            <a:r>
              <a:rPr lang="en-US" altLang="zh-TW" dirty="0"/>
              <a:t>the labeled issue report dataset.</a:t>
            </a:r>
          </a:p>
          <a:p>
            <a:pPr lvl="1">
              <a:lnSpc>
                <a:spcPct val="150000"/>
              </a:lnSpc>
            </a:pPr>
            <a:r>
              <a:rPr lang="en-US" altLang="zh-TW" dirty="0"/>
              <a:t>Collect the contributor dataset.</a:t>
            </a:r>
          </a:p>
          <a:p>
            <a:pPr>
              <a:lnSpc>
                <a:spcPct val="150000"/>
              </a:lnSpc>
            </a:pPr>
            <a:r>
              <a:rPr lang="en-US" altLang="zh-TW" dirty="0"/>
              <a:t>Data Cleaning</a:t>
            </a:r>
          </a:p>
          <a:p>
            <a:pPr lvl="1">
              <a:lnSpc>
                <a:spcPct val="150000"/>
              </a:lnSpc>
            </a:pPr>
            <a:r>
              <a:rPr lang="en-US" altLang="zh-TW" dirty="0"/>
              <a:t>Discard non-English issue report.</a:t>
            </a:r>
          </a:p>
          <a:p>
            <a:pPr lvl="1">
              <a:lnSpc>
                <a:spcPct val="150000"/>
              </a:lnSpc>
            </a:pPr>
            <a:r>
              <a:rPr lang="en-US" altLang="zh-TW" dirty="0"/>
              <a:t>Remove incorrect or irrelevant data. </a:t>
            </a:r>
          </a:p>
          <a:p>
            <a:pPr>
              <a:lnSpc>
                <a:spcPct val="150000"/>
              </a:lnSpc>
            </a:pPr>
            <a:r>
              <a:rPr lang="en-US" altLang="zh-TW" dirty="0"/>
              <a:t>Data Preprocessing</a:t>
            </a:r>
          </a:p>
          <a:p>
            <a:pPr lvl="1">
              <a:lnSpc>
                <a:spcPct val="150000"/>
              </a:lnSpc>
            </a:pPr>
            <a:r>
              <a:rPr lang="en-US" altLang="zh-TW" dirty="0"/>
              <a:t>Remove punctuation.</a:t>
            </a:r>
          </a:p>
          <a:p>
            <a:pPr lvl="1">
              <a:lnSpc>
                <a:spcPct val="150000"/>
              </a:lnSpc>
            </a:pPr>
            <a:r>
              <a:rPr lang="en-US" altLang="zh-TW" dirty="0"/>
              <a:t>Convert to lower case, stemming and tokenization. </a:t>
            </a:r>
          </a:p>
          <a:p>
            <a:endParaRPr lang="zh-TW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164D18BD-4741-4D5D-8C2F-369B8CC1F5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altLang="zh-TW"/>
              <a:t>   </a:t>
            </a:r>
            <a:fld id="{66C53FE0-DFDF-4122-A850-A5399E395ABE}" type="slidenum">
              <a:rPr lang="en-US" altLang="zh-TW" smtClean="0"/>
              <a:pPr>
                <a:defRPr/>
              </a:pPr>
              <a:t>8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3399508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27CA76B7-9D64-4D88-962A-E05A5CD6AC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System Framework</a:t>
            </a:r>
            <a:endParaRPr lang="zh-TW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1376796E-88CA-48E8-8EC4-FD09D32231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altLang="zh-TW"/>
              <a:t>   </a:t>
            </a:r>
            <a:fld id="{66C53FE0-DFDF-4122-A850-A5399E395ABE}" type="slidenum">
              <a:rPr lang="en-US" altLang="zh-TW" smtClean="0"/>
              <a:pPr>
                <a:defRPr/>
              </a:pPr>
              <a:t>9</a:t>
            </a:fld>
            <a:endParaRPr lang="en-US" altLang="zh-TW"/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EB9E47F9-991B-49DE-B7D3-AFFD80023A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56140" y="1116013"/>
            <a:ext cx="5063519" cy="5268319"/>
          </a:xfrm>
          <a:prstGeom prst="rect">
            <a:avLst/>
          </a:prstGeom>
        </p:spPr>
      </p:pic>
      <p:sp>
        <p:nvSpPr>
          <p:cNvPr id="5" name="矩形 4">
            <a:extLst>
              <a:ext uri="{FF2B5EF4-FFF2-40B4-BE49-F238E27FC236}">
                <a16:creationId xmlns:a16="http://schemas.microsoft.com/office/drawing/2014/main" id="{9BA2A5F1-BFF5-4071-8FC7-EFA35D765D12}"/>
              </a:ext>
            </a:extLst>
          </p:cNvPr>
          <p:cNvSpPr/>
          <p:nvPr/>
        </p:nvSpPr>
        <p:spPr>
          <a:xfrm>
            <a:off x="3851920" y="2204864"/>
            <a:ext cx="3312368" cy="1440160"/>
          </a:xfrm>
          <a:prstGeom prst="rect">
            <a:avLst/>
          </a:prstGeom>
          <a:solidFill>
            <a:srgbClr val="C00000">
              <a:alpha val="10000"/>
            </a:srgbClr>
          </a:solidFill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236117255"/>
      </p:ext>
    </p:extLst>
  </p:cSld>
  <p:clrMapOvr>
    <a:masterClrMapping/>
  </p:clrMapOvr>
</p:sld>
</file>

<file path=ppt/theme/theme1.xml><?xml version="1.0" encoding="utf-8"?>
<a:theme xmlns:a="http://schemas.openxmlformats.org/drawingml/2006/main" name="SEAD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IEBI">
      <a:majorFont>
        <a:latin typeface="Arial"/>
        <a:ea typeface="標楷體"/>
        <a:cs typeface=""/>
      </a:majorFont>
      <a:minorFont>
        <a:latin typeface="Arial"/>
        <a:ea typeface="標楷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預設簡報設計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47404</TotalTime>
  <Words>4142</Words>
  <Application>Microsoft Office PowerPoint</Application>
  <PresentationFormat>如螢幕大小 (4:3)</PresentationFormat>
  <Paragraphs>420</Paragraphs>
  <Slides>30</Slides>
  <Notes>30</Notes>
  <HiddenSlides>0</HiddenSlides>
  <MMClips>0</MMClips>
  <ScaleCrop>false</ScaleCrop>
  <HeadingPairs>
    <vt:vector size="6" baseType="variant">
      <vt:variant>
        <vt:lpstr>使用字型</vt:lpstr>
      </vt:variant>
      <vt:variant>
        <vt:i4>4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30</vt:i4>
      </vt:variant>
    </vt:vector>
  </HeadingPairs>
  <TitlesOfParts>
    <vt:vector size="35" baseType="lpstr">
      <vt:lpstr>Arial</vt:lpstr>
      <vt:lpstr>Calibri</vt:lpstr>
      <vt:lpstr>Cambria Math</vt:lpstr>
      <vt:lpstr>Times New Roman</vt:lpstr>
      <vt:lpstr>SEAD</vt:lpstr>
      <vt:lpstr>A Deep Learning Approach for Task Detection and Mentor Recommendation Mechanism for Open Source Software Crowdsourcing</vt:lpstr>
      <vt:lpstr>Background</vt:lpstr>
      <vt:lpstr>Motivation</vt:lpstr>
      <vt:lpstr>Research Problems</vt:lpstr>
      <vt:lpstr>System Process</vt:lpstr>
      <vt:lpstr>System Framework</vt:lpstr>
      <vt:lpstr>System Framework</vt:lpstr>
      <vt:lpstr>Data Construction Module</vt:lpstr>
      <vt:lpstr>System Framework</vt:lpstr>
      <vt:lpstr>Issue Report Detection Module</vt:lpstr>
      <vt:lpstr>Issue Report Detection Module</vt:lpstr>
      <vt:lpstr>System Framework</vt:lpstr>
      <vt:lpstr> Contributor’s Pool Analysis Module</vt:lpstr>
      <vt:lpstr> Contributor’s Pool Analysis Module</vt:lpstr>
      <vt:lpstr> Contributor’s Pool Analysis Module</vt:lpstr>
      <vt:lpstr> Contributor’s Pool Analysis Module</vt:lpstr>
      <vt:lpstr> Contributor’s Pool Analysis Module</vt:lpstr>
      <vt:lpstr> Contributor’s Pool Analysis Module</vt:lpstr>
      <vt:lpstr> Contributor’s Pool Analysis Module</vt:lpstr>
      <vt:lpstr> Contributor’s Pool Analysis Module</vt:lpstr>
      <vt:lpstr> Contributor’s Pool Analysis Module</vt:lpstr>
      <vt:lpstr>System Framework</vt:lpstr>
      <vt:lpstr>Mentor Recommendation Engine Module</vt:lpstr>
      <vt:lpstr>Data Construction Module</vt:lpstr>
      <vt:lpstr>Data Construction Module</vt:lpstr>
      <vt:lpstr> Contributor’s Pool Analysis Module</vt:lpstr>
      <vt:lpstr>Evaluation of Recommendation Model</vt:lpstr>
      <vt:lpstr>Benchmark Selection</vt:lpstr>
      <vt:lpstr>Evaluation of Recommendation Model</vt:lpstr>
      <vt:lpstr>PowerPoint 簡報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Combining Mobile Intelligence with Formation Mechanism for Group Commerce 結合行動智慧之群體商務組構機制</dc:title>
  <dc:creator>DL</dc:creator>
  <cp:lastModifiedBy>IEBI</cp:lastModifiedBy>
  <cp:revision>2808</cp:revision>
  <cp:lastPrinted>2020-06-16T03:25:46Z</cp:lastPrinted>
  <dcterms:created xsi:type="dcterms:W3CDTF">2009-06-16T08:28:11Z</dcterms:created>
  <dcterms:modified xsi:type="dcterms:W3CDTF">2024-05-23T22:05:03Z</dcterms:modified>
</cp:coreProperties>
</file>