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33"/>
  </p:notesMasterIdLst>
  <p:handoutMasterIdLst>
    <p:handoutMasterId r:id="rId34"/>
  </p:handoutMasterIdLst>
  <p:sldIdLst>
    <p:sldId id="256" r:id="rId2"/>
    <p:sldId id="498" r:id="rId3"/>
    <p:sldId id="499" r:id="rId4"/>
    <p:sldId id="500" r:id="rId5"/>
    <p:sldId id="624" r:id="rId6"/>
    <p:sldId id="709" r:id="rId7"/>
    <p:sldId id="714" r:id="rId8"/>
    <p:sldId id="569" r:id="rId9"/>
    <p:sldId id="715" r:id="rId10"/>
    <p:sldId id="720" r:id="rId11"/>
    <p:sldId id="721" r:id="rId12"/>
    <p:sldId id="719" r:id="rId13"/>
    <p:sldId id="722" r:id="rId14"/>
    <p:sldId id="723" r:id="rId15"/>
    <p:sldId id="716" r:id="rId16"/>
    <p:sldId id="724" r:id="rId17"/>
    <p:sldId id="717" r:id="rId18"/>
    <p:sldId id="726" r:id="rId19"/>
    <p:sldId id="749" r:id="rId20"/>
    <p:sldId id="772" r:id="rId21"/>
    <p:sldId id="750" r:id="rId22"/>
    <p:sldId id="752" r:id="rId23"/>
    <p:sldId id="753" r:id="rId24"/>
    <p:sldId id="756" r:id="rId25"/>
    <p:sldId id="757" r:id="rId26"/>
    <p:sldId id="759" r:id="rId27"/>
    <p:sldId id="760" r:id="rId28"/>
    <p:sldId id="761" r:id="rId29"/>
    <p:sldId id="770" r:id="rId30"/>
    <p:sldId id="765" r:id="rId31"/>
    <p:sldId id="293" r:id="rId32"/>
  </p:sldIdLst>
  <p:sldSz cx="9144000" cy="6858000" type="screen4x3"/>
  <p:notesSz cx="6797675" cy="9874250"/>
  <p:defaultTextStyle>
    <a:defPPr>
      <a:defRPr lang="zh-TW"/>
    </a:defPPr>
    <a:lvl1pPr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yl" lastIdx="2" clrIdx="0"/>
  <p:cmAuthor id="2" name="Dong" initials="D" lastIdx="1" clrIdx="1">
    <p:extLst>
      <p:ext uri="{19B8F6BF-5375-455C-9EA6-DF929625EA0E}">
        <p15:presenceInfo xmlns:p15="http://schemas.microsoft.com/office/powerpoint/2012/main" userId="Dong"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4A4"/>
    <a:srgbClr val="E6E6E6"/>
    <a:srgbClr val="0000FF"/>
    <a:srgbClr val="FF0000"/>
    <a:srgbClr val="1F4E79"/>
    <a:srgbClr val="F29732"/>
    <a:srgbClr val="4F81BD"/>
    <a:srgbClr val="EDF070"/>
    <a:srgbClr val="EAE23A"/>
    <a:srgbClr val="F4E17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5758FB7-9AC5-4552-8A53-C91805E547FA}" styleName="佈景主題樣式 1 - 輔色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佈景主題樣式 1 - 輔色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A111915-BE36-4E01-A7E5-04B1672EAD32}" styleName="淺色樣式 2 - 輔色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2833802-FEF1-4C79-8D5D-14CF1EAF98D9}" styleName="淺色樣式 2 - 輔色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D113A9D2-9D6B-4929-AA2D-F23B5EE8CBE7}" styleName="佈景主題樣式 2 - 輔色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E25E649-3F16-4E02-A733-19D2CDBF48F0}" styleName="中等深淺樣式 3 - 輔色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27102A9-8310-4765-A935-A1911B00CA55}" styleName="淺色樣式 1 - 輔色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FABFCF23-3B69-468F-B69F-88F6DE6A72F2}" styleName="中等深淺樣式 1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DCAF9ED-07DC-4A11-8D7F-57B35C25682E}" styleName="中等深淺樣式 1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9CF1AB2-1976-4502-BF36-3FF5EA218861}" styleName="中等深淺樣式 4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93D81CF-94F2-401A-BA57-92F5A7B2D0C5}" styleName="中等深淺樣式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淺色樣式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9" autoAdjust="0"/>
    <p:restoredTop sz="78571" autoAdjust="0"/>
  </p:normalViewPr>
  <p:slideViewPr>
    <p:cSldViewPr>
      <p:cViewPr varScale="1">
        <p:scale>
          <a:sx n="113" d="100"/>
          <a:sy n="113" d="100"/>
        </p:scale>
        <p:origin x="1272" y="86"/>
      </p:cViewPr>
      <p:guideLst>
        <p:guide orient="horz" pos="2160"/>
        <p:guide pos="2880"/>
      </p:guideLst>
    </p:cSldViewPr>
  </p:slideViewPr>
  <p:notesTextViewPr>
    <p:cViewPr>
      <p:scale>
        <a:sx n="125" d="100"/>
        <a:sy n="125" d="100"/>
      </p:scale>
      <p:origin x="0" y="0"/>
    </p:cViewPr>
  </p:notesTextViewPr>
  <p:sorterViewPr>
    <p:cViewPr varScale="1">
      <p:scale>
        <a:sx n="1" d="1"/>
        <a:sy n="1" d="1"/>
      </p:scale>
      <p:origin x="0" y="0"/>
    </p:cViewPr>
  </p:sorterViewPr>
  <p:notesViewPr>
    <p:cSldViewPr>
      <p:cViewPr varScale="1">
        <p:scale>
          <a:sx n="81" d="100"/>
          <a:sy n="81" d="100"/>
        </p:scale>
        <p:origin x="3996"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0"/>
            <a:ext cx="2945341" cy="493080"/>
          </a:xfrm>
          <a:prstGeom prst="rect">
            <a:avLst/>
          </a:prstGeom>
        </p:spPr>
        <p:txBody>
          <a:bodyPr vert="horz" lIns="91440" tIns="45720" rIns="91440" bIns="45720" rtlCol="0"/>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3" name="日期版面配置區 2"/>
          <p:cNvSpPr>
            <a:spLocks noGrp="1"/>
          </p:cNvSpPr>
          <p:nvPr>
            <p:ph type="dt" sz="quarter" idx="1"/>
          </p:nvPr>
        </p:nvSpPr>
        <p:spPr>
          <a:xfrm>
            <a:off x="3850745" y="0"/>
            <a:ext cx="2945341" cy="493080"/>
          </a:xfrm>
          <a:prstGeom prst="rect">
            <a:avLst/>
          </a:prstGeom>
        </p:spPr>
        <p:txBody>
          <a:bodyPr vert="horz" lIns="91440" tIns="45720" rIns="91440" bIns="45720" rtlCol="0"/>
          <a:lstStyle>
            <a:lvl1pPr algn="r" eaLnBrk="1" fontAlgn="auto" hangingPunct="1">
              <a:spcBef>
                <a:spcPts val="0"/>
              </a:spcBef>
              <a:spcAft>
                <a:spcPts val="0"/>
              </a:spcAft>
              <a:defRPr kumimoji="0" sz="1200">
                <a:latin typeface="+mn-lt"/>
                <a:ea typeface="+mn-ea"/>
              </a:defRPr>
            </a:lvl1pPr>
          </a:lstStyle>
          <a:p>
            <a:pPr>
              <a:defRPr/>
            </a:pPr>
            <a:fld id="{6E129AE5-22D6-4364-AF55-6D330072A38D}" type="datetimeFigureOut">
              <a:rPr lang="zh-TW" altLang="en-US"/>
              <a:pPr>
                <a:defRPr/>
              </a:pPr>
              <a:t>2024/3/18</a:t>
            </a:fld>
            <a:endParaRPr lang="zh-TW" altLang="en-US"/>
          </a:p>
        </p:txBody>
      </p:sp>
      <p:sp>
        <p:nvSpPr>
          <p:cNvPr id="4" name="頁尾版面配置區 3"/>
          <p:cNvSpPr>
            <a:spLocks noGrp="1"/>
          </p:cNvSpPr>
          <p:nvPr>
            <p:ph type="ftr" sz="quarter" idx="2"/>
          </p:nvPr>
        </p:nvSpPr>
        <p:spPr>
          <a:xfrm>
            <a:off x="2" y="9379590"/>
            <a:ext cx="2945341" cy="493080"/>
          </a:xfrm>
          <a:prstGeom prst="rect">
            <a:avLst/>
          </a:prstGeom>
        </p:spPr>
        <p:txBody>
          <a:bodyPr vert="horz" lIns="91440" tIns="45720" rIns="91440" bIns="45720" rtlCol="0" anchor="b"/>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5" name="投影片編號版面配置區 4"/>
          <p:cNvSpPr>
            <a:spLocks noGrp="1"/>
          </p:cNvSpPr>
          <p:nvPr>
            <p:ph type="sldNum" sz="quarter" idx="3"/>
          </p:nvPr>
        </p:nvSpPr>
        <p:spPr>
          <a:xfrm>
            <a:off x="3850745" y="9379590"/>
            <a:ext cx="2945341" cy="493080"/>
          </a:xfrm>
          <a:prstGeom prst="rect">
            <a:avLst/>
          </a:prstGeom>
        </p:spPr>
        <p:txBody>
          <a:bodyPr vert="horz" wrap="square" lIns="91440" tIns="45720" rIns="91440" bIns="45720" numCol="1" anchor="b" anchorCtr="0" compatLnSpc="1">
            <a:prstTxWarp prst="textNoShape">
              <a:avLst/>
            </a:prstTxWarp>
          </a:bodyPr>
          <a:lstStyle>
            <a:lvl1pPr algn="r" eaLnBrk="1" hangingPunct="1">
              <a:defRPr kumimoji="0" sz="1200">
                <a:latin typeface="Calibri" panose="020F0502020204030204" pitchFamily="34" charset="0"/>
              </a:defRPr>
            </a:lvl1pPr>
          </a:lstStyle>
          <a:p>
            <a:pPr>
              <a:defRPr/>
            </a:pPr>
            <a:fld id="{0C70AFEF-A272-4789-8B70-4FBADF809093}" type="slidenum">
              <a:rPr lang="zh-TW" altLang="en-US"/>
              <a:pPr>
                <a:defRPr/>
              </a:pPr>
              <a:t>‹#›</a:t>
            </a:fld>
            <a:endParaRPr lang="zh-TW" altLang="en-US"/>
          </a:p>
        </p:txBody>
      </p:sp>
    </p:spTree>
    <p:extLst>
      <p:ext uri="{BB962C8B-B14F-4D97-AF65-F5344CB8AC3E}">
        <p14:creationId xmlns:p14="http://schemas.microsoft.com/office/powerpoint/2010/main" val="40012389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0"/>
            <a:ext cx="2945341" cy="493080"/>
          </a:xfrm>
          <a:prstGeom prst="rect">
            <a:avLst/>
          </a:prstGeom>
        </p:spPr>
        <p:txBody>
          <a:bodyPr vert="horz" lIns="91440" tIns="45720" rIns="91440" bIns="45720" rtlCol="0"/>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3" name="日期版面配置區 2"/>
          <p:cNvSpPr>
            <a:spLocks noGrp="1"/>
          </p:cNvSpPr>
          <p:nvPr>
            <p:ph type="dt" idx="1"/>
          </p:nvPr>
        </p:nvSpPr>
        <p:spPr>
          <a:xfrm>
            <a:off x="3850745" y="0"/>
            <a:ext cx="2945341" cy="493080"/>
          </a:xfrm>
          <a:prstGeom prst="rect">
            <a:avLst/>
          </a:prstGeom>
        </p:spPr>
        <p:txBody>
          <a:bodyPr vert="horz" lIns="91440" tIns="45720" rIns="91440" bIns="45720" rtlCol="0"/>
          <a:lstStyle>
            <a:lvl1pPr algn="r" eaLnBrk="1" fontAlgn="auto" hangingPunct="1">
              <a:spcBef>
                <a:spcPts val="0"/>
              </a:spcBef>
              <a:spcAft>
                <a:spcPts val="0"/>
              </a:spcAft>
              <a:defRPr kumimoji="0" sz="1200">
                <a:latin typeface="+mn-lt"/>
                <a:ea typeface="+mn-ea"/>
              </a:defRPr>
            </a:lvl1pPr>
          </a:lstStyle>
          <a:p>
            <a:pPr>
              <a:defRPr/>
            </a:pPr>
            <a:fld id="{C2F7F30A-5155-47F0-97B6-77DCA7142C37}" type="datetimeFigureOut">
              <a:rPr lang="zh-TW" altLang="en-US"/>
              <a:pPr>
                <a:defRPr/>
              </a:pPr>
              <a:t>2024/3/18</a:t>
            </a:fld>
            <a:endParaRPr lang="zh-TW" altLang="en-US"/>
          </a:p>
        </p:txBody>
      </p:sp>
      <p:sp>
        <p:nvSpPr>
          <p:cNvPr id="4" name="投影片圖像版面配置區 3"/>
          <p:cNvSpPr>
            <a:spLocks noGrp="1" noRot="1" noChangeAspect="1"/>
          </p:cNvSpPr>
          <p:nvPr>
            <p:ph type="sldImg" idx="2"/>
          </p:nvPr>
        </p:nvSpPr>
        <p:spPr>
          <a:xfrm>
            <a:off x="930275" y="739775"/>
            <a:ext cx="4937125" cy="3703638"/>
          </a:xfrm>
          <a:prstGeom prst="rect">
            <a:avLst/>
          </a:prstGeom>
          <a:noFill/>
          <a:ln w="12700">
            <a:solidFill>
              <a:prstClr val="black"/>
            </a:solidFill>
          </a:ln>
        </p:spPr>
        <p:txBody>
          <a:bodyPr vert="horz" lIns="91440" tIns="45720" rIns="91440" bIns="45720" rtlCol="0" anchor="ctr"/>
          <a:lstStyle/>
          <a:p>
            <a:pPr lvl="0"/>
            <a:endParaRPr lang="zh-TW" altLang="en-US" noProof="0"/>
          </a:p>
        </p:txBody>
      </p:sp>
      <p:sp>
        <p:nvSpPr>
          <p:cNvPr id="5" name="備忘稿版面配置區 4"/>
          <p:cNvSpPr>
            <a:spLocks noGrp="1"/>
          </p:cNvSpPr>
          <p:nvPr>
            <p:ph type="body" sz="quarter" idx="3"/>
          </p:nvPr>
        </p:nvSpPr>
        <p:spPr>
          <a:xfrm>
            <a:off x="679451" y="4690590"/>
            <a:ext cx="5438776" cy="4442464"/>
          </a:xfrm>
          <a:prstGeom prst="rect">
            <a:avLst/>
          </a:prstGeom>
        </p:spPr>
        <p:txBody>
          <a:bodyPr vert="horz" lIns="91440" tIns="45720" rIns="91440" bIns="45720" rtlCol="0">
            <a:normAutofit/>
          </a:bodyPr>
          <a:lstStyle/>
          <a:p>
            <a:pPr lvl="0"/>
            <a:r>
              <a:rPr lang="zh-TW" altLang="en-US" noProof="0"/>
              <a:t>按一下以編輯母片文字樣式</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6" name="頁尾版面配置區 5"/>
          <p:cNvSpPr>
            <a:spLocks noGrp="1"/>
          </p:cNvSpPr>
          <p:nvPr>
            <p:ph type="ftr" sz="quarter" idx="4"/>
          </p:nvPr>
        </p:nvSpPr>
        <p:spPr>
          <a:xfrm>
            <a:off x="2" y="9379590"/>
            <a:ext cx="2945341" cy="493080"/>
          </a:xfrm>
          <a:prstGeom prst="rect">
            <a:avLst/>
          </a:prstGeom>
        </p:spPr>
        <p:txBody>
          <a:bodyPr vert="horz" lIns="91440" tIns="45720" rIns="91440" bIns="45720" rtlCol="0" anchor="b"/>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7" name="投影片編號版面配置區 6"/>
          <p:cNvSpPr>
            <a:spLocks noGrp="1"/>
          </p:cNvSpPr>
          <p:nvPr>
            <p:ph type="sldNum" sz="quarter" idx="5"/>
          </p:nvPr>
        </p:nvSpPr>
        <p:spPr>
          <a:xfrm>
            <a:off x="3850745" y="9379590"/>
            <a:ext cx="2945341" cy="493080"/>
          </a:xfrm>
          <a:prstGeom prst="rect">
            <a:avLst/>
          </a:prstGeom>
        </p:spPr>
        <p:txBody>
          <a:bodyPr vert="horz" wrap="square" lIns="91440" tIns="45720" rIns="91440" bIns="45720" numCol="1" anchor="b" anchorCtr="0" compatLnSpc="1">
            <a:prstTxWarp prst="textNoShape">
              <a:avLst/>
            </a:prstTxWarp>
          </a:bodyPr>
          <a:lstStyle>
            <a:lvl1pPr algn="r" eaLnBrk="1" hangingPunct="1">
              <a:defRPr kumimoji="0" sz="1200">
                <a:latin typeface="Calibri" panose="020F0502020204030204" pitchFamily="34" charset="0"/>
              </a:defRPr>
            </a:lvl1pPr>
          </a:lstStyle>
          <a:p>
            <a:pPr>
              <a:defRPr/>
            </a:pPr>
            <a:fld id="{D4B07956-BC10-4EE7-B12A-0C719A5476FB}" type="slidenum">
              <a:rPr lang="zh-TW" altLang="en-US"/>
              <a:pPr>
                <a:defRPr/>
              </a:pPr>
              <a:t>‹#›</a:t>
            </a:fld>
            <a:endParaRPr lang="zh-TW" altLang="en-US"/>
          </a:p>
        </p:txBody>
      </p:sp>
    </p:spTree>
    <p:extLst>
      <p:ext uri="{BB962C8B-B14F-4D97-AF65-F5344CB8AC3E}">
        <p14:creationId xmlns:p14="http://schemas.microsoft.com/office/powerpoint/2010/main" val="30591331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TW" altLang="en-US" b="0" dirty="0"/>
              <a:t>各位口試委員們好，我是林東駿</a:t>
            </a:r>
            <a:endParaRPr lang="en-US" altLang="zh-TW" b="0" dirty="0"/>
          </a:p>
          <a:p>
            <a:r>
              <a:rPr lang="zh-TW" altLang="en-US" b="0" dirty="0"/>
              <a:t>我的</a:t>
            </a:r>
            <a:r>
              <a:rPr lang="zh-TW" altLang="en-US" dirty="0"/>
              <a:t>指導教授是李永銘 博士</a:t>
            </a:r>
          </a:p>
          <a:p>
            <a:endParaRPr lang="en-US" altLang="zh-TW" b="0" dirty="0"/>
          </a:p>
          <a:p>
            <a:r>
              <a:rPr lang="zh-TW" altLang="en-US" b="0" dirty="0"/>
              <a:t>我的論文題目是</a:t>
            </a:r>
            <a:r>
              <a:rPr lang="en" altLang="zh-TW" sz="1200" b="1" dirty="0"/>
              <a:t>MOOC</a:t>
            </a:r>
            <a:r>
              <a:rPr lang="zh-TW" altLang="en-US" sz="1200" b="1" dirty="0"/>
              <a:t>課程之社群推薦機制 </a:t>
            </a:r>
            <a:endParaRPr lang="en-US" altLang="zh-TW" sz="1200" b="1" dirty="0"/>
          </a:p>
          <a:p>
            <a:endParaRPr lang="zh-TW" altLang="en-US" dirty="0"/>
          </a:p>
        </p:txBody>
      </p:sp>
      <p:sp>
        <p:nvSpPr>
          <p:cNvPr id="512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4E7952A8-C899-4747-A8A3-97C330B93D55}" type="slidenum">
              <a:rPr kumimoji="0" lang="zh-TW" altLang="en-US" smtClean="0">
                <a:latin typeface="Calibri" panose="020F0502020204030204" pitchFamily="34" charset="0"/>
              </a:rPr>
              <a:pPr/>
              <a:t>1</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33307368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首先我們針對用戶過往的工作經驗以及目前的工作經驗中找出其產業類別，做為其感興趣的產業類別</a:t>
            </a:r>
            <a:endParaRPr kumimoji="1" lang="en-US" altLang="zh-TW" dirty="0"/>
          </a:p>
          <a:p>
            <a:endParaRPr kumimoji="1" lang="en-US" altLang="zh-TW" dirty="0"/>
          </a:p>
          <a:p>
            <a:r>
              <a:rPr kumimoji="1" lang="zh-TW" altLang="en-US" dirty="0"/>
              <a:t>再者，我們根據用戶的所追蹤的</a:t>
            </a:r>
            <a:r>
              <a:rPr kumimoji="1" lang="zh-TW" altLang="en-US" dirty="0">
                <a:solidFill>
                  <a:srgbClr val="FF0000"/>
                </a:solidFill>
              </a:rPr>
              <a:t>公司</a:t>
            </a:r>
            <a:r>
              <a:rPr kumimoji="1" lang="zh-TW" altLang="en-US" dirty="0"/>
              <a:t>中過濾掉不屬於用戶感興趣產業類別的公司</a:t>
            </a:r>
            <a:endParaRPr kumimoji="1"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10</a:t>
            </a:fld>
            <a:endParaRPr lang="zh-TW" altLang="en-US"/>
          </a:p>
        </p:txBody>
      </p:sp>
    </p:spTree>
    <p:extLst>
      <p:ext uri="{BB962C8B-B14F-4D97-AF65-F5344CB8AC3E}">
        <p14:creationId xmlns:p14="http://schemas.microsoft.com/office/powerpoint/2010/main" val="15270123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而用戶技能分析部分，分為兩部分，</a:t>
            </a:r>
            <a:endParaRPr kumimoji="1" lang="en-US" altLang="zh-TW" dirty="0"/>
          </a:p>
          <a:p>
            <a:r>
              <a:rPr kumimoji="1" lang="zh-TW" altLang="en-US" dirty="0"/>
              <a:t>首先基本技能即為用戶在個人列表中所列出的技能</a:t>
            </a:r>
            <a:endParaRPr kumimoji="1" lang="en-US" altLang="zh-TW" dirty="0"/>
          </a:p>
          <a:p>
            <a:endParaRPr kumimoji="1" lang="en-US" altLang="zh-TW" dirty="0"/>
          </a:p>
          <a:p>
            <a:r>
              <a:rPr kumimoji="1" lang="zh-TW" altLang="en-US" dirty="0"/>
              <a:t>而潛藏技能部分</a:t>
            </a:r>
            <a:endParaRPr kumimoji="1" lang="en-US" altLang="zh-TW" dirty="0"/>
          </a:p>
          <a:p>
            <a:r>
              <a:rPr kumimoji="1" lang="zh-TW" altLang="en-US" dirty="0"/>
              <a:t>我們可以由剛剛所整理出的用戶過往工作的行業類別，</a:t>
            </a:r>
            <a:endParaRPr kumimoji="1"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zh-TW" altLang="en-US" dirty="0"/>
              <a:t>並根據</a:t>
            </a:r>
            <a:r>
              <a:rPr kumimoji="1" lang="en-US" altLang="zh-TW" dirty="0"/>
              <a:t>LinkedIn</a:t>
            </a:r>
            <a:r>
              <a:rPr kumimoji="1" lang="zh-TW" altLang="en-US" dirty="0"/>
              <a:t>所提供的行業技能需求中，將其轉換為工作技能</a:t>
            </a:r>
            <a:endParaRPr kumimoji="1"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1"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zh-TW" altLang="en-US" dirty="0"/>
              <a:t>並在此將工作時間</a:t>
            </a:r>
            <a:r>
              <a:rPr lang="zh-TW" altLang="en-US" dirty="0"/>
              <a:t>正規化到</a:t>
            </a:r>
            <a:r>
              <a:rPr lang="en-US" altLang="zh-TW" dirty="0"/>
              <a:t>0</a:t>
            </a:r>
            <a:r>
              <a:rPr lang="zh-TW" altLang="en-US" dirty="0"/>
              <a:t> </a:t>
            </a:r>
            <a:r>
              <a:rPr lang="en-US" altLang="zh-TW" dirty="0"/>
              <a:t>1</a:t>
            </a:r>
            <a:r>
              <a:rPr lang="zh-TW" altLang="en-US" dirty="0"/>
              <a:t> 之間</a:t>
            </a:r>
            <a:r>
              <a:rPr kumimoji="1" lang="zh-TW" altLang="en-US" dirty="0"/>
              <a:t>來衡量每一項技能的熟悉程度。</a:t>
            </a:r>
            <a:endParaRPr kumimoji="1" lang="en-US" altLang="zh-TW" dirty="0"/>
          </a:p>
          <a:p>
            <a:r>
              <a:rPr kumimoji="1" lang="zh-TW" altLang="en-US" dirty="0"/>
              <a:t>此外，我們在此也從用戶所追蹤 感興趣產業類別的公司 去計算每一個行業的技能需求</a:t>
            </a:r>
            <a:endParaRPr kumimoji="1" lang="en-US" altLang="zh-TW" dirty="0"/>
          </a:p>
          <a:p>
            <a:r>
              <a:rPr kumimoji="1" lang="zh-TW" altLang="en-US" dirty="0"/>
              <a:t>，並根據不同技能的出現次數來計算技能的需求程度。</a:t>
            </a:r>
            <a:endParaRPr kumimoji="1" lang="en-US" altLang="zh-TW" dirty="0"/>
          </a:p>
          <a:p>
            <a:r>
              <a:rPr kumimoji="1" lang="zh-TW" altLang="en-US" dirty="0"/>
              <a:t>從而由用戶興趣提取出用戶對於每一項技能的需求程度。</a:t>
            </a:r>
            <a:endParaRPr kumimoji="1" lang="en-US" altLang="zh-TW" dirty="0"/>
          </a:p>
          <a:p>
            <a:endParaRPr kumimoji="1" lang="zh-TW" altLang="en-US"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11</a:t>
            </a:fld>
            <a:endParaRPr lang="zh-TW" altLang="en-US"/>
          </a:p>
        </p:txBody>
      </p:sp>
    </p:spTree>
    <p:extLst>
      <p:ext uri="{BB962C8B-B14F-4D97-AF65-F5344CB8AC3E}">
        <p14:creationId xmlns:p14="http://schemas.microsoft.com/office/powerpoint/2010/main" val="656632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第三部分為課程分析區塊</a:t>
            </a: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12</a:t>
            </a:fld>
            <a:endParaRPr lang="zh-TW" altLang="en-US"/>
          </a:p>
        </p:txBody>
      </p:sp>
    </p:spTree>
    <p:extLst>
      <p:ext uri="{BB962C8B-B14F-4D97-AF65-F5344CB8AC3E}">
        <p14:creationId xmlns:p14="http://schemas.microsoft.com/office/powerpoint/2010/main" val="21036833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首先是有關於課程內容文字分析的部分</a:t>
            </a:r>
            <a:endParaRPr lang="en-US" altLang="zh-TW" dirty="0"/>
          </a:p>
          <a:p>
            <a:endParaRPr lang="en-US" altLang="zh-TW" dirty="0"/>
          </a:p>
          <a:p>
            <a:r>
              <a:rPr lang="zh-TW" altLang="en-US" dirty="0">
                <a:highlight>
                  <a:srgbClr val="FFFF00"/>
                </a:highlight>
              </a:rPr>
              <a:t>我們使用</a:t>
            </a:r>
            <a:r>
              <a:rPr lang="en-US" altLang="zh-TW" dirty="0">
                <a:highlight>
                  <a:srgbClr val="FFFF00"/>
                </a:highlight>
              </a:rPr>
              <a:t>unigram </a:t>
            </a:r>
            <a:r>
              <a:rPr lang="zh-TW" altLang="en-US" dirty="0">
                <a:highlight>
                  <a:srgbClr val="FFFF00"/>
                </a:highlight>
              </a:rPr>
              <a:t>將課程內容作分解</a:t>
            </a:r>
            <a:endParaRPr lang="en-US" altLang="zh-TW" dirty="0">
              <a:highlight>
                <a:srgbClr val="FFFF00"/>
              </a:highlight>
            </a:endParaRPr>
          </a:p>
          <a:p>
            <a:r>
              <a:rPr lang="zh-TW" altLang="en-US" dirty="0"/>
              <a:t>並將之應用於</a:t>
            </a:r>
            <a:r>
              <a:rPr lang="en-US" altLang="zh-TW" dirty="0"/>
              <a:t>TFIDF</a:t>
            </a:r>
            <a:r>
              <a:rPr lang="zh-TW" altLang="en-US" dirty="0"/>
              <a:t> 以及 </a:t>
            </a:r>
            <a:r>
              <a:rPr lang="en-US" altLang="zh-TW" dirty="0"/>
              <a:t>Jaccard similarity. </a:t>
            </a:r>
          </a:p>
          <a:p>
            <a:endParaRPr lang="en-US" altLang="zh-TW" dirty="0"/>
          </a:p>
          <a:p>
            <a:pPr algn="l"/>
            <a:r>
              <a:rPr lang="zh-TW" altLang="en-US" dirty="0"/>
              <a:t>此處的</a:t>
            </a:r>
            <a:r>
              <a:rPr lang="en-US" altLang="zh-TW" dirty="0"/>
              <a:t>Score</a:t>
            </a:r>
            <a:r>
              <a:rPr lang="zh-TW" altLang="en-US" dirty="0"/>
              <a:t>計算是透過比較用戶的不同技能（像是基本技能，工作技能或是感興趣技能）對於課程內容描述的相似程度</a:t>
            </a:r>
            <a:r>
              <a:rPr lang="en-US" altLang="zh-TW" dirty="0"/>
              <a:t>)</a:t>
            </a:r>
          </a:p>
          <a:p>
            <a:endParaRPr lang="en-US" altLang="zh-TW" dirty="0"/>
          </a:p>
          <a:p>
            <a:r>
              <a:rPr lang="zh-TW" altLang="en-US" dirty="0"/>
              <a:t>而</a:t>
            </a:r>
            <a:r>
              <a:rPr lang="en-US" altLang="zh-TW" dirty="0"/>
              <a:t>Tag Score</a:t>
            </a:r>
            <a:r>
              <a:rPr lang="zh-TW" altLang="en-US" dirty="0"/>
              <a:t>計算是課程所要教授的技能與用戶需要的技能做比對，來計算該課程與用戶需求的媒合程度。</a:t>
            </a:r>
            <a:endParaRPr lang="en-US" altLang="zh-TW" dirty="0"/>
          </a:p>
          <a:p>
            <a:endParaRPr kumimoji="1" lang="zh-TW" altLang="en-US"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13</a:t>
            </a:fld>
            <a:endParaRPr lang="zh-TW" altLang="en-US"/>
          </a:p>
        </p:txBody>
      </p:sp>
    </p:spTree>
    <p:extLst>
      <p:ext uri="{BB962C8B-B14F-4D97-AF65-F5344CB8AC3E}">
        <p14:creationId xmlns:p14="http://schemas.microsoft.com/office/powerpoint/2010/main" val="31954804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而互動方面</a:t>
            </a:r>
            <a:endParaRPr kumimoji="1" lang="en-US" altLang="zh-TW" dirty="0"/>
          </a:p>
          <a:p>
            <a:endParaRPr kumimoji="1" lang="en-US" altLang="zh-TW" dirty="0"/>
          </a:p>
          <a:p>
            <a:r>
              <a:rPr kumimoji="1" lang="zh-TW" altLang="en-US" dirty="0"/>
              <a:t>我們根據平台上的情感極性來計算用戶討論程度對於其他學習者的影響</a:t>
            </a:r>
            <a:endParaRPr kumimoji="1"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我們針對文字中正向與負向的文字來給出一個分數來當作課程互動的極性分數</a:t>
            </a:r>
            <a:endParaRPr lang="en-US" altLang="zh-TW" dirty="0"/>
          </a:p>
          <a:p>
            <a:endParaRPr kumimoji="1" lang="en-US" altLang="zh-TW" dirty="0"/>
          </a:p>
          <a:p>
            <a:endParaRPr lang="en-US" altLang="zh-TW" dirty="0"/>
          </a:p>
          <a:p>
            <a:r>
              <a:rPr lang="zh-TW" altLang="en-US" dirty="0"/>
              <a:t>而課程討論程度也是吸引用戶的一項特徵，因此我們將每一堂課程的留言數作正規化作為其討論程度</a:t>
            </a:r>
            <a:endParaRPr lang="en-US" altLang="zh-TW" dirty="0"/>
          </a:p>
          <a:p>
            <a:endParaRPr lang="en-US" altLang="zh-TW" dirty="0"/>
          </a:p>
          <a:p>
            <a:r>
              <a:rPr lang="zh-TW" altLang="en-US" dirty="0"/>
              <a:t>而原有的課程平台中充斥著大量</a:t>
            </a:r>
            <a:r>
              <a:rPr lang="en-US" altLang="zh-TW" dirty="0"/>
              <a:t>4-5</a:t>
            </a:r>
            <a:r>
              <a:rPr lang="zh-TW" altLang="en-US" dirty="0"/>
              <a:t>星的評價，無法協作用戶判斷，</a:t>
            </a:r>
            <a:endParaRPr lang="en-US" altLang="zh-TW" dirty="0"/>
          </a:p>
          <a:p>
            <a:r>
              <a:rPr lang="zh-TW" altLang="en-US" dirty="0"/>
              <a:t>因此我們在此透過    該課程學習者中   喜歡該課程的數量  來計算課程的受歡迎程度，以作為更客觀的判斷依據。</a:t>
            </a: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14</a:t>
            </a:fld>
            <a:endParaRPr lang="zh-TW" altLang="en-US"/>
          </a:p>
        </p:txBody>
      </p:sp>
    </p:spTree>
    <p:extLst>
      <p:ext uri="{BB962C8B-B14F-4D97-AF65-F5344CB8AC3E}">
        <p14:creationId xmlns:p14="http://schemas.microsoft.com/office/powerpoint/2010/main" val="40658671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接下來是計算社群影響力區塊 </a:t>
            </a: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15</a:t>
            </a:fld>
            <a:endParaRPr lang="zh-TW" altLang="en-US"/>
          </a:p>
        </p:txBody>
      </p:sp>
    </p:spTree>
    <p:extLst>
      <p:ext uri="{BB962C8B-B14F-4D97-AF65-F5344CB8AC3E}">
        <p14:creationId xmlns:p14="http://schemas.microsoft.com/office/powerpoint/2010/main" val="13539564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en-US" altLang="zh-TW" dirty="0"/>
              <a:t>Skill Endorsement </a:t>
            </a:r>
            <a:r>
              <a:rPr kumimoji="1" lang="zh-TW" altLang="en-US" dirty="0"/>
              <a:t>部分是針對</a:t>
            </a:r>
            <a:r>
              <a:rPr kumimoji="1" lang="en-US" altLang="zh-TW" dirty="0"/>
              <a:t>LinkedIn</a:t>
            </a:r>
            <a:r>
              <a:rPr kumimoji="1" lang="zh-TW" altLang="en-US" dirty="0"/>
              <a:t>中的各能技能被其過去的朋友或是同事 所認可的技能程度</a:t>
            </a:r>
            <a:endParaRPr kumimoji="1" lang="en-US" altLang="zh-TW" dirty="0"/>
          </a:p>
          <a:p>
            <a:r>
              <a:rPr kumimoji="1" lang="zh-TW" altLang="en-US" dirty="0"/>
              <a:t>我們可以透過將其正規化來了解用戶的基本技能中每一項技能的熟悉程度。</a:t>
            </a:r>
            <a:endParaRPr kumimoji="1" lang="en-US" altLang="zh-TW" dirty="0"/>
          </a:p>
          <a:p>
            <a:endParaRPr kumimoji="1" lang="en-US" altLang="zh-TW" dirty="0"/>
          </a:p>
          <a:p>
            <a:r>
              <a:rPr kumimoji="1" lang="zh-TW" altLang="en-US" dirty="0"/>
              <a:t>而課程影響分數的部分</a:t>
            </a:r>
            <a:endParaRPr kumimoji="1" lang="en-US" altLang="zh-TW" dirty="0"/>
          </a:p>
          <a:p>
            <a:endParaRPr kumimoji="1" lang="en-US" altLang="zh-TW" dirty="0"/>
          </a:p>
          <a:p>
            <a:r>
              <a:rPr kumimoji="1" lang="zh-TW" altLang="en-US" dirty="0"/>
              <a:t>我們透過上一節所計算的課程互動部分來做加權。去計算課程影響分數。</a:t>
            </a:r>
            <a:endParaRPr kumimoji="1" lang="en-US" altLang="zh-TW" dirty="0"/>
          </a:p>
          <a:p>
            <a:endParaRPr kumimoji="1" lang="en-US" altLang="zh-TW" dirty="0"/>
          </a:p>
          <a:p>
            <a:endParaRPr kumimoji="1" lang="zh-TW" altLang="en-US"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16</a:t>
            </a:fld>
            <a:endParaRPr lang="zh-TW" altLang="en-US"/>
          </a:p>
        </p:txBody>
      </p:sp>
    </p:spTree>
    <p:extLst>
      <p:ext uri="{BB962C8B-B14F-4D97-AF65-F5344CB8AC3E}">
        <p14:creationId xmlns:p14="http://schemas.microsoft.com/office/powerpoint/2010/main" val="29475767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最後是第五個區塊</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我們結合用戶的個人偏好與社群趨勢來進行推薦</a:t>
            </a:r>
            <a:endParaRPr lang="en-US"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17</a:t>
            </a:fld>
            <a:endParaRPr lang="zh-TW" altLang="en-US"/>
          </a:p>
        </p:txBody>
      </p:sp>
    </p:spTree>
    <p:extLst>
      <p:ext uri="{BB962C8B-B14F-4D97-AF65-F5344CB8AC3E}">
        <p14:creationId xmlns:p14="http://schemas.microsoft.com/office/powerpoint/2010/main" val="20066286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首先對於我們要計算用戶對於每堂課程的偏好</a:t>
            </a:r>
            <a:endParaRPr kumimoji="1" lang="en-US" altLang="zh-TW" dirty="0"/>
          </a:p>
          <a:p>
            <a:endParaRPr kumimoji="1" lang="en-US" altLang="zh-TW" dirty="0"/>
          </a:p>
          <a:p>
            <a:r>
              <a:rPr kumimoji="1" lang="zh-TW" altLang="en-US" dirty="0"/>
              <a:t>我們根據用戶 感興趣技能 工作技能 基本技能</a:t>
            </a:r>
            <a:endParaRPr kumimoji="1" lang="en-US" altLang="zh-TW" dirty="0"/>
          </a:p>
          <a:p>
            <a:r>
              <a:rPr kumimoji="1" lang="zh-TW" altLang="en-US" dirty="0"/>
              <a:t>每一個種類中的  每一項技能  對於課程內容描述 的相似度 分別乘上 權重 並加總作為用戶偏好部分</a:t>
            </a:r>
            <a:endParaRPr kumimoji="1" lang="en-US" altLang="zh-TW" dirty="0"/>
          </a:p>
          <a:p>
            <a:endParaRPr kumimoji="1" lang="en-US" altLang="zh-TW" dirty="0"/>
          </a:p>
          <a:p>
            <a:r>
              <a:rPr kumimoji="1" lang="zh-TW" altLang="en-US" dirty="0"/>
              <a:t>而最後，我們結合前面所計算的</a:t>
            </a:r>
            <a:r>
              <a:rPr kumimoji="1" lang="en-US" altLang="zh-TW" dirty="0"/>
              <a:t> Tag Score</a:t>
            </a:r>
            <a:r>
              <a:rPr kumimoji="1" lang="zh-TW" altLang="en-US" dirty="0"/>
              <a:t>和 </a:t>
            </a:r>
            <a:r>
              <a:rPr kumimoji="1" lang="en-US" altLang="zh-TW" dirty="0" err="1"/>
              <a:t>Course_Influence</a:t>
            </a:r>
            <a:r>
              <a:rPr kumimoji="1" lang="en-US" altLang="zh-TW" dirty="0"/>
              <a:t> Score</a:t>
            </a:r>
            <a:r>
              <a:rPr kumimoji="1" lang="zh-TW" altLang="en-US" dirty="0"/>
              <a:t>做總和</a:t>
            </a:r>
            <a:endParaRPr kumimoji="1" lang="en-US" altLang="zh-TW" dirty="0"/>
          </a:p>
          <a:p>
            <a:r>
              <a:rPr kumimoji="1" lang="zh-TW" altLang="en-US" dirty="0"/>
              <a:t>來進行推薦</a:t>
            </a: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18</a:t>
            </a:fld>
            <a:endParaRPr lang="zh-TW" altLang="en-US"/>
          </a:p>
        </p:txBody>
      </p:sp>
    </p:spTree>
    <p:extLst>
      <p:ext uri="{BB962C8B-B14F-4D97-AF65-F5344CB8AC3E}">
        <p14:creationId xmlns:p14="http://schemas.microsoft.com/office/powerpoint/2010/main" val="17327038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在資料來源部分，</a:t>
            </a:r>
            <a:endParaRPr lang="en-US" altLang="zh-TW" dirty="0"/>
          </a:p>
          <a:p>
            <a:r>
              <a:rPr lang="zh-TW" altLang="en-US" dirty="0"/>
              <a:t>我們選用</a:t>
            </a:r>
            <a:r>
              <a:rPr lang="en-US" altLang="zh-TW" dirty="0"/>
              <a:t>LinkedIn</a:t>
            </a:r>
            <a:r>
              <a:rPr lang="zh-TW" altLang="en-US" dirty="0"/>
              <a:t>以集</a:t>
            </a:r>
            <a:r>
              <a:rPr lang="en-US" altLang="zh-TW" dirty="0"/>
              <a:t>LinkedIn Learning</a:t>
            </a:r>
            <a:r>
              <a:rPr lang="zh-TW" altLang="en-US" dirty="0"/>
              <a:t>作為平台是由於其假帳戶資料較少，可信度較高</a:t>
            </a:r>
            <a:endParaRPr lang="en-US" altLang="zh-TW" dirty="0"/>
          </a:p>
          <a:p>
            <a:r>
              <a:rPr lang="en-US" altLang="zh-TW" dirty="0"/>
              <a:t>LinkedIn</a:t>
            </a:r>
            <a:r>
              <a:rPr lang="zh-TW" altLang="en-US" dirty="0"/>
              <a:t>還是求職平台，我們可以根據從其追蹤項目中提取其感興趣的公司</a:t>
            </a:r>
            <a:endParaRPr lang="en-US" altLang="zh-TW" dirty="0"/>
          </a:p>
          <a:p>
            <a:endParaRPr lang="en-US" altLang="zh-TW" dirty="0"/>
          </a:p>
          <a:p>
            <a:r>
              <a:rPr lang="zh-TW" altLang="en-US" dirty="0"/>
              <a:t>其中，我們選擇</a:t>
            </a:r>
            <a:r>
              <a:rPr lang="en-US" altLang="zh-TW" dirty="0"/>
              <a:t>LinkedIn Learning</a:t>
            </a:r>
            <a:r>
              <a:rPr lang="zh-TW" altLang="en-US" dirty="0"/>
              <a:t>的關鍵因素是</a:t>
            </a:r>
            <a:endParaRPr lang="en-US" altLang="zh-TW" dirty="0"/>
          </a:p>
          <a:p>
            <a:r>
              <a:rPr lang="zh-TW" altLang="en-US" dirty="0"/>
              <a:t>其為一種將社交媒體和在線課程結合在一起的</a:t>
            </a:r>
            <a:r>
              <a:rPr lang="en-US" altLang="zh-TW" dirty="0"/>
              <a:t>MOOC</a:t>
            </a:r>
            <a:r>
              <a:rPr lang="zh-TW" altLang="en-US" dirty="0"/>
              <a:t>，用戶可以在</a:t>
            </a:r>
            <a:r>
              <a:rPr lang="en-US" altLang="zh-TW" dirty="0"/>
              <a:t>MOOC</a:t>
            </a:r>
            <a:r>
              <a:rPr lang="zh-TW" altLang="en-US" dirty="0"/>
              <a:t>上自由拜訪其他人的</a:t>
            </a:r>
            <a:r>
              <a:rPr lang="en-US" altLang="zh-TW" dirty="0"/>
              <a:t>LinkedIn</a:t>
            </a:r>
            <a:r>
              <a:rPr lang="zh-TW" altLang="en-US" dirty="0"/>
              <a:t>。</a:t>
            </a:r>
            <a:endParaRPr lang="en-US" altLang="zh-TW" dirty="0"/>
          </a:p>
          <a:p>
            <a:endParaRPr lang="en-US" altLang="zh-TW" dirty="0"/>
          </a:p>
          <a:p>
            <a:r>
              <a:rPr lang="zh-TW" altLang="en-US" dirty="0"/>
              <a:t>我們爬取已經有在使用</a:t>
            </a:r>
            <a:r>
              <a:rPr lang="en-US" altLang="zh-TW" dirty="0"/>
              <a:t> LinkedIn</a:t>
            </a:r>
            <a:r>
              <a:rPr lang="zh-TW" altLang="en-US" dirty="0"/>
              <a:t> </a:t>
            </a:r>
            <a:r>
              <a:rPr lang="en-US" altLang="zh-TW" dirty="0"/>
              <a:t>Learning </a:t>
            </a:r>
            <a:r>
              <a:rPr lang="zh-TW" altLang="en-US" dirty="0"/>
              <a:t>的用戶的</a:t>
            </a:r>
            <a:r>
              <a:rPr lang="en-US" altLang="zh-TW" dirty="0"/>
              <a:t>LinkedIn </a:t>
            </a:r>
            <a:r>
              <a:rPr lang="zh-TW" altLang="en-US" dirty="0"/>
              <a:t>個人資料</a:t>
            </a:r>
            <a:endParaRPr lang="en-US" altLang="zh-TW" dirty="0"/>
          </a:p>
          <a:p>
            <a:r>
              <a:rPr lang="zh-TW" altLang="en-US" dirty="0"/>
              <a:t>而再刪除</a:t>
            </a:r>
            <a:r>
              <a:rPr lang="zh-CN" altLang="en-US" dirty="0"/>
              <a:t>非英</a:t>
            </a:r>
            <a:r>
              <a:rPr lang="zh-TW" altLang="en-US" dirty="0"/>
              <a:t>語系用戶</a:t>
            </a:r>
            <a:r>
              <a:rPr lang="zh-CN" altLang="en-US" dirty="0"/>
              <a:t>與</a:t>
            </a:r>
            <a:r>
              <a:rPr lang="zh-TW" altLang="en-US" dirty="0"/>
              <a:t>資料為空的用戶後</a:t>
            </a:r>
            <a:endParaRPr lang="en-US" altLang="zh-TW" dirty="0"/>
          </a:p>
          <a:p>
            <a:endParaRPr lang="en-US" altLang="zh-TW" dirty="0"/>
          </a:p>
          <a:p>
            <a:r>
              <a:rPr lang="zh-TW" altLang="en-US" dirty="0"/>
              <a:t>我們的資料剩下</a:t>
            </a:r>
            <a:r>
              <a:rPr lang="en-US" altLang="zh-TW" dirty="0"/>
              <a:t>3019</a:t>
            </a:r>
            <a:r>
              <a:rPr lang="zh-TW" altLang="en-US" dirty="0"/>
              <a:t>位用戶以及過去較熱門的</a:t>
            </a:r>
            <a:r>
              <a:rPr lang="en-US" altLang="zh-TW" dirty="0"/>
              <a:t>100</a:t>
            </a:r>
            <a:r>
              <a:rPr lang="zh-TW" altLang="en-US" dirty="0"/>
              <a:t>堂課程來進行分析</a:t>
            </a:r>
            <a:endParaRPr lang="en-US" altLang="zh-CN" dirty="0"/>
          </a:p>
          <a:p>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19</a:t>
            </a:fld>
            <a:endParaRPr lang="zh-TW" altLang="en-US"/>
          </a:p>
        </p:txBody>
      </p:sp>
    </p:spTree>
    <p:extLst>
      <p:ext uri="{BB962C8B-B14F-4D97-AF65-F5344CB8AC3E}">
        <p14:creationId xmlns:p14="http://schemas.microsoft.com/office/powerpoint/2010/main" val="42913493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現代人的生活日漸忙碌，然而隨著科技的發展，我們獲得知識與學習的方式也發生了變化，大規模開放在線課程 </a:t>
            </a:r>
            <a:r>
              <a:rPr lang="en-US" altLang="zh-TW" dirty="0"/>
              <a:t>(MOOC) </a:t>
            </a:r>
            <a:r>
              <a:rPr lang="zh-TW" altLang="en-US" dirty="0"/>
              <a:t>在過去幾年變得非常流行。</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dirty="0"/>
              <a:t>MOOC</a:t>
            </a:r>
            <a:r>
              <a:rPr lang="zh-TW" altLang="en-US" dirty="0"/>
              <a:t>平台之一的</a:t>
            </a:r>
            <a:r>
              <a:rPr lang="en-US" altLang="zh-TW" dirty="0" err="1"/>
              <a:t>Couresra</a:t>
            </a:r>
            <a:r>
              <a:rPr lang="zh-TW" altLang="en-US" dirty="0"/>
              <a:t>，其學習者從</a:t>
            </a:r>
            <a:r>
              <a:rPr lang="en-US" altLang="zh-TW" dirty="0"/>
              <a:t>2019</a:t>
            </a:r>
            <a:r>
              <a:rPr lang="zh-TW" altLang="en-US" dirty="0"/>
              <a:t>年的</a:t>
            </a:r>
            <a:r>
              <a:rPr lang="en-US" altLang="zh-TW" dirty="0"/>
              <a:t>4500</a:t>
            </a:r>
            <a:r>
              <a:rPr lang="zh-TW" altLang="en-US" dirty="0"/>
              <a:t>萬增加到</a:t>
            </a:r>
            <a:r>
              <a:rPr lang="en-US" altLang="zh-TW" dirty="0"/>
              <a:t>2020</a:t>
            </a:r>
            <a:r>
              <a:rPr lang="zh-TW" altLang="en-US" dirty="0"/>
              <a:t>年的</a:t>
            </a:r>
            <a:r>
              <a:rPr lang="en-US" altLang="zh-TW" dirty="0"/>
              <a:t>7500</a:t>
            </a:r>
            <a:r>
              <a:rPr lang="zh-TW" altLang="en-US" dirty="0"/>
              <a:t>萬，用戶比例增長了</a:t>
            </a:r>
            <a:r>
              <a:rPr lang="en-US" altLang="zh-TW" dirty="0"/>
              <a:t>66</a:t>
            </a:r>
            <a:r>
              <a:rPr lang="zh-TW" altLang="en-US" dirty="0"/>
              <a:t>％，</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證實了</a:t>
            </a:r>
            <a:r>
              <a:rPr lang="en-US" altLang="zh-TW" dirty="0"/>
              <a:t>MOOC</a:t>
            </a:r>
            <a:r>
              <a:rPr lang="zh-TW" altLang="en-US" dirty="0"/>
              <a:t>的出現大大改變了我們的學習環境，這已經成為一種趨勢</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dirty="0"/>
              <a:t>MOOC</a:t>
            </a:r>
            <a:r>
              <a:rPr lang="zh-TW" altLang="en-US" dirty="0"/>
              <a:t>為一種</a:t>
            </a:r>
            <a:r>
              <a:rPr lang="en-US" altLang="zh-TW" dirty="0"/>
              <a:t>Open Source</a:t>
            </a:r>
            <a:r>
              <a:rPr lang="zh-TW" altLang="en-US" dirty="0"/>
              <a:t>的學習方式，其精神在於開放以及共享，讓來自世界各地的人們都能獲得新的知識與技能。</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隨著</a:t>
            </a:r>
            <a:r>
              <a:rPr lang="en-US" altLang="zh-TW" dirty="0"/>
              <a:t>MOOC</a:t>
            </a:r>
            <a:r>
              <a:rPr lang="zh-TW" altLang="en-US" dirty="0"/>
              <a:t>的迅速發展，已經約有</a:t>
            </a:r>
            <a:r>
              <a:rPr lang="en-US" altLang="zh-TW" dirty="0"/>
              <a:t>33%</a:t>
            </a:r>
            <a:r>
              <a:rPr lang="zh-TW" altLang="en-US" dirty="0"/>
              <a:t>的學習者是透過完成</a:t>
            </a:r>
            <a:r>
              <a:rPr lang="en-US" altLang="zh-TW" dirty="0"/>
              <a:t>MOOC</a:t>
            </a:r>
            <a:r>
              <a:rPr lang="zh-TW" altLang="en-US" dirty="0"/>
              <a:t>課程找到新工作。</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然而</a:t>
            </a:r>
            <a:r>
              <a:rPr lang="en-US" altLang="zh-TW" dirty="0"/>
              <a:t>MOOC</a:t>
            </a:r>
            <a:r>
              <a:rPr lang="zh-TW" altLang="en-US" dirty="0"/>
              <a:t> 課程的完成率卻低於</a:t>
            </a:r>
            <a:r>
              <a:rPr lang="en-US" altLang="zh-TW" dirty="0"/>
              <a:t>15%</a:t>
            </a:r>
            <a:r>
              <a:rPr lang="zh-TW" altLang="en-US" dirty="0"/>
              <a:t>。</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因為在於學習中，技術的有用性和使用性決定了學習的持續性，代表學習者對於課程知識的要求。</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而</a:t>
            </a:r>
            <a:r>
              <a:rPr lang="en-US" altLang="zh-TW" dirty="0"/>
              <a:t>MOOC</a:t>
            </a:r>
            <a:r>
              <a:rPr lang="zh-TW" altLang="en-US" dirty="0"/>
              <a:t>的課程眾多，搜尋時間成本龐大，且用戶需求皆不相同，現有平台無法了解每位用戶的需要，導致課程完成率不高。</a:t>
            </a:r>
            <a:endParaRPr lang="en-US" altLang="zh-TW" dirty="0"/>
          </a:p>
        </p:txBody>
      </p:sp>
      <p:sp>
        <p:nvSpPr>
          <p:cNvPr id="11268"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728E7A7E-2E13-4B5A-9E8B-9A53CC305B22}" type="slidenum">
              <a:rPr kumimoji="0" lang="zh-TW" altLang="en-US" smtClean="0">
                <a:latin typeface="Calibri" panose="020F0502020204030204" pitchFamily="34" charset="0"/>
              </a:rPr>
              <a:pPr/>
              <a:t>2</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16340530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這是課程資料中  除了課程內容外的其他資料</a:t>
            </a:r>
            <a:endParaRPr lang="en-US" altLang="zh-TW" dirty="0"/>
          </a:p>
          <a:p>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每一堂課程  都有</a:t>
            </a:r>
            <a:r>
              <a:rPr lang="en-US" altLang="zh-TW" sz="1200" b="0" kern="0" dirty="0">
                <a:effectLst/>
              </a:rPr>
              <a:t>Course covered skills</a:t>
            </a:r>
            <a:r>
              <a:rPr lang="zh-TW" altLang="en-US" sz="1200" b="0" kern="0" dirty="0">
                <a:effectLst/>
              </a:rPr>
              <a:t>來表示此課程欲教授的技能</a:t>
            </a:r>
            <a:endParaRPr lang="zh-TW" altLang="zh-TW" sz="1200" b="0" kern="100" dirty="0">
              <a:effectLst/>
              <a:latin typeface="Calibri" panose="020F0502020204030204" pitchFamily="34" charset="0"/>
              <a:ea typeface="+mn-ea"/>
              <a:cs typeface="Times New Roman" panose="02020603050405020304" pitchFamily="18" charset="0"/>
            </a:endParaRPr>
          </a:p>
          <a:p>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20</a:t>
            </a:fld>
            <a:endParaRPr lang="zh-TW" altLang="en-US"/>
          </a:p>
        </p:txBody>
      </p:sp>
    </p:spTree>
    <p:extLst>
      <p:ext uri="{BB962C8B-B14F-4D97-AF65-F5344CB8AC3E}">
        <p14:creationId xmlns:p14="http://schemas.microsoft.com/office/powerpoint/2010/main" val="1326278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接下來</a:t>
            </a:r>
            <a:r>
              <a:rPr kumimoji="1" lang="zh-CN" altLang="en-US" dirty="0"/>
              <a:t>是</a:t>
            </a:r>
            <a:r>
              <a:rPr kumimoji="1" lang="zh-TW" altLang="en-US" dirty="0"/>
              <a:t>用戶偏好部分</a:t>
            </a:r>
            <a:endParaRPr kumimoji="1" lang="en-US" altLang="zh-TW" dirty="0"/>
          </a:p>
          <a:p>
            <a:endParaRPr kumimoji="1" lang="en-US" altLang="zh-TW" dirty="0"/>
          </a:p>
          <a:p>
            <a:r>
              <a:rPr kumimoji="1" lang="zh-TW" altLang="en-US" dirty="0"/>
              <a:t>我們可以從用戶過往的經歷中</a:t>
            </a:r>
            <a:endParaRPr kumimoji="1" lang="en-US" altLang="zh-TW" dirty="0"/>
          </a:p>
          <a:p>
            <a:r>
              <a:rPr kumimoji="1" lang="zh-TW" altLang="en-US" dirty="0"/>
              <a:t>根據其工作的公司找出其對應的產業別</a:t>
            </a:r>
            <a:endParaRPr kumimoji="1" lang="en-US" altLang="zh-TW" dirty="0"/>
          </a:p>
          <a:p>
            <a:r>
              <a:rPr kumimoji="1" lang="zh-TW" altLang="en-US" dirty="0"/>
              <a:t>並整理成用戶感興趣的產業別，避免一些普遍大家會追蹤的公司融入其中  </a:t>
            </a:r>
            <a:r>
              <a:rPr kumimoji="1" lang="en-US" altLang="zh-TW" dirty="0"/>
              <a:t>(EX:</a:t>
            </a:r>
            <a:r>
              <a:rPr kumimoji="1" lang="zh-TW" altLang="en-US" dirty="0"/>
              <a:t> 日本便利商店</a:t>
            </a:r>
            <a:r>
              <a:rPr kumimoji="1" lang="en-US" altLang="zh-TW" dirty="0"/>
              <a:t>)</a:t>
            </a:r>
          </a:p>
          <a:p>
            <a:endParaRPr kumimoji="1"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21</a:t>
            </a:fld>
            <a:endParaRPr lang="zh-TW" altLang="en-US"/>
          </a:p>
        </p:txBody>
      </p:sp>
    </p:spTree>
    <p:extLst>
      <p:ext uri="{BB962C8B-B14F-4D97-AF65-F5344CB8AC3E}">
        <p14:creationId xmlns:p14="http://schemas.microsoft.com/office/powerpoint/2010/main" val="34455934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zh-TW" altLang="en-US" dirty="0"/>
              <a:t>接下來，我們可以根據用戶感興趣的產業別來找出在其所感興趣的技能列表</a:t>
            </a:r>
            <a:endParaRPr kumimoji="1" lang="en-US" altLang="zh-TW" dirty="0"/>
          </a:p>
          <a:p>
            <a:endParaRPr kumimoji="1" lang="zh-TW" altLang="en-US"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22</a:t>
            </a:fld>
            <a:endParaRPr lang="zh-TW" altLang="en-US"/>
          </a:p>
        </p:txBody>
      </p:sp>
    </p:spTree>
    <p:extLst>
      <p:ext uri="{BB962C8B-B14F-4D97-AF65-F5344CB8AC3E}">
        <p14:creationId xmlns:p14="http://schemas.microsoft.com/office/powerpoint/2010/main" val="8015074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對於課程部分</a:t>
            </a:r>
            <a:endParaRPr kumimoji="1" lang="en-US" altLang="zh-TW" dirty="0"/>
          </a:p>
          <a:p>
            <a:endParaRPr kumimoji="1" lang="en-US" altLang="zh-TW" dirty="0"/>
          </a:p>
          <a:p>
            <a:r>
              <a:rPr lang="zh-TW" altLang="en-US" dirty="0"/>
              <a:t>由於技能部分大多數是一個單詞，因此我們使用</a:t>
            </a:r>
            <a:r>
              <a:rPr lang="en-US" altLang="zh-TW" dirty="0"/>
              <a:t>unigram </a:t>
            </a:r>
            <a:r>
              <a:rPr lang="zh-TW" altLang="en-US" dirty="0"/>
              <a:t>將課程內容描述作分解</a:t>
            </a:r>
            <a:endParaRPr lang="en-US" altLang="zh-TW" dirty="0"/>
          </a:p>
          <a:p>
            <a:endParaRPr lang="en-US" altLang="zh-TW" dirty="0"/>
          </a:p>
          <a:p>
            <a:r>
              <a:rPr lang="en-US" altLang="zh-TW" dirty="0"/>
              <a:t>---</a:t>
            </a:r>
            <a:endParaRPr lang="zh-TW" altLang="en-US" dirty="0"/>
          </a:p>
          <a:p>
            <a:r>
              <a:rPr lang="zh-TW" altLang="en-US" dirty="0"/>
              <a:t>且對於技能部分我們也將其拆成單詞與課程內容作表較</a:t>
            </a: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23</a:t>
            </a:fld>
            <a:endParaRPr lang="zh-TW" altLang="en-US"/>
          </a:p>
        </p:txBody>
      </p:sp>
    </p:spTree>
    <p:extLst>
      <p:ext uri="{BB962C8B-B14F-4D97-AF65-F5344CB8AC3E}">
        <p14:creationId xmlns:p14="http://schemas.microsoft.com/office/powerpoint/2010/main" val="93860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在此我們使用</a:t>
            </a:r>
            <a:r>
              <a:rPr lang="en-US" altLang="zh-TW" dirty="0"/>
              <a:t>Jaccard </a:t>
            </a:r>
            <a:r>
              <a:rPr lang="en-US" altLang="zh-TW" dirty="0">
                <a:solidFill>
                  <a:srgbClr val="0000FF"/>
                </a:solidFill>
              </a:rPr>
              <a:t>Similarity</a:t>
            </a:r>
            <a:r>
              <a:rPr lang="zh-TW" altLang="en-US" dirty="0"/>
              <a:t>來分析用戶感興趣的技能與課程所教授的技能之間的相似度</a:t>
            </a:r>
            <a:endParaRPr lang="en-US" altLang="zh-TW" dirty="0"/>
          </a:p>
          <a:p>
            <a:endParaRPr lang="en-US" altLang="zh-TW" dirty="0"/>
          </a:p>
          <a:p>
            <a:r>
              <a:rPr lang="zh-TW" altLang="en-US" dirty="0"/>
              <a:t>以確保該課程可以滿足用戶較多的需求以及符合用戶喜好</a:t>
            </a:r>
            <a:endParaRPr lang="en-US" altLang="zh-TW" dirty="0"/>
          </a:p>
          <a:p>
            <a:endParaRPr lang="en-US" altLang="zh-TW" dirty="0"/>
          </a:p>
          <a:p>
            <a:endParaRPr lang="en-US" altLang="zh-TW" dirty="0"/>
          </a:p>
          <a:p>
            <a:r>
              <a:rPr lang="en-US" altLang="zh-TW" dirty="0"/>
              <a:t>---</a:t>
            </a:r>
          </a:p>
          <a:p>
            <a:r>
              <a:rPr lang="zh-TW" altLang="en-US" dirty="0"/>
              <a:t>而我們採用</a:t>
            </a:r>
            <a:r>
              <a:rPr lang="en-US" altLang="zh-TW" dirty="0"/>
              <a:t>Jaccard </a:t>
            </a:r>
            <a:r>
              <a:rPr lang="en-US" altLang="zh-TW" dirty="0">
                <a:solidFill>
                  <a:srgbClr val="0000FF"/>
                </a:solidFill>
              </a:rPr>
              <a:t>Similarity</a:t>
            </a:r>
            <a:r>
              <a:rPr lang="zh-TW" altLang="en-US" dirty="0">
                <a:solidFill>
                  <a:srgbClr val="0000FF"/>
                </a:solidFill>
              </a:rPr>
              <a:t>的原因是想知道在課程教授技能於用戶感興趣技能整體的比重</a:t>
            </a: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24</a:t>
            </a:fld>
            <a:endParaRPr lang="zh-TW" altLang="en-US"/>
          </a:p>
        </p:txBody>
      </p:sp>
    </p:spTree>
    <p:extLst>
      <p:ext uri="{BB962C8B-B14F-4D97-AF65-F5344CB8AC3E}">
        <p14:creationId xmlns:p14="http://schemas.microsoft.com/office/powerpoint/2010/main" val="10567046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在於課程互動方面</a:t>
            </a:r>
            <a:endParaRPr kumimoji="1"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zh-TW" altLang="en-US" dirty="0"/>
              <a:t>我們針對評論中的每句話</a:t>
            </a:r>
            <a:r>
              <a:rPr lang="zh-TW" altLang="en-US" dirty="0"/>
              <a:t>用</a:t>
            </a:r>
            <a:r>
              <a:rPr lang="en-US" altLang="zh-TW" dirty="0"/>
              <a:t>VADER</a:t>
            </a:r>
            <a:r>
              <a:rPr lang="zh-TW" altLang="en-US" dirty="0"/>
              <a:t>計算出此句子的極性分數。</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並加總取平均作為該課程的極性分數</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zh-TW" altLang="en-US" dirty="0"/>
              <a:t>在此我們使用</a:t>
            </a:r>
            <a:r>
              <a:rPr kumimoji="1" lang="en-US" altLang="zh-TW" dirty="0"/>
              <a:t>Vader</a:t>
            </a:r>
            <a:r>
              <a:rPr kumimoji="1" lang="zh-TW" altLang="en-US" dirty="0"/>
              <a:t>方式來計算，因為</a:t>
            </a:r>
            <a:r>
              <a:rPr lang="en-US" altLang="zh-TW" sz="1200" b="0" i="0" kern="1200" dirty="0">
                <a:solidFill>
                  <a:schemeClr val="tx1"/>
                </a:solidFill>
                <a:effectLst/>
                <a:latin typeface="+mn-lt"/>
                <a:ea typeface="+mn-ea"/>
                <a:cs typeface="+mn-cs"/>
              </a:rPr>
              <a:t>Vader </a:t>
            </a:r>
            <a:r>
              <a:rPr lang="zh-TW" altLang="en-US" sz="1200" b="0" i="0" kern="1200" dirty="0">
                <a:solidFill>
                  <a:schemeClr val="tx1"/>
                </a:solidFill>
                <a:effectLst/>
                <a:latin typeface="+mn-lt"/>
                <a:ea typeface="+mn-ea"/>
                <a:cs typeface="+mn-cs"/>
              </a:rPr>
              <a:t>針對社交媒體數據進行了優化</a:t>
            </a:r>
            <a:endParaRPr kumimoji="1" lang="en-US" altLang="zh-TW" dirty="0"/>
          </a:p>
          <a:p>
            <a:endParaRPr kumimoji="1" lang="zh-TW" altLang="en-US"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25</a:t>
            </a:fld>
            <a:endParaRPr lang="zh-TW" altLang="en-US"/>
          </a:p>
        </p:txBody>
      </p:sp>
    </p:spTree>
    <p:extLst>
      <p:ext uri="{BB962C8B-B14F-4D97-AF65-F5344CB8AC3E}">
        <p14:creationId xmlns:p14="http://schemas.microsoft.com/office/powerpoint/2010/main" val="11607581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我們根據用戶在社群媒體上被他人所認可的結果計算 </a:t>
            </a:r>
            <a:r>
              <a:rPr kumimoji="1" lang="en-US" altLang="zh-TW" dirty="0"/>
              <a:t>Skill </a:t>
            </a:r>
            <a:r>
              <a:rPr lang="en-US" altLang="zh-TW" dirty="0"/>
              <a:t>Endorsement Score</a:t>
            </a:r>
          </a:p>
          <a:p>
            <a:r>
              <a:rPr kumimoji="1" lang="zh-TW" altLang="en-US" dirty="0"/>
              <a:t>可以了解到用戶對於不同技能的熟悉程度</a:t>
            </a:r>
            <a:endParaRPr kumimoji="1"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26</a:t>
            </a:fld>
            <a:endParaRPr lang="zh-TW" altLang="en-US"/>
          </a:p>
        </p:txBody>
      </p:sp>
    </p:spTree>
    <p:extLst>
      <p:ext uri="{BB962C8B-B14F-4D97-AF65-F5344CB8AC3E}">
        <p14:creationId xmlns:p14="http://schemas.microsoft.com/office/powerpoint/2010/main" val="10182304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備忘稿版面配置區 2"/>
              <p:cNvSpPr>
                <a:spLocks noGrp="1"/>
              </p:cNvSpPr>
              <p:nvPr>
                <p:ph type="body" idx="1"/>
              </p:nvPr>
            </p:nvSpPr>
            <p:spPr/>
            <p:txBody>
              <a:bodyPr/>
              <a:lstStyle/>
              <a:p>
                <a:r>
                  <a:rPr kumimoji="1" lang="zh-TW" altLang="en-US" dirty="0"/>
                  <a:t>而透過前面所計算出的情感極性，討論程度，受歡迎程度</a:t>
                </a:r>
                <a:endParaRPr kumimoji="1" lang="en-US" altLang="zh-TW" dirty="0"/>
              </a:p>
              <a:p>
                <a:r>
                  <a:rPr kumimoji="1" lang="zh-TW" altLang="en-US" dirty="0"/>
                  <a:t>我們可以得到社群分數</a:t>
                </a:r>
                <a:endParaRPr kumimoji="1" lang="en-US" altLang="zh-TW" dirty="0"/>
              </a:p>
              <a:p>
                <a:r>
                  <a:rPr kumimoji="1" lang="zh-TW" altLang="en-US" dirty="0"/>
                  <a:t>而其中</a:t>
                </a:r>
                <a14:m>
                  <m:oMath xmlns:m="http://schemas.openxmlformats.org/officeDocument/2006/math">
                    <m:r>
                      <a:rPr lang="en-US" altLang="zh-TW" i="1" smtClean="0">
                        <a:latin typeface="Cambria Math" panose="02040503050406030204" pitchFamily="18" charset="0"/>
                      </a:rPr>
                      <m:t>𝛼</m:t>
                    </m:r>
                    <m:r>
                      <a:rPr lang="en-US" altLang="zh-TW" b="0" i="1" smtClean="0">
                        <a:latin typeface="Cambria Math" panose="02040503050406030204" pitchFamily="18" charset="0"/>
                      </a:rPr>
                      <m:t>, </m:t>
                    </m:r>
                    <m:r>
                      <a:rPr lang="en-US" altLang="zh-TW" i="1" smtClean="0">
                        <a:latin typeface="Cambria Math" panose="02040503050406030204" pitchFamily="18" charset="0"/>
                      </a:rPr>
                      <m:t>𝛽</m:t>
                    </m:r>
                    <m:r>
                      <a:rPr lang="en-US" altLang="zh-TW" b="0" i="1" smtClean="0">
                        <a:latin typeface="Cambria Math" panose="02040503050406030204" pitchFamily="18" charset="0"/>
                      </a:rPr>
                      <m:t>, </m:t>
                    </m:r>
                    <m:r>
                      <a:rPr lang="en-US" altLang="zh-TW" i="1" smtClean="0">
                        <a:latin typeface="Cambria Math" panose="02040503050406030204" pitchFamily="18" charset="0"/>
                      </a:rPr>
                      <m:t>𝛾</m:t>
                    </m:r>
                    <m:r>
                      <a:rPr lang="en-US" altLang="zh-TW" b="0" i="1" smtClean="0">
                        <a:latin typeface="Cambria Math" panose="02040503050406030204" pitchFamily="18" charset="0"/>
                      </a:rPr>
                      <m:t> </m:t>
                    </m:r>
                    <m:r>
                      <a:rPr lang="zh-TW" altLang="en-US" b="0" i="1" smtClean="0">
                        <a:latin typeface="Cambria Math" panose="02040503050406030204" pitchFamily="18" charset="0"/>
                      </a:rPr>
                      <m:t>是可以根據社群中在意的狀況</m:t>
                    </m:r>
                  </m:oMath>
                </a14:m>
                <a:r>
                  <a:rPr kumimoji="1" lang="zh-TW" altLang="en-US" dirty="0"/>
                  <a:t>進行動態調整</a:t>
                </a:r>
              </a:p>
            </p:txBody>
          </p:sp>
        </mc:Choice>
        <mc:Fallback xmlns="">
          <p:sp>
            <p:nvSpPr>
              <p:cNvPr id="3" name="備忘稿版面配置區 2"/>
              <p:cNvSpPr>
                <a:spLocks noGrp="1"/>
              </p:cNvSpPr>
              <p:nvPr>
                <p:ph type="body" idx="1"/>
              </p:nvPr>
            </p:nvSpPr>
            <p:spPr/>
            <p:txBody>
              <a:bodyPr/>
              <a:lstStyle/>
              <a:p>
                <a:r>
                  <a:rPr kumimoji="1" lang="zh-TW" altLang="en-US" dirty="0"/>
                  <a:t>而透過前面所計算出的情感極性，討論程度，受歡迎程度</a:t>
                </a:r>
                <a:endParaRPr kumimoji="1" lang="en-US" altLang="zh-TW" dirty="0"/>
              </a:p>
              <a:p>
                <a:r>
                  <a:rPr kumimoji="1" lang="zh-TW" altLang="en-US" dirty="0"/>
                  <a:t>我們可以得到社群分數</a:t>
                </a:r>
                <a:endParaRPr kumimoji="1" lang="en-US" altLang="zh-TW" dirty="0"/>
              </a:p>
              <a:p>
                <a:r>
                  <a:rPr kumimoji="1" lang="zh-TW" altLang="en-US" dirty="0"/>
                  <a:t>而其中</a:t>
                </a:r>
                <a:r>
                  <a:rPr lang="en-US" altLang="zh-TW" i="0">
                    <a:latin typeface="Cambria Math" panose="02040503050406030204" pitchFamily="18" charset="0"/>
                  </a:rPr>
                  <a:t>𝛼</a:t>
                </a:r>
                <a:r>
                  <a:rPr lang="en-US" altLang="zh-TW" b="0" i="0">
                    <a:latin typeface="Cambria Math" panose="02040503050406030204" pitchFamily="18" charset="0"/>
                  </a:rPr>
                  <a:t>, </a:t>
                </a:r>
                <a:r>
                  <a:rPr lang="en-US" altLang="zh-TW" i="0">
                    <a:latin typeface="Cambria Math" panose="02040503050406030204" pitchFamily="18" charset="0"/>
                  </a:rPr>
                  <a:t>𝛽</a:t>
                </a:r>
                <a:r>
                  <a:rPr lang="en-US" altLang="zh-TW" b="0" i="0">
                    <a:latin typeface="Cambria Math" panose="02040503050406030204" pitchFamily="18" charset="0"/>
                  </a:rPr>
                  <a:t>, </a:t>
                </a:r>
                <a:r>
                  <a:rPr lang="en-US" altLang="zh-TW" i="0">
                    <a:latin typeface="Cambria Math" panose="02040503050406030204" pitchFamily="18" charset="0"/>
                  </a:rPr>
                  <a:t>𝛾</a:t>
                </a:r>
                <a:r>
                  <a:rPr lang="en-US" altLang="zh-TW" b="0" i="0">
                    <a:latin typeface="Cambria Math" panose="02040503050406030204" pitchFamily="18" charset="0"/>
                  </a:rPr>
                  <a:t> </a:t>
                </a:r>
                <a:r>
                  <a:rPr lang="zh-TW" altLang="en-US" b="0" i="0">
                    <a:latin typeface="Cambria Math" panose="02040503050406030204" pitchFamily="18" charset="0"/>
                  </a:rPr>
                  <a:t>是可以根據社群中在意的狀況</a:t>
                </a:r>
                <a:r>
                  <a:rPr kumimoji="1" lang="zh-TW" altLang="en-US" dirty="0"/>
                  <a:t>進行動態調整</a:t>
                </a:r>
              </a:p>
            </p:txBody>
          </p:sp>
        </mc:Fallback>
      </mc:AlternateContent>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27</a:t>
            </a:fld>
            <a:endParaRPr lang="zh-TW" altLang="en-US"/>
          </a:p>
        </p:txBody>
      </p:sp>
    </p:spTree>
    <p:extLst>
      <p:ext uri="{BB962C8B-B14F-4D97-AF65-F5344CB8AC3E}">
        <p14:creationId xmlns:p14="http://schemas.microsoft.com/office/powerpoint/2010/main" val="23304743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而最後我們根據計算完的用戶偏好和社群分數最結合來產生推薦列表</a:t>
            </a:r>
            <a:endParaRPr kumimoji="1"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28</a:t>
            </a:fld>
            <a:endParaRPr lang="zh-TW" altLang="en-US"/>
          </a:p>
        </p:txBody>
      </p:sp>
    </p:spTree>
    <p:extLst>
      <p:ext uri="{BB962C8B-B14F-4D97-AF65-F5344CB8AC3E}">
        <p14:creationId xmlns:p14="http://schemas.microsoft.com/office/powerpoint/2010/main" val="39286623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CN" altLang="en-US" dirty="0"/>
              <a:t>因為我們的推薦方法視為</a:t>
            </a:r>
            <a:r>
              <a:rPr kumimoji="1" lang="en-US" altLang="zh-CN" dirty="0"/>
              <a:t>ranking task</a:t>
            </a:r>
            <a:r>
              <a:rPr kumimoji="1" lang="zh-CN" altLang="en-US" dirty="0"/>
              <a:t>，我們根據推薦的評分</a:t>
            </a:r>
            <a:r>
              <a:rPr kumimoji="1" lang="zh-TW" altLang="en-US" dirty="0"/>
              <a:t>   </a:t>
            </a:r>
            <a:r>
              <a:rPr kumimoji="1" lang="zh-CN" altLang="en-US" dirty="0"/>
              <a:t>推薦前</a:t>
            </a:r>
            <a:r>
              <a:rPr kumimoji="1" lang="zh-TW" altLang="en-US" dirty="0"/>
              <a:t> </a:t>
            </a:r>
            <a:r>
              <a:rPr kumimoji="1" lang="en-US" altLang="zh-CN" dirty="0"/>
              <a:t>N</a:t>
            </a:r>
            <a:r>
              <a:rPr kumimoji="1" lang="zh-TW" altLang="en-US" dirty="0"/>
              <a:t> </a:t>
            </a:r>
            <a:r>
              <a:rPr kumimoji="1" lang="zh-CN" altLang="en-US" dirty="0"/>
              <a:t>個作為我們的推薦清單</a:t>
            </a:r>
            <a:endParaRPr kumimoji="1" lang="en-US" altLang="zh-CN" dirty="0"/>
          </a:p>
          <a:p>
            <a:r>
              <a:rPr kumimoji="1" lang="zh-CN" altLang="en-US" dirty="0"/>
              <a:t>在從我們推薦的總次數中，有多少次推薦清單是有觸及的</a:t>
            </a:r>
            <a:endParaRPr kumimoji="1" lang="en-US" altLang="zh-CN" dirty="0"/>
          </a:p>
          <a:p>
            <a:r>
              <a:rPr kumimoji="1" lang="zh-CN" altLang="en-US" dirty="0"/>
              <a:t>我們使用</a:t>
            </a:r>
            <a:r>
              <a:rPr kumimoji="1" lang="en-US" altLang="zh-CN" dirty="0" err="1"/>
              <a:t>reall@N</a:t>
            </a:r>
            <a:r>
              <a:rPr kumimoji="1" lang="zh-TW" altLang="en-US" dirty="0"/>
              <a:t> 和 </a:t>
            </a:r>
            <a:r>
              <a:rPr kumimoji="1" lang="en-US" altLang="zh-TW" dirty="0" err="1"/>
              <a:t>Precision</a:t>
            </a:r>
            <a:r>
              <a:rPr kumimoji="1" lang="en-US" altLang="zh-CN" dirty="0" err="1"/>
              <a:t>@N</a:t>
            </a:r>
            <a:r>
              <a:rPr kumimoji="1" lang="en-US" altLang="zh-CN" dirty="0"/>
              <a:t> </a:t>
            </a:r>
            <a:r>
              <a:rPr kumimoji="1" lang="zh-CN" altLang="en-US" dirty="0"/>
              <a:t>來做為推薦效果的評分標準</a:t>
            </a:r>
            <a:endParaRPr kumimoji="1" lang="en-US" altLang="zh-CN" dirty="0"/>
          </a:p>
          <a:p>
            <a:endParaRPr kumimoji="1" lang="en-US" altLang="zh-CN" dirty="0"/>
          </a:p>
          <a:p>
            <a:r>
              <a:rPr kumimoji="1" lang="zh-TW" altLang="en-US" dirty="0"/>
              <a:t>因為在於推薦</a:t>
            </a:r>
            <a:r>
              <a:rPr kumimoji="1" lang="en-US" altLang="zh-TW" dirty="0"/>
              <a:t>Top N </a:t>
            </a:r>
            <a:r>
              <a:rPr kumimoji="1" lang="zh-TW" altLang="en-US" dirty="0"/>
              <a:t>時</a:t>
            </a:r>
            <a:r>
              <a:rPr kumimoji="1" lang="zh-TW" altLang="en-US" sz="1200" b="0" i="0" kern="1200" dirty="0">
                <a:solidFill>
                  <a:schemeClr val="tx1"/>
                </a:solidFill>
                <a:effectLst/>
                <a:latin typeface="+mn-lt"/>
                <a:ea typeface="+mn-ea"/>
                <a:cs typeface="+mn-cs"/>
              </a:rPr>
              <a:t>，</a:t>
            </a:r>
            <a:r>
              <a:rPr lang="en-US" altLang="zh-TW" sz="1200" b="0" i="0" kern="1200" dirty="0">
                <a:solidFill>
                  <a:schemeClr val="tx1"/>
                </a:solidFill>
                <a:effectLst/>
                <a:latin typeface="+mn-lt"/>
                <a:ea typeface="+mn-ea"/>
                <a:cs typeface="+mn-cs"/>
              </a:rPr>
              <a:t>RMSE</a:t>
            </a:r>
            <a:r>
              <a:rPr lang="zh-TW" altLang="en-US" sz="1200" b="0" i="0" kern="1200" dirty="0">
                <a:solidFill>
                  <a:schemeClr val="tx1"/>
                </a:solidFill>
                <a:effectLst/>
                <a:latin typeface="+mn-lt"/>
                <a:ea typeface="+mn-ea"/>
                <a:cs typeface="+mn-cs"/>
              </a:rPr>
              <a:t> </a:t>
            </a:r>
            <a:r>
              <a:rPr lang="en-US" altLang="zh-TW" sz="1200" b="0" i="0" kern="1200" dirty="0">
                <a:solidFill>
                  <a:schemeClr val="tx1"/>
                </a:solidFill>
                <a:effectLst/>
                <a:latin typeface="+mn-lt"/>
                <a:ea typeface="+mn-ea"/>
                <a:cs typeface="+mn-cs"/>
              </a:rPr>
              <a:t>/ MAE</a:t>
            </a:r>
            <a:r>
              <a:rPr lang="zh-TW" altLang="en-US" sz="1200" b="0" i="0" kern="1200" dirty="0">
                <a:solidFill>
                  <a:schemeClr val="tx1"/>
                </a:solidFill>
                <a:effectLst/>
                <a:latin typeface="+mn-lt"/>
                <a:ea typeface="+mn-ea"/>
                <a:cs typeface="+mn-cs"/>
              </a:rPr>
              <a:t>並不能真正衡量前 </a:t>
            </a:r>
            <a:r>
              <a:rPr lang="en-US" altLang="zh-TW" sz="1200" b="0" i="0" kern="1200" dirty="0">
                <a:solidFill>
                  <a:schemeClr val="tx1"/>
                </a:solidFill>
                <a:effectLst/>
                <a:latin typeface="+mn-lt"/>
                <a:ea typeface="+mn-ea"/>
                <a:cs typeface="+mn-cs"/>
              </a:rPr>
              <a:t>N </a:t>
            </a:r>
            <a:r>
              <a:rPr lang="zh-TW" altLang="en-US" sz="1200" b="0" i="0" kern="1200" dirty="0">
                <a:solidFill>
                  <a:schemeClr val="tx1"/>
                </a:solidFill>
                <a:effectLst/>
                <a:latin typeface="+mn-lt"/>
                <a:ea typeface="+mn-ea"/>
                <a:cs typeface="+mn-cs"/>
              </a:rPr>
              <a:t>名的表現</a:t>
            </a:r>
            <a:endParaRPr lang="en-US" altLang="zh-TW" sz="1200" b="0" i="0" kern="1200" dirty="0">
              <a:solidFill>
                <a:schemeClr val="tx1"/>
              </a:solidFill>
              <a:effectLst/>
              <a:latin typeface="+mn-lt"/>
              <a:ea typeface="+mn-ea"/>
              <a:cs typeface="+mn-cs"/>
            </a:endParaRPr>
          </a:p>
          <a:p>
            <a:endParaRPr kumimoji="1" lang="en-US" altLang="zh-CN"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29</a:t>
            </a:fld>
            <a:endParaRPr lang="zh-TW" altLang="en-US"/>
          </a:p>
        </p:txBody>
      </p:sp>
    </p:spTree>
    <p:extLst>
      <p:ext uri="{BB962C8B-B14F-4D97-AF65-F5344CB8AC3E}">
        <p14:creationId xmlns:p14="http://schemas.microsoft.com/office/powerpoint/2010/main" val="39172672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備忘稿版面配置區 2"/>
          <p:cNvSpPr>
            <a:spLocks noGrp="1"/>
          </p:cNvSpPr>
          <p:nvPr>
            <p:ph type="body" idx="1"/>
          </p:nvPr>
        </p:nvSpPr>
        <p:spPr/>
        <p:txBody>
          <a:bodyPr>
            <a:normAutofit/>
          </a:bodyPr>
          <a:lstStyle/>
          <a:p>
            <a:pPr marL="0" indent="0">
              <a:buFont typeface="Arial" charset="0"/>
              <a:buNone/>
              <a:defRPr/>
            </a:pPr>
            <a:r>
              <a:rPr lang="en-US" altLang="zh-TW" baseline="0" dirty="0"/>
              <a:t>MOOC</a:t>
            </a:r>
            <a:r>
              <a:rPr lang="zh-TW" altLang="en-US" baseline="0" dirty="0"/>
              <a:t>擁有大量不同的背景的學習者，有著不同的學習動機。</a:t>
            </a:r>
            <a:endParaRPr lang="en-US" altLang="zh-TW" baseline="0" dirty="0"/>
          </a:p>
          <a:p>
            <a:pPr marL="0" indent="0">
              <a:buFont typeface="Arial" charset="0"/>
              <a:buNone/>
              <a:defRPr/>
            </a:pPr>
            <a:r>
              <a:rPr lang="zh-TW" altLang="en-US" baseline="0" dirty="0"/>
              <a:t>根據統計，在參與</a:t>
            </a:r>
            <a:r>
              <a:rPr lang="en-US" altLang="zh-TW" baseline="0" dirty="0"/>
              <a:t>MOOC</a:t>
            </a:r>
            <a:r>
              <a:rPr lang="zh-TW" altLang="en-US" baseline="0" dirty="0"/>
              <a:t>的學習者中，有</a:t>
            </a:r>
            <a:r>
              <a:rPr lang="en-US" altLang="zh-TW" baseline="0" dirty="0"/>
              <a:t>52%</a:t>
            </a:r>
            <a:r>
              <a:rPr lang="zh-TW" altLang="en-US" baseline="0" dirty="0"/>
              <a:t>的學習者主要目標是改善目前的工作或找到一份新工作。而有</a:t>
            </a:r>
            <a:r>
              <a:rPr lang="en-US" altLang="zh-TW" baseline="0" dirty="0"/>
              <a:t>28%</a:t>
            </a:r>
            <a:r>
              <a:rPr lang="zh-TW" altLang="en-US" baseline="0" dirty="0"/>
              <a:t>的學習者，是想獲得關於學術上的更多知識</a:t>
            </a:r>
            <a:endParaRPr lang="en-US" altLang="zh-TW" baseline="0" dirty="0"/>
          </a:p>
          <a:p>
            <a:pPr marL="0" indent="0">
              <a:buFont typeface="Arial" charset="0"/>
              <a:buNone/>
              <a:defRPr/>
            </a:pPr>
            <a:r>
              <a:rPr lang="zh-TW" altLang="en-US" baseline="0" dirty="0"/>
              <a:t>而</a:t>
            </a:r>
            <a:r>
              <a:rPr lang="en-US" altLang="zh-TW" baseline="0" dirty="0"/>
              <a:t>MOOC</a:t>
            </a:r>
            <a:r>
              <a:rPr lang="zh-TW" altLang="en-US" baseline="0" dirty="0"/>
              <a:t>的便利性與彈性正好可以滿足他們的需求。</a:t>
            </a:r>
            <a:endParaRPr lang="en-US" altLang="zh-TW" baseline="0" dirty="0"/>
          </a:p>
          <a:p>
            <a:pPr marL="0" indent="0">
              <a:buFont typeface="Arial" charset="0"/>
              <a:buNone/>
              <a:defRPr/>
            </a:pPr>
            <a:endParaRPr lang="en-US" altLang="zh-TW" baseline="0" dirty="0"/>
          </a:p>
          <a:p>
            <a:pPr marL="0" indent="0">
              <a:buFont typeface="Arial" charset="0"/>
              <a:buNone/>
              <a:defRPr/>
            </a:pPr>
            <a:r>
              <a:rPr lang="zh-TW" altLang="en-US" baseline="0" dirty="0"/>
              <a:t>但如同前面所說，</a:t>
            </a:r>
            <a:r>
              <a:rPr lang="en-US" altLang="zh-TW" baseline="0" dirty="0"/>
              <a:t>MOOC</a:t>
            </a:r>
            <a:r>
              <a:rPr lang="zh-TW" altLang="en-US" baseline="0" dirty="0"/>
              <a:t>課程的選擇上卻仍存在著許多問題和挑戰</a:t>
            </a:r>
            <a:endParaRPr lang="en-US" altLang="zh-TW" baseline="0" dirty="0"/>
          </a:p>
          <a:p>
            <a:pPr marL="0" indent="0">
              <a:buFont typeface="Arial" charset="0"/>
              <a:buNone/>
              <a:defRPr/>
            </a:pPr>
            <a:endParaRPr lang="en-US" altLang="zh-TW" baseline="0" dirty="0"/>
          </a:p>
          <a:p>
            <a:pPr rtl="0"/>
            <a:r>
              <a:rPr lang="zh-TW" altLang="en-US" sz="1200" kern="1200" dirty="0">
                <a:solidFill>
                  <a:schemeClr val="tx1"/>
                </a:solidFill>
                <a:effectLst/>
                <a:latin typeface="+mn-lt"/>
                <a:ea typeface="+mn-ea"/>
                <a:cs typeface="+mn-cs"/>
              </a:rPr>
              <a:t>由於</a:t>
            </a:r>
            <a:r>
              <a:rPr lang="en-US" altLang="zh-TW" sz="1200" kern="1200" dirty="0">
                <a:solidFill>
                  <a:schemeClr val="tx1"/>
                </a:solidFill>
                <a:effectLst/>
                <a:latin typeface="+mn-lt"/>
                <a:ea typeface="+mn-ea"/>
                <a:cs typeface="+mn-cs"/>
              </a:rPr>
              <a:t>MOOC</a:t>
            </a:r>
            <a:r>
              <a:rPr lang="zh-TW" altLang="en-US" sz="1200" kern="1200" dirty="0">
                <a:solidFill>
                  <a:schemeClr val="tx1"/>
                </a:solidFill>
                <a:effectLst/>
                <a:latin typeface="+mn-lt"/>
                <a:ea typeface="+mn-ea"/>
                <a:cs typeface="+mn-cs"/>
              </a:rPr>
              <a:t>平台缺少一套評估用戶需求的機制，導致用戶時常無法找到他們需要的知識。</a:t>
            </a:r>
            <a:endParaRPr lang="en-US" altLang="zh-TW" sz="1200" kern="1200" dirty="0">
              <a:solidFill>
                <a:schemeClr val="tx1"/>
              </a:solidFill>
              <a:effectLst/>
              <a:latin typeface="+mn-lt"/>
              <a:ea typeface="+mn-ea"/>
              <a:cs typeface="+mn-cs"/>
            </a:endParaRPr>
          </a:p>
          <a:p>
            <a:pPr rtl="0"/>
            <a:endParaRPr lang="en-US" altLang="zh-TW" sz="1200" kern="1200" dirty="0">
              <a:solidFill>
                <a:schemeClr val="tx1"/>
              </a:solidFill>
              <a:effectLst/>
              <a:latin typeface="+mn-lt"/>
              <a:ea typeface="+mn-ea"/>
              <a:cs typeface="+mn-cs"/>
            </a:endParaRPr>
          </a:p>
          <a:p>
            <a:pPr rtl="0"/>
            <a:r>
              <a:rPr lang="zh-TW" altLang="en-US" sz="1200" kern="1200" dirty="0">
                <a:solidFill>
                  <a:schemeClr val="tx1"/>
                </a:solidFill>
                <a:effectLst/>
                <a:latin typeface="+mn-lt"/>
                <a:ea typeface="+mn-ea"/>
                <a:cs typeface="+mn-cs"/>
              </a:rPr>
              <a:t>在平台上過去學習的課程可能與未來選擇的課程無關</a:t>
            </a:r>
            <a:endParaRPr lang="en-US" altLang="zh-TW" sz="1200" kern="1200" dirty="0">
              <a:solidFill>
                <a:schemeClr val="tx1"/>
              </a:solidFill>
              <a:effectLst/>
              <a:latin typeface="+mn-lt"/>
              <a:ea typeface="+mn-ea"/>
              <a:cs typeface="+mn-cs"/>
            </a:endParaRPr>
          </a:p>
          <a:p>
            <a:pPr rtl="0"/>
            <a:r>
              <a:rPr lang="zh-TW" altLang="en-US" sz="1200" kern="1200" dirty="0">
                <a:solidFill>
                  <a:schemeClr val="tx1"/>
                </a:solidFill>
                <a:effectLst/>
                <a:latin typeface="+mn-lt"/>
                <a:ea typeface="+mn-ea"/>
                <a:cs typeface="+mn-cs"/>
              </a:rPr>
              <a:t>因為人們都是在追求更新穎的知識。</a:t>
            </a:r>
            <a:endParaRPr lang="en-US" altLang="zh-TW" sz="1200" kern="1200" dirty="0">
              <a:solidFill>
                <a:schemeClr val="tx1"/>
              </a:solidFill>
              <a:effectLst/>
              <a:latin typeface="+mn-lt"/>
              <a:ea typeface="+mn-ea"/>
              <a:cs typeface="+mn-cs"/>
            </a:endParaRPr>
          </a:p>
          <a:p>
            <a:pPr rtl="0"/>
            <a:endParaRPr lang="en-US" altLang="zh-TW" sz="1200" kern="1200" dirty="0">
              <a:solidFill>
                <a:schemeClr val="tx1"/>
              </a:solidFill>
              <a:effectLst/>
              <a:latin typeface="+mn-lt"/>
              <a:ea typeface="+mn-ea"/>
              <a:cs typeface="+mn-cs"/>
            </a:endParaRPr>
          </a:p>
          <a:p>
            <a:pPr rtl="0"/>
            <a:r>
              <a:rPr lang="zh-TW" altLang="en-US" sz="1200" kern="1200" dirty="0">
                <a:solidFill>
                  <a:schemeClr val="tx1"/>
                </a:solidFill>
                <a:effectLst/>
                <a:latin typeface="+mn-lt"/>
                <a:ea typeface="+mn-ea"/>
                <a:cs typeface="+mn-cs"/>
              </a:rPr>
              <a:t>然而在這種選擇不確定下，人們往往會跟隨公眾的決策來簡化決策過程</a:t>
            </a:r>
            <a:endParaRPr lang="en-US" altLang="zh-TW" sz="1200" kern="1200" dirty="0">
              <a:solidFill>
                <a:schemeClr val="tx1"/>
              </a:solidFill>
              <a:effectLst/>
              <a:latin typeface="+mn-lt"/>
              <a:ea typeface="+mn-ea"/>
              <a:cs typeface="+mn-cs"/>
            </a:endParaRPr>
          </a:p>
          <a:p>
            <a:pPr rtl="0"/>
            <a:endParaRPr lang="en-US" altLang="zh-TW" baseline="0" dirty="0"/>
          </a:p>
          <a:p>
            <a:pPr marL="0" indent="0">
              <a:buFont typeface="Arial" charset="0"/>
              <a:buNone/>
              <a:defRPr/>
            </a:pPr>
            <a:endParaRPr lang="en-US" altLang="zh-TW" baseline="0" dirty="0"/>
          </a:p>
        </p:txBody>
      </p:sp>
      <p:sp>
        <p:nvSpPr>
          <p:cNvPr id="13316"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5545A67C-25D8-4701-A3F2-7EE35F48A48D}" type="slidenum">
              <a:rPr kumimoji="0" lang="zh-TW" altLang="en-US" smtClean="0">
                <a:latin typeface="Calibri" panose="020F0502020204030204" pitchFamily="34" charset="0"/>
              </a:rPr>
              <a:pPr/>
              <a:t>3</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4133897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我們與現今課程推薦最常使用的兩種方式進行比較</a:t>
            </a:r>
            <a:endParaRPr lang="en-US" altLang="zh-TW" dirty="0"/>
          </a:p>
          <a:p>
            <a:r>
              <a:rPr lang="zh-TW" altLang="en-US" dirty="0"/>
              <a:t>一種為用戶過往的學習經驗來推薦</a:t>
            </a:r>
            <a:endParaRPr lang="en-US" altLang="zh-TW" dirty="0"/>
          </a:p>
          <a:p>
            <a:r>
              <a:rPr lang="zh-TW" altLang="en-US" dirty="0"/>
              <a:t>而另一種為基於與其他學習者的相似程度來推薦</a:t>
            </a:r>
            <a:endParaRPr lang="en-US" altLang="zh-TW" dirty="0"/>
          </a:p>
          <a:p>
            <a:endParaRPr lang="en-US" altLang="zh-TW" dirty="0"/>
          </a:p>
          <a:p>
            <a:r>
              <a:rPr lang="zh-TW" altLang="en-US" dirty="0"/>
              <a:t>我們可以證實在分析用戶自身能力與需求外 結合 社群大眾過往的學習經驗，可以得到更佳的推薦效果</a:t>
            </a: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30</a:t>
            </a:fld>
            <a:endParaRPr lang="zh-TW" altLang="en-US"/>
          </a:p>
        </p:txBody>
      </p:sp>
    </p:spTree>
    <p:extLst>
      <p:ext uri="{BB962C8B-B14F-4D97-AF65-F5344CB8AC3E}">
        <p14:creationId xmlns:p14="http://schemas.microsoft.com/office/powerpoint/2010/main" val="13245616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zh-TW" altLang="en-US" dirty="0"/>
              <a:t>以上是我的簡報，謝謝各位教授。</a:t>
            </a:r>
          </a:p>
        </p:txBody>
      </p:sp>
      <p:sp>
        <p:nvSpPr>
          <p:cNvPr id="74756"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FC665275-29E2-48E7-B14D-053AF882CBED}" type="slidenum">
              <a:rPr kumimoji="0" lang="zh-TW" altLang="en-US" smtClean="0">
                <a:latin typeface="Calibri" panose="020F0502020204030204" pitchFamily="34" charset="0"/>
              </a:rPr>
              <a:pPr/>
              <a:t>31</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27157997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en-US" altLang="zh-TW" dirty="0"/>
              <a:t>*</a:t>
            </a:r>
            <a:r>
              <a:rPr lang="zh-TW" altLang="en-US" dirty="0"/>
              <a:t>為了解決上述的問題，本研究包含了</a:t>
            </a:r>
            <a:r>
              <a:rPr lang="en-US" altLang="zh-TW" dirty="0"/>
              <a:t>3</a:t>
            </a:r>
            <a:r>
              <a:rPr lang="zh-TW" altLang="en-US" dirty="0"/>
              <a:t>個議題</a:t>
            </a:r>
            <a:endParaRPr lang="en-US" altLang="zh-TW" dirty="0"/>
          </a:p>
          <a:p>
            <a:endParaRPr lang="en-US" altLang="zh-TW" dirty="0"/>
          </a:p>
          <a:p>
            <a:r>
              <a:rPr lang="en-US" altLang="zh-TW" dirty="0"/>
              <a:t>-    </a:t>
            </a:r>
            <a:r>
              <a:rPr lang="zh-TW" altLang="en-US" dirty="0"/>
              <a:t>如何透過用戶的學習背景、過往經驗以及興趣去找到其需求？</a:t>
            </a:r>
          </a:p>
          <a:p>
            <a:r>
              <a:rPr lang="zh-TW" altLang="en-US" dirty="0"/>
              <a:t>我們使用用戶學經歷、工作經驗提取出特徵，以從用戶感興趣的事物中，計算出對於不同技能組的需求度。</a:t>
            </a:r>
          </a:p>
          <a:p>
            <a:r>
              <a:rPr lang="zh-TW" altLang="en-US" dirty="0"/>
              <a:t>並根據用戶在所缺少的技能組，作為課程推薦方向。</a:t>
            </a:r>
          </a:p>
          <a:p>
            <a:endParaRPr lang="en-US" altLang="zh-TW" dirty="0"/>
          </a:p>
          <a:p>
            <a:r>
              <a:rPr lang="en-US" altLang="zh-TW" dirty="0"/>
              <a:t>-    </a:t>
            </a:r>
            <a:r>
              <a:rPr lang="zh-TW" altLang="en-US" dirty="0"/>
              <a:t>如何根據社群大眾對於一堂課程的偏好，來影響用戶對於課程的選擇</a:t>
            </a:r>
            <a:r>
              <a:rPr lang="en-US" altLang="zh-TW" dirty="0"/>
              <a:t>?</a:t>
            </a:r>
          </a:p>
          <a:p>
            <a:r>
              <a:rPr lang="zh-TW" altLang="en-US" dirty="0"/>
              <a:t>我們採用不同學習者在於平台上對課程的討論聲量、喜愛程度、情感分布來來判別平台中其他學習者對於此課程的評價</a:t>
            </a:r>
          </a:p>
          <a:p>
            <a:endParaRPr lang="en-US" altLang="zh-TW" dirty="0"/>
          </a:p>
          <a:p>
            <a:r>
              <a:rPr lang="en-US" altLang="zh-TW" dirty="0"/>
              <a:t>-    </a:t>
            </a:r>
            <a:r>
              <a:rPr lang="zh-TW" altLang="en-US" dirty="0"/>
              <a:t>如何基於個人興趣並結合大眾偏好進行課程推薦</a:t>
            </a:r>
            <a:r>
              <a:rPr lang="en-US" altLang="zh-TW" dirty="0"/>
              <a:t>?</a:t>
            </a:r>
          </a:p>
          <a:p>
            <a:r>
              <a:rPr lang="zh-TW" altLang="en-US" dirty="0"/>
              <a:t>我們根據我們前面所解決的問題所得到的結果作綜合評估。</a:t>
            </a:r>
            <a:endParaRPr lang="en-US" altLang="zh-TW" dirty="0"/>
          </a:p>
          <a:p>
            <a:r>
              <a:rPr lang="zh-TW" altLang="en-US" dirty="0"/>
              <a:t>以此來為不同的用戶推薦一套  基於社群的個人化課程推薦列表。</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4</a:t>
            </a:fld>
            <a:endParaRPr lang="zh-TW" altLang="en-US"/>
          </a:p>
        </p:txBody>
      </p:sp>
    </p:spTree>
    <p:extLst>
      <p:ext uri="{BB962C8B-B14F-4D97-AF65-F5344CB8AC3E}">
        <p14:creationId xmlns:p14="http://schemas.microsoft.com/office/powerpoint/2010/main" val="42157028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首先是系統的流程</a:t>
            </a:r>
            <a:br>
              <a:rPr lang="zh-TW" altLang="en-US" dirty="0">
                <a:effectLst/>
              </a:rPr>
            </a:br>
            <a:r>
              <a:rPr lang="en-US" altLang="zh-TW" sz="1200" kern="1200" dirty="0">
                <a:solidFill>
                  <a:schemeClr val="tx1"/>
                </a:solidFill>
                <a:effectLst/>
                <a:latin typeface="+mn-lt"/>
                <a:ea typeface="+mn-ea"/>
                <a:cs typeface="+mn-cs"/>
              </a:rPr>
              <a:t>(1) </a:t>
            </a:r>
            <a:r>
              <a:rPr lang="zh-TW" altLang="en-US" sz="1200" kern="1200" dirty="0">
                <a:solidFill>
                  <a:schemeClr val="tx1"/>
                </a:solidFill>
                <a:effectLst/>
                <a:latin typeface="+mn-lt"/>
                <a:ea typeface="+mn-ea"/>
                <a:cs typeface="+mn-cs"/>
              </a:rPr>
              <a:t>首先，我們使用爬蟲收集用戶在</a:t>
            </a:r>
            <a:r>
              <a:rPr lang="en-US" altLang="zh-TW" sz="1200" kern="1200" dirty="0">
                <a:solidFill>
                  <a:schemeClr val="tx1"/>
                </a:solidFill>
                <a:effectLst/>
                <a:latin typeface="+mn-lt"/>
                <a:ea typeface="+mn-ea"/>
                <a:cs typeface="+mn-cs"/>
              </a:rPr>
              <a:t>LinkedIn</a:t>
            </a:r>
            <a:r>
              <a:rPr lang="zh-TW" altLang="en-US" sz="1200" kern="1200" dirty="0">
                <a:solidFill>
                  <a:schemeClr val="tx1"/>
                </a:solidFill>
                <a:effectLst/>
                <a:latin typeface="+mn-lt"/>
                <a:ea typeface="+mn-ea"/>
                <a:cs typeface="+mn-cs"/>
              </a:rPr>
              <a:t>上的個人信息</a:t>
            </a:r>
            <a:endParaRPr lang="en-US" altLang="zh-TW" sz="1200" kern="1200" dirty="0">
              <a:solidFill>
                <a:schemeClr val="tx1"/>
              </a:solidFill>
              <a:effectLst/>
              <a:latin typeface="+mn-lt"/>
              <a:ea typeface="+mn-ea"/>
              <a:cs typeface="+mn-cs"/>
            </a:endParaRPr>
          </a:p>
          <a:p>
            <a:r>
              <a:rPr lang="zh-TW" altLang="en-US" sz="1200" kern="1200" dirty="0">
                <a:solidFill>
                  <a:schemeClr val="tx1"/>
                </a:solidFill>
                <a:effectLst/>
                <a:latin typeface="+mn-lt"/>
                <a:ea typeface="+mn-ea"/>
                <a:cs typeface="+mn-cs"/>
              </a:rPr>
              <a:t>以及</a:t>
            </a:r>
            <a:r>
              <a:rPr lang="en-US" altLang="zh-TW" sz="1200" kern="1200" dirty="0">
                <a:solidFill>
                  <a:schemeClr val="tx1"/>
                </a:solidFill>
                <a:effectLst/>
                <a:latin typeface="+mn-lt"/>
                <a:ea typeface="+mn-ea"/>
                <a:cs typeface="+mn-cs"/>
              </a:rPr>
              <a:t>LinkedIn Learning</a:t>
            </a:r>
            <a:r>
              <a:rPr lang="zh-TW" altLang="en-US" sz="1200" kern="1200" dirty="0">
                <a:solidFill>
                  <a:schemeClr val="tx1"/>
                </a:solidFill>
                <a:effectLst/>
                <a:latin typeface="+mn-lt"/>
                <a:ea typeface="+mn-ea"/>
                <a:cs typeface="+mn-cs"/>
              </a:rPr>
              <a:t>中的課程資料和社群資訊。 </a:t>
            </a:r>
            <a:endParaRPr lang="en-US" altLang="zh-TW" sz="1200" kern="1200" dirty="0">
              <a:solidFill>
                <a:schemeClr val="tx1"/>
              </a:solidFill>
              <a:effectLst/>
              <a:latin typeface="+mn-lt"/>
              <a:ea typeface="+mn-ea"/>
              <a:cs typeface="+mn-cs"/>
            </a:endParaRPr>
          </a:p>
          <a:p>
            <a:endParaRPr lang="en-US" altLang="zh-TW" sz="1200" kern="1200" dirty="0">
              <a:solidFill>
                <a:schemeClr val="tx1"/>
              </a:solidFill>
              <a:effectLst/>
              <a:latin typeface="+mn-lt"/>
              <a:ea typeface="+mn-ea"/>
              <a:cs typeface="+mn-cs"/>
            </a:endParaRPr>
          </a:p>
          <a:p>
            <a:r>
              <a:rPr lang="en-US" altLang="zh-TW" sz="1200" kern="1200" dirty="0">
                <a:solidFill>
                  <a:schemeClr val="tx1"/>
                </a:solidFill>
                <a:effectLst/>
                <a:latin typeface="+mn-lt"/>
                <a:ea typeface="+mn-ea"/>
                <a:cs typeface="+mn-cs"/>
              </a:rPr>
              <a:t>(2)</a:t>
            </a:r>
            <a:r>
              <a:rPr lang="zh-TW" altLang="en-US" sz="1200" kern="1200" dirty="0">
                <a:solidFill>
                  <a:schemeClr val="tx1"/>
                </a:solidFill>
                <a:effectLst/>
                <a:latin typeface="+mn-lt"/>
                <a:ea typeface="+mn-ea"/>
                <a:cs typeface="+mn-cs"/>
              </a:rPr>
              <a:t>其次，我們將收集到資料分為 課程 以及 用戶 部分 ，並進行分析</a:t>
            </a:r>
            <a:endParaRPr lang="en-US" altLang="zh-TW" sz="1200" kern="1200" dirty="0">
              <a:solidFill>
                <a:schemeClr val="tx1"/>
              </a:solidFill>
              <a:effectLst/>
              <a:latin typeface="+mn-lt"/>
              <a:ea typeface="+mn-ea"/>
              <a:cs typeface="+mn-cs"/>
            </a:endParaRPr>
          </a:p>
          <a:p>
            <a:endParaRPr lang="en-US" altLang="zh-TW" sz="1200" kern="1200" dirty="0">
              <a:solidFill>
                <a:schemeClr val="tx1"/>
              </a:solidFill>
              <a:effectLst/>
              <a:latin typeface="+mn-lt"/>
              <a:ea typeface="+mn-ea"/>
              <a:cs typeface="+mn-cs"/>
            </a:endParaRPr>
          </a:p>
          <a:p>
            <a:r>
              <a:rPr lang="en-US" altLang="zh-TW" sz="1200" kern="1200" dirty="0">
                <a:solidFill>
                  <a:schemeClr val="tx1"/>
                </a:solidFill>
                <a:effectLst/>
                <a:latin typeface="+mn-lt"/>
                <a:ea typeface="+mn-ea"/>
                <a:cs typeface="+mn-cs"/>
              </a:rPr>
              <a:t>(3) </a:t>
            </a:r>
            <a:r>
              <a:rPr lang="zh-TW" altLang="en-US" sz="1200" kern="1200" dirty="0">
                <a:solidFill>
                  <a:schemeClr val="tx1"/>
                </a:solidFill>
                <a:effectLst/>
                <a:latin typeface="+mn-lt"/>
                <a:ea typeface="+mn-ea"/>
                <a:cs typeface="+mn-cs"/>
              </a:rPr>
              <a:t>我們分析了 </a:t>
            </a:r>
            <a:r>
              <a:rPr lang="en-US" altLang="zh-TW" sz="1200" kern="1200" dirty="0">
                <a:solidFill>
                  <a:schemeClr val="tx1"/>
                </a:solidFill>
                <a:effectLst/>
                <a:latin typeface="+mn-lt"/>
                <a:ea typeface="+mn-ea"/>
                <a:cs typeface="+mn-cs"/>
              </a:rPr>
              <a:t>MOOC </a:t>
            </a:r>
            <a:r>
              <a:rPr lang="zh-TW" altLang="en-US" sz="1200" kern="1200" dirty="0">
                <a:solidFill>
                  <a:schemeClr val="tx1"/>
                </a:solidFill>
                <a:effectLst/>
                <a:latin typeface="+mn-lt"/>
                <a:ea typeface="+mn-ea"/>
                <a:cs typeface="+mn-cs"/>
              </a:rPr>
              <a:t>平台上其他用戶對於課程的評價，以發平台中的社群趨勢。</a:t>
            </a:r>
            <a:endParaRPr lang="en-US" altLang="zh-TW" sz="1200" kern="1200" dirty="0">
              <a:solidFill>
                <a:schemeClr val="tx1"/>
              </a:solidFill>
              <a:effectLst/>
              <a:latin typeface="+mn-lt"/>
              <a:ea typeface="+mn-ea"/>
              <a:cs typeface="+mn-cs"/>
            </a:endParaRPr>
          </a:p>
          <a:p>
            <a:r>
              <a:rPr lang="en-US" altLang="zh-TW" sz="1200" kern="1200" dirty="0">
                <a:solidFill>
                  <a:schemeClr val="tx1"/>
                </a:solidFill>
                <a:effectLst/>
                <a:latin typeface="+mn-lt"/>
                <a:ea typeface="+mn-ea"/>
                <a:cs typeface="+mn-cs"/>
              </a:rPr>
              <a:t>(4)</a:t>
            </a:r>
            <a:r>
              <a:rPr lang="zh-TW" altLang="en-US" sz="1200" kern="1200" dirty="0">
                <a:solidFill>
                  <a:schemeClr val="tx1"/>
                </a:solidFill>
                <a:effectLst/>
                <a:latin typeface="+mn-lt"/>
                <a:ea typeface="+mn-ea"/>
                <a:cs typeface="+mn-cs"/>
              </a:rPr>
              <a:t>從課程信息中找出該課程所教授的所需能力和知識。</a:t>
            </a:r>
            <a:endParaRPr lang="en-US" altLang="zh-TW" sz="1200" kern="1200" dirty="0">
              <a:solidFill>
                <a:schemeClr val="tx1"/>
              </a:solidFill>
              <a:effectLst/>
              <a:latin typeface="+mn-lt"/>
              <a:ea typeface="+mn-ea"/>
              <a:cs typeface="+mn-cs"/>
            </a:endParaRPr>
          </a:p>
          <a:p>
            <a:endParaRPr lang="en-US" altLang="zh-TW" sz="1200" kern="1200" dirty="0">
              <a:solidFill>
                <a:schemeClr val="tx1"/>
              </a:solidFill>
              <a:effectLst/>
              <a:latin typeface="+mn-lt"/>
              <a:ea typeface="+mn-ea"/>
              <a:cs typeface="+mn-cs"/>
            </a:endParaRPr>
          </a:p>
          <a:p>
            <a:r>
              <a:rPr lang="en-US" altLang="zh-TW" sz="1200" kern="1200" dirty="0">
                <a:solidFill>
                  <a:schemeClr val="tx1"/>
                </a:solidFill>
                <a:effectLst/>
                <a:latin typeface="+mn-lt"/>
                <a:ea typeface="+mn-ea"/>
                <a:cs typeface="+mn-cs"/>
              </a:rPr>
              <a:t>(5)</a:t>
            </a:r>
            <a:r>
              <a:rPr lang="zh-TW" altLang="en-US" sz="1200" kern="1200" dirty="0">
                <a:solidFill>
                  <a:schemeClr val="tx1"/>
                </a:solidFill>
                <a:effectLst/>
                <a:latin typeface="+mn-lt"/>
                <a:ea typeface="+mn-ea"/>
                <a:cs typeface="+mn-cs"/>
              </a:rPr>
              <a:t>我們對用戶的個人數據進行分析，以便找出用戶需要的知識和具備的能力。 </a:t>
            </a:r>
            <a:endParaRPr lang="en-US" altLang="zh-TW" sz="1200" kern="1200" dirty="0">
              <a:solidFill>
                <a:schemeClr val="tx1"/>
              </a:solidFill>
              <a:effectLst/>
              <a:latin typeface="+mn-lt"/>
              <a:ea typeface="+mn-ea"/>
              <a:cs typeface="+mn-cs"/>
            </a:endParaRPr>
          </a:p>
          <a:p>
            <a:endParaRPr lang="en-US" altLang="zh-TW" sz="1200" kern="1200" dirty="0">
              <a:solidFill>
                <a:schemeClr val="tx1"/>
              </a:solidFill>
              <a:effectLst/>
              <a:latin typeface="+mn-lt"/>
              <a:ea typeface="+mn-ea"/>
              <a:cs typeface="+mn-cs"/>
            </a:endParaRPr>
          </a:p>
          <a:p>
            <a:r>
              <a:rPr lang="en-US" altLang="zh-TW" sz="1200" kern="1200" dirty="0">
                <a:solidFill>
                  <a:schemeClr val="tx1"/>
                </a:solidFill>
                <a:effectLst/>
                <a:latin typeface="+mn-lt"/>
                <a:ea typeface="+mn-ea"/>
                <a:cs typeface="+mn-cs"/>
              </a:rPr>
              <a:t>(6) </a:t>
            </a:r>
            <a:r>
              <a:rPr lang="zh-TW" altLang="en-US" sz="1200" kern="1200" dirty="0">
                <a:solidFill>
                  <a:schemeClr val="tx1"/>
                </a:solidFill>
                <a:effectLst/>
                <a:latin typeface="+mn-lt"/>
                <a:ea typeface="+mn-ea"/>
                <a:cs typeface="+mn-cs"/>
              </a:rPr>
              <a:t>最後，我們根據用戶對知識的需求，並結合社群評價，以推薦適合的課程給用戶。</a:t>
            </a:r>
            <a:endParaRPr lang="en-US"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5</a:t>
            </a:fld>
            <a:endParaRPr lang="zh-TW" altLang="en-US"/>
          </a:p>
        </p:txBody>
      </p:sp>
    </p:spTree>
    <p:extLst>
      <p:ext uri="{BB962C8B-B14F-4D97-AF65-F5344CB8AC3E}">
        <p14:creationId xmlns:p14="http://schemas.microsoft.com/office/powerpoint/2010/main" val="39306163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接著是我們的系統架構</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我們的系統可以主要分為五個區塊</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第一個區塊是資料的準備，包含資料收集、清洗和萃取</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接著我們將整理好的資料分別進行用戶偏好分析以及課程分析</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在這部分，我們分析使用者的個人偏好和能力，以及針對課程內容和其他學習者的課程討論做分析</a:t>
            </a:r>
            <a:endParaRPr lang="en-US" altLang="zh-TW"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第四是社群影響力區塊 主要在計算用戶在於社群上被他人所認可的能力以及</a:t>
            </a:r>
            <a:r>
              <a:rPr lang="en-US" altLang="zh-TW" sz="1200" kern="1200" dirty="0">
                <a:solidFill>
                  <a:schemeClr val="tx1"/>
                </a:solidFill>
                <a:effectLst/>
                <a:latin typeface="+mn-lt"/>
                <a:ea typeface="+mn-ea"/>
                <a:cs typeface="+mn-cs"/>
              </a:rPr>
              <a:t>MOOC</a:t>
            </a:r>
            <a:r>
              <a:rPr lang="zh-TW" altLang="en-US" sz="1200" kern="1200" dirty="0">
                <a:solidFill>
                  <a:schemeClr val="tx1"/>
                </a:solidFill>
                <a:effectLst/>
                <a:latin typeface="+mn-lt"/>
                <a:ea typeface="+mn-ea"/>
                <a:cs typeface="+mn-cs"/>
              </a:rPr>
              <a:t>平台上的社群分數</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sz="1200" kern="1200" dirty="0">
                <a:solidFill>
                  <a:schemeClr val="tx1"/>
                </a:solidFill>
                <a:effectLst/>
                <a:latin typeface="+mn-lt"/>
                <a:ea typeface="+mn-ea"/>
                <a:cs typeface="+mn-cs"/>
              </a:rPr>
              <a:t>最後結合以上模組</a:t>
            </a:r>
            <a:r>
              <a:rPr lang="zh-TW" altLang="en-US" sz="1200" kern="1200" dirty="0">
                <a:solidFill>
                  <a:schemeClr val="tx1"/>
                </a:solidFill>
                <a:effectLst/>
                <a:latin typeface="+mn-lt"/>
                <a:ea typeface="+mn-ea"/>
                <a:cs typeface="+mn-cs"/>
              </a:rPr>
              <a:t>，將</a:t>
            </a:r>
            <a:r>
              <a:rPr lang="zh-CN" altLang="en-US" sz="1200" kern="1200" dirty="0">
                <a:solidFill>
                  <a:schemeClr val="tx1"/>
                </a:solidFill>
                <a:effectLst/>
                <a:latin typeface="+mn-lt"/>
                <a:ea typeface="+mn-ea"/>
                <a:cs typeface="+mn-cs"/>
              </a:rPr>
              <a:t>使用者的偏好</a:t>
            </a:r>
            <a:r>
              <a:rPr lang="zh-TW" altLang="en-US" sz="1200" kern="1200" dirty="0">
                <a:solidFill>
                  <a:schemeClr val="tx1"/>
                </a:solidFill>
                <a:effectLst/>
                <a:latin typeface="+mn-lt"/>
                <a:ea typeface="+mn-ea"/>
                <a:cs typeface="+mn-cs"/>
              </a:rPr>
              <a:t>與社群影響力</a:t>
            </a:r>
            <a:r>
              <a:rPr lang="zh-CN" altLang="en-US" sz="1200" kern="1200" dirty="0">
                <a:solidFill>
                  <a:schemeClr val="tx1"/>
                </a:solidFill>
                <a:effectLst/>
                <a:latin typeface="+mn-lt"/>
                <a:ea typeface="+mn-ea"/>
                <a:cs typeface="+mn-cs"/>
              </a:rPr>
              <a:t>做結合產出推薦清單</a:t>
            </a:r>
            <a:endParaRPr lang="en-US" altLang="zh-CN"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6</a:t>
            </a:fld>
            <a:endParaRPr lang="zh-TW" altLang="en-US"/>
          </a:p>
        </p:txBody>
      </p:sp>
    </p:spTree>
    <p:extLst>
      <p:ext uri="{BB962C8B-B14F-4D97-AF65-F5344CB8AC3E}">
        <p14:creationId xmlns:p14="http://schemas.microsoft.com/office/powerpoint/2010/main" val="32676982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首先第一部分</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資料準備</a:t>
            </a:r>
            <a:endParaRPr lang="en-US"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7</a:t>
            </a:fld>
            <a:endParaRPr lang="zh-TW" altLang="en-US"/>
          </a:p>
        </p:txBody>
      </p:sp>
    </p:spTree>
    <p:extLst>
      <p:ext uri="{BB962C8B-B14F-4D97-AF65-F5344CB8AC3E}">
        <p14:creationId xmlns:p14="http://schemas.microsoft.com/office/powerpoint/2010/main" val="22745691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我們使用爬蟲方式爬取</a:t>
            </a:r>
            <a:r>
              <a:rPr lang="en-US" altLang="zh-TW" dirty="0"/>
              <a:t>LinkedIn </a:t>
            </a:r>
            <a:r>
              <a:rPr lang="zh-TW" altLang="en-US" dirty="0"/>
              <a:t>和 </a:t>
            </a:r>
            <a:r>
              <a:rPr lang="en-US" altLang="zh-TW" dirty="0"/>
              <a:t>LinkedIn</a:t>
            </a:r>
            <a:r>
              <a:rPr lang="zh-TW" altLang="en-US" dirty="0"/>
              <a:t> </a:t>
            </a:r>
            <a:r>
              <a:rPr lang="en-US" altLang="zh-TW" dirty="0"/>
              <a:t>Learning </a:t>
            </a:r>
            <a:r>
              <a:rPr lang="zh-TW" altLang="en-US" dirty="0"/>
              <a:t>上的用戶以及課程資料</a:t>
            </a:r>
            <a:endParaRPr lang="en-US" altLang="zh-TW" dirty="0"/>
          </a:p>
          <a:p>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首先針對非英語語系的用戶作刪除，</a:t>
            </a:r>
            <a:endParaRPr lang="en-US" altLang="zh-TW" dirty="0"/>
          </a:p>
          <a:p>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並去除個人資料中的</a:t>
            </a:r>
            <a:r>
              <a:rPr lang="en-US" altLang="zh-CN" dirty="0"/>
              <a:t>html</a:t>
            </a:r>
            <a:r>
              <a:rPr lang="zh-CN" altLang="en-US" dirty="0"/>
              <a:t>元素</a:t>
            </a:r>
            <a:r>
              <a:rPr lang="zh-TW" altLang="en-US" dirty="0"/>
              <a:t>，以及刪除個人資料為空的用戶</a:t>
            </a:r>
            <a:endParaRPr lang="en-US" altLang="zh-CN" dirty="0"/>
          </a:p>
          <a:p>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8</a:t>
            </a:fld>
            <a:endParaRPr lang="zh-TW" altLang="en-US"/>
          </a:p>
        </p:txBody>
      </p:sp>
    </p:spTree>
    <p:extLst>
      <p:ext uri="{BB962C8B-B14F-4D97-AF65-F5344CB8AC3E}">
        <p14:creationId xmlns:p14="http://schemas.microsoft.com/office/powerpoint/2010/main" val="17590008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使用者資料分析區塊 </a:t>
            </a:r>
            <a:endParaRPr lang="en-US"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9</a:t>
            </a:fld>
            <a:endParaRPr lang="zh-TW" altLang="en-US"/>
          </a:p>
        </p:txBody>
      </p:sp>
    </p:spTree>
    <p:extLst>
      <p:ext uri="{BB962C8B-B14F-4D97-AF65-F5344CB8AC3E}">
        <p14:creationId xmlns:p14="http://schemas.microsoft.com/office/powerpoint/2010/main" val="5257502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lvl1pPr>
              <a:defRPr sz="4000">
                <a:solidFill>
                  <a:srgbClr val="0926A3"/>
                </a:solidFill>
              </a:defRPr>
            </a:lvl1pPr>
          </a:lstStyle>
          <a:p>
            <a:r>
              <a:rPr lang="zh-TW" altLang="en-US"/>
              <a:t>按一下以編輯母片標題樣式</a:t>
            </a:r>
            <a:endParaRPr lang="zh-TW" altLang="en-US" dirty="0"/>
          </a:p>
        </p:txBody>
      </p:sp>
      <p:sp>
        <p:nvSpPr>
          <p:cNvPr id="3" name="副標題 2"/>
          <p:cNvSpPr>
            <a:spLocks noGrp="1"/>
          </p:cNvSpPr>
          <p:nvPr>
            <p:ph type="subTitle" idx="1"/>
          </p:nvPr>
        </p:nvSpPr>
        <p:spPr>
          <a:xfrm>
            <a:off x="1371600" y="3886200"/>
            <a:ext cx="6400800" cy="1752600"/>
          </a:xfrm>
        </p:spPr>
        <p:txBody>
          <a:bodyPr/>
          <a:lstStyle>
            <a:lvl1pPr marL="0" indent="0" algn="ctr">
              <a:buNone/>
              <a:defRPr sz="28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endParaRPr lang="zh-TW" alt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dirty="0"/>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dirty="0"/>
              <a:t>   </a:t>
            </a:r>
            <a:fld id="{17C355D4-742B-4871-AFA0-7D8E3E87F302}" type="slidenum">
              <a:rPr lang="en-US" altLang="zh-TW"/>
              <a:pPr>
                <a:defRPr/>
              </a:pPr>
              <a:t>‹#›</a:t>
            </a:fld>
            <a:endParaRPr lang="en-US" altLang="zh-TW" dirty="0"/>
          </a:p>
        </p:txBody>
      </p:sp>
      <p:sp>
        <p:nvSpPr>
          <p:cNvPr id="7" name="文字方塊 6"/>
          <p:cNvSpPr txBox="1"/>
          <p:nvPr userDrawn="1"/>
        </p:nvSpPr>
        <p:spPr>
          <a:xfrm>
            <a:off x="7772400" y="6510114"/>
            <a:ext cx="1224136" cy="276999"/>
          </a:xfrm>
          <a:prstGeom prst="rect">
            <a:avLst/>
          </a:prstGeom>
          <a:solidFill>
            <a:schemeClr val="bg1">
              <a:lumMod val="75000"/>
            </a:schemeClr>
          </a:solidFill>
        </p:spPr>
        <p:txBody>
          <a:bodyPr wrap="square" rtlCol="0">
            <a:spAutoFit/>
          </a:bodyPr>
          <a:lstStyle/>
          <a:p>
            <a:r>
              <a:rPr lang="en-US" altLang="zh-TW" sz="1200" i="1" dirty="0">
                <a:solidFill>
                  <a:srgbClr val="0034A4"/>
                </a:solidFill>
              </a:rPr>
              <a:t>2024, IEBI Lab</a:t>
            </a:r>
            <a:endParaRPr lang="zh-TW" altLang="en-US" sz="1200" i="1" dirty="0">
              <a:solidFill>
                <a:srgbClr val="0034A4"/>
              </a:solidFill>
            </a:endParaRPr>
          </a:p>
        </p:txBody>
      </p:sp>
    </p:spTree>
    <p:extLst>
      <p:ext uri="{BB962C8B-B14F-4D97-AF65-F5344CB8AC3E}">
        <p14:creationId xmlns:p14="http://schemas.microsoft.com/office/powerpoint/2010/main" val="4287185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674E1587-3435-4B04-B722-5271E71E9E19}" type="slidenum">
              <a:rPr lang="en-US" altLang="zh-TW"/>
              <a:pPr>
                <a:defRPr/>
              </a:pPr>
              <a:t>‹#›</a:t>
            </a:fld>
            <a:endParaRPr lang="en-US" altLang="zh-TW"/>
          </a:p>
        </p:txBody>
      </p:sp>
      <p:sp>
        <p:nvSpPr>
          <p:cNvPr id="7" name="文字方塊 6"/>
          <p:cNvSpPr txBox="1"/>
          <p:nvPr userDrawn="1"/>
        </p:nvSpPr>
        <p:spPr>
          <a:xfrm>
            <a:off x="7900392"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0034A4"/>
                </a:solidFill>
              </a:rPr>
              <a:t>2024, IEBI Lab</a:t>
            </a:r>
            <a:endParaRPr lang="zh-TW" altLang="en-US" sz="1200" i="1" dirty="0">
              <a:solidFill>
                <a:srgbClr val="0034A4"/>
              </a:solidFill>
            </a:endParaRPr>
          </a:p>
        </p:txBody>
      </p:sp>
    </p:spTree>
    <p:extLst>
      <p:ext uri="{BB962C8B-B14F-4D97-AF65-F5344CB8AC3E}">
        <p14:creationId xmlns:p14="http://schemas.microsoft.com/office/powerpoint/2010/main" val="728090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38925" y="-26988"/>
            <a:ext cx="2058988" cy="6048376"/>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6988"/>
            <a:ext cx="6029325" cy="6048376"/>
          </a:xfrm>
        </p:spPr>
        <p:txBody>
          <a:bodyPr vert="eaVert"/>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968CE9E9-64F1-4582-AD2D-BB066501113C}" type="slidenum">
              <a:rPr lang="en-US" altLang="zh-TW"/>
              <a:pPr>
                <a:defRPr/>
              </a:pPr>
              <a:t>‹#›</a:t>
            </a:fld>
            <a:endParaRPr lang="en-US" altLang="zh-TW"/>
          </a:p>
        </p:txBody>
      </p:sp>
      <p:sp>
        <p:nvSpPr>
          <p:cNvPr id="7" name="文字方塊 6"/>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0034A4"/>
                </a:solidFill>
              </a:rPr>
              <a:t>2024, IEBI Lab</a:t>
            </a:r>
            <a:endParaRPr lang="zh-TW" altLang="en-US" sz="1200" i="1" dirty="0">
              <a:solidFill>
                <a:srgbClr val="0034A4"/>
              </a:solidFill>
            </a:endParaRPr>
          </a:p>
        </p:txBody>
      </p:sp>
    </p:spTree>
    <p:extLst>
      <p:ext uri="{BB962C8B-B14F-4D97-AF65-F5344CB8AC3E}">
        <p14:creationId xmlns:p14="http://schemas.microsoft.com/office/powerpoint/2010/main" val="3308958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b="1">
                <a:solidFill>
                  <a:srgbClr val="2907A5"/>
                </a:solidFill>
              </a:defRPr>
            </a:lvl1pPr>
          </a:lstStyle>
          <a:p>
            <a:r>
              <a:rPr lang="zh-TW" altLang="en-US"/>
              <a:t>按一下以編輯母片標題樣式</a:t>
            </a:r>
            <a:endParaRPr lang="zh-TW" altLang="en-US" dirty="0"/>
          </a:p>
        </p:txBody>
      </p:sp>
      <p:sp>
        <p:nvSpPr>
          <p:cNvPr id="3" name="內容版面配置區 2"/>
          <p:cNvSpPr>
            <a:spLocks noGrp="1"/>
          </p:cNvSpPr>
          <p:nvPr>
            <p:ph idx="1"/>
          </p:nvPr>
        </p:nvSpPr>
        <p:spPr/>
        <p:txBody>
          <a:bodyPr/>
          <a:lstStyle>
            <a:lvl1pPr>
              <a:defRPr sz="2400"/>
            </a:lvl1pPr>
            <a:lvl2pPr>
              <a:defRPr sz="2000"/>
            </a:lvl2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dirty="0"/>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dirty="0"/>
              <a:t>   </a:t>
            </a:r>
            <a:fld id="{66C53FE0-DFDF-4122-A850-A5399E395ABE}" type="slidenum">
              <a:rPr lang="en-US" altLang="zh-TW"/>
              <a:pPr>
                <a:defRPr/>
              </a:pPr>
              <a:t>‹#›</a:t>
            </a:fld>
            <a:endParaRPr lang="en-US" altLang="zh-TW" dirty="0"/>
          </a:p>
        </p:txBody>
      </p:sp>
      <p:sp>
        <p:nvSpPr>
          <p:cNvPr id="7" name="文字方塊 6"/>
          <p:cNvSpPr txBox="1"/>
          <p:nvPr userDrawn="1"/>
        </p:nvSpPr>
        <p:spPr>
          <a:xfrm>
            <a:off x="7917408"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0034A4"/>
                </a:solidFill>
              </a:rPr>
              <a:t>2024, IEBI Lab</a:t>
            </a:r>
            <a:endParaRPr lang="zh-TW" altLang="en-US" sz="1200" i="1" dirty="0">
              <a:solidFill>
                <a:srgbClr val="0034A4"/>
              </a:solidFill>
            </a:endParaRPr>
          </a:p>
        </p:txBody>
      </p:sp>
    </p:spTree>
    <p:extLst>
      <p:ext uri="{BB962C8B-B14F-4D97-AF65-F5344CB8AC3E}">
        <p14:creationId xmlns:p14="http://schemas.microsoft.com/office/powerpoint/2010/main" val="20843145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E2FB8B52-7EFD-4983-9C68-981D12AB609C}" type="slidenum">
              <a:rPr lang="en-US" altLang="zh-TW"/>
              <a:pPr>
                <a:defRPr/>
              </a:pPr>
              <a:t>‹#›</a:t>
            </a:fld>
            <a:endParaRPr lang="en-US" altLang="zh-TW"/>
          </a:p>
        </p:txBody>
      </p:sp>
      <p:sp>
        <p:nvSpPr>
          <p:cNvPr id="7" name="文字方塊 6"/>
          <p:cNvSpPr txBox="1"/>
          <p:nvPr userDrawn="1"/>
        </p:nvSpPr>
        <p:spPr>
          <a:xfrm>
            <a:off x="7812360" y="6483350"/>
            <a:ext cx="1224136" cy="276999"/>
          </a:xfrm>
          <a:prstGeom prst="rect">
            <a:avLst/>
          </a:prstGeom>
          <a:solidFill>
            <a:schemeClr val="bg1">
              <a:lumMod val="75000"/>
            </a:schemeClr>
          </a:solidFill>
        </p:spPr>
        <p:txBody>
          <a:bodyPr wrap="square" rtlCol="0">
            <a:spAutoFit/>
          </a:bodyPr>
          <a:lstStyle/>
          <a:p>
            <a:r>
              <a:rPr lang="en-US" altLang="zh-TW" sz="1200" i="1" dirty="0">
                <a:solidFill>
                  <a:srgbClr val="0034A4"/>
                </a:solidFill>
              </a:rPr>
              <a:t>2024, IEBI Lab</a:t>
            </a:r>
            <a:endParaRPr lang="zh-TW" altLang="en-US" sz="1200" i="1" dirty="0">
              <a:solidFill>
                <a:srgbClr val="0034A4"/>
              </a:solidFill>
            </a:endParaRPr>
          </a:p>
        </p:txBody>
      </p:sp>
    </p:spTree>
    <p:extLst>
      <p:ext uri="{BB962C8B-B14F-4D97-AF65-F5344CB8AC3E}">
        <p14:creationId xmlns:p14="http://schemas.microsoft.com/office/powerpoint/2010/main" val="3764432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196975"/>
            <a:ext cx="4038600" cy="4824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196975"/>
            <a:ext cx="4038600" cy="4824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71E99551-C170-4D6F-9788-C5C34A3D31AB}" type="slidenum">
              <a:rPr lang="en-US" altLang="zh-TW"/>
              <a:pPr>
                <a:defRPr/>
              </a:pPr>
              <a:t>‹#›</a:t>
            </a:fld>
            <a:endParaRPr lang="en-US" altLang="zh-TW"/>
          </a:p>
        </p:txBody>
      </p:sp>
      <p:sp>
        <p:nvSpPr>
          <p:cNvPr id="8" name="文字方塊 7"/>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0034A4"/>
                </a:solidFill>
              </a:rPr>
              <a:t>2024, IEBI Lab</a:t>
            </a:r>
            <a:endParaRPr lang="zh-TW" altLang="en-US" sz="1200" i="1" dirty="0">
              <a:solidFill>
                <a:srgbClr val="0034A4"/>
              </a:solidFill>
            </a:endParaRPr>
          </a:p>
        </p:txBody>
      </p:sp>
    </p:spTree>
    <p:extLst>
      <p:ext uri="{BB962C8B-B14F-4D97-AF65-F5344CB8AC3E}">
        <p14:creationId xmlns:p14="http://schemas.microsoft.com/office/powerpoint/2010/main" val="719410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a:t>按一下以編輯母片標題樣式</a:t>
            </a:r>
            <a:endParaRPr lang="zh-TW" altLang="en-US" dirty="0"/>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TW"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9" name="Rectangle 6"/>
          <p:cNvSpPr>
            <a:spLocks noGrp="1" noChangeArrowheads="1"/>
          </p:cNvSpPr>
          <p:nvPr>
            <p:ph type="sldNum" sz="quarter" idx="12"/>
          </p:nvPr>
        </p:nvSpPr>
        <p:spPr>
          <a:ln/>
        </p:spPr>
        <p:txBody>
          <a:bodyPr/>
          <a:lstStyle>
            <a:lvl1pPr>
              <a:defRPr/>
            </a:lvl1pPr>
          </a:lstStyle>
          <a:p>
            <a:pPr>
              <a:defRPr/>
            </a:pPr>
            <a:r>
              <a:rPr lang="en-US" altLang="zh-TW" dirty="0"/>
              <a:t>   </a:t>
            </a:r>
            <a:fld id="{1662CE24-1A20-4B59-9F58-D3C5B161363B}" type="slidenum">
              <a:rPr lang="en-US" altLang="zh-TW"/>
              <a:pPr>
                <a:defRPr/>
              </a:pPr>
              <a:t>‹#›</a:t>
            </a:fld>
            <a:endParaRPr lang="en-US" altLang="zh-TW" dirty="0"/>
          </a:p>
        </p:txBody>
      </p:sp>
      <p:sp>
        <p:nvSpPr>
          <p:cNvPr id="10" name="文字方塊 9"/>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0034A4"/>
                </a:solidFill>
              </a:rPr>
              <a:t>2024, IEBI Lab</a:t>
            </a:r>
            <a:endParaRPr lang="zh-TW" altLang="en-US" sz="1200" i="1" dirty="0">
              <a:solidFill>
                <a:srgbClr val="0034A4"/>
              </a:solidFill>
            </a:endParaRPr>
          </a:p>
        </p:txBody>
      </p:sp>
    </p:spTree>
    <p:extLst>
      <p:ext uri="{BB962C8B-B14F-4D97-AF65-F5344CB8AC3E}">
        <p14:creationId xmlns:p14="http://schemas.microsoft.com/office/powerpoint/2010/main" val="3607877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a:ln/>
        </p:spPr>
        <p:txBody>
          <a:bodyPr/>
          <a:lstStyle>
            <a:lvl1pPr>
              <a:defRPr/>
            </a:lvl1pPr>
          </a:lstStyle>
          <a:p>
            <a:pPr>
              <a:defRPr/>
            </a:pPr>
            <a:r>
              <a:rPr lang="en-US" altLang="zh-TW"/>
              <a:t>   </a:t>
            </a:r>
            <a:fld id="{FF5DB450-8D60-4C02-A8F0-739A8F881784}" type="slidenum">
              <a:rPr lang="en-US" altLang="zh-TW"/>
              <a:pPr>
                <a:defRPr/>
              </a:pPr>
              <a:t>‹#›</a:t>
            </a:fld>
            <a:endParaRPr lang="en-US" altLang="zh-TW"/>
          </a:p>
        </p:txBody>
      </p:sp>
      <p:sp>
        <p:nvSpPr>
          <p:cNvPr id="6" name="文字方塊 5"/>
          <p:cNvSpPr txBox="1"/>
          <p:nvPr userDrawn="1"/>
        </p:nvSpPr>
        <p:spPr>
          <a:xfrm>
            <a:off x="7812360" y="6510114"/>
            <a:ext cx="1224136" cy="276999"/>
          </a:xfrm>
          <a:prstGeom prst="rect">
            <a:avLst/>
          </a:prstGeom>
          <a:solidFill>
            <a:schemeClr val="bg1">
              <a:lumMod val="75000"/>
            </a:schemeClr>
          </a:solidFill>
        </p:spPr>
        <p:txBody>
          <a:bodyPr wrap="square" rtlCol="0">
            <a:spAutoFit/>
          </a:bodyPr>
          <a:lstStyle/>
          <a:p>
            <a:r>
              <a:rPr lang="en-US" altLang="zh-TW" sz="1200" i="1" dirty="0">
                <a:solidFill>
                  <a:srgbClr val="0034A4"/>
                </a:solidFill>
              </a:rPr>
              <a:t>2024, IEBI Lab</a:t>
            </a:r>
            <a:endParaRPr lang="zh-TW" altLang="en-US" sz="1200" i="1" dirty="0">
              <a:solidFill>
                <a:srgbClr val="0034A4"/>
              </a:solidFill>
            </a:endParaRPr>
          </a:p>
        </p:txBody>
      </p:sp>
    </p:spTree>
    <p:extLst>
      <p:ext uri="{BB962C8B-B14F-4D97-AF65-F5344CB8AC3E}">
        <p14:creationId xmlns:p14="http://schemas.microsoft.com/office/powerpoint/2010/main" val="940483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4" name="Rectangle 6"/>
          <p:cNvSpPr>
            <a:spLocks noGrp="1" noChangeArrowheads="1"/>
          </p:cNvSpPr>
          <p:nvPr>
            <p:ph type="sldNum" sz="quarter" idx="12"/>
          </p:nvPr>
        </p:nvSpPr>
        <p:spPr>
          <a:ln/>
        </p:spPr>
        <p:txBody>
          <a:bodyPr/>
          <a:lstStyle>
            <a:lvl1pPr>
              <a:defRPr/>
            </a:lvl1pPr>
          </a:lstStyle>
          <a:p>
            <a:pPr>
              <a:defRPr/>
            </a:pPr>
            <a:r>
              <a:rPr lang="en-US" altLang="zh-TW"/>
              <a:t>   </a:t>
            </a:r>
            <a:fld id="{CF430B66-5CAA-4813-A6A8-D7A3C12C7929}" type="slidenum">
              <a:rPr lang="en-US" altLang="zh-TW"/>
              <a:pPr>
                <a:defRPr/>
              </a:pPr>
              <a:t>‹#›</a:t>
            </a:fld>
            <a:endParaRPr lang="en-US" altLang="zh-TW"/>
          </a:p>
        </p:txBody>
      </p:sp>
      <p:sp>
        <p:nvSpPr>
          <p:cNvPr id="5" name="文字方塊 4"/>
          <p:cNvSpPr txBox="1"/>
          <p:nvPr userDrawn="1"/>
        </p:nvSpPr>
        <p:spPr>
          <a:xfrm>
            <a:off x="7919864"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0034A4"/>
                </a:solidFill>
              </a:rPr>
              <a:t>2024, IEBI Lab</a:t>
            </a:r>
            <a:endParaRPr lang="zh-TW" altLang="en-US" sz="1200" i="1" dirty="0">
              <a:solidFill>
                <a:srgbClr val="0034A4"/>
              </a:solidFill>
            </a:endParaRPr>
          </a:p>
        </p:txBody>
      </p:sp>
    </p:spTree>
    <p:extLst>
      <p:ext uri="{BB962C8B-B14F-4D97-AF65-F5344CB8AC3E}">
        <p14:creationId xmlns:p14="http://schemas.microsoft.com/office/powerpoint/2010/main" val="2248628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2C353B03-B4AB-40A4-924B-18AD208C94E3}" type="slidenum">
              <a:rPr lang="en-US" altLang="zh-TW"/>
              <a:pPr>
                <a:defRPr/>
              </a:pPr>
              <a:t>‹#›</a:t>
            </a:fld>
            <a:endParaRPr lang="en-US" altLang="zh-TW"/>
          </a:p>
        </p:txBody>
      </p:sp>
      <p:sp>
        <p:nvSpPr>
          <p:cNvPr id="8" name="文字方塊 7"/>
          <p:cNvSpPr txBox="1"/>
          <p:nvPr userDrawn="1"/>
        </p:nvSpPr>
        <p:spPr>
          <a:xfrm>
            <a:off x="7891884"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0034A4"/>
                </a:solidFill>
              </a:rPr>
              <a:t>2024, IEBI Lab</a:t>
            </a:r>
            <a:endParaRPr lang="zh-TW" altLang="en-US" sz="1200" i="1" dirty="0">
              <a:solidFill>
                <a:srgbClr val="0034A4"/>
              </a:solidFill>
            </a:endParaRPr>
          </a:p>
        </p:txBody>
      </p:sp>
    </p:spTree>
    <p:extLst>
      <p:ext uri="{BB962C8B-B14F-4D97-AF65-F5344CB8AC3E}">
        <p14:creationId xmlns:p14="http://schemas.microsoft.com/office/powerpoint/2010/main" val="644609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a:t>按一下圖示以新增圖片</a:t>
            </a:r>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7A96DC0A-347F-458C-A6C7-A61CAB19D9F1}" type="slidenum">
              <a:rPr lang="en-US" altLang="zh-TW"/>
              <a:pPr>
                <a:defRPr/>
              </a:pPr>
              <a:t>‹#›</a:t>
            </a:fld>
            <a:endParaRPr lang="en-US" altLang="zh-TW"/>
          </a:p>
        </p:txBody>
      </p:sp>
      <p:sp>
        <p:nvSpPr>
          <p:cNvPr id="8" name="文字方塊 7"/>
          <p:cNvSpPr txBox="1"/>
          <p:nvPr userDrawn="1"/>
        </p:nvSpPr>
        <p:spPr>
          <a:xfrm>
            <a:off x="7812360"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0034A4"/>
                </a:solidFill>
              </a:rPr>
              <a:t>2024, IEBI Lab</a:t>
            </a:r>
            <a:endParaRPr lang="zh-TW" altLang="en-US" sz="1200" i="1" dirty="0">
              <a:solidFill>
                <a:srgbClr val="0034A4"/>
              </a:solidFill>
            </a:endParaRPr>
          </a:p>
        </p:txBody>
      </p:sp>
    </p:spTree>
    <p:extLst>
      <p:ext uri="{BB962C8B-B14F-4D97-AF65-F5344CB8AC3E}">
        <p14:creationId xmlns:p14="http://schemas.microsoft.com/office/powerpoint/2010/main" val="33943507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7"/>
          <p:cNvSpPr>
            <a:spLocks noChangeArrowheads="1"/>
          </p:cNvSpPr>
          <p:nvPr/>
        </p:nvSpPr>
        <p:spPr bwMode="auto">
          <a:xfrm>
            <a:off x="0" y="6381750"/>
            <a:ext cx="9144000" cy="476250"/>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endParaRPr kumimoji="0" lang="zh-TW" altLang="en-US"/>
          </a:p>
        </p:txBody>
      </p:sp>
      <p:sp>
        <p:nvSpPr>
          <p:cNvPr id="1027" name="Rectangle 10"/>
          <p:cNvSpPr>
            <a:spLocks noChangeArrowheads="1"/>
          </p:cNvSpPr>
          <p:nvPr/>
        </p:nvSpPr>
        <p:spPr bwMode="auto">
          <a:xfrm>
            <a:off x="0" y="-26988"/>
            <a:ext cx="9144000" cy="1152526"/>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endParaRPr kumimoji="0" lang="zh-TW" altLang="en-US"/>
          </a:p>
        </p:txBody>
      </p:sp>
      <p:sp>
        <p:nvSpPr>
          <p:cNvPr id="1028" name="Rectangle 3"/>
          <p:cNvSpPr>
            <a:spLocks noGrp="1" noChangeArrowheads="1"/>
          </p:cNvSpPr>
          <p:nvPr>
            <p:ph type="body" idx="1"/>
          </p:nvPr>
        </p:nvSpPr>
        <p:spPr bwMode="auto">
          <a:xfrm>
            <a:off x="457200" y="1196975"/>
            <a:ext cx="8229600" cy="482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kumimoji="0" sz="1400">
                <a:latin typeface="+mn-lt"/>
                <a:ea typeface="新細明體" pitchFamily="18" charset="-120"/>
              </a:defRPr>
            </a:lvl1pPr>
          </a:lstStyle>
          <a:p>
            <a:pPr>
              <a:defRPr/>
            </a:pPr>
            <a:endParaRPr lang="en-US" altLang="zh-TW"/>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fontAlgn="auto" hangingPunct="1">
              <a:spcBef>
                <a:spcPts val="0"/>
              </a:spcBef>
              <a:spcAft>
                <a:spcPts val="0"/>
              </a:spcAft>
              <a:defRPr kumimoji="0" sz="1400">
                <a:latin typeface="+mn-lt"/>
                <a:ea typeface="新細明體" pitchFamily="18" charset="-120"/>
              </a:defRPr>
            </a:lvl1pPr>
          </a:lstStyle>
          <a:p>
            <a:pPr>
              <a:defRPr/>
            </a:pPr>
            <a:endParaRPr lang="en-US" altLang="zh-TW" dirty="0"/>
          </a:p>
        </p:txBody>
      </p:sp>
      <p:sp>
        <p:nvSpPr>
          <p:cNvPr id="1030" name="Rectangle 6"/>
          <p:cNvSpPr>
            <a:spLocks noGrp="1" noChangeArrowheads="1"/>
          </p:cNvSpPr>
          <p:nvPr>
            <p:ph type="sldNum" sz="quarter" idx="4"/>
          </p:nvPr>
        </p:nvSpPr>
        <p:spPr bwMode="auto">
          <a:xfrm>
            <a:off x="2590800" y="6524625"/>
            <a:ext cx="2197100" cy="333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0" sz="1400"/>
            </a:lvl1pPr>
          </a:lstStyle>
          <a:p>
            <a:pPr>
              <a:defRPr/>
            </a:pPr>
            <a:r>
              <a:rPr lang="en-US" altLang="zh-TW"/>
              <a:t>   </a:t>
            </a:r>
            <a:fld id="{07A611FE-4CE2-4881-A2C7-1D1EAFFC718C}" type="slidenum">
              <a:rPr lang="en-US" altLang="zh-TW"/>
              <a:pPr>
                <a:defRPr/>
              </a:pPr>
              <a:t>‹#›</a:t>
            </a:fld>
            <a:endParaRPr lang="en-US" altLang="zh-TW"/>
          </a:p>
        </p:txBody>
      </p:sp>
      <p:sp>
        <p:nvSpPr>
          <p:cNvPr id="1032" name="Rectangle 8"/>
          <p:cNvSpPr>
            <a:spLocks noChangeArrowheads="1"/>
          </p:cNvSpPr>
          <p:nvPr/>
        </p:nvSpPr>
        <p:spPr bwMode="auto">
          <a:xfrm>
            <a:off x="0" y="6408738"/>
            <a:ext cx="914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r>
              <a:rPr kumimoji="0" lang="en-US" altLang="zh-TW" sz="1400" dirty="0">
                <a:solidFill>
                  <a:srgbClr val="0034A4"/>
                </a:solidFill>
              </a:rPr>
              <a:t>        </a:t>
            </a:r>
            <a:r>
              <a:rPr kumimoji="0" lang="en-US" altLang="zh-TW" sz="1200" i="1" dirty="0">
                <a:solidFill>
                  <a:srgbClr val="0034A4"/>
                </a:solidFill>
                <a:cs typeface="Arial" panose="020B0604020202020204" pitchFamily="34" charset="0"/>
              </a:rPr>
              <a:t>Institute of Information Management, NYCU                                                                                                         2024,</a:t>
            </a:r>
            <a:r>
              <a:rPr kumimoji="0" lang="zh-TW" altLang="en-US" sz="1200" dirty="0">
                <a:solidFill>
                  <a:srgbClr val="0034A4"/>
                </a:solidFill>
                <a:cs typeface="Arial" panose="020B0604020202020204" pitchFamily="34" charset="0"/>
              </a:rPr>
              <a:t> </a:t>
            </a:r>
            <a:r>
              <a:rPr kumimoji="0" lang="en-US" altLang="zh-TW" sz="1200" i="1" dirty="0">
                <a:solidFill>
                  <a:srgbClr val="0034A4"/>
                </a:solidFill>
                <a:ea typeface="標楷體" panose="03000509000000000000" pitchFamily="65" charset="-120"/>
                <a:cs typeface="Arial" panose="020B0604020202020204" pitchFamily="34" charset="0"/>
              </a:rPr>
              <a:t>IEBI Lab</a:t>
            </a:r>
          </a:p>
        </p:txBody>
      </p:sp>
      <p:sp>
        <p:nvSpPr>
          <p:cNvPr id="1034" name="Rectangle 2"/>
          <p:cNvSpPr>
            <a:spLocks noGrp="1" noChangeArrowheads="1"/>
          </p:cNvSpPr>
          <p:nvPr>
            <p:ph type="title"/>
          </p:nvPr>
        </p:nvSpPr>
        <p:spPr bwMode="auto">
          <a:xfrm>
            <a:off x="468313" y="-26988"/>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dirty="0"/>
              <a:t>按一下以編輯母片標題樣式</a:t>
            </a:r>
          </a:p>
        </p:txBody>
      </p:sp>
      <p:pic>
        <p:nvPicPr>
          <p:cNvPr id="3" name="Picture 5" descr="Picture 5">
            <a:extLst>
              <a:ext uri="{FF2B5EF4-FFF2-40B4-BE49-F238E27FC236}">
                <a16:creationId xmlns:a16="http://schemas.microsoft.com/office/drawing/2014/main" id="{9DAB081E-BAF7-AC68-B21B-4549F52A1936}"/>
              </a:ext>
            </a:extLst>
          </p:cNvPr>
          <p:cNvPicPr>
            <a:picLocks noChangeAspect="1"/>
          </p:cNvPicPr>
          <p:nvPr userDrawn="1"/>
        </p:nvPicPr>
        <p:blipFill>
          <a:blip r:embed="rId13"/>
          <a:stretch>
            <a:fillRect/>
          </a:stretch>
        </p:blipFill>
        <p:spPr>
          <a:xfrm>
            <a:off x="-76200" y="6299834"/>
            <a:ext cx="640081" cy="640081"/>
          </a:xfrm>
          <a:prstGeom prst="rect">
            <a:avLst/>
          </a:prstGeom>
          <a:ln w="12700">
            <a:miter lim="400000"/>
          </a:ln>
        </p:spPr>
      </p:pic>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rtl="0" eaLnBrk="0" fontAlgn="base" hangingPunct="0">
        <a:spcBef>
          <a:spcPct val="0"/>
        </a:spcBef>
        <a:spcAft>
          <a:spcPct val="0"/>
        </a:spcAft>
        <a:defRPr kumimoji="1" sz="4000">
          <a:solidFill>
            <a:srgbClr val="0926A3"/>
          </a:solidFill>
          <a:latin typeface="+mj-lt"/>
          <a:ea typeface="+mj-ea"/>
          <a:cs typeface="+mj-cs"/>
        </a:defRPr>
      </a:lvl1pPr>
      <a:lvl2pPr algn="ctr" rtl="0" eaLnBrk="0" fontAlgn="base" hangingPunct="0">
        <a:spcBef>
          <a:spcPct val="0"/>
        </a:spcBef>
        <a:spcAft>
          <a:spcPct val="0"/>
        </a:spcAft>
        <a:defRPr kumimoji="1" sz="4000">
          <a:solidFill>
            <a:srgbClr val="0926A3"/>
          </a:solidFill>
          <a:latin typeface="Arial" charset="0"/>
          <a:ea typeface="標楷體" pitchFamily="65" charset="-120"/>
        </a:defRPr>
      </a:lvl2pPr>
      <a:lvl3pPr algn="ctr" rtl="0" eaLnBrk="0" fontAlgn="base" hangingPunct="0">
        <a:spcBef>
          <a:spcPct val="0"/>
        </a:spcBef>
        <a:spcAft>
          <a:spcPct val="0"/>
        </a:spcAft>
        <a:defRPr kumimoji="1" sz="4000">
          <a:solidFill>
            <a:srgbClr val="0926A3"/>
          </a:solidFill>
          <a:latin typeface="Arial" charset="0"/>
          <a:ea typeface="標楷體" pitchFamily="65" charset="-120"/>
        </a:defRPr>
      </a:lvl3pPr>
      <a:lvl4pPr algn="ctr" rtl="0" eaLnBrk="0" fontAlgn="base" hangingPunct="0">
        <a:spcBef>
          <a:spcPct val="0"/>
        </a:spcBef>
        <a:spcAft>
          <a:spcPct val="0"/>
        </a:spcAft>
        <a:defRPr kumimoji="1" sz="4000">
          <a:solidFill>
            <a:srgbClr val="0926A3"/>
          </a:solidFill>
          <a:latin typeface="Arial" charset="0"/>
          <a:ea typeface="標楷體" pitchFamily="65" charset="-120"/>
        </a:defRPr>
      </a:lvl4pPr>
      <a:lvl5pPr algn="ctr" rtl="0" eaLnBrk="0" fontAlgn="base" hangingPunct="0">
        <a:spcBef>
          <a:spcPct val="0"/>
        </a:spcBef>
        <a:spcAft>
          <a:spcPct val="0"/>
        </a:spcAft>
        <a:defRPr kumimoji="1" sz="4000">
          <a:solidFill>
            <a:srgbClr val="0926A3"/>
          </a:solidFill>
          <a:latin typeface="Arial" charset="0"/>
          <a:ea typeface="標楷體" pitchFamily="65" charset="-120"/>
        </a:defRPr>
      </a:lvl5pPr>
      <a:lvl6pPr marL="457200" algn="ctr" rtl="0" eaLnBrk="1" fontAlgn="base" hangingPunct="1">
        <a:spcBef>
          <a:spcPct val="0"/>
        </a:spcBef>
        <a:spcAft>
          <a:spcPct val="0"/>
        </a:spcAft>
        <a:defRPr kumimoji="1" sz="4400">
          <a:solidFill>
            <a:schemeClr val="accent2"/>
          </a:solidFill>
          <a:latin typeface="Arial" charset="0"/>
          <a:ea typeface="新細明體" pitchFamily="18" charset="-120"/>
        </a:defRPr>
      </a:lvl6pPr>
      <a:lvl7pPr marL="914400" algn="ctr" rtl="0" eaLnBrk="1" fontAlgn="base" hangingPunct="1">
        <a:spcBef>
          <a:spcPct val="0"/>
        </a:spcBef>
        <a:spcAft>
          <a:spcPct val="0"/>
        </a:spcAft>
        <a:defRPr kumimoji="1" sz="4400">
          <a:solidFill>
            <a:schemeClr val="accent2"/>
          </a:solidFill>
          <a:latin typeface="Arial" charset="0"/>
          <a:ea typeface="新細明體" pitchFamily="18" charset="-120"/>
        </a:defRPr>
      </a:lvl7pPr>
      <a:lvl8pPr marL="1371600" algn="ctr" rtl="0" eaLnBrk="1" fontAlgn="base" hangingPunct="1">
        <a:spcBef>
          <a:spcPct val="0"/>
        </a:spcBef>
        <a:spcAft>
          <a:spcPct val="0"/>
        </a:spcAft>
        <a:defRPr kumimoji="1" sz="4400">
          <a:solidFill>
            <a:schemeClr val="accent2"/>
          </a:solidFill>
          <a:latin typeface="Arial" charset="0"/>
          <a:ea typeface="新細明體" pitchFamily="18" charset="-120"/>
        </a:defRPr>
      </a:lvl8pPr>
      <a:lvl9pPr marL="1828800" algn="ctr" rtl="0" eaLnBrk="1" fontAlgn="base" hangingPunct="1">
        <a:spcBef>
          <a:spcPct val="0"/>
        </a:spcBef>
        <a:spcAft>
          <a:spcPct val="0"/>
        </a:spcAft>
        <a:defRPr kumimoji="1" sz="4400">
          <a:solidFill>
            <a:schemeClr val="accent2"/>
          </a:solidFill>
          <a:latin typeface="Arial" charset="0"/>
          <a:ea typeface="新細明體" pitchFamily="18" charset="-120"/>
        </a:defRPr>
      </a:lvl9pPr>
    </p:titleStyle>
    <p:bodyStyle>
      <a:lvl1pPr marL="342900" indent="-342900" algn="l" rtl="0" eaLnBrk="0" fontAlgn="base" hangingPunct="0">
        <a:spcBef>
          <a:spcPct val="20000"/>
        </a:spcBef>
        <a:spcAft>
          <a:spcPct val="0"/>
        </a:spcAft>
        <a:buChar char="•"/>
        <a:defRPr kumimoji="1"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標題 1"/>
          <p:cNvSpPr>
            <a:spLocks noGrp="1"/>
          </p:cNvSpPr>
          <p:nvPr>
            <p:ph type="ctrTitle"/>
          </p:nvPr>
        </p:nvSpPr>
        <p:spPr/>
        <p:txBody>
          <a:bodyPr/>
          <a:lstStyle/>
          <a:p>
            <a:br>
              <a:rPr lang="en-US" altLang="zh-TW" sz="3200" b="1" dirty="0"/>
            </a:br>
            <a:br>
              <a:rPr lang="en-US" altLang="zh-TW" sz="3200" b="1" dirty="0"/>
            </a:br>
            <a:r>
              <a:rPr lang="en-US" altLang="zh-TW" sz="3200" b="1" dirty="0"/>
              <a:t>A Social Mechanism for MOOC Course Recommendation</a:t>
            </a:r>
            <a:br>
              <a:rPr lang="en-US" altLang="zh-TW" sz="3200" b="1" dirty="0"/>
            </a:br>
            <a:endParaRPr lang="zh-TW" altLang="en-US" sz="3200" b="1" dirty="0">
              <a:latin typeface="Times New Roman" panose="02020603050405020304" pitchFamily="18" charset="0"/>
              <a:cs typeface="Times New Roman" panose="02020603050405020304" pitchFamily="18" charset="0"/>
            </a:endParaRPr>
          </a:p>
        </p:txBody>
      </p:sp>
      <p:sp>
        <p:nvSpPr>
          <p:cNvPr id="4099" name="副標題 2"/>
          <p:cNvSpPr>
            <a:spLocks noGrp="1"/>
          </p:cNvSpPr>
          <p:nvPr>
            <p:ph type="subTitle" idx="1"/>
          </p:nvPr>
        </p:nvSpPr>
        <p:spPr>
          <a:xfrm>
            <a:off x="1371600" y="3886200"/>
            <a:ext cx="6872808" cy="2063080"/>
          </a:xfrm>
        </p:spPr>
        <p:txBody>
          <a:bodyPr/>
          <a:lstStyle/>
          <a:p>
            <a:pPr algn="ctr">
              <a:spcBef>
                <a:spcPts val="1800"/>
              </a:spcBef>
              <a:spcAft>
                <a:spcPts val="200"/>
              </a:spcAft>
            </a:pPr>
            <a:r>
              <a:rPr lang="en-US" altLang="zh-TW" sz="2000" b="1" dirty="0">
                <a:effectLst/>
                <a:latin typeface="Times New Roman" panose="02020603050405020304" pitchFamily="18" charset="0"/>
                <a:ea typeface="SimSun" panose="02010600030101010101" pitchFamily="2" charset="-122"/>
              </a:rPr>
              <a:t>Tung-Chun Lin, </a:t>
            </a:r>
            <a:r>
              <a:rPr lang="en-US" altLang="zh-TW" sz="2000" b="1" dirty="0">
                <a:latin typeface="Times New Roman" panose="02020603050405020304" pitchFamily="18" charset="0"/>
                <a:ea typeface="SimSun" panose="02010600030101010101" pitchFamily="2" charset="-122"/>
              </a:rPr>
              <a:t> </a:t>
            </a:r>
            <a:r>
              <a:rPr lang="en-US" altLang="zh-TW" sz="2000" b="1" dirty="0">
                <a:effectLst/>
                <a:latin typeface="Times New Roman" panose="02020603050405020304" pitchFamily="18" charset="0"/>
                <a:ea typeface="SimSun" panose="02010600030101010101" pitchFamily="2" charset="-122"/>
              </a:rPr>
              <a:t>Yung-Ming Li   </a:t>
            </a:r>
            <a:endParaRPr lang="zh-TW" altLang="zh-TW" sz="2000" b="1" dirty="0">
              <a:effectLst/>
              <a:latin typeface="Times New Roman" panose="02020603050405020304" pitchFamily="18" charset="0"/>
              <a:ea typeface="SimSun" panose="02010600030101010101" pitchFamily="2" charset="-122"/>
            </a:endParaRPr>
          </a:p>
          <a:p>
            <a:pPr algn="ctr"/>
            <a:r>
              <a:rPr lang="en-US" altLang="zh-TW" sz="1800" dirty="0">
                <a:effectLst/>
                <a:latin typeface="Times New Roman" panose="02020603050405020304" pitchFamily="18" charset="0"/>
                <a:ea typeface="SimSun" panose="02010600030101010101" pitchFamily="2" charset="-122"/>
              </a:rPr>
              <a:t>Institute of Information Management, National Yang Ming Chiao Tung University, Taiwan</a:t>
            </a:r>
            <a:endParaRPr lang="zh-TW" altLang="zh-TW" sz="1800" dirty="0">
              <a:effectLst/>
              <a:latin typeface="Times New Roman" panose="02020603050405020304" pitchFamily="18" charset="0"/>
              <a:ea typeface="SimSun" panose="02010600030101010101" pitchFamily="2"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7905752-0686-4A53-97D3-6295EB0469FA}"/>
              </a:ext>
            </a:extLst>
          </p:cNvPr>
          <p:cNvSpPr>
            <a:spLocks noGrp="1"/>
          </p:cNvSpPr>
          <p:nvPr>
            <p:ph type="title"/>
          </p:nvPr>
        </p:nvSpPr>
        <p:spPr>
          <a:xfrm>
            <a:off x="0" y="-26988"/>
            <a:ext cx="9144000" cy="1143001"/>
          </a:xfrm>
        </p:spPr>
        <p:txBody>
          <a:bodyPr/>
          <a:lstStyle/>
          <a:p>
            <a:r>
              <a:rPr lang="en-US" altLang="zh-TW" dirty="0"/>
              <a:t>User Preference Analysis Module</a:t>
            </a:r>
            <a:endParaRPr lang="zh-TW" altLang="en-US" dirty="0"/>
          </a:p>
        </p:txBody>
      </p:sp>
      <p:sp>
        <p:nvSpPr>
          <p:cNvPr id="3" name="內容版面配置區 2">
            <a:extLst>
              <a:ext uri="{FF2B5EF4-FFF2-40B4-BE49-F238E27FC236}">
                <a16:creationId xmlns:a16="http://schemas.microsoft.com/office/drawing/2014/main" id="{5568B429-A451-49A5-9250-6B9B8D16F7E9}"/>
              </a:ext>
            </a:extLst>
          </p:cNvPr>
          <p:cNvSpPr>
            <a:spLocks noGrp="1"/>
          </p:cNvSpPr>
          <p:nvPr>
            <p:ph idx="1"/>
          </p:nvPr>
        </p:nvSpPr>
        <p:spPr>
          <a:xfrm>
            <a:off x="457200" y="1196975"/>
            <a:ext cx="8229600" cy="5040337"/>
          </a:xfrm>
        </p:spPr>
        <p:txBody>
          <a:bodyPr/>
          <a:lstStyle/>
          <a:p>
            <a:r>
              <a:rPr lang="en-US" altLang="zh-TW" dirty="0"/>
              <a:t>User Profile Analysis</a:t>
            </a:r>
          </a:p>
          <a:p>
            <a:pPr lvl="1"/>
            <a:r>
              <a:rPr lang="en-US" altLang="zh-TW" dirty="0"/>
              <a:t>Infer the company's industry type based on the user's past work experience </a:t>
            </a:r>
          </a:p>
          <a:p>
            <a:pPr lvl="1"/>
            <a:r>
              <a:rPr lang="en-US" altLang="zh-TW" dirty="0"/>
              <a:t>Identify following companies belonging to the  user's preferred industry category. </a:t>
            </a:r>
          </a:p>
          <a:p>
            <a:pPr lvl="1"/>
            <a:endParaRPr lang="zh-TW" altLang="zh-TW" dirty="0"/>
          </a:p>
        </p:txBody>
      </p:sp>
      <p:sp>
        <p:nvSpPr>
          <p:cNvPr id="4" name="投影片編號版面配置區 3">
            <a:extLst>
              <a:ext uri="{FF2B5EF4-FFF2-40B4-BE49-F238E27FC236}">
                <a16:creationId xmlns:a16="http://schemas.microsoft.com/office/drawing/2014/main" id="{F2D0F845-19FF-4EC8-803E-DBA6F490E950}"/>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10</a:t>
            </a:fld>
            <a:endParaRPr lang="en-US" altLang="zh-TW"/>
          </a:p>
        </p:txBody>
      </p:sp>
      <mc:AlternateContent xmlns:mc="http://schemas.openxmlformats.org/markup-compatibility/2006" xmlns:a14="http://schemas.microsoft.com/office/drawing/2010/main">
        <mc:Choice Requires="a14">
          <p:sp>
            <p:nvSpPr>
              <p:cNvPr id="11" name="矩形 10">
                <a:extLst>
                  <a:ext uri="{FF2B5EF4-FFF2-40B4-BE49-F238E27FC236}">
                    <a16:creationId xmlns:a16="http://schemas.microsoft.com/office/drawing/2014/main" id="{5969AC0C-F598-46B1-AE9F-F3473C8EEC32}"/>
                  </a:ext>
                </a:extLst>
              </p:cNvPr>
              <p:cNvSpPr/>
              <p:nvPr/>
            </p:nvSpPr>
            <p:spPr>
              <a:xfrm>
                <a:off x="1484784" y="3070812"/>
                <a:ext cx="6174432" cy="646331"/>
              </a:xfrm>
              <a:prstGeom prst="rect">
                <a:avLst/>
              </a:prstGeom>
            </p:spPr>
            <p:txBody>
              <a:bodyPr wrap="square">
                <a:spAutoFit/>
              </a:bodyPr>
              <a:lstStyle/>
              <a:p>
                <a:pPr algn="ctr">
                  <a:spcAft>
                    <a:spcPts val="0"/>
                  </a:spcAft>
                </a:pPr>
                <a14:m>
                  <m:oMathPara xmlns:m="http://schemas.openxmlformats.org/officeDocument/2006/math">
                    <m:oMathParaPr>
                      <m:jc m:val="centerGroup"/>
                    </m:oMathParaPr>
                    <m:oMath xmlns:m="http://schemas.openxmlformats.org/officeDocument/2006/math">
                      <m:d>
                        <m:dPr>
                          <m:begChr m:val="{"/>
                          <m:endChr m:val="}"/>
                          <m:ctrlPr>
                            <a:rPr lang="zh-TW" altLang="zh-TW" i="1" kern="100">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TW" altLang="zh-TW" sz="1800" i="1" kern="100" smtClean="0">
                                  <a:solidFill>
                                    <a:srgbClr val="FF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TW" sz="1800" i="1" kern="100">
                                  <a:solidFill>
                                    <a:srgbClr val="FF0000"/>
                                  </a:solidFill>
                                  <a:effectLst/>
                                  <a:latin typeface="Cambria Math" panose="02040503050406030204" pitchFamily="18" charset="0"/>
                                  <a:ea typeface="標楷體" panose="03000509000000000000" pitchFamily="65" charset="-120"/>
                                  <a:cs typeface="Times New Roman" panose="02020603050405020304" pitchFamily="18" charset="0"/>
                                </a:rPr>
                                <m:t>𝐼𝑛𝑡𝑒𝑟𝑒𝑠𝑡</m:t>
                              </m:r>
                              <m:r>
                                <a:rPr lang="en-US" altLang="zh-TW" sz="1800" i="1" kern="100">
                                  <a:solidFill>
                                    <a:srgbClr val="FF0000"/>
                                  </a:solidFill>
                                  <a:effectLst/>
                                  <a:latin typeface="Cambria Math" panose="02040503050406030204" pitchFamily="18" charset="0"/>
                                  <a:ea typeface="標楷體" panose="03000509000000000000" pitchFamily="65" charset="-120"/>
                                  <a:cs typeface="Times New Roman" panose="02020603050405020304" pitchFamily="18" charset="0"/>
                                </a:rPr>
                                <m:t>_</m:t>
                              </m:r>
                              <m:r>
                                <a:rPr lang="en-US" altLang="zh-TW" sz="1800" i="1" kern="100">
                                  <a:solidFill>
                                    <a:srgbClr val="FF0000"/>
                                  </a:solidFill>
                                  <a:effectLst/>
                                  <a:latin typeface="Cambria Math" panose="02040503050406030204" pitchFamily="18" charset="0"/>
                                  <a:ea typeface="標楷體" panose="03000509000000000000" pitchFamily="65" charset="-120"/>
                                  <a:cs typeface="Times New Roman" panose="02020603050405020304" pitchFamily="18" charset="0"/>
                                </a:rPr>
                                <m:t>𝐼𝑛𝑑𝑢𝑠𝑡𝑟𝑦</m:t>
                              </m:r>
                            </m:e>
                            <m:sub>
                              <m:r>
                                <a:rPr lang="en-US" altLang="zh-TW" sz="1800" i="1" kern="100">
                                  <a:solidFill>
                                    <a:srgbClr val="FF0000"/>
                                  </a:solidFill>
                                  <a:effectLst/>
                                  <a:latin typeface="Cambria Math" panose="02040503050406030204" pitchFamily="18" charset="0"/>
                                  <a:ea typeface="標楷體" panose="03000509000000000000" pitchFamily="65" charset="-120"/>
                                  <a:cs typeface="Times New Roman" panose="02020603050405020304" pitchFamily="18" charset="0"/>
                                </a:rPr>
                                <m:t>𝑖</m:t>
                              </m:r>
                            </m:sub>
                          </m:sSub>
                        </m:e>
                      </m:d>
                    </m:oMath>
                  </m:oMathPara>
                </a14:m>
                <a:endParaRPr lang="zh-TW" altLang="zh-TW" kern="100" dirty="0">
                  <a:latin typeface="Calibri" panose="020F0502020204030204" pitchFamily="34" charset="0"/>
                  <a:cs typeface="Times New Roman" panose="02020603050405020304" pitchFamily="18" charset="0"/>
                </a:endParaRPr>
              </a:p>
              <a:p>
                <a:pPr/>
                <a14:m>
                  <m:oMathPara xmlns:m="http://schemas.openxmlformats.org/officeDocument/2006/math">
                    <m:oMathParaPr>
                      <m:jc m:val="centerGroup"/>
                    </m:oMathParaPr>
                    <m:oMath xmlns:m="http://schemas.openxmlformats.org/officeDocument/2006/math">
                      <m:r>
                        <a:rPr lang="en-US" altLang="zh-TW" i="1">
                          <a:latin typeface="Cambria Math" panose="02040503050406030204" pitchFamily="18" charset="0"/>
                          <a:cs typeface="Times New Roman" panose="02020603050405020304" pitchFamily="18" charset="0"/>
                        </a:rPr>
                        <m:t>=</m:t>
                      </m:r>
                      <m:d>
                        <m:dPr>
                          <m:begChr m:val="{"/>
                          <m:endChr m:val="}"/>
                          <m:ctrlPr>
                            <a:rPr lang="zh-TW" altLang="zh-TW" i="1">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TW" altLang="zh-TW"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TW" i="1">
                                  <a:latin typeface="Cambria Math" panose="02040503050406030204" pitchFamily="18" charset="0"/>
                                  <a:cs typeface="Times New Roman" panose="02020603050405020304" pitchFamily="18" charset="0"/>
                                </a:rPr>
                                <m:t>𝐽𝑜</m:t>
                              </m:r>
                              <m:sSup>
                                <m:sSupPr>
                                  <m:ctrlPr>
                                    <a:rPr lang="zh-TW" altLang="zh-TW"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TW" i="1">
                                      <a:latin typeface="Cambria Math" panose="02040503050406030204" pitchFamily="18" charset="0"/>
                                      <a:cs typeface="Times New Roman" panose="02020603050405020304" pitchFamily="18" charset="0"/>
                                    </a:rPr>
                                    <m:t>𝑏</m:t>
                                  </m:r>
                                </m:e>
                                <m:sup>
                                  <m:r>
                                    <a:rPr lang="en-US" altLang="zh-TW" i="1">
                                      <a:latin typeface="Cambria Math" panose="02040503050406030204" pitchFamily="18" charset="0"/>
                                      <a:cs typeface="Times New Roman" panose="02020603050405020304" pitchFamily="18" charset="0"/>
                                    </a:rPr>
                                    <m:t>′</m:t>
                                  </m:r>
                                </m:sup>
                              </m:sSup>
                              <m:r>
                                <a:rPr lang="en-US" altLang="zh-TW" i="1">
                                  <a:latin typeface="Cambria Math" panose="02040503050406030204" pitchFamily="18" charset="0"/>
                                  <a:cs typeface="Times New Roman" panose="02020603050405020304" pitchFamily="18" charset="0"/>
                                </a:rPr>
                                <m:t>𝑠</m:t>
                              </m:r>
                              <m:r>
                                <a:rPr lang="en-US" altLang="zh-TW" i="1">
                                  <a:latin typeface="Cambria Math" panose="02040503050406030204" pitchFamily="18" charset="0"/>
                                  <a:cs typeface="Times New Roman" panose="02020603050405020304" pitchFamily="18" charset="0"/>
                                </a:rPr>
                                <m:t> </m:t>
                              </m:r>
                              <m:r>
                                <a:rPr lang="en-US" altLang="zh-TW" i="1">
                                  <a:latin typeface="Cambria Math" panose="02040503050406030204" pitchFamily="18" charset="0"/>
                                  <a:cs typeface="Times New Roman" panose="02020603050405020304" pitchFamily="18" charset="0"/>
                                </a:rPr>
                                <m:t>𝐼𝑛𝑑𝑢𝑠𝑡𝑟𝑦</m:t>
                              </m:r>
                            </m:e>
                            <m:sub>
                              <m:r>
                                <a:rPr lang="en-US" altLang="zh-TW" i="1">
                                  <a:latin typeface="Cambria Math" panose="02040503050406030204" pitchFamily="18" charset="0"/>
                                  <a:cs typeface="Times New Roman" panose="02020603050405020304" pitchFamily="18" charset="0"/>
                                </a:rPr>
                                <m:t>𝑖</m:t>
                              </m:r>
                            </m:sub>
                          </m:sSub>
                          <m:r>
                            <a:rPr lang="en-US" altLang="zh-TW" i="1">
                              <a:latin typeface="Cambria Math" panose="02040503050406030204" pitchFamily="18" charset="0"/>
                              <a:cs typeface="Times New Roman" panose="02020603050405020304" pitchFamily="18" charset="0"/>
                            </a:rPr>
                            <m:t> ∪ </m:t>
                          </m:r>
                          <m:sSub>
                            <m:sSubPr>
                              <m:ctrlPr>
                                <a:rPr lang="zh-TW" altLang="zh-TW"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TW" i="1">
                                  <a:latin typeface="Cambria Math" panose="02040503050406030204" pitchFamily="18" charset="0"/>
                                  <a:cs typeface="Times New Roman" panose="02020603050405020304" pitchFamily="18" charset="0"/>
                                </a:rPr>
                                <m:t>𝑊𝑜𝑟𝑘</m:t>
                              </m:r>
                              <m:r>
                                <a:rPr lang="en-US" altLang="zh-TW" i="1">
                                  <a:latin typeface="Cambria Math" panose="02040503050406030204" pitchFamily="18" charset="0"/>
                                  <a:cs typeface="Times New Roman" panose="02020603050405020304" pitchFamily="18" charset="0"/>
                                </a:rPr>
                                <m:t> </m:t>
                              </m:r>
                              <m:r>
                                <a:rPr lang="en-US" altLang="zh-TW" i="1">
                                  <a:latin typeface="Cambria Math" panose="02040503050406030204" pitchFamily="18" charset="0"/>
                                  <a:cs typeface="Times New Roman" panose="02020603050405020304" pitchFamily="18" charset="0"/>
                                </a:rPr>
                                <m:t>𝐸𝑥𝑝𝑒𝑟𝑖𝑒𝑛𝑐𝑒</m:t>
                              </m:r>
                              <m:sSup>
                                <m:sSupPr>
                                  <m:ctrlPr>
                                    <a:rPr lang="zh-TW" altLang="zh-TW"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TW" i="1">
                                      <a:latin typeface="Cambria Math" panose="02040503050406030204" pitchFamily="18" charset="0"/>
                                      <a:cs typeface="Times New Roman" panose="02020603050405020304" pitchFamily="18" charset="0"/>
                                    </a:rPr>
                                    <m:t>𝑠</m:t>
                                  </m:r>
                                </m:e>
                                <m:sup>
                                  <m:r>
                                    <a:rPr lang="en-US" altLang="zh-TW" i="1">
                                      <a:latin typeface="Cambria Math" panose="02040503050406030204" pitchFamily="18" charset="0"/>
                                      <a:cs typeface="Times New Roman" panose="02020603050405020304" pitchFamily="18" charset="0"/>
                                    </a:rPr>
                                    <m:t>′</m:t>
                                  </m:r>
                                </m:sup>
                              </m:sSup>
                              <m:r>
                                <a:rPr lang="en-US" altLang="zh-TW" i="1">
                                  <a:latin typeface="Cambria Math" panose="02040503050406030204" pitchFamily="18" charset="0"/>
                                  <a:cs typeface="Times New Roman" panose="02020603050405020304" pitchFamily="18" charset="0"/>
                                </a:rPr>
                                <m:t>𝑠</m:t>
                              </m:r>
                              <m:r>
                                <a:rPr lang="en-US" altLang="zh-TW" i="1">
                                  <a:latin typeface="Cambria Math" panose="02040503050406030204" pitchFamily="18" charset="0"/>
                                  <a:cs typeface="Times New Roman" panose="02020603050405020304" pitchFamily="18" charset="0"/>
                                </a:rPr>
                                <m:t> </m:t>
                              </m:r>
                              <m:r>
                                <a:rPr lang="en-US" altLang="zh-TW" i="1">
                                  <a:latin typeface="Cambria Math" panose="02040503050406030204" pitchFamily="18" charset="0"/>
                                  <a:cs typeface="Times New Roman" panose="02020603050405020304" pitchFamily="18" charset="0"/>
                                </a:rPr>
                                <m:t>𝐼𝑛𝑑𝑢𝑠𝑡𝑟𝑦</m:t>
                              </m:r>
                            </m:e>
                            <m:sub>
                              <m:r>
                                <a:rPr lang="en-US" altLang="zh-TW" i="1">
                                  <a:latin typeface="Cambria Math" panose="02040503050406030204" pitchFamily="18" charset="0"/>
                                  <a:cs typeface="Times New Roman" panose="02020603050405020304" pitchFamily="18" charset="0"/>
                                </a:rPr>
                                <m:t>𝑖</m:t>
                              </m:r>
                            </m:sub>
                          </m:sSub>
                        </m:e>
                      </m:d>
                    </m:oMath>
                  </m:oMathPara>
                </a14:m>
                <a:endParaRPr lang="zh-TW" altLang="en-US" dirty="0"/>
              </a:p>
            </p:txBody>
          </p:sp>
        </mc:Choice>
        <mc:Fallback xmlns="">
          <p:sp>
            <p:nvSpPr>
              <p:cNvPr id="11" name="矩形 10">
                <a:extLst>
                  <a:ext uri="{FF2B5EF4-FFF2-40B4-BE49-F238E27FC236}">
                    <a16:creationId xmlns:a16="http://schemas.microsoft.com/office/drawing/2014/main" id="{5969AC0C-F598-46B1-AE9F-F3473C8EEC32}"/>
                  </a:ext>
                </a:extLst>
              </p:cNvPr>
              <p:cNvSpPr>
                <a:spLocks noRot="1" noChangeAspect="1" noMove="1" noResize="1" noEditPoints="1" noAdjustHandles="1" noChangeArrowheads="1" noChangeShapeType="1" noTextEdit="1"/>
              </p:cNvSpPr>
              <p:nvPr/>
            </p:nvSpPr>
            <p:spPr>
              <a:xfrm>
                <a:off x="1484784" y="3070812"/>
                <a:ext cx="6174432" cy="646331"/>
              </a:xfrm>
              <a:prstGeom prst="rect">
                <a:avLst/>
              </a:prstGeom>
              <a:blipFill>
                <a:blip r:embed="rId3"/>
                <a:stretch>
                  <a:fillRect b="-7547"/>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2" name="矩形 11">
                <a:extLst>
                  <a:ext uri="{FF2B5EF4-FFF2-40B4-BE49-F238E27FC236}">
                    <a16:creationId xmlns:a16="http://schemas.microsoft.com/office/drawing/2014/main" id="{A8BEA3C7-C4F2-4629-B94E-20298D1CDAA9}"/>
                  </a:ext>
                </a:extLst>
              </p:cNvPr>
              <p:cNvSpPr/>
              <p:nvPr/>
            </p:nvSpPr>
            <p:spPr>
              <a:xfrm>
                <a:off x="1043608" y="4121270"/>
                <a:ext cx="6840760" cy="646331"/>
              </a:xfrm>
              <a:prstGeom prst="rect">
                <a:avLst/>
              </a:prstGeom>
            </p:spPr>
            <p:txBody>
              <a:bodyPr wrap="square">
                <a:spAutoFit/>
              </a:bodyPr>
              <a:lstStyle/>
              <a:p>
                <a:pPr algn="ctr">
                  <a:spcAft>
                    <a:spcPts val="0"/>
                  </a:spcAft>
                </a:pPr>
                <a14:m>
                  <m:oMathPara xmlns:m="http://schemas.openxmlformats.org/officeDocument/2006/math">
                    <m:oMathParaPr>
                      <m:jc m:val="centerGroup"/>
                    </m:oMathParaPr>
                    <m:oMath xmlns:m="http://schemas.openxmlformats.org/officeDocument/2006/math">
                      <m:sSub>
                        <m:sSubPr>
                          <m:ctrlPr>
                            <a:rPr lang="zh-TW" altLang="zh-TW" i="1" kern="100" smtClean="0">
                              <a:solidFill>
                                <a:srgbClr val="FF0000"/>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TW" i="1" kern="100">
                              <a:solidFill>
                                <a:srgbClr val="FF0000"/>
                              </a:solidFill>
                              <a:latin typeface="Cambria Math" panose="02040503050406030204" pitchFamily="18" charset="0"/>
                              <a:cs typeface="Times New Roman" panose="02020603050405020304" pitchFamily="18" charset="0"/>
                            </a:rPr>
                            <m:t>{</m:t>
                          </m:r>
                          <m:r>
                            <a:rPr lang="en-US" altLang="zh-TW" i="1" kern="100">
                              <a:solidFill>
                                <a:srgbClr val="FF0000"/>
                              </a:solidFill>
                              <a:latin typeface="Cambria Math" panose="02040503050406030204" pitchFamily="18" charset="0"/>
                              <a:cs typeface="Times New Roman" panose="02020603050405020304" pitchFamily="18" charset="0"/>
                            </a:rPr>
                            <m:t>𝐼𝑛𝑡𝑒𝑟𝑒𝑠𝑡</m:t>
                          </m:r>
                          <m:r>
                            <a:rPr lang="en-US" altLang="zh-TW" i="1" kern="100">
                              <a:solidFill>
                                <a:srgbClr val="FF0000"/>
                              </a:solidFill>
                              <a:latin typeface="Cambria Math" panose="02040503050406030204" pitchFamily="18" charset="0"/>
                              <a:cs typeface="Times New Roman" panose="02020603050405020304" pitchFamily="18" charset="0"/>
                            </a:rPr>
                            <m:t>_</m:t>
                          </m:r>
                          <m:r>
                            <a:rPr lang="en-US" altLang="zh-TW" i="1" kern="100">
                              <a:solidFill>
                                <a:srgbClr val="FF0000"/>
                              </a:solidFill>
                              <a:latin typeface="Cambria Math" panose="02040503050406030204" pitchFamily="18" charset="0"/>
                              <a:cs typeface="Times New Roman" panose="02020603050405020304" pitchFamily="18" charset="0"/>
                            </a:rPr>
                            <m:t>𝐶𝑜𝑚𝑝𝑎𝑛𝑦</m:t>
                          </m:r>
                        </m:e>
                        <m:sub>
                          <m:r>
                            <a:rPr lang="en-US" altLang="zh-TW" i="1" kern="100">
                              <a:solidFill>
                                <a:srgbClr val="FF0000"/>
                              </a:solidFill>
                              <a:latin typeface="Cambria Math" panose="02040503050406030204" pitchFamily="18" charset="0"/>
                              <a:cs typeface="Times New Roman" panose="02020603050405020304" pitchFamily="18" charset="0"/>
                            </a:rPr>
                            <m:t>𝑖</m:t>
                          </m:r>
                        </m:sub>
                      </m:sSub>
                      <m:r>
                        <a:rPr lang="en-US" altLang="zh-TW" i="1" kern="100">
                          <a:latin typeface="Cambria Math" panose="02040503050406030204" pitchFamily="18" charset="0"/>
                          <a:cs typeface="Times New Roman" panose="02020603050405020304" pitchFamily="18" charset="0"/>
                        </a:rPr>
                        <m:t>}</m:t>
                      </m:r>
                    </m:oMath>
                  </m:oMathPara>
                </a14:m>
                <a:endParaRPr lang="zh-TW" altLang="zh-TW" kern="100" dirty="0">
                  <a:latin typeface="Calibri" panose="020F0502020204030204" pitchFamily="34" charset="0"/>
                  <a:cs typeface="Times New Roman" panose="02020603050405020304" pitchFamily="18" charset="0"/>
                </a:endParaRPr>
              </a:p>
              <a:p>
                <a:pPr/>
                <a14:m>
                  <m:oMathPara xmlns:m="http://schemas.openxmlformats.org/officeDocument/2006/math">
                    <m:oMathParaPr>
                      <m:jc m:val="centerGroup"/>
                    </m:oMathParaPr>
                    <m:oMath xmlns:m="http://schemas.openxmlformats.org/officeDocument/2006/math">
                      <m:r>
                        <a:rPr lang="en-US" altLang="zh-TW" i="1">
                          <a:latin typeface="Cambria Math" panose="02040503050406030204" pitchFamily="18" charset="0"/>
                          <a:cs typeface="Times New Roman" panose="02020603050405020304" pitchFamily="18" charset="0"/>
                        </a:rPr>
                        <m:t>=</m:t>
                      </m:r>
                      <m:d>
                        <m:dPr>
                          <m:begChr m:val="{"/>
                          <m:endChr m:val="}"/>
                          <m:ctrlPr>
                            <a:rPr lang="zh-TW" altLang="zh-TW" i="1">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TW" altLang="zh-TW"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TW" i="1">
                                  <a:latin typeface="Cambria Math" panose="02040503050406030204" pitchFamily="18" charset="0"/>
                                  <a:cs typeface="Times New Roman" panose="02020603050405020304" pitchFamily="18" charset="0"/>
                                </a:rPr>
                                <m:t>𝐹𝑜𝑙𝑙𝑜𝑤𝑖𝑛𝑔</m:t>
                              </m:r>
                              <m:r>
                                <a:rPr lang="en-US" altLang="zh-TW" i="1">
                                  <a:latin typeface="Cambria Math" panose="02040503050406030204" pitchFamily="18" charset="0"/>
                                  <a:cs typeface="Times New Roman" panose="02020603050405020304" pitchFamily="18" charset="0"/>
                                </a:rPr>
                                <m:t> </m:t>
                              </m:r>
                              <m:r>
                                <a:rPr lang="en-US" altLang="zh-TW" i="1">
                                  <a:latin typeface="Cambria Math" panose="02040503050406030204" pitchFamily="18" charset="0"/>
                                  <a:cs typeface="Times New Roman" panose="02020603050405020304" pitchFamily="18" charset="0"/>
                                </a:rPr>
                                <m:t>𝐶𝑜𝑚𝑝𝑎𝑛𝑦</m:t>
                              </m:r>
                              <m:r>
                                <a:rPr lang="en-US" altLang="zh-TW" i="1">
                                  <a:latin typeface="Cambria Math" panose="02040503050406030204" pitchFamily="18" charset="0"/>
                                  <a:cs typeface="Times New Roman" panose="02020603050405020304" pitchFamily="18" charset="0"/>
                                </a:rPr>
                                <m:t>′</m:t>
                              </m:r>
                              <m:r>
                                <a:rPr lang="en-US" altLang="zh-TW" i="1">
                                  <a:latin typeface="Cambria Math" panose="02040503050406030204" pitchFamily="18" charset="0"/>
                                  <a:cs typeface="Times New Roman" panose="02020603050405020304" pitchFamily="18" charset="0"/>
                                </a:rPr>
                                <m:t>𝑠</m:t>
                              </m:r>
                              <m:r>
                                <a:rPr lang="en-US" altLang="zh-TW" i="1">
                                  <a:latin typeface="Cambria Math" panose="02040503050406030204" pitchFamily="18" charset="0"/>
                                  <a:cs typeface="Times New Roman" panose="02020603050405020304" pitchFamily="18" charset="0"/>
                                </a:rPr>
                                <m:t> </m:t>
                              </m:r>
                              <m:r>
                                <a:rPr lang="en-US" altLang="zh-TW" i="1">
                                  <a:latin typeface="Cambria Math" panose="02040503050406030204" pitchFamily="18" charset="0"/>
                                  <a:cs typeface="Times New Roman" panose="02020603050405020304" pitchFamily="18" charset="0"/>
                                </a:rPr>
                                <m:t>𝐼𝑛𝑑𝑢𝑠𝑡𝑟𝑦</m:t>
                              </m:r>
                            </m:e>
                            <m:sub>
                              <m:r>
                                <a:rPr lang="en-US" altLang="zh-TW" i="1">
                                  <a:latin typeface="Cambria Math" panose="02040503050406030204" pitchFamily="18" charset="0"/>
                                  <a:cs typeface="Times New Roman" panose="02020603050405020304" pitchFamily="18" charset="0"/>
                                </a:rPr>
                                <m:t>𝑖</m:t>
                              </m:r>
                            </m:sub>
                          </m:sSub>
                          <m:r>
                            <a:rPr lang="en-US" altLang="zh-TW" i="1">
                              <a:latin typeface="Cambria Math" panose="02040503050406030204" pitchFamily="18" charset="0"/>
                              <a:cs typeface="Times New Roman" panose="02020603050405020304" pitchFamily="18" charset="0"/>
                            </a:rPr>
                            <m:t> ∈ </m:t>
                          </m:r>
                          <m:sSub>
                            <m:sSubPr>
                              <m:ctrlPr>
                                <a:rPr lang="zh-TW" altLang="zh-TW"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TW" i="1" smtClean="0">
                                  <a:solidFill>
                                    <a:srgbClr val="FF0000"/>
                                  </a:solidFill>
                                  <a:latin typeface="Cambria Math" panose="02040503050406030204" pitchFamily="18" charset="0"/>
                                  <a:cs typeface="Times New Roman" panose="02020603050405020304" pitchFamily="18" charset="0"/>
                                </a:rPr>
                                <m:t>𝐼𝑛𝑡𝑒𝑟𝑒𝑠𝑡</m:t>
                              </m:r>
                              <m:r>
                                <a:rPr lang="en-US" altLang="zh-TW" i="1">
                                  <a:latin typeface="Cambria Math" panose="02040503050406030204" pitchFamily="18" charset="0"/>
                                  <a:cs typeface="Times New Roman" panose="02020603050405020304" pitchFamily="18" charset="0"/>
                                </a:rPr>
                                <m:t>_</m:t>
                              </m:r>
                              <m:r>
                                <a:rPr lang="en-US" altLang="zh-TW" i="1" smtClean="0">
                                  <a:solidFill>
                                    <a:srgbClr val="FF0000"/>
                                  </a:solidFill>
                                  <a:latin typeface="Cambria Math" panose="02040503050406030204" pitchFamily="18" charset="0"/>
                                  <a:cs typeface="Times New Roman" panose="02020603050405020304" pitchFamily="18" charset="0"/>
                                </a:rPr>
                                <m:t>𝐼𝑛𝑑𝑢𝑠𝑡𝑟𝑦</m:t>
                              </m:r>
                            </m:e>
                            <m:sub>
                              <m:r>
                                <a:rPr lang="en-US" altLang="zh-TW" i="1">
                                  <a:latin typeface="Cambria Math" panose="02040503050406030204" pitchFamily="18" charset="0"/>
                                  <a:cs typeface="Times New Roman" panose="02020603050405020304" pitchFamily="18" charset="0"/>
                                </a:rPr>
                                <m:t>𝑖</m:t>
                              </m:r>
                            </m:sub>
                          </m:sSub>
                        </m:e>
                      </m:d>
                    </m:oMath>
                  </m:oMathPara>
                </a14:m>
                <a:endParaRPr lang="zh-TW" altLang="en-US" dirty="0"/>
              </a:p>
            </p:txBody>
          </p:sp>
        </mc:Choice>
        <mc:Fallback xmlns="">
          <p:sp>
            <p:nvSpPr>
              <p:cNvPr id="12" name="矩形 11">
                <a:extLst>
                  <a:ext uri="{FF2B5EF4-FFF2-40B4-BE49-F238E27FC236}">
                    <a16:creationId xmlns:a16="http://schemas.microsoft.com/office/drawing/2014/main" id="{A8BEA3C7-C4F2-4629-B94E-20298D1CDAA9}"/>
                  </a:ext>
                </a:extLst>
              </p:cNvPr>
              <p:cNvSpPr>
                <a:spLocks noRot="1" noChangeAspect="1" noMove="1" noResize="1" noEditPoints="1" noAdjustHandles="1" noChangeArrowheads="1" noChangeShapeType="1" noTextEdit="1"/>
              </p:cNvSpPr>
              <p:nvPr/>
            </p:nvSpPr>
            <p:spPr>
              <a:xfrm>
                <a:off x="1043608" y="4121270"/>
                <a:ext cx="6840760" cy="646331"/>
              </a:xfrm>
              <a:prstGeom prst="rect">
                <a:avLst/>
              </a:prstGeom>
              <a:blipFill>
                <a:blip r:embed="rId4"/>
                <a:stretch>
                  <a:fillRect b="-9434"/>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4077352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7905752-0686-4A53-97D3-6295EB0469FA}"/>
              </a:ext>
            </a:extLst>
          </p:cNvPr>
          <p:cNvSpPr>
            <a:spLocks noGrp="1"/>
          </p:cNvSpPr>
          <p:nvPr>
            <p:ph type="title"/>
          </p:nvPr>
        </p:nvSpPr>
        <p:spPr>
          <a:xfrm>
            <a:off x="0" y="-26988"/>
            <a:ext cx="9144000" cy="1143001"/>
          </a:xfrm>
        </p:spPr>
        <p:txBody>
          <a:bodyPr/>
          <a:lstStyle/>
          <a:p>
            <a:r>
              <a:rPr lang="en-US" altLang="zh-TW" dirty="0"/>
              <a:t>User Preference Analysis Module</a:t>
            </a:r>
            <a:endParaRPr lang="zh-TW" altLang="en-US" dirty="0"/>
          </a:p>
        </p:txBody>
      </p:sp>
      <p:sp>
        <p:nvSpPr>
          <p:cNvPr id="3" name="內容版面配置區 2">
            <a:extLst>
              <a:ext uri="{FF2B5EF4-FFF2-40B4-BE49-F238E27FC236}">
                <a16:creationId xmlns:a16="http://schemas.microsoft.com/office/drawing/2014/main" id="{5568B429-A451-49A5-9250-6B9B8D16F7E9}"/>
              </a:ext>
            </a:extLst>
          </p:cNvPr>
          <p:cNvSpPr>
            <a:spLocks noGrp="1"/>
          </p:cNvSpPr>
          <p:nvPr>
            <p:ph idx="1"/>
          </p:nvPr>
        </p:nvSpPr>
        <p:spPr>
          <a:xfrm>
            <a:off x="457200" y="1196975"/>
            <a:ext cx="8229600" cy="5040337"/>
          </a:xfrm>
        </p:spPr>
        <p:txBody>
          <a:bodyPr/>
          <a:lstStyle/>
          <a:p>
            <a:r>
              <a:rPr lang="en-US" altLang="zh-TW" dirty="0"/>
              <a:t>Skills Analysis</a:t>
            </a:r>
          </a:p>
          <a:p>
            <a:pPr lvl="1"/>
            <a:r>
              <a:rPr lang="en-US" altLang="zh-TW" dirty="0"/>
              <a:t>Basic Skills:</a:t>
            </a:r>
          </a:p>
          <a:p>
            <a:pPr lvl="2"/>
            <a:r>
              <a:rPr lang="en-US" altLang="zh-TW" sz="2000" dirty="0"/>
              <a:t>The skills we found out from user and person information.</a:t>
            </a:r>
          </a:p>
          <a:p>
            <a:pPr marL="914400" lvl="2" indent="0">
              <a:buNone/>
            </a:pPr>
            <a:endParaRPr lang="en-US" altLang="zh-TW" sz="2000" dirty="0"/>
          </a:p>
          <a:p>
            <a:pPr lvl="1"/>
            <a:r>
              <a:rPr lang="en-US" altLang="zh-TW" dirty="0"/>
              <a:t>Hidden Skills:</a:t>
            </a:r>
          </a:p>
          <a:p>
            <a:pPr lvl="2" algn="just"/>
            <a:r>
              <a:rPr lang="en-US" altLang="zh-TW" sz="2000" dirty="0"/>
              <a:t>Find out the required skills of </a:t>
            </a:r>
            <a:r>
              <a:rPr lang="en-US" altLang="zh-TW" sz="2000" dirty="0">
                <a:solidFill>
                  <a:srgbClr val="0000FF"/>
                </a:solidFill>
              </a:rPr>
              <a:t>experienced jobs </a:t>
            </a:r>
            <a:r>
              <a:rPr lang="en-US" altLang="zh-TW" sz="2000" dirty="0"/>
              <a:t>and </a:t>
            </a:r>
            <a:r>
              <a:rPr lang="en-US" altLang="zh-TW" sz="2000" dirty="0">
                <a:solidFill>
                  <a:srgbClr val="0000FF"/>
                </a:solidFill>
              </a:rPr>
              <a:t>interested companies </a:t>
            </a:r>
            <a:r>
              <a:rPr lang="en-US" altLang="zh-TW" sz="2000" dirty="0"/>
              <a:t>according to the industry skill table provided by LinkedIn.</a:t>
            </a:r>
            <a:r>
              <a:rPr lang="zh-TW" altLang="en-US" sz="2000" dirty="0"/>
              <a:t> </a:t>
            </a:r>
            <a:r>
              <a:rPr lang="en-US" altLang="zh-TW" sz="1400" dirty="0">
                <a:solidFill>
                  <a:schemeClr val="bg1">
                    <a:lumMod val="65000"/>
                  </a:schemeClr>
                </a:solidFill>
              </a:rPr>
              <a:t>(The World Bank, 2019)</a:t>
            </a:r>
            <a:endParaRPr lang="zh-TW" altLang="zh-TW" sz="1400" i="1" dirty="0">
              <a:solidFill>
                <a:schemeClr val="bg1">
                  <a:lumMod val="65000"/>
                </a:schemeClr>
              </a:solidFill>
            </a:endParaRPr>
          </a:p>
        </p:txBody>
      </p:sp>
      <p:sp>
        <p:nvSpPr>
          <p:cNvPr id="4" name="投影片編號版面配置區 3">
            <a:extLst>
              <a:ext uri="{FF2B5EF4-FFF2-40B4-BE49-F238E27FC236}">
                <a16:creationId xmlns:a16="http://schemas.microsoft.com/office/drawing/2014/main" id="{F2D0F845-19FF-4EC8-803E-DBA6F490E950}"/>
              </a:ext>
            </a:extLst>
          </p:cNvPr>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11</a:t>
            </a:fld>
            <a:endParaRPr lang="en-US" altLang="zh-TW" dirty="0"/>
          </a:p>
        </p:txBody>
      </p:sp>
      <mc:AlternateContent xmlns:mc="http://schemas.openxmlformats.org/markup-compatibility/2006" xmlns:a14="http://schemas.microsoft.com/office/drawing/2010/main">
        <mc:Choice Requires="a14">
          <p:sp>
            <p:nvSpPr>
              <p:cNvPr id="6" name="文字方塊 5">
                <a:extLst>
                  <a:ext uri="{FF2B5EF4-FFF2-40B4-BE49-F238E27FC236}">
                    <a16:creationId xmlns:a16="http://schemas.microsoft.com/office/drawing/2014/main" id="{84696EB1-93DC-4172-B4EF-DA6AADC6BDB4}"/>
                  </a:ext>
                </a:extLst>
              </p:cNvPr>
              <p:cNvSpPr txBox="1"/>
              <p:nvPr/>
            </p:nvSpPr>
            <p:spPr>
              <a:xfrm>
                <a:off x="1403648" y="4645510"/>
                <a:ext cx="5463740" cy="66909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zh-TW" altLang="zh-TW" i="1" smtClean="0">
                              <a:latin typeface="Cambria Math" panose="02040503050406030204" pitchFamily="18" charset="0"/>
                            </a:rPr>
                          </m:ctrlPr>
                        </m:sSubPr>
                        <m:e>
                          <m:r>
                            <a:rPr lang="en-US" altLang="zh-TW" i="1">
                              <a:latin typeface="Cambria Math" panose="02040503050406030204" pitchFamily="18" charset="0"/>
                            </a:rPr>
                            <m:t>𝐽𝑜𝑏</m:t>
                          </m:r>
                          <m:r>
                            <a:rPr lang="en-US" altLang="zh-TW" i="1">
                              <a:latin typeface="Cambria Math" panose="02040503050406030204" pitchFamily="18" charset="0"/>
                            </a:rPr>
                            <m:t>_</m:t>
                          </m:r>
                          <m:r>
                            <a:rPr lang="en-US" altLang="zh-TW" i="1">
                              <a:latin typeface="Cambria Math" panose="02040503050406030204" pitchFamily="18" charset="0"/>
                            </a:rPr>
                            <m:t>𝑤𝑒𝑖𝑔h𝑡</m:t>
                          </m:r>
                        </m:e>
                        <m:sub>
                          <m:r>
                            <a:rPr lang="en-US" altLang="zh-TW" i="1">
                              <a:latin typeface="Cambria Math" panose="02040503050406030204" pitchFamily="18" charset="0"/>
                            </a:rPr>
                            <m:t>𝑖</m:t>
                          </m:r>
                        </m:sub>
                      </m:sSub>
                      <m:r>
                        <a:rPr lang="en-US" altLang="zh-TW" i="1">
                          <a:latin typeface="Cambria Math" panose="02040503050406030204" pitchFamily="18" charset="0"/>
                        </a:rPr>
                        <m:t>=</m:t>
                      </m:r>
                      <m:r>
                        <a:rPr lang="en-US" altLang="zh-TW" i="1" smtClean="0">
                          <a:latin typeface="Cambria Math" panose="02040503050406030204" pitchFamily="18" charset="0"/>
                        </a:rPr>
                        <m:t> </m:t>
                      </m:r>
                      <m:f>
                        <m:fPr>
                          <m:ctrlPr>
                            <a:rPr lang="zh-TW" altLang="zh-TW" i="1">
                              <a:latin typeface="Cambria Math" panose="02040503050406030204" pitchFamily="18" charset="0"/>
                            </a:rPr>
                          </m:ctrlPr>
                        </m:fPr>
                        <m:num>
                          <m:sSub>
                            <m:sSubPr>
                              <m:ctrlPr>
                                <a:rPr lang="zh-TW" altLang="zh-TW" i="1">
                                  <a:latin typeface="Cambria Math" panose="02040503050406030204" pitchFamily="18" charset="0"/>
                                </a:rPr>
                              </m:ctrlPr>
                            </m:sSubPr>
                            <m:e>
                              <m:r>
                                <a:rPr lang="en-US" altLang="zh-TW" i="1">
                                  <a:latin typeface="Cambria Math" panose="02040503050406030204" pitchFamily="18" charset="0"/>
                                </a:rPr>
                                <m:t>𝐽𝑜𝑏𝑝𝑒𝑟𝑖𝑜𝑑</m:t>
                              </m:r>
                            </m:e>
                            <m:sub>
                              <m:r>
                                <a:rPr lang="en-US" altLang="zh-TW" i="1">
                                  <a:latin typeface="Cambria Math" panose="02040503050406030204" pitchFamily="18" charset="0"/>
                                </a:rPr>
                                <m:t>𝑖</m:t>
                              </m:r>
                            </m:sub>
                          </m:sSub>
                          <m:r>
                            <a:rPr lang="en-US" altLang="zh-TW" i="1">
                              <a:latin typeface="Cambria Math" panose="02040503050406030204" pitchFamily="18" charset="0"/>
                            </a:rPr>
                            <m:t>−</m:t>
                          </m:r>
                          <m:r>
                            <m:rPr>
                              <m:sty m:val="p"/>
                            </m:rPr>
                            <a:rPr lang="en-US" altLang="zh-TW">
                              <a:latin typeface="Cambria Math" panose="02040503050406030204" pitchFamily="18" charset="0"/>
                            </a:rPr>
                            <m:t>min</m:t>
                          </m:r>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𝐽𝑜𝑏𝑝𝑒𝑟𝑖𝑜𝑑</m:t>
                              </m:r>
                            </m:e>
                            <m:sub>
                              <m:r>
                                <a:rPr lang="en-US" altLang="zh-TW" i="1">
                                  <a:latin typeface="Cambria Math" panose="02040503050406030204" pitchFamily="18" charset="0"/>
                                </a:rPr>
                                <m:t>𝑖</m:t>
                              </m:r>
                            </m:sub>
                          </m:sSub>
                          <m:r>
                            <a:rPr lang="en-US" altLang="zh-TW" i="1">
                              <a:latin typeface="Cambria Math" panose="02040503050406030204" pitchFamily="18" charset="0"/>
                            </a:rPr>
                            <m:t>)</m:t>
                          </m:r>
                        </m:num>
                        <m:den>
                          <m:func>
                            <m:funcPr>
                              <m:ctrlPr>
                                <a:rPr lang="zh-TW" altLang="zh-TW" i="1">
                                  <a:latin typeface="Cambria Math" panose="02040503050406030204" pitchFamily="18" charset="0"/>
                                </a:rPr>
                              </m:ctrlPr>
                            </m:funcPr>
                            <m:fName>
                              <m:r>
                                <m:rPr>
                                  <m:sty m:val="p"/>
                                </m:rPr>
                                <a:rPr lang="en-US" altLang="zh-TW">
                                  <a:latin typeface="Cambria Math" panose="02040503050406030204" pitchFamily="18" charset="0"/>
                                </a:rPr>
                                <m:t>max</m:t>
                              </m:r>
                            </m:fName>
                            <m:e>
                              <m:d>
                                <m:dPr>
                                  <m:ctrlPr>
                                    <a:rPr lang="zh-TW" altLang="zh-TW" i="1">
                                      <a:latin typeface="Cambria Math" panose="02040503050406030204" pitchFamily="18" charset="0"/>
                                    </a:rPr>
                                  </m:ctrlPr>
                                </m:dPr>
                                <m:e>
                                  <m:sSub>
                                    <m:sSubPr>
                                      <m:ctrlPr>
                                        <a:rPr lang="zh-TW" altLang="zh-TW" i="1">
                                          <a:latin typeface="Cambria Math" panose="02040503050406030204" pitchFamily="18" charset="0"/>
                                        </a:rPr>
                                      </m:ctrlPr>
                                    </m:sSubPr>
                                    <m:e>
                                      <m:r>
                                        <a:rPr lang="en-US" altLang="zh-TW" i="1">
                                          <a:latin typeface="Cambria Math" panose="02040503050406030204" pitchFamily="18" charset="0"/>
                                        </a:rPr>
                                        <m:t>𝐽𝑜𝑏𝑝𝑒𝑟𝑖𝑜𝑑</m:t>
                                      </m:r>
                                    </m:e>
                                    <m:sub>
                                      <m:r>
                                        <a:rPr lang="en-US" altLang="zh-TW" i="1">
                                          <a:latin typeface="Cambria Math" panose="02040503050406030204" pitchFamily="18" charset="0"/>
                                        </a:rPr>
                                        <m:t>𝑖</m:t>
                                      </m:r>
                                    </m:sub>
                                  </m:sSub>
                                </m:e>
                              </m:d>
                            </m:e>
                          </m:func>
                          <m:r>
                            <a:rPr lang="en-US" altLang="zh-TW" i="1">
                              <a:latin typeface="Cambria Math" panose="02040503050406030204" pitchFamily="18" charset="0"/>
                            </a:rPr>
                            <m:t>−</m:t>
                          </m:r>
                          <m:r>
                            <m:rPr>
                              <m:sty m:val="p"/>
                            </m:rPr>
                            <a:rPr lang="en-US" altLang="zh-TW">
                              <a:latin typeface="Cambria Math" panose="02040503050406030204" pitchFamily="18" charset="0"/>
                            </a:rPr>
                            <m:t>min</m:t>
                          </m:r>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𝐽𝑜𝑏𝑝𝑒𝑟𝑖𝑜𝑑</m:t>
                              </m:r>
                            </m:e>
                            <m:sub>
                              <m:r>
                                <a:rPr lang="en-US" altLang="zh-TW" i="1">
                                  <a:latin typeface="Cambria Math" panose="02040503050406030204" pitchFamily="18" charset="0"/>
                                </a:rPr>
                                <m:t>𝑖</m:t>
                              </m:r>
                            </m:sub>
                          </m:sSub>
                          <m:r>
                            <a:rPr lang="en-US" altLang="zh-TW" i="1">
                              <a:latin typeface="Cambria Math" panose="02040503050406030204" pitchFamily="18" charset="0"/>
                            </a:rPr>
                            <m:t>)</m:t>
                          </m:r>
                        </m:den>
                      </m:f>
                    </m:oMath>
                  </m:oMathPara>
                </a14:m>
                <a:endParaRPr lang="zh-TW" altLang="en-US" dirty="0"/>
              </a:p>
            </p:txBody>
          </p:sp>
        </mc:Choice>
        <mc:Fallback xmlns="">
          <p:sp>
            <p:nvSpPr>
              <p:cNvPr id="6" name="文字方塊 5">
                <a:extLst>
                  <a:ext uri="{FF2B5EF4-FFF2-40B4-BE49-F238E27FC236}">
                    <a16:creationId xmlns:a16="http://schemas.microsoft.com/office/drawing/2014/main" id="{84696EB1-93DC-4172-B4EF-DA6AADC6BDB4}"/>
                  </a:ext>
                </a:extLst>
              </p:cNvPr>
              <p:cNvSpPr txBox="1">
                <a:spLocks noRot="1" noChangeAspect="1" noMove="1" noResize="1" noEditPoints="1" noAdjustHandles="1" noChangeArrowheads="1" noChangeShapeType="1" noTextEdit="1"/>
              </p:cNvSpPr>
              <p:nvPr/>
            </p:nvSpPr>
            <p:spPr>
              <a:xfrm>
                <a:off x="1403648" y="4645510"/>
                <a:ext cx="5463740" cy="669094"/>
              </a:xfrm>
              <a:prstGeom prst="rect">
                <a:avLst/>
              </a:prstGeom>
              <a:blipFill>
                <a:blip r:embed="rId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7" name="文字方塊 6">
                <a:extLst>
                  <a:ext uri="{FF2B5EF4-FFF2-40B4-BE49-F238E27FC236}">
                    <a16:creationId xmlns:a16="http://schemas.microsoft.com/office/drawing/2014/main" id="{B2E01F5E-AF52-4CB0-8CE5-CC36E03A7AC7}"/>
                  </a:ext>
                </a:extLst>
              </p:cNvPr>
              <p:cNvSpPr txBox="1"/>
              <p:nvPr/>
            </p:nvSpPr>
            <p:spPr>
              <a:xfrm>
                <a:off x="2339752" y="5476359"/>
                <a:ext cx="3050002" cy="67672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zh-TW" altLang="zh-TW" i="1">
                              <a:latin typeface="Cambria Math" panose="02040503050406030204" pitchFamily="18" charset="0"/>
                            </a:rPr>
                          </m:ctrlPr>
                        </m:sSubPr>
                        <m:e>
                          <m:r>
                            <a:rPr lang="en-US" altLang="zh-TW" i="1">
                              <a:latin typeface="Cambria Math" panose="02040503050406030204" pitchFamily="18" charset="0"/>
                            </a:rPr>
                            <m:t>𝐼𝑛𝑡𝑒𝑟𝑒𝑠𝑡</m:t>
                          </m:r>
                          <m:r>
                            <a:rPr lang="en-US" altLang="zh-TW" i="1">
                              <a:latin typeface="Cambria Math" panose="02040503050406030204" pitchFamily="18" charset="0"/>
                            </a:rPr>
                            <m:t>_</m:t>
                          </m:r>
                          <m:r>
                            <a:rPr lang="en-US" altLang="zh-TW" i="1">
                              <a:latin typeface="Cambria Math" panose="02040503050406030204" pitchFamily="18" charset="0"/>
                            </a:rPr>
                            <m:t>𝑆𝑐𝑜𝑟𝑒</m:t>
                          </m:r>
                        </m:e>
                        <m:sub>
                          <m:r>
                            <a:rPr lang="en-US" altLang="zh-TW" i="1">
                              <a:latin typeface="Cambria Math" panose="02040503050406030204" pitchFamily="18" charset="0"/>
                            </a:rPr>
                            <m:t>𝑖</m:t>
                          </m:r>
                          <m:r>
                            <a:rPr lang="en-US" altLang="zh-TW" i="1">
                              <a:latin typeface="Cambria Math" panose="02040503050406030204" pitchFamily="18" charset="0"/>
                            </a:rPr>
                            <m:t>,</m:t>
                          </m:r>
                          <m:r>
                            <a:rPr lang="en-US" altLang="zh-TW" i="1">
                              <a:latin typeface="Cambria Math" panose="02040503050406030204" pitchFamily="18" charset="0"/>
                            </a:rPr>
                            <m:t>𝑗</m:t>
                          </m:r>
                        </m:sub>
                      </m:sSub>
                      <m:r>
                        <a:rPr lang="en-US" altLang="zh-TW" i="1">
                          <a:latin typeface="Cambria Math" panose="02040503050406030204" pitchFamily="18" charset="0"/>
                        </a:rPr>
                        <m:t>= </m:t>
                      </m:r>
                      <m:f>
                        <m:fPr>
                          <m:ctrlPr>
                            <a:rPr lang="zh-TW" altLang="zh-TW" i="1">
                              <a:latin typeface="Cambria Math" panose="02040503050406030204" pitchFamily="18" charset="0"/>
                            </a:rPr>
                          </m:ctrlPr>
                        </m:fPr>
                        <m:num>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𝑆𝑘𝑖𝑙𝑙</m:t>
                              </m:r>
                            </m:e>
                            <m:sub>
                              <m:r>
                                <a:rPr lang="en-US" altLang="zh-TW" i="1">
                                  <a:latin typeface="Cambria Math" panose="02040503050406030204" pitchFamily="18" charset="0"/>
                                </a:rPr>
                                <m:t>𝑖</m:t>
                              </m:r>
                              <m:r>
                                <a:rPr lang="en-US" altLang="zh-TW" i="1">
                                  <a:latin typeface="Cambria Math" panose="02040503050406030204" pitchFamily="18" charset="0"/>
                                </a:rPr>
                                <m:t>,</m:t>
                              </m:r>
                              <m:r>
                                <a:rPr lang="en-US" altLang="zh-TW" i="1">
                                  <a:latin typeface="Cambria Math" panose="02040503050406030204" pitchFamily="18" charset="0"/>
                                </a:rPr>
                                <m:t>𝑗</m:t>
                              </m:r>
                            </m:sub>
                          </m:sSub>
                        </m:num>
                        <m:den>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𝑆𝑘𝑖𝑙𝑙</m:t>
                              </m:r>
                            </m:e>
                            <m:sub>
                              <m:r>
                                <a:rPr lang="en-US" altLang="zh-TW" i="1">
                                  <a:latin typeface="Cambria Math" panose="02040503050406030204" pitchFamily="18" charset="0"/>
                                </a:rPr>
                                <m:t>𝑖</m:t>
                              </m:r>
                            </m:sub>
                          </m:sSub>
                        </m:den>
                      </m:f>
                    </m:oMath>
                  </m:oMathPara>
                </a14:m>
                <a:endParaRPr lang="zh-TW" altLang="en-US" dirty="0"/>
              </a:p>
            </p:txBody>
          </p:sp>
        </mc:Choice>
        <mc:Fallback xmlns="">
          <p:sp>
            <p:nvSpPr>
              <p:cNvPr id="7" name="文字方塊 6">
                <a:extLst>
                  <a:ext uri="{FF2B5EF4-FFF2-40B4-BE49-F238E27FC236}">
                    <a16:creationId xmlns:a16="http://schemas.microsoft.com/office/drawing/2014/main" id="{B2E01F5E-AF52-4CB0-8CE5-CC36E03A7AC7}"/>
                  </a:ext>
                </a:extLst>
              </p:cNvPr>
              <p:cNvSpPr txBox="1">
                <a:spLocks noRot="1" noChangeAspect="1" noMove="1" noResize="1" noEditPoints="1" noAdjustHandles="1" noChangeArrowheads="1" noChangeShapeType="1" noTextEdit="1"/>
              </p:cNvSpPr>
              <p:nvPr/>
            </p:nvSpPr>
            <p:spPr>
              <a:xfrm>
                <a:off x="2339752" y="5476359"/>
                <a:ext cx="3050002" cy="676724"/>
              </a:xfrm>
              <a:prstGeom prst="rect">
                <a:avLst/>
              </a:prstGeom>
              <a:blipFill>
                <a:blip r:embed="rId4"/>
                <a:stretch>
                  <a:fillRect/>
                </a:stretch>
              </a:blipFill>
            </p:spPr>
            <p:txBody>
              <a:bodyPr/>
              <a:lstStyle/>
              <a:p>
                <a:r>
                  <a:rPr lang="zh-TW" altLang="en-US">
                    <a:noFill/>
                  </a:rPr>
                  <a:t> </a:t>
                </a:r>
              </a:p>
            </p:txBody>
          </p:sp>
        </mc:Fallback>
      </mc:AlternateContent>
      <p:sp>
        <p:nvSpPr>
          <p:cNvPr id="5" name="文字方塊 4">
            <a:extLst>
              <a:ext uri="{FF2B5EF4-FFF2-40B4-BE49-F238E27FC236}">
                <a16:creationId xmlns:a16="http://schemas.microsoft.com/office/drawing/2014/main" id="{2290301C-3D98-4CDF-847D-E5F731CBF537}"/>
              </a:ext>
            </a:extLst>
          </p:cNvPr>
          <p:cNvSpPr txBox="1"/>
          <p:nvPr/>
        </p:nvSpPr>
        <p:spPr>
          <a:xfrm>
            <a:off x="6660232" y="4857667"/>
            <a:ext cx="2569934" cy="369332"/>
          </a:xfrm>
          <a:prstGeom prst="rect">
            <a:avLst/>
          </a:prstGeom>
          <a:noFill/>
        </p:spPr>
        <p:txBody>
          <a:bodyPr wrap="none" rtlCol="0">
            <a:spAutoFit/>
          </a:bodyPr>
          <a:lstStyle/>
          <a:p>
            <a:r>
              <a:rPr lang="en-US" altLang="zh-TW" dirty="0">
                <a:solidFill>
                  <a:srgbClr val="FF0000"/>
                </a:solidFill>
              </a:rPr>
              <a:t>(Skill from Experience) </a:t>
            </a:r>
            <a:endParaRPr lang="zh-TW" altLang="en-US" dirty="0">
              <a:solidFill>
                <a:srgbClr val="FF0000"/>
              </a:solidFill>
            </a:endParaRPr>
          </a:p>
        </p:txBody>
      </p:sp>
      <p:sp>
        <p:nvSpPr>
          <p:cNvPr id="8" name="文字方塊 7">
            <a:extLst>
              <a:ext uri="{FF2B5EF4-FFF2-40B4-BE49-F238E27FC236}">
                <a16:creationId xmlns:a16="http://schemas.microsoft.com/office/drawing/2014/main" id="{7B9FD48D-C3DB-41A6-B801-B799116A5BAF}"/>
              </a:ext>
            </a:extLst>
          </p:cNvPr>
          <p:cNvSpPr txBox="1"/>
          <p:nvPr/>
        </p:nvSpPr>
        <p:spPr>
          <a:xfrm>
            <a:off x="6713317" y="5635094"/>
            <a:ext cx="2245166" cy="369332"/>
          </a:xfrm>
          <a:prstGeom prst="rect">
            <a:avLst/>
          </a:prstGeom>
          <a:noFill/>
        </p:spPr>
        <p:txBody>
          <a:bodyPr wrap="none" rtlCol="0">
            <a:spAutoFit/>
          </a:bodyPr>
          <a:lstStyle/>
          <a:p>
            <a:r>
              <a:rPr lang="en-US" altLang="zh-TW" dirty="0">
                <a:solidFill>
                  <a:srgbClr val="FF0000"/>
                </a:solidFill>
              </a:rPr>
              <a:t>(Skill from Interest) </a:t>
            </a:r>
            <a:endParaRPr lang="zh-TW" altLang="en-US" dirty="0">
              <a:solidFill>
                <a:srgbClr val="FF0000"/>
              </a:solidFill>
            </a:endParaRPr>
          </a:p>
        </p:txBody>
      </p:sp>
    </p:spTree>
    <p:extLst>
      <p:ext uri="{BB962C8B-B14F-4D97-AF65-F5344CB8AC3E}">
        <p14:creationId xmlns:p14="http://schemas.microsoft.com/office/powerpoint/2010/main" val="2888137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12</a:t>
            </a:fld>
            <a:endParaRPr lang="en-US" altLang="zh-TW" dirty="0"/>
          </a:p>
        </p:txBody>
      </p:sp>
      <p:pic>
        <p:nvPicPr>
          <p:cNvPr id="5" name="圖片 4">
            <a:extLst>
              <a:ext uri="{FF2B5EF4-FFF2-40B4-BE49-F238E27FC236}">
                <a16:creationId xmlns:a16="http://schemas.microsoft.com/office/drawing/2014/main" id="{CFA7D8D6-C79D-42ED-AEDE-6D2B7C2C4E56}"/>
              </a:ext>
            </a:extLst>
          </p:cNvPr>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09490" y="1127032"/>
            <a:ext cx="8510982" cy="5245052"/>
          </a:xfrm>
          <a:prstGeom prst="rect">
            <a:avLst/>
          </a:prstGeom>
        </p:spPr>
      </p:pic>
      <p:sp>
        <p:nvSpPr>
          <p:cNvPr id="6" name="矩形 5">
            <a:extLst>
              <a:ext uri="{FF2B5EF4-FFF2-40B4-BE49-F238E27FC236}">
                <a16:creationId xmlns:a16="http://schemas.microsoft.com/office/drawing/2014/main" id="{600093D2-9AC2-44B1-B61D-B1AD27AEEFCC}"/>
              </a:ext>
            </a:extLst>
          </p:cNvPr>
          <p:cNvSpPr/>
          <p:nvPr/>
        </p:nvSpPr>
        <p:spPr>
          <a:xfrm>
            <a:off x="6084168" y="2348880"/>
            <a:ext cx="2520280" cy="1728192"/>
          </a:xfrm>
          <a:prstGeom prst="rect">
            <a:avLst/>
          </a:prstGeom>
          <a:solidFill>
            <a:srgbClr val="C00000">
              <a:alpha val="10000"/>
            </a:srgb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dirty="0"/>
          </a:p>
        </p:txBody>
      </p:sp>
    </p:spTree>
    <p:extLst>
      <p:ext uri="{BB962C8B-B14F-4D97-AF65-F5344CB8AC3E}">
        <p14:creationId xmlns:p14="http://schemas.microsoft.com/office/powerpoint/2010/main" val="19807597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7905752-0686-4A53-97D3-6295EB0469FA}"/>
              </a:ext>
            </a:extLst>
          </p:cNvPr>
          <p:cNvSpPr>
            <a:spLocks noGrp="1"/>
          </p:cNvSpPr>
          <p:nvPr>
            <p:ph type="title"/>
          </p:nvPr>
        </p:nvSpPr>
        <p:spPr>
          <a:xfrm>
            <a:off x="0" y="-26988"/>
            <a:ext cx="9144000" cy="1143001"/>
          </a:xfrm>
        </p:spPr>
        <p:txBody>
          <a:bodyPr/>
          <a:lstStyle/>
          <a:p>
            <a:r>
              <a:rPr lang="en-US" altLang="zh-TW" dirty="0"/>
              <a:t>Course Analysis Module</a:t>
            </a:r>
            <a:endParaRPr lang="zh-TW" altLang="en-US" dirty="0"/>
          </a:p>
        </p:txBody>
      </p:sp>
      <p:sp>
        <p:nvSpPr>
          <p:cNvPr id="3" name="內容版面配置區 2">
            <a:extLst>
              <a:ext uri="{FF2B5EF4-FFF2-40B4-BE49-F238E27FC236}">
                <a16:creationId xmlns:a16="http://schemas.microsoft.com/office/drawing/2014/main" id="{5568B429-A451-49A5-9250-6B9B8D16F7E9}"/>
              </a:ext>
            </a:extLst>
          </p:cNvPr>
          <p:cNvSpPr>
            <a:spLocks noGrp="1"/>
          </p:cNvSpPr>
          <p:nvPr>
            <p:ph idx="1"/>
          </p:nvPr>
        </p:nvSpPr>
        <p:spPr>
          <a:xfrm>
            <a:off x="457200" y="1196975"/>
            <a:ext cx="8229600" cy="5040337"/>
          </a:xfrm>
        </p:spPr>
        <p:txBody>
          <a:bodyPr/>
          <a:lstStyle/>
          <a:p>
            <a:r>
              <a:rPr lang="en-US" altLang="zh-TW" dirty="0"/>
              <a:t>Description Analysis</a:t>
            </a:r>
          </a:p>
          <a:p>
            <a:pPr lvl="1"/>
            <a:r>
              <a:rPr lang="en-US" altLang="zh-TW" dirty="0"/>
              <a:t>  Use unigram  for </a:t>
            </a:r>
            <a:r>
              <a:rPr lang="en-US" altLang="zh-TW" dirty="0">
                <a:solidFill>
                  <a:srgbClr val="0000FF"/>
                </a:solidFill>
              </a:rPr>
              <a:t>TF-IDF</a:t>
            </a:r>
            <a:r>
              <a:rPr lang="zh-TW" altLang="en-US" dirty="0">
                <a:solidFill>
                  <a:srgbClr val="0000FF"/>
                </a:solidFill>
              </a:rPr>
              <a:t> </a:t>
            </a:r>
            <a:r>
              <a:rPr lang="en-US" altLang="zh-TW" dirty="0">
                <a:solidFill>
                  <a:srgbClr val="0000FF"/>
                </a:solidFill>
              </a:rPr>
              <a:t>to identify the skill</a:t>
            </a:r>
          </a:p>
          <a:p>
            <a:pPr lvl="1"/>
            <a:endParaRPr lang="en-US" altLang="zh-TW" dirty="0"/>
          </a:p>
          <a:p>
            <a:pPr lvl="1"/>
            <a:endParaRPr lang="en-US" altLang="zh-TW" dirty="0"/>
          </a:p>
          <a:p>
            <a:pPr lvl="1"/>
            <a:r>
              <a:rPr lang="en-US" altLang="zh-TW" dirty="0"/>
              <a:t>Calculate </a:t>
            </a:r>
            <a:r>
              <a:rPr lang="en-US" altLang="zh-TW" dirty="0">
                <a:solidFill>
                  <a:srgbClr val="0000FF"/>
                </a:solidFill>
              </a:rPr>
              <a:t>Jaccard Similarity </a:t>
            </a:r>
            <a:r>
              <a:rPr lang="en-US" altLang="zh-TW" dirty="0"/>
              <a:t>between user skill </a:t>
            </a:r>
            <a:r>
              <a:rPr lang="en-US" altLang="zh-TW" dirty="0">
                <a:solidFill>
                  <a:srgbClr val="0000FF"/>
                </a:solidFill>
              </a:rPr>
              <a:t>(Basic skill, job skill, interest skill) </a:t>
            </a:r>
            <a:r>
              <a:rPr lang="en-US" altLang="zh-TW" dirty="0"/>
              <a:t>and course description</a:t>
            </a:r>
          </a:p>
          <a:p>
            <a:pPr lvl="1"/>
            <a:endParaRPr lang="en-US" altLang="zh-TW" dirty="0"/>
          </a:p>
          <a:p>
            <a:pPr lvl="1"/>
            <a:endParaRPr lang="en-US" altLang="zh-TW" dirty="0"/>
          </a:p>
          <a:p>
            <a:pPr lvl="1"/>
            <a:endParaRPr lang="en-US" altLang="zh-TW" dirty="0"/>
          </a:p>
          <a:p>
            <a:pPr lvl="1"/>
            <a:endParaRPr lang="en-US" altLang="zh-TW" dirty="0"/>
          </a:p>
          <a:p>
            <a:pPr lvl="1"/>
            <a:r>
              <a:rPr lang="en-US" altLang="zh-TW" dirty="0"/>
              <a:t> </a:t>
            </a:r>
            <a:r>
              <a:rPr lang="en-US" altLang="zh-TW" dirty="0">
                <a:solidFill>
                  <a:srgbClr val="0000FF"/>
                </a:solidFill>
              </a:rPr>
              <a:t> Fitness between the skills to teach in the course and the skill users are interested in learning  </a:t>
            </a:r>
            <a:endParaRPr lang="en-US" altLang="zh-TW" dirty="0"/>
          </a:p>
          <a:p>
            <a:pPr lvl="1"/>
            <a:endParaRPr lang="en-US" altLang="zh-TW" dirty="0"/>
          </a:p>
          <a:p>
            <a:pPr lvl="1"/>
            <a:endParaRPr lang="en-US" altLang="zh-TW" dirty="0"/>
          </a:p>
        </p:txBody>
      </p:sp>
      <p:sp>
        <p:nvSpPr>
          <p:cNvPr id="4" name="投影片編號版面配置區 3">
            <a:extLst>
              <a:ext uri="{FF2B5EF4-FFF2-40B4-BE49-F238E27FC236}">
                <a16:creationId xmlns:a16="http://schemas.microsoft.com/office/drawing/2014/main" id="{F2D0F845-19FF-4EC8-803E-DBA6F490E950}"/>
              </a:ext>
            </a:extLst>
          </p:cNvPr>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13</a:t>
            </a:fld>
            <a:endParaRPr lang="en-US" altLang="zh-TW" dirty="0"/>
          </a:p>
        </p:txBody>
      </p:sp>
      <mc:AlternateContent xmlns:mc="http://schemas.openxmlformats.org/markup-compatibility/2006" xmlns:a14="http://schemas.microsoft.com/office/drawing/2010/main">
        <mc:Choice Requires="a14">
          <p:sp>
            <p:nvSpPr>
              <p:cNvPr id="7" name="矩形 6">
                <a:extLst>
                  <a:ext uri="{FF2B5EF4-FFF2-40B4-BE49-F238E27FC236}">
                    <a16:creationId xmlns:a16="http://schemas.microsoft.com/office/drawing/2014/main" id="{C4D0A5F0-8F76-4600-AAC2-2C7BB189A0C3}"/>
                  </a:ext>
                </a:extLst>
              </p:cNvPr>
              <p:cNvSpPr/>
              <p:nvPr/>
            </p:nvSpPr>
            <p:spPr>
              <a:xfrm>
                <a:off x="1043608" y="5404370"/>
                <a:ext cx="6840760" cy="957121"/>
              </a:xfrm>
              <a:prstGeom prst="rect">
                <a:avLst/>
              </a:prstGeom>
            </p:spPr>
            <p:txBody>
              <a:bodyPr wrap="square">
                <a:spAutoFit/>
              </a:bodyPr>
              <a:lstStyle/>
              <a:p>
                <a:pPr algn="ctr">
                  <a:spcAft>
                    <a:spcPts val="0"/>
                  </a:spcAft>
                </a:pPr>
                <a14:m>
                  <m:oMathPara xmlns:m="http://schemas.openxmlformats.org/officeDocument/2006/math">
                    <m:oMathParaPr>
                      <m:jc m:val="centerGroup"/>
                    </m:oMathParaPr>
                    <m:oMath xmlns:m="http://schemas.openxmlformats.org/officeDocument/2006/math">
                      <m:r>
                        <a:rPr lang="en-US" altLang="zh-TW" i="1" smtClean="0">
                          <a:latin typeface="Cambria Math" panose="02040503050406030204" pitchFamily="18" charset="0"/>
                        </a:rPr>
                        <m:t>𝑇𝑎𝑔𝑠</m:t>
                      </m:r>
                      <m:r>
                        <a:rPr lang="en-US" altLang="zh-TW" i="1" smtClean="0">
                          <a:latin typeface="Cambria Math" panose="02040503050406030204" pitchFamily="18" charset="0"/>
                        </a:rPr>
                        <m:t>_</m:t>
                      </m:r>
                      <m:r>
                        <a:rPr lang="en-US" altLang="zh-TW" i="1" smtClean="0">
                          <a:latin typeface="Cambria Math" panose="02040503050406030204" pitchFamily="18" charset="0"/>
                        </a:rPr>
                        <m:t>𝑠𝑐𝑜𝑟𝑒</m:t>
                      </m:r>
                      <m:r>
                        <a:rPr lang="en-US" altLang="zh-TW" i="1" smtClean="0">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𝑢</m:t>
                          </m:r>
                        </m:e>
                        <m:sub>
                          <m:r>
                            <a:rPr lang="en-US" altLang="zh-TW" i="1">
                              <a:latin typeface="Cambria Math" panose="02040503050406030204" pitchFamily="18" charset="0"/>
                            </a:rPr>
                            <m:t>𝑖</m:t>
                          </m:r>
                        </m:sub>
                      </m:sSub>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𝑐</m:t>
                          </m:r>
                        </m:e>
                        <m:sub>
                          <m:r>
                            <a:rPr lang="en-US" altLang="zh-TW" i="1">
                              <a:latin typeface="Cambria Math" panose="02040503050406030204" pitchFamily="18" charset="0"/>
                            </a:rPr>
                            <m:t>𝑗</m:t>
                          </m:r>
                        </m:sub>
                      </m:sSub>
                      <m:r>
                        <a:rPr lang="en-US" altLang="zh-TW" i="1">
                          <a:latin typeface="Cambria Math" panose="02040503050406030204" pitchFamily="18" charset="0"/>
                        </a:rPr>
                        <m:t>)= </m:t>
                      </m:r>
                      <m:f>
                        <m:fPr>
                          <m:ctrlPr>
                            <a:rPr lang="zh-TW" altLang="zh-TW" i="1">
                              <a:latin typeface="Cambria Math" panose="02040503050406030204" pitchFamily="18" charset="0"/>
                            </a:rPr>
                          </m:ctrlPr>
                        </m:fPr>
                        <m:num>
                          <m:d>
                            <m:dPr>
                              <m:begChr m:val="|"/>
                              <m:endChr m:val="|"/>
                              <m:ctrlPr>
                                <a:rPr lang="zh-TW" altLang="zh-TW" i="1">
                                  <a:latin typeface="Cambria Math" panose="02040503050406030204" pitchFamily="18" charset="0"/>
                                </a:rPr>
                              </m:ctrlPr>
                            </m:dPr>
                            <m:e>
                              <m:sSub>
                                <m:sSubPr>
                                  <m:ctrlPr>
                                    <a:rPr lang="zh-TW" altLang="zh-TW" i="1">
                                      <a:latin typeface="Cambria Math" panose="02040503050406030204" pitchFamily="18" charset="0"/>
                                    </a:rPr>
                                  </m:ctrlPr>
                                </m:sSubPr>
                                <m:e>
                                  <m:r>
                                    <a:rPr lang="en-US" altLang="zh-TW" i="1">
                                      <a:latin typeface="Cambria Math" panose="02040503050406030204" pitchFamily="18" charset="0"/>
                                    </a:rPr>
                                    <m:t>𝑐𝑜𝑢𝑟𝑠𝑒</m:t>
                                  </m:r>
                                  <m:r>
                                    <a:rPr lang="en-US" altLang="zh-TW" i="1">
                                      <a:latin typeface="Cambria Math" panose="02040503050406030204" pitchFamily="18" charset="0"/>
                                    </a:rPr>
                                    <m:t>_</m:t>
                                  </m:r>
                                  <m:r>
                                    <a:rPr lang="en-US" altLang="zh-TW" i="1">
                                      <a:latin typeface="Cambria Math" panose="02040503050406030204" pitchFamily="18" charset="0"/>
                                    </a:rPr>
                                    <m:t>𝑠𝑘𝑖𝑙𝑙</m:t>
                                  </m:r>
                                </m:e>
                                <m:sub>
                                  <m:sSub>
                                    <m:sSubPr>
                                      <m:ctrlPr>
                                        <a:rPr lang="zh-TW" altLang="zh-TW" i="1">
                                          <a:latin typeface="Cambria Math" panose="02040503050406030204" pitchFamily="18" charset="0"/>
                                        </a:rPr>
                                      </m:ctrlPr>
                                    </m:sSubPr>
                                    <m:e>
                                      <m:r>
                                        <a:rPr lang="en-US" altLang="zh-TW" b="0" i="1" smtClean="0">
                                          <a:latin typeface="Cambria Math" panose="02040503050406030204" pitchFamily="18" charset="0"/>
                                        </a:rPr>
                                        <m:t>𝑐</m:t>
                                      </m:r>
                                    </m:e>
                                    <m:sub>
                                      <m:r>
                                        <a:rPr lang="en-US" altLang="zh-TW" b="0" i="1" smtClean="0">
                                          <a:latin typeface="Cambria Math" panose="02040503050406030204" pitchFamily="18" charset="0"/>
                                        </a:rPr>
                                        <m:t>𝑗</m:t>
                                      </m:r>
                                    </m:sub>
                                  </m:sSub>
                                </m:sub>
                              </m:sSub>
                              <m:r>
                                <a:rPr lang="en-US" altLang="zh-TW" i="1">
                                  <a:latin typeface="Cambria Math" panose="02040503050406030204" pitchFamily="18" charset="0"/>
                                </a:rPr>
                                <m:t> ∩</m:t>
                              </m:r>
                              <m:sSub>
                                <m:sSubPr>
                                  <m:ctrlPr>
                                    <a:rPr lang="zh-TW" altLang="zh-TW" i="1">
                                      <a:latin typeface="Cambria Math" panose="02040503050406030204" pitchFamily="18" charset="0"/>
                                    </a:rPr>
                                  </m:ctrlPr>
                                </m:sSubPr>
                                <m:e>
                                  <m:r>
                                    <a:rPr lang="en-US" altLang="zh-TW" i="1">
                                      <a:latin typeface="Cambria Math" panose="02040503050406030204" pitchFamily="18" charset="0"/>
                                    </a:rPr>
                                    <m:t>𝐼𝑛𝑡𝑒𝑟𝑒𝑠𝑡</m:t>
                                  </m:r>
                                  <m:r>
                                    <a:rPr lang="en-US" altLang="zh-TW" i="1">
                                      <a:latin typeface="Cambria Math" panose="02040503050406030204" pitchFamily="18" charset="0"/>
                                    </a:rPr>
                                    <m:t>_</m:t>
                                  </m:r>
                                  <m:r>
                                    <a:rPr lang="en-US" altLang="zh-TW" i="1">
                                      <a:latin typeface="Cambria Math" panose="02040503050406030204" pitchFamily="18" charset="0"/>
                                    </a:rPr>
                                    <m:t>𝑠𝑘𝑖𝑙𝑙</m:t>
                                  </m:r>
                                </m:e>
                                <m:sub>
                                  <m:sSub>
                                    <m:sSubPr>
                                      <m:ctrlPr>
                                        <a:rPr lang="zh-TW" altLang="zh-TW" i="1" smtClean="0">
                                          <a:latin typeface="Cambria Math" panose="02040503050406030204" pitchFamily="18" charset="0"/>
                                        </a:rPr>
                                      </m:ctrlPr>
                                    </m:sSubPr>
                                    <m:e>
                                      <m:r>
                                        <a:rPr lang="en-US" altLang="zh-TW" b="0" i="1" smtClean="0">
                                          <a:latin typeface="Cambria Math" panose="02040503050406030204" pitchFamily="18" charset="0"/>
                                        </a:rPr>
                                        <m:t>𝑢</m:t>
                                      </m:r>
                                    </m:e>
                                    <m:sub>
                                      <m:r>
                                        <a:rPr lang="en-US" altLang="zh-TW" b="0" i="1" smtClean="0">
                                          <a:latin typeface="Cambria Math" panose="02040503050406030204" pitchFamily="18" charset="0"/>
                                        </a:rPr>
                                        <m:t>𝑖</m:t>
                                      </m:r>
                                    </m:sub>
                                  </m:sSub>
                                </m:sub>
                              </m:sSub>
                            </m:e>
                          </m:d>
                        </m:num>
                        <m:den>
                          <m:d>
                            <m:dPr>
                              <m:begChr m:val="|"/>
                              <m:endChr m:val="|"/>
                              <m:ctrlPr>
                                <a:rPr lang="zh-TW" altLang="zh-TW" i="1">
                                  <a:latin typeface="Cambria Math" panose="02040503050406030204" pitchFamily="18" charset="0"/>
                                </a:rPr>
                              </m:ctrlPr>
                            </m:dPr>
                            <m:e>
                              <m:sSub>
                                <m:sSubPr>
                                  <m:ctrlPr>
                                    <a:rPr lang="zh-TW" altLang="zh-TW" i="1">
                                      <a:latin typeface="Cambria Math" panose="02040503050406030204" pitchFamily="18" charset="0"/>
                                    </a:rPr>
                                  </m:ctrlPr>
                                </m:sSubPr>
                                <m:e>
                                  <m:r>
                                    <a:rPr lang="en-US" altLang="zh-TW" i="1">
                                      <a:latin typeface="Cambria Math" panose="02040503050406030204" pitchFamily="18" charset="0"/>
                                    </a:rPr>
                                    <m:t>𝑐𝑜𝑢𝑟𝑠𝑒</m:t>
                                  </m:r>
                                  <m:r>
                                    <a:rPr lang="en-US" altLang="zh-TW" i="1">
                                      <a:latin typeface="Cambria Math" panose="02040503050406030204" pitchFamily="18" charset="0"/>
                                    </a:rPr>
                                    <m:t>_</m:t>
                                  </m:r>
                                  <m:r>
                                    <a:rPr lang="en-US" altLang="zh-TW" i="1">
                                      <a:latin typeface="Cambria Math" panose="02040503050406030204" pitchFamily="18" charset="0"/>
                                    </a:rPr>
                                    <m:t>𝑠𝑘𝑖𝑙𝑙</m:t>
                                  </m:r>
                                </m:e>
                                <m:sub>
                                  <m:sSub>
                                    <m:sSubPr>
                                      <m:ctrlPr>
                                        <a:rPr lang="zh-TW" altLang="zh-TW" i="1">
                                          <a:latin typeface="Cambria Math" panose="02040503050406030204" pitchFamily="18" charset="0"/>
                                        </a:rPr>
                                      </m:ctrlPr>
                                    </m:sSubPr>
                                    <m:e>
                                      <m:r>
                                        <a:rPr lang="en-US" altLang="zh-TW" i="1">
                                          <a:latin typeface="Cambria Math" panose="02040503050406030204" pitchFamily="18" charset="0"/>
                                        </a:rPr>
                                        <m:t>𝑐</m:t>
                                      </m:r>
                                    </m:e>
                                    <m:sub>
                                      <m:r>
                                        <a:rPr lang="en-US" altLang="zh-TW" i="1">
                                          <a:latin typeface="Cambria Math" panose="02040503050406030204" pitchFamily="18" charset="0"/>
                                        </a:rPr>
                                        <m:t>𝑗</m:t>
                                      </m:r>
                                    </m:sub>
                                  </m:sSub>
                                </m:sub>
                              </m:sSub>
                              <m:r>
                                <a:rPr lang="en-US" altLang="zh-TW" i="1">
                                  <a:latin typeface="Cambria Math" panose="02040503050406030204" pitchFamily="18" charset="0"/>
                                </a:rPr>
                                <m:t> ∪ </m:t>
                              </m:r>
                              <m:sSub>
                                <m:sSubPr>
                                  <m:ctrlPr>
                                    <a:rPr lang="zh-TW" altLang="zh-TW" i="1" smtClean="0">
                                      <a:latin typeface="Cambria Math" panose="02040503050406030204" pitchFamily="18" charset="0"/>
                                    </a:rPr>
                                  </m:ctrlPr>
                                </m:sSubPr>
                                <m:e>
                                  <m:r>
                                    <a:rPr lang="en-US" altLang="zh-TW" i="1">
                                      <a:latin typeface="Cambria Math" panose="02040503050406030204" pitchFamily="18" charset="0"/>
                                    </a:rPr>
                                    <m:t>𝐼𝑛𝑡𝑒𝑟𝑒𝑠𝑡</m:t>
                                  </m:r>
                                  <m:r>
                                    <a:rPr lang="en-US" altLang="zh-TW" i="1">
                                      <a:latin typeface="Cambria Math" panose="02040503050406030204" pitchFamily="18" charset="0"/>
                                    </a:rPr>
                                    <m:t>_</m:t>
                                  </m:r>
                                  <m:r>
                                    <a:rPr lang="en-US" altLang="zh-TW" i="1">
                                      <a:latin typeface="Cambria Math" panose="02040503050406030204" pitchFamily="18" charset="0"/>
                                    </a:rPr>
                                    <m:t>𝑠𝑘𝑖𝑙𝑙</m:t>
                                  </m:r>
                                </m:e>
                                <m:sub>
                                  <m:sSub>
                                    <m:sSubPr>
                                      <m:ctrlPr>
                                        <a:rPr lang="zh-TW" altLang="zh-TW" i="1">
                                          <a:latin typeface="Cambria Math" panose="02040503050406030204" pitchFamily="18" charset="0"/>
                                        </a:rPr>
                                      </m:ctrlPr>
                                    </m:sSubPr>
                                    <m:e>
                                      <m:r>
                                        <a:rPr lang="en-US" altLang="zh-TW" i="1">
                                          <a:latin typeface="Cambria Math" panose="02040503050406030204" pitchFamily="18" charset="0"/>
                                        </a:rPr>
                                        <m:t>𝑢</m:t>
                                      </m:r>
                                    </m:e>
                                    <m:sub>
                                      <m:r>
                                        <a:rPr lang="en-US" altLang="zh-TW" i="1">
                                          <a:latin typeface="Cambria Math" panose="02040503050406030204" pitchFamily="18" charset="0"/>
                                        </a:rPr>
                                        <m:t>𝑖</m:t>
                                      </m:r>
                                    </m:sub>
                                  </m:sSub>
                                </m:sub>
                              </m:sSub>
                            </m:e>
                          </m:d>
                        </m:den>
                      </m:f>
                    </m:oMath>
                  </m:oMathPara>
                </a14:m>
                <a:endParaRPr lang="zh-TW" altLang="en-US" dirty="0"/>
              </a:p>
            </p:txBody>
          </p:sp>
        </mc:Choice>
        <mc:Fallback xmlns="">
          <p:sp>
            <p:nvSpPr>
              <p:cNvPr id="7" name="矩形 6">
                <a:extLst>
                  <a:ext uri="{FF2B5EF4-FFF2-40B4-BE49-F238E27FC236}">
                    <a16:creationId xmlns:a16="http://schemas.microsoft.com/office/drawing/2014/main" id="{C4D0A5F0-8F76-4600-AAC2-2C7BB189A0C3}"/>
                  </a:ext>
                </a:extLst>
              </p:cNvPr>
              <p:cNvSpPr>
                <a:spLocks noRot="1" noChangeAspect="1" noMove="1" noResize="1" noEditPoints="1" noAdjustHandles="1" noChangeArrowheads="1" noChangeShapeType="1" noTextEdit="1"/>
              </p:cNvSpPr>
              <p:nvPr/>
            </p:nvSpPr>
            <p:spPr>
              <a:xfrm>
                <a:off x="1043608" y="5404370"/>
                <a:ext cx="6840760" cy="957121"/>
              </a:xfrm>
              <a:prstGeom prst="rect">
                <a:avLst/>
              </a:prstGeom>
              <a:blipFill>
                <a:blip r:embed="rId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5" name="矩形 4">
                <a:extLst>
                  <a:ext uri="{FF2B5EF4-FFF2-40B4-BE49-F238E27FC236}">
                    <a16:creationId xmlns:a16="http://schemas.microsoft.com/office/drawing/2014/main" id="{42CC3453-7BEC-4B51-9F86-FDCFDF79E735}"/>
                  </a:ext>
                </a:extLst>
              </p:cNvPr>
              <p:cNvSpPr/>
              <p:nvPr/>
            </p:nvSpPr>
            <p:spPr>
              <a:xfrm>
                <a:off x="899592" y="2140402"/>
                <a:ext cx="6552728"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d>
                        <m:dPr>
                          <m:begChr m:val=""/>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𝑈𝑛𝑖</m:t>
                              </m:r>
                              <m:r>
                                <a:rPr lang="zh-TW" altLang="en-US" i="0">
                                  <a:latin typeface="Cambria Math" panose="02040503050406030204" pitchFamily="18" charset="0"/>
                                </a:rPr>
                                <m:t>(</m:t>
                              </m:r>
                              <m:r>
                                <a:rPr lang="zh-TW" altLang="en-US" i="1">
                                  <a:latin typeface="Cambria Math" panose="02040503050406030204" pitchFamily="18" charset="0"/>
                                </a:rPr>
                                <m:t>𝐶𝑜𝑢𝑟𝑠𝑒</m:t>
                              </m:r>
                            </m:e>
                            <m:sub>
                              <m:r>
                                <a:rPr lang="zh-TW" altLang="en-US" i="1">
                                  <a:latin typeface="Cambria Math" panose="02040503050406030204" pitchFamily="18" charset="0"/>
                                </a:rPr>
                                <m:t>𝑖</m:t>
                              </m:r>
                            </m:sub>
                          </m:sSub>
                          <m:r>
                            <a:rPr lang="zh-TW" altLang="en-US" i="0">
                              <a:latin typeface="Cambria Math" panose="02040503050406030204" pitchFamily="18" charset="0"/>
                            </a:rPr>
                            <m:t>)=#((</m:t>
                          </m:r>
                          <m:r>
                            <a:rPr lang="zh-TW" altLang="en-US" i="1">
                              <a:latin typeface="Cambria Math" panose="02040503050406030204" pitchFamily="18" charset="0"/>
                            </a:rPr>
                            <m:t>𝑤𝑜𝑟𝑑𝑠</m:t>
                          </m:r>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𝐶𝑜𝑢𝑟𝑠𝑒</m:t>
                              </m:r>
                            </m:e>
                            <m:sub>
                              <m:r>
                                <a:rPr lang="zh-TW" altLang="en-US" i="1">
                                  <a:latin typeface="Cambria Math" panose="02040503050406030204" pitchFamily="18" charset="0"/>
                                </a:rPr>
                                <m:t>𝑖</m:t>
                              </m:r>
                            </m:sub>
                          </m:sSub>
                          <m:r>
                            <a:rPr lang="zh-TW" altLang="en-US" i="0">
                              <a:latin typeface="Cambria Math" panose="02040503050406030204" pitchFamily="18" charset="0"/>
                            </a:rPr>
                            <m:t>)∈</m:t>
                          </m:r>
                          <m:r>
                            <a:rPr lang="zh-TW" altLang="en-US" i="1">
                              <a:latin typeface="Cambria Math" panose="02040503050406030204" pitchFamily="18" charset="0"/>
                            </a:rPr>
                            <m:t>𝐷𝑖𝑐𝑡</m:t>
                          </m:r>
                          <m:r>
                            <a:rPr lang="zh-TW" altLang="en-US" i="0">
                              <a:latin typeface="Cambria Math" panose="02040503050406030204" pitchFamily="18" charset="0"/>
                            </a:rPr>
                            <m:t>(</m:t>
                          </m:r>
                          <m:r>
                            <a:rPr lang="zh-TW" altLang="en-US" i="1">
                              <a:latin typeface="Cambria Math" panose="02040503050406030204" pitchFamily="18" charset="0"/>
                            </a:rPr>
                            <m:t>𝑈𝑛𝑖𝑔𝑟𝑎𝑚</m:t>
                          </m:r>
                        </m:e>
                      </m:d>
                    </m:oMath>
                  </m:oMathPara>
                </a14:m>
                <a:endParaRPr lang="zh-TW" altLang="en-US" dirty="0"/>
              </a:p>
            </p:txBody>
          </p:sp>
        </mc:Choice>
        <mc:Fallback xmlns="">
          <p:sp>
            <p:nvSpPr>
              <p:cNvPr id="5" name="矩形 4">
                <a:extLst>
                  <a:ext uri="{FF2B5EF4-FFF2-40B4-BE49-F238E27FC236}">
                    <a16:creationId xmlns:a16="http://schemas.microsoft.com/office/drawing/2014/main" id="{42CC3453-7BEC-4B51-9F86-FDCFDF79E735}"/>
                  </a:ext>
                </a:extLst>
              </p:cNvPr>
              <p:cNvSpPr>
                <a:spLocks noRot="1" noChangeAspect="1" noMove="1" noResize="1" noEditPoints="1" noAdjustHandles="1" noChangeArrowheads="1" noChangeShapeType="1" noTextEdit="1"/>
              </p:cNvSpPr>
              <p:nvPr/>
            </p:nvSpPr>
            <p:spPr>
              <a:xfrm>
                <a:off x="899592" y="2140402"/>
                <a:ext cx="6552728" cy="369332"/>
              </a:xfrm>
              <a:prstGeom prst="rect">
                <a:avLst/>
              </a:prstGeom>
              <a:blipFill>
                <a:blip r:embed="rId4"/>
                <a:stretch>
                  <a:fillRect t="-118033" r="-2328" b="-185246"/>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8" name="文字方塊 7">
                <a:extLst>
                  <a:ext uri="{FF2B5EF4-FFF2-40B4-BE49-F238E27FC236}">
                    <a16:creationId xmlns:a16="http://schemas.microsoft.com/office/drawing/2014/main" id="{7610AE30-147E-420A-B4CA-5831D6465E77}"/>
                  </a:ext>
                </a:extLst>
              </p:cNvPr>
              <p:cNvSpPr txBox="1"/>
              <p:nvPr/>
            </p:nvSpPr>
            <p:spPr>
              <a:xfrm>
                <a:off x="935323" y="4326780"/>
                <a:ext cx="3212630" cy="39164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TW" b="0" i="1" smtClean="0">
                          <a:latin typeface="Cambria Math" panose="02040503050406030204" pitchFamily="18" charset="0"/>
                        </a:rPr>
                        <m:t>𝐼𝑛𝑡𝑒𝑟𝑒𝑠𝑡𝑆𝑘𝑖𝑙𝑙</m:t>
                      </m:r>
                      <m:r>
                        <a:rPr lang="en-US" altLang="zh-TW" b="0" i="1" smtClean="0">
                          <a:latin typeface="Cambria Math" panose="02040503050406030204" pitchFamily="18" charset="0"/>
                        </a:rPr>
                        <m:t>_</m:t>
                      </m:r>
                      <m:r>
                        <a:rPr lang="en-US" altLang="zh-TW" b="0" i="1" smtClean="0">
                          <a:latin typeface="Cambria Math" panose="02040503050406030204" pitchFamily="18" charset="0"/>
                        </a:rPr>
                        <m:t>𝑆𝑖𝑚𝑖𝑙𝑎𝑟𝑖𝑡𝑦</m:t>
                      </m:r>
                      <m:r>
                        <a:rPr lang="zh-TW" altLang="zh-TW" i="1" smtClean="0">
                          <a:latin typeface="Cambria Math" panose="02040503050406030204" pitchFamily="18" charset="0"/>
                        </a:rPr>
                        <m:t> </m:t>
                      </m:r>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𝑢</m:t>
                          </m:r>
                        </m:e>
                        <m:sub>
                          <m:r>
                            <a:rPr lang="en-US" altLang="zh-TW" i="1">
                              <a:latin typeface="Cambria Math" panose="02040503050406030204" pitchFamily="18" charset="0"/>
                            </a:rPr>
                            <m:t>𝑖</m:t>
                          </m:r>
                        </m:sub>
                      </m:sSub>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𝑐</m:t>
                          </m:r>
                        </m:e>
                        <m:sub>
                          <m:r>
                            <a:rPr lang="en-US" altLang="zh-TW" i="1">
                              <a:latin typeface="Cambria Math" panose="02040503050406030204" pitchFamily="18" charset="0"/>
                            </a:rPr>
                            <m:t>𝑗</m:t>
                          </m:r>
                        </m:sub>
                      </m:sSub>
                      <m:r>
                        <a:rPr lang="en-US" altLang="zh-TW" i="1">
                          <a:latin typeface="Cambria Math" panose="02040503050406030204" pitchFamily="18" charset="0"/>
                        </a:rPr>
                        <m:t>)</m:t>
                      </m:r>
                    </m:oMath>
                  </m:oMathPara>
                </a14:m>
                <a:endParaRPr lang="zh-TW" altLang="en-US" dirty="0"/>
              </a:p>
            </p:txBody>
          </p:sp>
        </mc:Choice>
        <mc:Fallback xmlns="">
          <p:sp>
            <p:nvSpPr>
              <p:cNvPr id="8" name="文字方塊 7">
                <a:extLst>
                  <a:ext uri="{FF2B5EF4-FFF2-40B4-BE49-F238E27FC236}">
                    <a16:creationId xmlns:a16="http://schemas.microsoft.com/office/drawing/2014/main" id="{7610AE30-147E-420A-B4CA-5831D6465E77}"/>
                  </a:ext>
                </a:extLst>
              </p:cNvPr>
              <p:cNvSpPr txBox="1">
                <a:spLocks noRot="1" noChangeAspect="1" noMove="1" noResize="1" noEditPoints="1" noAdjustHandles="1" noChangeArrowheads="1" noChangeShapeType="1" noTextEdit="1"/>
              </p:cNvSpPr>
              <p:nvPr/>
            </p:nvSpPr>
            <p:spPr>
              <a:xfrm>
                <a:off x="935323" y="4326780"/>
                <a:ext cx="3212630" cy="391646"/>
              </a:xfrm>
              <a:prstGeom prst="rect">
                <a:avLst/>
              </a:prstGeom>
              <a:blipFill>
                <a:blip r:embed="rId5"/>
                <a:stretch>
                  <a:fillRect r="-4744" b="-7813"/>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0" name="文字方塊 9">
                <a:extLst>
                  <a:ext uri="{FF2B5EF4-FFF2-40B4-BE49-F238E27FC236}">
                    <a16:creationId xmlns:a16="http://schemas.microsoft.com/office/drawing/2014/main" id="{DE3E65A9-ED28-4C11-B31B-A8BD14A541CC}"/>
                  </a:ext>
                </a:extLst>
              </p:cNvPr>
              <p:cNvSpPr txBox="1"/>
              <p:nvPr/>
            </p:nvSpPr>
            <p:spPr>
              <a:xfrm>
                <a:off x="971600" y="3894653"/>
                <a:ext cx="2886398" cy="391646"/>
              </a:xfrm>
              <a:prstGeom prst="rect">
                <a:avLst/>
              </a:prstGeom>
              <a:noFill/>
            </p:spPr>
            <p:txBody>
              <a:bodyPr wrap="square">
                <a:spAutoFit/>
              </a:bodyPr>
              <a:lstStyle/>
              <a:p>
                <a14:m>
                  <m:oMath xmlns:m="http://schemas.openxmlformats.org/officeDocument/2006/math">
                    <m:r>
                      <a:rPr lang="en-US" altLang="zh-TW" b="0" i="1" smtClean="0">
                        <a:latin typeface="Cambria Math" panose="02040503050406030204" pitchFamily="18" charset="0"/>
                      </a:rPr>
                      <m:t>𝐽𝑜𝑏𝑆𝑘𝑖𝑙𝑙</m:t>
                    </m:r>
                    <m:r>
                      <a:rPr lang="en-US" altLang="zh-TW" i="1">
                        <a:latin typeface="Cambria Math" panose="02040503050406030204" pitchFamily="18" charset="0"/>
                      </a:rPr>
                      <m:t>_</m:t>
                    </m:r>
                    <m:r>
                      <a:rPr lang="en-US" altLang="zh-TW" i="1">
                        <a:latin typeface="Cambria Math" panose="02040503050406030204" pitchFamily="18" charset="0"/>
                      </a:rPr>
                      <m:t>𝑆𝑖𝑚𝑖𝑙𝑎𝑟𝑖𝑡𝑦</m:t>
                    </m:r>
                  </m:oMath>
                </a14:m>
                <a:r>
                  <a:rPr lang="zh-TW" altLang="en-US" dirty="0"/>
                  <a:t> </a:t>
                </a:r>
                <a14:m>
                  <m:oMath xmlns:m="http://schemas.openxmlformats.org/officeDocument/2006/math">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𝑢</m:t>
                        </m:r>
                      </m:e>
                      <m:sub>
                        <m:r>
                          <a:rPr lang="en-US" altLang="zh-TW" i="1">
                            <a:latin typeface="Cambria Math" panose="02040503050406030204" pitchFamily="18" charset="0"/>
                          </a:rPr>
                          <m:t>𝑖</m:t>
                        </m:r>
                      </m:sub>
                    </m:sSub>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𝑐</m:t>
                        </m:r>
                      </m:e>
                      <m:sub>
                        <m:r>
                          <a:rPr lang="en-US" altLang="zh-TW" i="1">
                            <a:latin typeface="Cambria Math" panose="02040503050406030204" pitchFamily="18" charset="0"/>
                          </a:rPr>
                          <m:t>𝑗</m:t>
                        </m:r>
                      </m:sub>
                    </m:sSub>
                    <m:r>
                      <a:rPr lang="en-US" altLang="zh-TW" i="1">
                        <a:latin typeface="Cambria Math" panose="02040503050406030204" pitchFamily="18" charset="0"/>
                      </a:rPr>
                      <m:t>)</m:t>
                    </m:r>
                  </m:oMath>
                </a14:m>
                <a:endParaRPr lang="zh-TW" altLang="en-US" dirty="0"/>
              </a:p>
            </p:txBody>
          </p:sp>
        </mc:Choice>
        <mc:Fallback xmlns="">
          <p:sp>
            <p:nvSpPr>
              <p:cNvPr id="10" name="文字方塊 9">
                <a:extLst>
                  <a:ext uri="{FF2B5EF4-FFF2-40B4-BE49-F238E27FC236}">
                    <a16:creationId xmlns:a16="http://schemas.microsoft.com/office/drawing/2014/main" id="{DE3E65A9-ED28-4C11-B31B-A8BD14A541CC}"/>
                  </a:ext>
                </a:extLst>
              </p:cNvPr>
              <p:cNvSpPr txBox="1">
                <a:spLocks noRot="1" noChangeAspect="1" noMove="1" noResize="1" noEditPoints="1" noAdjustHandles="1" noChangeArrowheads="1" noChangeShapeType="1" noTextEdit="1"/>
              </p:cNvSpPr>
              <p:nvPr/>
            </p:nvSpPr>
            <p:spPr>
              <a:xfrm>
                <a:off x="971600" y="3894653"/>
                <a:ext cx="2886398" cy="391646"/>
              </a:xfrm>
              <a:prstGeom prst="rect">
                <a:avLst/>
              </a:prstGeom>
              <a:blipFill>
                <a:blip r:embed="rId6"/>
                <a:stretch>
                  <a:fillRect l="-422" b="-7813"/>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1" name="文字方塊 10">
                <a:extLst>
                  <a:ext uri="{FF2B5EF4-FFF2-40B4-BE49-F238E27FC236}">
                    <a16:creationId xmlns:a16="http://schemas.microsoft.com/office/drawing/2014/main" id="{D351F47F-8B81-43B3-86EE-57FB792F23B2}"/>
                  </a:ext>
                </a:extLst>
              </p:cNvPr>
              <p:cNvSpPr txBox="1"/>
              <p:nvPr/>
            </p:nvSpPr>
            <p:spPr>
              <a:xfrm>
                <a:off x="971600" y="3483352"/>
                <a:ext cx="3140076" cy="391646"/>
              </a:xfrm>
              <a:prstGeom prst="rect">
                <a:avLst/>
              </a:prstGeom>
              <a:noFill/>
            </p:spPr>
            <p:txBody>
              <a:bodyPr wrap="square">
                <a:spAutoFit/>
              </a:bodyPr>
              <a:lstStyle/>
              <a:p>
                <a14:m>
                  <m:oMath xmlns:m="http://schemas.openxmlformats.org/officeDocument/2006/math">
                    <m:r>
                      <a:rPr lang="en-US" altLang="zh-TW" b="0" i="1" smtClean="0">
                        <a:latin typeface="Cambria Math" panose="02040503050406030204" pitchFamily="18" charset="0"/>
                      </a:rPr>
                      <m:t>𝐵𝑎𝑠𝑖𝑐𝑆𝑘𝑖𝑙𝑙</m:t>
                    </m:r>
                    <m:r>
                      <a:rPr lang="en-US" altLang="zh-TW" i="1">
                        <a:latin typeface="Cambria Math" panose="02040503050406030204" pitchFamily="18" charset="0"/>
                      </a:rPr>
                      <m:t>_ </m:t>
                    </m:r>
                    <m:r>
                      <a:rPr lang="en-US" altLang="zh-TW" i="1">
                        <a:latin typeface="Cambria Math" panose="02040503050406030204" pitchFamily="18" charset="0"/>
                      </a:rPr>
                      <m:t>𝑆𝑖𝑚𝑖𝑙𝑎𝑟𝑖𝑡𝑦</m:t>
                    </m:r>
                  </m:oMath>
                </a14:m>
                <a:r>
                  <a:rPr lang="zh-TW" altLang="en-US" dirty="0"/>
                  <a:t> </a:t>
                </a:r>
                <a14:m>
                  <m:oMath xmlns:m="http://schemas.openxmlformats.org/officeDocument/2006/math">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𝑢</m:t>
                        </m:r>
                      </m:e>
                      <m:sub>
                        <m:r>
                          <a:rPr lang="en-US" altLang="zh-TW" i="1">
                            <a:latin typeface="Cambria Math" panose="02040503050406030204" pitchFamily="18" charset="0"/>
                          </a:rPr>
                          <m:t>𝑖</m:t>
                        </m:r>
                      </m:sub>
                    </m:sSub>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𝑐</m:t>
                        </m:r>
                      </m:e>
                      <m:sub>
                        <m:r>
                          <a:rPr lang="en-US" altLang="zh-TW" i="1">
                            <a:latin typeface="Cambria Math" panose="02040503050406030204" pitchFamily="18" charset="0"/>
                          </a:rPr>
                          <m:t>𝑗</m:t>
                        </m:r>
                      </m:sub>
                    </m:sSub>
                    <m:r>
                      <a:rPr lang="en-US" altLang="zh-TW" i="1">
                        <a:latin typeface="Cambria Math" panose="02040503050406030204" pitchFamily="18" charset="0"/>
                      </a:rPr>
                      <m:t>)</m:t>
                    </m:r>
                  </m:oMath>
                </a14:m>
                <a:endParaRPr lang="zh-TW" altLang="en-US" dirty="0"/>
              </a:p>
            </p:txBody>
          </p:sp>
        </mc:Choice>
        <mc:Fallback xmlns="">
          <p:sp>
            <p:nvSpPr>
              <p:cNvPr id="11" name="文字方塊 10">
                <a:extLst>
                  <a:ext uri="{FF2B5EF4-FFF2-40B4-BE49-F238E27FC236}">
                    <a16:creationId xmlns:a16="http://schemas.microsoft.com/office/drawing/2014/main" id="{D351F47F-8B81-43B3-86EE-57FB792F23B2}"/>
                  </a:ext>
                </a:extLst>
              </p:cNvPr>
              <p:cNvSpPr txBox="1">
                <a:spLocks noRot="1" noChangeAspect="1" noMove="1" noResize="1" noEditPoints="1" noAdjustHandles="1" noChangeArrowheads="1" noChangeShapeType="1" noTextEdit="1"/>
              </p:cNvSpPr>
              <p:nvPr/>
            </p:nvSpPr>
            <p:spPr>
              <a:xfrm>
                <a:off x="971600" y="3483352"/>
                <a:ext cx="3140076" cy="391646"/>
              </a:xfrm>
              <a:prstGeom prst="rect">
                <a:avLst/>
              </a:prstGeom>
              <a:blipFill>
                <a:blip r:embed="rId7"/>
                <a:stretch>
                  <a:fillRect r="-194" b="-7692"/>
                </a:stretch>
              </a:blipFill>
            </p:spPr>
            <p:txBody>
              <a:bodyPr/>
              <a:lstStyle/>
              <a:p>
                <a:r>
                  <a:rPr lang="zh-TW" altLang="en-US">
                    <a:noFill/>
                  </a:rPr>
                  <a:t> </a:t>
                </a:r>
              </a:p>
            </p:txBody>
          </p:sp>
        </mc:Fallback>
      </mc:AlternateContent>
      <p:sp>
        <p:nvSpPr>
          <p:cNvPr id="12" name="文字方塊 11">
            <a:extLst>
              <a:ext uri="{FF2B5EF4-FFF2-40B4-BE49-F238E27FC236}">
                <a16:creationId xmlns:a16="http://schemas.microsoft.com/office/drawing/2014/main" id="{5A3912C8-9570-4B55-9A3D-5CCD30160280}"/>
              </a:ext>
            </a:extLst>
          </p:cNvPr>
          <p:cNvSpPr txBox="1"/>
          <p:nvPr/>
        </p:nvSpPr>
        <p:spPr>
          <a:xfrm>
            <a:off x="4175956" y="3426713"/>
            <a:ext cx="3212630" cy="369332"/>
          </a:xfrm>
          <a:prstGeom prst="rect">
            <a:avLst/>
          </a:prstGeom>
          <a:noFill/>
        </p:spPr>
        <p:txBody>
          <a:bodyPr wrap="square">
            <a:spAutoFit/>
          </a:bodyPr>
          <a:lstStyle/>
          <a:p>
            <a:r>
              <a:rPr lang="en-US" altLang="zh-TW" dirty="0">
                <a:solidFill>
                  <a:srgbClr val="0000FF"/>
                </a:solidFill>
              </a:rPr>
              <a:t>Basic skill</a:t>
            </a:r>
            <a:r>
              <a:rPr lang="zh-TW" altLang="en-US" dirty="0">
                <a:solidFill>
                  <a:srgbClr val="0000FF"/>
                </a:solidFill>
              </a:rPr>
              <a:t> </a:t>
            </a:r>
            <a:r>
              <a:rPr lang="en-US" altLang="zh-TW" dirty="0">
                <a:solidFill>
                  <a:srgbClr val="0000FF"/>
                </a:solidFill>
              </a:rPr>
              <a:t>– course similarity </a:t>
            </a:r>
            <a:endParaRPr lang="zh-TW" altLang="en-US" dirty="0"/>
          </a:p>
        </p:txBody>
      </p:sp>
      <p:sp>
        <p:nvSpPr>
          <p:cNvPr id="13" name="文字方塊 12">
            <a:extLst>
              <a:ext uri="{FF2B5EF4-FFF2-40B4-BE49-F238E27FC236}">
                <a16:creationId xmlns:a16="http://schemas.microsoft.com/office/drawing/2014/main" id="{0D3C242A-CD30-47CA-8E83-A86DEB02529C}"/>
              </a:ext>
            </a:extLst>
          </p:cNvPr>
          <p:cNvSpPr txBox="1"/>
          <p:nvPr/>
        </p:nvSpPr>
        <p:spPr>
          <a:xfrm>
            <a:off x="4168769" y="3874998"/>
            <a:ext cx="3212630" cy="369332"/>
          </a:xfrm>
          <a:prstGeom prst="rect">
            <a:avLst/>
          </a:prstGeom>
          <a:noFill/>
        </p:spPr>
        <p:txBody>
          <a:bodyPr wrap="square">
            <a:spAutoFit/>
          </a:bodyPr>
          <a:lstStyle/>
          <a:p>
            <a:r>
              <a:rPr lang="en-US" altLang="zh-TW" dirty="0">
                <a:solidFill>
                  <a:srgbClr val="0000FF"/>
                </a:solidFill>
              </a:rPr>
              <a:t>Job skill</a:t>
            </a:r>
            <a:r>
              <a:rPr lang="zh-TW" altLang="en-US" dirty="0">
                <a:solidFill>
                  <a:srgbClr val="0000FF"/>
                </a:solidFill>
              </a:rPr>
              <a:t> </a:t>
            </a:r>
            <a:r>
              <a:rPr lang="en-US" altLang="zh-TW" dirty="0">
                <a:solidFill>
                  <a:srgbClr val="0000FF"/>
                </a:solidFill>
              </a:rPr>
              <a:t>– course similarity </a:t>
            </a:r>
            <a:endParaRPr lang="zh-TW" altLang="en-US" dirty="0"/>
          </a:p>
        </p:txBody>
      </p:sp>
      <p:sp>
        <p:nvSpPr>
          <p:cNvPr id="14" name="文字方塊 13">
            <a:extLst>
              <a:ext uri="{FF2B5EF4-FFF2-40B4-BE49-F238E27FC236}">
                <a16:creationId xmlns:a16="http://schemas.microsoft.com/office/drawing/2014/main" id="{3C8A9349-7C0B-472E-9FD9-5D39B1AEC7AC}"/>
              </a:ext>
            </a:extLst>
          </p:cNvPr>
          <p:cNvSpPr txBox="1"/>
          <p:nvPr/>
        </p:nvSpPr>
        <p:spPr>
          <a:xfrm>
            <a:off x="4211635" y="4368509"/>
            <a:ext cx="3781481" cy="369332"/>
          </a:xfrm>
          <a:prstGeom prst="rect">
            <a:avLst/>
          </a:prstGeom>
          <a:noFill/>
        </p:spPr>
        <p:txBody>
          <a:bodyPr wrap="square">
            <a:spAutoFit/>
          </a:bodyPr>
          <a:lstStyle/>
          <a:p>
            <a:r>
              <a:rPr lang="en-US" altLang="zh-TW" dirty="0">
                <a:solidFill>
                  <a:srgbClr val="0000FF"/>
                </a:solidFill>
              </a:rPr>
              <a:t>Interest skill</a:t>
            </a:r>
            <a:r>
              <a:rPr lang="zh-TW" altLang="en-US" dirty="0">
                <a:solidFill>
                  <a:srgbClr val="0000FF"/>
                </a:solidFill>
              </a:rPr>
              <a:t> </a:t>
            </a:r>
            <a:r>
              <a:rPr lang="en-US" altLang="zh-TW" dirty="0">
                <a:solidFill>
                  <a:srgbClr val="0000FF"/>
                </a:solidFill>
              </a:rPr>
              <a:t>– course similarity </a:t>
            </a:r>
            <a:endParaRPr lang="zh-TW" altLang="en-US" dirty="0"/>
          </a:p>
        </p:txBody>
      </p:sp>
    </p:spTree>
    <p:extLst>
      <p:ext uri="{BB962C8B-B14F-4D97-AF65-F5344CB8AC3E}">
        <p14:creationId xmlns:p14="http://schemas.microsoft.com/office/powerpoint/2010/main" val="41305235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7905752-0686-4A53-97D3-6295EB0469FA}"/>
              </a:ext>
            </a:extLst>
          </p:cNvPr>
          <p:cNvSpPr>
            <a:spLocks noGrp="1"/>
          </p:cNvSpPr>
          <p:nvPr>
            <p:ph type="title"/>
          </p:nvPr>
        </p:nvSpPr>
        <p:spPr>
          <a:xfrm>
            <a:off x="0" y="-26988"/>
            <a:ext cx="9144000" cy="1143001"/>
          </a:xfrm>
        </p:spPr>
        <p:txBody>
          <a:bodyPr/>
          <a:lstStyle/>
          <a:p>
            <a:r>
              <a:rPr lang="en-US" altLang="zh-TW" dirty="0"/>
              <a:t>Course Analysis Module</a:t>
            </a:r>
            <a:endParaRPr lang="zh-TW" altLang="en-US" dirty="0"/>
          </a:p>
        </p:txBody>
      </p:sp>
      <p:sp>
        <p:nvSpPr>
          <p:cNvPr id="3" name="內容版面配置區 2">
            <a:extLst>
              <a:ext uri="{FF2B5EF4-FFF2-40B4-BE49-F238E27FC236}">
                <a16:creationId xmlns:a16="http://schemas.microsoft.com/office/drawing/2014/main" id="{5568B429-A451-49A5-9250-6B9B8D16F7E9}"/>
              </a:ext>
            </a:extLst>
          </p:cNvPr>
          <p:cNvSpPr>
            <a:spLocks noGrp="1"/>
          </p:cNvSpPr>
          <p:nvPr>
            <p:ph idx="1"/>
          </p:nvPr>
        </p:nvSpPr>
        <p:spPr>
          <a:xfrm>
            <a:off x="457200" y="1196975"/>
            <a:ext cx="8229600" cy="5040337"/>
          </a:xfrm>
        </p:spPr>
        <p:txBody>
          <a:bodyPr/>
          <a:lstStyle/>
          <a:p>
            <a:r>
              <a:rPr lang="en-US" altLang="zh-TW" dirty="0"/>
              <a:t>Interaction Analysis</a:t>
            </a:r>
          </a:p>
          <a:p>
            <a:pPr lvl="1"/>
            <a:r>
              <a:rPr lang="en-US" altLang="zh-TW" dirty="0"/>
              <a:t>We will calculate the discussion emotion score of the course, the number of comments, and the degree of social users' preference for the course. </a:t>
            </a:r>
          </a:p>
        </p:txBody>
      </p:sp>
      <p:sp>
        <p:nvSpPr>
          <p:cNvPr id="4" name="投影片編號版面配置區 3">
            <a:extLst>
              <a:ext uri="{FF2B5EF4-FFF2-40B4-BE49-F238E27FC236}">
                <a16:creationId xmlns:a16="http://schemas.microsoft.com/office/drawing/2014/main" id="{F2D0F845-19FF-4EC8-803E-DBA6F490E950}"/>
              </a:ext>
            </a:extLst>
          </p:cNvPr>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14</a:t>
            </a:fld>
            <a:endParaRPr lang="en-US" altLang="zh-TW" dirty="0"/>
          </a:p>
        </p:txBody>
      </p:sp>
      <mc:AlternateContent xmlns:mc="http://schemas.openxmlformats.org/markup-compatibility/2006" xmlns:a14="http://schemas.microsoft.com/office/drawing/2010/main">
        <mc:Choice Requires="a14">
          <p:sp>
            <p:nvSpPr>
              <p:cNvPr id="11" name="矩形 10">
                <a:extLst>
                  <a:ext uri="{FF2B5EF4-FFF2-40B4-BE49-F238E27FC236}">
                    <a16:creationId xmlns:a16="http://schemas.microsoft.com/office/drawing/2014/main" id="{5969AC0C-F598-46B1-AE9F-F3473C8EEC32}"/>
                  </a:ext>
                </a:extLst>
              </p:cNvPr>
              <p:cNvSpPr/>
              <p:nvPr/>
            </p:nvSpPr>
            <p:spPr>
              <a:xfrm>
                <a:off x="1484784" y="2604838"/>
                <a:ext cx="6174432" cy="1005340"/>
              </a:xfrm>
              <a:prstGeom prst="rect">
                <a:avLst/>
              </a:prstGeom>
            </p:spPr>
            <p:txBody>
              <a:bodyPr wrap="square">
                <a:spAutoFit/>
              </a:bodyPr>
              <a:lstStyle/>
              <a:p>
                <a:pPr algn="ctr">
                  <a:spcAft>
                    <a:spcPts val="0"/>
                  </a:spcAft>
                </a:pPr>
                <a14:m>
                  <m:oMathPara xmlns:m="http://schemas.openxmlformats.org/officeDocument/2006/math">
                    <m:oMathParaPr>
                      <m:jc m:val="centerGroup"/>
                    </m:oMathParaPr>
                    <m:oMath xmlns:m="http://schemas.openxmlformats.org/officeDocument/2006/math">
                      <m:r>
                        <a:rPr lang="en-US" altLang="zh-TW" i="1" smtClean="0">
                          <a:latin typeface="Cambria Math" panose="02040503050406030204" pitchFamily="18" charset="0"/>
                        </a:rPr>
                        <m:t>𝑃𝑜𝑙𝑎𝑟𝑖𝑡𝑦</m:t>
                      </m:r>
                      <m:r>
                        <a:rPr lang="en-US" altLang="zh-TW" i="1" smtClean="0">
                          <a:latin typeface="Cambria Math" panose="02040503050406030204" pitchFamily="18" charset="0"/>
                        </a:rPr>
                        <m:t>_</m:t>
                      </m:r>
                      <m:r>
                        <a:rPr lang="en-US" altLang="zh-TW" i="1" smtClean="0">
                          <a:latin typeface="Cambria Math" panose="02040503050406030204" pitchFamily="18" charset="0"/>
                        </a:rPr>
                        <m:t>𝑆𝑐𝑜𝑟𝑒</m:t>
                      </m:r>
                      <m:r>
                        <a:rPr lang="en-US" altLang="zh-TW" i="1" smtClean="0">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𝑐</m:t>
                          </m:r>
                        </m:e>
                        <m:sub>
                          <m:r>
                            <a:rPr lang="en-US" altLang="zh-TW" i="1">
                              <a:latin typeface="Cambria Math" panose="02040503050406030204" pitchFamily="18" charset="0"/>
                            </a:rPr>
                            <m:t>𝑗</m:t>
                          </m:r>
                        </m:sub>
                      </m:sSub>
                      <m:r>
                        <m:rPr>
                          <m:nor/>
                        </m:rPr>
                        <a:rPr lang="en-US" altLang="zh-TW" dirty="0"/>
                        <m:t>)</m:t>
                      </m:r>
                    </m:oMath>
                    <m:oMath xmlns:m="http://schemas.openxmlformats.org/officeDocument/2006/math">
                      <m:r>
                        <a:rPr lang="en-US" altLang="zh-TW">
                          <a:latin typeface="Cambria Math" panose="02040503050406030204" pitchFamily="18" charset="0"/>
                        </a:rPr>
                        <m:t>=</m:t>
                      </m:r>
                      <m:f>
                        <m:fPr>
                          <m:ctrlPr>
                            <a:rPr lang="zh-TW" altLang="zh-TW" i="1">
                              <a:latin typeface="Cambria Math" panose="02040503050406030204" pitchFamily="18" charset="0"/>
                            </a:rPr>
                          </m:ctrlPr>
                        </m:fPr>
                        <m:num>
                          <m:r>
                            <a:rPr lang="en-US" altLang="zh-TW" i="1">
                              <a:latin typeface="Cambria Math" panose="02040503050406030204" pitchFamily="18" charset="0"/>
                            </a:rPr>
                            <m:t>#</m:t>
                          </m:r>
                          <m:r>
                            <a:rPr lang="en-US" altLang="zh-TW" i="1">
                              <a:latin typeface="Cambria Math" panose="02040503050406030204" pitchFamily="18" charset="0"/>
                            </a:rPr>
                            <m:t>𝑃𝑜𝑠𝑖𝑡𝑖𝑣𝑒</m:t>
                          </m:r>
                          <m:r>
                            <a:rPr lang="en-US" altLang="zh-TW" i="1">
                              <a:latin typeface="Cambria Math" panose="02040503050406030204" pitchFamily="18" charset="0"/>
                            </a:rPr>
                            <m:t>(</m:t>
                          </m:r>
                          <m:r>
                            <a:rPr lang="en-US" altLang="zh-TW" b="0" i="1" smtClean="0">
                              <a:latin typeface="Cambria Math" panose="02040503050406030204" pitchFamily="18" charset="0"/>
                            </a:rPr>
                            <m:t>𝑐</m:t>
                          </m:r>
                          <m:r>
                            <a:rPr lang="en-US" altLang="zh-TW" i="1">
                              <a:latin typeface="Cambria Math" panose="02040503050406030204" pitchFamily="18" charset="0"/>
                            </a:rPr>
                            <m:t>𝑜𝑚𝑚𝑒𝑛𝑡</m:t>
                          </m:r>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𝑐</m:t>
                              </m:r>
                            </m:e>
                            <m:sub>
                              <m:r>
                                <a:rPr lang="en-US" altLang="zh-TW" i="1">
                                  <a:latin typeface="Cambria Math" panose="02040503050406030204" pitchFamily="18" charset="0"/>
                                </a:rPr>
                                <m:t>𝑗</m:t>
                              </m:r>
                            </m:sub>
                          </m:sSub>
                          <m:r>
                            <m:rPr>
                              <m:nor/>
                            </m:rPr>
                            <a:rPr lang="en-US" altLang="zh-TW" b="0" i="0" smtClean="0">
                              <a:latin typeface="Cambria Math" panose="02040503050406030204" pitchFamily="18" charset="0"/>
                            </a:rPr>
                            <m:t>))</m:t>
                          </m:r>
                        </m:num>
                        <m:den>
                          <m:r>
                            <a:rPr lang="en-US" altLang="zh-TW" i="1">
                              <a:latin typeface="Cambria Math" panose="02040503050406030204" pitchFamily="18" charset="0"/>
                            </a:rPr>
                            <m:t>#</m:t>
                          </m:r>
                          <m:r>
                            <a:rPr lang="en-US" altLang="zh-TW" i="1">
                              <a:latin typeface="Cambria Math" panose="02040503050406030204" pitchFamily="18" charset="0"/>
                            </a:rPr>
                            <m:t>𝑁𝑒𝑔𝑎𝑡𝑖𝑣𝑒</m:t>
                          </m:r>
                          <m:r>
                            <a:rPr lang="en-US" altLang="zh-TW" i="1">
                              <a:latin typeface="Cambria Math" panose="02040503050406030204" pitchFamily="18" charset="0"/>
                            </a:rPr>
                            <m:t>(</m:t>
                          </m:r>
                          <m:r>
                            <a:rPr lang="en-US" altLang="zh-TW" i="1">
                              <a:latin typeface="Cambria Math" panose="02040503050406030204" pitchFamily="18" charset="0"/>
                            </a:rPr>
                            <m:t>𝑐𝑜𝑚𝑚𝑒𝑛𝑡</m:t>
                          </m:r>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𝑐</m:t>
                              </m:r>
                            </m:e>
                            <m:sub>
                              <m:r>
                                <a:rPr lang="en-US" altLang="zh-TW" i="1">
                                  <a:latin typeface="Cambria Math" panose="02040503050406030204" pitchFamily="18" charset="0"/>
                                </a:rPr>
                                <m:t>𝑗</m:t>
                              </m:r>
                            </m:sub>
                          </m:sSub>
                          <m:r>
                            <m:rPr>
                              <m:nor/>
                            </m:rPr>
                            <a:rPr lang="en-US" altLang="zh-TW">
                              <a:latin typeface="Cambria Math" panose="02040503050406030204" pitchFamily="18" charset="0"/>
                            </a:rPr>
                            <m:t>))</m:t>
                          </m:r>
                          <m:r>
                            <a:rPr lang="en-US" altLang="zh-TW" i="1">
                              <a:latin typeface="Cambria Math" panose="02040503050406030204" pitchFamily="18" charset="0"/>
                            </a:rPr>
                            <m:t>)</m:t>
                          </m:r>
                        </m:den>
                      </m:f>
                    </m:oMath>
                  </m:oMathPara>
                </a14:m>
                <a:endParaRPr lang="zh-TW" altLang="en-US" dirty="0"/>
              </a:p>
            </p:txBody>
          </p:sp>
        </mc:Choice>
        <mc:Fallback xmlns="">
          <p:sp>
            <p:nvSpPr>
              <p:cNvPr id="11" name="矩形 10">
                <a:extLst>
                  <a:ext uri="{FF2B5EF4-FFF2-40B4-BE49-F238E27FC236}">
                    <a16:creationId xmlns:a16="http://schemas.microsoft.com/office/drawing/2014/main" id="{5969AC0C-F598-46B1-AE9F-F3473C8EEC32}"/>
                  </a:ext>
                </a:extLst>
              </p:cNvPr>
              <p:cNvSpPr>
                <a:spLocks noRot="1" noChangeAspect="1" noMove="1" noResize="1" noEditPoints="1" noAdjustHandles="1" noChangeArrowheads="1" noChangeShapeType="1" noTextEdit="1"/>
              </p:cNvSpPr>
              <p:nvPr/>
            </p:nvSpPr>
            <p:spPr>
              <a:xfrm>
                <a:off x="1484784" y="2604838"/>
                <a:ext cx="6174432" cy="1005340"/>
              </a:xfrm>
              <a:prstGeom prst="rect">
                <a:avLst/>
              </a:prstGeom>
              <a:blipFill>
                <a:blip r:embed="rId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2" name="矩形 11">
                <a:extLst>
                  <a:ext uri="{FF2B5EF4-FFF2-40B4-BE49-F238E27FC236}">
                    <a16:creationId xmlns:a16="http://schemas.microsoft.com/office/drawing/2014/main" id="{A8BEA3C7-C4F2-4629-B94E-20298D1CDAA9}"/>
                  </a:ext>
                </a:extLst>
              </p:cNvPr>
              <p:cNvSpPr/>
              <p:nvPr/>
            </p:nvSpPr>
            <p:spPr>
              <a:xfrm>
                <a:off x="1331640" y="3933056"/>
                <a:ext cx="6840760" cy="1009059"/>
              </a:xfrm>
              <a:prstGeom prst="rect">
                <a:avLst/>
              </a:prstGeom>
            </p:spPr>
            <p:txBody>
              <a:bodyPr wrap="square">
                <a:spAutoFit/>
              </a:bodyPr>
              <a:lstStyle/>
              <a:p>
                <a:pPr algn="ctr">
                  <a:spcAft>
                    <a:spcPts val="0"/>
                  </a:spcAft>
                </a:pPr>
                <a14:m>
                  <m:oMathPara xmlns:m="http://schemas.openxmlformats.org/officeDocument/2006/math">
                    <m:oMathParaPr>
                      <m:jc m:val="centerGroup"/>
                    </m:oMathParaPr>
                    <m:oMath xmlns:m="http://schemas.openxmlformats.org/officeDocument/2006/math">
                      <m:r>
                        <a:rPr lang="en-US" altLang="zh-TW" i="1">
                          <a:latin typeface="Cambria Math" panose="02040503050406030204" pitchFamily="18" charset="0"/>
                        </a:rPr>
                        <m:t>𝐶𝑜𝑚𝑚𝑒𝑛𝑡</m:t>
                      </m:r>
                      <m:r>
                        <a:rPr lang="en-US" altLang="zh-TW" i="1">
                          <a:latin typeface="Cambria Math" panose="02040503050406030204" pitchFamily="18" charset="0"/>
                        </a:rPr>
                        <m:t>_</m:t>
                      </m:r>
                      <m:r>
                        <a:rPr lang="en-US" altLang="zh-TW" i="1">
                          <a:latin typeface="Cambria Math" panose="02040503050406030204" pitchFamily="18" charset="0"/>
                        </a:rPr>
                        <m:t>𝑙𝑒𝑛</m:t>
                      </m:r>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𝑐</m:t>
                          </m:r>
                        </m:e>
                        <m:sub>
                          <m:r>
                            <a:rPr lang="en-US" altLang="zh-TW" i="1">
                              <a:latin typeface="Cambria Math" panose="02040503050406030204" pitchFamily="18" charset="0"/>
                            </a:rPr>
                            <m:t>𝑗</m:t>
                          </m:r>
                        </m:sub>
                      </m:sSub>
                      <m:r>
                        <m:rPr>
                          <m:nor/>
                        </m:rPr>
                        <a:rPr lang="en-US" altLang="zh-TW" dirty="0"/>
                        <m:t>)</m:t>
                      </m:r>
                    </m:oMath>
                    <m:oMath xmlns:m="http://schemas.openxmlformats.org/officeDocument/2006/math">
                      <m:r>
                        <a:rPr lang="en-US" altLang="zh-TW" i="1">
                          <a:latin typeface="Cambria Math" panose="02040503050406030204" pitchFamily="18" charset="0"/>
                        </a:rPr>
                        <m:t>=</m:t>
                      </m:r>
                      <m:f>
                        <m:fPr>
                          <m:ctrlPr>
                            <a:rPr lang="zh-TW" altLang="zh-TW" i="1">
                              <a:latin typeface="Cambria Math" panose="02040503050406030204" pitchFamily="18" charset="0"/>
                            </a:rPr>
                          </m:ctrlPr>
                        </m:fPr>
                        <m:num>
                          <m:r>
                            <a:rPr lang="en-US" altLang="zh-TW" i="1">
                              <a:latin typeface="Cambria Math" panose="02040503050406030204" pitchFamily="18" charset="0"/>
                            </a:rPr>
                            <m:t>#</m:t>
                          </m:r>
                          <m:r>
                            <a:rPr lang="en-US" altLang="zh-TW" i="1">
                              <a:latin typeface="Cambria Math" panose="02040503050406030204" pitchFamily="18" charset="0"/>
                            </a:rPr>
                            <m:t>𝑐𝑜𝑚𝑚𝑒𝑛𝑡</m:t>
                          </m:r>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𝑐</m:t>
                              </m:r>
                            </m:e>
                            <m:sub>
                              <m:r>
                                <a:rPr lang="en-US" altLang="zh-TW" i="1">
                                  <a:latin typeface="Cambria Math" panose="02040503050406030204" pitchFamily="18" charset="0"/>
                                </a:rPr>
                                <m:t>𝑗</m:t>
                              </m:r>
                            </m:sub>
                          </m:sSub>
                          <m:r>
                            <m:rPr>
                              <m:nor/>
                            </m:rPr>
                            <a:rPr lang="en-US" altLang="zh-TW">
                              <a:latin typeface="Cambria Math" panose="02040503050406030204" pitchFamily="18" charset="0"/>
                            </a:rPr>
                            <m:t>)</m:t>
                          </m:r>
                          <m:r>
                            <a:rPr lang="en-US" altLang="zh-TW" i="1">
                              <a:latin typeface="Cambria Math" panose="02040503050406030204" pitchFamily="18" charset="0"/>
                            </a:rPr>
                            <m:t>−</m:t>
                          </m:r>
                          <m:r>
                            <a:rPr lang="en-US" altLang="zh-TW" i="1">
                              <a:latin typeface="Cambria Math" panose="02040503050406030204" pitchFamily="18" charset="0"/>
                            </a:rPr>
                            <m:t>𝑚𝑖𝑛</m:t>
                          </m:r>
                          <m:r>
                            <a:rPr lang="en-US" altLang="zh-TW" i="1">
                              <a:latin typeface="Cambria Math" panose="02040503050406030204" pitchFamily="18" charset="0"/>
                            </a:rPr>
                            <m:t>(#</m:t>
                          </m:r>
                          <m:r>
                            <a:rPr lang="en-US" altLang="zh-TW" i="1">
                              <a:latin typeface="Cambria Math" panose="02040503050406030204" pitchFamily="18" charset="0"/>
                            </a:rPr>
                            <m:t>𝑐𝑜𝑚𝑚𝑒𝑛𝑡</m:t>
                          </m:r>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𝑐</m:t>
                              </m:r>
                            </m:e>
                            <m:sub>
                              <m:r>
                                <a:rPr lang="en-US" altLang="zh-TW" i="1">
                                  <a:latin typeface="Cambria Math" panose="02040503050406030204" pitchFamily="18" charset="0"/>
                                </a:rPr>
                                <m:t>𝑗</m:t>
                              </m:r>
                            </m:sub>
                          </m:sSub>
                          <m:r>
                            <m:rPr>
                              <m:nor/>
                            </m:rPr>
                            <a:rPr lang="en-US" altLang="zh-TW">
                              <a:latin typeface="Cambria Math" panose="02040503050406030204" pitchFamily="18" charset="0"/>
                            </a:rPr>
                            <m:t>)</m:t>
                          </m:r>
                          <m:r>
                            <a:rPr lang="en-US" altLang="zh-TW" i="1">
                              <a:latin typeface="Cambria Math" panose="02040503050406030204" pitchFamily="18" charset="0"/>
                            </a:rPr>
                            <m:t>)</m:t>
                          </m:r>
                        </m:num>
                        <m:den>
                          <m:r>
                            <a:rPr lang="en-US" altLang="zh-TW" i="1">
                              <a:latin typeface="Cambria Math" panose="02040503050406030204" pitchFamily="18" charset="0"/>
                            </a:rPr>
                            <m:t>𝑚𝑎𝑥</m:t>
                          </m:r>
                          <m:r>
                            <a:rPr lang="en-US" altLang="zh-TW" i="1">
                              <a:latin typeface="Cambria Math" panose="02040503050406030204" pitchFamily="18" charset="0"/>
                            </a:rPr>
                            <m:t>(#</m:t>
                          </m:r>
                          <m:r>
                            <a:rPr lang="en-US" altLang="zh-TW" i="1">
                              <a:latin typeface="Cambria Math" panose="02040503050406030204" pitchFamily="18" charset="0"/>
                            </a:rPr>
                            <m:t>𝑐𝑜𝑚𝑚𝑒𝑛𝑡</m:t>
                          </m:r>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𝑐</m:t>
                              </m:r>
                            </m:e>
                            <m:sub>
                              <m:r>
                                <a:rPr lang="en-US" altLang="zh-TW" i="1">
                                  <a:latin typeface="Cambria Math" panose="02040503050406030204" pitchFamily="18" charset="0"/>
                                </a:rPr>
                                <m:t>𝑗</m:t>
                              </m:r>
                            </m:sub>
                          </m:sSub>
                          <m:r>
                            <m:rPr>
                              <m:nor/>
                            </m:rPr>
                            <a:rPr lang="en-US" altLang="zh-TW">
                              <a:latin typeface="Cambria Math" panose="02040503050406030204" pitchFamily="18" charset="0"/>
                            </a:rPr>
                            <m:t>)</m:t>
                          </m:r>
                          <m:r>
                            <a:rPr lang="en-US" altLang="zh-TW" i="1">
                              <a:latin typeface="Cambria Math" panose="02040503050406030204" pitchFamily="18" charset="0"/>
                            </a:rPr>
                            <m:t>)−</m:t>
                          </m:r>
                          <m:r>
                            <a:rPr lang="en-US" altLang="zh-TW" i="1">
                              <a:latin typeface="Cambria Math" panose="02040503050406030204" pitchFamily="18" charset="0"/>
                            </a:rPr>
                            <m:t>𝑚𝑖𝑛</m:t>
                          </m:r>
                          <m:r>
                            <a:rPr lang="en-US" altLang="zh-TW" i="1">
                              <a:latin typeface="Cambria Math" panose="02040503050406030204" pitchFamily="18" charset="0"/>
                            </a:rPr>
                            <m:t>(#</m:t>
                          </m:r>
                          <m:r>
                            <a:rPr lang="en-US" altLang="zh-TW" i="1">
                              <a:latin typeface="Cambria Math" panose="02040503050406030204" pitchFamily="18" charset="0"/>
                            </a:rPr>
                            <m:t>𝑐𝑜𝑚𝑚𝑒𝑛𝑡</m:t>
                          </m:r>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𝑐</m:t>
                              </m:r>
                            </m:e>
                            <m:sub>
                              <m:r>
                                <a:rPr lang="en-US" altLang="zh-TW" i="1">
                                  <a:latin typeface="Cambria Math" panose="02040503050406030204" pitchFamily="18" charset="0"/>
                                </a:rPr>
                                <m:t>𝑗</m:t>
                              </m:r>
                            </m:sub>
                          </m:sSub>
                          <m:r>
                            <m:rPr>
                              <m:nor/>
                            </m:rPr>
                            <a:rPr lang="en-US" altLang="zh-TW">
                              <a:latin typeface="Cambria Math" panose="02040503050406030204" pitchFamily="18" charset="0"/>
                            </a:rPr>
                            <m:t>)</m:t>
                          </m:r>
                          <m:r>
                            <a:rPr lang="en-US" altLang="zh-TW" i="1">
                              <a:latin typeface="Cambria Math" panose="02040503050406030204" pitchFamily="18" charset="0"/>
                            </a:rPr>
                            <m:t>)</m:t>
                          </m:r>
                        </m:den>
                      </m:f>
                    </m:oMath>
                  </m:oMathPara>
                </a14:m>
                <a:endParaRPr lang="zh-TW" altLang="en-US" dirty="0"/>
              </a:p>
            </p:txBody>
          </p:sp>
        </mc:Choice>
        <mc:Fallback xmlns="">
          <p:sp>
            <p:nvSpPr>
              <p:cNvPr id="12" name="矩形 11">
                <a:extLst>
                  <a:ext uri="{FF2B5EF4-FFF2-40B4-BE49-F238E27FC236}">
                    <a16:creationId xmlns:a16="http://schemas.microsoft.com/office/drawing/2014/main" id="{A8BEA3C7-C4F2-4629-B94E-20298D1CDAA9}"/>
                  </a:ext>
                </a:extLst>
              </p:cNvPr>
              <p:cNvSpPr>
                <a:spLocks noRot="1" noChangeAspect="1" noMove="1" noResize="1" noEditPoints="1" noAdjustHandles="1" noChangeArrowheads="1" noChangeShapeType="1" noTextEdit="1"/>
              </p:cNvSpPr>
              <p:nvPr/>
            </p:nvSpPr>
            <p:spPr>
              <a:xfrm>
                <a:off x="1331640" y="3933056"/>
                <a:ext cx="6840760" cy="1009059"/>
              </a:xfrm>
              <a:prstGeom prst="rect">
                <a:avLst/>
              </a:prstGeom>
              <a:blipFill>
                <a:blip r:embed="rId4"/>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7" name="矩形 6">
                <a:extLst>
                  <a:ext uri="{FF2B5EF4-FFF2-40B4-BE49-F238E27FC236}">
                    <a16:creationId xmlns:a16="http://schemas.microsoft.com/office/drawing/2014/main" id="{C4D0A5F0-8F76-4600-AAC2-2C7BB189A0C3}"/>
                  </a:ext>
                </a:extLst>
              </p:cNvPr>
              <p:cNvSpPr/>
              <p:nvPr/>
            </p:nvSpPr>
            <p:spPr>
              <a:xfrm>
                <a:off x="1187624" y="5370435"/>
                <a:ext cx="6840760" cy="1010533"/>
              </a:xfrm>
              <a:prstGeom prst="rect">
                <a:avLst/>
              </a:prstGeom>
            </p:spPr>
            <p:txBody>
              <a:bodyPr wrap="square">
                <a:spAutoFit/>
              </a:bodyPr>
              <a:lstStyle/>
              <a:p>
                <a:pPr algn="ctr">
                  <a:spcAft>
                    <a:spcPts val="0"/>
                  </a:spcAft>
                </a:pPr>
                <a14:m>
                  <m:oMathPara xmlns:m="http://schemas.openxmlformats.org/officeDocument/2006/math">
                    <m:oMathParaPr>
                      <m:jc m:val="centerGroup"/>
                    </m:oMathParaPr>
                    <m:oMath xmlns:m="http://schemas.openxmlformats.org/officeDocument/2006/math">
                      <m:r>
                        <a:rPr lang="en-US" altLang="zh-TW" i="1">
                          <a:latin typeface="Cambria Math" panose="02040503050406030204" pitchFamily="18" charset="0"/>
                        </a:rPr>
                        <m:t>𝑃𝑜𝑝𝑢𝑙𝑎𝑟𝑖𝑡𝑦</m:t>
                      </m:r>
                      <m:r>
                        <a:rPr lang="en-US" altLang="zh-TW" i="1">
                          <a:latin typeface="Cambria Math" panose="02040503050406030204" pitchFamily="18" charset="0"/>
                        </a:rPr>
                        <m:t>_</m:t>
                      </m:r>
                      <m:r>
                        <a:rPr lang="en-US" altLang="zh-TW" i="1">
                          <a:latin typeface="Cambria Math" panose="02040503050406030204" pitchFamily="18" charset="0"/>
                        </a:rPr>
                        <m:t>𝑆𝑐𝑜𝑟𝑒</m:t>
                      </m:r>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𝑐</m:t>
                          </m:r>
                        </m:e>
                        <m:sub>
                          <m:r>
                            <a:rPr lang="en-US" altLang="zh-TW" i="1">
                              <a:latin typeface="Cambria Math" panose="02040503050406030204" pitchFamily="18" charset="0"/>
                            </a:rPr>
                            <m:t>𝑗</m:t>
                          </m:r>
                        </m:sub>
                      </m:sSub>
                      <m:r>
                        <m:rPr>
                          <m:nor/>
                        </m:rPr>
                        <a:rPr lang="en-US" altLang="zh-TW" dirty="0"/>
                        <m:t>)</m:t>
                      </m:r>
                    </m:oMath>
                    <m:oMath xmlns:m="http://schemas.openxmlformats.org/officeDocument/2006/math">
                      <m:r>
                        <a:rPr lang="en-US" altLang="zh-TW" i="1">
                          <a:latin typeface="Cambria Math" panose="02040503050406030204" pitchFamily="18" charset="0"/>
                        </a:rPr>
                        <m:t>= </m:t>
                      </m:r>
                      <m:f>
                        <m:fPr>
                          <m:ctrlPr>
                            <a:rPr lang="zh-TW" altLang="zh-TW" i="1">
                              <a:latin typeface="Cambria Math" panose="02040503050406030204" pitchFamily="18" charset="0"/>
                            </a:rPr>
                          </m:ctrlPr>
                        </m:fPr>
                        <m:num>
                          <m:r>
                            <a:rPr lang="en-US" altLang="zh-TW" i="1">
                              <a:latin typeface="Cambria Math" panose="02040503050406030204" pitchFamily="18" charset="0"/>
                            </a:rPr>
                            <m:t>#</m:t>
                          </m:r>
                          <m:r>
                            <a:rPr lang="en-US" altLang="zh-TW" i="1">
                              <a:latin typeface="Cambria Math" panose="02040503050406030204" pitchFamily="18" charset="0"/>
                            </a:rPr>
                            <m:t>𝐿𝑖𝑘𝑒</m:t>
                          </m:r>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𝑐</m:t>
                              </m:r>
                            </m:e>
                            <m:sub>
                              <m:r>
                                <a:rPr lang="en-US" altLang="zh-TW" i="1">
                                  <a:latin typeface="Cambria Math" panose="02040503050406030204" pitchFamily="18" charset="0"/>
                                </a:rPr>
                                <m:t>𝑗</m:t>
                              </m:r>
                            </m:sub>
                          </m:sSub>
                          <m:r>
                            <m:rPr>
                              <m:nor/>
                            </m:rPr>
                            <a:rPr lang="en-US" altLang="zh-TW" dirty="0"/>
                            <m:t>)</m:t>
                          </m:r>
                          <m:r>
                            <m:rPr>
                              <m:nor/>
                            </m:rPr>
                            <a:rPr lang="en-US" altLang="zh-TW" i="1" dirty="0">
                              <a:latin typeface="Cambria Math" panose="02040503050406030204" pitchFamily="18" charset="0"/>
                            </a:rPr>
                            <m:t> </m:t>
                          </m:r>
                        </m:num>
                        <m:den>
                          <m:r>
                            <a:rPr lang="en-US" altLang="zh-TW" i="1">
                              <a:latin typeface="Cambria Math" panose="02040503050406030204" pitchFamily="18" charset="0"/>
                            </a:rPr>
                            <m:t>#</m:t>
                          </m:r>
                          <m:r>
                            <a:rPr lang="en-US" altLang="zh-TW" i="1">
                              <a:latin typeface="Cambria Math" panose="02040503050406030204" pitchFamily="18" charset="0"/>
                            </a:rPr>
                            <m:t>𝐿𝑒𝑎𝑟𝑛𝑒𝑟</m:t>
                          </m:r>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𝑐</m:t>
                              </m:r>
                            </m:e>
                            <m:sub>
                              <m:r>
                                <a:rPr lang="en-US" altLang="zh-TW" i="1">
                                  <a:latin typeface="Cambria Math" panose="02040503050406030204" pitchFamily="18" charset="0"/>
                                </a:rPr>
                                <m:t>𝑗</m:t>
                              </m:r>
                            </m:sub>
                          </m:sSub>
                          <m:r>
                            <m:rPr>
                              <m:nor/>
                            </m:rPr>
                            <a:rPr lang="en-US" altLang="zh-TW" dirty="0"/>
                            <m:t>)</m:t>
                          </m:r>
                          <m:r>
                            <m:rPr>
                              <m:nor/>
                            </m:rPr>
                            <a:rPr lang="en-US" altLang="zh-TW" i="1" dirty="0">
                              <a:latin typeface="Cambria Math" panose="02040503050406030204" pitchFamily="18" charset="0"/>
                            </a:rPr>
                            <m:t> </m:t>
                          </m:r>
                        </m:den>
                      </m:f>
                    </m:oMath>
                  </m:oMathPara>
                </a14:m>
                <a:endParaRPr lang="zh-TW" altLang="en-US" dirty="0"/>
              </a:p>
            </p:txBody>
          </p:sp>
        </mc:Choice>
        <mc:Fallback xmlns="">
          <p:sp>
            <p:nvSpPr>
              <p:cNvPr id="7" name="矩形 6">
                <a:extLst>
                  <a:ext uri="{FF2B5EF4-FFF2-40B4-BE49-F238E27FC236}">
                    <a16:creationId xmlns:a16="http://schemas.microsoft.com/office/drawing/2014/main" id="{C4D0A5F0-8F76-4600-AAC2-2C7BB189A0C3}"/>
                  </a:ext>
                </a:extLst>
              </p:cNvPr>
              <p:cNvSpPr>
                <a:spLocks noRot="1" noChangeAspect="1" noMove="1" noResize="1" noEditPoints="1" noAdjustHandles="1" noChangeArrowheads="1" noChangeShapeType="1" noTextEdit="1"/>
              </p:cNvSpPr>
              <p:nvPr/>
            </p:nvSpPr>
            <p:spPr>
              <a:xfrm>
                <a:off x="1187624" y="5370435"/>
                <a:ext cx="6840760" cy="1010533"/>
              </a:xfrm>
              <a:prstGeom prst="rect">
                <a:avLst/>
              </a:prstGeom>
              <a:blipFill>
                <a:blip r:embed="rId5"/>
                <a:stretch>
                  <a:fillRect/>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9135231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15</a:t>
            </a:fld>
            <a:endParaRPr lang="en-US" altLang="zh-TW" dirty="0"/>
          </a:p>
        </p:txBody>
      </p:sp>
      <p:pic>
        <p:nvPicPr>
          <p:cNvPr id="5" name="圖片 4">
            <a:extLst>
              <a:ext uri="{FF2B5EF4-FFF2-40B4-BE49-F238E27FC236}">
                <a16:creationId xmlns:a16="http://schemas.microsoft.com/office/drawing/2014/main" id="{CFA7D8D6-C79D-42ED-AEDE-6D2B7C2C4E56}"/>
              </a:ext>
            </a:extLst>
          </p:cNvPr>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09490" y="1127032"/>
            <a:ext cx="8510982" cy="5245052"/>
          </a:xfrm>
          <a:prstGeom prst="rect">
            <a:avLst/>
          </a:prstGeom>
        </p:spPr>
      </p:pic>
      <p:sp>
        <p:nvSpPr>
          <p:cNvPr id="6" name="矩形 5">
            <a:extLst>
              <a:ext uri="{FF2B5EF4-FFF2-40B4-BE49-F238E27FC236}">
                <a16:creationId xmlns:a16="http://schemas.microsoft.com/office/drawing/2014/main" id="{600093D2-9AC2-44B1-B61D-B1AD27AEEFCC}"/>
              </a:ext>
            </a:extLst>
          </p:cNvPr>
          <p:cNvSpPr/>
          <p:nvPr/>
        </p:nvSpPr>
        <p:spPr>
          <a:xfrm>
            <a:off x="3689350" y="4149080"/>
            <a:ext cx="4968552" cy="982749"/>
          </a:xfrm>
          <a:prstGeom prst="rect">
            <a:avLst/>
          </a:prstGeom>
          <a:solidFill>
            <a:srgbClr val="C00000">
              <a:alpha val="10000"/>
            </a:srgb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dirty="0"/>
          </a:p>
        </p:txBody>
      </p:sp>
    </p:spTree>
    <p:extLst>
      <p:ext uri="{BB962C8B-B14F-4D97-AF65-F5344CB8AC3E}">
        <p14:creationId xmlns:p14="http://schemas.microsoft.com/office/powerpoint/2010/main" val="5119377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7905752-0686-4A53-97D3-6295EB0469FA}"/>
              </a:ext>
            </a:extLst>
          </p:cNvPr>
          <p:cNvSpPr>
            <a:spLocks noGrp="1"/>
          </p:cNvSpPr>
          <p:nvPr>
            <p:ph type="title"/>
          </p:nvPr>
        </p:nvSpPr>
        <p:spPr>
          <a:xfrm>
            <a:off x="0" y="-26988"/>
            <a:ext cx="9144000" cy="1143001"/>
          </a:xfrm>
        </p:spPr>
        <p:txBody>
          <a:bodyPr/>
          <a:lstStyle/>
          <a:p>
            <a:r>
              <a:rPr lang="en-US" altLang="zh-TW" dirty="0"/>
              <a:t>Social Influence Analysis Module</a:t>
            </a:r>
            <a:endParaRPr lang="zh-TW" altLang="en-US" dirty="0"/>
          </a:p>
        </p:txBody>
      </p:sp>
      <p:sp>
        <p:nvSpPr>
          <p:cNvPr id="3" name="內容版面配置區 2">
            <a:extLst>
              <a:ext uri="{FF2B5EF4-FFF2-40B4-BE49-F238E27FC236}">
                <a16:creationId xmlns:a16="http://schemas.microsoft.com/office/drawing/2014/main" id="{5568B429-A451-49A5-9250-6B9B8D16F7E9}"/>
              </a:ext>
            </a:extLst>
          </p:cNvPr>
          <p:cNvSpPr>
            <a:spLocks noGrp="1"/>
          </p:cNvSpPr>
          <p:nvPr>
            <p:ph idx="1"/>
          </p:nvPr>
        </p:nvSpPr>
        <p:spPr>
          <a:xfrm>
            <a:off x="457200" y="1196975"/>
            <a:ext cx="8229600" cy="5040337"/>
          </a:xfrm>
        </p:spPr>
        <p:txBody>
          <a:bodyPr/>
          <a:lstStyle/>
          <a:p>
            <a:r>
              <a:rPr lang="en-US" altLang="zh-TW" dirty="0"/>
              <a:t>Skill Endorsement Score</a:t>
            </a:r>
          </a:p>
          <a:p>
            <a:pPr lvl="1"/>
            <a:r>
              <a:rPr lang="en-US" altLang="zh-TW" dirty="0"/>
              <a:t>In the LinkedIn platform, users can be endorsed their skills based on their past experience by their friends. </a:t>
            </a:r>
          </a:p>
          <a:p>
            <a:pPr marL="457200" lvl="1" indent="0">
              <a:buNone/>
            </a:pPr>
            <a:endParaRPr lang="en-US" altLang="zh-TW" dirty="0"/>
          </a:p>
          <a:p>
            <a:pPr marL="457200" lvl="1" indent="0">
              <a:buNone/>
            </a:pPr>
            <a:endParaRPr lang="en-US" altLang="zh-TW" dirty="0"/>
          </a:p>
          <a:p>
            <a:pPr marL="457200" lvl="1" indent="0">
              <a:buNone/>
            </a:pPr>
            <a:endParaRPr lang="en-US" altLang="zh-TW" dirty="0"/>
          </a:p>
          <a:p>
            <a:r>
              <a:rPr lang="en-US" altLang="zh-TW" dirty="0"/>
              <a:t>Course</a:t>
            </a:r>
            <a:r>
              <a:rPr lang="zh-TW" altLang="en-US" dirty="0"/>
              <a:t> </a:t>
            </a:r>
            <a:r>
              <a:rPr lang="en-US" altLang="zh-TW" dirty="0"/>
              <a:t>Influence Score</a:t>
            </a:r>
          </a:p>
          <a:p>
            <a:pPr lvl="1"/>
            <a:r>
              <a:rPr lang="en-US" altLang="zh-TW" dirty="0"/>
              <a:t>Calculate the Course Influence score of MOOC platform.</a:t>
            </a:r>
          </a:p>
        </p:txBody>
      </p:sp>
      <p:sp>
        <p:nvSpPr>
          <p:cNvPr id="4" name="投影片編號版面配置區 3">
            <a:extLst>
              <a:ext uri="{FF2B5EF4-FFF2-40B4-BE49-F238E27FC236}">
                <a16:creationId xmlns:a16="http://schemas.microsoft.com/office/drawing/2014/main" id="{F2D0F845-19FF-4EC8-803E-DBA6F490E950}"/>
              </a:ext>
            </a:extLst>
          </p:cNvPr>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16</a:t>
            </a:fld>
            <a:endParaRPr lang="en-US" altLang="zh-TW" dirty="0"/>
          </a:p>
        </p:txBody>
      </p:sp>
      <mc:AlternateContent xmlns:mc="http://schemas.openxmlformats.org/markup-compatibility/2006" xmlns:a14="http://schemas.microsoft.com/office/drawing/2010/main">
        <mc:Choice Requires="a14">
          <p:sp>
            <p:nvSpPr>
              <p:cNvPr id="11" name="矩形 10">
                <a:extLst>
                  <a:ext uri="{FF2B5EF4-FFF2-40B4-BE49-F238E27FC236}">
                    <a16:creationId xmlns:a16="http://schemas.microsoft.com/office/drawing/2014/main" id="{5969AC0C-F598-46B1-AE9F-F3473C8EEC32}"/>
                  </a:ext>
                </a:extLst>
              </p:cNvPr>
              <p:cNvSpPr/>
              <p:nvPr/>
            </p:nvSpPr>
            <p:spPr>
              <a:xfrm>
                <a:off x="536774" y="2456179"/>
                <a:ext cx="8150026" cy="1027141"/>
              </a:xfrm>
              <a:prstGeom prst="rect">
                <a:avLst/>
              </a:prstGeom>
            </p:spPr>
            <p:txBody>
              <a:bodyPr wrap="square">
                <a:spAutoFit/>
              </a:bodyPr>
              <a:lstStyle/>
              <a:p>
                <a:pPr algn="ctr">
                  <a:spcAft>
                    <a:spcPts val="0"/>
                  </a:spcAft>
                </a:pPr>
                <a14:m>
                  <m:oMathPara xmlns:m="http://schemas.openxmlformats.org/officeDocument/2006/math">
                    <m:oMathParaPr>
                      <m:jc m:val="centerGroup"/>
                    </m:oMathParaPr>
                    <m:oMath xmlns:m="http://schemas.openxmlformats.org/officeDocument/2006/math">
                      <m:r>
                        <m:rPr>
                          <m:sty m:val="p"/>
                        </m:rPr>
                        <a:rPr lang="en-US" altLang="zh-TW" i="1" smtClean="0">
                          <a:latin typeface="Cambria Math" panose="02040503050406030204" pitchFamily="18" charset="0"/>
                        </a:rPr>
                        <m:t>S</m:t>
                      </m:r>
                      <m:r>
                        <a:rPr lang="en-US" altLang="zh-TW" i="1" smtClean="0">
                          <a:latin typeface="Cambria Math" panose="02040503050406030204" pitchFamily="18" charset="0"/>
                        </a:rPr>
                        <m:t>𝑘𝑖𝑙𝑙</m:t>
                      </m:r>
                      <m:r>
                        <a:rPr lang="en-US" altLang="zh-TW" i="1" smtClean="0">
                          <a:latin typeface="Cambria Math" panose="02040503050406030204" pitchFamily="18" charset="0"/>
                        </a:rPr>
                        <m:t>_</m:t>
                      </m:r>
                      <m:r>
                        <a:rPr lang="en-US" altLang="zh-TW" i="1" smtClean="0">
                          <a:latin typeface="Cambria Math" panose="02040503050406030204" pitchFamily="18" charset="0"/>
                        </a:rPr>
                        <m:t>𝐸𝑛𝑑𝑜𝑟𝑒𝑠𝑒𝑚𝑒𝑛𝑡</m:t>
                      </m:r>
                      <m:r>
                        <a:rPr lang="en-US" altLang="zh-TW" i="1" smtClean="0">
                          <a:latin typeface="Cambria Math" panose="02040503050406030204" pitchFamily="18" charset="0"/>
                        </a:rPr>
                        <m:t>_</m:t>
                      </m:r>
                      <m:r>
                        <a:rPr lang="en-US" altLang="zh-TW" i="1" smtClean="0">
                          <a:latin typeface="Cambria Math" panose="02040503050406030204" pitchFamily="18" charset="0"/>
                        </a:rPr>
                        <m:t>𝑆𝑐𝑜𝑟𝑒</m:t>
                      </m:r>
                      <m:r>
                        <a:rPr lang="en-US" altLang="zh-TW" i="1" smtClean="0">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𝑢</m:t>
                          </m:r>
                        </m:e>
                        <m:sub>
                          <m:r>
                            <a:rPr lang="en-US" altLang="zh-TW" i="1">
                              <a:latin typeface="Cambria Math" panose="02040503050406030204" pitchFamily="18" charset="0"/>
                            </a:rPr>
                            <m:t>𝑖</m:t>
                          </m:r>
                        </m:sub>
                      </m:sSub>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𝑐</m:t>
                          </m:r>
                        </m:e>
                        <m:sub>
                          <m:r>
                            <a:rPr lang="en-US" altLang="zh-TW" i="1">
                              <a:latin typeface="Cambria Math" panose="02040503050406030204" pitchFamily="18" charset="0"/>
                            </a:rPr>
                            <m:t>𝑗</m:t>
                          </m:r>
                        </m:sub>
                      </m:sSub>
                      <m:r>
                        <a:rPr lang="en-US" altLang="zh-TW" i="1">
                          <a:latin typeface="Cambria Math" panose="02040503050406030204" pitchFamily="18" charset="0"/>
                        </a:rPr>
                        <m:t>)=</m:t>
                      </m:r>
                      <m:f>
                        <m:fPr>
                          <m:ctrlPr>
                            <a:rPr lang="zh-TW" altLang="zh-TW" i="1">
                              <a:latin typeface="Cambria Math" panose="02040503050406030204" pitchFamily="18" charset="0"/>
                            </a:rPr>
                          </m:ctrlPr>
                        </m:fPr>
                        <m:num>
                          <m:r>
                            <a:rPr lang="en-US" altLang="zh-TW" i="1">
                              <a:latin typeface="Cambria Math" panose="02040503050406030204" pitchFamily="18" charset="0"/>
                            </a:rPr>
                            <m:t>1+#</m:t>
                          </m:r>
                          <m:r>
                            <a:rPr lang="en-US" altLang="zh-TW" i="1">
                              <a:latin typeface="Cambria Math" panose="02040503050406030204" pitchFamily="18" charset="0"/>
                            </a:rPr>
                            <m:t>𝐸𝑛𝑑𝑜𝑟𝑠𝑒𝑚𝑒𝑛𝑡</m:t>
                          </m:r>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𝑢</m:t>
                              </m:r>
                            </m:e>
                            <m:sub>
                              <m:r>
                                <a:rPr lang="en-US" altLang="zh-TW" i="1">
                                  <a:latin typeface="Cambria Math" panose="02040503050406030204" pitchFamily="18" charset="0"/>
                                </a:rPr>
                                <m:t>𝑖</m:t>
                              </m:r>
                            </m:sub>
                          </m:sSub>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𝑐</m:t>
                              </m:r>
                            </m:e>
                            <m:sub>
                              <m:r>
                                <a:rPr lang="en-US" altLang="zh-TW" i="1">
                                  <a:latin typeface="Cambria Math" panose="02040503050406030204" pitchFamily="18" charset="0"/>
                                </a:rPr>
                                <m:t>𝑗</m:t>
                              </m:r>
                            </m:sub>
                          </m:sSub>
                          <m:r>
                            <a:rPr lang="en-US" altLang="zh-TW" b="0" i="1" smtClean="0">
                              <a:latin typeface="Cambria Math" panose="02040503050406030204" pitchFamily="18" charset="0"/>
                            </a:rPr>
                            <m:t>)</m:t>
                          </m:r>
                          <m:r>
                            <a:rPr lang="en-US" altLang="zh-TW" i="1">
                              <a:latin typeface="Cambria Math" panose="02040503050406030204" pitchFamily="18" charset="0"/>
                            </a:rPr>
                            <m:t>−</m:t>
                          </m:r>
                          <m:r>
                            <m:rPr>
                              <m:sty m:val="p"/>
                            </m:rPr>
                            <a:rPr lang="en-US" altLang="zh-TW">
                              <a:latin typeface="Cambria Math" panose="02040503050406030204" pitchFamily="18" charset="0"/>
                            </a:rPr>
                            <m:t>min</m:t>
                          </m:r>
                          <m:r>
                            <a:rPr lang="en-US" altLang="zh-TW" i="1">
                              <a:latin typeface="Cambria Math" panose="02040503050406030204" pitchFamily="18" charset="0"/>
                            </a:rPr>
                            <m:t>(#</m:t>
                          </m:r>
                          <m:r>
                            <a:rPr lang="en-US" altLang="zh-TW" i="1">
                              <a:latin typeface="Cambria Math" panose="02040503050406030204" pitchFamily="18" charset="0"/>
                            </a:rPr>
                            <m:t>𝐸𝑛𝑑𝑜𝑟𝑠𝑒𝑚𝑒𝑛𝑡</m:t>
                          </m:r>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𝑢</m:t>
                              </m:r>
                            </m:e>
                            <m:sub>
                              <m:r>
                                <a:rPr lang="en-US" altLang="zh-TW" i="1">
                                  <a:latin typeface="Cambria Math" panose="02040503050406030204" pitchFamily="18" charset="0"/>
                                </a:rPr>
                                <m:t>𝑖</m:t>
                              </m:r>
                            </m:sub>
                          </m:sSub>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𝑐</m:t>
                              </m:r>
                            </m:e>
                            <m:sub>
                              <m:r>
                                <a:rPr lang="en-US" altLang="zh-TW" i="1">
                                  <a:latin typeface="Cambria Math" panose="02040503050406030204" pitchFamily="18" charset="0"/>
                                </a:rPr>
                                <m:t>𝑗</m:t>
                              </m:r>
                            </m:sub>
                          </m:sSub>
                          <m:r>
                            <a:rPr lang="en-US" altLang="zh-TW" i="1">
                              <a:latin typeface="Cambria Math" panose="02040503050406030204" pitchFamily="18" charset="0"/>
                            </a:rPr>
                            <m:t>)</m:t>
                          </m:r>
                        </m:num>
                        <m:den>
                          <m:func>
                            <m:funcPr>
                              <m:ctrlPr>
                                <a:rPr lang="zh-TW" altLang="zh-TW" i="1">
                                  <a:latin typeface="Cambria Math" panose="02040503050406030204" pitchFamily="18" charset="0"/>
                                </a:rPr>
                              </m:ctrlPr>
                            </m:funcPr>
                            <m:fName>
                              <m:r>
                                <m:rPr>
                                  <m:sty m:val="p"/>
                                </m:rPr>
                                <a:rPr lang="en-US" altLang="zh-TW">
                                  <a:latin typeface="Cambria Math" panose="02040503050406030204" pitchFamily="18" charset="0"/>
                                </a:rPr>
                                <m:t>max</m:t>
                              </m:r>
                            </m:fName>
                            <m:e>
                              <m:d>
                                <m:dPr>
                                  <m:ctrlPr>
                                    <a:rPr lang="zh-TW" altLang="zh-TW" i="1">
                                      <a:latin typeface="Cambria Math" panose="02040503050406030204" pitchFamily="18" charset="0"/>
                                    </a:rPr>
                                  </m:ctrlPr>
                                </m:dPr>
                                <m:e>
                                  <m:r>
                                    <a:rPr lang="en-US" altLang="zh-TW" i="1">
                                      <a:latin typeface="Cambria Math" panose="02040503050406030204" pitchFamily="18" charset="0"/>
                                    </a:rPr>
                                    <m:t>#</m:t>
                                  </m:r>
                                  <m:r>
                                    <a:rPr lang="en-US" altLang="zh-TW" i="1">
                                      <a:latin typeface="Cambria Math" panose="02040503050406030204" pitchFamily="18" charset="0"/>
                                    </a:rPr>
                                    <m:t>𝐸𝑛𝑑𝑜𝑟𝑠𝑒𝑚𝑒𝑛𝑡</m:t>
                                  </m:r>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𝑢</m:t>
                                      </m:r>
                                    </m:e>
                                    <m:sub>
                                      <m:r>
                                        <a:rPr lang="en-US" altLang="zh-TW" i="1">
                                          <a:latin typeface="Cambria Math" panose="02040503050406030204" pitchFamily="18" charset="0"/>
                                        </a:rPr>
                                        <m:t>𝑖</m:t>
                                      </m:r>
                                    </m:sub>
                                  </m:sSub>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𝑐</m:t>
                                      </m:r>
                                    </m:e>
                                    <m:sub>
                                      <m:r>
                                        <a:rPr lang="en-US" altLang="zh-TW" i="1">
                                          <a:latin typeface="Cambria Math" panose="02040503050406030204" pitchFamily="18" charset="0"/>
                                        </a:rPr>
                                        <m:t>𝑗</m:t>
                                      </m:r>
                                    </m:sub>
                                  </m:sSub>
                                </m:e>
                              </m:d>
                            </m:e>
                          </m:func>
                          <m:r>
                            <a:rPr lang="en-US" altLang="zh-TW" i="1">
                              <a:latin typeface="Cambria Math" panose="02040503050406030204" pitchFamily="18" charset="0"/>
                            </a:rPr>
                            <m:t>−</m:t>
                          </m:r>
                          <m:r>
                            <m:rPr>
                              <m:sty m:val="p"/>
                            </m:rPr>
                            <a:rPr lang="en-US" altLang="zh-TW">
                              <a:latin typeface="Cambria Math" panose="02040503050406030204" pitchFamily="18" charset="0"/>
                            </a:rPr>
                            <m:t>min</m:t>
                          </m:r>
                          <m:r>
                            <a:rPr lang="en-US" altLang="zh-TW" i="1">
                              <a:latin typeface="Cambria Math" panose="02040503050406030204" pitchFamily="18" charset="0"/>
                            </a:rPr>
                            <m:t>(#</m:t>
                          </m:r>
                          <m:r>
                            <a:rPr lang="en-US" altLang="zh-TW" i="1">
                              <a:latin typeface="Cambria Math" panose="02040503050406030204" pitchFamily="18" charset="0"/>
                            </a:rPr>
                            <m:t>𝐸𝑛𝑑𝑜𝑟𝑠𝑒𝑚𝑒𝑛𝑡</m:t>
                          </m:r>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𝑢</m:t>
                              </m:r>
                            </m:e>
                            <m:sub>
                              <m:r>
                                <a:rPr lang="en-US" altLang="zh-TW" i="1">
                                  <a:latin typeface="Cambria Math" panose="02040503050406030204" pitchFamily="18" charset="0"/>
                                </a:rPr>
                                <m:t>𝑖</m:t>
                              </m:r>
                            </m:sub>
                          </m:sSub>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𝑐</m:t>
                              </m:r>
                            </m:e>
                            <m:sub>
                              <m:r>
                                <a:rPr lang="en-US" altLang="zh-TW" i="1">
                                  <a:latin typeface="Cambria Math" panose="02040503050406030204" pitchFamily="18" charset="0"/>
                                </a:rPr>
                                <m:t>𝑗</m:t>
                              </m:r>
                            </m:sub>
                          </m:sSub>
                          <m:r>
                            <a:rPr lang="en-US" altLang="zh-TW" i="1">
                              <a:latin typeface="Cambria Math" panose="02040503050406030204" pitchFamily="18" charset="0"/>
                            </a:rPr>
                            <m:t>)</m:t>
                          </m:r>
                        </m:den>
                      </m:f>
                    </m:oMath>
                  </m:oMathPara>
                </a14:m>
                <a:endParaRPr lang="zh-TW" altLang="en-US" dirty="0"/>
              </a:p>
            </p:txBody>
          </p:sp>
        </mc:Choice>
        <mc:Fallback xmlns="">
          <p:sp>
            <p:nvSpPr>
              <p:cNvPr id="11" name="矩形 10">
                <a:extLst>
                  <a:ext uri="{FF2B5EF4-FFF2-40B4-BE49-F238E27FC236}">
                    <a16:creationId xmlns:a16="http://schemas.microsoft.com/office/drawing/2014/main" id="{5969AC0C-F598-46B1-AE9F-F3473C8EEC32}"/>
                  </a:ext>
                </a:extLst>
              </p:cNvPr>
              <p:cNvSpPr>
                <a:spLocks noRot="1" noChangeAspect="1" noMove="1" noResize="1" noEditPoints="1" noAdjustHandles="1" noChangeArrowheads="1" noChangeShapeType="1" noTextEdit="1"/>
              </p:cNvSpPr>
              <p:nvPr/>
            </p:nvSpPr>
            <p:spPr>
              <a:xfrm>
                <a:off x="536774" y="2456179"/>
                <a:ext cx="8150026" cy="1027141"/>
              </a:xfrm>
              <a:prstGeom prst="rect">
                <a:avLst/>
              </a:prstGeom>
              <a:blipFill>
                <a:blip r:embed="rId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2" name="矩形 11">
                <a:extLst>
                  <a:ext uri="{FF2B5EF4-FFF2-40B4-BE49-F238E27FC236}">
                    <a16:creationId xmlns:a16="http://schemas.microsoft.com/office/drawing/2014/main" id="{A8BEA3C7-C4F2-4629-B94E-20298D1CDAA9}"/>
                  </a:ext>
                </a:extLst>
              </p:cNvPr>
              <p:cNvSpPr/>
              <p:nvPr/>
            </p:nvSpPr>
            <p:spPr>
              <a:xfrm>
                <a:off x="827584" y="4659554"/>
                <a:ext cx="7704856" cy="990336"/>
              </a:xfrm>
              <a:prstGeom prst="rect">
                <a:avLst/>
              </a:prstGeom>
            </p:spPr>
            <p:txBody>
              <a:bodyPr wrap="square">
                <a:spAutoFit/>
              </a:bodyPr>
              <a:lstStyle/>
              <a:p>
                <a:pPr>
                  <a:spcAft>
                    <a:spcPts val="0"/>
                  </a:spcAft>
                </a:pPr>
                <a14:m>
                  <m:oMath xmlns:m="http://schemas.openxmlformats.org/officeDocument/2006/math">
                    <m:r>
                      <a:rPr lang="en-US" altLang="zh-TW" b="0" i="1" smtClean="0">
                        <a:latin typeface="Cambria Math" panose="02040503050406030204" pitchFamily="18" charset="0"/>
                      </a:rPr>
                      <m:t>𝐶𝑜𝑢𝑟𝑠𝑒</m:t>
                    </m:r>
                    <m:r>
                      <a:rPr lang="en-US" altLang="zh-TW" i="1" smtClean="0">
                        <a:latin typeface="Cambria Math" panose="02040503050406030204" pitchFamily="18" charset="0"/>
                      </a:rPr>
                      <m:t>𝐼𝑛𝑓𝑙𝑢𝑒𝑛𝑐𝑒</m:t>
                    </m:r>
                    <m:r>
                      <a:rPr lang="en-US" altLang="zh-TW" i="1" smtClean="0">
                        <a:latin typeface="Cambria Math" panose="02040503050406030204" pitchFamily="18" charset="0"/>
                      </a:rPr>
                      <m:t>_</m:t>
                    </m:r>
                    <m:r>
                      <a:rPr lang="en-US" altLang="zh-TW" i="1" smtClean="0">
                        <a:latin typeface="Cambria Math" panose="02040503050406030204" pitchFamily="18" charset="0"/>
                      </a:rPr>
                      <m:t>𝑆𝑐𝑜𝑟𝑒</m:t>
                    </m:r>
                    <m:r>
                      <a:rPr lang="en-US" altLang="zh-TW" i="1" smtClean="0">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𝑐</m:t>
                        </m:r>
                      </m:e>
                      <m:sub>
                        <m:r>
                          <a:rPr lang="en-US" altLang="zh-TW" i="1">
                            <a:latin typeface="Cambria Math" panose="02040503050406030204" pitchFamily="18" charset="0"/>
                          </a:rPr>
                          <m:t>𝑗</m:t>
                        </m:r>
                      </m:sub>
                    </m:sSub>
                  </m:oMath>
                </a14:m>
                <a:r>
                  <a:rPr lang="en-US" altLang="zh-TW" dirty="0"/>
                  <a:t>)</a:t>
                </a:r>
                <a:br>
                  <a:rPr lang="en-US" altLang="zh-TW" i="1" dirty="0">
                    <a:latin typeface="Cambria Math" panose="02040503050406030204" pitchFamily="18" charset="0"/>
                  </a:rPr>
                </a:br>
                <a14:m>
                  <m:oMathPara xmlns:m="http://schemas.openxmlformats.org/officeDocument/2006/math">
                    <m:oMathParaPr>
                      <m:jc m:val="centerGroup"/>
                    </m:oMathParaPr>
                    <m:oMath xmlns:m="http://schemas.openxmlformats.org/officeDocument/2006/math">
                      <m:r>
                        <a:rPr lang="en-US" altLang="zh-TW" i="1">
                          <a:latin typeface="Cambria Math" panose="02040503050406030204" pitchFamily="18" charset="0"/>
                        </a:rPr>
                        <m:t>=</m:t>
                      </m:r>
                      <m:r>
                        <a:rPr lang="en-US" altLang="zh-TW" i="1">
                          <a:latin typeface="Cambria Math" panose="02040503050406030204" pitchFamily="18" charset="0"/>
                        </a:rPr>
                        <m:t>𝛼</m:t>
                      </m:r>
                      <m:r>
                        <a:rPr lang="en-US" altLang="zh-TW" i="1">
                          <a:latin typeface="Cambria Math" panose="02040503050406030204" pitchFamily="18" charset="0"/>
                        </a:rPr>
                        <m:t> ×</m:t>
                      </m:r>
                      <m:r>
                        <a:rPr lang="en-US" altLang="zh-TW" i="1">
                          <a:latin typeface="Cambria Math" panose="02040503050406030204" pitchFamily="18" charset="0"/>
                        </a:rPr>
                        <m:t>𝑃𝑜𝑙𝑎𝑟𝑖𝑡𝑦</m:t>
                      </m:r>
                      <m:r>
                        <a:rPr lang="en-US" altLang="zh-TW" i="1">
                          <a:latin typeface="Cambria Math" panose="02040503050406030204" pitchFamily="18" charset="0"/>
                        </a:rPr>
                        <m:t>_</m:t>
                      </m:r>
                      <m:r>
                        <a:rPr lang="en-US" altLang="zh-TW" i="1">
                          <a:latin typeface="Cambria Math" panose="02040503050406030204" pitchFamily="18" charset="0"/>
                        </a:rPr>
                        <m:t>𝑆𝑐𝑜𝑟𝑒</m:t>
                      </m:r>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𝑐</m:t>
                          </m:r>
                        </m:e>
                        <m:sub>
                          <m:r>
                            <a:rPr lang="en-US" altLang="zh-TW" i="1">
                              <a:latin typeface="Cambria Math" panose="02040503050406030204" pitchFamily="18" charset="0"/>
                            </a:rPr>
                            <m:t>𝑗</m:t>
                          </m:r>
                        </m:sub>
                      </m:sSub>
                      <m:r>
                        <m:rPr>
                          <m:nor/>
                        </m:rPr>
                        <a:rPr lang="en-US" altLang="zh-TW" dirty="0"/>
                        <m:t>)</m:t>
                      </m:r>
                    </m:oMath>
                    <m:oMath xmlns:m="http://schemas.openxmlformats.org/officeDocument/2006/math">
                      <m:r>
                        <a:rPr lang="en-US" altLang="zh-TW" i="1">
                          <a:latin typeface="Cambria Math" panose="02040503050406030204" pitchFamily="18" charset="0"/>
                        </a:rPr>
                        <m:t>+</m:t>
                      </m:r>
                      <m:r>
                        <a:rPr lang="en-US" altLang="zh-TW" i="1">
                          <a:latin typeface="Cambria Math" panose="02040503050406030204" pitchFamily="18" charset="0"/>
                        </a:rPr>
                        <m:t>𝛽</m:t>
                      </m:r>
                      <m:r>
                        <a:rPr lang="en-US" altLang="zh-TW" i="1">
                          <a:latin typeface="Cambria Math" panose="02040503050406030204" pitchFamily="18" charset="0"/>
                        </a:rPr>
                        <m:t>×</m:t>
                      </m:r>
                      <m:r>
                        <a:rPr lang="en-US" altLang="zh-TW" i="1">
                          <a:latin typeface="Cambria Math" panose="02040503050406030204" pitchFamily="18" charset="0"/>
                        </a:rPr>
                        <m:t>𝐶𝑜𝑚𝑚𝑒𝑛𝑡</m:t>
                      </m:r>
                      <m:r>
                        <a:rPr lang="en-US" altLang="zh-TW" i="1">
                          <a:latin typeface="Cambria Math" panose="02040503050406030204" pitchFamily="18" charset="0"/>
                        </a:rPr>
                        <m:t>_</m:t>
                      </m:r>
                      <m:r>
                        <a:rPr lang="en-US" altLang="zh-TW" i="1">
                          <a:latin typeface="Cambria Math" panose="02040503050406030204" pitchFamily="18" charset="0"/>
                        </a:rPr>
                        <m:t>𝑙𝑒𝑛𝐶𝑜𝑚𝑚𝑒𝑛𝑡</m:t>
                      </m:r>
                      <m:r>
                        <a:rPr lang="en-US" altLang="zh-TW" i="1">
                          <a:latin typeface="Cambria Math" panose="02040503050406030204" pitchFamily="18" charset="0"/>
                        </a:rPr>
                        <m:t>_</m:t>
                      </m:r>
                      <m:r>
                        <a:rPr lang="en-US" altLang="zh-TW" i="1">
                          <a:latin typeface="Cambria Math" panose="02040503050406030204" pitchFamily="18" charset="0"/>
                        </a:rPr>
                        <m:t>𝑙𝑒𝑛</m:t>
                      </m:r>
                      <m:r>
                        <a:rPr lang="en-US" altLang="zh-TW" i="1">
                          <a:latin typeface="Cambria Math" panose="02040503050406030204" pitchFamily="18" charset="0"/>
                        </a:rPr>
                        <m:t>+</m:t>
                      </m:r>
                      <m:r>
                        <a:rPr lang="en-US" altLang="zh-TW" i="1">
                          <a:latin typeface="Cambria Math" panose="02040503050406030204" pitchFamily="18" charset="0"/>
                        </a:rPr>
                        <m:t>𝛾</m:t>
                      </m:r>
                      <m:r>
                        <a:rPr lang="en-US" altLang="zh-TW" i="1">
                          <a:latin typeface="Cambria Math" panose="02040503050406030204" pitchFamily="18" charset="0"/>
                        </a:rPr>
                        <m:t>×</m:t>
                      </m:r>
                      <m:r>
                        <a:rPr lang="en-US" altLang="zh-TW" i="1">
                          <a:latin typeface="Cambria Math" panose="02040503050406030204" pitchFamily="18" charset="0"/>
                        </a:rPr>
                        <m:t>𝑃𝑜𝑝𝑢𝑙𝑎𝑟𝑖𝑡𝑦</m:t>
                      </m:r>
                      <m:r>
                        <a:rPr lang="en-US" altLang="zh-TW" i="1">
                          <a:latin typeface="Cambria Math" panose="02040503050406030204" pitchFamily="18" charset="0"/>
                        </a:rPr>
                        <m:t>_</m:t>
                      </m:r>
                      <m:r>
                        <a:rPr lang="en-US" altLang="zh-TW" i="1">
                          <a:latin typeface="Cambria Math" panose="02040503050406030204" pitchFamily="18" charset="0"/>
                        </a:rPr>
                        <m:t>𝑆𝑐𝑜𝑟𝑒</m:t>
                      </m:r>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𝑐</m:t>
                          </m:r>
                        </m:e>
                        <m:sub>
                          <m:r>
                            <a:rPr lang="en-US" altLang="zh-TW" i="1">
                              <a:latin typeface="Cambria Math" panose="02040503050406030204" pitchFamily="18" charset="0"/>
                            </a:rPr>
                            <m:t>𝑗</m:t>
                          </m:r>
                        </m:sub>
                      </m:sSub>
                      <m:r>
                        <m:rPr>
                          <m:nor/>
                        </m:rPr>
                        <a:rPr lang="en-US" altLang="zh-TW" dirty="0"/>
                        <m:t>)</m:t>
                      </m:r>
                    </m:oMath>
                  </m:oMathPara>
                </a14:m>
                <a:br>
                  <a:rPr lang="en-US" altLang="zh-TW" i="1" dirty="0">
                    <a:latin typeface="Cambria Math" panose="02040503050406030204" pitchFamily="18" charset="0"/>
                  </a:rPr>
                </a:br>
                <a:endParaRPr lang="zh-TW" altLang="en-US" dirty="0"/>
              </a:p>
            </p:txBody>
          </p:sp>
        </mc:Choice>
        <mc:Fallback xmlns="">
          <p:sp>
            <p:nvSpPr>
              <p:cNvPr id="12" name="矩形 11">
                <a:extLst>
                  <a:ext uri="{FF2B5EF4-FFF2-40B4-BE49-F238E27FC236}">
                    <a16:creationId xmlns:a16="http://schemas.microsoft.com/office/drawing/2014/main" id="{A8BEA3C7-C4F2-4629-B94E-20298D1CDAA9}"/>
                  </a:ext>
                </a:extLst>
              </p:cNvPr>
              <p:cNvSpPr>
                <a:spLocks noRot="1" noChangeAspect="1" noMove="1" noResize="1" noEditPoints="1" noAdjustHandles="1" noChangeArrowheads="1" noChangeShapeType="1" noTextEdit="1"/>
              </p:cNvSpPr>
              <p:nvPr/>
            </p:nvSpPr>
            <p:spPr>
              <a:xfrm>
                <a:off x="827584" y="4659554"/>
                <a:ext cx="7704856" cy="990336"/>
              </a:xfrm>
              <a:prstGeom prst="rect">
                <a:avLst/>
              </a:prstGeom>
              <a:blipFill>
                <a:blip r:embed="rId4"/>
                <a:stretch>
                  <a:fillRect t="-3067" b="-2454"/>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7" name="矩形 6">
                <a:extLst>
                  <a:ext uri="{FF2B5EF4-FFF2-40B4-BE49-F238E27FC236}">
                    <a16:creationId xmlns:a16="http://schemas.microsoft.com/office/drawing/2014/main" id="{C4D0A5F0-8F76-4600-AAC2-2C7BB189A0C3}"/>
                  </a:ext>
                </a:extLst>
              </p:cNvPr>
              <p:cNvSpPr/>
              <p:nvPr/>
            </p:nvSpPr>
            <p:spPr>
              <a:xfrm>
                <a:off x="1191407" y="6011637"/>
                <a:ext cx="6840760" cy="369332"/>
              </a:xfrm>
              <a:prstGeom prst="rect">
                <a:avLst/>
              </a:prstGeom>
            </p:spPr>
            <p:txBody>
              <a:bodyPr wrap="square">
                <a:spAutoFit/>
              </a:bodyPr>
              <a:lstStyle/>
              <a:p>
                <a:pPr algn="ctr">
                  <a:spcAft>
                    <a:spcPts val="0"/>
                  </a:spcAft>
                </a:pPr>
                <a14:m>
                  <m:oMathPara xmlns:m="http://schemas.openxmlformats.org/officeDocument/2006/math">
                    <m:oMathParaPr>
                      <m:jc m:val="centerGroup"/>
                    </m:oMathParaPr>
                    <m:oMath xmlns:m="http://schemas.openxmlformats.org/officeDocument/2006/math">
                      <m:r>
                        <a:rPr lang="en-US" altLang="zh-TW" i="1">
                          <a:latin typeface="Cambria Math" panose="02040503050406030204" pitchFamily="18" charset="0"/>
                        </a:rPr>
                        <m:t>𝑤h𝑒𝑟𝑒</m:t>
                      </m:r>
                      <m:r>
                        <a:rPr lang="en-US" altLang="zh-TW" i="1">
                          <a:latin typeface="Cambria Math" panose="02040503050406030204" pitchFamily="18" charset="0"/>
                        </a:rPr>
                        <m:t> </m:t>
                      </m:r>
                      <m:r>
                        <a:rPr lang="en-US" altLang="zh-TW" i="1">
                          <a:latin typeface="Cambria Math" panose="02040503050406030204" pitchFamily="18" charset="0"/>
                        </a:rPr>
                        <m:t>𝛼</m:t>
                      </m:r>
                      <m:r>
                        <a:rPr lang="en-US" altLang="zh-TW" i="1">
                          <a:latin typeface="Cambria Math" panose="02040503050406030204" pitchFamily="18" charset="0"/>
                        </a:rPr>
                        <m:t>+</m:t>
                      </m:r>
                      <m:r>
                        <a:rPr lang="en-US" altLang="zh-TW" i="1">
                          <a:latin typeface="Cambria Math" panose="02040503050406030204" pitchFamily="18" charset="0"/>
                        </a:rPr>
                        <m:t>𝛽</m:t>
                      </m:r>
                      <m:r>
                        <a:rPr lang="en-US" altLang="zh-TW" i="1">
                          <a:latin typeface="Cambria Math" panose="02040503050406030204" pitchFamily="18" charset="0"/>
                        </a:rPr>
                        <m:t>+</m:t>
                      </m:r>
                      <m:r>
                        <a:rPr lang="en-US" altLang="zh-TW" i="1">
                          <a:latin typeface="Cambria Math" panose="02040503050406030204" pitchFamily="18" charset="0"/>
                        </a:rPr>
                        <m:t>𝛾</m:t>
                      </m:r>
                      <m:r>
                        <a:rPr lang="en-US" altLang="zh-TW">
                          <a:latin typeface="Cambria Math" panose="02040503050406030204" pitchFamily="18" charset="0"/>
                        </a:rPr>
                        <m:t>=1 </m:t>
                      </m:r>
                      <m:r>
                        <a:rPr lang="en-US" altLang="zh-TW" i="1">
                          <a:latin typeface="Cambria Math" panose="02040503050406030204" pitchFamily="18" charset="0"/>
                        </a:rPr>
                        <m:t>𝑎𝑛𝑑</m:t>
                      </m:r>
                      <m:r>
                        <a:rPr lang="en-US" altLang="zh-TW" i="1">
                          <a:latin typeface="Cambria Math" panose="02040503050406030204" pitchFamily="18" charset="0"/>
                        </a:rPr>
                        <m:t> </m:t>
                      </m:r>
                      <m:r>
                        <a:rPr lang="en-US" altLang="zh-TW" i="1">
                          <a:latin typeface="Cambria Math" panose="02040503050406030204" pitchFamily="18" charset="0"/>
                        </a:rPr>
                        <m:t>𝛼</m:t>
                      </m:r>
                      <m:r>
                        <a:rPr lang="en-US" altLang="zh-TW" i="1">
                          <a:latin typeface="Cambria Math" panose="02040503050406030204" pitchFamily="18" charset="0"/>
                        </a:rPr>
                        <m:t>, </m:t>
                      </m:r>
                      <m:r>
                        <a:rPr lang="en-US" altLang="zh-TW" i="1">
                          <a:latin typeface="Cambria Math" panose="02040503050406030204" pitchFamily="18" charset="0"/>
                        </a:rPr>
                        <m:t>𝛽</m:t>
                      </m:r>
                      <m:r>
                        <a:rPr lang="en-US" altLang="zh-TW" i="1">
                          <a:latin typeface="Cambria Math" panose="02040503050406030204" pitchFamily="18" charset="0"/>
                        </a:rPr>
                        <m:t>,</m:t>
                      </m:r>
                      <m:r>
                        <a:rPr lang="en-US" altLang="zh-TW" i="1">
                          <a:latin typeface="Cambria Math" panose="02040503050406030204" pitchFamily="18" charset="0"/>
                        </a:rPr>
                        <m:t>𝛾</m:t>
                      </m:r>
                      <m:r>
                        <a:rPr lang="en-US" altLang="zh-TW" i="1">
                          <a:latin typeface="Cambria Math" panose="02040503050406030204" pitchFamily="18" charset="0"/>
                        </a:rPr>
                        <m:t>≥0</m:t>
                      </m:r>
                    </m:oMath>
                  </m:oMathPara>
                </a14:m>
                <a:endParaRPr lang="zh-TW" altLang="en-US" dirty="0"/>
              </a:p>
            </p:txBody>
          </p:sp>
        </mc:Choice>
        <mc:Fallback xmlns="">
          <p:sp>
            <p:nvSpPr>
              <p:cNvPr id="7" name="矩形 6">
                <a:extLst>
                  <a:ext uri="{FF2B5EF4-FFF2-40B4-BE49-F238E27FC236}">
                    <a16:creationId xmlns:a16="http://schemas.microsoft.com/office/drawing/2014/main" id="{C4D0A5F0-8F76-4600-AAC2-2C7BB189A0C3}"/>
                  </a:ext>
                </a:extLst>
              </p:cNvPr>
              <p:cNvSpPr>
                <a:spLocks noRot="1" noChangeAspect="1" noMove="1" noResize="1" noEditPoints="1" noAdjustHandles="1" noChangeArrowheads="1" noChangeShapeType="1" noTextEdit="1"/>
              </p:cNvSpPr>
              <p:nvPr/>
            </p:nvSpPr>
            <p:spPr>
              <a:xfrm>
                <a:off x="1191407" y="6011637"/>
                <a:ext cx="6840760" cy="369332"/>
              </a:xfrm>
              <a:prstGeom prst="rect">
                <a:avLst/>
              </a:prstGeom>
              <a:blipFill>
                <a:blip r:embed="rId5"/>
                <a:stretch>
                  <a:fillRect b="-14754"/>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6724409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17</a:t>
            </a:fld>
            <a:endParaRPr lang="en-US" altLang="zh-TW" dirty="0"/>
          </a:p>
        </p:txBody>
      </p:sp>
      <p:pic>
        <p:nvPicPr>
          <p:cNvPr id="5" name="圖片 4">
            <a:extLst>
              <a:ext uri="{FF2B5EF4-FFF2-40B4-BE49-F238E27FC236}">
                <a16:creationId xmlns:a16="http://schemas.microsoft.com/office/drawing/2014/main" id="{CFA7D8D6-C79D-42ED-AEDE-6D2B7C2C4E56}"/>
              </a:ext>
            </a:extLst>
          </p:cNvPr>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09490" y="1127032"/>
            <a:ext cx="8510982" cy="5245052"/>
          </a:xfrm>
          <a:prstGeom prst="rect">
            <a:avLst/>
          </a:prstGeom>
        </p:spPr>
      </p:pic>
      <p:sp>
        <p:nvSpPr>
          <p:cNvPr id="6" name="矩形 5">
            <a:extLst>
              <a:ext uri="{FF2B5EF4-FFF2-40B4-BE49-F238E27FC236}">
                <a16:creationId xmlns:a16="http://schemas.microsoft.com/office/drawing/2014/main" id="{600093D2-9AC2-44B1-B61D-B1AD27AEEFCC}"/>
              </a:ext>
            </a:extLst>
          </p:cNvPr>
          <p:cNvSpPr/>
          <p:nvPr/>
        </p:nvSpPr>
        <p:spPr>
          <a:xfrm>
            <a:off x="3689350" y="5242506"/>
            <a:ext cx="4968552" cy="982749"/>
          </a:xfrm>
          <a:prstGeom prst="rect">
            <a:avLst/>
          </a:prstGeom>
          <a:solidFill>
            <a:srgbClr val="C00000">
              <a:alpha val="10000"/>
            </a:srgb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dirty="0"/>
          </a:p>
        </p:txBody>
      </p:sp>
    </p:spTree>
    <p:extLst>
      <p:ext uri="{BB962C8B-B14F-4D97-AF65-F5344CB8AC3E}">
        <p14:creationId xmlns:p14="http://schemas.microsoft.com/office/powerpoint/2010/main" val="36937299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7905752-0686-4A53-97D3-6295EB0469FA}"/>
              </a:ext>
            </a:extLst>
          </p:cNvPr>
          <p:cNvSpPr>
            <a:spLocks noGrp="1"/>
          </p:cNvSpPr>
          <p:nvPr>
            <p:ph type="title"/>
          </p:nvPr>
        </p:nvSpPr>
        <p:spPr>
          <a:xfrm>
            <a:off x="0" y="-26988"/>
            <a:ext cx="9144000" cy="1143001"/>
          </a:xfrm>
        </p:spPr>
        <p:txBody>
          <a:bodyPr/>
          <a:lstStyle/>
          <a:p>
            <a:pPr lvl="1"/>
            <a:r>
              <a:rPr lang="en-US" altLang="zh-TW" b="1" dirty="0"/>
              <a:t>Course Matching Engine Module</a:t>
            </a:r>
            <a:endParaRPr lang="zh-TW" altLang="zh-TW" sz="3600" dirty="0"/>
          </a:p>
        </p:txBody>
      </p:sp>
      <p:sp>
        <p:nvSpPr>
          <p:cNvPr id="3" name="內容版面配置區 2">
            <a:extLst>
              <a:ext uri="{FF2B5EF4-FFF2-40B4-BE49-F238E27FC236}">
                <a16:creationId xmlns:a16="http://schemas.microsoft.com/office/drawing/2014/main" id="{5568B429-A451-49A5-9250-6B9B8D16F7E9}"/>
              </a:ext>
            </a:extLst>
          </p:cNvPr>
          <p:cNvSpPr>
            <a:spLocks noGrp="1"/>
          </p:cNvSpPr>
          <p:nvPr>
            <p:ph idx="1"/>
          </p:nvPr>
        </p:nvSpPr>
        <p:spPr>
          <a:xfrm>
            <a:off x="457200" y="1196975"/>
            <a:ext cx="8229600" cy="5040337"/>
          </a:xfrm>
        </p:spPr>
        <p:txBody>
          <a:bodyPr/>
          <a:lstStyle/>
          <a:p>
            <a:r>
              <a:rPr lang="en-US" altLang="zh-TW" dirty="0"/>
              <a:t>User Preference Analysis</a:t>
            </a:r>
          </a:p>
          <a:p>
            <a:pPr lvl="1"/>
            <a:endParaRPr lang="en-US" altLang="zh-TW" dirty="0"/>
          </a:p>
          <a:p>
            <a:pPr marL="0" indent="0">
              <a:buNone/>
            </a:pPr>
            <a:endParaRPr lang="en-US" altLang="zh-TW" dirty="0"/>
          </a:p>
          <a:p>
            <a:pPr marL="0" indent="0">
              <a:buNone/>
            </a:pPr>
            <a:endParaRPr lang="en-US" altLang="zh-TW" dirty="0"/>
          </a:p>
          <a:p>
            <a:pPr marL="0" indent="0">
              <a:buNone/>
            </a:pPr>
            <a:endParaRPr lang="en-US" altLang="zh-TW" dirty="0"/>
          </a:p>
          <a:p>
            <a:r>
              <a:rPr lang="en-US" altLang="zh-TW" dirty="0"/>
              <a:t>Course Recommendation</a:t>
            </a:r>
          </a:p>
          <a:p>
            <a:pPr lvl="1"/>
            <a:r>
              <a:rPr lang="en-US" altLang="zh-TW" dirty="0"/>
              <a:t>We combine personal preferences and social preferences to generate course recommendations.</a:t>
            </a:r>
          </a:p>
        </p:txBody>
      </p:sp>
      <p:sp>
        <p:nvSpPr>
          <p:cNvPr id="4" name="投影片編號版面配置區 3">
            <a:extLst>
              <a:ext uri="{FF2B5EF4-FFF2-40B4-BE49-F238E27FC236}">
                <a16:creationId xmlns:a16="http://schemas.microsoft.com/office/drawing/2014/main" id="{F2D0F845-19FF-4EC8-803E-DBA6F490E950}"/>
              </a:ext>
            </a:extLst>
          </p:cNvPr>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18</a:t>
            </a:fld>
            <a:endParaRPr lang="en-US" altLang="zh-TW" dirty="0"/>
          </a:p>
        </p:txBody>
      </p:sp>
      <mc:AlternateContent xmlns:mc="http://schemas.openxmlformats.org/markup-compatibility/2006" xmlns:a14="http://schemas.microsoft.com/office/drawing/2010/main">
        <mc:Choice Requires="a14">
          <p:sp>
            <p:nvSpPr>
              <p:cNvPr id="11" name="矩形 10">
                <a:extLst>
                  <a:ext uri="{FF2B5EF4-FFF2-40B4-BE49-F238E27FC236}">
                    <a16:creationId xmlns:a16="http://schemas.microsoft.com/office/drawing/2014/main" id="{5969AC0C-F598-46B1-AE9F-F3473C8EEC32}"/>
                  </a:ext>
                </a:extLst>
              </p:cNvPr>
              <p:cNvSpPr/>
              <p:nvPr/>
            </p:nvSpPr>
            <p:spPr>
              <a:xfrm>
                <a:off x="318105" y="1916832"/>
                <a:ext cx="8363272" cy="156658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TW" i="1" smtClean="0">
                          <a:latin typeface="Cambria Math" panose="02040503050406030204" pitchFamily="18" charset="0"/>
                        </a:rPr>
                        <m:t>𝑃𝑟𝑒𝑓𝑒𝑟𝑒𝑛𝑐𝑒</m:t>
                      </m:r>
                      <m:r>
                        <a:rPr lang="en-US" altLang="zh-TW" i="1" smtClean="0">
                          <a:latin typeface="Cambria Math" panose="02040503050406030204" pitchFamily="18" charset="0"/>
                        </a:rPr>
                        <m:t>_</m:t>
                      </m:r>
                      <m:r>
                        <a:rPr lang="en-US" altLang="zh-TW" i="1" smtClean="0">
                          <a:latin typeface="Cambria Math" panose="02040503050406030204" pitchFamily="18" charset="0"/>
                        </a:rPr>
                        <m:t>𝑆𝑐𝑜𝑟𝑒</m:t>
                      </m:r>
                      <m:r>
                        <a:rPr lang="en-US" altLang="zh-TW" i="1" smtClean="0">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𝑢</m:t>
                          </m:r>
                        </m:e>
                        <m:sub>
                          <m:r>
                            <a:rPr lang="en-US" altLang="zh-TW" i="1">
                              <a:latin typeface="Cambria Math" panose="02040503050406030204" pitchFamily="18" charset="0"/>
                            </a:rPr>
                            <m:t>𝑖</m:t>
                          </m:r>
                        </m:sub>
                      </m:sSub>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𝑐</m:t>
                          </m:r>
                        </m:e>
                        <m:sub>
                          <m:r>
                            <a:rPr lang="en-US" altLang="zh-TW" i="1">
                              <a:latin typeface="Cambria Math" panose="02040503050406030204" pitchFamily="18" charset="0"/>
                            </a:rPr>
                            <m:t>𝑗</m:t>
                          </m:r>
                        </m:sub>
                      </m:sSub>
                      <m:r>
                        <a:rPr lang="en-US" altLang="zh-TW" i="1">
                          <a:latin typeface="Cambria Math" panose="02040503050406030204" pitchFamily="18" charset="0"/>
                        </a:rPr>
                        <m:t>)</m:t>
                      </m:r>
                    </m:oMath>
                  </m:oMathPara>
                </a14:m>
                <a:endParaRPr lang="zh-TW" altLang="zh-TW" dirty="0"/>
              </a:p>
              <a:p>
                <a:pPr/>
                <a14:m>
                  <m:oMathPara xmlns:m="http://schemas.openxmlformats.org/officeDocument/2006/math">
                    <m:oMathParaPr>
                      <m:jc m:val="centerGroup"/>
                    </m:oMathParaPr>
                    <m:oMath xmlns:m="http://schemas.openxmlformats.org/officeDocument/2006/math">
                      <m:r>
                        <a:rPr lang="en-US" altLang="zh-TW" i="1" smtClean="0">
                          <a:latin typeface="Cambria Math" panose="02040503050406030204" pitchFamily="18" charset="0"/>
                        </a:rPr>
                        <m:t>=</m:t>
                      </m:r>
                      <m:r>
                        <a:rPr lang="en-US" altLang="zh-TW" b="0" i="1" smtClean="0">
                          <a:latin typeface="Cambria Math" panose="02040503050406030204" pitchFamily="18" charset="0"/>
                        </a:rPr>
                        <m:t>𝐼𝑛𝑡𝑒𝑟𝑒𝑠𝑡𝑠𝑆𝑘𝑖𝑙𝑙</m:t>
                      </m:r>
                      <m:r>
                        <a:rPr lang="en-US" altLang="zh-TW" b="0" i="1" smtClean="0">
                          <a:latin typeface="Cambria Math" panose="02040503050406030204" pitchFamily="18" charset="0"/>
                        </a:rPr>
                        <m:t>_</m:t>
                      </m:r>
                      <m:r>
                        <a:rPr lang="en-US" altLang="zh-TW" b="0" i="1" smtClean="0">
                          <a:latin typeface="Cambria Math" panose="02040503050406030204" pitchFamily="18" charset="0"/>
                        </a:rPr>
                        <m:t>𝑆𝑖𝑚𝑖𝑙𝑎𝑟𝑖𝑡𝑦</m:t>
                      </m:r>
                      <m:r>
                        <a:rPr lang="zh-TW" altLang="zh-TW" i="1" smtClean="0">
                          <a:latin typeface="Cambria Math" panose="02040503050406030204" pitchFamily="18" charset="0"/>
                        </a:rPr>
                        <m:t> </m:t>
                      </m:r>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𝑢</m:t>
                          </m:r>
                        </m:e>
                        <m:sub>
                          <m:r>
                            <a:rPr lang="en-US" altLang="zh-TW" i="1">
                              <a:latin typeface="Cambria Math" panose="02040503050406030204" pitchFamily="18" charset="0"/>
                            </a:rPr>
                            <m:t>𝑖</m:t>
                          </m:r>
                        </m:sub>
                      </m:sSub>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𝑐</m:t>
                          </m:r>
                        </m:e>
                        <m:sub>
                          <m:r>
                            <a:rPr lang="en-US" altLang="zh-TW" i="1">
                              <a:latin typeface="Cambria Math" panose="02040503050406030204" pitchFamily="18" charset="0"/>
                            </a:rPr>
                            <m:t>𝑗</m:t>
                          </m:r>
                        </m:sub>
                      </m:sSub>
                      <m:r>
                        <a:rPr lang="en-US" altLang="zh-TW" i="1">
                          <a:latin typeface="Cambria Math" panose="02040503050406030204" pitchFamily="18" charset="0"/>
                        </a:rPr>
                        <m:t>)×</m:t>
                      </m:r>
                      <m:r>
                        <a:rPr lang="en-US" altLang="zh-TW" i="1">
                          <a:latin typeface="Cambria Math" panose="02040503050406030204" pitchFamily="18" charset="0"/>
                        </a:rPr>
                        <m:t>𝐼𝑛𝑡𝑒𝑟𝑒𝑠𝑡</m:t>
                      </m:r>
                      <m:r>
                        <a:rPr lang="en-US" altLang="zh-TW" i="1">
                          <a:latin typeface="Cambria Math" panose="02040503050406030204" pitchFamily="18" charset="0"/>
                        </a:rPr>
                        <m:t>_</m:t>
                      </m:r>
                      <m:r>
                        <a:rPr lang="en-US" altLang="zh-TW" i="1">
                          <a:latin typeface="Cambria Math" panose="02040503050406030204" pitchFamily="18" charset="0"/>
                        </a:rPr>
                        <m:t>𝑆𝑐𝑜𝑟𝑒</m:t>
                      </m:r>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𝑢</m:t>
                          </m:r>
                        </m:e>
                        <m:sub>
                          <m:r>
                            <a:rPr lang="en-US" altLang="zh-TW" i="1">
                              <a:latin typeface="Cambria Math" panose="02040503050406030204" pitchFamily="18" charset="0"/>
                            </a:rPr>
                            <m:t>𝑖</m:t>
                          </m:r>
                        </m:sub>
                      </m:sSub>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𝑐</m:t>
                          </m:r>
                        </m:e>
                        <m:sub>
                          <m:r>
                            <a:rPr lang="en-US" altLang="zh-TW" i="1">
                              <a:latin typeface="Cambria Math" panose="02040503050406030204" pitchFamily="18" charset="0"/>
                            </a:rPr>
                            <m:t>𝑗</m:t>
                          </m:r>
                        </m:sub>
                      </m:sSub>
                      <m:r>
                        <a:rPr lang="en-US" altLang="zh-TW" i="1">
                          <a:latin typeface="Cambria Math" panose="02040503050406030204" pitchFamily="18" charset="0"/>
                        </a:rPr>
                        <m:t>)</m:t>
                      </m:r>
                    </m:oMath>
                  </m:oMathPara>
                </a14:m>
                <a:endParaRPr lang="zh-TW" altLang="zh-TW" dirty="0"/>
              </a:p>
              <a:p>
                <a:pPr/>
                <a14:m>
                  <m:oMathPara xmlns:m="http://schemas.openxmlformats.org/officeDocument/2006/math">
                    <m:oMathParaPr>
                      <m:jc m:val="centerGroup"/>
                    </m:oMathParaPr>
                    <m:oMath xmlns:m="http://schemas.openxmlformats.org/officeDocument/2006/math">
                      <m:r>
                        <a:rPr lang="en-US" altLang="zh-TW" i="1">
                          <a:latin typeface="Cambria Math" panose="02040503050406030204" pitchFamily="18" charset="0"/>
                        </a:rPr>
                        <m:t>+</m:t>
                      </m:r>
                      <m:r>
                        <a:rPr lang="en-US" altLang="zh-TW" b="0" i="1" smtClean="0">
                          <a:latin typeface="Cambria Math" panose="02040503050406030204" pitchFamily="18" charset="0"/>
                        </a:rPr>
                        <m:t>𝐽𝑜𝑏</m:t>
                      </m:r>
                      <m:r>
                        <a:rPr lang="en-US" altLang="zh-TW" i="1">
                          <a:latin typeface="Cambria Math" panose="02040503050406030204" pitchFamily="18" charset="0"/>
                        </a:rPr>
                        <m:t>𝑆𝑘𝑖𝑙𝑙</m:t>
                      </m:r>
                      <m:r>
                        <a:rPr lang="en-US" altLang="zh-TW" i="1">
                          <a:latin typeface="Cambria Math" panose="02040503050406030204" pitchFamily="18" charset="0"/>
                        </a:rPr>
                        <m:t>_</m:t>
                      </m:r>
                      <m:r>
                        <a:rPr lang="en-US" altLang="zh-TW" i="1">
                          <a:latin typeface="Cambria Math" panose="02040503050406030204" pitchFamily="18" charset="0"/>
                        </a:rPr>
                        <m:t>𝑆𝑖𝑚𝑖𝑙𝑎𝑟𝑖𝑡𝑦</m:t>
                      </m:r>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𝑢</m:t>
                          </m:r>
                        </m:e>
                        <m:sub>
                          <m:r>
                            <a:rPr lang="en-US" altLang="zh-TW" i="1">
                              <a:latin typeface="Cambria Math" panose="02040503050406030204" pitchFamily="18" charset="0"/>
                            </a:rPr>
                            <m:t>𝑖</m:t>
                          </m:r>
                        </m:sub>
                      </m:sSub>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𝑐</m:t>
                          </m:r>
                        </m:e>
                        <m:sub>
                          <m:r>
                            <a:rPr lang="en-US" altLang="zh-TW" i="1">
                              <a:latin typeface="Cambria Math" panose="02040503050406030204" pitchFamily="18" charset="0"/>
                            </a:rPr>
                            <m:t>𝑗</m:t>
                          </m:r>
                        </m:sub>
                      </m:sSub>
                      <m:r>
                        <a:rPr lang="en-US" altLang="zh-TW" i="1">
                          <a:latin typeface="Cambria Math" panose="02040503050406030204" pitchFamily="18" charset="0"/>
                        </a:rPr>
                        <m:t>)×</m:t>
                      </m:r>
                      <m:r>
                        <a:rPr lang="en-US" altLang="zh-TW" i="1">
                          <a:latin typeface="Cambria Math" panose="02040503050406030204" pitchFamily="18" charset="0"/>
                        </a:rPr>
                        <m:t>𝐽𝑜𝑏</m:t>
                      </m:r>
                      <m:r>
                        <a:rPr lang="en-US" altLang="zh-TW" i="1">
                          <a:latin typeface="Cambria Math" panose="02040503050406030204" pitchFamily="18" charset="0"/>
                        </a:rPr>
                        <m:t>_</m:t>
                      </m:r>
                      <m:r>
                        <a:rPr lang="en-US" altLang="zh-TW" i="1">
                          <a:latin typeface="Cambria Math" panose="02040503050406030204" pitchFamily="18" charset="0"/>
                        </a:rPr>
                        <m:t>𝑤𝑒𝑖𝑔h𝑡</m:t>
                      </m:r>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𝑢</m:t>
                          </m:r>
                        </m:e>
                        <m:sub>
                          <m:r>
                            <a:rPr lang="en-US" altLang="zh-TW" i="1">
                              <a:latin typeface="Cambria Math" panose="02040503050406030204" pitchFamily="18" charset="0"/>
                            </a:rPr>
                            <m:t>𝑖</m:t>
                          </m:r>
                        </m:sub>
                      </m:sSub>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𝑐</m:t>
                          </m:r>
                        </m:e>
                        <m:sub>
                          <m:r>
                            <a:rPr lang="en-US" altLang="zh-TW" i="1">
                              <a:latin typeface="Cambria Math" panose="02040503050406030204" pitchFamily="18" charset="0"/>
                            </a:rPr>
                            <m:t>𝑗</m:t>
                          </m:r>
                        </m:sub>
                      </m:sSub>
                      <m:r>
                        <a:rPr lang="en-US" altLang="zh-TW" i="1">
                          <a:latin typeface="Cambria Math" panose="02040503050406030204" pitchFamily="18" charset="0"/>
                        </a:rPr>
                        <m:t>)</m:t>
                      </m:r>
                    </m:oMath>
                  </m:oMathPara>
                </a14:m>
                <a:endParaRPr lang="zh-TW" altLang="zh-TW" dirty="0"/>
              </a:p>
              <a:p>
                <a:pPr/>
                <a14:m>
                  <m:oMathPara xmlns:m="http://schemas.openxmlformats.org/officeDocument/2006/math">
                    <m:oMathParaPr>
                      <m:jc m:val="centerGroup"/>
                    </m:oMathParaPr>
                    <m:oMath xmlns:m="http://schemas.openxmlformats.org/officeDocument/2006/math">
                      <m:r>
                        <a:rPr lang="en-US" altLang="zh-TW" i="1">
                          <a:latin typeface="Cambria Math" panose="02040503050406030204" pitchFamily="18" charset="0"/>
                        </a:rPr>
                        <m:t>+</m:t>
                      </m:r>
                      <m:r>
                        <a:rPr lang="en-US" altLang="zh-TW" b="0" i="1" smtClean="0">
                          <a:latin typeface="Cambria Math" panose="02040503050406030204" pitchFamily="18" charset="0"/>
                        </a:rPr>
                        <m:t>𝐵𝑎𝑠𝑖𝑐</m:t>
                      </m:r>
                      <m:r>
                        <a:rPr lang="en-US" altLang="zh-TW" i="1">
                          <a:latin typeface="Cambria Math" panose="02040503050406030204" pitchFamily="18" charset="0"/>
                        </a:rPr>
                        <m:t>𝑆𝑘𝑖𝑙𝑙</m:t>
                      </m:r>
                      <m:r>
                        <a:rPr lang="en-US" altLang="zh-TW" i="1">
                          <a:latin typeface="Cambria Math" panose="02040503050406030204" pitchFamily="18" charset="0"/>
                        </a:rPr>
                        <m:t>_</m:t>
                      </m:r>
                      <m:r>
                        <a:rPr lang="en-US" altLang="zh-TW" i="1">
                          <a:latin typeface="Cambria Math" panose="02040503050406030204" pitchFamily="18" charset="0"/>
                        </a:rPr>
                        <m:t>𝑆𝑖𝑚𝑖𝑙𝑎𝑟𝑖𝑡𝑦</m:t>
                      </m:r>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𝑢</m:t>
                          </m:r>
                        </m:e>
                        <m:sub>
                          <m:r>
                            <a:rPr lang="en-US" altLang="zh-TW" i="1">
                              <a:latin typeface="Cambria Math" panose="02040503050406030204" pitchFamily="18" charset="0"/>
                            </a:rPr>
                            <m:t>𝑖</m:t>
                          </m:r>
                        </m:sub>
                      </m:sSub>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𝑐</m:t>
                          </m:r>
                        </m:e>
                        <m:sub>
                          <m:r>
                            <a:rPr lang="en-US" altLang="zh-TW" i="1">
                              <a:latin typeface="Cambria Math" panose="02040503050406030204" pitchFamily="18" charset="0"/>
                            </a:rPr>
                            <m:t>𝑗</m:t>
                          </m:r>
                        </m:sub>
                      </m:sSub>
                      <m:r>
                        <a:rPr lang="en-US" altLang="zh-TW" i="1">
                          <a:latin typeface="Cambria Math" panose="02040503050406030204" pitchFamily="18" charset="0"/>
                        </a:rPr>
                        <m:t>)×</m:t>
                      </m:r>
                      <m:r>
                        <m:rPr>
                          <m:sty m:val="p"/>
                        </m:rPr>
                        <a:rPr lang="en-US" altLang="zh-TW" i="1">
                          <a:latin typeface="Cambria Math" panose="02040503050406030204" pitchFamily="18" charset="0"/>
                        </a:rPr>
                        <m:t>S</m:t>
                      </m:r>
                      <m:r>
                        <a:rPr lang="en-US" altLang="zh-TW" i="1">
                          <a:latin typeface="Cambria Math" panose="02040503050406030204" pitchFamily="18" charset="0"/>
                        </a:rPr>
                        <m:t>𝑘𝑖𝑙𝑙</m:t>
                      </m:r>
                      <m:r>
                        <a:rPr lang="en-US" altLang="zh-TW" i="1">
                          <a:latin typeface="Cambria Math" panose="02040503050406030204" pitchFamily="18" charset="0"/>
                        </a:rPr>
                        <m:t>_</m:t>
                      </m:r>
                      <m:r>
                        <a:rPr lang="en-US" altLang="zh-TW" i="1">
                          <a:latin typeface="Cambria Math" panose="02040503050406030204" pitchFamily="18" charset="0"/>
                        </a:rPr>
                        <m:t>𝐸𝑛𝑑𝑜𝑟𝑒𝑠𝑒𝑚𝑒𝑛𝑡</m:t>
                      </m:r>
                      <m:r>
                        <a:rPr lang="en-US" altLang="zh-TW" i="1">
                          <a:latin typeface="Cambria Math" panose="02040503050406030204" pitchFamily="18" charset="0"/>
                        </a:rPr>
                        <m:t>_</m:t>
                      </m:r>
                      <m:r>
                        <a:rPr lang="en-US" altLang="zh-TW" i="1">
                          <a:latin typeface="Cambria Math" panose="02040503050406030204" pitchFamily="18" charset="0"/>
                        </a:rPr>
                        <m:t>𝑆𝑐𝑜𝑟𝑒</m:t>
                      </m:r>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𝑢</m:t>
                          </m:r>
                        </m:e>
                        <m:sub>
                          <m:r>
                            <a:rPr lang="en-US" altLang="zh-TW" i="1">
                              <a:latin typeface="Cambria Math" panose="02040503050406030204" pitchFamily="18" charset="0"/>
                            </a:rPr>
                            <m:t>𝑖</m:t>
                          </m:r>
                        </m:sub>
                      </m:sSub>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𝑐</m:t>
                          </m:r>
                        </m:e>
                        <m:sub>
                          <m:r>
                            <a:rPr lang="en-US" altLang="zh-TW" i="1">
                              <a:latin typeface="Cambria Math" panose="02040503050406030204" pitchFamily="18" charset="0"/>
                            </a:rPr>
                            <m:t>𝑗</m:t>
                          </m:r>
                        </m:sub>
                      </m:sSub>
                      <m:r>
                        <a:rPr lang="en-US" altLang="zh-TW" i="1">
                          <a:latin typeface="Cambria Math" panose="02040503050406030204" pitchFamily="18" charset="0"/>
                        </a:rPr>
                        <m:t>)</m:t>
                      </m:r>
                    </m:oMath>
                  </m:oMathPara>
                </a14:m>
                <a:endParaRPr lang="zh-TW" altLang="zh-TW" dirty="0"/>
              </a:p>
              <a:p>
                <a:endParaRPr lang="zh-TW" altLang="en-US" dirty="0"/>
              </a:p>
            </p:txBody>
          </p:sp>
        </mc:Choice>
        <mc:Fallback xmlns="">
          <p:sp>
            <p:nvSpPr>
              <p:cNvPr id="11" name="矩形 10">
                <a:extLst>
                  <a:ext uri="{FF2B5EF4-FFF2-40B4-BE49-F238E27FC236}">
                    <a16:creationId xmlns:a16="http://schemas.microsoft.com/office/drawing/2014/main" id="{5969AC0C-F598-46B1-AE9F-F3473C8EEC32}"/>
                  </a:ext>
                </a:extLst>
              </p:cNvPr>
              <p:cNvSpPr>
                <a:spLocks noRot="1" noChangeAspect="1" noMove="1" noResize="1" noEditPoints="1" noAdjustHandles="1" noChangeArrowheads="1" noChangeShapeType="1" noTextEdit="1"/>
              </p:cNvSpPr>
              <p:nvPr/>
            </p:nvSpPr>
            <p:spPr>
              <a:xfrm>
                <a:off x="318105" y="1916832"/>
                <a:ext cx="8363272" cy="1566583"/>
              </a:xfrm>
              <a:prstGeom prst="rect">
                <a:avLst/>
              </a:prstGeom>
              <a:blipFill>
                <a:blip r:embed="rId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5" name="矩形 4">
                <a:extLst>
                  <a:ext uri="{FF2B5EF4-FFF2-40B4-BE49-F238E27FC236}">
                    <a16:creationId xmlns:a16="http://schemas.microsoft.com/office/drawing/2014/main" id="{06E9FC88-97FF-4BC6-A31A-3E687D8EC127}"/>
                  </a:ext>
                </a:extLst>
              </p:cNvPr>
              <p:cNvSpPr/>
              <p:nvPr/>
            </p:nvSpPr>
            <p:spPr>
              <a:xfrm>
                <a:off x="161764" y="5188944"/>
                <a:ext cx="8820472" cy="760336"/>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r>
                        <a:rPr lang="en-US" altLang="zh-TW" b="0" i="1" smtClean="0">
                          <a:latin typeface="Cambria Math" panose="02040503050406030204" pitchFamily="18" charset="0"/>
                        </a:rPr>
                        <m:t>𝐶𝑜𝑢𝑟𝑠𝑒</m:t>
                      </m:r>
                      <m:r>
                        <a:rPr lang="en-US" altLang="zh-TW" b="0" i="1" smtClean="0">
                          <a:latin typeface="Cambria Math" panose="02040503050406030204" pitchFamily="18" charset="0"/>
                        </a:rPr>
                        <m:t>_</m:t>
                      </m:r>
                      <m:r>
                        <a:rPr lang="en-US" altLang="zh-TW" i="1" smtClean="0">
                          <a:latin typeface="Cambria Math" panose="02040503050406030204" pitchFamily="18" charset="0"/>
                        </a:rPr>
                        <m:t>𝑅𝑎</m:t>
                      </m:r>
                      <m:r>
                        <a:rPr lang="en-US" altLang="zh-TW" b="0" i="1" smtClean="0">
                          <a:latin typeface="Cambria Math" panose="02040503050406030204" pitchFamily="18" charset="0"/>
                        </a:rPr>
                        <m:t>𝑛</m:t>
                      </m:r>
                      <m:r>
                        <a:rPr lang="en-US" altLang="zh-TW" i="1">
                          <a:latin typeface="Cambria Math" panose="02040503050406030204" pitchFamily="18" charset="0"/>
                        </a:rPr>
                        <m:t>𝑘𝑆𝑐𝑜𝑟𝑒</m:t>
                      </m:r>
                      <m:r>
                        <a:rPr lang="en-US" altLang="zh-TW" b="0" i="1" smtClean="0">
                          <a:latin typeface="Cambria Math" panose="02040503050406030204" pitchFamily="18" charset="0"/>
                        </a:rPr>
                        <m:t>(</m:t>
                      </m:r>
                      <m:sSub>
                        <m:sSubPr>
                          <m:ctrlPr>
                            <a:rPr lang="zh-TW" altLang="zh-TW" i="1">
                              <a:latin typeface="Cambria Math" panose="02040503050406030204" pitchFamily="18" charset="0"/>
                            </a:rPr>
                          </m:ctrlPr>
                        </m:sSubPr>
                        <m:e>
                          <m:r>
                            <a:rPr lang="en-US" altLang="zh-TW" b="0" i="1" smtClean="0">
                              <a:latin typeface="Cambria Math" panose="02040503050406030204" pitchFamily="18" charset="0"/>
                            </a:rPr>
                            <m:t>𝑢</m:t>
                          </m:r>
                        </m:e>
                        <m:sub>
                          <m:r>
                            <a:rPr lang="en-US" altLang="zh-TW" i="1">
                              <a:latin typeface="Cambria Math" panose="02040503050406030204" pitchFamily="18" charset="0"/>
                            </a:rPr>
                            <m:t>𝑖</m:t>
                          </m:r>
                        </m:sub>
                      </m:sSub>
                      <m:r>
                        <a:rPr lang="en-US" altLang="zh-TW" b="0" i="1" smtClean="0">
                          <a:latin typeface="Cambria Math" panose="02040503050406030204" pitchFamily="18" charset="0"/>
                        </a:rPr>
                        <m:t>,</m:t>
                      </m:r>
                      <m:sSub>
                        <m:sSubPr>
                          <m:ctrlPr>
                            <a:rPr lang="zh-TW" altLang="zh-TW" i="1">
                              <a:latin typeface="Cambria Math" panose="02040503050406030204" pitchFamily="18" charset="0"/>
                            </a:rPr>
                          </m:ctrlPr>
                        </m:sSubPr>
                        <m:e>
                          <m:r>
                            <a:rPr lang="en-US" altLang="zh-TW" b="0" i="1" smtClean="0">
                              <a:latin typeface="Cambria Math" panose="02040503050406030204" pitchFamily="18" charset="0"/>
                            </a:rPr>
                            <m:t>𝑐</m:t>
                          </m:r>
                        </m:e>
                        <m:sub>
                          <m:r>
                            <a:rPr lang="en-US" altLang="zh-TW" b="0" i="1" smtClean="0">
                              <a:latin typeface="Cambria Math" panose="02040503050406030204" pitchFamily="18" charset="0"/>
                            </a:rPr>
                            <m:t>𝑗</m:t>
                          </m:r>
                        </m:sub>
                      </m:sSub>
                      <m:r>
                        <a:rPr lang="en-US" altLang="zh-TW" b="0" i="1" smtClean="0">
                          <a:latin typeface="Cambria Math" panose="02040503050406030204" pitchFamily="18" charset="0"/>
                        </a:rPr>
                        <m:t>)</m:t>
                      </m:r>
                      <m:r>
                        <a:rPr lang="en-US" altLang="zh-TW" i="1">
                          <a:latin typeface="Cambria Math" panose="02040503050406030204" pitchFamily="18" charset="0"/>
                        </a:rPr>
                        <m:t>=</m:t>
                      </m:r>
                    </m:oMath>
                  </m:oMathPara>
                </a14:m>
                <a:endParaRPr lang="zh-TW" altLang="en-US" dirty="0"/>
              </a:p>
              <a:p>
                <a14:m>
                  <m:oMath xmlns:m="http://schemas.openxmlformats.org/officeDocument/2006/math">
                    <m:r>
                      <a:rPr lang="zh-TW" altLang="en-US" i="1">
                        <a:latin typeface="Cambria Math" panose="02040503050406030204" pitchFamily="18" charset="0"/>
                      </a:rPr>
                      <m:t>𝛼</m:t>
                    </m:r>
                    <m:r>
                      <a:rPr lang="zh-TW" altLang="en-US" i="0">
                        <a:latin typeface="Cambria Math" panose="02040503050406030204" pitchFamily="18" charset="0"/>
                      </a:rPr>
                      <m:t>×</m:t>
                    </m:r>
                    <m:r>
                      <a:rPr lang="en-US" altLang="zh-TW" i="1">
                        <a:latin typeface="Cambria Math" panose="02040503050406030204" pitchFamily="18" charset="0"/>
                      </a:rPr>
                      <m:t>𝑃𝑟𝑒𝑓𝑒𝑟𝑒𝑛𝑐</m:t>
                    </m:r>
                    <m:sSub>
                      <m:sSubPr>
                        <m:ctrlPr>
                          <a:rPr lang="en-US" altLang="zh-TW" i="1">
                            <a:latin typeface="Cambria Math" panose="02040503050406030204" pitchFamily="18" charset="0"/>
                          </a:rPr>
                        </m:ctrlPr>
                      </m:sSubPr>
                      <m:e>
                        <m:r>
                          <a:rPr lang="en-US" altLang="zh-TW" i="1">
                            <a:latin typeface="Cambria Math" panose="02040503050406030204" pitchFamily="18" charset="0"/>
                          </a:rPr>
                          <m:t>𝑒</m:t>
                        </m:r>
                      </m:e>
                      <m:sub>
                        <m:r>
                          <a:rPr lang="en-US" altLang="zh-TW" i="1">
                            <a:latin typeface="Cambria Math" panose="02040503050406030204" pitchFamily="18" charset="0"/>
                          </a:rPr>
                          <m:t>𝑆𝑐𝑜𝑟𝑒</m:t>
                        </m:r>
                        <m:d>
                          <m:dPr>
                            <m:ctrlPr>
                              <a:rPr lang="en-US" altLang="zh-TW" i="1">
                                <a:latin typeface="Cambria Math" panose="02040503050406030204" pitchFamily="18" charset="0"/>
                              </a:rPr>
                            </m:ctrlPr>
                          </m:dPr>
                          <m:e>
                            <m:sSub>
                              <m:sSubPr>
                                <m:ctrlPr>
                                  <a:rPr lang="zh-TW" altLang="zh-TW" i="1">
                                    <a:latin typeface="Cambria Math" panose="02040503050406030204" pitchFamily="18" charset="0"/>
                                  </a:rPr>
                                </m:ctrlPr>
                              </m:sSubPr>
                              <m:e>
                                <m:r>
                                  <a:rPr lang="en-US" altLang="zh-TW" i="1">
                                    <a:latin typeface="Cambria Math" panose="02040503050406030204" pitchFamily="18" charset="0"/>
                                  </a:rPr>
                                  <m:t>𝑢</m:t>
                                </m:r>
                              </m:e>
                              <m:sub>
                                <m:r>
                                  <a:rPr lang="en-US" altLang="zh-TW" i="1">
                                    <a:latin typeface="Cambria Math" panose="02040503050406030204" pitchFamily="18" charset="0"/>
                                  </a:rPr>
                                  <m:t>𝑖</m:t>
                                </m:r>
                              </m:sub>
                            </m:sSub>
                            <m:r>
                              <a:rPr lang="en-US" altLang="zh-TW" i="1" smtClean="0">
                                <a:latin typeface="Cambria Math" panose="02040503050406030204" pitchFamily="18" charset="0"/>
                              </a:rPr>
                              <m:t>,</m:t>
                            </m:r>
                            <m:sSub>
                              <m:sSubPr>
                                <m:ctrlPr>
                                  <a:rPr lang="zh-TW" altLang="zh-TW" i="1" smtClean="0">
                                    <a:latin typeface="Cambria Math" panose="02040503050406030204" pitchFamily="18" charset="0"/>
                                  </a:rPr>
                                </m:ctrlPr>
                              </m:sSubPr>
                              <m:e>
                                <m:r>
                                  <a:rPr lang="en-US" altLang="zh-TW" i="1">
                                    <a:latin typeface="Cambria Math" panose="02040503050406030204" pitchFamily="18" charset="0"/>
                                  </a:rPr>
                                  <m:t>𝑐</m:t>
                                </m:r>
                              </m:e>
                              <m:sub>
                                <m:r>
                                  <a:rPr lang="en-US" altLang="zh-TW" i="1">
                                    <a:latin typeface="Cambria Math" panose="02040503050406030204" pitchFamily="18" charset="0"/>
                                  </a:rPr>
                                  <m:t>𝑗</m:t>
                                </m:r>
                              </m:sub>
                            </m:sSub>
                          </m:e>
                        </m:d>
                      </m:sub>
                    </m:sSub>
                    <m:r>
                      <a:rPr lang="zh-TW" altLang="en-US" i="0">
                        <a:latin typeface="Cambria Math" panose="02040503050406030204" pitchFamily="18" charset="0"/>
                      </a:rPr>
                      <m:t>+</m:t>
                    </m:r>
                    <m:r>
                      <a:rPr lang="zh-TW" altLang="en-US" i="1">
                        <a:latin typeface="Cambria Math" panose="02040503050406030204" pitchFamily="18" charset="0"/>
                      </a:rPr>
                      <m:t>𝛽</m:t>
                    </m:r>
                    <m:r>
                      <a:rPr lang="zh-TW" altLang="en-US">
                        <a:latin typeface="Cambria Math" panose="02040503050406030204" pitchFamily="18" charset="0"/>
                      </a:rPr>
                      <m:t>×</m:t>
                    </m:r>
                    <m:r>
                      <a:rPr lang="zh-TW" altLang="en-US" i="1">
                        <a:latin typeface="Cambria Math" panose="02040503050406030204" pitchFamily="18" charset="0"/>
                      </a:rPr>
                      <m:t>𝑇𝑎𝑔</m:t>
                    </m:r>
                    <m:r>
                      <m:rPr>
                        <m:lit/>
                      </m:rPr>
                      <a:rPr lang="zh-TW" altLang="en-US">
                        <a:latin typeface="Cambria Math" panose="02040503050406030204" pitchFamily="18" charset="0"/>
                      </a:rPr>
                      <m:t>_</m:t>
                    </m:r>
                    <m:r>
                      <a:rPr lang="zh-TW" altLang="en-US" i="1">
                        <a:latin typeface="Cambria Math" panose="02040503050406030204" pitchFamily="18" charset="0"/>
                      </a:rPr>
                      <m:t>𝑆𝑐𝑜𝑟𝑒</m:t>
                    </m:r>
                    <m:d>
                      <m:dPr>
                        <m:ctrlPr>
                          <a:rPr lang="en-US" altLang="zh-TW" i="1">
                            <a:latin typeface="Cambria Math" panose="02040503050406030204" pitchFamily="18" charset="0"/>
                          </a:rPr>
                        </m:ctrlPr>
                      </m:dPr>
                      <m:e>
                        <m:sSub>
                          <m:sSubPr>
                            <m:ctrlPr>
                              <a:rPr lang="zh-TW" altLang="zh-TW" i="1">
                                <a:latin typeface="Cambria Math" panose="02040503050406030204" pitchFamily="18" charset="0"/>
                              </a:rPr>
                            </m:ctrlPr>
                          </m:sSubPr>
                          <m:e>
                            <m:r>
                              <a:rPr lang="en-US" altLang="zh-TW" i="1">
                                <a:latin typeface="Cambria Math" panose="02040503050406030204" pitchFamily="18" charset="0"/>
                              </a:rPr>
                              <m:t>𝑢</m:t>
                            </m:r>
                          </m:e>
                          <m:sub>
                            <m:r>
                              <a:rPr lang="en-US" altLang="zh-TW" i="1">
                                <a:latin typeface="Cambria Math" panose="02040503050406030204" pitchFamily="18" charset="0"/>
                              </a:rPr>
                              <m:t>𝑖</m:t>
                            </m:r>
                          </m:sub>
                        </m:sSub>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𝑐</m:t>
                            </m:r>
                          </m:e>
                          <m:sub>
                            <m:r>
                              <a:rPr lang="en-US" altLang="zh-TW" i="1">
                                <a:latin typeface="Cambria Math" panose="02040503050406030204" pitchFamily="18" charset="0"/>
                              </a:rPr>
                              <m:t>𝑗</m:t>
                            </m:r>
                          </m:sub>
                        </m:sSub>
                      </m:e>
                    </m:d>
                    <m:r>
                      <a:rPr lang="zh-TW" altLang="en-US" i="0" smtClean="0">
                        <a:latin typeface="Cambria Math" panose="02040503050406030204" pitchFamily="18" charset="0"/>
                      </a:rPr>
                      <m:t>+</m:t>
                    </m:r>
                    <m:r>
                      <a:rPr lang="en-US" altLang="zh-TW" i="1">
                        <a:latin typeface="Cambria Math" panose="02040503050406030204" pitchFamily="18" charset="0"/>
                      </a:rPr>
                      <m:t>𝛾</m:t>
                    </m:r>
                    <m:r>
                      <a:rPr lang="en-US" altLang="zh-TW" i="1">
                        <a:latin typeface="Cambria Math" panose="02040503050406030204" pitchFamily="18" charset="0"/>
                      </a:rPr>
                      <m:t>×</m:t>
                    </m:r>
                    <m:r>
                      <a:rPr lang="en-US" altLang="zh-TW" b="0" i="1" smtClean="0">
                        <a:latin typeface="Cambria Math" panose="02040503050406030204" pitchFamily="18" charset="0"/>
                      </a:rPr>
                      <m:t>𝐶𝑜𝑢𝑟𝑠𝑒</m:t>
                    </m:r>
                    <m:r>
                      <a:rPr lang="zh-TW" altLang="en-US" i="1">
                        <a:latin typeface="Cambria Math" panose="02040503050406030204" pitchFamily="18" charset="0"/>
                      </a:rPr>
                      <m:t>𝐼𝑛𝑓𝑙𝑢𝑒𝑛𝑐𝑒</m:t>
                    </m:r>
                    <m:r>
                      <m:rPr>
                        <m:lit/>
                      </m:rPr>
                      <a:rPr lang="zh-TW" altLang="en-US">
                        <a:latin typeface="Cambria Math" panose="02040503050406030204" pitchFamily="18" charset="0"/>
                      </a:rPr>
                      <m:t>_</m:t>
                    </m:r>
                    <m:r>
                      <a:rPr lang="zh-TW" altLang="en-US" i="1">
                        <a:latin typeface="Cambria Math" panose="02040503050406030204" pitchFamily="18" charset="0"/>
                      </a:rPr>
                      <m:t>𝑆𝑐𝑜𝑟𝑒</m:t>
                    </m:r>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𝑐</m:t>
                        </m:r>
                      </m:e>
                      <m:sub>
                        <m:r>
                          <a:rPr lang="en-US" altLang="zh-TW" i="1">
                            <a:latin typeface="Cambria Math" panose="02040503050406030204" pitchFamily="18" charset="0"/>
                          </a:rPr>
                          <m:t>𝑗</m:t>
                        </m:r>
                      </m:sub>
                    </m:sSub>
                  </m:oMath>
                </a14:m>
                <a:r>
                  <a:rPr lang="en-US" altLang="zh-TW" dirty="0"/>
                  <a:t>)</a:t>
                </a:r>
                <a:endParaRPr lang="zh-TW" altLang="en-US" dirty="0"/>
              </a:p>
            </p:txBody>
          </p:sp>
        </mc:Choice>
        <mc:Fallback xmlns="">
          <p:sp>
            <p:nvSpPr>
              <p:cNvPr id="5" name="矩形 4">
                <a:extLst>
                  <a:ext uri="{FF2B5EF4-FFF2-40B4-BE49-F238E27FC236}">
                    <a16:creationId xmlns:a16="http://schemas.microsoft.com/office/drawing/2014/main" id="{06E9FC88-97FF-4BC6-A31A-3E687D8EC127}"/>
                  </a:ext>
                </a:extLst>
              </p:cNvPr>
              <p:cNvSpPr>
                <a:spLocks noRot="1" noChangeAspect="1" noMove="1" noResize="1" noEditPoints="1" noAdjustHandles="1" noChangeArrowheads="1" noChangeShapeType="1" noTextEdit="1"/>
              </p:cNvSpPr>
              <p:nvPr/>
            </p:nvSpPr>
            <p:spPr>
              <a:xfrm>
                <a:off x="161764" y="5188944"/>
                <a:ext cx="8820472" cy="760336"/>
              </a:xfrm>
              <a:prstGeom prst="rect">
                <a:avLst/>
              </a:prstGeom>
              <a:blipFill>
                <a:blip r:embed="rId4"/>
                <a:stretch>
                  <a:fillRect b="-1600"/>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7340473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419348" y="1116013"/>
            <a:ext cx="8305303" cy="5116512"/>
          </a:xfrm>
        </p:spPr>
        <p:txBody>
          <a:bodyPr/>
          <a:lstStyle/>
          <a:p>
            <a:r>
              <a:rPr lang="en-US" altLang="zh-TW" dirty="0"/>
              <a:t>Data Collections</a:t>
            </a:r>
          </a:p>
          <a:p>
            <a:pPr lvl="1"/>
            <a:r>
              <a:rPr lang="en-US" altLang="zh-TW" dirty="0"/>
              <a:t>Platform : </a:t>
            </a:r>
            <a:r>
              <a:rPr lang="en-US" altLang="zh-TW" dirty="0">
                <a:solidFill>
                  <a:srgbClr val="0000FF"/>
                </a:solidFill>
              </a:rPr>
              <a:t>LinkedIn</a:t>
            </a:r>
            <a:r>
              <a:rPr lang="en-US" altLang="zh-TW" dirty="0"/>
              <a:t> and </a:t>
            </a:r>
            <a:r>
              <a:rPr lang="en-US" altLang="zh-TW" dirty="0">
                <a:solidFill>
                  <a:srgbClr val="0000FF"/>
                </a:solidFill>
              </a:rPr>
              <a:t>LinkedIn Learning.</a:t>
            </a:r>
          </a:p>
          <a:p>
            <a:pPr lvl="1"/>
            <a:r>
              <a:rPr lang="en-US" altLang="zh-TW" dirty="0"/>
              <a:t>Crawl </a:t>
            </a:r>
            <a:r>
              <a:rPr lang="en-US" altLang="zh-TW" dirty="0">
                <a:solidFill>
                  <a:srgbClr val="0000FF"/>
                </a:solidFill>
              </a:rPr>
              <a:t>3019</a:t>
            </a:r>
            <a:r>
              <a:rPr lang="en-US" altLang="zh-TW" dirty="0"/>
              <a:t> user's profile data from LinkedIn and crawl </a:t>
            </a:r>
            <a:br>
              <a:rPr lang="en-US" altLang="zh-TW" dirty="0"/>
            </a:br>
            <a:r>
              <a:rPr lang="en-US" altLang="zh-TW" dirty="0">
                <a:solidFill>
                  <a:srgbClr val="0000FF"/>
                </a:solidFill>
              </a:rPr>
              <a:t>100</a:t>
            </a:r>
            <a:r>
              <a:rPr lang="en-US" altLang="zh-TW" dirty="0"/>
              <a:t>-course information from LinkedIn Learning.</a:t>
            </a:r>
          </a:p>
          <a:p>
            <a:r>
              <a:rPr lang="en-US" altLang="zh-TW" dirty="0"/>
              <a:t>Data Cleaning</a:t>
            </a:r>
          </a:p>
          <a:p>
            <a:pPr lvl="1"/>
            <a:r>
              <a:rPr lang="en-US" altLang="zh-TW" dirty="0"/>
              <a:t>Remove the missing value data and </a:t>
            </a:r>
            <a:r>
              <a:rPr lang="en-US" altLang="zh-TW" dirty="0">
                <a:solidFill>
                  <a:srgbClr val="0000FF"/>
                </a:solidFill>
              </a:rPr>
              <a:t>non-English</a:t>
            </a:r>
            <a:r>
              <a:rPr lang="en-US" altLang="zh-TW" dirty="0"/>
              <a:t> data.</a:t>
            </a:r>
          </a:p>
          <a:p>
            <a:pPr lvl="1"/>
            <a:r>
              <a:rPr lang="en-US" altLang="zh-TW" dirty="0"/>
              <a:t>Remove punctuation and duplicate values of the user’s profile.</a:t>
            </a:r>
          </a:p>
          <a:p>
            <a:pPr lvl="1"/>
            <a:r>
              <a:rPr lang="en-US" altLang="zh-TW" dirty="0"/>
              <a:t>Use Tokenize in NLTK to separate the text and use NLTK stop</a:t>
            </a:r>
            <a:r>
              <a:rPr lang="zh-TW" altLang="en-US" dirty="0"/>
              <a:t> </a:t>
            </a:r>
            <a:r>
              <a:rPr lang="en-US" altLang="zh-TW" dirty="0"/>
              <a:t>words to remove these stop</a:t>
            </a:r>
            <a:r>
              <a:rPr lang="zh-TW" altLang="en-US" dirty="0"/>
              <a:t> </a:t>
            </a:r>
            <a:r>
              <a:rPr lang="en-US" altLang="zh-TW" dirty="0"/>
              <a:t>words.</a:t>
            </a:r>
            <a:endParaRPr lang="en-GB" altLang="zh-TW" dirty="0"/>
          </a:p>
          <a:p>
            <a:r>
              <a:rPr lang="en-US" altLang="zh-TW" dirty="0"/>
              <a:t>Data Extraction</a:t>
            </a:r>
          </a:p>
          <a:p>
            <a:pPr lvl="1"/>
            <a:r>
              <a:rPr lang="en-US" altLang="zh-TW" dirty="0"/>
              <a:t>For user data: </a:t>
            </a:r>
            <a:r>
              <a:rPr lang="en-US" altLang="zh-TW" dirty="0">
                <a:solidFill>
                  <a:srgbClr val="0000FF"/>
                </a:solidFill>
              </a:rPr>
              <a:t>past work experience, skill list, the company that the user follows</a:t>
            </a:r>
            <a:r>
              <a:rPr lang="en-US" altLang="zh-TW" dirty="0"/>
              <a:t>.</a:t>
            </a:r>
          </a:p>
          <a:p>
            <a:pPr lvl="1"/>
            <a:r>
              <a:rPr lang="en-US" altLang="zh-TW" dirty="0"/>
              <a:t>For course data: </a:t>
            </a:r>
            <a:r>
              <a:rPr lang="en-US" altLang="zh-TW" dirty="0">
                <a:solidFill>
                  <a:srgbClr val="0000FF"/>
                </a:solidFill>
              </a:rPr>
              <a:t>course description, course covered skills, number of likes, number of students, and course comments</a:t>
            </a:r>
            <a:r>
              <a:rPr lang="en-US" altLang="zh-TW" dirty="0"/>
              <a:t>.</a:t>
            </a:r>
          </a:p>
        </p:txBody>
      </p:sp>
      <p:sp>
        <p:nvSpPr>
          <p:cNvPr id="2" name="標題 1"/>
          <p:cNvSpPr>
            <a:spLocks noGrp="1"/>
          </p:cNvSpPr>
          <p:nvPr>
            <p:ph type="title"/>
          </p:nvPr>
        </p:nvSpPr>
        <p:spPr>
          <a:xfrm>
            <a:off x="0" y="-26988"/>
            <a:ext cx="9144000" cy="1143001"/>
          </a:xfrm>
        </p:spPr>
        <p:txBody>
          <a:bodyPr/>
          <a:lstStyle/>
          <a:p>
            <a:pPr lvl="1"/>
            <a:r>
              <a:rPr lang="en-US" altLang="zh-TW" b="1" dirty="0">
                <a:solidFill>
                  <a:srgbClr val="2907A5"/>
                </a:solidFill>
                <a:latin typeface="Arial"/>
                <a:ea typeface="標楷體"/>
                <a:cs typeface="+mj-cs"/>
              </a:rPr>
              <a:t>Data Preparation Module</a:t>
            </a:r>
            <a:endParaRPr lang="zh-TW" altLang="zh-TW" b="1" dirty="0">
              <a:solidFill>
                <a:srgbClr val="2907A5"/>
              </a:solidFill>
              <a:latin typeface="Arial"/>
              <a:ea typeface="標楷體"/>
              <a:cs typeface="+mj-cs"/>
            </a:endParaRPr>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19</a:t>
            </a:fld>
            <a:endParaRPr lang="en-US" altLang="zh-TW" dirty="0"/>
          </a:p>
        </p:txBody>
      </p:sp>
    </p:spTree>
    <p:extLst>
      <p:ext uri="{BB962C8B-B14F-4D97-AF65-F5344CB8AC3E}">
        <p14:creationId xmlns:p14="http://schemas.microsoft.com/office/powerpoint/2010/main" val="3151649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標題 1"/>
          <p:cNvSpPr>
            <a:spLocks noGrp="1"/>
          </p:cNvSpPr>
          <p:nvPr>
            <p:ph type="title"/>
          </p:nvPr>
        </p:nvSpPr>
        <p:spPr/>
        <p:txBody>
          <a:bodyPr/>
          <a:lstStyle/>
          <a:p>
            <a:r>
              <a:rPr lang="en-US" altLang="zh-TW" dirty="0"/>
              <a:t>Background</a:t>
            </a:r>
            <a:endParaRPr lang="zh-TW" altLang="en-US" dirty="0"/>
          </a:p>
        </p:txBody>
      </p:sp>
      <p:sp>
        <p:nvSpPr>
          <p:cNvPr id="10244"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38140392-D36C-41A5-B595-8B39E2EB7C0A}" type="slidenum">
              <a:rPr kumimoji="0" lang="en-US" altLang="zh-TW" sz="1400" smtClean="0">
                <a:ea typeface="新細明體" panose="02020500000000000000" pitchFamily="18" charset="-120"/>
              </a:rPr>
              <a:pPr>
                <a:spcBef>
                  <a:spcPct val="0"/>
                </a:spcBef>
                <a:buFontTx/>
                <a:buNone/>
              </a:pPr>
              <a:t>2</a:t>
            </a:fld>
            <a:endParaRPr kumimoji="0" lang="en-US" altLang="zh-TW" sz="1400" dirty="0">
              <a:ea typeface="新細明體" panose="02020500000000000000" pitchFamily="18" charset="-120"/>
            </a:endParaRPr>
          </a:p>
        </p:txBody>
      </p:sp>
      <p:sp>
        <p:nvSpPr>
          <p:cNvPr id="4" name="內容版面配置區 1"/>
          <p:cNvSpPr>
            <a:spLocks noGrp="1"/>
          </p:cNvSpPr>
          <p:nvPr>
            <p:ph idx="1"/>
          </p:nvPr>
        </p:nvSpPr>
        <p:spPr>
          <a:xfrm>
            <a:off x="457200" y="1196975"/>
            <a:ext cx="8579296" cy="4896321"/>
          </a:xfrm>
        </p:spPr>
        <p:txBody>
          <a:bodyPr/>
          <a:lstStyle/>
          <a:p>
            <a:r>
              <a:rPr lang="en-US" altLang="zh-TW" dirty="0"/>
              <a:t>The transformation of knowledge acquisition.</a:t>
            </a:r>
          </a:p>
          <a:p>
            <a:pPr lvl="1"/>
            <a:r>
              <a:rPr lang="en-US" altLang="zh-TW" dirty="0"/>
              <a:t>MOOC‘s excellent functions, flexibility, and ultimate accessibility can meet the needs of learners and spread to the world.</a:t>
            </a:r>
            <a:br>
              <a:rPr lang="en-US" altLang="zh-TW" dirty="0"/>
            </a:br>
            <a:r>
              <a:rPr lang="en-US" altLang="zh-TW" sz="1600" dirty="0">
                <a:solidFill>
                  <a:schemeClr val="bg1">
                    <a:lumMod val="65000"/>
                  </a:schemeClr>
                </a:solidFill>
              </a:rPr>
              <a:t>(</a:t>
            </a:r>
            <a:r>
              <a:rPr lang="en-US" altLang="zh-TW" sz="1600" dirty="0" err="1">
                <a:solidFill>
                  <a:schemeClr val="bg1">
                    <a:lumMod val="65000"/>
                  </a:schemeClr>
                </a:solidFill>
              </a:rPr>
              <a:t>Azhari</a:t>
            </a:r>
            <a:r>
              <a:rPr lang="en-US" altLang="zh-TW" sz="1600" dirty="0">
                <a:solidFill>
                  <a:schemeClr val="bg1">
                    <a:lumMod val="65000"/>
                  </a:schemeClr>
                </a:solidFill>
              </a:rPr>
              <a:t> &amp; Ming, 2015)</a:t>
            </a:r>
          </a:p>
          <a:p>
            <a:pPr lvl="1"/>
            <a:r>
              <a:rPr lang="en-US" altLang="zh-TW" dirty="0"/>
              <a:t>Coursera’s learners have increased from 45 million in 2019 to 75 million in 2020. The proportion of users has increased by 66%. </a:t>
            </a:r>
            <a:br>
              <a:rPr lang="en-US" altLang="zh-TW" dirty="0"/>
            </a:br>
            <a:r>
              <a:rPr lang="en-US" altLang="zh-TW" dirty="0"/>
              <a:t>(</a:t>
            </a:r>
            <a:r>
              <a:rPr lang="en-US" altLang="zh-TW" dirty="0" err="1"/>
              <a:t>Zalani</a:t>
            </a:r>
            <a:r>
              <a:rPr lang="en-US" altLang="zh-TW" dirty="0"/>
              <a:t>, 2021)</a:t>
            </a:r>
          </a:p>
          <a:p>
            <a:r>
              <a:rPr lang="en-US" altLang="zh-TW" dirty="0"/>
              <a:t>The rapid development of MOOC</a:t>
            </a:r>
          </a:p>
          <a:p>
            <a:pPr lvl="1"/>
            <a:r>
              <a:rPr lang="en-US" altLang="zh-TW" dirty="0">
                <a:solidFill>
                  <a:srgbClr val="0000FF"/>
                </a:solidFill>
              </a:rPr>
              <a:t>33%</a:t>
            </a:r>
            <a:r>
              <a:rPr lang="en-US" altLang="zh-TW" dirty="0"/>
              <a:t> of learners find new jobs by completing MOOC courses.</a:t>
            </a:r>
            <a:br>
              <a:rPr lang="en-US" altLang="zh-TW" dirty="0"/>
            </a:br>
            <a:r>
              <a:rPr lang="en-US" altLang="zh-TW" sz="1600" dirty="0">
                <a:solidFill>
                  <a:schemeClr val="bg1">
                    <a:lumMod val="65000"/>
                  </a:schemeClr>
                </a:solidFill>
              </a:rPr>
              <a:t>(</a:t>
            </a:r>
            <a:r>
              <a:rPr lang="en-US" altLang="zh-TW" sz="1600" dirty="0" err="1">
                <a:solidFill>
                  <a:schemeClr val="bg1">
                    <a:lumMod val="65000"/>
                  </a:schemeClr>
                </a:solidFill>
              </a:rPr>
              <a:t>Zhenghao</a:t>
            </a:r>
            <a:r>
              <a:rPr lang="en-US" altLang="zh-TW" sz="1600" dirty="0">
                <a:solidFill>
                  <a:schemeClr val="bg1">
                    <a:lumMod val="65000"/>
                  </a:schemeClr>
                </a:solidFill>
              </a:rPr>
              <a:t>, 2015)</a:t>
            </a:r>
          </a:p>
          <a:p>
            <a:pPr lvl="1"/>
            <a:r>
              <a:rPr lang="en-US" altLang="zh-TW" dirty="0"/>
              <a:t>The usefulness and usability of the skills determine the learning and continuity of these skills . </a:t>
            </a:r>
            <a:r>
              <a:rPr lang="en-US" altLang="zh-TW" sz="1600" dirty="0">
                <a:solidFill>
                  <a:schemeClr val="bg1">
                    <a:lumMod val="65000"/>
                  </a:schemeClr>
                </a:solidFill>
              </a:rPr>
              <a:t>(</a:t>
            </a:r>
            <a:r>
              <a:rPr lang="en-US" altLang="zh-TW" sz="1600" dirty="0" err="1">
                <a:solidFill>
                  <a:schemeClr val="bg1">
                    <a:lumMod val="65000"/>
                  </a:schemeClr>
                </a:solidFill>
              </a:rPr>
              <a:t>Panigrahi</a:t>
            </a:r>
            <a:r>
              <a:rPr lang="zh-TW" altLang="en-US" sz="1600" dirty="0">
                <a:solidFill>
                  <a:schemeClr val="bg1">
                    <a:lumMod val="65000"/>
                  </a:schemeClr>
                </a:solidFill>
              </a:rPr>
              <a:t> </a:t>
            </a:r>
            <a:r>
              <a:rPr lang="en-US" altLang="zh-TW" sz="1600" dirty="0">
                <a:solidFill>
                  <a:schemeClr val="bg1">
                    <a:lumMod val="65000"/>
                  </a:schemeClr>
                </a:solidFill>
              </a:rPr>
              <a:t>et al., 2018)</a:t>
            </a:r>
          </a:p>
          <a:p>
            <a:pPr lvl="1"/>
            <a:endParaRPr lang="en-US" altLang="zh-TW" sz="1600" dirty="0">
              <a:solidFill>
                <a:schemeClr val="bg1">
                  <a:lumMod val="65000"/>
                </a:schemeClr>
              </a:solidFill>
            </a:endParaRPr>
          </a:p>
        </p:txBody>
      </p:sp>
    </p:spTree>
    <p:extLst>
      <p:ext uri="{BB962C8B-B14F-4D97-AF65-F5344CB8AC3E}">
        <p14:creationId xmlns:p14="http://schemas.microsoft.com/office/powerpoint/2010/main" val="12676012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419348" y="1116013"/>
            <a:ext cx="8305303" cy="5116512"/>
          </a:xfrm>
        </p:spPr>
        <p:txBody>
          <a:bodyPr/>
          <a:lstStyle/>
          <a:p>
            <a:r>
              <a:rPr lang="en-US" altLang="zh-TW" dirty="0"/>
              <a:t>Course Data</a:t>
            </a:r>
          </a:p>
          <a:p>
            <a:endParaRPr lang="en-US" altLang="zh-TW" dirty="0"/>
          </a:p>
        </p:txBody>
      </p:sp>
      <p:sp>
        <p:nvSpPr>
          <p:cNvPr id="2" name="標題 1"/>
          <p:cNvSpPr>
            <a:spLocks noGrp="1"/>
          </p:cNvSpPr>
          <p:nvPr>
            <p:ph type="title"/>
          </p:nvPr>
        </p:nvSpPr>
        <p:spPr>
          <a:xfrm>
            <a:off x="0" y="-26988"/>
            <a:ext cx="9144000" cy="1143001"/>
          </a:xfrm>
        </p:spPr>
        <p:txBody>
          <a:bodyPr/>
          <a:lstStyle/>
          <a:p>
            <a:pPr lvl="1"/>
            <a:r>
              <a:rPr lang="en-US" altLang="zh-TW" b="1" dirty="0">
                <a:solidFill>
                  <a:srgbClr val="2907A5"/>
                </a:solidFill>
                <a:latin typeface="Arial"/>
                <a:ea typeface="標楷體"/>
                <a:cs typeface="+mj-cs"/>
              </a:rPr>
              <a:t>Data Preparation Module</a:t>
            </a:r>
            <a:endParaRPr lang="zh-TW" altLang="zh-TW" b="1" dirty="0">
              <a:solidFill>
                <a:srgbClr val="2907A5"/>
              </a:solidFill>
              <a:latin typeface="Arial"/>
              <a:ea typeface="標楷體"/>
              <a:cs typeface="+mj-cs"/>
            </a:endParaRPr>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20</a:t>
            </a:fld>
            <a:endParaRPr lang="en-US" altLang="zh-TW" dirty="0"/>
          </a:p>
        </p:txBody>
      </p:sp>
      <p:graphicFrame>
        <p:nvGraphicFramePr>
          <p:cNvPr id="5" name="表格 4">
            <a:extLst>
              <a:ext uri="{FF2B5EF4-FFF2-40B4-BE49-F238E27FC236}">
                <a16:creationId xmlns:a16="http://schemas.microsoft.com/office/drawing/2014/main" id="{D53D1E45-A1F0-41C8-A83E-4BC407448C7F}"/>
              </a:ext>
            </a:extLst>
          </p:cNvPr>
          <p:cNvGraphicFramePr>
            <a:graphicFrameLocks noGrp="1"/>
          </p:cNvGraphicFramePr>
          <p:nvPr>
            <p:extLst>
              <p:ext uri="{D42A27DB-BD31-4B8C-83A1-F6EECF244321}">
                <p14:modId xmlns:p14="http://schemas.microsoft.com/office/powerpoint/2010/main" val="1959609401"/>
              </p:ext>
            </p:extLst>
          </p:nvPr>
        </p:nvGraphicFramePr>
        <p:xfrm>
          <a:off x="371437" y="1886245"/>
          <a:ext cx="8401124" cy="3630711"/>
        </p:xfrm>
        <a:graphic>
          <a:graphicData uri="http://schemas.openxmlformats.org/drawingml/2006/table">
            <a:tbl>
              <a:tblPr firstRow="1" firstCol="1" bandRow="1">
                <a:tableStyleId>{3B4B98B0-60AC-42C2-AFA5-B58CD77FA1E5}</a:tableStyleId>
              </a:tblPr>
              <a:tblGrid>
                <a:gridCol w="1260790">
                  <a:extLst>
                    <a:ext uri="{9D8B030D-6E8A-4147-A177-3AD203B41FA5}">
                      <a16:colId xmlns:a16="http://schemas.microsoft.com/office/drawing/2014/main" val="3178313610"/>
                    </a:ext>
                  </a:extLst>
                </a:gridCol>
                <a:gridCol w="1729165">
                  <a:extLst>
                    <a:ext uri="{9D8B030D-6E8A-4147-A177-3AD203B41FA5}">
                      <a16:colId xmlns:a16="http://schemas.microsoft.com/office/drawing/2014/main" val="2296757165"/>
                    </a:ext>
                  </a:extLst>
                </a:gridCol>
                <a:gridCol w="1388877">
                  <a:extLst>
                    <a:ext uri="{9D8B030D-6E8A-4147-A177-3AD203B41FA5}">
                      <a16:colId xmlns:a16="http://schemas.microsoft.com/office/drawing/2014/main" val="842882611"/>
                    </a:ext>
                  </a:extLst>
                </a:gridCol>
                <a:gridCol w="1861075">
                  <a:extLst>
                    <a:ext uri="{9D8B030D-6E8A-4147-A177-3AD203B41FA5}">
                      <a16:colId xmlns:a16="http://schemas.microsoft.com/office/drawing/2014/main" val="3178036434"/>
                    </a:ext>
                  </a:extLst>
                </a:gridCol>
                <a:gridCol w="2161217">
                  <a:extLst>
                    <a:ext uri="{9D8B030D-6E8A-4147-A177-3AD203B41FA5}">
                      <a16:colId xmlns:a16="http://schemas.microsoft.com/office/drawing/2014/main" val="129905549"/>
                    </a:ext>
                  </a:extLst>
                </a:gridCol>
              </a:tblGrid>
              <a:tr h="421137">
                <a:tc>
                  <a:txBody>
                    <a:bodyPr/>
                    <a:lstStyle/>
                    <a:p>
                      <a:pPr algn="ctr">
                        <a:spcAft>
                          <a:spcPts val="0"/>
                        </a:spcAft>
                      </a:pPr>
                      <a:r>
                        <a:rPr lang="en-US" sz="1400" b="0" kern="0" dirty="0">
                          <a:effectLst/>
                        </a:rPr>
                        <a:t>No.</a:t>
                      </a:r>
                      <a:endParaRPr lang="zh-TW" sz="1400" b="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tabLst>
                          <a:tab pos="1614170" algn="l"/>
                          <a:tab pos="2120900" algn="ctr"/>
                        </a:tabLst>
                      </a:pPr>
                      <a:r>
                        <a:rPr lang="en-US" sz="1400" b="0" kern="0" dirty="0">
                          <a:effectLst/>
                        </a:rPr>
                        <a:t>Number of learners</a:t>
                      </a:r>
                      <a:endParaRPr lang="zh-TW" sz="1400" b="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tabLst>
                          <a:tab pos="1614170" algn="l"/>
                          <a:tab pos="2120900" algn="ctr"/>
                        </a:tabLst>
                      </a:pPr>
                      <a:r>
                        <a:rPr lang="en-US" sz="1400" b="0" kern="0" dirty="0">
                          <a:effectLst/>
                        </a:rPr>
                        <a:t>Number of like</a:t>
                      </a:r>
                      <a:endParaRPr lang="zh-TW" sz="1400" b="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tabLst>
                          <a:tab pos="1614170" algn="l"/>
                          <a:tab pos="2120900" algn="ctr"/>
                        </a:tabLst>
                      </a:pPr>
                      <a:r>
                        <a:rPr lang="en-US" sz="1400" b="0" kern="0" dirty="0">
                          <a:effectLst/>
                        </a:rPr>
                        <a:t>Number of comments</a:t>
                      </a:r>
                      <a:endParaRPr lang="zh-TW" sz="1400" b="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tabLst>
                          <a:tab pos="428625" algn="l"/>
                          <a:tab pos="1614170" algn="l"/>
                          <a:tab pos="2120900" algn="ctr"/>
                        </a:tabLst>
                      </a:pPr>
                      <a:r>
                        <a:rPr lang="en-US" sz="1400" b="0" kern="0" dirty="0">
                          <a:effectLst/>
                        </a:rPr>
                        <a:t>Course covered skills</a:t>
                      </a:r>
                      <a:endParaRPr lang="zh-TW" sz="1400" b="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extLst>
                  <a:ext uri="{0D108BD9-81ED-4DB2-BD59-A6C34878D82A}">
                    <a16:rowId xmlns:a16="http://schemas.microsoft.com/office/drawing/2014/main" val="2164179623"/>
                  </a:ext>
                </a:extLst>
              </a:tr>
              <a:tr h="324627">
                <a:tc>
                  <a:txBody>
                    <a:bodyPr/>
                    <a:lstStyle/>
                    <a:p>
                      <a:pPr algn="ctr">
                        <a:spcAft>
                          <a:spcPts val="0"/>
                        </a:spcAft>
                        <a:tabLst>
                          <a:tab pos="1614170" algn="l"/>
                          <a:tab pos="2120900" algn="ctr"/>
                        </a:tabLst>
                      </a:pPr>
                      <a:r>
                        <a:rPr lang="en-US" sz="1400" b="0" kern="0" dirty="0">
                          <a:effectLst/>
                        </a:rPr>
                        <a:t>Course #1</a:t>
                      </a:r>
                      <a:endParaRPr lang="zh-TW" sz="1400" b="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b="0" kern="0" dirty="0">
                          <a:effectLst/>
                        </a:rPr>
                        <a:t>732242</a:t>
                      </a:r>
                      <a:endParaRPr lang="zh-TW" sz="1400" b="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b="0" kern="0">
                          <a:effectLst/>
                        </a:rPr>
                        <a:t>26955</a:t>
                      </a:r>
                      <a:endParaRPr lang="zh-TW" sz="1400" b="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b="0" kern="0">
                          <a:effectLst/>
                        </a:rPr>
                        <a:t>806</a:t>
                      </a:r>
                      <a:endParaRPr lang="zh-TW" sz="1400" b="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b="0" kern="100">
                          <a:effectLst/>
                        </a:rPr>
                        <a:t>Microsoft Excel, Spreadsheets</a:t>
                      </a:r>
                      <a:endParaRPr lang="zh-TW" sz="1400" b="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707538940"/>
                  </a:ext>
                </a:extLst>
              </a:tr>
              <a:tr h="324627">
                <a:tc>
                  <a:txBody>
                    <a:bodyPr/>
                    <a:lstStyle/>
                    <a:p>
                      <a:pPr algn="ctr">
                        <a:spcAft>
                          <a:spcPts val="0"/>
                        </a:spcAft>
                        <a:tabLst>
                          <a:tab pos="1614170" algn="l"/>
                          <a:tab pos="2120900" algn="ctr"/>
                        </a:tabLst>
                      </a:pPr>
                      <a:r>
                        <a:rPr lang="en-US" sz="1400" b="0" kern="0">
                          <a:effectLst/>
                        </a:rPr>
                        <a:t>Course #2</a:t>
                      </a:r>
                      <a:endParaRPr lang="zh-TW" sz="1400" b="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b="0" kern="0">
                          <a:effectLst/>
                        </a:rPr>
                        <a:t>879781</a:t>
                      </a:r>
                      <a:endParaRPr lang="zh-TW" sz="1400" b="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b="0" kern="0">
                          <a:effectLst/>
                        </a:rPr>
                        <a:t>39529</a:t>
                      </a:r>
                      <a:endParaRPr lang="zh-TW" sz="1400" b="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b="0" kern="0">
                          <a:effectLst/>
                        </a:rPr>
                        <a:t>348</a:t>
                      </a:r>
                      <a:endParaRPr lang="zh-TW" sz="1400" b="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b="0" kern="100">
                          <a:effectLst/>
                        </a:rPr>
                        <a:t>Communication, Public Speaking</a:t>
                      </a:r>
                      <a:endParaRPr lang="zh-TW" sz="1400" b="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996713107"/>
                  </a:ext>
                </a:extLst>
              </a:tr>
              <a:tr h="473779">
                <a:tc>
                  <a:txBody>
                    <a:bodyPr/>
                    <a:lstStyle/>
                    <a:p>
                      <a:pPr algn="ctr">
                        <a:spcAft>
                          <a:spcPts val="0"/>
                        </a:spcAft>
                        <a:tabLst>
                          <a:tab pos="1614170" algn="l"/>
                          <a:tab pos="2120900" algn="ctr"/>
                        </a:tabLst>
                      </a:pPr>
                      <a:r>
                        <a:rPr lang="en-US" sz="1400" b="0" kern="0">
                          <a:effectLst/>
                        </a:rPr>
                        <a:t>Course #3</a:t>
                      </a:r>
                      <a:endParaRPr lang="zh-TW" sz="1400" b="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b="0" kern="0">
                          <a:effectLst/>
                        </a:rPr>
                        <a:t>825031</a:t>
                      </a:r>
                      <a:endParaRPr lang="zh-TW" sz="1400" b="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b="0" kern="0" dirty="0">
                          <a:effectLst/>
                        </a:rPr>
                        <a:t>37223</a:t>
                      </a:r>
                      <a:endParaRPr lang="zh-TW" sz="1400" b="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b="0" kern="0">
                          <a:effectLst/>
                        </a:rPr>
                        <a:t>241</a:t>
                      </a:r>
                      <a:endParaRPr lang="zh-TW" sz="1400" b="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b="0" kern="100">
                          <a:effectLst/>
                        </a:rPr>
                        <a:t>Interpersonal Communication, Teamwork,</a:t>
                      </a:r>
                      <a:endParaRPr lang="zh-TW" sz="1400" b="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827231330"/>
                  </a:ext>
                </a:extLst>
              </a:tr>
              <a:tr h="324627">
                <a:tc>
                  <a:txBody>
                    <a:bodyPr/>
                    <a:lstStyle/>
                    <a:p>
                      <a:pPr algn="ctr">
                        <a:spcAft>
                          <a:spcPts val="0"/>
                        </a:spcAft>
                        <a:tabLst>
                          <a:tab pos="1614170" algn="l"/>
                          <a:tab pos="2120900" algn="ctr"/>
                        </a:tabLst>
                      </a:pPr>
                      <a:r>
                        <a:rPr lang="en-US" sz="1400" b="0" kern="0">
                          <a:effectLst/>
                        </a:rPr>
                        <a:t>Course #4</a:t>
                      </a:r>
                      <a:endParaRPr lang="zh-TW" sz="1400" b="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b="0" kern="0">
                          <a:effectLst/>
                        </a:rPr>
                        <a:t>538157</a:t>
                      </a:r>
                      <a:endParaRPr lang="zh-TW" sz="1400" b="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b="0" kern="0">
                          <a:effectLst/>
                        </a:rPr>
                        <a:t>20412</a:t>
                      </a:r>
                      <a:endParaRPr lang="zh-TW" sz="1400" b="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b="0" kern="0">
                          <a:effectLst/>
                        </a:rPr>
                        <a:t>706</a:t>
                      </a:r>
                      <a:endParaRPr lang="zh-TW" sz="1400" b="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b="0" kern="100">
                          <a:effectLst/>
                        </a:rPr>
                        <a:t>Time Management</a:t>
                      </a:r>
                      <a:endParaRPr lang="zh-TW" sz="1400" b="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extLst>
                  <a:ext uri="{0D108BD9-81ED-4DB2-BD59-A6C34878D82A}">
                    <a16:rowId xmlns:a16="http://schemas.microsoft.com/office/drawing/2014/main" val="2417122562"/>
                  </a:ext>
                </a:extLst>
              </a:tr>
              <a:tr h="473779">
                <a:tc>
                  <a:txBody>
                    <a:bodyPr/>
                    <a:lstStyle/>
                    <a:p>
                      <a:pPr algn="ctr">
                        <a:spcAft>
                          <a:spcPts val="0"/>
                        </a:spcAft>
                        <a:tabLst>
                          <a:tab pos="1614170" algn="l"/>
                          <a:tab pos="2120900" algn="ctr"/>
                        </a:tabLst>
                      </a:pPr>
                      <a:r>
                        <a:rPr lang="en-US" sz="1400" b="0" kern="0">
                          <a:effectLst/>
                        </a:rPr>
                        <a:t>Course #5</a:t>
                      </a:r>
                      <a:endParaRPr lang="zh-TW" sz="1400" b="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b="0" kern="0" dirty="0">
                          <a:effectLst/>
                        </a:rPr>
                        <a:t>181214</a:t>
                      </a:r>
                      <a:endParaRPr lang="zh-TW" sz="1400" b="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b="0" kern="0">
                          <a:effectLst/>
                        </a:rPr>
                        <a:t>14770</a:t>
                      </a:r>
                      <a:endParaRPr lang="zh-TW" sz="1400" b="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b="0" kern="0">
                          <a:effectLst/>
                        </a:rPr>
                        <a:t>251</a:t>
                      </a:r>
                      <a:endParaRPr lang="zh-TW" sz="1400" b="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b="0" kern="100" dirty="0">
                          <a:effectLst/>
                        </a:rPr>
                        <a:t>Advertising, B2B Marketing, Enterprise Management</a:t>
                      </a:r>
                      <a:endParaRPr lang="zh-TW" sz="1400" b="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850918323"/>
                  </a:ext>
                </a:extLst>
              </a:tr>
              <a:tr h="324627">
                <a:tc>
                  <a:txBody>
                    <a:bodyPr/>
                    <a:lstStyle/>
                    <a:p>
                      <a:pPr algn="ctr">
                        <a:spcAft>
                          <a:spcPts val="0"/>
                        </a:spcAft>
                        <a:tabLst>
                          <a:tab pos="1614170" algn="l"/>
                          <a:tab pos="2120900" algn="ctr"/>
                        </a:tabLst>
                      </a:pPr>
                      <a:r>
                        <a:rPr lang="en-US" sz="1400" b="0" kern="0">
                          <a:effectLst/>
                        </a:rPr>
                        <a:t>Course #6</a:t>
                      </a:r>
                      <a:endParaRPr lang="zh-TW" sz="1400" b="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b="0" kern="0">
                          <a:effectLst/>
                        </a:rPr>
                        <a:t>254613</a:t>
                      </a:r>
                      <a:endParaRPr lang="zh-TW" sz="1400" b="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b="0" kern="0">
                          <a:effectLst/>
                        </a:rPr>
                        <a:t>20119</a:t>
                      </a:r>
                      <a:endParaRPr lang="zh-TW" sz="1400" b="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b="0" kern="0">
                          <a:effectLst/>
                        </a:rPr>
                        <a:t>809</a:t>
                      </a:r>
                      <a:endParaRPr lang="zh-TW" sz="1400" b="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b="0" kern="100">
                          <a:effectLst/>
                        </a:rPr>
                        <a:t>Python (Programming Language), Programming</a:t>
                      </a:r>
                      <a:endParaRPr lang="zh-TW" sz="1400" b="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extLst>
                  <a:ext uri="{0D108BD9-81ED-4DB2-BD59-A6C34878D82A}">
                    <a16:rowId xmlns:a16="http://schemas.microsoft.com/office/drawing/2014/main" val="4250542854"/>
                  </a:ext>
                </a:extLst>
              </a:tr>
              <a:tr h="324627">
                <a:tc>
                  <a:txBody>
                    <a:bodyPr/>
                    <a:lstStyle/>
                    <a:p>
                      <a:pPr algn="ctr">
                        <a:spcAft>
                          <a:spcPts val="0"/>
                        </a:spcAft>
                        <a:tabLst>
                          <a:tab pos="1614170" algn="l"/>
                          <a:tab pos="2120900" algn="ctr"/>
                        </a:tabLst>
                      </a:pPr>
                      <a:r>
                        <a:rPr lang="en-US" sz="1400" b="0" kern="0" dirty="0">
                          <a:effectLst/>
                        </a:rPr>
                        <a:t>Course #7</a:t>
                      </a:r>
                      <a:endParaRPr lang="zh-TW" sz="1400" b="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b="0" kern="0">
                          <a:effectLst/>
                        </a:rPr>
                        <a:t>3573142</a:t>
                      </a:r>
                      <a:endParaRPr lang="zh-TW" sz="1400" b="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b="0" kern="0">
                          <a:effectLst/>
                        </a:rPr>
                        <a:t>178446</a:t>
                      </a:r>
                      <a:endParaRPr lang="zh-TW" sz="1400" b="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b="0" kern="0">
                          <a:effectLst/>
                        </a:rPr>
                        <a:t>112</a:t>
                      </a:r>
                      <a:endParaRPr lang="zh-TW" sz="1400" b="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b="0" kern="100" dirty="0">
                          <a:effectLst/>
                        </a:rPr>
                        <a:t>Resiliency, Leadership</a:t>
                      </a:r>
                      <a:endParaRPr lang="zh-TW" sz="1400" b="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551175901"/>
                  </a:ext>
                </a:extLst>
              </a:tr>
            </a:tbl>
          </a:graphicData>
        </a:graphic>
      </p:graphicFrame>
      <p:sp>
        <p:nvSpPr>
          <p:cNvPr id="6" name="矩形 5">
            <a:extLst>
              <a:ext uri="{FF2B5EF4-FFF2-40B4-BE49-F238E27FC236}">
                <a16:creationId xmlns:a16="http://schemas.microsoft.com/office/drawing/2014/main" id="{0B958A54-3070-BF40-AA98-5C50B973317D}"/>
              </a:ext>
            </a:extLst>
          </p:cNvPr>
          <p:cNvSpPr/>
          <p:nvPr/>
        </p:nvSpPr>
        <p:spPr>
          <a:xfrm>
            <a:off x="6660232" y="1886245"/>
            <a:ext cx="2112329" cy="363071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Tree>
    <p:extLst>
      <p:ext uri="{BB962C8B-B14F-4D97-AF65-F5344CB8AC3E}">
        <p14:creationId xmlns:p14="http://schemas.microsoft.com/office/powerpoint/2010/main" val="28667981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7905752-0686-4A53-97D3-6295EB0469FA}"/>
              </a:ext>
            </a:extLst>
          </p:cNvPr>
          <p:cNvSpPr>
            <a:spLocks noGrp="1"/>
          </p:cNvSpPr>
          <p:nvPr>
            <p:ph type="title"/>
          </p:nvPr>
        </p:nvSpPr>
        <p:spPr>
          <a:xfrm>
            <a:off x="0" y="-26988"/>
            <a:ext cx="9144000" cy="1143001"/>
          </a:xfrm>
        </p:spPr>
        <p:txBody>
          <a:bodyPr/>
          <a:lstStyle/>
          <a:p>
            <a:r>
              <a:rPr lang="en-US" altLang="zh-TW" dirty="0"/>
              <a:t>User Preference Analysis Module</a:t>
            </a:r>
            <a:endParaRPr lang="zh-TW" altLang="en-US" dirty="0"/>
          </a:p>
        </p:txBody>
      </p:sp>
      <p:sp>
        <p:nvSpPr>
          <p:cNvPr id="3" name="內容版面配置區 2">
            <a:extLst>
              <a:ext uri="{FF2B5EF4-FFF2-40B4-BE49-F238E27FC236}">
                <a16:creationId xmlns:a16="http://schemas.microsoft.com/office/drawing/2014/main" id="{5568B429-A451-49A5-9250-6B9B8D16F7E9}"/>
              </a:ext>
            </a:extLst>
          </p:cNvPr>
          <p:cNvSpPr>
            <a:spLocks noGrp="1"/>
          </p:cNvSpPr>
          <p:nvPr>
            <p:ph idx="1"/>
          </p:nvPr>
        </p:nvSpPr>
        <p:spPr>
          <a:xfrm>
            <a:off x="457200" y="1196975"/>
            <a:ext cx="8229600" cy="5040337"/>
          </a:xfrm>
        </p:spPr>
        <p:txBody>
          <a:bodyPr/>
          <a:lstStyle/>
          <a:p>
            <a:r>
              <a:rPr lang="en-US" altLang="zh-TW" dirty="0"/>
              <a:t>User Profile Analysis</a:t>
            </a:r>
          </a:p>
          <a:p>
            <a:pPr lvl="1"/>
            <a:r>
              <a:rPr lang="en-US" altLang="zh-TW" dirty="0"/>
              <a:t>Find out the user's job industry and interested industry category. </a:t>
            </a:r>
          </a:p>
          <a:p>
            <a:pPr lvl="1"/>
            <a:endParaRPr lang="zh-TW" altLang="zh-TW" dirty="0"/>
          </a:p>
        </p:txBody>
      </p:sp>
      <p:sp>
        <p:nvSpPr>
          <p:cNvPr id="4" name="投影片編號版面配置區 3">
            <a:extLst>
              <a:ext uri="{FF2B5EF4-FFF2-40B4-BE49-F238E27FC236}">
                <a16:creationId xmlns:a16="http://schemas.microsoft.com/office/drawing/2014/main" id="{F2D0F845-19FF-4EC8-803E-DBA6F490E950}"/>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21</a:t>
            </a:fld>
            <a:endParaRPr lang="en-US" altLang="zh-TW"/>
          </a:p>
        </p:txBody>
      </p:sp>
      <p:graphicFrame>
        <p:nvGraphicFramePr>
          <p:cNvPr id="6" name="表格 5">
            <a:extLst>
              <a:ext uri="{FF2B5EF4-FFF2-40B4-BE49-F238E27FC236}">
                <a16:creationId xmlns:a16="http://schemas.microsoft.com/office/drawing/2014/main" id="{D99A6A25-3E76-4125-A8BF-4EC8771D4607}"/>
              </a:ext>
            </a:extLst>
          </p:cNvPr>
          <p:cNvGraphicFramePr>
            <a:graphicFrameLocks noGrp="1"/>
          </p:cNvGraphicFramePr>
          <p:nvPr>
            <p:extLst>
              <p:ext uri="{D42A27DB-BD31-4B8C-83A1-F6EECF244321}">
                <p14:modId xmlns:p14="http://schemas.microsoft.com/office/powerpoint/2010/main" val="3288557341"/>
              </p:ext>
            </p:extLst>
          </p:nvPr>
        </p:nvGraphicFramePr>
        <p:xfrm>
          <a:off x="997892" y="4077072"/>
          <a:ext cx="7148216" cy="1513896"/>
        </p:xfrm>
        <a:graphic>
          <a:graphicData uri="http://schemas.openxmlformats.org/drawingml/2006/table">
            <a:tbl>
              <a:tblPr firstRow="1" firstCol="1" bandRow="1">
                <a:tableStyleId>{3B4B98B0-60AC-42C2-AFA5-B58CD77FA1E5}</a:tableStyleId>
              </a:tblPr>
              <a:tblGrid>
                <a:gridCol w="1813476">
                  <a:extLst>
                    <a:ext uri="{9D8B030D-6E8A-4147-A177-3AD203B41FA5}">
                      <a16:colId xmlns:a16="http://schemas.microsoft.com/office/drawing/2014/main" val="1504809057"/>
                    </a:ext>
                  </a:extLst>
                </a:gridCol>
                <a:gridCol w="5334740">
                  <a:extLst>
                    <a:ext uri="{9D8B030D-6E8A-4147-A177-3AD203B41FA5}">
                      <a16:colId xmlns:a16="http://schemas.microsoft.com/office/drawing/2014/main" val="3987211336"/>
                    </a:ext>
                  </a:extLst>
                </a:gridCol>
              </a:tblGrid>
              <a:tr h="321565">
                <a:tc>
                  <a:txBody>
                    <a:bodyPr/>
                    <a:lstStyle/>
                    <a:p>
                      <a:pPr algn="ctr">
                        <a:spcAft>
                          <a:spcPts val="0"/>
                        </a:spcAft>
                      </a:pPr>
                      <a:r>
                        <a:rPr lang="en-US" sz="1400" kern="0" dirty="0">
                          <a:effectLst/>
                        </a:rPr>
                        <a:t>User</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0504" marR="80504" marT="0" marB="0" anchor="ctr"/>
                </a:tc>
                <a:tc>
                  <a:txBody>
                    <a:bodyPr/>
                    <a:lstStyle/>
                    <a:p>
                      <a:pPr algn="ctr">
                        <a:spcAft>
                          <a:spcPts val="0"/>
                        </a:spcAft>
                      </a:pPr>
                      <a:r>
                        <a:rPr lang="en-US" sz="1400" kern="100" dirty="0">
                          <a:effectLst/>
                        </a:rPr>
                        <a:t>Interested industry</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0504" marR="80504" marT="0" marB="0" anchor="ctr"/>
                </a:tc>
                <a:extLst>
                  <a:ext uri="{0D108BD9-81ED-4DB2-BD59-A6C34878D82A}">
                    <a16:rowId xmlns:a16="http://schemas.microsoft.com/office/drawing/2014/main" val="3556481025"/>
                  </a:ext>
                </a:extLst>
              </a:tr>
              <a:tr h="430685">
                <a:tc>
                  <a:txBody>
                    <a:bodyPr/>
                    <a:lstStyle/>
                    <a:p>
                      <a:pPr algn="ctr">
                        <a:spcAft>
                          <a:spcPts val="0"/>
                        </a:spcAft>
                      </a:pPr>
                      <a:r>
                        <a:rPr lang="en-US" sz="1400" b="0" kern="100" dirty="0">
                          <a:effectLst/>
                        </a:rPr>
                        <a:t>0918Bask</a:t>
                      </a:r>
                      <a:endParaRPr lang="zh-TW" sz="1400" b="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0504" marR="80504" marT="0" marB="0" anchor="ctr"/>
                </a:tc>
                <a:tc>
                  <a:txBody>
                    <a:bodyPr/>
                    <a:lstStyle/>
                    <a:p>
                      <a:pPr algn="ctr">
                        <a:spcAft>
                          <a:spcPts val="0"/>
                        </a:spcAft>
                      </a:pPr>
                      <a:r>
                        <a:rPr lang="en-US" sz="1400" kern="100" dirty="0">
                          <a:effectLst/>
                        </a:rPr>
                        <a:t>Information Technology &amp; Services/Investment Banking/</a:t>
                      </a:r>
                      <a:br>
                        <a:rPr lang="en-US" sz="1400" kern="100" dirty="0">
                          <a:effectLst/>
                        </a:rPr>
                      </a:br>
                      <a:r>
                        <a:rPr lang="en-US" sz="1400" kern="100" dirty="0">
                          <a:effectLst/>
                        </a:rPr>
                        <a:t>Financial Services</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0504" marR="80504" marT="0" marB="0" anchor="ctr"/>
                </a:tc>
                <a:extLst>
                  <a:ext uri="{0D108BD9-81ED-4DB2-BD59-A6C34878D82A}">
                    <a16:rowId xmlns:a16="http://schemas.microsoft.com/office/drawing/2014/main" val="3111526554"/>
                  </a:ext>
                </a:extLst>
              </a:tr>
              <a:tr h="430685">
                <a:tc>
                  <a:txBody>
                    <a:bodyPr/>
                    <a:lstStyle/>
                    <a:p>
                      <a:pPr algn="ctr">
                        <a:spcAft>
                          <a:spcPts val="0"/>
                        </a:spcAft>
                      </a:pPr>
                      <a:r>
                        <a:rPr lang="en-US" sz="1400" b="0" kern="100" dirty="0" err="1">
                          <a:effectLst/>
                        </a:rPr>
                        <a:t>HottMusic</a:t>
                      </a:r>
                      <a:endParaRPr lang="zh-TW" sz="1400" b="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0504" marR="80504" marT="0" marB="0" anchor="ctr"/>
                </a:tc>
                <a:tc>
                  <a:txBody>
                    <a:bodyPr/>
                    <a:lstStyle/>
                    <a:p>
                      <a:pPr algn="ctr">
                        <a:spcAft>
                          <a:spcPts val="0"/>
                        </a:spcAft>
                      </a:pPr>
                      <a:r>
                        <a:rPr lang="en-US" sz="1400" kern="100" dirty="0">
                          <a:effectLst/>
                        </a:rPr>
                        <a:t>Computer Software/Telecommunications/</a:t>
                      </a:r>
                      <a:br>
                        <a:rPr lang="en-US" sz="1400" kern="100" dirty="0">
                          <a:effectLst/>
                        </a:rPr>
                      </a:br>
                      <a:r>
                        <a:rPr lang="en-US" sz="1400" kern="100" dirty="0">
                          <a:effectLst/>
                        </a:rPr>
                        <a:t>Information Technology &amp; Services</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0504" marR="80504" marT="0" marB="0" anchor="ctr"/>
                </a:tc>
                <a:extLst>
                  <a:ext uri="{0D108BD9-81ED-4DB2-BD59-A6C34878D82A}">
                    <a16:rowId xmlns:a16="http://schemas.microsoft.com/office/drawing/2014/main" val="491739054"/>
                  </a:ext>
                </a:extLst>
              </a:tr>
              <a:tr h="330961">
                <a:tc>
                  <a:txBody>
                    <a:bodyPr/>
                    <a:lstStyle/>
                    <a:p>
                      <a:pPr algn="ctr">
                        <a:spcAft>
                          <a:spcPts val="0"/>
                        </a:spcAft>
                      </a:pPr>
                      <a:r>
                        <a:rPr lang="en-US" sz="1400" b="0" kern="100" dirty="0" err="1">
                          <a:effectLst/>
                        </a:rPr>
                        <a:t>BartonuqzBernie</a:t>
                      </a:r>
                      <a:endParaRPr lang="zh-TW" sz="1400" b="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0504" marR="80504" marT="0" marB="0" anchor="ctr"/>
                </a:tc>
                <a:tc>
                  <a:txBody>
                    <a:bodyPr/>
                    <a:lstStyle/>
                    <a:p>
                      <a:pPr algn="ctr">
                        <a:spcAft>
                          <a:spcPts val="0"/>
                        </a:spcAft>
                      </a:pPr>
                      <a:r>
                        <a:rPr lang="en-US" sz="1400" kern="100" dirty="0">
                          <a:effectLst/>
                        </a:rPr>
                        <a:t>Marketing &amp; Advertising/Management Consulting/Insurance</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0504" marR="80504" marT="0" marB="0" anchor="ctr"/>
                </a:tc>
                <a:extLst>
                  <a:ext uri="{0D108BD9-81ED-4DB2-BD59-A6C34878D82A}">
                    <a16:rowId xmlns:a16="http://schemas.microsoft.com/office/drawing/2014/main" val="24167198"/>
                  </a:ext>
                </a:extLst>
              </a:tr>
            </a:tbl>
          </a:graphicData>
        </a:graphic>
      </p:graphicFrame>
      <p:graphicFrame>
        <p:nvGraphicFramePr>
          <p:cNvPr id="7" name="表格 6">
            <a:extLst>
              <a:ext uri="{FF2B5EF4-FFF2-40B4-BE49-F238E27FC236}">
                <a16:creationId xmlns:a16="http://schemas.microsoft.com/office/drawing/2014/main" id="{10A9BB1E-43F0-4840-9890-57DC8A751B70}"/>
              </a:ext>
            </a:extLst>
          </p:cNvPr>
          <p:cNvGraphicFramePr>
            <a:graphicFrameLocks noGrp="1"/>
          </p:cNvGraphicFramePr>
          <p:nvPr>
            <p:extLst>
              <p:ext uri="{D42A27DB-BD31-4B8C-83A1-F6EECF244321}">
                <p14:modId xmlns:p14="http://schemas.microsoft.com/office/powerpoint/2010/main" val="1690778218"/>
              </p:ext>
            </p:extLst>
          </p:nvPr>
        </p:nvGraphicFramePr>
        <p:xfrm>
          <a:off x="997892" y="2259324"/>
          <a:ext cx="7148216" cy="1513896"/>
        </p:xfrm>
        <a:graphic>
          <a:graphicData uri="http://schemas.openxmlformats.org/drawingml/2006/table">
            <a:tbl>
              <a:tblPr firstRow="1" firstCol="1" bandRow="1">
                <a:tableStyleId>{3B4B98B0-60AC-42C2-AFA5-B58CD77FA1E5}</a:tableStyleId>
              </a:tblPr>
              <a:tblGrid>
                <a:gridCol w="1686738">
                  <a:extLst>
                    <a:ext uri="{9D8B030D-6E8A-4147-A177-3AD203B41FA5}">
                      <a16:colId xmlns:a16="http://schemas.microsoft.com/office/drawing/2014/main" val="2706560609"/>
                    </a:ext>
                  </a:extLst>
                </a:gridCol>
                <a:gridCol w="2360004">
                  <a:extLst>
                    <a:ext uri="{9D8B030D-6E8A-4147-A177-3AD203B41FA5}">
                      <a16:colId xmlns:a16="http://schemas.microsoft.com/office/drawing/2014/main" val="2173997380"/>
                    </a:ext>
                  </a:extLst>
                </a:gridCol>
                <a:gridCol w="3101474">
                  <a:extLst>
                    <a:ext uri="{9D8B030D-6E8A-4147-A177-3AD203B41FA5}">
                      <a16:colId xmlns:a16="http://schemas.microsoft.com/office/drawing/2014/main" val="571678242"/>
                    </a:ext>
                  </a:extLst>
                </a:gridCol>
              </a:tblGrid>
              <a:tr h="352290">
                <a:tc>
                  <a:txBody>
                    <a:bodyPr/>
                    <a:lstStyle/>
                    <a:p>
                      <a:pPr algn="ctr">
                        <a:spcAft>
                          <a:spcPts val="0"/>
                        </a:spcAft>
                      </a:pPr>
                      <a:r>
                        <a:rPr lang="en-US" sz="1400" kern="0" dirty="0">
                          <a:effectLst/>
                        </a:rPr>
                        <a:t>User</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77942" marR="77942" marT="0" marB="0" anchor="ctr"/>
                </a:tc>
                <a:tc>
                  <a:txBody>
                    <a:bodyPr/>
                    <a:lstStyle/>
                    <a:p>
                      <a:pPr algn="ctr">
                        <a:spcAft>
                          <a:spcPts val="0"/>
                        </a:spcAft>
                      </a:pPr>
                      <a:r>
                        <a:rPr lang="en-US" sz="1400" kern="100">
                          <a:effectLst/>
                        </a:rPr>
                        <a:t>Job company</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77942" marR="77942" marT="0" marB="0" anchor="ctr"/>
                </a:tc>
                <a:tc>
                  <a:txBody>
                    <a:bodyPr/>
                    <a:lstStyle/>
                    <a:p>
                      <a:pPr marL="304800" algn="ctr">
                        <a:spcAft>
                          <a:spcPts val="0"/>
                        </a:spcAft>
                      </a:pPr>
                      <a:r>
                        <a:rPr lang="en-US" sz="1400" kern="100">
                          <a:effectLst/>
                        </a:rPr>
                        <a:t>Company’s industry</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77942" marR="77942" marT="0" marB="0" anchor="ctr"/>
                </a:tc>
                <a:extLst>
                  <a:ext uri="{0D108BD9-81ED-4DB2-BD59-A6C34878D82A}">
                    <a16:rowId xmlns:a16="http://schemas.microsoft.com/office/drawing/2014/main" val="2313624575"/>
                  </a:ext>
                </a:extLst>
              </a:tr>
              <a:tr h="352290">
                <a:tc>
                  <a:txBody>
                    <a:bodyPr/>
                    <a:lstStyle/>
                    <a:p>
                      <a:pPr algn="ctr">
                        <a:spcAft>
                          <a:spcPts val="0"/>
                        </a:spcAft>
                      </a:pPr>
                      <a:r>
                        <a:rPr lang="en-US" sz="1400" b="0" kern="0" dirty="0">
                          <a:effectLst/>
                        </a:rPr>
                        <a:t>Grit</a:t>
                      </a:r>
                      <a:endParaRPr lang="zh-TW" sz="1400" b="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77942" marR="77942" marT="0" marB="0" anchor="ctr"/>
                </a:tc>
                <a:tc>
                  <a:txBody>
                    <a:bodyPr/>
                    <a:lstStyle/>
                    <a:p>
                      <a:pPr algn="ctr">
                        <a:spcAft>
                          <a:spcPts val="0"/>
                        </a:spcAft>
                      </a:pPr>
                      <a:r>
                        <a:rPr lang="en-US" sz="1400" kern="100">
                          <a:effectLst/>
                        </a:rPr>
                        <a:t>Infosys BPM</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77942" marR="77942" marT="0" marB="0" anchor="ctr"/>
                </a:tc>
                <a:tc>
                  <a:txBody>
                    <a:bodyPr/>
                    <a:lstStyle/>
                    <a:p>
                      <a:pPr algn="ctr">
                        <a:spcAft>
                          <a:spcPts val="0"/>
                        </a:spcAft>
                      </a:pPr>
                      <a:r>
                        <a:rPr lang="en-US" sz="1400" kern="100">
                          <a:effectLst/>
                        </a:rPr>
                        <a:t>Information Technology &amp; Services</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77942" marR="77942" marT="0" marB="0"/>
                </a:tc>
                <a:extLst>
                  <a:ext uri="{0D108BD9-81ED-4DB2-BD59-A6C34878D82A}">
                    <a16:rowId xmlns:a16="http://schemas.microsoft.com/office/drawing/2014/main" val="2416865562"/>
                  </a:ext>
                </a:extLst>
              </a:tr>
              <a:tr h="457026">
                <a:tc>
                  <a:txBody>
                    <a:bodyPr/>
                    <a:lstStyle/>
                    <a:p>
                      <a:pPr algn="ctr">
                        <a:spcAft>
                          <a:spcPts val="0"/>
                        </a:spcAft>
                      </a:pPr>
                      <a:r>
                        <a:rPr lang="en-US" sz="1400" b="0" kern="0" dirty="0">
                          <a:effectLst/>
                        </a:rPr>
                        <a:t>Discover21799882</a:t>
                      </a:r>
                      <a:endParaRPr lang="zh-TW" sz="1400" b="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77942" marR="77942" marT="0" marB="0" anchor="ctr"/>
                </a:tc>
                <a:tc>
                  <a:txBody>
                    <a:bodyPr/>
                    <a:lstStyle/>
                    <a:p>
                      <a:pPr algn="ctr">
                        <a:spcAft>
                          <a:spcPts val="0"/>
                        </a:spcAft>
                      </a:pPr>
                      <a:r>
                        <a:rPr lang="en-US" sz="1400" kern="100">
                          <a:effectLst/>
                        </a:rPr>
                        <a:t>GoHealth</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77942" marR="77942" marT="0" marB="0" anchor="ctr"/>
                </a:tc>
                <a:tc>
                  <a:txBody>
                    <a:bodyPr/>
                    <a:lstStyle/>
                    <a:p>
                      <a:pPr algn="ctr">
                        <a:spcAft>
                          <a:spcPts val="0"/>
                        </a:spcAft>
                      </a:pPr>
                      <a:r>
                        <a:rPr lang="en-US" sz="1400" kern="100">
                          <a:effectLst/>
                        </a:rPr>
                        <a:t>Insurance</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77942" marR="77942" marT="0" marB="0"/>
                </a:tc>
                <a:extLst>
                  <a:ext uri="{0D108BD9-81ED-4DB2-BD59-A6C34878D82A}">
                    <a16:rowId xmlns:a16="http://schemas.microsoft.com/office/drawing/2014/main" val="1152826621"/>
                  </a:ext>
                </a:extLst>
              </a:tr>
              <a:tr h="352290">
                <a:tc>
                  <a:txBody>
                    <a:bodyPr/>
                    <a:lstStyle/>
                    <a:p>
                      <a:pPr algn="ctr">
                        <a:spcAft>
                          <a:spcPts val="0"/>
                        </a:spcAft>
                      </a:pPr>
                      <a:r>
                        <a:rPr lang="en-US" sz="1400" b="0" kern="0" dirty="0" err="1">
                          <a:effectLst/>
                        </a:rPr>
                        <a:t>TravelingIman</a:t>
                      </a:r>
                      <a:endParaRPr lang="zh-TW" sz="1400" b="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77942" marR="77942" marT="0" marB="0" anchor="ctr"/>
                </a:tc>
                <a:tc>
                  <a:txBody>
                    <a:bodyPr/>
                    <a:lstStyle/>
                    <a:p>
                      <a:pPr algn="ctr">
                        <a:spcAft>
                          <a:spcPts val="0"/>
                        </a:spcAft>
                      </a:pPr>
                      <a:r>
                        <a:rPr lang="en-US" sz="1400" kern="100">
                          <a:effectLst/>
                        </a:rPr>
                        <a:t>ICICI Prudential AMC Ltd</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77942" marR="77942" marT="0" marB="0" anchor="ctr"/>
                </a:tc>
                <a:tc>
                  <a:txBody>
                    <a:bodyPr/>
                    <a:lstStyle/>
                    <a:p>
                      <a:pPr algn="ctr">
                        <a:spcAft>
                          <a:spcPts val="0"/>
                        </a:spcAft>
                      </a:pPr>
                      <a:r>
                        <a:rPr lang="en-US" sz="1400" kern="100" dirty="0">
                          <a:effectLst/>
                        </a:rPr>
                        <a:t>Financial Services</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77942" marR="77942" marT="0" marB="0"/>
                </a:tc>
                <a:extLst>
                  <a:ext uri="{0D108BD9-81ED-4DB2-BD59-A6C34878D82A}">
                    <a16:rowId xmlns:a16="http://schemas.microsoft.com/office/drawing/2014/main" val="362336024"/>
                  </a:ext>
                </a:extLst>
              </a:tr>
            </a:tbl>
          </a:graphicData>
        </a:graphic>
      </p:graphicFrame>
    </p:spTree>
    <p:extLst>
      <p:ext uri="{BB962C8B-B14F-4D97-AF65-F5344CB8AC3E}">
        <p14:creationId xmlns:p14="http://schemas.microsoft.com/office/powerpoint/2010/main" val="20434875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7905752-0686-4A53-97D3-6295EB0469FA}"/>
              </a:ext>
            </a:extLst>
          </p:cNvPr>
          <p:cNvSpPr>
            <a:spLocks noGrp="1"/>
          </p:cNvSpPr>
          <p:nvPr>
            <p:ph type="title"/>
          </p:nvPr>
        </p:nvSpPr>
        <p:spPr>
          <a:xfrm>
            <a:off x="0" y="-26988"/>
            <a:ext cx="9144000" cy="1143001"/>
          </a:xfrm>
        </p:spPr>
        <p:txBody>
          <a:bodyPr/>
          <a:lstStyle/>
          <a:p>
            <a:r>
              <a:rPr lang="en-US" altLang="zh-TW" dirty="0"/>
              <a:t>User Preference Analysis Module</a:t>
            </a:r>
            <a:endParaRPr lang="zh-TW" altLang="en-US" dirty="0"/>
          </a:p>
        </p:txBody>
      </p:sp>
      <p:sp>
        <p:nvSpPr>
          <p:cNvPr id="3" name="內容版面配置區 2">
            <a:extLst>
              <a:ext uri="{FF2B5EF4-FFF2-40B4-BE49-F238E27FC236}">
                <a16:creationId xmlns:a16="http://schemas.microsoft.com/office/drawing/2014/main" id="{5568B429-A451-49A5-9250-6B9B8D16F7E9}"/>
              </a:ext>
            </a:extLst>
          </p:cNvPr>
          <p:cNvSpPr>
            <a:spLocks noGrp="1"/>
          </p:cNvSpPr>
          <p:nvPr>
            <p:ph idx="1"/>
          </p:nvPr>
        </p:nvSpPr>
        <p:spPr>
          <a:xfrm>
            <a:off x="457200" y="1268760"/>
            <a:ext cx="8229600" cy="5040337"/>
          </a:xfrm>
        </p:spPr>
        <p:txBody>
          <a:bodyPr/>
          <a:lstStyle/>
          <a:p>
            <a:r>
              <a:rPr lang="en-US" altLang="zh-TW" dirty="0"/>
              <a:t>Skills Analysis</a:t>
            </a:r>
          </a:p>
          <a:p>
            <a:pPr lvl="1"/>
            <a:r>
              <a:rPr lang="en-US" altLang="zh-TW" dirty="0"/>
              <a:t>Find out the skills that the industry may need.</a:t>
            </a:r>
          </a:p>
          <a:p>
            <a:pPr lvl="1"/>
            <a:endParaRPr lang="en-US" altLang="zh-TW" dirty="0"/>
          </a:p>
          <a:p>
            <a:pPr lvl="1"/>
            <a:endParaRPr lang="zh-TW" altLang="zh-TW" dirty="0"/>
          </a:p>
        </p:txBody>
      </p:sp>
      <p:sp>
        <p:nvSpPr>
          <p:cNvPr id="4" name="投影片編號版面配置區 3">
            <a:extLst>
              <a:ext uri="{FF2B5EF4-FFF2-40B4-BE49-F238E27FC236}">
                <a16:creationId xmlns:a16="http://schemas.microsoft.com/office/drawing/2014/main" id="{F2D0F845-19FF-4EC8-803E-DBA6F490E950}"/>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22</a:t>
            </a:fld>
            <a:endParaRPr lang="en-US" altLang="zh-TW"/>
          </a:p>
        </p:txBody>
      </p:sp>
      <p:graphicFrame>
        <p:nvGraphicFramePr>
          <p:cNvPr id="5" name="表格 4">
            <a:extLst>
              <a:ext uri="{FF2B5EF4-FFF2-40B4-BE49-F238E27FC236}">
                <a16:creationId xmlns:a16="http://schemas.microsoft.com/office/drawing/2014/main" id="{F320E085-77BB-4F27-972E-4530E881CAD5}"/>
              </a:ext>
            </a:extLst>
          </p:cNvPr>
          <p:cNvGraphicFramePr>
            <a:graphicFrameLocks noGrp="1"/>
          </p:cNvGraphicFramePr>
          <p:nvPr>
            <p:extLst>
              <p:ext uri="{D42A27DB-BD31-4B8C-83A1-F6EECF244321}">
                <p14:modId xmlns:p14="http://schemas.microsoft.com/office/powerpoint/2010/main" val="3537996930"/>
              </p:ext>
            </p:extLst>
          </p:nvPr>
        </p:nvGraphicFramePr>
        <p:xfrm>
          <a:off x="1093651" y="2292096"/>
          <a:ext cx="6956698" cy="3759841"/>
        </p:xfrm>
        <a:graphic>
          <a:graphicData uri="http://schemas.openxmlformats.org/drawingml/2006/table">
            <a:tbl>
              <a:tblPr firstRow="1" firstCol="1" bandRow="1">
                <a:tableStyleId>{3B4B98B0-60AC-42C2-AFA5-B58CD77FA1E5}</a:tableStyleId>
              </a:tblPr>
              <a:tblGrid>
                <a:gridCol w="1764888">
                  <a:extLst>
                    <a:ext uri="{9D8B030D-6E8A-4147-A177-3AD203B41FA5}">
                      <a16:colId xmlns:a16="http://schemas.microsoft.com/office/drawing/2014/main" val="2294565068"/>
                    </a:ext>
                  </a:extLst>
                </a:gridCol>
                <a:gridCol w="5191810">
                  <a:extLst>
                    <a:ext uri="{9D8B030D-6E8A-4147-A177-3AD203B41FA5}">
                      <a16:colId xmlns:a16="http://schemas.microsoft.com/office/drawing/2014/main" val="1089901482"/>
                    </a:ext>
                  </a:extLst>
                </a:gridCol>
              </a:tblGrid>
              <a:tr h="346081">
                <a:tc>
                  <a:txBody>
                    <a:bodyPr/>
                    <a:lstStyle/>
                    <a:p>
                      <a:pPr algn="ctr">
                        <a:spcAft>
                          <a:spcPts val="0"/>
                        </a:spcAft>
                      </a:pPr>
                      <a:r>
                        <a:rPr lang="en-US" sz="1600" b="0" kern="0" dirty="0">
                          <a:effectLst/>
                        </a:rPr>
                        <a:t>Industry</a:t>
                      </a:r>
                      <a:endParaRPr lang="zh-TW" sz="1600" b="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4182" marR="84182" marT="0" marB="0" anchor="ctr"/>
                </a:tc>
                <a:tc>
                  <a:txBody>
                    <a:bodyPr/>
                    <a:lstStyle/>
                    <a:p>
                      <a:pPr algn="ctr">
                        <a:spcAft>
                          <a:spcPts val="0"/>
                        </a:spcAft>
                      </a:pPr>
                      <a:r>
                        <a:rPr lang="en-US" sz="1600" b="0" kern="100" dirty="0">
                          <a:effectLst/>
                        </a:rPr>
                        <a:t>The skills that the industry may need</a:t>
                      </a:r>
                      <a:endParaRPr lang="zh-TW" sz="1600" b="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4182" marR="84182" marT="0" marB="0" anchor="ctr"/>
                </a:tc>
                <a:extLst>
                  <a:ext uri="{0D108BD9-81ED-4DB2-BD59-A6C34878D82A}">
                    <a16:rowId xmlns:a16="http://schemas.microsoft.com/office/drawing/2014/main" val="2018688219"/>
                  </a:ext>
                </a:extLst>
              </a:tr>
              <a:tr h="1126096">
                <a:tc>
                  <a:txBody>
                    <a:bodyPr/>
                    <a:lstStyle/>
                    <a:p>
                      <a:pPr algn="ctr">
                        <a:spcAft>
                          <a:spcPts val="0"/>
                        </a:spcAft>
                      </a:pPr>
                      <a:r>
                        <a:rPr lang="en-US" sz="1600" b="0" kern="100">
                          <a:effectLst/>
                        </a:rPr>
                        <a:t>Automotive</a:t>
                      </a:r>
                      <a:endParaRPr lang="zh-TW" sz="1600" b="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84182" marR="84182" marT="0" marB="0" anchor="ctr"/>
                </a:tc>
                <a:tc>
                  <a:txBody>
                    <a:bodyPr/>
                    <a:lstStyle/>
                    <a:p>
                      <a:pPr algn="ctr">
                        <a:spcAft>
                          <a:spcPts val="0"/>
                        </a:spcAft>
                      </a:pPr>
                      <a:r>
                        <a:rPr lang="en-US" sz="1600" b="0" kern="100" dirty="0">
                          <a:effectLst/>
                        </a:rPr>
                        <a:t>Automotive/Negotiation/Leadership/Manufacturing Operations</a:t>
                      </a:r>
                      <a:endParaRPr lang="zh-TW" sz="1600" b="0" kern="100" dirty="0">
                        <a:effectLst/>
                      </a:endParaRPr>
                    </a:p>
                    <a:p>
                      <a:pPr algn="ctr">
                        <a:spcAft>
                          <a:spcPts val="0"/>
                        </a:spcAft>
                      </a:pPr>
                      <a:r>
                        <a:rPr lang="en-US" sz="1600" b="0" kern="100" dirty="0">
                          <a:effectLst/>
                        </a:rPr>
                        <a:t>/Digital Literacy/Teamwork/Business Management/</a:t>
                      </a:r>
                      <a:br>
                        <a:rPr lang="en-US" sz="1600" b="0" kern="100" dirty="0">
                          <a:effectLst/>
                        </a:rPr>
                      </a:br>
                      <a:r>
                        <a:rPr lang="en-US" sz="1600" b="0" kern="100" dirty="0">
                          <a:effectLst/>
                        </a:rPr>
                        <a:t>Customer Experience/Foreign Languages/Maintenance &amp; Repair</a:t>
                      </a:r>
                      <a:endParaRPr lang="zh-TW" sz="1600" b="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4182" marR="84182" marT="0" marB="0" anchor="ctr"/>
                </a:tc>
                <a:extLst>
                  <a:ext uri="{0D108BD9-81ED-4DB2-BD59-A6C34878D82A}">
                    <a16:rowId xmlns:a16="http://schemas.microsoft.com/office/drawing/2014/main" val="2267593969"/>
                  </a:ext>
                </a:extLst>
              </a:tr>
              <a:tr h="897940">
                <a:tc>
                  <a:txBody>
                    <a:bodyPr/>
                    <a:lstStyle/>
                    <a:p>
                      <a:pPr algn="ctr">
                        <a:spcAft>
                          <a:spcPts val="0"/>
                        </a:spcAft>
                      </a:pPr>
                      <a:r>
                        <a:rPr lang="en-US" sz="1600" b="0" kern="100" dirty="0">
                          <a:effectLst/>
                        </a:rPr>
                        <a:t>Packaging &amp; Containers</a:t>
                      </a:r>
                      <a:endParaRPr lang="zh-TW" sz="1600" b="0" kern="100" dirty="0">
                        <a:effectLst/>
                      </a:endParaRPr>
                    </a:p>
                    <a:p>
                      <a:pPr algn="ctr">
                        <a:spcAft>
                          <a:spcPts val="0"/>
                        </a:spcAft>
                      </a:pPr>
                      <a:r>
                        <a:rPr lang="en-US" sz="1600" b="0" kern="100" dirty="0">
                          <a:effectLst/>
                        </a:rPr>
                        <a:t> </a:t>
                      </a:r>
                      <a:endParaRPr lang="zh-TW" sz="1600" b="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4182" marR="84182" marT="0" marB="0" anchor="ctr"/>
                </a:tc>
                <a:tc>
                  <a:txBody>
                    <a:bodyPr/>
                    <a:lstStyle/>
                    <a:p>
                      <a:pPr algn="ctr">
                        <a:spcAft>
                          <a:spcPts val="0"/>
                        </a:spcAft>
                      </a:pPr>
                      <a:r>
                        <a:rPr lang="en-US" sz="1600" b="0" kern="100" dirty="0">
                          <a:effectLst/>
                        </a:rPr>
                        <a:t>Retail Packaging/Manufacturing Operations/Negotiation/</a:t>
                      </a:r>
                      <a:endParaRPr lang="zh-TW" sz="1600" b="0" kern="100" dirty="0">
                        <a:effectLst/>
                      </a:endParaRPr>
                    </a:p>
                    <a:p>
                      <a:pPr algn="ctr">
                        <a:spcAft>
                          <a:spcPts val="0"/>
                        </a:spcAft>
                      </a:pPr>
                      <a:r>
                        <a:rPr lang="en-US" sz="1600" b="0" kern="100" dirty="0">
                          <a:effectLst/>
                        </a:rPr>
                        <a:t>Product Development/Leadership/Plastics/Business Management/</a:t>
                      </a:r>
                      <a:endParaRPr lang="zh-TW" sz="1600" b="0" kern="100" dirty="0">
                        <a:effectLst/>
                      </a:endParaRPr>
                    </a:p>
                    <a:p>
                      <a:pPr algn="ctr">
                        <a:spcAft>
                          <a:spcPts val="0"/>
                        </a:spcAft>
                      </a:pPr>
                      <a:r>
                        <a:rPr lang="en-US" sz="1600" b="0" kern="100" dirty="0">
                          <a:effectLst/>
                        </a:rPr>
                        <a:t>Teamwork/Digital Literacy/Foreign Languages</a:t>
                      </a:r>
                      <a:endParaRPr lang="zh-TW" sz="1600" b="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4182" marR="84182" marT="0" marB="0" anchor="ctr"/>
                </a:tc>
                <a:extLst>
                  <a:ext uri="{0D108BD9-81ED-4DB2-BD59-A6C34878D82A}">
                    <a16:rowId xmlns:a16="http://schemas.microsoft.com/office/drawing/2014/main" val="2806807881"/>
                  </a:ext>
                </a:extLst>
              </a:tr>
              <a:tr h="897940">
                <a:tc>
                  <a:txBody>
                    <a:bodyPr/>
                    <a:lstStyle/>
                    <a:p>
                      <a:pPr algn="ctr">
                        <a:spcAft>
                          <a:spcPts val="0"/>
                        </a:spcAft>
                      </a:pPr>
                      <a:r>
                        <a:rPr lang="en-US" sz="1600" b="0" kern="100">
                          <a:effectLst/>
                        </a:rPr>
                        <a:t>Internet</a:t>
                      </a:r>
                      <a:endParaRPr lang="zh-TW" sz="1600" b="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84182" marR="84182" marT="0" marB="0" anchor="ctr"/>
                </a:tc>
                <a:tc>
                  <a:txBody>
                    <a:bodyPr/>
                    <a:lstStyle/>
                    <a:p>
                      <a:pPr algn="ctr">
                        <a:spcAft>
                          <a:spcPts val="0"/>
                        </a:spcAft>
                      </a:pPr>
                      <a:r>
                        <a:rPr lang="en-US" sz="1600" b="0" kern="100" dirty="0">
                          <a:effectLst/>
                        </a:rPr>
                        <a:t>Web Development/Digital Marketing/Social Media/Teamwork/</a:t>
                      </a:r>
                      <a:endParaRPr lang="zh-TW" sz="1600" b="0" kern="100" dirty="0">
                        <a:effectLst/>
                      </a:endParaRPr>
                    </a:p>
                    <a:p>
                      <a:pPr algn="ctr">
                        <a:spcAft>
                          <a:spcPts val="0"/>
                        </a:spcAft>
                      </a:pPr>
                      <a:r>
                        <a:rPr lang="en-US" sz="1600" b="0" kern="100" dirty="0">
                          <a:effectLst/>
                        </a:rPr>
                        <a:t>Leadership/Development Tools/Graphic Design/</a:t>
                      </a:r>
                      <a:endParaRPr lang="zh-TW" sz="1600" b="0" kern="100" dirty="0">
                        <a:effectLst/>
                      </a:endParaRPr>
                    </a:p>
                    <a:p>
                      <a:pPr algn="ctr">
                        <a:spcAft>
                          <a:spcPts val="0"/>
                        </a:spcAft>
                      </a:pPr>
                      <a:r>
                        <a:rPr lang="en-US" sz="1600" b="0" kern="100" dirty="0">
                          <a:effectLst/>
                        </a:rPr>
                        <a:t>Digital Literacy/Business Management/Marketing</a:t>
                      </a:r>
                      <a:endParaRPr lang="zh-TW" sz="1600" b="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4182" marR="84182" marT="0" marB="0" anchor="ctr"/>
                </a:tc>
                <a:extLst>
                  <a:ext uri="{0D108BD9-81ED-4DB2-BD59-A6C34878D82A}">
                    <a16:rowId xmlns:a16="http://schemas.microsoft.com/office/drawing/2014/main" val="3286183766"/>
                  </a:ext>
                </a:extLst>
              </a:tr>
            </a:tbl>
          </a:graphicData>
        </a:graphic>
      </p:graphicFrame>
    </p:spTree>
    <p:extLst>
      <p:ext uri="{BB962C8B-B14F-4D97-AF65-F5344CB8AC3E}">
        <p14:creationId xmlns:p14="http://schemas.microsoft.com/office/powerpoint/2010/main" val="2712242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7905752-0686-4A53-97D3-6295EB0469FA}"/>
              </a:ext>
            </a:extLst>
          </p:cNvPr>
          <p:cNvSpPr>
            <a:spLocks noGrp="1"/>
          </p:cNvSpPr>
          <p:nvPr>
            <p:ph type="title"/>
          </p:nvPr>
        </p:nvSpPr>
        <p:spPr>
          <a:xfrm>
            <a:off x="0" y="-26988"/>
            <a:ext cx="9144000" cy="1143001"/>
          </a:xfrm>
        </p:spPr>
        <p:txBody>
          <a:bodyPr/>
          <a:lstStyle/>
          <a:p>
            <a:r>
              <a:rPr lang="en-US" altLang="zh-TW" dirty="0"/>
              <a:t>Course Analysis Module</a:t>
            </a:r>
            <a:endParaRPr lang="zh-TW" altLang="en-US" dirty="0"/>
          </a:p>
        </p:txBody>
      </p:sp>
      <p:sp>
        <p:nvSpPr>
          <p:cNvPr id="3" name="內容版面配置區 2">
            <a:extLst>
              <a:ext uri="{FF2B5EF4-FFF2-40B4-BE49-F238E27FC236}">
                <a16:creationId xmlns:a16="http://schemas.microsoft.com/office/drawing/2014/main" id="{5568B429-A451-49A5-9250-6B9B8D16F7E9}"/>
              </a:ext>
            </a:extLst>
          </p:cNvPr>
          <p:cNvSpPr>
            <a:spLocks noGrp="1"/>
          </p:cNvSpPr>
          <p:nvPr>
            <p:ph idx="1"/>
          </p:nvPr>
        </p:nvSpPr>
        <p:spPr>
          <a:xfrm>
            <a:off x="457200" y="1196975"/>
            <a:ext cx="8229600" cy="5040337"/>
          </a:xfrm>
        </p:spPr>
        <p:txBody>
          <a:bodyPr/>
          <a:lstStyle/>
          <a:p>
            <a:r>
              <a:rPr lang="en-US" altLang="zh-TW" dirty="0"/>
              <a:t>Description Analysis</a:t>
            </a:r>
          </a:p>
          <a:p>
            <a:pPr lvl="1"/>
            <a:r>
              <a:rPr lang="en-US" altLang="zh-TW" dirty="0"/>
              <a:t>Use the python </a:t>
            </a:r>
            <a:r>
              <a:rPr lang="en-US" altLang="zh-TW" dirty="0" err="1"/>
              <a:t>nltk</a:t>
            </a:r>
            <a:r>
              <a:rPr lang="en-US" altLang="zh-TW" dirty="0"/>
              <a:t> to make the unigram of each course.</a:t>
            </a:r>
          </a:p>
        </p:txBody>
      </p:sp>
      <p:sp>
        <p:nvSpPr>
          <p:cNvPr id="4" name="投影片編號版面配置區 3">
            <a:extLst>
              <a:ext uri="{FF2B5EF4-FFF2-40B4-BE49-F238E27FC236}">
                <a16:creationId xmlns:a16="http://schemas.microsoft.com/office/drawing/2014/main" id="{F2D0F845-19FF-4EC8-803E-DBA6F490E950}"/>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23</a:t>
            </a:fld>
            <a:endParaRPr lang="en-US" altLang="zh-TW"/>
          </a:p>
        </p:txBody>
      </p:sp>
      <p:graphicFrame>
        <p:nvGraphicFramePr>
          <p:cNvPr id="5" name="表格 4">
            <a:extLst>
              <a:ext uri="{FF2B5EF4-FFF2-40B4-BE49-F238E27FC236}">
                <a16:creationId xmlns:a16="http://schemas.microsoft.com/office/drawing/2014/main" id="{9B8EF771-C1B6-4FE3-B411-BBF10F72863D}"/>
              </a:ext>
            </a:extLst>
          </p:cNvPr>
          <p:cNvGraphicFramePr>
            <a:graphicFrameLocks noGrp="1"/>
          </p:cNvGraphicFramePr>
          <p:nvPr>
            <p:extLst>
              <p:ext uri="{D42A27DB-BD31-4B8C-83A1-F6EECF244321}">
                <p14:modId xmlns:p14="http://schemas.microsoft.com/office/powerpoint/2010/main" val="1129088586"/>
              </p:ext>
            </p:extLst>
          </p:nvPr>
        </p:nvGraphicFramePr>
        <p:xfrm>
          <a:off x="899592" y="2564904"/>
          <a:ext cx="7056784" cy="2520280"/>
        </p:xfrm>
        <a:graphic>
          <a:graphicData uri="http://schemas.openxmlformats.org/drawingml/2006/table">
            <a:tbl>
              <a:tblPr firstRow="1" firstCol="1" bandRow="1">
                <a:tableStyleId>{3B4B98B0-60AC-42C2-AFA5-B58CD77FA1E5}</a:tableStyleId>
              </a:tblPr>
              <a:tblGrid>
                <a:gridCol w="1790280">
                  <a:extLst>
                    <a:ext uri="{9D8B030D-6E8A-4147-A177-3AD203B41FA5}">
                      <a16:colId xmlns:a16="http://schemas.microsoft.com/office/drawing/2014/main" val="1706924085"/>
                    </a:ext>
                  </a:extLst>
                </a:gridCol>
                <a:gridCol w="5266504">
                  <a:extLst>
                    <a:ext uri="{9D8B030D-6E8A-4147-A177-3AD203B41FA5}">
                      <a16:colId xmlns:a16="http://schemas.microsoft.com/office/drawing/2014/main" val="629317779"/>
                    </a:ext>
                  </a:extLst>
                </a:gridCol>
              </a:tblGrid>
              <a:tr h="945105">
                <a:tc>
                  <a:txBody>
                    <a:bodyPr/>
                    <a:lstStyle/>
                    <a:p>
                      <a:pPr algn="ctr">
                        <a:spcAft>
                          <a:spcPts val="0"/>
                        </a:spcAft>
                      </a:pPr>
                      <a:r>
                        <a:rPr lang="en-US" sz="1600" b="0" kern="0" dirty="0">
                          <a:effectLst/>
                        </a:rPr>
                        <a:t>Raw text</a:t>
                      </a:r>
                      <a:endParaRPr lang="zh-TW" sz="1600" b="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1009" marR="81009" marT="0" marB="0" anchor="ctr"/>
                </a:tc>
                <a:tc>
                  <a:txBody>
                    <a:bodyPr/>
                    <a:lstStyle/>
                    <a:p>
                      <a:pPr algn="ctr">
                        <a:spcAft>
                          <a:spcPts val="0"/>
                        </a:spcAft>
                      </a:pPr>
                      <a:r>
                        <a:rPr lang="en-US" sz="1600" b="0" kern="100" dirty="0">
                          <a:effectLst/>
                        </a:rPr>
                        <a:t>effective time management is an indispensable skill. lay the theoretical and practical foundations for managing your time and becoming more productive.</a:t>
                      </a:r>
                      <a:endParaRPr lang="zh-TW" sz="1600" b="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1009" marR="81009" marT="0" marB="0" anchor="ctr"/>
                </a:tc>
                <a:extLst>
                  <a:ext uri="{0D108BD9-81ED-4DB2-BD59-A6C34878D82A}">
                    <a16:rowId xmlns:a16="http://schemas.microsoft.com/office/drawing/2014/main" val="3152059419"/>
                  </a:ext>
                </a:extLst>
              </a:tr>
              <a:tr h="1575175">
                <a:tc>
                  <a:txBody>
                    <a:bodyPr/>
                    <a:lstStyle/>
                    <a:p>
                      <a:pPr algn="ctr">
                        <a:spcAft>
                          <a:spcPts val="0"/>
                        </a:spcAft>
                      </a:pPr>
                      <a:r>
                        <a:rPr lang="en-US" sz="1600" b="0" kern="100" dirty="0">
                          <a:effectLst/>
                        </a:rPr>
                        <a:t>Unigram</a:t>
                      </a:r>
                      <a:endParaRPr lang="zh-TW" sz="1600" b="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1009" marR="81009" marT="0" marB="0" anchor="ctr"/>
                </a:tc>
                <a:tc>
                  <a:txBody>
                    <a:bodyPr/>
                    <a:lstStyle/>
                    <a:p>
                      <a:pPr algn="ctr">
                        <a:spcAft>
                          <a:spcPts val="0"/>
                        </a:spcAft>
                      </a:pPr>
                      <a:r>
                        <a:rPr lang="en-US" sz="1600" b="0" kern="100" dirty="0">
                          <a:effectLst/>
                        </a:rPr>
                        <a:t>'effective', 'time', 'management', 'indispensable', 'skill', </a:t>
                      </a:r>
                      <a:endParaRPr lang="zh-TW" sz="1600" b="0" kern="100" dirty="0">
                        <a:effectLst/>
                      </a:endParaRPr>
                    </a:p>
                    <a:p>
                      <a:pPr algn="ctr">
                        <a:spcAft>
                          <a:spcPts val="0"/>
                        </a:spcAft>
                      </a:pPr>
                      <a:r>
                        <a:rPr lang="en-US" sz="1600" b="0" kern="100" dirty="0">
                          <a:effectLst/>
                        </a:rPr>
                        <a:t>'lay', 'theoretical', 'practical', 'foundations', 'managing', 'time', 'becoming', 'productive'</a:t>
                      </a:r>
                      <a:endParaRPr lang="zh-TW" sz="1600" b="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1009" marR="81009" marT="0" marB="0" anchor="ctr"/>
                </a:tc>
                <a:extLst>
                  <a:ext uri="{0D108BD9-81ED-4DB2-BD59-A6C34878D82A}">
                    <a16:rowId xmlns:a16="http://schemas.microsoft.com/office/drawing/2014/main" val="3568262160"/>
                  </a:ext>
                </a:extLst>
              </a:tr>
            </a:tbl>
          </a:graphicData>
        </a:graphic>
      </p:graphicFrame>
    </p:spTree>
    <p:extLst>
      <p:ext uri="{BB962C8B-B14F-4D97-AF65-F5344CB8AC3E}">
        <p14:creationId xmlns:p14="http://schemas.microsoft.com/office/powerpoint/2010/main" val="34847209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7905752-0686-4A53-97D3-6295EB0469FA}"/>
              </a:ext>
            </a:extLst>
          </p:cNvPr>
          <p:cNvSpPr>
            <a:spLocks noGrp="1"/>
          </p:cNvSpPr>
          <p:nvPr>
            <p:ph type="title"/>
          </p:nvPr>
        </p:nvSpPr>
        <p:spPr>
          <a:xfrm>
            <a:off x="0" y="-26988"/>
            <a:ext cx="9144000" cy="1143001"/>
          </a:xfrm>
        </p:spPr>
        <p:txBody>
          <a:bodyPr/>
          <a:lstStyle/>
          <a:p>
            <a:r>
              <a:rPr lang="en-US" altLang="zh-TW" dirty="0"/>
              <a:t>Course Analysis Module</a:t>
            </a:r>
            <a:endParaRPr lang="zh-TW" altLang="en-US" dirty="0"/>
          </a:p>
        </p:txBody>
      </p:sp>
      <p:sp>
        <p:nvSpPr>
          <p:cNvPr id="3" name="內容版面配置區 2">
            <a:extLst>
              <a:ext uri="{FF2B5EF4-FFF2-40B4-BE49-F238E27FC236}">
                <a16:creationId xmlns:a16="http://schemas.microsoft.com/office/drawing/2014/main" id="{5568B429-A451-49A5-9250-6B9B8D16F7E9}"/>
              </a:ext>
            </a:extLst>
          </p:cNvPr>
          <p:cNvSpPr>
            <a:spLocks noGrp="1"/>
          </p:cNvSpPr>
          <p:nvPr>
            <p:ph idx="1"/>
          </p:nvPr>
        </p:nvSpPr>
        <p:spPr>
          <a:xfrm>
            <a:off x="457200" y="1196975"/>
            <a:ext cx="8229600" cy="5040337"/>
          </a:xfrm>
        </p:spPr>
        <p:txBody>
          <a:bodyPr/>
          <a:lstStyle/>
          <a:p>
            <a:r>
              <a:rPr lang="en-US" altLang="zh-TW" dirty="0"/>
              <a:t>Description Analysis</a:t>
            </a:r>
          </a:p>
          <a:p>
            <a:pPr lvl="1"/>
            <a:r>
              <a:rPr lang="en-US" altLang="zh-TW" dirty="0"/>
              <a:t>Use </a:t>
            </a:r>
            <a:r>
              <a:rPr lang="en-US" altLang="zh-TW" dirty="0">
                <a:solidFill>
                  <a:srgbClr val="0000FF"/>
                </a:solidFill>
              </a:rPr>
              <a:t>Jaccard Similarity </a:t>
            </a:r>
            <a:r>
              <a:rPr lang="en-US" altLang="zh-TW" dirty="0"/>
              <a:t>to measure the similarity of user interested skills and course covered skills.</a:t>
            </a:r>
          </a:p>
        </p:txBody>
      </p:sp>
      <p:sp>
        <p:nvSpPr>
          <p:cNvPr id="4" name="投影片編號版面配置區 3">
            <a:extLst>
              <a:ext uri="{FF2B5EF4-FFF2-40B4-BE49-F238E27FC236}">
                <a16:creationId xmlns:a16="http://schemas.microsoft.com/office/drawing/2014/main" id="{F2D0F845-19FF-4EC8-803E-DBA6F490E950}"/>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24</a:t>
            </a:fld>
            <a:endParaRPr lang="en-US" altLang="zh-TW"/>
          </a:p>
        </p:txBody>
      </p:sp>
      <p:graphicFrame>
        <p:nvGraphicFramePr>
          <p:cNvPr id="6" name="表格 5">
            <a:extLst>
              <a:ext uri="{FF2B5EF4-FFF2-40B4-BE49-F238E27FC236}">
                <a16:creationId xmlns:a16="http://schemas.microsoft.com/office/drawing/2014/main" id="{0A4BDE21-1F78-458D-BE4F-6E7D186C32AF}"/>
              </a:ext>
            </a:extLst>
          </p:cNvPr>
          <p:cNvGraphicFramePr>
            <a:graphicFrameLocks noGrp="1"/>
          </p:cNvGraphicFramePr>
          <p:nvPr>
            <p:extLst>
              <p:ext uri="{D42A27DB-BD31-4B8C-83A1-F6EECF244321}">
                <p14:modId xmlns:p14="http://schemas.microsoft.com/office/powerpoint/2010/main" val="1859472781"/>
              </p:ext>
            </p:extLst>
          </p:nvPr>
        </p:nvGraphicFramePr>
        <p:xfrm>
          <a:off x="1139566" y="2780928"/>
          <a:ext cx="7296667" cy="2141964"/>
        </p:xfrm>
        <a:graphic>
          <a:graphicData uri="http://schemas.openxmlformats.org/drawingml/2006/table">
            <a:tbl>
              <a:tblPr firstRow="1" bandRow="1">
                <a:tableStyleId>{3B4B98B0-60AC-42C2-AFA5-B58CD77FA1E5}</a:tableStyleId>
              </a:tblPr>
              <a:tblGrid>
                <a:gridCol w="1026295">
                  <a:extLst>
                    <a:ext uri="{9D8B030D-6E8A-4147-A177-3AD203B41FA5}">
                      <a16:colId xmlns:a16="http://schemas.microsoft.com/office/drawing/2014/main" val="335811330"/>
                    </a:ext>
                  </a:extLst>
                </a:gridCol>
                <a:gridCol w="1938378">
                  <a:extLst>
                    <a:ext uri="{9D8B030D-6E8A-4147-A177-3AD203B41FA5}">
                      <a16:colId xmlns:a16="http://schemas.microsoft.com/office/drawing/2014/main" val="1354279272"/>
                    </a:ext>
                  </a:extLst>
                </a:gridCol>
                <a:gridCol w="2165997">
                  <a:extLst>
                    <a:ext uri="{9D8B030D-6E8A-4147-A177-3AD203B41FA5}">
                      <a16:colId xmlns:a16="http://schemas.microsoft.com/office/drawing/2014/main" val="3176841802"/>
                    </a:ext>
                  </a:extLst>
                </a:gridCol>
                <a:gridCol w="2165997">
                  <a:extLst>
                    <a:ext uri="{9D8B030D-6E8A-4147-A177-3AD203B41FA5}">
                      <a16:colId xmlns:a16="http://schemas.microsoft.com/office/drawing/2014/main" val="3133732036"/>
                    </a:ext>
                  </a:extLst>
                </a:gridCol>
              </a:tblGrid>
              <a:tr h="356994">
                <a:tc>
                  <a:txBody>
                    <a:bodyPr/>
                    <a:lstStyle/>
                    <a:p>
                      <a:pPr algn="ctr">
                        <a:spcAft>
                          <a:spcPts val="0"/>
                        </a:spcAft>
                      </a:pPr>
                      <a:r>
                        <a:rPr lang="en-US" sz="1500" kern="0">
                          <a:effectLst/>
                        </a:rPr>
                        <a:t>User</a:t>
                      </a:r>
                      <a:endParaRPr lang="zh-TW" sz="1500" kern="100">
                        <a:solidFill>
                          <a:srgbClr val="2F5496"/>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86836" marR="86836" marT="0" marB="0" anchor="ctr"/>
                </a:tc>
                <a:tc>
                  <a:txBody>
                    <a:bodyPr/>
                    <a:lstStyle/>
                    <a:p>
                      <a:pPr algn="ctr">
                        <a:spcAft>
                          <a:spcPts val="0"/>
                        </a:spcAft>
                        <a:tabLst>
                          <a:tab pos="1614170" algn="l"/>
                          <a:tab pos="2120900" algn="ctr"/>
                        </a:tabLst>
                      </a:pPr>
                      <a:r>
                        <a:rPr lang="en-US" sz="1500" kern="0" dirty="0">
                          <a:effectLst/>
                        </a:rPr>
                        <a:t>Course1</a:t>
                      </a:r>
                      <a:endParaRPr lang="zh-TW" sz="1500" kern="100" dirty="0">
                        <a:solidFill>
                          <a:srgbClr val="2F5496"/>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86836" marR="86836" marT="0" marB="0" anchor="ctr"/>
                </a:tc>
                <a:tc>
                  <a:txBody>
                    <a:bodyPr/>
                    <a:lstStyle/>
                    <a:p>
                      <a:pPr algn="ctr">
                        <a:spcAft>
                          <a:spcPts val="0"/>
                        </a:spcAft>
                        <a:tabLst>
                          <a:tab pos="1614170" algn="l"/>
                          <a:tab pos="2120900" algn="ctr"/>
                        </a:tabLst>
                      </a:pPr>
                      <a:r>
                        <a:rPr lang="en-US" sz="1500" kern="0">
                          <a:effectLst/>
                        </a:rPr>
                        <a:t>Course2</a:t>
                      </a:r>
                      <a:endParaRPr lang="zh-TW" sz="1500" kern="100">
                        <a:solidFill>
                          <a:srgbClr val="2F5496"/>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86836" marR="86836" marT="0" marB="0" anchor="ctr"/>
                </a:tc>
                <a:tc>
                  <a:txBody>
                    <a:bodyPr/>
                    <a:lstStyle/>
                    <a:p>
                      <a:pPr algn="ctr">
                        <a:spcAft>
                          <a:spcPts val="0"/>
                        </a:spcAft>
                        <a:tabLst>
                          <a:tab pos="1614170" algn="l"/>
                          <a:tab pos="2120900" algn="ctr"/>
                        </a:tabLst>
                      </a:pPr>
                      <a:r>
                        <a:rPr lang="en-US" sz="1500" kern="0">
                          <a:effectLst/>
                        </a:rPr>
                        <a:t>Course3</a:t>
                      </a:r>
                      <a:endParaRPr lang="zh-TW" sz="1500" kern="100">
                        <a:solidFill>
                          <a:srgbClr val="2F5496"/>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86836" marR="86836" marT="0" marB="0" anchor="ctr"/>
                </a:tc>
                <a:extLst>
                  <a:ext uri="{0D108BD9-81ED-4DB2-BD59-A6C34878D82A}">
                    <a16:rowId xmlns:a16="http://schemas.microsoft.com/office/drawing/2014/main" val="3402445032"/>
                  </a:ext>
                </a:extLst>
              </a:tr>
              <a:tr h="356994">
                <a:tc>
                  <a:txBody>
                    <a:bodyPr/>
                    <a:lstStyle/>
                    <a:p>
                      <a:pPr algn="ctr">
                        <a:spcAft>
                          <a:spcPts val="0"/>
                        </a:spcAft>
                        <a:tabLst>
                          <a:tab pos="1614170" algn="l"/>
                          <a:tab pos="2120900" algn="ctr"/>
                        </a:tabLst>
                      </a:pPr>
                      <a:r>
                        <a:rPr lang="en-US" sz="1500" kern="0">
                          <a:effectLst/>
                        </a:rPr>
                        <a:t>Qqq344</a:t>
                      </a:r>
                      <a:endParaRPr lang="zh-TW" sz="1500" kern="100">
                        <a:solidFill>
                          <a:srgbClr val="2F5496"/>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86836" marR="86836" marT="0" marB="0" anchor="ctr"/>
                </a:tc>
                <a:tc>
                  <a:txBody>
                    <a:bodyPr/>
                    <a:lstStyle/>
                    <a:p>
                      <a:pPr algn="ctr">
                        <a:spcAft>
                          <a:spcPts val="0"/>
                        </a:spcAft>
                      </a:pPr>
                      <a:r>
                        <a:rPr lang="en-US" sz="1500" kern="0">
                          <a:effectLst/>
                        </a:rPr>
                        <a:t>0.0303</a:t>
                      </a:r>
                      <a:endParaRPr lang="zh-TW" sz="1500" kern="100">
                        <a:solidFill>
                          <a:srgbClr val="2F5496"/>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86836" marR="86836" marT="0" marB="0" anchor="ctr"/>
                </a:tc>
                <a:tc>
                  <a:txBody>
                    <a:bodyPr/>
                    <a:lstStyle/>
                    <a:p>
                      <a:pPr algn="ctr">
                        <a:spcAft>
                          <a:spcPts val="0"/>
                        </a:spcAft>
                      </a:pPr>
                      <a:r>
                        <a:rPr lang="en-US" sz="1500" kern="0">
                          <a:effectLst/>
                        </a:rPr>
                        <a:t>0.0152</a:t>
                      </a:r>
                      <a:endParaRPr lang="zh-TW" sz="1500" kern="100">
                        <a:solidFill>
                          <a:srgbClr val="2F5496"/>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86836" marR="86836" marT="0" marB="0" anchor="ctr"/>
                </a:tc>
                <a:tc>
                  <a:txBody>
                    <a:bodyPr/>
                    <a:lstStyle/>
                    <a:p>
                      <a:pPr algn="ctr">
                        <a:spcAft>
                          <a:spcPts val="0"/>
                        </a:spcAft>
                      </a:pPr>
                      <a:r>
                        <a:rPr lang="en-US" sz="1500" kern="0">
                          <a:effectLst/>
                        </a:rPr>
                        <a:t>0.0145</a:t>
                      </a:r>
                      <a:endParaRPr lang="zh-TW" sz="1500" kern="100">
                        <a:solidFill>
                          <a:srgbClr val="2F5496"/>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86836" marR="86836" marT="0" marB="0" anchor="ctr"/>
                </a:tc>
                <a:extLst>
                  <a:ext uri="{0D108BD9-81ED-4DB2-BD59-A6C34878D82A}">
                    <a16:rowId xmlns:a16="http://schemas.microsoft.com/office/drawing/2014/main" val="1177741184"/>
                  </a:ext>
                </a:extLst>
              </a:tr>
              <a:tr h="356994">
                <a:tc>
                  <a:txBody>
                    <a:bodyPr/>
                    <a:lstStyle/>
                    <a:p>
                      <a:pPr algn="ctr">
                        <a:spcAft>
                          <a:spcPts val="0"/>
                        </a:spcAft>
                        <a:tabLst>
                          <a:tab pos="1614170" algn="l"/>
                          <a:tab pos="2120900" algn="ctr"/>
                        </a:tabLst>
                      </a:pPr>
                      <a:r>
                        <a:rPr lang="en-US" sz="1500" kern="0">
                          <a:effectLst/>
                        </a:rPr>
                        <a:t>Frswq99</a:t>
                      </a:r>
                      <a:endParaRPr lang="zh-TW" sz="1500" kern="100">
                        <a:solidFill>
                          <a:srgbClr val="2F5496"/>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86836" marR="86836" marT="0" marB="0" anchor="ctr"/>
                </a:tc>
                <a:tc>
                  <a:txBody>
                    <a:bodyPr/>
                    <a:lstStyle/>
                    <a:p>
                      <a:pPr algn="ctr">
                        <a:spcAft>
                          <a:spcPts val="0"/>
                        </a:spcAft>
                      </a:pPr>
                      <a:r>
                        <a:rPr lang="en-US" sz="1500" kern="0">
                          <a:effectLst/>
                        </a:rPr>
                        <a:t>0.0235</a:t>
                      </a:r>
                      <a:endParaRPr lang="zh-TW" sz="1500" kern="100">
                        <a:solidFill>
                          <a:srgbClr val="2F5496"/>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86836" marR="86836" marT="0" marB="0" anchor="ctr"/>
                </a:tc>
                <a:tc>
                  <a:txBody>
                    <a:bodyPr/>
                    <a:lstStyle/>
                    <a:p>
                      <a:pPr algn="ctr">
                        <a:spcAft>
                          <a:spcPts val="0"/>
                        </a:spcAft>
                      </a:pPr>
                      <a:r>
                        <a:rPr lang="en-US" sz="1500" kern="0">
                          <a:effectLst/>
                        </a:rPr>
                        <a:t>0.0118</a:t>
                      </a:r>
                      <a:endParaRPr lang="zh-TW" sz="1500" kern="100">
                        <a:solidFill>
                          <a:srgbClr val="2F5496"/>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86836" marR="86836" marT="0" marB="0" anchor="ctr"/>
                </a:tc>
                <a:tc>
                  <a:txBody>
                    <a:bodyPr/>
                    <a:lstStyle/>
                    <a:p>
                      <a:pPr algn="ctr">
                        <a:spcAft>
                          <a:spcPts val="0"/>
                        </a:spcAft>
                      </a:pPr>
                      <a:r>
                        <a:rPr lang="en-US" sz="1500" kern="0">
                          <a:effectLst/>
                        </a:rPr>
                        <a:t>0.023</a:t>
                      </a:r>
                      <a:endParaRPr lang="zh-TW" sz="1500" kern="100">
                        <a:solidFill>
                          <a:srgbClr val="2F5496"/>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86836" marR="86836" marT="0" marB="0" anchor="ctr"/>
                </a:tc>
                <a:extLst>
                  <a:ext uri="{0D108BD9-81ED-4DB2-BD59-A6C34878D82A}">
                    <a16:rowId xmlns:a16="http://schemas.microsoft.com/office/drawing/2014/main" val="1886220883"/>
                  </a:ext>
                </a:extLst>
              </a:tr>
              <a:tr h="356994">
                <a:tc>
                  <a:txBody>
                    <a:bodyPr/>
                    <a:lstStyle/>
                    <a:p>
                      <a:pPr algn="ctr">
                        <a:spcAft>
                          <a:spcPts val="0"/>
                        </a:spcAft>
                        <a:tabLst>
                          <a:tab pos="1614170" algn="l"/>
                          <a:tab pos="2120900" algn="ctr"/>
                        </a:tabLst>
                      </a:pPr>
                      <a:r>
                        <a:rPr lang="en-US" sz="1500" kern="0" dirty="0">
                          <a:effectLst/>
                        </a:rPr>
                        <a:t>Tesla22</a:t>
                      </a:r>
                      <a:endParaRPr lang="zh-TW" sz="1500" kern="100" dirty="0">
                        <a:solidFill>
                          <a:srgbClr val="2F5496"/>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86836" marR="86836" marT="0" marB="0" anchor="ctr"/>
                </a:tc>
                <a:tc>
                  <a:txBody>
                    <a:bodyPr/>
                    <a:lstStyle/>
                    <a:p>
                      <a:pPr algn="ctr">
                        <a:spcAft>
                          <a:spcPts val="0"/>
                        </a:spcAft>
                      </a:pPr>
                      <a:r>
                        <a:rPr lang="en-US" sz="1500" kern="0">
                          <a:effectLst/>
                        </a:rPr>
                        <a:t>0.0</a:t>
                      </a:r>
                      <a:endParaRPr lang="zh-TW" sz="1500" kern="100">
                        <a:solidFill>
                          <a:srgbClr val="2F5496"/>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86836" marR="86836" marT="0" marB="0" anchor="ctr"/>
                </a:tc>
                <a:tc>
                  <a:txBody>
                    <a:bodyPr/>
                    <a:lstStyle/>
                    <a:p>
                      <a:pPr algn="ctr">
                        <a:spcAft>
                          <a:spcPts val="0"/>
                        </a:spcAft>
                      </a:pPr>
                      <a:r>
                        <a:rPr lang="en-US" sz="1500" kern="0">
                          <a:effectLst/>
                        </a:rPr>
                        <a:t>0.0204</a:t>
                      </a:r>
                      <a:endParaRPr lang="zh-TW" sz="1500" kern="100">
                        <a:solidFill>
                          <a:srgbClr val="2F5496"/>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86836" marR="86836" marT="0" marB="0" anchor="ctr"/>
                </a:tc>
                <a:tc>
                  <a:txBody>
                    <a:bodyPr/>
                    <a:lstStyle/>
                    <a:p>
                      <a:pPr algn="ctr">
                        <a:spcAft>
                          <a:spcPts val="0"/>
                        </a:spcAft>
                      </a:pPr>
                      <a:r>
                        <a:rPr lang="en-US" sz="1500" kern="0">
                          <a:effectLst/>
                        </a:rPr>
                        <a:t>0.0192</a:t>
                      </a:r>
                      <a:endParaRPr lang="zh-TW" sz="1500" kern="100">
                        <a:solidFill>
                          <a:srgbClr val="2F5496"/>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86836" marR="86836" marT="0" marB="0" anchor="ctr"/>
                </a:tc>
                <a:extLst>
                  <a:ext uri="{0D108BD9-81ED-4DB2-BD59-A6C34878D82A}">
                    <a16:rowId xmlns:a16="http://schemas.microsoft.com/office/drawing/2014/main" val="2023223906"/>
                  </a:ext>
                </a:extLst>
              </a:tr>
              <a:tr h="356994">
                <a:tc>
                  <a:txBody>
                    <a:bodyPr/>
                    <a:lstStyle/>
                    <a:p>
                      <a:pPr algn="ctr">
                        <a:spcAft>
                          <a:spcPts val="0"/>
                        </a:spcAft>
                        <a:tabLst>
                          <a:tab pos="1614170" algn="l"/>
                          <a:tab pos="2120900" algn="ctr"/>
                        </a:tabLst>
                      </a:pPr>
                      <a:r>
                        <a:rPr lang="en-US" sz="1500" kern="0">
                          <a:effectLst/>
                        </a:rPr>
                        <a:t>Mkld007</a:t>
                      </a:r>
                      <a:endParaRPr lang="zh-TW" sz="1500" kern="100">
                        <a:solidFill>
                          <a:srgbClr val="2F5496"/>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86836" marR="86836" marT="0" marB="0" anchor="ctr"/>
                </a:tc>
                <a:tc>
                  <a:txBody>
                    <a:bodyPr/>
                    <a:lstStyle/>
                    <a:p>
                      <a:pPr algn="ctr">
                        <a:spcAft>
                          <a:spcPts val="0"/>
                        </a:spcAft>
                      </a:pPr>
                      <a:r>
                        <a:rPr lang="en-US" sz="1500" kern="0" dirty="0">
                          <a:effectLst/>
                        </a:rPr>
                        <a:t>0.0208</a:t>
                      </a:r>
                      <a:endParaRPr lang="zh-TW" sz="1500" kern="100" dirty="0">
                        <a:solidFill>
                          <a:srgbClr val="2F5496"/>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86836" marR="86836" marT="0" marB="0" anchor="ctr"/>
                </a:tc>
                <a:tc>
                  <a:txBody>
                    <a:bodyPr/>
                    <a:lstStyle/>
                    <a:p>
                      <a:pPr algn="ctr">
                        <a:spcAft>
                          <a:spcPts val="0"/>
                        </a:spcAft>
                      </a:pPr>
                      <a:r>
                        <a:rPr lang="en-US" sz="1500" kern="0">
                          <a:effectLst/>
                        </a:rPr>
                        <a:t>0.0208</a:t>
                      </a:r>
                      <a:endParaRPr lang="zh-TW" sz="1500" kern="100">
                        <a:solidFill>
                          <a:srgbClr val="2F5496"/>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86836" marR="86836" marT="0" marB="0" anchor="ctr"/>
                </a:tc>
                <a:tc>
                  <a:txBody>
                    <a:bodyPr/>
                    <a:lstStyle/>
                    <a:p>
                      <a:pPr algn="ctr">
                        <a:spcAft>
                          <a:spcPts val="0"/>
                        </a:spcAft>
                      </a:pPr>
                      <a:r>
                        <a:rPr lang="en-US" sz="1500" kern="0">
                          <a:effectLst/>
                        </a:rPr>
                        <a:t>0.0196</a:t>
                      </a:r>
                      <a:endParaRPr lang="zh-TW" sz="1500" kern="100">
                        <a:solidFill>
                          <a:srgbClr val="2F5496"/>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86836" marR="86836" marT="0" marB="0" anchor="ctr"/>
                </a:tc>
                <a:extLst>
                  <a:ext uri="{0D108BD9-81ED-4DB2-BD59-A6C34878D82A}">
                    <a16:rowId xmlns:a16="http://schemas.microsoft.com/office/drawing/2014/main" val="601660410"/>
                  </a:ext>
                </a:extLst>
              </a:tr>
              <a:tr h="356994">
                <a:tc>
                  <a:txBody>
                    <a:bodyPr/>
                    <a:lstStyle/>
                    <a:p>
                      <a:pPr algn="ctr">
                        <a:spcAft>
                          <a:spcPts val="0"/>
                        </a:spcAft>
                        <a:tabLst>
                          <a:tab pos="1614170" algn="l"/>
                          <a:tab pos="2120900" algn="ctr"/>
                        </a:tabLst>
                      </a:pPr>
                      <a:r>
                        <a:rPr lang="en-US" sz="1500" kern="0">
                          <a:effectLst/>
                        </a:rPr>
                        <a:t>Kevin</a:t>
                      </a:r>
                      <a:endParaRPr lang="zh-TW" sz="1500" kern="100">
                        <a:solidFill>
                          <a:srgbClr val="2F5496"/>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86836" marR="86836" marT="0" marB="0" anchor="ctr"/>
                </a:tc>
                <a:tc>
                  <a:txBody>
                    <a:bodyPr/>
                    <a:lstStyle/>
                    <a:p>
                      <a:pPr algn="ctr">
                        <a:spcAft>
                          <a:spcPts val="0"/>
                        </a:spcAft>
                      </a:pPr>
                      <a:r>
                        <a:rPr lang="en-US" sz="1500" kern="0">
                          <a:effectLst/>
                        </a:rPr>
                        <a:t>0.0241</a:t>
                      </a:r>
                      <a:endParaRPr lang="zh-TW" sz="1500" kern="100">
                        <a:solidFill>
                          <a:srgbClr val="2F5496"/>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86836" marR="86836" marT="0" marB="0" anchor="ctr"/>
                </a:tc>
                <a:tc>
                  <a:txBody>
                    <a:bodyPr/>
                    <a:lstStyle/>
                    <a:p>
                      <a:pPr algn="ctr">
                        <a:spcAft>
                          <a:spcPts val="0"/>
                        </a:spcAft>
                      </a:pPr>
                      <a:r>
                        <a:rPr lang="en-US" sz="1500" kern="0">
                          <a:effectLst/>
                        </a:rPr>
                        <a:t>0.0120</a:t>
                      </a:r>
                      <a:endParaRPr lang="zh-TW" sz="1500" kern="100">
                        <a:solidFill>
                          <a:srgbClr val="2F5496"/>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86836" marR="86836" marT="0" marB="0" anchor="ctr"/>
                </a:tc>
                <a:tc>
                  <a:txBody>
                    <a:bodyPr/>
                    <a:lstStyle/>
                    <a:p>
                      <a:pPr algn="ctr">
                        <a:spcAft>
                          <a:spcPts val="0"/>
                        </a:spcAft>
                      </a:pPr>
                      <a:r>
                        <a:rPr lang="en-US" sz="1500" kern="0" dirty="0">
                          <a:effectLst/>
                        </a:rPr>
                        <a:t>0.01162</a:t>
                      </a:r>
                      <a:endParaRPr lang="zh-TW" sz="1500" kern="100" dirty="0">
                        <a:solidFill>
                          <a:srgbClr val="2F5496"/>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86836" marR="86836" marT="0" marB="0" anchor="ctr"/>
                </a:tc>
                <a:extLst>
                  <a:ext uri="{0D108BD9-81ED-4DB2-BD59-A6C34878D82A}">
                    <a16:rowId xmlns:a16="http://schemas.microsoft.com/office/drawing/2014/main" val="1334684525"/>
                  </a:ext>
                </a:extLst>
              </a:tr>
            </a:tbl>
          </a:graphicData>
        </a:graphic>
      </p:graphicFrame>
    </p:spTree>
    <p:extLst>
      <p:ext uri="{BB962C8B-B14F-4D97-AF65-F5344CB8AC3E}">
        <p14:creationId xmlns:p14="http://schemas.microsoft.com/office/powerpoint/2010/main" val="7030305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7905752-0686-4A53-97D3-6295EB0469FA}"/>
              </a:ext>
            </a:extLst>
          </p:cNvPr>
          <p:cNvSpPr>
            <a:spLocks noGrp="1"/>
          </p:cNvSpPr>
          <p:nvPr>
            <p:ph type="title"/>
          </p:nvPr>
        </p:nvSpPr>
        <p:spPr>
          <a:xfrm>
            <a:off x="0" y="-26988"/>
            <a:ext cx="9144000" cy="1143001"/>
          </a:xfrm>
        </p:spPr>
        <p:txBody>
          <a:bodyPr/>
          <a:lstStyle/>
          <a:p>
            <a:r>
              <a:rPr lang="en-US" altLang="zh-TW" dirty="0"/>
              <a:t>Course Analysis Module</a:t>
            </a:r>
            <a:endParaRPr lang="zh-TW" altLang="en-US" dirty="0"/>
          </a:p>
        </p:txBody>
      </p:sp>
      <p:sp>
        <p:nvSpPr>
          <p:cNvPr id="3" name="內容版面配置區 2">
            <a:extLst>
              <a:ext uri="{FF2B5EF4-FFF2-40B4-BE49-F238E27FC236}">
                <a16:creationId xmlns:a16="http://schemas.microsoft.com/office/drawing/2014/main" id="{5568B429-A451-49A5-9250-6B9B8D16F7E9}"/>
              </a:ext>
            </a:extLst>
          </p:cNvPr>
          <p:cNvSpPr>
            <a:spLocks noGrp="1"/>
          </p:cNvSpPr>
          <p:nvPr>
            <p:ph idx="1"/>
          </p:nvPr>
        </p:nvSpPr>
        <p:spPr>
          <a:xfrm>
            <a:off x="457200" y="1196975"/>
            <a:ext cx="8229600" cy="5040337"/>
          </a:xfrm>
        </p:spPr>
        <p:txBody>
          <a:bodyPr/>
          <a:lstStyle/>
          <a:p>
            <a:r>
              <a:rPr lang="en-US" altLang="zh-TW" dirty="0"/>
              <a:t>Interaction Analysis</a:t>
            </a:r>
          </a:p>
          <a:p>
            <a:pPr lvl="1"/>
            <a:r>
              <a:rPr lang="en-US" altLang="zh-TW" dirty="0"/>
              <a:t>We use </a:t>
            </a:r>
            <a:r>
              <a:rPr lang="en-US" altLang="zh-TW" dirty="0">
                <a:solidFill>
                  <a:srgbClr val="0000FF"/>
                </a:solidFill>
              </a:rPr>
              <a:t>Vader</a:t>
            </a:r>
            <a:r>
              <a:rPr lang="en-US" altLang="zh-TW" dirty="0"/>
              <a:t> to calculate the emotion of the course, and calculate the popularity of the course according to the learner’s preference.</a:t>
            </a:r>
          </a:p>
        </p:txBody>
      </p:sp>
      <p:sp>
        <p:nvSpPr>
          <p:cNvPr id="4" name="投影片編號版面配置區 3">
            <a:extLst>
              <a:ext uri="{FF2B5EF4-FFF2-40B4-BE49-F238E27FC236}">
                <a16:creationId xmlns:a16="http://schemas.microsoft.com/office/drawing/2014/main" id="{F2D0F845-19FF-4EC8-803E-DBA6F490E950}"/>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25</a:t>
            </a:fld>
            <a:endParaRPr lang="en-US" altLang="zh-TW"/>
          </a:p>
        </p:txBody>
      </p:sp>
      <p:graphicFrame>
        <p:nvGraphicFramePr>
          <p:cNvPr id="5" name="表格 4">
            <a:extLst>
              <a:ext uri="{FF2B5EF4-FFF2-40B4-BE49-F238E27FC236}">
                <a16:creationId xmlns:a16="http://schemas.microsoft.com/office/drawing/2014/main" id="{92EC5B99-196C-43D6-A0FF-9654DDDFA00E}"/>
              </a:ext>
            </a:extLst>
          </p:cNvPr>
          <p:cNvGraphicFramePr>
            <a:graphicFrameLocks noGrp="1"/>
          </p:cNvGraphicFramePr>
          <p:nvPr>
            <p:extLst>
              <p:ext uri="{D42A27DB-BD31-4B8C-83A1-F6EECF244321}">
                <p14:modId xmlns:p14="http://schemas.microsoft.com/office/powerpoint/2010/main" val="2490881153"/>
              </p:ext>
            </p:extLst>
          </p:nvPr>
        </p:nvGraphicFramePr>
        <p:xfrm>
          <a:off x="838291" y="2948562"/>
          <a:ext cx="7467417" cy="3281937"/>
        </p:xfrm>
        <a:graphic>
          <a:graphicData uri="http://schemas.openxmlformats.org/drawingml/2006/table">
            <a:tbl>
              <a:tblPr firstRow="1" firstCol="1" bandRow="1">
                <a:tableStyleId>{3B4B98B0-60AC-42C2-AFA5-B58CD77FA1E5}</a:tableStyleId>
              </a:tblPr>
              <a:tblGrid>
                <a:gridCol w="2567336">
                  <a:extLst>
                    <a:ext uri="{9D8B030D-6E8A-4147-A177-3AD203B41FA5}">
                      <a16:colId xmlns:a16="http://schemas.microsoft.com/office/drawing/2014/main" val="3491873193"/>
                    </a:ext>
                  </a:extLst>
                </a:gridCol>
                <a:gridCol w="4900081">
                  <a:extLst>
                    <a:ext uri="{9D8B030D-6E8A-4147-A177-3AD203B41FA5}">
                      <a16:colId xmlns:a16="http://schemas.microsoft.com/office/drawing/2014/main" val="864517609"/>
                    </a:ext>
                  </a:extLst>
                </a:gridCol>
              </a:tblGrid>
              <a:tr h="360040">
                <a:tc>
                  <a:txBody>
                    <a:bodyPr/>
                    <a:lstStyle/>
                    <a:p>
                      <a:pPr marL="304800" algn="ctr">
                        <a:spcAft>
                          <a:spcPts val="0"/>
                        </a:spcAft>
                      </a:pPr>
                      <a:r>
                        <a:rPr lang="en-US" sz="1600" b="1" kern="100" dirty="0">
                          <a:effectLst/>
                        </a:rPr>
                        <a:t>Example Sentence</a:t>
                      </a:r>
                      <a:endParaRPr lang="zh-TW" sz="16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8869" marR="88869" marT="0" marB="0"/>
                </a:tc>
                <a:tc>
                  <a:txBody>
                    <a:bodyPr/>
                    <a:lstStyle/>
                    <a:p>
                      <a:pPr marL="304800" algn="ctr">
                        <a:spcAft>
                          <a:spcPts val="0"/>
                        </a:spcAft>
                      </a:pPr>
                      <a:r>
                        <a:rPr lang="en-US" sz="1600" b="1" kern="100" dirty="0">
                          <a:effectLst/>
                        </a:rPr>
                        <a:t>VADER value</a:t>
                      </a:r>
                      <a:endParaRPr lang="zh-TW" sz="16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8869" marR="88869" marT="0" marB="0"/>
                </a:tc>
                <a:extLst>
                  <a:ext uri="{0D108BD9-81ED-4DB2-BD59-A6C34878D82A}">
                    <a16:rowId xmlns:a16="http://schemas.microsoft.com/office/drawing/2014/main" val="1981207148"/>
                  </a:ext>
                </a:extLst>
              </a:tr>
              <a:tr h="486286">
                <a:tc>
                  <a:txBody>
                    <a:bodyPr/>
                    <a:lstStyle/>
                    <a:p>
                      <a:pPr marL="304800" algn="ctr">
                        <a:spcAft>
                          <a:spcPts val="0"/>
                        </a:spcAft>
                      </a:pPr>
                      <a:r>
                        <a:rPr lang="en-US" sz="1600" b="0" kern="0">
                          <a:effectLst/>
                        </a:rPr>
                        <a:t>The course is very great!</a:t>
                      </a:r>
                      <a:endParaRPr lang="zh-TW" sz="1600" b="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88869" marR="88869" marT="0" marB="0" anchor="ctr"/>
                </a:tc>
                <a:tc>
                  <a:txBody>
                    <a:bodyPr/>
                    <a:lstStyle/>
                    <a:p>
                      <a:pPr marL="304800" algn="ctr">
                        <a:spcAft>
                          <a:spcPts val="0"/>
                        </a:spcAft>
                      </a:pPr>
                      <a:r>
                        <a:rPr lang="en-US" sz="1600" kern="0">
                          <a:effectLst/>
                        </a:rPr>
                        <a:t>{'neg': 0.0, 'neu': 0.461, 'pos': 0.539, 'compound': 0.6893}</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88869" marR="88869" marT="0" marB="0" anchor="ctr"/>
                </a:tc>
                <a:extLst>
                  <a:ext uri="{0D108BD9-81ED-4DB2-BD59-A6C34878D82A}">
                    <a16:rowId xmlns:a16="http://schemas.microsoft.com/office/drawing/2014/main" val="4075063329"/>
                  </a:ext>
                </a:extLst>
              </a:tr>
              <a:tr h="1458857">
                <a:tc>
                  <a:txBody>
                    <a:bodyPr/>
                    <a:lstStyle/>
                    <a:p>
                      <a:pPr marL="304800" algn="ctr">
                        <a:spcAft>
                          <a:spcPts val="0"/>
                        </a:spcAft>
                      </a:pPr>
                      <a:r>
                        <a:rPr lang="en-US" sz="1600" b="0" kern="0">
                          <a:effectLst/>
                        </a:rPr>
                        <a:t>I completed the course then took the exam and I believe they made a mistake on one of the questions.</a:t>
                      </a:r>
                      <a:endParaRPr lang="zh-TW" sz="1600" b="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88869" marR="88869" marT="0" marB="0" anchor="ctr"/>
                </a:tc>
                <a:tc>
                  <a:txBody>
                    <a:bodyPr/>
                    <a:lstStyle/>
                    <a:p>
                      <a:pPr marL="304800" algn="ctr">
                        <a:spcAft>
                          <a:spcPts val="0"/>
                        </a:spcAft>
                      </a:pPr>
                      <a:r>
                        <a:rPr lang="en-US" sz="1600" kern="0" dirty="0">
                          <a:effectLst/>
                        </a:rPr>
                        <a:t>{'neg': 0.112, 'neu': 0.888, 'pos': 0.0, 'compound': -0.34}</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8869" marR="88869" marT="0" marB="0" anchor="ctr"/>
                </a:tc>
                <a:extLst>
                  <a:ext uri="{0D108BD9-81ED-4DB2-BD59-A6C34878D82A}">
                    <a16:rowId xmlns:a16="http://schemas.microsoft.com/office/drawing/2014/main" val="2249689613"/>
                  </a:ext>
                </a:extLst>
              </a:tr>
              <a:tr h="486286">
                <a:tc>
                  <a:txBody>
                    <a:bodyPr/>
                    <a:lstStyle/>
                    <a:p>
                      <a:pPr marL="304800" algn="ctr">
                        <a:spcAft>
                          <a:spcPts val="0"/>
                        </a:spcAft>
                      </a:pPr>
                      <a:r>
                        <a:rPr lang="en-US" sz="1600" b="0" kern="0">
                          <a:effectLst/>
                        </a:rPr>
                        <a:t>I really enjoyed this lecture.</a:t>
                      </a:r>
                      <a:endParaRPr lang="zh-TW" sz="1600" b="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88869" marR="88869" marT="0" marB="0" anchor="ctr"/>
                </a:tc>
                <a:tc>
                  <a:txBody>
                    <a:bodyPr/>
                    <a:lstStyle/>
                    <a:p>
                      <a:pPr marL="304800" algn="ctr">
                        <a:spcAft>
                          <a:spcPts val="0"/>
                        </a:spcAft>
                      </a:pPr>
                      <a:r>
                        <a:rPr lang="en-US" sz="1600" kern="0">
                          <a:effectLst/>
                        </a:rPr>
                        <a:t>{'neg': 0.0, 'neu': 0.527, 'pos': 0.473, 'compound': 0.5563}</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88869" marR="88869" marT="0" marB="0" anchor="ctr"/>
                </a:tc>
                <a:extLst>
                  <a:ext uri="{0D108BD9-81ED-4DB2-BD59-A6C34878D82A}">
                    <a16:rowId xmlns:a16="http://schemas.microsoft.com/office/drawing/2014/main" val="4264034308"/>
                  </a:ext>
                </a:extLst>
              </a:tr>
              <a:tr h="486286">
                <a:tc>
                  <a:txBody>
                    <a:bodyPr/>
                    <a:lstStyle/>
                    <a:p>
                      <a:pPr marL="304800" algn="ctr">
                        <a:spcAft>
                          <a:spcPts val="0"/>
                        </a:spcAft>
                      </a:pPr>
                      <a:r>
                        <a:rPr lang="en-US" sz="1600" b="0" kern="0" dirty="0">
                          <a:effectLst/>
                        </a:rPr>
                        <a:t>Thanks for the help in advance!</a:t>
                      </a:r>
                      <a:endParaRPr lang="zh-TW" sz="1600" b="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8869" marR="88869" marT="0" marB="0" anchor="ctr"/>
                </a:tc>
                <a:tc>
                  <a:txBody>
                    <a:bodyPr/>
                    <a:lstStyle/>
                    <a:p>
                      <a:pPr marL="304800" algn="ctr">
                        <a:spcAft>
                          <a:spcPts val="0"/>
                        </a:spcAft>
                      </a:pPr>
                      <a:r>
                        <a:rPr lang="en-US" sz="1600" kern="0" dirty="0">
                          <a:effectLst/>
                        </a:rPr>
                        <a:t>{'neg': 0.0, 'neu': 0.404, 'pos': 0.596, 'compound': 0.7088}</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88869" marR="88869" marT="0" marB="0" anchor="ctr"/>
                </a:tc>
                <a:extLst>
                  <a:ext uri="{0D108BD9-81ED-4DB2-BD59-A6C34878D82A}">
                    <a16:rowId xmlns:a16="http://schemas.microsoft.com/office/drawing/2014/main" val="1649165644"/>
                  </a:ext>
                </a:extLst>
              </a:tr>
            </a:tbl>
          </a:graphicData>
        </a:graphic>
      </p:graphicFrame>
    </p:spTree>
    <p:extLst>
      <p:ext uri="{BB962C8B-B14F-4D97-AF65-F5344CB8AC3E}">
        <p14:creationId xmlns:p14="http://schemas.microsoft.com/office/powerpoint/2010/main" val="2797976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7905752-0686-4A53-97D3-6295EB0469FA}"/>
              </a:ext>
            </a:extLst>
          </p:cNvPr>
          <p:cNvSpPr>
            <a:spLocks noGrp="1"/>
          </p:cNvSpPr>
          <p:nvPr>
            <p:ph type="title"/>
          </p:nvPr>
        </p:nvSpPr>
        <p:spPr>
          <a:xfrm>
            <a:off x="0" y="-26988"/>
            <a:ext cx="9144000" cy="1143001"/>
          </a:xfrm>
        </p:spPr>
        <p:txBody>
          <a:bodyPr/>
          <a:lstStyle/>
          <a:p>
            <a:r>
              <a:rPr lang="en-US" altLang="zh-TW" dirty="0"/>
              <a:t>Social Influence Analysis Module</a:t>
            </a:r>
            <a:endParaRPr lang="zh-TW" altLang="en-US" dirty="0"/>
          </a:p>
        </p:txBody>
      </p:sp>
      <p:sp>
        <p:nvSpPr>
          <p:cNvPr id="3" name="內容版面配置區 2">
            <a:extLst>
              <a:ext uri="{FF2B5EF4-FFF2-40B4-BE49-F238E27FC236}">
                <a16:creationId xmlns:a16="http://schemas.microsoft.com/office/drawing/2014/main" id="{5568B429-A451-49A5-9250-6B9B8D16F7E9}"/>
              </a:ext>
            </a:extLst>
          </p:cNvPr>
          <p:cNvSpPr>
            <a:spLocks noGrp="1"/>
          </p:cNvSpPr>
          <p:nvPr>
            <p:ph idx="1"/>
          </p:nvPr>
        </p:nvSpPr>
        <p:spPr>
          <a:xfrm>
            <a:off x="457200" y="1196975"/>
            <a:ext cx="8229600" cy="5040337"/>
          </a:xfrm>
        </p:spPr>
        <p:txBody>
          <a:bodyPr/>
          <a:lstStyle/>
          <a:p>
            <a:r>
              <a:rPr lang="en-US" altLang="zh-TW" dirty="0"/>
              <a:t>Skill Endorsement Score</a:t>
            </a:r>
          </a:p>
          <a:p>
            <a:pPr lvl="1"/>
            <a:r>
              <a:rPr lang="en-US" altLang="zh-TW" dirty="0"/>
              <a:t>We use regularization to calculate the familiarity of each skill. </a:t>
            </a:r>
          </a:p>
          <a:p>
            <a:pPr marL="457200" lvl="1" indent="0">
              <a:buNone/>
            </a:pPr>
            <a:endParaRPr lang="en-US" altLang="zh-TW" dirty="0"/>
          </a:p>
          <a:p>
            <a:pPr marL="457200" lvl="1" indent="0">
              <a:buNone/>
            </a:pPr>
            <a:endParaRPr lang="en-US" altLang="zh-TW" dirty="0"/>
          </a:p>
        </p:txBody>
      </p:sp>
      <p:sp>
        <p:nvSpPr>
          <p:cNvPr id="4" name="投影片編號版面配置區 3">
            <a:extLst>
              <a:ext uri="{FF2B5EF4-FFF2-40B4-BE49-F238E27FC236}">
                <a16:creationId xmlns:a16="http://schemas.microsoft.com/office/drawing/2014/main" id="{F2D0F845-19FF-4EC8-803E-DBA6F490E950}"/>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26</a:t>
            </a:fld>
            <a:endParaRPr lang="en-US" altLang="zh-TW"/>
          </a:p>
        </p:txBody>
      </p:sp>
      <p:graphicFrame>
        <p:nvGraphicFramePr>
          <p:cNvPr id="5" name="表格 4">
            <a:extLst>
              <a:ext uri="{FF2B5EF4-FFF2-40B4-BE49-F238E27FC236}">
                <a16:creationId xmlns:a16="http://schemas.microsoft.com/office/drawing/2014/main" id="{D15E5BF9-4E4D-4279-925F-C7A9B93C4697}"/>
              </a:ext>
            </a:extLst>
          </p:cNvPr>
          <p:cNvGraphicFramePr>
            <a:graphicFrameLocks noGrp="1"/>
          </p:cNvGraphicFramePr>
          <p:nvPr>
            <p:extLst>
              <p:ext uri="{D42A27DB-BD31-4B8C-83A1-F6EECF244321}">
                <p14:modId xmlns:p14="http://schemas.microsoft.com/office/powerpoint/2010/main" val="3226194157"/>
              </p:ext>
            </p:extLst>
          </p:nvPr>
        </p:nvGraphicFramePr>
        <p:xfrm>
          <a:off x="1072913" y="2924944"/>
          <a:ext cx="7429973" cy="1800201"/>
        </p:xfrm>
        <a:graphic>
          <a:graphicData uri="http://schemas.openxmlformats.org/drawingml/2006/table">
            <a:tbl>
              <a:tblPr firstRow="1" firstCol="1" bandRow="1">
                <a:tableStyleId>{3B4B98B0-60AC-42C2-AFA5-B58CD77FA1E5}</a:tableStyleId>
              </a:tblPr>
              <a:tblGrid>
                <a:gridCol w="1302211">
                  <a:extLst>
                    <a:ext uri="{9D8B030D-6E8A-4147-A177-3AD203B41FA5}">
                      <a16:colId xmlns:a16="http://schemas.microsoft.com/office/drawing/2014/main" val="520391918"/>
                    </a:ext>
                  </a:extLst>
                </a:gridCol>
                <a:gridCol w="6127762">
                  <a:extLst>
                    <a:ext uri="{9D8B030D-6E8A-4147-A177-3AD203B41FA5}">
                      <a16:colId xmlns:a16="http://schemas.microsoft.com/office/drawing/2014/main" val="3893159810"/>
                    </a:ext>
                  </a:extLst>
                </a:gridCol>
              </a:tblGrid>
              <a:tr h="363516">
                <a:tc>
                  <a:txBody>
                    <a:bodyPr/>
                    <a:lstStyle/>
                    <a:p>
                      <a:pPr algn="ctr">
                        <a:spcAft>
                          <a:spcPts val="0"/>
                        </a:spcAft>
                      </a:pPr>
                      <a:r>
                        <a:rPr lang="en-US" sz="1400" kern="100">
                          <a:effectLst/>
                        </a:rPr>
                        <a:t>User</a:t>
                      </a:r>
                      <a:endParaRPr lang="zh-TW" sz="1400" kern="100">
                        <a:solidFill>
                          <a:srgbClr val="2F5496"/>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88423" marR="88423" marT="0" marB="0" anchor="ctr"/>
                </a:tc>
                <a:tc>
                  <a:txBody>
                    <a:bodyPr/>
                    <a:lstStyle/>
                    <a:p>
                      <a:pPr algn="ctr">
                        <a:spcAft>
                          <a:spcPts val="0"/>
                        </a:spcAft>
                      </a:pPr>
                      <a:r>
                        <a:rPr lang="en-US" sz="1400" kern="100" dirty="0">
                          <a:effectLst/>
                        </a:rPr>
                        <a:t>Examples of Skill Endorsement Score</a:t>
                      </a:r>
                      <a:endParaRPr lang="zh-TW" sz="1400" kern="100" dirty="0">
                        <a:solidFill>
                          <a:srgbClr val="2F5496"/>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88423" marR="88423" marT="0" marB="0" anchor="ctr"/>
                </a:tc>
                <a:extLst>
                  <a:ext uri="{0D108BD9-81ED-4DB2-BD59-A6C34878D82A}">
                    <a16:rowId xmlns:a16="http://schemas.microsoft.com/office/drawing/2014/main" val="3380440925"/>
                  </a:ext>
                </a:extLst>
              </a:tr>
              <a:tr h="478895">
                <a:tc>
                  <a:txBody>
                    <a:bodyPr/>
                    <a:lstStyle/>
                    <a:p>
                      <a:pPr algn="ctr">
                        <a:spcAft>
                          <a:spcPts val="0"/>
                        </a:spcAft>
                      </a:pPr>
                      <a:r>
                        <a:rPr lang="en-US" sz="1400" kern="0">
                          <a:effectLst/>
                        </a:rPr>
                        <a:t>FF778</a:t>
                      </a:r>
                      <a:endParaRPr lang="zh-TW" sz="1400" kern="100">
                        <a:solidFill>
                          <a:srgbClr val="2F5496"/>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88423" marR="88423" marT="0" marB="0" anchor="ctr"/>
                </a:tc>
                <a:tc>
                  <a:txBody>
                    <a:bodyPr/>
                    <a:lstStyle/>
                    <a:p>
                      <a:pPr algn="ctr">
                        <a:spcAft>
                          <a:spcPts val="0"/>
                        </a:spcAft>
                      </a:pPr>
                      <a:r>
                        <a:rPr lang="en-US" sz="1400" kern="0" dirty="0">
                          <a:effectLst/>
                        </a:rPr>
                        <a:t>['Microsoft Office', 0.4615], ['data management', 0.3077], </a:t>
                      </a:r>
                    </a:p>
                    <a:p>
                      <a:pPr algn="ctr">
                        <a:spcAft>
                          <a:spcPts val="0"/>
                        </a:spcAft>
                      </a:pPr>
                      <a:r>
                        <a:rPr lang="en-US" sz="1400" kern="0" dirty="0">
                          <a:effectLst/>
                        </a:rPr>
                        <a:t>['data entry', 0.2308]</a:t>
                      </a:r>
                      <a:endParaRPr lang="zh-TW" sz="1400" kern="100" dirty="0">
                        <a:solidFill>
                          <a:srgbClr val="2F5496"/>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88423" marR="88423" marT="0" marB="0" anchor="ctr"/>
                </a:tc>
                <a:extLst>
                  <a:ext uri="{0D108BD9-81ED-4DB2-BD59-A6C34878D82A}">
                    <a16:rowId xmlns:a16="http://schemas.microsoft.com/office/drawing/2014/main" val="539522699"/>
                  </a:ext>
                </a:extLst>
              </a:tr>
              <a:tr h="478895">
                <a:tc>
                  <a:txBody>
                    <a:bodyPr/>
                    <a:lstStyle/>
                    <a:p>
                      <a:pPr algn="ctr">
                        <a:spcAft>
                          <a:spcPts val="0"/>
                        </a:spcAft>
                      </a:pPr>
                      <a:r>
                        <a:rPr lang="en-US" sz="1400" kern="0">
                          <a:effectLst/>
                        </a:rPr>
                        <a:t>TESS356</a:t>
                      </a:r>
                      <a:endParaRPr lang="zh-TW" sz="1400" kern="100">
                        <a:solidFill>
                          <a:srgbClr val="2F5496"/>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88423" marR="88423" marT="0" marB="0" anchor="ctr"/>
                </a:tc>
                <a:tc>
                  <a:txBody>
                    <a:bodyPr/>
                    <a:lstStyle/>
                    <a:p>
                      <a:pPr algn="ctr">
                        <a:spcAft>
                          <a:spcPts val="0"/>
                        </a:spcAft>
                      </a:pPr>
                      <a:r>
                        <a:rPr lang="en-US" sz="1400" kern="0" dirty="0">
                          <a:effectLst/>
                        </a:rPr>
                        <a:t>['Microsoft Excel', 0.5], ['Teamwork', 0.25], ['Team Management', 0.25]</a:t>
                      </a:r>
                      <a:endParaRPr lang="zh-TW" sz="1400" kern="100" dirty="0">
                        <a:solidFill>
                          <a:srgbClr val="2F5496"/>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88423" marR="88423" marT="0" marB="0" anchor="ctr"/>
                </a:tc>
                <a:extLst>
                  <a:ext uri="{0D108BD9-81ED-4DB2-BD59-A6C34878D82A}">
                    <a16:rowId xmlns:a16="http://schemas.microsoft.com/office/drawing/2014/main" val="3508846355"/>
                  </a:ext>
                </a:extLst>
              </a:tr>
              <a:tr h="478895">
                <a:tc>
                  <a:txBody>
                    <a:bodyPr/>
                    <a:lstStyle/>
                    <a:p>
                      <a:pPr algn="ctr">
                        <a:spcAft>
                          <a:spcPts val="0"/>
                        </a:spcAft>
                      </a:pPr>
                      <a:r>
                        <a:rPr lang="en-US" altLang="zh-TW" sz="1400" kern="0" dirty="0">
                          <a:effectLst/>
                        </a:rPr>
                        <a:t>CS</a:t>
                      </a:r>
                      <a:r>
                        <a:rPr lang="en-US" sz="1400" kern="0" dirty="0">
                          <a:effectLst/>
                        </a:rPr>
                        <a:t>D114</a:t>
                      </a:r>
                      <a:endParaRPr lang="zh-TW" sz="1400" kern="100" dirty="0">
                        <a:solidFill>
                          <a:srgbClr val="2F5496"/>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88423" marR="88423" marT="0" marB="0" anchor="ctr"/>
                </a:tc>
                <a:tc>
                  <a:txBody>
                    <a:bodyPr/>
                    <a:lstStyle/>
                    <a:p>
                      <a:pPr algn="ctr">
                        <a:spcAft>
                          <a:spcPts val="0"/>
                        </a:spcAft>
                      </a:pPr>
                      <a:r>
                        <a:rPr lang="en-US" sz="1400" kern="0" dirty="0">
                          <a:effectLst/>
                        </a:rPr>
                        <a:t>['Banking', 0.375], ['Customer Service', 0.3125], ['Data Entry', 0.25], ['Accounting', 0.0625]</a:t>
                      </a:r>
                      <a:endParaRPr lang="zh-TW" sz="1400" kern="100" dirty="0">
                        <a:solidFill>
                          <a:srgbClr val="2F5496"/>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88423" marR="88423" marT="0" marB="0" anchor="ctr"/>
                </a:tc>
                <a:extLst>
                  <a:ext uri="{0D108BD9-81ED-4DB2-BD59-A6C34878D82A}">
                    <a16:rowId xmlns:a16="http://schemas.microsoft.com/office/drawing/2014/main" val="2172403128"/>
                  </a:ext>
                </a:extLst>
              </a:tr>
            </a:tbl>
          </a:graphicData>
        </a:graphic>
      </p:graphicFrame>
    </p:spTree>
    <p:extLst>
      <p:ext uri="{BB962C8B-B14F-4D97-AF65-F5344CB8AC3E}">
        <p14:creationId xmlns:p14="http://schemas.microsoft.com/office/powerpoint/2010/main" val="3080895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7905752-0686-4A53-97D3-6295EB0469FA}"/>
              </a:ext>
            </a:extLst>
          </p:cNvPr>
          <p:cNvSpPr>
            <a:spLocks noGrp="1"/>
          </p:cNvSpPr>
          <p:nvPr>
            <p:ph type="title"/>
          </p:nvPr>
        </p:nvSpPr>
        <p:spPr>
          <a:xfrm>
            <a:off x="0" y="-26988"/>
            <a:ext cx="9144000" cy="1143001"/>
          </a:xfrm>
        </p:spPr>
        <p:txBody>
          <a:bodyPr/>
          <a:lstStyle/>
          <a:p>
            <a:r>
              <a:rPr lang="en-US" altLang="zh-TW" dirty="0"/>
              <a:t>Social Influence Analysis Module</a:t>
            </a:r>
            <a:endParaRPr lang="zh-TW" altLang="en-US" dirty="0"/>
          </a:p>
        </p:txBody>
      </p:sp>
      <p:sp>
        <p:nvSpPr>
          <p:cNvPr id="3" name="內容版面配置區 2">
            <a:extLst>
              <a:ext uri="{FF2B5EF4-FFF2-40B4-BE49-F238E27FC236}">
                <a16:creationId xmlns:a16="http://schemas.microsoft.com/office/drawing/2014/main" id="{5568B429-A451-49A5-9250-6B9B8D16F7E9}"/>
              </a:ext>
            </a:extLst>
          </p:cNvPr>
          <p:cNvSpPr>
            <a:spLocks noGrp="1"/>
          </p:cNvSpPr>
          <p:nvPr>
            <p:ph idx="1"/>
          </p:nvPr>
        </p:nvSpPr>
        <p:spPr>
          <a:xfrm>
            <a:off x="457200" y="1196975"/>
            <a:ext cx="8229600" cy="5040337"/>
          </a:xfrm>
        </p:spPr>
        <p:txBody>
          <a:bodyPr/>
          <a:lstStyle/>
          <a:p>
            <a:r>
              <a:rPr lang="en-US" altLang="zh-TW" dirty="0"/>
              <a:t>Course</a:t>
            </a:r>
            <a:r>
              <a:rPr lang="zh-TW" altLang="en-US" dirty="0"/>
              <a:t> </a:t>
            </a:r>
            <a:r>
              <a:rPr lang="en-US" altLang="zh-TW" dirty="0"/>
              <a:t>Influence Score</a:t>
            </a:r>
          </a:p>
          <a:p>
            <a:pPr lvl="1"/>
            <a:r>
              <a:rPr lang="en-US" altLang="zh-TW" dirty="0"/>
              <a:t>We calculate the social score of each course based on emotional polarity, comment length, and popularity.</a:t>
            </a:r>
          </a:p>
          <a:p>
            <a:pPr marL="457200" lvl="1" indent="0">
              <a:buNone/>
            </a:pPr>
            <a:endParaRPr lang="en-US" altLang="zh-TW" dirty="0"/>
          </a:p>
        </p:txBody>
      </p:sp>
      <p:sp>
        <p:nvSpPr>
          <p:cNvPr id="4" name="投影片編號版面配置區 3">
            <a:extLst>
              <a:ext uri="{FF2B5EF4-FFF2-40B4-BE49-F238E27FC236}">
                <a16:creationId xmlns:a16="http://schemas.microsoft.com/office/drawing/2014/main" id="{F2D0F845-19FF-4EC8-803E-DBA6F490E950}"/>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27</a:t>
            </a:fld>
            <a:endParaRPr lang="en-US" altLang="zh-TW"/>
          </a:p>
        </p:txBody>
      </p:sp>
      <p:graphicFrame>
        <p:nvGraphicFramePr>
          <p:cNvPr id="6" name="表格 5">
            <a:extLst>
              <a:ext uri="{FF2B5EF4-FFF2-40B4-BE49-F238E27FC236}">
                <a16:creationId xmlns:a16="http://schemas.microsoft.com/office/drawing/2014/main" id="{E6A22A97-5357-48B3-BA5D-8A734E08E2A4}"/>
              </a:ext>
            </a:extLst>
          </p:cNvPr>
          <p:cNvGraphicFramePr>
            <a:graphicFrameLocks noGrp="1"/>
          </p:cNvGraphicFramePr>
          <p:nvPr>
            <p:extLst>
              <p:ext uri="{D42A27DB-BD31-4B8C-83A1-F6EECF244321}">
                <p14:modId xmlns:p14="http://schemas.microsoft.com/office/powerpoint/2010/main" val="445631358"/>
              </p:ext>
            </p:extLst>
          </p:nvPr>
        </p:nvGraphicFramePr>
        <p:xfrm>
          <a:off x="482943" y="4221088"/>
          <a:ext cx="8178113" cy="1728192"/>
        </p:xfrm>
        <a:graphic>
          <a:graphicData uri="http://schemas.openxmlformats.org/drawingml/2006/table">
            <a:tbl>
              <a:tblPr firstRow="1" firstCol="1" bandRow="1">
                <a:tableStyleId>{3B4B98B0-60AC-42C2-AFA5-B58CD77FA1E5}</a:tableStyleId>
              </a:tblPr>
              <a:tblGrid>
                <a:gridCol w="1799130">
                  <a:extLst>
                    <a:ext uri="{9D8B030D-6E8A-4147-A177-3AD203B41FA5}">
                      <a16:colId xmlns:a16="http://schemas.microsoft.com/office/drawing/2014/main" val="1491706915"/>
                    </a:ext>
                  </a:extLst>
                </a:gridCol>
                <a:gridCol w="1670427">
                  <a:extLst>
                    <a:ext uri="{9D8B030D-6E8A-4147-A177-3AD203B41FA5}">
                      <a16:colId xmlns:a16="http://schemas.microsoft.com/office/drawing/2014/main" val="430542349"/>
                    </a:ext>
                  </a:extLst>
                </a:gridCol>
                <a:gridCol w="1536285">
                  <a:extLst>
                    <a:ext uri="{9D8B030D-6E8A-4147-A177-3AD203B41FA5}">
                      <a16:colId xmlns:a16="http://schemas.microsoft.com/office/drawing/2014/main" val="1638166641"/>
                    </a:ext>
                  </a:extLst>
                </a:gridCol>
                <a:gridCol w="1669521">
                  <a:extLst>
                    <a:ext uri="{9D8B030D-6E8A-4147-A177-3AD203B41FA5}">
                      <a16:colId xmlns:a16="http://schemas.microsoft.com/office/drawing/2014/main" val="1706294714"/>
                    </a:ext>
                  </a:extLst>
                </a:gridCol>
                <a:gridCol w="1502750">
                  <a:extLst>
                    <a:ext uri="{9D8B030D-6E8A-4147-A177-3AD203B41FA5}">
                      <a16:colId xmlns:a16="http://schemas.microsoft.com/office/drawing/2014/main" val="1934231291"/>
                    </a:ext>
                  </a:extLst>
                </a:gridCol>
              </a:tblGrid>
              <a:tr h="521718">
                <a:tc>
                  <a:txBody>
                    <a:bodyPr/>
                    <a:lstStyle/>
                    <a:p>
                      <a:pPr algn="ctr">
                        <a:spcAft>
                          <a:spcPts val="0"/>
                        </a:spcAft>
                      </a:pPr>
                      <a:r>
                        <a:rPr lang="en-US" sz="1300" kern="0">
                          <a:effectLst/>
                        </a:rPr>
                        <a:t>Course</a:t>
                      </a:r>
                      <a:endParaRPr lang="zh-TW" sz="13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7822" marR="97822" marT="0" marB="0" anchor="ctr"/>
                </a:tc>
                <a:tc>
                  <a:txBody>
                    <a:bodyPr/>
                    <a:lstStyle/>
                    <a:p>
                      <a:pPr algn="ctr">
                        <a:spcAft>
                          <a:spcPts val="0"/>
                        </a:spcAft>
                      </a:pPr>
                      <a:r>
                        <a:rPr lang="en-US" sz="1300" kern="0">
                          <a:effectLst/>
                        </a:rPr>
                        <a:t>Polarity_Score</a:t>
                      </a:r>
                      <a:endParaRPr lang="zh-TW" sz="13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7822" marR="97822" marT="0" marB="0" anchor="ctr"/>
                </a:tc>
                <a:tc>
                  <a:txBody>
                    <a:bodyPr/>
                    <a:lstStyle/>
                    <a:p>
                      <a:pPr algn="ctr">
                        <a:spcAft>
                          <a:spcPts val="0"/>
                        </a:spcAft>
                      </a:pPr>
                      <a:r>
                        <a:rPr lang="en-US" sz="1300" kern="0" dirty="0" err="1">
                          <a:effectLst/>
                        </a:rPr>
                        <a:t>Comment_len</a:t>
                      </a:r>
                      <a:endParaRPr lang="zh-TW" sz="13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97822" marR="97822" marT="0" marB="0" anchor="ctr"/>
                </a:tc>
                <a:tc>
                  <a:txBody>
                    <a:bodyPr/>
                    <a:lstStyle/>
                    <a:p>
                      <a:pPr algn="ctr">
                        <a:spcAft>
                          <a:spcPts val="0"/>
                        </a:spcAft>
                      </a:pPr>
                      <a:r>
                        <a:rPr lang="en-US" sz="1300" kern="0">
                          <a:effectLst/>
                        </a:rPr>
                        <a:t>Popular_Score</a:t>
                      </a:r>
                      <a:endParaRPr lang="zh-TW" sz="13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7822" marR="97822" marT="0" marB="0" anchor="ctr"/>
                </a:tc>
                <a:tc>
                  <a:txBody>
                    <a:bodyPr/>
                    <a:lstStyle/>
                    <a:p>
                      <a:pPr algn="ctr">
                        <a:spcAft>
                          <a:spcPts val="0"/>
                        </a:spcAft>
                      </a:pPr>
                      <a:r>
                        <a:rPr lang="en-US" sz="1300" kern="0">
                          <a:effectLst/>
                        </a:rPr>
                        <a:t>Social Score</a:t>
                      </a:r>
                      <a:endParaRPr lang="zh-TW" sz="13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7822" marR="97822" marT="0" marB="0" anchor="ctr"/>
                </a:tc>
                <a:extLst>
                  <a:ext uri="{0D108BD9-81ED-4DB2-BD59-A6C34878D82A}">
                    <a16:rowId xmlns:a16="http://schemas.microsoft.com/office/drawing/2014/main" val="230930080"/>
                  </a:ext>
                </a:extLst>
              </a:tr>
              <a:tr h="402158">
                <a:tc>
                  <a:txBody>
                    <a:bodyPr/>
                    <a:lstStyle/>
                    <a:p>
                      <a:pPr algn="ctr">
                        <a:spcAft>
                          <a:spcPts val="0"/>
                        </a:spcAft>
                      </a:pPr>
                      <a:r>
                        <a:rPr lang="en-US" sz="1300" kern="0">
                          <a:effectLst/>
                        </a:rPr>
                        <a:t>Course1</a:t>
                      </a:r>
                      <a:endParaRPr lang="zh-TW" sz="13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7822" marR="97822" marT="0" marB="0" anchor="ctr"/>
                </a:tc>
                <a:tc>
                  <a:txBody>
                    <a:bodyPr/>
                    <a:lstStyle/>
                    <a:p>
                      <a:pPr algn="ctr">
                        <a:spcAft>
                          <a:spcPts val="0"/>
                        </a:spcAft>
                      </a:pPr>
                      <a:r>
                        <a:rPr lang="en-US" sz="1300" kern="0">
                          <a:effectLst/>
                        </a:rPr>
                        <a:t>0.52724086</a:t>
                      </a:r>
                      <a:endParaRPr lang="zh-TW" sz="13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7822" marR="97822" marT="0" marB="0" anchor="ctr"/>
                </a:tc>
                <a:tc>
                  <a:txBody>
                    <a:bodyPr/>
                    <a:lstStyle/>
                    <a:p>
                      <a:pPr algn="ctr">
                        <a:spcAft>
                          <a:spcPts val="0"/>
                        </a:spcAft>
                      </a:pPr>
                      <a:r>
                        <a:rPr lang="en-US" sz="1300" kern="0">
                          <a:effectLst/>
                        </a:rPr>
                        <a:t>0.10008845</a:t>
                      </a:r>
                      <a:endParaRPr lang="zh-TW" sz="13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7822" marR="97822" marT="0" marB="0" anchor="ctr"/>
                </a:tc>
                <a:tc>
                  <a:txBody>
                    <a:bodyPr/>
                    <a:lstStyle/>
                    <a:p>
                      <a:pPr algn="ctr">
                        <a:spcAft>
                          <a:spcPts val="0"/>
                        </a:spcAft>
                      </a:pPr>
                      <a:r>
                        <a:rPr lang="en-US" sz="1300" kern="0">
                          <a:effectLst/>
                        </a:rPr>
                        <a:t>0.44181037</a:t>
                      </a:r>
                      <a:endParaRPr lang="zh-TW" sz="13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7822" marR="97822" marT="0" marB="0" anchor="ctr"/>
                </a:tc>
                <a:tc>
                  <a:txBody>
                    <a:bodyPr/>
                    <a:lstStyle/>
                    <a:p>
                      <a:pPr algn="ctr">
                        <a:spcAft>
                          <a:spcPts val="0"/>
                        </a:spcAft>
                      </a:pPr>
                      <a:r>
                        <a:rPr lang="en-US" sz="1300" kern="100">
                          <a:effectLst/>
                        </a:rPr>
                        <a:t>0.399095133</a:t>
                      </a:r>
                      <a:endParaRPr lang="zh-TW" sz="13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7822" marR="97822" marT="0" marB="0" anchor="ctr"/>
                </a:tc>
                <a:extLst>
                  <a:ext uri="{0D108BD9-81ED-4DB2-BD59-A6C34878D82A}">
                    <a16:rowId xmlns:a16="http://schemas.microsoft.com/office/drawing/2014/main" val="4279777518"/>
                  </a:ext>
                </a:extLst>
              </a:tr>
              <a:tr h="402158">
                <a:tc>
                  <a:txBody>
                    <a:bodyPr/>
                    <a:lstStyle/>
                    <a:p>
                      <a:pPr algn="ctr">
                        <a:spcAft>
                          <a:spcPts val="0"/>
                        </a:spcAft>
                      </a:pPr>
                      <a:r>
                        <a:rPr lang="en-US" sz="1300" kern="0" dirty="0">
                          <a:effectLst/>
                        </a:rPr>
                        <a:t>Course2</a:t>
                      </a:r>
                      <a:endParaRPr lang="zh-TW" sz="13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97822" marR="97822" marT="0" marB="0" anchor="ctr"/>
                </a:tc>
                <a:tc>
                  <a:txBody>
                    <a:bodyPr/>
                    <a:lstStyle/>
                    <a:p>
                      <a:pPr algn="ctr">
                        <a:spcAft>
                          <a:spcPts val="0"/>
                        </a:spcAft>
                      </a:pPr>
                      <a:r>
                        <a:rPr lang="en-US" sz="1300" kern="0" dirty="0">
                          <a:effectLst/>
                        </a:rPr>
                        <a:t>0.186978531</a:t>
                      </a:r>
                      <a:endParaRPr lang="zh-TW" sz="13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97822" marR="97822" marT="0" marB="0" anchor="ctr"/>
                </a:tc>
                <a:tc>
                  <a:txBody>
                    <a:bodyPr/>
                    <a:lstStyle/>
                    <a:p>
                      <a:pPr algn="ctr">
                        <a:spcAft>
                          <a:spcPts val="0"/>
                        </a:spcAft>
                      </a:pPr>
                      <a:r>
                        <a:rPr lang="en-US" sz="1300" kern="0">
                          <a:effectLst/>
                        </a:rPr>
                        <a:t>0.1000028</a:t>
                      </a:r>
                      <a:endParaRPr lang="zh-TW" sz="13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7822" marR="97822" marT="0" marB="0" anchor="ctr"/>
                </a:tc>
                <a:tc>
                  <a:txBody>
                    <a:bodyPr/>
                    <a:lstStyle/>
                    <a:p>
                      <a:pPr algn="ctr">
                        <a:spcAft>
                          <a:spcPts val="0"/>
                        </a:spcAft>
                      </a:pPr>
                      <a:r>
                        <a:rPr lang="en-US" sz="1300" kern="0">
                          <a:effectLst/>
                        </a:rPr>
                        <a:t>0.16958338</a:t>
                      </a:r>
                      <a:endParaRPr lang="zh-TW" sz="13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7822" marR="97822" marT="0" marB="0" anchor="ctr"/>
                </a:tc>
                <a:tc>
                  <a:txBody>
                    <a:bodyPr/>
                    <a:lstStyle/>
                    <a:p>
                      <a:pPr algn="ctr">
                        <a:spcAft>
                          <a:spcPts val="0"/>
                        </a:spcAft>
                      </a:pPr>
                      <a:r>
                        <a:rPr lang="en-US" sz="1300" kern="100">
                          <a:effectLst/>
                        </a:rPr>
                        <a:t>0.160885809</a:t>
                      </a:r>
                      <a:endParaRPr lang="zh-TW" sz="13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7822" marR="97822" marT="0" marB="0" anchor="ctr"/>
                </a:tc>
                <a:extLst>
                  <a:ext uri="{0D108BD9-81ED-4DB2-BD59-A6C34878D82A}">
                    <a16:rowId xmlns:a16="http://schemas.microsoft.com/office/drawing/2014/main" val="3904140578"/>
                  </a:ext>
                </a:extLst>
              </a:tr>
              <a:tr h="402158">
                <a:tc>
                  <a:txBody>
                    <a:bodyPr/>
                    <a:lstStyle/>
                    <a:p>
                      <a:pPr algn="ctr">
                        <a:spcAft>
                          <a:spcPts val="0"/>
                        </a:spcAft>
                      </a:pPr>
                      <a:r>
                        <a:rPr lang="en-US" sz="1300" kern="0">
                          <a:effectLst/>
                        </a:rPr>
                        <a:t>Course3</a:t>
                      </a:r>
                      <a:endParaRPr lang="zh-TW" sz="13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7822" marR="97822" marT="0" marB="0" anchor="ctr"/>
                </a:tc>
                <a:tc>
                  <a:txBody>
                    <a:bodyPr/>
                    <a:lstStyle/>
                    <a:p>
                      <a:pPr algn="ctr">
                        <a:spcAft>
                          <a:spcPts val="0"/>
                        </a:spcAft>
                      </a:pPr>
                      <a:r>
                        <a:rPr lang="en-US" sz="1300" kern="0" dirty="0">
                          <a:effectLst/>
                        </a:rPr>
                        <a:t>0.337239251</a:t>
                      </a:r>
                      <a:endParaRPr lang="zh-TW" sz="13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97822" marR="97822" marT="0" marB="0" anchor="ctr"/>
                </a:tc>
                <a:tc>
                  <a:txBody>
                    <a:bodyPr/>
                    <a:lstStyle/>
                    <a:p>
                      <a:pPr algn="ctr">
                        <a:spcAft>
                          <a:spcPts val="0"/>
                        </a:spcAft>
                      </a:pPr>
                      <a:r>
                        <a:rPr lang="en-US" sz="1300" kern="0" dirty="0">
                          <a:effectLst/>
                        </a:rPr>
                        <a:t>0.1000084</a:t>
                      </a:r>
                      <a:endParaRPr lang="zh-TW" sz="13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97822" marR="97822" marT="0" marB="0" anchor="ctr"/>
                </a:tc>
                <a:tc>
                  <a:txBody>
                    <a:bodyPr/>
                    <a:lstStyle/>
                    <a:p>
                      <a:pPr algn="ctr">
                        <a:spcAft>
                          <a:spcPts val="0"/>
                        </a:spcAft>
                      </a:pPr>
                      <a:r>
                        <a:rPr lang="en-US" sz="1300" kern="0" dirty="0">
                          <a:effectLst/>
                        </a:rPr>
                        <a:t>0.28979308</a:t>
                      </a:r>
                      <a:endParaRPr lang="zh-TW" sz="13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97822" marR="97822" marT="0" marB="0" anchor="ctr"/>
                </a:tc>
                <a:tc>
                  <a:txBody>
                    <a:bodyPr/>
                    <a:lstStyle/>
                    <a:p>
                      <a:pPr algn="ctr">
                        <a:spcAft>
                          <a:spcPts val="0"/>
                        </a:spcAft>
                      </a:pPr>
                      <a:r>
                        <a:rPr lang="en-US" sz="1300" kern="100" dirty="0">
                          <a:effectLst/>
                        </a:rPr>
                        <a:t>0.266069995</a:t>
                      </a:r>
                      <a:endParaRPr lang="zh-TW" sz="13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97822" marR="97822" marT="0" marB="0" anchor="ctr"/>
                </a:tc>
                <a:extLst>
                  <a:ext uri="{0D108BD9-81ED-4DB2-BD59-A6C34878D82A}">
                    <a16:rowId xmlns:a16="http://schemas.microsoft.com/office/drawing/2014/main" val="1338647998"/>
                  </a:ext>
                </a:extLst>
              </a:tr>
            </a:tbl>
          </a:graphicData>
        </a:graphic>
      </p:graphicFrame>
      <mc:AlternateContent xmlns:mc="http://schemas.openxmlformats.org/markup-compatibility/2006" xmlns:a14="http://schemas.microsoft.com/office/drawing/2010/main">
        <mc:Choice Requires="a14">
          <p:sp>
            <p:nvSpPr>
              <p:cNvPr id="10" name="矩形 9">
                <a:extLst>
                  <a:ext uri="{FF2B5EF4-FFF2-40B4-BE49-F238E27FC236}">
                    <a16:creationId xmlns:a16="http://schemas.microsoft.com/office/drawing/2014/main" id="{F93F3083-A68C-4E74-A52E-3EF48813A315}"/>
                  </a:ext>
                </a:extLst>
              </p:cNvPr>
              <p:cNvSpPr/>
              <p:nvPr/>
            </p:nvSpPr>
            <p:spPr>
              <a:xfrm>
                <a:off x="1010165" y="2668621"/>
                <a:ext cx="7704856" cy="990336"/>
              </a:xfrm>
              <a:prstGeom prst="rect">
                <a:avLst/>
              </a:prstGeom>
            </p:spPr>
            <p:txBody>
              <a:bodyPr wrap="square">
                <a:spAutoFit/>
              </a:bodyPr>
              <a:lstStyle/>
              <a:p>
                <a:pPr>
                  <a:spcAft>
                    <a:spcPts val="0"/>
                  </a:spcAft>
                </a:pPr>
                <a14:m>
                  <m:oMath xmlns:m="http://schemas.openxmlformats.org/officeDocument/2006/math">
                    <m:r>
                      <a:rPr lang="en-US" altLang="zh-TW" b="0" i="1" smtClean="0">
                        <a:latin typeface="Cambria Math" panose="02040503050406030204" pitchFamily="18" charset="0"/>
                      </a:rPr>
                      <m:t>𝐶𝑜𝑢𝑟𝑠𝑒𝐼</m:t>
                    </m:r>
                    <m:r>
                      <a:rPr lang="en-US" altLang="zh-TW" i="1" smtClean="0">
                        <a:latin typeface="Cambria Math" panose="02040503050406030204" pitchFamily="18" charset="0"/>
                      </a:rPr>
                      <m:t>𝑛𝑓𝑙𝑢𝑒𝑛𝑐𝑒</m:t>
                    </m:r>
                    <m:r>
                      <a:rPr lang="en-US" altLang="zh-TW" i="1" smtClean="0">
                        <a:latin typeface="Cambria Math" panose="02040503050406030204" pitchFamily="18" charset="0"/>
                      </a:rPr>
                      <m:t>_</m:t>
                    </m:r>
                    <m:r>
                      <a:rPr lang="en-US" altLang="zh-TW" i="1" smtClean="0">
                        <a:latin typeface="Cambria Math" panose="02040503050406030204" pitchFamily="18" charset="0"/>
                      </a:rPr>
                      <m:t>𝑆𝑐𝑜𝑟𝑒</m:t>
                    </m:r>
                    <m:r>
                      <a:rPr lang="en-US" altLang="zh-TW" i="1" smtClean="0">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𝑐</m:t>
                        </m:r>
                      </m:e>
                      <m:sub>
                        <m:r>
                          <a:rPr lang="en-US" altLang="zh-TW" i="1">
                            <a:latin typeface="Cambria Math" panose="02040503050406030204" pitchFamily="18" charset="0"/>
                          </a:rPr>
                          <m:t>𝑗</m:t>
                        </m:r>
                      </m:sub>
                    </m:sSub>
                  </m:oMath>
                </a14:m>
                <a:r>
                  <a:rPr lang="en-US" altLang="zh-TW" dirty="0"/>
                  <a:t>)</a:t>
                </a:r>
                <a:br>
                  <a:rPr lang="en-US" altLang="zh-TW" i="1" dirty="0">
                    <a:latin typeface="Cambria Math" panose="02040503050406030204" pitchFamily="18" charset="0"/>
                  </a:rPr>
                </a:br>
                <a14:m>
                  <m:oMathPara xmlns:m="http://schemas.openxmlformats.org/officeDocument/2006/math">
                    <m:oMathParaPr>
                      <m:jc m:val="centerGroup"/>
                    </m:oMathParaPr>
                    <m:oMath xmlns:m="http://schemas.openxmlformats.org/officeDocument/2006/math">
                      <m:r>
                        <a:rPr lang="en-US" altLang="zh-TW" i="1">
                          <a:latin typeface="Cambria Math" panose="02040503050406030204" pitchFamily="18" charset="0"/>
                        </a:rPr>
                        <m:t>=</m:t>
                      </m:r>
                      <m:r>
                        <a:rPr lang="en-US" altLang="zh-TW" i="1">
                          <a:latin typeface="Cambria Math" panose="02040503050406030204" pitchFamily="18" charset="0"/>
                        </a:rPr>
                        <m:t>𝛼</m:t>
                      </m:r>
                      <m:r>
                        <a:rPr lang="en-US" altLang="zh-TW" i="1">
                          <a:latin typeface="Cambria Math" panose="02040503050406030204" pitchFamily="18" charset="0"/>
                        </a:rPr>
                        <m:t> ×</m:t>
                      </m:r>
                      <m:r>
                        <a:rPr lang="en-US" altLang="zh-TW" i="1">
                          <a:latin typeface="Cambria Math" panose="02040503050406030204" pitchFamily="18" charset="0"/>
                        </a:rPr>
                        <m:t>𝑃𝑜𝑙𝑎𝑟𝑖𝑡𝑦</m:t>
                      </m:r>
                      <m:r>
                        <a:rPr lang="en-US" altLang="zh-TW" i="1">
                          <a:latin typeface="Cambria Math" panose="02040503050406030204" pitchFamily="18" charset="0"/>
                        </a:rPr>
                        <m:t>_</m:t>
                      </m:r>
                      <m:r>
                        <a:rPr lang="en-US" altLang="zh-TW" i="1">
                          <a:latin typeface="Cambria Math" panose="02040503050406030204" pitchFamily="18" charset="0"/>
                        </a:rPr>
                        <m:t>𝑆𝑐𝑜𝑟𝑒</m:t>
                      </m:r>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𝑐</m:t>
                          </m:r>
                        </m:e>
                        <m:sub>
                          <m:r>
                            <a:rPr lang="en-US" altLang="zh-TW" i="1">
                              <a:latin typeface="Cambria Math" panose="02040503050406030204" pitchFamily="18" charset="0"/>
                            </a:rPr>
                            <m:t>𝑗</m:t>
                          </m:r>
                        </m:sub>
                      </m:sSub>
                      <m:r>
                        <m:rPr>
                          <m:nor/>
                        </m:rPr>
                        <a:rPr lang="en-US" altLang="zh-TW" dirty="0"/>
                        <m:t>)</m:t>
                      </m:r>
                    </m:oMath>
                    <m:oMath xmlns:m="http://schemas.openxmlformats.org/officeDocument/2006/math">
                      <m:r>
                        <a:rPr lang="en-US" altLang="zh-TW" i="1">
                          <a:latin typeface="Cambria Math" panose="02040503050406030204" pitchFamily="18" charset="0"/>
                        </a:rPr>
                        <m:t>+</m:t>
                      </m:r>
                      <m:r>
                        <a:rPr lang="en-US" altLang="zh-TW" i="1">
                          <a:latin typeface="Cambria Math" panose="02040503050406030204" pitchFamily="18" charset="0"/>
                        </a:rPr>
                        <m:t>𝛽</m:t>
                      </m:r>
                      <m:r>
                        <a:rPr lang="en-US" altLang="zh-TW" i="1">
                          <a:latin typeface="Cambria Math" panose="02040503050406030204" pitchFamily="18" charset="0"/>
                        </a:rPr>
                        <m:t>×</m:t>
                      </m:r>
                      <m:r>
                        <a:rPr lang="en-US" altLang="zh-TW" i="1">
                          <a:latin typeface="Cambria Math" panose="02040503050406030204" pitchFamily="18" charset="0"/>
                        </a:rPr>
                        <m:t>𝐶𝑜𝑚𝑚𝑒𝑛𝑡</m:t>
                      </m:r>
                      <m:r>
                        <a:rPr lang="en-US" altLang="zh-TW" i="1">
                          <a:latin typeface="Cambria Math" panose="02040503050406030204" pitchFamily="18" charset="0"/>
                        </a:rPr>
                        <m:t>_</m:t>
                      </m:r>
                      <m:r>
                        <a:rPr lang="en-US" altLang="zh-TW" i="1">
                          <a:latin typeface="Cambria Math" panose="02040503050406030204" pitchFamily="18" charset="0"/>
                        </a:rPr>
                        <m:t>𝑙𝑒𝑛𝐶𝑜𝑚𝑚𝑒𝑛𝑡</m:t>
                      </m:r>
                      <m:r>
                        <a:rPr lang="en-US" altLang="zh-TW" i="1">
                          <a:latin typeface="Cambria Math" panose="02040503050406030204" pitchFamily="18" charset="0"/>
                        </a:rPr>
                        <m:t>_</m:t>
                      </m:r>
                      <m:r>
                        <a:rPr lang="en-US" altLang="zh-TW" i="1">
                          <a:latin typeface="Cambria Math" panose="02040503050406030204" pitchFamily="18" charset="0"/>
                        </a:rPr>
                        <m:t>𝑙𝑒𝑛</m:t>
                      </m:r>
                      <m:r>
                        <a:rPr lang="en-US" altLang="zh-TW" i="1">
                          <a:latin typeface="Cambria Math" panose="02040503050406030204" pitchFamily="18" charset="0"/>
                        </a:rPr>
                        <m:t>+</m:t>
                      </m:r>
                      <m:r>
                        <a:rPr lang="en-US" altLang="zh-TW" i="1">
                          <a:latin typeface="Cambria Math" panose="02040503050406030204" pitchFamily="18" charset="0"/>
                        </a:rPr>
                        <m:t>𝛾</m:t>
                      </m:r>
                      <m:r>
                        <a:rPr lang="en-US" altLang="zh-TW" i="1">
                          <a:latin typeface="Cambria Math" panose="02040503050406030204" pitchFamily="18" charset="0"/>
                        </a:rPr>
                        <m:t>×</m:t>
                      </m:r>
                      <m:r>
                        <a:rPr lang="en-US" altLang="zh-TW" i="1">
                          <a:latin typeface="Cambria Math" panose="02040503050406030204" pitchFamily="18" charset="0"/>
                        </a:rPr>
                        <m:t>𝑃𝑜𝑝𝑢𝑙𝑎𝑟𝑖𝑡𝑦</m:t>
                      </m:r>
                      <m:r>
                        <a:rPr lang="en-US" altLang="zh-TW" i="1">
                          <a:latin typeface="Cambria Math" panose="02040503050406030204" pitchFamily="18" charset="0"/>
                        </a:rPr>
                        <m:t>_</m:t>
                      </m:r>
                      <m:r>
                        <a:rPr lang="en-US" altLang="zh-TW" i="1">
                          <a:latin typeface="Cambria Math" panose="02040503050406030204" pitchFamily="18" charset="0"/>
                        </a:rPr>
                        <m:t>𝑆𝑐𝑜𝑟𝑒</m:t>
                      </m:r>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𝑐</m:t>
                          </m:r>
                        </m:e>
                        <m:sub>
                          <m:r>
                            <a:rPr lang="en-US" altLang="zh-TW" i="1">
                              <a:latin typeface="Cambria Math" panose="02040503050406030204" pitchFamily="18" charset="0"/>
                            </a:rPr>
                            <m:t>𝑗</m:t>
                          </m:r>
                        </m:sub>
                      </m:sSub>
                      <m:r>
                        <m:rPr>
                          <m:nor/>
                        </m:rPr>
                        <a:rPr lang="en-US" altLang="zh-TW" dirty="0"/>
                        <m:t>)</m:t>
                      </m:r>
                    </m:oMath>
                  </m:oMathPara>
                </a14:m>
                <a:br>
                  <a:rPr lang="en-US" altLang="zh-TW" i="1" dirty="0">
                    <a:latin typeface="Cambria Math" panose="02040503050406030204" pitchFamily="18" charset="0"/>
                  </a:rPr>
                </a:br>
                <a:endParaRPr lang="zh-TW" altLang="en-US" dirty="0"/>
              </a:p>
            </p:txBody>
          </p:sp>
        </mc:Choice>
        <mc:Fallback xmlns="">
          <p:sp>
            <p:nvSpPr>
              <p:cNvPr id="10" name="矩形 9">
                <a:extLst>
                  <a:ext uri="{FF2B5EF4-FFF2-40B4-BE49-F238E27FC236}">
                    <a16:creationId xmlns:a16="http://schemas.microsoft.com/office/drawing/2014/main" id="{F93F3083-A68C-4E74-A52E-3EF48813A315}"/>
                  </a:ext>
                </a:extLst>
              </p:cNvPr>
              <p:cNvSpPr>
                <a:spLocks noRot="1" noChangeAspect="1" noMove="1" noResize="1" noEditPoints="1" noAdjustHandles="1" noChangeArrowheads="1" noChangeShapeType="1" noTextEdit="1"/>
              </p:cNvSpPr>
              <p:nvPr/>
            </p:nvSpPr>
            <p:spPr>
              <a:xfrm>
                <a:off x="1010165" y="2668621"/>
                <a:ext cx="7704856" cy="990336"/>
              </a:xfrm>
              <a:prstGeom prst="rect">
                <a:avLst/>
              </a:prstGeom>
              <a:blipFill>
                <a:blip r:embed="rId3"/>
                <a:stretch>
                  <a:fillRect t="-3704" b="-2469"/>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3296440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7905752-0686-4A53-97D3-6295EB0469FA}"/>
              </a:ext>
            </a:extLst>
          </p:cNvPr>
          <p:cNvSpPr>
            <a:spLocks noGrp="1"/>
          </p:cNvSpPr>
          <p:nvPr>
            <p:ph type="title"/>
          </p:nvPr>
        </p:nvSpPr>
        <p:spPr>
          <a:xfrm>
            <a:off x="0" y="-26988"/>
            <a:ext cx="9144000" cy="1143001"/>
          </a:xfrm>
        </p:spPr>
        <p:txBody>
          <a:bodyPr/>
          <a:lstStyle/>
          <a:p>
            <a:pPr lvl="1"/>
            <a:r>
              <a:rPr lang="en-US" altLang="zh-TW" b="1" dirty="0">
                <a:solidFill>
                  <a:srgbClr val="2907A5"/>
                </a:solidFill>
                <a:latin typeface="+mj-lt"/>
                <a:ea typeface="+mj-ea"/>
                <a:cs typeface="+mj-cs"/>
              </a:rPr>
              <a:t>Course Matching Engine Module</a:t>
            </a:r>
            <a:endParaRPr lang="zh-TW" altLang="zh-TW" b="1" dirty="0">
              <a:solidFill>
                <a:srgbClr val="2907A5"/>
              </a:solidFill>
              <a:latin typeface="+mj-lt"/>
              <a:ea typeface="+mj-ea"/>
              <a:cs typeface="+mj-cs"/>
            </a:endParaRPr>
          </a:p>
        </p:txBody>
      </p:sp>
      <p:sp>
        <p:nvSpPr>
          <p:cNvPr id="3" name="內容版面配置區 2">
            <a:extLst>
              <a:ext uri="{FF2B5EF4-FFF2-40B4-BE49-F238E27FC236}">
                <a16:creationId xmlns:a16="http://schemas.microsoft.com/office/drawing/2014/main" id="{5568B429-A451-49A5-9250-6B9B8D16F7E9}"/>
              </a:ext>
            </a:extLst>
          </p:cNvPr>
          <p:cNvSpPr>
            <a:spLocks noGrp="1"/>
          </p:cNvSpPr>
          <p:nvPr>
            <p:ph idx="1"/>
          </p:nvPr>
        </p:nvSpPr>
        <p:spPr>
          <a:xfrm>
            <a:off x="457200" y="1196975"/>
            <a:ext cx="8229600" cy="5040337"/>
          </a:xfrm>
        </p:spPr>
        <p:txBody>
          <a:bodyPr/>
          <a:lstStyle/>
          <a:p>
            <a:r>
              <a:rPr lang="en-US" altLang="zh-TW" dirty="0"/>
              <a:t>User Preference Analysis</a:t>
            </a:r>
          </a:p>
          <a:p>
            <a:pPr marL="0" indent="0">
              <a:buNone/>
            </a:pPr>
            <a:endParaRPr lang="en-US" altLang="zh-TW" dirty="0"/>
          </a:p>
          <a:p>
            <a:pPr marL="0" indent="0">
              <a:buNone/>
            </a:pPr>
            <a:endParaRPr lang="en-US" altLang="zh-TW" dirty="0"/>
          </a:p>
          <a:p>
            <a:pPr marL="0" indent="0">
              <a:buNone/>
            </a:pPr>
            <a:endParaRPr lang="en-US" altLang="zh-TW" dirty="0"/>
          </a:p>
          <a:p>
            <a:endParaRPr lang="en-US" altLang="zh-TW" dirty="0"/>
          </a:p>
          <a:p>
            <a:endParaRPr lang="en-US" altLang="zh-TW" dirty="0"/>
          </a:p>
        </p:txBody>
      </p:sp>
      <p:sp>
        <p:nvSpPr>
          <p:cNvPr id="4" name="投影片編號版面配置區 3">
            <a:extLst>
              <a:ext uri="{FF2B5EF4-FFF2-40B4-BE49-F238E27FC236}">
                <a16:creationId xmlns:a16="http://schemas.microsoft.com/office/drawing/2014/main" id="{F2D0F845-19FF-4EC8-803E-DBA6F490E950}"/>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28</a:t>
            </a:fld>
            <a:endParaRPr lang="en-US" altLang="zh-TW"/>
          </a:p>
        </p:txBody>
      </p:sp>
      <p:graphicFrame>
        <p:nvGraphicFramePr>
          <p:cNvPr id="5" name="表格 4">
            <a:extLst>
              <a:ext uri="{FF2B5EF4-FFF2-40B4-BE49-F238E27FC236}">
                <a16:creationId xmlns:a16="http://schemas.microsoft.com/office/drawing/2014/main" id="{2D65878A-E208-4E29-AF94-DCD518203A73}"/>
              </a:ext>
            </a:extLst>
          </p:cNvPr>
          <p:cNvGraphicFramePr>
            <a:graphicFrameLocks noGrp="1"/>
          </p:cNvGraphicFramePr>
          <p:nvPr>
            <p:extLst>
              <p:ext uri="{D42A27DB-BD31-4B8C-83A1-F6EECF244321}">
                <p14:modId xmlns:p14="http://schemas.microsoft.com/office/powerpoint/2010/main" val="2800992139"/>
              </p:ext>
            </p:extLst>
          </p:nvPr>
        </p:nvGraphicFramePr>
        <p:xfrm>
          <a:off x="899592" y="3645024"/>
          <a:ext cx="7560841" cy="1584176"/>
        </p:xfrm>
        <a:graphic>
          <a:graphicData uri="http://schemas.openxmlformats.org/drawingml/2006/table">
            <a:tbl>
              <a:tblPr firstRow="1" firstCol="1" bandRow="1">
                <a:tableStyleId>{3B4B98B0-60AC-42C2-AFA5-B58CD77FA1E5}</a:tableStyleId>
              </a:tblPr>
              <a:tblGrid>
                <a:gridCol w="2012261">
                  <a:extLst>
                    <a:ext uri="{9D8B030D-6E8A-4147-A177-3AD203B41FA5}">
                      <a16:colId xmlns:a16="http://schemas.microsoft.com/office/drawing/2014/main" val="1790575630"/>
                    </a:ext>
                  </a:extLst>
                </a:gridCol>
                <a:gridCol w="1451206">
                  <a:extLst>
                    <a:ext uri="{9D8B030D-6E8A-4147-A177-3AD203B41FA5}">
                      <a16:colId xmlns:a16="http://schemas.microsoft.com/office/drawing/2014/main" val="2966991438"/>
                    </a:ext>
                  </a:extLst>
                </a:gridCol>
                <a:gridCol w="1338995">
                  <a:extLst>
                    <a:ext uri="{9D8B030D-6E8A-4147-A177-3AD203B41FA5}">
                      <a16:colId xmlns:a16="http://schemas.microsoft.com/office/drawing/2014/main" val="1272356197"/>
                    </a:ext>
                  </a:extLst>
                </a:gridCol>
                <a:gridCol w="1421897">
                  <a:extLst>
                    <a:ext uri="{9D8B030D-6E8A-4147-A177-3AD203B41FA5}">
                      <a16:colId xmlns:a16="http://schemas.microsoft.com/office/drawing/2014/main" val="830362122"/>
                    </a:ext>
                  </a:extLst>
                </a:gridCol>
                <a:gridCol w="1336482">
                  <a:extLst>
                    <a:ext uri="{9D8B030D-6E8A-4147-A177-3AD203B41FA5}">
                      <a16:colId xmlns:a16="http://schemas.microsoft.com/office/drawing/2014/main" val="1690303435"/>
                    </a:ext>
                  </a:extLst>
                </a:gridCol>
              </a:tblGrid>
              <a:tr h="350985">
                <a:tc>
                  <a:txBody>
                    <a:bodyPr/>
                    <a:lstStyle/>
                    <a:p>
                      <a:pPr algn="ctr">
                        <a:spcAft>
                          <a:spcPts val="0"/>
                        </a:spcAft>
                      </a:pPr>
                      <a:r>
                        <a:rPr lang="en-US" sz="1400" kern="0">
                          <a:effectLst/>
                        </a:rPr>
                        <a:t>User</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kern="0" dirty="0">
                          <a:effectLst/>
                        </a:rPr>
                        <a:t>Course1</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kern="0">
                          <a:effectLst/>
                        </a:rPr>
                        <a:t>Course2</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kern="0">
                          <a:effectLst/>
                        </a:rPr>
                        <a:t>Course3</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kern="100">
                          <a:effectLst/>
                        </a:rPr>
                        <a:t>Course4</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extLst>
                  <a:ext uri="{0D108BD9-81ED-4DB2-BD59-A6C34878D82A}">
                    <a16:rowId xmlns:a16="http://schemas.microsoft.com/office/drawing/2014/main" val="2439868956"/>
                  </a:ext>
                </a:extLst>
              </a:tr>
              <a:tr h="350985">
                <a:tc>
                  <a:txBody>
                    <a:bodyPr/>
                    <a:lstStyle/>
                    <a:p>
                      <a:pPr algn="ctr">
                        <a:spcAft>
                          <a:spcPts val="0"/>
                        </a:spcAft>
                      </a:pPr>
                      <a:r>
                        <a:rPr lang="en-US" sz="1400" kern="0" dirty="0">
                          <a:effectLst/>
                        </a:rPr>
                        <a:t>Grit</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kern="0" dirty="0">
                          <a:effectLst/>
                        </a:rPr>
                        <a:t>0.25343316</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kern="0">
                          <a:effectLst/>
                        </a:rPr>
                        <a:t>0.04558028</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kern="0">
                          <a:effectLst/>
                        </a:rPr>
                        <a:t>0.14717777</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kern="100">
                          <a:effectLst/>
                        </a:rPr>
                        <a:t>0.</a:t>
                      </a:r>
                      <a:r>
                        <a:rPr lang="en-US" sz="1400" kern="0">
                          <a:effectLst/>
                        </a:rPr>
                        <a:t> 30223526</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34741828"/>
                  </a:ext>
                </a:extLst>
              </a:tr>
              <a:tr h="531221">
                <a:tc>
                  <a:txBody>
                    <a:bodyPr/>
                    <a:lstStyle/>
                    <a:p>
                      <a:pPr algn="ctr">
                        <a:spcAft>
                          <a:spcPts val="0"/>
                        </a:spcAft>
                      </a:pPr>
                      <a:r>
                        <a:rPr lang="en-US" sz="1400" kern="0" dirty="0">
                          <a:effectLst/>
                        </a:rPr>
                        <a:t>Discover21799882769</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kern="0">
                          <a:effectLst/>
                        </a:rPr>
                        <a:t>0.03925343</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kern="0">
                          <a:effectLst/>
                        </a:rPr>
                        <a:t>0.18273415</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kern="0">
                          <a:effectLst/>
                        </a:rPr>
                        <a:t>0.0</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kern="100">
                          <a:effectLst/>
                        </a:rPr>
                        <a:t>0.08040303</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extLst>
                  <a:ext uri="{0D108BD9-81ED-4DB2-BD59-A6C34878D82A}">
                    <a16:rowId xmlns:a16="http://schemas.microsoft.com/office/drawing/2014/main" val="3653300749"/>
                  </a:ext>
                </a:extLst>
              </a:tr>
              <a:tr h="350985">
                <a:tc>
                  <a:txBody>
                    <a:bodyPr/>
                    <a:lstStyle/>
                    <a:p>
                      <a:pPr algn="ctr">
                        <a:spcAft>
                          <a:spcPts val="0"/>
                        </a:spcAft>
                      </a:pPr>
                      <a:r>
                        <a:rPr lang="en-US" sz="1400" kern="0" dirty="0" err="1">
                          <a:effectLst/>
                        </a:rPr>
                        <a:t>TravelingIman</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kern="0">
                          <a:effectLst/>
                        </a:rPr>
                        <a:t>0.10564599</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kern="0" dirty="0">
                          <a:effectLst/>
                        </a:rPr>
                        <a:t>0.06692993</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kern="0">
                          <a:effectLst/>
                        </a:rPr>
                        <a:t>0.2280198</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kern="100" dirty="0">
                          <a:effectLst/>
                        </a:rPr>
                        <a:t>0.14754222</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310511588"/>
                  </a:ext>
                </a:extLst>
              </a:tr>
            </a:tbl>
          </a:graphicData>
        </a:graphic>
      </p:graphicFrame>
      <mc:AlternateContent xmlns:mc="http://schemas.openxmlformats.org/markup-compatibility/2006" xmlns:a14="http://schemas.microsoft.com/office/drawing/2010/main">
        <mc:Choice Requires="a14">
          <p:sp>
            <p:nvSpPr>
              <p:cNvPr id="7" name="矩形 6">
                <a:extLst>
                  <a:ext uri="{FF2B5EF4-FFF2-40B4-BE49-F238E27FC236}">
                    <a16:creationId xmlns:a16="http://schemas.microsoft.com/office/drawing/2014/main" id="{A8642252-E9BC-4536-A6EF-5778AD9031B9}"/>
                  </a:ext>
                </a:extLst>
              </p:cNvPr>
              <p:cNvSpPr/>
              <p:nvPr/>
            </p:nvSpPr>
            <p:spPr>
              <a:xfrm>
                <a:off x="318105" y="1916832"/>
                <a:ext cx="8363272" cy="156658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TW" i="1">
                          <a:latin typeface="Cambria Math" panose="02040503050406030204" pitchFamily="18" charset="0"/>
                        </a:rPr>
                        <m:t>𝑃𝑟𝑒𝑓𝑒𝑟𝑒𝑛𝑐𝑒</m:t>
                      </m:r>
                      <m:r>
                        <a:rPr lang="en-US" altLang="zh-TW" i="1">
                          <a:latin typeface="Cambria Math" panose="02040503050406030204" pitchFamily="18" charset="0"/>
                        </a:rPr>
                        <m:t>_</m:t>
                      </m:r>
                      <m:r>
                        <a:rPr lang="en-US" altLang="zh-TW" i="1">
                          <a:latin typeface="Cambria Math" panose="02040503050406030204" pitchFamily="18" charset="0"/>
                        </a:rPr>
                        <m:t>𝑆𝑐𝑜𝑟𝑒</m:t>
                      </m:r>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𝑢</m:t>
                          </m:r>
                        </m:e>
                        <m:sub>
                          <m:r>
                            <a:rPr lang="en-US" altLang="zh-TW" i="1">
                              <a:latin typeface="Cambria Math" panose="02040503050406030204" pitchFamily="18" charset="0"/>
                            </a:rPr>
                            <m:t>𝑖</m:t>
                          </m:r>
                        </m:sub>
                      </m:sSub>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𝑐</m:t>
                          </m:r>
                        </m:e>
                        <m:sub>
                          <m:r>
                            <a:rPr lang="en-US" altLang="zh-TW" i="1">
                              <a:latin typeface="Cambria Math" panose="02040503050406030204" pitchFamily="18" charset="0"/>
                            </a:rPr>
                            <m:t>𝑗</m:t>
                          </m:r>
                        </m:sub>
                      </m:sSub>
                      <m:r>
                        <a:rPr lang="en-US" altLang="zh-TW" i="1">
                          <a:latin typeface="Cambria Math" panose="02040503050406030204" pitchFamily="18" charset="0"/>
                        </a:rPr>
                        <m:t>)</m:t>
                      </m:r>
                    </m:oMath>
                  </m:oMathPara>
                </a14:m>
                <a:endParaRPr lang="zh-TW" altLang="zh-TW" dirty="0"/>
              </a:p>
              <a:p>
                <a:pPr/>
                <a14:m>
                  <m:oMathPara xmlns:m="http://schemas.openxmlformats.org/officeDocument/2006/math">
                    <m:oMathParaPr>
                      <m:jc m:val="centerGroup"/>
                    </m:oMathParaPr>
                    <m:oMath xmlns:m="http://schemas.openxmlformats.org/officeDocument/2006/math">
                      <m:r>
                        <a:rPr lang="en-US" altLang="zh-TW" i="1" smtClean="0">
                          <a:latin typeface="Cambria Math" panose="02040503050406030204" pitchFamily="18" charset="0"/>
                        </a:rPr>
                        <m:t>=</m:t>
                      </m:r>
                      <m:r>
                        <a:rPr lang="en-US" altLang="zh-TW" b="0" i="1" smtClean="0">
                          <a:latin typeface="Cambria Math" panose="02040503050406030204" pitchFamily="18" charset="0"/>
                        </a:rPr>
                        <m:t>𝐼𝑛𝑡𝑒𝑟𝑒𝑠𝑡</m:t>
                      </m:r>
                      <m:r>
                        <a:rPr lang="en-US" altLang="zh-TW" b="0" i="1" smtClean="0">
                          <a:latin typeface="Cambria Math" panose="02040503050406030204" pitchFamily="18" charset="0"/>
                        </a:rPr>
                        <m:t>_</m:t>
                      </m:r>
                      <m:r>
                        <a:rPr lang="en-US" altLang="zh-TW" b="0" i="1" smtClean="0">
                          <a:latin typeface="Cambria Math" panose="02040503050406030204" pitchFamily="18" charset="0"/>
                        </a:rPr>
                        <m:t>𝑆𝑖𝑚𝑖𝑙𝑎𝑟𝑖𝑡𝑦</m:t>
                      </m:r>
                      <m:r>
                        <a:rPr lang="zh-TW" altLang="zh-TW" i="1" smtClean="0">
                          <a:latin typeface="Cambria Math" panose="02040503050406030204" pitchFamily="18" charset="0"/>
                        </a:rPr>
                        <m:t> </m:t>
                      </m:r>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𝑢</m:t>
                          </m:r>
                        </m:e>
                        <m:sub>
                          <m:r>
                            <a:rPr lang="en-US" altLang="zh-TW" i="1">
                              <a:latin typeface="Cambria Math" panose="02040503050406030204" pitchFamily="18" charset="0"/>
                            </a:rPr>
                            <m:t>𝑖</m:t>
                          </m:r>
                        </m:sub>
                      </m:sSub>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𝑐</m:t>
                          </m:r>
                        </m:e>
                        <m:sub>
                          <m:r>
                            <a:rPr lang="en-US" altLang="zh-TW" i="1">
                              <a:latin typeface="Cambria Math" panose="02040503050406030204" pitchFamily="18" charset="0"/>
                            </a:rPr>
                            <m:t>𝑗</m:t>
                          </m:r>
                        </m:sub>
                      </m:sSub>
                      <m:r>
                        <a:rPr lang="en-US" altLang="zh-TW" i="1">
                          <a:latin typeface="Cambria Math" panose="02040503050406030204" pitchFamily="18" charset="0"/>
                        </a:rPr>
                        <m:t>)×</m:t>
                      </m:r>
                      <m:r>
                        <a:rPr lang="en-US" altLang="zh-TW" i="1">
                          <a:latin typeface="Cambria Math" panose="02040503050406030204" pitchFamily="18" charset="0"/>
                        </a:rPr>
                        <m:t>𝐼𝑛𝑡𝑒𝑟𝑒𝑠𝑡</m:t>
                      </m:r>
                      <m:r>
                        <a:rPr lang="en-US" altLang="zh-TW" i="1">
                          <a:latin typeface="Cambria Math" panose="02040503050406030204" pitchFamily="18" charset="0"/>
                        </a:rPr>
                        <m:t>_</m:t>
                      </m:r>
                      <m:r>
                        <a:rPr lang="en-US" altLang="zh-TW" i="1">
                          <a:latin typeface="Cambria Math" panose="02040503050406030204" pitchFamily="18" charset="0"/>
                        </a:rPr>
                        <m:t>𝑆𝑐𝑜𝑟𝑒</m:t>
                      </m:r>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𝑢</m:t>
                          </m:r>
                        </m:e>
                        <m:sub>
                          <m:r>
                            <a:rPr lang="en-US" altLang="zh-TW" i="1">
                              <a:latin typeface="Cambria Math" panose="02040503050406030204" pitchFamily="18" charset="0"/>
                            </a:rPr>
                            <m:t>𝑖</m:t>
                          </m:r>
                        </m:sub>
                      </m:sSub>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𝑐</m:t>
                          </m:r>
                        </m:e>
                        <m:sub>
                          <m:r>
                            <a:rPr lang="en-US" altLang="zh-TW" i="1">
                              <a:latin typeface="Cambria Math" panose="02040503050406030204" pitchFamily="18" charset="0"/>
                            </a:rPr>
                            <m:t>𝑗</m:t>
                          </m:r>
                        </m:sub>
                      </m:sSub>
                      <m:r>
                        <a:rPr lang="en-US" altLang="zh-TW" i="1">
                          <a:latin typeface="Cambria Math" panose="02040503050406030204" pitchFamily="18" charset="0"/>
                        </a:rPr>
                        <m:t>)</m:t>
                      </m:r>
                    </m:oMath>
                  </m:oMathPara>
                </a14:m>
                <a:endParaRPr lang="zh-TW" altLang="zh-TW" dirty="0"/>
              </a:p>
              <a:p>
                <a:pPr/>
                <a14:m>
                  <m:oMathPara xmlns:m="http://schemas.openxmlformats.org/officeDocument/2006/math">
                    <m:oMathParaPr>
                      <m:jc m:val="centerGroup"/>
                    </m:oMathParaPr>
                    <m:oMath xmlns:m="http://schemas.openxmlformats.org/officeDocument/2006/math">
                      <m:r>
                        <a:rPr lang="en-US" altLang="zh-TW" i="1">
                          <a:latin typeface="Cambria Math" panose="02040503050406030204" pitchFamily="18" charset="0"/>
                        </a:rPr>
                        <m:t>+</m:t>
                      </m:r>
                      <m:r>
                        <a:rPr lang="en-US" altLang="zh-TW" b="0" i="1" smtClean="0">
                          <a:latin typeface="Cambria Math" panose="02040503050406030204" pitchFamily="18" charset="0"/>
                        </a:rPr>
                        <m:t>𝐽𝑜𝑏</m:t>
                      </m:r>
                      <m:r>
                        <a:rPr lang="en-US" altLang="zh-TW" i="1">
                          <a:latin typeface="Cambria Math" panose="02040503050406030204" pitchFamily="18" charset="0"/>
                        </a:rPr>
                        <m:t>_</m:t>
                      </m:r>
                      <m:r>
                        <a:rPr lang="en-US" altLang="zh-TW" i="1">
                          <a:latin typeface="Cambria Math" panose="02040503050406030204" pitchFamily="18" charset="0"/>
                        </a:rPr>
                        <m:t>𝑆𝑖𝑚𝑖𝑙𝑎𝑟𝑖𝑡𝑦</m:t>
                      </m:r>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𝑢</m:t>
                          </m:r>
                        </m:e>
                        <m:sub>
                          <m:r>
                            <a:rPr lang="en-US" altLang="zh-TW" i="1">
                              <a:latin typeface="Cambria Math" panose="02040503050406030204" pitchFamily="18" charset="0"/>
                            </a:rPr>
                            <m:t>𝑖</m:t>
                          </m:r>
                        </m:sub>
                      </m:sSub>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𝑐</m:t>
                          </m:r>
                        </m:e>
                        <m:sub>
                          <m:r>
                            <a:rPr lang="en-US" altLang="zh-TW" i="1">
                              <a:latin typeface="Cambria Math" panose="02040503050406030204" pitchFamily="18" charset="0"/>
                            </a:rPr>
                            <m:t>𝑗</m:t>
                          </m:r>
                        </m:sub>
                      </m:sSub>
                      <m:r>
                        <a:rPr lang="en-US" altLang="zh-TW" i="1">
                          <a:latin typeface="Cambria Math" panose="02040503050406030204" pitchFamily="18" charset="0"/>
                        </a:rPr>
                        <m:t>)×</m:t>
                      </m:r>
                      <m:r>
                        <a:rPr lang="en-US" altLang="zh-TW" i="1">
                          <a:latin typeface="Cambria Math" panose="02040503050406030204" pitchFamily="18" charset="0"/>
                        </a:rPr>
                        <m:t>𝐽𝑜𝑏</m:t>
                      </m:r>
                      <m:r>
                        <a:rPr lang="en-US" altLang="zh-TW" i="1">
                          <a:latin typeface="Cambria Math" panose="02040503050406030204" pitchFamily="18" charset="0"/>
                        </a:rPr>
                        <m:t>_</m:t>
                      </m:r>
                      <m:r>
                        <a:rPr lang="en-US" altLang="zh-TW" i="1">
                          <a:latin typeface="Cambria Math" panose="02040503050406030204" pitchFamily="18" charset="0"/>
                        </a:rPr>
                        <m:t>𝑤𝑒𝑖𝑔h𝑡</m:t>
                      </m:r>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𝑢</m:t>
                          </m:r>
                        </m:e>
                        <m:sub>
                          <m:r>
                            <a:rPr lang="en-US" altLang="zh-TW" i="1">
                              <a:latin typeface="Cambria Math" panose="02040503050406030204" pitchFamily="18" charset="0"/>
                            </a:rPr>
                            <m:t>𝑖</m:t>
                          </m:r>
                        </m:sub>
                      </m:sSub>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𝑐</m:t>
                          </m:r>
                        </m:e>
                        <m:sub>
                          <m:r>
                            <a:rPr lang="en-US" altLang="zh-TW" i="1">
                              <a:latin typeface="Cambria Math" panose="02040503050406030204" pitchFamily="18" charset="0"/>
                            </a:rPr>
                            <m:t>𝑗</m:t>
                          </m:r>
                        </m:sub>
                      </m:sSub>
                      <m:r>
                        <a:rPr lang="en-US" altLang="zh-TW" i="1">
                          <a:latin typeface="Cambria Math" panose="02040503050406030204" pitchFamily="18" charset="0"/>
                        </a:rPr>
                        <m:t>)</m:t>
                      </m:r>
                    </m:oMath>
                  </m:oMathPara>
                </a14:m>
                <a:endParaRPr lang="zh-TW" altLang="zh-TW" dirty="0"/>
              </a:p>
              <a:p>
                <a:pPr/>
                <a14:m>
                  <m:oMathPara xmlns:m="http://schemas.openxmlformats.org/officeDocument/2006/math">
                    <m:oMathParaPr>
                      <m:jc m:val="centerGroup"/>
                    </m:oMathParaPr>
                    <m:oMath xmlns:m="http://schemas.openxmlformats.org/officeDocument/2006/math">
                      <m:r>
                        <a:rPr lang="en-US" altLang="zh-TW" i="1">
                          <a:latin typeface="Cambria Math" panose="02040503050406030204" pitchFamily="18" charset="0"/>
                        </a:rPr>
                        <m:t>+</m:t>
                      </m:r>
                      <m:r>
                        <a:rPr lang="en-US" altLang="zh-TW" b="0" i="1" smtClean="0">
                          <a:latin typeface="Cambria Math" panose="02040503050406030204" pitchFamily="18" charset="0"/>
                        </a:rPr>
                        <m:t>𝐵𝑎𝑠𝑖𝑐</m:t>
                      </m:r>
                      <m:r>
                        <a:rPr lang="en-US" altLang="zh-TW" i="1">
                          <a:latin typeface="Cambria Math" panose="02040503050406030204" pitchFamily="18" charset="0"/>
                        </a:rPr>
                        <m:t>_</m:t>
                      </m:r>
                      <m:r>
                        <a:rPr lang="en-US" altLang="zh-TW" i="1">
                          <a:latin typeface="Cambria Math" panose="02040503050406030204" pitchFamily="18" charset="0"/>
                        </a:rPr>
                        <m:t>𝑆𝑖𝑚𝑖𝑙𝑎𝑟𝑖𝑡𝑦</m:t>
                      </m:r>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𝑢</m:t>
                          </m:r>
                        </m:e>
                        <m:sub>
                          <m:r>
                            <a:rPr lang="en-US" altLang="zh-TW" i="1">
                              <a:latin typeface="Cambria Math" panose="02040503050406030204" pitchFamily="18" charset="0"/>
                            </a:rPr>
                            <m:t>𝑖</m:t>
                          </m:r>
                        </m:sub>
                      </m:sSub>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𝑐</m:t>
                          </m:r>
                        </m:e>
                        <m:sub>
                          <m:r>
                            <a:rPr lang="en-US" altLang="zh-TW" i="1">
                              <a:latin typeface="Cambria Math" panose="02040503050406030204" pitchFamily="18" charset="0"/>
                            </a:rPr>
                            <m:t>𝑗</m:t>
                          </m:r>
                        </m:sub>
                      </m:sSub>
                      <m:r>
                        <a:rPr lang="en-US" altLang="zh-TW" i="1">
                          <a:latin typeface="Cambria Math" panose="02040503050406030204" pitchFamily="18" charset="0"/>
                        </a:rPr>
                        <m:t>)×</m:t>
                      </m:r>
                      <m:r>
                        <m:rPr>
                          <m:sty m:val="p"/>
                        </m:rPr>
                        <a:rPr lang="en-US" altLang="zh-TW" i="1">
                          <a:latin typeface="Cambria Math" panose="02040503050406030204" pitchFamily="18" charset="0"/>
                        </a:rPr>
                        <m:t>S</m:t>
                      </m:r>
                      <m:r>
                        <a:rPr lang="en-US" altLang="zh-TW" i="1">
                          <a:latin typeface="Cambria Math" panose="02040503050406030204" pitchFamily="18" charset="0"/>
                        </a:rPr>
                        <m:t>𝑘𝑖𝑙𝑙</m:t>
                      </m:r>
                      <m:r>
                        <a:rPr lang="en-US" altLang="zh-TW" i="1">
                          <a:latin typeface="Cambria Math" panose="02040503050406030204" pitchFamily="18" charset="0"/>
                        </a:rPr>
                        <m:t>_</m:t>
                      </m:r>
                      <m:r>
                        <a:rPr lang="en-US" altLang="zh-TW" i="1">
                          <a:latin typeface="Cambria Math" panose="02040503050406030204" pitchFamily="18" charset="0"/>
                        </a:rPr>
                        <m:t>𝐸𝑛𝑑𝑜𝑟𝑒𝑠𝑒𝑚𝑒𝑛𝑡</m:t>
                      </m:r>
                      <m:r>
                        <a:rPr lang="en-US" altLang="zh-TW" i="1">
                          <a:latin typeface="Cambria Math" panose="02040503050406030204" pitchFamily="18" charset="0"/>
                        </a:rPr>
                        <m:t>_</m:t>
                      </m:r>
                      <m:r>
                        <a:rPr lang="en-US" altLang="zh-TW" i="1">
                          <a:latin typeface="Cambria Math" panose="02040503050406030204" pitchFamily="18" charset="0"/>
                        </a:rPr>
                        <m:t>𝑆𝑐𝑜𝑟𝑒</m:t>
                      </m:r>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𝑢</m:t>
                          </m:r>
                        </m:e>
                        <m:sub>
                          <m:r>
                            <a:rPr lang="en-US" altLang="zh-TW" i="1">
                              <a:latin typeface="Cambria Math" panose="02040503050406030204" pitchFamily="18" charset="0"/>
                            </a:rPr>
                            <m:t>𝑖</m:t>
                          </m:r>
                        </m:sub>
                      </m:sSub>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𝑐</m:t>
                          </m:r>
                        </m:e>
                        <m:sub>
                          <m:r>
                            <a:rPr lang="en-US" altLang="zh-TW" i="1">
                              <a:latin typeface="Cambria Math" panose="02040503050406030204" pitchFamily="18" charset="0"/>
                            </a:rPr>
                            <m:t>𝑗</m:t>
                          </m:r>
                        </m:sub>
                      </m:sSub>
                      <m:r>
                        <a:rPr lang="en-US" altLang="zh-TW" i="1">
                          <a:latin typeface="Cambria Math" panose="02040503050406030204" pitchFamily="18" charset="0"/>
                        </a:rPr>
                        <m:t>)</m:t>
                      </m:r>
                    </m:oMath>
                  </m:oMathPara>
                </a14:m>
                <a:endParaRPr lang="zh-TW" altLang="zh-TW" dirty="0"/>
              </a:p>
              <a:p>
                <a:endParaRPr lang="zh-TW" altLang="en-US" dirty="0"/>
              </a:p>
            </p:txBody>
          </p:sp>
        </mc:Choice>
        <mc:Fallback xmlns="">
          <p:sp>
            <p:nvSpPr>
              <p:cNvPr id="7" name="矩形 6">
                <a:extLst>
                  <a:ext uri="{FF2B5EF4-FFF2-40B4-BE49-F238E27FC236}">
                    <a16:creationId xmlns:a16="http://schemas.microsoft.com/office/drawing/2014/main" id="{A8642252-E9BC-4536-A6EF-5778AD9031B9}"/>
                  </a:ext>
                </a:extLst>
              </p:cNvPr>
              <p:cNvSpPr>
                <a:spLocks noRot="1" noChangeAspect="1" noMove="1" noResize="1" noEditPoints="1" noAdjustHandles="1" noChangeArrowheads="1" noChangeShapeType="1" noTextEdit="1"/>
              </p:cNvSpPr>
              <p:nvPr/>
            </p:nvSpPr>
            <p:spPr>
              <a:xfrm>
                <a:off x="318105" y="1916832"/>
                <a:ext cx="8363272" cy="1566583"/>
              </a:xfrm>
              <a:prstGeom prst="rect">
                <a:avLst/>
              </a:prstGeom>
              <a:blipFill>
                <a:blip r:embed="rId3"/>
                <a:stretch>
                  <a:fillRect/>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4268107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E2997AE-A16E-CD47-B0D7-9616CE4333AF}"/>
              </a:ext>
            </a:extLst>
          </p:cNvPr>
          <p:cNvSpPr>
            <a:spLocks noGrp="1"/>
          </p:cNvSpPr>
          <p:nvPr>
            <p:ph type="title"/>
          </p:nvPr>
        </p:nvSpPr>
        <p:spPr/>
        <p:txBody>
          <a:bodyPr/>
          <a:lstStyle/>
          <a:p>
            <a:r>
              <a:rPr lang="en-US" altLang="zh-TW" dirty="0"/>
              <a:t>Course Matching Engine Module</a:t>
            </a:r>
            <a:endParaRPr kumimoji="1" lang="zh-TW" altLang="en-US" dirty="0"/>
          </a:p>
        </p:txBody>
      </p:sp>
      <p:sp>
        <p:nvSpPr>
          <p:cNvPr id="3" name="內容版面配置區 2">
            <a:extLst>
              <a:ext uri="{FF2B5EF4-FFF2-40B4-BE49-F238E27FC236}">
                <a16:creationId xmlns:a16="http://schemas.microsoft.com/office/drawing/2014/main" id="{9584F5BF-41C0-6E46-981D-4E9909D44D82}"/>
              </a:ext>
            </a:extLst>
          </p:cNvPr>
          <p:cNvSpPr>
            <a:spLocks noGrp="1"/>
          </p:cNvSpPr>
          <p:nvPr>
            <p:ph idx="1"/>
          </p:nvPr>
        </p:nvSpPr>
        <p:spPr>
          <a:xfrm>
            <a:off x="457200" y="1196975"/>
            <a:ext cx="8686800" cy="5184353"/>
          </a:xfrm>
        </p:spPr>
        <p:txBody>
          <a:bodyPr/>
          <a:lstStyle/>
          <a:p>
            <a:r>
              <a:rPr lang="en-US" altLang="zh-TW" dirty="0"/>
              <a:t>We use </a:t>
            </a:r>
            <a:r>
              <a:rPr lang="en-US" altLang="zh-TW" dirty="0">
                <a:solidFill>
                  <a:srgbClr val="0000FF"/>
                </a:solidFill>
              </a:rPr>
              <a:t>ranking tasks</a:t>
            </a:r>
            <a:r>
              <a:rPr lang="en-US" altLang="zh-TW" dirty="0"/>
              <a:t> as our recommendation method.</a:t>
            </a:r>
          </a:p>
          <a:p>
            <a:pPr lvl="1"/>
            <a:r>
              <a:rPr lang="en-US" altLang="zh-TW" dirty="0"/>
              <a:t>The system goal is recommending the most relevant courses to users, called top-N recommendation. </a:t>
            </a:r>
          </a:p>
          <a:p>
            <a:pPr lvl="1"/>
            <a:r>
              <a:rPr lang="en-US" altLang="zh-TW" dirty="0"/>
              <a:t>Our top-N accuracy metrics is the </a:t>
            </a:r>
            <a:r>
              <a:rPr lang="en-US" altLang="zh-TW" dirty="0" err="1">
                <a:solidFill>
                  <a:srgbClr val="0000FF"/>
                </a:solidFill>
              </a:rPr>
              <a:t>Recall@N</a:t>
            </a:r>
            <a:r>
              <a:rPr lang="en-US" altLang="zh-TW" dirty="0">
                <a:solidFill>
                  <a:srgbClr val="0000FF"/>
                </a:solidFill>
              </a:rPr>
              <a:t> and </a:t>
            </a:r>
            <a:r>
              <a:rPr lang="en-US" altLang="zh-TW" dirty="0" err="1">
                <a:solidFill>
                  <a:srgbClr val="0000FF"/>
                </a:solidFill>
              </a:rPr>
              <a:t>Precision@N</a:t>
            </a:r>
            <a:r>
              <a:rPr lang="en-US" altLang="zh-TW" dirty="0">
                <a:solidFill>
                  <a:srgbClr val="0000FF"/>
                </a:solidFill>
              </a:rPr>
              <a:t>.</a:t>
            </a:r>
            <a:r>
              <a:rPr lang="zh-TW" altLang="zh-TW" dirty="0">
                <a:solidFill>
                  <a:srgbClr val="0000FF"/>
                </a:solidFill>
              </a:rPr>
              <a:t> </a:t>
            </a:r>
            <a:r>
              <a:rPr lang="en-US" altLang="zh-TW" sz="1600" dirty="0">
                <a:solidFill>
                  <a:schemeClr val="bg1">
                    <a:lumMod val="65000"/>
                  </a:schemeClr>
                </a:solidFill>
              </a:rPr>
              <a:t>(</a:t>
            </a:r>
            <a:r>
              <a:rPr lang="en-US" altLang="zh-TW" sz="1600" dirty="0" err="1">
                <a:solidFill>
                  <a:schemeClr val="bg1">
                    <a:lumMod val="65000"/>
                  </a:schemeClr>
                </a:solidFill>
              </a:rPr>
              <a:t>Cremonesi</a:t>
            </a:r>
            <a:r>
              <a:rPr lang="zh-TW" altLang="zh-TW" sz="1600" dirty="0">
                <a:solidFill>
                  <a:schemeClr val="bg1">
                    <a:lumMod val="65000"/>
                  </a:schemeClr>
                </a:solidFill>
              </a:rPr>
              <a:t> </a:t>
            </a:r>
            <a:r>
              <a:rPr lang="en-US" altLang="zh-TW" sz="1600" dirty="0">
                <a:solidFill>
                  <a:schemeClr val="bg1">
                    <a:lumMod val="65000"/>
                  </a:schemeClr>
                </a:solidFill>
              </a:rPr>
              <a:t>et al. 2016)</a:t>
            </a:r>
          </a:p>
          <a:p>
            <a:pPr lvl="1"/>
            <a:endParaRPr kumimoji="1" lang="en-US" altLang="zh-TW" dirty="0"/>
          </a:p>
          <a:p>
            <a:pPr lvl="1"/>
            <a:endParaRPr lang="en-US" altLang="zh-TW" dirty="0"/>
          </a:p>
          <a:p>
            <a:pPr lvl="1"/>
            <a:endParaRPr kumimoji="1" lang="en-US" altLang="zh-TW" dirty="0"/>
          </a:p>
          <a:p>
            <a:endParaRPr lang="en-US" altLang="zh-TW" dirty="0"/>
          </a:p>
          <a:p>
            <a:endParaRPr kumimoji="1" lang="zh-TW" altLang="en-US" dirty="0"/>
          </a:p>
        </p:txBody>
      </p:sp>
      <p:sp>
        <p:nvSpPr>
          <p:cNvPr id="4" name="投影片編號版面配置區 3">
            <a:extLst>
              <a:ext uri="{FF2B5EF4-FFF2-40B4-BE49-F238E27FC236}">
                <a16:creationId xmlns:a16="http://schemas.microsoft.com/office/drawing/2014/main" id="{722A9679-3453-5742-A84F-824B0D3CAE67}"/>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29</a:t>
            </a:fld>
            <a:endParaRPr lang="en-US" altLang="zh-TW"/>
          </a:p>
        </p:txBody>
      </p:sp>
      <mc:AlternateContent xmlns:mc="http://schemas.openxmlformats.org/markup-compatibility/2006" xmlns:a14="http://schemas.microsoft.com/office/drawing/2010/main">
        <mc:Choice Requires="a14">
          <p:sp>
            <p:nvSpPr>
              <p:cNvPr id="5" name="矩形 4">
                <a:extLst>
                  <a:ext uri="{FF2B5EF4-FFF2-40B4-BE49-F238E27FC236}">
                    <a16:creationId xmlns:a16="http://schemas.microsoft.com/office/drawing/2014/main" id="{8D4A13EB-86BD-7347-A441-5B8A77F18674}"/>
                  </a:ext>
                </a:extLst>
              </p:cNvPr>
              <p:cNvSpPr/>
              <p:nvPr/>
            </p:nvSpPr>
            <p:spPr>
              <a:xfrm>
                <a:off x="1256199" y="3028078"/>
                <a:ext cx="2669201" cy="664926"/>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𝑅𝑒𝑐𝑎𝑙𝑙</m:t>
                      </m:r>
                      <m:r>
                        <a:rPr lang="zh-TW" altLang="en-US" i="0">
                          <a:latin typeface="Cambria Math" panose="02040503050406030204" pitchFamily="18" charset="0"/>
                        </a:rPr>
                        <m:t>@</m:t>
                      </m:r>
                      <m:r>
                        <a:rPr lang="zh-TW" altLang="en-US" i="1">
                          <a:latin typeface="Cambria Math" panose="02040503050406030204" pitchFamily="18" charset="0"/>
                        </a:rPr>
                        <m:t>𝑁</m:t>
                      </m:r>
                      <m:r>
                        <a:rPr lang="zh-TW" altLang="en-US" i="0">
                          <a:latin typeface="Cambria Math" panose="02040503050406030204" pitchFamily="18" charset="0"/>
                        </a:rPr>
                        <m:t>= </m:t>
                      </m:r>
                      <m:f>
                        <m:fPr>
                          <m:ctrlPr>
                            <a:rPr lang="zh-TW" altLang="en-US" i="1">
                              <a:latin typeface="Cambria Math" panose="02040503050406030204" pitchFamily="18" charset="0"/>
                            </a:rPr>
                          </m:ctrlPr>
                        </m:fPr>
                        <m:num>
                          <m:r>
                            <a:rPr lang="zh-TW" altLang="en-US" i="0">
                              <a:latin typeface="Cambria Math" panose="02040503050406030204" pitchFamily="18" charset="0"/>
                            </a:rPr>
                            <m:t>#</m:t>
                          </m:r>
                          <m:r>
                            <a:rPr lang="zh-TW" altLang="en-US" i="1">
                              <a:latin typeface="Cambria Math" panose="02040503050406030204" pitchFamily="18" charset="0"/>
                            </a:rPr>
                            <m:t>h𝑖𝑡𝑠</m:t>
                          </m:r>
                        </m:num>
                        <m:den>
                          <m:r>
                            <a:rPr lang="zh-TW" altLang="en-US" i="0">
                              <a:latin typeface="Cambria Math" panose="02040503050406030204" pitchFamily="18" charset="0"/>
                            </a:rPr>
                            <m:t>|</m:t>
                          </m:r>
                          <m:r>
                            <a:rPr lang="zh-TW" altLang="en-US" i="1">
                              <a:latin typeface="Cambria Math" panose="02040503050406030204" pitchFamily="18" charset="0"/>
                            </a:rPr>
                            <m:t>𝑇</m:t>
                          </m:r>
                          <m:r>
                            <a:rPr lang="zh-TW" altLang="en-US" i="0">
                              <a:latin typeface="Cambria Math" panose="02040503050406030204" pitchFamily="18" charset="0"/>
                            </a:rPr>
                            <m:t>|</m:t>
                          </m:r>
                        </m:den>
                      </m:f>
                    </m:oMath>
                  </m:oMathPara>
                </a14:m>
                <a:endParaRPr lang="zh-TW" altLang="en-US" dirty="0"/>
              </a:p>
            </p:txBody>
          </p:sp>
        </mc:Choice>
        <mc:Fallback xmlns="">
          <p:sp>
            <p:nvSpPr>
              <p:cNvPr id="5" name="矩形 4">
                <a:extLst>
                  <a:ext uri="{FF2B5EF4-FFF2-40B4-BE49-F238E27FC236}">
                    <a16:creationId xmlns:a16="http://schemas.microsoft.com/office/drawing/2014/main" id="{8D4A13EB-86BD-7347-A441-5B8A77F18674}"/>
                  </a:ext>
                </a:extLst>
              </p:cNvPr>
              <p:cNvSpPr>
                <a:spLocks noRot="1" noChangeAspect="1" noMove="1" noResize="1" noEditPoints="1" noAdjustHandles="1" noChangeArrowheads="1" noChangeShapeType="1" noTextEdit="1"/>
              </p:cNvSpPr>
              <p:nvPr/>
            </p:nvSpPr>
            <p:spPr>
              <a:xfrm>
                <a:off x="1256199" y="3028078"/>
                <a:ext cx="2669201" cy="664926"/>
              </a:xfrm>
              <a:prstGeom prst="rect">
                <a:avLst/>
              </a:prstGeom>
              <a:blipFill>
                <a:blip r:embed="rId3"/>
                <a:stretch>
                  <a:fillRect/>
                </a:stretch>
              </a:blipFill>
            </p:spPr>
            <p:txBody>
              <a:bodyPr/>
              <a:lstStyle/>
              <a:p>
                <a:r>
                  <a:rPr lang="zh-TW" altLang="en-US">
                    <a:noFill/>
                  </a:rPr>
                  <a:t> </a:t>
                </a:r>
              </a:p>
            </p:txBody>
          </p:sp>
        </mc:Fallback>
      </mc:AlternateContent>
      <p:graphicFrame>
        <p:nvGraphicFramePr>
          <p:cNvPr id="7" name="表格 6">
            <a:extLst>
              <a:ext uri="{FF2B5EF4-FFF2-40B4-BE49-F238E27FC236}">
                <a16:creationId xmlns:a16="http://schemas.microsoft.com/office/drawing/2014/main" id="{C33900F0-B7EC-40EC-8148-F1200EE04CFA}"/>
              </a:ext>
            </a:extLst>
          </p:cNvPr>
          <p:cNvGraphicFramePr>
            <a:graphicFrameLocks noGrp="1"/>
          </p:cNvGraphicFramePr>
          <p:nvPr>
            <p:extLst>
              <p:ext uri="{D42A27DB-BD31-4B8C-83A1-F6EECF244321}">
                <p14:modId xmlns:p14="http://schemas.microsoft.com/office/powerpoint/2010/main" val="2594746152"/>
              </p:ext>
            </p:extLst>
          </p:nvPr>
        </p:nvGraphicFramePr>
        <p:xfrm>
          <a:off x="899592" y="4633585"/>
          <a:ext cx="7560840" cy="1584177"/>
        </p:xfrm>
        <a:graphic>
          <a:graphicData uri="http://schemas.openxmlformats.org/drawingml/2006/table">
            <a:tbl>
              <a:tblPr firstRow="1" firstCol="1" bandRow="1">
                <a:tableStyleId>{3B4B98B0-60AC-42C2-AFA5-B58CD77FA1E5}</a:tableStyleId>
              </a:tblPr>
              <a:tblGrid>
                <a:gridCol w="2012261">
                  <a:extLst>
                    <a:ext uri="{9D8B030D-6E8A-4147-A177-3AD203B41FA5}">
                      <a16:colId xmlns:a16="http://schemas.microsoft.com/office/drawing/2014/main" val="3833208954"/>
                    </a:ext>
                  </a:extLst>
                </a:gridCol>
                <a:gridCol w="1451206">
                  <a:extLst>
                    <a:ext uri="{9D8B030D-6E8A-4147-A177-3AD203B41FA5}">
                      <a16:colId xmlns:a16="http://schemas.microsoft.com/office/drawing/2014/main" val="1327891992"/>
                    </a:ext>
                  </a:extLst>
                </a:gridCol>
                <a:gridCol w="1338995">
                  <a:extLst>
                    <a:ext uri="{9D8B030D-6E8A-4147-A177-3AD203B41FA5}">
                      <a16:colId xmlns:a16="http://schemas.microsoft.com/office/drawing/2014/main" val="3918731469"/>
                    </a:ext>
                  </a:extLst>
                </a:gridCol>
                <a:gridCol w="1421896">
                  <a:extLst>
                    <a:ext uri="{9D8B030D-6E8A-4147-A177-3AD203B41FA5}">
                      <a16:colId xmlns:a16="http://schemas.microsoft.com/office/drawing/2014/main" val="107881250"/>
                    </a:ext>
                  </a:extLst>
                </a:gridCol>
                <a:gridCol w="1336482">
                  <a:extLst>
                    <a:ext uri="{9D8B030D-6E8A-4147-A177-3AD203B41FA5}">
                      <a16:colId xmlns:a16="http://schemas.microsoft.com/office/drawing/2014/main" val="1960363248"/>
                    </a:ext>
                  </a:extLst>
                </a:gridCol>
              </a:tblGrid>
              <a:tr h="285924">
                <a:tc>
                  <a:txBody>
                    <a:bodyPr/>
                    <a:lstStyle/>
                    <a:p>
                      <a:pPr algn="ctr">
                        <a:spcAft>
                          <a:spcPts val="0"/>
                        </a:spcAft>
                      </a:pPr>
                      <a:r>
                        <a:rPr lang="en-US" sz="1400" kern="0" dirty="0">
                          <a:effectLst/>
                        </a:rPr>
                        <a:t>User</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kern="0">
                          <a:effectLst/>
                        </a:rPr>
                        <a:t>Course1</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kern="0">
                          <a:effectLst/>
                        </a:rPr>
                        <a:t>Course2</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kern="0">
                          <a:effectLst/>
                        </a:rPr>
                        <a:t>Course3</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kern="0">
                          <a:effectLst/>
                        </a:rPr>
                        <a:t>Course4</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488722062"/>
                  </a:ext>
                </a:extLst>
              </a:tr>
              <a:tr h="432751">
                <a:tc>
                  <a:txBody>
                    <a:bodyPr/>
                    <a:lstStyle/>
                    <a:p>
                      <a:pPr algn="ctr">
                        <a:spcAft>
                          <a:spcPts val="0"/>
                        </a:spcAft>
                      </a:pPr>
                      <a:r>
                        <a:rPr lang="en-US" sz="1400" kern="0" dirty="0">
                          <a:effectLst/>
                        </a:rPr>
                        <a:t>Grit</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kern="0">
                          <a:effectLst/>
                        </a:rPr>
                        <a:t>0.652528293</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kern="0" dirty="0">
                          <a:effectLst/>
                        </a:rPr>
                        <a:t>0.444675413</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kern="0" dirty="0">
                          <a:effectLst/>
                        </a:rPr>
                        <a:t>0.546272903</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kern="0" dirty="0">
                          <a:effectLst/>
                        </a:rPr>
                        <a:t>0.701330393</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784407498"/>
                  </a:ext>
                </a:extLst>
              </a:tr>
              <a:tr h="432751">
                <a:tc>
                  <a:txBody>
                    <a:bodyPr/>
                    <a:lstStyle/>
                    <a:p>
                      <a:pPr algn="ctr">
                        <a:spcAft>
                          <a:spcPts val="0"/>
                        </a:spcAft>
                      </a:pPr>
                      <a:r>
                        <a:rPr lang="en-US" sz="1400" kern="0">
                          <a:effectLst/>
                        </a:rPr>
                        <a:t>Discover21799882769</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kern="0">
                          <a:effectLst/>
                        </a:rPr>
                        <a:t>0.200139239</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kern="0" dirty="0">
                          <a:effectLst/>
                        </a:rPr>
                        <a:t>0.343619959</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kern="0">
                          <a:effectLst/>
                        </a:rPr>
                        <a:t>0.160885809</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kern="0" dirty="0">
                          <a:effectLst/>
                        </a:rPr>
                        <a:t>0.241288839</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extLst>
                  <a:ext uri="{0D108BD9-81ED-4DB2-BD59-A6C34878D82A}">
                    <a16:rowId xmlns:a16="http://schemas.microsoft.com/office/drawing/2014/main" val="282358821"/>
                  </a:ext>
                </a:extLst>
              </a:tr>
              <a:tr h="432751">
                <a:tc>
                  <a:txBody>
                    <a:bodyPr/>
                    <a:lstStyle/>
                    <a:p>
                      <a:pPr algn="ctr">
                        <a:spcAft>
                          <a:spcPts val="0"/>
                        </a:spcAft>
                      </a:pPr>
                      <a:r>
                        <a:rPr lang="en-US" sz="1400" kern="0" dirty="0" err="1">
                          <a:effectLst/>
                        </a:rPr>
                        <a:t>TravelingIman</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kern="0">
                          <a:effectLst/>
                        </a:rPr>
                        <a:t>0.371715985</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kern="0" dirty="0">
                          <a:effectLst/>
                        </a:rPr>
                        <a:t>0.332999925</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kern="0">
                          <a:effectLst/>
                        </a:rPr>
                        <a:t>0.494089795</a:t>
                      </a:r>
                      <a:endParaRPr lang="zh-TW" sz="14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1400" kern="0" dirty="0">
                          <a:effectLst/>
                        </a:rPr>
                        <a:t>0.413612215</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extLst>
                  <a:ext uri="{0D108BD9-81ED-4DB2-BD59-A6C34878D82A}">
                    <a16:rowId xmlns:a16="http://schemas.microsoft.com/office/drawing/2014/main" val="565569013"/>
                  </a:ext>
                </a:extLst>
              </a:tr>
            </a:tbl>
          </a:graphicData>
        </a:graphic>
      </p:graphicFrame>
      <mc:AlternateContent xmlns:mc="http://schemas.openxmlformats.org/markup-compatibility/2006" xmlns:a14="http://schemas.microsoft.com/office/drawing/2010/main">
        <mc:Choice Requires="a14">
          <p:sp>
            <p:nvSpPr>
              <p:cNvPr id="6" name="文字方塊 5">
                <a:extLst>
                  <a:ext uri="{FF2B5EF4-FFF2-40B4-BE49-F238E27FC236}">
                    <a16:creationId xmlns:a16="http://schemas.microsoft.com/office/drawing/2014/main" id="{5E284BED-EEB8-4AD8-9010-1BBE5124D750}"/>
                  </a:ext>
                </a:extLst>
              </p:cNvPr>
              <p:cNvSpPr txBox="1"/>
              <p:nvPr/>
            </p:nvSpPr>
            <p:spPr>
              <a:xfrm>
                <a:off x="4850849" y="3005956"/>
                <a:ext cx="3819122" cy="66659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TW" b="0" i="1" smtClean="0">
                          <a:latin typeface="Cambria Math" panose="02040503050406030204" pitchFamily="18" charset="0"/>
                        </a:rPr>
                        <m:t>𝑃𝑟𝑒𝑐𝑖𝑠𝑖𝑜𝑛</m:t>
                      </m:r>
                      <m:r>
                        <a:rPr lang="en-US" altLang="zh-TW" b="0" i="1" smtClean="0">
                          <a:latin typeface="Cambria Math" panose="02040503050406030204" pitchFamily="18" charset="0"/>
                        </a:rPr>
                        <m:t>@</m:t>
                      </m:r>
                      <m:r>
                        <a:rPr lang="en-US" altLang="zh-TW" b="0" i="1" smtClean="0">
                          <a:latin typeface="Cambria Math" panose="02040503050406030204" pitchFamily="18" charset="0"/>
                        </a:rPr>
                        <m:t>𝑁</m:t>
                      </m:r>
                      <m:r>
                        <a:rPr lang="en-US" altLang="zh-TW" b="0" i="1" smtClean="0">
                          <a:latin typeface="Cambria Math" panose="02040503050406030204" pitchFamily="18" charset="0"/>
                        </a:rPr>
                        <m:t>=</m:t>
                      </m:r>
                      <m:f>
                        <m:fPr>
                          <m:ctrlPr>
                            <a:rPr lang="zh-TW" altLang="en-US" i="1">
                              <a:latin typeface="Cambria Math" panose="02040503050406030204" pitchFamily="18" charset="0"/>
                            </a:rPr>
                          </m:ctrlPr>
                        </m:fPr>
                        <m:num>
                          <m:r>
                            <a:rPr lang="zh-TW" altLang="en-US" i="1">
                              <a:latin typeface="Cambria Math" panose="02040503050406030204" pitchFamily="18" charset="0"/>
                            </a:rPr>
                            <m:t>#</m:t>
                          </m:r>
                          <m:r>
                            <a:rPr lang="zh-TW" altLang="en-US" i="1">
                              <a:latin typeface="Cambria Math" panose="02040503050406030204" pitchFamily="18" charset="0"/>
                            </a:rPr>
                            <m:t>h𝑖𝑡𝑠</m:t>
                          </m:r>
                        </m:num>
                        <m:den>
                          <m:r>
                            <a:rPr lang="en-US" altLang="zh-TW" b="0" i="1" smtClean="0">
                              <a:latin typeface="Cambria Math" panose="02040503050406030204" pitchFamily="18" charset="0"/>
                            </a:rPr>
                            <m:t>𝑁</m:t>
                          </m:r>
                          <m:r>
                            <a:rPr lang="en-US" altLang="zh-TW" i="1">
                              <a:latin typeface="Cambria Math" panose="02040503050406030204" pitchFamily="18" charset="0"/>
                              <a:ea typeface="Cambria Math" panose="02040503050406030204" pitchFamily="18" charset="0"/>
                            </a:rPr>
                            <m:t>∙</m:t>
                          </m:r>
                          <m:r>
                            <a:rPr lang="zh-TW" altLang="en-US" i="1">
                              <a:latin typeface="Cambria Math" panose="02040503050406030204" pitchFamily="18" charset="0"/>
                            </a:rPr>
                            <m:t>|</m:t>
                          </m:r>
                          <m:r>
                            <a:rPr lang="zh-TW" altLang="en-US" i="1">
                              <a:latin typeface="Cambria Math" panose="02040503050406030204" pitchFamily="18" charset="0"/>
                            </a:rPr>
                            <m:t>𝑇</m:t>
                          </m:r>
                          <m:r>
                            <a:rPr lang="zh-TW" altLang="en-US" i="1">
                              <a:latin typeface="Cambria Math" panose="02040503050406030204" pitchFamily="18" charset="0"/>
                            </a:rPr>
                            <m:t>|</m:t>
                          </m:r>
                        </m:den>
                      </m:f>
                      <m:r>
                        <a:rPr lang="en-US" altLang="zh-TW" b="0" i="1" smtClean="0">
                          <a:latin typeface="Cambria Math" panose="02040503050406030204" pitchFamily="18" charset="0"/>
                        </a:rPr>
                        <m:t>=</m:t>
                      </m:r>
                      <m:f>
                        <m:fPr>
                          <m:ctrlPr>
                            <a:rPr lang="zh-TW" altLang="en-US" i="1">
                              <a:latin typeface="Cambria Math" panose="02040503050406030204" pitchFamily="18" charset="0"/>
                            </a:rPr>
                          </m:ctrlPr>
                        </m:fPr>
                        <m:num>
                          <m:r>
                            <a:rPr lang="en-US" altLang="zh-TW" b="0" i="1" smtClean="0">
                              <a:latin typeface="Cambria Math" panose="02040503050406030204" pitchFamily="18" charset="0"/>
                            </a:rPr>
                            <m:t>𝑟𝑒𝑐𝑎𝑙𝑙</m:t>
                          </m:r>
                          <m:r>
                            <a:rPr lang="en-US" altLang="zh-TW" b="0" i="1" smtClean="0">
                              <a:latin typeface="Cambria Math" panose="02040503050406030204" pitchFamily="18" charset="0"/>
                            </a:rPr>
                            <m:t>(</m:t>
                          </m:r>
                          <m:r>
                            <a:rPr lang="en-US" altLang="zh-TW" b="0" i="1" smtClean="0">
                              <a:latin typeface="Cambria Math" panose="02040503050406030204" pitchFamily="18" charset="0"/>
                            </a:rPr>
                            <m:t>𝑁</m:t>
                          </m:r>
                          <m:r>
                            <a:rPr lang="en-US" altLang="zh-TW" b="0" i="1" smtClean="0">
                              <a:latin typeface="Cambria Math" panose="02040503050406030204" pitchFamily="18" charset="0"/>
                            </a:rPr>
                            <m:t>)</m:t>
                          </m:r>
                        </m:num>
                        <m:den>
                          <m:r>
                            <a:rPr lang="en-US" altLang="zh-TW" b="0" i="1" smtClean="0">
                              <a:latin typeface="Cambria Math" panose="02040503050406030204" pitchFamily="18" charset="0"/>
                            </a:rPr>
                            <m:t>𝑁</m:t>
                          </m:r>
                        </m:den>
                      </m:f>
                    </m:oMath>
                  </m:oMathPara>
                </a14:m>
                <a:endParaRPr lang="zh-TW" altLang="en-US" i="1" dirty="0"/>
              </a:p>
            </p:txBody>
          </p:sp>
        </mc:Choice>
        <mc:Fallback xmlns="">
          <p:sp>
            <p:nvSpPr>
              <p:cNvPr id="6" name="文字方塊 5">
                <a:extLst>
                  <a:ext uri="{FF2B5EF4-FFF2-40B4-BE49-F238E27FC236}">
                    <a16:creationId xmlns:a16="http://schemas.microsoft.com/office/drawing/2014/main" id="{5E284BED-EEB8-4AD8-9010-1BBE5124D750}"/>
                  </a:ext>
                </a:extLst>
              </p:cNvPr>
              <p:cNvSpPr txBox="1">
                <a:spLocks noRot="1" noChangeAspect="1" noMove="1" noResize="1" noEditPoints="1" noAdjustHandles="1" noChangeArrowheads="1" noChangeShapeType="1" noTextEdit="1"/>
              </p:cNvSpPr>
              <p:nvPr/>
            </p:nvSpPr>
            <p:spPr>
              <a:xfrm>
                <a:off x="4850849" y="3005956"/>
                <a:ext cx="3819122" cy="666593"/>
              </a:xfrm>
              <a:prstGeom prst="rect">
                <a:avLst/>
              </a:prstGeom>
              <a:blipFill>
                <a:blip r:embed="rId4"/>
                <a:stretch>
                  <a:fillRect/>
                </a:stretch>
              </a:blipFill>
            </p:spPr>
            <p:txBody>
              <a:bodyPr/>
              <a:lstStyle/>
              <a:p>
                <a:r>
                  <a:rPr lang="zh-TW" altLang="en-US">
                    <a:noFill/>
                  </a:rPr>
                  <a:t> </a:t>
                </a:r>
              </a:p>
            </p:txBody>
          </p:sp>
        </mc:Fallback>
      </mc:AlternateContent>
      <p:sp>
        <p:nvSpPr>
          <p:cNvPr id="10" name="文字方塊 9">
            <a:extLst>
              <a:ext uri="{FF2B5EF4-FFF2-40B4-BE49-F238E27FC236}">
                <a16:creationId xmlns:a16="http://schemas.microsoft.com/office/drawing/2014/main" id="{CA11507D-8AF8-4035-9D41-A9F1B02E6F3A}"/>
              </a:ext>
            </a:extLst>
          </p:cNvPr>
          <p:cNvSpPr txBox="1"/>
          <p:nvPr/>
        </p:nvSpPr>
        <p:spPr>
          <a:xfrm>
            <a:off x="902914" y="4001750"/>
            <a:ext cx="3842719" cy="523220"/>
          </a:xfrm>
          <a:prstGeom prst="rect">
            <a:avLst/>
          </a:prstGeom>
          <a:noFill/>
        </p:spPr>
        <p:txBody>
          <a:bodyPr wrap="square" rtlCol="0">
            <a:spAutoFit/>
          </a:bodyPr>
          <a:lstStyle/>
          <a:p>
            <a:r>
              <a:rPr lang="en-US" altLang="zh-TW" sz="1400" i="1" dirty="0">
                <a:latin typeface="Times New Roman" panose="02020603050405020304" pitchFamily="18" charset="0"/>
                <a:cs typeface="Times New Roman" panose="02020603050405020304" pitchFamily="18" charset="0"/>
              </a:rPr>
              <a:t>| T | </a:t>
            </a:r>
            <a:r>
              <a:rPr lang="en-US" altLang="zh-TW" sz="1400" dirty="0">
                <a:latin typeface="Times New Roman" panose="02020603050405020304" pitchFamily="18" charset="0"/>
                <a:cs typeface="Times New Roman" panose="02020603050405020304" pitchFamily="18" charset="0"/>
              </a:rPr>
              <a:t>is the number of courses</a:t>
            </a:r>
            <a:endParaRPr lang="zh-TW" altLang="zh-TW" sz="1400" dirty="0">
              <a:latin typeface="Times New Roman" panose="02020603050405020304" pitchFamily="18" charset="0"/>
              <a:cs typeface="Times New Roman" panose="02020603050405020304" pitchFamily="18" charset="0"/>
            </a:endParaRPr>
          </a:p>
          <a:p>
            <a:r>
              <a:rPr lang="en-US" altLang="zh-TW" sz="1400" i="1" dirty="0">
                <a:latin typeface="Times New Roman" panose="02020603050405020304" pitchFamily="18" charset="0"/>
                <a:cs typeface="Times New Roman" panose="02020603050405020304" pitchFamily="18" charset="0"/>
              </a:rPr>
              <a:t>#hits</a:t>
            </a:r>
            <a:r>
              <a:rPr lang="en-US" altLang="zh-TW" sz="1400" dirty="0">
                <a:latin typeface="Times New Roman" panose="02020603050405020304" pitchFamily="18" charset="0"/>
                <a:cs typeface="Times New Roman" panose="02020603050405020304" pitchFamily="18" charset="0"/>
              </a:rPr>
              <a:t> indicates the number of hits in the top </a:t>
            </a:r>
            <a:r>
              <a:rPr lang="en-US" altLang="zh-TW" sz="1400" i="1" dirty="0">
                <a:latin typeface="Times New Roman" panose="02020603050405020304" pitchFamily="18" charset="0"/>
                <a:cs typeface="Times New Roman" panose="02020603050405020304" pitchFamily="18" charset="0"/>
              </a:rPr>
              <a:t>N</a:t>
            </a:r>
            <a:r>
              <a:rPr lang="en-US" altLang="zh-TW" sz="1400" dirty="0">
                <a:latin typeface="Times New Roman" panose="02020603050405020304" pitchFamily="18" charset="0"/>
                <a:cs typeface="Times New Roman" panose="02020603050405020304" pitchFamily="18" charset="0"/>
              </a:rPr>
              <a:t> lists.</a:t>
            </a:r>
            <a:endParaRPr lang="zh-TW" altLang="zh-TW"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39074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標題 1"/>
          <p:cNvSpPr>
            <a:spLocks noGrp="1"/>
          </p:cNvSpPr>
          <p:nvPr>
            <p:ph type="title"/>
          </p:nvPr>
        </p:nvSpPr>
        <p:spPr/>
        <p:txBody>
          <a:bodyPr/>
          <a:lstStyle/>
          <a:p>
            <a:r>
              <a:rPr lang="en-US" altLang="zh-TW" dirty="0"/>
              <a:t>Motivation</a:t>
            </a:r>
            <a:endParaRPr lang="zh-TW" altLang="en-US" sz="3600" dirty="0"/>
          </a:p>
        </p:txBody>
      </p:sp>
      <p:sp>
        <p:nvSpPr>
          <p:cNvPr id="1229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B77F9AFC-D06A-4B10-B377-759CCE804CFC}" type="slidenum">
              <a:rPr kumimoji="0" lang="en-US" altLang="zh-TW" sz="1400" smtClean="0">
                <a:ea typeface="新細明體" panose="02020500000000000000" pitchFamily="18" charset="-120"/>
              </a:rPr>
              <a:pPr>
                <a:spcBef>
                  <a:spcPct val="0"/>
                </a:spcBef>
                <a:buFontTx/>
                <a:buNone/>
              </a:pPr>
              <a:t>3</a:t>
            </a:fld>
            <a:endParaRPr kumimoji="0" lang="en-US" altLang="zh-TW" sz="1400" dirty="0">
              <a:ea typeface="新細明體" panose="02020500000000000000" pitchFamily="18" charset="-120"/>
            </a:endParaRPr>
          </a:p>
        </p:txBody>
      </p:sp>
      <p:sp>
        <p:nvSpPr>
          <p:cNvPr id="2" name="內容版面配置區 1"/>
          <p:cNvSpPr>
            <a:spLocks noGrp="1"/>
          </p:cNvSpPr>
          <p:nvPr>
            <p:ph idx="1"/>
          </p:nvPr>
        </p:nvSpPr>
        <p:spPr>
          <a:xfrm>
            <a:off x="107504" y="1196752"/>
            <a:ext cx="9036496" cy="4824413"/>
          </a:xfrm>
        </p:spPr>
        <p:txBody>
          <a:bodyPr/>
          <a:lstStyle/>
          <a:p>
            <a:r>
              <a:rPr lang="en-US" altLang="zh-TW" dirty="0"/>
              <a:t>MOOC has a large and diverse group of learners with different backgrounds, with different </a:t>
            </a:r>
            <a:r>
              <a:rPr lang="en-US" altLang="zh-TW" dirty="0">
                <a:solidFill>
                  <a:srgbClr val="0000FF"/>
                </a:solidFill>
              </a:rPr>
              <a:t>intentions</a:t>
            </a:r>
            <a:r>
              <a:rPr lang="en-US" altLang="zh-TW" dirty="0"/>
              <a:t> and </a:t>
            </a:r>
            <a:r>
              <a:rPr lang="en-US" altLang="zh-TW" dirty="0">
                <a:solidFill>
                  <a:srgbClr val="0000FF"/>
                </a:solidFill>
              </a:rPr>
              <a:t>motivations</a:t>
            </a:r>
            <a:r>
              <a:rPr lang="en-US" altLang="zh-TW" dirty="0"/>
              <a:t>.</a:t>
            </a:r>
            <a:br>
              <a:rPr lang="en-US" altLang="zh-TW" dirty="0"/>
            </a:br>
            <a:r>
              <a:rPr lang="en-US" altLang="zh-TW" sz="1600" dirty="0">
                <a:solidFill>
                  <a:schemeClr val="bg1">
                    <a:lumMod val="65000"/>
                  </a:schemeClr>
                </a:solidFill>
              </a:rPr>
              <a:t>(</a:t>
            </a:r>
            <a:r>
              <a:rPr lang="fr-FR" altLang="zh-TW" sz="1600" dirty="0">
                <a:solidFill>
                  <a:schemeClr val="bg1">
                    <a:lumMod val="65000"/>
                  </a:schemeClr>
                </a:solidFill>
              </a:rPr>
              <a:t>Breslow et al., 2013)</a:t>
            </a:r>
            <a:endParaRPr lang="en-US" altLang="zh-TW" sz="1600" dirty="0">
              <a:solidFill>
                <a:schemeClr val="bg1">
                  <a:lumMod val="65000"/>
                </a:schemeClr>
              </a:solidFill>
            </a:endParaRPr>
          </a:p>
          <a:p>
            <a:pPr lvl="1"/>
            <a:r>
              <a:rPr lang="en-US" altLang="zh-TW" dirty="0"/>
              <a:t>About</a:t>
            </a:r>
            <a:r>
              <a:rPr lang="en-US" altLang="zh-TW" dirty="0">
                <a:solidFill>
                  <a:srgbClr val="0000FF"/>
                </a:solidFill>
              </a:rPr>
              <a:t> 52% </a:t>
            </a:r>
            <a:r>
              <a:rPr lang="en-US" altLang="zh-TW" dirty="0"/>
              <a:t>of the learners</a:t>
            </a:r>
            <a:r>
              <a:rPr lang="zh-TW" altLang="en-US" dirty="0"/>
              <a:t> </a:t>
            </a:r>
            <a:r>
              <a:rPr lang="en-US" altLang="zh-TW" dirty="0"/>
              <a:t>is to improve their current job or find a new job</a:t>
            </a:r>
            <a:r>
              <a:rPr lang="zh-TW" altLang="en-US" dirty="0"/>
              <a:t> </a:t>
            </a:r>
            <a:endParaRPr lang="en-US" altLang="zh-TW" dirty="0"/>
          </a:p>
          <a:p>
            <a:pPr lvl="1"/>
            <a:r>
              <a:rPr lang="en-US" altLang="zh-TW" dirty="0">
                <a:solidFill>
                  <a:srgbClr val="0000FF"/>
                </a:solidFill>
              </a:rPr>
              <a:t>28%</a:t>
            </a:r>
            <a:r>
              <a:rPr lang="en-US" altLang="zh-TW" dirty="0"/>
              <a:t> of learners want to gain more academic knowledge.</a:t>
            </a:r>
            <a:r>
              <a:rPr lang="zh-TW" altLang="zh-TW" dirty="0"/>
              <a:t> </a:t>
            </a:r>
            <a:r>
              <a:rPr lang="en-US" altLang="zh-TW" sz="1600" dirty="0">
                <a:solidFill>
                  <a:schemeClr val="bg1">
                    <a:lumMod val="65000"/>
                  </a:schemeClr>
                </a:solidFill>
              </a:rPr>
              <a:t>(</a:t>
            </a:r>
            <a:r>
              <a:rPr lang="en-US" altLang="zh-TW" sz="1600" dirty="0" err="1">
                <a:solidFill>
                  <a:schemeClr val="bg1">
                    <a:lumMod val="65000"/>
                  </a:schemeClr>
                </a:solidFill>
              </a:rPr>
              <a:t>Zhenghao</a:t>
            </a:r>
            <a:r>
              <a:rPr lang="en-US" altLang="zh-TW" sz="1600" dirty="0">
                <a:solidFill>
                  <a:schemeClr val="bg1">
                    <a:lumMod val="65000"/>
                  </a:schemeClr>
                </a:solidFill>
              </a:rPr>
              <a:t>, 2015)</a:t>
            </a:r>
          </a:p>
          <a:p>
            <a:pPr lvl="1"/>
            <a:endParaRPr lang="en-US" altLang="zh-TW" dirty="0">
              <a:solidFill>
                <a:schemeClr val="bg1">
                  <a:lumMod val="65000"/>
                </a:schemeClr>
              </a:solidFill>
            </a:endParaRPr>
          </a:p>
          <a:p>
            <a:r>
              <a:rPr lang="en-US" altLang="zh-TW" dirty="0"/>
              <a:t>MOOC course selection remains a challenging problem</a:t>
            </a:r>
          </a:p>
          <a:p>
            <a:pPr lvl="1"/>
            <a:r>
              <a:rPr lang="en-US" altLang="zh-TW" dirty="0"/>
              <a:t>MOOC platform </a:t>
            </a:r>
            <a:r>
              <a:rPr lang="en-US" altLang="zh-TW" dirty="0">
                <a:solidFill>
                  <a:srgbClr val="0000FF"/>
                </a:solidFill>
              </a:rPr>
              <a:t>cannot evaluate the user’s abilities</a:t>
            </a:r>
            <a:r>
              <a:rPr lang="en-US" altLang="zh-TW" dirty="0"/>
              <a:t>, resulting in the inability to find the knowledge that they need.</a:t>
            </a:r>
          </a:p>
          <a:p>
            <a:pPr lvl="1"/>
            <a:r>
              <a:rPr lang="en-US" altLang="zh-TW" dirty="0"/>
              <a:t>People often adopt decisions that </a:t>
            </a:r>
            <a:r>
              <a:rPr lang="en-US" altLang="zh-TW" dirty="0">
                <a:solidFill>
                  <a:srgbClr val="0000FF"/>
                </a:solidFill>
              </a:rPr>
              <a:t>follow the public </a:t>
            </a:r>
            <a:r>
              <a:rPr lang="en-US" altLang="zh-TW" dirty="0"/>
              <a:t>to simplify the decision-making process.</a:t>
            </a:r>
            <a:r>
              <a:rPr lang="en-US" altLang="zh-TW" sz="1600" dirty="0">
                <a:solidFill>
                  <a:schemeClr val="bg1">
                    <a:lumMod val="65000"/>
                  </a:schemeClr>
                </a:solidFill>
              </a:rPr>
              <a:t>(Fu &amp; Sim, 2011)</a:t>
            </a:r>
          </a:p>
        </p:txBody>
      </p:sp>
    </p:spTree>
    <p:extLst>
      <p:ext uri="{BB962C8B-B14F-4D97-AF65-F5344CB8AC3E}">
        <p14:creationId xmlns:p14="http://schemas.microsoft.com/office/powerpoint/2010/main" val="24483175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42CD39EF-7E7D-4357-BEB1-6259A7A618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5610" y="3071880"/>
            <a:ext cx="5184577" cy="3110746"/>
          </a:xfrm>
          <a:prstGeom prst="rect">
            <a:avLst/>
          </a:prstGeom>
        </p:spPr>
      </p:pic>
      <p:sp>
        <p:nvSpPr>
          <p:cNvPr id="2" name="標題 1">
            <a:extLst>
              <a:ext uri="{FF2B5EF4-FFF2-40B4-BE49-F238E27FC236}">
                <a16:creationId xmlns:a16="http://schemas.microsoft.com/office/drawing/2014/main" id="{A35EF266-2AB2-AA44-8EAD-537CC4F89B2A}"/>
              </a:ext>
            </a:extLst>
          </p:cNvPr>
          <p:cNvSpPr>
            <a:spLocks noGrp="1"/>
          </p:cNvSpPr>
          <p:nvPr>
            <p:ph type="title"/>
          </p:nvPr>
        </p:nvSpPr>
        <p:spPr>
          <a:xfrm>
            <a:off x="0" y="-26988"/>
            <a:ext cx="9143999" cy="1143001"/>
          </a:xfrm>
        </p:spPr>
        <p:txBody>
          <a:bodyPr/>
          <a:lstStyle/>
          <a:p>
            <a:r>
              <a:rPr lang="en-US" altLang="zh-TW" sz="3200" dirty="0"/>
              <a:t>Comparison with Other Benchmark Methods</a:t>
            </a:r>
          </a:p>
        </p:txBody>
      </p:sp>
      <p:sp>
        <p:nvSpPr>
          <p:cNvPr id="3" name="內容版面配置區 2">
            <a:extLst>
              <a:ext uri="{FF2B5EF4-FFF2-40B4-BE49-F238E27FC236}">
                <a16:creationId xmlns:a16="http://schemas.microsoft.com/office/drawing/2014/main" id="{53A62B20-24E3-7F4B-AA50-77567E8952C0}"/>
              </a:ext>
            </a:extLst>
          </p:cNvPr>
          <p:cNvSpPr>
            <a:spLocks noGrp="1"/>
          </p:cNvSpPr>
          <p:nvPr>
            <p:ph idx="1"/>
          </p:nvPr>
        </p:nvSpPr>
        <p:spPr>
          <a:xfrm>
            <a:off x="0" y="1124867"/>
            <a:ext cx="9144000" cy="4824413"/>
          </a:xfrm>
        </p:spPr>
        <p:txBody>
          <a:bodyPr/>
          <a:lstStyle/>
          <a:p>
            <a:r>
              <a:rPr lang="en-US" altLang="zh-TW" dirty="0"/>
              <a:t>Evaluation of our engine and other benchmark performance</a:t>
            </a:r>
            <a:endParaRPr kumimoji="1" lang="zh-TW" altLang="en-US" dirty="0">
              <a:solidFill>
                <a:srgbClr val="0000FF"/>
              </a:solidFill>
            </a:endParaRPr>
          </a:p>
        </p:txBody>
      </p:sp>
      <p:sp>
        <p:nvSpPr>
          <p:cNvPr id="4" name="投影片編號版面配置區 3">
            <a:extLst>
              <a:ext uri="{FF2B5EF4-FFF2-40B4-BE49-F238E27FC236}">
                <a16:creationId xmlns:a16="http://schemas.microsoft.com/office/drawing/2014/main" id="{ABAFFED8-FAF0-4246-8FB5-824137CFAF02}"/>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30</a:t>
            </a:fld>
            <a:endParaRPr lang="en-US" altLang="zh-TW"/>
          </a:p>
        </p:txBody>
      </p:sp>
      <p:sp>
        <p:nvSpPr>
          <p:cNvPr id="9" name="矩形 8">
            <a:extLst>
              <a:ext uri="{FF2B5EF4-FFF2-40B4-BE49-F238E27FC236}">
                <a16:creationId xmlns:a16="http://schemas.microsoft.com/office/drawing/2014/main" id="{D1589F08-D36F-48A6-A2CE-E02322851079}"/>
              </a:ext>
            </a:extLst>
          </p:cNvPr>
          <p:cNvSpPr/>
          <p:nvPr/>
        </p:nvSpPr>
        <p:spPr>
          <a:xfrm>
            <a:off x="1258998" y="2568378"/>
            <a:ext cx="7057803" cy="32300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10" name="矩形 9">
            <a:extLst>
              <a:ext uri="{FF2B5EF4-FFF2-40B4-BE49-F238E27FC236}">
                <a16:creationId xmlns:a16="http://schemas.microsoft.com/office/drawing/2014/main" id="{04F8E1AD-970C-47CD-870A-B5A3E5D3DAAD}"/>
              </a:ext>
            </a:extLst>
          </p:cNvPr>
          <p:cNvSpPr/>
          <p:nvPr/>
        </p:nvSpPr>
        <p:spPr>
          <a:xfrm>
            <a:off x="6749608" y="5231601"/>
            <a:ext cx="270664" cy="28559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11" name="矩形 10">
            <a:extLst>
              <a:ext uri="{FF2B5EF4-FFF2-40B4-BE49-F238E27FC236}">
                <a16:creationId xmlns:a16="http://schemas.microsoft.com/office/drawing/2014/main" id="{C2F7EB34-1809-4216-AF0B-B34D5D61F361}"/>
              </a:ext>
            </a:extLst>
          </p:cNvPr>
          <p:cNvSpPr/>
          <p:nvPr/>
        </p:nvSpPr>
        <p:spPr>
          <a:xfrm>
            <a:off x="4445984" y="3573016"/>
            <a:ext cx="341915" cy="194418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graphicFrame>
        <p:nvGraphicFramePr>
          <p:cNvPr id="12" name="表格 11">
            <a:extLst>
              <a:ext uri="{FF2B5EF4-FFF2-40B4-BE49-F238E27FC236}">
                <a16:creationId xmlns:a16="http://schemas.microsoft.com/office/drawing/2014/main" id="{A2596B73-9236-4EAB-B1ED-8528F619EE10}"/>
              </a:ext>
            </a:extLst>
          </p:cNvPr>
          <p:cNvGraphicFramePr>
            <a:graphicFrameLocks noGrp="1"/>
          </p:cNvGraphicFramePr>
          <p:nvPr>
            <p:extLst>
              <p:ext uri="{D42A27DB-BD31-4B8C-83A1-F6EECF244321}">
                <p14:modId xmlns:p14="http://schemas.microsoft.com/office/powerpoint/2010/main" val="2748799208"/>
              </p:ext>
            </p:extLst>
          </p:nvPr>
        </p:nvGraphicFramePr>
        <p:xfrm>
          <a:off x="1258998" y="1744114"/>
          <a:ext cx="7057803" cy="1127520"/>
        </p:xfrm>
        <a:graphic>
          <a:graphicData uri="http://schemas.openxmlformats.org/drawingml/2006/table">
            <a:tbl>
              <a:tblPr firstRow="1" bandRow="1">
                <a:tableStyleId>{3B4B98B0-60AC-42C2-AFA5-B58CD77FA1E5}</a:tableStyleId>
              </a:tblPr>
              <a:tblGrid>
                <a:gridCol w="1994400">
                  <a:extLst>
                    <a:ext uri="{9D8B030D-6E8A-4147-A177-3AD203B41FA5}">
                      <a16:colId xmlns:a16="http://schemas.microsoft.com/office/drawing/2014/main" val="36684890"/>
                    </a:ext>
                  </a:extLst>
                </a:gridCol>
                <a:gridCol w="1267353">
                  <a:extLst>
                    <a:ext uri="{9D8B030D-6E8A-4147-A177-3AD203B41FA5}">
                      <a16:colId xmlns:a16="http://schemas.microsoft.com/office/drawing/2014/main" val="3129722682"/>
                    </a:ext>
                  </a:extLst>
                </a:gridCol>
                <a:gridCol w="1265350">
                  <a:extLst>
                    <a:ext uri="{9D8B030D-6E8A-4147-A177-3AD203B41FA5}">
                      <a16:colId xmlns:a16="http://schemas.microsoft.com/office/drawing/2014/main" val="488747383"/>
                    </a:ext>
                  </a:extLst>
                </a:gridCol>
                <a:gridCol w="1265350">
                  <a:extLst>
                    <a:ext uri="{9D8B030D-6E8A-4147-A177-3AD203B41FA5}">
                      <a16:colId xmlns:a16="http://schemas.microsoft.com/office/drawing/2014/main" val="468418696"/>
                    </a:ext>
                  </a:extLst>
                </a:gridCol>
                <a:gridCol w="1265350">
                  <a:extLst>
                    <a:ext uri="{9D8B030D-6E8A-4147-A177-3AD203B41FA5}">
                      <a16:colId xmlns:a16="http://schemas.microsoft.com/office/drawing/2014/main" val="483114408"/>
                    </a:ext>
                  </a:extLst>
                </a:gridCol>
              </a:tblGrid>
              <a:tr h="245301">
                <a:tc>
                  <a:txBody>
                    <a:bodyPr/>
                    <a:lstStyle/>
                    <a:p>
                      <a:pPr algn="ctr"/>
                      <a:r>
                        <a:rPr lang="en-US" altLang="zh-TW" sz="1200" b="0" dirty="0"/>
                        <a:t>Method</a:t>
                      </a:r>
                      <a:endParaRPr lang="zh-TW" altLang="en-US" sz="1200" b="0" dirty="0">
                        <a:latin typeface="+mn-lt"/>
                      </a:endParaRPr>
                    </a:p>
                  </a:txBody>
                  <a:tcPr anchor="ctr"/>
                </a:tc>
                <a:tc>
                  <a:txBody>
                    <a:bodyPr/>
                    <a:lstStyle/>
                    <a:p>
                      <a:pPr algn="ctr"/>
                      <a:r>
                        <a:rPr lang="en-US" altLang="zh-TW" sz="1200" b="0" dirty="0"/>
                        <a:t>R @ 5</a:t>
                      </a:r>
                      <a:endParaRPr lang="zh-TW" altLang="en-US" sz="1200" b="0" dirty="0">
                        <a:latin typeface="+mn-lt"/>
                      </a:endParaRPr>
                    </a:p>
                  </a:txBody>
                  <a:tcPr anchor="ctr"/>
                </a:tc>
                <a:tc>
                  <a:txBody>
                    <a:bodyPr/>
                    <a:lstStyle/>
                    <a:p>
                      <a:pPr algn="ctr"/>
                      <a:r>
                        <a:rPr lang="en-US" altLang="zh-TW" sz="1200" b="0" dirty="0"/>
                        <a:t>R @ 10</a:t>
                      </a:r>
                      <a:endParaRPr lang="zh-TW" altLang="en-US" sz="1200" b="0" dirty="0">
                        <a:latin typeface="+mn-lt"/>
                      </a:endParaRPr>
                    </a:p>
                  </a:txBody>
                  <a:tcPr anchor="ctr"/>
                </a:tc>
                <a:tc>
                  <a:txBody>
                    <a:bodyPr/>
                    <a:lstStyle/>
                    <a:p>
                      <a:pPr algn="ctr"/>
                      <a:r>
                        <a:rPr lang="en-US" altLang="zh-TW" sz="1200" b="0" dirty="0"/>
                        <a:t>P @ 5</a:t>
                      </a:r>
                      <a:endParaRPr lang="zh-TW" altLang="en-US" sz="1200" b="0" dirty="0">
                        <a:latin typeface="+mn-lt"/>
                      </a:endParaRPr>
                    </a:p>
                  </a:txBody>
                  <a:tcPr anchor="ctr"/>
                </a:tc>
                <a:tc>
                  <a:txBody>
                    <a:bodyPr/>
                    <a:lstStyle/>
                    <a:p>
                      <a:pPr algn="ctr"/>
                      <a:r>
                        <a:rPr lang="en-US" altLang="zh-TW" sz="1200" b="0" dirty="0"/>
                        <a:t>P @ 10</a:t>
                      </a:r>
                      <a:endParaRPr lang="zh-TW" altLang="en-US" sz="1200" b="0" dirty="0">
                        <a:latin typeface="+mn-lt"/>
                      </a:endParaRPr>
                    </a:p>
                  </a:txBody>
                  <a:tcPr anchor="ctr"/>
                </a:tc>
                <a:extLst>
                  <a:ext uri="{0D108BD9-81ED-4DB2-BD59-A6C34878D82A}">
                    <a16:rowId xmlns:a16="http://schemas.microsoft.com/office/drawing/2014/main" val="3602712841"/>
                  </a:ext>
                </a:extLst>
              </a:tr>
              <a:tr h="284400">
                <a:tc>
                  <a:txBody>
                    <a:bodyPr/>
                    <a:lstStyle/>
                    <a:p>
                      <a:pPr marL="0" indent="306070" algn="ctr" defTabSz="914400" rtl="0" eaLnBrk="1" latinLnBrk="0" hangingPunct="1">
                        <a:lnSpc>
                          <a:spcPct val="150000"/>
                        </a:lnSpc>
                        <a:spcAft>
                          <a:spcPts val="0"/>
                        </a:spcAft>
                      </a:pPr>
                      <a:r>
                        <a:rPr lang="en-US" altLang="zh-TW" sz="1200" b="0" kern="100" dirty="0">
                          <a:solidFill>
                            <a:schemeClr val="tx1"/>
                          </a:solidFill>
                          <a:effectLst/>
                          <a:latin typeface="+mn-lt"/>
                          <a:ea typeface="+mn-ea"/>
                          <a:cs typeface="+mn-cs"/>
                        </a:rPr>
                        <a:t>Content-Based</a:t>
                      </a:r>
                      <a:endParaRPr lang="zh-TW" altLang="en-US" sz="1200" b="0" kern="100" dirty="0">
                        <a:solidFill>
                          <a:schemeClr val="tx1"/>
                        </a:solidFill>
                        <a:effectLst/>
                        <a:latin typeface="+mn-lt"/>
                        <a:ea typeface="+mn-ea"/>
                        <a:cs typeface="+mn-cs"/>
                      </a:endParaRPr>
                    </a:p>
                  </a:txBody>
                  <a:tcPr marL="68580" marR="68580" marT="0" marB="0" anchor="ctr"/>
                </a:tc>
                <a:tc>
                  <a:txBody>
                    <a:bodyPr/>
                    <a:lstStyle/>
                    <a:p>
                      <a:pPr algn="ctr" rtl="0" fontAlgn="ctr"/>
                      <a:r>
                        <a:rPr lang="en-US" altLang="zh-TW" sz="1200" b="0" kern="1200" dirty="0">
                          <a:solidFill>
                            <a:schemeClr val="tx1"/>
                          </a:solidFill>
                          <a:latin typeface="+mn-lt"/>
                          <a:ea typeface="+mn-ea"/>
                          <a:cs typeface="+mn-cs"/>
                        </a:rPr>
                        <a:t>0.24459</a:t>
                      </a:r>
                    </a:p>
                  </a:txBody>
                  <a:tcPr marL="9525" marR="9525" marT="9525" marB="0" anchor="ctr"/>
                </a:tc>
                <a:tc>
                  <a:txBody>
                    <a:bodyPr/>
                    <a:lstStyle/>
                    <a:p>
                      <a:pPr algn="ctr" rtl="0" fontAlgn="ctr"/>
                      <a:r>
                        <a:rPr lang="en-US" altLang="zh-TW" sz="1200" b="0" kern="1200" dirty="0">
                          <a:solidFill>
                            <a:schemeClr val="tx1"/>
                          </a:solidFill>
                          <a:latin typeface="+mn-lt"/>
                          <a:ea typeface="+mn-ea"/>
                          <a:cs typeface="+mn-cs"/>
                        </a:rPr>
                        <a:t>0.43902</a:t>
                      </a:r>
                    </a:p>
                  </a:txBody>
                  <a:tcPr marL="9525" marR="9525" marT="9525" marB="0" anchor="ctr"/>
                </a:tc>
                <a:tc>
                  <a:txBody>
                    <a:bodyPr/>
                    <a:lstStyle/>
                    <a:p>
                      <a:pPr algn="ctr" fontAlgn="ctr"/>
                      <a:r>
                        <a:rPr lang="en-US" altLang="zh-TW" sz="1200" b="0" kern="1200">
                          <a:solidFill>
                            <a:schemeClr val="tx1"/>
                          </a:solidFill>
                          <a:latin typeface="+mn-lt"/>
                          <a:ea typeface="+mn-ea"/>
                          <a:cs typeface="+mn-cs"/>
                        </a:rPr>
                        <a:t>0.048918</a:t>
                      </a:r>
                    </a:p>
                  </a:txBody>
                  <a:tcPr marL="9525" marR="9525" marT="9525" marB="0" anchor="ctr"/>
                </a:tc>
                <a:tc>
                  <a:txBody>
                    <a:bodyPr/>
                    <a:lstStyle/>
                    <a:p>
                      <a:pPr algn="ctr" fontAlgn="ctr"/>
                      <a:r>
                        <a:rPr lang="en-US" altLang="zh-TW" sz="1200" b="0" kern="1200">
                          <a:solidFill>
                            <a:schemeClr val="tx1"/>
                          </a:solidFill>
                          <a:latin typeface="+mn-lt"/>
                          <a:ea typeface="+mn-ea"/>
                          <a:cs typeface="+mn-cs"/>
                        </a:rPr>
                        <a:t>0.043902</a:t>
                      </a:r>
                    </a:p>
                  </a:txBody>
                  <a:tcPr marL="9525" marR="9525" marT="9525" marB="0" anchor="ctr"/>
                </a:tc>
                <a:extLst>
                  <a:ext uri="{0D108BD9-81ED-4DB2-BD59-A6C34878D82A}">
                    <a16:rowId xmlns:a16="http://schemas.microsoft.com/office/drawing/2014/main" val="1622280648"/>
                  </a:ext>
                </a:extLst>
              </a:tr>
              <a:tr h="284400">
                <a:tc>
                  <a:txBody>
                    <a:bodyPr/>
                    <a:lstStyle/>
                    <a:p>
                      <a:pPr indent="306070" algn="ctr">
                        <a:lnSpc>
                          <a:spcPct val="150000"/>
                        </a:lnSpc>
                        <a:spcAft>
                          <a:spcPts val="0"/>
                        </a:spcAft>
                      </a:pPr>
                      <a:r>
                        <a:rPr lang="en-US" sz="1200" b="0" kern="100" dirty="0">
                          <a:solidFill>
                            <a:schemeClr val="tx1"/>
                          </a:solidFill>
                          <a:effectLst/>
                          <a:latin typeface="+mn-lt"/>
                          <a:ea typeface="+mn-ea"/>
                          <a:cs typeface="+mn-cs"/>
                        </a:rPr>
                        <a:t>Collaborative-Based</a:t>
                      </a:r>
                      <a:endParaRPr lang="zh-TW" altLang="en-US" sz="1200" b="0" kern="100" dirty="0">
                        <a:solidFill>
                          <a:schemeClr val="tx1"/>
                        </a:solidFill>
                        <a:effectLst/>
                        <a:latin typeface="+mn-lt"/>
                        <a:ea typeface="+mn-ea"/>
                        <a:cs typeface="+mn-cs"/>
                      </a:endParaRPr>
                    </a:p>
                  </a:txBody>
                  <a:tcPr marL="68580" marR="68580" marT="0" marB="0" anchor="ctr"/>
                </a:tc>
                <a:tc>
                  <a:txBody>
                    <a:bodyPr/>
                    <a:lstStyle/>
                    <a:p>
                      <a:pPr algn="ctr" rtl="0" fontAlgn="ctr"/>
                      <a:r>
                        <a:rPr lang="en-US" altLang="zh-TW" sz="1200" b="0" kern="1200">
                          <a:solidFill>
                            <a:schemeClr val="tx1"/>
                          </a:solidFill>
                          <a:latin typeface="+mn-lt"/>
                          <a:ea typeface="+mn-ea"/>
                          <a:cs typeface="+mn-cs"/>
                        </a:rPr>
                        <a:t>0.32738</a:t>
                      </a:r>
                    </a:p>
                  </a:txBody>
                  <a:tcPr marL="9525" marR="9525" marT="9525" marB="0" anchor="ctr"/>
                </a:tc>
                <a:tc>
                  <a:txBody>
                    <a:bodyPr/>
                    <a:lstStyle/>
                    <a:p>
                      <a:pPr algn="ctr" rtl="0" fontAlgn="ctr"/>
                      <a:r>
                        <a:rPr lang="en-US" altLang="zh-TW" sz="1200" b="0" kern="1200" dirty="0">
                          <a:solidFill>
                            <a:schemeClr val="tx1"/>
                          </a:solidFill>
                          <a:latin typeface="+mn-lt"/>
                          <a:ea typeface="+mn-ea"/>
                          <a:cs typeface="+mn-cs"/>
                        </a:rPr>
                        <a:t>0.63621</a:t>
                      </a:r>
                    </a:p>
                  </a:txBody>
                  <a:tcPr marL="9525" marR="9525" marT="9525" marB="0" anchor="ctr"/>
                </a:tc>
                <a:tc>
                  <a:txBody>
                    <a:bodyPr/>
                    <a:lstStyle/>
                    <a:p>
                      <a:pPr algn="ctr" fontAlgn="ctr"/>
                      <a:r>
                        <a:rPr lang="en-US" altLang="zh-TW" sz="1200" b="0" kern="1200" dirty="0">
                          <a:solidFill>
                            <a:schemeClr val="tx1"/>
                          </a:solidFill>
                          <a:latin typeface="+mn-lt"/>
                          <a:ea typeface="+mn-ea"/>
                          <a:cs typeface="+mn-cs"/>
                        </a:rPr>
                        <a:t>0.065476</a:t>
                      </a:r>
                    </a:p>
                  </a:txBody>
                  <a:tcPr marL="9525" marR="9525" marT="9525" marB="0" anchor="ctr"/>
                </a:tc>
                <a:tc>
                  <a:txBody>
                    <a:bodyPr/>
                    <a:lstStyle/>
                    <a:p>
                      <a:pPr algn="ctr" fontAlgn="ctr"/>
                      <a:r>
                        <a:rPr lang="en-US" altLang="zh-TW" sz="1200" b="0" kern="1200" dirty="0">
                          <a:solidFill>
                            <a:schemeClr val="tx1"/>
                          </a:solidFill>
                          <a:latin typeface="+mn-lt"/>
                          <a:ea typeface="+mn-ea"/>
                          <a:cs typeface="+mn-cs"/>
                        </a:rPr>
                        <a:t>0.063621</a:t>
                      </a:r>
                    </a:p>
                  </a:txBody>
                  <a:tcPr marL="9525" marR="9525" marT="9525" marB="0" anchor="ctr"/>
                </a:tc>
                <a:extLst>
                  <a:ext uri="{0D108BD9-81ED-4DB2-BD59-A6C34878D82A}">
                    <a16:rowId xmlns:a16="http://schemas.microsoft.com/office/drawing/2014/main" val="2178651766"/>
                  </a:ext>
                </a:extLst>
              </a:tr>
              <a:tr h="284400">
                <a:tc>
                  <a:txBody>
                    <a:bodyPr/>
                    <a:lstStyle/>
                    <a:p>
                      <a:pPr indent="306070" algn="ctr">
                        <a:lnSpc>
                          <a:spcPct val="150000"/>
                        </a:lnSpc>
                        <a:spcAft>
                          <a:spcPts val="0"/>
                        </a:spcAft>
                      </a:pPr>
                      <a:r>
                        <a:rPr lang="en-US" sz="1200" b="0" kern="100" dirty="0">
                          <a:solidFill>
                            <a:schemeClr val="tx1"/>
                          </a:solidFill>
                          <a:effectLst/>
                          <a:latin typeface="+mn-lt"/>
                          <a:ea typeface="+mn-ea"/>
                          <a:cs typeface="+mn-cs"/>
                        </a:rPr>
                        <a:t>SCR</a:t>
                      </a:r>
                      <a:endParaRPr lang="zh-TW" altLang="en-US" sz="1200" b="0" kern="100" dirty="0">
                        <a:solidFill>
                          <a:schemeClr val="tx1"/>
                        </a:solidFill>
                        <a:effectLst/>
                        <a:latin typeface="+mn-lt"/>
                        <a:ea typeface="+mn-ea"/>
                        <a:cs typeface="+mn-cs"/>
                      </a:endParaRPr>
                    </a:p>
                  </a:txBody>
                  <a:tcPr marL="68580" marR="68580" marT="0" marB="0" anchor="ctr"/>
                </a:tc>
                <a:tc>
                  <a:txBody>
                    <a:bodyPr/>
                    <a:lstStyle/>
                    <a:p>
                      <a:pPr algn="ctr" rtl="0" fontAlgn="ctr"/>
                      <a:r>
                        <a:rPr lang="en-US" altLang="zh-TW" sz="1200" b="0" kern="1200">
                          <a:solidFill>
                            <a:schemeClr val="tx1"/>
                          </a:solidFill>
                          <a:latin typeface="+mn-lt"/>
                          <a:ea typeface="+mn-ea"/>
                          <a:cs typeface="+mn-cs"/>
                        </a:rPr>
                        <a:t>0.49651</a:t>
                      </a:r>
                    </a:p>
                  </a:txBody>
                  <a:tcPr marL="9525" marR="9525" marT="9525" marB="0" anchor="ctr"/>
                </a:tc>
                <a:tc>
                  <a:txBody>
                    <a:bodyPr/>
                    <a:lstStyle/>
                    <a:p>
                      <a:pPr algn="ctr" rtl="0" fontAlgn="ctr"/>
                      <a:r>
                        <a:rPr lang="en-US" altLang="zh-TW" sz="1200" b="0" kern="1200">
                          <a:solidFill>
                            <a:schemeClr val="tx1"/>
                          </a:solidFill>
                          <a:latin typeface="+mn-lt"/>
                          <a:ea typeface="+mn-ea"/>
                          <a:cs typeface="+mn-cs"/>
                        </a:rPr>
                        <a:t>0.67542</a:t>
                      </a:r>
                    </a:p>
                  </a:txBody>
                  <a:tcPr marL="9525" marR="9525" marT="9525" marB="0" anchor="ctr"/>
                </a:tc>
                <a:tc>
                  <a:txBody>
                    <a:bodyPr/>
                    <a:lstStyle/>
                    <a:p>
                      <a:pPr algn="ctr" fontAlgn="ctr"/>
                      <a:r>
                        <a:rPr lang="en-US" altLang="zh-TW" sz="1200" b="0" kern="1200">
                          <a:solidFill>
                            <a:schemeClr val="tx1"/>
                          </a:solidFill>
                          <a:latin typeface="+mn-lt"/>
                          <a:ea typeface="+mn-ea"/>
                          <a:cs typeface="+mn-cs"/>
                        </a:rPr>
                        <a:t>0.099302</a:t>
                      </a:r>
                    </a:p>
                  </a:txBody>
                  <a:tcPr marL="9525" marR="9525" marT="9525" marB="0" anchor="ctr"/>
                </a:tc>
                <a:tc>
                  <a:txBody>
                    <a:bodyPr/>
                    <a:lstStyle/>
                    <a:p>
                      <a:pPr algn="ctr" fontAlgn="ctr"/>
                      <a:r>
                        <a:rPr lang="en-US" altLang="zh-TW" sz="1200" b="0" kern="1200" dirty="0">
                          <a:solidFill>
                            <a:schemeClr val="tx1"/>
                          </a:solidFill>
                          <a:latin typeface="+mn-lt"/>
                          <a:ea typeface="+mn-ea"/>
                          <a:cs typeface="+mn-cs"/>
                        </a:rPr>
                        <a:t>0.067542</a:t>
                      </a:r>
                    </a:p>
                  </a:txBody>
                  <a:tcPr marL="9525" marR="9525" marT="9525" marB="0" anchor="ctr"/>
                </a:tc>
                <a:extLst>
                  <a:ext uri="{0D108BD9-81ED-4DB2-BD59-A6C34878D82A}">
                    <a16:rowId xmlns:a16="http://schemas.microsoft.com/office/drawing/2014/main" val="3117161512"/>
                  </a:ext>
                </a:extLst>
              </a:tr>
            </a:tbl>
          </a:graphicData>
        </a:graphic>
      </p:graphicFrame>
    </p:spTree>
    <p:extLst>
      <p:ext uri="{BB962C8B-B14F-4D97-AF65-F5344CB8AC3E}">
        <p14:creationId xmlns:p14="http://schemas.microsoft.com/office/powerpoint/2010/main" val="41769413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內容版面配置區 2"/>
          <p:cNvSpPr>
            <a:spLocks noGrp="1"/>
          </p:cNvSpPr>
          <p:nvPr>
            <p:ph idx="1"/>
          </p:nvPr>
        </p:nvSpPr>
        <p:spPr/>
        <p:txBody>
          <a:bodyPr/>
          <a:lstStyle/>
          <a:p>
            <a:pPr marL="0" indent="0" eaLnBrk="1" hangingPunct="1">
              <a:buFontTx/>
              <a:buNone/>
            </a:pPr>
            <a:endParaRPr lang="en-US" altLang="zh-TW" sz="2800" dirty="0">
              <a:solidFill>
                <a:srgbClr val="0066CC"/>
              </a:solidFill>
            </a:endParaRPr>
          </a:p>
          <a:p>
            <a:pPr marL="0" indent="0" eaLnBrk="1" hangingPunct="1">
              <a:buFontTx/>
              <a:buNone/>
            </a:pPr>
            <a:endParaRPr lang="en-US" altLang="zh-TW" sz="2800" dirty="0">
              <a:solidFill>
                <a:srgbClr val="0066CC"/>
              </a:solidFill>
            </a:endParaRPr>
          </a:p>
          <a:p>
            <a:pPr marL="0" indent="0" eaLnBrk="1" hangingPunct="1">
              <a:buFontTx/>
              <a:buNone/>
            </a:pPr>
            <a:endParaRPr lang="en-US" altLang="zh-TW" sz="2800" dirty="0">
              <a:solidFill>
                <a:srgbClr val="0066CC"/>
              </a:solidFill>
            </a:endParaRPr>
          </a:p>
          <a:p>
            <a:pPr marL="0" indent="0" algn="ctr">
              <a:buFontTx/>
              <a:buNone/>
            </a:pPr>
            <a:endParaRPr lang="en-US" altLang="zh-TW" sz="3600" b="1" dirty="0">
              <a:solidFill>
                <a:srgbClr val="0066CC"/>
              </a:solidFill>
            </a:endParaRPr>
          </a:p>
          <a:p>
            <a:pPr marL="0" indent="0" algn="ctr">
              <a:buFontTx/>
              <a:buNone/>
            </a:pPr>
            <a:r>
              <a:rPr lang="en-US" altLang="zh-TW" sz="3600" b="1" dirty="0">
                <a:solidFill>
                  <a:srgbClr val="0066CC"/>
                </a:solidFill>
              </a:rPr>
              <a:t>Thank You for Your Attention!</a:t>
            </a:r>
          </a:p>
        </p:txBody>
      </p:sp>
      <p:sp>
        <p:nvSpPr>
          <p:cNvPr id="73731"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D8EC3E02-E2D6-4AB9-A3BB-3C59575F49FA}" type="slidenum">
              <a:rPr kumimoji="0" lang="en-US" altLang="zh-TW" sz="1400" smtClean="0">
                <a:ea typeface="新細明體" panose="02020500000000000000" pitchFamily="18" charset="-120"/>
              </a:rPr>
              <a:pPr>
                <a:spcBef>
                  <a:spcPct val="0"/>
                </a:spcBef>
                <a:buFontTx/>
                <a:buNone/>
              </a:pPr>
              <a:t>31</a:t>
            </a:fld>
            <a:endParaRPr kumimoji="0" lang="en-US" altLang="zh-TW" sz="1400">
              <a:ea typeface="新細明體" panose="02020500000000000000" pitchFamily="18" charset="-120"/>
            </a:endParaRPr>
          </a:p>
        </p:txBody>
      </p:sp>
      <p:sp>
        <p:nvSpPr>
          <p:cNvPr id="73732" name="標題 1"/>
          <p:cNvSpPr>
            <a:spLocks noGrp="1"/>
          </p:cNvSpPr>
          <p:nvPr>
            <p:ph type="title"/>
          </p:nvPr>
        </p:nvSpPr>
        <p:spPr/>
        <p:txBody>
          <a:bodyPr/>
          <a:lstStyle/>
          <a:p>
            <a:endParaRPr lang="zh-TW" altLang="en-US" dirty="0"/>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Research Problems</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4</a:t>
            </a:fld>
            <a:endParaRPr lang="en-US" altLang="zh-TW" dirty="0"/>
          </a:p>
        </p:txBody>
      </p:sp>
      <p:sp>
        <p:nvSpPr>
          <p:cNvPr id="5" name="內容版面配置區 4"/>
          <p:cNvSpPr>
            <a:spLocks noGrp="1"/>
          </p:cNvSpPr>
          <p:nvPr>
            <p:ph idx="1"/>
          </p:nvPr>
        </p:nvSpPr>
        <p:spPr>
          <a:xfrm>
            <a:off x="457200" y="1196975"/>
            <a:ext cx="8686800" cy="4824413"/>
          </a:xfrm>
        </p:spPr>
        <p:txBody>
          <a:bodyPr/>
          <a:lstStyle/>
          <a:p>
            <a:pPr marL="0" lvl="0" indent="0">
              <a:buNone/>
            </a:pPr>
            <a:endParaRPr lang="en-US" altLang="zh-TW" dirty="0"/>
          </a:p>
          <a:p>
            <a:r>
              <a:rPr lang="en-US" altLang="zh-TW" dirty="0"/>
              <a:t>How to find the </a:t>
            </a:r>
            <a:r>
              <a:rPr lang="en-US" altLang="zh-TW" dirty="0">
                <a:solidFill>
                  <a:srgbClr val="0000FF"/>
                </a:solidFill>
              </a:rPr>
              <a:t>user's need</a:t>
            </a:r>
            <a:r>
              <a:rPr lang="en-US" altLang="zh-TW" dirty="0"/>
              <a:t> through their learning background, past experience, and interests?</a:t>
            </a:r>
          </a:p>
          <a:p>
            <a:endParaRPr lang="en-US" altLang="zh-TW" dirty="0"/>
          </a:p>
          <a:p>
            <a:r>
              <a:rPr lang="en-US" altLang="zh-TW" dirty="0"/>
              <a:t>How to evaluate and use the </a:t>
            </a:r>
            <a:r>
              <a:rPr lang="en-US" altLang="zh-TW" dirty="0">
                <a:solidFill>
                  <a:srgbClr val="0000FF"/>
                </a:solidFill>
              </a:rPr>
              <a:t>social trends</a:t>
            </a:r>
            <a:r>
              <a:rPr lang="en-US" altLang="zh-TW" dirty="0"/>
              <a:t> that influence users to choose courses?</a:t>
            </a:r>
          </a:p>
          <a:p>
            <a:endParaRPr lang="en-US" altLang="zh-TW" dirty="0"/>
          </a:p>
          <a:p>
            <a:r>
              <a:rPr lang="en-US" altLang="zh-TW" dirty="0"/>
              <a:t>How to recommend suitable courses according to </a:t>
            </a:r>
            <a:r>
              <a:rPr lang="en-US" altLang="zh-TW" dirty="0">
                <a:solidFill>
                  <a:srgbClr val="0000FF"/>
                </a:solidFill>
              </a:rPr>
              <a:t>personal interests combined with social trend</a:t>
            </a:r>
            <a:r>
              <a:rPr lang="en-US" altLang="zh-TW" dirty="0"/>
              <a:t>?</a:t>
            </a:r>
            <a:endParaRPr lang="zh-TW" altLang="zh-TW" dirty="0"/>
          </a:p>
          <a:p>
            <a:endParaRPr lang="en-US" altLang="zh-TW" dirty="0"/>
          </a:p>
        </p:txBody>
      </p:sp>
    </p:spTree>
    <p:extLst>
      <p:ext uri="{BB962C8B-B14F-4D97-AF65-F5344CB8AC3E}">
        <p14:creationId xmlns:p14="http://schemas.microsoft.com/office/powerpoint/2010/main" val="1543693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System Process</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5</a:t>
            </a:fld>
            <a:endParaRPr lang="en-US" altLang="zh-TW" dirty="0"/>
          </a:p>
        </p:txBody>
      </p:sp>
      <p:pic>
        <p:nvPicPr>
          <p:cNvPr id="3" name="圖片 2">
            <a:extLst>
              <a:ext uri="{FF2B5EF4-FFF2-40B4-BE49-F238E27FC236}">
                <a16:creationId xmlns:a16="http://schemas.microsoft.com/office/drawing/2014/main" id="{136CB3BD-9130-6941-BBD4-5217B38A9B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8313" y="1729291"/>
            <a:ext cx="8229600" cy="4008548"/>
          </a:xfrm>
          <a:prstGeom prst="rect">
            <a:avLst/>
          </a:prstGeom>
        </p:spPr>
      </p:pic>
    </p:spTree>
    <p:extLst>
      <p:ext uri="{BB962C8B-B14F-4D97-AF65-F5344CB8AC3E}">
        <p14:creationId xmlns:p14="http://schemas.microsoft.com/office/powerpoint/2010/main" val="22131070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6</a:t>
            </a:fld>
            <a:endParaRPr lang="en-US" altLang="zh-TW" dirty="0"/>
          </a:p>
        </p:txBody>
      </p:sp>
      <p:pic>
        <p:nvPicPr>
          <p:cNvPr id="5" name="圖片 4">
            <a:extLst>
              <a:ext uri="{FF2B5EF4-FFF2-40B4-BE49-F238E27FC236}">
                <a16:creationId xmlns:a16="http://schemas.microsoft.com/office/drawing/2014/main" id="{CFA7D8D6-C79D-42ED-AEDE-6D2B7C2C4E56}"/>
              </a:ext>
            </a:extLst>
          </p:cNvPr>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09490" y="1127032"/>
            <a:ext cx="8510982" cy="5245052"/>
          </a:xfrm>
          <a:prstGeom prst="rect">
            <a:avLst/>
          </a:prstGeom>
        </p:spPr>
      </p:pic>
    </p:spTree>
    <p:extLst>
      <p:ext uri="{BB962C8B-B14F-4D97-AF65-F5344CB8AC3E}">
        <p14:creationId xmlns:p14="http://schemas.microsoft.com/office/powerpoint/2010/main" val="41533862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7</a:t>
            </a:fld>
            <a:endParaRPr lang="en-US" altLang="zh-TW" dirty="0"/>
          </a:p>
        </p:txBody>
      </p:sp>
      <p:pic>
        <p:nvPicPr>
          <p:cNvPr id="5" name="圖片 4">
            <a:extLst>
              <a:ext uri="{FF2B5EF4-FFF2-40B4-BE49-F238E27FC236}">
                <a16:creationId xmlns:a16="http://schemas.microsoft.com/office/drawing/2014/main" id="{CFA7D8D6-C79D-42ED-AEDE-6D2B7C2C4E56}"/>
              </a:ext>
            </a:extLst>
          </p:cNvPr>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09490" y="1127032"/>
            <a:ext cx="8510982" cy="5245052"/>
          </a:xfrm>
          <a:prstGeom prst="rect">
            <a:avLst/>
          </a:prstGeom>
        </p:spPr>
      </p:pic>
      <p:sp>
        <p:nvSpPr>
          <p:cNvPr id="3" name="文字方塊 2">
            <a:extLst>
              <a:ext uri="{FF2B5EF4-FFF2-40B4-BE49-F238E27FC236}">
                <a16:creationId xmlns:a16="http://schemas.microsoft.com/office/drawing/2014/main" id="{1F92ADF4-05FE-0646-A008-BA2724639A56}"/>
              </a:ext>
            </a:extLst>
          </p:cNvPr>
          <p:cNvSpPr txBox="1"/>
          <p:nvPr/>
        </p:nvSpPr>
        <p:spPr>
          <a:xfrm>
            <a:off x="9396536" y="3068960"/>
            <a:ext cx="646331" cy="369332"/>
          </a:xfrm>
          <a:prstGeom prst="rect">
            <a:avLst/>
          </a:prstGeom>
          <a:noFill/>
        </p:spPr>
        <p:txBody>
          <a:bodyPr wrap="none" rtlCol="0">
            <a:spAutoFit/>
          </a:bodyPr>
          <a:lstStyle/>
          <a:p>
            <a:r>
              <a:rPr kumimoji="1" lang="zh-TW" altLang="en-US" dirty="0"/>
              <a:t>解釋</a:t>
            </a:r>
          </a:p>
        </p:txBody>
      </p:sp>
      <p:sp>
        <p:nvSpPr>
          <p:cNvPr id="6" name="矩形 5">
            <a:extLst>
              <a:ext uri="{FF2B5EF4-FFF2-40B4-BE49-F238E27FC236}">
                <a16:creationId xmlns:a16="http://schemas.microsoft.com/office/drawing/2014/main" id="{600093D2-9AC2-44B1-B61D-B1AD27AEEFCC}"/>
              </a:ext>
            </a:extLst>
          </p:cNvPr>
          <p:cNvSpPr/>
          <p:nvPr/>
        </p:nvSpPr>
        <p:spPr>
          <a:xfrm>
            <a:off x="3689350" y="1294123"/>
            <a:ext cx="4968552" cy="982749"/>
          </a:xfrm>
          <a:prstGeom prst="rect">
            <a:avLst/>
          </a:prstGeom>
          <a:solidFill>
            <a:srgbClr val="C00000">
              <a:alpha val="10000"/>
            </a:srgb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dirty="0"/>
          </a:p>
        </p:txBody>
      </p:sp>
    </p:spTree>
    <p:extLst>
      <p:ext uri="{BB962C8B-B14F-4D97-AF65-F5344CB8AC3E}">
        <p14:creationId xmlns:p14="http://schemas.microsoft.com/office/powerpoint/2010/main" val="19248569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419348" y="1116013"/>
            <a:ext cx="8305303" cy="5116512"/>
          </a:xfrm>
        </p:spPr>
        <p:txBody>
          <a:bodyPr/>
          <a:lstStyle/>
          <a:p>
            <a:r>
              <a:rPr lang="en-US" altLang="zh-TW" dirty="0"/>
              <a:t>Data Collections: </a:t>
            </a:r>
            <a:r>
              <a:rPr lang="en-US" altLang="zh-TW" dirty="0">
                <a:solidFill>
                  <a:srgbClr val="0000FF"/>
                </a:solidFill>
              </a:rPr>
              <a:t>LinkedIn</a:t>
            </a:r>
            <a:r>
              <a:rPr lang="en-US" altLang="zh-TW" dirty="0"/>
              <a:t> and </a:t>
            </a:r>
            <a:r>
              <a:rPr lang="en-US" altLang="zh-TW" dirty="0">
                <a:solidFill>
                  <a:srgbClr val="0000FF"/>
                </a:solidFill>
              </a:rPr>
              <a:t>LinkedIn Learning</a:t>
            </a:r>
          </a:p>
          <a:p>
            <a:pPr lvl="1"/>
            <a:r>
              <a:rPr lang="en-US" altLang="zh-TW" dirty="0"/>
              <a:t>We use the python crawler method to retrieve the information of LinkedIn users and the course materials of LinkedIn Learning.</a:t>
            </a:r>
          </a:p>
          <a:p>
            <a:pPr lvl="1"/>
            <a:endParaRPr lang="en-US" altLang="zh-TW" dirty="0"/>
          </a:p>
          <a:p>
            <a:r>
              <a:rPr lang="en-US" altLang="zh-TW" dirty="0"/>
              <a:t>Data Cleaning</a:t>
            </a:r>
          </a:p>
          <a:p>
            <a:pPr lvl="1"/>
            <a:r>
              <a:rPr lang="en-US" altLang="zh-TW" dirty="0"/>
              <a:t>Data-level: delete missing value and drop the duplicated data.</a:t>
            </a:r>
          </a:p>
          <a:p>
            <a:pPr lvl="1"/>
            <a:r>
              <a:rPr lang="en-US" altLang="zh-TW" dirty="0"/>
              <a:t>Content-level: filter the non-English word and html elements.</a:t>
            </a:r>
          </a:p>
          <a:p>
            <a:pPr lvl="1"/>
            <a:r>
              <a:rPr lang="en-US" altLang="zh-TW" dirty="0"/>
              <a:t>Use Tokenize in NLTK to separate the text and use NLTK stop</a:t>
            </a:r>
            <a:r>
              <a:rPr lang="zh-TW" altLang="en-US" dirty="0"/>
              <a:t> </a:t>
            </a:r>
            <a:r>
              <a:rPr lang="en-US" altLang="zh-TW" dirty="0"/>
              <a:t>words to remove these stop.</a:t>
            </a:r>
          </a:p>
          <a:p>
            <a:pPr lvl="1"/>
            <a:endParaRPr lang="en-GB" altLang="zh-TW" dirty="0"/>
          </a:p>
          <a:p>
            <a:r>
              <a:rPr lang="en-US" altLang="zh-TW" dirty="0"/>
              <a:t>Data Extraction</a:t>
            </a:r>
          </a:p>
          <a:p>
            <a:pPr lvl="1"/>
            <a:r>
              <a:rPr lang="en-US" altLang="zh-TW" dirty="0"/>
              <a:t>Removed users whose personal data was empty.</a:t>
            </a:r>
          </a:p>
          <a:p>
            <a:pPr lvl="1"/>
            <a:r>
              <a:rPr lang="en-US" altLang="zh-TW" dirty="0"/>
              <a:t>Avoid the possibility of these abnormal data from affecting the experiment and fake accounts.</a:t>
            </a:r>
          </a:p>
        </p:txBody>
      </p:sp>
      <p:sp>
        <p:nvSpPr>
          <p:cNvPr id="2" name="標題 1"/>
          <p:cNvSpPr>
            <a:spLocks noGrp="1"/>
          </p:cNvSpPr>
          <p:nvPr>
            <p:ph type="title"/>
          </p:nvPr>
        </p:nvSpPr>
        <p:spPr>
          <a:xfrm>
            <a:off x="0" y="-26988"/>
            <a:ext cx="9144000" cy="1143001"/>
          </a:xfrm>
        </p:spPr>
        <p:txBody>
          <a:bodyPr/>
          <a:lstStyle/>
          <a:p>
            <a:pPr lvl="1"/>
            <a:r>
              <a:rPr lang="en-US" altLang="zh-TW" sz="3600" b="1" dirty="0"/>
              <a:t>Data Preparation Module</a:t>
            </a:r>
            <a:endParaRPr lang="zh-TW" altLang="zh-TW" sz="3600"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8</a:t>
            </a:fld>
            <a:endParaRPr lang="en-US" altLang="zh-TW" dirty="0"/>
          </a:p>
        </p:txBody>
      </p:sp>
    </p:spTree>
    <p:extLst>
      <p:ext uri="{BB962C8B-B14F-4D97-AF65-F5344CB8AC3E}">
        <p14:creationId xmlns:p14="http://schemas.microsoft.com/office/powerpoint/2010/main" val="41762702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9</a:t>
            </a:fld>
            <a:endParaRPr lang="en-US" altLang="zh-TW" dirty="0"/>
          </a:p>
        </p:txBody>
      </p:sp>
      <p:pic>
        <p:nvPicPr>
          <p:cNvPr id="5" name="圖片 4">
            <a:extLst>
              <a:ext uri="{FF2B5EF4-FFF2-40B4-BE49-F238E27FC236}">
                <a16:creationId xmlns:a16="http://schemas.microsoft.com/office/drawing/2014/main" id="{CFA7D8D6-C79D-42ED-AEDE-6D2B7C2C4E56}"/>
              </a:ext>
            </a:extLst>
          </p:cNvPr>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09490" y="1127032"/>
            <a:ext cx="8510982" cy="5245052"/>
          </a:xfrm>
          <a:prstGeom prst="rect">
            <a:avLst/>
          </a:prstGeom>
        </p:spPr>
      </p:pic>
      <p:sp>
        <p:nvSpPr>
          <p:cNvPr id="6" name="矩形 5">
            <a:extLst>
              <a:ext uri="{FF2B5EF4-FFF2-40B4-BE49-F238E27FC236}">
                <a16:creationId xmlns:a16="http://schemas.microsoft.com/office/drawing/2014/main" id="{600093D2-9AC2-44B1-B61D-B1AD27AEEFCC}"/>
              </a:ext>
            </a:extLst>
          </p:cNvPr>
          <p:cNvSpPr/>
          <p:nvPr/>
        </p:nvSpPr>
        <p:spPr>
          <a:xfrm>
            <a:off x="3689350" y="2348880"/>
            <a:ext cx="2178794" cy="1728192"/>
          </a:xfrm>
          <a:prstGeom prst="rect">
            <a:avLst/>
          </a:prstGeom>
          <a:solidFill>
            <a:srgbClr val="C00000">
              <a:alpha val="10000"/>
            </a:srgb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dirty="0"/>
          </a:p>
        </p:txBody>
      </p:sp>
    </p:spTree>
    <p:extLst>
      <p:ext uri="{BB962C8B-B14F-4D97-AF65-F5344CB8AC3E}">
        <p14:creationId xmlns:p14="http://schemas.microsoft.com/office/powerpoint/2010/main" val="1464267729"/>
      </p:ext>
    </p:extLst>
  </p:cSld>
  <p:clrMapOvr>
    <a:masterClrMapping/>
  </p:clrMapOvr>
</p:sld>
</file>

<file path=ppt/theme/theme1.xml><?xml version="1.0" encoding="utf-8"?>
<a:theme xmlns:a="http://schemas.openxmlformats.org/drawingml/2006/main" name="SE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BI">
      <a:majorFont>
        <a:latin typeface="Arial"/>
        <a:ea typeface="標楷體"/>
        <a:cs typeface=""/>
      </a:majorFont>
      <a:minorFont>
        <a:latin typeface="Arial"/>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SEAD</Template>
  <TotalTime>40343</TotalTime>
  <Words>4128</Words>
  <Application>Microsoft Office PowerPoint</Application>
  <PresentationFormat>如螢幕大小 (4:3)</PresentationFormat>
  <Paragraphs>611</Paragraphs>
  <Slides>31</Slides>
  <Notes>31</Notes>
  <HiddenSlides>0</HiddenSlides>
  <MMClips>0</MMClips>
  <ScaleCrop>false</ScaleCrop>
  <HeadingPairs>
    <vt:vector size="6" baseType="variant">
      <vt:variant>
        <vt:lpstr>使用字型</vt:lpstr>
      </vt:variant>
      <vt:variant>
        <vt:i4>4</vt:i4>
      </vt:variant>
      <vt:variant>
        <vt:lpstr>佈景主題</vt:lpstr>
      </vt:variant>
      <vt:variant>
        <vt:i4>1</vt:i4>
      </vt:variant>
      <vt:variant>
        <vt:lpstr>投影片標題</vt:lpstr>
      </vt:variant>
      <vt:variant>
        <vt:i4>31</vt:i4>
      </vt:variant>
    </vt:vector>
  </HeadingPairs>
  <TitlesOfParts>
    <vt:vector size="36" baseType="lpstr">
      <vt:lpstr>Arial</vt:lpstr>
      <vt:lpstr>Calibri</vt:lpstr>
      <vt:lpstr>Cambria Math</vt:lpstr>
      <vt:lpstr>Times New Roman</vt:lpstr>
      <vt:lpstr>SEAD</vt:lpstr>
      <vt:lpstr>  A Social Mechanism for MOOC Course Recommendation </vt:lpstr>
      <vt:lpstr>Background</vt:lpstr>
      <vt:lpstr>Motivation</vt:lpstr>
      <vt:lpstr>Research Problems</vt:lpstr>
      <vt:lpstr>System Process</vt:lpstr>
      <vt:lpstr>System Framework</vt:lpstr>
      <vt:lpstr>System Framework</vt:lpstr>
      <vt:lpstr>Data Preparation Module</vt:lpstr>
      <vt:lpstr>System Framework</vt:lpstr>
      <vt:lpstr>User Preference Analysis Module</vt:lpstr>
      <vt:lpstr>User Preference Analysis Module</vt:lpstr>
      <vt:lpstr>System Framework</vt:lpstr>
      <vt:lpstr>Course Analysis Module</vt:lpstr>
      <vt:lpstr>Course Analysis Module</vt:lpstr>
      <vt:lpstr>System Framework</vt:lpstr>
      <vt:lpstr>Social Influence Analysis Module</vt:lpstr>
      <vt:lpstr>System Framework</vt:lpstr>
      <vt:lpstr>Course Matching Engine Module</vt:lpstr>
      <vt:lpstr>Data Preparation Module</vt:lpstr>
      <vt:lpstr>Data Preparation Module</vt:lpstr>
      <vt:lpstr>User Preference Analysis Module</vt:lpstr>
      <vt:lpstr>User Preference Analysis Module</vt:lpstr>
      <vt:lpstr>Course Analysis Module</vt:lpstr>
      <vt:lpstr>Course Analysis Module</vt:lpstr>
      <vt:lpstr>Course Analysis Module</vt:lpstr>
      <vt:lpstr>Social Influence Analysis Module</vt:lpstr>
      <vt:lpstr>Social Influence Analysis Module</vt:lpstr>
      <vt:lpstr>Course Matching Engine Module</vt:lpstr>
      <vt:lpstr>Course Matching Engine Module</vt:lpstr>
      <vt:lpstr>Comparison with Other Benchmark Methods</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Combining Mobile Intelligence with Formation Mechanism for Group Commerce 結合行動智慧之群體商務組構機制</dc:title>
  <dc:creator>DL</dc:creator>
  <cp:lastModifiedBy>ymli</cp:lastModifiedBy>
  <cp:revision>1911</cp:revision>
  <cp:lastPrinted>2019-06-04T07:01:30Z</cp:lastPrinted>
  <dcterms:created xsi:type="dcterms:W3CDTF">2009-06-16T08:28:11Z</dcterms:created>
  <dcterms:modified xsi:type="dcterms:W3CDTF">2024-03-18T12:39:08Z</dcterms:modified>
</cp:coreProperties>
</file>