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6"/>
  </p:notesMasterIdLst>
  <p:handoutMasterIdLst>
    <p:handoutMasterId r:id="rId37"/>
  </p:handoutMasterIdLst>
  <p:sldIdLst>
    <p:sldId id="256" r:id="rId2"/>
    <p:sldId id="499" r:id="rId3"/>
    <p:sldId id="500" r:id="rId4"/>
    <p:sldId id="668" r:id="rId5"/>
    <p:sldId id="715" r:id="rId6"/>
    <p:sldId id="732" r:id="rId7"/>
    <p:sldId id="733" r:id="rId8"/>
    <p:sldId id="829" r:id="rId9"/>
    <p:sldId id="826" r:id="rId10"/>
    <p:sldId id="854" r:id="rId11"/>
    <p:sldId id="831" r:id="rId12"/>
    <p:sldId id="833" r:id="rId13"/>
    <p:sldId id="830" r:id="rId14"/>
    <p:sldId id="761" r:id="rId15"/>
    <p:sldId id="856" r:id="rId16"/>
    <p:sldId id="857" r:id="rId17"/>
    <p:sldId id="837" r:id="rId18"/>
    <p:sldId id="765" r:id="rId19"/>
    <p:sldId id="838" r:id="rId20"/>
    <p:sldId id="777" r:id="rId21"/>
    <p:sldId id="852" r:id="rId22"/>
    <p:sldId id="853" r:id="rId23"/>
    <p:sldId id="839" r:id="rId24"/>
    <p:sldId id="786" r:id="rId25"/>
    <p:sldId id="841" r:id="rId26"/>
    <p:sldId id="784" r:id="rId27"/>
    <p:sldId id="787" r:id="rId28"/>
    <p:sldId id="808" r:id="rId29"/>
    <p:sldId id="842" r:id="rId30"/>
    <p:sldId id="861" r:id="rId31"/>
    <p:sldId id="859" r:id="rId32"/>
    <p:sldId id="824" r:id="rId33"/>
    <p:sldId id="822" r:id="rId34"/>
    <p:sldId id="706" r:id="rId35"/>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953735"/>
    <a:srgbClr val="4F81BD"/>
    <a:srgbClr val="EDF070"/>
    <a:srgbClr val="F29732"/>
    <a:srgbClr val="EAE23A"/>
    <a:srgbClr val="F4E170"/>
    <a:srgbClr val="FDF7DB"/>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0" autoAdjust="0"/>
    <p:restoredTop sz="91580" autoAdjust="0"/>
  </p:normalViewPr>
  <p:slideViewPr>
    <p:cSldViewPr>
      <p:cViewPr>
        <p:scale>
          <a:sx n="100" d="100"/>
          <a:sy n="100" d="100"/>
        </p:scale>
        <p:origin x="924" y="64"/>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7_ETFs_Resul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nctuitsc-my.sharepoint.com/personal/error404_iim09g_o365_nctu_edu_tw/Documents/5.4Evaluation.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kern="1200" spc="0" baseline="0">
                <a:solidFill>
                  <a:srgbClr val="595959"/>
                </a:solidFill>
                <a:effectLst/>
                <a:latin typeface="Calibri" panose="020F0502020204030204" pitchFamily="34" charset="0"/>
              </a:rPr>
              <a:t>7 ETFs Precision Score in Bear Market</a:t>
            </a:r>
            <a:endParaRPr lang="en-HK">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'Bear_market (2)'!$G$27</c:f>
              <c:strCache>
                <c:ptCount val="1"/>
                <c:pt idx="0">
                  <c:v>Collective Financial Intelligence (CFI)</c:v>
                </c:pt>
              </c:strCache>
            </c:strRef>
          </c:tx>
          <c:spPr>
            <a:solidFill>
              <a:schemeClr val="accent1"/>
            </a:solidFill>
            <a:ln>
              <a:noFill/>
            </a:ln>
            <a:effectLst/>
          </c:spPr>
          <c:invertIfNegative val="0"/>
          <c:cat>
            <c:strRef>
              <c:f>'Bear_market (2)'!$F$28:$F$34</c:f>
              <c:strCache>
                <c:ptCount val="7"/>
                <c:pt idx="0">
                  <c:v>BITO</c:v>
                </c:pt>
                <c:pt idx="1">
                  <c:v>BITS</c:v>
                </c:pt>
                <c:pt idx="2">
                  <c:v>BITW</c:v>
                </c:pt>
                <c:pt idx="3">
                  <c:v>BTCC</c:v>
                </c:pt>
                <c:pt idx="4">
                  <c:v>BTF</c:v>
                </c:pt>
                <c:pt idx="5">
                  <c:v>GBTC</c:v>
                </c:pt>
                <c:pt idx="6">
                  <c:v>XBTF</c:v>
                </c:pt>
              </c:strCache>
            </c:strRef>
          </c:cat>
          <c:val>
            <c:numRef>
              <c:f>'Bear_market (2)'!$G$28:$G$34</c:f>
              <c:numCache>
                <c:formatCode>0.00%</c:formatCode>
                <c:ptCount val="7"/>
                <c:pt idx="0">
                  <c:v>0.613138686131386</c:v>
                </c:pt>
                <c:pt idx="1">
                  <c:v>0.688888888888888</c:v>
                </c:pt>
                <c:pt idx="2">
                  <c:v>0.65853658536585302</c:v>
                </c:pt>
                <c:pt idx="3">
                  <c:v>0.66666666666666596</c:v>
                </c:pt>
                <c:pt idx="4">
                  <c:v>0.613138686131386</c:v>
                </c:pt>
                <c:pt idx="5">
                  <c:v>0.63513513513513498</c:v>
                </c:pt>
                <c:pt idx="6">
                  <c:v>0.63529411764705801</c:v>
                </c:pt>
              </c:numCache>
            </c:numRef>
          </c:val>
          <c:extLst>
            <c:ext xmlns:c16="http://schemas.microsoft.com/office/drawing/2014/chart" uri="{C3380CC4-5D6E-409C-BE32-E72D297353CC}">
              <c16:uniqueId val="{00000000-427F-8F40-828E-5CB94860CF84}"/>
            </c:ext>
          </c:extLst>
        </c:ser>
        <c:ser>
          <c:idx val="1"/>
          <c:order val="1"/>
          <c:tx>
            <c:strRef>
              <c:f>'Bear_market (2)'!$H$27</c:f>
              <c:strCache>
                <c:ptCount val="1"/>
                <c:pt idx="0">
                  <c:v>News</c:v>
                </c:pt>
              </c:strCache>
            </c:strRef>
          </c:tx>
          <c:spPr>
            <a:solidFill>
              <a:schemeClr val="accent2"/>
            </a:solidFill>
            <a:ln>
              <a:noFill/>
            </a:ln>
            <a:effectLst/>
          </c:spPr>
          <c:invertIfNegative val="0"/>
          <c:cat>
            <c:strRef>
              <c:f>'Bear_market (2)'!$F$28:$F$34</c:f>
              <c:strCache>
                <c:ptCount val="7"/>
                <c:pt idx="0">
                  <c:v>BITO</c:v>
                </c:pt>
                <c:pt idx="1">
                  <c:v>BITS</c:v>
                </c:pt>
                <c:pt idx="2">
                  <c:v>BITW</c:v>
                </c:pt>
                <c:pt idx="3">
                  <c:v>BTCC</c:v>
                </c:pt>
                <c:pt idx="4">
                  <c:v>BTF</c:v>
                </c:pt>
                <c:pt idx="5">
                  <c:v>GBTC</c:v>
                </c:pt>
                <c:pt idx="6">
                  <c:v>XBTF</c:v>
                </c:pt>
              </c:strCache>
            </c:strRef>
          </c:cat>
          <c:val>
            <c:numRef>
              <c:f>'Bear_market (2)'!$H$28:$H$34</c:f>
              <c:numCache>
                <c:formatCode>0.00%</c:formatCode>
                <c:ptCount val="7"/>
                <c:pt idx="0">
                  <c:v>0.55681818181818099</c:v>
                </c:pt>
                <c:pt idx="1">
                  <c:v>0.688888888888888</c:v>
                </c:pt>
                <c:pt idx="2">
                  <c:v>0.65040650406503997</c:v>
                </c:pt>
                <c:pt idx="3">
                  <c:v>0.66666666666666596</c:v>
                </c:pt>
                <c:pt idx="4">
                  <c:v>0.582278481012658</c:v>
                </c:pt>
                <c:pt idx="5">
                  <c:v>0.59090909090909005</c:v>
                </c:pt>
                <c:pt idx="6">
                  <c:v>0.61783439490445802</c:v>
                </c:pt>
              </c:numCache>
            </c:numRef>
          </c:val>
          <c:extLst>
            <c:ext xmlns:c16="http://schemas.microsoft.com/office/drawing/2014/chart" uri="{C3380CC4-5D6E-409C-BE32-E72D297353CC}">
              <c16:uniqueId val="{00000001-427F-8F40-828E-5CB94860CF84}"/>
            </c:ext>
          </c:extLst>
        </c:ser>
        <c:ser>
          <c:idx val="2"/>
          <c:order val="2"/>
          <c:tx>
            <c:strRef>
              <c:f>'Bear_market (2)'!$I$27</c:f>
              <c:strCache>
                <c:ptCount val="1"/>
                <c:pt idx="0">
                  <c:v>Key Opinion Leaders</c:v>
                </c:pt>
              </c:strCache>
            </c:strRef>
          </c:tx>
          <c:spPr>
            <a:solidFill>
              <a:schemeClr val="accent3"/>
            </a:solidFill>
            <a:ln>
              <a:noFill/>
            </a:ln>
            <a:effectLst/>
          </c:spPr>
          <c:invertIfNegative val="0"/>
          <c:cat>
            <c:strRef>
              <c:f>'Bear_market (2)'!$F$28:$F$34</c:f>
              <c:strCache>
                <c:ptCount val="7"/>
                <c:pt idx="0">
                  <c:v>BITO</c:v>
                </c:pt>
                <c:pt idx="1">
                  <c:v>BITS</c:v>
                </c:pt>
                <c:pt idx="2">
                  <c:v>BITW</c:v>
                </c:pt>
                <c:pt idx="3">
                  <c:v>BTCC</c:v>
                </c:pt>
                <c:pt idx="4">
                  <c:v>BTF</c:v>
                </c:pt>
                <c:pt idx="5">
                  <c:v>GBTC</c:v>
                </c:pt>
                <c:pt idx="6">
                  <c:v>XBTF</c:v>
                </c:pt>
              </c:strCache>
            </c:strRef>
          </c:cat>
          <c:val>
            <c:numRef>
              <c:f>'Bear_market (2)'!$I$28:$I$34</c:f>
              <c:numCache>
                <c:formatCode>0.00%</c:formatCode>
                <c:ptCount val="7"/>
                <c:pt idx="0">
                  <c:v>0.56149732620320802</c:v>
                </c:pt>
                <c:pt idx="1">
                  <c:v>0.62135922330097004</c:v>
                </c:pt>
                <c:pt idx="2">
                  <c:v>0.65853658536585302</c:v>
                </c:pt>
                <c:pt idx="3">
                  <c:v>0.57391304347826</c:v>
                </c:pt>
                <c:pt idx="4">
                  <c:v>0.61658031088082899</c:v>
                </c:pt>
                <c:pt idx="5">
                  <c:v>0.57936507936507897</c:v>
                </c:pt>
                <c:pt idx="6">
                  <c:v>0.57983193277310896</c:v>
                </c:pt>
              </c:numCache>
            </c:numRef>
          </c:val>
          <c:extLst>
            <c:ext xmlns:c16="http://schemas.microsoft.com/office/drawing/2014/chart" uri="{C3380CC4-5D6E-409C-BE32-E72D297353CC}">
              <c16:uniqueId val="{00000002-427F-8F40-828E-5CB94860CF84}"/>
            </c:ext>
          </c:extLst>
        </c:ser>
        <c:ser>
          <c:idx val="3"/>
          <c:order val="3"/>
          <c:tx>
            <c:strRef>
              <c:f>'Bear_market (2)'!$J$27</c:f>
              <c:strCache>
                <c:ptCount val="1"/>
                <c:pt idx="0">
                  <c:v>Futures Contract</c:v>
                </c:pt>
              </c:strCache>
            </c:strRef>
          </c:tx>
          <c:spPr>
            <a:solidFill>
              <a:schemeClr val="accent4"/>
            </a:solidFill>
            <a:ln>
              <a:noFill/>
            </a:ln>
            <a:effectLst/>
          </c:spPr>
          <c:invertIfNegative val="0"/>
          <c:cat>
            <c:strRef>
              <c:f>'Bear_market (2)'!$F$28:$F$34</c:f>
              <c:strCache>
                <c:ptCount val="7"/>
                <c:pt idx="0">
                  <c:v>BITO</c:v>
                </c:pt>
                <c:pt idx="1">
                  <c:v>BITS</c:v>
                </c:pt>
                <c:pt idx="2">
                  <c:v>BITW</c:v>
                </c:pt>
                <c:pt idx="3">
                  <c:v>BTCC</c:v>
                </c:pt>
                <c:pt idx="4">
                  <c:v>BTF</c:v>
                </c:pt>
                <c:pt idx="5">
                  <c:v>GBTC</c:v>
                </c:pt>
                <c:pt idx="6">
                  <c:v>XBTF</c:v>
                </c:pt>
              </c:strCache>
            </c:strRef>
          </c:cat>
          <c:val>
            <c:numRef>
              <c:f>'Bear_market (2)'!$J$28:$J$34</c:f>
              <c:numCache>
                <c:formatCode>0.00%</c:formatCode>
                <c:ptCount val="7"/>
                <c:pt idx="0">
                  <c:v>0.59239130434782605</c:v>
                </c:pt>
                <c:pt idx="1">
                  <c:v>0.64615384615384597</c:v>
                </c:pt>
                <c:pt idx="2">
                  <c:v>0.623529411764705</c:v>
                </c:pt>
                <c:pt idx="3">
                  <c:v>0.64285714285714202</c:v>
                </c:pt>
                <c:pt idx="4">
                  <c:v>0.613138686131386</c:v>
                </c:pt>
                <c:pt idx="5">
                  <c:v>0.623529411764705</c:v>
                </c:pt>
                <c:pt idx="6">
                  <c:v>0.63529411764705801</c:v>
                </c:pt>
              </c:numCache>
            </c:numRef>
          </c:val>
          <c:extLst>
            <c:ext xmlns:c16="http://schemas.microsoft.com/office/drawing/2014/chart" uri="{C3380CC4-5D6E-409C-BE32-E72D297353CC}">
              <c16:uniqueId val="{00000003-427F-8F40-828E-5CB94860CF84}"/>
            </c:ext>
          </c:extLst>
        </c:ser>
        <c:ser>
          <c:idx val="4"/>
          <c:order val="4"/>
          <c:tx>
            <c:strRef>
              <c:f>'Bear_market (2)'!$K$27</c:f>
              <c:strCache>
                <c:ptCount val="1"/>
                <c:pt idx="0">
                  <c:v>Random</c:v>
                </c:pt>
              </c:strCache>
            </c:strRef>
          </c:tx>
          <c:spPr>
            <a:solidFill>
              <a:schemeClr val="accent5"/>
            </a:solidFill>
            <a:ln>
              <a:noFill/>
            </a:ln>
            <a:effectLst/>
          </c:spPr>
          <c:invertIfNegative val="0"/>
          <c:cat>
            <c:strRef>
              <c:f>'Bear_market (2)'!$F$28:$F$34</c:f>
              <c:strCache>
                <c:ptCount val="7"/>
                <c:pt idx="0">
                  <c:v>BITO</c:v>
                </c:pt>
                <c:pt idx="1">
                  <c:v>BITS</c:v>
                </c:pt>
                <c:pt idx="2">
                  <c:v>BITW</c:v>
                </c:pt>
                <c:pt idx="3">
                  <c:v>BTCC</c:v>
                </c:pt>
                <c:pt idx="4">
                  <c:v>BTF</c:v>
                </c:pt>
                <c:pt idx="5">
                  <c:v>GBTC</c:v>
                </c:pt>
                <c:pt idx="6">
                  <c:v>XBTF</c:v>
                </c:pt>
              </c:strCache>
            </c:strRef>
          </c:cat>
          <c:val>
            <c:numRef>
              <c:f>'Bear_market (2)'!$K$28:$K$34</c:f>
              <c:numCache>
                <c:formatCode>0.00%</c:formatCode>
                <c:ptCount val="7"/>
                <c:pt idx="0">
                  <c:v>0.53333333333333299</c:v>
                </c:pt>
                <c:pt idx="1">
                  <c:v>0.59420289855072395</c:v>
                </c:pt>
                <c:pt idx="2">
                  <c:v>0.616506024096385</c:v>
                </c:pt>
                <c:pt idx="3">
                  <c:v>0.58108108108108103</c:v>
                </c:pt>
                <c:pt idx="4">
                  <c:v>0.56842105263157805</c:v>
                </c:pt>
                <c:pt idx="5">
                  <c:v>0.56842105263157805</c:v>
                </c:pt>
                <c:pt idx="6">
                  <c:v>0.59433962264150897</c:v>
                </c:pt>
              </c:numCache>
            </c:numRef>
          </c:val>
          <c:extLst>
            <c:ext xmlns:c16="http://schemas.microsoft.com/office/drawing/2014/chart" uri="{C3380CC4-5D6E-409C-BE32-E72D297353CC}">
              <c16:uniqueId val="{00000004-427F-8F40-828E-5CB94860CF84}"/>
            </c:ext>
          </c:extLst>
        </c:ser>
        <c:dLbls>
          <c:showLegendKey val="0"/>
          <c:showVal val="0"/>
          <c:showCatName val="0"/>
          <c:showSerName val="0"/>
          <c:showPercent val="0"/>
          <c:showBubbleSize val="0"/>
        </c:dLbls>
        <c:gapWidth val="219"/>
        <c:overlap val="-27"/>
        <c:axId val="607013887"/>
        <c:axId val="606627231"/>
      </c:barChart>
      <c:catAx>
        <c:axId val="607013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606627231"/>
        <c:crosses val="autoZero"/>
        <c:auto val="1"/>
        <c:lblAlgn val="ctr"/>
        <c:lblOffset val="100"/>
        <c:noMultiLvlLbl val="0"/>
      </c:catAx>
      <c:valAx>
        <c:axId val="606627231"/>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6070138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kern="1200" spc="0" baseline="0">
                <a:solidFill>
                  <a:srgbClr val="595959"/>
                </a:solidFill>
                <a:effectLst/>
                <a:latin typeface="Calibri" panose="020F0502020204030204" pitchFamily="34" charset="0"/>
              </a:rPr>
              <a:t>7 ETFs Precision Score in Rise and Fall period</a:t>
            </a:r>
            <a:endParaRPr lang="en-HK">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'Fair (2)'!$G$27</c:f>
              <c:strCache>
                <c:ptCount val="1"/>
                <c:pt idx="0">
                  <c:v>Collective Financial Intelligence (CFI)</c:v>
                </c:pt>
              </c:strCache>
            </c:strRef>
          </c:tx>
          <c:spPr>
            <a:solidFill>
              <a:schemeClr val="accent1"/>
            </a:solidFill>
            <a:ln>
              <a:noFill/>
            </a:ln>
            <a:effectLst/>
          </c:spPr>
          <c:invertIfNegative val="0"/>
          <c:cat>
            <c:strRef>
              <c:f>'Fair (2)'!$F$28:$F$34</c:f>
              <c:strCache>
                <c:ptCount val="7"/>
                <c:pt idx="0">
                  <c:v>BITO</c:v>
                </c:pt>
                <c:pt idx="1">
                  <c:v>BITS</c:v>
                </c:pt>
                <c:pt idx="2">
                  <c:v>BITW</c:v>
                </c:pt>
                <c:pt idx="3">
                  <c:v>BTCC</c:v>
                </c:pt>
                <c:pt idx="4">
                  <c:v>BTF</c:v>
                </c:pt>
                <c:pt idx="5">
                  <c:v>GBTC</c:v>
                </c:pt>
                <c:pt idx="6">
                  <c:v>XBTF</c:v>
                </c:pt>
              </c:strCache>
            </c:strRef>
          </c:cat>
          <c:val>
            <c:numRef>
              <c:f>'Fair (2)'!$G$28:$G$34</c:f>
              <c:numCache>
                <c:formatCode>0.00%</c:formatCode>
                <c:ptCount val="7"/>
                <c:pt idx="0">
                  <c:v>0.62</c:v>
                </c:pt>
                <c:pt idx="1">
                  <c:v>0.60714285714285698</c:v>
                </c:pt>
                <c:pt idx="2">
                  <c:v>0.58620689655172398</c:v>
                </c:pt>
                <c:pt idx="3">
                  <c:v>0.70833333333333304</c:v>
                </c:pt>
                <c:pt idx="4">
                  <c:v>0.63636363636363602</c:v>
                </c:pt>
                <c:pt idx="5">
                  <c:v>0.67391304347825998</c:v>
                </c:pt>
                <c:pt idx="6">
                  <c:v>0.62068965517241304</c:v>
                </c:pt>
              </c:numCache>
            </c:numRef>
          </c:val>
          <c:extLst>
            <c:ext xmlns:c16="http://schemas.microsoft.com/office/drawing/2014/chart" uri="{C3380CC4-5D6E-409C-BE32-E72D297353CC}">
              <c16:uniqueId val="{00000000-F364-1048-A6DE-534282C27F2E}"/>
            </c:ext>
          </c:extLst>
        </c:ser>
        <c:ser>
          <c:idx val="1"/>
          <c:order val="1"/>
          <c:tx>
            <c:strRef>
              <c:f>'Fair (2)'!$H$27</c:f>
              <c:strCache>
                <c:ptCount val="1"/>
                <c:pt idx="0">
                  <c:v>News</c:v>
                </c:pt>
              </c:strCache>
            </c:strRef>
          </c:tx>
          <c:spPr>
            <a:solidFill>
              <a:schemeClr val="accent2"/>
            </a:solidFill>
            <a:ln>
              <a:noFill/>
            </a:ln>
            <a:effectLst/>
          </c:spPr>
          <c:invertIfNegative val="0"/>
          <c:cat>
            <c:strRef>
              <c:f>'Fair (2)'!$F$28:$F$34</c:f>
              <c:strCache>
                <c:ptCount val="7"/>
                <c:pt idx="0">
                  <c:v>BITO</c:v>
                </c:pt>
                <c:pt idx="1">
                  <c:v>BITS</c:v>
                </c:pt>
                <c:pt idx="2">
                  <c:v>BITW</c:v>
                </c:pt>
                <c:pt idx="3">
                  <c:v>BTCC</c:v>
                </c:pt>
                <c:pt idx="4">
                  <c:v>BTF</c:v>
                </c:pt>
                <c:pt idx="5">
                  <c:v>GBTC</c:v>
                </c:pt>
                <c:pt idx="6">
                  <c:v>XBTF</c:v>
                </c:pt>
              </c:strCache>
            </c:strRef>
          </c:cat>
          <c:val>
            <c:numRef>
              <c:f>'Fair (2)'!$H$28:$H$34</c:f>
              <c:numCache>
                <c:formatCode>0.00%</c:formatCode>
                <c:ptCount val="7"/>
                <c:pt idx="0">
                  <c:v>0.62</c:v>
                </c:pt>
                <c:pt idx="1">
                  <c:v>0.55000000000000004</c:v>
                </c:pt>
                <c:pt idx="2">
                  <c:v>0.5</c:v>
                </c:pt>
                <c:pt idx="3">
                  <c:v>0.69230769230769196</c:v>
                </c:pt>
                <c:pt idx="4">
                  <c:v>0.63636363636363602</c:v>
                </c:pt>
                <c:pt idx="5">
                  <c:v>0.67391304347825998</c:v>
                </c:pt>
                <c:pt idx="6">
                  <c:v>0.57142857142857095</c:v>
                </c:pt>
              </c:numCache>
            </c:numRef>
          </c:val>
          <c:extLst>
            <c:ext xmlns:c16="http://schemas.microsoft.com/office/drawing/2014/chart" uri="{C3380CC4-5D6E-409C-BE32-E72D297353CC}">
              <c16:uniqueId val="{00000001-F364-1048-A6DE-534282C27F2E}"/>
            </c:ext>
          </c:extLst>
        </c:ser>
        <c:ser>
          <c:idx val="2"/>
          <c:order val="2"/>
          <c:tx>
            <c:strRef>
              <c:f>'Fair (2)'!$I$27</c:f>
              <c:strCache>
                <c:ptCount val="1"/>
                <c:pt idx="0">
                  <c:v>Key Opinion Leaders</c:v>
                </c:pt>
              </c:strCache>
            </c:strRef>
          </c:tx>
          <c:spPr>
            <a:solidFill>
              <a:schemeClr val="accent3"/>
            </a:solidFill>
            <a:ln>
              <a:noFill/>
            </a:ln>
            <a:effectLst/>
          </c:spPr>
          <c:invertIfNegative val="0"/>
          <c:cat>
            <c:strRef>
              <c:f>'Fair (2)'!$F$28:$F$34</c:f>
              <c:strCache>
                <c:ptCount val="7"/>
                <c:pt idx="0">
                  <c:v>BITO</c:v>
                </c:pt>
                <c:pt idx="1">
                  <c:v>BITS</c:v>
                </c:pt>
                <c:pt idx="2">
                  <c:v>BITW</c:v>
                </c:pt>
                <c:pt idx="3">
                  <c:v>BTCC</c:v>
                </c:pt>
                <c:pt idx="4">
                  <c:v>BTF</c:v>
                </c:pt>
                <c:pt idx="5">
                  <c:v>GBTC</c:v>
                </c:pt>
                <c:pt idx="6">
                  <c:v>XBTF</c:v>
                </c:pt>
              </c:strCache>
            </c:strRef>
          </c:cat>
          <c:val>
            <c:numRef>
              <c:f>'Fair (2)'!$I$28:$I$34</c:f>
              <c:numCache>
                <c:formatCode>0.00%</c:formatCode>
                <c:ptCount val="7"/>
                <c:pt idx="0">
                  <c:v>0.59183673469387699</c:v>
                </c:pt>
                <c:pt idx="1">
                  <c:v>0.60714285714285698</c:v>
                </c:pt>
                <c:pt idx="2">
                  <c:v>0.581395348837209</c:v>
                </c:pt>
                <c:pt idx="3">
                  <c:v>0.61363636363636298</c:v>
                </c:pt>
                <c:pt idx="4">
                  <c:v>0.5625</c:v>
                </c:pt>
                <c:pt idx="5">
                  <c:v>0.6</c:v>
                </c:pt>
                <c:pt idx="6">
                  <c:v>0.6</c:v>
                </c:pt>
              </c:numCache>
            </c:numRef>
          </c:val>
          <c:extLst>
            <c:ext xmlns:c16="http://schemas.microsoft.com/office/drawing/2014/chart" uri="{C3380CC4-5D6E-409C-BE32-E72D297353CC}">
              <c16:uniqueId val="{00000002-F364-1048-A6DE-534282C27F2E}"/>
            </c:ext>
          </c:extLst>
        </c:ser>
        <c:ser>
          <c:idx val="3"/>
          <c:order val="3"/>
          <c:tx>
            <c:strRef>
              <c:f>'Fair (2)'!$J$27</c:f>
              <c:strCache>
                <c:ptCount val="1"/>
                <c:pt idx="0">
                  <c:v>Futures Contract</c:v>
                </c:pt>
              </c:strCache>
            </c:strRef>
          </c:tx>
          <c:spPr>
            <a:solidFill>
              <a:schemeClr val="accent4"/>
            </a:solidFill>
            <a:ln>
              <a:noFill/>
            </a:ln>
            <a:effectLst/>
          </c:spPr>
          <c:invertIfNegative val="0"/>
          <c:cat>
            <c:strRef>
              <c:f>'Fair (2)'!$F$28:$F$34</c:f>
              <c:strCache>
                <c:ptCount val="7"/>
                <c:pt idx="0">
                  <c:v>BITO</c:v>
                </c:pt>
                <c:pt idx="1">
                  <c:v>BITS</c:v>
                </c:pt>
                <c:pt idx="2">
                  <c:v>BITW</c:v>
                </c:pt>
                <c:pt idx="3">
                  <c:v>BTCC</c:v>
                </c:pt>
                <c:pt idx="4">
                  <c:v>BTF</c:v>
                </c:pt>
                <c:pt idx="5">
                  <c:v>GBTC</c:v>
                </c:pt>
                <c:pt idx="6">
                  <c:v>XBTF</c:v>
                </c:pt>
              </c:strCache>
            </c:strRef>
          </c:cat>
          <c:val>
            <c:numRef>
              <c:f>'Fair (2)'!$J$28:$J$34</c:f>
              <c:numCache>
                <c:formatCode>0.00%</c:formatCode>
                <c:ptCount val="7"/>
                <c:pt idx="0">
                  <c:v>0.50746268656716398</c:v>
                </c:pt>
                <c:pt idx="1">
                  <c:v>0.57142857142857095</c:v>
                </c:pt>
                <c:pt idx="2">
                  <c:v>0.57894736842105199</c:v>
                </c:pt>
                <c:pt idx="3">
                  <c:v>0.55263157894736803</c:v>
                </c:pt>
                <c:pt idx="4">
                  <c:v>0.52941176470588203</c:v>
                </c:pt>
                <c:pt idx="5">
                  <c:v>0.55263157894736803</c:v>
                </c:pt>
                <c:pt idx="6">
                  <c:v>0.54838709677419295</c:v>
                </c:pt>
              </c:numCache>
            </c:numRef>
          </c:val>
          <c:extLst>
            <c:ext xmlns:c16="http://schemas.microsoft.com/office/drawing/2014/chart" uri="{C3380CC4-5D6E-409C-BE32-E72D297353CC}">
              <c16:uniqueId val="{00000003-F364-1048-A6DE-534282C27F2E}"/>
            </c:ext>
          </c:extLst>
        </c:ser>
        <c:ser>
          <c:idx val="4"/>
          <c:order val="4"/>
          <c:tx>
            <c:strRef>
              <c:f>'Fair (2)'!$K$27</c:f>
              <c:strCache>
                <c:ptCount val="1"/>
                <c:pt idx="0">
                  <c:v>Random</c:v>
                </c:pt>
              </c:strCache>
            </c:strRef>
          </c:tx>
          <c:spPr>
            <a:solidFill>
              <a:schemeClr val="accent5"/>
            </a:solidFill>
            <a:ln>
              <a:noFill/>
            </a:ln>
            <a:effectLst/>
          </c:spPr>
          <c:invertIfNegative val="0"/>
          <c:cat>
            <c:strRef>
              <c:f>'Fair (2)'!$F$28:$F$34</c:f>
              <c:strCache>
                <c:ptCount val="7"/>
                <c:pt idx="0">
                  <c:v>BITO</c:v>
                </c:pt>
                <c:pt idx="1">
                  <c:v>BITS</c:v>
                </c:pt>
                <c:pt idx="2">
                  <c:v>BITW</c:v>
                </c:pt>
                <c:pt idx="3">
                  <c:v>BTCC</c:v>
                </c:pt>
                <c:pt idx="4">
                  <c:v>BTF</c:v>
                </c:pt>
                <c:pt idx="5">
                  <c:v>GBTC</c:v>
                </c:pt>
                <c:pt idx="6">
                  <c:v>XBTF</c:v>
                </c:pt>
              </c:strCache>
            </c:strRef>
          </c:cat>
          <c:val>
            <c:numRef>
              <c:f>'Fair (2)'!$K$28:$K$34</c:f>
              <c:numCache>
                <c:formatCode>0.00%</c:formatCode>
                <c:ptCount val="7"/>
                <c:pt idx="0">
                  <c:v>0.54166666666666596</c:v>
                </c:pt>
                <c:pt idx="1">
                  <c:v>0.5</c:v>
                </c:pt>
                <c:pt idx="2">
                  <c:v>0.41860465116279</c:v>
                </c:pt>
                <c:pt idx="3">
                  <c:v>0.47727272727272702</c:v>
                </c:pt>
                <c:pt idx="4">
                  <c:v>0.62790697674418605</c:v>
                </c:pt>
                <c:pt idx="5">
                  <c:v>0.62790697674418605</c:v>
                </c:pt>
                <c:pt idx="6">
                  <c:v>0.57499999999999996</c:v>
                </c:pt>
              </c:numCache>
            </c:numRef>
          </c:val>
          <c:extLst>
            <c:ext xmlns:c16="http://schemas.microsoft.com/office/drawing/2014/chart" uri="{C3380CC4-5D6E-409C-BE32-E72D297353CC}">
              <c16:uniqueId val="{00000004-F364-1048-A6DE-534282C27F2E}"/>
            </c:ext>
          </c:extLst>
        </c:ser>
        <c:dLbls>
          <c:showLegendKey val="0"/>
          <c:showVal val="0"/>
          <c:showCatName val="0"/>
          <c:showSerName val="0"/>
          <c:showPercent val="0"/>
          <c:showBubbleSize val="0"/>
        </c:dLbls>
        <c:gapWidth val="219"/>
        <c:overlap val="-27"/>
        <c:axId val="201179327"/>
        <c:axId val="201189711"/>
      </c:barChart>
      <c:catAx>
        <c:axId val="20117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1189711"/>
        <c:crosses val="autoZero"/>
        <c:auto val="1"/>
        <c:lblAlgn val="ctr"/>
        <c:lblOffset val="100"/>
        <c:noMultiLvlLbl val="0"/>
      </c:catAx>
      <c:valAx>
        <c:axId val="201189711"/>
        <c:scaling>
          <c:orientation val="minMax"/>
          <c:max val="0.75000000000000011"/>
          <c:min val="0.30000000000000004"/>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1179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kern="1200" spc="0" baseline="0">
                <a:solidFill>
                  <a:srgbClr val="595959"/>
                </a:solidFill>
                <a:effectLst/>
                <a:latin typeface="Calibri" panose="020F0502020204030204" pitchFamily="34" charset="0"/>
              </a:rPr>
              <a:t>7 ETFs Precision Score in Bull Market</a:t>
            </a:r>
            <a:endParaRPr lang="en-HK">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'Bull_market (2)'!$G$27</c:f>
              <c:strCache>
                <c:ptCount val="1"/>
                <c:pt idx="0">
                  <c:v>Collective Financial Intelligence (CFI)</c:v>
                </c:pt>
              </c:strCache>
            </c:strRef>
          </c:tx>
          <c:spPr>
            <a:solidFill>
              <a:schemeClr val="accent1"/>
            </a:solidFill>
            <a:ln>
              <a:noFill/>
            </a:ln>
            <a:effectLst/>
          </c:spPr>
          <c:invertIfNegative val="0"/>
          <c:cat>
            <c:strRef>
              <c:f>'Bull_market (2)'!$F$28:$F$34</c:f>
              <c:strCache>
                <c:ptCount val="7"/>
                <c:pt idx="0">
                  <c:v>BITO</c:v>
                </c:pt>
                <c:pt idx="1">
                  <c:v>BITS</c:v>
                </c:pt>
                <c:pt idx="2">
                  <c:v>BITW</c:v>
                </c:pt>
                <c:pt idx="3">
                  <c:v>BTCC</c:v>
                </c:pt>
                <c:pt idx="4">
                  <c:v>BTF</c:v>
                </c:pt>
                <c:pt idx="5">
                  <c:v>GBTC</c:v>
                </c:pt>
                <c:pt idx="6">
                  <c:v>XBTF</c:v>
                </c:pt>
              </c:strCache>
            </c:strRef>
          </c:cat>
          <c:val>
            <c:numRef>
              <c:f>'Bull_market (2)'!$G$28:$G$34</c:f>
              <c:numCache>
                <c:formatCode>0.00%</c:formatCode>
                <c:ptCount val="7"/>
                <c:pt idx="0">
                  <c:v>0.73684210526315697</c:v>
                </c:pt>
                <c:pt idx="1">
                  <c:v>0.67307692307692302</c:v>
                </c:pt>
                <c:pt idx="2">
                  <c:v>0.51470588235294101</c:v>
                </c:pt>
                <c:pt idx="3">
                  <c:v>0.58571428571428497</c:v>
                </c:pt>
                <c:pt idx="4">
                  <c:v>0.53465346534653402</c:v>
                </c:pt>
                <c:pt idx="5">
                  <c:v>0.53448275862068895</c:v>
                </c:pt>
                <c:pt idx="6">
                  <c:v>0.5625</c:v>
                </c:pt>
              </c:numCache>
            </c:numRef>
          </c:val>
          <c:extLst>
            <c:ext xmlns:c16="http://schemas.microsoft.com/office/drawing/2014/chart" uri="{C3380CC4-5D6E-409C-BE32-E72D297353CC}">
              <c16:uniqueId val="{00000000-A05B-9643-9FB1-F2E53FE7BEC9}"/>
            </c:ext>
          </c:extLst>
        </c:ser>
        <c:ser>
          <c:idx val="1"/>
          <c:order val="1"/>
          <c:tx>
            <c:strRef>
              <c:f>'Bull_market (2)'!$H$27</c:f>
              <c:strCache>
                <c:ptCount val="1"/>
                <c:pt idx="0">
                  <c:v>News</c:v>
                </c:pt>
              </c:strCache>
            </c:strRef>
          </c:tx>
          <c:spPr>
            <a:solidFill>
              <a:schemeClr val="accent2"/>
            </a:solidFill>
            <a:ln>
              <a:noFill/>
            </a:ln>
            <a:effectLst/>
          </c:spPr>
          <c:invertIfNegative val="0"/>
          <c:cat>
            <c:strRef>
              <c:f>'Bull_market (2)'!$F$28:$F$34</c:f>
              <c:strCache>
                <c:ptCount val="7"/>
                <c:pt idx="0">
                  <c:v>BITO</c:v>
                </c:pt>
                <c:pt idx="1">
                  <c:v>BITS</c:v>
                </c:pt>
                <c:pt idx="2">
                  <c:v>BITW</c:v>
                </c:pt>
                <c:pt idx="3">
                  <c:v>BTCC</c:v>
                </c:pt>
                <c:pt idx="4">
                  <c:v>BTF</c:v>
                </c:pt>
                <c:pt idx="5">
                  <c:v>GBTC</c:v>
                </c:pt>
                <c:pt idx="6">
                  <c:v>XBTF</c:v>
                </c:pt>
              </c:strCache>
            </c:strRef>
          </c:cat>
          <c:val>
            <c:numRef>
              <c:f>'Bull_market (2)'!$H$28:$H$34</c:f>
              <c:numCache>
                <c:formatCode>0.00%</c:formatCode>
                <c:ptCount val="7"/>
                <c:pt idx="0">
                  <c:v>0.61904761904761896</c:v>
                </c:pt>
                <c:pt idx="1">
                  <c:v>0.54320987654320896</c:v>
                </c:pt>
                <c:pt idx="2">
                  <c:v>0.56716417910447703</c:v>
                </c:pt>
                <c:pt idx="3">
                  <c:v>0.52808988764044895</c:v>
                </c:pt>
                <c:pt idx="4">
                  <c:v>0.50331125827814505</c:v>
                </c:pt>
                <c:pt idx="5">
                  <c:v>0.5</c:v>
                </c:pt>
                <c:pt idx="6">
                  <c:v>0.49019607843137197</c:v>
                </c:pt>
              </c:numCache>
            </c:numRef>
          </c:val>
          <c:extLst>
            <c:ext xmlns:c16="http://schemas.microsoft.com/office/drawing/2014/chart" uri="{C3380CC4-5D6E-409C-BE32-E72D297353CC}">
              <c16:uniqueId val="{00000001-A05B-9643-9FB1-F2E53FE7BEC9}"/>
            </c:ext>
          </c:extLst>
        </c:ser>
        <c:ser>
          <c:idx val="2"/>
          <c:order val="2"/>
          <c:tx>
            <c:strRef>
              <c:f>'Bull_market (2)'!$I$27</c:f>
              <c:strCache>
                <c:ptCount val="1"/>
                <c:pt idx="0">
                  <c:v>Key Opinion Leaders</c:v>
                </c:pt>
              </c:strCache>
            </c:strRef>
          </c:tx>
          <c:spPr>
            <a:solidFill>
              <a:schemeClr val="accent3"/>
            </a:solidFill>
            <a:ln>
              <a:noFill/>
            </a:ln>
            <a:effectLst/>
          </c:spPr>
          <c:invertIfNegative val="0"/>
          <c:cat>
            <c:strRef>
              <c:f>'Bull_market (2)'!$F$28:$F$34</c:f>
              <c:strCache>
                <c:ptCount val="7"/>
                <c:pt idx="0">
                  <c:v>BITO</c:v>
                </c:pt>
                <c:pt idx="1">
                  <c:v>BITS</c:v>
                </c:pt>
                <c:pt idx="2">
                  <c:v>BITW</c:v>
                </c:pt>
                <c:pt idx="3">
                  <c:v>BTCC</c:v>
                </c:pt>
                <c:pt idx="4">
                  <c:v>BTF</c:v>
                </c:pt>
                <c:pt idx="5">
                  <c:v>GBTC</c:v>
                </c:pt>
                <c:pt idx="6">
                  <c:v>XBTF</c:v>
                </c:pt>
              </c:strCache>
            </c:strRef>
          </c:cat>
          <c:val>
            <c:numRef>
              <c:f>'Bull_market (2)'!$I$28:$I$34</c:f>
              <c:numCache>
                <c:formatCode>0.00%</c:formatCode>
                <c:ptCount val="7"/>
                <c:pt idx="0">
                  <c:v>0.67346938775510201</c:v>
                </c:pt>
                <c:pt idx="1">
                  <c:v>0.52173913043478204</c:v>
                </c:pt>
                <c:pt idx="2">
                  <c:v>0.53465346534653402</c:v>
                </c:pt>
                <c:pt idx="3">
                  <c:v>0.55670103092783496</c:v>
                </c:pt>
                <c:pt idx="4">
                  <c:v>0.52173913043478204</c:v>
                </c:pt>
                <c:pt idx="5">
                  <c:v>0.52083333333333304</c:v>
                </c:pt>
                <c:pt idx="6">
                  <c:v>0.52941176470588203</c:v>
                </c:pt>
              </c:numCache>
            </c:numRef>
          </c:val>
          <c:extLst>
            <c:ext xmlns:c16="http://schemas.microsoft.com/office/drawing/2014/chart" uri="{C3380CC4-5D6E-409C-BE32-E72D297353CC}">
              <c16:uniqueId val="{00000002-A05B-9643-9FB1-F2E53FE7BEC9}"/>
            </c:ext>
          </c:extLst>
        </c:ser>
        <c:ser>
          <c:idx val="3"/>
          <c:order val="3"/>
          <c:tx>
            <c:strRef>
              <c:f>'Bull_market (2)'!$J$27</c:f>
              <c:strCache>
                <c:ptCount val="1"/>
                <c:pt idx="0">
                  <c:v>Futures Contract</c:v>
                </c:pt>
              </c:strCache>
            </c:strRef>
          </c:tx>
          <c:spPr>
            <a:solidFill>
              <a:schemeClr val="accent4"/>
            </a:solidFill>
            <a:ln>
              <a:noFill/>
            </a:ln>
            <a:effectLst/>
          </c:spPr>
          <c:invertIfNegative val="0"/>
          <c:cat>
            <c:strRef>
              <c:f>'Bull_market (2)'!$F$28:$F$34</c:f>
              <c:strCache>
                <c:ptCount val="7"/>
                <c:pt idx="0">
                  <c:v>BITO</c:v>
                </c:pt>
                <c:pt idx="1">
                  <c:v>BITS</c:v>
                </c:pt>
                <c:pt idx="2">
                  <c:v>BITW</c:v>
                </c:pt>
                <c:pt idx="3">
                  <c:v>BTCC</c:v>
                </c:pt>
                <c:pt idx="4">
                  <c:v>BTF</c:v>
                </c:pt>
                <c:pt idx="5">
                  <c:v>GBTC</c:v>
                </c:pt>
                <c:pt idx="6">
                  <c:v>XBTF</c:v>
                </c:pt>
              </c:strCache>
            </c:strRef>
          </c:cat>
          <c:val>
            <c:numRef>
              <c:f>'Bull_market (2)'!$J$28:$J$34</c:f>
              <c:numCache>
                <c:formatCode>0.00%</c:formatCode>
                <c:ptCount val="7"/>
                <c:pt idx="0">
                  <c:v>0.506607929515418</c:v>
                </c:pt>
                <c:pt idx="1">
                  <c:v>0.56923076923076898</c:v>
                </c:pt>
                <c:pt idx="2">
                  <c:v>0.55172413793103403</c:v>
                </c:pt>
                <c:pt idx="3">
                  <c:v>0.54022988505747105</c:v>
                </c:pt>
                <c:pt idx="4">
                  <c:v>0.5</c:v>
                </c:pt>
                <c:pt idx="5">
                  <c:v>0.50574712643678099</c:v>
                </c:pt>
                <c:pt idx="6">
                  <c:v>0.49333333333333301</c:v>
                </c:pt>
              </c:numCache>
            </c:numRef>
          </c:val>
          <c:extLst>
            <c:ext xmlns:c16="http://schemas.microsoft.com/office/drawing/2014/chart" uri="{C3380CC4-5D6E-409C-BE32-E72D297353CC}">
              <c16:uniqueId val="{00000003-A05B-9643-9FB1-F2E53FE7BEC9}"/>
            </c:ext>
          </c:extLst>
        </c:ser>
        <c:ser>
          <c:idx val="4"/>
          <c:order val="4"/>
          <c:tx>
            <c:strRef>
              <c:f>'Bull_market (2)'!$K$27</c:f>
              <c:strCache>
                <c:ptCount val="1"/>
                <c:pt idx="0">
                  <c:v>Random</c:v>
                </c:pt>
              </c:strCache>
            </c:strRef>
          </c:tx>
          <c:spPr>
            <a:solidFill>
              <a:schemeClr val="accent5"/>
            </a:solidFill>
            <a:ln>
              <a:noFill/>
            </a:ln>
            <a:effectLst/>
          </c:spPr>
          <c:invertIfNegative val="0"/>
          <c:cat>
            <c:strRef>
              <c:f>'Bull_market (2)'!$F$28:$F$34</c:f>
              <c:strCache>
                <c:ptCount val="7"/>
                <c:pt idx="0">
                  <c:v>BITO</c:v>
                </c:pt>
                <c:pt idx="1">
                  <c:v>BITS</c:v>
                </c:pt>
                <c:pt idx="2">
                  <c:v>BITW</c:v>
                </c:pt>
                <c:pt idx="3">
                  <c:v>BTCC</c:v>
                </c:pt>
                <c:pt idx="4">
                  <c:v>BTF</c:v>
                </c:pt>
                <c:pt idx="5">
                  <c:v>GBTC</c:v>
                </c:pt>
                <c:pt idx="6">
                  <c:v>XBTF</c:v>
                </c:pt>
              </c:strCache>
            </c:strRef>
          </c:cat>
          <c:val>
            <c:numRef>
              <c:f>'Bull_market (2)'!$K$28:$K$34</c:f>
              <c:numCache>
                <c:formatCode>0.00%</c:formatCode>
                <c:ptCount val="7"/>
                <c:pt idx="0">
                  <c:v>0.44886363636363602</c:v>
                </c:pt>
                <c:pt idx="1">
                  <c:v>0.46938775510204001</c:v>
                </c:pt>
                <c:pt idx="2">
                  <c:v>0.462686567164179</c:v>
                </c:pt>
                <c:pt idx="3">
                  <c:v>0.45714285714285702</c:v>
                </c:pt>
                <c:pt idx="4">
                  <c:v>0.48749999999999999</c:v>
                </c:pt>
                <c:pt idx="5">
                  <c:v>0.48749999999999999</c:v>
                </c:pt>
                <c:pt idx="6">
                  <c:v>0.42857142857142799</c:v>
                </c:pt>
              </c:numCache>
            </c:numRef>
          </c:val>
          <c:extLst>
            <c:ext xmlns:c16="http://schemas.microsoft.com/office/drawing/2014/chart" uri="{C3380CC4-5D6E-409C-BE32-E72D297353CC}">
              <c16:uniqueId val="{00000004-A05B-9643-9FB1-F2E53FE7BEC9}"/>
            </c:ext>
          </c:extLst>
        </c:ser>
        <c:dLbls>
          <c:showLegendKey val="0"/>
          <c:showVal val="0"/>
          <c:showCatName val="0"/>
          <c:showSerName val="0"/>
          <c:showPercent val="0"/>
          <c:showBubbleSize val="0"/>
        </c:dLbls>
        <c:gapWidth val="219"/>
        <c:overlap val="-27"/>
        <c:axId val="200860975"/>
        <c:axId val="200861375"/>
      </c:barChart>
      <c:catAx>
        <c:axId val="200860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0861375"/>
        <c:crosses val="autoZero"/>
        <c:auto val="1"/>
        <c:lblAlgn val="ctr"/>
        <c:lblOffset val="100"/>
        <c:noMultiLvlLbl val="0"/>
      </c:catAx>
      <c:valAx>
        <c:axId val="200861375"/>
        <c:scaling>
          <c:orientation val="minMax"/>
          <c:max val="0.75000000000000011"/>
          <c:min val="0.30000000000000004"/>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0860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kern="1200" spc="0" baseline="0" dirty="0">
                <a:solidFill>
                  <a:srgbClr val="595959"/>
                </a:solidFill>
                <a:effectLst/>
                <a:latin typeface="Calibri" panose="020F0502020204030204" pitchFamily="34" charset="0"/>
              </a:rPr>
              <a:t>7 ETFs Returns Percentage in Bear Market</a:t>
            </a:r>
            <a:endParaRPr lang="en-HK" dirty="0">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'Bear_market (2)'!$G$37</c:f>
              <c:strCache>
                <c:ptCount val="1"/>
                <c:pt idx="0">
                  <c:v>Collective Financial Intelligence (CFI)</c:v>
                </c:pt>
              </c:strCache>
            </c:strRef>
          </c:tx>
          <c:spPr>
            <a:solidFill>
              <a:schemeClr val="accent1"/>
            </a:solidFill>
            <a:ln>
              <a:noFill/>
            </a:ln>
            <a:effectLst/>
          </c:spPr>
          <c:invertIfNegative val="0"/>
          <c:cat>
            <c:strRef>
              <c:f>'Bear_market (2)'!$F$38:$F$44</c:f>
              <c:strCache>
                <c:ptCount val="7"/>
                <c:pt idx="0">
                  <c:v>BITO</c:v>
                </c:pt>
                <c:pt idx="1">
                  <c:v>BITS</c:v>
                </c:pt>
                <c:pt idx="2">
                  <c:v>BITW</c:v>
                </c:pt>
                <c:pt idx="3">
                  <c:v>BTCC</c:v>
                </c:pt>
                <c:pt idx="4">
                  <c:v>BTF</c:v>
                </c:pt>
                <c:pt idx="5">
                  <c:v>GBTC</c:v>
                </c:pt>
                <c:pt idx="6">
                  <c:v>XBTF</c:v>
                </c:pt>
              </c:strCache>
            </c:strRef>
          </c:cat>
          <c:val>
            <c:numRef>
              <c:f>'Bear_market (2)'!$G$38:$G$44</c:f>
              <c:numCache>
                <c:formatCode>0.00%</c:formatCode>
                <c:ptCount val="7"/>
                <c:pt idx="0">
                  <c:v>-9.6404993483352394E-2</c:v>
                </c:pt>
                <c:pt idx="1">
                  <c:v>-0.21807468120665099</c:v>
                </c:pt>
                <c:pt idx="2">
                  <c:v>-0.163528714818339</c:v>
                </c:pt>
                <c:pt idx="3">
                  <c:v>-3.2884052050142797E-2</c:v>
                </c:pt>
                <c:pt idx="4">
                  <c:v>-0.15064472701017201</c:v>
                </c:pt>
                <c:pt idx="5">
                  <c:v>2.46369603205377E-2</c:v>
                </c:pt>
                <c:pt idx="6">
                  <c:v>-0.118264840780661</c:v>
                </c:pt>
              </c:numCache>
            </c:numRef>
          </c:val>
          <c:extLst>
            <c:ext xmlns:c16="http://schemas.microsoft.com/office/drawing/2014/chart" uri="{C3380CC4-5D6E-409C-BE32-E72D297353CC}">
              <c16:uniqueId val="{00000000-3EF9-9649-BB28-278B6F311874}"/>
            </c:ext>
          </c:extLst>
        </c:ser>
        <c:ser>
          <c:idx val="1"/>
          <c:order val="1"/>
          <c:tx>
            <c:strRef>
              <c:f>'Bear_market (2)'!$H$37</c:f>
              <c:strCache>
                <c:ptCount val="1"/>
                <c:pt idx="0">
                  <c:v>News</c:v>
                </c:pt>
              </c:strCache>
            </c:strRef>
          </c:tx>
          <c:spPr>
            <a:solidFill>
              <a:schemeClr val="accent2"/>
            </a:solidFill>
            <a:ln>
              <a:noFill/>
            </a:ln>
            <a:effectLst/>
          </c:spPr>
          <c:invertIfNegative val="0"/>
          <c:cat>
            <c:strRef>
              <c:f>'Bear_market (2)'!$F$38:$F$44</c:f>
              <c:strCache>
                <c:ptCount val="7"/>
                <c:pt idx="0">
                  <c:v>BITO</c:v>
                </c:pt>
                <c:pt idx="1">
                  <c:v>BITS</c:v>
                </c:pt>
                <c:pt idx="2">
                  <c:v>BITW</c:v>
                </c:pt>
                <c:pt idx="3">
                  <c:v>BTCC</c:v>
                </c:pt>
                <c:pt idx="4">
                  <c:v>BTF</c:v>
                </c:pt>
                <c:pt idx="5">
                  <c:v>GBTC</c:v>
                </c:pt>
                <c:pt idx="6">
                  <c:v>XBTF</c:v>
                </c:pt>
              </c:strCache>
            </c:strRef>
          </c:cat>
          <c:val>
            <c:numRef>
              <c:f>'Bear_market (2)'!$H$38:$H$44</c:f>
              <c:numCache>
                <c:formatCode>0.00%</c:formatCode>
                <c:ptCount val="7"/>
                <c:pt idx="0">
                  <c:v>-0.107057796656439</c:v>
                </c:pt>
                <c:pt idx="1">
                  <c:v>-8.7333687075003996E-2</c:v>
                </c:pt>
                <c:pt idx="2">
                  <c:v>-0.45289795403826699</c:v>
                </c:pt>
                <c:pt idx="3">
                  <c:v>-0.32414308737514802</c:v>
                </c:pt>
                <c:pt idx="4">
                  <c:v>-0.25555813519878201</c:v>
                </c:pt>
                <c:pt idx="5">
                  <c:v>-0.43239184456851798</c:v>
                </c:pt>
                <c:pt idx="6">
                  <c:v>-0.33499157537709401</c:v>
                </c:pt>
              </c:numCache>
            </c:numRef>
          </c:val>
          <c:extLst>
            <c:ext xmlns:c16="http://schemas.microsoft.com/office/drawing/2014/chart" uri="{C3380CC4-5D6E-409C-BE32-E72D297353CC}">
              <c16:uniqueId val="{00000001-3EF9-9649-BB28-278B6F311874}"/>
            </c:ext>
          </c:extLst>
        </c:ser>
        <c:ser>
          <c:idx val="2"/>
          <c:order val="2"/>
          <c:tx>
            <c:strRef>
              <c:f>'Bear_market (2)'!$I$37</c:f>
              <c:strCache>
                <c:ptCount val="1"/>
                <c:pt idx="0">
                  <c:v>Key Opinion Leaders</c:v>
                </c:pt>
              </c:strCache>
            </c:strRef>
          </c:tx>
          <c:spPr>
            <a:solidFill>
              <a:schemeClr val="accent3"/>
            </a:solidFill>
            <a:ln>
              <a:noFill/>
            </a:ln>
            <a:effectLst/>
          </c:spPr>
          <c:invertIfNegative val="0"/>
          <c:cat>
            <c:strRef>
              <c:f>'Bear_market (2)'!$F$38:$F$44</c:f>
              <c:strCache>
                <c:ptCount val="7"/>
                <c:pt idx="0">
                  <c:v>BITO</c:v>
                </c:pt>
                <c:pt idx="1">
                  <c:v>BITS</c:v>
                </c:pt>
                <c:pt idx="2">
                  <c:v>BITW</c:v>
                </c:pt>
                <c:pt idx="3">
                  <c:v>BTCC</c:v>
                </c:pt>
                <c:pt idx="4">
                  <c:v>BTF</c:v>
                </c:pt>
                <c:pt idx="5">
                  <c:v>GBTC</c:v>
                </c:pt>
                <c:pt idx="6">
                  <c:v>XBTF</c:v>
                </c:pt>
              </c:strCache>
            </c:strRef>
          </c:cat>
          <c:val>
            <c:numRef>
              <c:f>'Bear_market (2)'!$I$38:$I$44</c:f>
              <c:numCache>
                <c:formatCode>0.00%</c:formatCode>
                <c:ptCount val="7"/>
                <c:pt idx="0">
                  <c:v>1.29702896791763E-2</c:v>
                </c:pt>
                <c:pt idx="1">
                  <c:v>-0.31237854020877798</c:v>
                </c:pt>
                <c:pt idx="2">
                  <c:v>-0.375140468712231</c:v>
                </c:pt>
                <c:pt idx="3">
                  <c:v>-0.24678731553299799</c:v>
                </c:pt>
                <c:pt idx="4">
                  <c:v>-0.12980195132197</c:v>
                </c:pt>
                <c:pt idx="5">
                  <c:v>-0.242433619804579</c:v>
                </c:pt>
                <c:pt idx="6">
                  <c:v>-0.104834463622012</c:v>
                </c:pt>
              </c:numCache>
            </c:numRef>
          </c:val>
          <c:extLst>
            <c:ext xmlns:c16="http://schemas.microsoft.com/office/drawing/2014/chart" uri="{C3380CC4-5D6E-409C-BE32-E72D297353CC}">
              <c16:uniqueId val="{00000002-3EF9-9649-BB28-278B6F311874}"/>
            </c:ext>
          </c:extLst>
        </c:ser>
        <c:ser>
          <c:idx val="3"/>
          <c:order val="3"/>
          <c:tx>
            <c:strRef>
              <c:f>'Bear_market (2)'!$J$37</c:f>
              <c:strCache>
                <c:ptCount val="1"/>
                <c:pt idx="0">
                  <c:v>Futures Contract</c:v>
                </c:pt>
              </c:strCache>
            </c:strRef>
          </c:tx>
          <c:spPr>
            <a:solidFill>
              <a:schemeClr val="accent4"/>
            </a:solidFill>
            <a:ln>
              <a:noFill/>
            </a:ln>
            <a:effectLst/>
          </c:spPr>
          <c:invertIfNegative val="0"/>
          <c:cat>
            <c:strRef>
              <c:f>'Bear_market (2)'!$F$38:$F$44</c:f>
              <c:strCache>
                <c:ptCount val="7"/>
                <c:pt idx="0">
                  <c:v>BITO</c:v>
                </c:pt>
                <c:pt idx="1">
                  <c:v>BITS</c:v>
                </c:pt>
                <c:pt idx="2">
                  <c:v>BITW</c:v>
                </c:pt>
                <c:pt idx="3">
                  <c:v>BTCC</c:v>
                </c:pt>
                <c:pt idx="4">
                  <c:v>BTF</c:v>
                </c:pt>
                <c:pt idx="5">
                  <c:v>GBTC</c:v>
                </c:pt>
                <c:pt idx="6">
                  <c:v>XBTF</c:v>
                </c:pt>
              </c:strCache>
            </c:strRef>
          </c:cat>
          <c:val>
            <c:numRef>
              <c:f>'Bear_market (2)'!$J$38:$J$44</c:f>
              <c:numCache>
                <c:formatCode>0.00%</c:formatCode>
                <c:ptCount val="7"/>
                <c:pt idx="0">
                  <c:v>-0.16297182673980601</c:v>
                </c:pt>
                <c:pt idx="1">
                  <c:v>-0.246613753186637</c:v>
                </c:pt>
                <c:pt idx="2">
                  <c:v>-0.27019688587867202</c:v>
                </c:pt>
                <c:pt idx="3">
                  <c:v>-3.4281688147114603E-2</c:v>
                </c:pt>
                <c:pt idx="4">
                  <c:v>-0.17983102647348001</c:v>
                </c:pt>
                <c:pt idx="5">
                  <c:v>-7.1157254975628595E-2</c:v>
                </c:pt>
                <c:pt idx="6">
                  <c:v>-9.7197412918453296E-2</c:v>
                </c:pt>
              </c:numCache>
            </c:numRef>
          </c:val>
          <c:extLst>
            <c:ext xmlns:c16="http://schemas.microsoft.com/office/drawing/2014/chart" uri="{C3380CC4-5D6E-409C-BE32-E72D297353CC}">
              <c16:uniqueId val="{00000003-3EF9-9649-BB28-278B6F311874}"/>
            </c:ext>
          </c:extLst>
        </c:ser>
        <c:ser>
          <c:idx val="4"/>
          <c:order val="4"/>
          <c:tx>
            <c:strRef>
              <c:f>'Bear_market (2)'!$K$37</c:f>
              <c:strCache>
                <c:ptCount val="1"/>
                <c:pt idx="0">
                  <c:v>Random</c:v>
                </c:pt>
              </c:strCache>
            </c:strRef>
          </c:tx>
          <c:spPr>
            <a:solidFill>
              <a:schemeClr val="accent5"/>
            </a:solidFill>
            <a:ln>
              <a:noFill/>
            </a:ln>
            <a:effectLst/>
          </c:spPr>
          <c:invertIfNegative val="0"/>
          <c:cat>
            <c:strRef>
              <c:f>'Bear_market (2)'!$F$38:$F$44</c:f>
              <c:strCache>
                <c:ptCount val="7"/>
                <c:pt idx="0">
                  <c:v>BITO</c:v>
                </c:pt>
                <c:pt idx="1">
                  <c:v>BITS</c:v>
                </c:pt>
                <c:pt idx="2">
                  <c:v>BITW</c:v>
                </c:pt>
                <c:pt idx="3">
                  <c:v>BTCC</c:v>
                </c:pt>
                <c:pt idx="4">
                  <c:v>BTF</c:v>
                </c:pt>
                <c:pt idx="5">
                  <c:v>GBTC</c:v>
                </c:pt>
                <c:pt idx="6">
                  <c:v>XBTF</c:v>
                </c:pt>
              </c:strCache>
            </c:strRef>
          </c:cat>
          <c:val>
            <c:numRef>
              <c:f>'Bear_market (2)'!$K$38:$K$44</c:f>
              <c:numCache>
                <c:formatCode>0.00%</c:formatCode>
                <c:ptCount val="7"/>
                <c:pt idx="0">
                  <c:v>-0.223262378138674</c:v>
                </c:pt>
                <c:pt idx="1">
                  <c:v>-0.35786592147033902</c:v>
                </c:pt>
                <c:pt idx="2">
                  <c:v>-0.120780805313524</c:v>
                </c:pt>
                <c:pt idx="3">
                  <c:v>-0.22983700612226701</c:v>
                </c:pt>
                <c:pt idx="4">
                  <c:v>-0.322407479291132</c:v>
                </c:pt>
                <c:pt idx="5">
                  <c:v>-0.21720240183411699</c:v>
                </c:pt>
                <c:pt idx="6">
                  <c:v>-0.26974064029054001</c:v>
                </c:pt>
              </c:numCache>
            </c:numRef>
          </c:val>
          <c:extLst>
            <c:ext xmlns:c16="http://schemas.microsoft.com/office/drawing/2014/chart" uri="{C3380CC4-5D6E-409C-BE32-E72D297353CC}">
              <c16:uniqueId val="{00000004-3EF9-9649-BB28-278B6F311874}"/>
            </c:ext>
          </c:extLst>
        </c:ser>
        <c:ser>
          <c:idx val="5"/>
          <c:order val="5"/>
          <c:tx>
            <c:strRef>
              <c:f>'Bear_market (2)'!$L$37</c:f>
              <c:strCache>
                <c:ptCount val="1"/>
                <c:pt idx="0">
                  <c:v>Holds</c:v>
                </c:pt>
              </c:strCache>
            </c:strRef>
          </c:tx>
          <c:spPr>
            <a:solidFill>
              <a:schemeClr val="accent6"/>
            </a:solidFill>
            <a:ln>
              <a:noFill/>
            </a:ln>
            <a:effectLst/>
          </c:spPr>
          <c:invertIfNegative val="0"/>
          <c:cat>
            <c:strRef>
              <c:f>'Bear_market (2)'!$F$38:$F$44</c:f>
              <c:strCache>
                <c:ptCount val="7"/>
                <c:pt idx="0">
                  <c:v>BITO</c:v>
                </c:pt>
                <c:pt idx="1">
                  <c:v>BITS</c:v>
                </c:pt>
                <c:pt idx="2">
                  <c:v>BITW</c:v>
                </c:pt>
                <c:pt idx="3">
                  <c:v>BTCC</c:v>
                </c:pt>
                <c:pt idx="4">
                  <c:v>BTF</c:v>
                </c:pt>
                <c:pt idx="5">
                  <c:v>GBTC</c:v>
                </c:pt>
                <c:pt idx="6">
                  <c:v>XBTF</c:v>
                </c:pt>
              </c:strCache>
            </c:strRef>
          </c:cat>
          <c:val>
            <c:numRef>
              <c:f>'Bear_market (2)'!$L$38:$L$44</c:f>
              <c:numCache>
                <c:formatCode>0.00%</c:formatCode>
                <c:ptCount val="7"/>
                <c:pt idx="0">
                  <c:v>-0.25166389351081497</c:v>
                </c:pt>
                <c:pt idx="1">
                  <c:v>-0.226583333333333</c:v>
                </c:pt>
                <c:pt idx="2">
                  <c:v>-0.426042983565107</c:v>
                </c:pt>
                <c:pt idx="3">
                  <c:v>-0.26381215469613201</c:v>
                </c:pt>
                <c:pt idx="4">
                  <c:v>-0.24747814391392001</c:v>
                </c:pt>
                <c:pt idx="5">
                  <c:v>-0.32285502958579798</c:v>
                </c:pt>
                <c:pt idx="6">
                  <c:v>-0.266512035679213</c:v>
                </c:pt>
              </c:numCache>
            </c:numRef>
          </c:val>
          <c:extLst>
            <c:ext xmlns:c16="http://schemas.microsoft.com/office/drawing/2014/chart" uri="{C3380CC4-5D6E-409C-BE32-E72D297353CC}">
              <c16:uniqueId val="{00000005-3EF9-9649-BB28-278B6F311874}"/>
            </c:ext>
          </c:extLst>
        </c:ser>
        <c:dLbls>
          <c:showLegendKey val="0"/>
          <c:showVal val="0"/>
          <c:showCatName val="0"/>
          <c:showSerName val="0"/>
          <c:showPercent val="0"/>
          <c:showBubbleSize val="0"/>
        </c:dLbls>
        <c:gapWidth val="219"/>
        <c:overlap val="-27"/>
        <c:axId val="595580111"/>
        <c:axId val="193215743"/>
      </c:barChart>
      <c:catAx>
        <c:axId val="59558011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93215743"/>
        <c:crosses val="autoZero"/>
        <c:auto val="1"/>
        <c:lblAlgn val="ctr"/>
        <c:lblOffset val="100"/>
        <c:noMultiLvlLbl val="0"/>
      </c:catAx>
      <c:valAx>
        <c:axId val="19321574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595580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kern="1200" spc="0" baseline="0">
                <a:solidFill>
                  <a:srgbClr val="595959"/>
                </a:solidFill>
                <a:effectLst/>
                <a:latin typeface="Calibri" panose="020F0502020204030204" pitchFamily="34" charset="0"/>
              </a:rPr>
              <a:t>7 ETFs Returns Percentage in Rise and Fall period</a:t>
            </a:r>
            <a:endParaRPr lang="en-HK">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'Fair (2)'!$G$36</c:f>
              <c:strCache>
                <c:ptCount val="1"/>
                <c:pt idx="0">
                  <c:v>Collective Financial Intelligence (CFI)</c:v>
                </c:pt>
              </c:strCache>
            </c:strRef>
          </c:tx>
          <c:spPr>
            <a:solidFill>
              <a:schemeClr val="accent1"/>
            </a:solidFill>
            <a:ln>
              <a:noFill/>
            </a:ln>
            <a:effectLst/>
          </c:spPr>
          <c:invertIfNegative val="0"/>
          <c:cat>
            <c:strRef>
              <c:f>'Fair (2)'!$F$37:$F$43</c:f>
              <c:strCache>
                <c:ptCount val="7"/>
                <c:pt idx="0">
                  <c:v>BITO</c:v>
                </c:pt>
                <c:pt idx="1">
                  <c:v>BITS</c:v>
                </c:pt>
                <c:pt idx="2">
                  <c:v>BITW</c:v>
                </c:pt>
                <c:pt idx="3">
                  <c:v>BTCC</c:v>
                </c:pt>
                <c:pt idx="4">
                  <c:v>BTF</c:v>
                </c:pt>
                <c:pt idx="5">
                  <c:v>GBTC</c:v>
                </c:pt>
                <c:pt idx="6">
                  <c:v>XBTF</c:v>
                </c:pt>
              </c:strCache>
            </c:strRef>
          </c:cat>
          <c:val>
            <c:numRef>
              <c:f>'Fair (2)'!$G$37:$G$43</c:f>
              <c:numCache>
                <c:formatCode>0.00%</c:formatCode>
                <c:ptCount val="7"/>
                <c:pt idx="0">
                  <c:v>3.4892828944161201E-2</c:v>
                </c:pt>
                <c:pt idx="1">
                  <c:v>-1.27453737842663E-2</c:v>
                </c:pt>
                <c:pt idx="2">
                  <c:v>7.0613491057439304E-2</c:v>
                </c:pt>
                <c:pt idx="3">
                  <c:v>-1.70166866546945E-2</c:v>
                </c:pt>
                <c:pt idx="4">
                  <c:v>-4.4471699777295398E-2</c:v>
                </c:pt>
                <c:pt idx="5">
                  <c:v>-0.105109328282828</c:v>
                </c:pt>
                <c:pt idx="6">
                  <c:v>-0.102276696538202</c:v>
                </c:pt>
              </c:numCache>
            </c:numRef>
          </c:val>
          <c:extLst>
            <c:ext xmlns:c16="http://schemas.microsoft.com/office/drawing/2014/chart" uri="{C3380CC4-5D6E-409C-BE32-E72D297353CC}">
              <c16:uniqueId val="{00000000-EB7F-DF4A-8DB3-C8E3B84145B0}"/>
            </c:ext>
          </c:extLst>
        </c:ser>
        <c:ser>
          <c:idx val="1"/>
          <c:order val="1"/>
          <c:tx>
            <c:strRef>
              <c:f>'Fair (2)'!$H$36</c:f>
              <c:strCache>
                <c:ptCount val="1"/>
                <c:pt idx="0">
                  <c:v>News</c:v>
                </c:pt>
              </c:strCache>
            </c:strRef>
          </c:tx>
          <c:spPr>
            <a:solidFill>
              <a:schemeClr val="accent2"/>
            </a:solidFill>
            <a:ln>
              <a:noFill/>
            </a:ln>
            <a:effectLst/>
          </c:spPr>
          <c:invertIfNegative val="0"/>
          <c:cat>
            <c:strRef>
              <c:f>'Fair (2)'!$F$37:$F$43</c:f>
              <c:strCache>
                <c:ptCount val="7"/>
                <c:pt idx="0">
                  <c:v>BITO</c:v>
                </c:pt>
                <c:pt idx="1">
                  <c:v>BITS</c:v>
                </c:pt>
                <c:pt idx="2">
                  <c:v>BITW</c:v>
                </c:pt>
                <c:pt idx="3">
                  <c:v>BTCC</c:v>
                </c:pt>
                <c:pt idx="4">
                  <c:v>BTF</c:v>
                </c:pt>
                <c:pt idx="5">
                  <c:v>GBTC</c:v>
                </c:pt>
                <c:pt idx="6">
                  <c:v>XBTF</c:v>
                </c:pt>
              </c:strCache>
            </c:strRef>
          </c:cat>
          <c:val>
            <c:numRef>
              <c:f>'Fair (2)'!$H$37:$H$43</c:f>
              <c:numCache>
                <c:formatCode>0.00%</c:formatCode>
                <c:ptCount val="7"/>
                <c:pt idx="0">
                  <c:v>3.4892828944161201E-2</c:v>
                </c:pt>
                <c:pt idx="1">
                  <c:v>-3.8053435720173001E-2</c:v>
                </c:pt>
                <c:pt idx="2">
                  <c:v>-0.14795773827429701</c:v>
                </c:pt>
                <c:pt idx="3">
                  <c:v>1.6625010284294101E-2</c:v>
                </c:pt>
                <c:pt idx="4">
                  <c:v>-4.4471699777295398E-2</c:v>
                </c:pt>
                <c:pt idx="5">
                  <c:v>-0.105109328282828</c:v>
                </c:pt>
                <c:pt idx="6">
                  <c:v>-9.3895324340493594E-2</c:v>
                </c:pt>
              </c:numCache>
            </c:numRef>
          </c:val>
          <c:extLst>
            <c:ext xmlns:c16="http://schemas.microsoft.com/office/drawing/2014/chart" uri="{C3380CC4-5D6E-409C-BE32-E72D297353CC}">
              <c16:uniqueId val="{00000001-EB7F-DF4A-8DB3-C8E3B84145B0}"/>
            </c:ext>
          </c:extLst>
        </c:ser>
        <c:ser>
          <c:idx val="2"/>
          <c:order val="2"/>
          <c:tx>
            <c:strRef>
              <c:f>'Fair (2)'!$I$36</c:f>
              <c:strCache>
                <c:ptCount val="1"/>
                <c:pt idx="0">
                  <c:v>Key Opinion Leaders</c:v>
                </c:pt>
              </c:strCache>
            </c:strRef>
          </c:tx>
          <c:spPr>
            <a:solidFill>
              <a:schemeClr val="accent3"/>
            </a:solidFill>
            <a:ln>
              <a:noFill/>
            </a:ln>
            <a:effectLst/>
          </c:spPr>
          <c:invertIfNegative val="0"/>
          <c:cat>
            <c:strRef>
              <c:f>'Fair (2)'!$F$37:$F$43</c:f>
              <c:strCache>
                <c:ptCount val="7"/>
                <c:pt idx="0">
                  <c:v>BITO</c:v>
                </c:pt>
                <c:pt idx="1">
                  <c:v>BITS</c:v>
                </c:pt>
                <c:pt idx="2">
                  <c:v>BITW</c:v>
                </c:pt>
                <c:pt idx="3">
                  <c:v>BTCC</c:v>
                </c:pt>
                <c:pt idx="4">
                  <c:v>BTF</c:v>
                </c:pt>
                <c:pt idx="5">
                  <c:v>GBTC</c:v>
                </c:pt>
                <c:pt idx="6">
                  <c:v>XBTF</c:v>
                </c:pt>
              </c:strCache>
            </c:strRef>
          </c:cat>
          <c:val>
            <c:numRef>
              <c:f>'Fair (2)'!$I$37:$I$43</c:f>
              <c:numCache>
                <c:formatCode>0.00%</c:formatCode>
                <c:ptCount val="7"/>
                <c:pt idx="0">
                  <c:v>2.0616438029181901E-2</c:v>
                </c:pt>
                <c:pt idx="1">
                  <c:v>-1.27453737842663E-2</c:v>
                </c:pt>
                <c:pt idx="2">
                  <c:v>-8.9677209437964006E-2</c:v>
                </c:pt>
                <c:pt idx="3">
                  <c:v>1.4430197343117899E-2</c:v>
                </c:pt>
                <c:pt idx="4">
                  <c:v>6.1666421914585896E-4</c:v>
                </c:pt>
                <c:pt idx="5">
                  <c:v>-1.24222169153002E-2</c:v>
                </c:pt>
                <c:pt idx="6">
                  <c:v>-7.9913747890972595E-2</c:v>
                </c:pt>
              </c:numCache>
            </c:numRef>
          </c:val>
          <c:extLst>
            <c:ext xmlns:c16="http://schemas.microsoft.com/office/drawing/2014/chart" uri="{C3380CC4-5D6E-409C-BE32-E72D297353CC}">
              <c16:uniqueId val="{00000002-EB7F-DF4A-8DB3-C8E3B84145B0}"/>
            </c:ext>
          </c:extLst>
        </c:ser>
        <c:ser>
          <c:idx val="3"/>
          <c:order val="3"/>
          <c:tx>
            <c:strRef>
              <c:f>'Fair (2)'!$J$36</c:f>
              <c:strCache>
                <c:ptCount val="1"/>
                <c:pt idx="0">
                  <c:v>Futures Contract</c:v>
                </c:pt>
              </c:strCache>
            </c:strRef>
          </c:tx>
          <c:spPr>
            <a:solidFill>
              <a:schemeClr val="accent4"/>
            </a:solidFill>
            <a:ln>
              <a:noFill/>
            </a:ln>
            <a:effectLst/>
          </c:spPr>
          <c:invertIfNegative val="0"/>
          <c:cat>
            <c:strRef>
              <c:f>'Fair (2)'!$F$37:$F$43</c:f>
              <c:strCache>
                <c:ptCount val="7"/>
                <c:pt idx="0">
                  <c:v>BITO</c:v>
                </c:pt>
                <c:pt idx="1">
                  <c:v>BITS</c:v>
                </c:pt>
                <c:pt idx="2">
                  <c:v>BITW</c:v>
                </c:pt>
                <c:pt idx="3">
                  <c:v>BTCC</c:v>
                </c:pt>
                <c:pt idx="4">
                  <c:v>BTF</c:v>
                </c:pt>
                <c:pt idx="5">
                  <c:v>GBTC</c:v>
                </c:pt>
                <c:pt idx="6">
                  <c:v>XBTF</c:v>
                </c:pt>
              </c:strCache>
            </c:strRef>
          </c:cat>
          <c:val>
            <c:numRef>
              <c:f>'Fair (2)'!$J$37:$J$43</c:f>
              <c:numCache>
                <c:formatCode>0.00%</c:formatCode>
                <c:ptCount val="7"/>
                <c:pt idx="0">
                  <c:v>-3.4602173382695001E-2</c:v>
                </c:pt>
                <c:pt idx="1">
                  <c:v>-5.2883545051331103E-2</c:v>
                </c:pt>
                <c:pt idx="2">
                  <c:v>0.138289048121324</c:v>
                </c:pt>
                <c:pt idx="3">
                  <c:v>-7.1808211753852502E-4</c:v>
                </c:pt>
                <c:pt idx="4">
                  <c:v>-1.97384817003576E-2</c:v>
                </c:pt>
                <c:pt idx="5">
                  <c:v>-3.18207824584976E-2</c:v>
                </c:pt>
                <c:pt idx="6">
                  <c:v>-0.137383093666332</c:v>
                </c:pt>
              </c:numCache>
            </c:numRef>
          </c:val>
          <c:extLst>
            <c:ext xmlns:c16="http://schemas.microsoft.com/office/drawing/2014/chart" uri="{C3380CC4-5D6E-409C-BE32-E72D297353CC}">
              <c16:uniqueId val="{00000003-EB7F-DF4A-8DB3-C8E3B84145B0}"/>
            </c:ext>
          </c:extLst>
        </c:ser>
        <c:ser>
          <c:idx val="4"/>
          <c:order val="4"/>
          <c:tx>
            <c:strRef>
              <c:f>'Fair (2)'!$K$36</c:f>
              <c:strCache>
                <c:ptCount val="1"/>
                <c:pt idx="0">
                  <c:v>Random</c:v>
                </c:pt>
              </c:strCache>
            </c:strRef>
          </c:tx>
          <c:spPr>
            <a:solidFill>
              <a:schemeClr val="accent5"/>
            </a:solidFill>
            <a:ln>
              <a:noFill/>
            </a:ln>
            <a:effectLst/>
          </c:spPr>
          <c:invertIfNegative val="0"/>
          <c:cat>
            <c:strRef>
              <c:f>'Fair (2)'!$F$37:$F$43</c:f>
              <c:strCache>
                <c:ptCount val="7"/>
                <c:pt idx="0">
                  <c:v>BITO</c:v>
                </c:pt>
                <c:pt idx="1">
                  <c:v>BITS</c:v>
                </c:pt>
                <c:pt idx="2">
                  <c:v>BITW</c:v>
                </c:pt>
                <c:pt idx="3">
                  <c:v>BTCC</c:v>
                </c:pt>
                <c:pt idx="4">
                  <c:v>BTF</c:v>
                </c:pt>
                <c:pt idx="5">
                  <c:v>GBTC</c:v>
                </c:pt>
                <c:pt idx="6">
                  <c:v>XBTF</c:v>
                </c:pt>
              </c:strCache>
            </c:strRef>
          </c:cat>
          <c:val>
            <c:numRef>
              <c:f>'Fair (2)'!$K$37:$K$43</c:f>
              <c:numCache>
                <c:formatCode>0.00%</c:formatCode>
                <c:ptCount val="7"/>
                <c:pt idx="0">
                  <c:v>-5.0098257746587001E-2</c:v>
                </c:pt>
                <c:pt idx="1">
                  <c:v>-6.7095762785694499E-2</c:v>
                </c:pt>
                <c:pt idx="2">
                  <c:v>-7.9362647935047201E-2</c:v>
                </c:pt>
                <c:pt idx="3">
                  <c:v>-6.2676347865069204E-2</c:v>
                </c:pt>
                <c:pt idx="4">
                  <c:v>-0.124833881539521</c:v>
                </c:pt>
                <c:pt idx="5">
                  <c:v>-7.4715036589542094E-2</c:v>
                </c:pt>
                <c:pt idx="6">
                  <c:v>-6.8493800809330596E-2</c:v>
                </c:pt>
              </c:numCache>
            </c:numRef>
          </c:val>
          <c:extLst>
            <c:ext xmlns:c16="http://schemas.microsoft.com/office/drawing/2014/chart" uri="{C3380CC4-5D6E-409C-BE32-E72D297353CC}">
              <c16:uniqueId val="{00000004-EB7F-DF4A-8DB3-C8E3B84145B0}"/>
            </c:ext>
          </c:extLst>
        </c:ser>
        <c:ser>
          <c:idx val="5"/>
          <c:order val="5"/>
          <c:tx>
            <c:strRef>
              <c:f>'Fair (2)'!$L$36</c:f>
              <c:strCache>
                <c:ptCount val="1"/>
                <c:pt idx="0">
                  <c:v>Holds</c:v>
                </c:pt>
              </c:strCache>
            </c:strRef>
          </c:tx>
          <c:spPr>
            <a:solidFill>
              <a:schemeClr val="accent6"/>
            </a:solidFill>
            <a:ln>
              <a:noFill/>
            </a:ln>
            <a:effectLst/>
          </c:spPr>
          <c:invertIfNegative val="0"/>
          <c:cat>
            <c:strRef>
              <c:f>'Fair (2)'!$F$37:$F$43</c:f>
              <c:strCache>
                <c:ptCount val="7"/>
                <c:pt idx="0">
                  <c:v>BITO</c:v>
                </c:pt>
                <c:pt idx="1">
                  <c:v>BITS</c:v>
                </c:pt>
                <c:pt idx="2">
                  <c:v>BITW</c:v>
                </c:pt>
                <c:pt idx="3">
                  <c:v>BTCC</c:v>
                </c:pt>
                <c:pt idx="4">
                  <c:v>BTF</c:v>
                </c:pt>
                <c:pt idx="5">
                  <c:v>GBTC</c:v>
                </c:pt>
                <c:pt idx="6">
                  <c:v>XBTF</c:v>
                </c:pt>
              </c:strCache>
            </c:strRef>
          </c:cat>
          <c:val>
            <c:numRef>
              <c:f>'Fair (2)'!$L$37:$L$43</c:f>
              <c:numCache>
                <c:formatCode>0.00%</c:formatCode>
                <c:ptCount val="7"/>
                <c:pt idx="0">
                  <c:v>-4.1374920432845297E-2</c:v>
                </c:pt>
                <c:pt idx="1">
                  <c:v>-6.7086897793786598E-2</c:v>
                </c:pt>
                <c:pt idx="2">
                  <c:v>-7.0033670033669906E-2</c:v>
                </c:pt>
                <c:pt idx="3">
                  <c:v>-1.4223194748358901E-2</c:v>
                </c:pt>
                <c:pt idx="4">
                  <c:v>-3.8105046343975303E-2</c:v>
                </c:pt>
                <c:pt idx="5">
                  <c:v>-5.9667478116744999E-2</c:v>
                </c:pt>
                <c:pt idx="6">
                  <c:v>-3.06122448979591E-2</c:v>
                </c:pt>
              </c:numCache>
            </c:numRef>
          </c:val>
          <c:extLst>
            <c:ext xmlns:c16="http://schemas.microsoft.com/office/drawing/2014/chart" uri="{C3380CC4-5D6E-409C-BE32-E72D297353CC}">
              <c16:uniqueId val="{00000005-EB7F-DF4A-8DB3-C8E3B84145B0}"/>
            </c:ext>
          </c:extLst>
        </c:ser>
        <c:dLbls>
          <c:showLegendKey val="0"/>
          <c:showVal val="0"/>
          <c:showCatName val="0"/>
          <c:showSerName val="0"/>
          <c:showPercent val="0"/>
          <c:showBubbleSize val="0"/>
        </c:dLbls>
        <c:gapWidth val="219"/>
        <c:overlap val="-27"/>
        <c:axId val="141917247"/>
        <c:axId val="141790895"/>
      </c:barChart>
      <c:catAx>
        <c:axId val="14191724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41790895"/>
        <c:crosses val="autoZero"/>
        <c:auto val="1"/>
        <c:lblAlgn val="ctr"/>
        <c:lblOffset val="100"/>
        <c:noMultiLvlLbl val="0"/>
      </c:catAx>
      <c:valAx>
        <c:axId val="141790895"/>
        <c:scaling>
          <c:orientation val="minMax"/>
          <c:max val="0.1"/>
          <c:min val="-0.15000000000000002"/>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41917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kern="1200" spc="0" baseline="0">
                <a:solidFill>
                  <a:srgbClr val="595959"/>
                </a:solidFill>
                <a:effectLst/>
                <a:latin typeface="Calibri" panose="020F0502020204030204" pitchFamily="34" charset="0"/>
              </a:rPr>
              <a:t>7 ETFs Returns Percentage in Bull Market</a:t>
            </a:r>
            <a:endParaRPr lang="en-HK">
              <a:effectLst/>
            </a:endParaRPr>
          </a:p>
        </c:rich>
      </c:tx>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zh-TW"/>
        </a:p>
      </c:txPr>
    </c:title>
    <c:autoTitleDeleted val="0"/>
    <c:plotArea>
      <c:layout/>
      <c:barChart>
        <c:barDir val="col"/>
        <c:grouping val="clustered"/>
        <c:varyColors val="0"/>
        <c:ser>
          <c:idx val="0"/>
          <c:order val="0"/>
          <c:tx>
            <c:strRef>
              <c:f>'Bull_market (2)'!$G$36</c:f>
              <c:strCache>
                <c:ptCount val="1"/>
                <c:pt idx="0">
                  <c:v>Collective Financial Intelligence (CFI)</c:v>
                </c:pt>
              </c:strCache>
            </c:strRef>
          </c:tx>
          <c:spPr>
            <a:solidFill>
              <a:schemeClr val="accent1"/>
            </a:solidFill>
            <a:ln>
              <a:noFill/>
            </a:ln>
            <a:effectLst/>
          </c:spPr>
          <c:invertIfNegative val="0"/>
          <c:cat>
            <c:strRef>
              <c:f>'Bull_market (2)'!$F$37:$F$43</c:f>
              <c:strCache>
                <c:ptCount val="7"/>
                <c:pt idx="0">
                  <c:v>BITO</c:v>
                </c:pt>
                <c:pt idx="1">
                  <c:v>BITS</c:v>
                </c:pt>
                <c:pt idx="2">
                  <c:v>BITW</c:v>
                </c:pt>
                <c:pt idx="3">
                  <c:v>BTCC</c:v>
                </c:pt>
                <c:pt idx="4">
                  <c:v>BTF</c:v>
                </c:pt>
                <c:pt idx="5">
                  <c:v>GBTC</c:v>
                </c:pt>
                <c:pt idx="6">
                  <c:v>XBTF</c:v>
                </c:pt>
              </c:strCache>
            </c:strRef>
          </c:cat>
          <c:val>
            <c:numRef>
              <c:f>'Bull_market (2)'!$G$37:$G$43</c:f>
              <c:numCache>
                <c:formatCode>0.00%</c:formatCode>
                <c:ptCount val="7"/>
                <c:pt idx="0">
                  <c:v>7.7571292528823398E-3</c:v>
                </c:pt>
                <c:pt idx="1">
                  <c:v>0.12528807517662199</c:v>
                </c:pt>
                <c:pt idx="2">
                  <c:v>4.9966915515647102E-2</c:v>
                </c:pt>
                <c:pt idx="3">
                  <c:v>0.118027583606839</c:v>
                </c:pt>
                <c:pt idx="4">
                  <c:v>0.20133927434896101</c:v>
                </c:pt>
                <c:pt idx="5">
                  <c:v>0.112781113603779</c:v>
                </c:pt>
                <c:pt idx="6">
                  <c:v>0.123711596337399</c:v>
                </c:pt>
              </c:numCache>
            </c:numRef>
          </c:val>
          <c:extLst>
            <c:ext xmlns:c16="http://schemas.microsoft.com/office/drawing/2014/chart" uri="{C3380CC4-5D6E-409C-BE32-E72D297353CC}">
              <c16:uniqueId val="{00000000-EC57-9F42-B9FA-9BF89D8F1DE0}"/>
            </c:ext>
          </c:extLst>
        </c:ser>
        <c:ser>
          <c:idx val="1"/>
          <c:order val="1"/>
          <c:tx>
            <c:strRef>
              <c:f>'Bull_market (2)'!$H$36</c:f>
              <c:strCache>
                <c:ptCount val="1"/>
                <c:pt idx="0">
                  <c:v>News</c:v>
                </c:pt>
              </c:strCache>
            </c:strRef>
          </c:tx>
          <c:spPr>
            <a:solidFill>
              <a:schemeClr val="accent2"/>
            </a:solidFill>
            <a:ln>
              <a:noFill/>
            </a:ln>
            <a:effectLst/>
          </c:spPr>
          <c:invertIfNegative val="0"/>
          <c:cat>
            <c:strRef>
              <c:f>'Bull_market (2)'!$F$37:$F$43</c:f>
              <c:strCache>
                <c:ptCount val="7"/>
                <c:pt idx="0">
                  <c:v>BITO</c:v>
                </c:pt>
                <c:pt idx="1">
                  <c:v>BITS</c:v>
                </c:pt>
                <c:pt idx="2">
                  <c:v>BITW</c:v>
                </c:pt>
                <c:pt idx="3">
                  <c:v>BTCC</c:v>
                </c:pt>
                <c:pt idx="4">
                  <c:v>BTF</c:v>
                </c:pt>
                <c:pt idx="5">
                  <c:v>GBTC</c:v>
                </c:pt>
                <c:pt idx="6">
                  <c:v>XBTF</c:v>
                </c:pt>
              </c:strCache>
            </c:strRef>
          </c:cat>
          <c:val>
            <c:numRef>
              <c:f>'Bull_market (2)'!$H$37:$H$43</c:f>
              <c:numCache>
                <c:formatCode>0.00%</c:formatCode>
                <c:ptCount val="7"/>
                <c:pt idx="0">
                  <c:v>2.6064538921359001E-2</c:v>
                </c:pt>
                <c:pt idx="1">
                  <c:v>5.77122081523865E-2</c:v>
                </c:pt>
                <c:pt idx="2">
                  <c:v>8.0898632243580806E-2</c:v>
                </c:pt>
                <c:pt idx="3">
                  <c:v>9.5036395085458497E-2</c:v>
                </c:pt>
                <c:pt idx="4">
                  <c:v>0.12953264202974599</c:v>
                </c:pt>
                <c:pt idx="5">
                  <c:v>-2.26849806711501E-3</c:v>
                </c:pt>
                <c:pt idx="6">
                  <c:v>0.15932575223339501</c:v>
                </c:pt>
              </c:numCache>
            </c:numRef>
          </c:val>
          <c:extLst>
            <c:ext xmlns:c16="http://schemas.microsoft.com/office/drawing/2014/chart" uri="{C3380CC4-5D6E-409C-BE32-E72D297353CC}">
              <c16:uniqueId val="{00000001-EC57-9F42-B9FA-9BF89D8F1DE0}"/>
            </c:ext>
          </c:extLst>
        </c:ser>
        <c:ser>
          <c:idx val="2"/>
          <c:order val="2"/>
          <c:tx>
            <c:strRef>
              <c:f>'Bull_market (2)'!$I$36</c:f>
              <c:strCache>
                <c:ptCount val="1"/>
                <c:pt idx="0">
                  <c:v>Key Opinion Leaders</c:v>
                </c:pt>
              </c:strCache>
            </c:strRef>
          </c:tx>
          <c:spPr>
            <a:solidFill>
              <a:schemeClr val="accent3"/>
            </a:solidFill>
            <a:ln>
              <a:noFill/>
            </a:ln>
            <a:effectLst/>
          </c:spPr>
          <c:invertIfNegative val="0"/>
          <c:cat>
            <c:strRef>
              <c:f>'Bull_market (2)'!$F$37:$F$43</c:f>
              <c:strCache>
                <c:ptCount val="7"/>
                <c:pt idx="0">
                  <c:v>BITO</c:v>
                </c:pt>
                <c:pt idx="1">
                  <c:v>BITS</c:v>
                </c:pt>
                <c:pt idx="2">
                  <c:v>BITW</c:v>
                </c:pt>
                <c:pt idx="3">
                  <c:v>BTCC</c:v>
                </c:pt>
                <c:pt idx="4">
                  <c:v>BTF</c:v>
                </c:pt>
                <c:pt idx="5">
                  <c:v>GBTC</c:v>
                </c:pt>
                <c:pt idx="6">
                  <c:v>XBTF</c:v>
                </c:pt>
              </c:strCache>
            </c:strRef>
          </c:cat>
          <c:val>
            <c:numRef>
              <c:f>'Bull_market (2)'!$I$37:$I$43</c:f>
              <c:numCache>
                <c:formatCode>0.00%</c:formatCode>
                <c:ptCount val="7"/>
                <c:pt idx="0">
                  <c:v>2.7939435931280999E-2</c:v>
                </c:pt>
                <c:pt idx="1">
                  <c:v>2.4328828339949399E-2</c:v>
                </c:pt>
                <c:pt idx="2">
                  <c:v>6.9386755530247493E-2</c:v>
                </c:pt>
                <c:pt idx="3">
                  <c:v>0.136220261598575</c:v>
                </c:pt>
                <c:pt idx="4">
                  <c:v>0.11046765592771</c:v>
                </c:pt>
                <c:pt idx="5">
                  <c:v>0.145859850070749</c:v>
                </c:pt>
                <c:pt idx="6">
                  <c:v>0.120535426865853</c:v>
                </c:pt>
              </c:numCache>
            </c:numRef>
          </c:val>
          <c:extLst>
            <c:ext xmlns:c16="http://schemas.microsoft.com/office/drawing/2014/chart" uri="{C3380CC4-5D6E-409C-BE32-E72D297353CC}">
              <c16:uniqueId val="{00000002-EC57-9F42-B9FA-9BF89D8F1DE0}"/>
            </c:ext>
          </c:extLst>
        </c:ser>
        <c:ser>
          <c:idx val="3"/>
          <c:order val="3"/>
          <c:tx>
            <c:strRef>
              <c:f>'Bull_market (2)'!$J$36</c:f>
              <c:strCache>
                <c:ptCount val="1"/>
                <c:pt idx="0">
                  <c:v>Futures Contract</c:v>
                </c:pt>
              </c:strCache>
            </c:strRef>
          </c:tx>
          <c:spPr>
            <a:solidFill>
              <a:schemeClr val="accent4"/>
            </a:solidFill>
            <a:ln>
              <a:noFill/>
            </a:ln>
            <a:effectLst/>
          </c:spPr>
          <c:invertIfNegative val="0"/>
          <c:cat>
            <c:strRef>
              <c:f>'Bull_market (2)'!$F$37:$F$43</c:f>
              <c:strCache>
                <c:ptCount val="7"/>
                <c:pt idx="0">
                  <c:v>BITO</c:v>
                </c:pt>
                <c:pt idx="1">
                  <c:v>BITS</c:v>
                </c:pt>
                <c:pt idx="2">
                  <c:v>BITW</c:v>
                </c:pt>
                <c:pt idx="3">
                  <c:v>BTCC</c:v>
                </c:pt>
                <c:pt idx="4">
                  <c:v>BTF</c:v>
                </c:pt>
                <c:pt idx="5">
                  <c:v>GBTC</c:v>
                </c:pt>
                <c:pt idx="6">
                  <c:v>XBTF</c:v>
                </c:pt>
              </c:strCache>
            </c:strRef>
          </c:cat>
          <c:val>
            <c:numRef>
              <c:f>'Bull_market (2)'!$J$37:$J$43</c:f>
              <c:numCache>
                <c:formatCode>0.00%</c:formatCode>
                <c:ptCount val="7"/>
                <c:pt idx="0">
                  <c:v>0.17858931203464801</c:v>
                </c:pt>
                <c:pt idx="1">
                  <c:v>0.122593379455604</c:v>
                </c:pt>
                <c:pt idx="2">
                  <c:v>7.9503581053451899E-2</c:v>
                </c:pt>
                <c:pt idx="3">
                  <c:v>0.12487726953292801</c:v>
                </c:pt>
                <c:pt idx="4">
                  <c:v>0.229446515639041</c:v>
                </c:pt>
                <c:pt idx="5">
                  <c:v>0.15822898432556601</c:v>
                </c:pt>
                <c:pt idx="6">
                  <c:v>0.103337370013504</c:v>
                </c:pt>
              </c:numCache>
            </c:numRef>
          </c:val>
          <c:extLst>
            <c:ext xmlns:c16="http://schemas.microsoft.com/office/drawing/2014/chart" uri="{C3380CC4-5D6E-409C-BE32-E72D297353CC}">
              <c16:uniqueId val="{00000003-EC57-9F42-B9FA-9BF89D8F1DE0}"/>
            </c:ext>
          </c:extLst>
        </c:ser>
        <c:ser>
          <c:idx val="4"/>
          <c:order val="4"/>
          <c:tx>
            <c:strRef>
              <c:f>'Bull_market (2)'!$K$36</c:f>
              <c:strCache>
                <c:ptCount val="1"/>
                <c:pt idx="0">
                  <c:v>Random</c:v>
                </c:pt>
              </c:strCache>
            </c:strRef>
          </c:tx>
          <c:spPr>
            <a:solidFill>
              <a:schemeClr val="accent5"/>
            </a:solidFill>
            <a:ln>
              <a:noFill/>
            </a:ln>
            <a:effectLst/>
          </c:spPr>
          <c:invertIfNegative val="0"/>
          <c:cat>
            <c:strRef>
              <c:f>'Bull_market (2)'!$F$37:$F$43</c:f>
              <c:strCache>
                <c:ptCount val="7"/>
                <c:pt idx="0">
                  <c:v>BITO</c:v>
                </c:pt>
                <c:pt idx="1">
                  <c:v>BITS</c:v>
                </c:pt>
                <c:pt idx="2">
                  <c:v>BITW</c:v>
                </c:pt>
                <c:pt idx="3">
                  <c:v>BTCC</c:v>
                </c:pt>
                <c:pt idx="4">
                  <c:v>BTF</c:v>
                </c:pt>
                <c:pt idx="5">
                  <c:v>GBTC</c:v>
                </c:pt>
                <c:pt idx="6">
                  <c:v>XBTF</c:v>
                </c:pt>
              </c:strCache>
            </c:strRef>
          </c:cat>
          <c:val>
            <c:numRef>
              <c:f>'Bull_market (2)'!$K$37:$K$43</c:f>
              <c:numCache>
                <c:formatCode>0.00%</c:formatCode>
                <c:ptCount val="7"/>
                <c:pt idx="0">
                  <c:v>4.1395159159909399E-2</c:v>
                </c:pt>
                <c:pt idx="1">
                  <c:v>8.0780581593638406E-3</c:v>
                </c:pt>
                <c:pt idx="2">
                  <c:v>2.78845155734011E-2</c:v>
                </c:pt>
                <c:pt idx="3">
                  <c:v>1.9859542724381701E-2</c:v>
                </c:pt>
                <c:pt idx="4">
                  <c:v>1.83378035547276E-2</c:v>
                </c:pt>
                <c:pt idx="5">
                  <c:v>8.7533448506450395E-2</c:v>
                </c:pt>
                <c:pt idx="6">
                  <c:v>-5.2508638231519501E-2</c:v>
                </c:pt>
              </c:numCache>
            </c:numRef>
          </c:val>
          <c:extLst>
            <c:ext xmlns:c16="http://schemas.microsoft.com/office/drawing/2014/chart" uri="{C3380CC4-5D6E-409C-BE32-E72D297353CC}">
              <c16:uniqueId val="{00000004-EC57-9F42-B9FA-9BF89D8F1DE0}"/>
            </c:ext>
          </c:extLst>
        </c:ser>
        <c:ser>
          <c:idx val="5"/>
          <c:order val="5"/>
          <c:tx>
            <c:strRef>
              <c:f>'Bull_market (2)'!$L$36</c:f>
              <c:strCache>
                <c:ptCount val="1"/>
                <c:pt idx="0">
                  <c:v>Holds</c:v>
                </c:pt>
              </c:strCache>
            </c:strRef>
          </c:tx>
          <c:spPr>
            <a:solidFill>
              <a:schemeClr val="accent6"/>
            </a:solidFill>
            <a:ln>
              <a:noFill/>
            </a:ln>
            <a:effectLst/>
          </c:spPr>
          <c:invertIfNegative val="0"/>
          <c:cat>
            <c:strRef>
              <c:f>'Bull_market (2)'!$F$37:$F$43</c:f>
              <c:strCache>
                <c:ptCount val="7"/>
                <c:pt idx="0">
                  <c:v>BITO</c:v>
                </c:pt>
                <c:pt idx="1">
                  <c:v>BITS</c:v>
                </c:pt>
                <c:pt idx="2">
                  <c:v>BITW</c:v>
                </c:pt>
                <c:pt idx="3">
                  <c:v>BTCC</c:v>
                </c:pt>
                <c:pt idx="4">
                  <c:v>BTF</c:v>
                </c:pt>
                <c:pt idx="5">
                  <c:v>GBTC</c:v>
                </c:pt>
                <c:pt idx="6">
                  <c:v>XBTF</c:v>
                </c:pt>
              </c:strCache>
            </c:strRef>
          </c:cat>
          <c:val>
            <c:numRef>
              <c:f>'Bull_market (2)'!$L$37:$L$43</c:f>
              <c:numCache>
                <c:formatCode>0.00%</c:formatCode>
                <c:ptCount val="7"/>
                <c:pt idx="0">
                  <c:v>0.128184391427416</c:v>
                </c:pt>
                <c:pt idx="1">
                  <c:v>0.13916503587736401</c:v>
                </c:pt>
                <c:pt idx="2">
                  <c:v>0.119594594594594</c:v>
                </c:pt>
                <c:pt idx="3">
                  <c:v>0.131972789115646</c:v>
                </c:pt>
                <c:pt idx="4">
                  <c:v>0.190163934426229</c:v>
                </c:pt>
                <c:pt idx="5">
                  <c:v>0.14845831747240201</c:v>
                </c:pt>
                <c:pt idx="6">
                  <c:v>0.11116751269035501</c:v>
                </c:pt>
              </c:numCache>
            </c:numRef>
          </c:val>
          <c:extLst>
            <c:ext xmlns:c16="http://schemas.microsoft.com/office/drawing/2014/chart" uri="{C3380CC4-5D6E-409C-BE32-E72D297353CC}">
              <c16:uniqueId val="{00000005-EC57-9F42-B9FA-9BF89D8F1DE0}"/>
            </c:ext>
          </c:extLst>
        </c:ser>
        <c:dLbls>
          <c:showLegendKey val="0"/>
          <c:showVal val="0"/>
          <c:showCatName val="0"/>
          <c:showSerName val="0"/>
          <c:showPercent val="0"/>
          <c:showBubbleSize val="0"/>
        </c:dLbls>
        <c:gapWidth val="219"/>
        <c:overlap val="-27"/>
        <c:axId val="142304431"/>
        <c:axId val="142303135"/>
      </c:barChart>
      <c:catAx>
        <c:axId val="14230443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42303135"/>
        <c:crosses val="autoZero"/>
        <c:auto val="1"/>
        <c:lblAlgn val="ctr"/>
        <c:lblOffset val="100"/>
        <c:noMultiLvlLbl val="0"/>
      </c:catAx>
      <c:valAx>
        <c:axId val="142303135"/>
        <c:scaling>
          <c:orientation val="minMax"/>
          <c:max val="0.25"/>
          <c:min val="-5.000000000000001E-2"/>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42304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i="0" u="none" strike="noStrike" baseline="0">
                <a:effectLst/>
              </a:rPr>
              <a:t>Different approach's Avg Performance in 3 market conditions</a:t>
            </a:r>
            <a:r>
              <a:rPr lang="en-GB" sz="1400" b="0" i="0" u="none" strike="noStrike" baseline="0"/>
              <a:t>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'Combine 3 mkt condition'!$I$69</c:f>
              <c:strCache>
                <c:ptCount val="1"/>
                <c:pt idx="0">
                  <c:v>Precision (avg)</c:v>
                </c:pt>
              </c:strCache>
            </c:strRef>
          </c:tx>
          <c:spPr>
            <a:solidFill>
              <a:schemeClr val="accent1"/>
            </a:solidFill>
            <a:ln>
              <a:noFill/>
            </a:ln>
            <a:effectLst/>
          </c:spPr>
          <c:invertIfNegative val="0"/>
          <c:dPt>
            <c:idx val="3"/>
            <c:invertIfNegative val="0"/>
            <c:bubble3D val="0"/>
            <c:spPr>
              <a:solidFill>
                <a:srgbClr val="FFC000"/>
              </a:solidFill>
              <a:ln>
                <a:noFill/>
              </a:ln>
              <a:effectLst/>
            </c:spPr>
            <c:extLst>
              <c:ext xmlns:c16="http://schemas.microsoft.com/office/drawing/2014/chart" uri="{C3380CC4-5D6E-409C-BE32-E72D297353CC}">
                <c16:uniqueId val="{00000004-7CB8-564C-BB11-C27B317A3797}"/>
              </c:ext>
            </c:extLst>
          </c:dPt>
          <c:cat>
            <c:strRef>
              <c:f>'Combine 3 mkt condition'!$H$70:$H$75</c:f>
              <c:strCache>
                <c:ptCount val="6"/>
                <c:pt idx="0">
                  <c:v>News</c:v>
                </c:pt>
                <c:pt idx="1">
                  <c:v>Key Opinion Leaders</c:v>
                </c:pt>
                <c:pt idx="2">
                  <c:v>Futures Contract</c:v>
                </c:pt>
                <c:pt idx="3">
                  <c:v>Collective Financial Intelligence (CFI)</c:v>
                </c:pt>
                <c:pt idx="4">
                  <c:v>Random Buying</c:v>
                </c:pt>
                <c:pt idx="5">
                  <c:v>Holds during the test period</c:v>
                </c:pt>
              </c:strCache>
            </c:strRef>
          </c:cat>
          <c:val>
            <c:numRef>
              <c:f>'Combine 3 mkt condition'!$I$70:$I$75</c:f>
              <c:numCache>
                <c:formatCode>0.00%</c:formatCode>
                <c:ptCount val="6"/>
                <c:pt idx="0">
                  <c:v>0.58805328090691766</c:v>
                </c:pt>
                <c:pt idx="1">
                  <c:v>0.58124034490182142</c:v>
                </c:pt>
                <c:pt idx="2">
                  <c:v>0.56594634197641935</c:v>
                </c:pt>
                <c:pt idx="3">
                  <c:v>0.62407025811307282</c:v>
                </c:pt>
                <c:pt idx="4">
                  <c:v>0.51699312681655041</c:v>
                </c:pt>
                <c:pt idx="5">
                  <c:v>0</c:v>
                </c:pt>
              </c:numCache>
            </c:numRef>
          </c:val>
          <c:extLst>
            <c:ext xmlns:c16="http://schemas.microsoft.com/office/drawing/2014/chart" uri="{C3380CC4-5D6E-409C-BE32-E72D297353CC}">
              <c16:uniqueId val="{00000000-7CB8-564C-BB11-C27B317A3797}"/>
            </c:ext>
          </c:extLst>
        </c:ser>
        <c:dLbls>
          <c:showLegendKey val="0"/>
          <c:showVal val="0"/>
          <c:showCatName val="0"/>
          <c:showSerName val="0"/>
          <c:showPercent val="0"/>
          <c:showBubbleSize val="0"/>
        </c:dLbls>
        <c:gapWidth val="219"/>
        <c:axId val="189632511"/>
        <c:axId val="149382351"/>
      </c:barChart>
      <c:lineChart>
        <c:grouping val="standard"/>
        <c:varyColors val="0"/>
        <c:ser>
          <c:idx val="1"/>
          <c:order val="1"/>
          <c:tx>
            <c:strRef>
              <c:f>'Combine 3 mkt condition'!$J$69</c:f>
              <c:strCache>
                <c:ptCount val="1"/>
                <c:pt idx="0">
                  <c:v>Returns Percentage (avg)</c:v>
                </c:pt>
              </c:strCache>
            </c:strRef>
          </c:tx>
          <c:spPr>
            <a:ln w="28575" cap="rnd">
              <a:solidFill>
                <a:schemeClr val="accent2"/>
              </a:solidFill>
              <a:round/>
            </a:ln>
            <a:effectLst/>
          </c:spPr>
          <c:marker>
            <c:symbol val="none"/>
          </c:marker>
          <c:cat>
            <c:strRef>
              <c:f>'Combine 3 mkt condition'!$H$70:$H$75</c:f>
              <c:strCache>
                <c:ptCount val="6"/>
                <c:pt idx="0">
                  <c:v>News</c:v>
                </c:pt>
                <c:pt idx="1">
                  <c:v>Key Opinion Leaders</c:v>
                </c:pt>
                <c:pt idx="2">
                  <c:v>Futures Contract</c:v>
                </c:pt>
                <c:pt idx="3">
                  <c:v>Collective Financial Intelligence (CFI)</c:v>
                </c:pt>
                <c:pt idx="4">
                  <c:v>Random Buying</c:v>
                </c:pt>
                <c:pt idx="5">
                  <c:v>Holds during the test period</c:v>
                </c:pt>
              </c:strCache>
            </c:strRef>
          </c:cat>
          <c:val>
            <c:numRef>
              <c:f>'Combine 3 mkt condition'!$J$70:$J$75</c:f>
              <c:numCache>
                <c:formatCode>0.00%</c:formatCode>
                <c:ptCount val="6"/>
                <c:pt idx="0">
                  <c:v>-8.6952301400056622E-2</c:v>
                </c:pt>
                <c:pt idx="1">
                  <c:v>-4.3941037415982619E-2</c:v>
                </c:pt>
                <c:pt idx="2">
                  <c:v>-9.7106470450122467E-3</c:v>
                </c:pt>
                <c:pt idx="3">
                  <c:v>-9.1823005789462148E-3</c:v>
                </c:pt>
                <c:pt idx="4">
                  <c:v>-0.10476751498406638</c:v>
                </c:pt>
                <c:pt idx="5">
                  <c:v>-6.4637782114094947E-2</c:v>
                </c:pt>
              </c:numCache>
            </c:numRef>
          </c:val>
          <c:smooth val="0"/>
          <c:extLst>
            <c:ext xmlns:c16="http://schemas.microsoft.com/office/drawing/2014/chart" uri="{C3380CC4-5D6E-409C-BE32-E72D297353CC}">
              <c16:uniqueId val="{00000001-7CB8-564C-BB11-C27B317A3797}"/>
            </c:ext>
          </c:extLst>
        </c:ser>
        <c:ser>
          <c:idx val="2"/>
          <c:order val="2"/>
          <c:tx>
            <c:strRef>
              <c:f>'Combine 3 mkt condition'!$K$69</c:f>
              <c:strCache>
                <c:ptCount val="1"/>
                <c:pt idx="0">
                  <c:v>Returns Percentage (Best)</c:v>
                </c:pt>
              </c:strCache>
            </c:strRef>
          </c:tx>
          <c:spPr>
            <a:ln w="28575" cap="rnd">
              <a:solidFill>
                <a:schemeClr val="accent3"/>
              </a:solidFill>
              <a:prstDash val="dash"/>
              <a:round/>
            </a:ln>
            <a:effectLst/>
          </c:spPr>
          <c:marker>
            <c:symbol val="none"/>
          </c:marker>
          <c:cat>
            <c:strRef>
              <c:f>'Combine 3 mkt condition'!$H$70:$H$75</c:f>
              <c:strCache>
                <c:ptCount val="6"/>
                <c:pt idx="0">
                  <c:v>News</c:v>
                </c:pt>
                <c:pt idx="1">
                  <c:v>Key Opinion Leaders</c:v>
                </c:pt>
                <c:pt idx="2">
                  <c:v>Futures Contract</c:v>
                </c:pt>
                <c:pt idx="3">
                  <c:v>Collective Financial Intelligence (CFI)</c:v>
                </c:pt>
                <c:pt idx="4">
                  <c:v>Random Buying</c:v>
                </c:pt>
                <c:pt idx="5">
                  <c:v>Holds during the test period</c:v>
                </c:pt>
              </c:strCache>
            </c:strRef>
          </c:cat>
          <c:val>
            <c:numRef>
              <c:f>'Combine 3 mkt condition'!$K$70:$K$75</c:f>
              <c:numCache>
                <c:formatCode>0.00%</c:formatCode>
                <c:ptCount val="6"/>
                <c:pt idx="0">
                  <c:v>3.5641917411131666E-2</c:v>
                </c:pt>
                <c:pt idx="1">
                  <c:v>5.9819950023583007E-2</c:v>
                </c:pt>
                <c:pt idx="2">
                  <c:v>0.11114883854634701</c:v>
                </c:pt>
                <c:pt idx="3">
                  <c:v>9.8846424782987011E-2</c:v>
                </c:pt>
                <c:pt idx="4">
                  <c:v>-2.7788850497849866E-2</c:v>
                </c:pt>
                <c:pt idx="5">
                  <c:v>-1.6878688524590329E-2</c:v>
                </c:pt>
              </c:numCache>
            </c:numRef>
          </c:val>
          <c:smooth val="0"/>
          <c:extLst>
            <c:ext xmlns:c16="http://schemas.microsoft.com/office/drawing/2014/chart" uri="{C3380CC4-5D6E-409C-BE32-E72D297353CC}">
              <c16:uniqueId val="{00000002-7CB8-564C-BB11-C27B317A3797}"/>
            </c:ext>
          </c:extLst>
        </c:ser>
        <c:ser>
          <c:idx val="3"/>
          <c:order val="3"/>
          <c:tx>
            <c:strRef>
              <c:f>'Combine 3 mkt condition'!$L$69</c:f>
              <c:strCache>
                <c:ptCount val="1"/>
                <c:pt idx="0">
                  <c:v>Returns Percentage (Worst)</c:v>
                </c:pt>
              </c:strCache>
            </c:strRef>
          </c:tx>
          <c:spPr>
            <a:ln w="28575" cap="rnd" cmpd="dbl">
              <a:solidFill>
                <a:schemeClr val="accent4"/>
              </a:solidFill>
              <a:prstDash val="lgDashDot"/>
              <a:round/>
            </a:ln>
            <a:effectLst/>
          </c:spPr>
          <c:marker>
            <c:symbol val="none"/>
          </c:marker>
          <c:cat>
            <c:strRef>
              <c:f>'Combine 3 mkt condition'!$H$70:$H$75</c:f>
              <c:strCache>
                <c:ptCount val="6"/>
                <c:pt idx="0">
                  <c:v>News</c:v>
                </c:pt>
                <c:pt idx="1">
                  <c:v>Key Opinion Leaders</c:v>
                </c:pt>
                <c:pt idx="2">
                  <c:v>Futures Contract</c:v>
                </c:pt>
                <c:pt idx="3">
                  <c:v>Collective Financial Intelligence (CFI)</c:v>
                </c:pt>
                <c:pt idx="4">
                  <c:v>Random Buying</c:v>
                </c:pt>
                <c:pt idx="5">
                  <c:v>Holds during the test period</c:v>
                </c:pt>
              </c:strCache>
            </c:strRef>
          </c:cat>
          <c:val>
            <c:numRef>
              <c:f>'Combine 3 mkt condition'!$L$70:$L$75</c:f>
              <c:numCache>
                <c:formatCode>0.00%</c:formatCode>
                <c:ptCount val="6"/>
                <c:pt idx="0">
                  <c:v>-0.20105616602237167</c:v>
                </c:pt>
                <c:pt idx="1">
                  <c:v>-0.14682372388668352</c:v>
                </c:pt>
                <c:pt idx="2">
                  <c:v>-0.10936547298218269</c:v>
                </c:pt>
                <c:pt idx="3">
                  <c:v>-0.10514762358237255</c:v>
                </c:pt>
                <c:pt idx="4">
                  <c:v>-0.1784028794105065</c:v>
                </c:pt>
                <c:pt idx="5">
                  <c:v>-0.12827749576988165</c:v>
                </c:pt>
              </c:numCache>
            </c:numRef>
          </c:val>
          <c:smooth val="0"/>
          <c:extLst>
            <c:ext xmlns:c16="http://schemas.microsoft.com/office/drawing/2014/chart" uri="{C3380CC4-5D6E-409C-BE32-E72D297353CC}">
              <c16:uniqueId val="{00000003-7CB8-564C-BB11-C27B317A3797}"/>
            </c:ext>
          </c:extLst>
        </c:ser>
        <c:dLbls>
          <c:showLegendKey val="0"/>
          <c:showVal val="0"/>
          <c:showCatName val="0"/>
          <c:showSerName val="0"/>
          <c:showPercent val="0"/>
          <c:showBubbleSize val="0"/>
        </c:dLbls>
        <c:marker val="1"/>
        <c:smooth val="0"/>
        <c:axId val="189632511"/>
        <c:axId val="149382351"/>
      </c:lineChart>
      <c:catAx>
        <c:axId val="18963251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49382351"/>
        <c:crosses val="autoZero"/>
        <c:auto val="1"/>
        <c:lblAlgn val="ctr"/>
        <c:lblOffset val="100"/>
        <c:noMultiLvlLbl val="0"/>
      </c:catAx>
      <c:valAx>
        <c:axId val="14938235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896325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i="0" u="none" strike="noStrike" baseline="0">
                <a:effectLst/>
              </a:rPr>
              <a:t>Return Percentage Per Day in test period</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lineChart>
        <c:grouping val="standard"/>
        <c:varyColors val="0"/>
        <c:ser>
          <c:idx val="0"/>
          <c:order val="0"/>
          <c:tx>
            <c:strRef>
              <c:f>Sheet1!$B$41</c:f>
              <c:strCache>
                <c:ptCount val="1"/>
                <c:pt idx="0">
                  <c:v>CFI Portfolio</c:v>
                </c:pt>
              </c:strCache>
            </c:strRef>
          </c:tx>
          <c:spPr>
            <a:ln w="28575" cap="rnd">
              <a:solidFill>
                <a:schemeClr val="accent1"/>
              </a:solidFill>
              <a:round/>
            </a:ln>
            <a:effectLst/>
          </c:spPr>
          <c:marker>
            <c:symbol val="none"/>
          </c:marker>
          <c:cat>
            <c:numRef>
              <c:f>Sheet1!$A$42:$A$49</c:f>
              <c:numCache>
                <c:formatCode>m/d/yy</c:formatCode>
                <c:ptCount val="8"/>
                <c:pt idx="0">
                  <c:v>44697</c:v>
                </c:pt>
                <c:pt idx="1">
                  <c:v>44698</c:v>
                </c:pt>
                <c:pt idx="2">
                  <c:v>44699</c:v>
                </c:pt>
                <c:pt idx="3">
                  <c:v>44700</c:v>
                </c:pt>
                <c:pt idx="4">
                  <c:v>44701</c:v>
                </c:pt>
                <c:pt idx="5">
                  <c:v>44704</c:v>
                </c:pt>
                <c:pt idx="6">
                  <c:v>44705</c:v>
                </c:pt>
                <c:pt idx="7">
                  <c:v>44706</c:v>
                </c:pt>
              </c:numCache>
            </c:numRef>
          </c:cat>
          <c:val>
            <c:numRef>
              <c:f>Sheet1!$B$42:$B$49</c:f>
              <c:numCache>
                <c:formatCode>General</c:formatCode>
                <c:ptCount val="8"/>
                <c:pt idx="0">
                  <c:v>-1.3652762045221201E-2</c:v>
                </c:pt>
                <c:pt idx="1">
                  <c:v>4.65427512628383E-2</c:v>
                </c:pt>
                <c:pt idx="2">
                  <c:v>-7.7823886357991007E-2</c:v>
                </c:pt>
                <c:pt idx="3">
                  <c:v>6.9446729031425E-2</c:v>
                </c:pt>
                <c:pt idx="4">
                  <c:v>-9.1353784369241603E-2</c:v>
                </c:pt>
                <c:pt idx="5">
                  <c:v>4.9123482686236602E-3</c:v>
                </c:pt>
                <c:pt idx="6">
                  <c:v>-2.3532305671583799E-2</c:v>
                </c:pt>
                <c:pt idx="7">
                  <c:v>3.3608177917050702E-2</c:v>
                </c:pt>
              </c:numCache>
            </c:numRef>
          </c:val>
          <c:smooth val="0"/>
          <c:extLst>
            <c:ext xmlns:c16="http://schemas.microsoft.com/office/drawing/2014/chart" uri="{C3380CC4-5D6E-409C-BE32-E72D297353CC}">
              <c16:uniqueId val="{00000000-8960-334A-9CA8-D0AE608D8121}"/>
            </c:ext>
          </c:extLst>
        </c:ser>
        <c:ser>
          <c:idx val="1"/>
          <c:order val="1"/>
          <c:tx>
            <c:strRef>
              <c:f>Sheet1!$C$41</c:f>
              <c:strCache>
                <c:ptCount val="1"/>
                <c:pt idx="0">
                  <c:v>Holds</c:v>
                </c:pt>
              </c:strCache>
            </c:strRef>
          </c:tx>
          <c:spPr>
            <a:ln w="28575" cap="rnd" cmpd="dbl">
              <a:solidFill>
                <a:schemeClr val="accent2"/>
              </a:solidFill>
              <a:round/>
            </a:ln>
            <a:effectLst/>
          </c:spPr>
          <c:marker>
            <c:symbol val="none"/>
          </c:marker>
          <c:cat>
            <c:numRef>
              <c:f>Sheet1!$A$42:$A$49</c:f>
              <c:numCache>
                <c:formatCode>m/d/yy</c:formatCode>
                <c:ptCount val="8"/>
                <c:pt idx="0">
                  <c:v>44697</c:v>
                </c:pt>
                <c:pt idx="1">
                  <c:v>44698</c:v>
                </c:pt>
                <c:pt idx="2">
                  <c:v>44699</c:v>
                </c:pt>
                <c:pt idx="3">
                  <c:v>44700</c:v>
                </c:pt>
                <c:pt idx="4">
                  <c:v>44701</c:v>
                </c:pt>
                <c:pt idx="5">
                  <c:v>44704</c:v>
                </c:pt>
                <c:pt idx="6">
                  <c:v>44705</c:v>
                </c:pt>
                <c:pt idx="7">
                  <c:v>44706</c:v>
                </c:pt>
              </c:numCache>
            </c:numRef>
          </c:cat>
          <c:val>
            <c:numRef>
              <c:f>Sheet1!$C$42:$C$49</c:f>
              <c:numCache>
                <c:formatCode>General</c:formatCode>
                <c:ptCount val="8"/>
                <c:pt idx="0">
                  <c:v>-7.2899999999999993E-2</c:v>
                </c:pt>
                <c:pt idx="1">
                  <c:v>0.14019999999999999</c:v>
                </c:pt>
                <c:pt idx="2">
                  <c:v>-0.22009999999999999</c:v>
                </c:pt>
                <c:pt idx="3">
                  <c:v>0.1633</c:v>
                </c:pt>
                <c:pt idx="4">
                  <c:v>-0.21289999999999998</c:v>
                </c:pt>
                <c:pt idx="5">
                  <c:v>-3.49E-2</c:v>
                </c:pt>
                <c:pt idx="6">
                  <c:v>-4.6000000000000051E-3</c:v>
                </c:pt>
                <c:pt idx="7">
                  <c:v>7.4099999999999999E-2</c:v>
                </c:pt>
              </c:numCache>
            </c:numRef>
          </c:val>
          <c:smooth val="0"/>
          <c:extLst>
            <c:ext xmlns:c16="http://schemas.microsoft.com/office/drawing/2014/chart" uri="{C3380CC4-5D6E-409C-BE32-E72D297353CC}">
              <c16:uniqueId val="{00000001-8960-334A-9CA8-D0AE608D8121}"/>
            </c:ext>
          </c:extLst>
        </c:ser>
        <c:ser>
          <c:idx val="2"/>
          <c:order val="2"/>
          <c:tx>
            <c:strRef>
              <c:f>Sheet1!$D$41</c:f>
              <c:strCache>
                <c:ptCount val="1"/>
                <c:pt idx="0">
                  <c:v>Random</c:v>
                </c:pt>
              </c:strCache>
            </c:strRef>
          </c:tx>
          <c:spPr>
            <a:ln w="28575" cap="rnd">
              <a:solidFill>
                <a:schemeClr val="accent3"/>
              </a:solidFill>
              <a:prstDash val="dash"/>
              <a:round/>
            </a:ln>
            <a:effectLst/>
          </c:spPr>
          <c:marker>
            <c:symbol val="none"/>
          </c:marker>
          <c:cat>
            <c:numRef>
              <c:f>Sheet1!$A$42:$A$49</c:f>
              <c:numCache>
                <c:formatCode>m/d/yy</c:formatCode>
                <c:ptCount val="8"/>
                <c:pt idx="0">
                  <c:v>44697</c:v>
                </c:pt>
                <c:pt idx="1">
                  <c:v>44698</c:v>
                </c:pt>
                <c:pt idx="2">
                  <c:v>44699</c:v>
                </c:pt>
                <c:pt idx="3">
                  <c:v>44700</c:v>
                </c:pt>
                <c:pt idx="4">
                  <c:v>44701</c:v>
                </c:pt>
                <c:pt idx="5">
                  <c:v>44704</c:v>
                </c:pt>
                <c:pt idx="6">
                  <c:v>44705</c:v>
                </c:pt>
                <c:pt idx="7">
                  <c:v>44706</c:v>
                </c:pt>
              </c:numCache>
            </c:numRef>
          </c:cat>
          <c:val>
            <c:numRef>
              <c:f>Sheet1!$D$42:$D$49</c:f>
              <c:numCache>
                <c:formatCode>General</c:formatCode>
                <c:ptCount val="8"/>
                <c:pt idx="0">
                  <c:v>0.13188646098127499</c:v>
                </c:pt>
                <c:pt idx="1">
                  <c:v>-6.0550666116238099E-2</c:v>
                </c:pt>
                <c:pt idx="2">
                  <c:v>-0.22482058006022099</c:v>
                </c:pt>
                <c:pt idx="3">
                  <c:v>0.12597014707489401</c:v>
                </c:pt>
                <c:pt idx="4">
                  <c:v>-0.113852265367099</c:v>
                </c:pt>
                <c:pt idx="5">
                  <c:v>-5.5916388110724503E-2</c:v>
                </c:pt>
                <c:pt idx="6">
                  <c:v>-7.8216029811342402E-2</c:v>
                </c:pt>
                <c:pt idx="7">
                  <c:v>4.1776840059433697E-2</c:v>
                </c:pt>
              </c:numCache>
            </c:numRef>
          </c:val>
          <c:smooth val="0"/>
          <c:extLst>
            <c:ext xmlns:c16="http://schemas.microsoft.com/office/drawing/2014/chart" uri="{C3380CC4-5D6E-409C-BE32-E72D297353CC}">
              <c16:uniqueId val="{00000002-8960-334A-9CA8-D0AE608D8121}"/>
            </c:ext>
          </c:extLst>
        </c:ser>
        <c:dLbls>
          <c:showLegendKey val="0"/>
          <c:showVal val="0"/>
          <c:showCatName val="0"/>
          <c:showSerName val="0"/>
          <c:showPercent val="0"/>
          <c:showBubbleSize val="0"/>
        </c:dLbls>
        <c:smooth val="0"/>
        <c:axId val="470608175"/>
        <c:axId val="200266991"/>
      </c:lineChart>
      <c:dateAx>
        <c:axId val="470608175"/>
        <c:scaling>
          <c:orientation val="minMax"/>
        </c:scaling>
        <c:delete val="0"/>
        <c:axPos val="b"/>
        <c:numFmt formatCode="m/d/yy"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200266991"/>
        <c:crosses val="autoZero"/>
        <c:auto val="1"/>
        <c:lblOffset val="100"/>
        <c:baseTimeUnit val="days"/>
      </c:dateAx>
      <c:valAx>
        <c:axId val="20026699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70608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2025/8/22</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2025/8/22</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各位教授好</a:t>
            </a:r>
            <a:endParaRPr lang="en-US" altLang="zh-TW" dirty="0"/>
          </a:p>
          <a:p>
            <a:r>
              <a:rPr lang="zh-TW" altLang="en-US" dirty="0"/>
              <a:t>我是莫智堯</a:t>
            </a:r>
            <a:endParaRPr lang="en-US" altLang="zh-TW" dirty="0"/>
          </a:p>
          <a:p>
            <a:r>
              <a:rPr lang="zh-TW" altLang="en-US" dirty="0"/>
              <a:t>我的指導教授是李永銘博士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我的論文題目是</a:t>
            </a:r>
            <a:r>
              <a:rPr lang="zh-TW" altLang="en-US" sz="1200" b="1" dirty="0"/>
              <a:t>基於金融群眾智慧的比特幣</a:t>
            </a:r>
            <a:r>
              <a:rPr lang="en-HK" altLang="zh-TW" sz="1200" b="1" dirty="0"/>
              <a:t>ETF</a:t>
            </a:r>
            <a:r>
              <a:rPr lang="zh-TW" altLang="en-US" sz="1200" b="1" dirty="0"/>
              <a:t>投資機制</a:t>
            </a: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首</a:t>
            </a:r>
            <a:r>
              <a:rPr lang="zh-TW" altLang="en-US" dirty="0"/>
              <a:t>先，我們看一下</a:t>
            </a:r>
            <a:r>
              <a:rPr lang="zh-CN" altLang="en-US" dirty="0"/>
              <a:t>第一個部分，找出</a:t>
            </a:r>
            <a:r>
              <a:rPr lang="zh-TW" altLang="en-US" dirty="0"/>
              <a:t>關鍵意見領袖對不同</a:t>
            </a:r>
            <a:r>
              <a:rPr lang="en-US" altLang="zh-TW" dirty="0"/>
              <a:t>ETF</a:t>
            </a:r>
            <a:r>
              <a:rPr lang="zh-TW" altLang="en-US" dirty="0"/>
              <a:t>的影響力的公式。</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HK"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我</a:t>
            </a:r>
            <a:r>
              <a:rPr lang="zh-TW" altLang="en-US" dirty="0"/>
              <a:t>們會先計算</a:t>
            </a:r>
            <a:r>
              <a:rPr lang="en-US" altLang="zh-TW" dirty="0"/>
              <a:t>Volume difference influence</a:t>
            </a:r>
            <a:r>
              <a:rPr lang="zh-TW" altLang="en-US" dirty="0"/>
              <a:t>指標，這個指標主要是比較上一個交易日同樣時段的交易量，與今日同時段的交易量差距。</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我</a:t>
            </a:r>
            <a:r>
              <a:rPr lang="zh-TW" altLang="en-US" dirty="0"/>
              <a:t>們假設具影響力的發文會驅使投資者在</a:t>
            </a:r>
            <a:r>
              <a:rPr lang="en-US" altLang="zh-TW" dirty="0"/>
              <a:t>30</a:t>
            </a:r>
            <a:r>
              <a:rPr lang="zh-TW" altLang="en-US" dirty="0"/>
              <a:t>分鐘內作出反應動作，而投資者都作出反應動作會導致交易量上升，</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因此，如果交易量差距小於上一個交易日同樣時段的話，我們會視為沒影響力發文。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在確</a:t>
            </a:r>
            <a:r>
              <a:rPr lang="zh-TW" altLang="en-US" dirty="0"/>
              <a:t>保發文為具影響力發文後，我們會去計算</a:t>
            </a:r>
            <a:r>
              <a:rPr lang="en-US" altLang="zh-TW" dirty="0"/>
              <a:t>30</a:t>
            </a:r>
            <a:r>
              <a:rPr lang="zh-TW" altLang="en-US" dirty="0"/>
              <a:t>分鐘內的價格變動，並取絕對值，以得知價格變動百分比</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接</a:t>
            </a:r>
            <a:r>
              <a:rPr lang="zh-TW" altLang="en-US" dirty="0"/>
              <a:t>著，我們會把</a:t>
            </a:r>
            <a:r>
              <a:rPr lang="en-US" altLang="zh-TW" dirty="0">
                <a:solidFill>
                  <a:srgbClr val="0000FF"/>
                </a:solidFill>
              </a:rPr>
              <a:t>Volume difference influence </a:t>
            </a:r>
            <a:r>
              <a:rPr lang="zh-TW" altLang="en-US" dirty="0">
                <a:solidFill>
                  <a:srgbClr val="0000FF"/>
                </a:solidFill>
              </a:rPr>
              <a:t>跟</a:t>
            </a:r>
            <a:r>
              <a:rPr lang="en-US" altLang="zh-TW" dirty="0">
                <a:solidFill>
                  <a:srgbClr val="0000FF"/>
                </a:solidFill>
              </a:rPr>
              <a:t>Price difference influence </a:t>
            </a:r>
            <a:r>
              <a:rPr lang="zh-TW" altLang="en-US" dirty="0">
                <a:solidFill>
                  <a:srgbClr val="0000FF"/>
                </a:solidFill>
              </a:rPr>
              <a:t>整合成</a:t>
            </a:r>
            <a:r>
              <a:rPr lang="en-US" altLang="zh-TW" dirty="0">
                <a:solidFill>
                  <a:srgbClr val="0000FF"/>
                </a:solidFill>
              </a:rPr>
              <a:t>Posts influence score</a:t>
            </a:r>
            <a:r>
              <a:rPr lang="zh-TW" altLang="en-US" dirty="0">
                <a:solidFill>
                  <a:srgbClr val="0000FF"/>
                </a:solidFill>
              </a:rPr>
              <a:t>，再計算</a:t>
            </a:r>
            <a:r>
              <a:rPr lang="en-US" altLang="zh-TW" dirty="0">
                <a:solidFill>
                  <a:srgbClr val="0000FF"/>
                </a:solidFill>
              </a:rPr>
              <a:t>Influence of celebrity score</a:t>
            </a:r>
            <a:r>
              <a:rPr lang="zh-TW" altLang="en-US" dirty="0">
                <a:solidFill>
                  <a:srgbClr val="0000FF"/>
                </a:solidFill>
              </a:rPr>
              <a:t>。</a:t>
            </a:r>
            <a:endParaRPr lang="en-HK" altLang="zh-TW" dirty="0">
              <a:solidFill>
                <a:srgbClr val="0000FF"/>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HK" altLang="zh-TW" dirty="0">
              <a:solidFill>
                <a:srgbClr val="0000FF"/>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solidFill>
                  <a:srgbClr val="0000FF"/>
                </a:solidFill>
              </a:rPr>
              <a:t>這指標是用來計算，</a:t>
            </a:r>
            <a:r>
              <a:rPr lang="zh-TW" altLang="en-US" dirty="0"/>
              <a:t>關鍵意見領袖發文對於該</a:t>
            </a:r>
            <a:r>
              <a:rPr lang="en-US" altLang="zh-TW" dirty="0"/>
              <a:t>ETF</a:t>
            </a:r>
            <a:r>
              <a:rPr lang="zh-TW" altLang="en-US" dirty="0"/>
              <a:t>平均價格百分比的影響與平均交易量的影響，我們稍後會用這指標，為關鍵意見領袖對不同</a:t>
            </a:r>
            <a:r>
              <a:rPr lang="en-US" altLang="zh-TW" dirty="0"/>
              <a:t>ETF</a:t>
            </a:r>
            <a:r>
              <a:rPr lang="zh-TW" altLang="en-US" dirty="0"/>
              <a:t>作影響力排序</a:t>
            </a:r>
            <a:endParaRPr lang="en-HK" altLang="zh-TW" dirty="0">
              <a:solidFill>
                <a:srgbClr val="0000FF"/>
              </a:solidFill>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2688274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接</a:t>
            </a:r>
            <a:r>
              <a:rPr lang="zh-TW" altLang="en-US" dirty="0"/>
              <a:t>著，我們進入到</a:t>
            </a:r>
            <a:r>
              <a:rPr lang="zh-CN" altLang="en-US" dirty="0"/>
              <a:t>第二個部分，找出</a:t>
            </a:r>
            <a:r>
              <a:rPr lang="zh-TW" altLang="en-US" dirty="0"/>
              <a:t>關鍵意見領袖對不同</a:t>
            </a:r>
            <a:r>
              <a:rPr lang="en-US" altLang="zh-TW" dirty="0"/>
              <a:t>ETF</a:t>
            </a:r>
            <a:r>
              <a:rPr lang="zh-TW" altLang="en-US" dirty="0"/>
              <a:t>的影響關鍵字。</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我</a:t>
            </a:r>
            <a:r>
              <a:rPr lang="zh-TW" altLang="en-US" dirty="0"/>
              <a:t>們會首先把價格變動為正的歸類成正面內容，價格變動為負的歸類成負面內容，</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接着，我們把文字放到</a:t>
            </a:r>
            <a:r>
              <a:rPr lang="en-US" altLang="zh-TW" dirty="0"/>
              <a:t>TFIDF</a:t>
            </a:r>
            <a:r>
              <a:rPr lang="zh-TW" altLang="en-US" dirty="0"/>
              <a:t>裡面，進行萃取關鍵字，</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最後，我們把重複出現在正面內容和負面內容的關鍵字刪除，完成建立正面內容關鍵字列表 跟負面內容關鍵字列表。</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1394277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最</a:t>
            </a:r>
            <a:r>
              <a:rPr lang="zh-TW" altLang="en-US" dirty="0"/>
              <a:t>後，</a:t>
            </a:r>
            <a:r>
              <a:rPr lang="zh-CN" altLang="en-US" dirty="0"/>
              <a:t>第三個部分，</a:t>
            </a:r>
            <a:endParaRPr lang="en-HK"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HK"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我</a:t>
            </a:r>
            <a:r>
              <a:rPr lang="zh-TW" altLang="en-US" dirty="0"/>
              <a:t>們以第一部分建立出來的</a:t>
            </a:r>
            <a:r>
              <a:rPr lang="en-US" altLang="zh-TW" dirty="0">
                <a:solidFill>
                  <a:srgbClr val="0000FF"/>
                </a:solidFill>
              </a:rPr>
              <a:t>Influence of celebrity score</a:t>
            </a:r>
            <a:r>
              <a:rPr lang="zh-TW" altLang="en-US" dirty="0">
                <a:solidFill>
                  <a:srgbClr val="0000FF"/>
                </a:solidFill>
              </a:rPr>
              <a:t>，評估他們平均每次發文對市場的影響力，建立</a:t>
            </a:r>
            <a:r>
              <a:rPr lang="zh-TW" altLang="en-US" dirty="0"/>
              <a:t>關鍵意見領袖對不同</a:t>
            </a:r>
            <a:r>
              <a:rPr lang="en-US" altLang="zh-TW" dirty="0"/>
              <a:t>ETF</a:t>
            </a:r>
            <a:r>
              <a:rPr lang="zh-TW" altLang="en-US" dirty="0"/>
              <a:t>的影響排名。</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2026486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接著是我們的新聞分析模組</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889363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在新</a:t>
            </a:r>
            <a:r>
              <a:rPr lang="zh-TW" altLang="en-US" dirty="0"/>
              <a:t>聞</a:t>
            </a:r>
            <a:r>
              <a:rPr lang="zh-CN" altLang="en-US" dirty="0"/>
              <a:t>分析模組中，根據之前的研究表明，只要是相</a:t>
            </a:r>
            <a:r>
              <a:rPr lang="zh-TW" altLang="en-US" dirty="0"/>
              <a:t>關的新聞報導，或者是部落格貼文，它們的語意會跟比特幣市場有着一定程度的相關性。</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zh-CN" altLang="en-US" dirty="0"/>
              <a:t>因此，在這個模組中，我們主要分成兩個部分</a:t>
            </a:r>
            <a:endParaRPr lang="en-US" altLang="zh-CN" dirty="0"/>
          </a:p>
          <a:p>
            <a:r>
              <a:rPr lang="zh-CN" altLang="en-US" dirty="0"/>
              <a:t>第一個部分是找出新</a:t>
            </a:r>
            <a:r>
              <a:rPr lang="zh-TW" altLang="en-US" dirty="0"/>
              <a:t>聞對不同</a:t>
            </a:r>
            <a:r>
              <a:rPr lang="en-US" altLang="zh-TW" dirty="0"/>
              <a:t>ETF</a:t>
            </a:r>
            <a:r>
              <a:rPr lang="zh-TW" altLang="en-US" dirty="0"/>
              <a:t>的影響力，當中特別以交易量來評估</a:t>
            </a:r>
            <a:r>
              <a:rPr lang="zh-CN" altLang="en-US" dirty="0"/>
              <a:t>新</a:t>
            </a:r>
            <a:r>
              <a:rPr lang="zh-TW" altLang="en-US" dirty="0"/>
              <a:t>聞是不是具有影響力</a:t>
            </a:r>
            <a:endParaRPr lang="en-HK" altLang="zh-CN" sz="1200" dirty="0"/>
          </a:p>
          <a:p>
            <a:r>
              <a:rPr lang="zh-CN" altLang="en-US" dirty="0"/>
              <a:t>第二個部分是找出新</a:t>
            </a:r>
            <a:r>
              <a:rPr lang="zh-TW" altLang="en-US" dirty="0"/>
              <a:t>聞對不同</a:t>
            </a:r>
            <a:r>
              <a:rPr lang="en-US" altLang="zh-TW" dirty="0"/>
              <a:t>ETF</a:t>
            </a:r>
            <a:r>
              <a:rPr lang="zh-TW" altLang="en-US" dirty="0"/>
              <a:t>的影響關鍵字，當中會以正面，負面來區分</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1323186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首</a:t>
            </a:r>
            <a:r>
              <a:rPr lang="zh-TW" altLang="en-US" dirty="0"/>
              <a:t>先，我們先進入到</a:t>
            </a:r>
            <a:r>
              <a:rPr lang="zh-CN" altLang="en-US" dirty="0"/>
              <a:t>新</a:t>
            </a:r>
            <a:r>
              <a:rPr lang="zh-TW" altLang="en-US" dirty="0"/>
              <a:t>聞對不同</a:t>
            </a:r>
            <a:r>
              <a:rPr lang="en-US" altLang="zh-TW" dirty="0"/>
              <a:t>ETF</a:t>
            </a:r>
            <a:r>
              <a:rPr lang="zh-TW" altLang="en-US" dirty="0"/>
              <a:t>的影響力。</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HK"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我</a:t>
            </a:r>
            <a:r>
              <a:rPr lang="zh-TW" altLang="en-US" dirty="0"/>
              <a:t>們會計算</a:t>
            </a:r>
            <a:r>
              <a:rPr lang="en-US" altLang="zh-TW" dirty="0"/>
              <a:t>Volume difference influence</a:t>
            </a:r>
            <a:r>
              <a:rPr lang="zh-TW" altLang="en-US" dirty="0"/>
              <a:t>指標，如果這個指標交易量差距小於上一個交易日同樣時段的話，我們會視為沒影響力的新聞。</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當我</a:t>
            </a:r>
            <a:r>
              <a:rPr lang="zh-TW" altLang="en-US" dirty="0"/>
              <a:t>們</a:t>
            </a:r>
            <a:r>
              <a:rPr lang="zh-CN" altLang="en-US" dirty="0"/>
              <a:t>確</a:t>
            </a:r>
            <a:r>
              <a:rPr lang="zh-TW" altLang="en-US" dirty="0"/>
              <a:t>保新聞是具有影響力之後，我們會去計算</a:t>
            </a:r>
            <a:r>
              <a:rPr lang="en-US" altLang="zh-TW" dirty="0"/>
              <a:t>30</a:t>
            </a:r>
            <a:r>
              <a:rPr lang="zh-TW" altLang="en-US" dirty="0"/>
              <a:t>分鐘內的價格變動，以得知價格變動百分比，以及價格變動走勢，到底是上漲還是下跌。這部分我們以</a:t>
            </a:r>
            <a:r>
              <a:rPr lang="en-US" altLang="zh-TW" dirty="0">
                <a:solidFill>
                  <a:srgbClr val="0000FF"/>
                </a:solidFill>
              </a:rPr>
              <a:t>News influence score</a:t>
            </a:r>
            <a:r>
              <a:rPr lang="zh-TW" altLang="en-US" dirty="0">
                <a:solidFill>
                  <a:srgbClr val="0000FF"/>
                </a:solidFill>
              </a:rPr>
              <a:t>指標來表示。</a:t>
            </a:r>
            <a:endParaRPr lang="en-HK"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1438337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接</a:t>
            </a:r>
            <a:r>
              <a:rPr lang="zh-TW" altLang="en-US" dirty="0"/>
              <a:t>著，我們去找新聞對不同</a:t>
            </a:r>
            <a:r>
              <a:rPr lang="en-US" altLang="zh-TW" dirty="0"/>
              <a:t>ETF</a:t>
            </a:r>
            <a:r>
              <a:rPr lang="zh-TW" altLang="en-US" dirty="0"/>
              <a:t>的影響關鍵字。</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同</a:t>
            </a:r>
            <a:r>
              <a:rPr lang="zh-TW" altLang="en-US" dirty="0"/>
              <a:t>樣的，</a:t>
            </a:r>
            <a:r>
              <a:rPr lang="zh-CN" altLang="en-US" dirty="0"/>
              <a:t>我</a:t>
            </a:r>
            <a:r>
              <a:rPr lang="zh-TW" altLang="en-US" dirty="0"/>
              <a:t>們把價格變動為正的歸類成正面內容，價格變動為負的歸類成負面內容，</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接着，我們把文字放到</a:t>
            </a:r>
            <a:r>
              <a:rPr lang="en-US" altLang="zh-TW" dirty="0"/>
              <a:t>TFIDF</a:t>
            </a:r>
            <a:r>
              <a:rPr lang="zh-TW" altLang="en-US" dirty="0"/>
              <a:t>裡面，進行萃取關鍵字，</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最後，我們把重複出現在正面內容和負面內容的關鍵字刪除，完成建立新聞正面內容關鍵字列表 跟新聞負面內容關鍵字列表。</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748885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接下來是金融分析模組</a:t>
            </a:r>
            <a:endParaRPr lang="en-US" altLang="zh-TW"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在這個模組中，我們會進</a:t>
            </a:r>
            <a:r>
              <a:rPr lang="zh-TW" altLang="en-US" dirty="0"/>
              <a:t>行價格關係的分析</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3162150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a:t>
            </a:r>
            <a:r>
              <a:rPr lang="zh-TW" altLang="en-US" sz="1200" kern="1200" dirty="0">
                <a:solidFill>
                  <a:schemeClr val="tx1"/>
                </a:solidFill>
                <a:effectLst/>
                <a:latin typeface="+mn-lt"/>
                <a:ea typeface="+mn-ea"/>
                <a:cs typeface="+mn-cs"/>
              </a:rPr>
              <a:t>金融分析模組</a:t>
            </a:r>
            <a:r>
              <a:rPr lang="zh-CN" altLang="en-US" dirty="0"/>
              <a:t>中，根據定</a:t>
            </a:r>
            <a:r>
              <a:rPr lang="zh-TW" altLang="en-US" dirty="0"/>
              <a:t>義，價格發現的意思為買賣雙方都同意的交易價格。</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因為比特幣</a:t>
            </a:r>
            <a:r>
              <a:rPr lang="en-US" altLang="zh-TW" dirty="0"/>
              <a:t>ETF</a:t>
            </a:r>
            <a:r>
              <a:rPr lang="zh-TW" altLang="en-US" dirty="0"/>
              <a:t>背後持有的是比特幣期貨，因此比特幣期貨在本研究中具有研究價值。</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而基於期貨特性，短期期貨有月底轉倉壓力，</a:t>
            </a:r>
            <a:endParaRPr lang="en-US" altLang="zh-TW" dirty="0"/>
          </a:p>
          <a:p>
            <a:r>
              <a:rPr lang="zh-CN" altLang="en-US" dirty="0"/>
              <a:t>因此，在這個模組中，我們先建</a:t>
            </a:r>
            <a:r>
              <a:rPr lang="zh-TW" altLang="en-US" dirty="0"/>
              <a:t>立考慮多個月的期貨價格走勢。具體來說，愈晚到期的期貨，我們給的權重愈低，以展現它們沒有轉倉壓力，沒有轉倉壓力的話它們的價格變動在</a:t>
            </a:r>
            <a:r>
              <a:rPr lang="en-US" altLang="zh-TW" dirty="0"/>
              <a:t>ETF</a:t>
            </a:r>
            <a:r>
              <a:rPr lang="zh-TW" altLang="en-US" dirty="0"/>
              <a:t>價格反映上理論也比較低。</a:t>
            </a:r>
            <a:endParaRPr lang="en-HK" altLang="zh-TW" dirty="0"/>
          </a:p>
          <a:p>
            <a:endParaRPr lang="en-US" altLang="zh-CN" dirty="0"/>
          </a:p>
          <a:p>
            <a:r>
              <a:rPr lang="zh-CN" altLang="en-US" dirty="0"/>
              <a:t>接</a:t>
            </a:r>
            <a:r>
              <a:rPr lang="zh-TW" altLang="en-US" dirty="0"/>
              <a:t>著我們</a:t>
            </a:r>
            <a:r>
              <a:rPr lang="zh-CN" altLang="en-US" dirty="0"/>
              <a:t>嘗試找出價格關係，這部</a:t>
            </a:r>
            <a:r>
              <a:rPr lang="zh-TW" altLang="en-US" dirty="0"/>
              <a:t>分我們會以期貨的歷史價格來推估未來的漲跟跌。</a:t>
            </a:r>
            <a:r>
              <a:rPr lang="en-US" altLang="zh-TW" dirty="0"/>
              <a:t> </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1789171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接下來是金融群眾智慧模組</a:t>
            </a:r>
            <a:endParaRPr lang="en-HK"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784970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rtl="0"/>
            <a:r>
              <a:rPr lang="zh-TW" altLang="en-US" dirty="0"/>
              <a:t>根據最近的研究指出，光是美國就有</a:t>
            </a:r>
            <a:r>
              <a:rPr lang="en-US" altLang="zh-TW" dirty="0"/>
              <a:t>16%</a:t>
            </a:r>
            <a:r>
              <a:rPr lang="zh-TW" altLang="en-US" dirty="0"/>
              <a:t>的人有投資、交易跟使用過加密貨幣，當中</a:t>
            </a:r>
            <a:r>
              <a:rPr lang="en-US" altLang="zh-TW" dirty="0"/>
              <a:t>43</a:t>
            </a:r>
            <a:r>
              <a:rPr lang="zh-TW" altLang="en-US" dirty="0"/>
              <a:t>％是介於</a:t>
            </a:r>
            <a:r>
              <a:rPr lang="en-US" altLang="zh-TW" dirty="0"/>
              <a:t>18-29</a:t>
            </a:r>
            <a:r>
              <a:rPr lang="zh-TW" altLang="en-US" dirty="0"/>
              <a:t>歲的年輕人。</a:t>
            </a:r>
            <a:endParaRPr lang="en-HK" altLang="zh-TW" dirty="0"/>
          </a:p>
          <a:p>
            <a:pPr rtl="0"/>
            <a:endParaRPr lang="en-HK" altLang="zh-TW" dirty="0"/>
          </a:p>
          <a:p>
            <a:pPr rtl="0"/>
            <a:r>
              <a:rPr lang="zh-TW" altLang="en-US" dirty="0"/>
              <a:t>此外，投資銀行摩根大通在</a:t>
            </a:r>
            <a:r>
              <a:rPr lang="en-US" altLang="zh-TW" dirty="0"/>
              <a:t>21</a:t>
            </a:r>
            <a:r>
              <a:rPr lang="zh-TW" altLang="en-US" dirty="0"/>
              <a:t>年</a:t>
            </a:r>
            <a:r>
              <a:rPr lang="en-US" altLang="zh-TW" dirty="0"/>
              <a:t>10</a:t>
            </a:r>
            <a:r>
              <a:rPr lang="zh-TW" altLang="en-US" dirty="0"/>
              <a:t>月報告也有寫到部分</a:t>
            </a:r>
            <a:r>
              <a:rPr lang="zh-TW" altLang="en-US" sz="1200" b="0" i="0" kern="1200" dirty="0">
                <a:solidFill>
                  <a:schemeClr val="tx1"/>
                </a:solidFill>
                <a:effectLst/>
                <a:latin typeface="+mn-lt"/>
                <a:ea typeface="+mn-ea"/>
                <a:cs typeface="+mn-cs"/>
              </a:rPr>
              <a:t>企業投資者以比特幣取代黃金作為避險工具。</a:t>
            </a:r>
            <a:endParaRPr lang="en-HK" altLang="zh-TW" dirty="0"/>
          </a:p>
          <a:p>
            <a:pPr rtl="0"/>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根據以上數據以及</a:t>
            </a:r>
            <a:r>
              <a:rPr lang="zh-TW" altLang="en-US" sz="1200" b="0" i="0" kern="1200" dirty="0">
                <a:solidFill>
                  <a:schemeClr val="tx1"/>
                </a:solidFill>
                <a:effectLst/>
                <a:latin typeface="+mn-lt"/>
                <a:ea typeface="+mn-ea"/>
                <a:cs typeface="+mn-cs"/>
              </a:rPr>
              <a:t>企業投資者和年輕人湧入的</a:t>
            </a:r>
            <a:r>
              <a:rPr lang="zh-TW" altLang="en-US" dirty="0"/>
              <a:t>趨勢，</a:t>
            </a:r>
            <a:r>
              <a:rPr lang="en-US" altLang="zh-TW" dirty="0"/>
              <a:t>bitcoin ETF</a:t>
            </a:r>
            <a:r>
              <a:rPr lang="zh-TW" altLang="en-US" dirty="0"/>
              <a:t>投資研究變得重要，</a:t>
            </a:r>
            <a:r>
              <a:rPr lang="zh-TW" altLang="en-US" baseline="0" dirty="0"/>
              <a:t>如果能了解價格波動的因素，即能幫助投資者獲得更好回報，提供更好的資產增值方法</a:t>
            </a: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在這個模組中，我們會為提出的系</a:t>
            </a:r>
            <a:r>
              <a:rPr lang="zh-TW" altLang="en-US" dirty="0"/>
              <a:t>統架構作模擬交易實驗，</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我們會以單一模組方法，以及整合三個模組的方法來實驗，並跟大盤比較結果。</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我們的</a:t>
            </a:r>
            <a:r>
              <a:rPr lang="en-US" altLang="zh-TW" dirty="0"/>
              <a:t>4</a:t>
            </a:r>
            <a:r>
              <a:rPr lang="zh-TW" altLang="en-US" dirty="0"/>
              <a:t>種</a:t>
            </a:r>
            <a:r>
              <a:rPr lang="en-US" altLang="zh-TW" dirty="0"/>
              <a:t>type</a:t>
            </a:r>
            <a:r>
              <a:rPr lang="zh-TW" altLang="en-US" dirty="0"/>
              <a:t>分別為</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第一個：只考慮關鍵意見領袖</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第二個：只考慮新聞</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第三個：只考慮期貨價格關係</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第四個：是全盤考慮的</a:t>
            </a:r>
            <a:r>
              <a:rPr lang="en-US" altLang="zh-TW" sz="1200" kern="0" dirty="0">
                <a:solidFill>
                  <a:prstClr val="black"/>
                </a:solidFill>
                <a:latin typeface="Arial"/>
                <a:ea typeface="標楷體"/>
              </a:rPr>
              <a:t>Collective Financial Intelligence</a:t>
            </a:r>
            <a:r>
              <a:rPr lang="zh-TW" altLang="en-US" sz="1200" kern="0" dirty="0">
                <a:solidFill>
                  <a:prstClr val="black"/>
                </a:solidFill>
                <a:latin typeface="Arial"/>
                <a:ea typeface="標楷體"/>
              </a:rPr>
              <a:t>方法</a:t>
            </a:r>
            <a:endParaRPr lang="en-HK"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7462520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最後是投資組合建構模組</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3467526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在這</a:t>
            </a:r>
            <a:r>
              <a:rPr lang="zh-TW" altLang="en-US" dirty="0"/>
              <a:t>個模組，我們會根據上一個模組的模擬交易結果，來選取表現最好的那幾個</a:t>
            </a:r>
            <a:r>
              <a:rPr lang="en-US" altLang="zh-TW" dirty="0"/>
              <a:t>ETF</a:t>
            </a:r>
            <a:r>
              <a:rPr lang="zh-TW" altLang="en-US" dirty="0"/>
              <a:t>，來</a:t>
            </a:r>
            <a:r>
              <a:rPr lang="zh-TW" altLang="en-US" sz="1200" kern="1200" dirty="0">
                <a:solidFill>
                  <a:schemeClr val="tx1"/>
                </a:solidFill>
                <a:effectLst/>
                <a:latin typeface="+mn-lt"/>
                <a:ea typeface="+mn-ea"/>
                <a:cs typeface="+mn-cs"/>
              </a:rPr>
              <a:t>建構投資組合</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2607176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14276">
              <a:defRPr/>
            </a:pPr>
            <a:r>
              <a:rPr lang="zh-CN" altLang="en-US" dirty="0"/>
              <a:t>在實驗資料的部分，我們針對不同模組的需求，收集了以下四種類型的資料</a:t>
            </a:r>
            <a:endParaRPr lang="en-US" altLang="zh-CN" dirty="0"/>
          </a:p>
          <a:p>
            <a:pPr defTabSz="914276">
              <a:defRPr/>
            </a:pPr>
            <a:r>
              <a:rPr lang="zh-CN" altLang="en-US" dirty="0"/>
              <a:t>第一種是新</a:t>
            </a:r>
            <a:r>
              <a:rPr lang="zh-TW" altLang="en-US" dirty="0"/>
              <a:t>聞</a:t>
            </a:r>
            <a:r>
              <a:rPr lang="zh-CN" altLang="en-US" dirty="0"/>
              <a:t>資料，我們從</a:t>
            </a:r>
            <a:r>
              <a:rPr lang="en-US" altLang="zh-CN" dirty="0" err="1"/>
              <a:t>Cointelegraph</a:t>
            </a:r>
            <a:r>
              <a:rPr lang="zh-CN" altLang="en-US" dirty="0"/>
              <a:t>上搜集了</a:t>
            </a:r>
            <a:r>
              <a:rPr lang="zh-TW" altLang="en-US" dirty="0"/>
              <a:t> 在</a:t>
            </a:r>
            <a:r>
              <a:rPr lang="en-US" altLang="zh-CN" dirty="0"/>
              <a:t>2021/9</a:t>
            </a:r>
            <a:r>
              <a:rPr lang="zh-CN" altLang="en-US" dirty="0"/>
              <a:t>到</a:t>
            </a:r>
            <a:r>
              <a:rPr lang="en-US" altLang="zh-CN" dirty="0"/>
              <a:t>2022/5</a:t>
            </a:r>
            <a:r>
              <a:rPr lang="zh-CN" altLang="en-US" dirty="0"/>
              <a:t>月間</a:t>
            </a:r>
            <a:r>
              <a:rPr lang="zh-TW" altLang="en-US" dirty="0"/>
              <a:t> </a:t>
            </a:r>
            <a:r>
              <a:rPr lang="en-US" altLang="zh-CN" dirty="0"/>
              <a:t>7396</a:t>
            </a:r>
            <a:r>
              <a:rPr lang="zh-CN" altLang="en-US" dirty="0"/>
              <a:t>則新</a:t>
            </a:r>
            <a:r>
              <a:rPr lang="zh-TW" altLang="en-US" dirty="0"/>
              <a:t>聞</a:t>
            </a:r>
            <a:r>
              <a:rPr lang="zh-CN" altLang="en-US" dirty="0"/>
              <a:t>的資料，當中包含了新聞標題，新聞摘要，和新聞內容</a:t>
            </a:r>
            <a:endParaRPr lang="en-US" altLang="zh-CN" dirty="0"/>
          </a:p>
          <a:p>
            <a:pPr defTabSz="914276">
              <a:defRPr/>
            </a:pPr>
            <a:r>
              <a:rPr lang="zh-CN" altLang="en-US" dirty="0"/>
              <a:t>接下來我們收集了關</a:t>
            </a:r>
            <a:r>
              <a:rPr lang="zh-TW" altLang="en-US" dirty="0"/>
              <a:t>鍵意見領袖</a:t>
            </a:r>
            <a:r>
              <a:rPr lang="zh-CN" altLang="en-US" dirty="0"/>
              <a:t>資料，我們從</a:t>
            </a:r>
            <a:r>
              <a:rPr lang="en-US" altLang="zh-CN" dirty="0"/>
              <a:t>Twitter</a:t>
            </a:r>
            <a:r>
              <a:rPr lang="zh-CN" altLang="en-US" dirty="0"/>
              <a:t>上，收集了</a:t>
            </a:r>
            <a:r>
              <a:rPr lang="en-US" altLang="zh-CN" dirty="0"/>
              <a:t>13</a:t>
            </a:r>
            <a:r>
              <a:rPr lang="zh-CN" altLang="en-US" dirty="0"/>
              <a:t>位關</a:t>
            </a:r>
            <a:r>
              <a:rPr lang="zh-TW" altLang="en-US" dirty="0"/>
              <a:t>鍵意見領袖</a:t>
            </a:r>
            <a:r>
              <a:rPr lang="en-US" altLang="zh-TW" dirty="0"/>
              <a:t> </a:t>
            </a:r>
            <a:r>
              <a:rPr lang="zh-CN" altLang="en-US" dirty="0"/>
              <a:t>在</a:t>
            </a:r>
            <a:r>
              <a:rPr lang="en-US" altLang="zh-CN" dirty="0"/>
              <a:t>2021</a:t>
            </a:r>
            <a:r>
              <a:rPr lang="zh-CN" altLang="en-US" dirty="0"/>
              <a:t>年</a:t>
            </a:r>
            <a:r>
              <a:rPr lang="en-US" altLang="zh-CN" dirty="0"/>
              <a:t>10</a:t>
            </a:r>
            <a:r>
              <a:rPr lang="zh-CN" altLang="en-US" dirty="0"/>
              <a:t>月到</a:t>
            </a:r>
            <a:r>
              <a:rPr lang="en-US" altLang="zh-CN" dirty="0"/>
              <a:t>2022</a:t>
            </a:r>
            <a:r>
              <a:rPr lang="zh-CN" altLang="en-US" dirty="0"/>
              <a:t>年</a:t>
            </a:r>
            <a:r>
              <a:rPr lang="en-US" altLang="zh-CN" dirty="0"/>
              <a:t>5</a:t>
            </a:r>
            <a:r>
              <a:rPr lang="zh-CN" altLang="en-US" dirty="0"/>
              <a:t>月間的歷史發文記</a:t>
            </a:r>
            <a:r>
              <a:rPr lang="zh-TW" altLang="en-US" dirty="0"/>
              <a:t>錄</a:t>
            </a:r>
            <a:endParaRPr lang="en-US" altLang="zh-CN" dirty="0"/>
          </a:p>
          <a:p>
            <a:pPr defTabSz="914276">
              <a:defRPr/>
            </a:pPr>
            <a:r>
              <a:rPr lang="zh-CN" altLang="en-US" dirty="0"/>
              <a:t>第三種則是比特幣</a:t>
            </a:r>
            <a:r>
              <a:rPr lang="en-US" altLang="zh-CN" dirty="0"/>
              <a:t>ETF</a:t>
            </a:r>
            <a:r>
              <a:rPr lang="zh-CN" altLang="en-US" dirty="0"/>
              <a:t>的歷</a:t>
            </a:r>
            <a:r>
              <a:rPr lang="zh-TW" altLang="en-US" dirty="0"/>
              <a:t>史數據</a:t>
            </a:r>
            <a:r>
              <a:rPr lang="zh-CN" altLang="en-US" dirty="0"/>
              <a:t>，我們</a:t>
            </a:r>
            <a:r>
              <a:rPr lang="zh-TW" altLang="en-US" dirty="0"/>
              <a:t>收集了</a:t>
            </a:r>
            <a:r>
              <a:rPr lang="en-US" altLang="zh-TW" dirty="0"/>
              <a:t>2021/10</a:t>
            </a:r>
            <a:r>
              <a:rPr lang="zh-TW" altLang="en-US" dirty="0"/>
              <a:t>至</a:t>
            </a:r>
            <a:r>
              <a:rPr lang="en-US" altLang="zh-TW" dirty="0"/>
              <a:t>2022/5</a:t>
            </a:r>
            <a:r>
              <a:rPr lang="zh-TW" altLang="en-US" dirty="0"/>
              <a:t>間，</a:t>
            </a:r>
            <a:r>
              <a:rPr lang="en-US" altLang="zh-TW" dirty="0"/>
              <a:t>7</a:t>
            </a:r>
            <a:r>
              <a:rPr lang="zh-TW" altLang="en-US" dirty="0"/>
              <a:t>個最熱門</a:t>
            </a:r>
            <a:r>
              <a:rPr lang="zh-CN" altLang="en-US" dirty="0"/>
              <a:t>比特幣</a:t>
            </a:r>
            <a:r>
              <a:rPr lang="en-US" altLang="zh-CN" dirty="0"/>
              <a:t>ETF</a:t>
            </a:r>
            <a:r>
              <a:rPr lang="zh-CN" altLang="en-US" dirty="0"/>
              <a:t>的每分</a:t>
            </a:r>
            <a:r>
              <a:rPr lang="zh-TW" altLang="en-US" dirty="0"/>
              <a:t>鐘</a:t>
            </a:r>
            <a:r>
              <a:rPr lang="zh-CN" altLang="en-US" dirty="0"/>
              <a:t>歷</a:t>
            </a:r>
            <a:r>
              <a:rPr lang="zh-TW" altLang="en-US" dirty="0"/>
              <a:t>史數據</a:t>
            </a:r>
            <a:endParaRPr lang="en-US" altLang="zh-CN" dirty="0"/>
          </a:p>
          <a:p>
            <a:pPr defTabSz="914276">
              <a:defRPr/>
            </a:pPr>
            <a:r>
              <a:rPr lang="zh-CN" altLang="en-US" dirty="0"/>
              <a:t>而第四種是比特幣期</a:t>
            </a:r>
            <a:r>
              <a:rPr lang="zh-TW" altLang="en-US" dirty="0"/>
              <a:t>貨數據</a:t>
            </a:r>
            <a:r>
              <a:rPr lang="zh-CN" altLang="en-US" dirty="0"/>
              <a:t>，我們從</a:t>
            </a:r>
            <a:r>
              <a:rPr lang="en-US" altLang="zh-CN" dirty="0" err="1"/>
              <a:t>barchart.com</a:t>
            </a:r>
            <a:r>
              <a:rPr lang="zh-TW" altLang="en-US" dirty="0"/>
              <a:t>上，搜集了過去年</a:t>
            </a:r>
            <a:r>
              <a:rPr lang="en-US" altLang="zh-TW" dirty="0"/>
              <a:t>8</a:t>
            </a:r>
            <a:r>
              <a:rPr lang="zh-TW" altLang="en-US" dirty="0"/>
              <a:t>個月</a:t>
            </a:r>
            <a:r>
              <a:rPr lang="zh-CN" altLang="en-US" dirty="0"/>
              <a:t>比特幣期</a:t>
            </a:r>
            <a:r>
              <a:rPr lang="zh-TW" altLang="en-US" dirty="0"/>
              <a:t>貨的</a:t>
            </a:r>
            <a:r>
              <a:rPr lang="zh-CN" altLang="en-US" dirty="0"/>
              <a:t>歷</a:t>
            </a:r>
            <a:r>
              <a:rPr lang="zh-TW" altLang="en-US" dirty="0"/>
              <a:t>史數據。</a:t>
            </a:r>
            <a:endParaRPr kumimoji="1"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3410925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14276">
              <a:defRPr/>
            </a:pPr>
            <a:r>
              <a:rPr lang="zh-TW" altLang="en-US" dirty="0"/>
              <a:t>首先，</a:t>
            </a:r>
            <a:r>
              <a:rPr lang="zh-CN" altLang="en-US" dirty="0"/>
              <a:t>我們進行關</a:t>
            </a:r>
            <a:r>
              <a:rPr lang="zh-TW" altLang="en-US" dirty="0"/>
              <a:t>鍵意見領袖</a:t>
            </a:r>
            <a:r>
              <a:rPr lang="zh-CN" altLang="en-US" dirty="0"/>
              <a:t>分析的部分</a:t>
            </a:r>
            <a:endParaRPr lang="en-US" altLang="zh-CN"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我們</a:t>
            </a:r>
            <a:r>
              <a:rPr lang="zh-TW" altLang="en-HK" dirty="0"/>
              <a:t>首先計算</a:t>
            </a:r>
            <a:r>
              <a:rPr lang="zh-TW" altLang="en-US" dirty="0"/>
              <a:t>，每位關鍵意見領袖發文平均的價格與交易量影響，再根據交易量影響程度作影響力排序。</a:t>
            </a:r>
            <a:endParaRPr lang="en-HK" altLang="zh-TW"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下面的表格是我們計算出來的結果，這是針對</a:t>
            </a:r>
            <a:r>
              <a:rPr lang="en-US" altLang="zh-TW" dirty="0"/>
              <a:t>BITO ETF</a:t>
            </a:r>
            <a:r>
              <a:rPr lang="zh-TW" altLang="en-US" dirty="0"/>
              <a:t>計算出來的關鍵意見領袖影響力排名</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562319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14276">
              <a:defRPr/>
            </a:pPr>
            <a:r>
              <a:rPr lang="zh-CN" altLang="en-US" dirty="0"/>
              <a:t>在獲得</a:t>
            </a:r>
            <a:r>
              <a:rPr lang="zh-TW" altLang="en-US" dirty="0"/>
              <a:t>關鍵意見領袖影響力排名</a:t>
            </a:r>
            <a:r>
              <a:rPr lang="zh-CN" altLang="en-US" dirty="0"/>
              <a:t>之後，</a:t>
            </a:r>
            <a:endParaRPr lang="en-HK" altLang="zh-CN"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我們根據他們發言對市場造成的價格上漲或下跌，分類成正面或負面，再找出正面關鍵字與負面關鍵字</a:t>
            </a:r>
            <a:endParaRPr lang="en-US" altLang="zh-TW" dirty="0"/>
          </a:p>
          <a:p>
            <a:pPr defTabSz="914276">
              <a:defRPr/>
            </a:pPr>
            <a:r>
              <a:rPr lang="zh-TW" altLang="en-US" dirty="0"/>
              <a:t>下面的表格是我們針對</a:t>
            </a:r>
            <a:r>
              <a:rPr lang="en-US" altLang="zh-TW" dirty="0"/>
              <a:t>BITO ETF</a:t>
            </a:r>
            <a:r>
              <a:rPr lang="zh-TW" altLang="en-US" dirty="0"/>
              <a:t>計算得出來的結果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382942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14276">
              <a:defRPr/>
            </a:pPr>
            <a:r>
              <a:rPr lang="zh-CN" altLang="en-US" dirty="0"/>
              <a:t>接</a:t>
            </a:r>
            <a:r>
              <a:rPr lang="zh-TW" altLang="en-US" dirty="0"/>
              <a:t>著</a:t>
            </a:r>
            <a:r>
              <a:rPr lang="zh-CN" altLang="en-US" dirty="0"/>
              <a:t>我們進行新</a:t>
            </a:r>
            <a:r>
              <a:rPr lang="zh-TW" altLang="en-US" dirty="0"/>
              <a:t>聞</a:t>
            </a:r>
            <a:r>
              <a:rPr lang="zh-CN" altLang="en-US" dirty="0"/>
              <a:t>分析的部分</a:t>
            </a:r>
            <a:endParaRPr lang="en-US" altLang="zh-CN"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我們主要目的是找到在新聞文章裡面，具有影響力的關鍵字。</a:t>
            </a:r>
            <a:endParaRPr lang="en-US" altLang="zh-TW"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我們把它分類成正面關鍵字與負面關鍵字</a:t>
            </a:r>
            <a:endParaRPr lang="en-US" altLang="zh-TW" dirty="0"/>
          </a:p>
          <a:p>
            <a:pPr defTabSz="914276">
              <a:defRPr/>
            </a:pPr>
            <a:r>
              <a:rPr lang="zh-TW" altLang="en-US" dirty="0"/>
              <a:t>下面的表格是我們得出來的結果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2006945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最後，我們進行比特幣期貨</a:t>
            </a:r>
            <a:r>
              <a:rPr lang="zh-CN" altLang="en-US" dirty="0"/>
              <a:t>分析的部分</a:t>
            </a:r>
            <a:endParaRPr lang="en-US" altLang="zh-CN" dirty="0"/>
          </a:p>
          <a:p>
            <a:pPr defTabSz="914276">
              <a:defRPr/>
            </a:pPr>
            <a:r>
              <a:rPr lang="zh-TW" altLang="en-US" dirty="0"/>
              <a:t>我們從</a:t>
            </a:r>
            <a:r>
              <a:rPr lang="en-US" altLang="zh-TW" dirty="0"/>
              <a:t>1</a:t>
            </a:r>
            <a:r>
              <a:rPr lang="zh-TW" altLang="en-US" dirty="0"/>
              <a:t>小時的</a:t>
            </a:r>
            <a:r>
              <a:rPr lang="en-US" altLang="zh-TW" dirty="0"/>
              <a:t>trace back time </a:t>
            </a:r>
            <a:r>
              <a:rPr lang="zh-TW" altLang="en-US" dirty="0"/>
              <a:t>一直縮減至一分鐘，發現</a:t>
            </a:r>
            <a:r>
              <a:rPr lang="en-US" altLang="zh-TW" dirty="0"/>
              <a:t>5</a:t>
            </a:r>
            <a:r>
              <a:rPr lang="zh-TW" altLang="en-US" dirty="0"/>
              <a:t>分鐘的</a:t>
            </a:r>
            <a:r>
              <a:rPr lang="en-US" altLang="zh-TW" dirty="0"/>
              <a:t>trace back time </a:t>
            </a:r>
            <a:r>
              <a:rPr lang="zh-TW" altLang="en-US" dirty="0"/>
              <a:t>最好，從表格中可見，預測從最低的</a:t>
            </a:r>
            <a:r>
              <a:rPr lang="en-US" altLang="zh-TW" dirty="0"/>
              <a:t>60.2%</a:t>
            </a:r>
            <a:r>
              <a:rPr lang="zh-TW" altLang="en-US" dirty="0"/>
              <a:t>到</a:t>
            </a:r>
            <a:r>
              <a:rPr lang="en-US" altLang="zh-TW" dirty="0"/>
              <a:t>72.25</a:t>
            </a:r>
            <a:r>
              <a:rPr lang="zh-TW" altLang="en-US" dirty="0"/>
              <a:t>不等</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2928704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a:t>
            </a:r>
            <a:r>
              <a:rPr lang="en-US" altLang="zh-TW" dirty="0"/>
              <a:t>7</a:t>
            </a:r>
            <a:r>
              <a:rPr lang="zh-TW" altLang="en-US" dirty="0"/>
              <a:t>個</a:t>
            </a:r>
            <a:r>
              <a:rPr lang="en-US" altLang="zh-TW" dirty="0"/>
              <a:t>ETF</a:t>
            </a:r>
            <a:r>
              <a:rPr lang="zh-TW" altLang="en-US" dirty="0"/>
              <a:t>在</a:t>
            </a:r>
            <a:r>
              <a:rPr lang="en-US" altLang="zh-TW" dirty="0"/>
              <a:t>3</a:t>
            </a:r>
            <a:r>
              <a:rPr lang="zh-TW" altLang="en-US" dirty="0"/>
              <a:t>個市場情況下的</a:t>
            </a:r>
            <a:r>
              <a:rPr lang="en-US" altLang="zh-TW" dirty="0"/>
              <a:t>precision score</a:t>
            </a:r>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最左邊深藍色的是本研究提出的</a:t>
            </a:r>
            <a:r>
              <a:rPr lang="en-US" altLang="zh-TW" dirty="0"/>
              <a:t>CFI</a:t>
            </a:r>
            <a:r>
              <a:rPr lang="zh-TW" altLang="en-US" dirty="0"/>
              <a:t>方法，可見本研究提出的</a:t>
            </a:r>
            <a:r>
              <a:rPr lang="en-US" altLang="zh-TW" dirty="0"/>
              <a:t>CFI precision score</a:t>
            </a:r>
            <a:r>
              <a:rPr lang="zh-TW" altLang="en-US" dirty="0"/>
              <a:t>都比其他方法好</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1933811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接著是</a:t>
            </a:r>
            <a:r>
              <a:rPr lang="en-US" altLang="zh-TW" dirty="0"/>
              <a:t>7</a:t>
            </a:r>
            <a:r>
              <a:rPr lang="zh-TW" altLang="en-US" dirty="0"/>
              <a:t>個</a:t>
            </a:r>
            <a:r>
              <a:rPr lang="en-US" altLang="zh-TW" dirty="0"/>
              <a:t>ETF</a:t>
            </a:r>
            <a:r>
              <a:rPr lang="zh-TW" altLang="en-US" dirty="0"/>
              <a:t>在</a:t>
            </a:r>
            <a:r>
              <a:rPr lang="en-US" altLang="zh-TW" dirty="0"/>
              <a:t>3</a:t>
            </a:r>
            <a:r>
              <a:rPr lang="zh-TW" altLang="en-US" dirty="0"/>
              <a:t>個市場情況下的</a:t>
            </a:r>
            <a:r>
              <a:rPr lang="en-US" altLang="zh-TW" dirty="0"/>
              <a:t>returns percentage</a:t>
            </a:r>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最左邊深藍色的一樣是本研究提出的</a:t>
            </a:r>
            <a:r>
              <a:rPr lang="en-US" altLang="zh-TW" dirty="0"/>
              <a:t>CFI</a:t>
            </a:r>
            <a:r>
              <a:rPr lang="zh-TW" altLang="en-US" dirty="0"/>
              <a:t>方法，儘管</a:t>
            </a:r>
            <a:r>
              <a:rPr lang="en-US" altLang="zh-TW" dirty="0"/>
              <a:t>CFI</a:t>
            </a:r>
            <a:r>
              <a:rPr lang="zh-TW" altLang="en-US" dirty="0"/>
              <a:t>方法回報不一定是最佳，但</a:t>
            </a:r>
            <a:r>
              <a:rPr lang="en-US" altLang="zh-TW" dirty="0"/>
              <a:t>CFI</a:t>
            </a:r>
            <a:r>
              <a:rPr lang="zh-TW" altLang="en-US" dirty="0"/>
              <a:t>方法回報都是</a:t>
            </a:r>
            <a:r>
              <a:rPr lang="en-US" altLang="zh-TW" dirty="0"/>
              <a:t>among the best</a:t>
            </a:r>
            <a:r>
              <a:rPr lang="zh-TW" altLang="en-US" dirty="0"/>
              <a:t>，如果時間拉長的話，因為</a:t>
            </a:r>
            <a:r>
              <a:rPr lang="en-US" altLang="zh-TW" dirty="0"/>
              <a:t>CFI</a:t>
            </a:r>
            <a:r>
              <a:rPr lang="zh-TW" altLang="en-US" dirty="0"/>
              <a:t>方法的</a:t>
            </a:r>
            <a:r>
              <a:rPr lang="en-US" altLang="zh-TW" dirty="0"/>
              <a:t>precision</a:t>
            </a:r>
            <a:r>
              <a:rPr lang="zh-TW" altLang="en-US" dirty="0"/>
              <a:t>最高，所以長期的回報，理論也會達到最高</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2902213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為了達到此目的，本研究包含了兩個議題</a:t>
            </a:r>
            <a:endParaRPr lang="en-US" altLang="zh-TW" dirty="0"/>
          </a:p>
          <a:p>
            <a:r>
              <a:rPr lang="zh-TW" altLang="en-US" dirty="0"/>
              <a:t>第一，針對價格波動大的比特幣</a:t>
            </a:r>
            <a:r>
              <a:rPr lang="en-US" altLang="zh-TW" dirty="0"/>
              <a:t>ETF</a:t>
            </a:r>
            <a:r>
              <a:rPr lang="zh-TW" altLang="en-US" dirty="0"/>
              <a:t>，要如何設計一個具風險規避</a:t>
            </a:r>
            <a:r>
              <a:rPr lang="en-US" altLang="zh-TW" dirty="0"/>
              <a:t>(</a:t>
            </a:r>
            <a:r>
              <a:rPr lang="en-US" altLang="zh-TW" dirty="0" err="1"/>
              <a:t>Guī</a:t>
            </a:r>
            <a:r>
              <a:rPr lang="en-US" altLang="zh-TW" dirty="0"/>
              <a:t> </a:t>
            </a:r>
            <a:r>
              <a:rPr lang="en-US" altLang="zh-TW" dirty="0" err="1"/>
              <a:t>bì</a:t>
            </a:r>
            <a:r>
              <a:rPr lang="en-US" altLang="zh-TW" dirty="0"/>
              <a:t>)</a:t>
            </a:r>
            <a:r>
              <a:rPr lang="zh-TW" altLang="en-US" dirty="0"/>
              <a:t>的投資機制</a:t>
            </a:r>
            <a:r>
              <a:rPr lang="en-US" altLang="zh-TW" dirty="0"/>
              <a:t>?</a:t>
            </a:r>
          </a:p>
          <a:p>
            <a:endParaRPr lang="en-US" altLang="zh-TW" dirty="0"/>
          </a:p>
          <a:p>
            <a:r>
              <a:rPr lang="zh-TW" altLang="en-US" dirty="0"/>
              <a:t>我們會透過文字探勘技術找出社交媒體及新聞中，正向與負面的關鍵字，並結合歷史資料，為關鍵意見領袖作出排序，並且會考慮到比特幣期貨價格，進行針對不同</a:t>
            </a:r>
            <a:r>
              <a:rPr lang="en-US" altLang="zh-TW" dirty="0"/>
              <a:t>ETF</a:t>
            </a:r>
            <a:r>
              <a:rPr lang="zh-TW" altLang="en-US" dirty="0"/>
              <a:t>的價格發現模擬交易，然後</a:t>
            </a:r>
            <a:r>
              <a:rPr lang="zh-TW" altLang="en-US" sz="1200" kern="1200" dirty="0">
                <a:solidFill>
                  <a:schemeClr val="tx1"/>
                </a:solidFill>
                <a:effectLst/>
                <a:latin typeface="+mn-lt"/>
                <a:ea typeface="+mn-ea"/>
                <a:cs typeface="+mn-cs"/>
              </a:rPr>
              <a:t>我們會通過評估該機制對於</a:t>
            </a:r>
            <a:r>
              <a:rPr lang="en-HK" sz="1200" kern="1200" dirty="0">
                <a:solidFill>
                  <a:schemeClr val="tx1"/>
                </a:solidFill>
                <a:effectLst/>
                <a:latin typeface="+mn-lt"/>
                <a:ea typeface="+mn-ea"/>
                <a:cs typeface="+mn-cs"/>
              </a:rPr>
              <a:t>ETF</a:t>
            </a:r>
            <a:r>
              <a:rPr lang="zh-TW" altLang="en-US" sz="1200" kern="1200" dirty="0">
                <a:solidFill>
                  <a:schemeClr val="tx1"/>
                </a:solidFill>
                <a:effectLst/>
                <a:latin typeface="+mn-lt"/>
                <a:ea typeface="+mn-ea"/>
                <a:cs typeface="+mn-cs"/>
              </a:rPr>
              <a:t>價格發現的績效能力，構建一個</a:t>
            </a:r>
            <a:r>
              <a:rPr lang="zh-TW" altLang="en-US" dirty="0"/>
              <a:t>具有風險規避能力的</a:t>
            </a:r>
            <a:r>
              <a:rPr lang="zh-TW" altLang="en-US" sz="1200" kern="1200" dirty="0">
                <a:solidFill>
                  <a:schemeClr val="tx1"/>
                </a:solidFill>
                <a:effectLst/>
                <a:latin typeface="+mn-lt"/>
                <a:ea typeface="+mn-ea"/>
                <a:cs typeface="+mn-cs"/>
              </a:rPr>
              <a:t>投資組合並推薦給投資者。</a:t>
            </a:r>
            <a:endParaRPr lang="en-US" altLang="zh-TW" dirty="0"/>
          </a:p>
          <a:p>
            <a:endParaRPr lang="en-US" altLang="zh-TW" dirty="0"/>
          </a:p>
          <a:p>
            <a:r>
              <a:rPr lang="zh-TW" altLang="en-US" dirty="0"/>
              <a:t>第二，要如何評估金融群眾智慧機制中，新聞以及關鍵意見領袖分析作出的貢獻？</a:t>
            </a:r>
            <a:endParaRPr lang="en-US" altLang="zh-TW" dirty="0"/>
          </a:p>
          <a:p>
            <a:r>
              <a:rPr lang="zh-TW" altLang="en-US" dirty="0"/>
              <a:t>針對這問題，我們會將</a:t>
            </a:r>
            <a:r>
              <a:rPr lang="en-US" altLang="zh-TW" dirty="0"/>
              <a:t> </a:t>
            </a:r>
            <a:r>
              <a:rPr lang="zh-TW" altLang="en-US" dirty="0"/>
              <a:t>新聞以及關鍵意見領袖分析</a:t>
            </a:r>
            <a:r>
              <a:rPr lang="en-US" altLang="zh-TW" dirty="0"/>
              <a:t> </a:t>
            </a:r>
            <a:r>
              <a:rPr lang="zh-TW" altLang="en-US" dirty="0"/>
              <a:t>作個別的實驗結果評估呈現，並以</a:t>
            </a:r>
            <a:r>
              <a:rPr lang="en-US" altLang="zh-TW" dirty="0"/>
              <a:t>precision</a:t>
            </a:r>
            <a:r>
              <a:rPr lang="zh-TW" altLang="en-US" dirty="0"/>
              <a:t>以及累計價格變動百分比來評估成效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再來我們檢驗</a:t>
            </a:r>
            <a:r>
              <a:rPr lang="en-US" altLang="zh-TW" dirty="0"/>
              <a:t>6</a:t>
            </a:r>
            <a:r>
              <a:rPr lang="zh-TW" altLang="en-US" dirty="0"/>
              <a:t>種方法在</a:t>
            </a:r>
            <a:r>
              <a:rPr lang="en-US" altLang="zh-TW" dirty="0"/>
              <a:t>3</a:t>
            </a:r>
            <a:r>
              <a:rPr lang="zh-TW" altLang="en-US" dirty="0"/>
              <a:t>個市場情況下的平均表現</a:t>
            </a:r>
            <a:endParaRPr lang="en-US" altLang="zh-TW" dirty="0"/>
          </a:p>
          <a:p>
            <a:endParaRPr lang="en-US" altLang="zh-TW" dirty="0"/>
          </a:p>
          <a:p>
            <a:r>
              <a:rPr lang="zh-TW" altLang="en-US" dirty="0"/>
              <a:t>可以看到本論文提出的</a:t>
            </a:r>
            <a:r>
              <a:rPr lang="en-US" altLang="zh-TW" dirty="0"/>
              <a:t>CFI</a:t>
            </a:r>
            <a:r>
              <a:rPr lang="zh-TW" altLang="en-US" dirty="0"/>
              <a:t>方法不論在長條圖表示的</a:t>
            </a:r>
            <a:r>
              <a:rPr lang="en-US" altLang="zh-TW" dirty="0"/>
              <a:t>Precision score, </a:t>
            </a:r>
            <a:r>
              <a:rPr lang="zh-TW" altLang="en-US" dirty="0"/>
              <a:t>以及整體的</a:t>
            </a:r>
            <a:r>
              <a:rPr lang="en-US" altLang="zh-TW" dirty="0"/>
              <a:t>returns percentage </a:t>
            </a:r>
            <a:r>
              <a:rPr lang="zh-TW" altLang="en-US" dirty="0"/>
              <a:t>都是表現最好</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507832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sz="1200" kern="1200" dirty="0" err="1">
                <a:solidFill>
                  <a:schemeClr val="tx1"/>
                </a:solidFill>
                <a:effectLst/>
                <a:latin typeface="+mn-lt"/>
                <a:ea typeface="+mn-ea"/>
                <a:cs typeface="+mn-cs"/>
              </a:rPr>
              <a:t>我們接</a:t>
            </a:r>
            <a:r>
              <a:rPr lang="zh-TW" altLang="en-US" sz="1200" kern="1200" dirty="0">
                <a:solidFill>
                  <a:schemeClr val="tx1"/>
                </a:solidFill>
                <a:effectLst/>
                <a:latin typeface="+mn-lt"/>
                <a:ea typeface="+mn-ea"/>
                <a:cs typeface="+mn-cs"/>
              </a:rPr>
              <a:t>著把投資組合放到</a:t>
            </a:r>
            <a:r>
              <a:rPr lang="en-US" altLang="zh-TW" sz="1200" kern="1200" dirty="0">
                <a:solidFill>
                  <a:schemeClr val="tx1"/>
                </a:solidFill>
                <a:effectLst/>
                <a:latin typeface="+mn-lt"/>
                <a:ea typeface="+mn-ea"/>
                <a:cs typeface="+mn-cs"/>
              </a:rPr>
              <a:t>2022/5/16 – 2022/5/25</a:t>
            </a:r>
            <a:r>
              <a:rPr lang="zh-TW" altLang="en-US" sz="1200" kern="1200" dirty="0">
                <a:solidFill>
                  <a:schemeClr val="tx1"/>
                </a:solidFill>
                <a:effectLst/>
                <a:latin typeface="+mn-lt"/>
                <a:ea typeface="+mn-ea"/>
                <a:cs typeface="+mn-cs"/>
              </a:rPr>
              <a:t> 這段時間裡面進行模擬交易。</a:t>
            </a:r>
            <a:endParaRPr lang="en-HK" altLang="zh-TW" sz="1200" kern="1200" dirty="0">
              <a:solidFill>
                <a:schemeClr val="tx1"/>
              </a:solidFill>
              <a:effectLst/>
              <a:latin typeface="+mn-lt"/>
              <a:ea typeface="+mn-ea"/>
              <a:cs typeface="+mn-cs"/>
            </a:endParaRPr>
          </a:p>
          <a:p>
            <a:endParaRPr lang="en-HK"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同</a:t>
            </a:r>
            <a:r>
              <a:rPr lang="zh-TW" altLang="en-US" sz="1200" kern="1200" dirty="0">
                <a:solidFill>
                  <a:schemeClr val="tx1"/>
                </a:solidFill>
                <a:effectLst/>
                <a:latin typeface="+mn-lt"/>
                <a:ea typeface="+mn-ea"/>
                <a:cs typeface="+mn-cs"/>
              </a:rPr>
              <a:t>時我們把結果跟兩個指標比較，兩個指標分別為一直持有</a:t>
            </a:r>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與</a:t>
            </a:r>
            <a:r>
              <a:rPr lang="en-US" altLang="zh-TW" sz="1200" kern="1200" dirty="0">
                <a:solidFill>
                  <a:schemeClr val="tx1"/>
                </a:solidFill>
                <a:effectLst/>
                <a:latin typeface="+mn-lt"/>
                <a:ea typeface="+mn-ea"/>
                <a:cs typeface="+mn-cs"/>
              </a:rPr>
              <a:t> </a:t>
            </a:r>
            <a:r>
              <a:rPr lang="zh-TW" altLang="en-US" sz="1200" kern="1200" dirty="0">
                <a:solidFill>
                  <a:schemeClr val="tx1"/>
                </a:solidFill>
                <a:effectLst/>
                <a:latin typeface="+mn-lt"/>
                <a:ea typeface="+mn-ea"/>
                <a:cs typeface="+mn-cs"/>
              </a:rPr>
              <a:t>隨機投資。</a:t>
            </a:r>
            <a:endParaRPr lang="en-HK" altLang="zh-TW" sz="1200" kern="1200" dirty="0">
              <a:solidFill>
                <a:schemeClr val="tx1"/>
              </a:solidFill>
              <a:effectLst/>
              <a:latin typeface="+mn-lt"/>
              <a:ea typeface="+mn-ea"/>
              <a:cs typeface="+mn-cs"/>
            </a:endParaRPr>
          </a:p>
          <a:p>
            <a:r>
              <a:rPr lang="en-HK" sz="1200" kern="1200" dirty="0" err="1">
                <a:solidFill>
                  <a:schemeClr val="tx1"/>
                </a:solidFill>
                <a:effectLst/>
                <a:latin typeface="+mn-lt"/>
                <a:ea typeface="+mn-ea"/>
                <a:cs typeface="+mn-cs"/>
              </a:rPr>
              <a:t>結</a:t>
            </a:r>
            <a:r>
              <a:rPr lang="zh-TW" altLang="en-US" sz="1200" kern="1200" dirty="0">
                <a:solidFill>
                  <a:schemeClr val="tx1"/>
                </a:solidFill>
                <a:effectLst/>
                <a:latin typeface="+mn-lt"/>
                <a:ea typeface="+mn-ea"/>
                <a:cs typeface="+mn-cs"/>
              </a:rPr>
              <a:t>果顯示，在每天回報率觀點中，本研究提出的</a:t>
            </a:r>
            <a:r>
              <a:rPr lang="en-US" altLang="zh-TW" sz="1200" kern="1200" dirty="0">
                <a:solidFill>
                  <a:schemeClr val="tx1"/>
                </a:solidFill>
                <a:effectLst/>
                <a:latin typeface="+mn-lt"/>
                <a:ea typeface="+mn-ea"/>
                <a:cs typeface="+mn-cs"/>
              </a:rPr>
              <a:t>CFI portfolio </a:t>
            </a:r>
            <a:r>
              <a:rPr lang="zh-TW" altLang="en-US" sz="1200" kern="1200" dirty="0">
                <a:solidFill>
                  <a:schemeClr val="tx1"/>
                </a:solidFill>
                <a:effectLst/>
                <a:latin typeface="+mn-lt"/>
                <a:ea typeface="+mn-ea"/>
                <a:cs typeface="+mn-cs"/>
              </a:rPr>
              <a:t>在大部分時間比另外兩個指標好，每天回報率也比較穩定，而且在下跌的趨勢中，有效降低損失。</a:t>
            </a:r>
            <a:endParaRPr lang="en-HK"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在整個測試期間回報率，本研究提出的</a:t>
            </a:r>
            <a:r>
              <a:rPr lang="en-US" altLang="zh-TW" sz="1200" kern="1200" dirty="0">
                <a:solidFill>
                  <a:schemeClr val="tx1"/>
                </a:solidFill>
                <a:effectLst/>
                <a:latin typeface="+mn-lt"/>
                <a:ea typeface="+mn-ea"/>
                <a:cs typeface="+mn-cs"/>
              </a:rPr>
              <a:t>CFI portfolio </a:t>
            </a:r>
            <a:r>
              <a:rPr lang="zh-TW" altLang="en-US" sz="1200" kern="1200" dirty="0">
                <a:solidFill>
                  <a:schemeClr val="tx1"/>
                </a:solidFill>
                <a:effectLst/>
                <a:latin typeface="+mn-lt"/>
                <a:ea typeface="+mn-ea"/>
                <a:cs typeface="+mn-cs"/>
              </a:rPr>
              <a:t>達到了</a:t>
            </a:r>
            <a:r>
              <a:rPr lang="en-US" altLang="zh-TW" sz="1200" kern="1200" dirty="0">
                <a:solidFill>
                  <a:schemeClr val="tx1"/>
                </a:solidFill>
                <a:effectLst/>
                <a:latin typeface="+mn-lt"/>
                <a:ea typeface="+mn-ea"/>
                <a:cs typeface="+mn-cs"/>
              </a:rPr>
              <a:t>2.85%</a:t>
            </a:r>
            <a:r>
              <a:rPr lang="zh-TW" altLang="en-US" sz="1200" kern="1200" dirty="0">
                <a:solidFill>
                  <a:schemeClr val="tx1"/>
                </a:solidFill>
                <a:effectLst/>
                <a:latin typeface="+mn-lt"/>
                <a:ea typeface="+mn-ea"/>
                <a:cs typeface="+mn-cs"/>
              </a:rPr>
              <a:t>的回報率，相反一直持有的回報率為</a:t>
            </a:r>
            <a:r>
              <a:rPr lang="en-US" altLang="zh-TW" sz="1200" kern="1200" dirty="0">
                <a:solidFill>
                  <a:schemeClr val="tx1"/>
                </a:solidFill>
                <a:effectLst/>
                <a:latin typeface="+mn-lt"/>
                <a:ea typeface="+mn-ea"/>
                <a:cs typeface="+mn-cs"/>
              </a:rPr>
              <a:t>-11.38%</a:t>
            </a:r>
            <a:r>
              <a:rPr lang="zh-TW" altLang="en-US" sz="1200" kern="1200" dirty="0">
                <a:solidFill>
                  <a:schemeClr val="tx1"/>
                </a:solidFill>
                <a:effectLst/>
                <a:latin typeface="+mn-lt"/>
                <a:ea typeface="+mn-ea"/>
                <a:cs typeface="+mn-cs"/>
              </a:rPr>
              <a:t>，隨機投資的回報率為</a:t>
            </a:r>
            <a:r>
              <a:rPr lang="en-US" altLang="zh-TW" sz="1200" kern="1200" dirty="0">
                <a:solidFill>
                  <a:schemeClr val="tx1"/>
                </a:solidFill>
                <a:effectLst/>
                <a:latin typeface="+mn-lt"/>
                <a:ea typeface="+mn-ea"/>
                <a:cs typeface="+mn-cs"/>
              </a:rPr>
              <a:t>-22.79%</a:t>
            </a:r>
            <a:r>
              <a:rPr lang="en-US" sz="1200" kern="1200" dirty="0">
                <a:solidFill>
                  <a:schemeClr val="tx1"/>
                </a:solidFill>
                <a:effectLst/>
                <a:latin typeface="+mn-lt"/>
                <a:ea typeface="+mn-ea"/>
                <a:cs typeface="+mn-cs"/>
              </a:rPr>
              <a:t>。</a:t>
            </a:r>
          </a:p>
          <a:p>
            <a:r>
              <a:rPr lang="en-US" sz="1200" kern="1200" dirty="0" err="1">
                <a:solidFill>
                  <a:schemeClr val="tx1"/>
                </a:solidFill>
                <a:effectLst/>
                <a:latin typeface="+mn-lt"/>
                <a:ea typeface="+mn-ea"/>
                <a:cs typeface="+mn-cs"/>
              </a:rPr>
              <a:t>可</a:t>
            </a:r>
            <a:r>
              <a:rPr lang="zh-TW" altLang="en-US" sz="1200" kern="1200" dirty="0">
                <a:solidFill>
                  <a:schemeClr val="tx1"/>
                </a:solidFill>
                <a:effectLst/>
                <a:latin typeface="+mn-lt"/>
                <a:ea typeface="+mn-ea"/>
                <a:cs typeface="+mn-cs"/>
              </a:rPr>
              <a:t>見機制的有效性。</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Interpret: (1) Our portfolio demonstrated better return percentage than the two benchmarks.</a:t>
            </a:r>
            <a:endParaRPr lang="en-HK"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Figure 12 shows that the CFI portfolio are more stable in daily returns. Besides, the CFI portfolio have a much lower loss when the ETF price drop.</a:t>
            </a:r>
            <a:endParaRPr lang="en-HK"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1138736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kumimoji="1" lang="zh-TW" altLang="en-US" dirty="0"/>
              <a:t>我們的貢獻主要可以從以下五個角度來看</a:t>
            </a:r>
          </a:p>
          <a:p>
            <a:r>
              <a:rPr kumimoji="1" lang="zh-TW" altLang="en-US" dirty="0"/>
              <a:t>從系統開發的角度來看</a:t>
            </a:r>
            <a:endParaRPr kumimoji="1" lang="en-US" altLang="zh-TW" dirty="0"/>
          </a:p>
          <a:p>
            <a:r>
              <a:rPr lang="zh-TW" altLang="en-US" dirty="0"/>
              <a:t>我們設計了一個基於新聞、關鍵意見領袖、期貨價格的投資推薦機制，</a:t>
            </a:r>
            <a:r>
              <a:rPr kumimoji="1" lang="zh-TW" altLang="en-US" dirty="0"/>
              <a:t>來協助使用者解決比特幣</a:t>
            </a:r>
            <a:r>
              <a:rPr kumimoji="1" lang="en-US" altLang="zh-TW" dirty="0"/>
              <a:t>ETF</a:t>
            </a:r>
            <a:r>
              <a:rPr kumimoji="1" lang="zh-TW" altLang="en-US" dirty="0"/>
              <a:t>選擇的問題，來降低不理性投資決策的風險</a:t>
            </a:r>
          </a:p>
          <a:p>
            <a:endParaRPr kumimoji="1"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CN" altLang="en-US" dirty="0"/>
              <a:t>從方法的角度來看，我們的研究中，主要分為三個部分，</a:t>
            </a:r>
            <a:r>
              <a:rPr lang="zh-TW" altLang="en-US" dirty="0"/>
              <a:t>新聞、關鍵意見領袖、</a:t>
            </a:r>
            <a:r>
              <a:rPr kumimoji="1" lang="zh-CN" altLang="en-US" dirty="0"/>
              <a:t>以及</a:t>
            </a:r>
            <a:r>
              <a:rPr lang="zh-TW" altLang="en-US" dirty="0"/>
              <a:t>期貨價格相關性</a:t>
            </a:r>
            <a:r>
              <a:rPr kumimoji="1" lang="zh-CN" altLang="en-US" dirty="0"/>
              <a:t>分析，我們考慮了多個因</a:t>
            </a:r>
            <a:r>
              <a:rPr kumimoji="1" lang="zh-TW" altLang="en-US" dirty="0"/>
              <a:t>素</a:t>
            </a:r>
            <a:r>
              <a:rPr kumimoji="1" lang="zh-CN" altLang="en-US" dirty="0"/>
              <a:t>，並以模</a:t>
            </a:r>
            <a:r>
              <a:rPr kumimoji="1" lang="zh-TW" altLang="en-US" dirty="0"/>
              <a:t>擬交易的方法，建立了基於金融群眾智慧的比特幣</a:t>
            </a:r>
            <a:r>
              <a:rPr kumimoji="1" lang="en-US" altLang="zh-TW" dirty="0"/>
              <a:t>ETF</a:t>
            </a:r>
            <a:r>
              <a:rPr kumimoji="1" lang="zh-TW" altLang="en-US" dirty="0"/>
              <a:t>投資機制。</a:t>
            </a:r>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CN" altLang="en-US" dirty="0"/>
              <a:t>從實際的觀點來看，</a:t>
            </a:r>
            <a:r>
              <a:rPr lang="zh-TW" altLang="en-US" dirty="0"/>
              <a:t>在本研究中我們使用了模擬交易來驗證機制的表現，也進行了價格發現分析，為投資人減低進入投資風險</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CN" altLang="en-US" dirty="0"/>
              <a:t>從財務的角度來看，</a:t>
            </a:r>
            <a:r>
              <a:rPr kumimoji="1" lang="zh-TW" altLang="en-US" dirty="0"/>
              <a:t>我們的機制可以預測下一個</a:t>
            </a:r>
            <a:r>
              <a:rPr kumimoji="1" lang="en-US" altLang="zh-TW" dirty="0"/>
              <a:t>30</a:t>
            </a:r>
            <a:r>
              <a:rPr kumimoji="1" lang="zh-TW" altLang="en-US" dirty="0"/>
              <a:t>分鐘的升趺，有助避免個體投資人非理性的行為。</a:t>
            </a:r>
            <a:endParaRPr kumimoji="1" lang="en-US" altLang="zh-TW" dirty="0"/>
          </a:p>
          <a:p>
            <a:endParaRPr kumimoji="1" lang="en-US" altLang="zh-TW" dirty="0"/>
          </a:p>
          <a:p>
            <a:r>
              <a:rPr kumimoji="1" lang="zh-TW" altLang="en-US" dirty="0"/>
              <a:t>最後，從</a:t>
            </a:r>
            <a:r>
              <a:rPr kumimoji="1" lang="en-US" altLang="zh-TW" dirty="0"/>
              <a:t>Social</a:t>
            </a:r>
            <a:r>
              <a:rPr kumimoji="1" lang="zh-TW" altLang="en-US" dirty="0"/>
              <a:t>的角度，</a:t>
            </a:r>
            <a:r>
              <a:rPr kumimoji="1" lang="zh-CN" altLang="en-US" dirty="0"/>
              <a:t>我們的機制考</a:t>
            </a:r>
            <a:r>
              <a:rPr kumimoji="1" lang="zh-TW" altLang="en-US" dirty="0"/>
              <a:t>慮到多個關鍵意見領袖，並排序他們的影響力，這</a:t>
            </a:r>
            <a:r>
              <a:rPr kumimoji="1" lang="zh-CN" altLang="en-US" dirty="0"/>
              <a:t>可以提高投資人進入投</a:t>
            </a:r>
            <a:r>
              <a:rPr kumimoji="1" lang="zh-TW" altLang="en-US" dirty="0"/>
              <a:t>資</a:t>
            </a:r>
            <a:r>
              <a:rPr kumimoji="1" lang="zh-CN" altLang="en-US" dirty="0"/>
              <a:t>的信心，也促進財富增長</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42696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在未來展望的部分</a:t>
            </a:r>
            <a:endParaRPr lang="en-US" altLang="zh-TW" dirty="0"/>
          </a:p>
          <a:p>
            <a:r>
              <a:rPr lang="zh-TW" altLang="en-US" dirty="0"/>
              <a:t>我們主要有五點可以進行嘗試</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第一個是新</a:t>
            </a:r>
            <a:r>
              <a:rPr lang="zh-TW" altLang="en-US" dirty="0"/>
              <a:t>聞</a:t>
            </a:r>
            <a:r>
              <a:rPr lang="zh-CN" altLang="en-US" dirty="0"/>
              <a:t>分析，在我們的研究中，我們萃取新聞中的關鍵字作價格升跌預測</a:t>
            </a:r>
            <a:r>
              <a:rPr lang="zh-TW" altLang="en-US" dirty="0"/>
              <a:t>，但是我們並沒有考慮到</a:t>
            </a:r>
            <a:r>
              <a:rPr lang="zh-CN" altLang="en-US" dirty="0"/>
              <a:t>關鍵字的</a:t>
            </a:r>
            <a:r>
              <a:rPr lang="zh-TW" altLang="en-US" dirty="0"/>
              <a:t>影響程度，因此我們未來可以多考慮</a:t>
            </a:r>
            <a:r>
              <a:rPr lang="zh-CN" altLang="en-US" dirty="0"/>
              <a:t>關鍵字的</a:t>
            </a:r>
            <a:r>
              <a:rPr lang="zh-TW" altLang="en-US" dirty="0"/>
              <a:t>影響程度，來構建更準確的投資機制。</a:t>
            </a:r>
            <a:endParaRPr lang="en-US" altLang="zh-TW" dirty="0"/>
          </a:p>
          <a:p>
            <a:r>
              <a:rPr lang="zh-CN" altLang="en-US" dirty="0"/>
              <a:t>第二個則是關鍵意見領袖模組，</a:t>
            </a:r>
            <a:r>
              <a:rPr lang="zh-TW" altLang="en-US" dirty="0"/>
              <a:t>在我們的研究中，我們只針對</a:t>
            </a:r>
            <a:r>
              <a:rPr lang="en-US" altLang="zh-TW" dirty="0"/>
              <a:t>13</a:t>
            </a:r>
            <a:r>
              <a:rPr lang="zh-TW" altLang="en-US" dirty="0"/>
              <a:t>個</a:t>
            </a:r>
            <a:r>
              <a:rPr lang="zh-CN" altLang="en-US" dirty="0"/>
              <a:t>關鍵意見領袖</a:t>
            </a:r>
            <a:r>
              <a:rPr lang="zh-TW" altLang="en-US" dirty="0"/>
              <a:t>進行分析，儘管有着不錯預測效果，在未來，我們可以透過考慮更多關鍵意見領袖，來更進一步提升預測效果。 此外，我們也可多考慮關鍵意見領袖的的動作如發文、回覆，所造成的市場影響會否不一樣。</a:t>
            </a:r>
            <a:endParaRPr lang="en-US" altLang="zh-TW" dirty="0"/>
          </a:p>
          <a:p>
            <a:r>
              <a:rPr lang="zh-CN" altLang="en-US" dirty="0"/>
              <a:t>第三個是深</a:t>
            </a:r>
            <a:r>
              <a:rPr lang="zh-TW" altLang="en-US" dirty="0"/>
              <a:t>度學習</a:t>
            </a:r>
            <a:r>
              <a:rPr lang="zh-CN" altLang="en-US" dirty="0"/>
              <a:t>，我</a:t>
            </a:r>
            <a:r>
              <a:rPr lang="zh-TW" altLang="en-US" dirty="0"/>
              <a:t>們覺得透過應用深度學習的方式，或許能讓預測效果更上一層樓。</a:t>
            </a:r>
            <a:endParaRPr lang="en-HK" altLang="zh-TW" dirty="0"/>
          </a:p>
          <a:p>
            <a:r>
              <a:rPr lang="zh-CN" altLang="en-US" dirty="0"/>
              <a:t>第四個是機制組成部份，由</a:t>
            </a:r>
            <a:r>
              <a:rPr lang="zh-TW" altLang="en-US" dirty="0"/>
              <a:t>於比特幣</a:t>
            </a:r>
            <a:r>
              <a:rPr lang="en-US" altLang="zh-TW" dirty="0"/>
              <a:t>ETF</a:t>
            </a:r>
            <a:r>
              <a:rPr lang="zh-TW" altLang="en-US" dirty="0"/>
              <a:t>受多個因素影響它的價格走勢，因此我們認為可以在原本機制上考慮更多因素，如討論區的交易討論，或許能進一步提升預測效果。</a:t>
            </a:r>
            <a:endParaRPr lang="en-HK" altLang="zh-TW" dirty="0"/>
          </a:p>
          <a:p>
            <a:r>
              <a:rPr lang="zh-CN" altLang="en-US" dirty="0"/>
              <a:t>最後，由</a:t>
            </a:r>
            <a:r>
              <a:rPr lang="zh-TW" altLang="en-US" dirty="0"/>
              <a:t>於本研究為模擬交易，在未來的研究中，可以嘗試用程式自動化進行更多的獲利行為，比如說進行</a:t>
            </a:r>
            <a:r>
              <a:rPr lang="en-US" dirty="0">
                <a:solidFill>
                  <a:srgbClr val="0000FF"/>
                </a:solidFill>
              </a:rPr>
              <a:t>Short, Long, Put, Call</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7136939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以上是我的簡報，</a:t>
            </a:r>
            <a:r>
              <a:rPr lang="zh-TW" altLang="en-US" dirty="0"/>
              <a:t>謝謝各位口試委員</a:t>
            </a:r>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3912858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首先是系統的流程的部分</a:t>
            </a:r>
            <a:endParaRPr lang="en-US" altLang="zh-TW" dirty="0"/>
          </a:p>
          <a:p>
            <a:r>
              <a:rPr lang="zh-TW" altLang="en-US" dirty="0"/>
              <a:t>在系統流程，我們主要可以分為五個步驟</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第一個步驟，使用者開始使用系統</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第二個步驟，我們的系統會從新聞網站、社交媒體、以及歷史價格網站收集數據。</a:t>
            </a:r>
            <a:endParaRPr lang="en-HK"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第三個部分，我們會分析期貨</a:t>
            </a:r>
            <a:r>
              <a:rPr lang="en-US" altLang="zh-CN" dirty="0"/>
              <a:t> / ETF</a:t>
            </a:r>
            <a:r>
              <a:rPr lang="zh-CN" altLang="en-US" dirty="0"/>
              <a:t>之間的價</a:t>
            </a:r>
            <a:r>
              <a:rPr lang="zh-TW" altLang="en-US" dirty="0"/>
              <a:t>格關係、新聞關鍵字影響、以及社交媒體上關鍵意見領袖的影響力排序以及關鍵字影響。</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接著我們會進行以價格發現為目標的模擬交易，</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再根</a:t>
            </a:r>
            <a:r>
              <a:rPr lang="zh-TW" altLang="en-US" dirty="0"/>
              <a:t>據以上分析，進入到第五部分，為投資者推薦投資組合。</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a:t>
            </a:fld>
            <a:endParaRPr lang="zh-TW" altLang="en-US"/>
          </a:p>
        </p:txBody>
      </p:sp>
    </p:spTree>
    <p:extLst>
      <p:ext uri="{BB962C8B-B14F-4D97-AF65-F5344CB8AC3E}">
        <p14:creationId xmlns:p14="http://schemas.microsoft.com/office/powerpoint/2010/main" val="1032884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276">
              <a:defRPr/>
            </a:pPr>
            <a:r>
              <a:rPr lang="zh-TW" altLang="en-US" dirty="0"/>
              <a:t>接著是我們的系統架構</a:t>
            </a:r>
            <a:endParaRPr lang="en-US" altLang="zh-TW" dirty="0"/>
          </a:p>
          <a:p>
            <a:pPr defTabSz="914276">
              <a:defRPr/>
            </a:pPr>
            <a:r>
              <a:rPr lang="zh-TW" altLang="en-US" dirty="0"/>
              <a:t>我們的系統可以主要分為六個區塊</a:t>
            </a:r>
            <a:endParaRPr lang="en-US" altLang="zh-TW" dirty="0"/>
          </a:p>
          <a:p>
            <a:pPr defTabSz="914276">
              <a:defRPr/>
            </a:pPr>
            <a:r>
              <a:rPr lang="zh-CN" altLang="en-US" dirty="0"/>
              <a:t>第一個是數據建構的模組，主要進行資料的收集以及前處理</a:t>
            </a:r>
            <a:endParaRPr lang="en-US" altLang="zh-TW" dirty="0"/>
          </a:p>
          <a:p>
            <a:pPr defTabSz="914276">
              <a:defRPr/>
            </a:pPr>
            <a:r>
              <a:rPr lang="zh-CN" altLang="en-US" dirty="0"/>
              <a:t>第二個是名人分析模組，我們分辨出社交媒</a:t>
            </a:r>
            <a:r>
              <a:rPr lang="zh-TW" altLang="en-US" dirty="0"/>
              <a:t>體</a:t>
            </a:r>
            <a:r>
              <a:rPr lang="zh-CN" altLang="en-US" dirty="0"/>
              <a:t>上的</a:t>
            </a:r>
            <a:r>
              <a:rPr lang="zh-TW" altLang="en-US" dirty="0"/>
              <a:t>關鍵意見領袖</a:t>
            </a:r>
            <a:r>
              <a:rPr lang="zh-CN" altLang="en-US" dirty="0"/>
              <a:t>，</a:t>
            </a:r>
            <a:r>
              <a:rPr lang="zh-TW" altLang="en-US" dirty="0"/>
              <a:t>並為他們對於不同</a:t>
            </a:r>
            <a:r>
              <a:rPr lang="en-US" altLang="zh-TW" dirty="0"/>
              <a:t>ETF</a:t>
            </a:r>
            <a:r>
              <a:rPr lang="zh-TW" altLang="en-US" dirty="0"/>
              <a:t>作影響力排序以及找出影響市場的關鍵字。</a:t>
            </a:r>
            <a:endParaRPr lang="en-US" altLang="zh-TW" dirty="0"/>
          </a:p>
          <a:p>
            <a:pPr defTabSz="914276">
              <a:defRPr/>
            </a:pPr>
            <a:r>
              <a:rPr lang="zh-CN" altLang="en-US" dirty="0"/>
              <a:t>第三個是新聞分析模組，</a:t>
            </a:r>
            <a:r>
              <a:rPr lang="zh-TW" altLang="en-US" dirty="0"/>
              <a:t>在</a:t>
            </a:r>
            <a:r>
              <a:rPr lang="zh-CN" altLang="en-US" dirty="0"/>
              <a:t>這個模組</a:t>
            </a:r>
            <a:r>
              <a:rPr lang="zh-TW" altLang="en-US" dirty="0"/>
              <a:t>中，我們分析影響價格上升下降的新聞關鍵字。</a:t>
            </a:r>
            <a:endParaRPr lang="en-US" altLang="zh-TW"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第四個則是金融分析</a:t>
            </a:r>
            <a:r>
              <a:rPr lang="zh-CN" altLang="en-US" dirty="0"/>
              <a:t>模組</a:t>
            </a:r>
            <a:r>
              <a:rPr lang="zh-TW" altLang="en-US" dirty="0"/>
              <a:t>，我們會在這進行期貨跟</a:t>
            </a:r>
            <a:r>
              <a:rPr lang="en-US" altLang="zh-TW" dirty="0"/>
              <a:t>ETF</a:t>
            </a:r>
            <a:r>
              <a:rPr lang="zh-TW" altLang="en-US" dirty="0"/>
              <a:t>的價格關係分析預測。</a:t>
            </a:r>
            <a:endParaRPr lang="en-US" altLang="zh-TW"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TW" altLang="en-US" dirty="0"/>
              <a:t>第五個是金融群眾智慧</a:t>
            </a:r>
            <a:r>
              <a:rPr lang="zh-CN" altLang="en-US" dirty="0"/>
              <a:t>模組</a:t>
            </a:r>
            <a:r>
              <a:rPr lang="zh-TW" altLang="en-US" dirty="0"/>
              <a:t>，我們根據上面</a:t>
            </a:r>
            <a:r>
              <a:rPr lang="en-US" altLang="zh-TW" dirty="0"/>
              <a:t>Investment analysis</a:t>
            </a:r>
            <a:r>
              <a:rPr lang="zh-TW" altLang="en-US" dirty="0"/>
              <a:t>的</a:t>
            </a:r>
            <a:r>
              <a:rPr lang="en-US" altLang="zh-TW" dirty="0"/>
              <a:t>3</a:t>
            </a:r>
            <a:r>
              <a:rPr lang="zh-TW" altLang="en-US" dirty="0"/>
              <a:t>個模組結果，進行以價格發現為目標的模擬交易。</a:t>
            </a:r>
            <a:endParaRPr lang="en-HK" altLang="zh-TW" dirty="0"/>
          </a:p>
          <a:p>
            <a:pPr marL="0" marR="0" lvl="0" indent="0" algn="l" defTabSz="914276" rtl="0" eaLnBrk="0" fontAlgn="base" latinLnBrk="0" hangingPunct="0">
              <a:lnSpc>
                <a:spcPct val="100000"/>
              </a:lnSpc>
              <a:spcBef>
                <a:spcPct val="30000"/>
              </a:spcBef>
              <a:spcAft>
                <a:spcPct val="0"/>
              </a:spcAft>
              <a:buClrTx/>
              <a:buSzTx/>
              <a:buFontTx/>
              <a:buNone/>
              <a:tabLst/>
              <a:defRPr/>
            </a:pPr>
            <a:r>
              <a:rPr lang="zh-CN" altLang="en-US" dirty="0"/>
              <a:t>最後一個則是</a:t>
            </a:r>
            <a:r>
              <a:rPr lang="zh-TW" altLang="en-US" dirty="0"/>
              <a:t>投資組合構建</a:t>
            </a:r>
            <a:r>
              <a:rPr lang="zh-CN" altLang="en-US" dirty="0"/>
              <a:t>模組</a:t>
            </a:r>
            <a:r>
              <a:rPr lang="zh-TW" altLang="en-US" dirty="0"/>
              <a:t>，我們會依據價格發現的結果來建構投資組合，並以回報率以及風險規避來驗證成果。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2218559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首先是第一個模組</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3791163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在第一個模組中，我們進行數據的建構，這個模組可以分為三個部分，包含了數據的收集、數據清理，以及數據的轉換。</a:t>
            </a:r>
            <a:endParaRPr lang="en-US" altLang="zh-TW" dirty="0"/>
          </a:p>
          <a:p>
            <a:r>
              <a:rPr lang="zh-CN" altLang="en-US" dirty="0"/>
              <a:t>在我們的研究中，我們收集了四個部分的數據，包含了新</a:t>
            </a:r>
            <a:r>
              <a:rPr lang="zh-TW" altLang="en-US" dirty="0"/>
              <a:t>聞資料集、社交媒體資料集、比特幣</a:t>
            </a:r>
            <a:r>
              <a:rPr lang="en-US" altLang="zh-TW" dirty="0"/>
              <a:t>ETF</a:t>
            </a:r>
            <a:r>
              <a:rPr lang="zh-TW" altLang="en-US" dirty="0"/>
              <a:t>資料集、以及比特幣期貨資料集</a:t>
            </a:r>
            <a:endParaRPr lang="en-HK" altLang="zh-TW" dirty="0"/>
          </a:p>
          <a:p>
            <a:endParaRPr lang="en-HK" altLang="zh-CN" dirty="0"/>
          </a:p>
          <a:p>
            <a:r>
              <a:rPr lang="zh-TW" altLang="en-US" dirty="0"/>
              <a:t>在收集完上述資訊後，我們進行數據的清理以確保數據的品質，首先我們將缺失值以及重複的數據刪除，並為了減少分析的複雜度，我們過濾掉非英文的文字以及把表情符號轉換成英文字</a:t>
            </a:r>
            <a:r>
              <a:rPr lang="zh-CN" altLang="en-US" dirty="0"/>
              <a:t>。</a:t>
            </a:r>
            <a:endParaRPr lang="en-US" altLang="zh-CN" dirty="0"/>
          </a:p>
          <a:p>
            <a:r>
              <a:rPr lang="zh-CN" altLang="en-US" dirty="0"/>
              <a:t>最後，我們進行數據的轉換，使它</a:t>
            </a:r>
            <a:r>
              <a:rPr lang="zh-TW" altLang="en-US" dirty="0"/>
              <a:t>更適合用於後續的分析處理</a:t>
            </a:r>
            <a:r>
              <a:rPr lang="zh-CN" altLang="en-US" dirty="0"/>
              <a:t>，首先，我們將數據進行統一時區處</a:t>
            </a:r>
            <a:r>
              <a:rPr lang="zh-TW" altLang="en-US" dirty="0"/>
              <a:t>理，讓數據間的時間可以直接比較，接下來，我們將資料分割成訓練集和測試集，以幫助我們訓練並評估</a:t>
            </a:r>
            <a:r>
              <a:rPr lang="en-US" altLang="zh-TW" dirty="0"/>
              <a:t>model</a:t>
            </a:r>
            <a:r>
              <a:rPr lang="zh-TW" altLang="en-US" dirty="0"/>
              <a:t>。</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2016994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a:t>
            </a:r>
            <a:r>
              <a:rPr lang="zh-TW" altLang="en-US" dirty="0"/>
              <a:t>關鍵意見領袖</a:t>
            </a:r>
            <a:r>
              <a:rPr lang="zh-TW" altLang="en-US" sz="1200" kern="1200" dirty="0">
                <a:solidFill>
                  <a:schemeClr val="tx1"/>
                </a:solidFill>
                <a:effectLst/>
                <a:latin typeface="+mn-lt"/>
                <a:ea typeface="+mn-ea"/>
                <a:cs typeface="+mn-cs"/>
              </a:rPr>
              <a:t>分析的部分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1963704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在名人分析中，根據之前的研究表明，</a:t>
            </a:r>
            <a:r>
              <a:rPr lang="zh-TW" altLang="en-US" dirty="0"/>
              <a:t>名人 像美國總統川普的推文會對比特幣市場帶來不同面向的影響</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zh-CN" altLang="en-US" dirty="0"/>
              <a:t>因此，在這個模組中，我們主要分成三個部分</a:t>
            </a:r>
            <a:endParaRPr lang="en-US" altLang="zh-CN" dirty="0"/>
          </a:p>
          <a:p>
            <a:r>
              <a:rPr lang="zh-CN" altLang="en-US" dirty="0"/>
              <a:t>第一個部分是找出</a:t>
            </a:r>
            <a:r>
              <a:rPr lang="zh-TW" altLang="en-US" dirty="0"/>
              <a:t>關鍵意見領袖對不同</a:t>
            </a:r>
            <a:r>
              <a:rPr lang="en-US" altLang="zh-TW" dirty="0"/>
              <a:t>ETF</a:t>
            </a:r>
            <a:r>
              <a:rPr lang="zh-TW" altLang="en-US" dirty="0"/>
              <a:t>的影響力</a:t>
            </a:r>
            <a:endParaRPr lang="en-HK" altLang="zh-CN" sz="1200" dirty="0"/>
          </a:p>
          <a:p>
            <a:r>
              <a:rPr lang="zh-CN" altLang="en-US" dirty="0"/>
              <a:t>第二個部分是找出</a:t>
            </a:r>
            <a:r>
              <a:rPr lang="zh-TW" altLang="en-US" dirty="0"/>
              <a:t>關鍵意見領袖對不同</a:t>
            </a:r>
            <a:r>
              <a:rPr lang="en-US" altLang="zh-TW" dirty="0"/>
              <a:t>ETF</a:t>
            </a:r>
            <a:r>
              <a:rPr lang="zh-TW" altLang="en-US" dirty="0"/>
              <a:t>的影響關鍵字</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第三個部分是找出</a:t>
            </a:r>
            <a:r>
              <a:rPr lang="zh-TW" altLang="en-US" dirty="0"/>
              <a:t>關鍵意見領袖對不同</a:t>
            </a:r>
            <a:r>
              <a:rPr lang="en-US" altLang="zh-TW" dirty="0"/>
              <a:t>ETF</a:t>
            </a:r>
            <a:r>
              <a:rPr lang="zh-TW" altLang="en-US" dirty="0"/>
              <a:t>的影響排名，評估指標是</a:t>
            </a:r>
            <a:r>
              <a:rPr lang="en-US" altLang="zh-TW" dirty="0"/>
              <a:t>influence score</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736017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2025,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2022,</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755576" y="1772816"/>
            <a:ext cx="7772400" cy="1470025"/>
          </a:xfrm>
        </p:spPr>
        <p:txBody>
          <a:bodyPr/>
          <a:lstStyle/>
          <a:p>
            <a:pPr algn="l"/>
            <a:br>
              <a:rPr lang="en-HK" altLang="zh-TW" sz="2800" b="1" dirty="0"/>
            </a:br>
            <a:br>
              <a:rPr lang="en-US" altLang="zh-TW" sz="2800" b="1" dirty="0"/>
            </a:br>
            <a:r>
              <a:rPr lang="en-US" altLang="zh-TW" sz="1800" b="0" i="0" u="none" strike="noStrike" baseline="0" dirty="0">
                <a:solidFill>
                  <a:srgbClr val="000000"/>
                </a:solidFill>
                <a:latin typeface="Times New Roman" panose="02020603050405020304" pitchFamily="18" charset="0"/>
              </a:rPr>
              <a:t> </a:t>
            </a:r>
            <a:r>
              <a:rPr lang="en-US" altLang="zh-TW" sz="2800" b="1" dirty="0"/>
              <a:t>A Collective Financial Intelligence Approach to Bitcoin ETFs Investment </a:t>
            </a:r>
            <a:br>
              <a:rPr lang="en-US" altLang="zh-TW" sz="2800" b="1" dirty="0"/>
            </a:br>
            <a:br>
              <a:rPr lang="en-US" altLang="zh-TW" sz="2800" b="1" dirty="0"/>
            </a:br>
            <a:endParaRPr lang="zh-TW" altLang="en-US" sz="2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295128" y="3629269"/>
            <a:ext cx="7232848" cy="1896616"/>
          </a:xfrm>
        </p:spPr>
        <p:txBody>
          <a:bodyPr/>
          <a:lstStyle/>
          <a:p>
            <a:pPr algn="l"/>
            <a:endParaRPr lang="zh-TW" altLang="en-US" sz="1800" b="0" i="0" u="none" strike="noStrike" baseline="0" dirty="0">
              <a:solidFill>
                <a:srgbClr val="000000"/>
              </a:solidFill>
              <a:latin typeface="Times New Roman" panose="02020603050405020304" pitchFamily="18" charset="0"/>
            </a:endParaRPr>
          </a:p>
          <a:p>
            <a:r>
              <a:rPr lang="en-US" altLang="zh-TW" sz="2400" b="0" i="0" u="none" strike="noStrike" baseline="0" dirty="0">
                <a:solidFill>
                  <a:srgbClr val="000000"/>
                </a:solidFill>
                <a:latin typeface="Times New Roman" panose="02020603050405020304" pitchFamily="18" charset="0"/>
              </a:rPr>
              <a:t> Chi </a:t>
            </a:r>
            <a:r>
              <a:rPr lang="en-US" altLang="zh-TW" sz="2400" b="0" i="0" u="none" strike="noStrike" baseline="0" dirty="0" err="1">
                <a:solidFill>
                  <a:srgbClr val="000000"/>
                </a:solidFill>
                <a:latin typeface="Times New Roman" panose="02020603050405020304" pitchFamily="18" charset="0"/>
              </a:rPr>
              <a:t>Yiu</a:t>
            </a:r>
            <a:r>
              <a:rPr lang="en-US" altLang="zh-TW" sz="2400" b="0" i="0" u="none" strike="noStrike" baseline="0" dirty="0">
                <a:solidFill>
                  <a:srgbClr val="000000"/>
                </a:solidFill>
                <a:latin typeface="Times New Roman" panose="02020603050405020304" pitchFamily="18" charset="0"/>
              </a:rPr>
              <a:t> </a:t>
            </a:r>
            <a:r>
              <a:rPr lang="en-US" altLang="zh-TW" sz="2400" b="0" i="0" u="none" strike="noStrike" baseline="0" dirty="0" err="1">
                <a:solidFill>
                  <a:srgbClr val="000000"/>
                </a:solidFill>
                <a:latin typeface="Times New Roman" panose="02020603050405020304" pitchFamily="18" charset="0"/>
              </a:rPr>
              <a:t>Mok</a:t>
            </a:r>
            <a:r>
              <a:rPr lang="zh-TW" altLang="en-US" sz="2400" b="0" i="0" u="none" strike="noStrike" baseline="0" dirty="0">
                <a:solidFill>
                  <a:srgbClr val="000000"/>
                </a:solidFill>
                <a:latin typeface="Times New Roman" panose="02020603050405020304" pitchFamily="18" charset="0"/>
              </a:rPr>
              <a:t> </a:t>
            </a:r>
            <a:r>
              <a:rPr lang="en-US" altLang="zh-TW" sz="2400" b="0" i="0" u="none" strike="noStrike" baseline="0" dirty="0">
                <a:solidFill>
                  <a:srgbClr val="000000"/>
                </a:solidFill>
                <a:latin typeface="Times New Roman" panose="02020603050405020304" pitchFamily="18" charset="0"/>
              </a:rPr>
              <a:t>and  </a:t>
            </a:r>
            <a:r>
              <a:rPr lang="en-US" altLang="zh-TW" sz="2400" b="1" i="0" u="none" strike="noStrike" baseline="0" dirty="0">
                <a:solidFill>
                  <a:srgbClr val="000000"/>
                </a:solidFill>
                <a:latin typeface="Times New Roman" panose="02020603050405020304" pitchFamily="18" charset="0"/>
              </a:rPr>
              <a:t>Yung-Ming Li</a:t>
            </a:r>
            <a:endParaRPr lang="en-US" altLang="zh-TW" b="1" i="0" u="none" strike="noStrike" baseline="0" dirty="0">
              <a:solidFill>
                <a:srgbClr val="000000"/>
              </a:solidFill>
              <a:latin typeface="Times New Roman" panose="02020603050405020304" pitchFamily="18" charset="0"/>
              <a:ea typeface="BiauKai" panose="02010601000101010101" pitchFamily="2" charset="-120"/>
              <a:cs typeface="Times New Roman"/>
            </a:endParaRPr>
          </a:p>
          <a:p>
            <a:r>
              <a:rPr lang="en-US" altLang="zh-TW" sz="1800" b="0" i="0" u="none" strike="noStrike" baseline="0" dirty="0">
                <a:solidFill>
                  <a:srgbClr val="000000"/>
                </a:solidFill>
                <a:latin typeface="Times New Roman" panose="02020603050405020304" pitchFamily="18" charset="0"/>
              </a:rPr>
              <a:t>Institut</a:t>
            </a:r>
            <a:r>
              <a:rPr lang="en-US" altLang="zh-TW" sz="1800" dirty="0">
                <a:solidFill>
                  <a:srgbClr val="000000"/>
                </a:solidFill>
                <a:latin typeface="Times New Roman" panose="02020603050405020304" pitchFamily="18" charset="0"/>
              </a:rPr>
              <a:t>e of Information Management </a:t>
            </a:r>
            <a:endParaRPr lang="zh-TW" altLang="en-US" sz="1800" b="0" i="0" u="none" strike="noStrike" baseline="0" dirty="0">
              <a:solidFill>
                <a:srgbClr val="000000"/>
              </a:solidFill>
              <a:latin typeface="Times New Roman" panose="02020603050405020304" pitchFamily="18" charset="0"/>
            </a:endParaRPr>
          </a:p>
          <a:p>
            <a:r>
              <a:rPr lang="en-US" altLang="zh-TW" sz="1800" b="0" i="0" u="none" strike="noStrike" baseline="0" dirty="0">
                <a:solidFill>
                  <a:srgbClr val="000000"/>
                </a:solidFill>
                <a:latin typeface="Times New Roman" panose="02020603050405020304" pitchFamily="18" charset="0"/>
              </a:rPr>
              <a:t> National Yang Ming Chiao Tung University, Hsinchu, Taiwan </a:t>
            </a:r>
            <a:endParaRPr lang="zh-TW" altLang="en-US" sz="2000" dirty="0">
              <a:latin typeface="BiauKai" panose="02010601000101010101" pitchFamily="2" charset="-120"/>
              <a:ea typeface="BiauKai" panose="02010601000101010101" pitchFamily="2" charset="-120"/>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Key opinion leaders influence on different ETFs</a:t>
            </a:r>
          </a:p>
          <a:p>
            <a:pPr lvl="1"/>
            <a:r>
              <a:rPr lang="en-US" altLang="zh-TW" dirty="0">
                <a:solidFill>
                  <a:srgbClr val="0000FF"/>
                </a:solidFill>
              </a:rPr>
              <a:t>Volume difference influence</a:t>
            </a:r>
            <a:r>
              <a:rPr lang="en-US" altLang="zh-TW" dirty="0"/>
              <a:t>: Compare to previous trade day’s same time interval</a:t>
            </a:r>
          </a:p>
          <a:p>
            <a:pPr lvl="1"/>
            <a:endParaRPr lang="en-US" altLang="zh-TW" dirty="0"/>
          </a:p>
          <a:p>
            <a:pPr marL="457200" lvl="1" indent="0">
              <a:buNone/>
            </a:pPr>
            <a:r>
              <a:rPr lang="en-US" altLang="zh-TW" dirty="0"/>
              <a:t>If </a:t>
            </a:r>
          </a:p>
          <a:p>
            <a:pPr lvl="1"/>
            <a:r>
              <a:rPr lang="en-US" altLang="zh-TW" dirty="0">
                <a:solidFill>
                  <a:srgbClr val="0000FF"/>
                </a:solidFill>
              </a:rPr>
              <a:t>Price difference influence</a:t>
            </a:r>
            <a:r>
              <a:rPr lang="en-US" altLang="zh-TW" dirty="0"/>
              <a:t>:</a:t>
            </a:r>
            <a:r>
              <a:rPr lang="zh-TW" altLang="en-US" dirty="0"/>
              <a:t> </a:t>
            </a:r>
            <a:r>
              <a:rPr lang="en-US" altLang="zh-TW" dirty="0"/>
              <a:t>Price affection by influential posts j</a:t>
            </a:r>
          </a:p>
          <a:p>
            <a:pPr lvl="1"/>
            <a:endParaRPr lang="en-US" altLang="zh-TW" dirty="0"/>
          </a:p>
          <a:p>
            <a:pPr lvl="1"/>
            <a:endParaRPr lang="en-US" altLang="zh-TW" dirty="0"/>
          </a:p>
          <a:p>
            <a:pPr lvl="1"/>
            <a:r>
              <a:rPr lang="en-US" altLang="zh-TW" dirty="0">
                <a:solidFill>
                  <a:srgbClr val="0000FF"/>
                </a:solidFill>
              </a:rPr>
              <a:t>Posts influence score: </a:t>
            </a:r>
            <a:r>
              <a:rPr lang="en-HK" altLang="zh-TW" dirty="0"/>
              <a:t>I</a:t>
            </a:r>
            <a:r>
              <a:rPr lang="en-HK" dirty="0"/>
              <a:t>nfluence of a single Twitter posts in future 30 minutes</a:t>
            </a:r>
            <a:endParaRPr lang="en-US" altLang="zh-TW" sz="2000" dirty="0"/>
          </a:p>
          <a:p>
            <a:pPr marL="457200" lvl="1" indent="0">
              <a:buNone/>
            </a:pPr>
            <a:endParaRPr lang="en-US" altLang="zh-TW" dirty="0"/>
          </a:p>
          <a:p>
            <a:pPr lvl="1"/>
            <a:r>
              <a:rPr lang="en-US" altLang="zh-TW" dirty="0">
                <a:solidFill>
                  <a:srgbClr val="0000FF"/>
                </a:solidFill>
              </a:rPr>
              <a:t>Influence of celebrity score</a:t>
            </a:r>
            <a:r>
              <a:rPr lang="en-US" altLang="zh-TW" dirty="0"/>
              <a:t>: Find </a:t>
            </a:r>
            <a:r>
              <a:rPr lang="en-US" altLang="zh-TW" dirty="0">
                <a:solidFill>
                  <a:srgbClr val="FF0000"/>
                </a:solidFill>
              </a:rPr>
              <a:t>average</a:t>
            </a:r>
            <a:r>
              <a:rPr lang="en-US" altLang="zh-TW" dirty="0"/>
              <a:t> price </a:t>
            </a:r>
            <a:r>
              <a:rPr lang="zh-TW" altLang="en-US" dirty="0"/>
              <a:t> </a:t>
            </a:r>
            <a:r>
              <a:rPr lang="en-US" altLang="zh-TW" dirty="0"/>
              <a:t>&amp;</a:t>
            </a:r>
            <a:r>
              <a:rPr lang="zh-TW" altLang="en-US" dirty="0"/>
              <a:t> </a:t>
            </a:r>
            <a:r>
              <a:rPr lang="en-US" altLang="zh-TW" dirty="0"/>
              <a:t> volume influence of celebrity on a post</a:t>
            </a:r>
          </a:p>
          <a:p>
            <a:pPr lvl="1"/>
            <a:endParaRPr lang="en-US" altLang="zh-TW" sz="1600"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Celebrities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10</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BE1A0C51-BF1D-E748-8804-29523B53A586}"/>
                  </a:ext>
                </a:extLst>
              </p:cNvPr>
              <p:cNvSpPr/>
              <p:nvPr/>
            </p:nvSpPr>
            <p:spPr>
              <a:xfrm>
                <a:off x="0" y="3516123"/>
                <a:ext cx="8724650" cy="395558"/>
              </a:xfrm>
              <a:prstGeom prst="rect">
                <a:avLst/>
              </a:prstGeom>
            </p:spPr>
            <p:txBody>
              <a:bodyPr wrap="square">
                <a:spAutoFit/>
              </a:bodyPr>
              <a:lstStyle/>
              <a:p>
                <a:pPr algn="ctr"/>
                <a14:m>
                  <m:oMath xmlns:m="http://schemas.openxmlformats.org/officeDocument/2006/math">
                    <m:sSub>
                      <m:sSubPr>
                        <m:ctrlPr>
                          <a:rPr lang="en-HK" i="1" smtClean="0">
                            <a:latin typeface="Cambria Math" panose="02040503050406030204" pitchFamily="18" charset="0"/>
                          </a:rPr>
                        </m:ctrlPr>
                      </m:sSubPr>
                      <m:e>
                        <m:r>
                          <a:rPr lang="en-HK" i="1">
                            <a:latin typeface="Cambria Math" panose="02040503050406030204" pitchFamily="18" charset="0"/>
                          </a:rPr>
                          <m:t>𝑃𝑟𝑖𝑐𝑒</m:t>
                        </m:r>
                        <m:r>
                          <a:rPr lang="en-HK" i="1">
                            <a:latin typeface="Cambria Math" panose="02040503050406030204" pitchFamily="18" charset="0"/>
                          </a:rPr>
                          <m:t>_</m:t>
                        </m:r>
                        <m:r>
                          <a:rPr lang="en-HK" i="1">
                            <a:latin typeface="Cambria Math" panose="02040503050406030204" pitchFamily="18" charset="0"/>
                          </a:rPr>
                          <m:t>𝑑𝑖𝑓𝑓𝑒𝑟𝑒𝑛𝑐𝑒</m:t>
                        </m:r>
                        <m:r>
                          <a:rPr lang="en-HK" i="1">
                            <a:latin typeface="Cambria Math" panose="02040503050406030204" pitchFamily="18" charset="0"/>
                          </a:rPr>
                          <m:t>_</m:t>
                        </m:r>
                        <m:r>
                          <a:rPr lang="en-HK" i="1">
                            <a:latin typeface="Cambria Math" panose="02040503050406030204" pitchFamily="18" charset="0"/>
                          </a:rPr>
                          <m:t>𝑖𝑛𝑓𝑙𝑢𝑒𝑛𝑐𝑒</m:t>
                        </m:r>
                      </m:e>
                      <m:sub>
                        <m:r>
                          <a:rPr lang="en-HK" i="1">
                            <a:latin typeface="Cambria Math" panose="02040503050406030204" pitchFamily="18" charset="0"/>
                          </a:rPr>
                          <m:t>𝑗</m:t>
                        </m:r>
                      </m:sub>
                    </m:sSub>
                    <m:r>
                      <a:rPr lang="en-HK" i="1">
                        <a:latin typeface="Cambria Math" panose="02040503050406030204" pitchFamily="18" charset="0"/>
                      </a:rPr>
                      <m:t> =</m:t>
                    </m:r>
                    <m:sSub>
                      <m:sSubPr>
                        <m:ctrlPr>
                          <a:rPr lang="en-HK" i="1">
                            <a:latin typeface="Cambria Math" panose="02040503050406030204" pitchFamily="18" charset="0"/>
                          </a:rPr>
                        </m:ctrlPr>
                      </m:sSubPr>
                      <m:e>
                        <m:r>
                          <a:rPr lang="en-US" b="0" i="1" smtClean="0">
                            <a:latin typeface="Cambria Math" panose="02040503050406030204" pitchFamily="18" charset="0"/>
                          </a:rPr>
                          <m:t>|</m:t>
                        </m:r>
                        <m:r>
                          <a:rPr lang="en-HK" i="1">
                            <a:latin typeface="Cambria Math" panose="02040503050406030204" pitchFamily="18" charset="0"/>
                          </a:rPr>
                          <m:t>(</m:t>
                        </m:r>
                        <m:r>
                          <a:rPr lang="en-HK" i="1">
                            <a:latin typeface="Cambria Math" panose="02040503050406030204" pitchFamily="18" charset="0"/>
                          </a:rPr>
                          <m:t>𝑃𝑟𝑖𝑐𝑒</m:t>
                        </m:r>
                      </m:e>
                      <m:sub>
                        <m:r>
                          <a:rPr lang="en-HK" i="1">
                            <a:latin typeface="Cambria Math" panose="02040503050406030204" pitchFamily="18" charset="0"/>
                          </a:rPr>
                          <m:t>𝑏</m:t>
                        </m:r>
                      </m:sub>
                    </m:sSub>
                    <m:r>
                      <a:rPr lang="en-HK" i="1">
                        <a:latin typeface="Cambria Math" panose="02040503050406030204" pitchFamily="18" charset="0"/>
                      </a:rPr>
                      <m:t>−</m:t>
                    </m:r>
                    <m:sSub>
                      <m:sSubPr>
                        <m:ctrlPr>
                          <a:rPr lang="en-HK" i="1">
                            <a:latin typeface="Cambria Math" panose="02040503050406030204" pitchFamily="18" charset="0"/>
                          </a:rPr>
                        </m:ctrlPr>
                      </m:sSubPr>
                      <m:e>
                        <m:r>
                          <a:rPr lang="en-HK" i="1">
                            <a:latin typeface="Cambria Math" panose="02040503050406030204" pitchFamily="18" charset="0"/>
                          </a:rPr>
                          <m:t>𝑃𝑟𝑖𝑐𝑒</m:t>
                        </m:r>
                      </m:e>
                      <m:sub>
                        <m:r>
                          <a:rPr lang="en-HK" i="1">
                            <a:latin typeface="Cambria Math" panose="02040503050406030204" pitchFamily="18" charset="0"/>
                          </a:rPr>
                          <m:t>𝑎</m:t>
                        </m:r>
                      </m:sub>
                    </m:sSub>
                    <m:r>
                      <a:rPr lang="en-HK" i="1">
                        <a:latin typeface="Cambria Math" panose="02040503050406030204" pitchFamily="18" charset="0"/>
                      </a:rPr>
                      <m:t>)</m:t>
                    </m:r>
                    <m:r>
                      <a:rPr lang="en-US" b="0" i="1" smtClean="0">
                        <a:latin typeface="Cambria Math" panose="02040503050406030204" pitchFamily="18" charset="0"/>
                      </a:rPr>
                      <m:t>|/</m:t>
                    </m:r>
                  </m:oMath>
                </a14:m>
                <a:r>
                  <a:rPr lang="en-HK" dirty="0">
                    <a:solidFill>
                      <a:prstClr val="black"/>
                    </a:solidFill>
                  </a:rPr>
                  <a:t> </a:t>
                </a:r>
                <a14:m>
                  <m:oMath xmlns:m="http://schemas.openxmlformats.org/officeDocument/2006/math">
                    <m:sSub>
                      <m:sSubPr>
                        <m:ctrlPr>
                          <a:rPr lang="en-HK" i="1">
                            <a:solidFill>
                              <a:prstClr val="black"/>
                            </a:solidFill>
                            <a:latin typeface="Cambria Math" panose="02040503050406030204" pitchFamily="18" charset="0"/>
                          </a:rPr>
                        </m:ctrlPr>
                      </m:sSubPr>
                      <m:e>
                        <m:r>
                          <a:rPr lang="en-HK" i="1">
                            <a:solidFill>
                              <a:prstClr val="black"/>
                            </a:solidFill>
                            <a:latin typeface="Cambria Math" panose="02040503050406030204" pitchFamily="18" charset="0"/>
                          </a:rPr>
                          <m:t>𝑃𝑟𝑖𝑐𝑒</m:t>
                        </m:r>
                      </m:e>
                      <m:sub>
                        <m:r>
                          <a:rPr lang="en-HK" i="1">
                            <a:solidFill>
                              <a:prstClr val="black"/>
                            </a:solidFill>
                            <a:latin typeface="Cambria Math" panose="02040503050406030204" pitchFamily="18" charset="0"/>
                          </a:rPr>
                          <m:t>𝑎</m:t>
                        </m:r>
                      </m:sub>
                    </m:sSub>
                  </m:oMath>
                </a14:m>
                <a:endParaRPr lang="zh-TW" altLang="en-US" sz="1600" dirty="0"/>
              </a:p>
            </p:txBody>
          </p:sp>
        </mc:Choice>
        <mc:Fallback xmlns="">
          <p:sp>
            <p:nvSpPr>
              <p:cNvPr id="6" name="矩形 5">
                <a:extLst>
                  <a:ext uri="{FF2B5EF4-FFF2-40B4-BE49-F238E27FC236}">
                    <a16:creationId xmlns:a16="http://schemas.microsoft.com/office/drawing/2014/main" id="{BE1A0C51-BF1D-E748-8804-29523B53A586}"/>
                  </a:ext>
                </a:extLst>
              </p:cNvPr>
              <p:cNvSpPr>
                <a:spLocks noRot="1" noChangeAspect="1" noMove="1" noResize="1" noEditPoints="1" noAdjustHandles="1" noChangeArrowheads="1" noChangeShapeType="1" noTextEdit="1"/>
              </p:cNvSpPr>
              <p:nvPr/>
            </p:nvSpPr>
            <p:spPr>
              <a:xfrm>
                <a:off x="0" y="3516123"/>
                <a:ext cx="8724650" cy="395558"/>
              </a:xfrm>
              <a:prstGeom prst="rect">
                <a:avLst/>
              </a:prstGeom>
              <a:blipFill>
                <a:blip r:embed="rId3"/>
                <a:stretch>
                  <a:fillRect b="-60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5016043-C52B-454A-B465-8D5D2E86E956}"/>
                  </a:ext>
                </a:extLst>
              </p:cNvPr>
              <p:cNvSpPr/>
              <p:nvPr/>
            </p:nvSpPr>
            <p:spPr>
              <a:xfrm>
                <a:off x="1148556" y="4739757"/>
                <a:ext cx="7266234" cy="39555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i="1">
                              <a:latin typeface="Cambria Math" panose="02040503050406030204" pitchFamily="18" charset="0"/>
                            </a:rPr>
                          </m:ctrlPr>
                        </m:sSubPr>
                        <m:e>
                          <m:r>
                            <a:rPr lang="en-HK" i="1">
                              <a:latin typeface="Cambria Math" panose="02040503050406030204" pitchFamily="18" charset="0"/>
                            </a:rPr>
                            <m:t>𝑃𝑜𝑠𝑡𝑠</m:t>
                          </m:r>
                          <m:r>
                            <a:rPr lang="en-HK" i="1">
                              <a:latin typeface="Cambria Math" panose="02040503050406030204" pitchFamily="18" charset="0"/>
                            </a:rPr>
                            <m:t>_</m:t>
                          </m:r>
                          <m:r>
                            <a:rPr lang="en-HK" i="1">
                              <a:latin typeface="Cambria Math" panose="02040503050406030204" pitchFamily="18" charset="0"/>
                            </a:rPr>
                            <m:t>𝑖𝑛𝑓𝑙𝑢𝑒𝑛𝑐𝑒</m:t>
                          </m:r>
                          <m:r>
                            <a:rPr lang="en-HK" i="1">
                              <a:latin typeface="Cambria Math" panose="02040503050406030204" pitchFamily="18" charset="0"/>
                            </a:rPr>
                            <m:t>_</m:t>
                          </m:r>
                          <m:r>
                            <a:rPr lang="en-HK" i="1">
                              <a:latin typeface="Cambria Math" panose="02040503050406030204" pitchFamily="18" charset="0"/>
                            </a:rPr>
                            <m:t>𝑠𝑐𝑜𝑟𝑒</m:t>
                          </m:r>
                        </m:e>
                        <m:sub>
                          <m:r>
                            <a:rPr lang="en-HK" i="1">
                              <a:latin typeface="Cambria Math" panose="02040503050406030204" pitchFamily="18" charset="0"/>
                            </a:rPr>
                            <m:t>𝑗</m:t>
                          </m:r>
                        </m:sub>
                      </m:sSub>
                      <m:r>
                        <a:rPr lang="en-HK" i="1">
                          <a:latin typeface="Cambria Math" panose="02040503050406030204" pitchFamily="18" charset="0"/>
                        </a:rPr>
                        <m:t>=</m:t>
                      </m:r>
                      <m:sSub>
                        <m:sSubPr>
                          <m:ctrlPr>
                            <a:rPr lang="en-HK" i="1">
                              <a:latin typeface="Cambria Math" panose="02040503050406030204" pitchFamily="18" charset="0"/>
                            </a:rPr>
                          </m:ctrlPr>
                        </m:sSubPr>
                        <m:e>
                          <m:r>
                            <a:rPr lang="en-HK" i="1">
                              <a:latin typeface="Cambria Math" panose="02040503050406030204" pitchFamily="18" charset="0"/>
                            </a:rPr>
                            <m:t>𝑃𝑟𝑖𝑐𝑒</m:t>
                          </m:r>
                          <m:r>
                            <a:rPr lang="en-HK" i="1">
                              <a:latin typeface="Cambria Math" panose="02040503050406030204" pitchFamily="18" charset="0"/>
                            </a:rPr>
                            <m:t>_</m:t>
                          </m:r>
                          <m:r>
                            <a:rPr lang="en-HK" i="1">
                              <a:latin typeface="Cambria Math" panose="02040503050406030204" pitchFamily="18" charset="0"/>
                            </a:rPr>
                            <m:t>𝑑𝑖𝑓𝑓𝑒𝑟𝑒𝑛𝑐𝑒</m:t>
                          </m:r>
                        </m:e>
                        <m:sub>
                          <m:r>
                            <a:rPr lang="en-HK" i="1">
                              <a:latin typeface="Cambria Math" panose="02040503050406030204" pitchFamily="18" charset="0"/>
                            </a:rPr>
                            <m:t>𝑗</m:t>
                          </m:r>
                        </m:sub>
                      </m:sSub>
                      <m:r>
                        <a:rPr lang="en-HK" i="1">
                          <a:latin typeface="Cambria Math" panose="02040503050406030204" pitchFamily="18" charset="0"/>
                        </a:rPr>
                        <m:t> </m:t>
                      </m:r>
                      <m:r>
                        <a:rPr lang="en-US" altLang="zh-TW" i="1">
                          <a:latin typeface="Cambria Math" panose="02040503050406030204" pitchFamily="18" charset="0"/>
                        </a:rPr>
                        <m:t>+</m:t>
                      </m:r>
                      <m:r>
                        <a:rPr lang="en-HK" i="1">
                          <a:latin typeface="Cambria Math" panose="02040503050406030204" pitchFamily="18" charset="0"/>
                        </a:rPr>
                        <m:t> </m:t>
                      </m:r>
                      <m:sSub>
                        <m:sSubPr>
                          <m:ctrlPr>
                            <a:rPr lang="en-HK" i="1">
                              <a:latin typeface="Cambria Math" panose="02040503050406030204" pitchFamily="18" charset="0"/>
                            </a:rPr>
                          </m:ctrlPr>
                        </m:sSubPr>
                        <m:e>
                          <m:r>
                            <a:rPr lang="en-HK" i="1">
                              <a:latin typeface="Cambria Math" panose="02040503050406030204" pitchFamily="18" charset="0"/>
                            </a:rPr>
                            <m:t>𝑉𝑜𝑙𝑢𝑚𝑒</m:t>
                          </m:r>
                          <m:r>
                            <a:rPr lang="en-HK" i="1">
                              <a:latin typeface="Cambria Math" panose="02040503050406030204" pitchFamily="18" charset="0"/>
                            </a:rPr>
                            <m:t>_</m:t>
                          </m:r>
                          <m:r>
                            <a:rPr lang="en-HK" i="1">
                              <a:latin typeface="Cambria Math" panose="02040503050406030204" pitchFamily="18" charset="0"/>
                            </a:rPr>
                            <m:t>𝑑𝑖𝑓𝑓𝑒𝑟𝑒𝑛𝑐𝑒</m:t>
                          </m:r>
                        </m:e>
                        <m:sub>
                          <m:r>
                            <a:rPr lang="en-HK" i="1">
                              <a:latin typeface="Cambria Math" panose="02040503050406030204" pitchFamily="18" charset="0"/>
                            </a:rPr>
                            <m:t>𝑗</m:t>
                          </m:r>
                        </m:sub>
                      </m:sSub>
                    </m:oMath>
                  </m:oMathPara>
                </a14:m>
                <a:endParaRPr lang="zh-TW" altLang="en-US" dirty="0"/>
              </a:p>
            </p:txBody>
          </p:sp>
        </mc:Choice>
        <mc:Fallback xmlns="">
          <p:sp>
            <p:nvSpPr>
              <p:cNvPr id="5" name="矩形 4">
                <a:extLst>
                  <a:ext uri="{FF2B5EF4-FFF2-40B4-BE49-F238E27FC236}">
                    <a16:creationId xmlns:a16="http://schemas.microsoft.com/office/drawing/2014/main" id="{F5016043-C52B-454A-B465-8D5D2E86E956}"/>
                  </a:ext>
                </a:extLst>
              </p:cNvPr>
              <p:cNvSpPr>
                <a:spLocks noRot="1" noChangeAspect="1" noMove="1" noResize="1" noEditPoints="1" noAdjustHandles="1" noChangeArrowheads="1" noChangeShapeType="1" noTextEdit="1"/>
              </p:cNvSpPr>
              <p:nvPr/>
            </p:nvSpPr>
            <p:spPr>
              <a:xfrm>
                <a:off x="1148556" y="4739757"/>
                <a:ext cx="7266234" cy="395558"/>
              </a:xfrm>
              <a:prstGeom prst="rect">
                <a:avLst/>
              </a:prstGeom>
              <a:blipFill>
                <a:blip r:embed="rId4"/>
                <a:stretch>
                  <a:fillRect b="-781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5">
                <a:extLst>
                  <a:ext uri="{FF2B5EF4-FFF2-40B4-BE49-F238E27FC236}">
                    <a16:creationId xmlns:a16="http://schemas.microsoft.com/office/drawing/2014/main" id="{58279059-B363-D750-A59F-4B9B9B11D746}"/>
                  </a:ext>
                </a:extLst>
              </p:cNvPr>
              <p:cNvSpPr/>
              <p:nvPr/>
            </p:nvSpPr>
            <p:spPr>
              <a:xfrm>
                <a:off x="419348" y="2144653"/>
                <a:ext cx="8724650" cy="6009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sz="1400" i="1" smtClean="0">
                              <a:latin typeface="Cambria Math" panose="02040503050406030204" pitchFamily="18" charset="0"/>
                            </a:rPr>
                          </m:ctrlPr>
                        </m:sSubPr>
                        <m:e>
                          <m:r>
                            <a:rPr lang="en-HK" sz="1400" i="1">
                              <a:latin typeface="Cambria Math" panose="02040503050406030204" pitchFamily="18" charset="0"/>
                            </a:rPr>
                            <m:t>𝑉𝑜𝑙𝑢𝑚𝑒</m:t>
                          </m:r>
                          <m:r>
                            <a:rPr lang="en-HK" sz="1400" i="1">
                              <a:latin typeface="Cambria Math" panose="02040503050406030204" pitchFamily="18" charset="0"/>
                            </a:rPr>
                            <m:t>_</m:t>
                          </m:r>
                          <m:r>
                            <a:rPr lang="en-HK" sz="1400" i="1">
                              <a:latin typeface="Cambria Math" panose="02040503050406030204" pitchFamily="18" charset="0"/>
                            </a:rPr>
                            <m:t>𝑑𝑖𝑓𝑓𝑒𝑟𝑒𝑛𝑐𝑒</m:t>
                          </m:r>
                          <m:r>
                            <a:rPr lang="en-HK" sz="1400" i="1">
                              <a:latin typeface="Cambria Math" panose="02040503050406030204" pitchFamily="18" charset="0"/>
                            </a:rPr>
                            <m:t>_</m:t>
                          </m:r>
                          <m:r>
                            <a:rPr lang="en-HK" sz="1400" i="1">
                              <a:latin typeface="Cambria Math" panose="02040503050406030204" pitchFamily="18" charset="0"/>
                            </a:rPr>
                            <m:t>𝑖𝑛𝑓𝑙𝑢𝑒𝑛𝑐𝑒</m:t>
                          </m:r>
                        </m:e>
                        <m:sub>
                          <m:r>
                            <a:rPr lang="en-HK" sz="1400" i="1">
                              <a:latin typeface="Cambria Math" panose="02040503050406030204" pitchFamily="18" charset="0"/>
                            </a:rPr>
                            <m:t>𝑗</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d>
                            <m:dPr>
                              <m:begChr m:val="{"/>
                              <m:endChr m:val=""/>
                              <m:ctrlPr>
                                <a:rPr lang="en-HK" sz="1400" i="1">
                                  <a:latin typeface="Cambria Math" panose="02040503050406030204" pitchFamily="18" charset="0"/>
                                </a:rPr>
                              </m:ctrlPr>
                            </m:dPr>
                            <m:e>
                              <m:eqArr>
                                <m:eqArrPr>
                                  <m:ctrlPr>
                                    <a:rPr lang="en-HK" sz="1400" i="1">
                                      <a:latin typeface="Cambria Math" panose="02040503050406030204" pitchFamily="18" charset="0"/>
                                    </a:rPr>
                                  </m:ctrlPr>
                                </m:eqArrPr>
                                <m:e>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      </m:t>
                                  </m:r>
                                  <m:r>
                                    <a:rPr lang="en-HK" sz="1400" i="1">
                                      <a:latin typeface="Cambria Math" panose="02040503050406030204" pitchFamily="18" charset="0"/>
                                    </a:rPr>
                                    <m:t>𝑖𝑓</m:t>
                                  </m:r>
                                  <m:r>
                                    <a:rPr lang="en-HK" sz="1400" i="1">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&gt;0 </m:t>
                                  </m:r>
                                </m:e>
                                <m:e>
                                  <m:r>
                                    <a:rPr lang="en-HK" sz="1400" i="1">
                                      <a:latin typeface="Cambria Math" panose="02040503050406030204" pitchFamily="18" charset="0"/>
                                    </a:rPr>
                                    <m:t>0                                           </m:t>
                                  </m:r>
                                  <m:r>
                                    <a:rPr lang="en-HK" sz="1400" i="1">
                                      <a:latin typeface="Cambria Math" panose="02040503050406030204" pitchFamily="18" charset="0"/>
                                    </a:rPr>
                                    <m:t>𝑖𝑓</m:t>
                                  </m:r>
                                  <m:r>
                                    <a:rPr lang="en-HK" sz="1400" i="1">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≤0</m:t>
                                  </m:r>
                                </m:e>
                              </m:eqArr>
                            </m:e>
                          </m:d>
                        </m:e>
                        <m:sub/>
                      </m:sSub>
                    </m:oMath>
                  </m:oMathPara>
                </a14:m>
                <a:endParaRPr lang="zh-TW" altLang="en-US" sz="1200" dirty="0"/>
              </a:p>
            </p:txBody>
          </p:sp>
        </mc:Choice>
        <mc:Fallback xmlns="">
          <p:sp>
            <p:nvSpPr>
              <p:cNvPr id="8" name="矩形 5">
                <a:extLst>
                  <a:ext uri="{FF2B5EF4-FFF2-40B4-BE49-F238E27FC236}">
                    <a16:creationId xmlns:a16="http://schemas.microsoft.com/office/drawing/2014/main" id="{58279059-B363-D750-A59F-4B9B9B11D746}"/>
                  </a:ext>
                </a:extLst>
              </p:cNvPr>
              <p:cNvSpPr>
                <a:spLocks noRot="1" noChangeAspect="1" noMove="1" noResize="1" noEditPoints="1" noAdjustHandles="1" noChangeArrowheads="1" noChangeShapeType="1" noTextEdit="1"/>
              </p:cNvSpPr>
              <p:nvPr/>
            </p:nvSpPr>
            <p:spPr>
              <a:xfrm>
                <a:off x="419348" y="2144653"/>
                <a:ext cx="8724650" cy="600998"/>
              </a:xfrm>
              <a:prstGeom prst="rect">
                <a:avLst/>
              </a:prstGeom>
              <a:blipFill>
                <a:blip r:embed="rId5"/>
                <a:stretch>
                  <a:fillRect t="-165306" b="-2367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5">
                <a:extLst>
                  <a:ext uri="{FF2B5EF4-FFF2-40B4-BE49-F238E27FC236}">
                    <a16:creationId xmlns:a16="http://schemas.microsoft.com/office/drawing/2014/main" id="{80550774-12B3-BE1B-0A42-D51C1107A159}"/>
                  </a:ext>
                </a:extLst>
              </p:cNvPr>
              <p:cNvSpPr/>
              <p:nvPr/>
            </p:nvSpPr>
            <p:spPr>
              <a:xfrm>
                <a:off x="329593" y="5707118"/>
                <a:ext cx="8724650" cy="67749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i="1">
                              <a:latin typeface="Cambria Math" panose="02040503050406030204" pitchFamily="18" charset="0"/>
                            </a:rPr>
                          </m:ctrlPr>
                        </m:sSubPr>
                        <m:e>
                          <m:r>
                            <a:rPr lang="en-HK" i="1">
                              <a:latin typeface="Cambria Math" panose="02040503050406030204" pitchFamily="18" charset="0"/>
                            </a:rPr>
                            <m:t>𝐼𝑛𝑓𝑙𝑢𝑒𝑛𝑐𝑒</m:t>
                          </m:r>
                          <m:r>
                            <a:rPr lang="en-HK" i="1">
                              <a:latin typeface="Cambria Math" panose="02040503050406030204" pitchFamily="18" charset="0"/>
                            </a:rPr>
                            <m:t>_</m:t>
                          </m:r>
                          <m:r>
                            <a:rPr lang="en-HK" i="1">
                              <a:latin typeface="Cambria Math" panose="02040503050406030204" pitchFamily="18" charset="0"/>
                            </a:rPr>
                            <m:t>𝑜𝑓</m:t>
                          </m:r>
                          <m:r>
                            <a:rPr lang="en-HK" i="1">
                              <a:latin typeface="Cambria Math" panose="02040503050406030204" pitchFamily="18" charset="0"/>
                            </a:rPr>
                            <m:t>_</m:t>
                          </m:r>
                          <m:r>
                            <a:rPr lang="en-HK" i="1">
                              <a:latin typeface="Cambria Math" panose="02040503050406030204" pitchFamily="18" charset="0"/>
                            </a:rPr>
                            <m:t>𝑐𝑒𝑙𝑒𝑏𝑟𝑖𝑡𝑦</m:t>
                          </m:r>
                          <m:r>
                            <a:rPr lang="en-HK" i="1">
                              <a:latin typeface="Cambria Math" panose="02040503050406030204" pitchFamily="18" charset="0"/>
                            </a:rPr>
                            <m:t>_</m:t>
                          </m:r>
                          <m:r>
                            <a:rPr lang="en-HK" i="1">
                              <a:latin typeface="Cambria Math" panose="02040503050406030204" pitchFamily="18" charset="0"/>
                            </a:rPr>
                            <m:t>𝑠𝑐𝑜𝑟𝑒</m:t>
                          </m:r>
                        </m:e>
                        <m:sub>
                          <m:r>
                            <a:rPr lang="en-HK" i="1">
                              <a:latin typeface="Cambria Math" panose="02040503050406030204" pitchFamily="18" charset="0"/>
                            </a:rPr>
                            <m:t>𝑖</m:t>
                          </m:r>
                        </m:sub>
                      </m:sSub>
                      <m:r>
                        <a:rPr lang="en-HK" i="1">
                          <a:latin typeface="Cambria Math" panose="02040503050406030204" pitchFamily="18" charset="0"/>
                        </a:rPr>
                        <m:t>= </m:t>
                      </m:r>
                      <m:f>
                        <m:fPr>
                          <m:ctrlPr>
                            <a:rPr lang="en-HK" i="1">
                              <a:latin typeface="Cambria Math" panose="02040503050406030204" pitchFamily="18" charset="0"/>
                            </a:rPr>
                          </m:ctrlPr>
                        </m:fPr>
                        <m:num>
                          <m:nary>
                            <m:naryPr>
                              <m:chr m:val="∑"/>
                              <m:limLoc m:val="undOvr"/>
                              <m:ctrlPr>
                                <a:rPr lang="en-HK" i="1">
                                  <a:latin typeface="Cambria Math" panose="02040503050406030204" pitchFamily="18" charset="0"/>
                                </a:rPr>
                              </m:ctrlPr>
                            </m:naryPr>
                            <m:sub>
                              <m:r>
                                <a:rPr lang="en-HK" i="1">
                                  <a:latin typeface="Cambria Math" panose="02040503050406030204" pitchFamily="18" charset="0"/>
                                </a:rPr>
                                <m:t>𝑎</m:t>
                              </m:r>
                              <m:r>
                                <a:rPr lang="en-HK" i="1">
                                  <a:latin typeface="Cambria Math" panose="02040503050406030204" pitchFamily="18" charset="0"/>
                                </a:rPr>
                                <m:t>=1</m:t>
                              </m:r>
                            </m:sub>
                            <m:sup>
                              <m:r>
                                <a:rPr lang="en-HK" i="1">
                                  <a:latin typeface="Cambria Math" panose="02040503050406030204" pitchFamily="18" charset="0"/>
                                </a:rPr>
                                <m:t>𝑛</m:t>
                              </m:r>
                            </m:sup>
                            <m:e>
                              <m:sSub>
                                <m:sSubPr>
                                  <m:ctrlPr>
                                    <a:rPr lang="en-HK" i="1">
                                      <a:latin typeface="Cambria Math" panose="02040503050406030204" pitchFamily="18" charset="0"/>
                                    </a:rPr>
                                  </m:ctrlPr>
                                </m:sSubPr>
                                <m:e>
                                  <m:r>
                                    <a:rPr lang="en-HK" i="1">
                                      <a:latin typeface="Cambria Math" panose="02040503050406030204" pitchFamily="18" charset="0"/>
                                    </a:rPr>
                                    <m:t>𝑃𝑜𝑠𝑡𝑠</m:t>
                                  </m:r>
                                  <m:r>
                                    <a:rPr lang="en-HK" i="1">
                                      <a:latin typeface="Cambria Math" panose="02040503050406030204" pitchFamily="18" charset="0"/>
                                    </a:rPr>
                                    <m:t>_</m:t>
                                  </m:r>
                                  <m:r>
                                    <a:rPr lang="en-HK" i="1">
                                      <a:latin typeface="Cambria Math" panose="02040503050406030204" pitchFamily="18" charset="0"/>
                                    </a:rPr>
                                    <m:t>𝑖𝑛𝑓𝑙𝑢𝑒𝑛𝑐𝑒</m:t>
                                  </m:r>
                                  <m:r>
                                    <a:rPr lang="en-HK" i="1">
                                      <a:latin typeface="Cambria Math" panose="02040503050406030204" pitchFamily="18" charset="0"/>
                                    </a:rPr>
                                    <m:t>_</m:t>
                                  </m:r>
                                  <m:r>
                                    <a:rPr lang="en-HK" i="1">
                                      <a:latin typeface="Cambria Math" panose="02040503050406030204" pitchFamily="18" charset="0"/>
                                    </a:rPr>
                                    <m:t>𝑠𝑐𝑜𝑟𝑒</m:t>
                                  </m:r>
                                </m:e>
                                <m:sub>
                                  <m:r>
                                    <a:rPr lang="en-HK" i="1">
                                      <a:latin typeface="Cambria Math" panose="02040503050406030204" pitchFamily="18" charset="0"/>
                                    </a:rPr>
                                    <m:t>𝑎</m:t>
                                  </m:r>
                                </m:sub>
                              </m:sSub>
                            </m:e>
                          </m:nary>
                        </m:num>
                        <m:den>
                          <m:r>
                            <a:rPr lang="en-HK" i="1">
                              <a:latin typeface="Cambria Math" panose="02040503050406030204" pitchFamily="18" charset="0"/>
                            </a:rPr>
                            <m:t>𝑇𝑜𝑡𝑎𝑙</m:t>
                          </m:r>
                          <m:r>
                            <a:rPr lang="en-HK" i="1">
                              <a:latin typeface="Cambria Math" panose="02040503050406030204" pitchFamily="18" charset="0"/>
                            </a:rPr>
                            <m:t>_</m:t>
                          </m:r>
                          <m:r>
                            <a:rPr lang="en-HK" i="1">
                              <a:latin typeface="Cambria Math" panose="02040503050406030204" pitchFamily="18" charset="0"/>
                            </a:rPr>
                            <m:t>𝑟𝑒𝑙𝑎𝑡𝑒𝑑</m:t>
                          </m:r>
                          <m:r>
                            <a:rPr lang="en-HK" i="1">
                              <a:latin typeface="Cambria Math" panose="02040503050406030204" pitchFamily="18" charset="0"/>
                            </a:rPr>
                            <m:t>_</m:t>
                          </m:r>
                          <m:r>
                            <a:rPr lang="en-HK" i="1">
                              <a:latin typeface="Cambria Math" panose="02040503050406030204" pitchFamily="18" charset="0"/>
                            </a:rPr>
                            <m:t>𝑝𝑜𝑠𝑡𝑠</m:t>
                          </m:r>
                          <m:r>
                            <a:rPr lang="en-HK" i="1">
                              <a:latin typeface="Cambria Math" panose="02040503050406030204" pitchFamily="18" charset="0"/>
                            </a:rPr>
                            <m:t>_</m:t>
                          </m:r>
                          <m:r>
                            <a:rPr lang="en-HK" i="1">
                              <a:latin typeface="Cambria Math" panose="02040503050406030204" pitchFamily="18" charset="0"/>
                            </a:rPr>
                            <m:t>𝑏𝑦</m:t>
                          </m:r>
                          <m:r>
                            <a:rPr lang="en-HK" i="1">
                              <a:latin typeface="Cambria Math" panose="02040503050406030204" pitchFamily="18" charset="0"/>
                            </a:rPr>
                            <m:t>_</m:t>
                          </m:r>
                          <m:r>
                            <a:rPr lang="en-HK" i="1">
                              <a:latin typeface="Cambria Math" panose="02040503050406030204" pitchFamily="18" charset="0"/>
                            </a:rPr>
                            <m:t>𝑐𝑒𝑙𝑒𝑏𝑟𝑖𝑡𝑦</m:t>
                          </m:r>
                        </m:den>
                      </m:f>
                    </m:oMath>
                  </m:oMathPara>
                </a14:m>
                <a:endParaRPr lang="zh-TW" altLang="en-US" sz="1200" dirty="0"/>
              </a:p>
            </p:txBody>
          </p:sp>
        </mc:Choice>
        <mc:Fallback xmlns="">
          <p:sp>
            <p:nvSpPr>
              <p:cNvPr id="9" name="矩形 5">
                <a:extLst>
                  <a:ext uri="{FF2B5EF4-FFF2-40B4-BE49-F238E27FC236}">
                    <a16:creationId xmlns:a16="http://schemas.microsoft.com/office/drawing/2014/main" id="{80550774-12B3-BE1B-0A42-D51C1107A159}"/>
                  </a:ext>
                </a:extLst>
              </p:cNvPr>
              <p:cNvSpPr>
                <a:spLocks noRot="1" noChangeAspect="1" noMove="1" noResize="1" noEditPoints="1" noAdjustHandles="1" noChangeArrowheads="1" noChangeShapeType="1" noTextEdit="1"/>
              </p:cNvSpPr>
              <p:nvPr/>
            </p:nvSpPr>
            <p:spPr>
              <a:xfrm>
                <a:off x="329593" y="5707118"/>
                <a:ext cx="8724650" cy="677493"/>
              </a:xfrm>
              <a:prstGeom prst="rect">
                <a:avLst/>
              </a:prstGeom>
              <a:blipFill>
                <a:blip r:embed="rId6"/>
                <a:stretch>
                  <a:fillRect t="-62963" b="-462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5">
                <a:extLst>
                  <a:ext uri="{FF2B5EF4-FFF2-40B4-BE49-F238E27FC236}">
                    <a16:creationId xmlns:a16="http://schemas.microsoft.com/office/drawing/2014/main" id="{4B0FAE63-AF25-72C5-4533-16D264EC6A30}"/>
                  </a:ext>
                </a:extLst>
              </p:cNvPr>
              <p:cNvSpPr/>
              <p:nvPr/>
            </p:nvSpPr>
            <p:spPr>
              <a:xfrm>
                <a:off x="-1764704" y="2708920"/>
                <a:ext cx="8724650" cy="32508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sz="1400" i="1" smtClean="0">
                              <a:latin typeface="Cambria Math" panose="02040503050406030204" pitchFamily="18" charset="0"/>
                            </a:rPr>
                          </m:ctrlPr>
                        </m:sSubPr>
                        <m:e>
                          <m:r>
                            <a:rPr lang="en-HK" sz="1400" i="1">
                              <a:latin typeface="Cambria Math" panose="02040503050406030204" pitchFamily="18" charset="0"/>
                            </a:rPr>
                            <m:t>𝑉𝑜𝑙𝑢𝑚𝑒</m:t>
                          </m:r>
                          <m:r>
                            <a:rPr lang="en-HK" sz="1400" i="1">
                              <a:latin typeface="Cambria Math" panose="02040503050406030204" pitchFamily="18" charset="0"/>
                            </a:rPr>
                            <m:t>_</m:t>
                          </m:r>
                          <m:r>
                            <a:rPr lang="en-HK" sz="1400" i="1">
                              <a:latin typeface="Cambria Math" panose="02040503050406030204" pitchFamily="18" charset="0"/>
                            </a:rPr>
                            <m:t>𝑑𝑖𝑓𝑓𝑒𝑟𝑒𝑛𝑐𝑒</m:t>
                          </m:r>
                          <m:r>
                            <a:rPr lang="en-HK" sz="1400" i="1">
                              <a:latin typeface="Cambria Math" panose="02040503050406030204" pitchFamily="18" charset="0"/>
                            </a:rPr>
                            <m:t>_</m:t>
                          </m:r>
                          <m:r>
                            <a:rPr lang="en-HK" sz="1400" i="1">
                              <a:latin typeface="Cambria Math" panose="02040503050406030204" pitchFamily="18" charset="0"/>
                            </a:rPr>
                            <m:t>𝑖𝑛𝑓𝑙𝑢𝑒𝑛𝑐𝑒</m:t>
                          </m:r>
                        </m:e>
                        <m:sub>
                          <m:r>
                            <a:rPr lang="en-HK" sz="1400" i="1">
                              <a:latin typeface="Cambria Math" panose="02040503050406030204" pitchFamily="18" charset="0"/>
                            </a:rPr>
                            <m:t>𝑗</m:t>
                          </m:r>
                        </m:sub>
                      </m:sSub>
                      <m:r>
                        <a:rPr lang="en-US" sz="1400" b="0" i="1" smtClean="0">
                          <a:latin typeface="Cambria Math" panose="02040503050406030204" pitchFamily="18" charset="0"/>
                        </a:rPr>
                        <m:t>&gt;0,</m:t>
                      </m:r>
                    </m:oMath>
                  </m:oMathPara>
                </a14:m>
                <a:endParaRPr lang="zh-TW" altLang="en-US" sz="1200" dirty="0"/>
              </a:p>
            </p:txBody>
          </p:sp>
        </mc:Choice>
        <mc:Fallback xmlns="">
          <p:sp>
            <p:nvSpPr>
              <p:cNvPr id="10" name="矩形 5">
                <a:extLst>
                  <a:ext uri="{FF2B5EF4-FFF2-40B4-BE49-F238E27FC236}">
                    <a16:creationId xmlns:a16="http://schemas.microsoft.com/office/drawing/2014/main" id="{4B0FAE63-AF25-72C5-4533-16D264EC6A30}"/>
                  </a:ext>
                </a:extLst>
              </p:cNvPr>
              <p:cNvSpPr>
                <a:spLocks noRot="1" noChangeAspect="1" noMove="1" noResize="1" noEditPoints="1" noAdjustHandles="1" noChangeArrowheads="1" noChangeShapeType="1" noTextEdit="1"/>
              </p:cNvSpPr>
              <p:nvPr/>
            </p:nvSpPr>
            <p:spPr>
              <a:xfrm>
                <a:off x="-1764704" y="2708920"/>
                <a:ext cx="8724650" cy="325089"/>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76833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Key opinion leaders keywords’ influence on different ETFs</a:t>
            </a:r>
          </a:p>
          <a:p>
            <a:pPr lvl="1"/>
            <a:r>
              <a:rPr lang="en-US" altLang="zh-TW" dirty="0"/>
              <a:t>We extract the keywords by following the procedures below:</a:t>
            </a:r>
          </a:p>
          <a:p>
            <a:pPr marL="457200" lvl="1" indent="0">
              <a:buNone/>
            </a:pPr>
            <a:r>
              <a:rPr lang="en-US" altLang="zh-TW" dirty="0"/>
              <a:t>   (1) Examinate the price affection by influential posts j</a:t>
            </a:r>
          </a:p>
          <a:p>
            <a:pPr marL="457200" lvl="1" indent="0">
              <a:buNone/>
            </a:pPr>
            <a:r>
              <a:rPr lang="en-US" altLang="zh-TW" dirty="0"/>
              <a:t>	</a:t>
            </a:r>
            <a:r>
              <a:rPr lang="en-US" altLang="zh-TW" sz="1600" dirty="0"/>
              <a:t>positive content (price affection &gt; 0) ; Negative content (price affection &lt;= 0)</a:t>
            </a:r>
          </a:p>
          <a:p>
            <a:pPr marL="457200" lvl="1" indent="0">
              <a:buNone/>
            </a:pPr>
            <a:r>
              <a:rPr lang="en-US" altLang="zh-TW" dirty="0"/>
              <a:t>   (2) TF-IDF for keywords extraction</a:t>
            </a:r>
          </a:p>
          <a:p>
            <a:pPr marL="457200" lvl="1" indent="0">
              <a:buNone/>
            </a:pPr>
            <a:r>
              <a:rPr lang="en-US" altLang="zh-TW" dirty="0"/>
              <a:t>   (3) Construct </a:t>
            </a:r>
            <a:r>
              <a:rPr lang="en-US" altLang="zh-TW" sz="1600" dirty="0"/>
              <a:t>𝑃𝑜𝑠𝑖𝑡𝑖𝑣𝑒_𝑖𝑛𝑓𝑙𝑢𝑒𝑛𝑐𝑒_𝑘𝑒𝑦𝑤𝑜𝑟𝑑𝑠 </a:t>
            </a:r>
            <a:r>
              <a:rPr lang="en-US" altLang="zh-TW" dirty="0"/>
              <a:t>and </a:t>
            </a:r>
            <a:r>
              <a:rPr lang="en-US" altLang="zh-TW" sz="1600" dirty="0"/>
              <a:t>𝑁𝑒𝑔𝑎𝑡𝑖𝑣𝑒_𝑖𝑛𝑓𝑙𝑢𝑒𝑛𝑐𝑒_𝑘𝑒𝑦𝑤𝑜𝑟𝑑𝑠 </a:t>
            </a:r>
            <a:r>
              <a:rPr lang="en-US" altLang="zh-TW" dirty="0"/>
              <a:t>by </a:t>
            </a:r>
            <a:r>
              <a:rPr lang="en-US" altLang="zh-TW" dirty="0">
                <a:solidFill>
                  <a:srgbClr val="0000FF"/>
                </a:solidFill>
              </a:rPr>
              <a:t>distinguish appearance</a:t>
            </a:r>
            <a:r>
              <a:rPr lang="en-US" altLang="zh-TW" dirty="0"/>
              <a:t> in only positive / negative content</a:t>
            </a:r>
            <a:endParaRPr lang="en-US" altLang="zh-TW" sz="1400" dirty="0">
              <a:solidFill>
                <a:srgbClr val="FF0000"/>
              </a:solidFill>
            </a:endParaRPr>
          </a:p>
          <a:p>
            <a:pPr lvl="1"/>
            <a:endParaRPr lang="en-US" altLang="zh-TW" sz="1400" dirty="0">
              <a:solidFill>
                <a:srgbClr val="FF0000"/>
              </a:solidFill>
            </a:endParaRPr>
          </a:p>
          <a:p>
            <a:pPr lvl="1"/>
            <a:endParaRPr lang="en-US" altLang="zh-TW" sz="1400" dirty="0">
              <a:solidFill>
                <a:srgbClr val="FF0000"/>
              </a:solidFill>
            </a:endParaRPr>
          </a:p>
          <a:p>
            <a:pPr lvl="2"/>
            <a:endParaRPr lang="en-US" altLang="zh-TW" sz="1800" dirty="0">
              <a:solidFill>
                <a:srgbClr val="FF0000"/>
              </a:solidFill>
            </a:endParaRPr>
          </a:p>
          <a:p>
            <a:pPr lvl="1"/>
            <a:endParaRPr lang="en-US" altLang="zh-TW" sz="1400" dirty="0">
              <a:solidFill>
                <a:srgbClr val="FF0000"/>
              </a:solidFill>
            </a:endParaRPr>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Celebrities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BE1A0C51-BF1D-E748-8804-29523B53A586}"/>
                  </a:ext>
                </a:extLst>
              </p:cNvPr>
              <p:cNvSpPr/>
              <p:nvPr/>
            </p:nvSpPr>
            <p:spPr>
              <a:xfrm>
                <a:off x="579792" y="3824601"/>
                <a:ext cx="8724650" cy="55592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HK" sz="1400" i="1" smtClean="0">
                          <a:latin typeface="Cambria Math" panose="02040503050406030204" pitchFamily="18" charset="0"/>
                        </a:rPr>
                        <m:t>𝑖𝑓</m:t>
                      </m:r>
                      <m:r>
                        <a:rPr lang="en-HK" sz="1400" i="1" smtClean="0">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𝑎</m:t>
                          </m:r>
                        </m:sub>
                      </m:sSub>
                      <m:r>
                        <a:rPr lang="en-HK" sz="1400" i="1">
                          <a:latin typeface="Cambria Math" panose="02040503050406030204" pitchFamily="18" charset="0"/>
                        </a:rPr>
                        <m:t>&gt;0  ∩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&gt;0</m:t>
                      </m:r>
                    </m:oMath>
                  </m:oMathPara>
                </a14:m>
                <a:endParaRPr lang="en-US" altLang="zh-TW" sz="1200" dirty="0"/>
              </a:p>
              <a:p>
                <a:pPr algn="ctr"/>
                <a14:m>
                  <m:oMath xmlns:m="http://schemas.openxmlformats.org/officeDocument/2006/math">
                    <m:r>
                      <a:rPr lang="en-HK" sz="1400" i="1">
                        <a:latin typeface="Cambria Math" panose="02040503050406030204" pitchFamily="18" charset="0"/>
                      </a:rPr>
                      <m:t>𝑃𝑜𝑠𝑖𝑡𝑖𝑣𝑒</m:t>
                    </m:r>
                    <m:r>
                      <a:rPr lang="en-HK" sz="1400" i="1">
                        <a:latin typeface="Cambria Math" panose="02040503050406030204" pitchFamily="18" charset="0"/>
                      </a:rPr>
                      <m:t>_</m:t>
                    </m:r>
                    <m:r>
                      <a:rPr lang="en-HK" sz="1400" i="1">
                        <a:latin typeface="Cambria Math" panose="02040503050406030204" pitchFamily="18" charset="0"/>
                      </a:rPr>
                      <m:t>𝐼𝑛𝑓𝑙𝑢𝑒𝑛𝑐𝑒</m:t>
                    </m:r>
                    <m:r>
                      <a:rPr lang="en-HK" sz="1400" i="1">
                        <a:latin typeface="Cambria Math" panose="02040503050406030204" pitchFamily="18" charset="0"/>
                      </a:rPr>
                      <m:t> _</m:t>
                    </m:r>
                    <m:r>
                      <a:rPr lang="en-HK" sz="1400" i="1">
                        <a:latin typeface="Cambria Math" panose="02040503050406030204" pitchFamily="18" charset="0"/>
                      </a:rPr>
                      <m:t>𝑘𝑒𝑦𝑤𝑜𝑟𝑑𝑠</m:t>
                    </m:r>
                    <m:r>
                      <a:rPr lang="en-HK" sz="1400" i="1">
                        <a:latin typeface="Cambria Math" panose="02040503050406030204" pitchFamily="18" charset="0"/>
                      </a:rPr>
                      <m:t>_</m:t>
                    </m:r>
                    <m:r>
                      <a:rPr lang="en-HK" sz="1400" i="1">
                        <a:latin typeface="Cambria Math" panose="02040503050406030204" pitchFamily="18" charset="0"/>
                      </a:rPr>
                      <m:t>𝐷𝑖𝑐𝑡𝑖𝑜𝑛𝑎𝑟𝑦</m:t>
                    </m:r>
                    <m:r>
                      <a:rPr lang="en-HK" sz="1400" i="1">
                        <a:latin typeface="Cambria Math" panose="02040503050406030204" pitchFamily="18" charset="0"/>
                      </a:rPr>
                      <m:t> =</m:t>
                    </m:r>
                    <m:r>
                      <a:rPr lang="en-HK" sz="1400" i="1">
                        <a:latin typeface="Cambria Math" panose="02040503050406030204" pitchFamily="18" charset="0"/>
                      </a:rPr>
                      <m:t>𝑡𝑓𝑖𝑑𝑓</m:t>
                    </m:r>
                    <m:d>
                      <m:dPr>
                        <m:ctrlPr>
                          <a:rPr lang="en-HK" sz="1400" i="1">
                            <a:latin typeface="Cambria Math" panose="02040503050406030204" pitchFamily="18" charset="0"/>
                          </a:rPr>
                        </m:ctrlPr>
                      </m:dPr>
                      <m:e>
                        <m:sSub>
                          <m:sSubPr>
                            <m:ctrlPr>
                              <a:rPr lang="en-HK" sz="1400" i="1">
                                <a:latin typeface="Cambria Math" panose="02040503050406030204" pitchFamily="18" charset="0"/>
                              </a:rPr>
                            </m:ctrlPr>
                          </m:sSubPr>
                          <m:e>
                            <m:r>
                              <a:rPr lang="en-HK" sz="1400" i="1">
                                <a:latin typeface="Cambria Math" panose="02040503050406030204" pitchFamily="18" charset="0"/>
                              </a:rPr>
                              <m:t>𝑐𝑜𝑛𝑡𝑒𝑛𝑡</m:t>
                            </m:r>
                          </m:e>
                          <m:sub>
                            <m:r>
                              <a:rPr lang="en-HK" sz="1400" i="1">
                                <a:latin typeface="Cambria Math" panose="02040503050406030204" pitchFamily="18" charset="0"/>
                              </a:rPr>
                              <m:t>𝑗</m:t>
                            </m:r>
                          </m:sub>
                        </m:sSub>
                      </m:e>
                    </m:d>
                  </m:oMath>
                </a14:m>
                <a:r>
                  <a:rPr lang="en-HK" sz="1200" dirty="0">
                    <a:effectLst/>
                  </a:rPr>
                  <a:t> </a:t>
                </a:r>
                <a:endParaRPr lang="zh-TW" altLang="en-US" sz="1200" dirty="0"/>
              </a:p>
            </p:txBody>
          </p:sp>
        </mc:Choice>
        <mc:Fallback xmlns="">
          <p:sp>
            <p:nvSpPr>
              <p:cNvPr id="6" name="矩形 5">
                <a:extLst>
                  <a:ext uri="{FF2B5EF4-FFF2-40B4-BE49-F238E27FC236}">
                    <a16:creationId xmlns:a16="http://schemas.microsoft.com/office/drawing/2014/main" id="{BE1A0C51-BF1D-E748-8804-29523B53A586}"/>
                  </a:ext>
                </a:extLst>
              </p:cNvPr>
              <p:cNvSpPr>
                <a:spLocks noRot="1" noChangeAspect="1" noMove="1" noResize="1" noEditPoints="1" noAdjustHandles="1" noChangeArrowheads="1" noChangeShapeType="1" noTextEdit="1"/>
              </p:cNvSpPr>
              <p:nvPr/>
            </p:nvSpPr>
            <p:spPr>
              <a:xfrm>
                <a:off x="579792" y="3824601"/>
                <a:ext cx="8724650" cy="555921"/>
              </a:xfrm>
              <a:prstGeom prst="rect">
                <a:avLst/>
              </a:prstGeom>
              <a:blipFill>
                <a:blip r:embed="rId3"/>
                <a:stretch>
                  <a:fillRect b="-21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5016043-C52B-454A-B465-8D5D2E86E956}"/>
                  </a:ext>
                </a:extLst>
              </p:cNvPr>
              <p:cNvSpPr/>
              <p:nvPr/>
            </p:nvSpPr>
            <p:spPr>
              <a:xfrm>
                <a:off x="323528" y="5676716"/>
                <a:ext cx="7266234" cy="5791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HK" sz="1600" i="1" smtClean="0">
                          <a:solidFill>
                            <a:srgbClr val="0000FF"/>
                          </a:solidFill>
                          <a:latin typeface="Cambria Math" panose="02040503050406030204" pitchFamily="18" charset="0"/>
                        </a:rPr>
                        <m:t>𝐶𝑒𝑙𝑒𝑏𝑟𝑖𝑡𝑦</m:t>
                      </m:r>
                      <m:r>
                        <a:rPr lang="en-HK" sz="1600" i="1" smtClean="0">
                          <a:solidFill>
                            <a:srgbClr val="0000FF"/>
                          </a:solidFill>
                          <a:latin typeface="Cambria Math" panose="02040503050406030204" pitchFamily="18" charset="0"/>
                        </a:rPr>
                        <m:t>_</m:t>
                      </m:r>
                      <m:r>
                        <a:rPr lang="en-HK" sz="1600" i="1" smtClean="0">
                          <a:solidFill>
                            <a:srgbClr val="0000FF"/>
                          </a:solidFill>
                          <a:latin typeface="Cambria Math" panose="02040503050406030204" pitchFamily="18" charset="0"/>
                        </a:rPr>
                        <m:t>𝑖𝑛𝑓𝑙𝑢𝑒𝑛𝑐𝑒</m:t>
                      </m:r>
                      <m:r>
                        <a:rPr lang="en-HK" sz="1600" i="1" smtClean="0">
                          <a:solidFill>
                            <a:srgbClr val="0000FF"/>
                          </a:solidFill>
                          <a:latin typeface="Cambria Math" panose="02040503050406030204" pitchFamily="18" charset="0"/>
                        </a:rPr>
                        <m:t>_</m:t>
                      </m:r>
                      <m:r>
                        <a:rPr lang="en-HK" sz="1600" i="1" smtClean="0">
                          <a:solidFill>
                            <a:srgbClr val="0000FF"/>
                          </a:solidFill>
                          <a:latin typeface="Cambria Math" panose="02040503050406030204" pitchFamily="18" charset="0"/>
                        </a:rPr>
                        <m:t>𝑘𝑒𝑦𝑤𝑜𝑟𝑑𝑠</m:t>
                      </m:r>
                      <m:r>
                        <a:rPr lang="en-HK" sz="1600" i="1" smtClean="0">
                          <a:solidFill>
                            <a:srgbClr val="0000FF"/>
                          </a:solidFill>
                          <a:latin typeface="Cambria Math" panose="02040503050406030204" pitchFamily="18" charset="0"/>
                        </a:rPr>
                        <m:t>= </m:t>
                      </m:r>
                      <m:r>
                        <a:rPr lang="en-HK" sz="1600" i="1" smtClean="0">
                          <a:solidFill>
                            <a:srgbClr val="0000FF"/>
                          </a:solidFill>
                          <a:latin typeface="Cambria Math" panose="02040503050406030204" pitchFamily="18" charset="0"/>
                        </a:rPr>
                        <m:t>𝑃𝑜𝑠𝑖𝑡𝑖𝑣𝑒</m:t>
                      </m:r>
                      <m:r>
                        <a:rPr lang="en-HK" sz="1600" i="1" smtClean="0">
                          <a:solidFill>
                            <a:srgbClr val="0000FF"/>
                          </a:solidFill>
                          <a:latin typeface="Cambria Math" panose="02040503050406030204" pitchFamily="18" charset="0"/>
                        </a:rPr>
                        <m:t>_</m:t>
                      </m:r>
                      <m:r>
                        <a:rPr lang="en-HK" sz="1600" i="1" smtClean="0">
                          <a:solidFill>
                            <a:srgbClr val="0000FF"/>
                          </a:solidFill>
                          <a:latin typeface="Cambria Math" panose="02040503050406030204" pitchFamily="18" charset="0"/>
                        </a:rPr>
                        <m:t>𝑖𝑛𝑓𝑙𝑢𝑒𝑛𝑐𝑒</m:t>
                      </m:r>
                      <m:r>
                        <a:rPr lang="en-HK" sz="1600" i="1" smtClean="0">
                          <a:solidFill>
                            <a:srgbClr val="0000FF"/>
                          </a:solidFill>
                          <a:latin typeface="Cambria Math" panose="02040503050406030204" pitchFamily="18" charset="0"/>
                        </a:rPr>
                        <m:t>_</m:t>
                      </m:r>
                      <m:r>
                        <a:rPr lang="en-HK" sz="1600" i="1" smtClean="0">
                          <a:solidFill>
                            <a:srgbClr val="0000FF"/>
                          </a:solidFill>
                          <a:latin typeface="Cambria Math" panose="02040503050406030204" pitchFamily="18" charset="0"/>
                        </a:rPr>
                        <m:t>𝑘𝑒𝑦𝑤𝑜𝑟𝑑𝑠</m:t>
                      </m:r>
                      <m:r>
                        <a:rPr lang="en-HK" sz="1600" i="1" smtClean="0">
                          <a:solidFill>
                            <a:srgbClr val="0000FF"/>
                          </a:solidFill>
                          <a:latin typeface="Cambria Math" panose="02040503050406030204" pitchFamily="18" charset="0"/>
                        </a:rPr>
                        <m:t>∩ </m:t>
                      </m:r>
                      <m:r>
                        <a:rPr lang="en-HK" sz="1600" i="1" smtClean="0">
                          <a:solidFill>
                            <a:srgbClr val="0000FF"/>
                          </a:solidFill>
                          <a:latin typeface="Cambria Math" panose="02040503050406030204" pitchFamily="18" charset="0"/>
                        </a:rPr>
                        <m:t>𝑁𝑒𝑔𝑎𝑡𝑖𝑣𝑒</m:t>
                      </m:r>
                      <m:r>
                        <a:rPr lang="en-HK" sz="1600" i="1" smtClean="0">
                          <a:solidFill>
                            <a:srgbClr val="0000FF"/>
                          </a:solidFill>
                          <a:latin typeface="Cambria Math" panose="02040503050406030204" pitchFamily="18" charset="0"/>
                        </a:rPr>
                        <m:t>_</m:t>
                      </m:r>
                      <m:r>
                        <a:rPr lang="en-HK" sz="1600" i="1" smtClean="0">
                          <a:solidFill>
                            <a:srgbClr val="0000FF"/>
                          </a:solidFill>
                          <a:latin typeface="Cambria Math" panose="02040503050406030204" pitchFamily="18" charset="0"/>
                        </a:rPr>
                        <m:t>𝑖𝑛𝑓𝑙𝑢𝑒𝑛𝑐𝑒</m:t>
                      </m:r>
                      <m:r>
                        <a:rPr lang="en-HK" sz="1600" i="1" smtClean="0">
                          <a:solidFill>
                            <a:srgbClr val="0000FF"/>
                          </a:solidFill>
                          <a:latin typeface="Cambria Math" panose="02040503050406030204" pitchFamily="18" charset="0"/>
                        </a:rPr>
                        <m:t>_</m:t>
                      </m:r>
                      <m:r>
                        <a:rPr lang="en-HK" sz="1600" i="1" smtClean="0">
                          <a:solidFill>
                            <a:srgbClr val="0000FF"/>
                          </a:solidFill>
                          <a:latin typeface="Cambria Math" panose="02040503050406030204" pitchFamily="18" charset="0"/>
                        </a:rPr>
                        <m:t>𝑘𝑒𝑦𝑤𝑜𝑟𝑑𝑠</m:t>
                      </m:r>
                    </m:oMath>
                  </m:oMathPara>
                </a14:m>
                <a:endParaRPr lang="zh-TW" altLang="en-US" sz="1600" dirty="0">
                  <a:solidFill>
                    <a:srgbClr val="0000FF"/>
                  </a:solidFill>
                </a:endParaRPr>
              </a:p>
            </p:txBody>
          </p:sp>
        </mc:Choice>
        <mc:Fallback xmlns="">
          <p:sp>
            <p:nvSpPr>
              <p:cNvPr id="5" name="矩形 4">
                <a:extLst>
                  <a:ext uri="{FF2B5EF4-FFF2-40B4-BE49-F238E27FC236}">
                    <a16:creationId xmlns:a16="http://schemas.microsoft.com/office/drawing/2014/main" id="{F5016043-C52B-454A-B465-8D5D2E86E956}"/>
                  </a:ext>
                </a:extLst>
              </p:cNvPr>
              <p:cNvSpPr>
                <a:spLocks noRot="1" noChangeAspect="1" noMove="1" noResize="1" noEditPoints="1" noAdjustHandles="1" noChangeArrowheads="1" noChangeShapeType="1" noTextEdit="1"/>
              </p:cNvSpPr>
              <p:nvPr/>
            </p:nvSpPr>
            <p:spPr>
              <a:xfrm>
                <a:off x="323528" y="5676716"/>
                <a:ext cx="7266234" cy="579133"/>
              </a:xfrm>
              <a:prstGeom prst="rect">
                <a:avLst/>
              </a:prstGeom>
              <a:blipFill>
                <a:blip r:embed="rId4"/>
                <a:stretch>
                  <a:fillRect b="-736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5">
                <a:extLst>
                  <a:ext uri="{FF2B5EF4-FFF2-40B4-BE49-F238E27FC236}">
                    <a16:creationId xmlns:a16="http://schemas.microsoft.com/office/drawing/2014/main" id="{5CEDBFA2-E93E-81CB-AF0D-F9D76F30EEF1}"/>
                  </a:ext>
                </a:extLst>
              </p:cNvPr>
              <p:cNvSpPr/>
              <p:nvPr/>
            </p:nvSpPr>
            <p:spPr>
              <a:xfrm>
                <a:off x="579792" y="4392671"/>
                <a:ext cx="8724650" cy="55592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HK" sz="1400" i="1" smtClean="0">
                          <a:latin typeface="Cambria Math" panose="02040503050406030204" pitchFamily="18" charset="0"/>
                        </a:rPr>
                        <m:t>𝑖𝑓</m:t>
                      </m:r>
                      <m:r>
                        <a:rPr lang="en-HK" sz="1400" i="1" smtClean="0">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𝑎</m:t>
                          </m:r>
                        </m:sub>
                      </m:sSub>
                      <m:r>
                        <a:rPr lang="en-HK" sz="1400" i="1">
                          <a:latin typeface="Cambria Math" panose="02040503050406030204" pitchFamily="18" charset="0"/>
                        </a:rPr>
                        <m:t>≤0  ∩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&gt;0</m:t>
                      </m:r>
                    </m:oMath>
                  </m:oMathPara>
                </a14:m>
                <a:endParaRPr lang="en-US" altLang="zh-TW" sz="1200" dirty="0"/>
              </a:p>
              <a:p>
                <a:pPr algn="ctr"/>
                <a14:m>
                  <m:oMath xmlns:m="http://schemas.openxmlformats.org/officeDocument/2006/math">
                    <m:r>
                      <a:rPr lang="en-HK" sz="1400" i="1">
                        <a:latin typeface="Cambria Math" panose="02040503050406030204" pitchFamily="18" charset="0"/>
                      </a:rPr>
                      <m:t>𝑁𝑒𝑔𝑎𝑡𝑖𝑣𝑒</m:t>
                    </m:r>
                    <m:r>
                      <a:rPr lang="en-HK" sz="1400" i="1">
                        <a:latin typeface="Cambria Math" panose="02040503050406030204" pitchFamily="18" charset="0"/>
                      </a:rPr>
                      <m:t>_</m:t>
                    </m:r>
                    <m:r>
                      <a:rPr lang="en-HK" sz="1400" i="1">
                        <a:latin typeface="Cambria Math" panose="02040503050406030204" pitchFamily="18" charset="0"/>
                      </a:rPr>
                      <m:t>𝐼𝑛𝑓𝑙𝑢𝑒𝑛𝑐𝑒</m:t>
                    </m:r>
                    <m:r>
                      <a:rPr lang="en-HK" sz="1400" i="1">
                        <a:latin typeface="Cambria Math" panose="02040503050406030204" pitchFamily="18" charset="0"/>
                      </a:rPr>
                      <m:t> _</m:t>
                    </m:r>
                    <m:r>
                      <a:rPr lang="en-HK" sz="1400" i="1">
                        <a:latin typeface="Cambria Math" panose="02040503050406030204" pitchFamily="18" charset="0"/>
                      </a:rPr>
                      <m:t>𝑘𝑒𝑦𝑤𝑜𝑟𝑑𝑠</m:t>
                    </m:r>
                    <m:r>
                      <a:rPr lang="en-HK" sz="1400" i="1">
                        <a:latin typeface="Cambria Math" panose="02040503050406030204" pitchFamily="18" charset="0"/>
                      </a:rPr>
                      <m:t>_</m:t>
                    </m:r>
                    <m:r>
                      <a:rPr lang="en-HK" sz="1400" i="1">
                        <a:latin typeface="Cambria Math" panose="02040503050406030204" pitchFamily="18" charset="0"/>
                      </a:rPr>
                      <m:t>𝐷𝑖𝑐𝑡𝑖𝑜𝑛𝑎𝑟𝑦</m:t>
                    </m:r>
                    <m:r>
                      <a:rPr lang="en-HK" sz="1400" i="1">
                        <a:latin typeface="Cambria Math" panose="02040503050406030204" pitchFamily="18" charset="0"/>
                      </a:rPr>
                      <m:t> =</m:t>
                    </m:r>
                    <m:r>
                      <a:rPr lang="en-HK" sz="1400" i="1">
                        <a:latin typeface="Cambria Math" panose="02040503050406030204" pitchFamily="18" charset="0"/>
                      </a:rPr>
                      <m:t>𝑡𝑓𝑖𝑑𝑓</m:t>
                    </m:r>
                    <m:d>
                      <m:dPr>
                        <m:ctrlPr>
                          <a:rPr lang="en-HK" sz="1400" i="1">
                            <a:latin typeface="Cambria Math" panose="02040503050406030204" pitchFamily="18" charset="0"/>
                          </a:rPr>
                        </m:ctrlPr>
                      </m:dPr>
                      <m:e>
                        <m:sSub>
                          <m:sSubPr>
                            <m:ctrlPr>
                              <a:rPr lang="en-HK" sz="1400" i="1">
                                <a:latin typeface="Cambria Math" panose="02040503050406030204" pitchFamily="18" charset="0"/>
                              </a:rPr>
                            </m:ctrlPr>
                          </m:sSubPr>
                          <m:e>
                            <m:r>
                              <a:rPr lang="en-HK" sz="1400" i="1">
                                <a:latin typeface="Cambria Math" panose="02040503050406030204" pitchFamily="18" charset="0"/>
                              </a:rPr>
                              <m:t>𝑐𝑜𝑛𝑡𝑒𝑛𝑡</m:t>
                            </m:r>
                          </m:e>
                          <m:sub>
                            <m:r>
                              <a:rPr lang="en-HK" sz="1400" i="1">
                                <a:latin typeface="Cambria Math" panose="02040503050406030204" pitchFamily="18" charset="0"/>
                              </a:rPr>
                              <m:t>𝑗</m:t>
                            </m:r>
                          </m:sub>
                        </m:sSub>
                      </m:e>
                    </m:d>
                  </m:oMath>
                </a14:m>
                <a:r>
                  <a:rPr lang="en-HK" sz="1200" dirty="0">
                    <a:effectLst/>
                  </a:rPr>
                  <a:t> </a:t>
                </a:r>
                <a:endParaRPr lang="zh-TW" altLang="en-US" sz="1200" dirty="0"/>
              </a:p>
            </p:txBody>
          </p:sp>
        </mc:Choice>
        <mc:Fallback xmlns="">
          <p:sp>
            <p:nvSpPr>
              <p:cNvPr id="8" name="矩形 5">
                <a:extLst>
                  <a:ext uri="{FF2B5EF4-FFF2-40B4-BE49-F238E27FC236}">
                    <a16:creationId xmlns:a16="http://schemas.microsoft.com/office/drawing/2014/main" id="{5CEDBFA2-E93E-81CB-AF0D-F9D76F30EEF1}"/>
                  </a:ext>
                </a:extLst>
              </p:cNvPr>
              <p:cNvSpPr>
                <a:spLocks noRot="1" noChangeAspect="1" noMove="1" noResize="1" noEditPoints="1" noAdjustHandles="1" noChangeArrowheads="1" noChangeShapeType="1" noTextEdit="1"/>
              </p:cNvSpPr>
              <p:nvPr/>
            </p:nvSpPr>
            <p:spPr>
              <a:xfrm>
                <a:off x="579792" y="4392671"/>
                <a:ext cx="8724650" cy="555921"/>
              </a:xfrm>
              <a:prstGeom prst="rect">
                <a:avLst/>
              </a:prstGeom>
              <a:blipFill>
                <a:blip r:embed="rId5"/>
                <a:stretch>
                  <a:fillRect b="-2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5">
                <a:extLst>
                  <a:ext uri="{FF2B5EF4-FFF2-40B4-BE49-F238E27FC236}">
                    <a16:creationId xmlns:a16="http://schemas.microsoft.com/office/drawing/2014/main" id="{869EE016-5445-45B4-8B38-51A0DE076CAC}"/>
                  </a:ext>
                </a:extLst>
              </p:cNvPr>
              <p:cNvSpPr/>
              <p:nvPr/>
            </p:nvSpPr>
            <p:spPr>
              <a:xfrm>
                <a:off x="554640" y="4924293"/>
                <a:ext cx="8724650" cy="276999"/>
              </a:xfrm>
              <a:prstGeom prst="rect">
                <a:avLst/>
              </a:prstGeom>
            </p:spPr>
            <p:txBody>
              <a:bodyPr wrap="square">
                <a:spAutoFit/>
              </a:bodyPr>
              <a:lstStyle/>
              <a:p>
                <a14:m>
                  <m:oMath xmlns:m="http://schemas.openxmlformats.org/officeDocument/2006/math">
                    <m:r>
                      <a:rPr lang="en-HK" sz="1200" i="1">
                        <a:latin typeface="Cambria Math" panose="02040503050406030204" pitchFamily="18" charset="0"/>
                      </a:rPr>
                      <m:t>𝑃𝑜𝑠𝑖𝑡𝑖𝑣𝑒</m:t>
                    </m:r>
                    <m:r>
                      <a:rPr lang="en-HK" sz="1200" i="1">
                        <a:latin typeface="Cambria Math" panose="02040503050406030204" pitchFamily="18" charset="0"/>
                      </a:rPr>
                      <m:t>_</m:t>
                    </m:r>
                    <m:r>
                      <a:rPr lang="en-HK" sz="1200" i="1">
                        <a:latin typeface="Cambria Math" panose="02040503050406030204" pitchFamily="18" charset="0"/>
                      </a:rPr>
                      <m:t>𝑖𝑛𝑓𝑙𝑢𝑒𝑛𝑐𝑒</m:t>
                    </m:r>
                    <m:r>
                      <a:rPr lang="en-HK" sz="1200" i="1">
                        <a:latin typeface="Cambria Math" panose="02040503050406030204" pitchFamily="18" charset="0"/>
                      </a:rPr>
                      <m:t>_</m:t>
                    </m:r>
                    <m:r>
                      <a:rPr lang="en-HK" sz="1200" i="1">
                        <a:latin typeface="Cambria Math" panose="02040503050406030204" pitchFamily="18" charset="0"/>
                      </a:rPr>
                      <m:t>𝑘𝑒𝑦𝑤𝑜𝑟𝑑𝑠</m:t>
                    </m:r>
                    <m:r>
                      <a:rPr lang="en-HK" sz="1200" i="1">
                        <a:latin typeface="Cambria Math" panose="02040503050406030204" pitchFamily="18" charset="0"/>
                      </a:rPr>
                      <m:t>= </m:t>
                    </m:r>
                    <m:r>
                      <a:rPr lang="en-HK" sz="1200" i="1">
                        <a:latin typeface="Cambria Math" panose="02040503050406030204" pitchFamily="18" charset="0"/>
                      </a:rPr>
                      <m:t>𝑃𝑜𝑠𝑖𝑡𝑖𝑣𝑒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r>
                      <a:rPr lang="en-HK" sz="1200" i="1">
                        <a:latin typeface="Cambria Math" panose="02040503050406030204" pitchFamily="18" charset="0"/>
                      </a:rPr>
                      <m:t> −</m:t>
                    </m:r>
                    <m:r>
                      <a:rPr lang="en-HK" sz="1200" i="1">
                        <a:latin typeface="Cambria Math" panose="02040503050406030204" pitchFamily="18" charset="0"/>
                      </a:rPr>
                      <m:t>𝑁𝑒𝑔𝑎𝑡𝑖𝑣𝑒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oMath>
                </a14:m>
                <a:r>
                  <a:rPr lang="en-HK" sz="1200" dirty="0">
                    <a:effectLst/>
                  </a:rPr>
                  <a:t> </a:t>
                </a:r>
                <a:endParaRPr lang="zh-TW" altLang="en-US" sz="1200" dirty="0"/>
              </a:p>
            </p:txBody>
          </p:sp>
        </mc:Choice>
        <mc:Fallback xmlns="">
          <p:sp>
            <p:nvSpPr>
              <p:cNvPr id="9" name="矩形 5">
                <a:extLst>
                  <a:ext uri="{FF2B5EF4-FFF2-40B4-BE49-F238E27FC236}">
                    <a16:creationId xmlns:a16="http://schemas.microsoft.com/office/drawing/2014/main" id="{869EE016-5445-45B4-8B38-51A0DE076CAC}"/>
                  </a:ext>
                </a:extLst>
              </p:cNvPr>
              <p:cNvSpPr>
                <a:spLocks noRot="1" noChangeAspect="1" noMove="1" noResize="1" noEditPoints="1" noAdjustHandles="1" noChangeArrowheads="1" noChangeShapeType="1" noTextEdit="1"/>
              </p:cNvSpPr>
              <p:nvPr/>
            </p:nvSpPr>
            <p:spPr>
              <a:xfrm>
                <a:off x="554640" y="4924293"/>
                <a:ext cx="8724650" cy="276999"/>
              </a:xfrm>
              <a:prstGeom prst="rect">
                <a:avLst/>
              </a:prstGeom>
              <a:blipFill>
                <a:blip r:embed="rId6"/>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5">
                <a:extLst>
                  <a:ext uri="{FF2B5EF4-FFF2-40B4-BE49-F238E27FC236}">
                    <a16:creationId xmlns:a16="http://schemas.microsoft.com/office/drawing/2014/main" id="{913E7CAE-6175-3E5C-E26C-CB983D42C7D2}"/>
                  </a:ext>
                </a:extLst>
              </p:cNvPr>
              <p:cNvSpPr/>
              <p:nvPr/>
            </p:nvSpPr>
            <p:spPr>
              <a:xfrm>
                <a:off x="547393" y="5269441"/>
                <a:ext cx="8724650" cy="276999"/>
              </a:xfrm>
              <a:prstGeom prst="rect">
                <a:avLst/>
              </a:prstGeom>
            </p:spPr>
            <p:txBody>
              <a:bodyPr wrap="square">
                <a:spAutoFit/>
              </a:bodyPr>
              <a:lstStyle/>
              <a:p>
                <a14:m>
                  <m:oMath xmlns:m="http://schemas.openxmlformats.org/officeDocument/2006/math">
                    <m:r>
                      <a:rPr lang="en-HK" sz="1200" i="1">
                        <a:latin typeface="Cambria Math" panose="02040503050406030204" pitchFamily="18" charset="0"/>
                      </a:rPr>
                      <m:t>𝑁𝑒𝑔𝑎𝑡𝑖𝑣𝑒</m:t>
                    </m:r>
                    <m:r>
                      <a:rPr lang="en-HK" sz="1200" i="1">
                        <a:latin typeface="Cambria Math" panose="02040503050406030204" pitchFamily="18" charset="0"/>
                      </a:rPr>
                      <m:t>_</m:t>
                    </m:r>
                    <m:r>
                      <a:rPr lang="en-HK" sz="1200" i="1">
                        <a:latin typeface="Cambria Math" panose="02040503050406030204" pitchFamily="18" charset="0"/>
                      </a:rPr>
                      <m:t>𝑖𝑛𝑓𝑙𝑢𝑒𝑛𝑐𝑒</m:t>
                    </m:r>
                    <m:r>
                      <a:rPr lang="en-HK" sz="1200" i="1">
                        <a:latin typeface="Cambria Math" panose="02040503050406030204" pitchFamily="18" charset="0"/>
                      </a:rPr>
                      <m:t>_</m:t>
                    </m:r>
                    <m:r>
                      <a:rPr lang="en-HK" sz="1200" i="1">
                        <a:latin typeface="Cambria Math" panose="02040503050406030204" pitchFamily="18" charset="0"/>
                      </a:rPr>
                      <m:t>𝑘𝑒𝑦𝑤𝑜𝑟𝑑𝑠</m:t>
                    </m:r>
                    <m:r>
                      <a:rPr lang="en-HK" sz="1200" i="1">
                        <a:latin typeface="Cambria Math" panose="02040503050406030204" pitchFamily="18" charset="0"/>
                      </a:rPr>
                      <m:t>= </m:t>
                    </m:r>
                    <m:r>
                      <a:rPr lang="en-HK" sz="1200" i="1">
                        <a:latin typeface="Cambria Math" panose="02040503050406030204" pitchFamily="18" charset="0"/>
                      </a:rPr>
                      <m:t>𝑁𝑒𝑔𝑎𝑡𝑖𝑣𝑒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r>
                      <a:rPr lang="en-HK" sz="1200" i="1">
                        <a:latin typeface="Cambria Math" panose="02040503050406030204" pitchFamily="18" charset="0"/>
                      </a:rPr>
                      <m:t> −</m:t>
                    </m:r>
                    <m:r>
                      <a:rPr lang="en-HK" sz="1200" i="1">
                        <a:latin typeface="Cambria Math" panose="02040503050406030204" pitchFamily="18" charset="0"/>
                      </a:rPr>
                      <m:t>𝑃𝑜𝑠𝑖𝑡𝑖𝑣𝑒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oMath>
                </a14:m>
                <a:r>
                  <a:rPr lang="en-HK" sz="1200" dirty="0">
                    <a:effectLst/>
                  </a:rPr>
                  <a:t> </a:t>
                </a:r>
                <a:endParaRPr lang="zh-TW" altLang="en-US" sz="1200" dirty="0"/>
              </a:p>
            </p:txBody>
          </p:sp>
        </mc:Choice>
        <mc:Fallback xmlns="">
          <p:sp>
            <p:nvSpPr>
              <p:cNvPr id="10" name="矩形 5">
                <a:extLst>
                  <a:ext uri="{FF2B5EF4-FFF2-40B4-BE49-F238E27FC236}">
                    <a16:creationId xmlns:a16="http://schemas.microsoft.com/office/drawing/2014/main" id="{913E7CAE-6175-3E5C-E26C-CB983D42C7D2}"/>
                  </a:ext>
                </a:extLst>
              </p:cNvPr>
              <p:cNvSpPr>
                <a:spLocks noRot="1" noChangeAspect="1" noMove="1" noResize="1" noEditPoints="1" noAdjustHandles="1" noChangeArrowheads="1" noChangeShapeType="1" noTextEdit="1"/>
              </p:cNvSpPr>
              <p:nvPr/>
            </p:nvSpPr>
            <p:spPr>
              <a:xfrm>
                <a:off x="547393" y="5269441"/>
                <a:ext cx="8724650" cy="276999"/>
              </a:xfrm>
              <a:prstGeom prst="rect">
                <a:avLst/>
              </a:prstGeom>
              <a:blipFill>
                <a:blip r:embed="rId7"/>
                <a:stretch>
                  <a:fillRect b="-13043"/>
                </a:stretch>
              </a:blipFill>
            </p:spPr>
            <p:txBody>
              <a:bodyPr/>
              <a:lstStyle/>
              <a:p>
                <a:r>
                  <a:rPr lang="en-US">
                    <a:noFill/>
                  </a:rPr>
                  <a:t> </a:t>
                </a:r>
              </a:p>
            </p:txBody>
          </p:sp>
        </mc:Fallback>
      </mc:AlternateContent>
    </p:spTree>
    <p:extLst>
      <p:ext uri="{BB962C8B-B14F-4D97-AF65-F5344CB8AC3E}">
        <p14:creationId xmlns:p14="http://schemas.microsoft.com/office/powerpoint/2010/main" val="815897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Comprehensive key opinion leaders influence on different ETFs</a:t>
            </a:r>
          </a:p>
          <a:p>
            <a:endParaRPr lang="en-US" altLang="zh-TW" dirty="0"/>
          </a:p>
          <a:p>
            <a:pPr marL="457200" lvl="1" indent="0">
              <a:buNone/>
            </a:pPr>
            <a:r>
              <a:rPr lang="en-US" altLang="zh-TW" dirty="0"/>
              <a:t>After obtaining 13 KOL’s Influence of celebrity score</a:t>
            </a:r>
          </a:p>
          <a:p>
            <a:pPr lvl="1"/>
            <a:r>
              <a:rPr lang="en-US" altLang="zh-TW" dirty="0">
                <a:solidFill>
                  <a:srgbClr val="0000FF"/>
                </a:solidFill>
              </a:rPr>
              <a:t>Influence score</a:t>
            </a:r>
            <a:r>
              <a:rPr lang="en-US" altLang="zh-TW" dirty="0"/>
              <a:t>: Construct ETF’s rank of influential Key Opinion Leaders</a:t>
            </a:r>
            <a:endParaRPr lang="en-US" altLang="zh-TW" sz="1400" dirty="0">
              <a:solidFill>
                <a:srgbClr val="FF0000"/>
              </a:solidFill>
            </a:endParaRPr>
          </a:p>
          <a:p>
            <a:pPr lvl="1"/>
            <a:endParaRPr lang="en-US" altLang="zh-TW" sz="1400" dirty="0">
              <a:solidFill>
                <a:srgbClr val="FF0000"/>
              </a:solidFill>
            </a:endParaRPr>
          </a:p>
          <a:p>
            <a:pPr lvl="2"/>
            <a:endParaRPr lang="en-US" altLang="zh-TW" sz="1800" dirty="0">
              <a:solidFill>
                <a:srgbClr val="FF0000"/>
              </a:solidFill>
            </a:endParaRPr>
          </a:p>
          <a:p>
            <a:pPr lvl="1"/>
            <a:endParaRPr lang="en-US" altLang="zh-TW" sz="1400" dirty="0">
              <a:solidFill>
                <a:srgbClr val="FF0000"/>
              </a:solidFill>
            </a:endParaRPr>
          </a:p>
          <a:p>
            <a:pPr lvl="1"/>
            <a:endParaRPr lang="en-US" altLang="zh-TW" sz="1400" dirty="0">
              <a:solidFill>
                <a:srgbClr val="FF0000"/>
              </a:solidFill>
            </a:endParaRPr>
          </a:p>
          <a:p>
            <a:pPr marL="457200" lvl="1" indent="0">
              <a:buNone/>
            </a:pPr>
            <a:r>
              <a:rPr lang="en-US" altLang="zh-TW" sz="1400" dirty="0"/>
              <a:t>                   for  </a:t>
            </a:r>
            <a:r>
              <a:rPr lang="en-US" altLang="zh-TW" sz="1400" dirty="0">
                <a:solidFill>
                  <a:srgbClr val="FF0000"/>
                </a:solidFill>
              </a:rPr>
              <a:t>ETF</a:t>
            </a:r>
            <a:r>
              <a:rPr lang="en-US" altLang="zh-TW" sz="1400" i="1" dirty="0">
                <a:solidFill>
                  <a:srgbClr val="FF0000"/>
                </a:solidFill>
              </a:rPr>
              <a:t> </a:t>
            </a:r>
            <a:r>
              <a:rPr lang="en-US" altLang="zh-TW" sz="1400" i="1" dirty="0" err="1">
                <a:solidFill>
                  <a:srgbClr val="FF0000"/>
                </a:solidFill>
              </a:rPr>
              <a:t>i</a:t>
            </a:r>
            <a:endParaRPr lang="en-US" altLang="zh-TW" sz="1400" i="1" dirty="0">
              <a:solidFill>
                <a:srgbClr val="FF0000"/>
              </a:solidFill>
            </a:endParaRPr>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Celebrities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mc:AlternateContent xmlns:mc="http://schemas.openxmlformats.org/markup-compatibility/2006" xmlns:a14="http://schemas.microsoft.com/office/drawing/2010/main">
        <mc:Choice Requires="a14">
          <p:sp>
            <p:nvSpPr>
              <p:cNvPr id="9" name="矩形 5">
                <a:extLst>
                  <a:ext uri="{FF2B5EF4-FFF2-40B4-BE49-F238E27FC236}">
                    <a16:creationId xmlns:a16="http://schemas.microsoft.com/office/drawing/2014/main" id="{755C9F8D-320B-E562-20B7-4347EE4E5307}"/>
                  </a:ext>
                </a:extLst>
              </p:cNvPr>
              <p:cNvSpPr/>
              <p:nvPr/>
            </p:nvSpPr>
            <p:spPr>
              <a:xfrm>
                <a:off x="1835696" y="3553285"/>
                <a:ext cx="5472608" cy="1066510"/>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HK" i="1" smtClean="0">
                              <a:solidFill>
                                <a:schemeClr val="tx1"/>
                              </a:solidFill>
                              <a:latin typeface="Cambria Math" panose="02040503050406030204" pitchFamily="18" charset="0"/>
                            </a:rPr>
                          </m:ctrlPr>
                        </m:sSubPr>
                        <m:e>
                          <m:r>
                            <a:rPr lang="en-HK" i="1">
                              <a:solidFill>
                                <a:schemeClr val="tx1"/>
                              </a:solidFill>
                              <a:latin typeface="Cambria Math" panose="02040503050406030204" pitchFamily="18" charset="0"/>
                            </a:rPr>
                            <m:t>𝐼𝑛𝑓𝑙𝑢𝑒𝑛𝑐𝑒</m:t>
                          </m:r>
                          <m:r>
                            <a:rPr lang="en-HK" i="1">
                              <a:solidFill>
                                <a:schemeClr val="tx1"/>
                              </a:solidFill>
                              <a:latin typeface="Cambria Math" panose="02040503050406030204" pitchFamily="18" charset="0"/>
                            </a:rPr>
                            <m:t>_</m:t>
                          </m:r>
                          <m:r>
                            <a:rPr lang="en-HK" i="1">
                              <a:solidFill>
                                <a:schemeClr val="tx1"/>
                              </a:solidFill>
                              <a:latin typeface="Cambria Math" panose="02040503050406030204" pitchFamily="18" charset="0"/>
                            </a:rPr>
                            <m:t>𝑠𝑐𝑜𝑟𝑒</m:t>
                          </m:r>
                        </m:e>
                        <m:sub>
                          <m:r>
                            <a:rPr lang="en-HK" i="1">
                              <a:solidFill>
                                <a:schemeClr val="tx1"/>
                              </a:solidFill>
                              <a:latin typeface="Cambria Math" panose="02040503050406030204" pitchFamily="18" charset="0"/>
                            </a:rPr>
                            <m:t>𝑖</m:t>
                          </m:r>
                        </m:sub>
                      </m:sSub>
                      <m:r>
                        <a:rPr lang="en-HK" i="1">
                          <a:solidFill>
                            <a:schemeClr val="tx1"/>
                          </a:solidFill>
                          <a:latin typeface="Cambria Math" panose="02040503050406030204" pitchFamily="18" charset="0"/>
                        </a:rPr>
                        <m:t>=</m:t>
                      </m:r>
                      <m:nary>
                        <m:naryPr>
                          <m:chr m:val="∑"/>
                          <m:supHide m:val="on"/>
                          <m:ctrlPr>
                            <a:rPr lang="en-HK" altLang="zh-TW" i="1" smtClean="0">
                              <a:solidFill>
                                <a:schemeClr val="tx1"/>
                              </a:solidFill>
                              <a:latin typeface="Cambria Math" panose="02040503050406030204" pitchFamily="18" charset="0"/>
                            </a:rPr>
                          </m:ctrlPr>
                        </m:naryPr>
                        <m:sub>
                          <m:r>
                            <m:rPr>
                              <m:brk m:alnAt="7"/>
                            </m:rPr>
                            <a:rPr lang="en-US" altLang="zh-TW" b="0" i="1" smtClean="0">
                              <a:solidFill>
                                <a:schemeClr val="tx1"/>
                              </a:solidFill>
                              <a:latin typeface="Cambria Math" panose="02040503050406030204" pitchFamily="18" charset="0"/>
                            </a:rPr>
                            <m:t>𝑗</m:t>
                          </m:r>
                        </m:sub>
                        <m:sup/>
                        <m:e>
                          <m:sSub>
                            <m:sSubPr>
                              <m:ctrlPr>
                                <a:rPr lang="en-HK" altLang="zh-TW" i="1">
                                  <a:solidFill>
                                    <a:schemeClr val="tx1"/>
                                  </a:solidFill>
                                  <a:latin typeface="Cambria Math" panose="02040503050406030204" pitchFamily="18" charset="0"/>
                                </a:rPr>
                              </m:ctrlPr>
                            </m:sSubPr>
                            <m:e>
                              <m:r>
                                <a:rPr lang="en-HK" altLang="zh-TW" i="1">
                                  <a:solidFill>
                                    <a:schemeClr val="tx1"/>
                                  </a:solidFill>
                                  <a:latin typeface="Cambria Math" panose="02040503050406030204" pitchFamily="18" charset="0"/>
                                </a:rPr>
                                <m:t> </m:t>
                              </m:r>
                              <m:r>
                                <a:rPr lang="en-HK" altLang="zh-TW" i="1">
                                  <a:solidFill>
                                    <a:schemeClr val="tx1"/>
                                  </a:solidFill>
                                  <a:latin typeface="Cambria Math" panose="02040503050406030204" pitchFamily="18" charset="0"/>
                                </a:rPr>
                                <m:t>𝐾𝑒𝑦</m:t>
                              </m:r>
                              <m:r>
                                <a:rPr lang="en-HK" altLang="zh-TW" i="1">
                                  <a:solidFill>
                                    <a:schemeClr val="tx1"/>
                                  </a:solidFill>
                                  <a:latin typeface="Cambria Math" panose="02040503050406030204" pitchFamily="18" charset="0"/>
                                </a:rPr>
                                <m:t>_</m:t>
                              </m:r>
                              <m:r>
                                <a:rPr lang="en-HK" altLang="zh-TW" i="1">
                                  <a:solidFill>
                                    <a:schemeClr val="tx1"/>
                                  </a:solidFill>
                                  <a:latin typeface="Cambria Math" panose="02040503050406030204" pitchFamily="18" charset="0"/>
                                </a:rPr>
                                <m:t>𝑜𝑝𝑖𝑛𝑖𝑜𝑛</m:t>
                              </m:r>
                              <m:r>
                                <a:rPr lang="en-HK" altLang="zh-TW" i="1">
                                  <a:solidFill>
                                    <a:schemeClr val="tx1"/>
                                  </a:solidFill>
                                  <a:latin typeface="Cambria Math" panose="02040503050406030204" pitchFamily="18" charset="0"/>
                                </a:rPr>
                                <m:t>_</m:t>
                              </m:r>
                              <m:r>
                                <a:rPr lang="en-HK" altLang="zh-TW" i="1">
                                  <a:solidFill>
                                    <a:schemeClr val="tx1"/>
                                  </a:solidFill>
                                  <a:latin typeface="Cambria Math" panose="02040503050406030204" pitchFamily="18" charset="0"/>
                                </a:rPr>
                                <m:t>𝑙𝑒𝑎𝑑𝑒𝑟</m:t>
                              </m:r>
                            </m:e>
                            <m:sub>
                              <m:r>
                                <a:rPr lang="en-HK" altLang="zh-TW" i="1">
                                  <a:solidFill>
                                    <a:schemeClr val="tx1"/>
                                  </a:solidFill>
                                  <a:latin typeface="Cambria Math" panose="02040503050406030204" pitchFamily="18" charset="0"/>
                                </a:rPr>
                                <m:t>𝑖</m:t>
                              </m:r>
                              <m:r>
                                <a:rPr lang="en-HK" altLang="zh-TW" i="1">
                                  <a:solidFill>
                                    <a:schemeClr val="tx1"/>
                                  </a:solidFill>
                                  <a:latin typeface="Cambria Math" panose="02040503050406030204" pitchFamily="18" charset="0"/>
                                </a:rPr>
                                <m:t>,</m:t>
                              </m:r>
                              <m:r>
                                <a:rPr lang="en-HK" altLang="zh-TW" i="1">
                                  <a:solidFill>
                                    <a:schemeClr val="tx1"/>
                                  </a:solidFill>
                                  <a:latin typeface="Cambria Math" panose="02040503050406030204" pitchFamily="18" charset="0"/>
                                </a:rPr>
                                <m:t>𝑗</m:t>
                              </m:r>
                            </m:sub>
                          </m:sSub>
                          <m:r>
                            <a:rPr lang="en-US" altLang="zh-TW" i="1">
                              <a:solidFill>
                                <a:schemeClr val="tx1"/>
                              </a:solidFill>
                              <a:latin typeface="Cambria Math" panose="02040503050406030204" pitchFamily="18" charset="0"/>
                            </a:rPr>
                            <m:t> </m:t>
                          </m:r>
                          <m:r>
                            <a:rPr lang="en-HK" altLang="zh-TW" i="1">
                              <a:solidFill>
                                <a:schemeClr val="tx1"/>
                              </a:solidFill>
                              <a:latin typeface="Cambria Math" panose="02040503050406030204" pitchFamily="18" charset="0"/>
                            </a:rPr>
                            <m:t>×</m:t>
                          </m:r>
                          <m:r>
                            <a:rPr lang="en-US" altLang="zh-TW" i="1">
                              <a:solidFill>
                                <a:schemeClr val="tx1"/>
                              </a:solidFill>
                              <a:latin typeface="Cambria Math" panose="02040503050406030204" pitchFamily="18" charset="0"/>
                            </a:rPr>
                            <m:t> </m:t>
                          </m:r>
                          <m:sSub>
                            <m:sSubPr>
                              <m:ctrlPr>
                                <a:rPr lang="en-HK" altLang="zh-TW" i="1">
                                  <a:solidFill>
                                    <a:schemeClr val="tx1"/>
                                  </a:solidFill>
                                  <a:latin typeface="Cambria Math" panose="02040503050406030204" pitchFamily="18" charset="0"/>
                                </a:rPr>
                              </m:ctrlPr>
                            </m:sSubPr>
                            <m:e>
                              <m:r>
                                <a:rPr lang="en-HK" altLang="zh-TW" i="1">
                                  <a:solidFill>
                                    <a:schemeClr val="tx1"/>
                                  </a:solidFill>
                                  <a:latin typeface="Cambria Math" panose="02040503050406030204" pitchFamily="18" charset="0"/>
                                </a:rPr>
                                <m:t>𝑤𝑒𝑖𝑔h𝑡</m:t>
                              </m:r>
                            </m:e>
                            <m:sub>
                              <m:r>
                                <a:rPr lang="en-HK" altLang="zh-TW" i="1">
                                  <a:solidFill>
                                    <a:schemeClr val="tx1"/>
                                  </a:solidFill>
                                  <a:latin typeface="Cambria Math" panose="02040503050406030204" pitchFamily="18" charset="0"/>
                                </a:rPr>
                                <m:t>𝑗</m:t>
                              </m:r>
                            </m:sub>
                          </m:sSub>
                        </m:e>
                      </m:nary>
                    </m:oMath>
                  </m:oMathPara>
                </a14:m>
                <a:endParaRPr lang="zh-TW" altLang="en-US" sz="1600" dirty="0">
                  <a:solidFill>
                    <a:schemeClr val="tx1"/>
                  </a:solidFill>
                </a:endParaRPr>
              </a:p>
            </p:txBody>
          </p:sp>
        </mc:Choice>
        <mc:Fallback xmlns="">
          <p:sp>
            <p:nvSpPr>
              <p:cNvPr id="9" name="矩形 5">
                <a:extLst>
                  <a:ext uri="{FF2B5EF4-FFF2-40B4-BE49-F238E27FC236}">
                    <a16:creationId xmlns:a16="http://schemas.microsoft.com/office/drawing/2014/main" id="{755C9F8D-320B-E562-20B7-4347EE4E5307}"/>
                  </a:ext>
                </a:extLst>
              </p:cNvPr>
              <p:cNvSpPr>
                <a:spLocks noRot="1" noChangeAspect="1" noMove="1" noResize="1" noEditPoints="1" noAdjustHandles="1" noChangeArrowheads="1" noChangeShapeType="1" noTextEdit="1"/>
              </p:cNvSpPr>
              <p:nvPr/>
            </p:nvSpPr>
            <p:spPr>
              <a:xfrm>
                <a:off x="1835696" y="3553285"/>
                <a:ext cx="5472608" cy="1066510"/>
              </a:xfrm>
              <a:prstGeom prst="rect">
                <a:avLst/>
              </a:prstGeom>
              <a:blipFill>
                <a:blip r:embed="rId3"/>
                <a:stretch>
                  <a:fillRect l="-33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983665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EB9F3FE-13B2-233F-1B07-8A49B51FA3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sp>
        <p:nvSpPr>
          <p:cNvPr id="7" name="圓角矩形 6">
            <a:extLst>
              <a:ext uri="{FF2B5EF4-FFF2-40B4-BE49-F238E27FC236}">
                <a16:creationId xmlns:a16="http://schemas.microsoft.com/office/drawing/2014/main" id="{B897B178-D048-2540-BFB9-BE11A0A7ED21}"/>
              </a:ext>
            </a:extLst>
          </p:cNvPr>
          <p:cNvSpPr/>
          <p:nvPr/>
        </p:nvSpPr>
        <p:spPr>
          <a:xfrm>
            <a:off x="4716017" y="2420888"/>
            <a:ext cx="1440160" cy="1800200"/>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3928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16013"/>
            <a:ext cx="8305303" cy="5116512"/>
          </a:xfrm>
        </p:spPr>
        <p:txBody>
          <a:bodyPr/>
          <a:lstStyle/>
          <a:p>
            <a:r>
              <a:rPr lang="en-US" altLang="zh-TW" dirty="0"/>
              <a:t>News Statement Analysis</a:t>
            </a:r>
          </a:p>
          <a:p>
            <a:pPr lvl="1"/>
            <a:r>
              <a:rPr lang="en-HK" dirty="0"/>
              <a:t>There are interaction between relative news articles and blog posts sentiment to the Bitcoin price. </a:t>
            </a:r>
            <a:r>
              <a:rPr lang="en-US" altLang="zh-TW" sz="1600" dirty="0">
                <a:solidFill>
                  <a:schemeClr val="bg1">
                    <a:lumMod val="65000"/>
                  </a:schemeClr>
                </a:solidFill>
              </a:rPr>
              <a:t>(</a:t>
            </a:r>
            <a:r>
              <a:rPr lang="en-US" altLang="zh-TW" sz="1600" dirty="0" err="1">
                <a:solidFill>
                  <a:schemeClr val="bg1">
                    <a:lumMod val="65000"/>
                  </a:schemeClr>
                </a:solidFill>
              </a:rPr>
              <a:t>Karalevicius</a:t>
            </a:r>
            <a:r>
              <a:rPr lang="en-US" altLang="zh-TW" sz="1600" dirty="0">
                <a:solidFill>
                  <a:schemeClr val="bg1">
                    <a:lumMod val="65000"/>
                  </a:schemeClr>
                </a:solidFill>
              </a:rPr>
              <a:t> et al., 2018)</a:t>
            </a:r>
            <a:endParaRPr lang="en-HK" sz="1600" dirty="0"/>
          </a:p>
          <a:p>
            <a:pPr lvl="1"/>
            <a:endParaRPr lang="en-US" altLang="zh-TW" sz="1400" dirty="0">
              <a:solidFill>
                <a:srgbClr val="FF0000"/>
              </a:solidFill>
            </a:endParaRPr>
          </a:p>
          <a:p>
            <a:pPr lvl="1"/>
            <a:r>
              <a:rPr lang="en-US" altLang="zh-TW" dirty="0"/>
              <a:t>2 major examinate parts</a:t>
            </a:r>
          </a:p>
          <a:p>
            <a:pPr lvl="2"/>
            <a:r>
              <a:rPr lang="en-US" altLang="zh-TW" sz="2000" dirty="0"/>
              <a:t>News influence on different ETFs</a:t>
            </a:r>
          </a:p>
          <a:p>
            <a:pPr lvl="2"/>
            <a:r>
              <a:rPr lang="en-US" altLang="zh-TW" sz="2000" dirty="0"/>
              <a:t>News keywords’ influence on different ETFs</a:t>
            </a:r>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News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spTree>
    <p:extLst>
      <p:ext uri="{BB962C8B-B14F-4D97-AF65-F5344CB8AC3E}">
        <p14:creationId xmlns:p14="http://schemas.microsoft.com/office/powerpoint/2010/main" val="2613686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News influence on different ETFs</a:t>
            </a:r>
          </a:p>
          <a:p>
            <a:pPr lvl="1"/>
            <a:r>
              <a:rPr lang="en-US" altLang="zh-TW" dirty="0">
                <a:solidFill>
                  <a:srgbClr val="0000FF"/>
                </a:solidFill>
              </a:rPr>
              <a:t>Volume difference influence</a:t>
            </a:r>
            <a:r>
              <a:rPr lang="en-US" altLang="zh-TW" dirty="0"/>
              <a:t>: Compare to previous trade day’s same time interval</a:t>
            </a:r>
          </a:p>
          <a:p>
            <a:pPr lvl="1"/>
            <a:endParaRPr lang="en-US" altLang="zh-TW" dirty="0"/>
          </a:p>
          <a:p>
            <a:pPr marL="457200" lvl="1" indent="0">
              <a:buNone/>
            </a:pPr>
            <a:r>
              <a:rPr lang="en-US" altLang="zh-TW" dirty="0"/>
              <a:t>If </a:t>
            </a:r>
          </a:p>
          <a:p>
            <a:pPr lvl="1"/>
            <a:r>
              <a:rPr lang="en-US" altLang="zh-TW" dirty="0">
                <a:solidFill>
                  <a:srgbClr val="0000FF"/>
                </a:solidFill>
              </a:rPr>
              <a:t>News influence score</a:t>
            </a:r>
            <a:r>
              <a:rPr lang="en-US" altLang="zh-TW" dirty="0"/>
              <a:t>:</a:t>
            </a:r>
            <a:r>
              <a:rPr lang="zh-TW" altLang="en-US" dirty="0"/>
              <a:t> </a:t>
            </a:r>
            <a:r>
              <a:rPr lang="en-US" altLang="zh-TW" dirty="0"/>
              <a:t>Price affection by influential news e</a:t>
            </a:r>
          </a:p>
          <a:p>
            <a:pPr lvl="1"/>
            <a:endParaRPr lang="en-US" altLang="zh-TW" dirty="0"/>
          </a:p>
          <a:p>
            <a:pPr lvl="1"/>
            <a:endParaRPr lang="en-US" altLang="zh-TW" dirty="0"/>
          </a:p>
          <a:p>
            <a:pPr lvl="1"/>
            <a:endParaRPr lang="en-US" altLang="zh-TW" sz="1600"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News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15</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BE1A0C51-BF1D-E748-8804-29523B53A586}"/>
                  </a:ext>
                </a:extLst>
              </p:cNvPr>
              <p:cNvSpPr/>
              <p:nvPr/>
            </p:nvSpPr>
            <p:spPr>
              <a:xfrm>
                <a:off x="0" y="3516123"/>
                <a:ext cx="8724650" cy="369332"/>
              </a:xfrm>
              <a:prstGeom prst="rect">
                <a:avLst/>
              </a:prstGeom>
            </p:spPr>
            <p:txBody>
              <a:bodyPr wrap="square">
                <a:spAutoFit/>
              </a:bodyPr>
              <a:lstStyle/>
              <a:p>
                <a:pPr algn="ctr"/>
                <a14:m>
                  <m:oMath xmlns:m="http://schemas.openxmlformats.org/officeDocument/2006/math">
                    <m:sSub>
                      <m:sSubPr>
                        <m:ctrlPr>
                          <a:rPr lang="en-HK" i="1" smtClean="0">
                            <a:latin typeface="Cambria Math" panose="02040503050406030204" pitchFamily="18" charset="0"/>
                          </a:rPr>
                        </m:ctrlPr>
                      </m:sSubPr>
                      <m:e>
                        <m:r>
                          <a:rPr lang="en-HK" i="1">
                            <a:latin typeface="Cambria Math" panose="02040503050406030204" pitchFamily="18" charset="0"/>
                          </a:rPr>
                          <m:t>𝑁𝑒𝑤𝑠</m:t>
                        </m:r>
                        <m:r>
                          <a:rPr lang="en-HK" i="1">
                            <a:latin typeface="Cambria Math" panose="02040503050406030204" pitchFamily="18" charset="0"/>
                          </a:rPr>
                          <m:t>_</m:t>
                        </m:r>
                        <m:r>
                          <a:rPr lang="en-HK" i="1">
                            <a:latin typeface="Cambria Math" panose="02040503050406030204" pitchFamily="18" charset="0"/>
                          </a:rPr>
                          <m:t>𝑖𝑛𝑓𝑙𝑢𝑒𝑛𝑐𝑒</m:t>
                        </m:r>
                        <m:r>
                          <a:rPr lang="en-HK" i="1">
                            <a:latin typeface="Cambria Math" panose="02040503050406030204" pitchFamily="18" charset="0"/>
                          </a:rPr>
                          <m:t>_</m:t>
                        </m:r>
                        <m:r>
                          <a:rPr lang="en-HK" i="1">
                            <a:latin typeface="Cambria Math" panose="02040503050406030204" pitchFamily="18" charset="0"/>
                          </a:rPr>
                          <m:t>𝑠𝑐𝑜𝑟𝑒</m:t>
                        </m:r>
                      </m:e>
                      <m:sub>
                        <m:r>
                          <a:rPr lang="en-HK" i="1">
                            <a:latin typeface="Cambria Math" panose="02040503050406030204" pitchFamily="18" charset="0"/>
                          </a:rPr>
                          <m:t>𝑒</m:t>
                        </m:r>
                      </m:sub>
                    </m:sSub>
                    <m:r>
                      <a:rPr lang="en-HK" i="1">
                        <a:latin typeface="Cambria Math" panose="02040503050406030204" pitchFamily="18" charset="0"/>
                      </a:rPr>
                      <m:t>=</m:t>
                    </m:r>
                    <m:sSub>
                      <m:sSubPr>
                        <m:ctrlPr>
                          <a:rPr lang="en-HK" i="1">
                            <a:latin typeface="Cambria Math" panose="02040503050406030204" pitchFamily="18" charset="0"/>
                          </a:rPr>
                        </m:ctrlPr>
                      </m:sSubPr>
                      <m:e>
                        <m:r>
                          <a:rPr lang="en-US" b="0" i="1" smtClean="0">
                            <a:latin typeface="Cambria Math" panose="02040503050406030204" pitchFamily="18" charset="0"/>
                          </a:rPr>
                          <m:t>(</m:t>
                        </m:r>
                        <m:r>
                          <a:rPr lang="en-HK" i="1">
                            <a:latin typeface="Cambria Math" panose="02040503050406030204" pitchFamily="18" charset="0"/>
                          </a:rPr>
                          <m:t>𝑃𝑟𝑖𝑐𝑒</m:t>
                        </m:r>
                      </m:e>
                      <m:sub>
                        <m:r>
                          <a:rPr lang="en-HK" i="1">
                            <a:latin typeface="Cambria Math" panose="02040503050406030204" pitchFamily="18" charset="0"/>
                          </a:rPr>
                          <m:t>𝑏</m:t>
                        </m:r>
                      </m:sub>
                    </m:sSub>
                    <m:r>
                      <a:rPr lang="en-HK" i="1">
                        <a:latin typeface="Cambria Math" panose="02040503050406030204" pitchFamily="18" charset="0"/>
                      </a:rPr>
                      <m:t>−</m:t>
                    </m:r>
                    <m:sSub>
                      <m:sSubPr>
                        <m:ctrlPr>
                          <a:rPr lang="en-HK" i="1">
                            <a:latin typeface="Cambria Math" panose="02040503050406030204" pitchFamily="18" charset="0"/>
                          </a:rPr>
                        </m:ctrlPr>
                      </m:sSubPr>
                      <m:e>
                        <m:r>
                          <a:rPr lang="en-HK" i="1">
                            <a:latin typeface="Cambria Math" panose="02040503050406030204" pitchFamily="18" charset="0"/>
                          </a:rPr>
                          <m:t>𝑃𝑟𝑖𝑐𝑒</m:t>
                        </m:r>
                      </m:e>
                      <m:sub>
                        <m:r>
                          <a:rPr lang="en-HK" i="1">
                            <a:latin typeface="Cambria Math" panose="02040503050406030204" pitchFamily="18" charset="0"/>
                          </a:rPr>
                          <m:t>𝑎</m:t>
                        </m:r>
                      </m:sub>
                    </m:sSub>
                    <m:r>
                      <a:rPr lang="en-HK" i="1">
                        <a:latin typeface="Cambria Math" panose="02040503050406030204" pitchFamily="18" charset="0"/>
                      </a:rPr>
                      <m:t>)</m:t>
                    </m:r>
                    <m:r>
                      <a:rPr lang="en-US" b="0" i="1" smtClean="0">
                        <a:latin typeface="Cambria Math" panose="02040503050406030204" pitchFamily="18" charset="0"/>
                      </a:rPr>
                      <m:t>/</m:t>
                    </m:r>
                  </m:oMath>
                </a14:m>
                <a:r>
                  <a:rPr lang="en-HK" dirty="0">
                    <a:solidFill>
                      <a:prstClr val="black"/>
                    </a:solidFill>
                  </a:rPr>
                  <a:t> </a:t>
                </a:r>
                <a14:m>
                  <m:oMath xmlns:m="http://schemas.openxmlformats.org/officeDocument/2006/math">
                    <m:sSub>
                      <m:sSubPr>
                        <m:ctrlPr>
                          <a:rPr lang="en-HK" i="1">
                            <a:solidFill>
                              <a:prstClr val="black"/>
                            </a:solidFill>
                            <a:latin typeface="Cambria Math" panose="02040503050406030204" pitchFamily="18" charset="0"/>
                          </a:rPr>
                        </m:ctrlPr>
                      </m:sSubPr>
                      <m:e>
                        <m:r>
                          <a:rPr lang="en-HK" i="1">
                            <a:solidFill>
                              <a:prstClr val="black"/>
                            </a:solidFill>
                            <a:latin typeface="Cambria Math" panose="02040503050406030204" pitchFamily="18" charset="0"/>
                          </a:rPr>
                          <m:t>𝑃𝑟𝑖𝑐𝑒</m:t>
                        </m:r>
                      </m:e>
                      <m:sub>
                        <m:r>
                          <a:rPr lang="en-HK" i="1">
                            <a:solidFill>
                              <a:prstClr val="black"/>
                            </a:solidFill>
                            <a:latin typeface="Cambria Math" panose="02040503050406030204" pitchFamily="18" charset="0"/>
                          </a:rPr>
                          <m:t>𝑎</m:t>
                        </m:r>
                      </m:sub>
                    </m:sSub>
                  </m:oMath>
                </a14:m>
                <a:endParaRPr lang="zh-TW" altLang="en-US" sz="1600" dirty="0"/>
              </a:p>
            </p:txBody>
          </p:sp>
        </mc:Choice>
        <mc:Fallback xmlns="">
          <p:sp>
            <p:nvSpPr>
              <p:cNvPr id="6" name="矩形 5">
                <a:extLst>
                  <a:ext uri="{FF2B5EF4-FFF2-40B4-BE49-F238E27FC236}">
                    <a16:creationId xmlns:a16="http://schemas.microsoft.com/office/drawing/2014/main" id="{BE1A0C51-BF1D-E748-8804-29523B53A586}"/>
                  </a:ext>
                </a:extLst>
              </p:cNvPr>
              <p:cNvSpPr>
                <a:spLocks noRot="1" noChangeAspect="1" noMove="1" noResize="1" noEditPoints="1" noAdjustHandles="1" noChangeArrowheads="1" noChangeShapeType="1" noTextEdit="1"/>
              </p:cNvSpPr>
              <p:nvPr/>
            </p:nvSpPr>
            <p:spPr>
              <a:xfrm>
                <a:off x="0" y="3516123"/>
                <a:ext cx="8724650" cy="369332"/>
              </a:xfrm>
              <a:prstGeom prst="rect">
                <a:avLst/>
              </a:prstGeom>
              <a:blipFill>
                <a:blip r:embed="rId3"/>
                <a:stretch>
                  <a:fillRect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矩形 5">
                <a:extLst>
                  <a:ext uri="{FF2B5EF4-FFF2-40B4-BE49-F238E27FC236}">
                    <a16:creationId xmlns:a16="http://schemas.microsoft.com/office/drawing/2014/main" id="{58279059-B363-D750-A59F-4B9B9B11D746}"/>
                  </a:ext>
                </a:extLst>
              </p:cNvPr>
              <p:cNvSpPr/>
              <p:nvPr/>
            </p:nvSpPr>
            <p:spPr>
              <a:xfrm>
                <a:off x="419348" y="2144653"/>
                <a:ext cx="8724650" cy="6009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sz="1400" i="1" smtClean="0">
                              <a:latin typeface="Cambria Math" panose="02040503050406030204" pitchFamily="18" charset="0"/>
                            </a:rPr>
                          </m:ctrlPr>
                        </m:sSubPr>
                        <m:e>
                          <m:r>
                            <a:rPr lang="en-HK" sz="1400" i="1">
                              <a:latin typeface="Cambria Math" panose="02040503050406030204" pitchFamily="18" charset="0"/>
                            </a:rPr>
                            <m:t>𝑉𝑜𝑙𝑢𝑚𝑒</m:t>
                          </m:r>
                          <m:r>
                            <a:rPr lang="en-HK" sz="1400" i="1">
                              <a:latin typeface="Cambria Math" panose="02040503050406030204" pitchFamily="18" charset="0"/>
                            </a:rPr>
                            <m:t>_</m:t>
                          </m:r>
                          <m:r>
                            <a:rPr lang="en-HK" sz="1400" i="1">
                              <a:latin typeface="Cambria Math" panose="02040503050406030204" pitchFamily="18" charset="0"/>
                            </a:rPr>
                            <m:t>𝑑𝑖𝑓𝑓𝑒𝑟𝑒𝑛𝑐𝑒</m:t>
                          </m:r>
                          <m:r>
                            <a:rPr lang="en-HK" sz="1400" i="1">
                              <a:latin typeface="Cambria Math" panose="02040503050406030204" pitchFamily="18" charset="0"/>
                            </a:rPr>
                            <m:t>_</m:t>
                          </m:r>
                          <m:r>
                            <a:rPr lang="en-HK" sz="1400" i="1">
                              <a:latin typeface="Cambria Math" panose="02040503050406030204" pitchFamily="18" charset="0"/>
                            </a:rPr>
                            <m:t>𝑖𝑛𝑓𝑙𝑢𝑒𝑛𝑐𝑒</m:t>
                          </m:r>
                        </m:e>
                        <m:sub>
                          <m:r>
                            <a:rPr lang="en-US" sz="1400" b="0" i="1" smtClean="0">
                              <a:latin typeface="Cambria Math" panose="02040503050406030204" pitchFamily="18" charset="0"/>
                            </a:rPr>
                            <m:t>𝑛</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d>
                            <m:dPr>
                              <m:begChr m:val="{"/>
                              <m:endChr m:val=""/>
                              <m:ctrlPr>
                                <a:rPr lang="en-HK" sz="1400" i="1">
                                  <a:latin typeface="Cambria Math" panose="02040503050406030204" pitchFamily="18" charset="0"/>
                                </a:rPr>
                              </m:ctrlPr>
                            </m:dPr>
                            <m:e>
                              <m:eqArr>
                                <m:eqArrPr>
                                  <m:ctrlPr>
                                    <a:rPr lang="en-HK" sz="1400" i="1">
                                      <a:latin typeface="Cambria Math" panose="02040503050406030204" pitchFamily="18" charset="0"/>
                                    </a:rPr>
                                  </m:ctrlPr>
                                </m:eqArrPr>
                                <m:e>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      </m:t>
                                  </m:r>
                                  <m:r>
                                    <a:rPr lang="en-HK" sz="1400" i="1">
                                      <a:latin typeface="Cambria Math" panose="02040503050406030204" pitchFamily="18" charset="0"/>
                                    </a:rPr>
                                    <m:t>𝑖𝑓</m:t>
                                  </m:r>
                                  <m:r>
                                    <a:rPr lang="en-HK" sz="1400" i="1">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&gt;0 </m:t>
                                  </m:r>
                                </m:e>
                                <m:e>
                                  <m:r>
                                    <a:rPr lang="en-HK" sz="1400" i="1">
                                      <a:latin typeface="Cambria Math" panose="02040503050406030204" pitchFamily="18" charset="0"/>
                                    </a:rPr>
                                    <m:t>0                                           </m:t>
                                  </m:r>
                                  <m:r>
                                    <a:rPr lang="en-HK" sz="1400" i="1">
                                      <a:latin typeface="Cambria Math" panose="02040503050406030204" pitchFamily="18" charset="0"/>
                                    </a:rPr>
                                    <m:t>𝑖𝑓</m:t>
                                  </m:r>
                                  <m:r>
                                    <a:rPr lang="en-HK" sz="1400" i="1">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≤0</m:t>
                                  </m:r>
                                </m:e>
                              </m:eqArr>
                            </m:e>
                          </m:d>
                        </m:e>
                        <m:sub/>
                      </m:sSub>
                    </m:oMath>
                  </m:oMathPara>
                </a14:m>
                <a:endParaRPr lang="zh-TW" altLang="en-US" sz="1200" dirty="0"/>
              </a:p>
            </p:txBody>
          </p:sp>
        </mc:Choice>
        <mc:Fallback xmlns="">
          <p:sp>
            <p:nvSpPr>
              <p:cNvPr id="8" name="矩形 5">
                <a:extLst>
                  <a:ext uri="{FF2B5EF4-FFF2-40B4-BE49-F238E27FC236}">
                    <a16:creationId xmlns:a16="http://schemas.microsoft.com/office/drawing/2014/main" id="{58279059-B363-D750-A59F-4B9B9B11D746}"/>
                  </a:ext>
                </a:extLst>
              </p:cNvPr>
              <p:cNvSpPr>
                <a:spLocks noRot="1" noChangeAspect="1" noMove="1" noResize="1" noEditPoints="1" noAdjustHandles="1" noChangeArrowheads="1" noChangeShapeType="1" noTextEdit="1"/>
              </p:cNvSpPr>
              <p:nvPr/>
            </p:nvSpPr>
            <p:spPr>
              <a:xfrm>
                <a:off x="419348" y="2144653"/>
                <a:ext cx="8724650" cy="600998"/>
              </a:xfrm>
              <a:prstGeom prst="rect">
                <a:avLst/>
              </a:prstGeom>
              <a:blipFill>
                <a:blip r:embed="rId4"/>
                <a:stretch>
                  <a:fillRect t="-165306" b="-2367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5">
                <a:extLst>
                  <a:ext uri="{FF2B5EF4-FFF2-40B4-BE49-F238E27FC236}">
                    <a16:creationId xmlns:a16="http://schemas.microsoft.com/office/drawing/2014/main" id="{4B0FAE63-AF25-72C5-4533-16D264EC6A30}"/>
                  </a:ext>
                </a:extLst>
              </p:cNvPr>
              <p:cNvSpPr/>
              <p:nvPr/>
            </p:nvSpPr>
            <p:spPr>
              <a:xfrm>
                <a:off x="-1764704" y="2708920"/>
                <a:ext cx="8724650" cy="32508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sz="1400" i="1" smtClean="0">
                              <a:latin typeface="Cambria Math" panose="02040503050406030204" pitchFamily="18" charset="0"/>
                            </a:rPr>
                          </m:ctrlPr>
                        </m:sSubPr>
                        <m:e>
                          <m:r>
                            <a:rPr lang="en-HK" sz="1400" i="1">
                              <a:latin typeface="Cambria Math" panose="02040503050406030204" pitchFamily="18" charset="0"/>
                            </a:rPr>
                            <m:t>𝑉𝑜𝑙𝑢𝑚𝑒</m:t>
                          </m:r>
                          <m:r>
                            <a:rPr lang="en-HK" sz="1400" i="1">
                              <a:latin typeface="Cambria Math" panose="02040503050406030204" pitchFamily="18" charset="0"/>
                            </a:rPr>
                            <m:t>_</m:t>
                          </m:r>
                          <m:r>
                            <a:rPr lang="en-HK" sz="1400" i="1">
                              <a:latin typeface="Cambria Math" panose="02040503050406030204" pitchFamily="18" charset="0"/>
                            </a:rPr>
                            <m:t>𝑑𝑖𝑓𝑓𝑒𝑟𝑒𝑛𝑐𝑒</m:t>
                          </m:r>
                          <m:r>
                            <a:rPr lang="en-HK" sz="1400" i="1">
                              <a:latin typeface="Cambria Math" panose="02040503050406030204" pitchFamily="18" charset="0"/>
                            </a:rPr>
                            <m:t>_</m:t>
                          </m:r>
                          <m:r>
                            <a:rPr lang="en-HK" sz="1400" i="1">
                              <a:latin typeface="Cambria Math" panose="02040503050406030204" pitchFamily="18" charset="0"/>
                            </a:rPr>
                            <m:t>𝑖𝑛𝑓𝑙𝑢𝑒𝑛𝑐𝑒</m:t>
                          </m:r>
                        </m:e>
                        <m:sub>
                          <m:r>
                            <a:rPr lang="en-HK" sz="1400" i="1">
                              <a:latin typeface="Cambria Math" panose="02040503050406030204" pitchFamily="18" charset="0"/>
                            </a:rPr>
                            <m:t>𝑗</m:t>
                          </m:r>
                        </m:sub>
                      </m:sSub>
                      <m:r>
                        <a:rPr lang="en-US" sz="1400" b="0" i="1" smtClean="0">
                          <a:latin typeface="Cambria Math" panose="02040503050406030204" pitchFamily="18" charset="0"/>
                        </a:rPr>
                        <m:t>&gt;0,</m:t>
                      </m:r>
                    </m:oMath>
                  </m:oMathPara>
                </a14:m>
                <a:endParaRPr lang="zh-TW" altLang="en-US" sz="1200" dirty="0"/>
              </a:p>
            </p:txBody>
          </p:sp>
        </mc:Choice>
        <mc:Fallback xmlns="">
          <p:sp>
            <p:nvSpPr>
              <p:cNvPr id="10" name="矩形 5">
                <a:extLst>
                  <a:ext uri="{FF2B5EF4-FFF2-40B4-BE49-F238E27FC236}">
                    <a16:creationId xmlns:a16="http://schemas.microsoft.com/office/drawing/2014/main" id="{4B0FAE63-AF25-72C5-4533-16D264EC6A30}"/>
                  </a:ext>
                </a:extLst>
              </p:cNvPr>
              <p:cNvSpPr>
                <a:spLocks noRot="1" noChangeAspect="1" noMove="1" noResize="1" noEditPoints="1" noAdjustHandles="1" noChangeArrowheads="1" noChangeShapeType="1" noTextEdit="1"/>
              </p:cNvSpPr>
              <p:nvPr/>
            </p:nvSpPr>
            <p:spPr>
              <a:xfrm>
                <a:off x="-1764704" y="2708920"/>
                <a:ext cx="8724650" cy="325089"/>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72067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News keywords’ influence on different ETFs</a:t>
            </a:r>
          </a:p>
          <a:p>
            <a:pPr lvl="1"/>
            <a:r>
              <a:rPr lang="en-US" altLang="zh-TW" dirty="0"/>
              <a:t>We extract the keywords by following the procedures below:</a:t>
            </a:r>
          </a:p>
          <a:p>
            <a:pPr marL="457200" lvl="1" indent="0">
              <a:buNone/>
            </a:pPr>
            <a:r>
              <a:rPr lang="en-US" altLang="zh-TW" dirty="0"/>
              <a:t>   (1) Examinate the price affection by influential news e</a:t>
            </a:r>
          </a:p>
          <a:p>
            <a:pPr marL="457200" lvl="1" indent="0">
              <a:buNone/>
            </a:pPr>
            <a:r>
              <a:rPr lang="en-US" altLang="zh-TW" dirty="0"/>
              <a:t>	</a:t>
            </a:r>
            <a:r>
              <a:rPr lang="en-US" altLang="zh-TW" sz="1600" dirty="0"/>
              <a:t>positive content (price affection &gt; 0) ; Negative content (price affection &lt;= 0)</a:t>
            </a:r>
          </a:p>
          <a:p>
            <a:pPr marL="457200" lvl="1" indent="0">
              <a:buNone/>
            </a:pPr>
            <a:r>
              <a:rPr lang="en-US" altLang="zh-TW" dirty="0"/>
              <a:t>   (2) TF-IDF for keywords extraction</a:t>
            </a:r>
          </a:p>
          <a:p>
            <a:pPr marL="457200" lvl="1" indent="0">
              <a:buNone/>
            </a:pPr>
            <a:r>
              <a:rPr lang="en-US" altLang="zh-TW" dirty="0"/>
              <a:t>   (3) Construct </a:t>
            </a:r>
            <a:r>
              <a:rPr lang="en-US" altLang="zh-TW" sz="1600" dirty="0"/>
              <a:t>𝑃𝑜𝑠𝑖𝑡𝑖𝑣𝑒_𝑖𝑛𝑓𝑙𝑢𝑒𝑛𝑐𝑒_𝑘𝑒𝑦𝑤𝑜𝑟𝑑𝑠 </a:t>
            </a:r>
            <a:r>
              <a:rPr lang="en-US" altLang="zh-TW" dirty="0"/>
              <a:t>and </a:t>
            </a:r>
            <a:r>
              <a:rPr lang="en-US" altLang="zh-TW" sz="1600" dirty="0"/>
              <a:t>𝑁𝑒𝑔𝑎𝑡𝑖𝑣𝑒_𝑖𝑛𝑓𝑙𝑢𝑒𝑛𝑐𝑒_𝑘𝑒𝑦𝑤𝑜𝑟𝑑𝑠 </a:t>
            </a:r>
            <a:r>
              <a:rPr lang="en-US" altLang="zh-TW" dirty="0"/>
              <a:t>by </a:t>
            </a:r>
            <a:r>
              <a:rPr lang="en-US" altLang="zh-TW" dirty="0">
                <a:solidFill>
                  <a:srgbClr val="0000FF"/>
                </a:solidFill>
              </a:rPr>
              <a:t>distinguish appearance</a:t>
            </a:r>
            <a:r>
              <a:rPr lang="en-US" altLang="zh-TW" dirty="0"/>
              <a:t> in only positive / negative content</a:t>
            </a:r>
            <a:endParaRPr lang="en-US" altLang="zh-TW" sz="1400" dirty="0">
              <a:solidFill>
                <a:srgbClr val="FF0000"/>
              </a:solidFill>
            </a:endParaRPr>
          </a:p>
          <a:p>
            <a:pPr lvl="1"/>
            <a:endParaRPr lang="en-US" altLang="zh-TW" sz="1400" dirty="0">
              <a:solidFill>
                <a:srgbClr val="FF0000"/>
              </a:solidFill>
            </a:endParaRPr>
          </a:p>
          <a:p>
            <a:pPr lvl="1"/>
            <a:endParaRPr lang="en-US" altLang="zh-TW" sz="1400" dirty="0">
              <a:solidFill>
                <a:srgbClr val="FF0000"/>
              </a:solidFill>
            </a:endParaRPr>
          </a:p>
          <a:p>
            <a:pPr lvl="2"/>
            <a:endParaRPr lang="en-US" altLang="zh-TW" sz="1800" dirty="0">
              <a:solidFill>
                <a:srgbClr val="FF0000"/>
              </a:solidFill>
            </a:endParaRPr>
          </a:p>
          <a:p>
            <a:pPr lvl="1"/>
            <a:endParaRPr lang="en-US" altLang="zh-TW" sz="1400" dirty="0">
              <a:solidFill>
                <a:srgbClr val="FF0000"/>
              </a:solidFill>
            </a:endParaRPr>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News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16</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BE1A0C51-BF1D-E748-8804-29523B53A586}"/>
                  </a:ext>
                </a:extLst>
              </p:cNvPr>
              <p:cNvSpPr/>
              <p:nvPr/>
            </p:nvSpPr>
            <p:spPr>
              <a:xfrm>
                <a:off x="579792" y="3824601"/>
                <a:ext cx="8724650" cy="51828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HK" sz="1400" i="1" smtClean="0">
                          <a:latin typeface="Cambria Math" panose="02040503050406030204" pitchFamily="18" charset="0"/>
                        </a:rPr>
                        <m:t>𝑖𝑓</m:t>
                      </m:r>
                      <m:r>
                        <a:rPr lang="en-HK" sz="1400" i="1" smtClean="0">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𝑎</m:t>
                          </m:r>
                        </m:sub>
                      </m:sSub>
                      <m:r>
                        <a:rPr lang="en-HK" sz="1400" i="1">
                          <a:latin typeface="Cambria Math" panose="02040503050406030204" pitchFamily="18" charset="0"/>
                        </a:rPr>
                        <m:t>&gt;0  ∩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&gt;0</m:t>
                      </m:r>
                    </m:oMath>
                  </m:oMathPara>
                </a14:m>
                <a:endParaRPr lang="en-US" altLang="zh-TW" sz="1200" dirty="0"/>
              </a:p>
              <a:p>
                <a:pPr algn="ctr"/>
                <a14:m>
                  <m:oMath xmlns:m="http://schemas.openxmlformats.org/officeDocument/2006/math">
                    <m:r>
                      <a:rPr lang="en-HK" sz="1400" i="1">
                        <a:latin typeface="Cambria Math" panose="02040503050406030204" pitchFamily="18" charset="0"/>
                      </a:rPr>
                      <m:t>𝑃𝑜𝑠𝑖𝑡𝑖𝑣𝑒</m:t>
                    </m:r>
                    <m:r>
                      <a:rPr lang="en-HK" sz="1400" i="1">
                        <a:latin typeface="Cambria Math" panose="02040503050406030204" pitchFamily="18" charset="0"/>
                      </a:rPr>
                      <m:t>_</m:t>
                    </m:r>
                    <m:r>
                      <a:rPr lang="en-HK" sz="1400" i="1">
                        <a:latin typeface="Cambria Math" panose="02040503050406030204" pitchFamily="18" charset="0"/>
                      </a:rPr>
                      <m:t>𝐼𝑛𝑓𝑙𝑢𝑒𝑛𝑐𝑒</m:t>
                    </m:r>
                    <m:r>
                      <a:rPr lang="en-HK" sz="1400" i="1">
                        <a:latin typeface="Cambria Math" panose="02040503050406030204" pitchFamily="18" charset="0"/>
                      </a:rPr>
                      <m:t> _</m:t>
                    </m:r>
                    <m:r>
                      <a:rPr lang="en-HK" sz="1400" i="1">
                        <a:latin typeface="Cambria Math" panose="02040503050406030204" pitchFamily="18" charset="0"/>
                      </a:rPr>
                      <m:t>𝑘𝑒𝑦𝑤𝑜𝑟𝑑𝑠</m:t>
                    </m:r>
                    <m:r>
                      <a:rPr lang="en-HK" sz="1400" i="1">
                        <a:latin typeface="Cambria Math" panose="02040503050406030204" pitchFamily="18" charset="0"/>
                      </a:rPr>
                      <m:t>_</m:t>
                    </m:r>
                    <m:r>
                      <a:rPr lang="en-HK" sz="1400" i="1">
                        <a:latin typeface="Cambria Math" panose="02040503050406030204" pitchFamily="18" charset="0"/>
                      </a:rPr>
                      <m:t>𝐷𝑖𝑐𝑡𝑖𝑜𝑛𝑎𝑟𝑦</m:t>
                    </m:r>
                    <m:r>
                      <a:rPr lang="en-HK" sz="1400" i="1">
                        <a:latin typeface="Cambria Math" panose="02040503050406030204" pitchFamily="18" charset="0"/>
                      </a:rPr>
                      <m:t> =</m:t>
                    </m:r>
                    <m:r>
                      <a:rPr lang="en-HK" sz="1400" i="1">
                        <a:latin typeface="Cambria Math" panose="02040503050406030204" pitchFamily="18" charset="0"/>
                      </a:rPr>
                      <m:t>𝑡𝑓𝑖𝑑𝑓</m:t>
                    </m:r>
                    <m:d>
                      <m:dPr>
                        <m:ctrlPr>
                          <a:rPr lang="en-HK" sz="1400" i="1">
                            <a:latin typeface="Cambria Math" panose="02040503050406030204" pitchFamily="18" charset="0"/>
                          </a:rPr>
                        </m:ctrlPr>
                      </m:dPr>
                      <m:e>
                        <m:sSub>
                          <m:sSubPr>
                            <m:ctrlPr>
                              <a:rPr lang="en-HK" sz="1400" i="1">
                                <a:latin typeface="Cambria Math" panose="02040503050406030204" pitchFamily="18" charset="0"/>
                              </a:rPr>
                            </m:ctrlPr>
                          </m:sSubPr>
                          <m:e>
                            <m:r>
                              <a:rPr lang="en-HK" sz="1400" i="1">
                                <a:latin typeface="Cambria Math" panose="02040503050406030204" pitchFamily="18" charset="0"/>
                              </a:rPr>
                              <m:t>𝑐𝑜𝑛𝑡𝑒𝑛𝑡</m:t>
                            </m:r>
                          </m:e>
                          <m:sub>
                            <m:r>
                              <a:rPr lang="en-US" sz="1400" b="0" i="1" smtClean="0">
                                <a:latin typeface="Cambria Math" panose="02040503050406030204" pitchFamily="18" charset="0"/>
                              </a:rPr>
                              <m:t>𝑒</m:t>
                            </m:r>
                          </m:sub>
                        </m:sSub>
                      </m:e>
                    </m:d>
                  </m:oMath>
                </a14:m>
                <a:r>
                  <a:rPr lang="en-HK" sz="1200" dirty="0">
                    <a:effectLst/>
                  </a:rPr>
                  <a:t> </a:t>
                </a:r>
                <a:endParaRPr lang="zh-TW" altLang="en-US" sz="1200" dirty="0"/>
              </a:p>
            </p:txBody>
          </p:sp>
        </mc:Choice>
        <mc:Fallback xmlns="">
          <p:sp>
            <p:nvSpPr>
              <p:cNvPr id="6" name="矩形 5">
                <a:extLst>
                  <a:ext uri="{FF2B5EF4-FFF2-40B4-BE49-F238E27FC236}">
                    <a16:creationId xmlns:a16="http://schemas.microsoft.com/office/drawing/2014/main" id="{BE1A0C51-BF1D-E748-8804-29523B53A586}"/>
                  </a:ext>
                </a:extLst>
              </p:cNvPr>
              <p:cNvSpPr>
                <a:spLocks noRot="1" noChangeAspect="1" noMove="1" noResize="1" noEditPoints="1" noAdjustHandles="1" noChangeArrowheads="1" noChangeShapeType="1" noTextEdit="1"/>
              </p:cNvSpPr>
              <p:nvPr/>
            </p:nvSpPr>
            <p:spPr>
              <a:xfrm>
                <a:off x="579792" y="3824601"/>
                <a:ext cx="8724650" cy="518283"/>
              </a:xfrm>
              <a:prstGeom prst="rect">
                <a:avLst/>
              </a:prstGeom>
              <a:blipFill>
                <a:blip r:embed="rId3"/>
                <a:stretch>
                  <a:fillRect b="-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5016043-C52B-454A-B465-8D5D2E86E956}"/>
                  </a:ext>
                </a:extLst>
              </p:cNvPr>
              <p:cNvSpPr/>
              <p:nvPr/>
            </p:nvSpPr>
            <p:spPr>
              <a:xfrm>
                <a:off x="323528" y="5676716"/>
                <a:ext cx="7266234" cy="5791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HK" sz="1600" i="1">
                              <a:latin typeface="Cambria Math" panose="02040503050406030204" pitchFamily="18" charset="0"/>
                            </a:rPr>
                          </m:ctrlPr>
                        </m:sSubPr>
                        <m:e>
                          <m:r>
                            <a:rPr lang="en-HK" sz="1600" i="1">
                              <a:latin typeface="Cambria Math" panose="02040503050406030204" pitchFamily="18" charset="0"/>
                            </a:rPr>
                            <m:t>𝑁𝑒𝑤𝑠</m:t>
                          </m:r>
                          <m:r>
                            <a:rPr lang="en-HK" sz="1600" i="1">
                              <a:latin typeface="Cambria Math" panose="02040503050406030204" pitchFamily="18" charset="0"/>
                            </a:rPr>
                            <m:t>_</m:t>
                          </m:r>
                          <m:r>
                            <a:rPr lang="en-HK" sz="1600" i="1">
                              <a:latin typeface="Cambria Math" panose="02040503050406030204" pitchFamily="18" charset="0"/>
                            </a:rPr>
                            <m:t>𝑖𝑛𝑓𝑙𝑢𝑒𝑛𝑐𝑒</m:t>
                          </m:r>
                          <m:r>
                            <a:rPr lang="en-HK" sz="1600" i="1">
                              <a:latin typeface="Cambria Math" panose="02040503050406030204" pitchFamily="18" charset="0"/>
                            </a:rPr>
                            <m:t>_</m:t>
                          </m:r>
                          <m:r>
                            <a:rPr lang="en-HK" sz="1600" i="1">
                              <a:latin typeface="Cambria Math" panose="02040503050406030204" pitchFamily="18" charset="0"/>
                            </a:rPr>
                            <m:t>𝑘𝑒𝑦𝑤𝑜𝑟𝑑𝑠</m:t>
                          </m:r>
                        </m:e>
                        <m:sub>
                          <m:r>
                            <a:rPr lang="en-HK" sz="1600" i="1">
                              <a:latin typeface="Cambria Math" panose="02040503050406030204" pitchFamily="18" charset="0"/>
                            </a:rPr>
                            <m:t>𝑐</m:t>
                          </m:r>
                        </m:sub>
                      </m:sSub>
                      <m:r>
                        <a:rPr lang="en-HK" sz="1600" i="1">
                          <a:latin typeface="Cambria Math" panose="02040503050406030204" pitchFamily="18" charset="0"/>
                        </a:rPr>
                        <m:t>= </m:t>
                      </m:r>
                      <m:r>
                        <a:rPr lang="en-HK" sz="1600" i="1">
                          <a:latin typeface="Cambria Math" panose="02040503050406030204" pitchFamily="18" charset="0"/>
                        </a:rPr>
                        <m:t>𝑃𝑜𝑠𝑖𝑡𝑖𝑣𝑒</m:t>
                      </m:r>
                      <m:r>
                        <a:rPr lang="en-HK" sz="1600" i="1">
                          <a:latin typeface="Cambria Math" panose="02040503050406030204" pitchFamily="18" charset="0"/>
                        </a:rPr>
                        <m:t>_</m:t>
                      </m:r>
                      <m:r>
                        <a:rPr lang="en-HK" sz="1600" i="1">
                          <a:latin typeface="Cambria Math" panose="02040503050406030204" pitchFamily="18" charset="0"/>
                        </a:rPr>
                        <m:t>𝑖𝑛𝑓𝑙𝑢𝑒𝑛𝑐𝑒</m:t>
                      </m:r>
                      <m:r>
                        <a:rPr lang="en-HK" sz="1600" i="1">
                          <a:latin typeface="Cambria Math" panose="02040503050406030204" pitchFamily="18" charset="0"/>
                        </a:rPr>
                        <m:t>_</m:t>
                      </m:r>
                      <m:r>
                        <a:rPr lang="en-HK" sz="1600" i="1">
                          <a:latin typeface="Cambria Math" panose="02040503050406030204" pitchFamily="18" charset="0"/>
                        </a:rPr>
                        <m:t>𝑘𝑒𝑦𝑤𝑜𝑟𝑑𝑠</m:t>
                      </m:r>
                      <m:r>
                        <a:rPr lang="en-HK" sz="1600" i="1" smtClean="0">
                          <a:solidFill>
                            <a:srgbClr val="FF0000"/>
                          </a:solidFill>
                          <a:latin typeface="Cambria Math" panose="02040503050406030204" pitchFamily="18" charset="0"/>
                          <a:ea typeface="Cambria Math" panose="02040503050406030204" pitchFamily="18" charset="0"/>
                        </a:rPr>
                        <m:t>∪</m:t>
                      </m:r>
                      <m:r>
                        <a:rPr lang="en-HK" sz="1600" i="1">
                          <a:latin typeface="Cambria Math" panose="02040503050406030204" pitchFamily="18" charset="0"/>
                        </a:rPr>
                        <m:t>𝑁𝑒𝑔𝑎𝑡𝑖𝑣𝑒</m:t>
                      </m:r>
                      <m:r>
                        <a:rPr lang="en-HK" sz="1600" i="1">
                          <a:latin typeface="Cambria Math" panose="02040503050406030204" pitchFamily="18" charset="0"/>
                        </a:rPr>
                        <m:t>_</m:t>
                      </m:r>
                      <m:r>
                        <a:rPr lang="en-HK" sz="1600" i="1">
                          <a:latin typeface="Cambria Math" panose="02040503050406030204" pitchFamily="18" charset="0"/>
                        </a:rPr>
                        <m:t>𝑖𝑛𝑓𝑙𝑢𝑒𝑛𝑐𝑒</m:t>
                      </m:r>
                      <m:r>
                        <a:rPr lang="en-HK" sz="1600" i="1">
                          <a:latin typeface="Cambria Math" panose="02040503050406030204" pitchFamily="18" charset="0"/>
                        </a:rPr>
                        <m:t>_</m:t>
                      </m:r>
                      <m:r>
                        <a:rPr lang="en-HK" sz="1600" i="1">
                          <a:latin typeface="Cambria Math" panose="02040503050406030204" pitchFamily="18" charset="0"/>
                        </a:rPr>
                        <m:t>𝑘𝑒𝑦𝑤𝑜𝑟𝑑𝑠</m:t>
                      </m:r>
                    </m:oMath>
                  </m:oMathPara>
                </a14:m>
                <a:endParaRPr lang="en-US" altLang="zh-TW" sz="1400" dirty="0"/>
              </a:p>
            </p:txBody>
          </p:sp>
        </mc:Choice>
        <mc:Fallback xmlns="">
          <p:sp>
            <p:nvSpPr>
              <p:cNvPr id="5" name="矩形 4">
                <a:extLst>
                  <a:ext uri="{FF2B5EF4-FFF2-40B4-BE49-F238E27FC236}">
                    <a16:creationId xmlns:a16="http://schemas.microsoft.com/office/drawing/2014/main" id="{F5016043-C52B-454A-B465-8D5D2E86E956}"/>
                  </a:ext>
                </a:extLst>
              </p:cNvPr>
              <p:cNvSpPr>
                <a:spLocks noRot="1" noChangeAspect="1" noMove="1" noResize="1" noEditPoints="1" noAdjustHandles="1" noChangeArrowheads="1" noChangeShapeType="1" noTextEdit="1"/>
              </p:cNvSpPr>
              <p:nvPr/>
            </p:nvSpPr>
            <p:spPr>
              <a:xfrm>
                <a:off x="323528" y="5676716"/>
                <a:ext cx="7266234" cy="579133"/>
              </a:xfrm>
              <a:prstGeom prst="rect">
                <a:avLst/>
              </a:prstGeom>
              <a:blipFill>
                <a:blip r:embed="rId4"/>
                <a:stretch>
                  <a:fillRect b="-736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5">
                <a:extLst>
                  <a:ext uri="{FF2B5EF4-FFF2-40B4-BE49-F238E27FC236}">
                    <a16:creationId xmlns:a16="http://schemas.microsoft.com/office/drawing/2014/main" id="{5CEDBFA2-E93E-81CB-AF0D-F9D76F30EEF1}"/>
                  </a:ext>
                </a:extLst>
              </p:cNvPr>
              <p:cNvSpPr/>
              <p:nvPr/>
            </p:nvSpPr>
            <p:spPr>
              <a:xfrm>
                <a:off x="579792" y="4392671"/>
                <a:ext cx="8724650" cy="51828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HK" sz="1400" i="1" smtClean="0">
                          <a:latin typeface="Cambria Math" panose="02040503050406030204" pitchFamily="18" charset="0"/>
                        </a:rPr>
                        <m:t>𝑖𝑓</m:t>
                      </m:r>
                      <m:r>
                        <a:rPr lang="en-HK" sz="1400" i="1" smtClean="0">
                          <a:latin typeface="Cambria Math" panose="02040503050406030204" pitchFamily="18" charset="0"/>
                        </a:rPr>
                        <m:t> </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𝑃𝑟𝑖𝑐𝑒</m:t>
                          </m:r>
                        </m:e>
                        <m:sub>
                          <m:r>
                            <a:rPr lang="en-HK" sz="1400" i="1">
                              <a:latin typeface="Cambria Math" panose="02040503050406030204" pitchFamily="18" charset="0"/>
                            </a:rPr>
                            <m:t>𝑎</m:t>
                          </m:r>
                        </m:sub>
                      </m:sSub>
                      <m:r>
                        <a:rPr lang="en-HK" sz="1400" i="1">
                          <a:latin typeface="Cambria Math" panose="02040503050406030204" pitchFamily="18" charset="0"/>
                        </a:rPr>
                        <m:t>≤0  ∩  </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𝑏</m:t>
                          </m:r>
                        </m:sub>
                      </m:sSub>
                      <m:r>
                        <a:rPr lang="en-HK" sz="1400" i="1">
                          <a:latin typeface="Cambria Math" panose="02040503050406030204" pitchFamily="18" charset="0"/>
                        </a:rPr>
                        <m:t>−</m:t>
                      </m:r>
                      <m:sSub>
                        <m:sSubPr>
                          <m:ctrlPr>
                            <a:rPr lang="en-HK" sz="1400" i="1">
                              <a:latin typeface="Cambria Math" panose="02040503050406030204" pitchFamily="18" charset="0"/>
                            </a:rPr>
                          </m:ctrlPr>
                        </m:sSubPr>
                        <m:e>
                          <m:r>
                            <a:rPr lang="en-HK" sz="1400" i="1">
                              <a:latin typeface="Cambria Math" panose="02040503050406030204" pitchFamily="18" charset="0"/>
                            </a:rPr>
                            <m:t>𝑉𝑜𝑙𝑢𝑚𝑒</m:t>
                          </m:r>
                        </m:e>
                        <m:sub>
                          <m:r>
                            <a:rPr lang="en-HK" sz="1400" i="1">
                              <a:latin typeface="Cambria Math" panose="02040503050406030204" pitchFamily="18" charset="0"/>
                            </a:rPr>
                            <m:t>𝑎</m:t>
                          </m:r>
                        </m:sub>
                      </m:sSub>
                      <m:r>
                        <a:rPr lang="en-HK" sz="1400" i="1">
                          <a:latin typeface="Cambria Math" panose="02040503050406030204" pitchFamily="18" charset="0"/>
                        </a:rPr>
                        <m:t>&gt;0</m:t>
                      </m:r>
                    </m:oMath>
                  </m:oMathPara>
                </a14:m>
                <a:endParaRPr lang="en-US" altLang="zh-TW" sz="1200" dirty="0"/>
              </a:p>
              <a:p>
                <a:pPr algn="ctr"/>
                <a14:m>
                  <m:oMath xmlns:m="http://schemas.openxmlformats.org/officeDocument/2006/math">
                    <m:r>
                      <a:rPr lang="en-HK" sz="1400" i="1">
                        <a:latin typeface="Cambria Math" panose="02040503050406030204" pitchFamily="18" charset="0"/>
                      </a:rPr>
                      <m:t>𝑁𝑒𝑔𝑎𝑡𝑖𝑣𝑒</m:t>
                    </m:r>
                    <m:r>
                      <a:rPr lang="en-HK" sz="1400" i="1">
                        <a:latin typeface="Cambria Math" panose="02040503050406030204" pitchFamily="18" charset="0"/>
                      </a:rPr>
                      <m:t>_</m:t>
                    </m:r>
                    <m:r>
                      <a:rPr lang="en-HK" sz="1400" i="1">
                        <a:latin typeface="Cambria Math" panose="02040503050406030204" pitchFamily="18" charset="0"/>
                      </a:rPr>
                      <m:t>𝐼𝑛𝑓𝑙𝑢𝑒𝑛𝑐𝑒</m:t>
                    </m:r>
                    <m:r>
                      <a:rPr lang="en-HK" sz="1400" i="1">
                        <a:latin typeface="Cambria Math" panose="02040503050406030204" pitchFamily="18" charset="0"/>
                      </a:rPr>
                      <m:t> _</m:t>
                    </m:r>
                    <m:r>
                      <a:rPr lang="en-HK" sz="1400" i="1">
                        <a:latin typeface="Cambria Math" panose="02040503050406030204" pitchFamily="18" charset="0"/>
                      </a:rPr>
                      <m:t>𝑘𝑒𝑦𝑤𝑜𝑟𝑑𝑠</m:t>
                    </m:r>
                    <m:r>
                      <a:rPr lang="en-HK" sz="1400" i="1">
                        <a:latin typeface="Cambria Math" panose="02040503050406030204" pitchFamily="18" charset="0"/>
                      </a:rPr>
                      <m:t>_</m:t>
                    </m:r>
                    <m:r>
                      <a:rPr lang="en-HK" sz="1400" i="1">
                        <a:latin typeface="Cambria Math" panose="02040503050406030204" pitchFamily="18" charset="0"/>
                      </a:rPr>
                      <m:t>𝐷𝑖𝑐𝑡𝑖𝑜𝑛𝑎𝑟𝑦</m:t>
                    </m:r>
                    <m:r>
                      <a:rPr lang="en-HK" sz="1400" i="1">
                        <a:latin typeface="Cambria Math" panose="02040503050406030204" pitchFamily="18" charset="0"/>
                      </a:rPr>
                      <m:t> =</m:t>
                    </m:r>
                    <m:r>
                      <a:rPr lang="en-HK" sz="1400" i="1">
                        <a:latin typeface="Cambria Math" panose="02040503050406030204" pitchFamily="18" charset="0"/>
                      </a:rPr>
                      <m:t>𝑡𝑓𝑖𝑑𝑓</m:t>
                    </m:r>
                    <m:d>
                      <m:dPr>
                        <m:ctrlPr>
                          <a:rPr lang="en-HK" sz="1400" i="1">
                            <a:latin typeface="Cambria Math" panose="02040503050406030204" pitchFamily="18" charset="0"/>
                          </a:rPr>
                        </m:ctrlPr>
                      </m:dPr>
                      <m:e>
                        <m:sSub>
                          <m:sSubPr>
                            <m:ctrlPr>
                              <a:rPr lang="en-HK" sz="1400" i="1">
                                <a:latin typeface="Cambria Math" panose="02040503050406030204" pitchFamily="18" charset="0"/>
                              </a:rPr>
                            </m:ctrlPr>
                          </m:sSubPr>
                          <m:e>
                            <m:r>
                              <a:rPr lang="en-HK" sz="1400" i="1">
                                <a:latin typeface="Cambria Math" panose="02040503050406030204" pitchFamily="18" charset="0"/>
                              </a:rPr>
                              <m:t>𝑐𝑜𝑛𝑡𝑒𝑛𝑡</m:t>
                            </m:r>
                          </m:e>
                          <m:sub>
                            <m:r>
                              <a:rPr lang="en-US" sz="1400" b="0" i="1" smtClean="0">
                                <a:latin typeface="Cambria Math" panose="02040503050406030204" pitchFamily="18" charset="0"/>
                              </a:rPr>
                              <m:t>𝑒</m:t>
                            </m:r>
                          </m:sub>
                        </m:sSub>
                      </m:e>
                    </m:d>
                  </m:oMath>
                </a14:m>
                <a:r>
                  <a:rPr lang="en-HK" sz="1200" dirty="0">
                    <a:effectLst/>
                  </a:rPr>
                  <a:t> </a:t>
                </a:r>
                <a:endParaRPr lang="zh-TW" altLang="en-US" sz="1200" dirty="0"/>
              </a:p>
            </p:txBody>
          </p:sp>
        </mc:Choice>
        <mc:Fallback xmlns="">
          <p:sp>
            <p:nvSpPr>
              <p:cNvPr id="8" name="矩形 5">
                <a:extLst>
                  <a:ext uri="{FF2B5EF4-FFF2-40B4-BE49-F238E27FC236}">
                    <a16:creationId xmlns:a16="http://schemas.microsoft.com/office/drawing/2014/main" id="{5CEDBFA2-E93E-81CB-AF0D-F9D76F30EEF1}"/>
                  </a:ext>
                </a:extLst>
              </p:cNvPr>
              <p:cNvSpPr>
                <a:spLocks noRot="1" noChangeAspect="1" noMove="1" noResize="1" noEditPoints="1" noAdjustHandles="1" noChangeArrowheads="1" noChangeShapeType="1" noTextEdit="1"/>
              </p:cNvSpPr>
              <p:nvPr/>
            </p:nvSpPr>
            <p:spPr>
              <a:xfrm>
                <a:off x="579792" y="4392671"/>
                <a:ext cx="8724650" cy="518283"/>
              </a:xfrm>
              <a:prstGeom prst="rect">
                <a:avLst/>
              </a:prstGeom>
              <a:blipFill>
                <a:blip r:embed="rId5"/>
                <a:stretch>
                  <a:fillRect b="-73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5">
                <a:extLst>
                  <a:ext uri="{FF2B5EF4-FFF2-40B4-BE49-F238E27FC236}">
                    <a16:creationId xmlns:a16="http://schemas.microsoft.com/office/drawing/2014/main" id="{869EE016-5445-45B4-8B38-51A0DE076CAC}"/>
                  </a:ext>
                </a:extLst>
              </p:cNvPr>
              <p:cNvSpPr/>
              <p:nvPr/>
            </p:nvSpPr>
            <p:spPr>
              <a:xfrm>
                <a:off x="554640" y="4924293"/>
                <a:ext cx="8724650" cy="276999"/>
              </a:xfrm>
              <a:prstGeom prst="rect">
                <a:avLst/>
              </a:prstGeom>
            </p:spPr>
            <p:txBody>
              <a:bodyPr wrap="square">
                <a:spAutoFit/>
              </a:bodyPr>
              <a:lstStyle/>
              <a:p>
                <a14:m>
                  <m:oMath xmlns:m="http://schemas.openxmlformats.org/officeDocument/2006/math">
                    <m:r>
                      <a:rPr lang="en-HK" sz="1200" i="1">
                        <a:latin typeface="Cambria Math" panose="02040503050406030204" pitchFamily="18" charset="0"/>
                      </a:rPr>
                      <m:t>𝑃𝑜𝑠𝑖𝑡𝑖𝑣𝑒</m:t>
                    </m:r>
                    <m:r>
                      <a:rPr lang="en-HK" sz="1200" i="1">
                        <a:latin typeface="Cambria Math" panose="02040503050406030204" pitchFamily="18" charset="0"/>
                      </a:rPr>
                      <m:t>_</m:t>
                    </m:r>
                    <m:r>
                      <a:rPr lang="en-HK" sz="1200" i="1">
                        <a:latin typeface="Cambria Math" panose="02040503050406030204" pitchFamily="18" charset="0"/>
                      </a:rPr>
                      <m:t>𝑖𝑛𝑓𝑙𝑢𝑒𝑛𝑐𝑒</m:t>
                    </m:r>
                    <m:r>
                      <a:rPr lang="en-HK" sz="1200" i="1">
                        <a:latin typeface="Cambria Math" panose="02040503050406030204" pitchFamily="18" charset="0"/>
                      </a:rPr>
                      <m:t>_</m:t>
                    </m:r>
                    <m:r>
                      <a:rPr lang="en-HK" sz="1200" i="1">
                        <a:latin typeface="Cambria Math" panose="02040503050406030204" pitchFamily="18" charset="0"/>
                      </a:rPr>
                      <m:t>𝑘𝑒𝑦𝑤𝑜𝑟𝑑𝑠</m:t>
                    </m:r>
                    <m:r>
                      <a:rPr lang="en-HK" sz="1200" i="1">
                        <a:latin typeface="Cambria Math" panose="02040503050406030204" pitchFamily="18" charset="0"/>
                      </a:rPr>
                      <m:t>= </m:t>
                    </m:r>
                    <m:r>
                      <a:rPr lang="en-HK" sz="1200" i="1">
                        <a:latin typeface="Cambria Math" panose="02040503050406030204" pitchFamily="18" charset="0"/>
                      </a:rPr>
                      <m:t>𝑃𝑜𝑠𝑖𝑡𝑖𝑣𝑒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r>
                      <a:rPr lang="en-HK" sz="1200" i="1">
                        <a:latin typeface="Cambria Math" panose="02040503050406030204" pitchFamily="18" charset="0"/>
                      </a:rPr>
                      <m:t> −</m:t>
                    </m:r>
                    <m:r>
                      <a:rPr lang="en-HK" sz="1200" i="1">
                        <a:latin typeface="Cambria Math" panose="02040503050406030204" pitchFamily="18" charset="0"/>
                      </a:rPr>
                      <m:t>𝑁𝑒𝑔𝑎𝑡𝑖𝑣𝑒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oMath>
                </a14:m>
                <a:r>
                  <a:rPr lang="en-HK" sz="1200" dirty="0">
                    <a:effectLst/>
                  </a:rPr>
                  <a:t> </a:t>
                </a:r>
                <a:endParaRPr lang="zh-TW" altLang="en-US" sz="1200" dirty="0"/>
              </a:p>
            </p:txBody>
          </p:sp>
        </mc:Choice>
        <mc:Fallback xmlns="">
          <p:sp>
            <p:nvSpPr>
              <p:cNvPr id="9" name="矩形 5">
                <a:extLst>
                  <a:ext uri="{FF2B5EF4-FFF2-40B4-BE49-F238E27FC236}">
                    <a16:creationId xmlns:a16="http://schemas.microsoft.com/office/drawing/2014/main" id="{869EE016-5445-45B4-8B38-51A0DE076CAC}"/>
                  </a:ext>
                </a:extLst>
              </p:cNvPr>
              <p:cNvSpPr>
                <a:spLocks noRot="1" noChangeAspect="1" noMove="1" noResize="1" noEditPoints="1" noAdjustHandles="1" noChangeArrowheads="1" noChangeShapeType="1" noTextEdit="1"/>
              </p:cNvSpPr>
              <p:nvPr/>
            </p:nvSpPr>
            <p:spPr>
              <a:xfrm>
                <a:off x="554640" y="4924293"/>
                <a:ext cx="8724650" cy="276999"/>
              </a:xfrm>
              <a:prstGeom prst="rect">
                <a:avLst/>
              </a:prstGeom>
              <a:blipFill>
                <a:blip r:embed="rId6"/>
                <a:stretch>
                  <a:fillRect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5">
                <a:extLst>
                  <a:ext uri="{FF2B5EF4-FFF2-40B4-BE49-F238E27FC236}">
                    <a16:creationId xmlns:a16="http://schemas.microsoft.com/office/drawing/2014/main" id="{913E7CAE-6175-3E5C-E26C-CB983D42C7D2}"/>
                  </a:ext>
                </a:extLst>
              </p:cNvPr>
              <p:cNvSpPr/>
              <p:nvPr/>
            </p:nvSpPr>
            <p:spPr>
              <a:xfrm>
                <a:off x="547393" y="5269441"/>
                <a:ext cx="8724650" cy="276999"/>
              </a:xfrm>
              <a:prstGeom prst="rect">
                <a:avLst/>
              </a:prstGeom>
            </p:spPr>
            <p:txBody>
              <a:bodyPr wrap="square">
                <a:spAutoFit/>
              </a:bodyPr>
              <a:lstStyle/>
              <a:p>
                <a14:m>
                  <m:oMath xmlns:m="http://schemas.openxmlformats.org/officeDocument/2006/math">
                    <m:r>
                      <a:rPr lang="en-HK" sz="1200" i="1">
                        <a:latin typeface="Cambria Math" panose="02040503050406030204" pitchFamily="18" charset="0"/>
                      </a:rPr>
                      <m:t>𝑁𝑒𝑔𝑎𝑡𝑖𝑣𝑒</m:t>
                    </m:r>
                    <m:r>
                      <a:rPr lang="en-HK" sz="1200" i="1">
                        <a:latin typeface="Cambria Math" panose="02040503050406030204" pitchFamily="18" charset="0"/>
                      </a:rPr>
                      <m:t>_</m:t>
                    </m:r>
                    <m:r>
                      <a:rPr lang="en-HK" sz="1200" i="1">
                        <a:latin typeface="Cambria Math" panose="02040503050406030204" pitchFamily="18" charset="0"/>
                      </a:rPr>
                      <m:t>𝑖𝑛𝑓𝑙𝑢𝑒𝑛𝑐𝑒</m:t>
                    </m:r>
                    <m:r>
                      <a:rPr lang="en-HK" sz="1200" i="1">
                        <a:latin typeface="Cambria Math" panose="02040503050406030204" pitchFamily="18" charset="0"/>
                      </a:rPr>
                      <m:t>_</m:t>
                    </m:r>
                    <m:r>
                      <a:rPr lang="en-HK" sz="1200" i="1">
                        <a:latin typeface="Cambria Math" panose="02040503050406030204" pitchFamily="18" charset="0"/>
                      </a:rPr>
                      <m:t>𝑘𝑒𝑦𝑤𝑜𝑟𝑑𝑠</m:t>
                    </m:r>
                    <m:r>
                      <a:rPr lang="en-HK" sz="1200" i="1">
                        <a:latin typeface="Cambria Math" panose="02040503050406030204" pitchFamily="18" charset="0"/>
                      </a:rPr>
                      <m:t>= </m:t>
                    </m:r>
                    <m:r>
                      <a:rPr lang="en-HK" sz="1200" i="1">
                        <a:latin typeface="Cambria Math" panose="02040503050406030204" pitchFamily="18" charset="0"/>
                      </a:rPr>
                      <m:t>𝑁𝑒𝑔𝑎𝑡𝑖𝑣𝑒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r>
                      <a:rPr lang="en-HK" sz="1200" i="1">
                        <a:latin typeface="Cambria Math" panose="02040503050406030204" pitchFamily="18" charset="0"/>
                      </a:rPr>
                      <m:t> −</m:t>
                    </m:r>
                    <m:r>
                      <a:rPr lang="en-HK" sz="1200" i="1">
                        <a:latin typeface="Cambria Math" panose="02040503050406030204" pitchFamily="18" charset="0"/>
                      </a:rPr>
                      <m:t>𝑃𝑜𝑠𝑖𝑡𝑖𝑣𝑒</m:t>
                    </m:r>
                    <m:r>
                      <a:rPr lang="en-HK" sz="1200" i="1">
                        <a:latin typeface="Cambria Math" panose="02040503050406030204" pitchFamily="18" charset="0"/>
                      </a:rPr>
                      <m:t>_</m:t>
                    </m:r>
                    <m:r>
                      <a:rPr lang="en-HK" sz="1200" i="1">
                        <a:latin typeface="Cambria Math" panose="02040503050406030204" pitchFamily="18" charset="0"/>
                      </a:rPr>
                      <m:t>𝐼𝑛𝑓𝑙𝑢𝑒𝑛𝑐𝑒</m:t>
                    </m:r>
                    <m:r>
                      <a:rPr lang="en-HK" sz="1200" i="1">
                        <a:latin typeface="Cambria Math" panose="02040503050406030204" pitchFamily="18" charset="0"/>
                      </a:rPr>
                      <m:t> _</m:t>
                    </m:r>
                    <m:r>
                      <a:rPr lang="en-HK" sz="1200" i="1">
                        <a:latin typeface="Cambria Math" panose="02040503050406030204" pitchFamily="18" charset="0"/>
                      </a:rPr>
                      <m:t>𝑘𝑒𝑦𝑤𝑜𝑟𝑑𝑠</m:t>
                    </m:r>
                    <m:r>
                      <a:rPr lang="en-HK" sz="1200" i="1">
                        <a:latin typeface="Cambria Math" panose="02040503050406030204" pitchFamily="18" charset="0"/>
                      </a:rPr>
                      <m:t>_</m:t>
                    </m:r>
                    <m:r>
                      <a:rPr lang="en-HK" sz="1200" i="1">
                        <a:latin typeface="Cambria Math" panose="02040503050406030204" pitchFamily="18" charset="0"/>
                      </a:rPr>
                      <m:t>𝐷𝑖𝑐𝑡𝑖𝑜𝑛𝑎𝑟𝑦</m:t>
                    </m:r>
                  </m:oMath>
                </a14:m>
                <a:r>
                  <a:rPr lang="en-HK" sz="1200" dirty="0">
                    <a:effectLst/>
                  </a:rPr>
                  <a:t> </a:t>
                </a:r>
                <a:endParaRPr lang="zh-TW" altLang="en-US" sz="1200" dirty="0"/>
              </a:p>
            </p:txBody>
          </p:sp>
        </mc:Choice>
        <mc:Fallback xmlns="">
          <p:sp>
            <p:nvSpPr>
              <p:cNvPr id="10" name="矩形 5">
                <a:extLst>
                  <a:ext uri="{FF2B5EF4-FFF2-40B4-BE49-F238E27FC236}">
                    <a16:creationId xmlns:a16="http://schemas.microsoft.com/office/drawing/2014/main" id="{913E7CAE-6175-3E5C-E26C-CB983D42C7D2}"/>
                  </a:ext>
                </a:extLst>
              </p:cNvPr>
              <p:cNvSpPr>
                <a:spLocks noRot="1" noChangeAspect="1" noMove="1" noResize="1" noEditPoints="1" noAdjustHandles="1" noChangeArrowheads="1" noChangeShapeType="1" noTextEdit="1"/>
              </p:cNvSpPr>
              <p:nvPr/>
            </p:nvSpPr>
            <p:spPr>
              <a:xfrm>
                <a:off x="547393" y="5269441"/>
                <a:ext cx="8724650" cy="276999"/>
              </a:xfrm>
              <a:prstGeom prst="rect">
                <a:avLst/>
              </a:prstGeom>
              <a:blipFill>
                <a:blip r:embed="rId7"/>
                <a:stretch>
                  <a:fillRect b="-13043"/>
                </a:stretch>
              </a:blipFill>
            </p:spPr>
            <p:txBody>
              <a:bodyPr/>
              <a:lstStyle/>
              <a:p>
                <a:r>
                  <a:rPr lang="en-US">
                    <a:noFill/>
                  </a:rPr>
                  <a:t> </a:t>
                </a:r>
              </a:p>
            </p:txBody>
          </p:sp>
        </mc:Fallback>
      </mc:AlternateContent>
    </p:spTree>
    <p:extLst>
      <p:ext uri="{BB962C8B-B14F-4D97-AF65-F5344CB8AC3E}">
        <p14:creationId xmlns:p14="http://schemas.microsoft.com/office/powerpoint/2010/main" val="1421805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89D369E-6E3C-ED32-B50D-E52C7AF72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17</a:t>
            </a:fld>
            <a:endParaRPr lang="en-US" altLang="zh-TW" dirty="0"/>
          </a:p>
        </p:txBody>
      </p:sp>
      <p:sp>
        <p:nvSpPr>
          <p:cNvPr id="7" name="圓角矩形 6">
            <a:extLst>
              <a:ext uri="{FF2B5EF4-FFF2-40B4-BE49-F238E27FC236}">
                <a16:creationId xmlns:a16="http://schemas.microsoft.com/office/drawing/2014/main" id="{B897B178-D048-2540-BFB9-BE11A0A7ED21}"/>
              </a:ext>
            </a:extLst>
          </p:cNvPr>
          <p:cNvSpPr/>
          <p:nvPr/>
        </p:nvSpPr>
        <p:spPr>
          <a:xfrm>
            <a:off x="6156177" y="2420888"/>
            <a:ext cx="1440160" cy="1728192"/>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88717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305303" cy="5116512"/>
          </a:xfrm>
        </p:spPr>
        <p:txBody>
          <a:bodyPr/>
          <a:lstStyle/>
          <a:p>
            <a:r>
              <a:rPr lang="en-US" altLang="zh-TW" dirty="0"/>
              <a:t>Price Discovery Analysis</a:t>
            </a:r>
          </a:p>
          <a:p>
            <a:pPr marL="457200" lvl="1" indent="0">
              <a:buNone/>
            </a:pPr>
            <a:endParaRPr lang="en-HK" altLang="zh-TW" sz="2400" dirty="0"/>
          </a:p>
          <a:p>
            <a:pPr lvl="1"/>
            <a:r>
              <a:rPr lang="en-US" altLang="zh-TW" dirty="0">
                <a:solidFill>
                  <a:srgbClr val="0000FF"/>
                </a:solidFill>
              </a:rPr>
              <a:t>Adjusted futures price movement</a:t>
            </a:r>
            <a:r>
              <a:rPr lang="en-US" altLang="zh-TW" dirty="0"/>
              <a:t>: Combine different month’s futures price movement</a:t>
            </a:r>
            <a:endParaRPr lang="en-HK" altLang="zh-TW" dirty="0"/>
          </a:p>
          <a:p>
            <a:pPr lvl="1"/>
            <a:endParaRPr lang="en-HK" altLang="zh-TW" sz="2400" dirty="0"/>
          </a:p>
          <a:p>
            <a:pPr lvl="1"/>
            <a:endParaRPr lang="en-HK" altLang="zh-TW" sz="2400" dirty="0"/>
          </a:p>
          <a:p>
            <a:pPr lvl="1"/>
            <a:endParaRPr lang="en-US" altLang="zh-TW" dirty="0">
              <a:solidFill>
                <a:srgbClr val="0000FF"/>
              </a:solidFill>
            </a:endParaRPr>
          </a:p>
          <a:p>
            <a:pPr lvl="1"/>
            <a:r>
              <a:rPr lang="en-US" altLang="zh-TW" dirty="0">
                <a:solidFill>
                  <a:srgbClr val="0000FF"/>
                </a:solidFill>
              </a:rPr>
              <a:t>Price reflection time</a:t>
            </a:r>
            <a:r>
              <a:rPr lang="en-US" altLang="zh-TW" dirty="0"/>
              <a:t>:</a:t>
            </a:r>
            <a:r>
              <a:rPr lang="zh-TW" altLang="en-US" dirty="0"/>
              <a:t> </a:t>
            </a:r>
            <a:r>
              <a:rPr lang="en-US" altLang="zh-TW" dirty="0"/>
              <a:t>The trace back time on Bitcoins Futures historical price</a:t>
            </a:r>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Financial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18</a:t>
            </a:fld>
            <a:endParaRPr lang="en-US" altLang="zh-TW" dirty="0"/>
          </a:p>
        </p:txBody>
      </p:sp>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id="{0A0A53F2-556A-0F4D-AD50-0CB1011C4683}"/>
                  </a:ext>
                </a:extLst>
              </p:cNvPr>
              <p:cNvSpPr/>
              <p:nvPr/>
            </p:nvSpPr>
            <p:spPr>
              <a:xfrm>
                <a:off x="1011726" y="2787018"/>
                <a:ext cx="7669151" cy="964046"/>
              </a:xfrm>
              <a:prstGeom prst="rect">
                <a:avLst/>
              </a:prstGeom>
            </p:spPr>
            <p:txBody>
              <a:bodyPr wrap="square">
                <a:spAutoFit/>
              </a:bodyPr>
              <a:lstStyle/>
              <a:p>
                <a14:m>
                  <m:oMath xmlns:m="http://schemas.openxmlformats.org/officeDocument/2006/math">
                    <m:sSub>
                      <m:sSubPr>
                        <m:ctrlPr>
                          <a:rPr lang="en-HK" sz="1600" i="1" smtClean="0">
                            <a:latin typeface="Cambria Math" panose="02040503050406030204" pitchFamily="18" charset="0"/>
                          </a:rPr>
                        </m:ctrlPr>
                      </m:sSubPr>
                      <m:e>
                        <m:r>
                          <a:rPr lang="en-HK" sz="1600" i="1">
                            <a:latin typeface="Cambria Math" panose="02040503050406030204" pitchFamily="18" charset="0"/>
                          </a:rPr>
                          <m:t>𝐴𝑑𝑗𝑢𝑠𝑡𝑒𝑑</m:t>
                        </m:r>
                        <m:r>
                          <a:rPr lang="en-HK" sz="1600" i="1">
                            <a:latin typeface="Cambria Math" panose="02040503050406030204" pitchFamily="18" charset="0"/>
                          </a:rPr>
                          <m:t>_</m:t>
                        </m:r>
                        <m:r>
                          <a:rPr lang="en-HK" sz="1600" i="1">
                            <a:latin typeface="Cambria Math" panose="02040503050406030204" pitchFamily="18" charset="0"/>
                          </a:rPr>
                          <m:t>𝑓𝑢𝑡𝑢𝑟𝑒𝑠</m:t>
                        </m:r>
                        <m:r>
                          <a:rPr lang="en-HK" sz="1600" i="1">
                            <a:latin typeface="Cambria Math" panose="02040503050406030204" pitchFamily="18" charset="0"/>
                          </a:rPr>
                          <m:t>_</m:t>
                        </m:r>
                        <m:r>
                          <a:rPr lang="en-HK" sz="1600" i="1">
                            <a:latin typeface="Cambria Math" panose="02040503050406030204" pitchFamily="18" charset="0"/>
                          </a:rPr>
                          <m:t>𝑝𝑟𝑖𝑐𝑒</m:t>
                        </m:r>
                        <m:r>
                          <a:rPr lang="en-HK" sz="1600" i="1">
                            <a:latin typeface="Cambria Math" panose="02040503050406030204" pitchFamily="18" charset="0"/>
                          </a:rPr>
                          <m:t>_</m:t>
                        </m:r>
                        <m:r>
                          <a:rPr lang="en-HK" sz="1600" i="1">
                            <a:latin typeface="Cambria Math" panose="02040503050406030204" pitchFamily="18" charset="0"/>
                          </a:rPr>
                          <m:t>𝑚𝑜𝑣𝑒𝑚𝑒𝑛𝑡</m:t>
                        </m:r>
                      </m:e>
                      <m:sub>
                        <m:r>
                          <a:rPr lang="en-HK" sz="1600" i="1">
                            <a:latin typeface="Cambria Math" panose="02040503050406030204" pitchFamily="18" charset="0"/>
                          </a:rPr>
                          <m:t>𝑖</m:t>
                        </m:r>
                      </m:sub>
                    </m:sSub>
                    <m:r>
                      <a:rPr lang="en-HK" sz="1600" i="1">
                        <a:latin typeface="Cambria Math" panose="02040503050406030204" pitchFamily="18" charset="0"/>
                      </a:rPr>
                      <m:t>=</m:t>
                    </m:r>
                    <m:sSub>
                      <m:sSubPr>
                        <m:ctrlPr>
                          <a:rPr lang="en-HK" sz="1600" i="1">
                            <a:latin typeface="Cambria Math" panose="02040503050406030204" pitchFamily="18" charset="0"/>
                          </a:rPr>
                        </m:ctrlPr>
                      </m:sSubPr>
                      <m:e>
                        <m:r>
                          <a:rPr lang="en-HK" sz="1600" i="1">
                            <a:latin typeface="Cambria Math" panose="02040503050406030204" pitchFamily="18" charset="0"/>
                          </a:rPr>
                          <m:t>𝑠h𝑜𝑟𝑡</m:t>
                        </m:r>
                        <m:r>
                          <a:rPr lang="en-HK" sz="1600" i="1">
                            <a:latin typeface="Cambria Math" panose="02040503050406030204" pitchFamily="18" charset="0"/>
                          </a:rPr>
                          <m:t>_</m:t>
                        </m:r>
                        <m:r>
                          <a:rPr lang="en-HK" sz="1600" i="1">
                            <a:latin typeface="Cambria Math" panose="02040503050406030204" pitchFamily="18" charset="0"/>
                          </a:rPr>
                          <m:t>𝑡𝑒𝑟𝑚</m:t>
                        </m:r>
                        <m:r>
                          <a:rPr lang="en-HK" sz="1600" i="1">
                            <a:latin typeface="Cambria Math" panose="02040503050406030204" pitchFamily="18" charset="0"/>
                          </a:rPr>
                          <m:t>_</m:t>
                        </m:r>
                        <m:r>
                          <a:rPr lang="en-HK" sz="1600" i="1">
                            <a:latin typeface="Cambria Math" panose="02040503050406030204" pitchFamily="18" charset="0"/>
                          </a:rPr>
                          <m:t>𝑓𝑢𝑡𝑢𝑟𝑒𝑠</m:t>
                        </m:r>
                        <m:r>
                          <a:rPr lang="en-HK" sz="1600" i="1">
                            <a:latin typeface="Cambria Math" panose="02040503050406030204" pitchFamily="18" charset="0"/>
                          </a:rPr>
                          <m:t>_</m:t>
                        </m:r>
                        <m:r>
                          <a:rPr lang="en-HK" sz="1600" i="1">
                            <a:latin typeface="Cambria Math" panose="02040503050406030204" pitchFamily="18" charset="0"/>
                          </a:rPr>
                          <m:t>𝑚𝑜𝑣𝑒𝑚𝑒𝑛𝑡</m:t>
                        </m:r>
                      </m:e>
                      <m:sub>
                        <m:r>
                          <a:rPr lang="en-HK" sz="1600" i="1">
                            <a:latin typeface="Cambria Math" panose="02040503050406030204" pitchFamily="18" charset="0"/>
                          </a:rPr>
                          <m:t>𝑖</m:t>
                        </m:r>
                      </m:sub>
                    </m:sSub>
                    <m:r>
                      <a:rPr lang="en-HK" sz="1600" i="1">
                        <a:latin typeface="Cambria Math" panose="02040503050406030204" pitchFamily="18" charset="0"/>
                      </a:rPr>
                      <m:t>+(</m:t>
                    </m:r>
                    <m:sSub>
                      <m:sSubPr>
                        <m:ctrlPr>
                          <a:rPr lang="en-HK" sz="1600" i="1">
                            <a:latin typeface="Cambria Math" panose="02040503050406030204" pitchFamily="18" charset="0"/>
                          </a:rPr>
                        </m:ctrlPr>
                      </m:sSubPr>
                      <m:e>
                        <m:r>
                          <a:rPr lang="en-HK" sz="1600" i="1">
                            <a:latin typeface="Cambria Math" panose="02040503050406030204" pitchFamily="18" charset="0"/>
                          </a:rPr>
                          <m:t>𝐿𝑜𝑛𝑔</m:t>
                        </m:r>
                        <m:r>
                          <a:rPr lang="en-HK" sz="1600" i="1">
                            <a:latin typeface="Cambria Math" panose="02040503050406030204" pitchFamily="18" charset="0"/>
                          </a:rPr>
                          <m:t>_</m:t>
                        </m:r>
                        <m:r>
                          <a:rPr lang="en-HK" sz="1600" i="1">
                            <a:latin typeface="Cambria Math" panose="02040503050406030204" pitchFamily="18" charset="0"/>
                          </a:rPr>
                          <m:t>𝑡𝑒𝑟𝑚</m:t>
                        </m:r>
                        <m:r>
                          <a:rPr lang="en-HK" sz="1600" i="1">
                            <a:latin typeface="Cambria Math" panose="02040503050406030204" pitchFamily="18" charset="0"/>
                          </a:rPr>
                          <m:t>_</m:t>
                        </m:r>
                        <m:r>
                          <a:rPr lang="en-HK" sz="1600" i="1">
                            <a:latin typeface="Cambria Math" panose="02040503050406030204" pitchFamily="18" charset="0"/>
                          </a:rPr>
                          <m:t>𝑓𝑢𝑡𝑢𝑟𝑒𝑠</m:t>
                        </m:r>
                        <m:r>
                          <a:rPr lang="en-HK" sz="1600" i="1">
                            <a:latin typeface="Cambria Math" panose="02040503050406030204" pitchFamily="18" charset="0"/>
                          </a:rPr>
                          <m:t>_</m:t>
                        </m:r>
                        <m:r>
                          <a:rPr lang="en-HK" sz="1600" i="1">
                            <a:latin typeface="Cambria Math" panose="02040503050406030204" pitchFamily="18" charset="0"/>
                          </a:rPr>
                          <m:t>𝑚𝑜𝑣𝑒𝑚𝑒𝑛𝑡</m:t>
                        </m:r>
                      </m:e>
                      <m:sub>
                        <m:r>
                          <a:rPr lang="en-HK" sz="1600" i="1">
                            <a:latin typeface="Cambria Math" panose="02040503050406030204" pitchFamily="18" charset="0"/>
                          </a:rPr>
                          <m:t>𝑖</m:t>
                        </m:r>
                        <m:r>
                          <a:rPr lang="en-HK" sz="1600" i="1">
                            <a:latin typeface="Cambria Math" panose="02040503050406030204" pitchFamily="18" charset="0"/>
                          </a:rPr>
                          <m:t>,</m:t>
                        </m:r>
                        <m:r>
                          <a:rPr lang="en-HK" sz="1600" i="1">
                            <a:latin typeface="Cambria Math" panose="02040503050406030204" pitchFamily="18" charset="0"/>
                          </a:rPr>
                          <m:t>𝑗</m:t>
                        </m:r>
                      </m:sub>
                    </m:sSub>
                    <m:r>
                      <a:rPr lang="en-HK" sz="1600" i="1">
                        <a:latin typeface="Cambria Math" panose="02040503050406030204" pitchFamily="18" charset="0"/>
                      </a:rPr>
                      <m:t>×</m:t>
                    </m:r>
                    <m:sSub>
                      <m:sSubPr>
                        <m:ctrlPr>
                          <a:rPr lang="en-HK" sz="1600" i="1">
                            <a:latin typeface="Cambria Math" panose="02040503050406030204" pitchFamily="18" charset="0"/>
                          </a:rPr>
                        </m:ctrlPr>
                      </m:sSubPr>
                      <m:e>
                        <m:r>
                          <a:rPr lang="en-HK" sz="1600" i="1">
                            <a:latin typeface="Cambria Math" panose="02040503050406030204" pitchFamily="18" charset="0"/>
                          </a:rPr>
                          <m:t>𝐷𝑖𝑠𝑐𝑜𝑢𝑛𝑡</m:t>
                        </m:r>
                        <m:r>
                          <a:rPr lang="en-HK" sz="1600" i="1">
                            <a:latin typeface="Cambria Math" panose="02040503050406030204" pitchFamily="18" charset="0"/>
                          </a:rPr>
                          <m:t>_</m:t>
                        </m:r>
                        <m:r>
                          <a:rPr lang="en-HK" sz="1600" i="1">
                            <a:latin typeface="Cambria Math" panose="02040503050406030204" pitchFamily="18" charset="0"/>
                          </a:rPr>
                          <m:t>𝑟𝑎𝑡𝑒</m:t>
                        </m:r>
                      </m:e>
                      <m:sub>
                        <m:r>
                          <a:rPr lang="en-HK" sz="1600" i="1">
                            <a:latin typeface="Cambria Math" panose="02040503050406030204" pitchFamily="18" charset="0"/>
                          </a:rPr>
                          <m:t>𝑖</m:t>
                        </m:r>
                        <m:r>
                          <a:rPr lang="en-HK" sz="1600" i="1">
                            <a:latin typeface="Cambria Math" panose="02040503050406030204" pitchFamily="18" charset="0"/>
                          </a:rPr>
                          <m:t>, </m:t>
                        </m:r>
                        <m:r>
                          <a:rPr lang="en-HK" sz="1600" i="1">
                            <a:latin typeface="Cambria Math" panose="02040503050406030204" pitchFamily="18" charset="0"/>
                          </a:rPr>
                          <m:t>𝑗</m:t>
                        </m:r>
                      </m:sub>
                    </m:sSub>
                    <m:r>
                      <a:rPr lang="en-HK" sz="1600" i="1">
                        <a:latin typeface="Cambria Math" panose="02040503050406030204" pitchFamily="18" charset="0"/>
                      </a:rPr>
                      <m:t>)</m:t>
                    </m:r>
                  </m:oMath>
                </a14:m>
                <a:r>
                  <a:rPr lang="en-HK" sz="1600" dirty="0"/>
                  <a:t> </a:t>
                </a:r>
              </a:p>
              <a:p>
                <a:endParaRPr lang="en-HK" sz="1200" i="1" dirty="0"/>
              </a:p>
              <a:p>
                <a14:m>
                  <m:oMath xmlns:m="http://schemas.openxmlformats.org/officeDocument/2006/math">
                    <m:r>
                      <a:rPr lang="en-HK" sz="1200" i="1">
                        <a:latin typeface="Cambria Math" panose="02040503050406030204" pitchFamily="18" charset="0"/>
                      </a:rPr>
                      <m:t>𝑊h𝑒𝑟𝑒</m:t>
                    </m:r>
                    <m:r>
                      <a:rPr lang="en-HK" sz="1200" i="1">
                        <a:latin typeface="Cambria Math" panose="02040503050406030204" pitchFamily="18" charset="0"/>
                      </a:rPr>
                      <m:t> </m:t>
                    </m:r>
                    <m:r>
                      <a:rPr lang="en-HK" sz="1200" i="1">
                        <a:latin typeface="Cambria Math" panose="02040503050406030204" pitchFamily="18" charset="0"/>
                      </a:rPr>
                      <m:t>𝑖</m:t>
                    </m:r>
                    <m:r>
                      <a:rPr lang="en-HK" sz="1200" i="1">
                        <a:latin typeface="Cambria Math" panose="02040503050406030204" pitchFamily="18" charset="0"/>
                      </a:rPr>
                      <m:t> </m:t>
                    </m:r>
                    <m:r>
                      <a:rPr lang="en-HK" sz="1200" i="1">
                        <a:latin typeface="Cambria Math" panose="02040503050406030204" pitchFamily="18" charset="0"/>
                      </a:rPr>
                      <m:t>𝑖𝑠</m:t>
                    </m:r>
                    <m:r>
                      <a:rPr lang="en-HK" sz="1200" i="1">
                        <a:latin typeface="Cambria Math" panose="02040503050406030204" pitchFamily="18" charset="0"/>
                      </a:rPr>
                      <m:t> </m:t>
                    </m:r>
                    <m:r>
                      <a:rPr lang="en-HK" sz="1200" i="1">
                        <a:latin typeface="Cambria Math" panose="02040503050406030204" pitchFamily="18" charset="0"/>
                      </a:rPr>
                      <m:t>𝑡h𝑒</m:t>
                    </m:r>
                    <m:r>
                      <a:rPr lang="en-HK" sz="1200" i="1">
                        <a:latin typeface="Cambria Math" panose="02040503050406030204" pitchFamily="18" charset="0"/>
                      </a:rPr>
                      <m:t> </m:t>
                    </m:r>
                    <m:r>
                      <a:rPr lang="en-HK" sz="1200" i="1">
                        <a:latin typeface="Cambria Math" panose="02040503050406030204" pitchFamily="18" charset="0"/>
                      </a:rPr>
                      <m:t>𝑚𝑜𝑣𝑒𝑚𝑒𝑛𝑡</m:t>
                    </m:r>
                    <m:r>
                      <a:rPr lang="en-HK" sz="1200" i="1">
                        <a:latin typeface="Cambria Math" panose="02040503050406030204" pitchFamily="18" charset="0"/>
                      </a:rPr>
                      <m:t> </m:t>
                    </m:r>
                    <m:r>
                      <a:rPr lang="en-HK" sz="1200" i="1">
                        <a:latin typeface="Cambria Math" panose="02040503050406030204" pitchFamily="18" charset="0"/>
                      </a:rPr>
                      <m:t>𝑎𝑡</m:t>
                    </m:r>
                    <m:r>
                      <a:rPr lang="en-HK" sz="1200" i="1">
                        <a:latin typeface="Cambria Math" panose="02040503050406030204" pitchFamily="18" charset="0"/>
                      </a:rPr>
                      <m:t> </m:t>
                    </m:r>
                    <m:r>
                      <a:rPr lang="en-HK" sz="1200" i="1">
                        <a:latin typeface="Cambria Math" panose="02040503050406030204" pitchFamily="18" charset="0"/>
                      </a:rPr>
                      <m:t>𝑡𝑖𝑚𝑒</m:t>
                    </m:r>
                    <m:r>
                      <a:rPr lang="en-HK" sz="1200" i="1">
                        <a:latin typeface="Cambria Math" panose="02040503050406030204" pitchFamily="18" charset="0"/>
                      </a:rPr>
                      <m:t> </m:t>
                    </m:r>
                    <m:r>
                      <a:rPr lang="en-HK" sz="1200" i="1">
                        <a:latin typeface="Cambria Math" panose="02040503050406030204" pitchFamily="18" charset="0"/>
                      </a:rPr>
                      <m:t>𝑖</m:t>
                    </m:r>
                    <m:r>
                      <a:rPr lang="en-HK" sz="1200" i="1">
                        <a:latin typeface="Cambria Math" panose="02040503050406030204" pitchFamily="18" charset="0"/>
                      </a:rPr>
                      <m:t>, </m:t>
                    </m:r>
                    <m:r>
                      <a:rPr lang="en-HK" sz="1200" i="1">
                        <a:latin typeface="Cambria Math" panose="02040503050406030204" pitchFamily="18" charset="0"/>
                      </a:rPr>
                      <m:t>𝑗</m:t>
                    </m:r>
                    <m:r>
                      <a:rPr lang="en-HK" sz="1200" i="1">
                        <a:latin typeface="Cambria Math" panose="02040503050406030204" pitchFamily="18" charset="0"/>
                      </a:rPr>
                      <m:t> </m:t>
                    </m:r>
                    <m:r>
                      <a:rPr lang="en-HK" sz="1200" i="1">
                        <a:latin typeface="Cambria Math" panose="02040503050406030204" pitchFamily="18" charset="0"/>
                      </a:rPr>
                      <m:t>𝑖𝑠</m:t>
                    </m:r>
                    <m:r>
                      <a:rPr lang="en-HK" sz="1200" i="1">
                        <a:latin typeface="Cambria Math" panose="02040503050406030204" pitchFamily="18" charset="0"/>
                      </a:rPr>
                      <m:t> </m:t>
                    </m:r>
                    <m:r>
                      <a:rPr lang="en-HK" sz="1200" i="1">
                        <a:latin typeface="Cambria Math" panose="02040503050406030204" pitchFamily="18" charset="0"/>
                      </a:rPr>
                      <m:t>𝑡h𝑒</m:t>
                    </m:r>
                    <m:r>
                      <a:rPr lang="en-HK" sz="1200" i="1">
                        <a:latin typeface="Cambria Math" panose="02040503050406030204" pitchFamily="18" charset="0"/>
                      </a:rPr>
                      <m:t> </m:t>
                    </m:r>
                    <m:r>
                      <a:rPr lang="en-HK" sz="1200" i="1">
                        <a:latin typeface="Cambria Math" panose="02040503050406030204" pitchFamily="18" charset="0"/>
                      </a:rPr>
                      <m:t>𝑓𝑢𝑡𝑢𝑟𝑒𝑠</m:t>
                    </m:r>
                    <m:r>
                      <a:rPr lang="en-HK" sz="1200" i="1">
                        <a:latin typeface="Cambria Math" panose="02040503050406030204" pitchFamily="18" charset="0"/>
                      </a:rPr>
                      <m:t> </m:t>
                    </m:r>
                    <m:r>
                      <a:rPr lang="en-HK" sz="1200" i="1">
                        <a:latin typeface="Cambria Math" panose="02040503050406030204" pitchFamily="18" charset="0"/>
                      </a:rPr>
                      <m:t>𝑐𝑜𝑛𝑡𝑟𝑎𝑐𝑡</m:t>
                    </m:r>
                    <m:r>
                      <a:rPr lang="en-HK" sz="1200" i="1">
                        <a:latin typeface="Cambria Math" panose="02040503050406030204" pitchFamily="18" charset="0"/>
                      </a:rPr>
                      <m:t> </m:t>
                    </m:r>
                    <m:r>
                      <a:rPr lang="en-HK" sz="1200" i="1">
                        <a:latin typeface="Cambria Math" panose="02040503050406030204" pitchFamily="18" charset="0"/>
                      </a:rPr>
                      <m:t>𝑜𝑓</m:t>
                    </m:r>
                    <m:r>
                      <a:rPr lang="en-HK" sz="1200" i="1">
                        <a:latin typeface="Cambria Math" panose="02040503050406030204" pitchFamily="18" charset="0"/>
                      </a:rPr>
                      <m:t> </m:t>
                    </m:r>
                    <m:r>
                      <a:rPr lang="en-HK" sz="1200" i="1">
                        <a:latin typeface="Cambria Math" panose="02040503050406030204" pitchFamily="18" charset="0"/>
                      </a:rPr>
                      <m:t>𝑑𝑖𝑓𝑓𝑒𝑟𝑒𝑛𝑡</m:t>
                    </m:r>
                    <m:r>
                      <a:rPr lang="en-HK" sz="1200" i="1">
                        <a:latin typeface="Cambria Math" panose="02040503050406030204" pitchFamily="18" charset="0"/>
                      </a:rPr>
                      <m:t> </m:t>
                    </m:r>
                    <m:r>
                      <a:rPr lang="en-HK" sz="1200" i="1">
                        <a:latin typeface="Cambria Math" panose="02040503050406030204" pitchFamily="18" charset="0"/>
                      </a:rPr>
                      <m:t>𝑚𝑜𝑛𝑡h𝑠</m:t>
                    </m:r>
                    <m:r>
                      <a:rPr lang="en-HK" sz="1200" i="1">
                        <a:latin typeface="Cambria Math" panose="02040503050406030204" pitchFamily="18" charset="0"/>
                      </a:rPr>
                      <m:t> </m:t>
                    </m:r>
                    <m:r>
                      <a:rPr lang="en-HK" sz="1200" i="1">
                        <a:latin typeface="Cambria Math" panose="02040503050406030204" pitchFamily="18" charset="0"/>
                      </a:rPr>
                      <m:t>𝑗</m:t>
                    </m:r>
                  </m:oMath>
                </a14:m>
                <a:r>
                  <a:rPr lang="en-HK" sz="1050" dirty="0">
                    <a:effectLst/>
                  </a:rPr>
                  <a:t> </a:t>
                </a:r>
                <a:endParaRPr lang="zh-TW" altLang="en-US" sz="1400" dirty="0"/>
              </a:p>
            </p:txBody>
          </p:sp>
        </mc:Choice>
        <mc:Fallback xmlns="">
          <p:sp>
            <p:nvSpPr>
              <p:cNvPr id="12" name="矩形 11">
                <a:extLst>
                  <a:ext uri="{FF2B5EF4-FFF2-40B4-BE49-F238E27FC236}">
                    <a16:creationId xmlns:a16="http://schemas.microsoft.com/office/drawing/2014/main" id="{0A0A53F2-556A-0F4D-AD50-0CB1011C4683}"/>
                  </a:ext>
                </a:extLst>
              </p:cNvPr>
              <p:cNvSpPr>
                <a:spLocks noRot="1" noChangeAspect="1" noMove="1" noResize="1" noEditPoints="1" noAdjustHandles="1" noChangeArrowheads="1" noChangeShapeType="1" noTextEdit="1"/>
              </p:cNvSpPr>
              <p:nvPr/>
            </p:nvSpPr>
            <p:spPr>
              <a:xfrm>
                <a:off x="1011726" y="2787018"/>
                <a:ext cx="7669151" cy="964046"/>
              </a:xfrm>
              <a:prstGeom prst="rect">
                <a:avLst/>
              </a:prstGeom>
              <a:blipFill>
                <a:blip r:embed="rId3"/>
                <a:stretch>
                  <a:fillRect l="-79" b="-1899"/>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9BA7AF51-DA59-CE4F-AB9E-12809A495142}"/>
                  </a:ext>
                </a:extLst>
              </p:cNvPr>
              <p:cNvSpPr/>
              <p:nvPr/>
            </p:nvSpPr>
            <p:spPr>
              <a:xfrm>
                <a:off x="863289" y="5326638"/>
                <a:ext cx="7966027"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HK" sz="1600" i="1">
                              <a:latin typeface="Cambria Math" panose="02040503050406030204" pitchFamily="18" charset="0"/>
                            </a:rPr>
                          </m:ctrlPr>
                        </m:sSubPr>
                        <m:e>
                          <m:r>
                            <a:rPr lang="en-HK" sz="1600" i="1">
                              <a:latin typeface="Cambria Math" panose="02040503050406030204" pitchFamily="18" charset="0"/>
                            </a:rPr>
                            <m:t>𝑃𝑟𝑖𝑐𝑒</m:t>
                          </m:r>
                          <m:r>
                            <a:rPr lang="en-HK" sz="1600" i="1">
                              <a:latin typeface="Cambria Math" panose="02040503050406030204" pitchFamily="18" charset="0"/>
                            </a:rPr>
                            <m:t>_</m:t>
                          </m:r>
                          <m:r>
                            <a:rPr lang="en-HK" sz="1600" i="1">
                              <a:latin typeface="Cambria Math" panose="02040503050406030204" pitchFamily="18" charset="0"/>
                            </a:rPr>
                            <m:t>𝑟𝑒𝑓𝑙𝑒𝑐𝑡𝑖𝑜𝑛</m:t>
                          </m:r>
                          <m:r>
                            <a:rPr lang="en-HK" sz="1600" i="1">
                              <a:latin typeface="Cambria Math" panose="02040503050406030204" pitchFamily="18" charset="0"/>
                            </a:rPr>
                            <m:t>_</m:t>
                          </m:r>
                          <m:r>
                            <a:rPr lang="en-HK" sz="1600" i="1">
                              <a:latin typeface="Cambria Math" panose="02040503050406030204" pitchFamily="18" charset="0"/>
                            </a:rPr>
                            <m:t>𝑡𝑖𝑚𝑒</m:t>
                          </m:r>
                        </m:e>
                        <m:sub>
                          <m:r>
                            <a:rPr lang="en-HK" sz="1600" i="1">
                              <a:latin typeface="Cambria Math" panose="02040503050406030204" pitchFamily="18" charset="0"/>
                            </a:rPr>
                            <m:t>𝑖</m:t>
                          </m:r>
                        </m:sub>
                      </m:sSub>
                      <m:r>
                        <a:rPr lang="en-HK" sz="1600" i="1">
                          <a:latin typeface="Cambria Math" panose="02040503050406030204" pitchFamily="18" charset="0"/>
                        </a:rPr>
                        <m:t>=</m:t>
                      </m:r>
                      <m:r>
                        <a:rPr lang="en-HK" sz="1600" i="1">
                          <a:latin typeface="Cambria Math" panose="02040503050406030204" pitchFamily="18" charset="0"/>
                        </a:rPr>
                        <m:t>𝑀𝑎𝑥</m:t>
                      </m:r>
                      <m:r>
                        <a:rPr lang="en-HK" sz="1600" i="1">
                          <a:latin typeface="Cambria Math" panose="02040503050406030204" pitchFamily="18" charset="0"/>
                        </a:rPr>
                        <m:t>(</m:t>
                      </m:r>
                      <m:r>
                        <a:rPr lang="en-HK" sz="1600" i="1">
                          <a:latin typeface="Cambria Math" panose="02040503050406030204" pitchFamily="18" charset="0"/>
                        </a:rPr>
                        <m:t>𝑃𝑟𝑒𝑑𝑖𝑐𝑡𝑎𝑏𝑖𝑙𝑖𝑡𝑦</m:t>
                      </m:r>
                      <m:r>
                        <a:rPr lang="en-HK" sz="1600" i="1">
                          <a:latin typeface="Cambria Math" panose="02040503050406030204" pitchFamily="18" charset="0"/>
                        </a:rPr>
                        <m:t> </m:t>
                      </m:r>
                      <m:r>
                        <a:rPr lang="en-HK" sz="1600" i="1">
                          <a:latin typeface="Cambria Math" panose="02040503050406030204" pitchFamily="18" charset="0"/>
                        </a:rPr>
                        <m:t>𝑏𝑦</m:t>
                      </m:r>
                      <m:r>
                        <a:rPr lang="en-HK" sz="1600" i="1">
                          <a:latin typeface="Cambria Math" panose="02040503050406030204" pitchFamily="18" charset="0"/>
                        </a:rPr>
                        <m:t> (</m:t>
                      </m:r>
                      <m:sSub>
                        <m:sSubPr>
                          <m:ctrlPr>
                            <a:rPr lang="en-HK" sz="1600" i="1">
                              <a:latin typeface="Cambria Math" panose="02040503050406030204" pitchFamily="18" charset="0"/>
                            </a:rPr>
                          </m:ctrlPr>
                        </m:sSubPr>
                        <m:e>
                          <m:r>
                            <a:rPr lang="en-HK" sz="1600" i="1">
                              <a:latin typeface="Cambria Math" panose="02040503050406030204" pitchFamily="18" charset="0"/>
                            </a:rPr>
                            <m:t>𝐹𝑢𝑡𝑢𝑟𝑒𝑠</m:t>
                          </m:r>
                          <m:r>
                            <a:rPr lang="en-HK" sz="1600" i="1">
                              <a:latin typeface="Cambria Math" panose="02040503050406030204" pitchFamily="18" charset="0"/>
                            </a:rPr>
                            <m:t>_</m:t>
                          </m:r>
                          <m:r>
                            <a:rPr lang="en-HK" sz="1600" i="1">
                              <a:latin typeface="Cambria Math" panose="02040503050406030204" pitchFamily="18" charset="0"/>
                            </a:rPr>
                            <m:t>𝑝𝑟𝑖𝑐𝑒</m:t>
                          </m:r>
                        </m:e>
                        <m:sub>
                          <m:r>
                            <a:rPr lang="en-HK" sz="1600" i="1">
                              <a:latin typeface="Cambria Math" panose="02040503050406030204" pitchFamily="18" charset="0"/>
                            </a:rPr>
                            <m:t>𝑏</m:t>
                          </m:r>
                        </m:sub>
                      </m:sSub>
                      <m:r>
                        <a:rPr lang="en-HK" sz="1600" i="1">
                          <a:latin typeface="Cambria Math" panose="02040503050406030204" pitchFamily="18" charset="0"/>
                        </a:rPr>
                        <m:t>−</m:t>
                      </m:r>
                      <m:sSub>
                        <m:sSubPr>
                          <m:ctrlPr>
                            <a:rPr lang="en-HK" sz="1600" i="1">
                              <a:latin typeface="Cambria Math" panose="02040503050406030204" pitchFamily="18" charset="0"/>
                            </a:rPr>
                          </m:ctrlPr>
                        </m:sSubPr>
                        <m:e>
                          <m:r>
                            <a:rPr lang="en-HK" sz="1600" i="1">
                              <a:latin typeface="Cambria Math" panose="02040503050406030204" pitchFamily="18" charset="0"/>
                            </a:rPr>
                            <m:t>𝐹𝑢𝑡𝑢𝑟𝑒𝑠</m:t>
                          </m:r>
                          <m:r>
                            <a:rPr lang="en-HK" sz="1600" i="1">
                              <a:latin typeface="Cambria Math" panose="02040503050406030204" pitchFamily="18" charset="0"/>
                            </a:rPr>
                            <m:t>_</m:t>
                          </m:r>
                          <m:r>
                            <a:rPr lang="en-HK" sz="1600" i="1">
                              <a:latin typeface="Cambria Math" panose="02040503050406030204" pitchFamily="18" charset="0"/>
                            </a:rPr>
                            <m:t>𝑝𝑟𝑖𝑐𝑒</m:t>
                          </m:r>
                        </m:e>
                        <m:sub>
                          <m:r>
                            <a:rPr lang="en-HK" sz="1600" i="1">
                              <a:latin typeface="Cambria Math" panose="02040503050406030204" pitchFamily="18" charset="0"/>
                            </a:rPr>
                            <m:t>𝑎</m:t>
                          </m:r>
                        </m:sub>
                      </m:sSub>
                      <m:r>
                        <a:rPr lang="en-HK" sz="1600" i="1">
                          <a:latin typeface="Cambria Math" panose="02040503050406030204" pitchFamily="18" charset="0"/>
                        </a:rPr>
                        <m:t>))</m:t>
                      </m:r>
                    </m:oMath>
                  </m:oMathPara>
                </a14:m>
                <a:endParaRPr lang="zh-TW" altLang="en-US" sz="1600" dirty="0"/>
              </a:p>
            </p:txBody>
          </p:sp>
        </mc:Choice>
        <mc:Fallback xmlns="">
          <p:sp>
            <p:nvSpPr>
              <p:cNvPr id="16" name="矩形 15">
                <a:extLst>
                  <a:ext uri="{FF2B5EF4-FFF2-40B4-BE49-F238E27FC236}">
                    <a16:creationId xmlns:a16="http://schemas.microsoft.com/office/drawing/2014/main" id="{9BA7AF51-DA59-CE4F-AB9E-12809A495142}"/>
                  </a:ext>
                </a:extLst>
              </p:cNvPr>
              <p:cNvSpPr>
                <a:spLocks noRot="1" noChangeAspect="1" noMove="1" noResize="1" noEditPoints="1" noAdjustHandles="1" noChangeArrowheads="1" noChangeShapeType="1" noTextEdit="1"/>
              </p:cNvSpPr>
              <p:nvPr/>
            </p:nvSpPr>
            <p:spPr>
              <a:xfrm>
                <a:off x="863289" y="5326638"/>
                <a:ext cx="7966027" cy="338554"/>
              </a:xfrm>
              <a:prstGeom prst="rect">
                <a:avLst/>
              </a:prstGeom>
              <a:blipFill>
                <a:blip r:embed="rId4"/>
                <a:stretch>
                  <a:fillRect b="-18519"/>
                </a:stretch>
              </a:blipFill>
            </p:spPr>
            <p:txBody>
              <a:bodyPr/>
              <a:lstStyle/>
              <a:p>
                <a:r>
                  <a:rPr lang="en-US">
                    <a:noFill/>
                  </a:rPr>
                  <a:t> </a:t>
                </a:r>
              </a:p>
            </p:txBody>
          </p:sp>
        </mc:Fallback>
      </mc:AlternateContent>
    </p:spTree>
    <p:extLst>
      <p:ext uri="{BB962C8B-B14F-4D97-AF65-F5344CB8AC3E}">
        <p14:creationId xmlns:p14="http://schemas.microsoft.com/office/powerpoint/2010/main" val="1928745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B51F92-1F16-6AA2-EB6A-48E8753C5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19</a:t>
            </a:fld>
            <a:endParaRPr lang="en-US" altLang="zh-TW" dirty="0"/>
          </a:p>
        </p:txBody>
      </p:sp>
      <p:sp>
        <p:nvSpPr>
          <p:cNvPr id="7" name="圓角矩形 6">
            <a:extLst>
              <a:ext uri="{FF2B5EF4-FFF2-40B4-BE49-F238E27FC236}">
                <a16:creationId xmlns:a16="http://schemas.microsoft.com/office/drawing/2014/main" id="{B897B178-D048-2540-BFB9-BE11A0A7ED21}"/>
              </a:ext>
            </a:extLst>
          </p:cNvPr>
          <p:cNvSpPr/>
          <p:nvPr/>
        </p:nvSpPr>
        <p:spPr>
          <a:xfrm>
            <a:off x="3347864" y="4221088"/>
            <a:ext cx="4248472" cy="936104"/>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79260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2" name="內容版面配置區 1"/>
          <p:cNvSpPr>
            <a:spLocks noGrp="1"/>
          </p:cNvSpPr>
          <p:nvPr>
            <p:ph idx="1"/>
          </p:nvPr>
        </p:nvSpPr>
        <p:spPr>
          <a:xfrm>
            <a:off x="107504" y="1196752"/>
            <a:ext cx="9036496" cy="4824413"/>
          </a:xfrm>
        </p:spPr>
        <p:txBody>
          <a:bodyPr/>
          <a:lstStyle/>
          <a:p>
            <a:r>
              <a:rPr lang="en-US" altLang="zh-TW" dirty="0"/>
              <a:t>October 2021, </a:t>
            </a:r>
            <a:r>
              <a:rPr lang="en-US" altLang="zh-TW" dirty="0">
                <a:solidFill>
                  <a:srgbClr val="0000FF"/>
                </a:solidFill>
              </a:rPr>
              <a:t>Bitcoin ETF </a:t>
            </a:r>
            <a:r>
              <a:rPr lang="en-US" altLang="zh-TW" dirty="0"/>
              <a:t>is being approved by the US Securities &amp; Exchange Commission</a:t>
            </a:r>
          </a:p>
          <a:p>
            <a:r>
              <a:rPr lang="en-US" altLang="zh-TW" sz="2800" dirty="0"/>
              <a:t>Investment popularity of cryptocurrency:</a:t>
            </a:r>
          </a:p>
          <a:p>
            <a:pPr lvl="1"/>
            <a:r>
              <a:rPr lang="en-US" altLang="zh-TW" dirty="0"/>
              <a:t>Investment in digital assets hits its </a:t>
            </a:r>
            <a:r>
              <a:rPr lang="en-US" altLang="zh-TW" dirty="0">
                <a:solidFill>
                  <a:srgbClr val="0000FF"/>
                </a:solidFill>
              </a:rPr>
              <a:t>historical high in </a:t>
            </a:r>
            <a:r>
              <a:rPr lang="en-US" altLang="zh-TW" dirty="0"/>
              <a:t>2021, with 16% of Americans saying they have ever invested in, traded or used cryptocurrency. </a:t>
            </a:r>
            <a:r>
              <a:rPr lang="en-US" altLang="zh-TW" sz="1600" dirty="0">
                <a:solidFill>
                  <a:prstClr val="white">
                    <a:lumMod val="65000"/>
                  </a:prstClr>
                </a:solidFill>
              </a:rPr>
              <a:t>(Pew Research Center, 2021)</a:t>
            </a:r>
          </a:p>
          <a:p>
            <a:pPr lvl="1"/>
            <a:r>
              <a:rPr lang="en-US" altLang="zh-TW" dirty="0"/>
              <a:t>The </a:t>
            </a:r>
            <a:r>
              <a:rPr lang="en-US" altLang="zh-TW" dirty="0">
                <a:solidFill>
                  <a:srgbClr val="0000FF"/>
                </a:solidFill>
              </a:rPr>
              <a:t>young</a:t>
            </a:r>
            <a:r>
              <a:rPr lang="en-US" altLang="zh-TW" dirty="0"/>
              <a:t> generation as 43% of U.S. males aged 18 to 29 have bought, invested or used cryptocurrency before. </a:t>
            </a:r>
            <a:r>
              <a:rPr lang="en-US" altLang="zh-TW" sz="1600" dirty="0">
                <a:solidFill>
                  <a:prstClr val="white">
                    <a:lumMod val="65000"/>
                  </a:prstClr>
                </a:solidFill>
              </a:rPr>
              <a:t>(</a:t>
            </a:r>
            <a:r>
              <a:rPr lang="en-US" altLang="zh-TW" sz="1600" dirty="0" err="1">
                <a:solidFill>
                  <a:prstClr val="white">
                    <a:lumMod val="65000"/>
                  </a:prstClr>
                </a:solidFill>
              </a:rPr>
              <a:t>Dellatto</a:t>
            </a:r>
            <a:r>
              <a:rPr lang="en-US" altLang="zh-TW" sz="1600" dirty="0">
                <a:solidFill>
                  <a:prstClr val="white">
                    <a:lumMod val="65000"/>
                  </a:prstClr>
                </a:solidFill>
              </a:rPr>
              <a:t>, 2021)</a:t>
            </a:r>
          </a:p>
          <a:p>
            <a:pPr lvl="1"/>
            <a:r>
              <a:rPr lang="en-HK" dirty="0"/>
              <a:t>Investment bank JPMorgan written in an October report that </a:t>
            </a:r>
            <a:r>
              <a:rPr lang="en-HK" dirty="0">
                <a:solidFill>
                  <a:srgbClr val="0000FF"/>
                </a:solidFill>
              </a:rPr>
              <a:t>institutional investors </a:t>
            </a:r>
            <a:r>
              <a:rPr lang="en-HK" dirty="0"/>
              <a:t>appear to be returning to Bitcoin, seeing it as a better inflation hedge than gold.</a:t>
            </a:r>
            <a:r>
              <a:rPr lang="en-HK" sz="1600" dirty="0"/>
              <a:t> </a:t>
            </a:r>
            <a:r>
              <a:rPr lang="en-US" altLang="zh-TW" sz="1600" dirty="0">
                <a:solidFill>
                  <a:prstClr val="white">
                    <a:lumMod val="65000"/>
                  </a:prstClr>
                </a:solidFill>
              </a:rPr>
              <a:t>(Shevlin, 2021)</a:t>
            </a:r>
          </a:p>
          <a:p>
            <a:pPr lvl="1"/>
            <a:endParaRPr lang="en-US" altLang="zh-TW" sz="1600" dirty="0">
              <a:solidFill>
                <a:prstClr val="white">
                  <a:lumMod val="65000"/>
                </a:prstClr>
              </a:solidFill>
            </a:endParaRPr>
          </a:p>
          <a:p>
            <a:pPr lvl="1"/>
            <a:endParaRPr lang="en-US" altLang="zh-TW" dirty="0"/>
          </a:p>
        </p:txBody>
      </p:sp>
    </p:spTree>
    <p:extLst>
      <p:ext uri="{BB962C8B-B14F-4D97-AF65-F5344CB8AC3E}">
        <p14:creationId xmlns:p14="http://schemas.microsoft.com/office/powerpoint/2010/main" val="2448317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305303" cy="5116512"/>
          </a:xfrm>
        </p:spPr>
        <p:txBody>
          <a:bodyPr/>
          <a:lstStyle/>
          <a:p>
            <a:r>
              <a:rPr lang="en-US" altLang="zh-TW" dirty="0"/>
              <a:t>The Four Evaluation Types</a:t>
            </a:r>
          </a:p>
          <a:p>
            <a:pPr lvl="1"/>
            <a:r>
              <a:rPr lang="en-US" altLang="zh-TW" dirty="0"/>
              <a:t>Type 1 (KOL-focused)</a:t>
            </a:r>
          </a:p>
          <a:p>
            <a:pPr lvl="1"/>
            <a:r>
              <a:rPr lang="en-US" altLang="zh-TW" dirty="0"/>
              <a:t>Type 2 (News-focused)</a:t>
            </a:r>
          </a:p>
          <a:p>
            <a:pPr lvl="1"/>
            <a:endParaRPr lang="en-US" altLang="zh-TW" dirty="0"/>
          </a:p>
          <a:p>
            <a:endParaRPr lang="en-US" altLang="zh-TW" dirty="0"/>
          </a:p>
        </p:txBody>
      </p:sp>
      <p:sp>
        <p:nvSpPr>
          <p:cNvPr id="2" name="標題 1"/>
          <p:cNvSpPr>
            <a:spLocks noGrp="1"/>
          </p:cNvSpPr>
          <p:nvPr>
            <p:ph type="title"/>
          </p:nvPr>
        </p:nvSpPr>
        <p:spPr>
          <a:xfrm>
            <a:off x="0" y="-26988"/>
            <a:ext cx="9144000" cy="1143001"/>
          </a:xfrm>
        </p:spPr>
        <p:txBody>
          <a:bodyPr/>
          <a:lstStyle/>
          <a:p>
            <a:pPr lvl="1"/>
            <a:r>
              <a:rPr lang="en-US" altLang="zh-TW" sz="3200" b="1" dirty="0">
                <a:solidFill>
                  <a:srgbClr val="2907A5"/>
                </a:solidFill>
              </a:rPr>
              <a:t>Collective Financial Intelligence Module</a:t>
            </a:r>
            <a:endParaRPr lang="zh-TW" altLang="zh-TW" sz="32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p:graphicFrame>
        <p:nvGraphicFramePr>
          <p:cNvPr id="6" name="Table 5">
            <a:extLst>
              <a:ext uri="{FF2B5EF4-FFF2-40B4-BE49-F238E27FC236}">
                <a16:creationId xmlns:a16="http://schemas.microsoft.com/office/drawing/2014/main" id="{4AADCC09-8A25-1756-528C-EFB5A2DE282D}"/>
              </a:ext>
            </a:extLst>
          </p:cNvPr>
          <p:cNvGraphicFramePr>
            <a:graphicFrameLocks noGrp="1"/>
          </p:cNvGraphicFramePr>
          <p:nvPr>
            <p:extLst>
              <p:ext uri="{D42A27DB-BD31-4B8C-83A1-F6EECF244321}">
                <p14:modId xmlns:p14="http://schemas.microsoft.com/office/powerpoint/2010/main" val="877960408"/>
              </p:ext>
            </p:extLst>
          </p:nvPr>
        </p:nvGraphicFramePr>
        <p:xfrm>
          <a:off x="551458" y="2492896"/>
          <a:ext cx="8116942" cy="3816423"/>
        </p:xfrm>
        <a:graphic>
          <a:graphicData uri="http://schemas.openxmlformats.org/drawingml/2006/table">
            <a:tbl>
              <a:tblPr firstRow="1" firstCol="1" bandRow="1">
                <a:tableStyleId>{5C22544A-7EE6-4342-B048-85BDC9FD1C3A}</a:tableStyleId>
              </a:tblPr>
              <a:tblGrid>
                <a:gridCol w="1329866">
                  <a:extLst>
                    <a:ext uri="{9D8B030D-6E8A-4147-A177-3AD203B41FA5}">
                      <a16:colId xmlns:a16="http://schemas.microsoft.com/office/drawing/2014/main" val="3476705029"/>
                    </a:ext>
                  </a:extLst>
                </a:gridCol>
                <a:gridCol w="1338800">
                  <a:extLst>
                    <a:ext uri="{9D8B030D-6E8A-4147-A177-3AD203B41FA5}">
                      <a16:colId xmlns:a16="http://schemas.microsoft.com/office/drawing/2014/main" val="3461260474"/>
                    </a:ext>
                  </a:extLst>
                </a:gridCol>
                <a:gridCol w="1354437">
                  <a:extLst>
                    <a:ext uri="{9D8B030D-6E8A-4147-A177-3AD203B41FA5}">
                      <a16:colId xmlns:a16="http://schemas.microsoft.com/office/drawing/2014/main" val="219970790"/>
                    </a:ext>
                  </a:extLst>
                </a:gridCol>
                <a:gridCol w="1374541">
                  <a:extLst>
                    <a:ext uri="{9D8B030D-6E8A-4147-A177-3AD203B41FA5}">
                      <a16:colId xmlns:a16="http://schemas.microsoft.com/office/drawing/2014/main" val="1701425860"/>
                    </a:ext>
                  </a:extLst>
                </a:gridCol>
                <a:gridCol w="1359649">
                  <a:extLst>
                    <a:ext uri="{9D8B030D-6E8A-4147-A177-3AD203B41FA5}">
                      <a16:colId xmlns:a16="http://schemas.microsoft.com/office/drawing/2014/main" val="3454092058"/>
                    </a:ext>
                  </a:extLst>
                </a:gridCol>
                <a:gridCol w="1359649">
                  <a:extLst>
                    <a:ext uri="{9D8B030D-6E8A-4147-A177-3AD203B41FA5}">
                      <a16:colId xmlns:a16="http://schemas.microsoft.com/office/drawing/2014/main" val="260112994"/>
                    </a:ext>
                  </a:extLst>
                </a:gridCol>
              </a:tblGrid>
              <a:tr h="426837">
                <a:tc>
                  <a:txBody>
                    <a:bodyPr/>
                    <a:lstStyle/>
                    <a:p>
                      <a:pPr algn="ctr"/>
                      <a:r>
                        <a:rPr lang="en-HK" sz="12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50" kern="100">
                          <a:effectLst/>
                        </a:rPr>
                        <a:t>Key Opinions Leaders Only</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50" kern="100" dirty="0">
                          <a:effectLst/>
                        </a:rPr>
                        <a:t>News Only</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50" kern="100" dirty="0">
                          <a:effectLst/>
                        </a:rPr>
                        <a:t>Bitcoin Futures Only</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50" kern="100">
                          <a:effectLst/>
                        </a:rPr>
                        <a:t>Random Investment</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rPr>
                        <a:t>Holds During The Period</a:t>
                      </a:r>
                    </a:p>
                  </a:txBody>
                  <a:tcPr marL="68580" marR="68580" marT="0" marB="0" anchor="ctr"/>
                </a:tc>
                <a:extLst>
                  <a:ext uri="{0D108BD9-81ED-4DB2-BD59-A6C34878D82A}">
                    <a16:rowId xmlns:a16="http://schemas.microsoft.com/office/drawing/2014/main" val="1020221247"/>
                  </a:ext>
                </a:extLst>
              </a:tr>
              <a:tr h="564931">
                <a:tc>
                  <a:txBody>
                    <a:bodyPr/>
                    <a:lstStyle/>
                    <a:p>
                      <a:pPr algn="ctr"/>
                      <a:r>
                        <a:rPr lang="en-HK" sz="1200" kern="100">
                          <a:effectLst/>
                        </a:rPr>
                        <a:t>Type 1</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dirty="0">
                          <a:effectLst/>
                        </a:rPr>
                        <a:t> </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7650272"/>
                  </a:ext>
                </a:extLst>
              </a:tr>
              <a:tr h="564931">
                <a:tc>
                  <a:txBody>
                    <a:bodyPr/>
                    <a:lstStyle/>
                    <a:p>
                      <a:pPr algn="ctr"/>
                      <a:r>
                        <a:rPr lang="en-HK" sz="1200" kern="100">
                          <a:effectLst/>
                        </a:rPr>
                        <a:t>Type 2</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1071107"/>
                  </a:ext>
                </a:extLst>
              </a:tr>
              <a:tr h="564931">
                <a:tc>
                  <a:txBody>
                    <a:bodyPr/>
                    <a:lstStyle/>
                    <a:p>
                      <a:pPr algn="ctr"/>
                      <a:r>
                        <a:rPr lang="en-HK" sz="1200" kern="100">
                          <a:effectLst/>
                        </a:rPr>
                        <a:t>Type 3</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dirty="0">
                          <a:effectLst/>
                        </a:rPr>
                        <a:t>•</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1371324"/>
                  </a:ext>
                </a:extLst>
              </a:tr>
              <a:tr h="564931">
                <a:tc>
                  <a:txBody>
                    <a:bodyPr/>
                    <a:lstStyle/>
                    <a:p>
                      <a:pPr algn="ctr"/>
                      <a:r>
                        <a:rPr lang="en-HK" sz="1200" kern="100">
                          <a:effectLst/>
                        </a:rPr>
                        <a:t>Type 4</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26381622"/>
                  </a:ext>
                </a:extLst>
              </a:tr>
              <a:tr h="564931">
                <a:tc>
                  <a:txBody>
                    <a:bodyPr/>
                    <a:lstStyle/>
                    <a:p>
                      <a:pPr algn="ctr"/>
                      <a:r>
                        <a:rPr lang="en-HK" sz="1050" kern="100" dirty="0">
                          <a:effectLst/>
                        </a:rPr>
                        <a:t>Control group</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dirty="0">
                          <a:effectLst/>
                        </a:rPr>
                        <a:t> </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a:effectLst/>
                        </a:rPr>
                        <a:t>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3000" kern="100" dirty="0">
                          <a:effectLst/>
                        </a:rPr>
                        <a:t>•</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2931052"/>
                  </a:ext>
                </a:extLst>
              </a:tr>
              <a:tr h="564931">
                <a:tc>
                  <a:txBody>
                    <a:bodyPr/>
                    <a:lstStyle/>
                    <a:p>
                      <a:pPr marL="0" algn="ctr" defTabSz="914400" rtl="0" eaLnBrk="1" latinLnBrk="0" hangingPunct="1"/>
                      <a:r>
                        <a:rPr lang="en-US" sz="1050" b="1" kern="100" dirty="0">
                          <a:solidFill>
                            <a:schemeClr val="lt1"/>
                          </a:solidFill>
                          <a:effectLst/>
                          <a:latin typeface="+mn-lt"/>
                          <a:ea typeface="+mn-ea"/>
                          <a:cs typeface="+mn-cs"/>
                        </a:rPr>
                        <a:t>Control group2</a:t>
                      </a:r>
                      <a:endParaRPr lang="en-HK" sz="1050" b="1" kern="100" dirty="0">
                        <a:solidFill>
                          <a:schemeClr val="lt1"/>
                        </a:solidFill>
                        <a:effectLst/>
                        <a:latin typeface="+mn-lt"/>
                        <a:ea typeface="+mn-ea"/>
                        <a:cs typeface="+mn-cs"/>
                      </a:endParaRPr>
                    </a:p>
                  </a:txBody>
                  <a:tcPr marL="68580" marR="68580" marT="0" marB="0" anchor="ctr"/>
                </a:tc>
                <a:tc>
                  <a:txBody>
                    <a:bodyPr/>
                    <a:lstStyle/>
                    <a:p>
                      <a:pPr algn="ct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HK" sz="3000" b="0" i="0" u="none" strike="noStrike" kern="100" cap="none" spc="0" normalizeH="0" baseline="0" noProof="0" dirty="0">
                          <a:ln>
                            <a:noFill/>
                          </a:ln>
                          <a:solidFill>
                            <a:prstClr val="black"/>
                          </a:solidFill>
                          <a:effectLst/>
                          <a:uLnTx/>
                          <a:uFillTx/>
                          <a:latin typeface="+mn-lt"/>
                          <a:ea typeface="+mn-ea"/>
                          <a:cs typeface="+mn-cs"/>
                        </a:rPr>
                        <a:t>•</a:t>
                      </a:r>
                      <a:endParaRPr kumimoji="0" lang="en-HK" sz="1200" b="0" i="0" u="none" strike="noStrike" kern="1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3850808"/>
                  </a:ext>
                </a:extLst>
              </a:tr>
            </a:tbl>
          </a:graphicData>
        </a:graphic>
      </p:graphicFrame>
      <p:sp>
        <p:nvSpPr>
          <p:cNvPr id="7" name="TextBox 6">
            <a:extLst>
              <a:ext uri="{FF2B5EF4-FFF2-40B4-BE49-F238E27FC236}">
                <a16:creationId xmlns:a16="http://schemas.microsoft.com/office/drawing/2014/main" id="{CE33939C-3375-C0AE-CDF4-F035878B28FA}"/>
              </a:ext>
            </a:extLst>
          </p:cNvPr>
          <p:cNvSpPr txBox="1"/>
          <p:nvPr/>
        </p:nvSpPr>
        <p:spPr>
          <a:xfrm>
            <a:off x="4571999" y="1350352"/>
            <a:ext cx="4067944" cy="1354217"/>
          </a:xfrm>
          <a:prstGeom prst="rect">
            <a:avLst/>
          </a:prstGeom>
          <a:noFill/>
        </p:spPr>
        <p:txBody>
          <a:bodyPr wrap="square" rtlCol="0">
            <a:spAutoFit/>
          </a:bodyPr>
          <a:lstStyle/>
          <a:p>
            <a:pPr marL="742950" lvl="1" indent="-285750">
              <a:spcBef>
                <a:spcPct val="20000"/>
              </a:spcBef>
              <a:buFontTx/>
              <a:buChar char="–"/>
            </a:pPr>
            <a:r>
              <a:rPr lang="en-US" altLang="zh-TW" sz="2000" kern="0" dirty="0">
                <a:solidFill>
                  <a:prstClr val="black"/>
                </a:solidFill>
                <a:latin typeface="Arial"/>
                <a:ea typeface="標楷體"/>
              </a:rPr>
              <a:t>Type 3 (Futures-focused)</a:t>
            </a:r>
          </a:p>
          <a:p>
            <a:pPr marL="742950" lvl="1" indent="-285750">
              <a:spcBef>
                <a:spcPct val="20000"/>
              </a:spcBef>
              <a:buFontTx/>
              <a:buChar char="–"/>
            </a:pPr>
            <a:r>
              <a:rPr lang="en-US" altLang="zh-TW" sz="2000" kern="0" dirty="0">
                <a:solidFill>
                  <a:prstClr val="black"/>
                </a:solidFill>
                <a:latin typeface="Arial"/>
                <a:ea typeface="標楷體"/>
              </a:rPr>
              <a:t>Type 4 (Collective Financial Intelligence)</a:t>
            </a:r>
          </a:p>
          <a:p>
            <a:endParaRPr lang="en-US" dirty="0"/>
          </a:p>
        </p:txBody>
      </p:sp>
    </p:spTree>
    <p:extLst>
      <p:ext uri="{BB962C8B-B14F-4D97-AF65-F5344CB8AC3E}">
        <p14:creationId xmlns:p14="http://schemas.microsoft.com/office/powerpoint/2010/main" val="2310204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5E1668-204F-DC34-2867-03A3D60AE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21</a:t>
            </a:fld>
            <a:endParaRPr lang="en-US" altLang="zh-TW" dirty="0"/>
          </a:p>
        </p:txBody>
      </p:sp>
      <p:sp>
        <p:nvSpPr>
          <p:cNvPr id="7" name="圓角矩形 6">
            <a:extLst>
              <a:ext uri="{FF2B5EF4-FFF2-40B4-BE49-F238E27FC236}">
                <a16:creationId xmlns:a16="http://schemas.microsoft.com/office/drawing/2014/main" id="{B897B178-D048-2540-BFB9-BE11A0A7ED21}"/>
              </a:ext>
            </a:extLst>
          </p:cNvPr>
          <p:cNvSpPr/>
          <p:nvPr/>
        </p:nvSpPr>
        <p:spPr>
          <a:xfrm>
            <a:off x="3347864" y="5229200"/>
            <a:ext cx="4248472" cy="86409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28877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305303" cy="5116512"/>
          </a:xfrm>
        </p:spPr>
        <p:txBody>
          <a:bodyPr/>
          <a:lstStyle/>
          <a:p>
            <a:r>
              <a:rPr lang="en-HK" dirty="0"/>
              <a:t>In this module, we perform the final processing to find the best investment return and achieve </a:t>
            </a:r>
            <a:r>
              <a:rPr lang="en-HK" dirty="0">
                <a:solidFill>
                  <a:srgbClr val="0000FF"/>
                </a:solidFill>
              </a:rPr>
              <a:t>the highest return with the low risk</a:t>
            </a:r>
            <a:r>
              <a:rPr lang="en-HK" dirty="0"/>
              <a:t>. </a:t>
            </a:r>
          </a:p>
          <a:p>
            <a:r>
              <a:rPr lang="en-HK" dirty="0"/>
              <a:t>We will examinate not only the most suitable risk level to be undertake, We will examinate all the possible combinations to find out </a:t>
            </a:r>
            <a:r>
              <a:rPr lang="en-HK" dirty="0">
                <a:solidFill>
                  <a:srgbClr val="0000FF"/>
                </a:solidFill>
              </a:rPr>
              <a:t>the best </a:t>
            </a:r>
            <a:r>
              <a:rPr lang="en-HK" dirty="0"/>
              <a:t>possible actual return for investors. </a:t>
            </a:r>
          </a:p>
        </p:txBody>
      </p:sp>
      <p:sp>
        <p:nvSpPr>
          <p:cNvPr id="2" name="標題 1"/>
          <p:cNvSpPr>
            <a:spLocks noGrp="1"/>
          </p:cNvSpPr>
          <p:nvPr>
            <p:ph type="title"/>
          </p:nvPr>
        </p:nvSpPr>
        <p:spPr>
          <a:xfrm>
            <a:off x="0" y="-26988"/>
            <a:ext cx="9144000" cy="1143001"/>
          </a:xfrm>
        </p:spPr>
        <p:txBody>
          <a:bodyPr/>
          <a:lstStyle/>
          <a:p>
            <a:pPr lvl="1"/>
            <a:r>
              <a:rPr lang="en-US" altLang="zh-TW" sz="3200" b="1" dirty="0">
                <a:solidFill>
                  <a:srgbClr val="2907A5"/>
                </a:solidFill>
              </a:rPr>
              <a:t>Portfolio Comparison Module</a:t>
            </a:r>
            <a:endParaRPr lang="zh-TW" altLang="zh-TW" sz="32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22</a:t>
            </a:fld>
            <a:endParaRPr lang="en-US" altLang="zh-TW" dirty="0"/>
          </a:p>
        </p:txBody>
      </p:sp>
    </p:spTree>
    <p:extLst>
      <p:ext uri="{BB962C8B-B14F-4D97-AF65-F5344CB8AC3E}">
        <p14:creationId xmlns:p14="http://schemas.microsoft.com/office/powerpoint/2010/main" val="904971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AD381E1-0227-A740-A4B4-B7D3F0E50FC2}"/>
              </a:ext>
            </a:extLst>
          </p:cNvPr>
          <p:cNvSpPr>
            <a:spLocks noGrp="1"/>
          </p:cNvSpPr>
          <p:nvPr>
            <p:ph type="title"/>
          </p:nvPr>
        </p:nvSpPr>
        <p:spPr>
          <a:xfrm>
            <a:off x="0" y="-26988"/>
            <a:ext cx="9144000" cy="1143001"/>
          </a:xfrm>
        </p:spPr>
        <p:txBody>
          <a:bodyPr/>
          <a:lstStyle/>
          <a:p>
            <a:r>
              <a:rPr lang="en-US" altLang="zh-TW" sz="3600" dirty="0"/>
              <a:t>Data Collection and Description</a:t>
            </a:r>
            <a:endParaRPr kumimoji="1" lang="zh-TW" altLang="en-US" sz="3600" dirty="0"/>
          </a:p>
        </p:txBody>
      </p:sp>
      <p:sp>
        <p:nvSpPr>
          <p:cNvPr id="3" name="內容版面配置區 2">
            <a:extLst>
              <a:ext uri="{FF2B5EF4-FFF2-40B4-BE49-F238E27FC236}">
                <a16:creationId xmlns:a16="http://schemas.microsoft.com/office/drawing/2014/main" id="{EDFCBEFD-6B16-8B47-858A-48DF6898BA4E}"/>
              </a:ext>
            </a:extLst>
          </p:cNvPr>
          <p:cNvSpPr>
            <a:spLocks noGrp="1"/>
          </p:cNvSpPr>
          <p:nvPr>
            <p:ph idx="1"/>
          </p:nvPr>
        </p:nvSpPr>
        <p:spPr>
          <a:xfrm>
            <a:off x="457200" y="1124744"/>
            <a:ext cx="8435280" cy="5184353"/>
          </a:xfrm>
        </p:spPr>
        <p:txBody>
          <a:bodyPr/>
          <a:lstStyle/>
          <a:p>
            <a:pPr>
              <a:lnSpc>
                <a:spcPct val="95000"/>
              </a:lnSpc>
            </a:pPr>
            <a:r>
              <a:rPr lang="en-US" altLang="zh-TW" sz="2200" dirty="0"/>
              <a:t>Key Opinion Leaders Dataset </a:t>
            </a:r>
          </a:p>
          <a:p>
            <a:pPr lvl="1">
              <a:lnSpc>
                <a:spcPct val="95000"/>
              </a:lnSpc>
            </a:pPr>
            <a:r>
              <a:rPr lang="en-US" altLang="zh-TW" sz="1800" dirty="0">
                <a:solidFill>
                  <a:srgbClr val="0000FF"/>
                </a:solidFill>
              </a:rPr>
              <a:t>13 significant influencer </a:t>
            </a:r>
            <a:r>
              <a:rPr lang="en-US" altLang="zh-TW" sz="1800" dirty="0"/>
              <a:t>from </a:t>
            </a:r>
            <a:r>
              <a:rPr lang="en-US" altLang="zh-TW" sz="1800" dirty="0">
                <a:solidFill>
                  <a:srgbClr val="FF0000"/>
                </a:solidFill>
              </a:rPr>
              <a:t>Twitter</a:t>
            </a:r>
          </a:p>
          <a:p>
            <a:pPr lvl="1">
              <a:lnSpc>
                <a:spcPct val="95000"/>
              </a:lnSpc>
            </a:pPr>
            <a:r>
              <a:rPr lang="en-US" altLang="zh-TW" sz="1800" dirty="0"/>
              <a:t>Data period: </a:t>
            </a:r>
            <a:r>
              <a:rPr lang="en-US" altLang="zh-TW" sz="1800" dirty="0">
                <a:solidFill>
                  <a:srgbClr val="0000FF"/>
                </a:solidFill>
              </a:rPr>
              <a:t>2021/9 to 2022/5</a:t>
            </a:r>
          </a:p>
          <a:p>
            <a:pPr>
              <a:lnSpc>
                <a:spcPct val="95000"/>
              </a:lnSpc>
            </a:pPr>
            <a:r>
              <a:rPr lang="en-US" altLang="zh-TW" sz="2200" dirty="0"/>
              <a:t>News Report Dataset</a:t>
            </a:r>
            <a:endParaRPr lang="en-US" altLang="zh-TW" sz="2200" dirty="0">
              <a:solidFill>
                <a:srgbClr val="FF0000"/>
              </a:solidFill>
            </a:endParaRPr>
          </a:p>
          <a:p>
            <a:pPr lvl="1">
              <a:lnSpc>
                <a:spcPct val="95000"/>
              </a:lnSpc>
            </a:pPr>
            <a:r>
              <a:rPr lang="en-US" altLang="zh-TW" sz="1800" dirty="0"/>
              <a:t>Cryptocurrency news website: </a:t>
            </a:r>
            <a:r>
              <a:rPr lang="en-US" altLang="zh-TW" sz="1800" dirty="0" err="1">
                <a:solidFill>
                  <a:srgbClr val="FF0000"/>
                </a:solidFill>
              </a:rPr>
              <a:t>Cointelegraph</a:t>
            </a:r>
            <a:endParaRPr lang="en-US" altLang="zh-TW" sz="1800" dirty="0">
              <a:solidFill>
                <a:srgbClr val="FF0000"/>
              </a:solidFill>
            </a:endParaRPr>
          </a:p>
          <a:p>
            <a:pPr lvl="1">
              <a:lnSpc>
                <a:spcPct val="95000"/>
              </a:lnSpc>
            </a:pPr>
            <a:r>
              <a:rPr lang="en-US" altLang="zh-TW" sz="1800" dirty="0">
                <a:solidFill>
                  <a:srgbClr val="0000FF"/>
                </a:solidFill>
              </a:rPr>
              <a:t>9.3 million </a:t>
            </a:r>
            <a:r>
              <a:rPr lang="en-US" altLang="zh-TW" sz="1800" dirty="0"/>
              <a:t>website</a:t>
            </a:r>
            <a:r>
              <a:rPr lang="en-US" altLang="zh-TW" sz="1800" dirty="0">
                <a:solidFill>
                  <a:srgbClr val="0000FF"/>
                </a:solidFill>
              </a:rPr>
              <a:t> </a:t>
            </a:r>
            <a:r>
              <a:rPr lang="en-US" altLang="zh-TW" sz="1800" dirty="0"/>
              <a:t>visitors per months</a:t>
            </a:r>
          </a:p>
          <a:p>
            <a:pPr lvl="1">
              <a:lnSpc>
                <a:spcPct val="95000"/>
              </a:lnSpc>
            </a:pPr>
            <a:r>
              <a:rPr lang="en-US" altLang="zh-TW" sz="1800" dirty="0"/>
              <a:t>Data period: </a:t>
            </a:r>
            <a:r>
              <a:rPr lang="en-US" altLang="zh-TW" sz="1800" dirty="0">
                <a:solidFill>
                  <a:srgbClr val="0000FF"/>
                </a:solidFill>
              </a:rPr>
              <a:t>2021/9 to 2022/5</a:t>
            </a:r>
          </a:p>
          <a:p>
            <a:pPr lvl="1">
              <a:lnSpc>
                <a:spcPct val="95000"/>
              </a:lnSpc>
            </a:pPr>
            <a:r>
              <a:rPr lang="en-US" altLang="zh-TW" sz="1800" dirty="0">
                <a:solidFill>
                  <a:srgbClr val="0000FF"/>
                </a:solidFill>
              </a:rPr>
              <a:t>7,396 unique news </a:t>
            </a:r>
            <a:r>
              <a:rPr lang="en-US" altLang="zh-TW" sz="1800" dirty="0"/>
              <a:t>and average 27 news reports per day</a:t>
            </a:r>
          </a:p>
          <a:p>
            <a:pPr>
              <a:lnSpc>
                <a:spcPct val="95000"/>
              </a:lnSpc>
            </a:pPr>
            <a:r>
              <a:rPr lang="en-HK" altLang="zh-CN" sz="2200" dirty="0"/>
              <a:t>Bitcoin </a:t>
            </a:r>
            <a:r>
              <a:rPr lang="en-HK" altLang="zh-CN" sz="2200" dirty="0">
                <a:solidFill>
                  <a:srgbClr val="FF0000"/>
                </a:solidFill>
              </a:rPr>
              <a:t>Futures</a:t>
            </a:r>
            <a:r>
              <a:rPr lang="en-HK" altLang="zh-CN" sz="2200" dirty="0"/>
              <a:t> Data </a:t>
            </a:r>
            <a:endParaRPr lang="en" altLang="zh-CN" sz="2200" dirty="0"/>
          </a:p>
          <a:p>
            <a:pPr lvl="1">
              <a:lnSpc>
                <a:spcPct val="95000"/>
              </a:lnSpc>
            </a:pPr>
            <a:r>
              <a:rPr lang="en" altLang="zh-CN" sz="1800" dirty="0">
                <a:solidFill>
                  <a:srgbClr val="0000FF"/>
                </a:solidFill>
              </a:rPr>
              <a:t>8 months </a:t>
            </a:r>
            <a:r>
              <a:rPr lang="en" altLang="zh-CN" sz="1800" dirty="0"/>
              <a:t>of historical data</a:t>
            </a:r>
          </a:p>
          <a:p>
            <a:pPr lvl="1">
              <a:lnSpc>
                <a:spcPct val="95000"/>
              </a:lnSpc>
            </a:pPr>
            <a:r>
              <a:rPr lang="en" altLang="zh-CN" sz="1800" dirty="0"/>
              <a:t>Data period: </a:t>
            </a:r>
            <a:r>
              <a:rPr lang="en-US" altLang="zh-TW" sz="1800" dirty="0">
                <a:solidFill>
                  <a:srgbClr val="0000FF"/>
                </a:solidFill>
              </a:rPr>
              <a:t>2021/10 to 2022/5</a:t>
            </a:r>
          </a:p>
          <a:p>
            <a:pPr>
              <a:lnSpc>
                <a:spcPct val="95000"/>
              </a:lnSpc>
            </a:pPr>
            <a:r>
              <a:rPr lang="en-US" altLang="zh-TW" sz="2200" dirty="0"/>
              <a:t>Bitcoin </a:t>
            </a:r>
            <a:r>
              <a:rPr lang="en-US" altLang="zh-TW" sz="2200" dirty="0">
                <a:solidFill>
                  <a:srgbClr val="FF0000"/>
                </a:solidFill>
              </a:rPr>
              <a:t>ETFs </a:t>
            </a:r>
            <a:r>
              <a:rPr lang="en-US" altLang="zh-TW" sz="2200" dirty="0"/>
              <a:t>Historical Data </a:t>
            </a:r>
          </a:p>
          <a:p>
            <a:pPr lvl="1">
              <a:lnSpc>
                <a:spcPct val="95000"/>
              </a:lnSpc>
            </a:pPr>
            <a:r>
              <a:rPr lang="en-US" altLang="zh-TW" sz="1800" dirty="0">
                <a:solidFill>
                  <a:srgbClr val="0000FF"/>
                </a:solidFill>
              </a:rPr>
              <a:t>7 Most popular </a:t>
            </a:r>
            <a:r>
              <a:rPr lang="en-US" altLang="zh-TW" sz="1800" dirty="0"/>
              <a:t>Bitcoin ETFs, data are in </a:t>
            </a:r>
            <a:r>
              <a:rPr lang="en-US" altLang="zh-TW" sz="1800" dirty="0">
                <a:solidFill>
                  <a:srgbClr val="0000FF"/>
                </a:solidFill>
              </a:rPr>
              <a:t>minutes</a:t>
            </a:r>
          </a:p>
          <a:p>
            <a:pPr lvl="1">
              <a:lnSpc>
                <a:spcPct val="95000"/>
              </a:lnSpc>
            </a:pPr>
            <a:r>
              <a:rPr lang="en-US" altLang="zh-TW" sz="1800" dirty="0">
                <a:solidFill>
                  <a:srgbClr val="0000FF"/>
                </a:solidFill>
              </a:rPr>
              <a:t>Total of 199,799 </a:t>
            </a:r>
            <a:r>
              <a:rPr lang="en-US" altLang="zh-TW" sz="1800" dirty="0"/>
              <a:t>historical pricing data were collected</a:t>
            </a:r>
          </a:p>
          <a:p>
            <a:pPr lvl="1">
              <a:lnSpc>
                <a:spcPct val="95000"/>
              </a:lnSpc>
            </a:pPr>
            <a:r>
              <a:rPr lang="en-US" altLang="zh-TW" sz="1800" dirty="0"/>
              <a:t>Data period: </a:t>
            </a:r>
            <a:r>
              <a:rPr lang="en-US" altLang="zh-TW" sz="1800" dirty="0">
                <a:solidFill>
                  <a:srgbClr val="0000FF"/>
                </a:solidFill>
              </a:rPr>
              <a:t>2021/10 to 2022/5</a:t>
            </a:r>
          </a:p>
          <a:p>
            <a:pPr lvl="1">
              <a:lnSpc>
                <a:spcPct val="95000"/>
              </a:lnSpc>
            </a:pPr>
            <a:endParaRPr lang="en-US" altLang="zh-TW" dirty="0">
              <a:solidFill>
                <a:srgbClr val="0000FF"/>
              </a:solidFill>
            </a:endParaRPr>
          </a:p>
        </p:txBody>
      </p:sp>
      <p:sp>
        <p:nvSpPr>
          <p:cNvPr id="4" name="投影片編號版面配置區 3">
            <a:extLst>
              <a:ext uri="{FF2B5EF4-FFF2-40B4-BE49-F238E27FC236}">
                <a16:creationId xmlns:a16="http://schemas.microsoft.com/office/drawing/2014/main" id="{B64B5A0D-4A17-0F49-8371-90CD3FEF5455}"/>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spTree>
    <p:extLst>
      <p:ext uri="{BB962C8B-B14F-4D97-AF65-F5344CB8AC3E}">
        <p14:creationId xmlns:p14="http://schemas.microsoft.com/office/powerpoint/2010/main" val="3063539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264816"/>
            <a:ext cx="8305303" cy="5116512"/>
          </a:xfrm>
        </p:spPr>
        <p:txBody>
          <a:bodyPr/>
          <a:lstStyle/>
          <a:p>
            <a:r>
              <a:rPr lang="en-US" altLang="zh-TW" sz="2000" dirty="0"/>
              <a:t>Analyze the influence ranking of the thirteen key opinion leaders separately on 7 different ETFs, descending by the average volume gained per posts</a:t>
            </a:r>
            <a:r>
              <a:rPr lang="en-US" altLang="zh-TW" sz="2200" dirty="0"/>
              <a:t>.</a:t>
            </a:r>
          </a:p>
          <a:p>
            <a:pPr lvl="1"/>
            <a:r>
              <a:rPr lang="en-US" altLang="zh-TW" sz="1800" dirty="0"/>
              <a:t>Calculate the price difference and volume </a:t>
            </a:r>
            <a:r>
              <a:rPr lang="en-US" altLang="zh-TW" sz="1800" dirty="0">
                <a:solidFill>
                  <a:srgbClr val="0000FF"/>
                </a:solidFill>
              </a:rPr>
              <a:t>difference between posting time and 30 minutes afterward </a:t>
            </a:r>
          </a:p>
          <a:p>
            <a:pPr lvl="1"/>
            <a:r>
              <a:rPr lang="en-US" altLang="zh-TW" sz="1800" dirty="0">
                <a:solidFill>
                  <a:srgbClr val="0000FF"/>
                </a:solidFill>
              </a:rPr>
              <a:t>Average</a:t>
            </a:r>
            <a:r>
              <a:rPr lang="en-US" altLang="zh-TW" sz="1800" dirty="0"/>
              <a:t> the price difference and volume difference, </a:t>
            </a:r>
            <a:r>
              <a:rPr lang="en-US" altLang="zh-TW" sz="1800" dirty="0">
                <a:solidFill>
                  <a:srgbClr val="0000FF"/>
                </a:solidFill>
              </a:rPr>
              <a:t>ranked by average volume gained</a:t>
            </a:r>
            <a:r>
              <a:rPr lang="zh-TW" altLang="en-US" sz="1800" dirty="0">
                <a:solidFill>
                  <a:srgbClr val="0000FF"/>
                </a:solidFill>
              </a:rPr>
              <a:t> </a:t>
            </a:r>
            <a:r>
              <a:rPr lang="en-US" altLang="zh-TW" b="1" dirty="0">
                <a:solidFill>
                  <a:srgbClr val="FF0000"/>
                </a:solidFill>
              </a:rPr>
              <a:t>(</a:t>
            </a:r>
            <a:r>
              <a:rPr lang="en-US" altLang="zh-TW" sz="1200" b="1" dirty="0">
                <a:solidFill>
                  <a:srgbClr val="FF0000"/>
                </a:solidFill>
              </a:rPr>
              <a:t>BITO ETF</a:t>
            </a:r>
            <a:r>
              <a:rPr lang="en-US" altLang="zh-TW" b="1" dirty="0">
                <a:solidFill>
                  <a:srgbClr val="FF0000"/>
                </a:solidFill>
              </a:rPr>
              <a:t>)</a:t>
            </a:r>
            <a:endParaRPr lang="en-US" altLang="zh-TW" sz="1800" b="1" dirty="0">
              <a:solidFill>
                <a:srgbClr val="FF0000"/>
              </a:solidFill>
            </a:endParaRPr>
          </a:p>
        </p:txBody>
      </p:sp>
      <p:sp>
        <p:nvSpPr>
          <p:cNvPr id="2" name="標題 1"/>
          <p:cNvSpPr>
            <a:spLocks noGrp="1"/>
          </p:cNvSpPr>
          <p:nvPr>
            <p:ph type="title"/>
          </p:nvPr>
        </p:nvSpPr>
        <p:spPr>
          <a:xfrm>
            <a:off x="0" y="-26988"/>
            <a:ext cx="9144000" cy="1143001"/>
          </a:xfrm>
        </p:spPr>
        <p:txBody>
          <a:bodyPr/>
          <a:lstStyle/>
          <a:p>
            <a:r>
              <a:rPr lang="en-HK" dirty="0"/>
              <a:t>Key Opinion Leaders Analysis</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24</a:t>
            </a:fld>
            <a:endParaRPr lang="en-US" altLang="zh-TW" dirty="0"/>
          </a:p>
        </p:txBody>
      </p:sp>
      <p:graphicFrame>
        <p:nvGraphicFramePr>
          <p:cNvPr id="3" name="Table 2">
            <a:extLst>
              <a:ext uri="{FF2B5EF4-FFF2-40B4-BE49-F238E27FC236}">
                <a16:creationId xmlns:a16="http://schemas.microsoft.com/office/drawing/2014/main" id="{4881D925-5A8E-C9AC-189E-1489930C71B2}"/>
              </a:ext>
            </a:extLst>
          </p:cNvPr>
          <p:cNvGraphicFramePr>
            <a:graphicFrameLocks noGrp="1"/>
          </p:cNvGraphicFramePr>
          <p:nvPr>
            <p:extLst>
              <p:ext uri="{D42A27DB-BD31-4B8C-83A1-F6EECF244321}">
                <p14:modId xmlns:p14="http://schemas.microsoft.com/office/powerpoint/2010/main" val="1906538428"/>
              </p:ext>
            </p:extLst>
          </p:nvPr>
        </p:nvGraphicFramePr>
        <p:xfrm>
          <a:off x="1924367" y="3791835"/>
          <a:ext cx="5727065" cy="2682240"/>
        </p:xfrm>
        <a:graphic>
          <a:graphicData uri="http://schemas.openxmlformats.org/drawingml/2006/table">
            <a:tbl>
              <a:tblPr firstRow="1" firstCol="1" bandRow="1">
                <a:tableStyleId>{5C22544A-7EE6-4342-B048-85BDC9FD1C3A}</a:tableStyleId>
              </a:tblPr>
              <a:tblGrid>
                <a:gridCol w="1908810">
                  <a:extLst>
                    <a:ext uri="{9D8B030D-6E8A-4147-A177-3AD203B41FA5}">
                      <a16:colId xmlns:a16="http://schemas.microsoft.com/office/drawing/2014/main" val="3891724412"/>
                    </a:ext>
                  </a:extLst>
                </a:gridCol>
                <a:gridCol w="1908810">
                  <a:extLst>
                    <a:ext uri="{9D8B030D-6E8A-4147-A177-3AD203B41FA5}">
                      <a16:colId xmlns:a16="http://schemas.microsoft.com/office/drawing/2014/main" val="3975210003"/>
                    </a:ext>
                  </a:extLst>
                </a:gridCol>
                <a:gridCol w="1909445">
                  <a:extLst>
                    <a:ext uri="{9D8B030D-6E8A-4147-A177-3AD203B41FA5}">
                      <a16:colId xmlns:a16="http://schemas.microsoft.com/office/drawing/2014/main" val="1527738789"/>
                    </a:ext>
                  </a:extLst>
                </a:gridCol>
              </a:tblGrid>
              <a:tr h="0">
                <a:tc>
                  <a:txBody>
                    <a:bodyPr/>
                    <a:lstStyle/>
                    <a:p>
                      <a:pPr algn="ctr"/>
                      <a:r>
                        <a:rPr lang="en-HK" sz="1200" kern="100" dirty="0">
                          <a:effectLst/>
                        </a:rPr>
                        <a:t>Twitter Username</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HK" sz="1000" kern="100">
                          <a:effectLst/>
                        </a:rPr>
                        <a:t>Average price change percentage</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HK" sz="1050" kern="100">
                          <a:effectLst/>
                        </a:rPr>
                        <a:t>Average volume difference</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14365338"/>
                  </a:ext>
                </a:extLst>
              </a:tr>
              <a:tr h="0">
                <a:tc>
                  <a:txBody>
                    <a:bodyPr/>
                    <a:lstStyle/>
                    <a:p>
                      <a:pPr algn="ctr"/>
                      <a:r>
                        <a:rPr lang="en-HK" sz="1200" kern="100">
                          <a:effectLst/>
                        </a:rPr>
                        <a:t>POTUS</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0.002949357430711089</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88305.77578125</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5252836"/>
                  </a:ext>
                </a:extLst>
              </a:tr>
              <a:tr h="0">
                <a:tc>
                  <a:txBody>
                    <a:bodyPr/>
                    <a:lstStyle/>
                    <a:p>
                      <a:pPr algn="ctr"/>
                      <a:r>
                        <a:rPr lang="en-HK" sz="1200" kern="100">
                          <a:effectLst/>
                        </a:rPr>
                        <a:t>TimDraper</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0.002679984095362572</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84182.72151898734</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0708468"/>
                  </a:ext>
                </a:extLst>
              </a:tr>
              <a:tr h="0">
                <a:tc>
                  <a:txBody>
                    <a:bodyPr/>
                    <a:lstStyle/>
                    <a:p>
                      <a:pPr algn="ctr"/>
                      <a:r>
                        <a:rPr lang="en-HK" sz="1200" kern="100">
                          <a:effectLst/>
                        </a:rPr>
                        <a:t>elonmusk</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0.0016927508335859993</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78950.13467048711</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94051361"/>
                  </a:ext>
                </a:extLst>
              </a:tr>
              <a:tr h="0">
                <a:tc>
                  <a:txBody>
                    <a:bodyPr/>
                    <a:lstStyle/>
                    <a:p>
                      <a:pPr algn="ctr"/>
                      <a:r>
                        <a:rPr lang="en-HK" sz="1200" kern="100">
                          <a:effectLst/>
                        </a:rPr>
                        <a:t>ToneVays</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0.002555450793917766</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74938.1988448845</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9591391"/>
                  </a:ext>
                </a:extLst>
              </a:tr>
              <a:tr h="0">
                <a:tc>
                  <a:txBody>
                    <a:bodyPr/>
                    <a:lstStyle/>
                    <a:p>
                      <a:pPr algn="ctr"/>
                      <a:r>
                        <a:rPr lang="en-HK" sz="1200" kern="100">
                          <a:effectLst/>
                        </a:rPr>
                        <a:t>ErikVoorhees</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0.0029191839734814973</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71547.30168899243</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7594891"/>
                  </a:ext>
                </a:extLst>
              </a:tr>
              <a:tr h="0">
                <a:tc>
                  <a:txBody>
                    <a:bodyPr/>
                    <a:lstStyle/>
                    <a:p>
                      <a:pPr algn="ctr"/>
                      <a:r>
                        <a:rPr lang="en-HK" sz="1200" kern="100">
                          <a:effectLst/>
                        </a:rPr>
                        <a:t>danheld</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0.002424908126965536</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67472.930002745</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6642201"/>
                  </a:ext>
                </a:extLst>
              </a:tr>
              <a:tr h="0">
                <a:tc>
                  <a:txBody>
                    <a:bodyPr/>
                    <a:lstStyle/>
                    <a:p>
                      <a:pPr algn="ctr"/>
                      <a:r>
                        <a:rPr lang="en-HK" sz="1200" kern="100">
                          <a:effectLst/>
                        </a:rPr>
                        <a:t>IvanOnTech</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0.002417004794436631</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63710.697217675945</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97191360"/>
                  </a:ext>
                </a:extLst>
              </a:tr>
              <a:tr h="0">
                <a:tc>
                  <a:txBody>
                    <a:bodyPr/>
                    <a:lstStyle/>
                    <a:p>
                      <a:pPr algn="ctr"/>
                      <a:r>
                        <a:rPr lang="en-HK" sz="1200" kern="100">
                          <a:effectLst/>
                        </a:rPr>
                        <a:t>LayahHeilpern</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0.00273754126512308</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58528.78107771652</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945201"/>
                  </a:ext>
                </a:extLst>
              </a:tr>
              <a:tr h="0">
                <a:tc>
                  <a:txBody>
                    <a:bodyPr/>
                    <a:lstStyle/>
                    <a:p>
                      <a:pPr algn="ctr"/>
                      <a:r>
                        <a:rPr lang="en-HK" sz="1200" kern="100">
                          <a:effectLst/>
                        </a:rPr>
                        <a:t>SatoshiLite</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0.0009459666434283999</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56678.84745762712</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1198551"/>
                  </a:ext>
                </a:extLst>
              </a:tr>
              <a:tr h="0">
                <a:tc>
                  <a:txBody>
                    <a:bodyPr/>
                    <a:lstStyle/>
                    <a:p>
                      <a:pPr algn="ctr"/>
                      <a:r>
                        <a:rPr lang="en-HK" sz="1200" kern="100">
                          <a:effectLst/>
                        </a:rPr>
                        <a:t>VitalikButerin</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0.001278223508573847</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54652.36734693877</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7651522"/>
                  </a:ext>
                </a:extLst>
              </a:tr>
              <a:tr h="0">
                <a:tc>
                  <a:txBody>
                    <a:bodyPr/>
                    <a:lstStyle/>
                    <a:p>
                      <a:pPr algn="ctr"/>
                      <a:r>
                        <a:rPr lang="en-HK" sz="1200" kern="100">
                          <a:effectLst/>
                        </a:rPr>
                        <a:t>APompliano</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0.002433157044828013</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54412.8081714001</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50439635"/>
                  </a:ext>
                </a:extLst>
              </a:tr>
              <a:tr h="0">
                <a:tc>
                  <a:txBody>
                    <a:bodyPr/>
                    <a:lstStyle/>
                    <a:p>
                      <a:pPr algn="ctr"/>
                      <a:r>
                        <a:rPr lang="en-HK" sz="1200" kern="100">
                          <a:effectLst/>
                        </a:rPr>
                        <a:t>KennethBosak</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a:effectLst/>
                        </a:rPr>
                        <a:t>0.0018822450069191222</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a:effectLst/>
                        </a:rPr>
                        <a:t>49283.50548926014</a:t>
                      </a:r>
                      <a:endParaRPr lang="en-HK" sz="1200" kern="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3947729"/>
                  </a:ext>
                </a:extLst>
              </a:tr>
              <a:tr h="0">
                <a:tc>
                  <a:txBody>
                    <a:bodyPr/>
                    <a:lstStyle/>
                    <a:p>
                      <a:pPr algn="ctr"/>
                      <a:r>
                        <a:rPr lang="en-HK" sz="1200" kern="100" dirty="0">
                          <a:effectLst/>
                        </a:rPr>
                        <a:t>BVBTC</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050" kern="100" dirty="0">
                          <a:effectLst/>
                        </a:rPr>
                        <a:t>0.0016604172231450807</a:t>
                      </a:r>
                      <a:endParaRPr lang="en-HK" sz="1200" kern="100" dirty="0">
                        <a:effectLst/>
                        <a:latin typeface="Calibri" panose="020F0502020204030204" pitchFamily="34" charset="0"/>
                        <a:cs typeface="Times New Roman" panose="02020603050405020304" pitchFamily="18" charset="0"/>
                      </a:endParaRPr>
                    </a:p>
                  </a:txBody>
                  <a:tcPr marL="68580" marR="68580" marT="0" marB="0" anchor="ctr"/>
                </a:tc>
                <a:tc>
                  <a:txBody>
                    <a:bodyPr/>
                    <a:lstStyle/>
                    <a:p>
                      <a:r>
                        <a:rPr lang="en-HK" sz="1050" kern="100" dirty="0">
                          <a:effectLst/>
                        </a:rPr>
                        <a:t>32384.55902192243</a:t>
                      </a:r>
                      <a:endParaRPr lang="en-HK" sz="1200" kern="100" dirty="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5661233"/>
                  </a:ext>
                </a:extLst>
              </a:tr>
            </a:tbl>
          </a:graphicData>
        </a:graphic>
      </p:graphicFrame>
    </p:spTree>
    <p:extLst>
      <p:ext uri="{BB962C8B-B14F-4D97-AF65-F5344CB8AC3E}">
        <p14:creationId xmlns:p14="http://schemas.microsoft.com/office/powerpoint/2010/main" val="2522652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264816"/>
            <a:ext cx="8305303" cy="5116512"/>
          </a:xfrm>
        </p:spPr>
        <p:txBody>
          <a:bodyPr/>
          <a:lstStyle/>
          <a:p>
            <a:pPr lvl="1">
              <a:lnSpc>
                <a:spcPct val="110000"/>
              </a:lnSpc>
            </a:pPr>
            <a:r>
              <a:rPr lang="en-US" altLang="zh-TW" sz="1800" b="1" dirty="0"/>
              <a:t>Celebrity influence keywords: </a:t>
            </a:r>
            <a:r>
              <a:rPr lang="en-US" altLang="zh-TW" sz="1800" dirty="0"/>
              <a:t>The positive keywords by the key opinion leader(KOL) means the market price will go up after the appearance of the keyword in KOL posts. The negative keywords means the market price will go down. </a:t>
            </a:r>
          </a:p>
          <a:p>
            <a:pPr lvl="1" algn="ctr">
              <a:lnSpc>
                <a:spcPct val="110000"/>
              </a:lnSpc>
            </a:pPr>
            <a:r>
              <a:rPr lang="en-US" altLang="zh-TW" sz="1600" b="1" dirty="0">
                <a:solidFill>
                  <a:srgbClr val="FF0000"/>
                </a:solidFill>
              </a:rPr>
              <a:t>(</a:t>
            </a:r>
            <a:r>
              <a:rPr lang="en-US" altLang="zh-TW" sz="1400" b="1" dirty="0">
                <a:solidFill>
                  <a:srgbClr val="FF0000"/>
                </a:solidFill>
              </a:rPr>
              <a:t>BITO ETF</a:t>
            </a:r>
            <a:r>
              <a:rPr lang="en-US" altLang="zh-TW" sz="1600" b="1" dirty="0">
                <a:solidFill>
                  <a:srgbClr val="FF0000"/>
                </a:solidFill>
              </a:rPr>
              <a:t>)</a:t>
            </a:r>
            <a:endParaRPr lang="en-US" altLang="zh-TW" sz="1400" dirty="0">
              <a:solidFill>
                <a:srgbClr val="0000FF"/>
              </a:solidFill>
            </a:endParaRPr>
          </a:p>
        </p:txBody>
      </p:sp>
      <p:sp>
        <p:nvSpPr>
          <p:cNvPr id="2" name="標題 1"/>
          <p:cNvSpPr>
            <a:spLocks noGrp="1"/>
          </p:cNvSpPr>
          <p:nvPr>
            <p:ph type="title"/>
          </p:nvPr>
        </p:nvSpPr>
        <p:spPr>
          <a:xfrm>
            <a:off x="0" y="-26988"/>
            <a:ext cx="9144000" cy="1143001"/>
          </a:xfrm>
        </p:spPr>
        <p:txBody>
          <a:bodyPr/>
          <a:lstStyle/>
          <a:p>
            <a:r>
              <a:rPr lang="en-HK" dirty="0"/>
              <a:t>Key Opinion Leaders Analysis</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25</a:t>
            </a:fld>
            <a:endParaRPr lang="en-US" altLang="zh-TW" dirty="0"/>
          </a:p>
        </p:txBody>
      </p:sp>
      <p:graphicFrame>
        <p:nvGraphicFramePr>
          <p:cNvPr id="5" name="Table 4">
            <a:extLst>
              <a:ext uri="{FF2B5EF4-FFF2-40B4-BE49-F238E27FC236}">
                <a16:creationId xmlns:a16="http://schemas.microsoft.com/office/drawing/2014/main" id="{1D4B6614-56BA-CFC7-D297-7D91FC8969D7}"/>
              </a:ext>
            </a:extLst>
          </p:cNvPr>
          <p:cNvGraphicFramePr>
            <a:graphicFrameLocks noGrp="1"/>
          </p:cNvGraphicFramePr>
          <p:nvPr>
            <p:extLst>
              <p:ext uri="{D42A27DB-BD31-4B8C-83A1-F6EECF244321}">
                <p14:modId xmlns:p14="http://schemas.microsoft.com/office/powerpoint/2010/main" val="4080514765"/>
              </p:ext>
            </p:extLst>
          </p:nvPr>
        </p:nvGraphicFramePr>
        <p:xfrm>
          <a:off x="1195894" y="2814820"/>
          <a:ext cx="7184012" cy="2405965"/>
        </p:xfrm>
        <a:graphic>
          <a:graphicData uri="http://schemas.openxmlformats.org/drawingml/2006/table">
            <a:tbl>
              <a:tblPr firstRow="1" firstCol="1" bandRow="1">
                <a:tableStyleId>{5C22544A-7EE6-4342-B048-85BDC9FD1C3A}</a:tableStyleId>
              </a:tblPr>
              <a:tblGrid>
                <a:gridCol w="1690262">
                  <a:extLst>
                    <a:ext uri="{9D8B030D-6E8A-4147-A177-3AD203B41FA5}">
                      <a16:colId xmlns:a16="http://schemas.microsoft.com/office/drawing/2014/main" val="963262272"/>
                    </a:ext>
                  </a:extLst>
                </a:gridCol>
                <a:gridCol w="2712225">
                  <a:extLst>
                    <a:ext uri="{9D8B030D-6E8A-4147-A177-3AD203B41FA5}">
                      <a16:colId xmlns:a16="http://schemas.microsoft.com/office/drawing/2014/main" val="1758802136"/>
                    </a:ext>
                  </a:extLst>
                </a:gridCol>
                <a:gridCol w="2781525">
                  <a:extLst>
                    <a:ext uri="{9D8B030D-6E8A-4147-A177-3AD203B41FA5}">
                      <a16:colId xmlns:a16="http://schemas.microsoft.com/office/drawing/2014/main" val="2856599329"/>
                    </a:ext>
                  </a:extLst>
                </a:gridCol>
              </a:tblGrid>
              <a:tr h="638317">
                <a:tc>
                  <a:txBody>
                    <a:bodyPr/>
                    <a:lstStyle/>
                    <a:p>
                      <a:pPr algn="r"/>
                      <a:r>
                        <a:rPr lang="en-HK" sz="1300" kern="100">
                          <a:effectLst/>
                        </a:rPr>
                        <a:t>Twitter Username</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285750" indent="-285750">
                        <a:buFont typeface="Arial" panose="020B0604020202020204" pitchFamily="34" charset="0"/>
                        <a:buChar char="•"/>
                      </a:pPr>
                      <a:r>
                        <a:rPr lang="en-HK" sz="1300" kern="100" dirty="0">
                          <a:effectLst/>
                        </a:rPr>
                        <a:t>Positive keywords </a:t>
                      </a:r>
                      <a:r>
                        <a:rPr lang="en-US" sz="1300" kern="100" dirty="0">
                          <a:effectLst/>
                        </a:rPr>
                        <a:t>(partial)</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300" kern="100">
                          <a:effectLst/>
                        </a:rPr>
                        <a:t>Negative keywords </a:t>
                      </a:r>
                      <a:r>
                        <a:rPr lang="en-US" sz="1300" kern="100">
                          <a:effectLst/>
                        </a:rPr>
                        <a:t>(partial)</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85486659"/>
                  </a:ext>
                </a:extLst>
              </a:tr>
              <a:tr h="589216">
                <a:tc>
                  <a:txBody>
                    <a:bodyPr/>
                    <a:lstStyle/>
                    <a:p>
                      <a:pPr algn="r"/>
                      <a:r>
                        <a:rPr lang="en-HK" sz="1300" kern="100">
                          <a:effectLst/>
                        </a:rPr>
                        <a:t>POTUS</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171450" indent="-171450">
                        <a:buFont typeface="Arial" panose="020B0604020202020204" pitchFamily="34" charset="0"/>
                        <a:buChar char="•"/>
                      </a:pPr>
                      <a:r>
                        <a:rPr lang="en-HK" sz="1200" kern="100">
                          <a:effectLst/>
                        </a:rPr>
                        <a:t>[demand, nations, appalling,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[reaffirmed, evacuate, reflection,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28553782"/>
                  </a:ext>
                </a:extLst>
              </a:tr>
              <a:tr h="589216">
                <a:tc>
                  <a:txBody>
                    <a:bodyPr/>
                    <a:lstStyle/>
                    <a:p>
                      <a:pPr algn="r"/>
                      <a:r>
                        <a:rPr lang="en-HK" sz="1300" kern="100">
                          <a:effectLst/>
                        </a:rPr>
                        <a:t>TimDraper</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171450" indent="-171450">
                        <a:buFont typeface="Arial" panose="020B0604020202020204" pitchFamily="34" charset="0"/>
                        <a:buChar char="•"/>
                      </a:pPr>
                      <a:r>
                        <a:rPr lang="en-HK" sz="1200" kern="100">
                          <a:effectLst/>
                        </a:rPr>
                        <a:t>[terrific, chemistry, together,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[affects, concern, steal,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26997195"/>
                  </a:ext>
                </a:extLst>
              </a:tr>
              <a:tr h="589216">
                <a:tc>
                  <a:txBody>
                    <a:bodyPr/>
                    <a:lstStyle/>
                    <a:p>
                      <a:pPr algn="r"/>
                      <a:r>
                        <a:rPr lang="en-HK" sz="1300" kern="100">
                          <a:effectLst/>
                        </a:rPr>
                        <a:t>elonmusk</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171450" indent="-171450">
                        <a:buFont typeface="Arial" panose="020B0604020202020204" pitchFamily="34" charset="0"/>
                        <a:buChar char="•"/>
                      </a:pPr>
                      <a:r>
                        <a:rPr lang="en-HK" sz="1200" kern="100" dirty="0">
                          <a:effectLst/>
                        </a:rPr>
                        <a:t>[prefer, goodwill, facto, …]</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dirty="0">
                          <a:effectLst/>
                        </a:rPr>
                        <a:t>[hypocritical, paranoid, never, …]</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61292580"/>
                  </a:ext>
                </a:extLst>
              </a:tr>
            </a:tbl>
          </a:graphicData>
        </a:graphic>
      </p:graphicFrame>
    </p:spTree>
    <p:extLst>
      <p:ext uri="{BB962C8B-B14F-4D97-AF65-F5344CB8AC3E}">
        <p14:creationId xmlns:p14="http://schemas.microsoft.com/office/powerpoint/2010/main" val="3062026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305303" cy="5116512"/>
          </a:xfrm>
        </p:spPr>
        <p:txBody>
          <a:bodyPr/>
          <a:lstStyle/>
          <a:p>
            <a:pPr>
              <a:lnSpc>
                <a:spcPct val="105000"/>
              </a:lnSpc>
            </a:pPr>
            <a:r>
              <a:rPr lang="en-US" altLang="zh-TW" sz="2200" dirty="0"/>
              <a:t>The main purpose is to determine the keywords that are positively or negatively influence the market. </a:t>
            </a:r>
          </a:p>
          <a:p>
            <a:pPr lvl="1">
              <a:lnSpc>
                <a:spcPct val="105000"/>
              </a:lnSpc>
            </a:pPr>
            <a:r>
              <a:rPr lang="en-US" altLang="zh-TW" sz="1800" dirty="0"/>
              <a:t>Consider the price difference between posting time and 30 minutes afterward </a:t>
            </a:r>
            <a:r>
              <a:rPr lang="en-US" altLang="zh-TW" sz="1800" dirty="0">
                <a:solidFill>
                  <a:srgbClr val="0000FF"/>
                </a:solidFill>
              </a:rPr>
              <a:t>if the volume compare to last trading day has improved.</a:t>
            </a:r>
          </a:p>
          <a:p>
            <a:pPr lvl="1">
              <a:lnSpc>
                <a:spcPct val="105000"/>
              </a:lnSpc>
            </a:pPr>
            <a:r>
              <a:rPr lang="en-US" altLang="zh-TW" sz="1800" b="1" dirty="0"/>
              <a:t>News influence keywords</a:t>
            </a:r>
            <a:r>
              <a:rPr lang="en-US" altLang="zh-TW" sz="1800" dirty="0"/>
              <a:t>: The </a:t>
            </a:r>
            <a:r>
              <a:rPr lang="en-US" altLang="zh-TW" sz="1800" dirty="0">
                <a:solidFill>
                  <a:srgbClr val="0000FF"/>
                </a:solidFill>
              </a:rPr>
              <a:t>positive keywords </a:t>
            </a:r>
            <a:r>
              <a:rPr lang="en-US" altLang="zh-TW" sz="1800" dirty="0"/>
              <a:t>means the market price will go up after the appearance of the keyword. The </a:t>
            </a:r>
            <a:r>
              <a:rPr lang="en-US" altLang="zh-TW" sz="1800" dirty="0">
                <a:solidFill>
                  <a:srgbClr val="0000FF"/>
                </a:solidFill>
              </a:rPr>
              <a:t>negative keywords </a:t>
            </a:r>
            <a:r>
              <a:rPr lang="en-US" altLang="zh-TW" sz="1800" dirty="0"/>
              <a:t>means the market price will go down. </a:t>
            </a:r>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News Report Analysis</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26</a:t>
            </a:fld>
            <a:endParaRPr lang="en-US" altLang="zh-TW" dirty="0"/>
          </a:p>
        </p:txBody>
      </p:sp>
      <p:graphicFrame>
        <p:nvGraphicFramePr>
          <p:cNvPr id="5" name="Table 4">
            <a:extLst>
              <a:ext uri="{FF2B5EF4-FFF2-40B4-BE49-F238E27FC236}">
                <a16:creationId xmlns:a16="http://schemas.microsoft.com/office/drawing/2014/main" id="{AC9B7CD0-B509-9199-B4D6-D63CFDBA8C01}"/>
              </a:ext>
            </a:extLst>
          </p:cNvPr>
          <p:cNvGraphicFramePr>
            <a:graphicFrameLocks noGrp="1"/>
          </p:cNvGraphicFramePr>
          <p:nvPr>
            <p:extLst>
              <p:ext uri="{D42A27DB-BD31-4B8C-83A1-F6EECF244321}">
                <p14:modId xmlns:p14="http://schemas.microsoft.com/office/powerpoint/2010/main" val="2285753514"/>
              </p:ext>
            </p:extLst>
          </p:nvPr>
        </p:nvGraphicFramePr>
        <p:xfrm>
          <a:off x="419347" y="3573015"/>
          <a:ext cx="8305303" cy="2865803"/>
        </p:xfrm>
        <a:graphic>
          <a:graphicData uri="http://schemas.openxmlformats.org/drawingml/2006/table">
            <a:tbl>
              <a:tblPr firstRow="1" firstCol="1" bandRow="1">
                <a:tableStyleId>{5C22544A-7EE6-4342-B048-85BDC9FD1C3A}</a:tableStyleId>
              </a:tblPr>
              <a:tblGrid>
                <a:gridCol w="1954081">
                  <a:extLst>
                    <a:ext uri="{9D8B030D-6E8A-4147-A177-3AD203B41FA5}">
                      <a16:colId xmlns:a16="http://schemas.microsoft.com/office/drawing/2014/main" val="202294592"/>
                    </a:ext>
                  </a:extLst>
                </a:gridCol>
                <a:gridCol w="3135553">
                  <a:extLst>
                    <a:ext uri="{9D8B030D-6E8A-4147-A177-3AD203B41FA5}">
                      <a16:colId xmlns:a16="http://schemas.microsoft.com/office/drawing/2014/main" val="1917511625"/>
                    </a:ext>
                  </a:extLst>
                </a:gridCol>
                <a:gridCol w="3215669">
                  <a:extLst>
                    <a:ext uri="{9D8B030D-6E8A-4147-A177-3AD203B41FA5}">
                      <a16:colId xmlns:a16="http://schemas.microsoft.com/office/drawing/2014/main" val="4081876557"/>
                    </a:ext>
                  </a:extLst>
                </a:gridCol>
              </a:tblGrid>
              <a:tr h="298950">
                <a:tc>
                  <a:txBody>
                    <a:bodyPr/>
                    <a:lstStyle/>
                    <a:p>
                      <a:pPr algn="r"/>
                      <a:r>
                        <a:rPr lang="en-HK" sz="1300" kern="100" dirty="0">
                          <a:effectLst/>
                        </a:rPr>
                        <a:t>ETFs Name</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300" kern="100" dirty="0">
                          <a:effectLst/>
                        </a:rPr>
                        <a:t>Positive keywords </a:t>
                      </a:r>
                      <a:r>
                        <a:rPr lang="en-US" sz="1300" kern="100" dirty="0">
                          <a:effectLst/>
                        </a:rPr>
                        <a:t>(partial)</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300" kern="100">
                          <a:effectLst/>
                        </a:rPr>
                        <a:t>Negative keywords </a:t>
                      </a:r>
                      <a:r>
                        <a:rPr lang="en-US" sz="1300" kern="100">
                          <a:effectLst/>
                        </a:rPr>
                        <a:t>(partial)</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91455672"/>
                  </a:ext>
                </a:extLst>
              </a:tr>
              <a:tr h="413930">
                <a:tc>
                  <a:txBody>
                    <a:bodyPr/>
                    <a:lstStyle/>
                    <a:p>
                      <a:pPr algn="r"/>
                      <a:r>
                        <a:rPr lang="en-HK" sz="1300" kern="100">
                          <a:effectLst/>
                        </a:rPr>
                        <a:t>BITO</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[wealthier; tantalize; absorbers; sparkling;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[cleansing; authoritarians; uneconomical; nationalbank;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93765015"/>
                  </a:ext>
                </a:extLst>
              </a:tr>
              <a:tr h="352584">
                <a:tc>
                  <a:txBody>
                    <a:bodyPr/>
                    <a:lstStyle/>
                    <a:p>
                      <a:pPr algn="r"/>
                      <a:r>
                        <a:rPr lang="en-HK" sz="1300" kern="100">
                          <a:effectLst/>
                        </a:rPr>
                        <a:t>BITS</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[finessed; interdependence, bunkering;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[rumoured; vertically; externality; overregulation;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65171364"/>
                  </a:ext>
                </a:extLst>
              </a:tr>
              <a:tr h="413930">
                <a:tc>
                  <a:txBody>
                    <a:bodyPr/>
                    <a:lstStyle/>
                    <a:p>
                      <a:pPr algn="r"/>
                      <a:r>
                        <a:rPr lang="en-HK" sz="1300" kern="100">
                          <a:effectLst/>
                        </a:rPr>
                        <a:t>BITW</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[orbiting; brightly; crossborder; decentralised;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[dismissive; shirked; wikileaked; racketeering;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92153142"/>
                  </a:ext>
                </a:extLst>
              </a:tr>
              <a:tr h="352584">
                <a:tc>
                  <a:txBody>
                    <a:bodyPr/>
                    <a:lstStyle/>
                    <a:p>
                      <a:pPr algn="r"/>
                      <a:r>
                        <a:rPr lang="en-HK" sz="1300" kern="100">
                          <a:effectLst/>
                        </a:rPr>
                        <a:t>BTCC</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[resolute; concealing; utilises; spoiler;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[pyongyang; disinformation; regressed; privatized;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64848979"/>
                  </a:ext>
                </a:extLst>
              </a:tr>
              <a:tr h="352584">
                <a:tc>
                  <a:txBody>
                    <a:bodyPr/>
                    <a:lstStyle/>
                    <a:p>
                      <a:pPr algn="r"/>
                      <a:r>
                        <a:rPr lang="en-HK" sz="1300" kern="100">
                          <a:effectLst/>
                        </a:rPr>
                        <a:t>BTF</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[flexibly; elemental; unbreakable; unsealing;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[trifling; proliferate; centralize; standardizing;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39853972"/>
                  </a:ext>
                </a:extLst>
              </a:tr>
              <a:tr h="352584">
                <a:tc>
                  <a:txBody>
                    <a:bodyPr/>
                    <a:lstStyle/>
                    <a:p>
                      <a:pPr algn="r"/>
                      <a:r>
                        <a:rPr lang="en-HK" sz="1300" kern="100">
                          <a:effectLst/>
                        </a:rPr>
                        <a:t>GBTC</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[devotes; traverse; maximal; liveable;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dirty="0">
                          <a:effectLst/>
                        </a:rPr>
                        <a:t>[nationalist; extort; unannounced; hijackings; …] </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55765622"/>
                  </a:ext>
                </a:extLst>
              </a:tr>
              <a:tr h="275953">
                <a:tc>
                  <a:txBody>
                    <a:bodyPr/>
                    <a:lstStyle/>
                    <a:p>
                      <a:pPr algn="r"/>
                      <a:r>
                        <a:rPr lang="en-HK" sz="1300" kern="100">
                          <a:effectLst/>
                        </a:rPr>
                        <a:t>XBTF</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a:effectLst/>
                        </a:rPr>
                        <a:t>[rerouting; gusto; rejuvenated; miniature; …]</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en-HK" sz="1200" kern="100" dirty="0">
                          <a:effectLst/>
                        </a:rPr>
                        <a:t>[confiscating; faction; environmentalist; …]</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73859551"/>
                  </a:ext>
                </a:extLst>
              </a:tr>
            </a:tbl>
          </a:graphicData>
        </a:graphic>
      </p:graphicFrame>
    </p:spTree>
    <p:extLst>
      <p:ext uri="{BB962C8B-B14F-4D97-AF65-F5344CB8AC3E}">
        <p14:creationId xmlns:p14="http://schemas.microsoft.com/office/powerpoint/2010/main" val="3705942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264816"/>
            <a:ext cx="8401124" cy="5116512"/>
          </a:xfrm>
        </p:spPr>
        <p:txBody>
          <a:bodyPr/>
          <a:lstStyle/>
          <a:p>
            <a:pPr>
              <a:lnSpc>
                <a:spcPct val="110000"/>
              </a:lnSpc>
            </a:pPr>
            <a:r>
              <a:rPr lang="en-US" altLang="zh-TW" sz="2200" dirty="0"/>
              <a:t>This module aims to study the price relationship between Bitcoin futures and the seven’s ETFs.</a:t>
            </a:r>
          </a:p>
          <a:p>
            <a:pPr>
              <a:lnSpc>
                <a:spcPct val="110000"/>
              </a:lnSpc>
            </a:pPr>
            <a:r>
              <a:rPr lang="en-US" altLang="zh-TW" sz="2200" dirty="0"/>
              <a:t>We accumulated the price change of futures price from 1 hour to 1 minute to estimate the </a:t>
            </a:r>
            <a:r>
              <a:rPr lang="en-US" altLang="zh-TW" sz="2200" dirty="0">
                <a:solidFill>
                  <a:srgbClr val="0000FF"/>
                </a:solidFill>
              </a:rPr>
              <a:t>price rise and fall </a:t>
            </a:r>
            <a:r>
              <a:rPr lang="en-US" altLang="zh-TW" sz="2200" dirty="0"/>
              <a:t>on the seven ETFs. Resulting the futures’ </a:t>
            </a:r>
            <a:r>
              <a:rPr lang="en-US" altLang="zh-TW" sz="2200" dirty="0">
                <a:solidFill>
                  <a:srgbClr val="FF0000"/>
                </a:solidFill>
              </a:rPr>
              <a:t>5 minutes </a:t>
            </a:r>
            <a:r>
              <a:rPr lang="en-US" altLang="zh-TW" sz="2200" dirty="0"/>
              <a:t>accumulated price change is having the best predictability.</a:t>
            </a:r>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Bitcoin Futures Analysis </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27</a:t>
            </a:fld>
            <a:endParaRPr lang="en-US" altLang="zh-TW" dirty="0"/>
          </a:p>
        </p:txBody>
      </p:sp>
      <p:graphicFrame>
        <p:nvGraphicFramePr>
          <p:cNvPr id="3" name="Table 2">
            <a:extLst>
              <a:ext uri="{FF2B5EF4-FFF2-40B4-BE49-F238E27FC236}">
                <a16:creationId xmlns:a16="http://schemas.microsoft.com/office/drawing/2014/main" id="{840006ED-29C8-4483-A54D-58E2E3BB94AF}"/>
              </a:ext>
            </a:extLst>
          </p:cNvPr>
          <p:cNvGraphicFramePr>
            <a:graphicFrameLocks noGrp="1"/>
          </p:cNvGraphicFramePr>
          <p:nvPr>
            <p:extLst>
              <p:ext uri="{D42A27DB-BD31-4B8C-83A1-F6EECF244321}">
                <p14:modId xmlns:p14="http://schemas.microsoft.com/office/powerpoint/2010/main" val="1685448604"/>
              </p:ext>
            </p:extLst>
          </p:nvPr>
        </p:nvGraphicFramePr>
        <p:xfrm>
          <a:off x="2271896" y="3717032"/>
          <a:ext cx="5032008" cy="2282959"/>
        </p:xfrm>
        <a:graphic>
          <a:graphicData uri="http://schemas.openxmlformats.org/drawingml/2006/table">
            <a:tbl>
              <a:tblPr firstRow="1" firstCol="1" bandRow="1">
                <a:tableStyleId>{5C22544A-7EE6-4342-B048-85BDC9FD1C3A}</a:tableStyleId>
              </a:tblPr>
              <a:tblGrid>
                <a:gridCol w="2515446">
                  <a:extLst>
                    <a:ext uri="{9D8B030D-6E8A-4147-A177-3AD203B41FA5}">
                      <a16:colId xmlns:a16="http://schemas.microsoft.com/office/drawing/2014/main" val="871477696"/>
                    </a:ext>
                  </a:extLst>
                </a:gridCol>
                <a:gridCol w="2516562">
                  <a:extLst>
                    <a:ext uri="{9D8B030D-6E8A-4147-A177-3AD203B41FA5}">
                      <a16:colId xmlns:a16="http://schemas.microsoft.com/office/drawing/2014/main" val="1551398565"/>
                    </a:ext>
                  </a:extLst>
                </a:gridCol>
              </a:tblGrid>
              <a:tr h="262409">
                <a:tc>
                  <a:txBody>
                    <a:bodyPr/>
                    <a:lstStyle/>
                    <a:p>
                      <a:pPr algn="ctr"/>
                      <a:r>
                        <a:rPr lang="en-HK" sz="1000" kern="100">
                          <a:effectLst/>
                        </a:rPr>
                        <a:t>Bitcoin ETFs name</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900" kern="100">
                          <a:effectLst/>
                        </a:rPr>
                        <a:t>Accuracy</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1722981"/>
                  </a:ext>
                </a:extLst>
              </a:tr>
              <a:tr h="288650">
                <a:tc>
                  <a:txBody>
                    <a:bodyPr/>
                    <a:lstStyle/>
                    <a:p>
                      <a:pPr algn="ctr"/>
                      <a:r>
                        <a:rPr lang="en-HK" sz="1100" kern="100">
                          <a:effectLst/>
                        </a:rPr>
                        <a:t>BTCC-U.TO</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69.24351187189398%</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97732202"/>
                  </a:ext>
                </a:extLst>
              </a:tr>
              <a:tr h="288650">
                <a:tc>
                  <a:txBody>
                    <a:bodyPr/>
                    <a:lstStyle/>
                    <a:p>
                      <a:pPr algn="ctr"/>
                      <a:r>
                        <a:rPr lang="en-HK" sz="1100" kern="100" dirty="0">
                          <a:effectLst/>
                        </a:rPr>
                        <a:t>BITO</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60.98938029305014%</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12809131"/>
                  </a:ext>
                </a:extLst>
              </a:tr>
              <a:tr h="288650">
                <a:tc>
                  <a:txBody>
                    <a:bodyPr/>
                    <a:lstStyle/>
                    <a:p>
                      <a:pPr algn="ctr"/>
                      <a:r>
                        <a:rPr lang="en-HK" sz="1100" kern="100">
                          <a:effectLst/>
                        </a:rPr>
                        <a:t>BTF</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68.29995739241586%</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27124712"/>
                  </a:ext>
                </a:extLst>
              </a:tr>
              <a:tr h="288650">
                <a:tc>
                  <a:txBody>
                    <a:bodyPr/>
                    <a:lstStyle/>
                    <a:p>
                      <a:pPr algn="ctr"/>
                      <a:r>
                        <a:rPr lang="en-HK" sz="1100" kern="100">
                          <a:effectLst/>
                        </a:rPr>
                        <a:t>XBTF</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72.28327228327228%</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3315403"/>
                  </a:ext>
                </a:extLst>
              </a:tr>
              <a:tr h="288650">
                <a:tc>
                  <a:txBody>
                    <a:bodyPr/>
                    <a:lstStyle/>
                    <a:p>
                      <a:pPr algn="ctr"/>
                      <a:r>
                        <a:rPr lang="en-HK" sz="1100" kern="100">
                          <a:effectLst/>
                        </a:rPr>
                        <a:t>BITS</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65.52901023890785%</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1051308"/>
                  </a:ext>
                </a:extLst>
              </a:tr>
              <a:tr h="288650">
                <a:tc>
                  <a:txBody>
                    <a:bodyPr/>
                    <a:lstStyle/>
                    <a:p>
                      <a:pPr algn="ctr"/>
                      <a:r>
                        <a:rPr lang="en-HK" sz="1100" kern="100">
                          <a:effectLst/>
                        </a:rPr>
                        <a:t>BITW</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60.21577882670263%</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33634159"/>
                  </a:ext>
                </a:extLst>
              </a:tr>
              <a:tr h="288650">
                <a:tc>
                  <a:txBody>
                    <a:bodyPr/>
                    <a:lstStyle/>
                    <a:p>
                      <a:pPr algn="ctr"/>
                      <a:r>
                        <a:rPr lang="en-HK" sz="1100" kern="100">
                          <a:effectLst/>
                        </a:rPr>
                        <a:t>GBTC</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HK" sz="1000" kern="100" dirty="0">
                          <a:effectLst/>
                        </a:rPr>
                        <a:t>61.04395604395605%</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2136525"/>
                  </a:ext>
                </a:extLst>
              </a:tr>
            </a:tbl>
          </a:graphicData>
        </a:graphic>
      </p:graphicFrame>
    </p:spTree>
    <p:extLst>
      <p:ext uri="{BB962C8B-B14F-4D97-AF65-F5344CB8AC3E}">
        <p14:creationId xmlns:p14="http://schemas.microsoft.com/office/powerpoint/2010/main" val="3264268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Evaluation by Precision Score</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28</a:t>
            </a:fld>
            <a:endParaRPr lang="en-US" altLang="zh-TW" dirty="0"/>
          </a:p>
        </p:txBody>
      </p:sp>
      <p:graphicFrame>
        <p:nvGraphicFramePr>
          <p:cNvPr id="7" name="Content Placeholder 6">
            <a:extLst>
              <a:ext uri="{FF2B5EF4-FFF2-40B4-BE49-F238E27FC236}">
                <a16:creationId xmlns:a16="http://schemas.microsoft.com/office/drawing/2014/main" id="{E19C2C14-8ACE-0182-5E54-5469BA14B56B}"/>
              </a:ext>
            </a:extLst>
          </p:cNvPr>
          <p:cNvGraphicFramePr>
            <a:graphicFrameLocks noGrp="1"/>
          </p:cNvGraphicFramePr>
          <p:nvPr>
            <p:ph idx="1"/>
            <p:extLst>
              <p:ext uri="{D42A27DB-BD31-4B8C-83A1-F6EECF244321}">
                <p14:modId xmlns:p14="http://schemas.microsoft.com/office/powerpoint/2010/main" val="4082498608"/>
              </p:ext>
            </p:extLst>
          </p:nvPr>
        </p:nvGraphicFramePr>
        <p:xfrm>
          <a:off x="0" y="1196752"/>
          <a:ext cx="4800972" cy="29521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D67D01DB-658A-2ED6-DF8C-444F12C41787}"/>
              </a:ext>
            </a:extLst>
          </p:cNvPr>
          <p:cNvGraphicFramePr/>
          <p:nvPr>
            <p:extLst>
              <p:ext uri="{D42A27DB-BD31-4B8C-83A1-F6EECF244321}">
                <p14:modId xmlns:p14="http://schemas.microsoft.com/office/powerpoint/2010/main" val="1586694799"/>
              </p:ext>
            </p:extLst>
          </p:nvPr>
        </p:nvGraphicFramePr>
        <p:xfrm>
          <a:off x="0" y="4077072"/>
          <a:ext cx="4800972" cy="23613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51549F5E-15B1-A2DE-621D-706A20174961}"/>
              </a:ext>
            </a:extLst>
          </p:cNvPr>
          <p:cNvGraphicFramePr/>
          <p:nvPr>
            <p:extLst>
              <p:ext uri="{D42A27DB-BD31-4B8C-83A1-F6EECF244321}">
                <p14:modId xmlns:p14="http://schemas.microsoft.com/office/powerpoint/2010/main" val="578286673"/>
              </p:ext>
            </p:extLst>
          </p:nvPr>
        </p:nvGraphicFramePr>
        <p:xfrm>
          <a:off x="4716016" y="2455034"/>
          <a:ext cx="4555041" cy="295210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68419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Evaluation by Returns Percentage</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29</a:t>
            </a:fld>
            <a:endParaRPr lang="en-US" altLang="zh-TW" dirty="0"/>
          </a:p>
        </p:txBody>
      </p:sp>
      <p:graphicFrame>
        <p:nvGraphicFramePr>
          <p:cNvPr id="6" name="Content Placeholder 5">
            <a:extLst>
              <a:ext uri="{FF2B5EF4-FFF2-40B4-BE49-F238E27FC236}">
                <a16:creationId xmlns:a16="http://schemas.microsoft.com/office/drawing/2014/main" id="{9C8705D1-52EF-C360-3A45-17BCFA1CEE18}"/>
              </a:ext>
            </a:extLst>
          </p:cNvPr>
          <p:cNvGraphicFramePr>
            <a:graphicFrameLocks noGrp="1"/>
          </p:cNvGraphicFramePr>
          <p:nvPr>
            <p:ph idx="1"/>
            <p:extLst>
              <p:ext uri="{D42A27DB-BD31-4B8C-83A1-F6EECF244321}">
                <p14:modId xmlns:p14="http://schemas.microsoft.com/office/powerpoint/2010/main" val="2266623102"/>
              </p:ext>
            </p:extLst>
          </p:nvPr>
        </p:nvGraphicFramePr>
        <p:xfrm>
          <a:off x="0" y="1116013"/>
          <a:ext cx="4932040" cy="26730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22F46A8A-02D9-6343-D389-FEFD0D686D42}"/>
              </a:ext>
            </a:extLst>
          </p:cNvPr>
          <p:cNvGraphicFramePr/>
          <p:nvPr>
            <p:extLst>
              <p:ext uri="{D42A27DB-BD31-4B8C-83A1-F6EECF244321}">
                <p14:modId xmlns:p14="http://schemas.microsoft.com/office/powerpoint/2010/main" val="2542610301"/>
              </p:ext>
            </p:extLst>
          </p:nvPr>
        </p:nvGraphicFramePr>
        <p:xfrm>
          <a:off x="17202" y="3868160"/>
          <a:ext cx="4700363" cy="25773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5D06008F-35F6-6D2D-9D2A-ED4F8BB9D758}"/>
              </a:ext>
            </a:extLst>
          </p:cNvPr>
          <p:cNvGraphicFramePr/>
          <p:nvPr>
            <p:extLst>
              <p:ext uri="{D42A27DB-BD31-4B8C-83A1-F6EECF244321}">
                <p14:modId xmlns:p14="http://schemas.microsoft.com/office/powerpoint/2010/main" val="1222712937"/>
              </p:ext>
            </p:extLst>
          </p:nvPr>
        </p:nvGraphicFramePr>
        <p:xfrm>
          <a:off x="4717565" y="2492896"/>
          <a:ext cx="4520044" cy="279512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120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a:t>
            </a:fld>
            <a:endParaRPr lang="en-US" altLang="zh-TW" dirty="0"/>
          </a:p>
        </p:txBody>
      </p:sp>
      <p:sp>
        <p:nvSpPr>
          <p:cNvPr id="5" name="內容版面配置區 4"/>
          <p:cNvSpPr>
            <a:spLocks noGrp="1"/>
          </p:cNvSpPr>
          <p:nvPr>
            <p:ph idx="1"/>
          </p:nvPr>
        </p:nvSpPr>
        <p:spPr>
          <a:xfrm>
            <a:off x="457200" y="1196975"/>
            <a:ext cx="8686800" cy="4824413"/>
          </a:xfrm>
        </p:spPr>
        <p:txBody>
          <a:bodyPr/>
          <a:lstStyle/>
          <a:p>
            <a:pPr lvl="0"/>
            <a:r>
              <a:rPr lang="en-US" altLang="zh-TW" dirty="0"/>
              <a:t>How the mechanism </a:t>
            </a:r>
            <a:r>
              <a:rPr lang="en-US" altLang="zh-TW" dirty="0">
                <a:solidFill>
                  <a:srgbClr val="0000FF"/>
                </a:solidFill>
              </a:rPr>
              <a:t>minimize the risk of uncertainties </a:t>
            </a:r>
            <a:r>
              <a:rPr lang="en-US" altLang="zh-TW" dirty="0"/>
              <a:t>caused when investing the very volatile Bitcoin ETFs?</a:t>
            </a:r>
          </a:p>
          <a:p>
            <a:endParaRPr lang="en-US" altLang="zh-TW" dirty="0"/>
          </a:p>
          <a:p>
            <a:pPr lvl="0"/>
            <a:r>
              <a:rPr lang="en-US" altLang="zh-TW" dirty="0"/>
              <a:t>How to evaluate the general effectiveness of the news reports and key opinion leaders posts considered in the </a:t>
            </a:r>
            <a:r>
              <a:rPr lang="en-US" altLang="zh-TW" dirty="0">
                <a:solidFill>
                  <a:srgbClr val="0000FF"/>
                </a:solidFill>
              </a:rPr>
              <a:t>collective financial intelligence </a:t>
            </a:r>
            <a:r>
              <a:rPr lang="en-US" altLang="zh-TW" dirty="0"/>
              <a:t>mechanism?</a:t>
            </a:r>
          </a:p>
          <a:p>
            <a:endParaRPr lang="zh-TW" altLang="zh-TW" dirty="0"/>
          </a:p>
        </p:txBody>
      </p:sp>
    </p:spTree>
    <p:extLst>
      <p:ext uri="{BB962C8B-B14F-4D97-AF65-F5344CB8AC3E}">
        <p14:creationId xmlns:p14="http://schemas.microsoft.com/office/powerpoint/2010/main" val="1543693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Evaluation by 3 Market Conditions Average</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30</a:t>
            </a:fld>
            <a:endParaRPr lang="en-US" altLang="zh-TW" dirty="0"/>
          </a:p>
        </p:txBody>
      </p:sp>
      <p:sp>
        <p:nvSpPr>
          <p:cNvPr id="5" name="Content Placeholder 4">
            <a:extLst>
              <a:ext uri="{FF2B5EF4-FFF2-40B4-BE49-F238E27FC236}">
                <a16:creationId xmlns:a16="http://schemas.microsoft.com/office/drawing/2014/main" id="{A37C203E-8E1A-C003-D165-7D6C917CD1CA}"/>
              </a:ext>
            </a:extLst>
          </p:cNvPr>
          <p:cNvSpPr>
            <a:spLocks noGrp="1"/>
          </p:cNvSpPr>
          <p:nvPr>
            <p:ph idx="1"/>
          </p:nvPr>
        </p:nvSpPr>
        <p:spPr/>
        <p:txBody>
          <a:bodyPr/>
          <a:lstStyle/>
          <a:p>
            <a:endParaRPr lang="en-US" dirty="0"/>
          </a:p>
        </p:txBody>
      </p:sp>
      <p:graphicFrame>
        <p:nvGraphicFramePr>
          <p:cNvPr id="8" name="Chart 7">
            <a:extLst>
              <a:ext uri="{FF2B5EF4-FFF2-40B4-BE49-F238E27FC236}">
                <a16:creationId xmlns:a16="http://schemas.microsoft.com/office/drawing/2014/main" id="{56E4327A-B355-B82A-39B2-4330BBCAA5B7}"/>
              </a:ext>
            </a:extLst>
          </p:cNvPr>
          <p:cNvGraphicFramePr>
            <a:graphicFrameLocks/>
          </p:cNvGraphicFramePr>
          <p:nvPr>
            <p:extLst>
              <p:ext uri="{D42A27DB-BD31-4B8C-83A1-F6EECF244321}">
                <p14:modId xmlns:p14="http://schemas.microsoft.com/office/powerpoint/2010/main" val="2438726124"/>
              </p:ext>
            </p:extLst>
          </p:nvPr>
        </p:nvGraphicFramePr>
        <p:xfrm>
          <a:off x="844550" y="1377950"/>
          <a:ext cx="7454900" cy="41021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07422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Evaluation by Portfolio</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31</a:t>
            </a:fld>
            <a:endParaRPr lang="en-US" altLang="zh-TW" dirty="0"/>
          </a:p>
        </p:txBody>
      </p:sp>
      <p:graphicFrame>
        <p:nvGraphicFramePr>
          <p:cNvPr id="3" name="Table 2">
            <a:extLst>
              <a:ext uri="{FF2B5EF4-FFF2-40B4-BE49-F238E27FC236}">
                <a16:creationId xmlns:a16="http://schemas.microsoft.com/office/drawing/2014/main" id="{7BEB0282-E9AC-893C-5216-179320ECAA65}"/>
              </a:ext>
            </a:extLst>
          </p:cNvPr>
          <p:cNvGraphicFramePr>
            <a:graphicFrameLocks noGrp="1"/>
          </p:cNvGraphicFramePr>
          <p:nvPr>
            <p:extLst>
              <p:ext uri="{D42A27DB-BD31-4B8C-83A1-F6EECF244321}">
                <p14:modId xmlns:p14="http://schemas.microsoft.com/office/powerpoint/2010/main" val="1750834037"/>
              </p:ext>
            </p:extLst>
          </p:nvPr>
        </p:nvGraphicFramePr>
        <p:xfrm>
          <a:off x="1091394" y="4149080"/>
          <a:ext cx="6984776" cy="1761795"/>
        </p:xfrm>
        <a:graphic>
          <a:graphicData uri="http://schemas.openxmlformats.org/drawingml/2006/table">
            <a:tbl>
              <a:tblPr firstRow="1" firstCol="1" bandRow="1">
                <a:tableStyleId>{5C22544A-7EE6-4342-B048-85BDC9FD1C3A}</a:tableStyleId>
              </a:tblPr>
              <a:tblGrid>
                <a:gridCol w="2991084">
                  <a:extLst>
                    <a:ext uri="{9D8B030D-6E8A-4147-A177-3AD203B41FA5}">
                      <a16:colId xmlns:a16="http://schemas.microsoft.com/office/drawing/2014/main" val="2155573747"/>
                    </a:ext>
                  </a:extLst>
                </a:gridCol>
                <a:gridCol w="3993692">
                  <a:extLst>
                    <a:ext uri="{9D8B030D-6E8A-4147-A177-3AD203B41FA5}">
                      <a16:colId xmlns:a16="http://schemas.microsoft.com/office/drawing/2014/main" val="1243850871"/>
                    </a:ext>
                  </a:extLst>
                </a:gridCol>
              </a:tblGrid>
              <a:tr h="419536">
                <a:tc>
                  <a:txBody>
                    <a:bodyPr/>
                    <a:lstStyle/>
                    <a:p>
                      <a:pPr algn="ctr"/>
                      <a:r>
                        <a:rPr lang="en-US" sz="1200" kern="100">
                          <a:effectLst/>
                        </a:rPr>
                        <a:t>Approach</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200" kern="100">
                          <a:effectLst/>
                        </a:rPr>
                        <a:t>Returns Percentage</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67620526"/>
                  </a:ext>
                </a:extLst>
              </a:tr>
              <a:tr h="503187">
                <a:tc>
                  <a:txBody>
                    <a:bodyPr/>
                    <a:lstStyle/>
                    <a:p>
                      <a:pPr algn="ctr"/>
                      <a:r>
                        <a:rPr lang="en-HK" sz="1200" kern="100">
                          <a:effectLst/>
                        </a:rPr>
                        <a:t>Portfolio</a:t>
                      </a:r>
                    </a:p>
                    <a:p>
                      <a:pPr algn="ctr"/>
                      <a:r>
                        <a:rPr lang="en-HK" sz="1200" kern="100">
                          <a:effectLst/>
                        </a:rPr>
                        <a:t>(BITO + BITO + BTCC-U.TO)</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US" sz="1200" kern="100" dirty="0">
                          <a:effectLst/>
                        </a:rPr>
                        <a:t>2.8506262156951408%</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9253151"/>
                  </a:ext>
                </a:extLst>
              </a:tr>
              <a:tr h="419536">
                <a:tc>
                  <a:txBody>
                    <a:bodyPr/>
                    <a:lstStyle/>
                    <a:p>
                      <a:pPr algn="ctr"/>
                      <a:r>
                        <a:rPr lang="en-HK" sz="1200" kern="100">
                          <a:effectLst/>
                        </a:rPr>
                        <a:t>Holds during the test period</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US" sz="1200" kern="100" dirty="0">
                          <a:effectLst/>
                        </a:rPr>
                        <a:t>-11.37735830881662%</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14774184"/>
                  </a:ext>
                </a:extLst>
              </a:tr>
              <a:tr h="419536">
                <a:tc>
                  <a:txBody>
                    <a:bodyPr/>
                    <a:lstStyle/>
                    <a:p>
                      <a:pPr algn="ctr"/>
                      <a:r>
                        <a:rPr lang="en-HK" sz="1200" kern="100">
                          <a:effectLst/>
                        </a:rPr>
                        <a:t>Random Buying</a:t>
                      </a:r>
                      <a:endParaRPr lang="en-HK"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US" sz="1200" kern="100" dirty="0">
                          <a:effectLst/>
                        </a:rPr>
                        <a:t>-22.78932753536096%</a:t>
                      </a:r>
                      <a:endParaRPr lang="en-HK"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3881489"/>
                  </a:ext>
                </a:extLst>
              </a:tr>
            </a:tbl>
          </a:graphicData>
        </a:graphic>
      </p:graphicFrame>
      <p:graphicFrame>
        <p:nvGraphicFramePr>
          <p:cNvPr id="9" name="Chart 8">
            <a:extLst>
              <a:ext uri="{FF2B5EF4-FFF2-40B4-BE49-F238E27FC236}">
                <a16:creationId xmlns:a16="http://schemas.microsoft.com/office/drawing/2014/main" id="{0447F290-4071-98D5-0B40-01EAA8227CC2}"/>
              </a:ext>
            </a:extLst>
          </p:cNvPr>
          <p:cNvGraphicFramePr>
            <a:graphicFrameLocks/>
          </p:cNvGraphicFramePr>
          <p:nvPr>
            <p:extLst>
              <p:ext uri="{D42A27DB-BD31-4B8C-83A1-F6EECF244321}">
                <p14:modId xmlns:p14="http://schemas.microsoft.com/office/powerpoint/2010/main" val="656263371"/>
              </p:ext>
            </p:extLst>
          </p:nvPr>
        </p:nvGraphicFramePr>
        <p:xfrm>
          <a:off x="245626" y="1150044"/>
          <a:ext cx="8652748" cy="29189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6144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AB6CE2-CF66-A949-A57A-E92320F2147E}"/>
              </a:ext>
            </a:extLst>
          </p:cNvPr>
          <p:cNvSpPr>
            <a:spLocks noGrp="1"/>
          </p:cNvSpPr>
          <p:nvPr>
            <p:ph type="title"/>
          </p:nvPr>
        </p:nvSpPr>
        <p:spPr/>
        <p:txBody>
          <a:bodyPr/>
          <a:lstStyle/>
          <a:p>
            <a:r>
              <a:rPr lang="en-US" altLang="zh-TW" dirty="0"/>
              <a:t>Research Contributions</a:t>
            </a:r>
            <a:endParaRPr kumimoji="1" lang="zh-TW" altLang="en-US" dirty="0"/>
          </a:p>
        </p:txBody>
      </p:sp>
      <p:sp>
        <p:nvSpPr>
          <p:cNvPr id="3" name="內容版面配置區 2">
            <a:extLst>
              <a:ext uri="{FF2B5EF4-FFF2-40B4-BE49-F238E27FC236}">
                <a16:creationId xmlns:a16="http://schemas.microsoft.com/office/drawing/2014/main" id="{88A7676F-CCF0-B340-AEF0-8735278C7CE5}"/>
              </a:ext>
            </a:extLst>
          </p:cNvPr>
          <p:cNvSpPr>
            <a:spLocks noGrp="1"/>
          </p:cNvSpPr>
          <p:nvPr>
            <p:ph idx="1"/>
          </p:nvPr>
        </p:nvSpPr>
        <p:spPr>
          <a:xfrm>
            <a:off x="457200" y="1268983"/>
            <a:ext cx="8435280" cy="5184353"/>
          </a:xfrm>
        </p:spPr>
        <p:txBody>
          <a:bodyPr/>
          <a:lstStyle/>
          <a:p>
            <a:pPr>
              <a:lnSpc>
                <a:spcPct val="105000"/>
              </a:lnSpc>
            </a:pPr>
            <a:r>
              <a:rPr lang="en-US" altLang="zh-TW" sz="2200" dirty="0"/>
              <a:t>Methodological Perspective</a:t>
            </a:r>
          </a:p>
          <a:p>
            <a:pPr lvl="1">
              <a:lnSpc>
                <a:spcPct val="105000"/>
              </a:lnSpc>
            </a:pPr>
            <a:r>
              <a:rPr lang="en-US" altLang="zh-TW" sz="1800" dirty="0">
                <a:solidFill>
                  <a:srgbClr val="0000FF"/>
                </a:solidFill>
              </a:rPr>
              <a:t>Collective financial intelligence driven approach </a:t>
            </a:r>
            <a:endParaRPr lang="en-US" altLang="zh-TW" sz="1800" dirty="0"/>
          </a:p>
          <a:p>
            <a:pPr lvl="1">
              <a:lnSpc>
                <a:spcPct val="105000"/>
              </a:lnSpc>
            </a:pPr>
            <a:r>
              <a:rPr lang="en-US" altLang="zh-TW" sz="1800" dirty="0"/>
              <a:t>A Bitcoin ETF investment and recommendation system includes </a:t>
            </a:r>
            <a:r>
              <a:rPr lang="en-US" altLang="zh-TW" sz="1800" dirty="0">
                <a:solidFill>
                  <a:srgbClr val="0000FF"/>
                </a:solidFill>
              </a:rPr>
              <a:t>news report, key opinion leaders posts and bitcoin futures </a:t>
            </a:r>
            <a:r>
              <a:rPr lang="en-US" altLang="zh-TW" sz="1800" dirty="0"/>
              <a:t>at the same time</a:t>
            </a:r>
            <a:endParaRPr lang="en-US" altLang="zh-TW" sz="1800" dirty="0">
              <a:solidFill>
                <a:srgbClr val="0000FF"/>
              </a:solidFill>
            </a:endParaRPr>
          </a:p>
          <a:p>
            <a:pPr>
              <a:lnSpc>
                <a:spcPct val="105000"/>
              </a:lnSpc>
            </a:pPr>
            <a:r>
              <a:rPr lang="en-US" altLang="zh-TW" sz="2200" dirty="0"/>
              <a:t>Practical Perspective</a:t>
            </a:r>
          </a:p>
          <a:p>
            <a:pPr lvl="1">
              <a:lnSpc>
                <a:spcPct val="105000"/>
              </a:lnSpc>
            </a:pPr>
            <a:r>
              <a:rPr lang="en-US" altLang="zh-TW" sz="1800" dirty="0"/>
              <a:t>Help beginner investors distinguish and rank </a:t>
            </a:r>
            <a:r>
              <a:rPr lang="en-US" altLang="zh-TW" sz="1800" dirty="0">
                <a:solidFill>
                  <a:srgbClr val="0000FF"/>
                </a:solidFill>
              </a:rPr>
              <a:t>significant influential key opinion leaders on the bitcoin ETF market </a:t>
            </a:r>
            <a:r>
              <a:rPr lang="en-US" altLang="zh-TW" sz="1800" dirty="0"/>
              <a:t>before making investment decisions</a:t>
            </a:r>
          </a:p>
          <a:p>
            <a:pPr lvl="1">
              <a:lnSpc>
                <a:spcPct val="105000"/>
              </a:lnSpc>
            </a:pPr>
            <a:r>
              <a:rPr lang="en-US" altLang="zh-TW" sz="1800" dirty="0"/>
              <a:t>Consider</a:t>
            </a:r>
            <a:r>
              <a:rPr lang="en-US" altLang="zh-TW" dirty="0"/>
              <a:t> </a:t>
            </a:r>
            <a:r>
              <a:rPr lang="en-HK" sz="1800" dirty="0"/>
              <a:t>multiple key opinion leaders stances, </a:t>
            </a:r>
            <a:r>
              <a:rPr lang="en-US" sz="1800" dirty="0">
                <a:solidFill>
                  <a:srgbClr val="0000FF"/>
                </a:solidFill>
              </a:rPr>
              <a:t>i</a:t>
            </a:r>
            <a:r>
              <a:rPr lang="en-US" altLang="zh-TW" sz="1800" dirty="0">
                <a:solidFill>
                  <a:srgbClr val="0000FF"/>
                </a:solidFill>
              </a:rPr>
              <a:t>ncrease investors' confidence</a:t>
            </a:r>
          </a:p>
          <a:p>
            <a:pPr lvl="1">
              <a:lnSpc>
                <a:spcPct val="105000"/>
              </a:lnSpc>
            </a:pPr>
            <a:r>
              <a:rPr lang="en-US" altLang="zh-TW" sz="1800" dirty="0"/>
              <a:t>Help identify </a:t>
            </a:r>
            <a:r>
              <a:rPr lang="en-US" altLang="zh-TW" sz="1800" dirty="0">
                <a:solidFill>
                  <a:srgbClr val="0000FF"/>
                </a:solidFill>
              </a:rPr>
              <a:t>rise and fall signal </a:t>
            </a:r>
            <a:r>
              <a:rPr lang="en-US" altLang="zh-TW" sz="1800" dirty="0"/>
              <a:t>and avoid irrational behavior</a:t>
            </a:r>
          </a:p>
          <a:p>
            <a:pPr lvl="1">
              <a:lnSpc>
                <a:spcPct val="105000"/>
              </a:lnSpc>
            </a:pPr>
            <a:endParaRPr lang="en-US" altLang="zh-TW" sz="1800" dirty="0"/>
          </a:p>
          <a:p>
            <a:pPr>
              <a:lnSpc>
                <a:spcPct val="105000"/>
              </a:lnSpc>
            </a:pPr>
            <a:endParaRPr lang="en-US" altLang="zh-TW" dirty="0"/>
          </a:p>
        </p:txBody>
      </p:sp>
      <p:sp>
        <p:nvSpPr>
          <p:cNvPr id="4" name="投影片編號版面配置區 3">
            <a:extLst>
              <a:ext uri="{FF2B5EF4-FFF2-40B4-BE49-F238E27FC236}">
                <a16:creationId xmlns:a16="http://schemas.microsoft.com/office/drawing/2014/main" id="{528156E3-3FFE-484A-A171-121B52CD270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32</a:t>
            </a:fld>
            <a:endParaRPr lang="en-US" altLang="zh-TW"/>
          </a:p>
        </p:txBody>
      </p:sp>
    </p:spTree>
    <p:extLst>
      <p:ext uri="{BB962C8B-B14F-4D97-AF65-F5344CB8AC3E}">
        <p14:creationId xmlns:p14="http://schemas.microsoft.com/office/powerpoint/2010/main" val="2419791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AB6CE2-CF66-A949-A57A-E92320F2147E}"/>
              </a:ext>
            </a:extLst>
          </p:cNvPr>
          <p:cNvSpPr>
            <a:spLocks noGrp="1"/>
          </p:cNvSpPr>
          <p:nvPr>
            <p:ph type="title"/>
          </p:nvPr>
        </p:nvSpPr>
        <p:spPr/>
        <p:txBody>
          <a:bodyPr/>
          <a:lstStyle/>
          <a:p>
            <a:r>
              <a:rPr lang="en-US" altLang="zh-TW" dirty="0"/>
              <a:t>Future Works</a:t>
            </a:r>
            <a:endParaRPr kumimoji="1" lang="zh-TW" altLang="en-US" dirty="0"/>
          </a:p>
        </p:txBody>
      </p:sp>
      <p:sp>
        <p:nvSpPr>
          <p:cNvPr id="3" name="內容版面配置區 2">
            <a:extLst>
              <a:ext uri="{FF2B5EF4-FFF2-40B4-BE49-F238E27FC236}">
                <a16:creationId xmlns:a16="http://schemas.microsoft.com/office/drawing/2014/main" id="{88A7676F-CCF0-B340-AEF0-8735278C7CE5}"/>
              </a:ext>
            </a:extLst>
          </p:cNvPr>
          <p:cNvSpPr>
            <a:spLocks noGrp="1"/>
          </p:cNvSpPr>
          <p:nvPr>
            <p:ph idx="1"/>
          </p:nvPr>
        </p:nvSpPr>
        <p:spPr>
          <a:xfrm>
            <a:off x="457200" y="1268983"/>
            <a:ext cx="8435280" cy="5184353"/>
          </a:xfrm>
        </p:spPr>
        <p:txBody>
          <a:bodyPr/>
          <a:lstStyle/>
          <a:p>
            <a:r>
              <a:rPr lang="en-US" altLang="zh-TW" dirty="0"/>
              <a:t>Prediction based on</a:t>
            </a:r>
            <a:r>
              <a:rPr lang="zh-TW" altLang="en-US" dirty="0"/>
              <a:t> </a:t>
            </a:r>
            <a:r>
              <a:rPr lang="en-US" altLang="zh-TW" dirty="0"/>
              <a:t>Machine Learning </a:t>
            </a:r>
          </a:p>
          <a:p>
            <a:pPr lvl="1"/>
            <a:r>
              <a:rPr lang="en-US" altLang="zh-TW" dirty="0"/>
              <a:t>Adapt </a:t>
            </a:r>
            <a:r>
              <a:rPr lang="en-US" altLang="zh-TW" dirty="0">
                <a:solidFill>
                  <a:srgbClr val="0000FF"/>
                </a:solidFill>
              </a:rPr>
              <a:t>deep learning and LLM </a:t>
            </a:r>
            <a:r>
              <a:rPr lang="en-US" altLang="zh-TW" dirty="0"/>
              <a:t>method to improves predictability</a:t>
            </a:r>
          </a:p>
          <a:p>
            <a:r>
              <a:rPr lang="en-US" altLang="zh-TW" dirty="0"/>
              <a:t>Mechanism Composition</a:t>
            </a:r>
          </a:p>
          <a:p>
            <a:pPr lvl="1"/>
            <a:r>
              <a:rPr lang="en-US" altLang="zh-TW" dirty="0"/>
              <a:t>Consider more factors (</a:t>
            </a:r>
            <a:r>
              <a:rPr lang="en-US" altLang="zh-TW" dirty="0" err="1"/>
              <a:t>eg.</a:t>
            </a:r>
            <a:r>
              <a:rPr lang="en-US" altLang="zh-TW" dirty="0"/>
              <a:t>  </a:t>
            </a:r>
            <a:r>
              <a:rPr lang="en-US" altLang="zh-TW" dirty="0">
                <a:solidFill>
                  <a:srgbClr val="0000FF"/>
                </a:solidFill>
              </a:rPr>
              <a:t>Crowd</a:t>
            </a:r>
            <a:r>
              <a:rPr lang="en-HK" dirty="0">
                <a:solidFill>
                  <a:srgbClr val="0000FF"/>
                </a:solidFill>
              </a:rPr>
              <a:t> opinion in forum </a:t>
            </a:r>
            <a:r>
              <a:rPr lang="en-HK" dirty="0"/>
              <a:t>etc.)</a:t>
            </a:r>
          </a:p>
          <a:p>
            <a:r>
              <a:rPr lang="en-HK" dirty="0"/>
              <a:t>Recommendation Objects </a:t>
            </a:r>
          </a:p>
          <a:p>
            <a:pPr lvl="1"/>
            <a:r>
              <a:rPr lang="en-US" altLang="zh-TW" dirty="0"/>
              <a:t>perform more profit-generating strategies, such as executing </a:t>
            </a:r>
            <a:r>
              <a:rPr lang="en-US" altLang="zh-TW" dirty="0">
                <a:solidFill>
                  <a:srgbClr val="0000FF"/>
                </a:solidFill>
              </a:rPr>
              <a:t>Short, Long, Put, and Call positions.</a:t>
            </a:r>
            <a:endParaRPr lang="en-HK" dirty="0">
              <a:solidFill>
                <a:srgbClr val="0000FF"/>
              </a:solidFill>
            </a:endParaRPr>
          </a:p>
          <a:p>
            <a:pPr lvl="1"/>
            <a:endParaRPr lang="en-HK" dirty="0">
              <a:solidFill>
                <a:srgbClr val="0000FF"/>
              </a:solidFill>
            </a:endParaRPr>
          </a:p>
        </p:txBody>
      </p:sp>
      <p:sp>
        <p:nvSpPr>
          <p:cNvPr id="4" name="投影片編號版面配置區 3">
            <a:extLst>
              <a:ext uri="{FF2B5EF4-FFF2-40B4-BE49-F238E27FC236}">
                <a16:creationId xmlns:a16="http://schemas.microsoft.com/office/drawing/2014/main" id="{528156E3-3FFE-484A-A171-121B52CD270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33</a:t>
            </a:fld>
            <a:endParaRPr lang="en-US" altLang="zh-TW"/>
          </a:p>
        </p:txBody>
      </p:sp>
    </p:spTree>
    <p:extLst>
      <p:ext uri="{BB962C8B-B14F-4D97-AF65-F5344CB8AC3E}">
        <p14:creationId xmlns:p14="http://schemas.microsoft.com/office/powerpoint/2010/main" val="1612698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0000FF"/>
                </a:solidFill>
              </a:rPr>
              <a:t>Thank you for your listening!</a:t>
            </a:r>
            <a:endParaRPr lang="zh-TW" altLang="en-US" sz="3600"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34</a:t>
            </a:fld>
            <a:endParaRPr lang="en-US" altLang="zh-TW"/>
          </a:p>
        </p:txBody>
      </p:sp>
    </p:spTree>
    <p:extLst>
      <p:ext uri="{BB962C8B-B14F-4D97-AF65-F5344CB8AC3E}">
        <p14:creationId xmlns:p14="http://schemas.microsoft.com/office/powerpoint/2010/main" val="3908834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4</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Process Flow</a:t>
            </a:r>
            <a:endParaRPr lang="zh-TW" altLang="en-US" b="1" kern="0" dirty="0"/>
          </a:p>
        </p:txBody>
      </p:sp>
      <p:pic>
        <p:nvPicPr>
          <p:cNvPr id="8" name="Picture 7">
            <a:extLst>
              <a:ext uri="{FF2B5EF4-FFF2-40B4-BE49-F238E27FC236}">
                <a16:creationId xmlns:a16="http://schemas.microsoft.com/office/drawing/2014/main" id="{3EFB845E-8B47-5519-CF38-8F7EE644C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467" y="1340768"/>
            <a:ext cx="8479292" cy="4690672"/>
          </a:xfrm>
          <a:prstGeom prst="rect">
            <a:avLst/>
          </a:prstGeom>
        </p:spPr>
      </p:pic>
    </p:spTree>
    <p:extLst>
      <p:ext uri="{BB962C8B-B14F-4D97-AF65-F5344CB8AC3E}">
        <p14:creationId xmlns:p14="http://schemas.microsoft.com/office/powerpoint/2010/main" val="1500973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5</a:t>
            </a:fld>
            <a:endParaRPr lang="en-US" altLang="zh-TW"/>
          </a:p>
        </p:txBody>
      </p:sp>
      <p:pic>
        <p:nvPicPr>
          <p:cNvPr id="16" name="Picture 15">
            <a:extLst>
              <a:ext uri="{FF2B5EF4-FFF2-40B4-BE49-F238E27FC236}">
                <a16:creationId xmlns:a16="http://schemas.microsoft.com/office/drawing/2014/main" id="{70974556-3439-5348-5719-869D360B0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Tree>
    <p:extLst>
      <p:ext uri="{BB962C8B-B14F-4D97-AF65-F5344CB8AC3E}">
        <p14:creationId xmlns:p14="http://schemas.microsoft.com/office/powerpoint/2010/main" val="380960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BB5DA32-FBCE-0CE7-BD02-8A398083F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
        <p:nvSpPr>
          <p:cNvPr id="2" name="標題 1"/>
          <p:cNvSpPr>
            <a:spLocks noGrp="1"/>
          </p:cNvSpPr>
          <p:nvPr>
            <p:ph type="title"/>
          </p:nvPr>
        </p:nvSpPr>
        <p:spPr/>
        <p:txBody>
          <a:bodyPr/>
          <a:lstStyle/>
          <a:p>
            <a:r>
              <a:rPr lang="en-US" altLang="zh-TW" dirty="0"/>
              <a:t>The System Framework</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6</a:t>
            </a:fld>
            <a:endParaRPr lang="en-US" altLang="zh-TW"/>
          </a:p>
        </p:txBody>
      </p:sp>
      <p:sp>
        <p:nvSpPr>
          <p:cNvPr id="8" name="圓角矩形 4">
            <a:extLst>
              <a:ext uri="{FF2B5EF4-FFF2-40B4-BE49-F238E27FC236}">
                <a16:creationId xmlns:a16="http://schemas.microsoft.com/office/drawing/2014/main" id="{1652535C-D58D-062B-DACE-8F55A36FBF63}"/>
              </a:ext>
            </a:extLst>
          </p:cNvPr>
          <p:cNvSpPr/>
          <p:nvPr/>
        </p:nvSpPr>
        <p:spPr>
          <a:xfrm>
            <a:off x="3347863" y="1353848"/>
            <a:ext cx="4248473" cy="707000"/>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34574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305303" cy="5116512"/>
          </a:xfrm>
        </p:spPr>
        <p:txBody>
          <a:bodyPr/>
          <a:lstStyle/>
          <a:p>
            <a:r>
              <a:rPr lang="en-US" altLang="zh-TW" dirty="0"/>
              <a:t>Data Collection</a:t>
            </a:r>
          </a:p>
          <a:p>
            <a:pPr lvl="1"/>
            <a:r>
              <a:rPr lang="en-US" altLang="zh-TW" dirty="0"/>
              <a:t>Historical data of 7 </a:t>
            </a:r>
            <a:r>
              <a:rPr lang="en-US" altLang="zh-TW" dirty="0">
                <a:solidFill>
                  <a:srgbClr val="0000FF"/>
                </a:solidFill>
              </a:rPr>
              <a:t>Bitcoin ETFs and Bitcoin Futures.</a:t>
            </a:r>
          </a:p>
          <a:p>
            <a:pPr lvl="1"/>
            <a:r>
              <a:rPr lang="en-US" altLang="zh-TW" dirty="0">
                <a:solidFill>
                  <a:srgbClr val="0000FF"/>
                </a:solidFill>
              </a:rPr>
              <a:t>News</a:t>
            </a:r>
            <a:r>
              <a:rPr lang="en-US" altLang="zh-TW" dirty="0"/>
              <a:t> on </a:t>
            </a:r>
            <a:r>
              <a:rPr lang="en-US" altLang="zh-TW" dirty="0" err="1"/>
              <a:t>Cointelegraph</a:t>
            </a:r>
            <a:endParaRPr lang="en-US" altLang="zh-TW" dirty="0"/>
          </a:p>
          <a:p>
            <a:pPr lvl="1"/>
            <a:r>
              <a:rPr lang="en-US" altLang="zh-TW" dirty="0">
                <a:solidFill>
                  <a:srgbClr val="0000FF"/>
                </a:solidFill>
              </a:rPr>
              <a:t>Key opinion leaders stances</a:t>
            </a:r>
            <a:r>
              <a:rPr lang="en-US" altLang="zh-TW" dirty="0"/>
              <a:t> on Twitter</a:t>
            </a:r>
          </a:p>
          <a:p>
            <a:pPr marL="457200" lvl="1" indent="0">
              <a:buNone/>
            </a:pPr>
            <a:endParaRPr lang="en-US" altLang="zh-TW" sz="1800" dirty="0"/>
          </a:p>
          <a:p>
            <a:r>
              <a:rPr lang="en-US" altLang="zh-TW" dirty="0"/>
              <a:t>Data Cleaning</a:t>
            </a:r>
          </a:p>
          <a:p>
            <a:pPr lvl="1"/>
            <a:r>
              <a:rPr lang="en-US" altLang="zh-TW" dirty="0"/>
              <a:t>Drop duplicated data, delete incomplete data.</a:t>
            </a:r>
          </a:p>
          <a:p>
            <a:pPr lvl="1"/>
            <a:r>
              <a:rPr lang="en-US" altLang="zh-TW" dirty="0"/>
              <a:t>Filter out non-English data.</a:t>
            </a:r>
          </a:p>
          <a:p>
            <a:pPr lvl="1"/>
            <a:r>
              <a:rPr lang="en-US" altLang="zh-TW" dirty="0"/>
              <a:t>Convert emoji to nearest English word.</a:t>
            </a:r>
          </a:p>
          <a:p>
            <a:pPr lvl="1"/>
            <a:endParaRPr lang="en-GB" altLang="zh-TW" sz="1800" dirty="0"/>
          </a:p>
          <a:p>
            <a:r>
              <a:rPr lang="en-US" altLang="zh-TW" dirty="0"/>
              <a:t>Data Transform</a:t>
            </a:r>
          </a:p>
          <a:p>
            <a:pPr lvl="1"/>
            <a:r>
              <a:rPr lang="en-US" altLang="zh-TW" dirty="0"/>
              <a:t>Standardize time zone to UTC+0. </a:t>
            </a:r>
          </a:p>
          <a:p>
            <a:pPr lvl="1"/>
            <a:r>
              <a:rPr lang="en-US" altLang="zh-TW" dirty="0"/>
              <a:t>Divide the data into a training data and a test data.</a:t>
            </a:r>
          </a:p>
          <a:p>
            <a:pPr lvl="1"/>
            <a:endParaRPr lang="en-US" altLang="zh-TW" dirty="0">
              <a:solidFill>
                <a:srgbClr val="0000FF"/>
              </a:solidFill>
            </a:endParaRPr>
          </a:p>
        </p:txBody>
      </p:sp>
      <p:sp>
        <p:nvSpPr>
          <p:cNvPr id="2" name="標題 1"/>
          <p:cNvSpPr>
            <a:spLocks noGrp="1"/>
          </p:cNvSpPr>
          <p:nvPr>
            <p:ph type="title"/>
          </p:nvPr>
        </p:nvSpPr>
        <p:spPr>
          <a:xfrm>
            <a:off x="0" y="-26988"/>
            <a:ext cx="9144000" cy="1143001"/>
          </a:xfrm>
        </p:spPr>
        <p:txBody>
          <a:bodyPr/>
          <a:lstStyle/>
          <a:p>
            <a:pPr lvl="1"/>
            <a:r>
              <a:rPr lang="en-US" altLang="zh-TW" b="1" dirty="0">
                <a:solidFill>
                  <a:srgbClr val="2907A5"/>
                </a:solidFill>
              </a:rPr>
              <a:t>Data Construction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7</a:t>
            </a:fld>
            <a:endParaRPr lang="en-US" altLang="zh-TW" dirty="0"/>
          </a:p>
        </p:txBody>
      </p:sp>
    </p:spTree>
    <p:extLst>
      <p:ext uri="{BB962C8B-B14F-4D97-AF65-F5344CB8AC3E}">
        <p14:creationId xmlns:p14="http://schemas.microsoft.com/office/powerpoint/2010/main" val="3402303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881965-19E0-AE93-AE98-EC74261F5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5692" y="1196752"/>
            <a:ext cx="6084416" cy="5090038"/>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8</a:t>
            </a:fld>
            <a:endParaRPr lang="en-US" altLang="zh-TW" dirty="0"/>
          </a:p>
        </p:txBody>
      </p:sp>
      <p:sp>
        <p:nvSpPr>
          <p:cNvPr id="7" name="圓角矩形 6">
            <a:extLst>
              <a:ext uri="{FF2B5EF4-FFF2-40B4-BE49-F238E27FC236}">
                <a16:creationId xmlns:a16="http://schemas.microsoft.com/office/drawing/2014/main" id="{B897B178-D048-2540-BFB9-BE11A0A7ED21}"/>
              </a:ext>
            </a:extLst>
          </p:cNvPr>
          <p:cNvSpPr/>
          <p:nvPr/>
        </p:nvSpPr>
        <p:spPr>
          <a:xfrm>
            <a:off x="3347865" y="2420888"/>
            <a:ext cx="1440036" cy="1728192"/>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59048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19348" y="1192808"/>
            <a:ext cx="8545140" cy="5116512"/>
          </a:xfrm>
        </p:spPr>
        <p:txBody>
          <a:bodyPr/>
          <a:lstStyle/>
          <a:p>
            <a:r>
              <a:rPr lang="en-US" altLang="zh-TW" dirty="0"/>
              <a:t>Key Opinion Leaders Analysis</a:t>
            </a:r>
          </a:p>
          <a:p>
            <a:pPr lvl="1"/>
            <a:r>
              <a:rPr lang="en-HK" sz="2400" dirty="0"/>
              <a:t>Trump’s Twitter sentiment can influence the Bitcoin market’s returns, volatility, and trading volumes. </a:t>
            </a:r>
            <a:r>
              <a:rPr lang="en-US" altLang="zh-TW" sz="1800" dirty="0">
                <a:solidFill>
                  <a:schemeClr val="bg1">
                    <a:lumMod val="65000"/>
                  </a:schemeClr>
                </a:solidFill>
              </a:rPr>
              <a:t>(T. L. D. Huynh, 2021)</a:t>
            </a:r>
          </a:p>
          <a:p>
            <a:pPr lvl="1"/>
            <a:endParaRPr lang="en-US" altLang="zh-TW" sz="1800" dirty="0"/>
          </a:p>
          <a:p>
            <a:pPr lvl="1"/>
            <a:r>
              <a:rPr lang="en-US" altLang="zh-TW" sz="2400" dirty="0"/>
              <a:t>3 major examinate parts</a:t>
            </a:r>
          </a:p>
          <a:p>
            <a:pPr lvl="2"/>
            <a:r>
              <a:rPr lang="en-US" altLang="zh-TW" sz="2000" dirty="0"/>
              <a:t>Key opinion leaders</a:t>
            </a:r>
            <a:r>
              <a:rPr lang="zh-TW" altLang="en-US" sz="2000" dirty="0"/>
              <a:t> </a:t>
            </a:r>
            <a:r>
              <a:rPr lang="en-US" altLang="zh-TW" sz="2000" dirty="0"/>
              <a:t>posts’ influence on different ETFs</a:t>
            </a:r>
          </a:p>
          <a:p>
            <a:pPr lvl="2"/>
            <a:r>
              <a:rPr lang="en-US" altLang="zh-TW" sz="2000" dirty="0"/>
              <a:t>Key opinion leaders keywords’ influence on different ETFs</a:t>
            </a:r>
          </a:p>
          <a:p>
            <a:pPr lvl="2"/>
            <a:r>
              <a:rPr lang="en-US" altLang="zh-TW" sz="2000" dirty="0"/>
              <a:t>Comprehensive key opinion leaders influence on different ETFs (Influence core)</a:t>
            </a:r>
          </a:p>
          <a:p>
            <a:pPr lvl="2"/>
            <a:endParaRPr lang="en-US" altLang="zh-TW" sz="2000" dirty="0"/>
          </a:p>
        </p:txBody>
      </p:sp>
      <p:sp>
        <p:nvSpPr>
          <p:cNvPr id="2" name="標題 1"/>
          <p:cNvSpPr>
            <a:spLocks noGrp="1"/>
          </p:cNvSpPr>
          <p:nvPr>
            <p:ph type="title"/>
          </p:nvPr>
        </p:nvSpPr>
        <p:spPr>
          <a:xfrm>
            <a:off x="0" y="-26988"/>
            <a:ext cx="9144000" cy="1143001"/>
          </a:xfrm>
        </p:spPr>
        <p:txBody>
          <a:bodyPr/>
          <a:lstStyle/>
          <a:p>
            <a:pPr lvl="1"/>
            <a:r>
              <a:rPr lang="en-US" altLang="zh-TW" sz="3600" b="1" dirty="0">
                <a:solidFill>
                  <a:srgbClr val="2907A5"/>
                </a:solidFill>
              </a:rPr>
              <a:t>Celebrities Analysis Module</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9</a:t>
            </a:fld>
            <a:endParaRPr lang="en-US" altLang="zh-TW" dirty="0"/>
          </a:p>
        </p:txBody>
      </p:sp>
    </p:spTree>
    <p:extLst>
      <p:ext uri="{BB962C8B-B14F-4D97-AF65-F5344CB8AC3E}">
        <p14:creationId xmlns:p14="http://schemas.microsoft.com/office/powerpoint/2010/main" val="1407911606"/>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53256</TotalTime>
  <Words>5098</Words>
  <Application>Microsoft Office PowerPoint</Application>
  <PresentationFormat>如螢幕大小 (4:3)</PresentationFormat>
  <Paragraphs>557</Paragraphs>
  <Slides>34</Slides>
  <Notes>34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34</vt:i4>
      </vt:variant>
    </vt:vector>
  </HeadingPairs>
  <TitlesOfParts>
    <vt:vector size="40" baseType="lpstr">
      <vt:lpstr>BiauKai</vt:lpstr>
      <vt:lpstr>Arial</vt:lpstr>
      <vt:lpstr>Calibri</vt:lpstr>
      <vt:lpstr>Cambria Math</vt:lpstr>
      <vt:lpstr>Times New Roman</vt:lpstr>
      <vt:lpstr>SEAD</vt:lpstr>
      <vt:lpstr>   A Collective Financial Intelligence Approach to Bitcoin ETFs Investment   </vt:lpstr>
      <vt:lpstr>Motivation</vt:lpstr>
      <vt:lpstr>Research Problems</vt:lpstr>
      <vt:lpstr>PowerPoint 簡報</vt:lpstr>
      <vt:lpstr>The System Framework</vt:lpstr>
      <vt:lpstr>The System Framework</vt:lpstr>
      <vt:lpstr>Data Construction Module</vt:lpstr>
      <vt:lpstr>System Framework</vt:lpstr>
      <vt:lpstr>Celebrities Analysis Module</vt:lpstr>
      <vt:lpstr>Celebrities Analysis Module</vt:lpstr>
      <vt:lpstr>Celebrities Analysis Module</vt:lpstr>
      <vt:lpstr>Celebrities Analysis Module</vt:lpstr>
      <vt:lpstr>System Framework</vt:lpstr>
      <vt:lpstr>News Analysis Module</vt:lpstr>
      <vt:lpstr>News Analysis Module</vt:lpstr>
      <vt:lpstr>News Analysis Module</vt:lpstr>
      <vt:lpstr>System Framework</vt:lpstr>
      <vt:lpstr>Financial Analysis Module</vt:lpstr>
      <vt:lpstr>System Framework</vt:lpstr>
      <vt:lpstr>Collective Financial Intelligence Module</vt:lpstr>
      <vt:lpstr>System Framework</vt:lpstr>
      <vt:lpstr>Portfolio Comparison Module</vt:lpstr>
      <vt:lpstr>Data Collection and Description</vt:lpstr>
      <vt:lpstr>Key Opinion Leaders Analysis</vt:lpstr>
      <vt:lpstr>Key Opinion Leaders Analysis</vt:lpstr>
      <vt:lpstr>News Report Analysis</vt:lpstr>
      <vt:lpstr>Bitcoin Futures Analysis </vt:lpstr>
      <vt:lpstr>Evaluation by Precision Score</vt:lpstr>
      <vt:lpstr>Evaluation by Returns Percentage</vt:lpstr>
      <vt:lpstr>Evaluation by 3 Market Conditions Average</vt:lpstr>
      <vt:lpstr>Evaluation by Portfolio</vt:lpstr>
      <vt:lpstr>Research Contributions</vt:lpstr>
      <vt:lpstr>Future Works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基於智慧合約之 P2P 保險機制  A Smart Contract-driven P2P Insurance Mechanism</dc:title>
  <dc:creator>DL</dc:creator>
  <cp:lastModifiedBy>李泊璁</cp:lastModifiedBy>
  <cp:revision>1851</cp:revision>
  <cp:lastPrinted>2019-06-04T07:01:30Z</cp:lastPrinted>
  <dcterms:created xsi:type="dcterms:W3CDTF">2009-06-16T08:28:11Z</dcterms:created>
  <dcterms:modified xsi:type="dcterms:W3CDTF">2025-08-22T00:09:59Z</dcterms:modified>
</cp:coreProperties>
</file>