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38"/>
  </p:notesMasterIdLst>
  <p:handoutMasterIdLst>
    <p:handoutMasterId r:id="rId39"/>
  </p:handoutMasterIdLst>
  <p:sldIdLst>
    <p:sldId id="256" r:id="rId2"/>
    <p:sldId id="498" r:id="rId3"/>
    <p:sldId id="500" r:id="rId4"/>
    <p:sldId id="501" r:id="rId5"/>
    <p:sldId id="618" r:id="rId6"/>
    <p:sldId id="567" r:id="rId7"/>
    <p:sldId id="667" r:id="rId8"/>
    <p:sldId id="569" r:id="rId9"/>
    <p:sldId id="697" r:id="rId10"/>
    <p:sldId id="649" r:id="rId11"/>
    <p:sldId id="669" r:id="rId12"/>
    <p:sldId id="698" r:id="rId13"/>
    <p:sldId id="678" r:id="rId14"/>
    <p:sldId id="699" r:id="rId15"/>
    <p:sldId id="671" r:id="rId16"/>
    <p:sldId id="675" r:id="rId17"/>
    <p:sldId id="700" r:id="rId18"/>
    <p:sldId id="676" r:id="rId19"/>
    <p:sldId id="701" r:id="rId20"/>
    <p:sldId id="702" r:id="rId21"/>
    <p:sldId id="703" r:id="rId22"/>
    <p:sldId id="704" r:id="rId23"/>
    <p:sldId id="705" r:id="rId24"/>
    <p:sldId id="706" r:id="rId25"/>
    <p:sldId id="707" r:id="rId26"/>
    <p:sldId id="686" r:id="rId27"/>
    <p:sldId id="583" r:id="rId28"/>
    <p:sldId id="709" r:id="rId29"/>
    <p:sldId id="711" r:id="rId30"/>
    <p:sldId id="721" r:id="rId31"/>
    <p:sldId id="712" r:id="rId32"/>
    <p:sldId id="722" r:id="rId33"/>
    <p:sldId id="715" r:id="rId34"/>
    <p:sldId id="716" r:id="rId35"/>
    <p:sldId id="724" r:id="rId36"/>
    <p:sldId id="293" r:id="rId37"/>
  </p:sldIdLst>
  <p:sldSz cx="9144000" cy="6858000" type="screen4x3"/>
  <p:notesSz cx="9874250" cy="6797675"/>
  <p:defaultTextStyle>
    <a:defPPr>
      <a:defRPr lang="zh-TW"/>
    </a:defPPr>
    <a:lvl1pPr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yl" lastIdx="2" clrIdx="0">
    <p:extLst>
      <p:ext uri="{19B8F6BF-5375-455C-9EA6-DF929625EA0E}">
        <p15:presenceInfo xmlns:p15="http://schemas.microsoft.com/office/powerpoint/2012/main" userId="ad959413665036c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B050"/>
    <a:srgbClr val="FFFFFF"/>
    <a:srgbClr val="254061"/>
    <a:srgbClr val="F16B6B"/>
    <a:srgbClr val="F59595"/>
    <a:srgbClr val="F7DBA3"/>
    <a:srgbClr val="FAEBA0"/>
    <a:srgbClr val="FDF7DB"/>
    <a:srgbClr val="2D4E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5758FB7-9AC5-4552-8A53-C91805E547FA}" styleName="佈景主題樣式 1 - 輔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A111915-BE36-4E01-A7E5-04B1672EAD32}" styleName="淺色樣式 2 - 輔色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淺色樣式 2 - 輔色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113A9D2-9D6B-4929-AA2D-F23B5EE8CBE7}" styleName="佈景主題樣式 2 - 輔色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E25E649-3F16-4E02-A733-19D2CDBF48F0}" styleName="中等深淺樣式 3 - 輔色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淺色樣式 1 - 輔色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5377" autoAdjust="0"/>
  </p:normalViewPr>
  <p:slideViewPr>
    <p:cSldViewPr>
      <p:cViewPr varScale="1">
        <p:scale>
          <a:sx n="99" d="100"/>
          <a:sy n="99" d="100"/>
        </p:scale>
        <p:origin x="1656" y="82"/>
      </p:cViewPr>
      <p:guideLst>
        <p:guide orient="horz" pos="2160"/>
        <p:guide pos="2880"/>
      </p:guideLst>
    </p:cSldViewPr>
  </p:slideViewPr>
  <p:outlineViewPr>
    <p:cViewPr>
      <p:scale>
        <a:sx n="33" d="100"/>
        <a:sy n="33" d="100"/>
      </p:scale>
      <p:origin x="0" y="-35046"/>
    </p:cViewPr>
  </p:outlineViewPr>
  <p:notesTextViewPr>
    <p:cViewPr>
      <p:scale>
        <a:sx n="3" d="2"/>
        <a:sy n="3" d="2"/>
      </p:scale>
      <p:origin x="0" y="0"/>
    </p:cViewPr>
  </p:notesTextViewPr>
  <p:sorterViewPr>
    <p:cViewPr varScale="1">
      <p:scale>
        <a:sx n="1" d="1"/>
        <a:sy n="1" d="1"/>
      </p:scale>
      <p:origin x="0" y="0"/>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400" b="0" i="0" u="none" strike="noStrike" kern="1200" spc="0" baseline="0">
                <a:solidFill>
                  <a:schemeClr val="tx1">
                    <a:lumMod val="65000"/>
                    <a:lumOff val="35000"/>
                  </a:schemeClr>
                </a:solidFill>
                <a:latin typeface="+mn-lt"/>
                <a:ea typeface="+mn-ea"/>
                <a:cs typeface="+mn-cs"/>
              </a:defRPr>
            </a:pPr>
            <a:r>
              <a:rPr lang="en-US" altLang="zh-TW" sz="1400" b="0" i="0" u="none" strike="noStrike" baseline="0">
                <a:effectLst/>
              </a:rPr>
              <a:t>The Comparison of Word Embedding</a:t>
            </a:r>
            <a:endParaRPr lang="zh-TW" altLang="en-US"/>
          </a:p>
        </c:rich>
      </c:tx>
      <c:overlay val="0"/>
      <c:spPr>
        <a:noFill/>
        <a:ln>
          <a:noFill/>
        </a:ln>
        <a:effectLst/>
      </c:spPr>
      <c:txPr>
        <a:bodyPr rot="0" spcFirstLastPara="1" vertOverflow="ellipsis" vert="horz" wrap="square" anchor="ctr" anchorCtr="1"/>
        <a:lstStyle/>
        <a:p>
          <a:pPr algn="ctr">
            <a:defRPr sz="1400"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barChart>
        <c:barDir val="col"/>
        <c:grouping val="clustered"/>
        <c:varyColors val="0"/>
        <c:ser>
          <c:idx val="0"/>
          <c:order val="0"/>
          <c:tx>
            <c:strRef>
              <c:f>工作表1!$B$1</c:f>
              <c:strCache>
                <c:ptCount val="1"/>
                <c:pt idx="0">
                  <c:v>Precision</c:v>
                </c:pt>
              </c:strCache>
            </c:strRef>
          </c:tx>
          <c:spPr>
            <a:solidFill>
              <a:schemeClr val="accent1"/>
            </a:solidFill>
            <a:ln>
              <a:noFill/>
            </a:ln>
            <a:effectLst/>
          </c:spPr>
          <c:invertIfNegative val="0"/>
          <c:cat>
            <c:strRef>
              <c:f>工作表1!$A$2:$A$4</c:f>
              <c:strCache>
                <c:ptCount val="3"/>
                <c:pt idx="0">
                  <c:v>Unigram</c:v>
                </c:pt>
                <c:pt idx="1">
                  <c:v>Bigram</c:v>
                </c:pt>
                <c:pt idx="2">
                  <c:v>W2V</c:v>
                </c:pt>
              </c:strCache>
            </c:strRef>
          </c:cat>
          <c:val>
            <c:numRef>
              <c:f>工作表1!$B$2:$B$4</c:f>
              <c:numCache>
                <c:formatCode>General</c:formatCode>
                <c:ptCount val="3"/>
                <c:pt idx="0">
                  <c:v>0.77949999999999997</c:v>
                </c:pt>
                <c:pt idx="1">
                  <c:v>0.70909999999999995</c:v>
                </c:pt>
                <c:pt idx="2">
                  <c:v>0.79490000000000005</c:v>
                </c:pt>
              </c:numCache>
            </c:numRef>
          </c:val>
          <c:extLst>
            <c:ext xmlns:c16="http://schemas.microsoft.com/office/drawing/2014/chart" uri="{C3380CC4-5D6E-409C-BE32-E72D297353CC}">
              <c16:uniqueId val="{00000000-446E-4E76-85D4-3AD65A73B9AD}"/>
            </c:ext>
          </c:extLst>
        </c:ser>
        <c:ser>
          <c:idx val="1"/>
          <c:order val="1"/>
          <c:tx>
            <c:strRef>
              <c:f>工作表1!$C$1</c:f>
              <c:strCache>
                <c:ptCount val="1"/>
                <c:pt idx="0">
                  <c:v>Recall</c:v>
                </c:pt>
              </c:strCache>
            </c:strRef>
          </c:tx>
          <c:spPr>
            <a:solidFill>
              <a:schemeClr val="accent2"/>
            </a:solidFill>
            <a:ln>
              <a:noFill/>
            </a:ln>
            <a:effectLst/>
          </c:spPr>
          <c:invertIfNegative val="0"/>
          <c:cat>
            <c:strRef>
              <c:f>工作表1!$A$2:$A$4</c:f>
              <c:strCache>
                <c:ptCount val="3"/>
                <c:pt idx="0">
                  <c:v>Unigram</c:v>
                </c:pt>
                <c:pt idx="1">
                  <c:v>Bigram</c:v>
                </c:pt>
                <c:pt idx="2">
                  <c:v>W2V</c:v>
                </c:pt>
              </c:strCache>
            </c:strRef>
          </c:cat>
          <c:val>
            <c:numRef>
              <c:f>工作表1!$C$2:$C$4</c:f>
              <c:numCache>
                <c:formatCode>General</c:formatCode>
                <c:ptCount val="3"/>
                <c:pt idx="0">
                  <c:v>0.75680000000000003</c:v>
                </c:pt>
                <c:pt idx="1">
                  <c:v>0.65529999999999999</c:v>
                </c:pt>
                <c:pt idx="2">
                  <c:v>0.78510000000000002</c:v>
                </c:pt>
              </c:numCache>
            </c:numRef>
          </c:val>
          <c:extLst>
            <c:ext xmlns:c16="http://schemas.microsoft.com/office/drawing/2014/chart" uri="{C3380CC4-5D6E-409C-BE32-E72D297353CC}">
              <c16:uniqueId val="{00000001-446E-4E76-85D4-3AD65A73B9AD}"/>
            </c:ext>
          </c:extLst>
        </c:ser>
        <c:ser>
          <c:idx val="2"/>
          <c:order val="2"/>
          <c:tx>
            <c:strRef>
              <c:f>工作表1!$D$1</c:f>
              <c:strCache>
                <c:ptCount val="1"/>
                <c:pt idx="0">
                  <c:v>F1-Score</c:v>
                </c:pt>
              </c:strCache>
            </c:strRef>
          </c:tx>
          <c:spPr>
            <a:solidFill>
              <a:schemeClr val="accent3"/>
            </a:solidFill>
            <a:ln>
              <a:noFill/>
            </a:ln>
            <a:effectLst/>
          </c:spPr>
          <c:invertIfNegative val="0"/>
          <c:cat>
            <c:strRef>
              <c:f>工作表1!$A$2:$A$4</c:f>
              <c:strCache>
                <c:ptCount val="3"/>
                <c:pt idx="0">
                  <c:v>Unigram</c:v>
                </c:pt>
                <c:pt idx="1">
                  <c:v>Bigram</c:v>
                </c:pt>
                <c:pt idx="2">
                  <c:v>W2V</c:v>
                </c:pt>
              </c:strCache>
            </c:strRef>
          </c:cat>
          <c:val>
            <c:numRef>
              <c:f>工作表1!$D$2:$D$4</c:f>
              <c:numCache>
                <c:formatCode>General</c:formatCode>
                <c:ptCount val="3"/>
                <c:pt idx="0">
                  <c:v>0.76539999999999997</c:v>
                </c:pt>
                <c:pt idx="1">
                  <c:v>0.66390000000000005</c:v>
                </c:pt>
                <c:pt idx="2">
                  <c:v>0.78949999999999998</c:v>
                </c:pt>
              </c:numCache>
            </c:numRef>
          </c:val>
          <c:extLst>
            <c:ext xmlns:c16="http://schemas.microsoft.com/office/drawing/2014/chart" uri="{C3380CC4-5D6E-409C-BE32-E72D297353CC}">
              <c16:uniqueId val="{00000002-446E-4E76-85D4-3AD65A73B9AD}"/>
            </c:ext>
          </c:extLst>
        </c:ser>
        <c:dLbls>
          <c:showLegendKey val="0"/>
          <c:showVal val="0"/>
          <c:showCatName val="0"/>
          <c:showSerName val="0"/>
          <c:showPercent val="0"/>
          <c:showBubbleSize val="0"/>
        </c:dLbls>
        <c:gapWidth val="219"/>
        <c:overlap val="-27"/>
        <c:axId val="1970389136"/>
        <c:axId val="3967056"/>
      </c:barChart>
      <c:catAx>
        <c:axId val="1970389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3967056"/>
        <c:crosses val="autoZero"/>
        <c:auto val="1"/>
        <c:lblAlgn val="ctr"/>
        <c:lblOffset val="100"/>
        <c:noMultiLvlLbl val="0"/>
      </c:catAx>
      <c:valAx>
        <c:axId val="39670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19703891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ltLang="zh-TW" sz="1400" b="0" i="0" u="none" strike="noStrike" baseline="0">
                <a:effectLst/>
              </a:rPr>
              <a:t>The Comparison of W2V</a:t>
            </a:r>
            <a:endParaRPr lang="zh-TW" alt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barChart>
        <c:barDir val="col"/>
        <c:grouping val="clustered"/>
        <c:varyColors val="0"/>
        <c:ser>
          <c:idx val="0"/>
          <c:order val="0"/>
          <c:tx>
            <c:strRef>
              <c:f>工作表1!$B$1</c:f>
              <c:strCache>
                <c:ptCount val="1"/>
                <c:pt idx="0">
                  <c:v>Precision</c:v>
                </c:pt>
              </c:strCache>
            </c:strRef>
          </c:tx>
          <c:spPr>
            <a:solidFill>
              <a:schemeClr val="accent1"/>
            </a:solidFill>
            <a:ln>
              <a:noFill/>
            </a:ln>
            <a:effectLst/>
          </c:spPr>
          <c:invertIfNegative val="0"/>
          <c:cat>
            <c:strRef>
              <c:f>工作表1!$A$2:$A$3</c:f>
              <c:strCache>
                <c:ptCount val="2"/>
                <c:pt idx="0">
                  <c:v>Decision Tree</c:v>
                </c:pt>
                <c:pt idx="1">
                  <c:v>LSTM</c:v>
                </c:pt>
              </c:strCache>
            </c:strRef>
          </c:cat>
          <c:val>
            <c:numRef>
              <c:f>工作表1!$B$2:$B$3</c:f>
              <c:numCache>
                <c:formatCode>General</c:formatCode>
                <c:ptCount val="2"/>
                <c:pt idx="0">
                  <c:v>0.79490000000000005</c:v>
                </c:pt>
                <c:pt idx="1">
                  <c:v>0.84519999999999995</c:v>
                </c:pt>
              </c:numCache>
            </c:numRef>
          </c:val>
          <c:extLst>
            <c:ext xmlns:c16="http://schemas.microsoft.com/office/drawing/2014/chart" uri="{C3380CC4-5D6E-409C-BE32-E72D297353CC}">
              <c16:uniqueId val="{00000000-A0C6-41E8-8338-B1C2177911A2}"/>
            </c:ext>
          </c:extLst>
        </c:ser>
        <c:ser>
          <c:idx val="1"/>
          <c:order val="1"/>
          <c:tx>
            <c:strRef>
              <c:f>工作表1!$C$1</c:f>
              <c:strCache>
                <c:ptCount val="1"/>
                <c:pt idx="0">
                  <c:v>Recall</c:v>
                </c:pt>
              </c:strCache>
            </c:strRef>
          </c:tx>
          <c:spPr>
            <a:solidFill>
              <a:schemeClr val="accent2"/>
            </a:solidFill>
            <a:ln>
              <a:noFill/>
            </a:ln>
            <a:effectLst/>
          </c:spPr>
          <c:invertIfNegative val="0"/>
          <c:cat>
            <c:strRef>
              <c:f>工作表1!$A$2:$A$3</c:f>
              <c:strCache>
                <c:ptCount val="2"/>
                <c:pt idx="0">
                  <c:v>Decision Tree</c:v>
                </c:pt>
                <c:pt idx="1">
                  <c:v>LSTM</c:v>
                </c:pt>
              </c:strCache>
            </c:strRef>
          </c:cat>
          <c:val>
            <c:numRef>
              <c:f>工作表1!$C$2:$C$3</c:f>
              <c:numCache>
                <c:formatCode>General</c:formatCode>
                <c:ptCount val="2"/>
                <c:pt idx="0">
                  <c:v>0.78510000000000002</c:v>
                </c:pt>
                <c:pt idx="1">
                  <c:v>0.85899999999999999</c:v>
                </c:pt>
              </c:numCache>
            </c:numRef>
          </c:val>
          <c:extLst>
            <c:ext xmlns:c16="http://schemas.microsoft.com/office/drawing/2014/chart" uri="{C3380CC4-5D6E-409C-BE32-E72D297353CC}">
              <c16:uniqueId val="{00000001-A0C6-41E8-8338-B1C2177911A2}"/>
            </c:ext>
          </c:extLst>
        </c:ser>
        <c:ser>
          <c:idx val="2"/>
          <c:order val="2"/>
          <c:tx>
            <c:strRef>
              <c:f>工作表1!$D$1</c:f>
              <c:strCache>
                <c:ptCount val="1"/>
                <c:pt idx="0">
                  <c:v>F1-Score</c:v>
                </c:pt>
              </c:strCache>
            </c:strRef>
          </c:tx>
          <c:spPr>
            <a:solidFill>
              <a:schemeClr val="accent3"/>
            </a:solidFill>
            <a:ln>
              <a:noFill/>
            </a:ln>
            <a:effectLst/>
          </c:spPr>
          <c:invertIfNegative val="0"/>
          <c:cat>
            <c:strRef>
              <c:f>工作表1!$A$2:$A$3</c:f>
              <c:strCache>
                <c:ptCount val="2"/>
                <c:pt idx="0">
                  <c:v>Decision Tree</c:v>
                </c:pt>
                <c:pt idx="1">
                  <c:v>LSTM</c:v>
                </c:pt>
              </c:strCache>
            </c:strRef>
          </c:cat>
          <c:val>
            <c:numRef>
              <c:f>工作表1!$D$2:$D$3</c:f>
              <c:numCache>
                <c:formatCode>General</c:formatCode>
                <c:ptCount val="2"/>
                <c:pt idx="0">
                  <c:v>0.78949999999999998</c:v>
                </c:pt>
                <c:pt idx="1">
                  <c:v>0.85509999999999997</c:v>
                </c:pt>
              </c:numCache>
            </c:numRef>
          </c:val>
          <c:extLst>
            <c:ext xmlns:c16="http://schemas.microsoft.com/office/drawing/2014/chart" uri="{C3380CC4-5D6E-409C-BE32-E72D297353CC}">
              <c16:uniqueId val="{00000002-A0C6-41E8-8338-B1C2177911A2}"/>
            </c:ext>
          </c:extLst>
        </c:ser>
        <c:dLbls>
          <c:showLegendKey val="0"/>
          <c:showVal val="0"/>
          <c:showCatName val="0"/>
          <c:showSerName val="0"/>
          <c:showPercent val="0"/>
          <c:showBubbleSize val="0"/>
        </c:dLbls>
        <c:gapWidth val="219"/>
        <c:overlap val="-27"/>
        <c:axId val="123660768"/>
        <c:axId val="123661600"/>
      </c:barChart>
      <c:catAx>
        <c:axId val="123660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123661600"/>
        <c:crosses val="autoZero"/>
        <c:auto val="1"/>
        <c:lblAlgn val="ctr"/>
        <c:lblOffset val="100"/>
        <c:noMultiLvlLbl val="0"/>
      </c:catAx>
      <c:valAx>
        <c:axId val="1236616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1236607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3" y="0"/>
            <a:ext cx="4278380" cy="339448"/>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sz="quarter" idx="1"/>
          </p:nvPr>
        </p:nvSpPr>
        <p:spPr>
          <a:xfrm>
            <a:off x="5593561" y="0"/>
            <a:ext cx="4278380" cy="339448"/>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6E129AE5-22D6-4364-AF55-6D330072A38D}" type="datetimeFigureOut">
              <a:rPr lang="zh-TW" altLang="en-US"/>
              <a:pPr>
                <a:defRPr/>
              </a:pPr>
              <a:t>2025/3/28</a:t>
            </a:fld>
            <a:endParaRPr lang="zh-TW" altLang="en-US"/>
          </a:p>
        </p:txBody>
      </p:sp>
      <p:sp>
        <p:nvSpPr>
          <p:cNvPr id="4" name="頁尾版面配置區 3"/>
          <p:cNvSpPr>
            <a:spLocks noGrp="1"/>
          </p:cNvSpPr>
          <p:nvPr>
            <p:ph type="ftr" sz="quarter" idx="2"/>
          </p:nvPr>
        </p:nvSpPr>
        <p:spPr>
          <a:xfrm>
            <a:off x="3" y="6457139"/>
            <a:ext cx="4278380" cy="339448"/>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5" name="投影片編號版面配置區 4"/>
          <p:cNvSpPr>
            <a:spLocks noGrp="1"/>
          </p:cNvSpPr>
          <p:nvPr>
            <p:ph type="sldNum" sz="quarter" idx="3"/>
          </p:nvPr>
        </p:nvSpPr>
        <p:spPr>
          <a:xfrm>
            <a:off x="5593561" y="6457139"/>
            <a:ext cx="4278380" cy="339448"/>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0C70AFEF-A272-4789-8B70-4FBADF809093}" type="slidenum">
              <a:rPr lang="zh-TW" altLang="en-US"/>
              <a:pPr>
                <a:defRPr/>
              </a:pPr>
              <a:t>‹#›</a:t>
            </a:fld>
            <a:endParaRPr lang="zh-TW" altLang="en-US"/>
          </a:p>
        </p:txBody>
      </p:sp>
    </p:spTree>
    <p:extLst>
      <p:ext uri="{BB962C8B-B14F-4D97-AF65-F5344CB8AC3E}">
        <p14:creationId xmlns:p14="http://schemas.microsoft.com/office/powerpoint/2010/main" val="4001238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3" y="0"/>
            <a:ext cx="4278380" cy="339448"/>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idx="1"/>
          </p:nvPr>
        </p:nvSpPr>
        <p:spPr>
          <a:xfrm>
            <a:off x="5593561" y="0"/>
            <a:ext cx="4278380" cy="339448"/>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C2F7F30A-5155-47F0-97B6-77DCA7142C37}" type="datetimeFigureOut">
              <a:rPr lang="zh-TW" altLang="en-US"/>
              <a:pPr>
                <a:defRPr/>
              </a:pPr>
              <a:t>2025/3/28</a:t>
            </a:fld>
            <a:endParaRPr lang="zh-TW" altLang="en-US"/>
          </a:p>
        </p:txBody>
      </p:sp>
      <p:sp>
        <p:nvSpPr>
          <p:cNvPr id="4" name="投影片圖像版面配置區 3"/>
          <p:cNvSpPr>
            <a:spLocks noGrp="1" noRot="1" noChangeAspect="1"/>
          </p:cNvSpPr>
          <p:nvPr>
            <p:ph type="sldImg" idx="2"/>
          </p:nvPr>
        </p:nvSpPr>
        <p:spPr>
          <a:xfrm>
            <a:off x="3236913" y="509588"/>
            <a:ext cx="3400425" cy="2549525"/>
          </a:xfrm>
          <a:prstGeom prst="rect">
            <a:avLst/>
          </a:prstGeom>
          <a:noFill/>
          <a:ln w="12700">
            <a:solidFill>
              <a:prstClr val="black"/>
            </a:solidFill>
          </a:ln>
        </p:spPr>
        <p:txBody>
          <a:bodyPr vert="horz" lIns="91440" tIns="45720" rIns="91440" bIns="45720" rtlCol="0" anchor="ctr"/>
          <a:lstStyle/>
          <a:p>
            <a:pPr lvl="0"/>
            <a:endParaRPr lang="zh-TW" altLang="en-US" noProof="0"/>
          </a:p>
        </p:txBody>
      </p:sp>
      <p:sp>
        <p:nvSpPr>
          <p:cNvPr id="5" name="備忘稿版面配置區 4"/>
          <p:cNvSpPr>
            <a:spLocks noGrp="1"/>
          </p:cNvSpPr>
          <p:nvPr>
            <p:ph type="body" sz="quarter" idx="3"/>
          </p:nvPr>
        </p:nvSpPr>
        <p:spPr>
          <a:xfrm>
            <a:off x="986965" y="3229115"/>
            <a:ext cx="7900324" cy="3058301"/>
          </a:xfrm>
          <a:prstGeom prst="rect">
            <a:avLst/>
          </a:prstGeom>
        </p:spPr>
        <p:txBody>
          <a:bodyPr vert="horz" lIns="91440" tIns="45720" rIns="91440" bIns="45720" rtlCol="0">
            <a:normAutofit/>
          </a:bodyPr>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p:cNvSpPr>
            <a:spLocks noGrp="1"/>
          </p:cNvSpPr>
          <p:nvPr>
            <p:ph type="ftr" sz="quarter" idx="4"/>
          </p:nvPr>
        </p:nvSpPr>
        <p:spPr>
          <a:xfrm>
            <a:off x="3" y="6457139"/>
            <a:ext cx="4278380" cy="339448"/>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7" name="投影片編號版面配置區 6"/>
          <p:cNvSpPr>
            <a:spLocks noGrp="1"/>
          </p:cNvSpPr>
          <p:nvPr>
            <p:ph type="sldNum" sz="quarter" idx="5"/>
          </p:nvPr>
        </p:nvSpPr>
        <p:spPr>
          <a:xfrm>
            <a:off x="5593561" y="6457139"/>
            <a:ext cx="4278380" cy="339448"/>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D4B07956-BC10-4EE7-B12A-0C719A5476FB}" type="slidenum">
              <a:rPr lang="zh-TW" altLang="en-US"/>
              <a:pPr>
                <a:defRPr/>
              </a:pPr>
              <a:t>‹#›</a:t>
            </a:fld>
            <a:endParaRPr lang="zh-TW" altLang="en-US"/>
          </a:p>
        </p:txBody>
      </p:sp>
    </p:spTree>
    <p:extLst>
      <p:ext uri="{BB962C8B-B14F-4D97-AF65-F5344CB8AC3E}">
        <p14:creationId xmlns:p14="http://schemas.microsoft.com/office/powerpoint/2010/main" val="30591331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a:t>各位教授各位同學大家好</a:t>
            </a:r>
            <a:endParaRPr lang="en-US" altLang="zh-TW" dirty="0"/>
          </a:p>
          <a:p>
            <a:r>
              <a:rPr lang="zh-TW" altLang="en-US" dirty="0"/>
              <a:t>我是華晟伊</a:t>
            </a:r>
            <a:endParaRPr lang="en-US" altLang="zh-TW" dirty="0"/>
          </a:p>
          <a:p>
            <a:r>
              <a:rPr lang="zh-TW" altLang="en-US" dirty="0"/>
              <a:t>我的指導教授是李永銘博士</a:t>
            </a:r>
            <a:endParaRPr lang="en-US" altLang="zh-TW" dirty="0"/>
          </a:p>
          <a:p>
            <a:r>
              <a:rPr lang="zh-TW" altLang="en-US" dirty="0"/>
              <a:t>我的論文題目是</a:t>
            </a:r>
            <a:r>
              <a:rPr lang="zh-TW" altLang="en-US" sz="1200" b="1" dirty="0"/>
              <a:t>結合特徵工程與深度學習之假帳戶群眾偵測機制</a:t>
            </a:r>
            <a:endParaRPr lang="zh-TW" altLang="en-US" dirty="0"/>
          </a:p>
        </p:txBody>
      </p:sp>
      <p:sp>
        <p:nvSpPr>
          <p:cNvPr id="512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4E7952A8-C899-4747-A8A3-97C330B93D55}" type="slidenum">
              <a:rPr kumimoji="0" lang="zh-TW" altLang="en-US" smtClean="0">
                <a:latin typeface="Calibri" panose="020F0502020204030204" pitchFamily="34" charset="0"/>
              </a:rPr>
              <a:pPr/>
              <a:t>1</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3330736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根據過去的文獻，我們選取文獻中呈有效的簡單因子作為我們模型的一部分</a:t>
            </a:r>
            <a:br>
              <a:rPr lang="en-US" altLang="zh-TW" dirty="0"/>
            </a:br>
            <a:br>
              <a:rPr lang="en-US" altLang="zh-TW" dirty="0"/>
            </a:br>
            <a:r>
              <a:rPr lang="zh-TW" altLang="en-US" dirty="0"/>
              <a:t>包括用戶的年紀，用戶描述，用戶貼文的總數，以及其發文的頻率</a:t>
            </a:r>
            <a:endParaRPr lang="en-US" altLang="zh-TW" dirty="0"/>
          </a:p>
          <a:p>
            <a:endParaRPr lang="en-US" altLang="zh-TW" dirty="0"/>
          </a:p>
          <a:p>
            <a:r>
              <a:rPr lang="zh-TW" altLang="en-US" dirty="0"/>
              <a:t>首先年齡為我們爬取帳戶的時間 減去該帳戶的創立時間</a:t>
            </a:r>
            <a:endParaRPr lang="en-US" altLang="zh-TW" dirty="0"/>
          </a:p>
          <a:p>
            <a:endParaRPr lang="en-US" altLang="zh-TW" dirty="0"/>
          </a:p>
          <a:p>
            <a:r>
              <a:rPr lang="zh-TW" altLang="en-US" dirty="0"/>
              <a:t>當中發文的頻率是以</a:t>
            </a:r>
            <a:r>
              <a:rPr lang="en-US" altLang="zh-TW" dirty="0"/>
              <a:t>life</a:t>
            </a:r>
            <a:r>
              <a:rPr lang="en-US" altLang="zh-TW" baseline="0" dirty="0"/>
              <a:t> time</a:t>
            </a:r>
            <a:r>
              <a:rPr lang="zh-TW" altLang="en-US" baseline="0" dirty="0"/>
              <a:t>總</a:t>
            </a:r>
            <a:r>
              <a:rPr lang="zh-TW" altLang="en-US" dirty="0"/>
              <a:t>貼文數除以年紀作計算，可以表現用戶有多常發表貼文</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10</a:t>
            </a:fld>
            <a:endParaRPr lang="zh-TW" altLang="en-US"/>
          </a:p>
        </p:txBody>
      </p:sp>
    </p:spTree>
    <p:extLst>
      <p:ext uri="{BB962C8B-B14F-4D97-AF65-F5344CB8AC3E}">
        <p14:creationId xmlns:p14="http://schemas.microsoft.com/office/powerpoint/2010/main" val="39878105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在社群關係的相關因子中，我們選取了兩個變數，包括用戶的聲譽以及追隨者與追隨中人數的比例</a:t>
            </a:r>
            <a:endParaRPr lang="en-US" altLang="zh-TW" dirty="0"/>
          </a:p>
          <a:p>
            <a:endParaRPr lang="en-US" altLang="zh-TW" dirty="0"/>
          </a:p>
          <a:p>
            <a:r>
              <a:rPr lang="zh-TW" altLang="en-US" dirty="0"/>
              <a:t>兩者都是過往研究中被證明對於偵測假用戶有一定的能力</a:t>
            </a:r>
            <a:endParaRPr lang="en-US" altLang="zh-TW" dirty="0"/>
          </a:p>
          <a:p>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當中用戶聲譽能夠體現用戶的影響力，而追隨者與追隨中人數的比例過高或過低可以表達出用戶可能是非正常用戶</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11</a:t>
            </a:fld>
            <a:endParaRPr lang="zh-TW" altLang="en-US"/>
          </a:p>
        </p:txBody>
      </p:sp>
    </p:spTree>
    <p:extLst>
      <p:ext uri="{BB962C8B-B14F-4D97-AF65-F5344CB8AC3E}">
        <p14:creationId xmlns:p14="http://schemas.microsoft.com/office/powerpoint/2010/main" val="7731756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接著第三部分</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使用者貼文分析</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12</a:t>
            </a:fld>
            <a:endParaRPr lang="zh-TW" altLang="en-US"/>
          </a:p>
        </p:txBody>
      </p:sp>
    </p:spTree>
    <p:extLst>
      <p:ext uri="{BB962C8B-B14F-4D97-AF65-F5344CB8AC3E}">
        <p14:creationId xmlns:p14="http://schemas.microsoft.com/office/powerpoint/2010/main" val="18321529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首先是有關於文字分析的部分</a:t>
            </a:r>
            <a:endParaRPr lang="en-US" altLang="zh-TW" dirty="0"/>
          </a:p>
          <a:p>
            <a:r>
              <a:rPr lang="zh-TW" altLang="en-US" dirty="0"/>
              <a:t>首先是 文字長度的部分 我們利用正規畫的方法 將用戶的推文正規化至</a:t>
            </a:r>
            <a:r>
              <a:rPr lang="en-US" altLang="zh-TW" dirty="0"/>
              <a:t>0</a:t>
            </a:r>
            <a:r>
              <a:rPr lang="zh-TW" altLang="en-US" dirty="0"/>
              <a:t> </a:t>
            </a:r>
            <a:r>
              <a:rPr lang="en-US" altLang="zh-TW" dirty="0"/>
              <a:t>1</a:t>
            </a:r>
            <a:r>
              <a:rPr lang="zh-TW" altLang="en-US" dirty="0"/>
              <a:t> 之間</a:t>
            </a:r>
            <a:endParaRPr lang="en-US" altLang="zh-TW" dirty="0"/>
          </a:p>
          <a:p>
            <a:endParaRPr lang="en-US" altLang="zh-TW" dirty="0"/>
          </a:p>
          <a:p>
            <a:r>
              <a:rPr lang="zh-TW" altLang="en-US" dirty="0"/>
              <a:t>另外我們也利用</a:t>
            </a:r>
            <a:r>
              <a:rPr lang="en-US" altLang="zh-TW" dirty="0"/>
              <a:t>unigram bigram</a:t>
            </a:r>
            <a:r>
              <a:rPr lang="zh-TW" altLang="en-US" dirty="0"/>
              <a:t> 將之應用於</a:t>
            </a:r>
            <a:r>
              <a:rPr lang="en-US" altLang="zh-TW" dirty="0"/>
              <a:t>TFIDF</a:t>
            </a:r>
            <a:r>
              <a:rPr lang="zh-TW" altLang="en-US" dirty="0"/>
              <a:t> 以及 </a:t>
            </a:r>
            <a:r>
              <a:rPr lang="en-US" altLang="zh-TW" dirty="0"/>
              <a:t>W2V</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13</a:t>
            </a:fld>
            <a:endParaRPr lang="zh-TW" altLang="en-US"/>
          </a:p>
        </p:txBody>
      </p:sp>
    </p:spTree>
    <p:extLst>
      <p:ext uri="{BB962C8B-B14F-4D97-AF65-F5344CB8AC3E}">
        <p14:creationId xmlns:p14="http://schemas.microsoft.com/office/powerpoint/2010/main" val="14216654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對於文本情緒分析部分</a:t>
            </a:r>
            <a:endParaRPr lang="en-US" altLang="zh-TW" dirty="0"/>
          </a:p>
          <a:p>
            <a:r>
              <a:rPr lang="zh-TW" altLang="en-US" dirty="0"/>
              <a:t>首先是極性</a:t>
            </a:r>
            <a:endParaRPr lang="en-US" altLang="zh-TW" dirty="0"/>
          </a:p>
          <a:p>
            <a:r>
              <a:rPr lang="zh-TW" altLang="en-US" dirty="0"/>
              <a:t>我們針對文字中正向與負向的文字比例對貼文給出一個分數來當作極性的分數</a:t>
            </a:r>
            <a:endParaRPr lang="en-US" altLang="zh-TW" dirty="0"/>
          </a:p>
          <a:p>
            <a:endParaRPr lang="en-US" altLang="zh-TW" dirty="0"/>
          </a:p>
          <a:p>
            <a:r>
              <a:rPr lang="zh-TW" altLang="en-US" dirty="0"/>
              <a:t>在來為主觀性</a:t>
            </a:r>
            <a:endParaRPr lang="en-US" altLang="zh-TW" dirty="0"/>
          </a:p>
          <a:p>
            <a:r>
              <a:rPr lang="zh-TW" altLang="en-US" dirty="0"/>
              <a:t>越多的個人情緒與意見 則表示這篇貼文越主觀 在此我們利用</a:t>
            </a:r>
            <a:r>
              <a:rPr lang="en-US" altLang="zh-TW" dirty="0" err="1"/>
              <a:t>textblob</a:t>
            </a:r>
            <a:r>
              <a:rPr lang="zh-TW" altLang="en-US" dirty="0"/>
              <a:t>來做分析</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14</a:t>
            </a:fld>
            <a:endParaRPr lang="zh-TW" altLang="en-US"/>
          </a:p>
        </p:txBody>
      </p:sp>
    </p:spTree>
    <p:extLst>
      <p:ext uri="{BB962C8B-B14F-4D97-AF65-F5344CB8AC3E}">
        <p14:creationId xmlns:p14="http://schemas.microsoft.com/office/powerpoint/2010/main" val="29262626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首先是有關於貼文內外部元素的研究</a:t>
            </a:r>
            <a:endParaRPr lang="en-US" altLang="zh-TW" dirty="0"/>
          </a:p>
          <a:p>
            <a:endParaRPr lang="en-US" altLang="zh-TW" dirty="0"/>
          </a:p>
          <a:p>
            <a:r>
              <a:rPr lang="zh-TW" altLang="en-US" dirty="0"/>
              <a:t>由第二部分的文獻回顧可以知道，針對外部元素的使用情況，異常用戶與正常用戶存在一定差異，而我們亦可能根據這些元素的使用情況去做進一步的分析</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15</a:t>
            </a:fld>
            <a:endParaRPr lang="zh-TW" altLang="en-US"/>
          </a:p>
        </p:txBody>
      </p:sp>
    </p:spTree>
    <p:extLst>
      <p:ext uri="{BB962C8B-B14F-4D97-AF65-F5344CB8AC3E}">
        <p14:creationId xmlns:p14="http://schemas.microsoft.com/office/powerpoint/2010/main" val="32386436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首先是內嵌網址的方面</a:t>
            </a:r>
            <a:endParaRPr lang="en-US" altLang="zh-TW" dirty="0"/>
          </a:p>
          <a:p>
            <a:endParaRPr lang="en-US" altLang="zh-TW" dirty="0"/>
          </a:p>
          <a:p>
            <a:r>
              <a:rPr lang="zh-TW" altLang="en-US" dirty="0"/>
              <a:t>由於網址通常是判別貼文是否為惡意內容的依據的重點，而且根據文獻顯示惡意的推廣者可能會更常使用這一項工具來推廣貼文，因此我們利用網址的使用頻率做為引入因子之一</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16</a:t>
            </a:fld>
            <a:endParaRPr lang="zh-TW" altLang="en-US"/>
          </a:p>
        </p:txBody>
      </p:sp>
    </p:spTree>
    <p:extLst>
      <p:ext uri="{BB962C8B-B14F-4D97-AF65-F5344CB8AC3E}">
        <p14:creationId xmlns:p14="http://schemas.microsoft.com/office/powerpoint/2010/main" val="31953235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之後是有關於轉發的部分，由於惡意用戶有可能會通過轉發名人的貼文來提高他們貼文本身的可信性</a:t>
            </a:r>
            <a:endParaRPr lang="en-US" altLang="zh-TW" dirty="0"/>
          </a:p>
          <a:p>
            <a:r>
              <a:rPr lang="zh-TW" altLang="en-US" dirty="0"/>
              <a:t>在這裡我們考慮了平均轉發次樹</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17</a:t>
            </a:fld>
            <a:endParaRPr lang="zh-TW" altLang="en-US"/>
          </a:p>
        </p:txBody>
      </p:sp>
    </p:spTree>
    <p:extLst>
      <p:ext uri="{BB962C8B-B14F-4D97-AF65-F5344CB8AC3E}">
        <p14:creationId xmlns:p14="http://schemas.microsoft.com/office/powerpoint/2010/main" val="29203483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之後是有關於</a:t>
            </a:r>
            <a:r>
              <a:rPr lang="en-US" altLang="zh-TW" dirty="0"/>
              <a:t>mention</a:t>
            </a:r>
            <a:r>
              <a:rPr lang="zh-TW" altLang="en-US" dirty="0"/>
              <a:t>方面，由於</a:t>
            </a:r>
            <a:r>
              <a:rPr lang="en-US" altLang="zh-TW" dirty="0"/>
              <a:t>mention</a:t>
            </a:r>
            <a:r>
              <a:rPr lang="zh-TW" altLang="en-US" dirty="0"/>
              <a:t>是</a:t>
            </a:r>
            <a:r>
              <a:rPr lang="en-US" altLang="zh-TW" dirty="0"/>
              <a:t>twitter</a:t>
            </a:r>
            <a:r>
              <a:rPr lang="zh-TW" altLang="en-US" dirty="0"/>
              <a:t>上一個可以讓用戶直接接觸到跟自己沒有追蹤關係的其他用戶，因此異常用戶可能會在貼文中大量</a:t>
            </a:r>
            <a:r>
              <a:rPr lang="en-US" altLang="zh-TW" dirty="0"/>
              <a:t>mention</a:t>
            </a:r>
            <a:r>
              <a:rPr lang="zh-TW" altLang="en-US" dirty="0"/>
              <a:t>用戶，所以這部分我們也加入觀察用戶貼文中最多包含的</a:t>
            </a:r>
            <a:r>
              <a:rPr lang="en-US" altLang="zh-TW" dirty="0"/>
              <a:t>mention</a:t>
            </a:r>
            <a:r>
              <a:rPr lang="zh-TW" altLang="en-US" dirty="0"/>
              <a:t>數</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18</a:t>
            </a:fld>
            <a:endParaRPr lang="zh-TW" altLang="en-US"/>
          </a:p>
        </p:txBody>
      </p:sp>
    </p:spTree>
    <p:extLst>
      <p:ext uri="{BB962C8B-B14F-4D97-AF65-F5344CB8AC3E}">
        <p14:creationId xmlns:p14="http://schemas.microsoft.com/office/powerpoint/2010/main" val="20158188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接著為</a:t>
            </a:r>
            <a:r>
              <a:rPr lang="en-US" altLang="zh-TW" dirty="0"/>
              <a:t>hashtag</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由於加入討論度高的</a:t>
            </a:r>
            <a:r>
              <a:rPr lang="en-US" altLang="zh-TW" dirty="0"/>
              <a:t>hashtag</a:t>
            </a:r>
            <a:r>
              <a:rPr lang="zh-TW" altLang="en-US" dirty="0"/>
              <a:t>可以提高貼文的可視性，同時使用多個</a:t>
            </a:r>
            <a:r>
              <a:rPr lang="en-US" altLang="zh-TW" dirty="0"/>
              <a:t>hashtag</a:t>
            </a:r>
            <a:r>
              <a:rPr lang="zh-TW" altLang="en-US" dirty="0"/>
              <a:t>也可能是想獲取更多的曝光，</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因此我們除了考慮標簽的使用頻率外，我們也考慮了在貼文中的</a:t>
            </a:r>
            <a:r>
              <a:rPr lang="en-US" altLang="zh-TW" dirty="0"/>
              <a:t>hashtag</a:t>
            </a:r>
            <a:r>
              <a:rPr lang="zh-TW" altLang="en-US" dirty="0"/>
              <a:t>個數</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19</a:t>
            </a:fld>
            <a:endParaRPr lang="zh-TW" altLang="en-US"/>
          </a:p>
        </p:txBody>
      </p:sp>
    </p:spTree>
    <p:extLst>
      <p:ext uri="{BB962C8B-B14F-4D97-AF65-F5344CB8AC3E}">
        <p14:creationId xmlns:p14="http://schemas.microsoft.com/office/powerpoint/2010/main" val="4225095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dirty="0"/>
              <a:t>背景源自於近年來線上社群平台使用者數量的增加 以及使用目的從平日社交活動轉變為更多元的目的 例如線下轉線上</a:t>
            </a:r>
            <a:endParaRPr lang="en-US" altLang="zh-TW" dirty="0"/>
          </a:p>
          <a:p>
            <a:r>
              <a:rPr lang="zh-TW" altLang="en-US" dirty="0"/>
              <a:t>例如活躍使用者增加 </a:t>
            </a:r>
            <a:r>
              <a:rPr lang="en-US" altLang="zh-TW" dirty="0"/>
              <a:t>Twitter</a:t>
            </a:r>
            <a:r>
              <a:rPr lang="zh-TW" altLang="en-US" dirty="0"/>
              <a:t>使用人數增長  </a:t>
            </a:r>
            <a:r>
              <a:rPr lang="en-US" altLang="zh-TW" dirty="0"/>
              <a:t>3.18E</a:t>
            </a:r>
            <a:r>
              <a:rPr lang="zh-TW" altLang="en-US" dirty="0"/>
              <a:t> 到 </a:t>
            </a:r>
            <a:r>
              <a:rPr lang="en-US" altLang="zh-TW" dirty="0"/>
              <a:t>3.33E</a:t>
            </a:r>
          </a:p>
          <a:p>
            <a:r>
              <a:rPr lang="zh-TW" altLang="en-US" dirty="0"/>
              <a:t>社交平台</a:t>
            </a:r>
            <a:r>
              <a:rPr lang="en-US" altLang="zh-TW" dirty="0"/>
              <a:t>32E</a:t>
            </a:r>
            <a:r>
              <a:rPr lang="zh-TW" altLang="en-US" dirty="0"/>
              <a:t>使用者 相當於</a:t>
            </a:r>
            <a:r>
              <a:rPr lang="en-US" altLang="zh-TW" dirty="0"/>
              <a:t>42%</a:t>
            </a:r>
            <a:r>
              <a:rPr lang="zh-TW" altLang="en-US" dirty="0"/>
              <a:t>的全球總人口</a:t>
            </a:r>
            <a:endParaRPr lang="en-US" altLang="zh-TW" dirty="0"/>
          </a:p>
          <a:p>
            <a:endParaRPr lang="en-US" altLang="zh-TW" dirty="0"/>
          </a:p>
          <a:p>
            <a:r>
              <a:rPr lang="zh-TW" altLang="en-US" dirty="0"/>
              <a:t>但同時，社群網路中的威脅亦日漸增加</a:t>
            </a:r>
            <a:endParaRPr lang="en-US" altLang="zh-TW" dirty="0"/>
          </a:p>
          <a:p>
            <a:r>
              <a:rPr lang="zh-TW" altLang="en-US" dirty="0"/>
              <a:t>在</a:t>
            </a:r>
            <a:r>
              <a:rPr lang="en-US" altLang="zh-TW" dirty="0"/>
              <a:t>2016</a:t>
            </a:r>
            <a:r>
              <a:rPr lang="zh-TW" altLang="en-US" dirty="0"/>
              <a:t>年大約有</a:t>
            </a:r>
            <a:r>
              <a:rPr lang="en-US" altLang="zh-TW" dirty="0"/>
              <a:t>25</a:t>
            </a:r>
            <a:r>
              <a:rPr lang="zh-TW" altLang="en-US" dirty="0"/>
              <a:t>萬筆金融相關的欺詐，而在</a:t>
            </a:r>
            <a:r>
              <a:rPr lang="en-US" altLang="zh-TW" dirty="0"/>
              <a:t>2017</a:t>
            </a:r>
            <a:r>
              <a:rPr lang="zh-TW" altLang="en-US" dirty="0"/>
              <a:t>年有一倍的增長，大約有</a:t>
            </a:r>
            <a:r>
              <a:rPr lang="en-US" altLang="zh-TW" dirty="0"/>
              <a:t>43</a:t>
            </a:r>
            <a:r>
              <a:rPr lang="zh-TW" altLang="en-US" dirty="0"/>
              <a:t>萬件欺詐活動</a:t>
            </a:r>
            <a:endParaRPr lang="en-US" altLang="zh-TW" dirty="0"/>
          </a:p>
          <a:p>
            <a:r>
              <a:rPr lang="zh-TW" altLang="en-US" dirty="0"/>
              <a:t>名人的帳戶也遭受攻擊 可能是眾多追蹤要求或虛假留言</a:t>
            </a:r>
            <a:br>
              <a:rPr lang="en-US" altLang="zh-TW" dirty="0"/>
            </a:br>
            <a:br>
              <a:rPr lang="en-US" altLang="zh-TW" dirty="0"/>
            </a:br>
            <a:r>
              <a:rPr lang="zh-TW" altLang="en-US" dirty="0"/>
              <a:t>根據華盛頓時報，約有</a:t>
            </a:r>
            <a:r>
              <a:rPr lang="en-US" altLang="zh-TW" dirty="0"/>
              <a:t>5%</a:t>
            </a:r>
            <a:r>
              <a:rPr lang="zh-TW" altLang="en-US" dirty="0"/>
              <a:t>推特活躍用戶為假帳戶或參與假資訊傳播，</a:t>
            </a:r>
            <a:r>
              <a:rPr lang="en-US" altLang="zh-TW" dirty="0"/>
              <a:t>8.5%</a:t>
            </a:r>
            <a:r>
              <a:rPr lang="zh-TW" altLang="en-US" dirty="0"/>
              <a:t>用戶使用自動化程式操作機器人帳戶</a:t>
            </a:r>
            <a:endParaRPr lang="en-US" altLang="zh-TW" dirty="0"/>
          </a:p>
          <a:p>
            <a:r>
              <a:rPr lang="zh-TW" altLang="en-US" dirty="0"/>
              <a:t>但在</a:t>
            </a:r>
            <a:r>
              <a:rPr lang="en-US" altLang="zh-TW" dirty="0"/>
              <a:t>2017 </a:t>
            </a:r>
            <a:r>
              <a:rPr lang="zh-TW" altLang="en-US" dirty="0"/>
              <a:t>年的研究指出，依然有大約</a:t>
            </a:r>
            <a:r>
              <a:rPr lang="en-US" altLang="zh-TW" dirty="0"/>
              <a:t>15%</a:t>
            </a:r>
            <a:r>
              <a:rPr lang="zh-TW" altLang="en-US" dirty="0"/>
              <a:t>的用戶是機器人</a:t>
            </a:r>
            <a:endParaRPr lang="en-US" altLang="zh-TW" dirty="0"/>
          </a:p>
        </p:txBody>
      </p:sp>
      <p:sp>
        <p:nvSpPr>
          <p:cNvPr id="1126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728E7A7E-2E13-4B5A-9E8B-9A53CC305B22}" type="slidenum">
              <a:rPr kumimoji="0" lang="zh-TW" altLang="en-US" smtClean="0">
                <a:latin typeface="Calibri" panose="020F0502020204030204" pitchFamily="34" charset="0"/>
              </a:rPr>
              <a:pPr/>
              <a:t>2</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16340530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喜愛部分</a:t>
            </a:r>
            <a:endParaRPr lang="en-US" altLang="zh-TW" dirty="0"/>
          </a:p>
          <a:p>
            <a:endParaRPr lang="en-US" altLang="zh-TW" dirty="0"/>
          </a:p>
          <a:p>
            <a:r>
              <a:rPr lang="zh-TW" altLang="en-US" dirty="0"/>
              <a:t>用戶可按愛心 通常用來表示讚賞</a:t>
            </a:r>
            <a:endParaRPr lang="en-US" altLang="zh-TW" dirty="0"/>
          </a:p>
          <a:p>
            <a:endParaRPr lang="en-US" altLang="zh-TW" dirty="0"/>
          </a:p>
          <a:p>
            <a:r>
              <a:rPr lang="zh-TW" altLang="en-US" dirty="0"/>
              <a:t>因此我們討論一篇推文中 平均獲得的喜愛次數</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20</a:t>
            </a:fld>
            <a:endParaRPr lang="zh-TW" altLang="en-US"/>
          </a:p>
        </p:txBody>
      </p:sp>
    </p:spTree>
    <p:extLst>
      <p:ext uri="{BB962C8B-B14F-4D97-AF65-F5344CB8AC3E}">
        <p14:creationId xmlns:p14="http://schemas.microsoft.com/office/powerpoint/2010/main" val="40805238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回文部分</a:t>
            </a:r>
            <a:endParaRPr lang="en-US" altLang="zh-TW" dirty="0"/>
          </a:p>
          <a:p>
            <a:endParaRPr lang="en-US" altLang="zh-TW" dirty="0"/>
          </a:p>
          <a:p>
            <a:r>
              <a:rPr lang="zh-TW" altLang="en-US" dirty="0"/>
              <a:t>可讓用戶回復其他人的貼文 通常用來與其他用戶互動</a:t>
            </a:r>
            <a:endParaRPr lang="en-US" altLang="zh-TW" dirty="0"/>
          </a:p>
          <a:p>
            <a:endParaRPr lang="en-US" altLang="zh-TW" dirty="0"/>
          </a:p>
          <a:p>
            <a:r>
              <a:rPr lang="zh-TW" altLang="en-US" dirty="0"/>
              <a:t>我們查看平均每個用戶得到的回文</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21</a:t>
            </a:fld>
            <a:endParaRPr lang="zh-TW" altLang="en-US"/>
          </a:p>
        </p:txBody>
      </p:sp>
    </p:spTree>
    <p:extLst>
      <p:ext uri="{BB962C8B-B14F-4D97-AF65-F5344CB8AC3E}">
        <p14:creationId xmlns:p14="http://schemas.microsoft.com/office/powerpoint/2010/main" val="9189506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再來是第四部份</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社群影響力分析</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22</a:t>
            </a:fld>
            <a:endParaRPr lang="zh-TW" altLang="en-US"/>
          </a:p>
        </p:txBody>
      </p:sp>
    </p:spTree>
    <p:extLst>
      <p:ext uri="{BB962C8B-B14F-4D97-AF65-F5344CB8AC3E}">
        <p14:creationId xmlns:p14="http://schemas.microsoft.com/office/powerpoint/2010/main" val="14068156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社群分數</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確定發文者在平台上的社群影響力</a:t>
            </a:r>
          </a:p>
          <a:p>
            <a:r>
              <a:rPr lang="zh-TW" altLang="en-US" dirty="0"/>
              <a:t>有較多的社群互動 則有較高影響力</a:t>
            </a:r>
            <a:endParaRPr lang="en-US" altLang="zh-TW" dirty="0"/>
          </a:p>
          <a:p>
            <a:endParaRPr lang="en-US" altLang="zh-TW" dirty="0"/>
          </a:p>
          <a:p>
            <a:r>
              <a:rPr lang="zh-TW" altLang="en-US" dirty="0"/>
              <a:t>朋友數量</a:t>
            </a:r>
            <a:endParaRPr lang="en-US" altLang="zh-TW" dirty="0"/>
          </a:p>
          <a:p>
            <a:r>
              <a:rPr lang="zh-TW" altLang="en-US" dirty="0"/>
              <a:t>總共喜愛幾則貼文數量</a:t>
            </a:r>
            <a:endParaRPr lang="en-US" altLang="zh-TW" dirty="0"/>
          </a:p>
          <a:p>
            <a:r>
              <a:rPr lang="zh-TW" altLang="en-US" dirty="0"/>
              <a:t>用戶發布的推文數量</a:t>
            </a:r>
            <a:endParaRPr lang="en-US" altLang="zh-TW" dirty="0"/>
          </a:p>
          <a:p>
            <a:r>
              <a:rPr lang="zh-TW" altLang="en-US" dirty="0"/>
              <a:t>追蹤者數量</a:t>
            </a:r>
            <a:endParaRPr lang="en-US" altLang="zh-TW" dirty="0"/>
          </a:p>
          <a:p>
            <a:r>
              <a:rPr lang="zh-TW" altLang="en-US" dirty="0"/>
              <a:t>多少人將此</a:t>
            </a:r>
            <a:r>
              <a:rPr lang="en-US" altLang="zh-TW" dirty="0"/>
              <a:t>user </a:t>
            </a:r>
            <a:r>
              <a:rPr lang="zh-TW" altLang="en-US" dirty="0"/>
              <a:t>加入</a:t>
            </a:r>
            <a:r>
              <a:rPr lang="en-US" altLang="zh-TW" dirty="0"/>
              <a:t>list </a:t>
            </a:r>
            <a:r>
              <a:rPr lang="zh-TW" altLang="en-US" dirty="0"/>
              <a:t>中</a:t>
            </a:r>
            <a:endParaRPr lang="en-US" altLang="zh-TW" dirty="0"/>
          </a:p>
          <a:p>
            <a:endParaRPr lang="en-US" altLang="zh-TW" dirty="0"/>
          </a:p>
          <a:p>
            <a:r>
              <a:rPr lang="zh-TW" altLang="en-US" dirty="0"/>
              <a:t>依樣通過正規畫方法</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23</a:t>
            </a:fld>
            <a:endParaRPr lang="zh-TW" altLang="en-US"/>
          </a:p>
        </p:txBody>
      </p:sp>
    </p:spTree>
    <p:extLst>
      <p:ext uri="{BB962C8B-B14F-4D97-AF65-F5344CB8AC3E}">
        <p14:creationId xmlns:p14="http://schemas.microsoft.com/office/powerpoint/2010/main" val="42795573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最後我們可以透過社群分數</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得到評論影響力分數</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計算方式如下</a:t>
            </a:r>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24</a:t>
            </a:fld>
            <a:endParaRPr lang="zh-TW" altLang="en-US"/>
          </a:p>
        </p:txBody>
      </p:sp>
    </p:spTree>
    <p:extLst>
      <p:ext uri="{BB962C8B-B14F-4D97-AF65-F5344CB8AC3E}">
        <p14:creationId xmlns:p14="http://schemas.microsoft.com/office/powerpoint/2010/main" val="24423405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再來是第五部分 可信度計算</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25</a:t>
            </a:fld>
            <a:endParaRPr lang="zh-TW" altLang="en-US"/>
          </a:p>
        </p:txBody>
      </p:sp>
    </p:spTree>
    <p:extLst>
      <p:ext uri="{BB962C8B-B14F-4D97-AF65-F5344CB8AC3E}">
        <p14:creationId xmlns:p14="http://schemas.microsoft.com/office/powerpoint/2010/main" val="18861574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最後為使用者分類部分 </a:t>
            </a:r>
            <a:endParaRPr lang="en-US" altLang="zh-TW" dirty="0"/>
          </a:p>
          <a:p>
            <a:r>
              <a:rPr lang="zh-TW" altLang="en-US" dirty="0"/>
              <a:t>我們透過不同的監督式學習演算法做比較 找出表現最佳的作為我們的分類依據</a:t>
            </a:r>
            <a:endParaRPr lang="en-US" altLang="zh-TW" dirty="0"/>
          </a:p>
          <a:p>
            <a:endParaRPr lang="en-US" altLang="zh-TW" dirty="0"/>
          </a:p>
          <a:p>
            <a:r>
              <a:rPr lang="zh-TW" altLang="en-US" dirty="0"/>
              <a:t>而為了要使使用者易於理解 我們建立了可信度分數</a:t>
            </a:r>
            <a:endParaRPr lang="en-US" altLang="zh-TW" dirty="0"/>
          </a:p>
          <a:p>
            <a:r>
              <a:rPr lang="zh-TW" altLang="en-US" dirty="0"/>
              <a:t>若預測為假 則介於</a:t>
            </a:r>
            <a:r>
              <a:rPr lang="en-US" altLang="zh-TW" dirty="0"/>
              <a:t>0</a:t>
            </a:r>
            <a:r>
              <a:rPr lang="zh-TW" altLang="en-US" dirty="0"/>
              <a:t>到</a:t>
            </a:r>
            <a:r>
              <a:rPr lang="en-US" altLang="zh-TW" dirty="0"/>
              <a:t>2</a:t>
            </a:r>
            <a:r>
              <a:rPr lang="zh-TW" altLang="en-US" dirty="0"/>
              <a:t> 為真則介於</a:t>
            </a:r>
            <a:r>
              <a:rPr lang="en-US" altLang="zh-TW" dirty="0"/>
              <a:t>3</a:t>
            </a:r>
            <a:r>
              <a:rPr lang="zh-TW" altLang="en-US" dirty="0"/>
              <a:t>到</a:t>
            </a:r>
            <a:r>
              <a:rPr lang="en-US" altLang="zh-TW" dirty="0"/>
              <a:t>5</a:t>
            </a:r>
          </a:p>
          <a:p>
            <a:r>
              <a:rPr lang="zh-TW" altLang="en-US" dirty="0"/>
              <a:t>其中準確的分數則依機率作為分類依據</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26</a:t>
            </a:fld>
            <a:endParaRPr lang="zh-TW" altLang="en-US"/>
          </a:p>
        </p:txBody>
      </p:sp>
    </p:spTree>
    <p:extLst>
      <p:ext uri="{BB962C8B-B14F-4D97-AF65-F5344CB8AC3E}">
        <p14:creationId xmlns:p14="http://schemas.microsoft.com/office/powerpoint/2010/main" val="765389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首先我們是使用一個基於</a:t>
            </a:r>
            <a:r>
              <a:rPr lang="en-US" altLang="zh-TW" dirty="0"/>
              <a:t>twitter</a:t>
            </a:r>
            <a:r>
              <a:rPr lang="zh-TW" altLang="en-US" dirty="0"/>
              <a:t>收集的資料集</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選用</a:t>
            </a:r>
            <a:r>
              <a:rPr lang="en-US" altLang="zh-TW" dirty="0"/>
              <a:t>twitter</a:t>
            </a:r>
            <a:r>
              <a:rPr lang="zh-TW" altLang="en-US" dirty="0"/>
              <a:t>的原因是因為</a:t>
            </a:r>
            <a:r>
              <a:rPr lang="en-US" altLang="zh-TW" dirty="0"/>
              <a:t>twitter</a:t>
            </a:r>
            <a:r>
              <a:rPr lang="zh-TW" altLang="en-US" dirty="0"/>
              <a:t>是全球知名英語語系的社群網路平台，而且由於平台上的社交關係是追蹤模式，而這種模式是單向的，基本上是不需要被追蹤者的同意就可以建立，因此</a:t>
            </a:r>
            <a:r>
              <a:rPr lang="en-US" altLang="zh-TW" dirty="0"/>
              <a:t>twitter</a:t>
            </a:r>
            <a:r>
              <a:rPr lang="zh-TW" altLang="en-US" dirty="0"/>
              <a:t>的網路嚴格來說上是不對稱的，以及平台上的內容主要是公開性的，因此正常用戶更容易受到異常用戶的干擾</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我們選用的</a:t>
            </a:r>
            <a:r>
              <a:rPr lang="en-US" altLang="zh-TW" dirty="0"/>
              <a:t>social spam bots</a:t>
            </a:r>
            <a:r>
              <a:rPr lang="zh-TW" altLang="en-US" dirty="0"/>
              <a:t>資料集是透過 不同方式收集而來 </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真實用戶為透過人工收集</a:t>
            </a:r>
            <a:r>
              <a:rPr lang="en-US" altLang="zh-TW" dirty="0"/>
              <a:t>(</a:t>
            </a:r>
            <a:r>
              <a:rPr lang="zh-TW" altLang="en-US" dirty="0"/>
              <a:t>問問題</a:t>
            </a:r>
            <a:r>
              <a:rPr lang="en-US" altLang="zh-TW" dirty="0"/>
              <a:t>)</a:t>
            </a:r>
            <a:r>
              <a:rPr lang="zh-TW" altLang="en-US" dirty="0"/>
              <a:t> 其他則透過爬蟲並標記或購買</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其中包含</a:t>
            </a:r>
            <a:r>
              <a:rPr lang="en-US" altLang="zh-TW" dirty="0"/>
              <a:t>8272</a:t>
            </a:r>
            <a:r>
              <a:rPr lang="zh-TW" altLang="en-US" dirty="0"/>
              <a:t>個假帳戶與</a:t>
            </a:r>
            <a:r>
              <a:rPr lang="en-US" altLang="zh-TW" dirty="0"/>
              <a:t>3474</a:t>
            </a:r>
            <a:r>
              <a:rPr lang="zh-TW" altLang="en-US" dirty="0"/>
              <a:t>真實帳戶</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資料集含有個人資訊與使用者推文</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包含四種所組成 </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27</a:t>
            </a:fld>
            <a:endParaRPr lang="zh-TW" altLang="en-US"/>
          </a:p>
        </p:txBody>
      </p:sp>
    </p:spTree>
    <p:extLst>
      <p:ext uri="{BB962C8B-B14F-4D97-AF65-F5344CB8AC3E}">
        <p14:creationId xmlns:p14="http://schemas.microsoft.com/office/powerpoint/2010/main" val="6615295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接著</a:t>
            </a:r>
            <a:r>
              <a:rPr lang="en-US" altLang="zh-TW" dirty="0"/>
              <a:t>TFIDF</a:t>
            </a:r>
            <a:r>
              <a:rPr lang="zh-TW" altLang="en-US" dirty="0"/>
              <a:t> 我們透過</a:t>
            </a:r>
            <a:r>
              <a:rPr lang="en-US" altLang="zh-TW" dirty="0"/>
              <a:t>500</a:t>
            </a:r>
            <a:r>
              <a:rPr lang="zh-TW" altLang="en-US" dirty="0"/>
              <a:t>維表示一個字 </a:t>
            </a:r>
            <a:endParaRPr lang="en-US" altLang="zh-TW" dirty="0"/>
          </a:p>
          <a:p>
            <a:r>
              <a:rPr lang="zh-TW" altLang="en-US" dirty="0"/>
              <a:t>以下為透過不同演算法所得出的準確率 而決策樹在</a:t>
            </a:r>
            <a:r>
              <a:rPr lang="en-US" altLang="zh-TW" dirty="0"/>
              <a:t>unigram</a:t>
            </a:r>
            <a:r>
              <a:rPr lang="zh-TW" altLang="en-US" dirty="0"/>
              <a:t>與</a:t>
            </a:r>
            <a:r>
              <a:rPr lang="en-US" altLang="zh-TW" dirty="0"/>
              <a:t>bigram</a:t>
            </a:r>
            <a:r>
              <a:rPr lang="zh-TW" altLang="en-US" dirty="0"/>
              <a:t>皆有較好的準確率</a:t>
            </a:r>
            <a:endParaRPr lang="en-US" altLang="zh-TW" dirty="0"/>
          </a:p>
          <a:p>
            <a:r>
              <a:rPr lang="zh-TW" altLang="en-US" dirty="0"/>
              <a:t>而相比</a:t>
            </a:r>
            <a:r>
              <a:rPr lang="en-US" altLang="zh-TW" dirty="0"/>
              <a:t>bigram</a:t>
            </a:r>
            <a:r>
              <a:rPr lang="zh-TW" altLang="en-US" dirty="0"/>
              <a:t> </a:t>
            </a:r>
            <a:r>
              <a:rPr lang="en-US" altLang="zh-TW" dirty="0"/>
              <a:t>unigram</a:t>
            </a:r>
            <a:r>
              <a:rPr lang="zh-TW" altLang="en-US" dirty="0"/>
              <a:t>較能準確分類</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28</a:t>
            </a:fld>
            <a:endParaRPr lang="zh-TW" altLang="en-US"/>
          </a:p>
        </p:txBody>
      </p:sp>
    </p:spTree>
    <p:extLst>
      <p:ext uri="{BB962C8B-B14F-4D97-AF65-F5344CB8AC3E}">
        <p14:creationId xmlns:p14="http://schemas.microsoft.com/office/powerpoint/2010/main" val="17294377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對於</a:t>
            </a:r>
            <a:r>
              <a:rPr lang="en-US" altLang="zh-TW" dirty="0"/>
              <a:t>W2V</a:t>
            </a:r>
            <a:r>
              <a:rPr lang="zh-TW" altLang="en-US" dirty="0"/>
              <a:t> 我們透過</a:t>
            </a:r>
            <a:r>
              <a:rPr lang="en-US" altLang="zh-TW" dirty="0"/>
              <a:t>300</a:t>
            </a:r>
            <a:r>
              <a:rPr lang="zh-TW" altLang="en-US" dirty="0"/>
              <a:t>為表示一個字</a:t>
            </a:r>
            <a:endParaRPr lang="en-US" altLang="zh-TW" dirty="0"/>
          </a:p>
          <a:p>
            <a:r>
              <a:rPr lang="zh-TW" altLang="en-US" dirty="0"/>
              <a:t>決策樹依樣有較高準確率</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29</a:t>
            </a:fld>
            <a:endParaRPr lang="zh-TW" altLang="en-US"/>
          </a:p>
        </p:txBody>
      </p:sp>
    </p:spTree>
    <p:extLst>
      <p:ext uri="{BB962C8B-B14F-4D97-AF65-F5344CB8AC3E}">
        <p14:creationId xmlns:p14="http://schemas.microsoft.com/office/powerpoint/2010/main" val="456431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為了解決上述的問題</a:t>
            </a:r>
            <a:endParaRPr lang="en-US" altLang="zh-TW" dirty="0"/>
          </a:p>
          <a:p>
            <a:r>
              <a:rPr lang="zh-TW" altLang="en-US" dirty="0"/>
              <a:t>本研究包含了二個議題</a:t>
            </a:r>
            <a:endParaRPr lang="en-US" altLang="zh-TW" dirty="0"/>
          </a:p>
          <a:p>
            <a:r>
              <a:rPr lang="zh-TW" altLang="en-US" dirty="0"/>
              <a:t>第一個問題是既然無法杜絕惡意用戶加入網路，如何量化且確保用戶的可信度 即如何分辨真假帳戶</a:t>
            </a:r>
            <a:endParaRPr lang="en-US" altLang="zh-TW" dirty="0"/>
          </a:p>
          <a:p>
            <a:r>
              <a:rPr lang="zh-TW" altLang="en-US" dirty="0"/>
              <a:t>第二個問題是如何結合用戶的影響力 用戶的個人資訊去驗證可信度</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a:t>
            </a:fld>
            <a:endParaRPr lang="zh-TW" altLang="en-US"/>
          </a:p>
        </p:txBody>
      </p:sp>
    </p:spTree>
    <p:extLst>
      <p:ext uri="{BB962C8B-B14F-4D97-AF65-F5344CB8AC3E}">
        <p14:creationId xmlns:p14="http://schemas.microsoft.com/office/powerpoint/2010/main" val="42157028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前文可知決策樹有較高準確率</a:t>
            </a:r>
            <a:endParaRPr lang="en-US" altLang="zh-TW" dirty="0"/>
          </a:p>
          <a:p>
            <a:r>
              <a:rPr lang="zh-TW" altLang="en-US" dirty="0"/>
              <a:t>因此這裡用它當作基準</a:t>
            </a:r>
            <a:endParaRPr lang="en-US" altLang="zh-TW" dirty="0"/>
          </a:p>
          <a:p>
            <a:r>
              <a:rPr lang="en-US" altLang="zh-TW" dirty="0"/>
              <a:t>W2V</a:t>
            </a:r>
            <a:r>
              <a:rPr lang="zh-TW" altLang="en-US" dirty="0"/>
              <a:t>最高 因其看單字之關係 不會受上下文所影響</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30</a:t>
            </a:fld>
            <a:endParaRPr lang="zh-TW" altLang="en-US"/>
          </a:p>
        </p:txBody>
      </p:sp>
    </p:spTree>
    <p:extLst>
      <p:ext uri="{BB962C8B-B14F-4D97-AF65-F5344CB8AC3E}">
        <p14:creationId xmlns:p14="http://schemas.microsoft.com/office/powerpoint/2010/main" val="37943527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由於</a:t>
            </a:r>
            <a:r>
              <a:rPr lang="en-US" altLang="zh-TW" dirty="0"/>
              <a:t>W2V</a:t>
            </a:r>
            <a:r>
              <a:rPr lang="zh-TW" altLang="en-US" dirty="0"/>
              <a:t>有較高準確率</a:t>
            </a:r>
            <a:endParaRPr lang="en-US" altLang="zh-TW" dirty="0"/>
          </a:p>
          <a:p>
            <a:r>
              <a:rPr lang="zh-TW" altLang="en-US" dirty="0"/>
              <a:t>我們接著採用</a:t>
            </a:r>
            <a:r>
              <a:rPr lang="en-US" altLang="zh-TW" dirty="0"/>
              <a:t>multi input LSTM</a:t>
            </a:r>
            <a:r>
              <a:rPr lang="zh-TW" altLang="en-US" dirty="0"/>
              <a:t> </a:t>
            </a:r>
            <a:r>
              <a:rPr lang="en-US" altLang="zh-TW" dirty="0"/>
              <a:t>model </a:t>
            </a:r>
          </a:p>
          <a:p>
            <a:r>
              <a:rPr lang="zh-TW" altLang="en-US" dirty="0"/>
              <a:t>除了原本的文字</a:t>
            </a:r>
            <a:r>
              <a:rPr lang="en-US" altLang="zh-TW" dirty="0"/>
              <a:t>input</a:t>
            </a:r>
            <a:r>
              <a:rPr lang="zh-TW" altLang="en-US" dirty="0"/>
              <a:t>外 我們也額外加入了其他關於貼文的</a:t>
            </a:r>
            <a:r>
              <a:rPr lang="en-US" altLang="zh-TW" dirty="0"/>
              <a:t>6</a:t>
            </a:r>
            <a:r>
              <a:rPr lang="zh-TW" altLang="en-US" dirty="0"/>
              <a:t>個特徵</a:t>
            </a:r>
            <a:endParaRPr lang="en-US" altLang="zh-TW" dirty="0"/>
          </a:p>
          <a:p>
            <a:r>
              <a:rPr lang="zh-TW" altLang="en-US" dirty="0"/>
              <a:t>原因為若將這六項與文字的三百多項一起丟入其中 這六項的重要程度便會被稀釋</a:t>
            </a:r>
            <a:endParaRPr lang="en-US" altLang="zh-TW" dirty="0"/>
          </a:p>
          <a:p>
            <a:r>
              <a:rPr lang="zh-TW" altLang="en-US" dirty="0"/>
              <a:t>故我們採用</a:t>
            </a:r>
            <a:r>
              <a:rPr lang="en-US" altLang="zh-TW" dirty="0"/>
              <a:t>multi input</a:t>
            </a:r>
            <a:r>
              <a:rPr lang="zh-TW" altLang="en-US" dirty="0"/>
              <a:t>方法 也讓這些特徵經過</a:t>
            </a:r>
            <a:r>
              <a:rPr lang="en-US" altLang="zh-TW" dirty="0"/>
              <a:t>NN</a:t>
            </a:r>
          </a:p>
          <a:p>
            <a:r>
              <a:rPr lang="zh-TW" altLang="en-US" dirty="0"/>
              <a:t>我們透過</a:t>
            </a:r>
            <a:r>
              <a:rPr lang="en-US" altLang="zh-TW" dirty="0"/>
              <a:t>embedding</a:t>
            </a:r>
            <a:r>
              <a:rPr lang="zh-TW" altLang="en-US" dirty="0"/>
              <a:t>層做文字向量化 </a:t>
            </a:r>
            <a:endParaRPr lang="en-US" altLang="zh-TW" dirty="0"/>
          </a:p>
          <a:p>
            <a:r>
              <a:rPr lang="zh-TW" altLang="en-US" dirty="0"/>
              <a:t>最後也使用</a:t>
            </a:r>
            <a:r>
              <a:rPr lang="en-US" altLang="zh-TW" dirty="0"/>
              <a:t>add</a:t>
            </a:r>
            <a:r>
              <a:rPr lang="zh-TW" altLang="en-US" dirty="0"/>
              <a:t>層將特徵</a:t>
            </a:r>
            <a:r>
              <a:rPr lang="en-US" altLang="zh-TW" dirty="0"/>
              <a:t>combine</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31</a:t>
            </a:fld>
            <a:endParaRPr lang="zh-TW" altLang="en-US"/>
          </a:p>
        </p:txBody>
      </p:sp>
    </p:spTree>
    <p:extLst>
      <p:ext uri="{BB962C8B-B14F-4D97-AF65-F5344CB8AC3E}">
        <p14:creationId xmlns:p14="http://schemas.microsoft.com/office/powerpoint/2010/main" val="36083310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透過</a:t>
            </a:r>
            <a:r>
              <a:rPr lang="en-US" altLang="zh-TW" dirty="0"/>
              <a:t>multi input LSTM</a:t>
            </a:r>
          </a:p>
          <a:p>
            <a:r>
              <a:rPr lang="zh-TW" altLang="en-US" dirty="0"/>
              <a:t>不僅考慮了文字 也考慮了文字所衍生出的特徵</a:t>
            </a:r>
            <a:endParaRPr lang="en-US" altLang="zh-TW" dirty="0"/>
          </a:p>
          <a:p>
            <a:r>
              <a:rPr lang="zh-TW" altLang="en-US" dirty="0"/>
              <a:t>可顯著提升準確率</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32</a:t>
            </a:fld>
            <a:endParaRPr lang="zh-TW" altLang="en-US"/>
          </a:p>
        </p:txBody>
      </p:sp>
    </p:spTree>
    <p:extLst>
      <p:ext uri="{BB962C8B-B14F-4D97-AF65-F5344CB8AC3E}">
        <p14:creationId xmlns:p14="http://schemas.microsoft.com/office/powerpoint/2010/main" val="20917882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接著是社群關係以及社群影響力分數的計算</a:t>
            </a:r>
            <a:endParaRPr lang="en-US" altLang="zh-TW" dirty="0"/>
          </a:p>
          <a:p>
            <a:r>
              <a:rPr lang="zh-TW" altLang="en-US" dirty="0"/>
              <a:t>下表顯示我們透過前述五項變數的計算結果</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33</a:t>
            </a:fld>
            <a:endParaRPr lang="zh-TW" altLang="en-US"/>
          </a:p>
        </p:txBody>
      </p:sp>
    </p:spTree>
    <p:extLst>
      <p:ext uri="{BB962C8B-B14F-4D97-AF65-F5344CB8AC3E}">
        <p14:creationId xmlns:p14="http://schemas.microsoft.com/office/powerpoint/2010/main" val="12425107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透過使用者資料與其影響力選擇表現最好的</a:t>
            </a:r>
            <a:r>
              <a:rPr lang="en-US" altLang="zh-TW" dirty="0"/>
              <a:t>model</a:t>
            </a:r>
          </a:p>
          <a:p>
            <a:r>
              <a:rPr lang="zh-TW" altLang="en-US" dirty="0"/>
              <a:t>如下表所示 隨機森林表現最佳</a:t>
            </a:r>
            <a:endParaRPr lang="en-US" altLang="zh-TW" dirty="0"/>
          </a:p>
          <a:p>
            <a:endParaRPr lang="en-US" altLang="zh-TW" dirty="0"/>
          </a:p>
          <a:p>
            <a:r>
              <a:rPr lang="zh-TW" altLang="en-US" dirty="0"/>
              <a:t>接著透過機率之分布 我們可以給出如下的可信度分數</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34</a:t>
            </a:fld>
            <a:endParaRPr lang="zh-TW" altLang="en-US"/>
          </a:p>
        </p:txBody>
      </p:sp>
    </p:spTree>
    <p:extLst>
      <p:ext uri="{BB962C8B-B14F-4D97-AF65-F5344CB8AC3E}">
        <p14:creationId xmlns:p14="http://schemas.microsoft.com/office/powerpoint/2010/main" val="41576167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我們的貢獻主要可以從以下</a:t>
            </a:r>
            <a:r>
              <a:rPr lang="en-US" altLang="zh-TW"/>
              <a:t>5</a:t>
            </a:r>
            <a:r>
              <a:rPr lang="zh-TW" altLang="en-US"/>
              <a:t>個</a:t>
            </a:r>
            <a:r>
              <a:rPr lang="zh-TW" altLang="en-US" dirty="0"/>
              <a:t>角度來看</a:t>
            </a:r>
            <a:endParaRPr lang="en-US" altLang="zh-TW" dirty="0"/>
          </a:p>
          <a:p>
            <a:r>
              <a:rPr lang="en-US" altLang="zh-TW" dirty="0"/>
              <a:t>1.</a:t>
            </a:r>
            <a:r>
              <a:rPr lang="zh-TW" altLang="en-US" dirty="0"/>
              <a:t>從系統的技術角度出發，</a:t>
            </a:r>
            <a:endParaRPr lang="en-US" altLang="zh-TW" dirty="0"/>
          </a:p>
          <a:p>
            <a:r>
              <a:rPr lang="zh-TW" altLang="en-US" dirty="0"/>
              <a:t>我們設計了假帳戶偵測機制結合社群影響力 個人資訊 與使用者貼文。</a:t>
            </a:r>
            <a:endParaRPr lang="en-US" altLang="zh-TW" dirty="0"/>
          </a:p>
          <a:p>
            <a:r>
              <a:rPr lang="zh-TW" altLang="en-US" dirty="0"/>
              <a:t>據我們所知，較少研究採用社群影響力與貼文行為結合去偵測假帳戶。</a:t>
            </a:r>
            <a:endParaRPr lang="en-US" altLang="zh-TW" dirty="0"/>
          </a:p>
          <a:p>
            <a:endParaRPr lang="zh-TW" altLang="en-US" dirty="0"/>
          </a:p>
          <a:p>
            <a:r>
              <a:rPr lang="en-US" altLang="zh-TW" dirty="0"/>
              <a:t>2.</a:t>
            </a:r>
            <a:r>
              <a:rPr lang="zh-TW" altLang="en-US" dirty="0"/>
              <a:t>從實際角度來看，</a:t>
            </a:r>
            <a:endParaRPr lang="en-US" altLang="zh-TW" dirty="0"/>
          </a:p>
          <a:p>
            <a:r>
              <a:rPr lang="zh-TW" altLang="en-US" dirty="0"/>
              <a:t>我們利用了使用者資訊與推文 偵測其可信度 並產出可信度分數予使用者</a:t>
            </a:r>
            <a:endParaRPr lang="en-US" altLang="zh-TW" dirty="0"/>
          </a:p>
          <a:p>
            <a:endParaRPr lang="en-US" altLang="zh-TW" dirty="0"/>
          </a:p>
          <a:p>
            <a:r>
              <a:rPr lang="en-US" altLang="zh-TW" dirty="0"/>
              <a:t>3.</a:t>
            </a:r>
            <a:r>
              <a:rPr lang="zh-TW" altLang="en-US" dirty="0"/>
              <a:t>從方法論的角度出發</a:t>
            </a:r>
            <a:endParaRPr lang="en-US" altLang="zh-TW" dirty="0"/>
          </a:p>
          <a:p>
            <a:r>
              <a:rPr lang="zh-TW" altLang="en-US" dirty="0"/>
              <a:t>我們透過兩個不同的面向切入去識別用戶 分別是個人資訊以及推文</a:t>
            </a:r>
            <a:endParaRPr lang="en-US" altLang="zh-TW" dirty="0"/>
          </a:p>
          <a:p>
            <a:r>
              <a:rPr lang="zh-TW" altLang="en-US" dirty="0"/>
              <a:t>個人資訊部分  我們利用了特徵工程與基於社群活度的社群影響力</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推文部分 我們透過純文字做深度學習分析 且透過統計分析功能元素部分</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4.</a:t>
            </a:r>
            <a:r>
              <a:rPr lang="zh-TW" altLang="en-US" dirty="0"/>
              <a:t>從創新角度 可信度分數通常應用於新聞或貼文 而我們將之應用於使用者 </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使之可簡單分辨可信度</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dirty="0"/>
              <a:t>5.</a:t>
            </a:r>
            <a:r>
              <a:rPr lang="zh-TW" altLang="en-US" dirty="0"/>
              <a:t>從社群角度  資訊以及推文的結合 可以使使用者對於他們所互動的對象 可以更加瞭解</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35</a:t>
            </a:fld>
            <a:endParaRPr lang="zh-TW" altLang="en-US"/>
          </a:p>
        </p:txBody>
      </p:sp>
    </p:spTree>
    <p:extLst>
      <p:ext uri="{BB962C8B-B14F-4D97-AF65-F5344CB8AC3E}">
        <p14:creationId xmlns:p14="http://schemas.microsoft.com/office/powerpoint/2010/main" val="32111486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dirty="0"/>
              <a:t>以上就是我的論文簡報</a:t>
            </a:r>
            <a:endParaRPr lang="en-US" altLang="zh-TW" dirty="0"/>
          </a:p>
          <a:p>
            <a:r>
              <a:rPr lang="zh-TW" altLang="en-US" dirty="0"/>
              <a:t>謝謝各位口試委員</a:t>
            </a:r>
          </a:p>
        </p:txBody>
      </p:sp>
      <p:sp>
        <p:nvSpPr>
          <p:cNvPr id="7475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FC665275-29E2-48E7-B14D-053AF882CBED}" type="slidenum">
              <a:rPr kumimoji="0" lang="zh-TW" altLang="en-US" smtClean="0">
                <a:latin typeface="Calibri" panose="020F0502020204030204" pitchFamily="34" charset="0"/>
              </a:rPr>
              <a:pPr/>
              <a:t>36</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2715799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dirty="0"/>
              <a:t>本研究的目標就是希望能夠提出一個根據現有的用戶資訊 結合特徵工程與自然語言處理來建立一準確群眾資訊可信度偵測系統</a:t>
            </a:r>
            <a:endParaRPr lang="en-US" altLang="zh-TW" dirty="0"/>
          </a:p>
          <a:p>
            <a:r>
              <a:rPr lang="zh-TW" altLang="en-US" dirty="0"/>
              <a:t>那他是妥善利用</a:t>
            </a:r>
            <a:r>
              <a:rPr lang="en-US" altLang="zh-TW" dirty="0"/>
              <a:t>AI</a:t>
            </a:r>
            <a:r>
              <a:rPr lang="zh-TW" altLang="en-US" dirty="0"/>
              <a:t>與自然語言處理去判別使用者真假</a:t>
            </a:r>
            <a:endParaRPr lang="en-US" altLang="zh-TW" dirty="0"/>
          </a:p>
          <a:p>
            <a:r>
              <a:rPr lang="zh-TW" altLang="en-US" dirty="0"/>
              <a:t>同時希望能掘挖有效的潛在因子去協助分類，也希望能建立比過去文獻方法好的系統</a:t>
            </a:r>
          </a:p>
          <a:p>
            <a:endParaRPr lang="en-US" altLang="zh-TW" dirty="0"/>
          </a:p>
          <a:p>
            <a:r>
              <a:rPr lang="zh-TW" altLang="en-US" dirty="0"/>
              <a:t>而本研究的貢獻是能夠建立一個全面性及自動的偵測系統，除了提升準確率外，也希望能降低誤判的可能以提供平台更有效的偵測系統，消除平台內異常用戶，提供正常用戶一個良好的使用環境</a:t>
            </a:r>
            <a:endParaRPr lang="en-US" altLang="zh-TW" dirty="0"/>
          </a:p>
        </p:txBody>
      </p:sp>
      <p:sp>
        <p:nvSpPr>
          <p:cNvPr id="1741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8824A255-FD78-4881-B22B-ED5B8CE21F76}" type="slidenum">
              <a:rPr kumimoji="0" lang="zh-TW" altLang="en-US" smtClean="0">
                <a:latin typeface="Calibri" panose="020F0502020204030204" pitchFamily="34" charset="0"/>
              </a:rPr>
              <a:pPr/>
              <a:t>4</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1686116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dirty="0"/>
              <a:t>首先是系統的流程</a:t>
            </a:r>
            <a:endParaRPr lang="en-US" altLang="zh-TW" dirty="0"/>
          </a:p>
          <a:p>
            <a:r>
              <a:rPr lang="zh-TW" altLang="en-US" dirty="0"/>
              <a:t>我們將使用者的資料分為用戶個人資料及貼文兩類資料收集</a:t>
            </a:r>
            <a:endParaRPr lang="en-US" altLang="zh-TW" dirty="0"/>
          </a:p>
          <a:p>
            <a:r>
              <a:rPr lang="zh-TW" altLang="en-US" dirty="0"/>
              <a:t>當中的個人資料會用於社群分析以及個人資料分析</a:t>
            </a:r>
            <a:endParaRPr lang="en-US" altLang="zh-TW" dirty="0"/>
          </a:p>
          <a:p>
            <a:r>
              <a:rPr lang="zh-TW" altLang="en-US" dirty="0"/>
              <a:t>當中的貼文資料又會被分割為功能性元素內容及純文本內容</a:t>
            </a:r>
            <a:endParaRPr lang="en-US" altLang="zh-TW" dirty="0"/>
          </a:p>
          <a:p>
            <a:r>
              <a:rPr lang="zh-TW" altLang="en-US" dirty="0"/>
              <a:t>接著我們系統會分析每一位用戶的個人資料，他們使用功能性元素的情況以及發布的內容建立不同的因子</a:t>
            </a:r>
            <a:endParaRPr lang="en-US" altLang="zh-TW" dirty="0"/>
          </a:p>
          <a:p>
            <a:r>
              <a:rPr lang="zh-TW" altLang="en-US" dirty="0"/>
              <a:t>最後利用監督式學習演算法去建立模型，用作預測用戶是否為可疑用戶並且給予一個信用分數</a:t>
            </a:r>
            <a:endParaRPr lang="en-US" altLang="zh-TW" dirty="0"/>
          </a:p>
        </p:txBody>
      </p:sp>
      <p:sp>
        <p:nvSpPr>
          <p:cNvPr id="29700"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B8462435-61E3-4E16-B99A-403E5C63E522}" type="slidenum">
              <a:rPr kumimoji="0" lang="zh-TW" altLang="en-US" smtClean="0">
                <a:latin typeface="Calibri" panose="020F0502020204030204" pitchFamily="34" charset="0"/>
              </a:rPr>
              <a:pPr/>
              <a:t>5</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9742700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接著是我們的系統架構</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我們的系統可以主要分為五個區塊</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第一個區塊是資料的準備，包含資料收集和資料萃取</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第二區塊是使用者資料區塊 包含</a:t>
            </a:r>
            <a:r>
              <a:rPr lang="en-US" altLang="zh-TW" sz="1200" kern="1200" dirty="0">
                <a:solidFill>
                  <a:schemeClr val="tx1"/>
                </a:solidFill>
                <a:effectLst/>
                <a:latin typeface="+mn-lt"/>
                <a:ea typeface="+mn-ea"/>
                <a:cs typeface="+mn-cs"/>
              </a:rPr>
              <a:t>..</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第三是使用者推文區塊 包含</a:t>
            </a:r>
            <a:r>
              <a:rPr lang="en-US" altLang="zh-TW" sz="1200" kern="1200" dirty="0">
                <a:solidFill>
                  <a:schemeClr val="tx1"/>
                </a:solidFill>
                <a:effectLst/>
                <a:latin typeface="+mn-lt"/>
                <a:ea typeface="+mn-ea"/>
                <a:cs typeface="+mn-cs"/>
              </a:rPr>
              <a:t>…</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第四是社群影響力區塊 包含</a:t>
            </a:r>
            <a:r>
              <a:rPr lang="en-US" altLang="zh-TW" sz="1200" kern="1200" dirty="0">
                <a:solidFill>
                  <a:schemeClr val="tx1"/>
                </a:solidFill>
                <a:effectLst/>
                <a:latin typeface="+mn-lt"/>
                <a:ea typeface="+mn-ea"/>
                <a:cs typeface="+mn-cs"/>
              </a:rPr>
              <a:t>…</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第五是透過不同方法 分類用戶與產生信用分數</a:t>
            </a: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6</a:t>
            </a:fld>
            <a:endParaRPr lang="zh-TW" altLang="en-US"/>
          </a:p>
        </p:txBody>
      </p:sp>
    </p:spTree>
    <p:extLst>
      <p:ext uri="{BB962C8B-B14F-4D97-AF65-F5344CB8AC3E}">
        <p14:creationId xmlns:p14="http://schemas.microsoft.com/office/powerpoint/2010/main" val="12224384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首先第一部分</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資料準備</a:t>
            </a: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7</a:t>
            </a:fld>
            <a:endParaRPr lang="zh-TW" altLang="en-US"/>
          </a:p>
        </p:txBody>
      </p:sp>
    </p:spTree>
    <p:extLst>
      <p:ext uri="{BB962C8B-B14F-4D97-AF65-F5344CB8AC3E}">
        <p14:creationId xmlns:p14="http://schemas.microsoft.com/office/powerpoint/2010/main" val="42214229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在第一個模組當中 主要可以分為資料收集及資料萃取兩個部分</a:t>
            </a:r>
            <a:endParaRPr lang="en-US" altLang="zh-TW" dirty="0"/>
          </a:p>
          <a:p>
            <a:r>
              <a:rPr lang="zh-TW" altLang="en-US" dirty="0"/>
              <a:t>資料收集部分 分為用戶資料與推文</a:t>
            </a:r>
            <a:endParaRPr lang="en-US" altLang="zh-TW" dirty="0"/>
          </a:p>
          <a:p>
            <a:endParaRPr lang="en-US" altLang="zh-TW" dirty="0"/>
          </a:p>
          <a:p>
            <a:r>
              <a:rPr lang="zh-TW" altLang="en-US" dirty="0"/>
              <a:t>首先針對非英語語系的用戶以及推文作刪除，</a:t>
            </a:r>
            <a:endParaRPr lang="en-US" altLang="zh-TW" dirty="0"/>
          </a:p>
          <a:p>
            <a:br>
              <a:rPr lang="en-US" altLang="zh-TW" dirty="0"/>
            </a:br>
            <a:r>
              <a:rPr lang="zh-TW" altLang="en-US" dirty="0"/>
              <a:t>最後，對純文字的內容作預處理的動作，包括停用詞及標點符號刪除，以及對句子中的詞彙作詞形還原  以及推文以及提及用戶</a:t>
            </a:r>
            <a:br>
              <a:rPr lang="en-US" altLang="zh-TW" dirty="0"/>
            </a:b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8</a:t>
            </a:fld>
            <a:endParaRPr lang="zh-TW" altLang="en-US"/>
          </a:p>
        </p:txBody>
      </p:sp>
    </p:spTree>
    <p:extLst>
      <p:ext uri="{BB962C8B-B14F-4D97-AF65-F5344CB8AC3E}">
        <p14:creationId xmlns:p14="http://schemas.microsoft.com/office/powerpoint/2010/main" val="1759000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第二部分</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使用者個人資訊分析</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9</a:t>
            </a:fld>
            <a:endParaRPr lang="zh-TW" altLang="en-US"/>
          </a:p>
        </p:txBody>
      </p:sp>
    </p:spTree>
    <p:extLst>
      <p:ext uri="{BB962C8B-B14F-4D97-AF65-F5344CB8AC3E}">
        <p14:creationId xmlns:p14="http://schemas.microsoft.com/office/powerpoint/2010/main" val="7876824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lvl1pPr>
              <a:defRPr sz="4000">
                <a:solidFill>
                  <a:srgbClr val="0926A3"/>
                </a:solidFill>
              </a:defRPr>
            </a:lvl1pPr>
          </a:lstStyle>
          <a:p>
            <a:r>
              <a:rPr lang="zh-TW" altLang="en-US"/>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p:spPr>
        <p:txBody>
          <a:bodyPr/>
          <a:lstStyle>
            <a:lvl1pPr marL="0" indent="0" algn="ctr">
              <a:buNone/>
              <a:defRPr sz="28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endParaRPr lang="zh-TW" alt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17C355D4-742B-4871-AFA0-7D8E3E87F302}" type="slidenum">
              <a:rPr lang="en-US" altLang="zh-TW"/>
              <a:pPr>
                <a:defRPr/>
              </a:pPr>
              <a:t>‹#›</a:t>
            </a:fld>
            <a:endParaRPr lang="en-US" altLang="zh-TW"/>
          </a:p>
        </p:txBody>
      </p:sp>
      <p:sp>
        <p:nvSpPr>
          <p:cNvPr id="7" name="文字方塊 6"/>
          <p:cNvSpPr txBox="1"/>
          <p:nvPr userDrawn="1"/>
        </p:nvSpPr>
        <p:spPr>
          <a:xfrm>
            <a:off x="7772400" y="6510114"/>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2020, IEBI Lab</a:t>
            </a:r>
            <a:endParaRPr lang="zh-TW" altLang="en-US" sz="1200" i="1" dirty="0">
              <a:solidFill>
                <a:srgbClr val="2907A5"/>
              </a:solidFill>
            </a:endParaRPr>
          </a:p>
        </p:txBody>
      </p:sp>
    </p:spTree>
    <p:extLst>
      <p:ext uri="{BB962C8B-B14F-4D97-AF65-F5344CB8AC3E}">
        <p14:creationId xmlns:p14="http://schemas.microsoft.com/office/powerpoint/2010/main" val="4287185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674E1587-3435-4B04-B722-5271E71E9E19}" type="slidenum">
              <a:rPr lang="en-US" altLang="zh-TW"/>
              <a:pPr>
                <a:defRPr/>
              </a:pPr>
              <a:t>‹#›</a:t>
            </a:fld>
            <a:endParaRPr lang="en-US" altLang="zh-TW"/>
          </a:p>
        </p:txBody>
      </p:sp>
      <p:sp>
        <p:nvSpPr>
          <p:cNvPr id="7" name="文字方塊 6"/>
          <p:cNvSpPr txBox="1"/>
          <p:nvPr userDrawn="1"/>
        </p:nvSpPr>
        <p:spPr>
          <a:xfrm>
            <a:off x="7900392"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2018, IEBI Lab</a:t>
            </a:r>
            <a:endParaRPr lang="zh-TW" altLang="en-US" sz="1200" i="1" dirty="0">
              <a:solidFill>
                <a:srgbClr val="2907A5"/>
              </a:solidFill>
            </a:endParaRPr>
          </a:p>
        </p:txBody>
      </p:sp>
    </p:spTree>
    <p:extLst>
      <p:ext uri="{BB962C8B-B14F-4D97-AF65-F5344CB8AC3E}">
        <p14:creationId xmlns:p14="http://schemas.microsoft.com/office/powerpoint/2010/main" val="728090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38925" y="-26988"/>
            <a:ext cx="2058988" cy="6048376"/>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6988"/>
            <a:ext cx="6029325" cy="6048376"/>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968CE9E9-64F1-4582-AD2D-BB066501113C}" type="slidenum">
              <a:rPr lang="en-US" altLang="zh-TW"/>
              <a:pPr>
                <a:defRPr/>
              </a:pPr>
              <a:t>‹#›</a:t>
            </a:fld>
            <a:endParaRPr lang="en-US" altLang="zh-TW"/>
          </a:p>
        </p:txBody>
      </p:sp>
      <p:sp>
        <p:nvSpPr>
          <p:cNvPr id="7" name="文字方塊 6"/>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2018, IEBI Lab</a:t>
            </a:r>
            <a:endParaRPr lang="zh-TW" altLang="en-US" sz="1200" i="1" dirty="0">
              <a:solidFill>
                <a:srgbClr val="2907A5"/>
              </a:solidFill>
            </a:endParaRPr>
          </a:p>
        </p:txBody>
      </p:sp>
    </p:spTree>
    <p:extLst>
      <p:ext uri="{BB962C8B-B14F-4D97-AF65-F5344CB8AC3E}">
        <p14:creationId xmlns:p14="http://schemas.microsoft.com/office/powerpoint/2010/main" val="3308958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solidFill>
                  <a:srgbClr val="2907A5"/>
                </a:solidFill>
              </a:defRPr>
            </a:lvl1pPr>
          </a:lstStyle>
          <a:p>
            <a:r>
              <a:rPr lang="zh-TW" altLang="en-US"/>
              <a:t>按一下以編輯母片標題樣式</a:t>
            </a:r>
            <a:endParaRPr lang="zh-TW" altLang="en-US" dirty="0"/>
          </a:p>
        </p:txBody>
      </p:sp>
      <p:sp>
        <p:nvSpPr>
          <p:cNvPr id="3" name="內容版面配置區 2"/>
          <p:cNvSpPr>
            <a:spLocks noGrp="1"/>
          </p:cNvSpPr>
          <p:nvPr>
            <p:ph idx="1"/>
          </p:nvPr>
        </p:nvSpPr>
        <p:spPr/>
        <p:txBody>
          <a:bodyPr/>
          <a:lstStyle>
            <a:lvl1pPr>
              <a:defRPr sz="2400"/>
            </a:lvl1pPr>
            <a:lvl2pPr>
              <a:defRPr sz="2000"/>
            </a:lvl2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66C53FE0-DFDF-4122-A850-A5399E395ABE}" type="slidenum">
              <a:rPr lang="en-US" altLang="zh-TW"/>
              <a:pPr>
                <a:defRPr/>
              </a:pPr>
              <a:t>‹#›</a:t>
            </a:fld>
            <a:endParaRPr lang="en-US" altLang="zh-TW"/>
          </a:p>
        </p:txBody>
      </p:sp>
      <p:sp>
        <p:nvSpPr>
          <p:cNvPr id="7" name="文字方塊 6"/>
          <p:cNvSpPr txBox="1"/>
          <p:nvPr userDrawn="1"/>
        </p:nvSpPr>
        <p:spPr>
          <a:xfrm>
            <a:off x="7917408"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2020, IEBI Lab</a:t>
            </a:r>
            <a:endParaRPr lang="zh-TW" altLang="en-US" sz="1200" i="1" dirty="0">
              <a:solidFill>
                <a:srgbClr val="2907A5"/>
              </a:solidFill>
            </a:endParaRPr>
          </a:p>
        </p:txBody>
      </p:sp>
    </p:spTree>
    <p:extLst>
      <p:ext uri="{BB962C8B-B14F-4D97-AF65-F5344CB8AC3E}">
        <p14:creationId xmlns:p14="http://schemas.microsoft.com/office/powerpoint/2010/main" val="2084314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E2FB8B52-7EFD-4983-9C68-981D12AB609C}" type="slidenum">
              <a:rPr lang="en-US" altLang="zh-TW"/>
              <a:pPr>
                <a:defRPr/>
              </a:pPr>
              <a:t>‹#›</a:t>
            </a:fld>
            <a:endParaRPr lang="en-US" altLang="zh-TW"/>
          </a:p>
        </p:txBody>
      </p:sp>
      <p:sp>
        <p:nvSpPr>
          <p:cNvPr id="7" name="文字方塊 6"/>
          <p:cNvSpPr txBox="1"/>
          <p:nvPr userDrawn="1"/>
        </p:nvSpPr>
        <p:spPr>
          <a:xfrm>
            <a:off x="7812360" y="6483350"/>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2018, IEBI Lab</a:t>
            </a:r>
            <a:endParaRPr lang="zh-TW" altLang="en-US" sz="1200" i="1" dirty="0">
              <a:solidFill>
                <a:srgbClr val="2907A5"/>
              </a:solidFill>
            </a:endParaRPr>
          </a:p>
        </p:txBody>
      </p:sp>
    </p:spTree>
    <p:extLst>
      <p:ext uri="{BB962C8B-B14F-4D97-AF65-F5344CB8AC3E}">
        <p14:creationId xmlns:p14="http://schemas.microsoft.com/office/powerpoint/2010/main" val="3764432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71E99551-C170-4D6F-9788-C5C34A3D31AB}" type="slidenum">
              <a:rPr lang="en-US" altLang="zh-TW"/>
              <a:pPr>
                <a:defRPr/>
              </a:pPr>
              <a:t>‹#›</a:t>
            </a:fld>
            <a:endParaRPr lang="en-US" altLang="zh-TW"/>
          </a:p>
        </p:txBody>
      </p:sp>
      <p:sp>
        <p:nvSpPr>
          <p:cNvPr id="8" name="文字方塊 7"/>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2018, IEBI Lab</a:t>
            </a:r>
            <a:endParaRPr lang="zh-TW" altLang="en-US" sz="1200" i="1" dirty="0">
              <a:solidFill>
                <a:srgbClr val="2907A5"/>
              </a:solidFill>
            </a:endParaRPr>
          </a:p>
        </p:txBody>
      </p:sp>
    </p:spTree>
    <p:extLst>
      <p:ext uri="{BB962C8B-B14F-4D97-AF65-F5344CB8AC3E}">
        <p14:creationId xmlns:p14="http://schemas.microsoft.com/office/powerpoint/2010/main" val="719410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endParaRPr lang="zh-TW" altLang="en-US" dirty="0"/>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a:ln/>
        </p:spPr>
        <p:txBody>
          <a:bodyPr/>
          <a:lstStyle>
            <a:lvl1pPr>
              <a:defRPr/>
            </a:lvl1pPr>
          </a:lstStyle>
          <a:p>
            <a:pPr>
              <a:defRPr/>
            </a:pPr>
            <a:r>
              <a:rPr lang="en-US" altLang="zh-TW"/>
              <a:t>   </a:t>
            </a:r>
            <a:fld id="{1662CE24-1A20-4B59-9F58-D3C5B161363B}" type="slidenum">
              <a:rPr lang="en-US" altLang="zh-TW"/>
              <a:pPr>
                <a:defRPr/>
              </a:pPr>
              <a:t>‹#›</a:t>
            </a:fld>
            <a:endParaRPr lang="en-US" altLang="zh-TW"/>
          </a:p>
        </p:txBody>
      </p:sp>
      <p:sp>
        <p:nvSpPr>
          <p:cNvPr id="10" name="文字方塊 9"/>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2018, IEBI Lab</a:t>
            </a:r>
            <a:endParaRPr lang="zh-TW" altLang="en-US" sz="1200" i="1" dirty="0">
              <a:solidFill>
                <a:srgbClr val="2907A5"/>
              </a:solidFill>
            </a:endParaRPr>
          </a:p>
        </p:txBody>
      </p:sp>
    </p:spTree>
    <p:extLst>
      <p:ext uri="{BB962C8B-B14F-4D97-AF65-F5344CB8AC3E}">
        <p14:creationId xmlns:p14="http://schemas.microsoft.com/office/powerpoint/2010/main" val="3607877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r>
              <a:rPr lang="en-US" altLang="zh-TW"/>
              <a:t>   </a:t>
            </a:r>
            <a:fld id="{FF5DB450-8D60-4C02-A8F0-739A8F881784}" type="slidenum">
              <a:rPr lang="en-US" altLang="zh-TW"/>
              <a:pPr>
                <a:defRPr/>
              </a:pPr>
              <a:t>‹#›</a:t>
            </a:fld>
            <a:endParaRPr lang="en-US" altLang="zh-TW"/>
          </a:p>
        </p:txBody>
      </p:sp>
      <p:sp>
        <p:nvSpPr>
          <p:cNvPr id="6" name="文字方塊 5"/>
          <p:cNvSpPr txBox="1"/>
          <p:nvPr userDrawn="1"/>
        </p:nvSpPr>
        <p:spPr>
          <a:xfrm>
            <a:off x="7812360" y="6510114"/>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2018, IEBI Lab</a:t>
            </a:r>
            <a:endParaRPr lang="zh-TW" altLang="en-US" sz="1200" i="1" dirty="0">
              <a:solidFill>
                <a:srgbClr val="2907A5"/>
              </a:solidFill>
            </a:endParaRPr>
          </a:p>
        </p:txBody>
      </p:sp>
    </p:spTree>
    <p:extLst>
      <p:ext uri="{BB962C8B-B14F-4D97-AF65-F5344CB8AC3E}">
        <p14:creationId xmlns:p14="http://schemas.microsoft.com/office/powerpoint/2010/main" val="940483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p:cNvSpPr>
            <a:spLocks noGrp="1" noChangeArrowheads="1"/>
          </p:cNvSpPr>
          <p:nvPr>
            <p:ph type="sldNum" sz="quarter" idx="12"/>
          </p:nvPr>
        </p:nvSpPr>
        <p:spPr>
          <a:ln/>
        </p:spPr>
        <p:txBody>
          <a:bodyPr/>
          <a:lstStyle>
            <a:lvl1pPr>
              <a:defRPr/>
            </a:lvl1pPr>
          </a:lstStyle>
          <a:p>
            <a:pPr>
              <a:defRPr/>
            </a:pPr>
            <a:r>
              <a:rPr lang="en-US" altLang="zh-TW"/>
              <a:t>   </a:t>
            </a:r>
            <a:fld id="{CF430B66-5CAA-4813-A6A8-D7A3C12C7929}" type="slidenum">
              <a:rPr lang="en-US" altLang="zh-TW"/>
              <a:pPr>
                <a:defRPr/>
              </a:pPr>
              <a:t>‹#›</a:t>
            </a:fld>
            <a:endParaRPr lang="en-US" altLang="zh-TW"/>
          </a:p>
        </p:txBody>
      </p:sp>
      <p:sp>
        <p:nvSpPr>
          <p:cNvPr id="5" name="文字方塊 4"/>
          <p:cNvSpPr txBox="1"/>
          <p:nvPr userDrawn="1"/>
        </p:nvSpPr>
        <p:spPr>
          <a:xfrm>
            <a:off x="791986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2018, IEBI Lab</a:t>
            </a:r>
            <a:endParaRPr lang="zh-TW" altLang="en-US" sz="1200" i="1" dirty="0">
              <a:solidFill>
                <a:srgbClr val="2907A5"/>
              </a:solidFill>
            </a:endParaRPr>
          </a:p>
        </p:txBody>
      </p:sp>
    </p:spTree>
    <p:extLst>
      <p:ext uri="{BB962C8B-B14F-4D97-AF65-F5344CB8AC3E}">
        <p14:creationId xmlns:p14="http://schemas.microsoft.com/office/powerpoint/2010/main" val="2248628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2C353B03-B4AB-40A4-924B-18AD208C94E3}" type="slidenum">
              <a:rPr lang="en-US" altLang="zh-TW"/>
              <a:pPr>
                <a:defRPr/>
              </a:pPr>
              <a:t>‹#›</a:t>
            </a:fld>
            <a:endParaRPr lang="en-US" altLang="zh-TW"/>
          </a:p>
        </p:txBody>
      </p:sp>
      <p:sp>
        <p:nvSpPr>
          <p:cNvPr id="8" name="文字方塊 7"/>
          <p:cNvSpPr txBox="1"/>
          <p:nvPr userDrawn="1"/>
        </p:nvSpPr>
        <p:spPr>
          <a:xfrm>
            <a:off x="789188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2018, IEBI Lab</a:t>
            </a:r>
            <a:endParaRPr lang="zh-TW" altLang="en-US" sz="1200" i="1" dirty="0">
              <a:solidFill>
                <a:srgbClr val="2907A5"/>
              </a:solidFill>
            </a:endParaRPr>
          </a:p>
        </p:txBody>
      </p:sp>
    </p:spTree>
    <p:extLst>
      <p:ext uri="{BB962C8B-B14F-4D97-AF65-F5344CB8AC3E}">
        <p14:creationId xmlns:p14="http://schemas.microsoft.com/office/powerpoint/2010/main" val="644609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7A96DC0A-347F-458C-A6C7-A61CAB19D9F1}" type="slidenum">
              <a:rPr lang="en-US" altLang="zh-TW"/>
              <a:pPr>
                <a:defRPr/>
              </a:pPr>
              <a:t>‹#›</a:t>
            </a:fld>
            <a:endParaRPr lang="en-US" altLang="zh-TW"/>
          </a:p>
        </p:txBody>
      </p:sp>
      <p:sp>
        <p:nvSpPr>
          <p:cNvPr id="8" name="文字方塊 7"/>
          <p:cNvSpPr txBox="1"/>
          <p:nvPr userDrawn="1"/>
        </p:nvSpPr>
        <p:spPr>
          <a:xfrm>
            <a:off x="7812360"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2018, IEBI Lab</a:t>
            </a:r>
            <a:endParaRPr lang="zh-TW" altLang="en-US" sz="1200" i="1" dirty="0">
              <a:solidFill>
                <a:srgbClr val="2907A5"/>
              </a:solidFill>
            </a:endParaRPr>
          </a:p>
        </p:txBody>
      </p:sp>
    </p:spTree>
    <p:extLst>
      <p:ext uri="{BB962C8B-B14F-4D97-AF65-F5344CB8AC3E}">
        <p14:creationId xmlns:p14="http://schemas.microsoft.com/office/powerpoint/2010/main" val="3394350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ChangeArrowheads="1"/>
          </p:cNvSpPr>
          <p:nvPr/>
        </p:nvSpPr>
        <p:spPr bwMode="auto">
          <a:xfrm>
            <a:off x="0" y="6381750"/>
            <a:ext cx="9144000" cy="47625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endParaRPr kumimoji="0" lang="zh-TW" altLang="en-US"/>
          </a:p>
        </p:txBody>
      </p:sp>
      <p:sp>
        <p:nvSpPr>
          <p:cNvPr id="1027" name="Rectangle 10"/>
          <p:cNvSpPr>
            <a:spLocks noChangeArrowheads="1"/>
          </p:cNvSpPr>
          <p:nvPr/>
        </p:nvSpPr>
        <p:spPr bwMode="auto">
          <a:xfrm>
            <a:off x="0" y="-26988"/>
            <a:ext cx="9144000" cy="1152526"/>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endParaRPr kumimoji="0" lang="zh-TW" altLang="en-US"/>
          </a:p>
        </p:txBody>
      </p:sp>
      <p:sp>
        <p:nvSpPr>
          <p:cNvPr id="1028" name="Rectangle 3"/>
          <p:cNvSpPr>
            <a:spLocks noGrp="1" noChangeArrowheads="1"/>
          </p:cNvSpPr>
          <p:nvPr>
            <p:ph type="body" idx="1"/>
          </p:nvPr>
        </p:nvSpPr>
        <p:spPr bwMode="auto">
          <a:xfrm>
            <a:off x="457200" y="1196975"/>
            <a:ext cx="82296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kumimoji="0" sz="1400">
                <a:latin typeface="+mn-lt"/>
                <a:ea typeface="新細明體" pitchFamily="18" charset="-120"/>
              </a:defRPr>
            </a:lvl1pPr>
          </a:lstStyle>
          <a:p>
            <a:pPr>
              <a:defRPr/>
            </a:pPr>
            <a:endParaRPr lang="en-US" altLang="zh-TW"/>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kumimoji="0" sz="1400">
                <a:latin typeface="+mn-lt"/>
                <a:ea typeface="新細明體" pitchFamily="18" charset="-120"/>
              </a:defRPr>
            </a:lvl1pPr>
          </a:lstStyle>
          <a:p>
            <a:pPr>
              <a:defRPr/>
            </a:pPr>
            <a:endParaRPr lang="en-US" altLang="zh-TW"/>
          </a:p>
        </p:txBody>
      </p:sp>
      <p:sp>
        <p:nvSpPr>
          <p:cNvPr id="1030" name="Rectangle 6"/>
          <p:cNvSpPr>
            <a:spLocks noGrp="1" noChangeArrowheads="1"/>
          </p:cNvSpPr>
          <p:nvPr>
            <p:ph type="sldNum" sz="quarter" idx="4"/>
          </p:nvPr>
        </p:nvSpPr>
        <p:spPr bwMode="auto">
          <a:xfrm>
            <a:off x="2590800" y="6524625"/>
            <a:ext cx="2197100" cy="333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0" sz="1400"/>
            </a:lvl1pPr>
          </a:lstStyle>
          <a:p>
            <a:pPr>
              <a:defRPr/>
            </a:pPr>
            <a:r>
              <a:rPr lang="en-US" altLang="zh-TW"/>
              <a:t>   </a:t>
            </a:r>
            <a:fld id="{07A611FE-4CE2-4881-A2C7-1D1EAFFC718C}" type="slidenum">
              <a:rPr lang="en-US" altLang="zh-TW"/>
              <a:pPr>
                <a:defRPr/>
              </a:pPr>
              <a:t>‹#›</a:t>
            </a:fld>
            <a:endParaRPr lang="en-US" altLang="zh-TW"/>
          </a:p>
        </p:txBody>
      </p:sp>
      <p:sp>
        <p:nvSpPr>
          <p:cNvPr id="1032" name="Rectangle 8"/>
          <p:cNvSpPr>
            <a:spLocks noChangeArrowheads="1"/>
          </p:cNvSpPr>
          <p:nvPr/>
        </p:nvSpPr>
        <p:spPr bwMode="auto">
          <a:xfrm>
            <a:off x="0" y="6408738"/>
            <a:ext cx="914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r>
              <a:rPr kumimoji="0" lang="en-US" altLang="zh-TW" sz="1400" dirty="0">
                <a:solidFill>
                  <a:schemeClr val="accent2"/>
                </a:solidFill>
              </a:rPr>
              <a:t>        </a:t>
            </a:r>
            <a:r>
              <a:rPr kumimoji="0" lang="en-US" altLang="zh-TW" sz="1200" i="1" dirty="0">
                <a:solidFill>
                  <a:srgbClr val="2907A5"/>
                </a:solidFill>
                <a:cs typeface="Arial" panose="020B0604020202020204" pitchFamily="34" charset="0"/>
              </a:rPr>
              <a:t>Institute of Information Management, NCTU                                                                                                          2018,</a:t>
            </a:r>
            <a:r>
              <a:rPr kumimoji="0" lang="zh-TW" altLang="en-US" sz="1200" dirty="0">
                <a:solidFill>
                  <a:srgbClr val="2907A5"/>
                </a:solidFill>
                <a:cs typeface="Arial" panose="020B0604020202020204" pitchFamily="34" charset="0"/>
              </a:rPr>
              <a:t> </a:t>
            </a:r>
            <a:r>
              <a:rPr kumimoji="0" lang="en-US" altLang="zh-TW" sz="1200" i="1" dirty="0">
                <a:solidFill>
                  <a:srgbClr val="2907A5"/>
                </a:solidFill>
                <a:ea typeface="標楷體" panose="03000509000000000000" pitchFamily="65" charset="-120"/>
                <a:cs typeface="Arial" panose="020B0604020202020204" pitchFamily="34" charset="0"/>
              </a:rPr>
              <a:t>IEBI Lab</a:t>
            </a:r>
          </a:p>
        </p:txBody>
      </p:sp>
      <p:pic>
        <p:nvPicPr>
          <p:cNvPr id="1033" name="Picture 9" descr="logo"/>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6513" y="6443663"/>
            <a:ext cx="376237"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Rectangle 2"/>
          <p:cNvSpPr>
            <a:spLocks noGrp="1" noChangeArrowheads="1"/>
          </p:cNvSpPr>
          <p:nvPr>
            <p:ph type="title"/>
          </p:nvPr>
        </p:nvSpPr>
        <p:spPr bwMode="auto">
          <a:xfrm>
            <a:off x="468313" y="-26988"/>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eaLnBrk="0" fontAlgn="base" hangingPunct="0">
        <a:spcBef>
          <a:spcPct val="0"/>
        </a:spcBef>
        <a:spcAft>
          <a:spcPct val="0"/>
        </a:spcAft>
        <a:defRPr kumimoji="1" sz="4000">
          <a:solidFill>
            <a:srgbClr val="0926A3"/>
          </a:solidFill>
          <a:latin typeface="+mj-lt"/>
          <a:ea typeface="+mj-ea"/>
          <a:cs typeface="+mj-cs"/>
        </a:defRPr>
      </a:lvl1pPr>
      <a:lvl2pPr algn="ctr" rtl="0" eaLnBrk="0" fontAlgn="base" hangingPunct="0">
        <a:spcBef>
          <a:spcPct val="0"/>
        </a:spcBef>
        <a:spcAft>
          <a:spcPct val="0"/>
        </a:spcAft>
        <a:defRPr kumimoji="1" sz="4000">
          <a:solidFill>
            <a:srgbClr val="0926A3"/>
          </a:solidFill>
          <a:latin typeface="Arial" charset="0"/>
          <a:ea typeface="標楷體" pitchFamily="65" charset="-120"/>
        </a:defRPr>
      </a:lvl2pPr>
      <a:lvl3pPr algn="ctr" rtl="0" eaLnBrk="0" fontAlgn="base" hangingPunct="0">
        <a:spcBef>
          <a:spcPct val="0"/>
        </a:spcBef>
        <a:spcAft>
          <a:spcPct val="0"/>
        </a:spcAft>
        <a:defRPr kumimoji="1" sz="4000">
          <a:solidFill>
            <a:srgbClr val="0926A3"/>
          </a:solidFill>
          <a:latin typeface="Arial" charset="0"/>
          <a:ea typeface="標楷體" pitchFamily="65" charset="-120"/>
        </a:defRPr>
      </a:lvl3pPr>
      <a:lvl4pPr algn="ctr" rtl="0" eaLnBrk="0" fontAlgn="base" hangingPunct="0">
        <a:spcBef>
          <a:spcPct val="0"/>
        </a:spcBef>
        <a:spcAft>
          <a:spcPct val="0"/>
        </a:spcAft>
        <a:defRPr kumimoji="1" sz="4000">
          <a:solidFill>
            <a:srgbClr val="0926A3"/>
          </a:solidFill>
          <a:latin typeface="Arial" charset="0"/>
          <a:ea typeface="標楷體" pitchFamily="65" charset="-120"/>
        </a:defRPr>
      </a:lvl4pPr>
      <a:lvl5pPr algn="ctr" rtl="0" eaLnBrk="0" fontAlgn="base" hangingPunct="0">
        <a:spcBef>
          <a:spcPct val="0"/>
        </a:spcBef>
        <a:spcAft>
          <a:spcPct val="0"/>
        </a:spcAft>
        <a:defRPr kumimoji="1" sz="4000">
          <a:solidFill>
            <a:srgbClr val="0926A3"/>
          </a:solidFill>
          <a:latin typeface="Arial" charset="0"/>
          <a:ea typeface="標楷體" pitchFamily="65" charset="-120"/>
        </a:defRPr>
      </a:lvl5pPr>
      <a:lvl6pPr marL="457200" algn="ctr" rtl="0" eaLnBrk="1" fontAlgn="base" hangingPunct="1">
        <a:spcBef>
          <a:spcPct val="0"/>
        </a:spcBef>
        <a:spcAft>
          <a:spcPct val="0"/>
        </a:spcAft>
        <a:defRPr kumimoji="1" sz="4400">
          <a:solidFill>
            <a:schemeClr val="accent2"/>
          </a:solidFill>
          <a:latin typeface="Arial" charset="0"/>
          <a:ea typeface="新細明體" pitchFamily="18" charset="-120"/>
        </a:defRPr>
      </a:lvl6pPr>
      <a:lvl7pPr marL="914400" algn="ctr" rtl="0" eaLnBrk="1" fontAlgn="base" hangingPunct="1">
        <a:spcBef>
          <a:spcPct val="0"/>
        </a:spcBef>
        <a:spcAft>
          <a:spcPct val="0"/>
        </a:spcAft>
        <a:defRPr kumimoji="1" sz="4400">
          <a:solidFill>
            <a:schemeClr val="accent2"/>
          </a:solidFill>
          <a:latin typeface="Arial" charset="0"/>
          <a:ea typeface="新細明體" pitchFamily="18" charset="-120"/>
        </a:defRPr>
      </a:lvl7pPr>
      <a:lvl8pPr marL="1371600" algn="ctr" rtl="0" eaLnBrk="1" fontAlgn="base" hangingPunct="1">
        <a:spcBef>
          <a:spcPct val="0"/>
        </a:spcBef>
        <a:spcAft>
          <a:spcPct val="0"/>
        </a:spcAft>
        <a:defRPr kumimoji="1" sz="4400">
          <a:solidFill>
            <a:schemeClr val="accent2"/>
          </a:solidFill>
          <a:latin typeface="Arial" charset="0"/>
          <a:ea typeface="新細明體" pitchFamily="18" charset="-120"/>
        </a:defRPr>
      </a:lvl8pPr>
      <a:lvl9pPr marL="1828800" algn="ctr" rtl="0" eaLnBrk="1" fontAlgn="base" hangingPunct="1">
        <a:spcBef>
          <a:spcPct val="0"/>
        </a:spcBef>
        <a:spcAft>
          <a:spcPct val="0"/>
        </a:spcAft>
        <a:defRPr kumimoji="1" sz="4400">
          <a:solidFill>
            <a:schemeClr val="accent2"/>
          </a:solidFill>
          <a:latin typeface="Arial" charset="0"/>
          <a:ea typeface="新細明體" pitchFamily="18" charset="-120"/>
        </a:defRPr>
      </a:lvl9pPr>
    </p:titleStyle>
    <p:bodyStyle>
      <a:lvl1pPr marL="342900" indent="-342900" algn="l" rtl="0" eaLnBrk="0" fontAlgn="base" hangingPunct="0">
        <a:spcBef>
          <a:spcPct val="20000"/>
        </a:spcBef>
        <a:spcAft>
          <a:spcPct val="0"/>
        </a:spcAft>
        <a:buChar char="•"/>
        <a:defRPr kumimoji="1"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s>
</file>

<file path=ppt/slides/_rels/slide11.xml.rels><?xml version="1.0" encoding="UTF-8" standalone="yes"?>
<Relationships xmlns="http://schemas.openxmlformats.org/package/2006/relationships"><Relationship Id="rId8" Type="http://schemas.openxmlformats.org/officeDocument/2006/relationships/image" Target="../media/image4.emf"/><Relationship Id="rId7" Type="http://schemas.openxmlformats.org/officeDocument/2006/relationships/image" Target="../media/image5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7" Type="http://schemas.openxmlformats.org/officeDocument/2006/relationships/image" Target="../media/image63.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62.png"/></Relationships>
</file>

<file path=ppt/slides/_rels/slide1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18.xml.rels><?xml version="1.0" encoding="UTF-8" standalone="yes"?>
<Relationships xmlns="http://schemas.openxmlformats.org/package/2006/relationships"><Relationship Id="rId12" Type="http://schemas.openxmlformats.org/officeDocument/2006/relationships/image" Target="../media/image68.png"/><Relationship Id="rId2" Type="http://schemas.openxmlformats.org/officeDocument/2006/relationships/notesSlide" Target="../notesSlides/notesSlide18.xml"/><Relationship Id="rId1" Type="http://schemas.openxmlformats.org/officeDocument/2006/relationships/slideLayout" Target="../slideLayouts/slideLayout2.xml"/><Relationship Id="rId15" Type="http://schemas.openxmlformats.org/officeDocument/2006/relationships/image" Target="../media/image71.png"/><Relationship Id="rId14" Type="http://schemas.openxmlformats.org/officeDocument/2006/relationships/image" Target="../media/image70.png"/></Relationships>
</file>

<file path=ppt/slides/_rels/slide1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7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2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94.png"/><Relationship Id="rId7" Type="http://schemas.openxmlformats.org/officeDocument/2006/relationships/image" Target="../media/image93.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2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2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3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34.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9.emf"/></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標題 1"/>
          <p:cNvSpPr>
            <a:spLocks noGrp="1"/>
          </p:cNvSpPr>
          <p:nvPr>
            <p:ph type="ctrTitle"/>
          </p:nvPr>
        </p:nvSpPr>
        <p:spPr>
          <a:xfrm>
            <a:off x="107504" y="1676400"/>
            <a:ext cx="8784976" cy="1752600"/>
          </a:xfrm>
        </p:spPr>
        <p:txBody>
          <a:bodyPr/>
          <a:lstStyle/>
          <a:p>
            <a:r>
              <a:rPr lang="en-US" altLang="zh-TW" sz="2800" b="1" dirty="0"/>
              <a:t>A Collective Detection Mechanism on Fake Accounts with Deep Learning and Feature  Engineering </a:t>
            </a:r>
            <a:endParaRPr lang="zh-TW" altLang="en-US" sz="2800" b="1" dirty="0">
              <a:latin typeface="Times New Roman" panose="02020603050405020304" pitchFamily="18" charset="0"/>
              <a:cs typeface="Times New Roman" panose="02020603050405020304" pitchFamily="18" charset="0"/>
            </a:endParaRPr>
          </a:p>
        </p:txBody>
      </p:sp>
      <p:sp>
        <p:nvSpPr>
          <p:cNvPr id="4099" name="副標題 2"/>
          <p:cNvSpPr>
            <a:spLocks noGrp="1"/>
          </p:cNvSpPr>
          <p:nvPr>
            <p:ph type="subTitle" idx="1"/>
          </p:nvPr>
        </p:nvSpPr>
        <p:spPr>
          <a:xfrm>
            <a:off x="1371600" y="3886200"/>
            <a:ext cx="7016824" cy="1752600"/>
          </a:xfrm>
        </p:spPr>
        <p:txBody>
          <a:bodyPr/>
          <a:lstStyle/>
          <a:p>
            <a:pPr>
              <a:spcBef>
                <a:spcPts val="600"/>
              </a:spcBef>
              <a:spcAft>
                <a:spcPts val="300"/>
              </a:spcAft>
            </a:pPr>
            <a:r>
              <a:rPr lang="en-US" altLang="zh-TW" sz="2400" kern="100" dirty="0">
                <a:effectLst/>
                <a:latin typeface="Times New Roman" panose="02020603050405020304" pitchFamily="18" charset="0"/>
                <a:ea typeface="SimSun" panose="02010600030101010101" pitchFamily="2" charset="-122"/>
                <a:cs typeface="Times New Roman" panose="02020603050405020304" pitchFamily="18" charset="0"/>
              </a:rPr>
              <a:t>Cheng-Yi Hua , </a:t>
            </a:r>
            <a:r>
              <a:rPr lang="en-US" altLang="zh-TW" sz="2400" b="1" kern="100" dirty="0">
                <a:effectLst/>
                <a:latin typeface="Times New Roman" panose="02020603050405020304" pitchFamily="18" charset="0"/>
                <a:ea typeface="SimSun" panose="02010600030101010101" pitchFamily="2" charset="-122"/>
                <a:cs typeface="Times New Roman" panose="02020603050405020304" pitchFamily="18" charset="0"/>
              </a:rPr>
              <a:t>Yung-Ming Li</a:t>
            </a:r>
            <a:endParaRPr lang="zh-TW" altLang="zh-TW" sz="2400" b="1" kern="100" dirty="0">
              <a:effectLst/>
              <a:latin typeface="Times New Roman" panose="02020603050405020304" pitchFamily="18" charset="0"/>
              <a:ea typeface="SimSun" panose="02010600030101010101" pitchFamily="2" charset="-122"/>
              <a:cs typeface="Times New Roman" panose="02020603050405020304" pitchFamily="18" charset="0"/>
            </a:endParaRPr>
          </a:p>
          <a:p>
            <a:r>
              <a:rPr lang="en-US" altLang="zh-TW" sz="2400" kern="100" dirty="0">
                <a:effectLst/>
                <a:latin typeface="Times New Roman" panose="02020603050405020304" pitchFamily="18" charset="0"/>
                <a:ea typeface="SimSun" panose="02010600030101010101" pitchFamily="2" charset="-122"/>
                <a:cs typeface="Times New Roman" panose="02020603050405020304" pitchFamily="18" charset="0"/>
              </a:rPr>
              <a:t>Institute of Information Management, </a:t>
            </a:r>
          </a:p>
          <a:p>
            <a:r>
              <a:rPr lang="en-US" altLang="zh-TW" sz="2400" kern="100" dirty="0">
                <a:effectLst/>
                <a:latin typeface="Times New Roman" panose="02020603050405020304" pitchFamily="18" charset="0"/>
                <a:ea typeface="SimSun" panose="02010600030101010101" pitchFamily="2" charset="-122"/>
                <a:cs typeface="Times New Roman" panose="02020603050405020304" pitchFamily="18" charset="0"/>
              </a:rPr>
              <a:t>National Yang Ming Chiao Tung University, TAIWAN</a:t>
            </a:r>
            <a:endParaRPr lang="zh-TW" altLang="zh-TW" sz="2400" kern="100" dirty="0">
              <a:effectLst/>
              <a:latin typeface="Times New Roman" panose="02020603050405020304" pitchFamily="18" charset="0"/>
              <a:ea typeface="SimSun" panose="02010600030101010101" pitchFamily="2" charset="-122"/>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57199" y="1196975"/>
            <a:ext cx="8240713" cy="5400377"/>
          </a:xfrm>
        </p:spPr>
        <p:txBody>
          <a:bodyPr/>
          <a:lstStyle/>
          <a:p>
            <a:r>
              <a:rPr lang="en-US" altLang="zh-TW" dirty="0"/>
              <a:t>Personal Information </a:t>
            </a:r>
          </a:p>
          <a:p>
            <a:pPr lvl="1">
              <a:lnSpc>
                <a:spcPct val="150000"/>
              </a:lnSpc>
            </a:pPr>
            <a:r>
              <a:rPr lang="en-US" altLang="zh-TW" dirty="0"/>
              <a:t>According to the previous studies, we select some effective and basic factors for our model </a:t>
            </a:r>
          </a:p>
          <a:p>
            <a:pPr lvl="1">
              <a:lnSpc>
                <a:spcPct val="150000"/>
              </a:lnSpc>
            </a:pPr>
            <a:r>
              <a:rPr lang="en-US" altLang="zh-TW" dirty="0"/>
              <a:t>Include: </a:t>
            </a:r>
            <a:r>
              <a:rPr lang="en-US" altLang="zh-TW" i="1" dirty="0">
                <a:solidFill>
                  <a:srgbClr val="FF0000"/>
                </a:solidFill>
              </a:rPr>
              <a:t>age</a:t>
            </a:r>
            <a:r>
              <a:rPr lang="en-US" altLang="zh-TW" i="1" dirty="0"/>
              <a:t>, </a:t>
            </a:r>
            <a:r>
              <a:rPr lang="en-US" altLang="zh-TW" i="1" dirty="0">
                <a:solidFill>
                  <a:srgbClr val="FF0000"/>
                </a:solidFill>
              </a:rPr>
              <a:t>user description</a:t>
            </a:r>
            <a:r>
              <a:rPr lang="en-US" altLang="zh-TW" i="1" dirty="0"/>
              <a:t>, </a:t>
            </a:r>
            <a:r>
              <a:rPr lang="en-US" altLang="zh-TW" i="1" dirty="0">
                <a:solidFill>
                  <a:srgbClr val="FF0000"/>
                </a:solidFill>
              </a:rPr>
              <a:t>number </a:t>
            </a:r>
            <a:r>
              <a:rPr lang="en-US" altLang="zh-TW" i="1" dirty="0"/>
              <a:t>of tweets user posted and </a:t>
            </a:r>
            <a:r>
              <a:rPr lang="en-US" altLang="zh-TW" i="1" dirty="0">
                <a:solidFill>
                  <a:srgbClr val="FF0000"/>
                </a:solidFill>
              </a:rPr>
              <a:t>frequency</a:t>
            </a:r>
            <a:r>
              <a:rPr lang="en-US" altLang="zh-TW" i="1" dirty="0"/>
              <a:t> of posting tweet</a:t>
            </a:r>
          </a:p>
          <a:p>
            <a:pPr lvl="1"/>
            <a:endParaRPr lang="en-US" altLang="zh-TW" dirty="0"/>
          </a:p>
          <a:p>
            <a:pPr lvl="1"/>
            <a:endParaRPr lang="en-US" altLang="zh-TW" dirty="0"/>
          </a:p>
          <a:p>
            <a:pPr lvl="1"/>
            <a:endParaRPr lang="en-US" altLang="zh-TW" dirty="0"/>
          </a:p>
          <a:p>
            <a:pPr lvl="1"/>
            <a:endParaRPr lang="en-US" altLang="zh-TW" dirty="0"/>
          </a:p>
        </p:txBody>
      </p:sp>
      <p:sp>
        <p:nvSpPr>
          <p:cNvPr id="2" name="標題 1"/>
          <p:cNvSpPr>
            <a:spLocks noGrp="1"/>
          </p:cNvSpPr>
          <p:nvPr>
            <p:ph type="title"/>
          </p:nvPr>
        </p:nvSpPr>
        <p:spPr/>
        <p:txBody>
          <a:bodyPr/>
          <a:lstStyle/>
          <a:p>
            <a:pPr lvl="1"/>
            <a:r>
              <a:rPr lang="en-US" altLang="zh-TW" b="1" dirty="0">
                <a:solidFill>
                  <a:srgbClr val="2907A5"/>
                </a:solidFill>
                <a:latin typeface="+mj-lt"/>
                <a:ea typeface="+mj-ea"/>
                <a:cs typeface="+mj-cs"/>
              </a:rPr>
              <a:t>User Profile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10</a:t>
            </a:fld>
            <a:endParaRPr lang="en-US" altLang="zh-TW"/>
          </a:p>
        </p:txBody>
      </p:sp>
      <mc:AlternateContent xmlns:mc="http://schemas.openxmlformats.org/markup-compatibility/2006" xmlns:a14="http://schemas.microsoft.com/office/drawing/2010/main">
        <mc:Choice Requires="a14">
          <p:sp>
            <p:nvSpPr>
              <p:cNvPr id="9" name="矩形 8"/>
              <p:cNvSpPr/>
              <p:nvPr/>
            </p:nvSpPr>
            <p:spPr>
              <a:xfrm>
                <a:off x="2778431" y="4929636"/>
                <a:ext cx="3329758" cy="65960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𝑈𝑠𝑒𝑟</m:t>
                          </m:r>
                        </m:e>
                        <m:sub>
                          <m:r>
                            <a:rPr lang="zh-TW" altLang="en-US" i="1">
                              <a:latin typeface="Cambria Math" panose="02040503050406030204" pitchFamily="18" charset="0"/>
                            </a:rPr>
                            <m:t>𝑖</m:t>
                          </m:r>
                          <m:r>
                            <a:rPr lang="zh-TW" altLang="en-US" i="0">
                              <a:latin typeface="Cambria Math" panose="02040503050406030204" pitchFamily="18" charset="0"/>
                            </a:rPr>
                            <m:t> </m:t>
                          </m:r>
                        </m:sub>
                      </m:sSub>
                      <m:r>
                        <a:rPr lang="zh-TW" altLang="en-US" i="1">
                          <a:latin typeface="Cambria Math" panose="02040503050406030204" pitchFamily="18" charset="0"/>
                        </a:rPr>
                        <m:t>𝑃𝑜𝑠𝑡𝑖𝑛𝑔</m:t>
                      </m:r>
                      <m:r>
                        <a:rPr lang="zh-TW" altLang="en-US" i="0">
                          <a:latin typeface="Cambria Math" panose="02040503050406030204" pitchFamily="18" charset="0"/>
                        </a:rPr>
                        <m:t> </m:t>
                      </m:r>
                      <m:r>
                        <a:rPr lang="zh-TW" altLang="en-US" i="1">
                          <a:latin typeface="Cambria Math" panose="02040503050406030204" pitchFamily="18" charset="0"/>
                        </a:rPr>
                        <m:t>𝐹𝑟𝑒𝑞</m:t>
                      </m:r>
                      <m:r>
                        <a:rPr lang="zh-TW" altLang="en-US" i="0">
                          <a:latin typeface="Cambria Math" panose="02040503050406030204" pitchFamily="18" charset="0"/>
                        </a:rPr>
                        <m:t>=</m:t>
                      </m:r>
                      <m:f>
                        <m:fPr>
                          <m:ctrlPr>
                            <a:rPr lang="zh-TW" altLang="en-US" i="1">
                              <a:latin typeface="Cambria Math" panose="02040503050406030204" pitchFamily="18" charset="0"/>
                            </a:rPr>
                          </m:ctrlPr>
                        </m:fPr>
                        <m:num>
                          <m:sSub>
                            <m:sSubPr>
                              <m:ctrlPr>
                                <a:rPr lang="zh-TW" altLang="en-US" i="1">
                                  <a:latin typeface="Cambria Math" panose="02040503050406030204" pitchFamily="18" charset="0"/>
                                </a:rPr>
                              </m:ctrlPr>
                            </m:sSubPr>
                            <m:e>
                              <m:r>
                                <a:rPr lang="zh-TW" altLang="en-US" i="0">
                                  <a:latin typeface="Cambria Math" panose="02040503050406030204" pitchFamily="18" charset="0"/>
                                </a:rPr>
                                <m:t>#</m:t>
                              </m:r>
                              <m:r>
                                <a:rPr lang="zh-TW" altLang="en-US" i="1">
                                  <a:latin typeface="Cambria Math" panose="02040503050406030204" pitchFamily="18" charset="0"/>
                                </a:rPr>
                                <m:t>𝑇𝑤𝑒𝑒𝑡</m:t>
                              </m:r>
                            </m:e>
                            <m:sub>
                              <m:r>
                                <a:rPr lang="zh-TW" altLang="en-US" i="1">
                                  <a:latin typeface="Cambria Math" panose="02040503050406030204" pitchFamily="18" charset="0"/>
                                </a:rPr>
                                <m:t>𝑖</m:t>
                              </m:r>
                            </m:sub>
                          </m:sSub>
                        </m:num>
                        <m:den>
                          <m:sSub>
                            <m:sSubPr>
                              <m:ctrlPr>
                                <a:rPr lang="zh-TW" altLang="en-US" i="1">
                                  <a:latin typeface="Cambria Math" panose="02040503050406030204" pitchFamily="18" charset="0"/>
                                </a:rPr>
                              </m:ctrlPr>
                            </m:sSubPr>
                            <m:e>
                              <m:r>
                                <a:rPr lang="zh-TW" altLang="en-US" i="1">
                                  <a:latin typeface="Cambria Math" panose="02040503050406030204" pitchFamily="18" charset="0"/>
                                </a:rPr>
                                <m:t>𝑎𝑔𝑒</m:t>
                              </m:r>
                            </m:e>
                            <m:sub>
                              <m:r>
                                <a:rPr lang="zh-TW" altLang="en-US" i="1">
                                  <a:latin typeface="Cambria Math" panose="02040503050406030204" pitchFamily="18" charset="0"/>
                                </a:rPr>
                                <m:t>𝑖</m:t>
                              </m:r>
                            </m:sub>
                          </m:sSub>
                        </m:den>
                      </m:f>
                    </m:oMath>
                  </m:oMathPara>
                </a14:m>
                <a:endParaRPr lang="zh-TW" altLang="en-US" dirty="0"/>
              </a:p>
            </p:txBody>
          </p:sp>
        </mc:Choice>
        <mc:Fallback xmlns="">
          <p:sp>
            <p:nvSpPr>
              <p:cNvPr id="9" name="矩形 8"/>
              <p:cNvSpPr>
                <a:spLocks noRot="1" noChangeAspect="1" noMove="1" noResize="1" noEditPoints="1" noAdjustHandles="1" noChangeArrowheads="1" noChangeShapeType="1" noTextEdit="1"/>
              </p:cNvSpPr>
              <p:nvPr/>
            </p:nvSpPr>
            <p:spPr>
              <a:xfrm>
                <a:off x="2778431" y="4929636"/>
                <a:ext cx="3329758" cy="659604"/>
              </a:xfrm>
              <a:prstGeom prst="rect">
                <a:avLst/>
              </a:prstGeom>
              <a:blipFill>
                <a:blip r:embed="rId5"/>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0" name="矩形 9"/>
              <p:cNvSpPr/>
              <p:nvPr/>
            </p:nvSpPr>
            <p:spPr>
              <a:xfrm>
                <a:off x="2411760" y="4067780"/>
                <a:ext cx="406310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𝐴𝑔𝑒</m:t>
                          </m:r>
                          <m:r>
                            <a:rPr lang="zh-TW" altLang="en-US" i="0">
                              <a:latin typeface="Cambria Math" panose="02040503050406030204" pitchFamily="18" charset="0"/>
                            </a:rPr>
                            <m:t> </m:t>
                          </m:r>
                          <m:r>
                            <a:rPr lang="zh-TW" altLang="en-US" i="1">
                              <a:latin typeface="Cambria Math" panose="02040503050406030204" pitchFamily="18" charset="0"/>
                            </a:rPr>
                            <m:t>𝑜𝑓</m:t>
                          </m:r>
                          <m:r>
                            <a:rPr lang="zh-TW" altLang="en-US" i="0">
                              <a:latin typeface="Cambria Math" panose="02040503050406030204" pitchFamily="18" charset="0"/>
                            </a:rPr>
                            <m:t> </m:t>
                          </m:r>
                          <m:r>
                            <a:rPr lang="zh-TW" altLang="en-US" i="1">
                              <a:latin typeface="Cambria Math" panose="02040503050406030204" pitchFamily="18" charset="0"/>
                            </a:rPr>
                            <m:t>𝑈𝑠𝑒𝑟</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𝑐𝑟𝑎</m:t>
                          </m:r>
                          <m:r>
                            <m:rPr>
                              <m:lit/>
                            </m:rPr>
                            <a:rPr lang="zh-TW" altLang="en-US" i="0">
                              <a:latin typeface="Cambria Math" panose="02040503050406030204" pitchFamily="18" charset="0"/>
                            </a:rPr>
                            <m:t>_</m:t>
                          </m:r>
                          <m:r>
                            <a:rPr lang="zh-TW" altLang="en-US" i="1">
                              <a:latin typeface="Cambria Math" panose="02040503050406030204" pitchFamily="18" charset="0"/>
                            </a:rPr>
                            <m:t>𝑡𝑖𝑚𝑒</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𝑐𝑟𝑒</m:t>
                          </m:r>
                          <m:r>
                            <m:rPr>
                              <m:lit/>
                            </m:rPr>
                            <a:rPr lang="zh-TW" altLang="en-US" i="0">
                              <a:latin typeface="Cambria Math" panose="02040503050406030204" pitchFamily="18" charset="0"/>
                            </a:rPr>
                            <m:t>_</m:t>
                          </m:r>
                          <m:r>
                            <a:rPr lang="zh-TW" altLang="en-US" i="1">
                              <a:latin typeface="Cambria Math" panose="02040503050406030204" pitchFamily="18" charset="0"/>
                            </a:rPr>
                            <m:t>𝑡𝑖𝑚𝑒</m:t>
                          </m:r>
                        </m:e>
                        <m:sub>
                          <m:r>
                            <a:rPr lang="zh-TW" altLang="en-US" i="1">
                              <a:latin typeface="Cambria Math" panose="02040503050406030204" pitchFamily="18" charset="0"/>
                            </a:rPr>
                            <m:t>𝑖</m:t>
                          </m:r>
                        </m:sub>
                      </m:sSub>
                    </m:oMath>
                  </m:oMathPara>
                </a14:m>
                <a:endParaRPr lang="zh-TW" altLang="en-US" dirty="0"/>
              </a:p>
            </p:txBody>
          </p:sp>
        </mc:Choice>
        <mc:Fallback xmlns="">
          <p:sp>
            <p:nvSpPr>
              <p:cNvPr id="10" name="矩形 9"/>
              <p:cNvSpPr>
                <a:spLocks noRot="1" noChangeAspect="1" noMove="1" noResize="1" noEditPoints="1" noAdjustHandles="1" noChangeArrowheads="1" noChangeShapeType="1" noTextEdit="1"/>
              </p:cNvSpPr>
              <p:nvPr/>
            </p:nvSpPr>
            <p:spPr>
              <a:xfrm>
                <a:off x="2411760" y="4067780"/>
                <a:ext cx="4063100" cy="369332"/>
              </a:xfrm>
              <a:prstGeom prst="rect">
                <a:avLst/>
              </a:prstGeom>
              <a:blipFill>
                <a:blip r:embed="rId6"/>
                <a:stretch>
                  <a:fillRect b="-14754"/>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004505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57199" y="1196975"/>
            <a:ext cx="8240713" cy="5400377"/>
          </a:xfrm>
        </p:spPr>
        <p:txBody>
          <a:bodyPr/>
          <a:lstStyle/>
          <a:p>
            <a:r>
              <a:rPr lang="en-US" altLang="zh-TW" dirty="0"/>
              <a:t>Social Relationship </a:t>
            </a:r>
          </a:p>
          <a:p>
            <a:pPr lvl="1">
              <a:lnSpc>
                <a:spcPct val="150000"/>
              </a:lnSpc>
            </a:pPr>
            <a:r>
              <a:rPr lang="en-US" altLang="zh-TW" dirty="0"/>
              <a:t>Include: </a:t>
            </a:r>
            <a:r>
              <a:rPr lang="en-US" altLang="zh-TW" i="1" dirty="0"/>
              <a:t>number of friends (#</a:t>
            </a:r>
            <a:r>
              <a:rPr lang="en-US" altLang="zh-TW" i="1" dirty="0" err="1"/>
              <a:t>fri</a:t>
            </a:r>
            <a:r>
              <a:rPr lang="en-US" altLang="zh-TW" i="1" dirty="0"/>
              <a:t>) and followers (#</a:t>
            </a:r>
            <a:r>
              <a:rPr lang="en-US" altLang="zh-TW" i="1" dirty="0" err="1"/>
              <a:t>fer</a:t>
            </a:r>
            <a:r>
              <a:rPr lang="en-US" altLang="zh-TW" i="1" dirty="0"/>
              <a:t>), reputation of user (reputation), follower-following ratio (</a:t>
            </a:r>
            <a:r>
              <a:rPr lang="en-US" altLang="zh-TW" i="1" dirty="0" err="1"/>
              <a:t>ffratio</a:t>
            </a:r>
            <a:r>
              <a:rPr lang="en-US" altLang="zh-TW" i="1" dirty="0"/>
              <a:t>)</a:t>
            </a:r>
            <a:endParaRPr lang="en-US" altLang="zh-TW" dirty="0"/>
          </a:p>
          <a:p>
            <a:pPr lvl="1"/>
            <a:endParaRPr lang="en-US" altLang="zh-TW" dirty="0"/>
          </a:p>
          <a:p>
            <a:pPr lvl="1"/>
            <a:endParaRPr lang="en-US" altLang="zh-TW" dirty="0"/>
          </a:p>
          <a:p>
            <a:pPr lvl="1"/>
            <a:endParaRPr lang="en-US" altLang="zh-TW" dirty="0"/>
          </a:p>
        </p:txBody>
      </p:sp>
      <p:sp>
        <p:nvSpPr>
          <p:cNvPr id="2" name="標題 1"/>
          <p:cNvSpPr>
            <a:spLocks noGrp="1"/>
          </p:cNvSpPr>
          <p:nvPr>
            <p:ph type="title"/>
          </p:nvPr>
        </p:nvSpPr>
        <p:spPr/>
        <p:txBody>
          <a:bodyPr/>
          <a:lstStyle/>
          <a:p>
            <a:pPr lvl="1"/>
            <a:r>
              <a:rPr lang="en-US" altLang="zh-TW" b="1" dirty="0">
                <a:solidFill>
                  <a:srgbClr val="2907A5"/>
                </a:solidFill>
              </a:rPr>
              <a:t>User Profile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11</a:t>
            </a:fld>
            <a:endParaRPr lang="en-US" altLang="zh-TW"/>
          </a:p>
        </p:txBody>
      </p:sp>
      <mc:AlternateContent xmlns:mc="http://schemas.openxmlformats.org/markup-compatibility/2006" xmlns:a14="http://schemas.microsoft.com/office/drawing/2010/main">
        <mc:Choice Requires="a14">
          <p:sp>
            <p:nvSpPr>
              <p:cNvPr id="3" name="矩形 2"/>
              <p:cNvSpPr/>
              <p:nvPr/>
            </p:nvSpPr>
            <p:spPr>
              <a:xfrm>
                <a:off x="3025070" y="2833635"/>
                <a:ext cx="3093860" cy="66749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𝑟𝑒𝑝𝑢𝑡𝑎𝑡𝑖𝑜𝑛</m:t>
                          </m:r>
                        </m:e>
                        <m:sub>
                          <m:r>
                            <a:rPr lang="zh-TW" altLang="en-US" i="1">
                              <a:latin typeface="Cambria Math" panose="02040503050406030204" pitchFamily="18" charset="0"/>
                            </a:rPr>
                            <m:t>𝑖</m:t>
                          </m:r>
                        </m:sub>
                      </m:sSub>
                      <m:r>
                        <a:rPr lang="zh-TW" altLang="en-US" i="0">
                          <a:latin typeface="Cambria Math" panose="02040503050406030204" pitchFamily="18" charset="0"/>
                        </a:rPr>
                        <m:t>=</m:t>
                      </m:r>
                      <m:f>
                        <m:fPr>
                          <m:ctrlPr>
                            <a:rPr lang="zh-TW" altLang="en-US" i="1">
                              <a:latin typeface="Cambria Math" panose="02040503050406030204" pitchFamily="18" charset="0"/>
                            </a:rPr>
                          </m:ctrlPr>
                        </m:fPr>
                        <m:num>
                          <m:sSub>
                            <m:sSubPr>
                              <m:ctrlPr>
                                <a:rPr lang="zh-TW" altLang="en-US" i="1">
                                  <a:latin typeface="Cambria Math" panose="02040503050406030204" pitchFamily="18" charset="0"/>
                                </a:rPr>
                              </m:ctrlPr>
                            </m:sSubPr>
                            <m:e>
                              <m:r>
                                <a:rPr lang="zh-TW" altLang="en-US" i="0">
                                  <a:latin typeface="Cambria Math" panose="02040503050406030204" pitchFamily="18" charset="0"/>
                                </a:rPr>
                                <m:t>#</m:t>
                              </m:r>
                              <m:r>
                                <a:rPr lang="zh-TW" altLang="en-US" i="1">
                                  <a:latin typeface="Cambria Math" panose="02040503050406030204" pitchFamily="18" charset="0"/>
                                </a:rPr>
                                <m:t>𝑓𝑟𝑖</m:t>
                              </m:r>
                            </m:e>
                            <m:sub>
                              <m:r>
                                <a:rPr lang="zh-TW" altLang="en-US" i="1">
                                  <a:latin typeface="Cambria Math" panose="02040503050406030204" pitchFamily="18" charset="0"/>
                                </a:rPr>
                                <m:t>𝑖</m:t>
                              </m:r>
                            </m:sub>
                          </m:sSub>
                        </m:num>
                        <m:den>
                          <m:sSub>
                            <m:sSubPr>
                              <m:ctrlPr>
                                <a:rPr lang="zh-TW" altLang="en-US" i="1">
                                  <a:latin typeface="Cambria Math" panose="02040503050406030204" pitchFamily="18" charset="0"/>
                                </a:rPr>
                              </m:ctrlPr>
                            </m:sSubPr>
                            <m:e>
                              <m:r>
                                <a:rPr lang="zh-TW" altLang="en-US" i="0">
                                  <a:latin typeface="Cambria Math" panose="02040503050406030204" pitchFamily="18" charset="0"/>
                                </a:rPr>
                                <m:t>#</m:t>
                              </m:r>
                              <m:r>
                                <a:rPr lang="zh-TW" altLang="en-US" i="1">
                                  <a:latin typeface="Cambria Math" panose="02040503050406030204" pitchFamily="18" charset="0"/>
                                </a:rPr>
                                <m:t>𝑓𝑟𝑖</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0">
                                  <a:latin typeface="Cambria Math" panose="02040503050406030204" pitchFamily="18" charset="0"/>
                                </a:rPr>
                                <m:t>#</m:t>
                              </m:r>
                              <m:r>
                                <a:rPr lang="zh-TW" altLang="en-US" i="1">
                                  <a:latin typeface="Cambria Math" panose="02040503050406030204" pitchFamily="18" charset="0"/>
                                </a:rPr>
                                <m:t>𝑓𝑒𝑟</m:t>
                              </m:r>
                            </m:e>
                            <m:sub>
                              <m:r>
                                <a:rPr lang="zh-TW" altLang="en-US" i="1">
                                  <a:latin typeface="Cambria Math" panose="02040503050406030204" pitchFamily="18" charset="0"/>
                                </a:rPr>
                                <m:t>𝑖</m:t>
                              </m:r>
                            </m:sub>
                          </m:sSub>
                        </m:den>
                      </m:f>
                    </m:oMath>
                  </m:oMathPara>
                </a14:m>
                <a:endParaRPr lang="zh-TW" altLang="en-US" dirty="0"/>
              </a:p>
            </p:txBody>
          </p:sp>
        </mc:Choice>
        <mc:Fallback xmlns="">
          <p:sp>
            <p:nvSpPr>
              <p:cNvPr id="3" name="矩形 2"/>
              <p:cNvSpPr>
                <a:spLocks noRot="1" noChangeAspect="1" noMove="1" noResize="1" noEditPoints="1" noAdjustHandles="1" noChangeArrowheads="1" noChangeShapeType="1" noTextEdit="1"/>
              </p:cNvSpPr>
              <p:nvPr/>
            </p:nvSpPr>
            <p:spPr>
              <a:xfrm>
                <a:off x="3025070" y="2833635"/>
                <a:ext cx="3093860" cy="667490"/>
              </a:xfrm>
              <a:prstGeom prst="rect">
                <a:avLst/>
              </a:prstGeom>
              <a:blipFill>
                <a:blip r:embed="rId6"/>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 name="矩形 4"/>
              <p:cNvSpPr/>
              <p:nvPr/>
            </p:nvSpPr>
            <p:spPr>
              <a:xfrm>
                <a:off x="3614161" y="3719650"/>
                <a:ext cx="1937903" cy="66749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𝑓𝑓𝑟𝑎𝑡𝑖𝑜</m:t>
                          </m:r>
                        </m:e>
                        <m:sub>
                          <m:r>
                            <a:rPr lang="zh-TW" altLang="en-US" i="1">
                              <a:latin typeface="Cambria Math" panose="02040503050406030204" pitchFamily="18" charset="0"/>
                            </a:rPr>
                            <m:t>𝑖</m:t>
                          </m:r>
                        </m:sub>
                      </m:sSub>
                      <m:r>
                        <a:rPr lang="zh-TW" altLang="en-US" i="0">
                          <a:latin typeface="Cambria Math" panose="02040503050406030204" pitchFamily="18" charset="0"/>
                        </a:rPr>
                        <m:t>=</m:t>
                      </m:r>
                      <m:f>
                        <m:fPr>
                          <m:ctrlPr>
                            <a:rPr lang="zh-TW" altLang="en-US" i="1">
                              <a:latin typeface="Cambria Math" panose="02040503050406030204" pitchFamily="18" charset="0"/>
                            </a:rPr>
                          </m:ctrlPr>
                        </m:fPr>
                        <m:num>
                          <m:sSub>
                            <m:sSubPr>
                              <m:ctrlPr>
                                <a:rPr lang="zh-TW" altLang="en-US" i="1">
                                  <a:latin typeface="Cambria Math" panose="02040503050406030204" pitchFamily="18" charset="0"/>
                                </a:rPr>
                              </m:ctrlPr>
                            </m:sSubPr>
                            <m:e>
                              <m:r>
                                <a:rPr lang="zh-TW" altLang="en-US" i="0">
                                  <a:latin typeface="Cambria Math" panose="02040503050406030204" pitchFamily="18" charset="0"/>
                                </a:rPr>
                                <m:t>#</m:t>
                              </m:r>
                              <m:r>
                                <a:rPr lang="zh-TW" altLang="en-US" i="1">
                                  <a:latin typeface="Cambria Math" panose="02040503050406030204" pitchFamily="18" charset="0"/>
                                </a:rPr>
                                <m:t>𝑓𝑒𝑟</m:t>
                              </m:r>
                            </m:e>
                            <m:sub>
                              <m:r>
                                <a:rPr lang="zh-TW" altLang="en-US" i="1">
                                  <a:latin typeface="Cambria Math" panose="02040503050406030204" pitchFamily="18" charset="0"/>
                                </a:rPr>
                                <m:t>𝑖</m:t>
                              </m:r>
                            </m:sub>
                          </m:sSub>
                        </m:num>
                        <m:den>
                          <m:sSub>
                            <m:sSubPr>
                              <m:ctrlPr>
                                <a:rPr lang="zh-TW" altLang="en-US" i="1">
                                  <a:latin typeface="Cambria Math" panose="02040503050406030204" pitchFamily="18" charset="0"/>
                                </a:rPr>
                              </m:ctrlPr>
                            </m:sSubPr>
                            <m:e>
                              <m:r>
                                <a:rPr lang="zh-TW" altLang="en-US" i="0">
                                  <a:latin typeface="Cambria Math" panose="02040503050406030204" pitchFamily="18" charset="0"/>
                                </a:rPr>
                                <m:t>#</m:t>
                              </m:r>
                              <m:r>
                                <a:rPr lang="zh-TW" altLang="en-US" i="1">
                                  <a:latin typeface="Cambria Math" panose="02040503050406030204" pitchFamily="18" charset="0"/>
                                </a:rPr>
                                <m:t>𝑓𝑟𝑖</m:t>
                              </m:r>
                            </m:e>
                            <m:sub>
                              <m:r>
                                <a:rPr lang="zh-TW" altLang="en-US" i="1">
                                  <a:latin typeface="Cambria Math" panose="02040503050406030204" pitchFamily="18" charset="0"/>
                                </a:rPr>
                                <m:t>𝑖</m:t>
                              </m:r>
                            </m:sub>
                          </m:sSub>
                        </m:den>
                      </m:f>
                    </m:oMath>
                  </m:oMathPara>
                </a14:m>
                <a:endParaRPr lang="zh-TW" altLang="en-US" dirty="0"/>
              </a:p>
            </p:txBody>
          </p:sp>
        </mc:Choice>
        <mc:Fallback xmlns="">
          <p:sp>
            <p:nvSpPr>
              <p:cNvPr id="5" name="矩形 4"/>
              <p:cNvSpPr>
                <a:spLocks noRot="1" noChangeAspect="1" noMove="1" noResize="1" noEditPoints="1" noAdjustHandles="1" noChangeArrowheads="1" noChangeShapeType="1" noTextEdit="1"/>
              </p:cNvSpPr>
              <p:nvPr/>
            </p:nvSpPr>
            <p:spPr>
              <a:xfrm>
                <a:off x="3614161" y="3719650"/>
                <a:ext cx="1937903" cy="667490"/>
              </a:xfrm>
              <a:prstGeom prst="rect">
                <a:avLst/>
              </a:prstGeom>
              <a:blipFill>
                <a:blip r:embed="rId7"/>
                <a:stretch>
                  <a:fillRect/>
                </a:stretch>
              </a:blipFill>
            </p:spPr>
            <p:txBody>
              <a:bodyPr/>
              <a:lstStyle/>
              <a:p>
                <a:r>
                  <a:rPr lang="zh-TW" altLang="en-US">
                    <a:noFill/>
                  </a:rPr>
                  <a:t> </a:t>
                </a:r>
              </a:p>
            </p:txBody>
          </p:sp>
        </mc:Fallback>
      </mc:AlternateContent>
      <p:pic>
        <p:nvPicPr>
          <p:cNvPr id="7" name="圖片 6"/>
          <p:cNvPicPr>
            <a:picLocks noChangeAspect="1"/>
          </p:cNvPicPr>
          <p:nvPr/>
        </p:nvPicPr>
        <p:blipFill>
          <a:blip r:embed="rId8"/>
          <a:stretch>
            <a:fillRect/>
          </a:stretch>
        </p:blipFill>
        <p:spPr>
          <a:xfrm>
            <a:off x="848690" y="4294096"/>
            <a:ext cx="7468843" cy="1975561"/>
          </a:xfrm>
          <a:prstGeom prst="rect">
            <a:avLst/>
          </a:prstGeom>
        </p:spPr>
      </p:pic>
    </p:spTree>
    <p:extLst>
      <p:ext uri="{BB962C8B-B14F-4D97-AF65-F5344CB8AC3E}">
        <p14:creationId xmlns:p14="http://schemas.microsoft.com/office/powerpoint/2010/main" val="422148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949" y="1340768"/>
            <a:ext cx="7639482" cy="4641401"/>
          </a:xfrm>
          <a:prstGeom prst="rect">
            <a:avLst/>
          </a:prstGeom>
        </p:spPr>
      </p:pic>
      <p:sp>
        <p:nvSpPr>
          <p:cNvPr id="2" name="標題 1"/>
          <p:cNvSpPr>
            <a:spLocks noGrp="1"/>
          </p:cNvSpPr>
          <p:nvPr>
            <p:ph type="title"/>
          </p:nvPr>
        </p:nvSpPr>
        <p:spPr/>
        <p:txBody>
          <a:bodyPr/>
          <a:lstStyle/>
          <a:p>
            <a:r>
              <a:rPr lang="en-US" altLang="zh-TW" dirty="0"/>
              <a:t>System Framework</a:t>
            </a:r>
            <a:endParaRPr lang="zh-TW" altLang="en-US" dirty="0"/>
          </a:p>
        </p:txBody>
      </p:sp>
      <p:sp>
        <p:nvSpPr>
          <p:cNvPr id="15" name="圓角矩形 14"/>
          <p:cNvSpPr/>
          <p:nvPr/>
        </p:nvSpPr>
        <p:spPr>
          <a:xfrm>
            <a:off x="5940152" y="2492896"/>
            <a:ext cx="2376264" cy="1512168"/>
          </a:xfrm>
          <a:prstGeom prst="roundRect">
            <a:avLst>
              <a:gd name="adj" fmla="val 6965"/>
            </a:avLst>
          </a:prstGeom>
          <a:solidFill>
            <a:srgbClr val="FFFFFF">
              <a:alpha val="25098"/>
            </a:srgbClr>
          </a:solidFill>
          <a:ln w="28575">
            <a:solidFill>
              <a:srgbClr val="F16B6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8932203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35496" y="1268760"/>
            <a:ext cx="9157816" cy="5400377"/>
          </a:xfrm>
        </p:spPr>
        <p:txBody>
          <a:bodyPr/>
          <a:lstStyle/>
          <a:p>
            <a:pPr>
              <a:lnSpc>
                <a:spcPct val="150000"/>
              </a:lnSpc>
            </a:pPr>
            <a:r>
              <a:rPr lang="en-US" altLang="zh-TW" dirty="0"/>
              <a:t>Textual Analysis </a:t>
            </a:r>
          </a:p>
          <a:p>
            <a:pPr lvl="1"/>
            <a:r>
              <a:rPr lang="en-US" altLang="zh-TW" dirty="0"/>
              <a:t>The length of the users’ post</a:t>
            </a:r>
          </a:p>
          <a:p>
            <a:pPr lvl="1"/>
            <a:endParaRPr lang="en-US" altLang="zh-TW" dirty="0"/>
          </a:p>
          <a:p>
            <a:pPr lvl="1"/>
            <a:endParaRPr lang="en-US" altLang="zh-TW" dirty="0"/>
          </a:p>
          <a:p>
            <a:pPr lvl="1"/>
            <a:endParaRPr lang="en-US" altLang="zh-TW" dirty="0"/>
          </a:p>
          <a:p>
            <a:pPr marL="457200" lvl="1" indent="0">
              <a:buNone/>
            </a:pPr>
            <a:endParaRPr lang="en-US" altLang="zh-TW" dirty="0"/>
          </a:p>
          <a:p>
            <a:pPr lvl="1"/>
            <a:r>
              <a:rPr lang="en-US" altLang="zh-TW" dirty="0"/>
              <a:t> Use unigram and bigram for TF-IDF and Word2Vec</a:t>
            </a:r>
          </a:p>
        </p:txBody>
      </p:sp>
      <p:sp>
        <p:nvSpPr>
          <p:cNvPr id="2" name="標題 1"/>
          <p:cNvSpPr>
            <a:spLocks noGrp="1"/>
          </p:cNvSpPr>
          <p:nvPr>
            <p:ph type="title"/>
          </p:nvPr>
        </p:nvSpPr>
        <p:spPr/>
        <p:txBody>
          <a:bodyPr/>
          <a:lstStyle/>
          <a:p>
            <a:pPr lvl="1"/>
            <a:r>
              <a:rPr lang="en-US" altLang="zh-TW" b="1" dirty="0">
                <a:solidFill>
                  <a:srgbClr val="2907A5"/>
                </a:solidFill>
                <a:latin typeface="+mj-lt"/>
                <a:ea typeface="+mj-ea"/>
                <a:cs typeface="+mj-cs"/>
              </a:rPr>
              <a:t>User Post Analysis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13</a:t>
            </a:fld>
            <a:endParaRPr lang="en-US" altLang="zh-TW"/>
          </a:p>
        </p:txBody>
      </p:sp>
      <mc:AlternateContent xmlns:mc="http://schemas.openxmlformats.org/markup-compatibility/2006" xmlns:a14="http://schemas.microsoft.com/office/drawing/2010/main">
        <mc:Choice Requires="a14">
          <p:sp>
            <p:nvSpPr>
              <p:cNvPr id="3" name="矩形 2"/>
              <p:cNvSpPr/>
              <p:nvPr/>
            </p:nvSpPr>
            <p:spPr>
              <a:xfrm>
                <a:off x="1662256" y="2535389"/>
                <a:ext cx="5555964" cy="6790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𝑝𝑜𝑠𝑡𝑖𝑛𝑔</m:t>
                          </m:r>
                          <m:r>
                            <m:rPr>
                              <m:lit/>
                            </m:rPr>
                            <a:rPr lang="zh-TW" altLang="en-US" i="0">
                              <a:latin typeface="Cambria Math" panose="02040503050406030204" pitchFamily="18" charset="0"/>
                            </a:rPr>
                            <m:t>_</m:t>
                          </m:r>
                          <m:r>
                            <a:rPr lang="zh-TW" altLang="en-US" i="1">
                              <a:latin typeface="Cambria Math" panose="02040503050406030204" pitchFamily="18" charset="0"/>
                            </a:rPr>
                            <m:t>𝑙𝑒𝑛</m:t>
                          </m:r>
                        </m:e>
                        <m:sub>
                          <m:r>
                            <a:rPr lang="zh-TW" altLang="en-US" i="1">
                              <a:latin typeface="Cambria Math" panose="02040503050406030204" pitchFamily="18" charset="0"/>
                            </a:rPr>
                            <m:t>𝑖</m:t>
                          </m:r>
                        </m:sub>
                      </m:sSub>
                      <m:r>
                        <a:rPr lang="zh-TW" altLang="en-US" i="0">
                          <a:latin typeface="Cambria Math" panose="02040503050406030204" pitchFamily="18" charset="0"/>
                        </a:rPr>
                        <m:t>=</m:t>
                      </m:r>
                      <m:f>
                        <m:fPr>
                          <m:ctrlPr>
                            <a:rPr lang="zh-TW" altLang="en-US" i="1">
                              <a:latin typeface="Cambria Math" panose="02040503050406030204" pitchFamily="18" charset="0"/>
                            </a:rPr>
                          </m:ctrlPr>
                        </m:fPr>
                        <m:num>
                          <m:d>
                            <m:dPr>
                              <m:begChr m:val=""/>
                              <m:ctrlPr>
                                <a:rPr lang="zh-TW" altLang="en-US" i="1">
                                  <a:latin typeface="Cambria Math" panose="02040503050406030204" pitchFamily="18" charset="0"/>
                                </a:rPr>
                              </m:ctrlPr>
                            </m:dPr>
                            <m:e>
                              <m:r>
                                <a:rPr lang="zh-TW" altLang="en-US" i="1">
                                  <a:latin typeface="Cambria Math" panose="02040503050406030204" pitchFamily="18" charset="0"/>
                                </a:rPr>
                                <m:t>𝑙𝑒𝑛</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𝑝𝑜𝑠𝑡</m:t>
                                  </m:r>
                                </m:e>
                                <m:sub>
                                  <m:r>
                                    <a:rPr lang="zh-TW" altLang="en-US" i="1">
                                      <a:latin typeface="Cambria Math" panose="02040503050406030204" pitchFamily="18" charset="0"/>
                                    </a:rPr>
                                    <m:t>𝑖</m:t>
                                  </m:r>
                                </m:sub>
                              </m:sSub>
                              <m:r>
                                <a:rPr lang="zh-TW" altLang="en-US" i="0">
                                  <a:latin typeface="Cambria Math" panose="02040503050406030204" pitchFamily="18" charset="0"/>
                                </a:rPr>
                                <m:t>)−</m:t>
                              </m:r>
                              <m:r>
                                <a:rPr lang="zh-TW" altLang="en-US" i="1">
                                  <a:latin typeface="Cambria Math" panose="02040503050406030204" pitchFamily="18" charset="0"/>
                                </a:rPr>
                                <m:t>𝑚𝑖</m:t>
                              </m:r>
                              <m:func>
                                <m:funcPr>
                                  <m:ctrlPr>
                                    <a:rPr lang="zh-TW" altLang="en-US" i="1">
                                      <a:latin typeface="Cambria Math" panose="02040503050406030204" pitchFamily="18" charset="0"/>
                                    </a:rPr>
                                  </m:ctrlPr>
                                </m:funcPr>
                                <m:fName>
                                  <m:r>
                                    <a:rPr lang="zh-TW" altLang="en-US" i="1">
                                      <a:latin typeface="Cambria Math" panose="02040503050406030204" pitchFamily="18" charset="0"/>
                                    </a:rPr>
                                    <m:t>𝑛</m:t>
                                  </m:r>
                                </m:fName>
                                <m:e>
                                  <m:r>
                                    <a:rPr lang="zh-TW" altLang="en-US" i="0">
                                      <a:latin typeface="Cambria Math" panose="02040503050406030204" pitchFamily="18" charset="0"/>
                                    </a:rPr>
                                    <m:t>(</m:t>
                                  </m:r>
                                </m:e>
                              </m:func>
                              <m:r>
                                <a:rPr lang="zh-TW" altLang="en-US" i="1">
                                  <a:latin typeface="Cambria Math" panose="02040503050406030204" pitchFamily="18" charset="0"/>
                                </a:rPr>
                                <m:t>𝑙𝑒𝑛</m:t>
                              </m:r>
                              <m:r>
                                <a:rPr lang="zh-TW" altLang="en-US" i="0">
                                  <a:latin typeface="Cambria Math" panose="02040503050406030204" pitchFamily="18" charset="0"/>
                                </a:rPr>
                                <m:t>(</m:t>
                              </m:r>
                              <m:r>
                                <a:rPr lang="zh-TW" altLang="en-US" i="1">
                                  <a:latin typeface="Cambria Math" panose="02040503050406030204" pitchFamily="18" charset="0"/>
                                </a:rPr>
                                <m:t>𝑝𝑜𝑠𝑡</m:t>
                              </m:r>
                              <m:r>
                                <a:rPr lang="zh-TW" altLang="en-US" i="0">
                                  <a:latin typeface="Cambria Math" panose="02040503050406030204" pitchFamily="18" charset="0"/>
                                </a:rPr>
                                <m:t>)</m:t>
                              </m:r>
                            </m:e>
                          </m:d>
                        </m:num>
                        <m:den>
                          <m:d>
                            <m:dPr>
                              <m:begChr m:val=""/>
                              <m:ctrlPr>
                                <a:rPr lang="zh-TW" altLang="en-US" i="1">
                                  <a:latin typeface="Cambria Math" panose="02040503050406030204" pitchFamily="18" charset="0"/>
                                </a:rPr>
                              </m:ctrlPr>
                            </m:dPr>
                            <m:e>
                              <m:r>
                                <a:rPr lang="zh-TW" altLang="en-US" i="1">
                                  <a:latin typeface="Cambria Math" panose="02040503050406030204" pitchFamily="18" charset="0"/>
                                </a:rPr>
                                <m:t>𝑚𝑎</m:t>
                              </m:r>
                              <m:func>
                                <m:funcPr>
                                  <m:ctrlPr>
                                    <a:rPr lang="zh-TW" altLang="en-US" i="1">
                                      <a:latin typeface="Cambria Math" panose="02040503050406030204" pitchFamily="18" charset="0"/>
                                    </a:rPr>
                                  </m:ctrlPr>
                                </m:funcPr>
                                <m:fName>
                                  <m:r>
                                    <a:rPr lang="zh-TW" altLang="en-US" i="1">
                                      <a:latin typeface="Cambria Math" panose="02040503050406030204" pitchFamily="18" charset="0"/>
                                    </a:rPr>
                                    <m:t>𝑥</m:t>
                                  </m:r>
                                </m:fName>
                                <m:e>
                                  <m:r>
                                    <a:rPr lang="zh-TW" altLang="en-US" i="0">
                                      <a:latin typeface="Cambria Math" panose="02040503050406030204" pitchFamily="18" charset="0"/>
                                    </a:rPr>
                                    <m:t>(</m:t>
                                  </m:r>
                                </m:e>
                              </m:func>
                              <m:r>
                                <a:rPr lang="zh-TW" altLang="en-US" i="1">
                                  <a:latin typeface="Cambria Math" panose="02040503050406030204" pitchFamily="18" charset="0"/>
                                </a:rPr>
                                <m:t>𝑙𝑒𝑛</m:t>
                              </m:r>
                              <m:r>
                                <a:rPr lang="zh-TW" altLang="en-US" i="0">
                                  <a:latin typeface="Cambria Math" panose="02040503050406030204" pitchFamily="18" charset="0"/>
                                </a:rPr>
                                <m:t>(</m:t>
                              </m:r>
                              <m:r>
                                <a:rPr lang="zh-TW" altLang="en-US" i="1">
                                  <a:latin typeface="Cambria Math" panose="02040503050406030204" pitchFamily="18" charset="0"/>
                                </a:rPr>
                                <m:t>𝑝𝑜𝑠𝑡</m:t>
                              </m:r>
                              <m:r>
                                <a:rPr lang="zh-TW" altLang="en-US" i="0">
                                  <a:latin typeface="Cambria Math" panose="02040503050406030204" pitchFamily="18" charset="0"/>
                                </a:rPr>
                                <m:t>))−</m:t>
                              </m:r>
                              <m:r>
                                <a:rPr lang="zh-TW" altLang="en-US" i="1">
                                  <a:latin typeface="Cambria Math" panose="02040503050406030204" pitchFamily="18" charset="0"/>
                                </a:rPr>
                                <m:t>𝑚𝑖</m:t>
                              </m:r>
                              <m:func>
                                <m:funcPr>
                                  <m:ctrlPr>
                                    <a:rPr lang="zh-TW" altLang="en-US" i="1">
                                      <a:latin typeface="Cambria Math" panose="02040503050406030204" pitchFamily="18" charset="0"/>
                                    </a:rPr>
                                  </m:ctrlPr>
                                </m:funcPr>
                                <m:fName>
                                  <m:r>
                                    <a:rPr lang="zh-TW" altLang="en-US" i="1">
                                      <a:latin typeface="Cambria Math" panose="02040503050406030204" pitchFamily="18" charset="0"/>
                                    </a:rPr>
                                    <m:t>𝑛</m:t>
                                  </m:r>
                                </m:fName>
                                <m:e>
                                  <m:r>
                                    <a:rPr lang="zh-TW" altLang="en-US" i="0">
                                      <a:latin typeface="Cambria Math" panose="02040503050406030204" pitchFamily="18" charset="0"/>
                                    </a:rPr>
                                    <m:t>(</m:t>
                                  </m:r>
                                </m:e>
                              </m:func>
                              <m:r>
                                <a:rPr lang="zh-TW" altLang="en-US" i="1">
                                  <a:latin typeface="Cambria Math" panose="02040503050406030204" pitchFamily="18" charset="0"/>
                                </a:rPr>
                                <m:t>𝑙𝑒𝑛</m:t>
                              </m:r>
                              <m:r>
                                <a:rPr lang="zh-TW" altLang="en-US" i="0">
                                  <a:latin typeface="Cambria Math" panose="02040503050406030204" pitchFamily="18" charset="0"/>
                                </a:rPr>
                                <m:t>(</m:t>
                              </m:r>
                              <m:r>
                                <a:rPr lang="zh-TW" altLang="en-US" i="1">
                                  <a:latin typeface="Cambria Math" panose="02040503050406030204" pitchFamily="18" charset="0"/>
                                </a:rPr>
                                <m:t>𝑝𝑜𝑠𝑡</m:t>
                              </m:r>
                              <m:r>
                                <a:rPr lang="zh-TW" altLang="en-US" i="0">
                                  <a:latin typeface="Cambria Math" panose="02040503050406030204" pitchFamily="18" charset="0"/>
                                </a:rPr>
                                <m:t>)</m:t>
                              </m:r>
                            </m:e>
                          </m:d>
                        </m:den>
                      </m:f>
                    </m:oMath>
                  </m:oMathPara>
                </a14:m>
                <a:endParaRPr lang="zh-TW" altLang="en-US" dirty="0"/>
              </a:p>
            </p:txBody>
          </p:sp>
        </mc:Choice>
        <mc:Fallback xmlns="">
          <p:sp>
            <p:nvSpPr>
              <p:cNvPr id="3" name="矩形 2"/>
              <p:cNvSpPr>
                <a:spLocks noRot="1" noChangeAspect="1" noMove="1" noResize="1" noEditPoints="1" noAdjustHandles="1" noChangeArrowheads="1" noChangeShapeType="1" noTextEdit="1"/>
              </p:cNvSpPr>
              <p:nvPr/>
            </p:nvSpPr>
            <p:spPr>
              <a:xfrm>
                <a:off x="1662256" y="2535389"/>
                <a:ext cx="5555964" cy="679032"/>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 name="矩形 4"/>
              <p:cNvSpPr/>
              <p:nvPr/>
            </p:nvSpPr>
            <p:spPr>
              <a:xfrm>
                <a:off x="1897497" y="5087301"/>
                <a:ext cx="5371231"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d>
                        <m:dPr>
                          <m:begChr m:val=""/>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𝑈𝑛𝑖</m:t>
                              </m:r>
                              <m:r>
                                <a:rPr lang="zh-TW" altLang="en-US" i="0">
                                  <a:latin typeface="Cambria Math" panose="02040503050406030204" pitchFamily="18" charset="0"/>
                                </a:rPr>
                                <m:t>(</m:t>
                              </m:r>
                              <m:r>
                                <a:rPr lang="zh-TW" altLang="en-US" i="1">
                                  <a:latin typeface="Cambria Math" panose="02040503050406030204" pitchFamily="18" charset="0"/>
                                </a:rPr>
                                <m:t>𝑝𝑜𝑠𝑡</m:t>
                              </m:r>
                            </m:e>
                            <m:sub>
                              <m:r>
                                <a:rPr lang="zh-TW" altLang="en-US" i="1">
                                  <a:latin typeface="Cambria Math" panose="02040503050406030204" pitchFamily="18" charset="0"/>
                                </a:rPr>
                                <m:t>𝑖</m:t>
                              </m:r>
                            </m:sub>
                          </m:sSub>
                          <m:r>
                            <a:rPr lang="zh-TW" altLang="en-US" i="0">
                              <a:latin typeface="Cambria Math" panose="02040503050406030204" pitchFamily="18" charset="0"/>
                            </a:rPr>
                            <m:t>)=#((</m:t>
                          </m:r>
                          <m:r>
                            <a:rPr lang="zh-TW" altLang="en-US" i="1">
                              <a:latin typeface="Cambria Math" panose="02040503050406030204" pitchFamily="18" charset="0"/>
                            </a:rPr>
                            <m:t>𝑤𝑜𝑟𝑑𝑠</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𝑝𝑜𝑠𝑡</m:t>
                              </m:r>
                            </m:e>
                            <m:sub>
                              <m:r>
                                <a:rPr lang="zh-TW" altLang="en-US" i="1">
                                  <a:latin typeface="Cambria Math" panose="02040503050406030204" pitchFamily="18" charset="0"/>
                                </a:rPr>
                                <m:t>𝑖</m:t>
                              </m:r>
                            </m:sub>
                          </m:sSub>
                          <m:r>
                            <a:rPr lang="zh-TW" altLang="en-US" i="0">
                              <a:latin typeface="Cambria Math" panose="02040503050406030204" pitchFamily="18" charset="0"/>
                            </a:rPr>
                            <m:t>)∈</m:t>
                          </m:r>
                          <m:r>
                            <a:rPr lang="zh-TW" altLang="en-US" i="1">
                              <a:latin typeface="Cambria Math" panose="02040503050406030204" pitchFamily="18" charset="0"/>
                            </a:rPr>
                            <m:t>𝐷𝑖𝑐𝑡</m:t>
                          </m:r>
                          <m:r>
                            <a:rPr lang="zh-TW" altLang="en-US" i="0">
                              <a:latin typeface="Cambria Math" panose="02040503050406030204" pitchFamily="18" charset="0"/>
                            </a:rPr>
                            <m:t>(</m:t>
                          </m:r>
                          <m:r>
                            <a:rPr lang="zh-TW" altLang="en-US" i="1">
                              <a:latin typeface="Cambria Math" panose="02040503050406030204" pitchFamily="18" charset="0"/>
                            </a:rPr>
                            <m:t>𝑈𝑛𝑖𝑔𝑟𝑎𝑚</m:t>
                          </m:r>
                        </m:e>
                      </m:d>
                    </m:oMath>
                  </m:oMathPara>
                </a14:m>
                <a:endParaRPr lang="zh-TW" altLang="en-US" dirty="0"/>
              </a:p>
            </p:txBody>
          </p:sp>
        </mc:Choice>
        <mc:Fallback xmlns="">
          <p:sp>
            <p:nvSpPr>
              <p:cNvPr id="5" name="矩形 4"/>
              <p:cNvSpPr>
                <a:spLocks noRot="1" noChangeAspect="1" noMove="1" noResize="1" noEditPoints="1" noAdjustHandles="1" noChangeArrowheads="1" noChangeShapeType="1" noTextEdit="1"/>
              </p:cNvSpPr>
              <p:nvPr/>
            </p:nvSpPr>
            <p:spPr>
              <a:xfrm>
                <a:off x="1897497" y="5087301"/>
                <a:ext cx="5371231" cy="369332"/>
              </a:xfrm>
              <a:prstGeom prst="rect">
                <a:avLst/>
              </a:prstGeom>
              <a:blipFill>
                <a:blip r:embed="rId4"/>
                <a:stretch>
                  <a:fillRect t="-120000" r="-8967" b="-19000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 name="矩形 5"/>
              <p:cNvSpPr/>
              <p:nvPr/>
            </p:nvSpPr>
            <p:spPr>
              <a:xfrm>
                <a:off x="1662256" y="5693553"/>
                <a:ext cx="5698839"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d>
                        <m:dPr>
                          <m:begChr m:val=""/>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𝐵𝑖</m:t>
                              </m:r>
                              <m:r>
                                <a:rPr lang="zh-TW" altLang="en-US" i="0">
                                  <a:latin typeface="Cambria Math" panose="02040503050406030204" pitchFamily="18" charset="0"/>
                                </a:rPr>
                                <m:t>(</m:t>
                              </m:r>
                              <m:r>
                                <a:rPr lang="zh-TW" altLang="en-US" i="1">
                                  <a:latin typeface="Cambria Math" panose="02040503050406030204" pitchFamily="18" charset="0"/>
                                </a:rPr>
                                <m:t>𝑝𝑜𝑠𝑡</m:t>
                              </m:r>
                            </m:e>
                            <m:sub>
                              <m:r>
                                <a:rPr lang="zh-TW" altLang="en-US" i="1">
                                  <a:latin typeface="Cambria Math" panose="02040503050406030204" pitchFamily="18" charset="0"/>
                                </a:rPr>
                                <m:t>𝑖</m:t>
                              </m:r>
                            </m:sub>
                          </m:sSub>
                          <m:r>
                            <a:rPr lang="zh-TW" altLang="en-US" i="0">
                              <a:latin typeface="Cambria Math" panose="02040503050406030204" pitchFamily="18" charset="0"/>
                            </a:rPr>
                            <m:t>)=#((</m:t>
                          </m:r>
                          <m:r>
                            <a:rPr lang="zh-TW" altLang="en-US" i="1">
                              <a:latin typeface="Cambria Math" panose="02040503050406030204" pitchFamily="18" charset="0"/>
                            </a:rPr>
                            <m:t>𝑤𝑜𝑟𝑑𝑠</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𝑝𝑜𝑠𝑡</m:t>
                              </m:r>
                            </m:e>
                            <m:sub>
                              <m:r>
                                <a:rPr lang="zh-TW" altLang="en-US" i="1">
                                  <a:latin typeface="Cambria Math" panose="02040503050406030204" pitchFamily="18" charset="0"/>
                                </a:rPr>
                                <m:t>𝑖</m:t>
                              </m:r>
                            </m:sub>
                          </m:sSub>
                          <m:r>
                            <a:rPr lang="zh-TW" altLang="en-US" i="0">
                              <a:latin typeface="Cambria Math" panose="02040503050406030204" pitchFamily="18" charset="0"/>
                            </a:rPr>
                            <m:t>)∈</m:t>
                          </m:r>
                          <m:r>
                            <a:rPr lang="zh-TW" altLang="en-US" i="1">
                              <a:latin typeface="Cambria Math" panose="02040503050406030204" pitchFamily="18" charset="0"/>
                            </a:rPr>
                            <m:t>𝐷𝑖𝑐𝑡</m:t>
                          </m:r>
                          <m:r>
                            <a:rPr lang="zh-TW" altLang="en-US" i="0">
                              <a:latin typeface="Cambria Math" panose="02040503050406030204" pitchFamily="18" charset="0"/>
                            </a:rPr>
                            <m:t>(</m:t>
                          </m:r>
                          <m:r>
                            <a:rPr lang="zh-TW" altLang="en-US" i="1">
                              <a:latin typeface="Cambria Math" panose="02040503050406030204" pitchFamily="18" charset="0"/>
                            </a:rPr>
                            <m:t>𝐵𝑖𝑔𝑟𝑎𝑚</m:t>
                          </m:r>
                          <m:r>
                            <a:rPr lang="zh-TW" altLang="en-US" i="0">
                              <a:latin typeface="Cambria Math" panose="02040503050406030204" pitchFamily="18" charset="0"/>
                            </a:rPr>
                            <m:t>)</m:t>
                          </m:r>
                        </m:e>
                      </m:d>
                    </m:oMath>
                  </m:oMathPara>
                </a14:m>
                <a:endParaRPr lang="zh-TW" altLang="en-US" dirty="0"/>
              </a:p>
            </p:txBody>
          </p:sp>
        </mc:Choice>
        <mc:Fallback xmlns="">
          <p:sp>
            <p:nvSpPr>
              <p:cNvPr id="6" name="矩形 5"/>
              <p:cNvSpPr>
                <a:spLocks noRot="1" noChangeAspect="1" noMove="1" noResize="1" noEditPoints="1" noAdjustHandles="1" noChangeArrowheads="1" noChangeShapeType="1" noTextEdit="1"/>
              </p:cNvSpPr>
              <p:nvPr/>
            </p:nvSpPr>
            <p:spPr>
              <a:xfrm>
                <a:off x="1662256" y="5693553"/>
                <a:ext cx="5698839" cy="369332"/>
              </a:xfrm>
              <a:prstGeom prst="rect">
                <a:avLst/>
              </a:prstGeom>
              <a:blipFill>
                <a:blip r:embed="rId5"/>
                <a:stretch>
                  <a:fillRect t="-118033" r="-3743" b="-185246"/>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5320614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User Post Analysis Module</a:t>
            </a:r>
            <a:endParaRPr lang="zh-TW" altLang="en-US" dirty="0"/>
          </a:p>
        </p:txBody>
      </p:sp>
      <p:sp>
        <p:nvSpPr>
          <p:cNvPr id="3" name="內容版面配置區 2"/>
          <p:cNvSpPr>
            <a:spLocks noGrp="1"/>
          </p:cNvSpPr>
          <p:nvPr>
            <p:ph idx="1"/>
          </p:nvPr>
        </p:nvSpPr>
        <p:spPr>
          <a:xfrm>
            <a:off x="251520" y="1412899"/>
            <a:ext cx="8229600" cy="4824413"/>
          </a:xfrm>
        </p:spPr>
        <p:txBody>
          <a:bodyPr/>
          <a:lstStyle/>
          <a:p>
            <a:r>
              <a:rPr lang="en-US" altLang="zh-TW" dirty="0"/>
              <a:t>Textual Analysis </a:t>
            </a:r>
          </a:p>
          <a:p>
            <a:pPr lvl="1"/>
            <a:r>
              <a:rPr lang="en-US" altLang="zh-TW" dirty="0">
                <a:solidFill>
                  <a:srgbClr val="0000FF"/>
                </a:solidFill>
              </a:rPr>
              <a:t>Sentiment </a:t>
            </a:r>
            <a:r>
              <a:rPr lang="en-US" altLang="zh-TW" dirty="0"/>
              <a:t>Analysis: use users’ tweets to conduct the statistical analysis on the positive and negative words respectively</a:t>
            </a:r>
          </a:p>
          <a:p>
            <a:pPr lvl="1"/>
            <a:endParaRPr lang="en-US" altLang="zh-TW" dirty="0"/>
          </a:p>
          <a:p>
            <a:pPr lvl="1"/>
            <a:endParaRPr lang="en-US" altLang="zh-TW" dirty="0"/>
          </a:p>
          <a:p>
            <a:pPr lvl="1"/>
            <a:endParaRPr lang="en-US" altLang="zh-TW" dirty="0"/>
          </a:p>
          <a:p>
            <a:pPr lvl="1"/>
            <a:endParaRPr lang="en-US" altLang="zh-TW" dirty="0"/>
          </a:p>
          <a:p>
            <a:pPr lvl="1"/>
            <a:r>
              <a:rPr lang="en-US" altLang="zh-TW" dirty="0"/>
              <a:t>We will also consider the </a:t>
            </a:r>
            <a:r>
              <a:rPr lang="en-US" altLang="zh-TW" dirty="0">
                <a:solidFill>
                  <a:srgbClr val="0000FF"/>
                </a:solidFill>
              </a:rPr>
              <a:t>subjectivity</a:t>
            </a:r>
            <a:r>
              <a:rPr lang="en-US" altLang="zh-TW" dirty="0"/>
              <a:t> of the post, we assume that the more subjective of the post, the more personal expression and opinions revealed by the user</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14</a:t>
            </a:fld>
            <a:endParaRPr lang="en-US" altLang="zh-TW"/>
          </a:p>
        </p:txBody>
      </p:sp>
      <mc:AlternateContent xmlns:mc="http://schemas.openxmlformats.org/markup-compatibility/2006" xmlns:a14="http://schemas.microsoft.com/office/drawing/2010/main">
        <mc:Choice Requires="a14">
          <p:sp>
            <p:nvSpPr>
              <p:cNvPr id="5" name="矩形 4"/>
              <p:cNvSpPr/>
              <p:nvPr/>
            </p:nvSpPr>
            <p:spPr>
              <a:xfrm>
                <a:off x="2752865" y="2924944"/>
                <a:ext cx="3226909" cy="6790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𝑝𝑜𝑙𝑎𝑟𝑖𝑡𝑦</m:t>
                      </m:r>
                      <m:r>
                        <a:rPr lang="zh-TW" altLang="en-US" i="0">
                          <a:latin typeface="Cambria Math" panose="02040503050406030204" pitchFamily="18" charset="0"/>
                        </a:rPr>
                        <m:t>=</m:t>
                      </m:r>
                      <m:f>
                        <m:fPr>
                          <m:ctrlPr>
                            <a:rPr lang="zh-TW" altLang="en-US" i="1">
                              <a:latin typeface="Cambria Math" panose="02040503050406030204" pitchFamily="18" charset="0"/>
                            </a:rPr>
                          </m:ctrlPr>
                        </m:fPr>
                        <m:num>
                          <m:d>
                            <m:dPr>
                              <m:begChr m:val=""/>
                              <m:ctrlPr>
                                <a:rPr lang="zh-TW" altLang="en-US" i="1">
                                  <a:latin typeface="Cambria Math" panose="02040503050406030204" pitchFamily="18" charset="0"/>
                                </a:rPr>
                              </m:ctrlPr>
                            </m:dPr>
                            <m:e>
                              <m:r>
                                <a:rPr lang="zh-TW" altLang="en-US" i="0">
                                  <a:latin typeface="Cambria Math" panose="02040503050406030204" pitchFamily="18" charset="0"/>
                                </a:rPr>
                                <m:t>#</m:t>
                              </m:r>
                              <m:r>
                                <a:rPr lang="zh-TW" altLang="en-US" i="1">
                                  <a:latin typeface="Cambria Math" panose="02040503050406030204" pitchFamily="18" charset="0"/>
                                </a:rPr>
                                <m:t>𝑃𝑜𝑠𝑖𝑡𝑖𝑣𝑒</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𝑝𝑜𝑠𝑡</m:t>
                                  </m:r>
                                </m:e>
                                <m:sub>
                                  <m:r>
                                    <a:rPr lang="zh-TW" altLang="en-US" i="1">
                                      <a:latin typeface="Cambria Math" panose="02040503050406030204" pitchFamily="18" charset="0"/>
                                    </a:rPr>
                                    <m:t>𝑖</m:t>
                                  </m:r>
                                </m:sub>
                              </m:sSub>
                            </m:e>
                          </m:d>
                        </m:num>
                        <m:den>
                          <m:d>
                            <m:dPr>
                              <m:begChr m:val=""/>
                              <m:ctrlPr>
                                <a:rPr lang="zh-TW" altLang="en-US" i="1">
                                  <a:latin typeface="Cambria Math" panose="02040503050406030204" pitchFamily="18" charset="0"/>
                                </a:rPr>
                              </m:ctrlPr>
                            </m:dPr>
                            <m:e>
                              <m:r>
                                <a:rPr lang="zh-TW" altLang="en-US" i="0">
                                  <a:latin typeface="Cambria Math" panose="02040503050406030204" pitchFamily="18" charset="0"/>
                                </a:rPr>
                                <m:t>#</m:t>
                              </m:r>
                              <m:r>
                                <a:rPr lang="zh-TW" altLang="en-US" i="1">
                                  <a:latin typeface="Cambria Math" panose="02040503050406030204" pitchFamily="18" charset="0"/>
                                </a:rPr>
                                <m:t>𝑁𝑒𝑔𝑎𝑡𝑖𝑣𝑒</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𝑝𝑜𝑠𝑡</m:t>
                                  </m:r>
                                </m:e>
                                <m:sub>
                                  <m:r>
                                    <a:rPr lang="zh-TW" altLang="en-US" i="1">
                                      <a:latin typeface="Cambria Math" panose="02040503050406030204" pitchFamily="18" charset="0"/>
                                    </a:rPr>
                                    <m:t>𝑖</m:t>
                                  </m:r>
                                </m:sub>
                              </m:sSub>
                            </m:e>
                          </m:d>
                        </m:den>
                      </m:f>
                    </m:oMath>
                  </m:oMathPara>
                </a14:m>
                <a:endParaRPr lang="zh-TW" altLang="en-US" dirty="0"/>
              </a:p>
            </p:txBody>
          </p:sp>
        </mc:Choice>
        <mc:Fallback xmlns="">
          <p:sp>
            <p:nvSpPr>
              <p:cNvPr id="5" name="矩形 4"/>
              <p:cNvSpPr>
                <a:spLocks noRot="1" noChangeAspect="1" noMove="1" noResize="1" noEditPoints="1" noAdjustHandles="1" noChangeArrowheads="1" noChangeShapeType="1" noTextEdit="1"/>
              </p:cNvSpPr>
              <p:nvPr/>
            </p:nvSpPr>
            <p:spPr>
              <a:xfrm>
                <a:off x="2752865" y="2924944"/>
                <a:ext cx="3226909" cy="679032"/>
              </a:xfrm>
              <a:prstGeom prst="rect">
                <a:avLst/>
              </a:prstGeom>
              <a:blipFill>
                <a:blip r:embed="rId3"/>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7913137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35496" y="1268760"/>
            <a:ext cx="9157816" cy="5400377"/>
          </a:xfrm>
        </p:spPr>
        <p:txBody>
          <a:bodyPr/>
          <a:lstStyle/>
          <a:p>
            <a:pPr>
              <a:lnSpc>
                <a:spcPct val="150000"/>
              </a:lnSpc>
            </a:pPr>
            <a:r>
              <a:rPr lang="en-US" altLang="zh-TW" dirty="0"/>
              <a:t>Non-textual Analysis</a:t>
            </a:r>
          </a:p>
          <a:p>
            <a:pPr lvl="1">
              <a:lnSpc>
                <a:spcPct val="200000"/>
              </a:lnSpc>
            </a:pPr>
            <a:r>
              <a:rPr lang="en-US" altLang="zh-TW" sz="1800" dirty="0"/>
              <a:t>The patterns  of using functional elements (</a:t>
            </a:r>
            <a:r>
              <a:rPr lang="en-US" altLang="zh-TW" sz="1800" dirty="0">
                <a:solidFill>
                  <a:srgbClr val="0000FF"/>
                </a:solidFill>
              </a:rPr>
              <a:t>URL, retweet, mention, and hashtag</a:t>
            </a:r>
            <a:r>
              <a:rPr lang="en-US" altLang="zh-TW" sz="1800" dirty="0"/>
              <a:t>) between content polluters and benign users are different</a:t>
            </a:r>
          </a:p>
          <a:p>
            <a:pPr lvl="1">
              <a:lnSpc>
                <a:spcPct val="200000"/>
              </a:lnSpc>
            </a:pPr>
            <a:r>
              <a:rPr lang="en-US" altLang="zh-TW" sz="1800" dirty="0"/>
              <a:t>Based on characters of </a:t>
            </a:r>
            <a:r>
              <a:rPr lang="en-US" altLang="zh-TW" sz="1800" dirty="0">
                <a:solidFill>
                  <a:srgbClr val="0000FF"/>
                </a:solidFill>
              </a:rPr>
              <a:t>functional elements, </a:t>
            </a:r>
            <a:r>
              <a:rPr lang="en-US" altLang="zh-TW" sz="1800" dirty="0"/>
              <a:t>measures them by different features</a:t>
            </a:r>
          </a:p>
          <a:p>
            <a:pPr lvl="1"/>
            <a:endParaRPr lang="en-US" altLang="zh-TW" dirty="0"/>
          </a:p>
          <a:p>
            <a:pPr lvl="1"/>
            <a:endParaRPr lang="en-US" altLang="zh-TW" dirty="0"/>
          </a:p>
        </p:txBody>
      </p:sp>
      <p:sp>
        <p:nvSpPr>
          <p:cNvPr id="2" name="標題 1"/>
          <p:cNvSpPr>
            <a:spLocks noGrp="1"/>
          </p:cNvSpPr>
          <p:nvPr>
            <p:ph type="title"/>
          </p:nvPr>
        </p:nvSpPr>
        <p:spPr/>
        <p:txBody>
          <a:bodyPr/>
          <a:lstStyle/>
          <a:p>
            <a:pPr lvl="1"/>
            <a:r>
              <a:rPr lang="en-US" altLang="zh-TW" b="1" dirty="0">
                <a:solidFill>
                  <a:srgbClr val="2907A5"/>
                </a:solidFill>
                <a:latin typeface="+mj-lt"/>
                <a:ea typeface="+mj-ea"/>
                <a:cs typeface="+mj-cs"/>
              </a:rPr>
              <a:t>User Post Analysis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15</a:t>
            </a:fld>
            <a:endParaRPr lang="en-US" altLang="zh-TW"/>
          </a:p>
        </p:txBody>
      </p:sp>
    </p:spTree>
    <p:extLst>
      <p:ext uri="{BB962C8B-B14F-4D97-AF65-F5344CB8AC3E}">
        <p14:creationId xmlns:p14="http://schemas.microsoft.com/office/powerpoint/2010/main" val="17673721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5" name="內容版面配置區 2"/>
              <p:cNvSpPr>
                <a:spLocks noGrp="1"/>
              </p:cNvSpPr>
              <p:nvPr>
                <p:ph idx="1"/>
              </p:nvPr>
            </p:nvSpPr>
            <p:spPr>
              <a:xfrm>
                <a:off x="468313" y="1196752"/>
                <a:ext cx="8675687" cy="5400377"/>
              </a:xfrm>
            </p:spPr>
            <p:txBody>
              <a:bodyPr/>
              <a:lstStyle/>
              <a:p>
                <a:pPr>
                  <a:lnSpc>
                    <a:spcPct val="150000"/>
                  </a:lnSpc>
                </a:pPr>
                <a:r>
                  <a:rPr lang="en-US" altLang="zh-TW" dirty="0"/>
                  <a:t>Functional Elements Analysis</a:t>
                </a:r>
              </a:p>
              <a:p>
                <a:pPr marL="457200" lvl="1" indent="0">
                  <a:buNone/>
                </a:pPr>
                <a:r>
                  <a:rPr lang="en-US" altLang="zh-TW" u="sng" dirty="0"/>
                  <a:t>URL</a:t>
                </a:r>
              </a:p>
              <a:p>
                <a:pPr lvl="1">
                  <a:lnSpc>
                    <a:spcPct val="150000"/>
                  </a:lnSpc>
                </a:pPr>
                <a:r>
                  <a:rPr lang="en-US" altLang="zh-TW" dirty="0"/>
                  <a:t>The mainly malicious element in tweet</a:t>
                </a:r>
              </a:p>
              <a:p>
                <a:pPr lvl="1">
                  <a:lnSpc>
                    <a:spcPct val="150000"/>
                  </a:lnSpc>
                </a:pPr>
                <a:r>
                  <a:rPr lang="en-US" altLang="zh-TW" dirty="0"/>
                  <a:t>Frequent use for promoting </a:t>
                </a:r>
              </a:p>
              <a:p>
                <a:pPr marL="457200" lvl="1" indent="0">
                  <a:lnSpc>
                    <a:spcPct val="150000"/>
                  </a:lnSpc>
                  <a:buNone/>
                </a:pPr>
                <a:r>
                  <a:rPr lang="en-US" altLang="zh-TW" b="1" dirty="0"/>
                  <a:t>URL use frequency (</a:t>
                </a:r>
                <a14:m>
                  <m:oMath xmlns:m="http://schemas.openxmlformats.org/officeDocument/2006/math">
                    <m:sSub>
                      <m:sSubPr>
                        <m:ctrlPr>
                          <a:rPr lang="zh-TW" altLang="zh-TW" b="1" i="1">
                            <a:latin typeface="Cambria Math" panose="02040503050406030204" pitchFamily="18" charset="0"/>
                          </a:rPr>
                        </m:ctrlPr>
                      </m:sSubPr>
                      <m:e>
                        <m:r>
                          <a:rPr lang="en-US" altLang="zh-TW" b="1" i="1" smtClean="0">
                            <a:latin typeface="Cambria Math" panose="02040503050406030204" pitchFamily="18" charset="0"/>
                          </a:rPr>
                          <m:t>𝒖𝒓𝒍</m:t>
                        </m:r>
                        <m:r>
                          <a:rPr lang="en-US" altLang="zh-TW" b="1" i="1" smtClean="0">
                            <a:latin typeface="Cambria Math" panose="02040503050406030204" pitchFamily="18" charset="0"/>
                          </a:rPr>
                          <m:t>_</m:t>
                        </m:r>
                        <m:r>
                          <a:rPr lang="en-US" altLang="zh-TW" b="1" i="1">
                            <a:latin typeface="Cambria Math" panose="02040503050406030204" pitchFamily="18" charset="0"/>
                          </a:rPr>
                          <m:t>𝒇𝒓𝒆𝒒</m:t>
                        </m:r>
                      </m:e>
                      <m:sub>
                        <m:r>
                          <a:rPr lang="en-US" altLang="zh-TW" b="1" i="1">
                            <a:latin typeface="Cambria Math" panose="02040503050406030204" pitchFamily="18" charset="0"/>
                          </a:rPr>
                          <m:t>𝒊</m:t>
                        </m:r>
                      </m:sub>
                    </m:sSub>
                  </m:oMath>
                </a14:m>
                <a:r>
                  <a:rPr lang="en-US" altLang="zh-TW" dirty="0"/>
                  <a:t>): This feature represents a particular user URL use frequency in his/her total post.</a:t>
                </a:r>
                <a:endParaRPr lang="zh-TW" altLang="zh-TW" dirty="0"/>
              </a:p>
              <a:p>
                <a:pPr marL="457200" lvl="1" indent="0">
                  <a:buNone/>
                </a:pPr>
                <a:endParaRPr lang="en-US" altLang="zh-TW" dirty="0"/>
              </a:p>
            </p:txBody>
          </p:sp>
        </mc:Choice>
        <mc:Fallback xmlns="">
          <p:sp>
            <p:nvSpPr>
              <p:cNvPr id="15" name="內容版面配置區 2"/>
              <p:cNvSpPr>
                <a:spLocks noGrp="1" noRot="1" noChangeAspect="1" noMove="1" noResize="1" noEditPoints="1" noAdjustHandles="1" noChangeArrowheads="1" noChangeShapeType="1" noTextEdit="1"/>
              </p:cNvSpPr>
              <p:nvPr>
                <p:ph idx="1"/>
              </p:nvPr>
            </p:nvSpPr>
            <p:spPr>
              <a:xfrm>
                <a:off x="468313" y="1196752"/>
                <a:ext cx="8675687" cy="5400377"/>
              </a:xfrm>
              <a:blipFill>
                <a:blip r:embed="rId6"/>
                <a:stretch>
                  <a:fillRect l="-984"/>
                </a:stretch>
              </a:blipFill>
            </p:spPr>
            <p:txBody>
              <a:bodyPr/>
              <a:lstStyle/>
              <a:p>
                <a:r>
                  <a:rPr lang="zh-TW" altLang="en-US">
                    <a:noFill/>
                  </a:rPr>
                  <a:t> </a:t>
                </a:r>
              </a:p>
            </p:txBody>
          </p:sp>
        </mc:Fallback>
      </mc:AlternateContent>
      <p:sp>
        <p:nvSpPr>
          <p:cNvPr id="2" name="標題 1"/>
          <p:cNvSpPr>
            <a:spLocks noGrp="1"/>
          </p:cNvSpPr>
          <p:nvPr>
            <p:ph type="title"/>
          </p:nvPr>
        </p:nvSpPr>
        <p:spPr/>
        <p:txBody>
          <a:bodyPr/>
          <a:lstStyle/>
          <a:p>
            <a:pPr lvl="1"/>
            <a:r>
              <a:rPr lang="en-US" altLang="zh-TW" b="1" dirty="0">
                <a:solidFill>
                  <a:srgbClr val="2907A5"/>
                </a:solidFill>
                <a:latin typeface="+mj-lt"/>
                <a:ea typeface="+mj-ea"/>
                <a:cs typeface="+mj-cs"/>
              </a:rPr>
              <a:t>User Post Analysis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16</a:t>
            </a:fld>
            <a:endParaRPr lang="en-US" altLang="zh-TW"/>
          </a:p>
        </p:txBody>
      </p:sp>
      <mc:AlternateContent xmlns:mc="http://schemas.openxmlformats.org/markup-compatibility/2006" xmlns:a14="http://schemas.microsoft.com/office/drawing/2010/main">
        <mc:Choice Requires="a14">
          <p:sp>
            <p:nvSpPr>
              <p:cNvPr id="3" name="矩形 2"/>
              <p:cNvSpPr/>
              <p:nvPr/>
            </p:nvSpPr>
            <p:spPr>
              <a:xfrm>
                <a:off x="2998224" y="4653136"/>
                <a:ext cx="3169778" cy="66511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𝑢𝑟𝑙</m:t>
                          </m:r>
                          <m:r>
                            <m:rPr>
                              <m:lit/>
                            </m:rPr>
                            <a:rPr lang="zh-TW" altLang="en-US" i="0">
                              <a:latin typeface="Cambria Math" panose="02040503050406030204" pitchFamily="18" charset="0"/>
                            </a:rPr>
                            <m:t>_</m:t>
                          </m:r>
                          <m:r>
                            <a:rPr lang="zh-TW" altLang="en-US" i="1">
                              <a:latin typeface="Cambria Math" panose="02040503050406030204" pitchFamily="18" charset="0"/>
                            </a:rPr>
                            <m:t>𝑓𝑟𝑒𝑞</m:t>
                          </m:r>
                        </m:e>
                        <m:sub>
                          <m:r>
                            <a:rPr lang="zh-TW" altLang="en-US" i="1">
                              <a:latin typeface="Cambria Math" panose="02040503050406030204" pitchFamily="18" charset="0"/>
                            </a:rPr>
                            <m:t>𝑖</m:t>
                          </m:r>
                        </m:sub>
                      </m:sSub>
                      <m:r>
                        <a:rPr lang="zh-TW" altLang="en-US" i="0">
                          <a:latin typeface="Cambria Math" panose="02040503050406030204" pitchFamily="18" charset="0"/>
                        </a:rPr>
                        <m:t>=</m:t>
                      </m:r>
                      <m:f>
                        <m:fPr>
                          <m:ctrlPr>
                            <a:rPr lang="zh-TW" altLang="en-US" i="1">
                              <a:latin typeface="Cambria Math" panose="02040503050406030204" pitchFamily="18" charset="0"/>
                            </a:rPr>
                          </m:ctrlPr>
                        </m:fPr>
                        <m:num>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𝑝𝑜𝑠𝑡</m:t>
                              </m:r>
                            </m:e>
                            <m:sub>
                              <m:r>
                                <a:rPr lang="zh-TW" altLang="en-US" i="1">
                                  <a:latin typeface="Cambria Math" panose="02040503050406030204" pitchFamily="18" charset="0"/>
                                </a:rPr>
                                <m:t>𝑖</m:t>
                              </m:r>
                            </m:sub>
                          </m:sSub>
                          <m:r>
                            <a:rPr lang="zh-TW" altLang="en-US" i="0">
                              <a:latin typeface="Cambria Math" panose="02040503050406030204" pitchFamily="18" charset="0"/>
                            </a:rPr>
                            <m:t> </m:t>
                          </m:r>
                          <m:r>
                            <a:rPr lang="zh-TW" altLang="en-US" i="1">
                              <a:latin typeface="Cambria Math" panose="02040503050406030204" pitchFamily="18" charset="0"/>
                            </a:rPr>
                            <m:t>𝑤𝑖𝑡h</m:t>
                          </m:r>
                          <m:r>
                            <a:rPr lang="zh-TW" altLang="en-US" i="0">
                              <a:latin typeface="Cambria Math" panose="02040503050406030204" pitchFamily="18" charset="0"/>
                            </a:rPr>
                            <m:t> </m:t>
                          </m:r>
                          <m:r>
                            <a:rPr lang="zh-TW" altLang="en-US" i="1">
                              <a:latin typeface="Cambria Math" panose="02040503050406030204" pitchFamily="18" charset="0"/>
                            </a:rPr>
                            <m:t>𝑈𝑅𝐿</m:t>
                          </m:r>
                        </m:num>
                        <m:den>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𝑝𝑜𝑠𝑡</m:t>
                              </m:r>
                            </m:e>
                            <m:sub>
                              <m:r>
                                <a:rPr lang="zh-TW" altLang="en-US" i="1">
                                  <a:latin typeface="Cambria Math" panose="02040503050406030204" pitchFamily="18" charset="0"/>
                                </a:rPr>
                                <m:t>𝑖</m:t>
                              </m:r>
                            </m:sub>
                          </m:sSub>
                        </m:den>
                      </m:f>
                    </m:oMath>
                  </m:oMathPara>
                </a14:m>
                <a:endParaRPr lang="zh-TW" altLang="en-US" dirty="0"/>
              </a:p>
            </p:txBody>
          </p:sp>
        </mc:Choice>
        <mc:Fallback xmlns="">
          <p:sp>
            <p:nvSpPr>
              <p:cNvPr id="3" name="矩形 2"/>
              <p:cNvSpPr>
                <a:spLocks noRot="1" noChangeAspect="1" noMove="1" noResize="1" noEditPoints="1" noAdjustHandles="1" noChangeArrowheads="1" noChangeShapeType="1" noTextEdit="1"/>
              </p:cNvSpPr>
              <p:nvPr/>
            </p:nvSpPr>
            <p:spPr>
              <a:xfrm>
                <a:off x="2998224" y="4653136"/>
                <a:ext cx="3169778" cy="665118"/>
              </a:xfrm>
              <a:prstGeom prst="rect">
                <a:avLst/>
              </a:prstGeom>
              <a:blipFill>
                <a:blip r:embed="rId7"/>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2394908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5" name="內容版面配置區 2"/>
              <p:cNvSpPr>
                <a:spLocks noGrp="1"/>
              </p:cNvSpPr>
              <p:nvPr>
                <p:ph idx="1"/>
              </p:nvPr>
            </p:nvSpPr>
            <p:spPr>
              <a:xfrm>
                <a:off x="468313" y="1196752"/>
                <a:ext cx="8675687" cy="5400377"/>
              </a:xfrm>
            </p:spPr>
            <p:txBody>
              <a:bodyPr/>
              <a:lstStyle/>
              <a:p>
                <a:pPr>
                  <a:lnSpc>
                    <a:spcPct val="150000"/>
                  </a:lnSpc>
                </a:pPr>
                <a:r>
                  <a:rPr lang="en-US" altLang="zh-TW" dirty="0"/>
                  <a:t>Functional Elements Analysis</a:t>
                </a:r>
              </a:p>
              <a:p>
                <a:pPr marL="457200" lvl="1" indent="0">
                  <a:buNone/>
                </a:pPr>
                <a:r>
                  <a:rPr lang="en-US" altLang="zh-TW" u="sng" dirty="0"/>
                  <a:t>Retweet</a:t>
                </a:r>
              </a:p>
              <a:p>
                <a:pPr lvl="1">
                  <a:lnSpc>
                    <a:spcPct val="150000"/>
                  </a:lnSpc>
                </a:pPr>
                <a:r>
                  <a:rPr lang="en-US" altLang="zh-TW" dirty="0"/>
                  <a:t>Hijack the popularity of the tweets from influencers or verified user</a:t>
                </a:r>
              </a:p>
              <a:p>
                <a:pPr lvl="1">
                  <a:lnSpc>
                    <a:spcPct val="150000"/>
                  </a:lnSpc>
                  <a:spcBef>
                    <a:spcPts val="600"/>
                  </a:spcBef>
                </a:pPr>
                <a:r>
                  <a:rPr lang="en-US" altLang="zh-TW" dirty="0"/>
                  <a:t>Frequently use and retweet from popularizer</a:t>
                </a:r>
              </a:p>
              <a:p>
                <a:pPr marL="457200" lvl="1" indent="0">
                  <a:lnSpc>
                    <a:spcPct val="150000"/>
                  </a:lnSpc>
                  <a:buNone/>
                </a:pPr>
                <a:r>
                  <a:rPr lang="en-US" altLang="zh-TW" b="1" dirty="0"/>
                  <a:t> Average Retweet of post (</a:t>
                </a:r>
                <a14:m>
                  <m:oMath xmlns:m="http://schemas.openxmlformats.org/officeDocument/2006/math">
                    <m:sSub>
                      <m:sSubPr>
                        <m:ctrlPr>
                          <a:rPr lang="zh-TW" altLang="zh-TW" b="1" i="1">
                            <a:latin typeface="Cambria Math" panose="02040503050406030204" pitchFamily="18" charset="0"/>
                          </a:rPr>
                        </m:ctrlPr>
                      </m:sSubPr>
                      <m:e>
                        <m:r>
                          <a:rPr lang="en-US" altLang="zh-TW" b="1" i="1" smtClean="0">
                            <a:latin typeface="Cambria Math" panose="02040503050406030204" pitchFamily="18" charset="0"/>
                          </a:rPr>
                          <m:t>𝑹𝑻</m:t>
                        </m:r>
                        <m:r>
                          <a:rPr lang="en-US" altLang="zh-TW" b="1" i="1" smtClean="0">
                            <a:latin typeface="Cambria Math" panose="02040503050406030204" pitchFamily="18" charset="0"/>
                          </a:rPr>
                          <m:t>_</m:t>
                        </m:r>
                        <m:r>
                          <a:rPr lang="en-US" altLang="zh-TW" b="1" i="1" smtClean="0">
                            <a:latin typeface="Cambria Math" panose="02040503050406030204" pitchFamily="18" charset="0"/>
                          </a:rPr>
                          <m:t>𝑨𝑽𝑮</m:t>
                        </m:r>
                      </m:e>
                      <m:sub>
                        <m:r>
                          <a:rPr lang="en-US" altLang="zh-TW" b="1" i="1">
                            <a:latin typeface="Cambria Math" panose="02040503050406030204" pitchFamily="18" charset="0"/>
                          </a:rPr>
                          <m:t>𝒊</m:t>
                        </m:r>
                      </m:sub>
                    </m:sSub>
                  </m:oMath>
                </a14:m>
                <a:r>
                  <a:rPr lang="en-US" altLang="zh-TW" dirty="0"/>
                  <a:t>): This feature represents the average retweet count of a user from his/her post.</a:t>
                </a:r>
              </a:p>
            </p:txBody>
          </p:sp>
        </mc:Choice>
        <mc:Fallback xmlns="">
          <p:sp>
            <p:nvSpPr>
              <p:cNvPr id="15" name="內容版面配置區 2"/>
              <p:cNvSpPr>
                <a:spLocks noGrp="1" noRot="1" noChangeAspect="1" noMove="1" noResize="1" noEditPoints="1" noAdjustHandles="1" noChangeArrowheads="1" noChangeShapeType="1" noTextEdit="1"/>
              </p:cNvSpPr>
              <p:nvPr>
                <p:ph idx="1"/>
              </p:nvPr>
            </p:nvSpPr>
            <p:spPr>
              <a:xfrm>
                <a:off x="468313" y="1196752"/>
                <a:ext cx="8675687" cy="5400377"/>
              </a:xfrm>
              <a:blipFill>
                <a:blip r:embed="rId3"/>
                <a:stretch>
                  <a:fillRect l="-984"/>
                </a:stretch>
              </a:blipFill>
            </p:spPr>
            <p:txBody>
              <a:bodyPr/>
              <a:lstStyle/>
              <a:p>
                <a:r>
                  <a:rPr lang="zh-TW" altLang="en-US">
                    <a:noFill/>
                  </a:rPr>
                  <a:t> </a:t>
                </a:r>
              </a:p>
            </p:txBody>
          </p:sp>
        </mc:Fallback>
      </mc:AlternateContent>
      <p:sp>
        <p:nvSpPr>
          <p:cNvPr id="2" name="標題 1"/>
          <p:cNvSpPr>
            <a:spLocks noGrp="1"/>
          </p:cNvSpPr>
          <p:nvPr>
            <p:ph type="title"/>
          </p:nvPr>
        </p:nvSpPr>
        <p:spPr/>
        <p:txBody>
          <a:bodyPr/>
          <a:lstStyle/>
          <a:p>
            <a:pPr lvl="1"/>
            <a:r>
              <a:rPr lang="en-US" altLang="zh-TW" b="1" dirty="0">
                <a:solidFill>
                  <a:srgbClr val="2907A5"/>
                </a:solidFill>
                <a:latin typeface="+mj-lt"/>
                <a:ea typeface="+mj-ea"/>
                <a:cs typeface="+mj-cs"/>
              </a:rPr>
              <a:t>User Post Analysis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17</a:t>
            </a:fld>
            <a:endParaRPr lang="en-US" altLang="zh-TW"/>
          </a:p>
        </p:txBody>
      </p:sp>
      <mc:AlternateContent xmlns:mc="http://schemas.openxmlformats.org/markup-compatibility/2006" xmlns:a14="http://schemas.microsoft.com/office/drawing/2010/main">
        <mc:Choice Requires="a14">
          <p:sp>
            <p:nvSpPr>
              <p:cNvPr id="5" name="矩形 4"/>
              <p:cNvSpPr/>
              <p:nvPr/>
            </p:nvSpPr>
            <p:spPr>
              <a:xfrm>
                <a:off x="2937502" y="4581128"/>
                <a:ext cx="3291221" cy="7763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𝑅𝑇</m:t>
                          </m:r>
                          <m:r>
                            <m:rPr>
                              <m:lit/>
                            </m:rPr>
                            <a:rPr lang="zh-TW" altLang="en-US" i="0">
                              <a:latin typeface="Cambria Math" panose="02040503050406030204" pitchFamily="18" charset="0"/>
                            </a:rPr>
                            <m:t>_</m:t>
                          </m:r>
                          <m:r>
                            <a:rPr lang="zh-TW" altLang="en-US" i="1">
                              <a:latin typeface="Cambria Math" panose="02040503050406030204" pitchFamily="18" charset="0"/>
                            </a:rPr>
                            <m:t>𝐴𝑉𝐺</m:t>
                          </m:r>
                        </m:e>
                        <m:sub>
                          <m:r>
                            <a:rPr lang="zh-TW" altLang="en-US" i="1">
                              <a:latin typeface="Cambria Math" panose="02040503050406030204" pitchFamily="18" charset="0"/>
                            </a:rPr>
                            <m:t>𝑖</m:t>
                          </m:r>
                        </m:sub>
                      </m:sSub>
                      <m:r>
                        <a:rPr lang="zh-TW" altLang="en-US" i="0">
                          <a:latin typeface="Cambria Math" panose="02040503050406030204" pitchFamily="18" charset="0"/>
                        </a:rPr>
                        <m:t>=</m:t>
                      </m:r>
                      <m:f>
                        <m:fPr>
                          <m:ctrlPr>
                            <a:rPr lang="zh-TW" altLang="en-US" i="1">
                              <a:latin typeface="Cambria Math" panose="02040503050406030204" pitchFamily="18" charset="0"/>
                            </a:rPr>
                          </m:ctrlPr>
                        </m:fPr>
                        <m:num>
                          <m:nary>
                            <m:naryPr>
                              <m:chr m:val="∑"/>
                              <m:limLoc m:val="undOvr"/>
                              <m:ctrlPr>
                                <a:rPr lang="zh-TW" altLang="en-US" i="1">
                                  <a:latin typeface="Cambria Math" panose="02040503050406030204" pitchFamily="18" charset="0"/>
                                </a:rPr>
                              </m:ctrlPr>
                            </m:naryPr>
                            <m:sub>
                              <m:r>
                                <a:rPr lang="zh-TW" altLang="en-US" i="1">
                                  <a:latin typeface="Cambria Math" panose="02040503050406030204" pitchFamily="18" charset="0"/>
                                </a:rPr>
                                <m:t>𝑗</m:t>
                              </m:r>
                            </m:sub>
                            <m:sup>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𝑝𝑜𝑠𝑡</m:t>
                                  </m:r>
                                </m:e>
                                <m:sub>
                                  <m:r>
                                    <a:rPr lang="zh-TW" altLang="en-US" i="1">
                                      <a:latin typeface="Cambria Math" panose="02040503050406030204" pitchFamily="18" charset="0"/>
                                    </a:rPr>
                                    <m:t>𝑖</m:t>
                                  </m:r>
                                </m:sub>
                              </m:sSub>
                            </m:sup>
                            <m:e>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𝑟𝑒𝑡𝑤𝑒𝑒𝑡</m:t>
                                  </m:r>
                                </m:e>
                                <m:sub>
                                  <m:r>
                                    <a:rPr lang="zh-TW" altLang="en-US" i="1">
                                      <a:latin typeface="Cambria Math" panose="02040503050406030204" pitchFamily="18" charset="0"/>
                                    </a:rPr>
                                    <m:t>𝑖</m:t>
                                  </m:r>
                                  <m:r>
                                    <a:rPr lang="zh-TW" altLang="en-US" i="0">
                                      <a:latin typeface="Cambria Math" panose="02040503050406030204" pitchFamily="18" charset="0"/>
                                    </a:rPr>
                                    <m:t>, </m:t>
                                  </m:r>
                                  <m:r>
                                    <a:rPr lang="zh-TW" altLang="en-US" i="1">
                                      <a:latin typeface="Cambria Math" panose="02040503050406030204" pitchFamily="18" charset="0"/>
                                    </a:rPr>
                                    <m:t>𝑗</m:t>
                                  </m:r>
                                </m:sub>
                              </m:sSub>
                            </m:e>
                          </m:nary>
                        </m:num>
                        <m:den>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𝑝𝑜𝑠𝑡</m:t>
                              </m:r>
                            </m:e>
                            <m:sub>
                              <m:r>
                                <a:rPr lang="zh-TW" altLang="en-US" i="1">
                                  <a:latin typeface="Cambria Math" panose="02040503050406030204" pitchFamily="18" charset="0"/>
                                </a:rPr>
                                <m:t>𝑖</m:t>
                              </m:r>
                            </m:sub>
                          </m:sSub>
                        </m:den>
                      </m:f>
                    </m:oMath>
                  </m:oMathPara>
                </a14:m>
                <a:endParaRPr lang="zh-TW" altLang="en-US" dirty="0"/>
              </a:p>
            </p:txBody>
          </p:sp>
        </mc:Choice>
        <mc:Fallback xmlns="">
          <p:sp>
            <p:nvSpPr>
              <p:cNvPr id="5" name="矩形 4"/>
              <p:cNvSpPr>
                <a:spLocks noRot="1" noChangeAspect="1" noMove="1" noResize="1" noEditPoints="1" noAdjustHandles="1" noChangeArrowheads="1" noChangeShapeType="1" noTextEdit="1"/>
              </p:cNvSpPr>
              <p:nvPr/>
            </p:nvSpPr>
            <p:spPr>
              <a:xfrm>
                <a:off x="2937502" y="4581128"/>
                <a:ext cx="3291221" cy="776303"/>
              </a:xfrm>
              <a:prstGeom prst="rect">
                <a:avLst/>
              </a:prstGeom>
              <a:blipFill>
                <a:blip r:embed="rId4"/>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4771842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5" name="內容版面配置區 2"/>
              <p:cNvSpPr>
                <a:spLocks noGrp="1"/>
              </p:cNvSpPr>
              <p:nvPr>
                <p:ph idx="1"/>
              </p:nvPr>
            </p:nvSpPr>
            <p:spPr>
              <a:xfrm>
                <a:off x="1" y="1196752"/>
                <a:ext cx="9144000" cy="5400377"/>
              </a:xfrm>
            </p:spPr>
            <p:txBody>
              <a:bodyPr/>
              <a:lstStyle/>
              <a:p>
                <a:pPr>
                  <a:lnSpc>
                    <a:spcPct val="150000"/>
                  </a:lnSpc>
                </a:pPr>
                <a:r>
                  <a:rPr lang="en-US" altLang="zh-TW" sz="2000" dirty="0"/>
                  <a:t>Functional Elements Analysis</a:t>
                </a:r>
              </a:p>
              <a:p>
                <a:pPr marL="457200" lvl="1" indent="0">
                  <a:buNone/>
                </a:pPr>
                <a:r>
                  <a:rPr lang="en-US" altLang="zh-TW" u="sng" dirty="0"/>
                  <a:t>Mention</a:t>
                </a:r>
              </a:p>
              <a:p>
                <a:pPr lvl="1">
                  <a:lnSpc>
                    <a:spcPct val="150000"/>
                  </a:lnSpc>
                </a:pPr>
                <a:r>
                  <a:rPr lang="en-US" altLang="zh-TW" sz="1800" dirty="0"/>
                  <a:t>Allow two users can directly contact each other without following</a:t>
                </a:r>
              </a:p>
              <a:p>
                <a:pPr lvl="1">
                  <a:lnSpc>
                    <a:spcPct val="150000"/>
                  </a:lnSpc>
                </a:pPr>
                <a:r>
                  <a:rPr lang="en-US" altLang="zh-TW" sz="1800" dirty="0"/>
                  <a:t>Promoters try to address plenty of receivers in their tweets</a:t>
                </a:r>
                <a:endParaRPr lang="en-US" altLang="zh-TW" dirty="0"/>
              </a:p>
              <a:p>
                <a:pPr marL="800100" lvl="1" indent="-342900">
                  <a:spcBef>
                    <a:spcPts val="600"/>
                  </a:spcBef>
                  <a:buFontTx/>
                  <a:buAutoNum type="arabicParenR"/>
                </a:pPr>
                <a:r>
                  <a:rPr lang="en-US" altLang="zh-TW" sz="1600" b="1" dirty="0"/>
                  <a:t>Mention use frequency (</a:t>
                </a:r>
                <a14:m>
                  <m:oMath xmlns:m="http://schemas.openxmlformats.org/officeDocument/2006/math">
                    <m:sSub>
                      <m:sSubPr>
                        <m:ctrlPr>
                          <a:rPr lang="zh-TW" altLang="zh-TW" sz="1600" b="1" i="1">
                            <a:latin typeface="Cambria Math" panose="02040503050406030204" pitchFamily="18" charset="0"/>
                          </a:rPr>
                        </m:ctrlPr>
                      </m:sSubPr>
                      <m:e>
                        <m:r>
                          <a:rPr lang="en-US" altLang="zh-TW" sz="1600" b="1" i="1">
                            <a:latin typeface="Cambria Math" panose="02040503050406030204" pitchFamily="18" charset="0"/>
                          </a:rPr>
                          <m:t>𝒎𝒆𝒏𝒕𝒊𝒐𝒏</m:t>
                        </m:r>
                        <m:r>
                          <a:rPr lang="en-US" altLang="zh-TW" sz="1600" b="1" i="1" smtClean="0">
                            <a:latin typeface="Cambria Math" panose="02040503050406030204" pitchFamily="18" charset="0"/>
                          </a:rPr>
                          <m:t>_</m:t>
                        </m:r>
                        <m:r>
                          <a:rPr lang="en-US" altLang="zh-TW" sz="1600" b="1" i="1">
                            <a:latin typeface="Cambria Math" panose="02040503050406030204" pitchFamily="18" charset="0"/>
                          </a:rPr>
                          <m:t>𝑭𝒓𝒆𝒒</m:t>
                        </m:r>
                      </m:e>
                      <m:sub>
                        <m:r>
                          <a:rPr lang="en-US" altLang="zh-TW" sz="1600" b="1" i="1">
                            <a:latin typeface="Cambria Math" panose="02040503050406030204" pitchFamily="18" charset="0"/>
                          </a:rPr>
                          <m:t>𝒊</m:t>
                        </m:r>
                      </m:sub>
                    </m:sSub>
                  </m:oMath>
                </a14:m>
                <a:r>
                  <a:rPr lang="en-US" altLang="zh-TW" sz="1600" dirty="0"/>
                  <a:t>): This feature represents the frequency of a user used mention in his/her post.</a:t>
                </a:r>
                <a:endParaRPr lang="en-US" altLang="zh-TW" sz="1800" dirty="0"/>
              </a:p>
              <a:p>
                <a:pPr marL="800100" lvl="1" indent="-342900">
                  <a:lnSpc>
                    <a:spcPct val="150000"/>
                  </a:lnSpc>
                  <a:spcBef>
                    <a:spcPts val="600"/>
                  </a:spcBef>
                  <a:buAutoNum type="arabicParenR"/>
                </a:pPr>
                <a:endParaRPr lang="en-US" altLang="zh-TW" sz="1800" dirty="0"/>
              </a:p>
              <a:p>
                <a:pPr marL="800100" lvl="1" indent="-342900">
                  <a:lnSpc>
                    <a:spcPct val="150000"/>
                  </a:lnSpc>
                  <a:spcBef>
                    <a:spcPts val="600"/>
                  </a:spcBef>
                  <a:buAutoNum type="arabicParenR"/>
                </a:pPr>
                <a:endParaRPr lang="en-US" altLang="zh-TW" sz="1800" dirty="0"/>
              </a:p>
              <a:p>
                <a:pPr marL="800100" lvl="1" indent="-342900">
                  <a:lnSpc>
                    <a:spcPct val="150000"/>
                  </a:lnSpc>
                  <a:spcBef>
                    <a:spcPts val="600"/>
                  </a:spcBef>
                  <a:buAutoNum type="arabicParenR"/>
                </a:pPr>
                <a:r>
                  <a:rPr lang="en-US" altLang="zh-TW" sz="1600" b="1" dirty="0"/>
                  <a:t>Maximum mention used of a user in one post (</a:t>
                </a:r>
                <a14:m>
                  <m:oMath xmlns:m="http://schemas.openxmlformats.org/officeDocument/2006/math">
                    <m:sSub>
                      <m:sSubPr>
                        <m:ctrlPr>
                          <a:rPr lang="zh-TW" altLang="zh-TW" sz="1600" b="1" i="1">
                            <a:latin typeface="Cambria Math" panose="02040503050406030204" pitchFamily="18" charset="0"/>
                          </a:rPr>
                        </m:ctrlPr>
                      </m:sSubPr>
                      <m:e>
                        <m:r>
                          <a:rPr lang="en-US" altLang="zh-TW" sz="1600" b="1" i="1" smtClean="0">
                            <a:latin typeface="Cambria Math" panose="02040503050406030204" pitchFamily="18" charset="0"/>
                          </a:rPr>
                          <m:t>𝒖𝒔𝒆𝒓</m:t>
                        </m:r>
                        <m:r>
                          <a:rPr lang="en-US" altLang="zh-TW" sz="1600" b="1" i="1" smtClean="0">
                            <a:latin typeface="Cambria Math" panose="02040503050406030204" pitchFamily="18" charset="0"/>
                          </a:rPr>
                          <m:t>_</m:t>
                        </m:r>
                        <m:r>
                          <a:rPr lang="en-US" altLang="zh-TW" sz="1600" b="1" i="1" smtClean="0">
                            <a:latin typeface="Cambria Math" panose="02040503050406030204" pitchFamily="18" charset="0"/>
                          </a:rPr>
                          <m:t>𝒎𝒂𝒙</m:t>
                        </m:r>
                        <m:r>
                          <a:rPr lang="en-US" altLang="zh-TW" sz="1600" b="1" i="1" smtClean="0">
                            <a:latin typeface="Cambria Math" panose="02040503050406030204" pitchFamily="18" charset="0"/>
                          </a:rPr>
                          <m:t>_</m:t>
                        </m:r>
                        <m:r>
                          <a:rPr lang="en-US" altLang="zh-TW" sz="1600" b="1" i="1" smtClean="0">
                            <a:latin typeface="Cambria Math" panose="02040503050406030204" pitchFamily="18" charset="0"/>
                          </a:rPr>
                          <m:t>𝒎𝒆𝒏𝒕𝒊𝒐𝒏</m:t>
                        </m:r>
                      </m:e>
                      <m:sub>
                        <m:r>
                          <a:rPr lang="en-US" altLang="zh-TW" sz="1600" b="1" i="1">
                            <a:latin typeface="Cambria Math" panose="02040503050406030204" pitchFamily="18" charset="0"/>
                          </a:rPr>
                          <m:t>𝒊</m:t>
                        </m:r>
                      </m:sub>
                    </m:sSub>
                  </m:oMath>
                </a14:m>
                <a:r>
                  <a:rPr lang="en-US" altLang="zh-TW" sz="1600" dirty="0"/>
                  <a:t>): This feature illustrates the maximum mention use of a particular user</a:t>
                </a:r>
                <a:br>
                  <a:rPr lang="en-US" altLang="zh-TW" sz="1800" dirty="0"/>
                </a:br>
                <a:br>
                  <a:rPr lang="en-US" altLang="zh-TW" sz="1800" dirty="0"/>
                </a:br>
                <a:endParaRPr lang="zh-TW" altLang="zh-TW" sz="1800" dirty="0"/>
              </a:p>
              <a:p>
                <a:pPr marL="457200" lvl="1" indent="0">
                  <a:buNone/>
                </a:pPr>
                <a:endParaRPr lang="en-US" altLang="zh-TW" dirty="0"/>
              </a:p>
            </p:txBody>
          </p:sp>
        </mc:Choice>
        <mc:Fallback xmlns="">
          <p:sp>
            <p:nvSpPr>
              <p:cNvPr id="15" name="內容版面配置區 2"/>
              <p:cNvSpPr>
                <a:spLocks noGrp="1" noRot="1" noChangeAspect="1" noMove="1" noResize="1" noEditPoints="1" noAdjustHandles="1" noChangeArrowheads="1" noChangeShapeType="1" noTextEdit="1"/>
              </p:cNvSpPr>
              <p:nvPr>
                <p:ph idx="1"/>
              </p:nvPr>
            </p:nvSpPr>
            <p:spPr>
              <a:xfrm>
                <a:off x="1" y="1196752"/>
                <a:ext cx="9144000" cy="5400377"/>
              </a:xfrm>
              <a:blipFill>
                <a:blip r:embed="rId14"/>
                <a:stretch>
                  <a:fillRect l="-600"/>
                </a:stretch>
              </a:blipFill>
            </p:spPr>
            <p:txBody>
              <a:bodyPr/>
              <a:lstStyle/>
              <a:p>
                <a:r>
                  <a:rPr lang="zh-TW" altLang="en-US">
                    <a:noFill/>
                  </a:rPr>
                  <a:t> </a:t>
                </a:r>
              </a:p>
            </p:txBody>
          </p:sp>
        </mc:Fallback>
      </mc:AlternateContent>
      <p:sp>
        <p:nvSpPr>
          <p:cNvPr id="2" name="標題 1"/>
          <p:cNvSpPr>
            <a:spLocks noGrp="1"/>
          </p:cNvSpPr>
          <p:nvPr>
            <p:ph type="title"/>
          </p:nvPr>
        </p:nvSpPr>
        <p:spPr/>
        <p:txBody>
          <a:bodyPr/>
          <a:lstStyle/>
          <a:p>
            <a:pPr lvl="1"/>
            <a:r>
              <a:rPr lang="en-US" altLang="zh-TW" b="1" dirty="0">
                <a:solidFill>
                  <a:srgbClr val="2907A5"/>
                </a:solidFill>
                <a:latin typeface="+mj-lt"/>
                <a:ea typeface="+mj-ea"/>
                <a:cs typeface="+mj-cs"/>
              </a:rPr>
              <a:t>User Post Analysis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18</a:t>
            </a:fld>
            <a:endParaRPr lang="en-US" altLang="zh-TW"/>
          </a:p>
        </p:txBody>
      </p:sp>
      <mc:AlternateContent xmlns:mc="http://schemas.openxmlformats.org/markup-compatibility/2006" xmlns:a14="http://schemas.microsoft.com/office/drawing/2010/main">
        <mc:Choice Requires="a14">
          <p:sp>
            <p:nvSpPr>
              <p:cNvPr id="3" name="矩形 2"/>
              <p:cNvSpPr/>
              <p:nvPr/>
            </p:nvSpPr>
            <p:spPr>
              <a:xfrm>
                <a:off x="2468131" y="3791145"/>
                <a:ext cx="4276555" cy="66511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𝑚𝑒𝑛𝑡𝑖𝑜𝑛</m:t>
                          </m:r>
                          <m:r>
                            <m:rPr>
                              <m:lit/>
                            </m:rPr>
                            <a:rPr lang="zh-TW" altLang="en-US" i="0">
                              <a:latin typeface="Cambria Math" panose="02040503050406030204" pitchFamily="18" charset="0"/>
                            </a:rPr>
                            <m:t>_</m:t>
                          </m:r>
                          <m:r>
                            <a:rPr lang="zh-TW" altLang="en-US" i="1">
                              <a:latin typeface="Cambria Math" panose="02040503050406030204" pitchFamily="18" charset="0"/>
                            </a:rPr>
                            <m:t>𝑓𝑟𝑒𝑞</m:t>
                          </m:r>
                        </m:e>
                        <m:sub>
                          <m:r>
                            <a:rPr lang="zh-TW" altLang="en-US" i="1">
                              <a:latin typeface="Cambria Math" panose="02040503050406030204" pitchFamily="18" charset="0"/>
                            </a:rPr>
                            <m:t>𝑖</m:t>
                          </m:r>
                        </m:sub>
                      </m:sSub>
                      <m:r>
                        <a:rPr lang="zh-TW" altLang="en-US" i="0">
                          <a:latin typeface="Cambria Math" panose="02040503050406030204" pitchFamily="18" charset="0"/>
                        </a:rPr>
                        <m:t>=</m:t>
                      </m:r>
                      <m:f>
                        <m:fPr>
                          <m:ctrlPr>
                            <a:rPr lang="zh-TW" altLang="en-US" i="1">
                              <a:latin typeface="Cambria Math" panose="02040503050406030204" pitchFamily="18" charset="0"/>
                            </a:rPr>
                          </m:ctrlPr>
                        </m:fPr>
                        <m:num>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𝑡𝑤𝑒𝑒𝑡</m:t>
                              </m:r>
                            </m:e>
                            <m:sub>
                              <m:r>
                                <a:rPr lang="zh-TW" altLang="en-US" i="1">
                                  <a:latin typeface="Cambria Math" panose="02040503050406030204" pitchFamily="18" charset="0"/>
                                </a:rPr>
                                <m:t>𝑖</m:t>
                              </m:r>
                            </m:sub>
                          </m:sSub>
                          <m:r>
                            <a:rPr lang="zh-TW" altLang="en-US" i="0">
                              <a:latin typeface="Cambria Math" panose="02040503050406030204" pitchFamily="18" charset="0"/>
                            </a:rPr>
                            <m:t> </m:t>
                          </m:r>
                          <m:r>
                            <a:rPr lang="zh-TW" altLang="en-US" i="1">
                              <a:latin typeface="Cambria Math" panose="02040503050406030204" pitchFamily="18" charset="0"/>
                            </a:rPr>
                            <m:t>𝑤𝑖𝑡h</m:t>
                          </m:r>
                          <m:r>
                            <a:rPr lang="zh-TW" altLang="en-US" i="0">
                              <a:latin typeface="Cambria Math" panose="02040503050406030204" pitchFamily="18" charset="0"/>
                            </a:rPr>
                            <m:t> </m:t>
                          </m:r>
                          <m:r>
                            <a:rPr lang="zh-TW" altLang="en-US" i="1">
                              <a:latin typeface="Cambria Math" panose="02040503050406030204" pitchFamily="18" charset="0"/>
                            </a:rPr>
                            <m:t>𝑚𝑒𝑛𝑡𝑖𝑜𝑛</m:t>
                          </m:r>
                        </m:num>
                        <m:den>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𝑡𝑤𝑒𝑒𝑡</m:t>
                              </m:r>
                            </m:e>
                            <m:sub>
                              <m:r>
                                <a:rPr lang="zh-TW" altLang="en-US" i="1">
                                  <a:latin typeface="Cambria Math" panose="02040503050406030204" pitchFamily="18" charset="0"/>
                                </a:rPr>
                                <m:t>𝑖</m:t>
                              </m:r>
                            </m:sub>
                          </m:sSub>
                        </m:den>
                      </m:f>
                    </m:oMath>
                  </m:oMathPara>
                </a14:m>
                <a:endParaRPr lang="zh-TW" altLang="en-US" dirty="0"/>
              </a:p>
            </p:txBody>
          </p:sp>
        </mc:Choice>
        <mc:Fallback xmlns="">
          <p:sp>
            <p:nvSpPr>
              <p:cNvPr id="3" name="矩形 2"/>
              <p:cNvSpPr>
                <a:spLocks noRot="1" noChangeAspect="1" noMove="1" noResize="1" noEditPoints="1" noAdjustHandles="1" noChangeArrowheads="1" noChangeShapeType="1" noTextEdit="1"/>
              </p:cNvSpPr>
              <p:nvPr/>
            </p:nvSpPr>
            <p:spPr>
              <a:xfrm>
                <a:off x="2468131" y="3791145"/>
                <a:ext cx="4276555" cy="665118"/>
              </a:xfrm>
              <a:prstGeom prst="rect">
                <a:avLst/>
              </a:prstGeom>
              <a:blipFill>
                <a:blip r:embed="rId12"/>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 name="矩形 4"/>
              <p:cNvSpPr/>
              <p:nvPr/>
            </p:nvSpPr>
            <p:spPr>
              <a:xfrm>
                <a:off x="2040452" y="5589240"/>
                <a:ext cx="5131912"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𝑢𝑠𝑒𝑟</m:t>
                          </m:r>
                          <m:r>
                            <m:rPr>
                              <m:lit/>
                            </m:rPr>
                            <a:rPr lang="zh-TW" altLang="en-US" i="0">
                              <a:latin typeface="Cambria Math" panose="02040503050406030204" pitchFamily="18" charset="0"/>
                            </a:rPr>
                            <m:t>_</m:t>
                          </m:r>
                          <m:r>
                            <a:rPr lang="zh-TW" altLang="en-US" i="1">
                              <a:latin typeface="Cambria Math" panose="02040503050406030204" pitchFamily="18" charset="0"/>
                            </a:rPr>
                            <m:t>𝑚𝑎𝑥</m:t>
                          </m:r>
                          <m:r>
                            <m:rPr>
                              <m:lit/>
                            </m:rPr>
                            <a:rPr lang="zh-TW" altLang="en-US" i="0">
                              <a:latin typeface="Cambria Math" panose="02040503050406030204" pitchFamily="18" charset="0"/>
                            </a:rPr>
                            <m:t>_</m:t>
                          </m:r>
                          <m:r>
                            <a:rPr lang="zh-TW" altLang="en-US" i="1">
                              <a:latin typeface="Cambria Math" panose="02040503050406030204" pitchFamily="18" charset="0"/>
                            </a:rPr>
                            <m:t>𝑚𝑒𝑛𝑡𝑖𝑜𝑛</m:t>
                          </m:r>
                        </m:e>
                        <m:sub>
                          <m:r>
                            <a:rPr lang="zh-TW" altLang="en-US" i="1">
                              <a:latin typeface="Cambria Math" panose="02040503050406030204" pitchFamily="18" charset="0"/>
                            </a:rPr>
                            <m:t>𝑖</m:t>
                          </m:r>
                        </m:sub>
                      </m:sSub>
                      <m:r>
                        <a:rPr lang="zh-TW" altLang="en-US" i="0">
                          <a:latin typeface="Cambria Math" panose="02040503050406030204" pitchFamily="18" charset="0"/>
                        </a:rPr>
                        <m:t>=</m:t>
                      </m:r>
                      <m:r>
                        <a:rPr lang="zh-TW" altLang="en-US" i="1">
                          <a:latin typeface="Cambria Math" panose="02040503050406030204" pitchFamily="18" charset="0"/>
                        </a:rPr>
                        <m:t>𝑀𝑎𝑥</m:t>
                      </m:r>
                      <m:d>
                        <m:dPr>
                          <m:ctrlPr>
                            <a:rPr lang="zh-TW" altLang="en-US" i="1">
                              <a:latin typeface="Cambria Math" panose="02040503050406030204" pitchFamily="18" charset="0"/>
                            </a:rPr>
                          </m:ctrlPr>
                        </m:dPr>
                        <m:e>
                          <m:r>
                            <a:rPr lang="zh-TW" altLang="en-US" i="0">
                              <a:latin typeface="Cambria Math" panose="02040503050406030204" pitchFamily="18" charset="0"/>
                            </a:rPr>
                            <m:t>#</m:t>
                          </m:r>
                          <m:r>
                            <a:rPr lang="zh-TW" altLang="en-US" i="1">
                              <a:latin typeface="Cambria Math" panose="02040503050406030204" pitchFamily="18" charset="0"/>
                            </a:rPr>
                            <m:t>𝑚𝑒𝑛𝑡𝑖𝑜𝑛</m:t>
                          </m:r>
                          <m:r>
                            <a:rPr lang="zh-TW" altLang="en-US" i="0">
                              <a:latin typeface="Cambria Math" panose="02040503050406030204" pitchFamily="18" charset="0"/>
                            </a:rPr>
                            <m:t> </m:t>
                          </m:r>
                          <m:r>
                            <a:rPr lang="zh-TW" altLang="en-US" i="1">
                              <a:latin typeface="Cambria Math" panose="02040503050406030204" pitchFamily="18" charset="0"/>
                            </a:rPr>
                            <m:t>𝑖𝑛</m:t>
                          </m:r>
                          <m:r>
                            <a:rPr lang="zh-TW" altLang="en-US" i="0">
                              <a:latin typeface="Cambria Math" panose="02040503050406030204" pitchFamily="18" charset="0"/>
                            </a:rPr>
                            <m:t> </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𝑝𝑜𝑠𝑡</m:t>
                              </m:r>
                            </m:e>
                            <m:sub>
                              <m:r>
                                <a:rPr lang="zh-TW" altLang="en-US" i="1">
                                  <a:latin typeface="Cambria Math" panose="02040503050406030204" pitchFamily="18" charset="0"/>
                                </a:rPr>
                                <m:t>𝑖</m:t>
                              </m:r>
                            </m:sub>
                          </m:sSub>
                        </m:e>
                      </m:d>
                    </m:oMath>
                  </m:oMathPara>
                </a14:m>
                <a:endParaRPr lang="zh-TW" altLang="en-US" dirty="0"/>
              </a:p>
            </p:txBody>
          </p:sp>
        </mc:Choice>
        <mc:Fallback xmlns="">
          <p:sp>
            <p:nvSpPr>
              <p:cNvPr id="5" name="矩形 4"/>
              <p:cNvSpPr>
                <a:spLocks noRot="1" noChangeAspect="1" noMove="1" noResize="1" noEditPoints="1" noAdjustHandles="1" noChangeArrowheads="1" noChangeShapeType="1" noTextEdit="1"/>
              </p:cNvSpPr>
              <p:nvPr/>
            </p:nvSpPr>
            <p:spPr>
              <a:xfrm>
                <a:off x="2040452" y="5589240"/>
                <a:ext cx="5131912" cy="369332"/>
              </a:xfrm>
              <a:prstGeom prst="rect">
                <a:avLst/>
              </a:prstGeom>
              <a:blipFill>
                <a:blip r:embed="rId15"/>
                <a:stretch>
                  <a:fillRect b="-13333"/>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9938704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5" name="內容版面配置區 2"/>
              <p:cNvSpPr>
                <a:spLocks noGrp="1"/>
              </p:cNvSpPr>
              <p:nvPr>
                <p:ph idx="1"/>
              </p:nvPr>
            </p:nvSpPr>
            <p:spPr>
              <a:xfrm>
                <a:off x="1" y="1052736"/>
                <a:ext cx="9144000" cy="5400377"/>
              </a:xfrm>
            </p:spPr>
            <p:txBody>
              <a:bodyPr/>
              <a:lstStyle/>
              <a:p>
                <a:pPr>
                  <a:lnSpc>
                    <a:spcPct val="150000"/>
                  </a:lnSpc>
                </a:pPr>
                <a:r>
                  <a:rPr lang="en-US" altLang="zh-TW" sz="2000" dirty="0"/>
                  <a:t>Functional Elements Analysis</a:t>
                </a:r>
              </a:p>
              <a:p>
                <a:pPr marL="457200" lvl="1" indent="0">
                  <a:buNone/>
                </a:pPr>
                <a:r>
                  <a:rPr lang="en-US" altLang="zh-TW" u="sng" dirty="0"/>
                  <a:t>Hashtag</a:t>
                </a:r>
              </a:p>
              <a:p>
                <a:pPr lvl="1">
                  <a:lnSpc>
                    <a:spcPct val="150000"/>
                  </a:lnSpc>
                </a:pPr>
                <a:r>
                  <a:rPr lang="en-US" altLang="zh-TW" sz="1800" dirty="0"/>
                  <a:t>Be free riders who benefit from trending topics and get heated attention</a:t>
                </a:r>
              </a:p>
              <a:p>
                <a:pPr lvl="1">
                  <a:lnSpc>
                    <a:spcPct val="150000"/>
                  </a:lnSpc>
                </a:pPr>
                <a:r>
                  <a:rPr lang="en-US" altLang="zh-TW" sz="1800" dirty="0"/>
                  <a:t>More hashtags for linking with more trending topics</a:t>
                </a:r>
                <a:endParaRPr lang="en-US" altLang="zh-TW" dirty="0"/>
              </a:p>
              <a:p>
                <a:pPr marL="800100" lvl="1" indent="-342900">
                  <a:lnSpc>
                    <a:spcPct val="150000"/>
                  </a:lnSpc>
                  <a:buAutoNum type="arabicParenR"/>
                </a:pPr>
                <a:r>
                  <a:rPr lang="en-US" altLang="zh-TW" sz="1600" b="1" dirty="0"/>
                  <a:t>Hashtag use frequency (</a:t>
                </a:r>
                <a14:m>
                  <m:oMath xmlns:m="http://schemas.openxmlformats.org/officeDocument/2006/math">
                    <m:sSub>
                      <m:sSubPr>
                        <m:ctrlPr>
                          <a:rPr lang="zh-TW" altLang="zh-TW" sz="1600" b="1" i="1">
                            <a:latin typeface="Cambria Math" panose="02040503050406030204" pitchFamily="18" charset="0"/>
                          </a:rPr>
                        </m:ctrlPr>
                      </m:sSubPr>
                      <m:e>
                        <m:r>
                          <a:rPr lang="en-US" altLang="zh-TW" sz="1600" b="1" i="1">
                            <a:latin typeface="Cambria Math" panose="02040503050406030204" pitchFamily="18" charset="0"/>
                          </a:rPr>
                          <m:t>𝒉𝒂𝒔𝒉𝒕𝒂𝒈</m:t>
                        </m:r>
                        <m:r>
                          <a:rPr lang="en-US" altLang="zh-TW" sz="1600" b="1" i="1">
                            <a:latin typeface="Cambria Math" panose="02040503050406030204" pitchFamily="18" charset="0"/>
                          </a:rPr>
                          <m:t>_</m:t>
                        </m:r>
                        <m:r>
                          <a:rPr lang="en-US" altLang="zh-TW" sz="1600" b="1" i="1">
                            <a:latin typeface="Cambria Math" panose="02040503050406030204" pitchFamily="18" charset="0"/>
                          </a:rPr>
                          <m:t>𝒇𝒓𝒆𝒒</m:t>
                        </m:r>
                      </m:e>
                      <m:sub>
                        <m:r>
                          <a:rPr lang="en-US" altLang="zh-TW" sz="1600" b="1" i="1">
                            <a:latin typeface="Cambria Math" panose="02040503050406030204" pitchFamily="18" charset="0"/>
                          </a:rPr>
                          <m:t>𝒊</m:t>
                        </m:r>
                      </m:sub>
                    </m:sSub>
                  </m:oMath>
                </a14:m>
                <a:r>
                  <a:rPr lang="en-US" altLang="zh-TW" sz="1600" dirty="0"/>
                  <a:t>): This feature represents the frequency of a user uses hashtag in his/her post.</a:t>
                </a:r>
              </a:p>
              <a:p>
                <a:pPr marL="800100" lvl="1" indent="-342900">
                  <a:lnSpc>
                    <a:spcPct val="150000"/>
                  </a:lnSpc>
                  <a:spcBef>
                    <a:spcPts val="600"/>
                  </a:spcBef>
                  <a:buAutoNum type="arabicParenR"/>
                </a:pPr>
                <a:endParaRPr lang="en-US" altLang="zh-TW" sz="1800" dirty="0"/>
              </a:p>
              <a:p>
                <a:pPr marL="457200" lvl="1" indent="0">
                  <a:lnSpc>
                    <a:spcPct val="150000"/>
                  </a:lnSpc>
                  <a:spcBef>
                    <a:spcPts val="600"/>
                  </a:spcBef>
                  <a:buNone/>
                </a:pPr>
                <a:endParaRPr lang="en-US" altLang="zh-TW" sz="1800" dirty="0"/>
              </a:p>
              <a:p>
                <a:pPr marL="800100" lvl="1" indent="-342900">
                  <a:lnSpc>
                    <a:spcPct val="150000"/>
                  </a:lnSpc>
                  <a:spcBef>
                    <a:spcPts val="600"/>
                  </a:spcBef>
                  <a:buFontTx/>
                  <a:buAutoNum type="arabicParenR"/>
                </a:pPr>
                <a:r>
                  <a:rPr lang="en-US" altLang="zh-TW" sz="1600" b="1" dirty="0"/>
                  <a:t>Maximum hashtag used  of a user in one tweet (</a:t>
                </a:r>
                <a14:m>
                  <m:oMath xmlns:m="http://schemas.openxmlformats.org/officeDocument/2006/math">
                    <m:sSub>
                      <m:sSubPr>
                        <m:ctrlPr>
                          <a:rPr lang="zh-TW" altLang="zh-TW" sz="1600" b="1" i="1">
                            <a:latin typeface="Cambria Math" panose="02040503050406030204" pitchFamily="18" charset="0"/>
                          </a:rPr>
                        </m:ctrlPr>
                      </m:sSubPr>
                      <m:e>
                        <m:r>
                          <a:rPr lang="en-US" altLang="zh-TW" sz="1600" b="1" i="1" smtClean="0">
                            <a:latin typeface="Cambria Math" panose="02040503050406030204" pitchFamily="18" charset="0"/>
                          </a:rPr>
                          <m:t>𝒖𝒔𝒆𝒓</m:t>
                        </m:r>
                        <m:r>
                          <a:rPr lang="en-US" altLang="zh-TW" sz="1600" b="1" i="1" smtClean="0">
                            <a:latin typeface="Cambria Math" panose="02040503050406030204" pitchFamily="18" charset="0"/>
                          </a:rPr>
                          <m:t>_</m:t>
                        </m:r>
                        <m:r>
                          <a:rPr lang="en-US" altLang="zh-TW" sz="1600" b="1" i="1" smtClean="0">
                            <a:latin typeface="Cambria Math" panose="02040503050406030204" pitchFamily="18" charset="0"/>
                          </a:rPr>
                          <m:t>𝒎𝒂𝒙</m:t>
                        </m:r>
                        <m:r>
                          <a:rPr lang="en-US" altLang="zh-TW" sz="1600" b="1" i="1" smtClean="0">
                            <a:latin typeface="Cambria Math" panose="02040503050406030204" pitchFamily="18" charset="0"/>
                          </a:rPr>
                          <m:t>_</m:t>
                        </m:r>
                        <m:r>
                          <a:rPr lang="en-US" altLang="zh-TW" sz="1600" b="1" i="1" smtClean="0">
                            <a:latin typeface="Cambria Math" panose="02040503050406030204" pitchFamily="18" charset="0"/>
                          </a:rPr>
                          <m:t>𝒉𝒂𝒔𝒉𝒕𝒂𝒈</m:t>
                        </m:r>
                      </m:e>
                      <m:sub>
                        <m:r>
                          <a:rPr lang="en-US" altLang="zh-TW" sz="1600" b="1" i="1">
                            <a:latin typeface="Cambria Math" panose="02040503050406030204" pitchFamily="18" charset="0"/>
                          </a:rPr>
                          <m:t>𝒊</m:t>
                        </m:r>
                      </m:sub>
                    </m:sSub>
                  </m:oMath>
                </a14:m>
                <a:r>
                  <a:rPr lang="en-US" altLang="zh-TW" sz="1600" dirty="0"/>
                  <a:t>): This feature illustrates the maximum hashtag use of a particular user</a:t>
                </a:r>
                <a:br>
                  <a:rPr lang="en-US" altLang="zh-TW" sz="1800" dirty="0"/>
                </a:br>
                <a:br>
                  <a:rPr lang="en-US" altLang="zh-TW" sz="1800" dirty="0"/>
                </a:br>
                <a:br>
                  <a:rPr lang="en-US" altLang="zh-TW" sz="1800" dirty="0"/>
                </a:br>
                <a:endParaRPr lang="zh-TW" altLang="zh-TW" sz="1800" dirty="0"/>
              </a:p>
              <a:p>
                <a:pPr marL="457200" lvl="1" indent="0">
                  <a:buNone/>
                </a:pPr>
                <a:endParaRPr lang="en-US" altLang="zh-TW" dirty="0"/>
              </a:p>
            </p:txBody>
          </p:sp>
        </mc:Choice>
        <mc:Fallback xmlns="">
          <p:sp>
            <p:nvSpPr>
              <p:cNvPr id="15" name="內容版面配置區 2"/>
              <p:cNvSpPr>
                <a:spLocks noGrp="1" noRot="1" noChangeAspect="1" noMove="1" noResize="1" noEditPoints="1" noAdjustHandles="1" noChangeArrowheads="1" noChangeShapeType="1" noTextEdit="1"/>
              </p:cNvSpPr>
              <p:nvPr>
                <p:ph idx="1"/>
              </p:nvPr>
            </p:nvSpPr>
            <p:spPr>
              <a:xfrm>
                <a:off x="1" y="1052736"/>
                <a:ext cx="9144000" cy="5400377"/>
              </a:xfrm>
              <a:blipFill>
                <a:blip r:embed="rId3"/>
                <a:stretch>
                  <a:fillRect l="-600"/>
                </a:stretch>
              </a:blipFill>
            </p:spPr>
            <p:txBody>
              <a:bodyPr/>
              <a:lstStyle/>
              <a:p>
                <a:r>
                  <a:rPr lang="zh-TW" altLang="en-US">
                    <a:noFill/>
                  </a:rPr>
                  <a:t> </a:t>
                </a:r>
              </a:p>
            </p:txBody>
          </p:sp>
        </mc:Fallback>
      </mc:AlternateContent>
      <p:sp>
        <p:nvSpPr>
          <p:cNvPr id="2" name="標題 1"/>
          <p:cNvSpPr>
            <a:spLocks noGrp="1"/>
          </p:cNvSpPr>
          <p:nvPr>
            <p:ph type="title"/>
          </p:nvPr>
        </p:nvSpPr>
        <p:spPr/>
        <p:txBody>
          <a:bodyPr/>
          <a:lstStyle/>
          <a:p>
            <a:pPr lvl="1"/>
            <a:r>
              <a:rPr lang="en-US" altLang="zh-TW" b="1" dirty="0">
                <a:solidFill>
                  <a:srgbClr val="2907A5"/>
                </a:solidFill>
                <a:latin typeface="+mj-lt"/>
                <a:ea typeface="+mj-ea"/>
                <a:cs typeface="+mj-cs"/>
              </a:rPr>
              <a:t>User Post Analysis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19</a:t>
            </a:fld>
            <a:endParaRPr lang="en-US" altLang="zh-TW"/>
          </a:p>
        </p:txBody>
      </p:sp>
      <mc:AlternateContent xmlns:mc="http://schemas.openxmlformats.org/markup-compatibility/2006" xmlns:a14="http://schemas.microsoft.com/office/drawing/2010/main">
        <mc:Choice Requires="a14">
          <p:sp>
            <p:nvSpPr>
              <p:cNvPr id="3" name="矩形 2"/>
              <p:cNvSpPr/>
              <p:nvPr/>
            </p:nvSpPr>
            <p:spPr>
              <a:xfrm>
                <a:off x="2444835" y="3726397"/>
                <a:ext cx="4276555" cy="66511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𝑚𝑒𝑛𝑡𝑖𝑜𝑛</m:t>
                          </m:r>
                          <m:r>
                            <m:rPr>
                              <m:lit/>
                            </m:rPr>
                            <a:rPr lang="zh-TW" altLang="en-US" i="0">
                              <a:latin typeface="Cambria Math" panose="02040503050406030204" pitchFamily="18" charset="0"/>
                            </a:rPr>
                            <m:t>_</m:t>
                          </m:r>
                          <m:r>
                            <a:rPr lang="zh-TW" altLang="en-US" i="1">
                              <a:latin typeface="Cambria Math" panose="02040503050406030204" pitchFamily="18" charset="0"/>
                            </a:rPr>
                            <m:t>𝑓𝑟𝑒𝑞</m:t>
                          </m:r>
                        </m:e>
                        <m:sub>
                          <m:r>
                            <a:rPr lang="zh-TW" altLang="en-US" i="1">
                              <a:latin typeface="Cambria Math" panose="02040503050406030204" pitchFamily="18" charset="0"/>
                            </a:rPr>
                            <m:t>𝑖</m:t>
                          </m:r>
                        </m:sub>
                      </m:sSub>
                      <m:r>
                        <a:rPr lang="zh-TW" altLang="en-US" i="0">
                          <a:latin typeface="Cambria Math" panose="02040503050406030204" pitchFamily="18" charset="0"/>
                        </a:rPr>
                        <m:t>=</m:t>
                      </m:r>
                      <m:f>
                        <m:fPr>
                          <m:ctrlPr>
                            <a:rPr lang="zh-TW" altLang="en-US" i="1">
                              <a:latin typeface="Cambria Math" panose="02040503050406030204" pitchFamily="18" charset="0"/>
                            </a:rPr>
                          </m:ctrlPr>
                        </m:fPr>
                        <m:num>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𝑡𝑤𝑒𝑒𝑡</m:t>
                              </m:r>
                            </m:e>
                            <m:sub>
                              <m:r>
                                <a:rPr lang="zh-TW" altLang="en-US" i="1">
                                  <a:latin typeface="Cambria Math" panose="02040503050406030204" pitchFamily="18" charset="0"/>
                                </a:rPr>
                                <m:t>𝑖</m:t>
                              </m:r>
                            </m:sub>
                          </m:sSub>
                          <m:r>
                            <a:rPr lang="zh-TW" altLang="en-US" i="0">
                              <a:latin typeface="Cambria Math" panose="02040503050406030204" pitchFamily="18" charset="0"/>
                            </a:rPr>
                            <m:t> </m:t>
                          </m:r>
                          <m:r>
                            <a:rPr lang="zh-TW" altLang="en-US" i="1">
                              <a:latin typeface="Cambria Math" panose="02040503050406030204" pitchFamily="18" charset="0"/>
                            </a:rPr>
                            <m:t>𝑤𝑖𝑡h</m:t>
                          </m:r>
                          <m:r>
                            <a:rPr lang="zh-TW" altLang="en-US" i="0">
                              <a:latin typeface="Cambria Math" panose="02040503050406030204" pitchFamily="18" charset="0"/>
                            </a:rPr>
                            <m:t> </m:t>
                          </m:r>
                          <m:r>
                            <a:rPr lang="zh-TW" altLang="en-US" i="1">
                              <a:latin typeface="Cambria Math" panose="02040503050406030204" pitchFamily="18" charset="0"/>
                            </a:rPr>
                            <m:t>𝑚𝑒𝑛𝑡𝑖𝑜𝑛</m:t>
                          </m:r>
                        </m:num>
                        <m:den>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𝑡𝑤𝑒𝑒𝑡</m:t>
                              </m:r>
                            </m:e>
                            <m:sub>
                              <m:r>
                                <a:rPr lang="zh-TW" altLang="en-US" i="1">
                                  <a:latin typeface="Cambria Math" panose="02040503050406030204" pitchFamily="18" charset="0"/>
                                </a:rPr>
                                <m:t>𝑖</m:t>
                              </m:r>
                            </m:sub>
                          </m:sSub>
                        </m:den>
                      </m:f>
                    </m:oMath>
                  </m:oMathPara>
                </a14:m>
                <a:endParaRPr lang="zh-TW" altLang="en-US" dirty="0"/>
              </a:p>
            </p:txBody>
          </p:sp>
        </mc:Choice>
        <mc:Fallback xmlns="">
          <p:sp>
            <p:nvSpPr>
              <p:cNvPr id="3" name="矩形 2"/>
              <p:cNvSpPr>
                <a:spLocks noRot="1" noChangeAspect="1" noMove="1" noResize="1" noEditPoints="1" noAdjustHandles="1" noChangeArrowheads="1" noChangeShapeType="1" noTextEdit="1"/>
              </p:cNvSpPr>
              <p:nvPr/>
            </p:nvSpPr>
            <p:spPr>
              <a:xfrm>
                <a:off x="2444835" y="3726397"/>
                <a:ext cx="4276555" cy="665118"/>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 name="矩形 5"/>
              <p:cNvSpPr/>
              <p:nvPr/>
            </p:nvSpPr>
            <p:spPr>
              <a:xfrm>
                <a:off x="1522772" y="5589240"/>
                <a:ext cx="6120680"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𝑢𝑠𝑒𝑟</m:t>
                          </m:r>
                          <m:r>
                            <m:rPr>
                              <m:lit/>
                            </m:rPr>
                            <a:rPr lang="zh-TW" altLang="en-US" i="0">
                              <a:latin typeface="Cambria Math" panose="02040503050406030204" pitchFamily="18" charset="0"/>
                            </a:rPr>
                            <m:t>_</m:t>
                          </m:r>
                          <m:r>
                            <m:rPr>
                              <m:sty m:val="p"/>
                            </m:rPr>
                            <a:rPr lang="zh-TW" altLang="en-US" i="0">
                              <a:latin typeface="Cambria Math" panose="02040503050406030204" pitchFamily="18" charset="0"/>
                            </a:rPr>
                            <m:t>ma</m:t>
                          </m:r>
                          <m:func>
                            <m:funcPr>
                              <m:ctrlPr>
                                <a:rPr lang="zh-TW" altLang="en-US" i="1">
                                  <a:latin typeface="Cambria Math" panose="02040503050406030204" pitchFamily="18" charset="0"/>
                                </a:rPr>
                              </m:ctrlPr>
                            </m:funcPr>
                            <m:fName>
                              <m:r>
                                <m:rPr>
                                  <m:sty m:val="p"/>
                                </m:rPr>
                                <a:rPr lang="zh-TW" altLang="en-US" i="0">
                                  <a:latin typeface="Cambria Math" panose="02040503050406030204" pitchFamily="18" charset="0"/>
                                </a:rPr>
                                <m:t>x</m:t>
                              </m:r>
                            </m:fName>
                            <m:e>
                              <m:r>
                                <m:rPr>
                                  <m:lit/>
                                </m:rPr>
                                <a:rPr lang="zh-TW" altLang="en-US" i="0">
                                  <a:latin typeface="Cambria Math" panose="02040503050406030204" pitchFamily="18" charset="0"/>
                                </a:rPr>
                                <m:t>_</m:t>
                              </m:r>
                            </m:e>
                          </m:func>
                          <m:r>
                            <a:rPr lang="zh-TW" altLang="en-US" i="1">
                              <a:latin typeface="Cambria Math" panose="02040503050406030204" pitchFamily="18" charset="0"/>
                            </a:rPr>
                            <m:t>h𝑎𝑠h𝑡𝑎𝑔</m:t>
                          </m:r>
                        </m:e>
                        <m:sub>
                          <m:r>
                            <a:rPr lang="zh-TW" altLang="en-US" i="1">
                              <a:latin typeface="Cambria Math" panose="02040503050406030204" pitchFamily="18" charset="0"/>
                            </a:rPr>
                            <m:t>𝑖</m:t>
                          </m:r>
                        </m:sub>
                      </m:sSub>
                      <m:r>
                        <a:rPr lang="zh-TW" altLang="en-US" i="0">
                          <a:latin typeface="Cambria Math" panose="02040503050406030204" pitchFamily="18" charset="0"/>
                        </a:rPr>
                        <m:t>=</m:t>
                      </m:r>
                      <m:r>
                        <a:rPr lang="zh-TW" altLang="en-US" i="1">
                          <a:latin typeface="Cambria Math" panose="02040503050406030204" pitchFamily="18" charset="0"/>
                        </a:rPr>
                        <m:t>𝑀𝑎𝑥</m:t>
                      </m:r>
                      <m:d>
                        <m:dPr>
                          <m:ctrlPr>
                            <a:rPr lang="zh-TW" altLang="en-US" i="1">
                              <a:latin typeface="Cambria Math" panose="02040503050406030204" pitchFamily="18" charset="0"/>
                            </a:rPr>
                          </m:ctrlPr>
                        </m:dPr>
                        <m:e>
                          <m:r>
                            <a:rPr lang="zh-TW" altLang="en-US" i="0">
                              <a:latin typeface="Cambria Math" panose="02040503050406030204" pitchFamily="18" charset="0"/>
                            </a:rPr>
                            <m:t>#</m:t>
                          </m:r>
                          <m:r>
                            <a:rPr lang="zh-TW" altLang="en-US" i="1">
                              <a:latin typeface="Cambria Math" panose="02040503050406030204" pitchFamily="18" charset="0"/>
                            </a:rPr>
                            <m:t>h𝑎𝑠h𝑡𝑎𝑔</m:t>
                          </m:r>
                          <m:r>
                            <a:rPr lang="zh-TW" altLang="en-US" i="0">
                              <a:latin typeface="Cambria Math" panose="02040503050406030204" pitchFamily="18" charset="0"/>
                            </a:rPr>
                            <m:t> </m:t>
                          </m:r>
                          <m:r>
                            <a:rPr lang="zh-TW" altLang="en-US" i="1">
                              <a:latin typeface="Cambria Math" panose="02040503050406030204" pitchFamily="18" charset="0"/>
                            </a:rPr>
                            <m:t>𝑖𝑛</m:t>
                          </m:r>
                          <m:r>
                            <a:rPr lang="zh-TW" altLang="en-US" i="0">
                              <a:latin typeface="Cambria Math" panose="02040503050406030204" pitchFamily="18" charset="0"/>
                            </a:rPr>
                            <m:t> </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𝑝𝑜𝑠𝑡</m:t>
                              </m:r>
                            </m:e>
                            <m:sub>
                              <m:r>
                                <a:rPr lang="zh-TW" altLang="en-US" i="1">
                                  <a:latin typeface="Cambria Math" panose="02040503050406030204" pitchFamily="18" charset="0"/>
                                </a:rPr>
                                <m:t>𝑖</m:t>
                              </m:r>
                            </m:sub>
                          </m:sSub>
                        </m:e>
                      </m:d>
                    </m:oMath>
                  </m:oMathPara>
                </a14:m>
                <a:endParaRPr lang="zh-TW" altLang="en-US" dirty="0"/>
              </a:p>
            </p:txBody>
          </p:sp>
        </mc:Choice>
        <mc:Fallback xmlns="">
          <p:sp>
            <p:nvSpPr>
              <p:cNvPr id="6" name="矩形 5"/>
              <p:cNvSpPr>
                <a:spLocks noRot="1" noChangeAspect="1" noMove="1" noResize="1" noEditPoints="1" noAdjustHandles="1" noChangeArrowheads="1" noChangeShapeType="1" noTextEdit="1"/>
              </p:cNvSpPr>
              <p:nvPr/>
            </p:nvSpPr>
            <p:spPr>
              <a:xfrm>
                <a:off x="1522772" y="5589240"/>
                <a:ext cx="6120680" cy="369332"/>
              </a:xfrm>
              <a:prstGeom prst="rect">
                <a:avLst/>
              </a:prstGeom>
              <a:blipFill>
                <a:blip r:embed="rId5"/>
                <a:stretch>
                  <a:fillRect b="-15000"/>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144833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內容版面配置區 2"/>
          <p:cNvSpPr>
            <a:spLocks noGrp="1"/>
          </p:cNvSpPr>
          <p:nvPr>
            <p:ph idx="1"/>
          </p:nvPr>
        </p:nvSpPr>
        <p:spPr>
          <a:xfrm>
            <a:off x="-108520" y="1097592"/>
            <a:ext cx="8856984" cy="2042739"/>
          </a:xfrm>
        </p:spPr>
        <p:txBody>
          <a:bodyPr/>
          <a:lstStyle/>
          <a:p>
            <a:pPr marL="342900" lvl="1" indent="-342900" eaLnBrk="1" hangingPunct="1">
              <a:spcAft>
                <a:spcPts val="600"/>
              </a:spcAft>
              <a:buClr>
                <a:schemeClr val="tx1">
                  <a:lumMod val="95000"/>
                  <a:lumOff val="5000"/>
                </a:schemeClr>
              </a:buClr>
              <a:buChar char="•"/>
            </a:pPr>
            <a:r>
              <a:rPr lang="en-US" altLang="zh-TW" sz="2400" dirty="0">
                <a:cs typeface="+mn-cs"/>
              </a:rPr>
              <a:t>The increase of threat on </a:t>
            </a:r>
            <a:r>
              <a:rPr lang="en-US" altLang="zh-TW" sz="2400" dirty="0">
                <a:solidFill>
                  <a:srgbClr val="0000FF"/>
                </a:solidFill>
                <a:cs typeface="+mn-cs"/>
              </a:rPr>
              <a:t>social network platform </a:t>
            </a:r>
          </a:p>
          <a:p>
            <a:pPr lvl="1" eaLnBrk="1" hangingPunct="1">
              <a:lnSpc>
                <a:spcPct val="150000"/>
              </a:lnSpc>
              <a:spcAft>
                <a:spcPts val="600"/>
              </a:spcAft>
              <a:buClr>
                <a:prstClr val="black">
                  <a:lumMod val="95000"/>
                  <a:lumOff val="5000"/>
                </a:prstClr>
              </a:buClr>
            </a:pPr>
            <a:r>
              <a:rPr lang="en-US" altLang="zh-TW" sz="1800" dirty="0"/>
              <a:t>Around 250,000 finance and banking scams happened on Twitter and Facebook. 437,165 fraudulent campaigns in 2017 (</a:t>
            </a:r>
            <a:r>
              <a:rPr lang="en-US" altLang="zh-TW" sz="1800" dirty="0" err="1"/>
              <a:t>ZeroFOX</a:t>
            </a:r>
            <a:r>
              <a:rPr lang="en-US" altLang="zh-TW" sz="1800" dirty="0"/>
              <a:t>, 2017)</a:t>
            </a:r>
          </a:p>
          <a:p>
            <a:pPr marL="342900" lvl="1" indent="-342900" eaLnBrk="1" hangingPunct="1">
              <a:spcAft>
                <a:spcPts val="600"/>
              </a:spcAft>
              <a:buClr>
                <a:prstClr val="black">
                  <a:lumMod val="95000"/>
                  <a:lumOff val="5000"/>
                </a:prstClr>
              </a:buClr>
              <a:buFontTx/>
              <a:buChar char="•"/>
            </a:pPr>
            <a:r>
              <a:rPr lang="en-US" altLang="zh-TW" sz="2400" dirty="0">
                <a:solidFill>
                  <a:prstClr val="black"/>
                </a:solidFill>
                <a:cs typeface="+mn-cs"/>
              </a:rPr>
              <a:t>The retained number of fake accounts</a:t>
            </a:r>
          </a:p>
          <a:p>
            <a:pPr lvl="1" eaLnBrk="1" hangingPunct="1">
              <a:lnSpc>
                <a:spcPct val="150000"/>
              </a:lnSpc>
              <a:spcAft>
                <a:spcPts val="600"/>
              </a:spcAft>
              <a:buClr>
                <a:prstClr val="black">
                  <a:lumMod val="95000"/>
                  <a:lumOff val="5000"/>
                </a:prstClr>
              </a:buClr>
            </a:pPr>
            <a:r>
              <a:rPr lang="en-US" altLang="zh-TW" sz="1800" dirty="0">
                <a:solidFill>
                  <a:srgbClr val="0000FF"/>
                </a:solidFill>
              </a:rPr>
              <a:t> 5% </a:t>
            </a:r>
            <a:r>
              <a:rPr lang="en-US" altLang="zh-TW" sz="1800" dirty="0"/>
              <a:t>of </a:t>
            </a:r>
            <a:r>
              <a:rPr lang="en-US" altLang="zh-TW" sz="1800" dirty="0">
                <a:solidFill>
                  <a:srgbClr val="0000FF"/>
                </a:solidFill>
              </a:rPr>
              <a:t>Twitter’s</a:t>
            </a:r>
            <a:r>
              <a:rPr lang="en-US" altLang="zh-TW" sz="1800" dirty="0">
                <a:solidFill>
                  <a:prstClr val="black"/>
                </a:solidFill>
              </a:rPr>
              <a:t> active users are fake or involved in spam, and </a:t>
            </a:r>
            <a:r>
              <a:rPr lang="en-US" altLang="zh-TW" sz="1800" dirty="0">
                <a:solidFill>
                  <a:srgbClr val="0000FF"/>
                </a:solidFill>
              </a:rPr>
              <a:t>15%  </a:t>
            </a:r>
            <a:r>
              <a:rPr lang="en-US" altLang="zh-TW" sz="1800" dirty="0">
                <a:solidFill>
                  <a:prstClr val="black"/>
                </a:solidFill>
              </a:rPr>
              <a:t>accounts as bots. (The Washington Post, 2018) </a:t>
            </a:r>
          </a:p>
          <a:p>
            <a:pPr lvl="0">
              <a:lnSpc>
                <a:spcPct val="150000"/>
              </a:lnSpc>
            </a:pPr>
            <a:r>
              <a:rPr lang="en-US" altLang="zh-TW" dirty="0">
                <a:solidFill>
                  <a:prstClr val="black"/>
                </a:solidFill>
              </a:rPr>
              <a:t>Impact of fake account</a:t>
            </a:r>
          </a:p>
          <a:p>
            <a:pPr lvl="1">
              <a:lnSpc>
                <a:spcPct val="150000"/>
              </a:lnSpc>
              <a:buClr>
                <a:prstClr val="black">
                  <a:lumMod val="95000"/>
                  <a:lumOff val="5000"/>
                </a:prstClr>
              </a:buClr>
            </a:pPr>
            <a:r>
              <a:rPr lang="en-US" altLang="zh-TW" sz="1800" dirty="0">
                <a:solidFill>
                  <a:prstClr val="black"/>
                </a:solidFill>
              </a:rPr>
              <a:t> Social bots emulate human behavior to promote</a:t>
            </a:r>
            <a:r>
              <a:rPr lang="en-US" altLang="zh-TW" sz="1800" dirty="0">
                <a:solidFill>
                  <a:srgbClr val="0000FF"/>
                </a:solidFill>
              </a:rPr>
              <a:t> terrorism</a:t>
            </a:r>
            <a:r>
              <a:rPr lang="en-US" altLang="zh-TW" sz="1800" dirty="0">
                <a:solidFill>
                  <a:prstClr val="black"/>
                </a:solidFill>
              </a:rPr>
              <a:t>, manufacture fake </a:t>
            </a:r>
            <a:r>
              <a:rPr lang="en-US" altLang="zh-TW" sz="1800" dirty="0">
                <a:solidFill>
                  <a:srgbClr val="0000FF"/>
                </a:solidFill>
              </a:rPr>
              <a:t>political</a:t>
            </a:r>
            <a:r>
              <a:rPr lang="en-US" altLang="zh-TW" sz="1800" dirty="0">
                <a:solidFill>
                  <a:prstClr val="black"/>
                </a:solidFill>
              </a:rPr>
              <a:t> support, and manipulate the </a:t>
            </a:r>
            <a:r>
              <a:rPr lang="en-US" altLang="zh-TW" sz="1800" dirty="0">
                <a:solidFill>
                  <a:srgbClr val="0000FF"/>
                </a:solidFill>
              </a:rPr>
              <a:t>stock market</a:t>
            </a:r>
            <a:r>
              <a:rPr lang="en-US" altLang="zh-TW" sz="1800" dirty="0">
                <a:solidFill>
                  <a:prstClr val="black"/>
                </a:solidFill>
              </a:rPr>
              <a:t>. (Ferrara et al. 2016)</a:t>
            </a:r>
          </a:p>
          <a:p>
            <a:pPr marL="457200" lvl="1" indent="0" eaLnBrk="1" hangingPunct="1">
              <a:lnSpc>
                <a:spcPct val="150000"/>
              </a:lnSpc>
              <a:spcAft>
                <a:spcPts val="600"/>
              </a:spcAft>
              <a:buClr>
                <a:prstClr val="black">
                  <a:lumMod val="95000"/>
                  <a:lumOff val="5000"/>
                </a:prstClr>
              </a:buClr>
              <a:buNone/>
            </a:pPr>
            <a:endParaRPr lang="en-US" altLang="zh-TW" sz="1800" dirty="0">
              <a:solidFill>
                <a:prstClr val="black"/>
              </a:solidFill>
            </a:endParaRPr>
          </a:p>
          <a:p>
            <a:pPr marL="342900" lvl="1" indent="-342900" eaLnBrk="1" hangingPunct="1">
              <a:spcAft>
                <a:spcPts val="600"/>
              </a:spcAft>
              <a:buClr>
                <a:prstClr val="black">
                  <a:lumMod val="95000"/>
                  <a:lumOff val="5000"/>
                </a:prstClr>
              </a:buClr>
              <a:buFontTx/>
              <a:buChar char="•"/>
            </a:pPr>
            <a:endParaRPr lang="en-US" altLang="zh-TW" sz="2400" dirty="0">
              <a:solidFill>
                <a:prstClr val="black"/>
              </a:solidFill>
              <a:cs typeface="+mn-cs"/>
            </a:endParaRPr>
          </a:p>
          <a:p>
            <a:pPr lvl="1" eaLnBrk="1" hangingPunct="1">
              <a:lnSpc>
                <a:spcPct val="150000"/>
              </a:lnSpc>
              <a:spcAft>
                <a:spcPts val="600"/>
              </a:spcAft>
              <a:buClr>
                <a:prstClr val="black">
                  <a:lumMod val="95000"/>
                  <a:lumOff val="5000"/>
                </a:prstClr>
              </a:buClr>
            </a:pPr>
            <a:endParaRPr lang="en-US" altLang="zh-TW" sz="1800" dirty="0">
              <a:cs typeface="+mn-cs"/>
            </a:endParaRPr>
          </a:p>
          <a:p>
            <a:pPr marL="742950" lvl="2" indent="-342900" eaLnBrk="1" hangingPunct="1">
              <a:lnSpc>
                <a:spcPct val="150000"/>
              </a:lnSpc>
              <a:spcAft>
                <a:spcPts val="600"/>
              </a:spcAft>
              <a:buClr>
                <a:schemeClr val="tx1">
                  <a:lumMod val="95000"/>
                  <a:lumOff val="5000"/>
                </a:schemeClr>
              </a:buClr>
            </a:pPr>
            <a:endParaRPr lang="en-US" altLang="zh-TW" sz="2800" dirty="0">
              <a:cs typeface="+mn-cs"/>
            </a:endParaRPr>
          </a:p>
          <a:p>
            <a:pPr marL="342900" lvl="1" indent="-342900" eaLnBrk="1" hangingPunct="1">
              <a:lnSpc>
                <a:spcPct val="150000"/>
              </a:lnSpc>
              <a:spcAft>
                <a:spcPts val="600"/>
              </a:spcAft>
              <a:buClr>
                <a:schemeClr val="tx1">
                  <a:lumMod val="95000"/>
                  <a:lumOff val="5000"/>
                </a:schemeClr>
              </a:buClr>
              <a:buChar char="•"/>
            </a:pPr>
            <a:endParaRPr lang="en-US" altLang="zh-TW" sz="1800" dirty="0"/>
          </a:p>
          <a:p>
            <a:pPr lvl="1" eaLnBrk="1" hangingPunct="1">
              <a:lnSpc>
                <a:spcPct val="150000"/>
              </a:lnSpc>
              <a:spcAft>
                <a:spcPts val="600"/>
              </a:spcAft>
              <a:buClr>
                <a:schemeClr val="tx1">
                  <a:lumMod val="95000"/>
                  <a:lumOff val="5000"/>
                </a:schemeClr>
              </a:buClr>
            </a:pPr>
            <a:endParaRPr lang="en-US" altLang="zh-TW" sz="1800" dirty="0"/>
          </a:p>
        </p:txBody>
      </p:sp>
      <p:sp>
        <p:nvSpPr>
          <p:cNvPr id="10242" name="標題 1"/>
          <p:cNvSpPr>
            <a:spLocks noGrp="1"/>
          </p:cNvSpPr>
          <p:nvPr>
            <p:ph type="title"/>
          </p:nvPr>
        </p:nvSpPr>
        <p:spPr/>
        <p:txBody>
          <a:bodyPr/>
          <a:lstStyle/>
          <a:p>
            <a:r>
              <a:rPr lang="en-US" altLang="zh-TW" dirty="0"/>
              <a:t>Background</a:t>
            </a:r>
            <a:endParaRPr lang="zh-TW" altLang="en-US" dirty="0"/>
          </a:p>
        </p:txBody>
      </p:sp>
      <p:sp>
        <p:nvSpPr>
          <p:cNvPr id="1024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38140392-D36C-41A5-B595-8B39E2EB7C0A}" type="slidenum">
              <a:rPr kumimoji="0" lang="en-US" altLang="zh-TW" sz="1400" smtClean="0">
                <a:ea typeface="新細明體" panose="02020500000000000000" pitchFamily="18" charset="-120"/>
              </a:rPr>
              <a:pPr>
                <a:spcBef>
                  <a:spcPct val="0"/>
                </a:spcBef>
                <a:buFontTx/>
                <a:buNone/>
              </a:pPr>
              <a:t>2</a:t>
            </a:fld>
            <a:endParaRPr kumimoji="0" lang="en-US" altLang="zh-TW" sz="1400" dirty="0">
              <a:ea typeface="新細明體" panose="02020500000000000000" pitchFamily="18" charset="-120"/>
            </a:endParaRPr>
          </a:p>
        </p:txBody>
      </p:sp>
    </p:spTree>
    <p:extLst>
      <p:ext uri="{BB962C8B-B14F-4D97-AF65-F5344CB8AC3E}">
        <p14:creationId xmlns:p14="http://schemas.microsoft.com/office/powerpoint/2010/main" val="1267601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5" name="內容版面配置區 2"/>
              <p:cNvSpPr>
                <a:spLocks noGrp="1"/>
              </p:cNvSpPr>
              <p:nvPr>
                <p:ph idx="1"/>
              </p:nvPr>
            </p:nvSpPr>
            <p:spPr>
              <a:xfrm>
                <a:off x="468313" y="1196752"/>
                <a:ext cx="8675687" cy="5400377"/>
              </a:xfrm>
            </p:spPr>
            <p:txBody>
              <a:bodyPr/>
              <a:lstStyle/>
              <a:p>
                <a:pPr>
                  <a:lnSpc>
                    <a:spcPct val="150000"/>
                  </a:lnSpc>
                </a:pPr>
                <a:r>
                  <a:rPr lang="en-US" altLang="zh-TW" dirty="0"/>
                  <a:t>Functional Elements Analysis</a:t>
                </a:r>
              </a:p>
              <a:p>
                <a:pPr marL="457200" lvl="1" indent="0">
                  <a:buNone/>
                </a:pPr>
                <a:r>
                  <a:rPr lang="en-US" altLang="zh-TW" u="sng" dirty="0"/>
                  <a:t>Favorite</a:t>
                </a:r>
              </a:p>
              <a:p>
                <a:pPr lvl="1">
                  <a:lnSpc>
                    <a:spcPct val="150000"/>
                  </a:lnSpc>
                </a:pPr>
                <a:r>
                  <a:rPr lang="en-US" altLang="zh-TW" dirty="0"/>
                  <a:t>Allow user to give a small heart to others</a:t>
                </a:r>
              </a:p>
              <a:p>
                <a:pPr lvl="1">
                  <a:lnSpc>
                    <a:spcPct val="150000"/>
                  </a:lnSpc>
                </a:pPr>
                <a:r>
                  <a:rPr lang="en-US" altLang="zh-TW" dirty="0"/>
                  <a:t>Frequent use for showing appreciation  </a:t>
                </a:r>
              </a:p>
              <a:p>
                <a:pPr marL="457200" lvl="1" indent="0">
                  <a:lnSpc>
                    <a:spcPct val="150000"/>
                  </a:lnSpc>
                  <a:buNone/>
                </a:pPr>
                <a:r>
                  <a:rPr lang="en-US" altLang="zh-TW" b="1" dirty="0"/>
                  <a:t>Average favorite of post (</a:t>
                </a:r>
                <a14:m>
                  <m:oMath xmlns:m="http://schemas.openxmlformats.org/officeDocument/2006/math">
                    <m:sSub>
                      <m:sSubPr>
                        <m:ctrlPr>
                          <a:rPr lang="zh-TW" altLang="zh-TW" b="1" i="1">
                            <a:latin typeface="Cambria Math" panose="02040503050406030204" pitchFamily="18" charset="0"/>
                          </a:rPr>
                        </m:ctrlPr>
                      </m:sSubPr>
                      <m:e>
                        <m:r>
                          <a:rPr lang="en-US" altLang="zh-TW" b="1" i="1" smtClean="0">
                            <a:latin typeface="Cambria Math" panose="02040503050406030204" pitchFamily="18" charset="0"/>
                          </a:rPr>
                          <m:t>𝒇𝒂𝒗𝒐𝒓𝒊𝒕𝒆</m:t>
                        </m:r>
                        <m:r>
                          <a:rPr lang="en-US" altLang="zh-TW" b="1" i="1" smtClean="0">
                            <a:latin typeface="Cambria Math" panose="02040503050406030204" pitchFamily="18" charset="0"/>
                          </a:rPr>
                          <m:t>_</m:t>
                        </m:r>
                        <m:r>
                          <a:rPr lang="en-US" altLang="zh-TW" b="1" i="1" smtClean="0">
                            <a:latin typeface="Cambria Math" panose="02040503050406030204" pitchFamily="18" charset="0"/>
                          </a:rPr>
                          <m:t>𝑨𝑽𝑮</m:t>
                        </m:r>
                      </m:e>
                      <m:sub>
                        <m:r>
                          <a:rPr lang="en-US" altLang="zh-TW" b="1" i="1">
                            <a:latin typeface="Cambria Math" panose="02040503050406030204" pitchFamily="18" charset="0"/>
                          </a:rPr>
                          <m:t>𝒊</m:t>
                        </m:r>
                      </m:sub>
                    </m:sSub>
                  </m:oMath>
                </a14:m>
                <a:r>
                  <a:rPr lang="en-US" altLang="zh-TW" dirty="0"/>
                  <a:t>): This feature represents the average favorite count a user get from his/her posts.</a:t>
                </a:r>
              </a:p>
            </p:txBody>
          </p:sp>
        </mc:Choice>
        <mc:Fallback xmlns="">
          <p:sp>
            <p:nvSpPr>
              <p:cNvPr id="15" name="內容版面配置區 2"/>
              <p:cNvSpPr>
                <a:spLocks noGrp="1" noRot="1" noChangeAspect="1" noMove="1" noResize="1" noEditPoints="1" noAdjustHandles="1" noChangeArrowheads="1" noChangeShapeType="1" noTextEdit="1"/>
              </p:cNvSpPr>
              <p:nvPr>
                <p:ph idx="1"/>
              </p:nvPr>
            </p:nvSpPr>
            <p:spPr>
              <a:xfrm>
                <a:off x="468313" y="1196752"/>
                <a:ext cx="8675687" cy="5400377"/>
              </a:xfrm>
              <a:blipFill>
                <a:blip r:embed="rId3"/>
                <a:stretch>
                  <a:fillRect l="-984"/>
                </a:stretch>
              </a:blipFill>
            </p:spPr>
            <p:txBody>
              <a:bodyPr/>
              <a:lstStyle/>
              <a:p>
                <a:r>
                  <a:rPr lang="zh-TW" altLang="en-US">
                    <a:noFill/>
                  </a:rPr>
                  <a:t> </a:t>
                </a:r>
              </a:p>
            </p:txBody>
          </p:sp>
        </mc:Fallback>
      </mc:AlternateContent>
      <p:sp>
        <p:nvSpPr>
          <p:cNvPr id="2" name="標題 1"/>
          <p:cNvSpPr>
            <a:spLocks noGrp="1"/>
          </p:cNvSpPr>
          <p:nvPr>
            <p:ph type="title"/>
          </p:nvPr>
        </p:nvSpPr>
        <p:spPr/>
        <p:txBody>
          <a:bodyPr/>
          <a:lstStyle/>
          <a:p>
            <a:pPr lvl="1"/>
            <a:r>
              <a:rPr lang="en-US" altLang="zh-TW" b="1" dirty="0">
                <a:solidFill>
                  <a:srgbClr val="2907A5"/>
                </a:solidFill>
                <a:latin typeface="+mj-lt"/>
                <a:ea typeface="+mj-ea"/>
                <a:cs typeface="+mj-cs"/>
              </a:rPr>
              <a:t>User Post Analysis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20</a:t>
            </a:fld>
            <a:endParaRPr lang="en-US" altLang="zh-TW"/>
          </a:p>
        </p:txBody>
      </p:sp>
      <mc:AlternateContent xmlns:mc="http://schemas.openxmlformats.org/markup-compatibility/2006" xmlns:a14="http://schemas.microsoft.com/office/drawing/2010/main">
        <mc:Choice Requires="a14">
          <p:sp>
            <p:nvSpPr>
              <p:cNvPr id="5" name="矩形 4"/>
              <p:cNvSpPr/>
              <p:nvPr/>
            </p:nvSpPr>
            <p:spPr>
              <a:xfrm>
                <a:off x="2815162" y="4509120"/>
                <a:ext cx="3981988" cy="7763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𝑓𝑎𝑣𝑜𝑟𝑖𝑡𝑒</m:t>
                          </m:r>
                          <m:r>
                            <m:rPr>
                              <m:lit/>
                            </m:rPr>
                            <a:rPr lang="zh-TW" altLang="en-US" i="0">
                              <a:latin typeface="Cambria Math" panose="02040503050406030204" pitchFamily="18" charset="0"/>
                            </a:rPr>
                            <m:t>_</m:t>
                          </m:r>
                          <m:r>
                            <a:rPr lang="zh-TW" altLang="en-US" i="1">
                              <a:latin typeface="Cambria Math" panose="02040503050406030204" pitchFamily="18" charset="0"/>
                            </a:rPr>
                            <m:t>𝐴𝑉𝐺</m:t>
                          </m:r>
                        </m:e>
                        <m:sub>
                          <m:r>
                            <a:rPr lang="zh-TW" altLang="en-US" i="1">
                              <a:latin typeface="Cambria Math" panose="02040503050406030204" pitchFamily="18" charset="0"/>
                            </a:rPr>
                            <m:t>𝑖</m:t>
                          </m:r>
                        </m:sub>
                      </m:sSub>
                      <m:r>
                        <a:rPr lang="zh-TW" altLang="en-US" i="0">
                          <a:latin typeface="Cambria Math" panose="02040503050406030204" pitchFamily="18" charset="0"/>
                        </a:rPr>
                        <m:t>=</m:t>
                      </m:r>
                      <m:f>
                        <m:fPr>
                          <m:ctrlPr>
                            <a:rPr lang="zh-TW" altLang="en-US" i="1">
                              <a:latin typeface="Cambria Math" panose="02040503050406030204" pitchFamily="18" charset="0"/>
                            </a:rPr>
                          </m:ctrlPr>
                        </m:fPr>
                        <m:num>
                          <m:nary>
                            <m:naryPr>
                              <m:chr m:val="∑"/>
                              <m:limLoc m:val="undOvr"/>
                              <m:ctrlPr>
                                <a:rPr lang="zh-TW" altLang="en-US" i="1">
                                  <a:latin typeface="Cambria Math" panose="02040503050406030204" pitchFamily="18" charset="0"/>
                                </a:rPr>
                              </m:ctrlPr>
                            </m:naryPr>
                            <m:sub>
                              <m:r>
                                <a:rPr lang="zh-TW" altLang="en-US" i="1">
                                  <a:latin typeface="Cambria Math" panose="02040503050406030204" pitchFamily="18" charset="0"/>
                                </a:rPr>
                                <m:t>𝑗</m:t>
                              </m:r>
                            </m:sub>
                            <m:sup>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𝑝𝑜𝑠𝑡</m:t>
                                  </m:r>
                                </m:e>
                                <m:sub>
                                  <m:r>
                                    <a:rPr lang="zh-TW" altLang="en-US" i="1">
                                      <a:latin typeface="Cambria Math" panose="02040503050406030204" pitchFamily="18" charset="0"/>
                                    </a:rPr>
                                    <m:t>𝑖</m:t>
                                  </m:r>
                                </m:sub>
                              </m:sSub>
                            </m:sup>
                            <m:e>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𝑓𝑎𝑣𝑜𝑟𝑖𝑡𝑒</m:t>
                                  </m:r>
                                </m:e>
                                <m:sub>
                                  <m:r>
                                    <a:rPr lang="zh-TW" altLang="en-US" i="1">
                                      <a:latin typeface="Cambria Math" panose="02040503050406030204" pitchFamily="18" charset="0"/>
                                    </a:rPr>
                                    <m:t>𝑖</m:t>
                                  </m:r>
                                  <m:r>
                                    <a:rPr lang="zh-TW" altLang="en-US" i="0">
                                      <a:latin typeface="Cambria Math" panose="02040503050406030204" pitchFamily="18" charset="0"/>
                                    </a:rPr>
                                    <m:t>, </m:t>
                                  </m:r>
                                  <m:r>
                                    <a:rPr lang="zh-TW" altLang="en-US" i="1">
                                      <a:latin typeface="Cambria Math" panose="02040503050406030204" pitchFamily="18" charset="0"/>
                                    </a:rPr>
                                    <m:t>𝑗</m:t>
                                  </m:r>
                                </m:sub>
                              </m:sSub>
                            </m:e>
                          </m:nary>
                        </m:num>
                        <m:den>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𝑝𝑜𝑠𝑡</m:t>
                              </m:r>
                            </m:e>
                            <m:sub>
                              <m:r>
                                <a:rPr lang="zh-TW" altLang="en-US" i="1">
                                  <a:latin typeface="Cambria Math" panose="02040503050406030204" pitchFamily="18" charset="0"/>
                                </a:rPr>
                                <m:t>𝑖</m:t>
                              </m:r>
                            </m:sub>
                          </m:sSub>
                        </m:den>
                      </m:f>
                    </m:oMath>
                  </m:oMathPara>
                </a14:m>
                <a:endParaRPr lang="zh-TW" altLang="en-US" dirty="0"/>
              </a:p>
            </p:txBody>
          </p:sp>
        </mc:Choice>
        <mc:Fallback xmlns="">
          <p:sp>
            <p:nvSpPr>
              <p:cNvPr id="5" name="矩形 4"/>
              <p:cNvSpPr>
                <a:spLocks noRot="1" noChangeAspect="1" noMove="1" noResize="1" noEditPoints="1" noAdjustHandles="1" noChangeArrowheads="1" noChangeShapeType="1" noTextEdit="1"/>
              </p:cNvSpPr>
              <p:nvPr/>
            </p:nvSpPr>
            <p:spPr>
              <a:xfrm>
                <a:off x="2815162" y="4509120"/>
                <a:ext cx="3981988" cy="776303"/>
              </a:xfrm>
              <a:prstGeom prst="rect">
                <a:avLst/>
              </a:prstGeom>
              <a:blipFill>
                <a:blip r:embed="rId4"/>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42808613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5" name="內容版面配置區 2"/>
              <p:cNvSpPr>
                <a:spLocks noGrp="1"/>
              </p:cNvSpPr>
              <p:nvPr>
                <p:ph idx="1"/>
              </p:nvPr>
            </p:nvSpPr>
            <p:spPr>
              <a:xfrm>
                <a:off x="468313" y="1196752"/>
                <a:ext cx="8675687" cy="5400377"/>
              </a:xfrm>
            </p:spPr>
            <p:txBody>
              <a:bodyPr/>
              <a:lstStyle/>
              <a:p>
                <a:pPr>
                  <a:lnSpc>
                    <a:spcPct val="150000"/>
                  </a:lnSpc>
                </a:pPr>
                <a:r>
                  <a:rPr lang="en-US" altLang="zh-TW" dirty="0"/>
                  <a:t>Functional Elements Analysis</a:t>
                </a:r>
              </a:p>
              <a:p>
                <a:pPr marL="457200" lvl="1" indent="0">
                  <a:buNone/>
                </a:pPr>
                <a:r>
                  <a:rPr lang="en-US" altLang="zh-TW" u="sng" dirty="0"/>
                  <a:t>Reply</a:t>
                </a:r>
              </a:p>
              <a:p>
                <a:pPr lvl="1">
                  <a:lnSpc>
                    <a:spcPct val="150000"/>
                  </a:lnSpc>
                </a:pPr>
                <a:r>
                  <a:rPr lang="en-US" altLang="zh-TW" dirty="0"/>
                  <a:t>Allow user to response other’s post</a:t>
                </a:r>
              </a:p>
              <a:p>
                <a:pPr lvl="1">
                  <a:lnSpc>
                    <a:spcPct val="150000"/>
                  </a:lnSpc>
                </a:pPr>
                <a:r>
                  <a:rPr lang="en-US" altLang="zh-TW" dirty="0"/>
                  <a:t>Frequent use for interacting with others </a:t>
                </a:r>
              </a:p>
              <a:p>
                <a:pPr marL="457200" lvl="1" indent="0">
                  <a:lnSpc>
                    <a:spcPct val="150000"/>
                  </a:lnSpc>
                  <a:buNone/>
                </a:pPr>
                <a:r>
                  <a:rPr lang="en-US" altLang="zh-TW" b="1" dirty="0"/>
                  <a:t>Average reply of post (</a:t>
                </a:r>
                <a14:m>
                  <m:oMath xmlns:m="http://schemas.openxmlformats.org/officeDocument/2006/math">
                    <m:sSub>
                      <m:sSubPr>
                        <m:ctrlPr>
                          <a:rPr lang="zh-TW" altLang="zh-TW" b="1" i="1">
                            <a:latin typeface="Cambria Math" panose="02040503050406030204" pitchFamily="18" charset="0"/>
                          </a:rPr>
                        </m:ctrlPr>
                      </m:sSubPr>
                      <m:e>
                        <m:r>
                          <a:rPr lang="en-US" altLang="zh-TW" b="1" i="1" smtClean="0">
                            <a:latin typeface="Cambria Math" panose="02040503050406030204" pitchFamily="18" charset="0"/>
                          </a:rPr>
                          <m:t>𝒓𝒆𝒑𝒍𝒚</m:t>
                        </m:r>
                        <m:r>
                          <a:rPr lang="en-US" altLang="zh-TW" b="1" i="1" smtClean="0">
                            <a:latin typeface="Cambria Math" panose="02040503050406030204" pitchFamily="18" charset="0"/>
                          </a:rPr>
                          <m:t>_</m:t>
                        </m:r>
                        <m:r>
                          <a:rPr lang="en-US" altLang="zh-TW" b="1" i="1" smtClean="0">
                            <a:latin typeface="Cambria Math" panose="02040503050406030204" pitchFamily="18" charset="0"/>
                          </a:rPr>
                          <m:t>𝑨𝑽𝑮</m:t>
                        </m:r>
                      </m:e>
                      <m:sub>
                        <m:r>
                          <a:rPr lang="en-US" altLang="zh-TW" b="1" i="1">
                            <a:latin typeface="Cambria Math" panose="02040503050406030204" pitchFamily="18" charset="0"/>
                          </a:rPr>
                          <m:t>𝒊</m:t>
                        </m:r>
                      </m:sub>
                    </m:sSub>
                  </m:oMath>
                </a14:m>
                <a:r>
                  <a:rPr lang="en-US" altLang="zh-TW" dirty="0"/>
                  <a:t>): This feature represents the average reply count a user get from his/her posts.</a:t>
                </a:r>
              </a:p>
            </p:txBody>
          </p:sp>
        </mc:Choice>
        <mc:Fallback xmlns="">
          <p:sp>
            <p:nvSpPr>
              <p:cNvPr id="15" name="內容版面配置區 2"/>
              <p:cNvSpPr>
                <a:spLocks noGrp="1" noRot="1" noChangeAspect="1" noMove="1" noResize="1" noEditPoints="1" noAdjustHandles="1" noChangeArrowheads="1" noChangeShapeType="1" noTextEdit="1"/>
              </p:cNvSpPr>
              <p:nvPr>
                <p:ph idx="1"/>
              </p:nvPr>
            </p:nvSpPr>
            <p:spPr>
              <a:xfrm>
                <a:off x="468313" y="1196752"/>
                <a:ext cx="8675687" cy="5400377"/>
              </a:xfrm>
              <a:blipFill>
                <a:blip r:embed="rId3"/>
                <a:stretch>
                  <a:fillRect l="-984"/>
                </a:stretch>
              </a:blipFill>
            </p:spPr>
            <p:txBody>
              <a:bodyPr/>
              <a:lstStyle/>
              <a:p>
                <a:r>
                  <a:rPr lang="zh-TW" altLang="en-US">
                    <a:noFill/>
                  </a:rPr>
                  <a:t> </a:t>
                </a:r>
              </a:p>
            </p:txBody>
          </p:sp>
        </mc:Fallback>
      </mc:AlternateContent>
      <p:sp>
        <p:nvSpPr>
          <p:cNvPr id="2" name="標題 1"/>
          <p:cNvSpPr>
            <a:spLocks noGrp="1"/>
          </p:cNvSpPr>
          <p:nvPr>
            <p:ph type="title"/>
          </p:nvPr>
        </p:nvSpPr>
        <p:spPr/>
        <p:txBody>
          <a:bodyPr/>
          <a:lstStyle/>
          <a:p>
            <a:pPr lvl="1"/>
            <a:r>
              <a:rPr lang="en-US" altLang="zh-TW" b="1" dirty="0">
                <a:solidFill>
                  <a:srgbClr val="2907A5"/>
                </a:solidFill>
                <a:latin typeface="+mj-lt"/>
                <a:ea typeface="+mj-ea"/>
                <a:cs typeface="+mj-cs"/>
              </a:rPr>
              <a:t>User Post Analysis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21</a:t>
            </a:fld>
            <a:endParaRPr lang="en-US" altLang="zh-TW"/>
          </a:p>
        </p:txBody>
      </p:sp>
      <mc:AlternateContent xmlns:mc="http://schemas.openxmlformats.org/markup-compatibility/2006" xmlns:a14="http://schemas.microsoft.com/office/drawing/2010/main">
        <mc:Choice Requires="a14">
          <p:sp>
            <p:nvSpPr>
              <p:cNvPr id="5" name="矩形 4"/>
              <p:cNvSpPr/>
              <p:nvPr/>
            </p:nvSpPr>
            <p:spPr>
              <a:xfrm>
                <a:off x="2931026" y="4653136"/>
                <a:ext cx="3304174" cy="7763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𝑟𝑒𝑝𝑙𝑦</m:t>
                          </m:r>
                          <m:r>
                            <m:rPr>
                              <m:lit/>
                            </m:rPr>
                            <a:rPr lang="zh-TW" altLang="en-US" i="0">
                              <a:latin typeface="Cambria Math" panose="02040503050406030204" pitchFamily="18" charset="0"/>
                            </a:rPr>
                            <m:t>_</m:t>
                          </m:r>
                          <m:r>
                            <a:rPr lang="zh-TW" altLang="en-US" i="1">
                              <a:latin typeface="Cambria Math" panose="02040503050406030204" pitchFamily="18" charset="0"/>
                            </a:rPr>
                            <m:t>𝐴𝑉𝐺</m:t>
                          </m:r>
                        </m:e>
                        <m:sub>
                          <m:r>
                            <a:rPr lang="zh-TW" altLang="en-US" i="1">
                              <a:latin typeface="Cambria Math" panose="02040503050406030204" pitchFamily="18" charset="0"/>
                            </a:rPr>
                            <m:t>𝑖</m:t>
                          </m:r>
                        </m:sub>
                      </m:sSub>
                      <m:r>
                        <a:rPr lang="zh-TW" altLang="en-US" i="0">
                          <a:latin typeface="Cambria Math" panose="02040503050406030204" pitchFamily="18" charset="0"/>
                        </a:rPr>
                        <m:t>=</m:t>
                      </m:r>
                      <m:f>
                        <m:fPr>
                          <m:ctrlPr>
                            <a:rPr lang="zh-TW" altLang="en-US" i="1">
                              <a:latin typeface="Cambria Math" panose="02040503050406030204" pitchFamily="18" charset="0"/>
                            </a:rPr>
                          </m:ctrlPr>
                        </m:fPr>
                        <m:num>
                          <m:nary>
                            <m:naryPr>
                              <m:chr m:val="∑"/>
                              <m:limLoc m:val="undOvr"/>
                              <m:ctrlPr>
                                <a:rPr lang="zh-TW" altLang="en-US" i="1">
                                  <a:latin typeface="Cambria Math" panose="02040503050406030204" pitchFamily="18" charset="0"/>
                                </a:rPr>
                              </m:ctrlPr>
                            </m:naryPr>
                            <m:sub>
                              <m:r>
                                <a:rPr lang="zh-TW" altLang="en-US" i="1">
                                  <a:latin typeface="Cambria Math" panose="02040503050406030204" pitchFamily="18" charset="0"/>
                                </a:rPr>
                                <m:t>𝑗</m:t>
                              </m:r>
                            </m:sub>
                            <m:sup>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𝑝𝑜𝑠𝑡</m:t>
                                  </m:r>
                                </m:e>
                                <m:sub>
                                  <m:r>
                                    <a:rPr lang="zh-TW" altLang="en-US" i="1">
                                      <a:latin typeface="Cambria Math" panose="02040503050406030204" pitchFamily="18" charset="0"/>
                                    </a:rPr>
                                    <m:t>𝑖</m:t>
                                  </m:r>
                                </m:sub>
                              </m:sSub>
                            </m:sup>
                            <m:e>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𝑟𝑒𝑝𝑙𝑦</m:t>
                                  </m:r>
                                </m:e>
                                <m:sub>
                                  <m:r>
                                    <a:rPr lang="zh-TW" altLang="en-US" i="1">
                                      <a:latin typeface="Cambria Math" panose="02040503050406030204" pitchFamily="18" charset="0"/>
                                    </a:rPr>
                                    <m:t>𝑖</m:t>
                                  </m:r>
                                  <m:r>
                                    <a:rPr lang="zh-TW" altLang="en-US" i="0">
                                      <a:latin typeface="Cambria Math" panose="02040503050406030204" pitchFamily="18" charset="0"/>
                                    </a:rPr>
                                    <m:t>, </m:t>
                                  </m:r>
                                  <m:r>
                                    <a:rPr lang="zh-TW" altLang="en-US" i="1">
                                      <a:latin typeface="Cambria Math" panose="02040503050406030204" pitchFamily="18" charset="0"/>
                                    </a:rPr>
                                    <m:t>𝑗</m:t>
                                  </m:r>
                                </m:sub>
                              </m:sSub>
                            </m:e>
                          </m:nary>
                        </m:num>
                        <m:den>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𝑝𝑜𝑠𝑡</m:t>
                              </m:r>
                            </m:e>
                            <m:sub>
                              <m:r>
                                <a:rPr lang="zh-TW" altLang="en-US" i="1">
                                  <a:latin typeface="Cambria Math" panose="02040503050406030204" pitchFamily="18" charset="0"/>
                                </a:rPr>
                                <m:t>𝑖</m:t>
                              </m:r>
                            </m:sub>
                          </m:sSub>
                        </m:den>
                      </m:f>
                    </m:oMath>
                  </m:oMathPara>
                </a14:m>
                <a:endParaRPr lang="zh-TW" altLang="en-US" dirty="0"/>
              </a:p>
            </p:txBody>
          </p:sp>
        </mc:Choice>
        <mc:Fallback xmlns="">
          <p:sp>
            <p:nvSpPr>
              <p:cNvPr id="5" name="矩形 4"/>
              <p:cNvSpPr>
                <a:spLocks noRot="1" noChangeAspect="1" noMove="1" noResize="1" noEditPoints="1" noAdjustHandles="1" noChangeArrowheads="1" noChangeShapeType="1" noTextEdit="1"/>
              </p:cNvSpPr>
              <p:nvPr/>
            </p:nvSpPr>
            <p:spPr>
              <a:xfrm>
                <a:off x="2931026" y="4653136"/>
                <a:ext cx="3304174" cy="776303"/>
              </a:xfrm>
              <a:prstGeom prst="rect">
                <a:avLst/>
              </a:prstGeom>
              <a:blipFill>
                <a:blip r:embed="rId4"/>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6628891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949" y="1340768"/>
            <a:ext cx="7639482" cy="4641401"/>
          </a:xfrm>
          <a:prstGeom prst="rect">
            <a:avLst/>
          </a:prstGeom>
        </p:spPr>
      </p:pic>
      <p:sp>
        <p:nvSpPr>
          <p:cNvPr id="2" name="標題 1"/>
          <p:cNvSpPr>
            <a:spLocks noGrp="1"/>
          </p:cNvSpPr>
          <p:nvPr>
            <p:ph type="title"/>
          </p:nvPr>
        </p:nvSpPr>
        <p:spPr/>
        <p:txBody>
          <a:bodyPr/>
          <a:lstStyle/>
          <a:p>
            <a:r>
              <a:rPr lang="en-US" altLang="zh-TW" dirty="0"/>
              <a:t>System Framework</a:t>
            </a:r>
            <a:endParaRPr lang="zh-TW" altLang="en-US" dirty="0"/>
          </a:p>
        </p:txBody>
      </p:sp>
      <p:sp>
        <p:nvSpPr>
          <p:cNvPr id="15" name="圓角矩形 14"/>
          <p:cNvSpPr/>
          <p:nvPr/>
        </p:nvSpPr>
        <p:spPr>
          <a:xfrm>
            <a:off x="3707904" y="3933056"/>
            <a:ext cx="4680520" cy="1008112"/>
          </a:xfrm>
          <a:prstGeom prst="roundRect">
            <a:avLst>
              <a:gd name="adj" fmla="val 6965"/>
            </a:avLst>
          </a:prstGeom>
          <a:solidFill>
            <a:srgbClr val="FFFFFF">
              <a:alpha val="25098"/>
            </a:srgbClr>
          </a:solidFill>
          <a:ln w="28575">
            <a:solidFill>
              <a:srgbClr val="F16B6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8623155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Social Influence Analysis Module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23</a:t>
            </a:fld>
            <a:endParaRPr lang="en-US" altLang="zh-TW"/>
          </a:p>
        </p:txBody>
      </p:sp>
      <p:sp>
        <p:nvSpPr>
          <p:cNvPr id="5" name="內容版面配置區 2"/>
          <p:cNvSpPr txBox="1">
            <a:spLocks/>
          </p:cNvSpPr>
          <p:nvPr/>
        </p:nvSpPr>
        <p:spPr bwMode="auto">
          <a:xfrm>
            <a:off x="539552" y="1124744"/>
            <a:ext cx="8229600" cy="179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a:t>Social Relationship Score</a:t>
            </a:r>
          </a:p>
          <a:p>
            <a:pPr lvl="1"/>
            <a:r>
              <a:rPr lang="en-US" altLang="zh-TW" dirty="0"/>
              <a:t>A user who highly take part in social activities will have a higher social influence which mean the user can have a greater social impact to the online social media.</a:t>
            </a:r>
            <a:endParaRPr lang="en-US" altLang="zh-TW" kern="0" dirty="0"/>
          </a:p>
        </p:txBody>
      </p:sp>
      <mc:AlternateContent xmlns:mc="http://schemas.openxmlformats.org/markup-compatibility/2006" xmlns:a14="http://schemas.microsoft.com/office/drawing/2010/main">
        <mc:Choice Requires="a14">
          <p:sp>
            <p:nvSpPr>
              <p:cNvPr id="6" name="矩形 5"/>
              <p:cNvSpPr/>
              <p:nvPr/>
            </p:nvSpPr>
            <p:spPr>
              <a:xfrm>
                <a:off x="1154113" y="2492896"/>
                <a:ext cx="6858000" cy="6790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𝑈𝐹𝑟𝑖𝐶</m:t>
                          </m:r>
                        </m:e>
                        <m:sub>
                          <m:r>
                            <a:rPr lang="zh-TW" altLang="en-US" i="1">
                              <a:latin typeface="Cambria Math" panose="02040503050406030204" pitchFamily="18" charset="0"/>
                            </a:rPr>
                            <m:t>𝑖</m:t>
                          </m:r>
                        </m:sub>
                      </m:sSub>
                      <m:r>
                        <a:rPr lang="zh-TW" altLang="en-US" i="0">
                          <a:latin typeface="Cambria Math" panose="02040503050406030204" pitchFamily="18" charset="0"/>
                        </a:rPr>
                        <m:t>=</m:t>
                      </m:r>
                      <m:f>
                        <m:fPr>
                          <m:ctrlPr>
                            <a:rPr lang="zh-TW" altLang="en-US" i="1">
                              <a:latin typeface="Cambria Math" panose="02040503050406030204" pitchFamily="18" charset="0"/>
                            </a:rPr>
                          </m:ctrlPr>
                        </m:fPr>
                        <m:num>
                          <m:d>
                            <m:dPr>
                              <m:begChr m:val=""/>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smtClean="0">
                                      <a:solidFill>
                                        <a:srgbClr val="FF0000"/>
                                      </a:solidFill>
                                      <a:latin typeface="Cambria Math" panose="02040503050406030204" pitchFamily="18" charset="0"/>
                                    </a:rPr>
                                    <m:t>𝐹𝑟𝑖𝑒𝑛𝑑𝑠</m:t>
                                  </m:r>
                                  <m:r>
                                    <a:rPr lang="zh-TW" altLang="en-US" i="0">
                                      <a:solidFill>
                                        <a:srgbClr val="FF0000"/>
                                      </a:solidFill>
                                      <a:latin typeface="Cambria Math" panose="02040503050406030204" pitchFamily="18" charset="0"/>
                                    </a:rPr>
                                    <m:t> </m:t>
                                  </m:r>
                                  <m:r>
                                    <a:rPr lang="zh-TW" altLang="en-US" i="1">
                                      <a:latin typeface="Cambria Math" panose="02040503050406030204" pitchFamily="18" charset="0"/>
                                    </a:rPr>
                                    <m:t>𝐶𝑜𝑢𝑛𝑡</m:t>
                                  </m:r>
                                </m:e>
                                <m:sub>
                                  <m:r>
                                    <a:rPr lang="zh-TW" altLang="en-US" i="1">
                                      <a:latin typeface="Cambria Math" panose="02040503050406030204" pitchFamily="18" charset="0"/>
                                    </a:rPr>
                                    <m:t>𝑖</m:t>
                                  </m:r>
                                </m:sub>
                              </m:sSub>
                              <m:r>
                                <a:rPr lang="zh-TW" altLang="en-US" i="0">
                                  <a:latin typeface="Cambria Math" panose="02040503050406030204" pitchFamily="18" charset="0"/>
                                </a:rPr>
                                <m:t>−</m:t>
                              </m:r>
                              <m:r>
                                <a:rPr lang="zh-TW" altLang="en-US" i="1">
                                  <a:latin typeface="Cambria Math" panose="02040503050406030204" pitchFamily="18" charset="0"/>
                                </a:rPr>
                                <m:t>𝑚𝑖</m:t>
                              </m:r>
                              <m:func>
                                <m:funcPr>
                                  <m:ctrlPr>
                                    <a:rPr lang="zh-TW" altLang="en-US" i="1">
                                      <a:latin typeface="Cambria Math" panose="02040503050406030204" pitchFamily="18" charset="0"/>
                                    </a:rPr>
                                  </m:ctrlPr>
                                </m:funcPr>
                                <m:fName>
                                  <m:r>
                                    <a:rPr lang="zh-TW" altLang="en-US" i="1">
                                      <a:latin typeface="Cambria Math" panose="02040503050406030204" pitchFamily="18" charset="0"/>
                                    </a:rPr>
                                    <m:t>𝑛</m:t>
                                  </m:r>
                                </m:fName>
                                <m:e>
                                  <m:r>
                                    <a:rPr lang="zh-TW" altLang="en-US" i="0">
                                      <a:latin typeface="Cambria Math" panose="02040503050406030204" pitchFamily="18" charset="0"/>
                                    </a:rPr>
                                    <m:t>(</m:t>
                                  </m:r>
                                </m:e>
                              </m:func>
                              <m:sSub>
                                <m:sSubPr>
                                  <m:ctrlPr>
                                    <a:rPr lang="zh-TW" altLang="en-US" i="1">
                                      <a:latin typeface="Cambria Math" panose="02040503050406030204" pitchFamily="18" charset="0"/>
                                    </a:rPr>
                                  </m:ctrlPr>
                                </m:sSubPr>
                                <m:e>
                                  <m:r>
                                    <a:rPr lang="zh-TW" altLang="en-US" i="1">
                                      <a:latin typeface="Cambria Math" panose="02040503050406030204" pitchFamily="18" charset="0"/>
                                    </a:rPr>
                                    <m:t>𝐹𝑟𝑖𝑒𝑛𝑑𝑠</m:t>
                                  </m:r>
                                  <m:r>
                                    <a:rPr lang="zh-TW" altLang="en-US" i="0">
                                      <a:latin typeface="Cambria Math" panose="02040503050406030204" pitchFamily="18" charset="0"/>
                                    </a:rPr>
                                    <m:t> </m:t>
                                  </m:r>
                                  <m:r>
                                    <a:rPr lang="zh-TW" altLang="en-US" i="1">
                                      <a:latin typeface="Cambria Math" panose="02040503050406030204" pitchFamily="18" charset="0"/>
                                    </a:rPr>
                                    <m:t>𝐶𝑜𝑢𝑛𝑡</m:t>
                                  </m:r>
                                </m:e>
                                <m:sub>
                                  <m:r>
                                    <a:rPr lang="zh-TW" altLang="en-US" i="1">
                                      <a:latin typeface="Cambria Math" panose="02040503050406030204" pitchFamily="18" charset="0"/>
                                    </a:rPr>
                                    <m:t>𝑢𝑠𝑒𝑟</m:t>
                                  </m:r>
                                </m:sub>
                              </m:sSub>
                            </m:e>
                          </m:d>
                        </m:num>
                        <m:den>
                          <m:d>
                            <m:dPr>
                              <m:begChr m:val=""/>
                              <m:ctrlPr>
                                <a:rPr lang="zh-TW" altLang="en-US" i="1">
                                  <a:latin typeface="Cambria Math" panose="02040503050406030204" pitchFamily="18" charset="0"/>
                                </a:rPr>
                              </m:ctrlPr>
                            </m:dPr>
                            <m:e>
                              <m:r>
                                <a:rPr lang="zh-TW" altLang="en-US" i="1">
                                  <a:latin typeface="Cambria Math" panose="02040503050406030204" pitchFamily="18" charset="0"/>
                                </a:rPr>
                                <m:t>𝑚𝑎</m:t>
                              </m:r>
                              <m:func>
                                <m:funcPr>
                                  <m:ctrlPr>
                                    <a:rPr lang="zh-TW" altLang="en-US" i="1">
                                      <a:latin typeface="Cambria Math" panose="02040503050406030204" pitchFamily="18" charset="0"/>
                                    </a:rPr>
                                  </m:ctrlPr>
                                </m:funcPr>
                                <m:fName>
                                  <m:r>
                                    <a:rPr lang="zh-TW" altLang="en-US" i="1">
                                      <a:latin typeface="Cambria Math" panose="02040503050406030204" pitchFamily="18" charset="0"/>
                                    </a:rPr>
                                    <m:t>𝑥</m:t>
                                  </m:r>
                                </m:fName>
                                <m:e>
                                  <m:r>
                                    <a:rPr lang="zh-TW" altLang="en-US" i="0">
                                      <a:latin typeface="Cambria Math" panose="02040503050406030204" pitchFamily="18" charset="0"/>
                                    </a:rPr>
                                    <m:t>(</m:t>
                                  </m:r>
                                </m:e>
                              </m:func>
                              <m:sSub>
                                <m:sSubPr>
                                  <m:ctrlPr>
                                    <a:rPr lang="zh-TW" altLang="en-US" i="1">
                                      <a:latin typeface="Cambria Math" panose="02040503050406030204" pitchFamily="18" charset="0"/>
                                    </a:rPr>
                                  </m:ctrlPr>
                                </m:sSubPr>
                                <m:e>
                                  <m:r>
                                    <a:rPr lang="zh-TW" altLang="en-US" i="1">
                                      <a:latin typeface="Cambria Math" panose="02040503050406030204" pitchFamily="18" charset="0"/>
                                    </a:rPr>
                                    <m:t>𝐹𝑟𝑖𝑒𝑛𝑑𝑠</m:t>
                                  </m:r>
                                  <m:r>
                                    <a:rPr lang="zh-TW" altLang="en-US" i="0">
                                      <a:latin typeface="Cambria Math" panose="02040503050406030204" pitchFamily="18" charset="0"/>
                                    </a:rPr>
                                    <m:t> </m:t>
                                  </m:r>
                                  <m:r>
                                    <a:rPr lang="zh-TW" altLang="en-US" i="1">
                                      <a:latin typeface="Cambria Math" panose="02040503050406030204" pitchFamily="18" charset="0"/>
                                    </a:rPr>
                                    <m:t>𝐶𝑜𝑢𝑛𝑡</m:t>
                                  </m:r>
                                </m:e>
                                <m:sub>
                                  <m:r>
                                    <a:rPr lang="zh-TW" altLang="en-US" i="1">
                                      <a:latin typeface="Cambria Math" panose="02040503050406030204" pitchFamily="18" charset="0"/>
                                    </a:rPr>
                                    <m:t>𝑢𝑠𝑒𝑟</m:t>
                                  </m:r>
                                </m:sub>
                              </m:sSub>
                              <m:r>
                                <a:rPr lang="zh-TW" altLang="en-US" i="0">
                                  <a:latin typeface="Cambria Math" panose="02040503050406030204" pitchFamily="18" charset="0"/>
                                </a:rPr>
                                <m:t>)−</m:t>
                              </m:r>
                              <m:r>
                                <a:rPr lang="zh-TW" altLang="en-US" i="1">
                                  <a:latin typeface="Cambria Math" panose="02040503050406030204" pitchFamily="18" charset="0"/>
                                </a:rPr>
                                <m:t>𝑚𝑖</m:t>
                              </m:r>
                              <m:func>
                                <m:funcPr>
                                  <m:ctrlPr>
                                    <a:rPr lang="zh-TW" altLang="en-US" i="1">
                                      <a:latin typeface="Cambria Math" panose="02040503050406030204" pitchFamily="18" charset="0"/>
                                    </a:rPr>
                                  </m:ctrlPr>
                                </m:funcPr>
                                <m:fName>
                                  <m:r>
                                    <a:rPr lang="zh-TW" altLang="en-US" i="1">
                                      <a:latin typeface="Cambria Math" panose="02040503050406030204" pitchFamily="18" charset="0"/>
                                    </a:rPr>
                                    <m:t>𝑛</m:t>
                                  </m:r>
                                </m:fName>
                                <m:e>
                                  <m:r>
                                    <a:rPr lang="zh-TW" altLang="en-US" i="0">
                                      <a:latin typeface="Cambria Math" panose="02040503050406030204" pitchFamily="18" charset="0"/>
                                    </a:rPr>
                                    <m:t>(</m:t>
                                  </m:r>
                                </m:e>
                              </m:func>
                              <m:sSub>
                                <m:sSubPr>
                                  <m:ctrlPr>
                                    <a:rPr lang="zh-TW" altLang="en-US" i="1">
                                      <a:latin typeface="Cambria Math" panose="02040503050406030204" pitchFamily="18" charset="0"/>
                                    </a:rPr>
                                  </m:ctrlPr>
                                </m:sSubPr>
                                <m:e>
                                  <m:r>
                                    <a:rPr lang="zh-TW" altLang="en-US" i="1">
                                      <a:latin typeface="Cambria Math" panose="02040503050406030204" pitchFamily="18" charset="0"/>
                                    </a:rPr>
                                    <m:t>𝐹𝑟𝑖𝑒𝑛𝑑𝑠</m:t>
                                  </m:r>
                                  <m:r>
                                    <a:rPr lang="zh-TW" altLang="en-US" i="0">
                                      <a:latin typeface="Cambria Math" panose="02040503050406030204" pitchFamily="18" charset="0"/>
                                    </a:rPr>
                                    <m:t> </m:t>
                                  </m:r>
                                  <m:r>
                                    <a:rPr lang="zh-TW" altLang="en-US" i="1">
                                      <a:latin typeface="Cambria Math" panose="02040503050406030204" pitchFamily="18" charset="0"/>
                                    </a:rPr>
                                    <m:t>𝐶𝑜𝑢𝑛𝑡</m:t>
                                  </m:r>
                                </m:e>
                                <m:sub>
                                  <m:r>
                                    <a:rPr lang="zh-TW" altLang="en-US" i="1">
                                      <a:latin typeface="Cambria Math" panose="02040503050406030204" pitchFamily="18" charset="0"/>
                                    </a:rPr>
                                    <m:t>𝑢𝑠𝑒𝑟</m:t>
                                  </m:r>
                                </m:sub>
                              </m:sSub>
                            </m:e>
                          </m:d>
                        </m:den>
                      </m:f>
                    </m:oMath>
                  </m:oMathPara>
                </a14:m>
                <a:endParaRPr lang="zh-TW" altLang="en-US" dirty="0"/>
              </a:p>
            </p:txBody>
          </p:sp>
        </mc:Choice>
        <mc:Fallback xmlns="">
          <p:sp>
            <p:nvSpPr>
              <p:cNvPr id="6" name="矩形 5"/>
              <p:cNvSpPr>
                <a:spLocks noRot="1" noChangeAspect="1" noMove="1" noResize="1" noEditPoints="1" noAdjustHandles="1" noChangeArrowheads="1" noChangeShapeType="1" noTextEdit="1"/>
              </p:cNvSpPr>
              <p:nvPr/>
            </p:nvSpPr>
            <p:spPr>
              <a:xfrm>
                <a:off x="1154113" y="2492896"/>
                <a:ext cx="6858000" cy="679032"/>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7" name="矩形 6"/>
              <p:cNvSpPr/>
              <p:nvPr/>
            </p:nvSpPr>
            <p:spPr>
              <a:xfrm>
                <a:off x="1154113" y="3284984"/>
                <a:ext cx="7308304" cy="6790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𝑈𝐹𝑎𝑣𝐶</m:t>
                          </m:r>
                        </m:e>
                        <m:sub>
                          <m:r>
                            <a:rPr lang="zh-TW" altLang="en-US" i="1">
                              <a:latin typeface="Cambria Math" panose="02040503050406030204" pitchFamily="18" charset="0"/>
                            </a:rPr>
                            <m:t>𝑖</m:t>
                          </m:r>
                        </m:sub>
                      </m:sSub>
                      <m:r>
                        <a:rPr lang="zh-TW" altLang="en-US" i="0">
                          <a:latin typeface="Cambria Math" panose="02040503050406030204" pitchFamily="18" charset="0"/>
                        </a:rPr>
                        <m:t>=</m:t>
                      </m:r>
                      <m:f>
                        <m:fPr>
                          <m:ctrlPr>
                            <a:rPr lang="zh-TW" altLang="en-US" i="1">
                              <a:latin typeface="Cambria Math" panose="02040503050406030204" pitchFamily="18" charset="0"/>
                            </a:rPr>
                          </m:ctrlPr>
                        </m:fPr>
                        <m:num>
                          <m:d>
                            <m:dPr>
                              <m:begChr m:val=""/>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smtClean="0">
                                      <a:solidFill>
                                        <a:srgbClr val="FF0000"/>
                                      </a:solidFill>
                                      <a:latin typeface="Cambria Math" panose="02040503050406030204" pitchFamily="18" charset="0"/>
                                    </a:rPr>
                                    <m:t>𝐹𝑎𝑣𝑜𝑟𝑖𝑡𝑒𝑠</m:t>
                                  </m:r>
                                  <m:r>
                                    <a:rPr lang="zh-TW" altLang="en-US" i="0">
                                      <a:solidFill>
                                        <a:srgbClr val="FF0000"/>
                                      </a:solidFill>
                                      <a:latin typeface="Cambria Math" panose="02040503050406030204" pitchFamily="18" charset="0"/>
                                    </a:rPr>
                                    <m:t> </m:t>
                                  </m:r>
                                  <m:r>
                                    <a:rPr lang="zh-TW" altLang="en-US" i="1">
                                      <a:latin typeface="Cambria Math" panose="02040503050406030204" pitchFamily="18" charset="0"/>
                                    </a:rPr>
                                    <m:t>𝐶𝑜𝑢𝑛𝑡</m:t>
                                  </m:r>
                                </m:e>
                                <m:sub>
                                  <m:r>
                                    <a:rPr lang="zh-TW" altLang="en-US" i="1">
                                      <a:latin typeface="Cambria Math" panose="02040503050406030204" pitchFamily="18" charset="0"/>
                                    </a:rPr>
                                    <m:t>𝑖</m:t>
                                  </m:r>
                                </m:sub>
                              </m:sSub>
                              <m:r>
                                <a:rPr lang="zh-TW" altLang="en-US" i="0">
                                  <a:latin typeface="Cambria Math" panose="02040503050406030204" pitchFamily="18" charset="0"/>
                                </a:rPr>
                                <m:t>−</m:t>
                              </m:r>
                              <m:r>
                                <a:rPr lang="zh-TW" altLang="en-US" i="1">
                                  <a:latin typeface="Cambria Math" panose="02040503050406030204" pitchFamily="18" charset="0"/>
                                </a:rPr>
                                <m:t>𝑚𝑖</m:t>
                              </m:r>
                              <m:func>
                                <m:funcPr>
                                  <m:ctrlPr>
                                    <a:rPr lang="zh-TW" altLang="en-US" i="1">
                                      <a:latin typeface="Cambria Math" panose="02040503050406030204" pitchFamily="18" charset="0"/>
                                    </a:rPr>
                                  </m:ctrlPr>
                                </m:funcPr>
                                <m:fName>
                                  <m:r>
                                    <a:rPr lang="zh-TW" altLang="en-US" i="1">
                                      <a:latin typeface="Cambria Math" panose="02040503050406030204" pitchFamily="18" charset="0"/>
                                    </a:rPr>
                                    <m:t>𝑛</m:t>
                                  </m:r>
                                </m:fName>
                                <m:e>
                                  <m:r>
                                    <a:rPr lang="zh-TW" altLang="en-US" i="0">
                                      <a:latin typeface="Cambria Math" panose="02040503050406030204" pitchFamily="18" charset="0"/>
                                    </a:rPr>
                                    <m:t>(</m:t>
                                  </m:r>
                                </m:e>
                              </m:func>
                              <m:sSub>
                                <m:sSubPr>
                                  <m:ctrlPr>
                                    <a:rPr lang="zh-TW" altLang="en-US" i="1">
                                      <a:latin typeface="Cambria Math" panose="02040503050406030204" pitchFamily="18" charset="0"/>
                                    </a:rPr>
                                  </m:ctrlPr>
                                </m:sSubPr>
                                <m:e>
                                  <m:r>
                                    <a:rPr lang="zh-TW" altLang="en-US" i="1">
                                      <a:latin typeface="Cambria Math" panose="02040503050406030204" pitchFamily="18" charset="0"/>
                                    </a:rPr>
                                    <m:t>𝐹𝑎𝑣𝑜𝑟𝑖𝑡𝑒𝑠</m:t>
                                  </m:r>
                                  <m:r>
                                    <a:rPr lang="zh-TW" altLang="en-US" i="0">
                                      <a:latin typeface="Cambria Math" panose="02040503050406030204" pitchFamily="18" charset="0"/>
                                    </a:rPr>
                                    <m:t> </m:t>
                                  </m:r>
                                  <m:r>
                                    <a:rPr lang="zh-TW" altLang="en-US" i="1">
                                      <a:latin typeface="Cambria Math" panose="02040503050406030204" pitchFamily="18" charset="0"/>
                                    </a:rPr>
                                    <m:t>𝐶𝑜𝑢𝑛𝑡</m:t>
                                  </m:r>
                                </m:e>
                                <m:sub>
                                  <m:r>
                                    <a:rPr lang="zh-TW" altLang="en-US" i="1">
                                      <a:latin typeface="Cambria Math" panose="02040503050406030204" pitchFamily="18" charset="0"/>
                                    </a:rPr>
                                    <m:t>𝑢𝑠𝑒𝑟</m:t>
                                  </m:r>
                                </m:sub>
                              </m:sSub>
                            </m:e>
                          </m:d>
                        </m:num>
                        <m:den>
                          <m:d>
                            <m:dPr>
                              <m:begChr m:val=""/>
                              <m:ctrlPr>
                                <a:rPr lang="zh-TW" altLang="en-US" i="1">
                                  <a:latin typeface="Cambria Math" panose="02040503050406030204" pitchFamily="18" charset="0"/>
                                </a:rPr>
                              </m:ctrlPr>
                            </m:dPr>
                            <m:e>
                              <m:r>
                                <a:rPr lang="zh-TW" altLang="en-US" i="1">
                                  <a:latin typeface="Cambria Math" panose="02040503050406030204" pitchFamily="18" charset="0"/>
                                </a:rPr>
                                <m:t>𝑚𝑎</m:t>
                              </m:r>
                              <m:func>
                                <m:funcPr>
                                  <m:ctrlPr>
                                    <a:rPr lang="zh-TW" altLang="en-US" i="1">
                                      <a:latin typeface="Cambria Math" panose="02040503050406030204" pitchFamily="18" charset="0"/>
                                    </a:rPr>
                                  </m:ctrlPr>
                                </m:funcPr>
                                <m:fName>
                                  <m:r>
                                    <a:rPr lang="zh-TW" altLang="en-US" i="1">
                                      <a:latin typeface="Cambria Math" panose="02040503050406030204" pitchFamily="18" charset="0"/>
                                    </a:rPr>
                                    <m:t>𝑥</m:t>
                                  </m:r>
                                </m:fName>
                                <m:e>
                                  <m:r>
                                    <a:rPr lang="zh-TW" altLang="en-US" i="0">
                                      <a:latin typeface="Cambria Math" panose="02040503050406030204" pitchFamily="18" charset="0"/>
                                    </a:rPr>
                                    <m:t>(</m:t>
                                  </m:r>
                                </m:e>
                              </m:func>
                              <m:sSub>
                                <m:sSubPr>
                                  <m:ctrlPr>
                                    <a:rPr lang="zh-TW" altLang="en-US" i="1">
                                      <a:latin typeface="Cambria Math" panose="02040503050406030204" pitchFamily="18" charset="0"/>
                                    </a:rPr>
                                  </m:ctrlPr>
                                </m:sSubPr>
                                <m:e>
                                  <m:r>
                                    <a:rPr lang="zh-TW" altLang="en-US" i="1">
                                      <a:latin typeface="Cambria Math" panose="02040503050406030204" pitchFamily="18" charset="0"/>
                                    </a:rPr>
                                    <m:t>𝐹𝑎𝑣𝑜𝑟𝑖𝑡𝑒𝑠</m:t>
                                  </m:r>
                                  <m:r>
                                    <a:rPr lang="zh-TW" altLang="en-US" i="0">
                                      <a:latin typeface="Cambria Math" panose="02040503050406030204" pitchFamily="18" charset="0"/>
                                    </a:rPr>
                                    <m:t> </m:t>
                                  </m:r>
                                  <m:r>
                                    <a:rPr lang="zh-TW" altLang="en-US" i="1">
                                      <a:latin typeface="Cambria Math" panose="02040503050406030204" pitchFamily="18" charset="0"/>
                                    </a:rPr>
                                    <m:t>𝐶𝑜𝑢𝑛𝑡</m:t>
                                  </m:r>
                                </m:e>
                                <m:sub>
                                  <m:r>
                                    <a:rPr lang="zh-TW" altLang="en-US" i="1">
                                      <a:latin typeface="Cambria Math" panose="02040503050406030204" pitchFamily="18" charset="0"/>
                                    </a:rPr>
                                    <m:t>𝑢𝑠𝑒𝑟</m:t>
                                  </m:r>
                                </m:sub>
                              </m:sSub>
                              <m:r>
                                <a:rPr lang="zh-TW" altLang="en-US" i="0">
                                  <a:latin typeface="Cambria Math" panose="02040503050406030204" pitchFamily="18" charset="0"/>
                                </a:rPr>
                                <m:t>)−</m:t>
                              </m:r>
                              <m:r>
                                <a:rPr lang="zh-TW" altLang="en-US" i="1">
                                  <a:latin typeface="Cambria Math" panose="02040503050406030204" pitchFamily="18" charset="0"/>
                                </a:rPr>
                                <m:t>𝑚𝑖</m:t>
                              </m:r>
                              <m:func>
                                <m:funcPr>
                                  <m:ctrlPr>
                                    <a:rPr lang="zh-TW" altLang="en-US" i="1">
                                      <a:latin typeface="Cambria Math" panose="02040503050406030204" pitchFamily="18" charset="0"/>
                                    </a:rPr>
                                  </m:ctrlPr>
                                </m:funcPr>
                                <m:fName>
                                  <m:r>
                                    <a:rPr lang="zh-TW" altLang="en-US" i="1">
                                      <a:latin typeface="Cambria Math" panose="02040503050406030204" pitchFamily="18" charset="0"/>
                                    </a:rPr>
                                    <m:t>𝑛</m:t>
                                  </m:r>
                                </m:fName>
                                <m:e>
                                  <m:r>
                                    <a:rPr lang="zh-TW" altLang="en-US" i="0">
                                      <a:latin typeface="Cambria Math" panose="02040503050406030204" pitchFamily="18" charset="0"/>
                                    </a:rPr>
                                    <m:t>(</m:t>
                                  </m:r>
                                </m:e>
                              </m:func>
                              <m:sSub>
                                <m:sSubPr>
                                  <m:ctrlPr>
                                    <a:rPr lang="zh-TW" altLang="en-US" i="1">
                                      <a:latin typeface="Cambria Math" panose="02040503050406030204" pitchFamily="18" charset="0"/>
                                    </a:rPr>
                                  </m:ctrlPr>
                                </m:sSubPr>
                                <m:e>
                                  <m:r>
                                    <a:rPr lang="zh-TW" altLang="en-US" i="1">
                                      <a:latin typeface="Cambria Math" panose="02040503050406030204" pitchFamily="18" charset="0"/>
                                    </a:rPr>
                                    <m:t>𝐹𝑎𝑣𝑜𝑟𝑖𝑡𝑒𝑠</m:t>
                                  </m:r>
                                  <m:r>
                                    <a:rPr lang="zh-TW" altLang="en-US" i="0">
                                      <a:latin typeface="Cambria Math" panose="02040503050406030204" pitchFamily="18" charset="0"/>
                                    </a:rPr>
                                    <m:t> </m:t>
                                  </m:r>
                                  <m:r>
                                    <a:rPr lang="zh-TW" altLang="en-US" i="1">
                                      <a:latin typeface="Cambria Math" panose="02040503050406030204" pitchFamily="18" charset="0"/>
                                    </a:rPr>
                                    <m:t>𝐶𝑜𝑢𝑛𝑡</m:t>
                                  </m:r>
                                </m:e>
                                <m:sub>
                                  <m:r>
                                    <a:rPr lang="zh-TW" altLang="en-US" i="1">
                                      <a:latin typeface="Cambria Math" panose="02040503050406030204" pitchFamily="18" charset="0"/>
                                    </a:rPr>
                                    <m:t>𝑢𝑠𝑒𝑟</m:t>
                                  </m:r>
                                </m:sub>
                              </m:sSub>
                            </m:e>
                          </m:d>
                        </m:den>
                      </m:f>
                    </m:oMath>
                  </m:oMathPara>
                </a14:m>
                <a:endParaRPr lang="zh-TW" altLang="en-US" dirty="0"/>
              </a:p>
            </p:txBody>
          </p:sp>
        </mc:Choice>
        <mc:Fallback xmlns="">
          <p:sp>
            <p:nvSpPr>
              <p:cNvPr id="7" name="矩形 6"/>
              <p:cNvSpPr>
                <a:spLocks noRot="1" noChangeAspect="1" noMove="1" noResize="1" noEditPoints="1" noAdjustHandles="1" noChangeArrowheads="1" noChangeShapeType="1" noTextEdit="1"/>
              </p:cNvSpPr>
              <p:nvPr/>
            </p:nvSpPr>
            <p:spPr>
              <a:xfrm>
                <a:off x="1154113" y="3284984"/>
                <a:ext cx="7308304" cy="679032"/>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矩形 7"/>
              <p:cNvSpPr/>
              <p:nvPr/>
            </p:nvSpPr>
            <p:spPr>
              <a:xfrm>
                <a:off x="1154113" y="4077072"/>
                <a:ext cx="6858000" cy="6790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𝑈𝑆𝐶</m:t>
                          </m:r>
                        </m:e>
                        <m:sub>
                          <m:r>
                            <a:rPr lang="zh-TW" altLang="en-US" i="1">
                              <a:latin typeface="Cambria Math" panose="02040503050406030204" pitchFamily="18" charset="0"/>
                            </a:rPr>
                            <m:t>𝑖</m:t>
                          </m:r>
                        </m:sub>
                      </m:sSub>
                      <m:r>
                        <a:rPr lang="zh-TW" altLang="en-US" i="0">
                          <a:latin typeface="Cambria Math" panose="02040503050406030204" pitchFamily="18" charset="0"/>
                        </a:rPr>
                        <m:t>=</m:t>
                      </m:r>
                      <m:f>
                        <m:fPr>
                          <m:ctrlPr>
                            <a:rPr lang="zh-TW" altLang="en-US" i="1">
                              <a:latin typeface="Cambria Math" panose="02040503050406030204" pitchFamily="18" charset="0"/>
                            </a:rPr>
                          </m:ctrlPr>
                        </m:fPr>
                        <m:num>
                          <m:d>
                            <m:dPr>
                              <m:begChr m:val=""/>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smtClean="0">
                                      <a:solidFill>
                                        <a:srgbClr val="FF0000"/>
                                      </a:solidFill>
                                      <a:latin typeface="Cambria Math" panose="02040503050406030204" pitchFamily="18" charset="0"/>
                                    </a:rPr>
                                    <m:t>𝑆𝑡𝑎𝑡𝑢𝑠𝑒𝑠</m:t>
                                  </m:r>
                                  <m:r>
                                    <a:rPr lang="zh-TW" altLang="en-US" i="0">
                                      <a:solidFill>
                                        <a:srgbClr val="FF0000"/>
                                      </a:solidFill>
                                      <a:latin typeface="Cambria Math" panose="02040503050406030204" pitchFamily="18" charset="0"/>
                                    </a:rPr>
                                    <m:t> </m:t>
                                  </m:r>
                                  <m:r>
                                    <a:rPr lang="zh-TW" altLang="en-US" i="1">
                                      <a:latin typeface="Cambria Math" panose="02040503050406030204" pitchFamily="18" charset="0"/>
                                    </a:rPr>
                                    <m:t>𝐶𝑜𝑢𝑛𝑡</m:t>
                                  </m:r>
                                </m:e>
                                <m:sub>
                                  <m:r>
                                    <a:rPr lang="zh-TW" altLang="en-US" i="1">
                                      <a:latin typeface="Cambria Math" panose="02040503050406030204" pitchFamily="18" charset="0"/>
                                    </a:rPr>
                                    <m:t>𝑖</m:t>
                                  </m:r>
                                </m:sub>
                              </m:sSub>
                              <m:r>
                                <a:rPr lang="zh-TW" altLang="en-US" i="0">
                                  <a:latin typeface="Cambria Math" panose="02040503050406030204" pitchFamily="18" charset="0"/>
                                </a:rPr>
                                <m:t>−</m:t>
                              </m:r>
                              <m:r>
                                <a:rPr lang="zh-TW" altLang="en-US" i="1">
                                  <a:latin typeface="Cambria Math" panose="02040503050406030204" pitchFamily="18" charset="0"/>
                                </a:rPr>
                                <m:t>𝑚𝑖</m:t>
                              </m:r>
                              <m:func>
                                <m:funcPr>
                                  <m:ctrlPr>
                                    <a:rPr lang="zh-TW" altLang="en-US" i="1">
                                      <a:latin typeface="Cambria Math" panose="02040503050406030204" pitchFamily="18" charset="0"/>
                                    </a:rPr>
                                  </m:ctrlPr>
                                </m:funcPr>
                                <m:fName>
                                  <m:r>
                                    <a:rPr lang="zh-TW" altLang="en-US" i="1">
                                      <a:latin typeface="Cambria Math" panose="02040503050406030204" pitchFamily="18" charset="0"/>
                                    </a:rPr>
                                    <m:t>𝑛</m:t>
                                  </m:r>
                                </m:fName>
                                <m:e>
                                  <m:r>
                                    <a:rPr lang="zh-TW" altLang="en-US" i="0">
                                      <a:latin typeface="Cambria Math" panose="02040503050406030204" pitchFamily="18" charset="0"/>
                                    </a:rPr>
                                    <m:t>(</m:t>
                                  </m:r>
                                </m:e>
                              </m:func>
                              <m:sSub>
                                <m:sSubPr>
                                  <m:ctrlPr>
                                    <a:rPr lang="zh-TW" altLang="en-US" i="1">
                                      <a:latin typeface="Cambria Math" panose="02040503050406030204" pitchFamily="18" charset="0"/>
                                    </a:rPr>
                                  </m:ctrlPr>
                                </m:sSubPr>
                                <m:e>
                                  <m:r>
                                    <a:rPr lang="zh-TW" altLang="en-US" i="1">
                                      <a:latin typeface="Cambria Math" panose="02040503050406030204" pitchFamily="18" charset="0"/>
                                    </a:rPr>
                                    <m:t>𝑆𝑡𝑎𝑡𝑢𝑠𝑒𝑠</m:t>
                                  </m:r>
                                  <m:r>
                                    <a:rPr lang="zh-TW" altLang="en-US" i="0">
                                      <a:latin typeface="Cambria Math" panose="02040503050406030204" pitchFamily="18" charset="0"/>
                                    </a:rPr>
                                    <m:t> </m:t>
                                  </m:r>
                                  <m:r>
                                    <a:rPr lang="zh-TW" altLang="en-US" i="1">
                                      <a:latin typeface="Cambria Math" panose="02040503050406030204" pitchFamily="18" charset="0"/>
                                    </a:rPr>
                                    <m:t>𝐶𝑜𝑢𝑛𝑡</m:t>
                                  </m:r>
                                </m:e>
                                <m:sub>
                                  <m:r>
                                    <a:rPr lang="zh-TW" altLang="en-US" i="1">
                                      <a:latin typeface="Cambria Math" panose="02040503050406030204" pitchFamily="18" charset="0"/>
                                    </a:rPr>
                                    <m:t>𝑢𝑠𝑒𝑟</m:t>
                                  </m:r>
                                </m:sub>
                              </m:sSub>
                            </m:e>
                          </m:d>
                        </m:num>
                        <m:den>
                          <m:d>
                            <m:dPr>
                              <m:begChr m:val=""/>
                              <m:ctrlPr>
                                <a:rPr lang="zh-TW" altLang="en-US" i="1">
                                  <a:latin typeface="Cambria Math" panose="02040503050406030204" pitchFamily="18" charset="0"/>
                                </a:rPr>
                              </m:ctrlPr>
                            </m:dPr>
                            <m:e>
                              <m:r>
                                <a:rPr lang="zh-TW" altLang="en-US" i="1">
                                  <a:latin typeface="Cambria Math" panose="02040503050406030204" pitchFamily="18" charset="0"/>
                                </a:rPr>
                                <m:t>𝑚𝑎</m:t>
                              </m:r>
                              <m:func>
                                <m:funcPr>
                                  <m:ctrlPr>
                                    <a:rPr lang="zh-TW" altLang="en-US" i="1">
                                      <a:latin typeface="Cambria Math" panose="02040503050406030204" pitchFamily="18" charset="0"/>
                                    </a:rPr>
                                  </m:ctrlPr>
                                </m:funcPr>
                                <m:fName>
                                  <m:r>
                                    <a:rPr lang="zh-TW" altLang="en-US" i="1">
                                      <a:latin typeface="Cambria Math" panose="02040503050406030204" pitchFamily="18" charset="0"/>
                                    </a:rPr>
                                    <m:t>𝑥</m:t>
                                  </m:r>
                                </m:fName>
                                <m:e>
                                  <m:r>
                                    <a:rPr lang="zh-TW" altLang="en-US" i="0">
                                      <a:latin typeface="Cambria Math" panose="02040503050406030204" pitchFamily="18" charset="0"/>
                                    </a:rPr>
                                    <m:t>(</m:t>
                                  </m:r>
                                </m:e>
                              </m:func>
                              <m:sSub>
                                <m:sSubPr>
                                  <m:ctrlPr>
                                    <a:rPr lang="zh-TW" altLang="en-US" i="1">
                                      <a:latin typeface="Cambria Math" panose="02040503050406030204" pitchFamily="18" charset="0"/>
                                    </a:rPr>
                                  </m:ctrlPr>
                                </m:sSubPr>
                                <m:e>
                                  <m:r>
                                    <a:rPr lang="zh-TW" altLang="en-US" i="1">
                                      <a:latin typeface="Cambria Math" panose="02040503050406030204" pitchFamily="18" charset="0"/>
                                    </a:rPr>
                                    <m:t>𝑆𝑡𝑎𝑡𝑢𝑠𝑒𝑠</m:t>
                                  </m:r>
                                  <m:r>
                                    <a:rPr lang="zh-TW" altLang="en-US" i="0">
                                      <a:latin typeface="Cambria Math" panose="02040503050406030204" pitchFamily="18" charset="0"/>
                                    </a:rPr>
                                    <m:t> </m:t>
                                  </m:r>
                                  <m:r>
                                    <a:rPr lang="zh-TW" altLang="en-US" i="1">
                                      <a:latin typeface="Cambria Math" panose="02040503050406030204" pitchFamily="18" charset="0"/>
                                    </a:rPr>
                                    <m:t>𝐶𝑜𝑢𝑛𝑡</m:t>
                                  </m:r>
                                </m:e>
                                <m:sub>
                                  <m:r>
                                    <a:rPr lang="zh-TW" altLang="en-US" i="1">
                                      <a:latin typeface="Cambria Math" panose="02040503050406030204" pitchFamily="18" charset="0"/>
                                    </a:rPr>
                                    <m:t>𝑢𝑠𝑒𝑟</m:t>
                                  </m:r>
                                </m:sub>
                              </m:sSub>
                              <m:r>
                                <a:rPr lang="zh-TW" altLang="en-US" i="0">
                                  <a:latin typeface="Cambria Math" panose="02040503050406030204" pitchFamily="18" charset="0"/>
                                </a:rPr>
                                <m:t>)−</m:t>
                              </m:r>
                              <m:r>
                                <a:rPr lang="zh-TW" altLang="en-US" i="1">
                                  <a:latin typeface="Cambria Math" panose="02040503050406030204" pitchFamily="18" charset="0"/>
                                </a:rPr>
                                <m:t>𝑚𝑖</m:t>
                              </m:r>
                              <m:func>
                                <m:funcPr>
                                  <m:ctrlPr>
                                    <a:rPr lang="zh-TW" altLang="en-US" i="1">
                                      <a:latin typeface="Cambria Math" panose="02040503050406030204" pitchFamily="18" charset="0"/>
                                    </a:rPr>
                                  </m:ctrlPr>
                                </m:funcPr>
                                <m:fName>
                                  <m:r>
                                    <a:rPr lang="zh-TW" altLang="en-US" i="1">
                                      <a:latin typeface="Cambria Math" panose="02040503050406030204" pitchFamily="18" charset="0"/>
                                    </a:rPr>
                                    <m:t>𝑛</m:t>
                                  </m:r>
                                </m:fName>
                                <m:e>
                                  <m:r>
                                    <a:rPr lang="zh-TW" altLang="en-US" i="0">
                                      <a:latin typeface="Cambria Math" panose="02040503050406030204" pitchFamily="18" charset="0"/>
                                    </a:rPr>
                                    <m:t>(</m:t>
                                  </m:r>
                                </m:e>
                              </m:func>
                              <m:sSub>
                                <m:sSubPr>
                                  <m:ctrlPr>
                                    <a:rPr lang="zh-TW" altLang="en-US" i="1">
                                      <a:latin typeface="Cambria Math" panose="02040503050406030204" pitchFamily="18" charset="0"/>
                                    </a:rPr>
                                  </m:ctrlPr>
                                </m:sSubPr>
                                <m:e>
                                  <m:r>
                                    <a:rPr lang="zh-TW" altLang="en-US" i="1">
                                      <a:latin typeface="Cambria Math" panose="02040503050406030204" pitchFamily="18" charset="0"/>
                                    </a:rPr>
                                    <m:t>𝑆𝑡𝑎𝑡𝑢𝑠𝑒𝑠</m:t>
                                  </m:r>
                                  <m:r>
                                    <a:rPr lang="zh-TW" altLang="en-US" i="0">
                                      <a:latin typeface="Cambria Math" panose="02040503050406030204" pitchFamily="18" charset="0"/>
                                    </a:rPr>
                                    <m:t> </m:t>
                                  </m:r>
                                  <m:r>
                                    <a:rPr lang="zh-TW" altLang="en-US" i="1">
                                      <a:latin typeface="Cambria Math" panose="02040503050406030204" pitchFamily="18" charset="0"/>
                                    </a:rPr>
                                    <m:t>𝐶𝑜𝑢𝑛𝑡</m:t>
                                  </m:r>
                                </m:e>
                                <m:sub>
                                  <m:r>
                                    <a:rPr lang="zh-TW" altLang="en-US" i="1">
                                      <a:latin typeface="Cambria Math" panose="02040503050406030204" pitchFamily="18" charset="0"/>
                                    </a:rPr>
                                    <m:t>𝑢𝑠𝑒𝑟</m:t>
                                  </m:r>
                                </m:sub>
                              </m:sSub>
                            </m:e>
                          </m:d>
                        </m:den>
                      </m:f>
                    </m:oMath>
                  </m:oMathPara>
                </a14:m>
                <a:endParaRPr lang="zh-TW" altLang="en-US" dirty="0"/>
              </a:p>
            </p:txBody>
          </p:sp>
        </mc:Choice>
        <mc:Fallback xmlns="">
          <p:sp>
            <p:nvSpPr>
              <p:cNvPr id="8" name="矩形 7"/>
              <p:cNvSpPr>
                <a:spLocks noRot="1" noChangeAspect="1" noMove="1" noResize="1" noEditPoints="1" noAdjustHandles="1" noChangeArrowheads="1" noChangeShapeType="1" noTextEdit="1"/>
              </p:cNvSpPr>
              <p:nvPr/>
            </p:nvSpPr>
            <p:spPr>
              <a:xfrm>
                <a:off x="1154113" y="4077072"/>
                <a:ext cx="6858000" cy="679032"/>
              </a:xfrm>
              <a:prstGeom prst="rect">
                <a:avLst/>
              </a:prstGeom>
              <a:blipFill>
                <a:blip r:embed="rId5"/>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9" name="矩形 8"/>
              <p:cNvSpPr/>
              <p:nvPr/>
            </p:nvSpPr>
            <p:spPr>
              <a:xfrm>
                <a:off x="1148907" y="4869160"/>
                <a:ext cx="7221488" cy="6790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𝑈𝐹𝐶</m:t>
                          </m:r>
                        </m:e>
                        <m:sub>
                          <m:r>
                            <a:rPr lang="zh-TW" altLang="en-US" i="1">
                              <a:latin typeface="Cambria Math" panose="02040503050406030204" pitchFamily="18" charset="0"/>
                            </a:rPr>
                            <m:t>𝑖</m:t>
                          </m:r>
                        </m:sub>
                      </m:sSub>
                      <m:r>
                        <a:rPr lang="zh-TW" altLang="en-US" i="0">
                          <a:latin typeface="Cambria Math" panose="02040503050406030204" pitchFamily="18" charset="0"/>
                        </a:rPr>
                        <m:t>=</m:t>
                      </m:r>
                      <m:f>
                        <m:fPr>
                          <m:ctrlPr>
                            <a:rPr lang="zh-TW" altLang="en-US" i="1">
                              <a:latin typeface="Cambria Math" panose="02040503050406030204" pitchFamily="18" charset="0"/>
                            </a:rPr>
                          </m:ctrlPr>
                        </m:fPr>
                        <m:num>
                          <m:d>
                            <m:dPr>
                              <m:begChr m:val=""/>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smtClean="0">
                                      <a:solidFill>
                                        <a:srgbClr val="FF0000"/>
                                      </a:solidFill>
                                      <a:latin typeface="Cambria Math" panose="02040503050406030204" pitchFamily="18" charset="0"/>
                                    </a:rPr>
                                    <m:t>𝐹𝑜𝑙𝑙𝑜𝑤𝑒𝑟𝑠</m:t>
                                  </m:r>
                                  <m:r>
                                    <a:rPr lang="zh-TW" altLang="en-US" i="0">
                                      <a:solidFill>
                                        <a:srgbClr val="FF0000"/>
                                      </a:solidFill>
                                      <a:latin typeface="Cambria Math" panose="02040503050406030204" pitchFamily="18" charset="0"/>
                                    </a:rPr>
                                    <m:t> </m:t>
                                  </m:r>
                                  <m:r>
                                    <a:rPr lang="zh-TW" altLang="en-US" i="1">
                                      <a:latin typeface="Cambria Math" panose="02040503050406030204" pitchFamily="18" charset="0"/>
                                    </a:rPr>
                                    <m:t>𝐶𝑜𝑢𝑛𝑡</m:t>
                                  </m:r>
                                </m:e>
                                <m:sub>
                                  <m:r>
                                    <a:rPr lang="zh-TW" altLang="en-US" i="1">
                                      <a:latin typeface="Cambria Math" panose="02040503050406030204" pitchFamily="18" charset="0"/>
                                    </a:rPr>
                                    <m:t>𝑖</m:t>
                                  </m:r>
                                </m:sub>
                              </m:sSub>
                              <m:r>
                                <a:rPr lang="zh-TW" altLang="en-US" i="0">
                                  <a:latin typeface="Cambria Math" panose="02040503050406030204" pitchFamily="18" charset="0"/>
                                </a:rPr>
                                <m:t>−</m:t>
                              </m:r>
                              <m:r>
                                <a:rPr lang="zh-TW" altLang="en-US" i="1">
                                  <a:latin typeface="Cambria Math" panose="02040503050406030204" pitchFamily="18" charset="0"/>
                                </a:rPr>
                                <m:t>𝑚𝑖</m:t>
                              </m:r>
                              <m:func>
                                <m:funcPr>
                                  <m:ctrlPr>
                                    <a:rPr lang="zh-TW" altLang="en-US" i="1">
                                      <a:latin typeface="Cambria Math" panose="02040503050406030204" pitchFamily="18" charset="0"/>
                                    </a:rPr>
                                  </m:ctrlPr>
                                </m:funcPr>
                                <m:fName>
                                  <m:r>
                                    <a:rPr lang="zh-TW" altLang="en-US" i="1">
                                      <a:latin typeface="Cambria Math" panose="02040503050406030204" pitchFamily="18" charset="0"/>
                                    </a:rPr>
                                    <m:t>𝑛</m:t>
                                  </m:r>
                                </m:fName>
                                <m:e>
                                  <m:r>
                                    <a:rPr lang="zh-TW" altLang="en-US" i="0">
                                      <a:latin typeface="Cambria Math" panose="02040503050406030204" pitchFamily="18" charset="0"/>
                                    </a:rPr>
                                    <m:t>(</m:t>
                                  </m:r>
                                </m:e>
                              </m:func>
                              <m:sSub>
                                <m:sSubPr>
                                  <m:ctrlPr>
                                    <a:rPr lang="zh-TW" altLang="en-US" i="1">
                                      <a:latin typeface="Cambria Math" panose="02040503050406030204" pitchFamily="18" charset="0"/>
                                    </a:rPr>
                                  </m:ctrlPr>
                                </m:sSubPr>
                                <m:e>
                                  <m:r>
                                    <a:rPr lang="zh-TW" altLang="en-US" i="1">
                                      <a:latin typeface="Cambria Math" panose="02040503050406030204" pitchFamily="18" charset="0"/>
                                    </a:rPr>
                                    <m:t>𝐹𝑜𝑙𝑙𝑜𝑤𝑒𝑟𝑠</m:t>
                                  </m:r>
                                  <m:r>
                                    <a:rPr lang="zh-TW" altLang="en-US" i="0">
                                      <a:latin typeface="Cambria Math" panose="02040503050406030204" pitchFamily="18" charset="0"/>
                                    </a:rPr>
                                    <m:t> </m:t>
                                  </m:r>
                                  <m:r>
                                    <a:rPr lang="zh-TW" altLang="en-US" i="1">
                                      <a:latin typeface="Cambria Math" panose="02040503050406030204" pitchFamily="18" charset="0"/>
                                    </a:rPr>
                                    <m:t>𝐶𝑜𝑢𝑛𝑡</m:t>
                                  </m:r>
                                </m:e>
                                <m:sub>
                                  <m:r>
                                    <a:rPr lang="zh-TW" altLang="en-US" i="1">
                                      <a:latin typeface="Cambria Math" panose="02040503050406030204" pitchFamily="18" charset="0"/>
                                    </a:rPr>
                                    <m:t>𝑢𝑠𝑒𝑟</m:t>
                                  </m:r>
                                </m:sub>
                              </m:sSub>
                            </m:e>
                          </m:d>
                        </m:num>
                        <m:den>
                          <m:d>
                            <m:dPr>
                              <m:begChr m:val=""/>
                              <m:ctrlPr>
                                <a:rPr lang="zh-TW" altLang="en-US" i="1">
                                  <a:latin typeface="Cambria Math" panose="02040503050406030204" pitchFamily="18" charset="0"/>
                                </a:rPr>
                              </m:ctrlPr>
                            </m:dPr>
                            <m:e>
                              <m:r>
                                <a:rPr lang="zh-TW" altLang="en-US" i="1">
                                  <a:latin typeface="Cambria Math" panose="02040503050406030204" pitchFamily="18" charset="0"/>
                                </a:rPr>
                                <m:t>𝑚𝑎</m:t>
                              </m:r>
                              <m:func>
                                <m:funcPr>
                                  <m:ctrlPr>
                                    <a:rPr lang="zh-TW" altLang="en-US" i="1">
                                      <a:latin typeface="Cambria Math" panose="02040503050406030204" pitchFamily="18" charset="0"/>
                                    </a:rPr>
                                  </m:ctrlPr>
                                </m:funcPr>
                                <m:fName>
                                  <m:r>
                                    <a:rPr lang="zh-TW" altLang="en-US" i="1">
                                      <a:latin typeface="Cambria Math" panose="02040503050406030204" pitchFamily="18" charset="0"/>
                                    </a:rPr>
                                    <m:t>𝑥</m:t>
                                  </m:r>
                                </m:fName>
                                <m:e>
                                  <m:r>
                                    <a:rPr lang="zh-TW" altLang="en-US" i="0">
                                      <a:latin typeface="Cambria Math" panose="02040503050406030204" pitchFamily="18" charset="0"/>
                                    </a:rPr>
                                    <m:t>(</m:t>
                                  </m:r>
                                </m:e>
                              </m:func>
                              <m:sSub>
                                <m:sSubPr>
                                  <m:ctrlPr>
                                    <a:rPr lang="zh-TW" altLang="en-US" i="1">
                                      <a:latin typeface="Cambria Math" panose="02040503050406030204" pitchFamily="18" charset="0"/>
                                    </a:rPr>
                                  </m:ctrlPr>
                                </m:sSubPr>
                                <m:e>
                                  <m:r>
                                    <a:rPr lang="zh-TW" altLang="en-US" i="1">
                                      <a:latin typeface="Cambria Math" panose="02040503050406030204" pitchFamily="18" charset="0"/>
                                    </a:rPr>
                                    <m:t>𝐹𝑜𝑙𝑙𝑜𝑤𝑒𝑟𝑠</m:t>
                                  </m:r>
                                  <m:r>
                                    <a:rPr lang="zh-TW" altLang="en-US" i="0">
                                      <a:latin typeface="Cambria Math" panose="02040503050406030204" pitchFamily="18" charset="0"/>
                                    </a:rPr>
                                    <m:t> </m:t>
                                  </m:r>
                                  <m:r>
                                    <a:rPr lang="zh-TW" altLang="en-US" i="1">
                                      <a:latin typeface="Cambria Math" panose="02040503050406030204" pitchFamily="18" charset="0"/>
                                    </a:rPr>
                                    <m:t>𝐶𝑜𝑢𝑛𝑡</m:t>
                                  </m:r>
                                </m:e>
                                <m:sub>
                                  <m:r>
                                    <a:rPr lang="zh-TW" altLang="en-US" i="1">
                                      <a:latin typeface="Cambria Math" panose="02040503050406030204" pitchFamily="18" charset="0"/>
                                    </a:rPr>
                                    <m:t>𝑢𝑠𝑒𝑟</m:t>
                                  </m:r>
                                </m:sub>
                              </m:sSub>
                              <m:r>
                                <a:rPr lang="zh-TW" altLang="en-US" i="0">
                                  <a:latin typeface="Cambria Math" panose="02040503050406030204" pitchFamily="18" charset="0"/>
                                </a:rPr>
                                <m:t>)−</m:t>
                              </m:r>
                              <m:r>
                                <a:rPr lang="zh-TW" altLang="en-US" i="1">
                                  <a:latin typeface="Cambria Math" panose="02040503050406030204" pitchFamily="18" charset="0"/>
                                </a:rPr>
                                <m:t>𝑚𝑖</m:t>
                              </m:r>
                              <m:func>
                                <m:funcPr>
                                  <m:ctrlPr>
                                    <a:rPr lang="zh-TW" altLang="en-US" i="1">
                                      <a:latin typeface="Cambria Math" panose="02040503050406030204" pitchFamily="18" charset="0"/>
                                    </a:rPr>
                                  </m:ctrlPr>
                                </m:funcPr>
                                <m:fName>
                                  <m:r>
                                    <a:rPr lang="zh-TW" altLang="en-US" i="1">
                                      <a:latin typeface="Cambria Math" panose="02040503050406030204" pitchFamily="18" charset="0"/>
                                    </a:rPr>
                                    <m:t>𝑛</m:t>
                                  </m:r>
                                </m:fName>
                                <m:e>
                                  <m:r>
                                    <a:rPr lang="zh-TW" altLang="en-US" i="0">
                                      <a:latin typeface="Cambria Math" panose="02040503050406030204" pitchFamily="18" charset="0"/>
                                    </a:rPr>
                                    <m:t>(</m:t>
                                  </m:r>
                                </m:e>
                              </m:func>
                              <m:sSub>
                                <m:sSubPr>
                                  <m:ctrlPr>
                                    <a:rPr lang="zh-TW" altLang="en-US" i="1">
                                      <a:latin typeface="Cambria Math" panose="02040503050406030204" pitchFamily="18" charset="0"/>
                                    </a:rPr>
                                  </m:ctrlPr>
                                </m:sSubPr>
                                <m:e>
                                  <m:r>
                                    <a:rPr lang="zh-TW" altLang="en-US" i="1">
                                      <a:latin typeface="Cambria Math" panose="02040503050406030204" pitchFamily="18" charset="0"/>
                                    </a:rPr>
                                    <m:t>𝐹𝑜𝑙𝑙𝑜𝑤𝑒𝑟𝑠</m:t>
                                  </m:r>
                                  <m:r>
                                    <a:rPr lang="zh-TW" altLang="en-US" i="0">
                                      <a:latin typeface="Cambria Math" panose="02040503050406030204" pitchFamily="18" charset="0"/>
                                    </a:rPr>
                                    <m:t> </m:t>
                                  </m:r>
                                  <m:r>
                                    <a:rPr lang="zh-TW" altLang="en-US" i="1">
                                      <a:latin typeface="Cambria Math" panose="02040503050406030204" pitchFamily="18" charset="0"/>
                                    </a:rPr>
                                    <m:t>𝐶𝑜𝑢𝑛𝑡</m:t>
                                  </m:r>
                                </m:e>
                                <m:sub>
                                  <m:r>
                                    <a:rPr lang="zh-TW" altLang="en-US" i="1">
                                      <a:latin typeface="Cambria Math" panose="02040503050406030204" pitchFamily="18" charset="0"/>
                                    </a:rPr>
                                    <m:t>𝑢𝑠𝑒𝑟</m:t>
                                  </m:r>
                                </m:sub>
                              </m:sSub>
                            </m:e>
                          </m:d>
                        </m:den>
                      </m:f>
                    </m:oMath>
                  </m:oMathPara>
                </a14:m>
                <a:endParaRPr lang="zh-TW" altLang="en-US" dirty="0"/>
              </a:p>
            </p:txBody>
          </p:sp>
        </mc:Choice>
        <mc:Fallback xmlns="">
          <p:sp>
            <p:nvSpPr>
              <p:cNvPr id="9" name="矩形 8"/>
              <p:cNvSpPr>
                <a:spLocks noRot="1" noChangeAspect="1" noMove="1" noResize="1" noEditPoints="1" noAdjustHandles="1" noChangeArrowheads="1" noChangeShapeType="1" noTextEdit="1"/>
              </p:cNvSpPr>
              <p:nvPr/>
            </p:nvSpPr>
            <p:spPr>
              <a:xfrm>
                <a:off x="1148907" y="4869160"/>
                <a:ext cx="7221488" cy="679032"/>
              </a:xfrm>
              <a:prstGeom prst="rect">
                <a:avLst/>
              </a:prstGeom>
              <a:blipFill>
                <a:blip r:embed="rId6"/>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0" name="矩形 9"/>
              <p:cNvSpPr/>
              <p:nvPr/>
            </p:nvSpPr>
            <p:spPr>
              <a:xfrm>
                <a:off x="1148907" y="5630288"/>
                <a:ext cx="6480720" cy="6790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𝑈𝐿𝐶</m:t>
                          </m:r>
                        </m:e>
                        <m:sub>
                          <m:r>
                            <a:rPr lang="zh-TW" altLang="en-US" i="1">
                              <a:latin typeface="Cambria Math" panose="02040503050406030204" pitchFamily="18" charset="0"/>
                            </a:rPr>
                            <m:t>𝑖</m:t>
                          </m:r>
                        </m:sub>
                      </m:sSub>
                      <m:r>
                        <a:rPr lang="zh-TW" altLang="en-US" i="0">
                          <a:latin typeface="Cambria Math" panose="02040503050406030204" pitchFamily="18" charset="0"/>
                        </a:rPr>
                        <m:t>=</m:t>
                      </m:r>
                      <m:f>
                        <m:fPr>
                          <m:ctrlPr>
                            <a:rPr lang="zh-TW" altLang="en-US" i="1">
                              <a:latin typeface="Cambria Math" panose="02040503050406030204" pitchFamily="18" charset="0"/>
                            </a:rPr>
                          </m:ctrlPr>
                        </m:fPr>
                        <m:num>
                          <m:d>
                            <m:dPr>
                              <m:begChr m:val=""/>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smtClean="0">
                                      <a:solidFill>
                                        <a:srgbClr val="FF0000"/>
                                      </a:solidFill>
                                      <a:latin typeface="Cambria Math" panose="02040503050406030204" pitchFamily="18" charset="0"/>
                                    </a:rPr>
                                    <m:t>𝐿𝑖𝑠𝑡𝑒𝑑</m:t>
                                  </m:r>
                                  <m:r>
                                    <a:rPr lang="zh-TW" altLang="en-US" i="0">
                                      <a:solidFill>
                                        <a:srgbClr val="FF0000"/>
                                      </a:solidFill>
                                      <a:latin typeface="Cambria Math" panose="02040503050406030204" pitchFamily="18" charset="0"/>
                                    </a:rPr>
                                    <m:t> </m:t>
                                  </m:r>
                                  <m:r>
                                    <a:rPr lang="zh-TW" altLang="en-US" i="1">
                                      <a:latin typeface="Cambria Math" panose="02040503050406030204" pitchFamily="18" charset="0"/>
                                    </a:rPr>
                                    <m:t>𝐶𝑜𝑢𝑛𝑡</m:t>
                                  </m:r>
                                </m:e>
                                <m:sub>
                                  <m:r>
                                    <a:rPr lang="zh-TW" altLang="en-US" i="1">
                                      <a:latin typeface="Cambria Math" panose="02040503050406030204" pitchFamily="18" charset="0"/>
                                    </a:rPr>
                                    <m:t>𝑖</m:t>
                                  </m:r>
                                </m:sub>
                              </m:sSub>
                              <m:r>
                                <a:rPr lang="zh-TW" altLang="en-US" i="0">
                                  <a:latin typeface="Cambria Math" panose="02040503050406030204" pitchFamily="18" charset="0"/>
                                </a:rPr>
                                <m:t>−</m:t>
                              </m:r>
                              <m:r>
                                <a:rPr lang="zh-TW" altLang="en-US" i="1">
                                  <a:latin typeface="Cambria Math" panose="02040503050406030204" pitchFamily="18" charset="0"/>
                                </a:rPr>
                                <m:t>𝑚𝑖</m:t>
                              </m:r>
                              <m:func>
                                <m:funcPr>
                                  <m:ctrlPr>
                                    <a:rPr lang="zh-TW" altLang="en-US" i="1">
                                      <a:latin typeface="Cambria Math" panose="02040503050406030204" pitchFamily="18" charset="0"/>
                                    </a:rPr>
                                  </m:ctrlPr>
                                </m:funcPr>
                                <m:fName>
                                  <m:r>
                                    <a:rPr lang="zh-TW" altLang="en-US" i="1">
                                      <a:latin typeface="Cambria Math" panose="02040503050406030204" pitchFamily="18" charset="0"/>
                                    </a:rPr>
                                    <m:t>𝑛</m:t>
                                  </m:r>
                                </m:fName>
                                <m:e>
                                  <m:r>
                                    <a:rPr lang="zh-TW" altLang="en-US" i="0">
                                      <a:latin typeface="Cambria Math" panose="02040503050406030204" pitchFamily="18" charset="0"/>
                                    </a:rPr>
                                    <m:t>(</m:t>
                                  </m:r>
                                </m:e>
                              </m:func>
                              <m:sSub>
                                <m:sSubPr>
                                  <m:ctrlPr>
                                    <a:rPr lang="zh-TW" altLang="en-US" i="1">
                                      <a:latin typeface="Cambria Math" panose="02040503050406030204" pitchFamily="18" charset="0"/>
                                    </a:rPr>
                                  </m:ctrlPr>
                                </m:sSubPr>
                                <m:e>
                                  <m:r>
                                    <a:rPr lang="zh-TW" altLang="en-US" i="1">
                                      <a:latin typeface="Cambria Math" panose="02040503050406030204" pitchFamily="18" charset="0"/>
                                    </a:rPr>
                                    <m:t>𝐿𝑖𝑠𝑡𝑒𝑑</m:t>
                                  </m:r>
                                  <m:r>
                                    <a:rPr lang="zh-TW" altLang="en-US" i="0">
                                      <a:latin typeface="Cambria Math" panose="02040503050406030204" pitchFamily="18" charset="0"/>
                                    </a:rPr>
                                    <m:t> </m:t>
                                  </m:r>
                                  <m:r>
                                    <a:rPr lang="zh-TW" altLang="en-US" i="1">
                                      <a:latin typeface="Cambria Math" panose="02040503050406030204" pitchFamily="18" charset="0"/>
                                    </a:rPr>
                                    <m:t>𝐶𝑜𝑢𝑛𝑡</m:t>
                                  </m:r>
                                </m:e>
                                <m:sub>
                                  <m:r>
                                    <a:rPr lang="zh-TW" altLang="en-US" i="1">
                                      <a:latin typeface="Cambria Math" panose="02040503050406030204" pitchFamily="18" charset="0"/>
                                    </a:rPr>
                                    <m:t>𝑢𝑠𝑒𝑟</m:t>
                                  </m:r>
                                </m:sub>
                              </m:sSub>
                            </m:e>
                          </m:d>
                        </m:num>
                        <m:den>
                          <m:d>
                            <m:dPr>
                              <m:begChr m:val=""/>
                              <m:ctrlPr>
                                <a:rPr lang="zh-TW" altLang="en-US" i="1">
                                  <a:latin typeface="Cambria Math" panose="02040503050406030204" pitchFamily="18" charset="0"/>
                                </a:rPr>
                              </m:ctrlPr>
                            </m:dPr>
                            <m:e>
                              <m:r>
                                <a:rPr lang="zh-TW" altLang="en-US" i="1">
                                  <a:latin typeface="Cambria Math" panose="02040503050406030204" pitchFamily="18" charset="0"/>
                                </a:rPr>
                                <m:t>𝑚𝑎</m:t>
                              </m:r>
                              <m:func>
                                <m:funcPr>
                                  <m:ctrlPr>
                                    <a:rPr lang="zh-TW" altLang="en-US" i="1">
                                      <a:latin typeface="Cambria Math" panose="02040503050406030204" pitchFamily="18" charset="0"/>
                                    </a:rPr>
                                  </m:ctrlPr>
                                </m:funcPr>
                                <m:fName>
                                  <m:r>
                                    <a:rPr lang="zh-TW" altLang="en-US" i="1">
                                      <a:latin typeface="Cambria Math" panose="02040503050406030204" pitchFamily="18" charset="0"/>
                                    </a:rPr>
                                    <m:t>𝑥</m:t>
                                  </m:r>
                                </m:fName>
                                <m:e>
                                  <m:r>
                                    <a:rPr lang="zh-TW" altLang="en-US" i="0">
                                      <a:latin typeface="Cambria Math" panose="02040503050406030204" pitchFamily="18" charset="0"/>
                                    </a:rPr>
                                    <m:t>(</m:t>
                                  </m:r>
                                </m:e>
                              </m:func>
                              <m:sSub>
                                <m:sSubPr>
                                  <m:ctrlPr>
                                    <a:rPr lang="zh-TW" altLang="en-US" i="1">
                                      <a:latin typeface="Cambria Math" panose="02040503050406030204" pitchFamily="18" charset="0"/>
                                    </a:rPr>
                                  </m:ctrlPr>
                                </m:sSubPr>
                                <m:e>
                                  <m:r>
                                    <a:rPr lang="zh-TW" altLang="en-US" i="1">
                                      <a:latin typeface="Cambria Math" panose="02040503050406030204" pitchFamily="18" charset="0"/>
                                    </a:rPr>
                                    <m:t>𝐿𝑖𝑠𝑡𝑒𝑑</m:t>
                                  </m:r>
                                  <m:r>
                                    <a:rPr lang="zh-TW" altLang="en-US" i="0">
                                      <a:latin typeface="Cambria Math" panose="02040503050406030204" pitchFamily="18" charset="0"/>
                                    </a:rPr>
                                    <m:t> </m:t>
                                  </m:r>
                                  <m:r>
                                    <a:rPr lang="zh-TW" altLang="en-US" i="1">
                                      <a:latin typeface="Cambria Math" panose="02040503050406030204" pitchFamily="18" charset="0"/>
                                    </a:rPr>
                                    <m:t>𝐶𝑜𝑢𝑛𝑡</m:t>
                                  </m:r>
                                </m:e>
                                <m:sub>
                                  <m:r>
                                    <a:rPr lang="zh-TW" altLang="en-US" i="1">
                                      <a:latin typeface="Cambria Math" panose="02040503050406030204" pitchFamily="18" charset="0"/>
                                    </a:rPr>
                                    <m:t>𝑢𝑠𝑒𝑟</m:t>
                                  </m:r>
                                </m:sub>
                              </m:sSub>
                              <m:r>
                                <a:rPr lang="zh-TW" altLang="en-US" i="0">
                                  <a:latin typeface="Cambria Math" panose="02040503050406030204" pitchFamily="18" charset="0"/>
                                </a:rPr>
                                <m:t>)−</m:t>
                              </m:r>
                              <m:r>
                                <a:rPr lang="zh-TW" altLang="en-US" i="1">
                                  <a:latin typeface="Cambria Math" panose="02040503050406030204" pitchFamily="18" charset="0"/>
                                </a:rPr>
                                <m:t>𝑚𝑖</m:t>
                              </m:r>
                              <m:func>
                                <m:funcPr>
                                  <m:ctrlPr>
                                    <a:rPr lang="zh-TW" altLang="en-US" i="1">
                                      <a:latin typeface="Cambria Math" panose="02040503050406030204" pitchFamily="18" charset="0"/>
                                    </a:rPr>
                                  </m:ctrlPr>
                                </m:funcPr>
                                <m:fName>
                                  <m:r>
                                    <a:rPr lang="zh-TW" altLang="en-US" i="1">
                                      <a:latin typeface="Cambria Math" panose="02040503050406030204" pitchFamily="18" charset="0"/>
                                    </a:rPr>
                                    <m:t>𝑛</m:t>
                                  </m:r>
                                </m:fName>
                                <m:e>
                                  <m:r>
                                    <a:rPr lang="zh-TW" altLang="en-US" i="0">
                                      <a:latin typeface="Cambria Math" panose="02040503050406030204" pitchFamily="18" charset="0"/>
                                    </a:rPr>
                                    <m:t>(</m:t>
                                  </m:r>
                                </m:e>
                              </m:func>
                              <m:sSub>
                                <m:sSubPr>
                                  <m:ctrlPr>
                                    <a:rPr lang="zh-TW" altLang="en-US" i="1">
                                      <a:latin typeface="Cambria Math" panose="02040503050406030204" pitchFamily="18" charset="0"/>
                                    </a:rPr>
                                  </m:ctrlPr>
                                </m:sSubPr>
                                <m:e>
                                  <m:r>
                                    <a:rPr lang="zh-TW" altLang="en-US" i="1">
                                      <a:latin typeface="Cambria Math" panose="02040503050406030204" pitchFamily="18" charset="0"/>
                                    </a:rPr>
                                    <m:t>𝐿𝑖𝑠𝑡𝑒𝑑</m:t>
                                  </m:r>
                                  <m:r>
                                    <a:rPr lang="zh-TW" altLang="en-US" i="0">
                                      <a:latin typeface="Cambria Math" panose="02040503050406030204" pitchFamily="18" charset="0"/>
                                    </a:rPr>
                                    <m:t> </m:t>
                                  </m:r>
                                  <m:r>
                                    <a:rPr lang="zh-TW" altLang="en-US" i="1">
                                      <a:latin typeface="Cambria Math" panose="02040503050406030204" pitchFamily="18" charset="0"/>
                                    </a:rPr>
                                    <m:t>𝐶𝑜𝑢𝑛𝑡</m:t>
                                  </m:r>
                                </m:e>
                                <m:sub>
                                  <m:r>
                                    <a:rPr lang="zh-TW" altLang="en-US" i="1">
                                      <a:latin typeface="Cambria Math" panose="02040503050406030204" pitchFamily="18" charset="0"/>
                                    </a:rPr>
                                    <m:t>𝑢𝑠𝑒𝑟</m:t>
                                  </m:r>
                                </m:sub>
                              </m:sSub>
                            </m:e>
                          </m:d>
                        </m:den>
                      </m:f>
                    </m:oMath>
                  </m:oMathPara>
                </a14:m>
                <a:endParaRPr lang="zh-TW" altLang="en-US" dirty="0"/>
              </a:p>
            </p:txBody>
          </p:sp>
        </mc:Choice>
        <mc:Fallback xmlns="">
          <p:sp>
            <p:nvSpPr>
              <p:cNvPr id="10" name="矩形 9"/>
              <p:cNvSpPr>
                <a:spLocks noRot="1" noChangeAspect="1" noMove="1" noResize="1" noEditPoints="1" noAdjustHandles="1" noChangeArrowheads="1" noChangeShapeType="1" noTextEdit="1"/>
              </p:cNvSpPr>
              <p:nvPr/>
            </p:nvSpPr>
            <p:spPr>
              <a:xfrm>
                <a:off x="1148907" y="5630288"/>
                <a:ext cx="6480720" cy="679032"/>
              </a:xfrm>
              <a:prstGeom prst="rect">
                <a:avLst/>
              </a:prstGeom>
              <a:blipFill>
                <a:blip r:embed="rId7"/>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391381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Social Influence Analysis Module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24</a:t>
            </a:fld>
            <a:endParaRPr lang="en-US" altLang="zh-TW"/>
          </a:p>
        </p:txBody>
      </p:sp>
      <p:sp>
        <p:nvSpPr>
          <p:cNvPr id="7" name="內容版面配置區 2"/>
          <p:cNvSpPr txBox="1">
            <a:spLocks/>
          </p:cNvSpPr>
          <p:nvPr/>
        </p:nvSpPr>
        <p:spPr bwMode="auto">
          <a:xfrm>
            <a:off x="539552" y="1124744"/>
            <a:ext cx="8229600" cy="179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a:t>Social Influence Score</a:t>
            </a:r>
          </a:p>
          <a:p>
            <a:pPr lvl="1">
              <a:lnSpc>
                <a:spcPct val="200000"/>
              </a:lnSpc>
            </a:pPr>
            <a:r>
              <a:rPr lang="en-US" altLang="zh-TW" dirty="0"/>
              <a:t>We can use the above feature to define the social influence of the user</a:t>
            </a:r>
            <a:endParaRPr lang="en-US" altLang="zh-TW" kern="0" dirty="0"/>
          </a:p>
        </p:txBody>
      </p:sp>
      <mc:AlternateContent xmlns:mc="http://schemas.openxmlformats.org/markup-compatibility/2006" xmlns:a14="http://schemas.microsoft.com/office/drawing/2010/main">
        <mc:Choice Requires="a14">
          <p:sp>
            <p:nvSpPr>
              <p:cNvPr id="9" name="矩形 8"/>
              <p:cNvSpPr/>
              <p:nvPr/>
            </p:nvSpPr>
            <p:spPr>
              <a:xfrm>
                <a:off x="971476" y="3429000"/>
                <a:ext cx="7632848"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TW" altLang="en-US" i="1">
                              <a:latin typeface="Cambria Math" panose="02040503050406030204" pitchFamily="18" charset="0"/>
                            </a:rPr>
                          </m:ctrlPr>
                        </m:sSubPr>
                        <m:e>
                          <m:r>
                            <a:rPr lang="zh-TW" altLang="en-US" i="1">
                              <a:latin typeface="Cambria Math" panose="02040503050406030204" pitchFamily="18" charset="0"/>
                            </a:rPr>
                            <m:t>𝑆𝐼𝑆</m:t>
                          </m:r>
                        </m:e>
                        <m:sub>
                          <m:r>
                            <a:rPr lang="zh-TW" altLang="en-US" i="1">
                              <a:latin typeface="Cambria Math" panose="02040503050406030204" pitchFamily="18" charset="0"/>
                            </a:rPr>
                            <m:t>𝑖</m:t>
                          </m:r>
                        </m:sub>
                      </m:sSub>
                      <m:r>
                        <a:rPr lang="zh-TW" altLang="en-US" i="0">
                          <a:latin typeface="Cambria Math" panose="02040503050406030204" pitchFamily="18" charset="0"/>
                        </a:rPr>
                        <m:t>=</m:t>
                      </m:r>
                      <m:r>
                        <a:rPr lang="zh-TW" altLang="en-US" i="1">
                          <a:latin typeface="Cambria Math" panose="02040503050406030204" pitchFamily="18" charset="0"/>
                        </a:rPr>
                        <m:t>𝛼</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𝑈𝑆𝐶</m:t>
                          </m:r>
                        </m:e>
                        <m:sub>
                          <m:r>
                            <a:rPr lang="zh-TW" altLang="en-US" i="1">
                              <a:latin typeface="Cambria Math" panose="02040503050406030204" pitchFamily="18" charset="0"/>
                            </a:rPr>
                            <m:t>𝑖</m:t>
                          </m:r>
                        </m:sub>
                      </m:sSub>
                      <m:r>
                        <a:rPr lang="zh-TW" altLang="en-US" i="0">
                          <a:latin typeface="Cambria Math" panose="02040503050406030204" pitchFamily="18" charset="0"/>
                        </a:rPr>
                        <m:t>+</m:t>
                      </m:r>
                      <m:r>
                        <a:rPr lang="zh-TW" altLang="en-US" i="1">
                          <a:latin typeface="Cambria Math" panose="02040503050406030204" pitchFamily="18" charset="0"/>
                        </a:rPr>
                        <m:t>𝛽</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𝑈𝐹𝐶</m:t>
                          </m:r>
                        </m:e>
                        <m:sub>
                          <m:r>
                            <a:rPr lang="zh-TW" altLang="en-US" i="1">
                              <a:latin typeface="Cambria Math" panose="02040503050406030204" pitchFamily="18" charset="0"/>
                            </a:rPr>
                            <m:t>𝑖</m:t>
                          </m:r>
                        </m:sub>
                      </m:sSub>
                      <m:r>
                        <a:rPr lang="zh-TW" altLang="en-US" i="0">
                          <a:latin typeface="Cambria Math" panose="02040503050406030204" pitchFamily="18" charset="0"/>
                        </a:rPr>
                        <m:t>+</m:t>
                      </m:r>
                      <m:r>
                        <a:rPr lang="zh-TW" altLang="en-US" i="1">
                          <a:latin typeface="Cambria Math" panose="02040503050406030204" pitchFamily="18" charset="0"/>
                        </a:rPr>
                        <m:t>𝛾</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𝑈𝐹𝑟𝑖𝐶</m:t>
                          </m:r>
                        </m:e>
                        <m:sub>
                          <m:r>
                            <a:rPr lang="zh-TW" altLang="en-US" i="1">
                              <a:latin typeface="Cambria Math" panose="02040503050406030204" pitchFamily="18" charset="0"/>
                            </a:rPr>
                            <m:t>𝑖</m:t>
                          </m:r>
                        </m:sub>
                      </m:sSub>
                      <m:r>
                        <a:rPr lang="zh-TW" altLang="en-US" i="0">
                          <a:latin typeface="Cambria Math" panose="02040503050406030204" pitchFamily="18" charset="0"/>
                        </a:rPr>
                        <m:t>+</m:t>
                      </m:r>
                      <m:r>
                        <m:rPr>
                          <m:sty m:val="p"/>
                        </m:rPr>
                        <a:rPr lang="zh-TW" altLang="en-US" i="0">
                          <a:latin typeface="Cambria Math" panose="02040503050406030204" pitchFamily="18" charset="0"/>
                        </a:rPr>
                        <m:t>δ</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𝑈𝐹𝑎𝑣𝐶</m:t>
                          </m:r>
                        </m:e>
                        <m:sub>
                          <m:r>
                            <a:rPr lang="zh-TW" altLang="en-US" i="1">
                              <a:latin typeface="Cambria Math" panose="02040503050406030204" pitchFamily="18" charset="0"/>
                            </a:rPr>
                            <m:t>𝑖</m:t>
                          </m:r>
                        </m:sub>
                      </m:sSub>
                      <m:r>
                        <a:rPr lang="zh-TW" altLang="en-US" i="0">
                          <a:latin typeface="Cambria Math" panose="02040503050406030204" pitchFamily="18" charset="0"/>
                        </a:rPr>
                        <m:t> +</m:t>
                      </m:r>
                      <m:r>
                        <m:rPr>
                          <m:sty m:val="p"/>
                        </m:rPr>
                        <a:rPr lang="zh-TW" altLang="en-US" i="0">
                          <a:latin typeface="Cambria Math" panose="02040503050406030204" pitchFamily="18" charset="0"/>
                        </a:rPr>
                        <m:t>σ</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𝑈𝐿𝐶</m:t>
                          </m:r>
                        </m:e>
                        <m:sub>
                          <m:r>
                            <a:rPr lang="zh-TW" altLang="en-US" i="1">
                              <a:latin typeface="Cambria Math" panose="02040503050406030204" pitchFamily="18" charset="0"/>
                            </a:rPr>
                            <m:t>𝑖</m:t>
                          </m:r>
                        </m:sub>
                      </m:sSub>
                      <m:r>
                        <a:rPr lang="zh-TW" altLang="en-US" i="0">
                          <a:latin typeface="Cambria Math" panose="02040503050406030204" pitchFamily="18" charset="0"/>
                        </a:rPr>
                        <m:t> </m:t>
                      </m:r>
                    </m:oMath>
                  </m:oMathPara>
                </a14:m>
                <a:endParaRPr lang="zh-TW" altLang="en-US" dirty="0"/>
              </a:p>
            </p:txBody>
          </p:sp>
        </mc:Choice>
        <mc:Fallback xmlns="">
          <p:sp>
            <p:nvSpPr>
              <p:cNvPr id="9" name="矩形 8"/>
              <p:cNvSpPr>
                <a:spLocks noRot="1" noChangeAspect="1" noMove="1" noResize="1" noEditPoints="1" noAdjustHandles="1" noChangeArrowheads="1" noChangeShapeType="1" noTextEdit="1"/>
              </p:cNvSpPr>
              <p:nvPr/>
            </p:nvSpPr>
            <p:spPr>
              <a:xfrm>
                <a:off x="971476" y="3429000"/>
                <a:ext cx="7632848" cy="369332"/>
              </a:xfrm>
              <a:prstGeom prst="rect">
                <a:avLst/>
              </a:prstGeom>
              <a:blipFill>
                <a:blip r:embed="rId3"/>
                <a:stretch>
                  <a:fillRect b="-1500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0" name="矩形 9"/>
              <p:cNvSpPr/>
              <p:nvPr/>
            </p:nvSpPr>
            <p:spPr>
              <a:xfrm>
                <a:off x="1522773" y="4285470"/>
                <a:ext cx="6120680"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𝑤h𝑒𝑟𝑒</m:t>
                      </m:r>
                      <m:r>
                        <a:rPr lang="zh-TW" altLang="en-US" i="0">
                          <a:latin typeface="Cambria Math" panose="02040503050406030204" pitchFamily="18" charset="0"/>
                        </a:rPr>
                        <m:t> </m:t>
                      </m:r>
                      <m:r>
                        <a:rPr lang="zh-TW" altLang="en-US" i="1">
                          <a:latin typeface="Cambria Math" panose="02040503050406030204" pitchFamily="18" charset="0"/>
                        </a:rPr>
                        <m:t>𝛼</m:t>
                      </m:r>
                      <m:r>
                        <a:rPr lang="zh-TW" altLang="en-US" i="0">
                          <a:latin typeface="Cambria Math" panose="02040503050406030204" pitchFamily="18" charset="0"/>
                        </a:rPr>
                        <m:t>+</m:t>
                      </m:r>
                      <m:r>
                        <a:rPr lang="zh-TW" altLang="en-US" i="1">
                          <a:latin typeface="Cambria Math" panose="02040503050406030204" pitchFamily="18" charset="0"/>
                        </a:rPr>
                        <m:t>𝛽</m:t>
                      </m:r>
                      <m:r>
                        <a:rPr lang="zh-TW" altLang="en-US" i="0">
                          <a:latin typeface="Cambria Math" panose="02040503050406030204" pitchFamily="18" charset="0"/>
                        </a:rPr>
                        <m:t>+</m:t>
                      </m:r>
                      <m:r>
                        <a:rPr lang="zh-TW" altLang="en-US" i="1">
                          <a:latin typeface="Cambria Math" panose="02040503050406030204" pitchFamily="18" charset="0"/>
                        </a:rPr>
                        <m:t>𝛾</m:t>
                      </m:r>
                      <m:r>
                        <a:rPr lang="zh-TW" altLang="en-US" i="0">
                          <a:latin typeface="Cambria Math" panose="02040503050406030204" pitchFamily="18" charset="0"/>
                        </a:rPr>
                        <m:t>+</m:t>
                      </m:r>
                      <m:r>
                        <m:rPr>
                          <m:sty m:val="p"/>
                        </m:rPr>
                        <a:rPr lang="zh-TW" altLang="en-US" i="0">
                          <a:latin typeface="Cambria Math" panose="02040503050406030204" pitchFamily="18" charset="0"/>
                        </a:rPr>
                        <m:t>δ</m:t>
                      </m:r>
                      <m:r>
                        <a:rPr lang="zh-TW" altLang="en-US" i="0">
                          <a:latin typeface="Cambria Math" panose="02040503050406030204" pitchFamily="18" charset="0"/>
                        </a:rPr>
                        <m:t>+</m:t>
                      </m:r>
                      <m:r>
                        <m:rPr>
                          <m:sty m:val="p"/>
                        </m:rPr>
                        <a:rPr lang="zh-TW" altLang="en-US" i="0">
                          <a:latin typeface="Cambria Math" panose="02040503050406030204" pitchFamily="18" charset="0"/>
                        </a:rPr>
                        <m:t>σ</m:t>
                      </m:r>
                      <m:r>
                        <a:rPr lang="zh-TW" altLang="en-US" i="0">
                          <a:latin typeface="Cambria Math" panose="02040503050406030204" pitchFamily="18" charset="0"/>
                        </a:rPr>
                        <m:t>=1 </m:t>
                      </m:r>
                      <m:r>
                        <a:rPr lang="zh-TW" altLang="en-US" i="1">
                          <a:latin typeface="Cambria Math" panose="02040503050406030204" pitchFamily="18" charset="0"/>
                        </a:rPr>
                        <m:t>𝑎𝑛𝑑</m:t>
                      </m:r>
                      <m:r>
                        <a:rPr lang="zh-TW" altLang="en-US" i="0">
                          <a:latin typeface="Cambria Math" panose="02040503050406030204" pitchFamily="18" charset="0"/>
                        </a:rPr>
                        <m:t> </m:t>
                      </m:r>
                      <m:r>
                        <a:rPr lang="zh-TW" altLang="en-US" i="1">
                          <a:latin typeface="Cambria Math" panose="02040503050406030204" pitchFamily="18" charset="0"/>
                        </a:rPr>
                        <m:t>𝛼</m:t>
                      </m:r>
                      <m:r>
                        <a:rPr lang="zh-TW" altLang="en-US" i="0">
                          <a:latin typeface="Cambria Math" panose="02040503050406030204" pitchFamily="18" charset="0"/>
                        </a:rPr>
                        <m:t>, </m:t>
                      </m:r>
                      <m:r>
                        <a:rPr lang="zh-TW" altLang="en-US" i="1">
                          <a:latin typeface="Cambria Math" panose="02040503050406030204" pitchFamily="18" charset="0"/>
                        </a:rPr>
                        <m:t>𝛽</m:t>
                      </m:r>
                      <m:r>
                        <a:rPr lang="zh-TW" altLang="en-US" i="0">
                          <a:latin typeface="Cambria Math" panose="02040503050406030204" pitchFamily="18" charset="0"/>
                        </a:rPr>
                        <m:t>,</m:t>
                      </m:r>
                      <m:r>
                        <a:rPr lang="zh-TW" altLang="en-US" i="1">
                          <a:latin typeface="Cambria Math" panose="02040503050406030204" pitchFamily="18" charset="0"/>
                        </a:rPr>
                        <m:t>𝛾</m:t>
                      </m:r>
                      <m:r>
                        <a:rPr lang="zh-TW" altLang="en-US" i="0">
                          <a:latin typeface="Cambria Math" panose="02040503050406030204" pitchFamily="18" charset="0"/>
                        </a:rPr>
                        <m:t>,</m:t>
                      </m:r>
                      <m:r>
                        <m:rPr>
                          <m:sty m:val="p"/>
                        </m:rPr>
                        <a:rPr lang="zh-TW" altLang="en-US" i="0">
                          <a:latin typeface="Cambria Math" panose="02040503050406030204" pitchFamily="18" charset="0"/>
                        </a:rPr>
                        <m:t>δ</m:t>
                      </m:r>
                      <m:r>
                        <a:rPr lang="zh-TW" altLang="en-US" i="0">
                          <a:latin typeface="Cambria Math" panose="02040503050406030204" pitchFamily="18" charset="0"/>
                        </a:rPr>
                        <m:t>,</m:t>
                      </m:r>
                      <m:r>
                        <m:rPr>
                          <m:sty m:val="p"/>
                        </m:rPr>
                        <a:rPr lang="zh-TW" altLang="en-US" i="0">
                          <a:latin typeface="Cambria Math" panose="02040503050406030204" pitchFamily="18" charset="0"/>
                        </a:rPr>
                        <m:t>σ</m:t>
                      </m:r>
                      <m:r>
                        <a:rPr lang="zh-TW" altLang="en-US" i="0">
                          <a:latin typeface="Cambria Math" panose="02040503050406030204" pitchFamily="18" charset="0"/>
                        </a:rPr>
                        <m:t>≥0</m:t>
                      </m:r>
                    </m:oMath>
                  </m:oMathPara>
                </a14:m>
                <a:endParaRPr lang="zh-TW" altLang="en-US" dirty="0"/>
              </a:p>
            </p:txBody>
          </p:sp>
        </mc:Choice>
        <mc:Fallback xmlns="">
          <p:sp>
            <p:nvSpPr>
              <p:cNvPr id="10" name="矩形 9"/>
              <p:cNvSpPr>
                <a:spLocks noRot="1" noChangeAspect="1" noMove="1" noResize="1" noEditPoints="1" noAdjustHandles="1" noChangeArrowheads="1" noChangeShapeType="1" noTextEdit="1"/>
              </p:cNvSpPr>
              <p:nvPr/>
            </p:nvSpPr>
            <p:spPr>
              <a:xfrm>
                <a:off x="1522773" y="4285470"/>
                <a:ext cx="6120680" cy="369332"/>
              </a:xfrm>
              <a:prstGeom prst="rect">
                <a:avLst/>
              </a:prstGeom>
              <a:blipFill>
                <a:blip r:embed="rId4"/>
                <a:stretch>
                  <a:fillRect b="-13115"/>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40802008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949" y="1340768"/>
            <a:ext cx="7639482" cy="4641401"/>
          </a:xfrm>
          <a:prstGeom prst="rect">
            <a:avLst/>
          </a:prstGeom>
        </p:spPr>
      </p:pic>
      <p:sp>
        <p:nvSpPr>
          <p:cNvPr id="2" name="標題 1"/>
          <p:cNvSpPr>
            <a:spLocks noGrp="1"/>
          </p:cNvSpPr>
          <p:nvPr>
            <p:ph type="title"/>
          </p:nvPr>
        </p:nvSpPr>
        <p:spPr/>
        <p:txBody>
          <a:bodyPr/>
          <a:lstStyle/>
          <a:p>
            <a:r>
              <a:rPr lang="en-US" altLang="zh-TW" dirty="0"/>
              <a:t>System Framework</a:t>
            </a:r>
            <a:endParaRPr lang="zh-TW" altLang="en-US" dirty="0"/>
          </a:p>
        </p:txBody>
      </p:sp>
      <p:sp>
        <p:nvSpPr>
          <p:cNvPr id="15" name="圓角矩形 14"/>
          <p:cNvSpPr/>
          <p:nvPr/>
        </p:nvSpPr>
        <p:spPr>
          <a:xfrm>
            <a:off x="3749057" y="4869160"/>
            <a:ext cx="4680520" cy="1008112"/>
          </a:xfrm>
          <a:prstGeom prst="roundRect">
            <a:avLst>
              <a:gd name="adj" fmla="val 6965"/>
            </a:avLst>
          </a:prstGeom>
          <a:solidFill>
            <a:srgbClr val="FFFFFF">
              <a:alpha val="25098"/>
            </a:srgbClr>
          </a:solidFill>
          <a:ln w="28575">
            <a:solidFill>
              <a:srgbClr val="F16B6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3049353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317362" y="1445745"/>
            <a:ext cx="9285509" cy="5400377"/>
          </a:xfrm>
        </p:spPr>
        <p:txBody>
          <a:bodyPr/>
          <a:lstStyle/>
          <a:p>
            <a:pPr>
              <a:lnSpc>
                <a:spcPct val="150000"/>
              </a:lnSpc>
            </a:pPr>
            <a:r>
              <a:rPr lang="en-US" altLang="zh-TW" dirty="0"/>
              <a:t>User Classification &amp;Credibility Rank</a:t>
            </a:r>
          </a:p>
          <a:p>
            <a:pPr lvl="1">
              <a:lnSpc>
                <a:spcPct val="200000"/>
              </a:lnSpc>
            </a:pPr>
            <a:r>
              <a:rPr lang="en-US" altLang="zh-TW" dirty="0"/>
              <a:t>Use different supervised learning approach </a:t>
            </a:r>
          </a:p>
          <a:p>
            <a:pPr lvl="1">
              <a:lnSpc>
                <a:spcPct val="200000"/>
              </a:lnSpc>
            </a:pPr>
            <a:r>
              <a:rPr lang="en-US" altLang="zh-TW" dirty="0"/>
              <a:t>Compare the performance for the most effective algorithm as the final model</a:t>
            </a:r>
          </a:p>
          <a:p>
            <a:pPr marL="457200" lvl="1" indent="0">
              <a:lnSpc>
                <a:spcPct val="200000"/>
              </a:lnSpc>
              <a:buNone/>
            </a:pPr>
            <a:endParaRPr lang="en-US" altLang="zh-TW" dirty="0"/>
          </a:p>
          <a:p>
            <a:pPr lvl="1">
              <a:lnSpc>
                <a:spcPct val="150000"/>
              </a:lnSpc>
            </a:pPr>
            <a:endParaRPr lang="en-US" altLang="zh-TW" sz="1700" dirty="0"/>
          </a:p>
        </p:txBody>
      </p:sp>
      <p:sp>
        <p:nvSpPr>
          <p:cNvPr id="2" name="標題 1"/>
          <p:cNvSpPr>
            <a:spLocks noGrp="1"/>
          </p:cNvSpPr>
          <p:nvPr>
            <p:ph type="title"/>
          </p:nvPr>
        </p:nvSpPr>
        <p:spPr/>
        <p:txBody>
          <a:bodyPr/>
          <a:lstStyle/>
          <a:p>
            <a:pPr lvl="1"/>
            <a:r>
              <a:rPr lang="en-US" altLang="zh-TW" b="1" dirty="0">
                <a:solidFill>
                  <a:srgbClr val="2907A5"/>
                </a:solidFill>
                <a:latin typeface="+mj-lt"/>
                <a:ea typeface="+mj-ea"/>
                <a:cs typeface="+mj-cs"/>
              </a:rPr>
              <a:t>Credibility Computing Module</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26</a:t>
            </a:fld>
            <a:endParaRPr lang="en-US" altLang="zh-TW"/>
          </a:p>
        </p:txBody>
      </p:sp>
      <mc:AlternateContent xmlns:mc="http://schemas.openxmlformats.org/markup-compatibility/2006" xmlns:a14="http://schemas.microsoft.com/office/drawing/2010/main">
        <mc:Choice Requires="a14">
          <p:sp>
            <p:nvSpPr>
              <p:cNvPr id="3" name="矩形 2"/>
              <p:cNvSpPr/>
              <p:nvPr/>
            </p:nvSpPr>
            <p:spPr>
              <a:xfrm>
                <a:off x="1630785" y="4437112"/>
                <a:ext cx="5904656"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d>
                        <m:dPr>
                          <m:begChr m:val=""/>
                          <m:ctrlPr>
                            <a:rPr lang="zh-TW" altLang="en-US" i="1">
                              <a:latin typeface="Cambria Math" panose="02040503050406030204" pitchFamily="18" charset="0"/>
                            </a:rPr>
                          </m:ctrlPr>
                        </m:dPr>
                        <m:e>
                          <m:r>
                            <a:rPr lang="zh-TW" altLang="en-US" i="1">
                              <a:latin typeface="Cambria Math" panose="02040503050406030204" pitchFamily="18" charset="0"/>
                            </a:rPr>
                            <m:t>𝐶𝑙𝑎𝑠𝑠𝑖𝑓𝑖𝑐𝑎𝑡𝑖𝑜𝑛</m:t>
                          </m:r>
                          <m:d>
                            <m:dPr>
                              <m:ctrlPr>
                                <a:rPr lang="zh-TW" altLang="en-US" i="1">
                                  <a:latin typeface="Cambria Math" panose="02040503050406030204" pitchFamily="18" charset="0"/>
                                </a:rPr>
                              </m:ctrlPr>
                            </m:dPr>
                            <m:e>
                              <m:r>
                                <a:rPr lang="zh-TW" altLang="en-US" i="1">
                                  <a:latin typeface="Cambria Math" panose="02040503050406030204" pitchFamily="18" charset="0"/>
                                </a:rPr>
                                <m:t>𝑢𝑠𝑒𝑟</m:t>
                              </m:r>
                            </m:e>
                          </m:d>
                          <m:r>
                            <a:rPr lang="zh-TW" altLang="en-US" i="0">
                              <a:latin typeface="Cambria Math" panose="02040503050406030204" pitchFamily="18" charset="0"/>
                            </a:rPr>
                            <m:t>=</m:t>
                          </m:r>
                          <m:r>
                            <a:rPr lang="zh-TW" altLang="en-US" i="1">
                              <a:latin typeface="Cambria Math" panose="02040503050406030204" pitchFamily="18" charset="0"/>
                            </a:rPr>
                            <m:t>𝐵𝑒𝑠𝑡</m:t>
                          </m:r>
                          <m:r>
                            <m:rPr>
                              <m:lit/>
                            </m:rPr>
                            <a:rPr lang="zh-TW" altLang="en-US" i="0">
                              <a:latin typeface="Cambria Math" panose="02040503050406030204" pitchFamily="18" charset="0"/>
                            </a:rPr>
                            <m:t>_</m:t>
                          </m:r>
                          <m:r>
                            <a:rPr lang="zh-TW" altLang="en-US" i="1">
                              <a:latin typeface="Cambria Math" panose="02040503050406030204" pitchFamily="18" charset="0"/>
                            </a:rPr>
                            <m:t>𝑀𝑜𝑑𝑒𝑙</m:t>
                          </m:r>
                          <m:r>
                            <a:rPr lang="zh-TW" altLang="en-US" i="0">
                              <a:latin typeface="Cambria Math" panose="02040503050406030204" pitchFamily="18" charset="0"/>
                            </a:rPr>
                            <m:t>.</m:t>
                          </m:r>
                          <m:r>
                            <a:rPr lang="zh-TW" altLang="en-US" i="1">
                              <a:latin typeface="Cambria Math" panose="02040503050406030204" pitchFamily="18" charset="0"/>
                            </a:rPr>
                            <m:t>𝑝𝑟𝑒𝑑𝑖𝑐𝑡</m:t>
                          </m:r>
                          <m:r>
                            <a:rPr lang="zh-TW" altLang="en-US" i="0">
                              <a:latin typeface="Cambria Math" panose="02040503050406030204" pitchFamily="18" charset="0"/>
                            </a:rPr>
                            <m:t>(</m:t>
                          </m:r>
                          <m:r>
                            <a:rPr lang="zh-TW" altLang="en-US" i="1">
                              <a:latin typeface="Cambria Math" panose="02040503050406030204" pitchFamily="18" charset="0"/>
                            </a:rPr>
                            <m:t>𝑢𝑠𝑒𝑟</m:t>
                          </m:r>
                        </m:e>
                      </m:d>
                    </m:oMath>
                  </m:oMathPara>
                </a14:m>
                <a:endParaRPr lang="zh-TW" altLang="en-US" dirty="0"/>
              </a:p>
            </p:txBody>
          </p:sp>
        </mc:Choice>
        <mc:Fallback xmlns="">
          <p:sp>
            <p:nvSpPr>
              <p:cNvPr id="3" name="矩形 2"/>
              <p:cNvSpPr>
                <a:spLocks noRot="1" noChangeAspect="1" noMove="1" noResize="1" noEditPoints="1" noAdjustHandles="1" noChangeArrowheads="1" noChangeShapeType="1" noTextEdit="1"/>
              </p:cNvSpPr>
              <p:nvPr/>
            </p:nvSpPr>
            <p:spPr>
              <a:xfrm>
                <a:off x="1630785" y="4437112"/>
                <a:ext cx="5904656" cy="369332"/>
              </a:xfrm>
              <a:prstGeom prst="rect">
                <a:avLst/>
              </a:prstGeom>
              <a:blipFill>
                <a:blip r:embed="rId4"/>
                <a:stretch>
                  <a:fillRect t="-120000" r="-4029" b="-19000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7" name="矩形 6"/>
              <p:cNvSpPr/>
              <p:nvPr/>
            </p:nvSpPr>
            <p:spPr>
              <a:xfrm>
                <a:off x="1907704" y="4951510"/>
                <a:ext cx="2316211" cy="369332"/>
              </a:xfrm>
              <a:prstGeom prst="rect">
                <a:avLst/>
              </a:prstGeom>
            </p:spPr>
            <p:txBody>
              <a:bodyPr wrap="none">
                <a:spAutoFit/>
              </a:bodyPr>
              <a:lstStyle/>
              <a:p>
                <a14:m>
                  <m:oMath xmlns:m="http://schemas.openxmlformats.org/officeDocument/2006/math">
                    <m:sSub>
                      <m:sSubPr>
                        <m:ctrlPr>
                          <a:rPr lang="zh-TW" altLang="zh-TW" i="1">
                            <a:latin typeface="Cambria Math" panose="02040503050406030204" pitchFamily="18" charset="0"/>
                            <a:ea typeface="Cambria Math" panose="02040503050406030204" pitchFamily="18" charset="0"/>
                          </a:rPr>
                        </m:ctrlPr>
                      </m:sSubPr>
                      <m:e>
                        <m:r>
                          <a:rPr lang="en-US" altLang="zh-TW" sz="1800" i="1">
                            <a:effectLst/>
                            <a:latin typeface="Cambria Math" panose="02040503050406030204" pitchFamily="18" charset="0"/>
                            <a:ea typeface="標楷體" panose="03000509000000000000" pitchFamily="65" charset="-120"/>
                            <a:cs typeface="Times New Roman" panose="02020603050405020304" pitchFamily="18" charset="0"/>
                          </a:rPr>
                          <m:t>𝑈𝑠𝑒𝑟</m:t>
                        </m:r>
                      </m:e>
                      <m:sub>
                        <m:r>
                          <a:rPr lang="en-US" altLang="zh-TW" sz="1800" i="1">
                            <a:effectLst/>
                            <a:latin typeface="Cambria Math" panose="02040503050406030204" pitchFamily="18" charset="0"/>
                            <a:ea typeface="標楷體" panose="03000509000000000000" pitchFamily="65" charset="-120"/>
                            <a:cs typeface="Times New Roman" panose="02020603050405020304" pitchFamily="18" charset="0"/>
                          </a:rPr>
                          <m:t>𝑖</m:t>
                        </m:r>
                      </m:sub>
                    </m:sSub>
                    <m:r>
                      <a:rPr lang="en-US" altLang="zh-TW" sz="1800" i="1">
                        <a:effectLst/>
                        <a:latin typeface="Cambria Math" panose="02040503050406030204" pitchFamily="18" charset="0"/>
                        <a:ea typeface="標楷體" panose="03000509000000000000" pitchFamily="65" charset="-120"/>
                        <a:cs typeface="Times New Roman" panose="02020603050405020304" pitchFamily="18" charset="0"/>
                      </a:rPr>
                      <m:t>∈</m:t>
                    </m:r>
                  </m:oMath>
                </a14:m>
                <a:r>
                  <a:rPr lang="en-US" altLang="zh-TW" sz="1800" dirty="0">
                    <a:effectLst/>
                    <a:latin typeface="Times New Roman" panose="02020603050405020304" pitchFamily="18" charset="0"/>
                    <a:ea typeface="標楷體" panose="03000509000000000000" pitchFamily="65" charset="-120"/>
                  </a:rPr>
                  <a:t> </a:t>
                </a:r>
                <a:r>
                  <a:rPr lang="en-US" altLang="zh-TW" sz="1800" i="1" dirty="0">
                    <a:effectLst/>
                    <a:latin typeface="Times New Roman" panose="02020603050405020304" pitchFamily="18" charset="0"/>
                    <a:ea typeface="標楷體" panose="03000509000000000000" pitchFamily="65" charset="-120"/>
                  </a:rPr>
                  <a:t>Anomaly User</a:t>
                </a:r>
                <a:endParaRPr lang="zh-TW" altLang="en-US" dirty="0"/>
              </a:p>
            </p:txBody>
          </p:sp>
        </mc:Choice>
        <mc:Fallback xmlns="">
          <p:sp>
            <p:nvSpPr>
              <p:cNvPr id="7" name="矩形 6"/>
              <p:cNvSpPr>
                <a:spLocks noRot="1" noChangeAspect="1" noMove="1" noResize="1" noEditPoints="1" noAdjustHandles="1" noChangeArrowheads="1" noChangeShapeType="1" noTextEdit="1"/>
              </p:cNvSpPr>
              <p:nvPr/>
            </p:nvSpPr>
            <p:spPr>
              <a:xfrm>
                <a:off x="1907704" y="4951510"/>
                <a:ext cx="2316211" cy="369332"/>
              </a:xfrm>
              <a:prstGeom prst="rect">
                <a:avLst/>
              </a:prstGeom>
              <a:blipFill>
                <a:blip r:embed="rId5"/>
                <a:stretch>
                  <a:fillRect t="-8197" r="-1053" b="-2459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矩形 7"/>
              <p:cNvSpPr/>
              <p:nvPr/>
            </p:nvSpPr>
            <p:spPr>
              <a:xfrm>
                <a:off x="4557363" y="4951510"/>
                <a:ext cx="2336794" cy="369332"/>
              </a:xfrm>
              <a:prstGeom prst="rect">
                <a:avLst/>
              </a:prstGeom>
            </p:spPr>
            <p:txBody>
              <a:bodyPr wrap="none">
                <a:spAutoFit/>
              </a:bodyPr>
              <a:lstStyle/>
              <a:p>
                <a:r>
                  <a:rPr lang="en-US" altLang="zh-TW" i="1" dirty="0">
                    <a:latin typeface="Times New Roman" panose="02020603050405020304" pitchFamily="18" charset="0"/>
                    <a:ea typeface="標楷體" panose="03000509000000000000" pitchFamily="65" charset="-120"/>
                  </a:rPr>
                  <a:t>Then </a:t>
                </a:r>
                <a14:m>
                  <m:oMath xmlns:m="http://schemas.openxmlformats.org/officeDocument/2006/math">
                    <m:sSub>
                      <m:sSubPr>
                        <m:ctrlPr>
                          <a:rPr lang="zh-TW" altLang="zh-TW" i="1">
                            <a:effectLst/>
                            <a:latin typeface="Cambria Math" panose="02040503050406030204" pitchFamily="18" charset="0"/>
                            <a:ea typeface="Cambria Math" panose="02040503050406030204" pitchFamily="18" charset="0"/>
                          </a:rPr>
                        </m:ctrlPr>
                      </m:sSubPr>
                      <m:e>
                        <m:r>
                          <a:rPr lang="en-US" altLang="zh-TW" sz="1800" i="1">
                            <a:effectLst/>
                            <a:latin typeface="Cambria Math" panose="02040503050406030204" pitchFamily="18" charset="0"/>
                            <a:ea typeface="標楷體" panose="03000509000000000000" pitchFamily="65" charset="-120"/>
                            <a:cs typeface="Times New Roman" panose="02020603050405020304" pitchFamily="18" charset="0"/>
                          </a:rPr>
                          <m:t>𝑅𝑎𝑛𝑘</m:t>
                        </m:r>
                      </m:e>
                      <m:sub>
                        <m:r>
                          <a:rPr lang="en-US" altLang="zh-TW" sz="1800" i="1">
                            <a:effectLst/>
                            <a:latin typeface="Cambria Math" panose="02040503050406030204" pitchFamily="18" charset="0"/>
                            <a:ea typeface="標楷體" panose="03000509000000000000" pitchFamily="65" charset="-120"/>
                            <a:cs typeface="Times New Roman" panose="02020603050405020304" pitchFamily="18" charset="0"/>
                          </a:rPr>
                          <m:t>𝑖</m:t>
                        </m:r>
                      </m:sub>
                    </m:sSub>
                    <m:r>
                      <a:rPr lang="en-US" altLang="zh-TW" sz="1800" i="1">
                        <a:effectLst/>
                        <a:latin typeface="Cambria Math" panose="02040503050406030204" pitchFamily="18" charset="0"/>
                        <a:ea typeface="標楷體" panose="03000509000000000000" pitchFamily="65" charset="-120"/>
                        <a:cs typeface="Times New Roman" panose="02020603050405020304" pitchFamily="18" charset="0"/>
                      </a:rPr>
                      <m:t>∈</m:t>
                    </m:r>
                  </m:oMath>
                </a14:m>
                <a:r>
                  <a:rPr lang="en-US" altLang="zh-TW" sz="1800" i="1" dirty="0">
                    <a:effectLst/>
                    <a:latin typeface="Times New Roman" panose="02020603050405020304" pitchFamily="18" charset="0"/>
                    <a:ea typeface="標楷體" panose="03000509000000000000" pitchFamily="65" charset="-120"/>
                  </a:rPr>
                  <a:t> [0, 1, 2]</a:t>
                </a:r>
                <a:endParaRPr lang="zh-TW" altLang="en-US" dirty="0"/>
              </a:p>
            </p:txBody>
          </p:sp>
        </mc:Choice>
        <mc:Fallback xmlns="">
          <p:sp>
            <p:nvSpPr>
              <p:cNvPr id="8" name="矩形 7"/>
              <p:cNvSpPr>
                <a:spLocks noRot="1" noChangeAspect="1" noMove="1" noResize="1" noEditPoints="1" noAdjustHandles="1" noChangeArrowheads="1" noChangeShapeType="1" noTextEdit="1"/>
              </p:cNvSpPr>
              <p:nvPr/>
            </p:nvSpPr>
            <p:spPr>
              <a:xfrm>
                <a:off x="4557363" y="4951510"/>
                <a:ext cx="2336794" cy="369332"/>
              </a:xfrm>
              <a:prstGeom prst="rect">
                <a:avLst/>
              </a:prstGeom>
              <a:blipFill>
                <a:blip r:embed="rId6"/>
                <a:stretch>
                  <a:fillRect l="-2350" t="-8197" r="-1828" b="-2459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1" name="矩形 10"/>
              <p:cNvSpPr/>
              <p:nvPr/>
            </p:nvSpPr>
            <p:spPr>
              <a:xfrm>
                <a:off x="1907704" y="5529484"/>
                <a:ext cx="2277739" cy="369332"/>
              </a:xfrm>
              <a:prstGeom prst="rect">
                <a:avLst/>
              </a:prstGeom>
            </p:spPr>
            <p:txBody>
              <a:bodyPr wrap="none">
                <a:spAutoFit/>
              </a:bodyPr>
              <a:lstStyle/>
              <a:p>
                <a14:m>
                  <m:oMath xmlns:m="http://schemas.openxmlformats.org/officeDocument/2006/math">
                    <m:sSub>
                      <m:sSubPr>
                        <m:ctrlPr>
                          <a:rPr lang="zh-TW" altLang="zh-TW" i="1">
                            <a:latin typeface="Cambria Math" panose="02040503050406030204" pitchFamily="18" charset="0"/>
                            <a:ea typeface="Cambria Math" panose="02040503050406030204" pitchFamily="18" charset="0"/>
                          </a:rPr>
                        </m:ctrlPr>
                      </m:sSubPr>
                      <m:e>
                        <m:r>
                          <a:rPr lang="en-US" altLang="zh-TW" sz="1800" i="1">
                            <a:effectLst/>
                            <a:latin typeface="Cambria Math" panose="02040503050406030204" pitchFamily="18" charset="0"/>
                            <a:ea typeface="標楷體" panose="03000509000000000000" pitchFamily="65" charset="-120"/>
                            <a:cs typeface="Times New Roman" panose="02020603050405020304" pitchFamily="18" charset="0"/>
                          </a:rPr>
                          <m:t>𝑈𝑠𝑒𝑟</m:t>
                        </m:r>
                      </m:e>
                      <m:sub>
                        <m:r>
                          <a:rPr lang="en-US" altLang="zh-TW" sz="1800" i="1">
                            <a:effectLst/>
                            <a:latin typeface="Cambria Math" panose="02040503050406030204" pitchFamily="18" charset="0"/>
                            <a:ea typeface="標楷體" panose="03000509000000000000" pitchFamily="65" charset="-120"/>
                            <a:cs typeface="Times New Roman" panose="02020603050405020304" pitchFamily="18" charset="0"/>
                          </a:rPr>
                          <m:t>𝑖</m:t>
                        </m:r>
                      </m:sub>
                    </m:sSub>
                    <m:r>
                      <a:rPr lang="en-US" altLang="zh-TW" sz="1800" i="1">
                        <a:effectLst/>
                        <a:latin typeface="Cambria Math" panose="02040503050406030204" pitchFamily="18" charset="0"/>
                        <a:ea typeface="標楷體" panose="03000509000000000000" pitchFamily="65" charset="-120"/>
                        <a:cs typeface="Times New Roman" panose="02020603050405020304" pitchFamily="18" charset="0"/>
                      </a:rPr>
                      <m:t>∈</m:t>
                    </m:r>
                  </m:oMath>
                </a14:m>
                <a:r>
                  <a:rPr lang="en-US" altLang="zh-TW" sz="1800" dirty="0">
                    <a:effectLst/>
                    <a:latin typeface="Times New Roman" panose="02020603050405020304" pitchFamily="18" charset="0"/>
                    <a:ea typeface="標楷體" panose="03000509000000000000" pitchFamily="65" charset="-120"/>
                  </a:rPr>
                  <a:t> </a:t>
                </a:r>
                <a:r>
                  <a:rPr lang="en-US" altLang="zh-TW" sz="1800" i="1" dirty="0">
                    <a:effectLst/>
                    <a:latin typeface="Times New Roman" panose="02020603050405020304" pitchFamily="18" charset="0"/>
                    <a:ea typeface="標楷體" panose="03000509000000000000" pitchFamily="65" charset="-120"/>
                  </a:rPr>
                  <a:t>Genuine User</a:t>
                </a:r>
                <a:endParaRPr lang="zh-TW" altLang="en-US" dirty="0"/>
              </a:p>
            </p:txBody>
          </p:sp>
        </mc:Choice>
        <mc:Fallback xmlns="">
          <p:sp>
            <p:nvSpPr>
              <p:cNvPr id="11" name="矩形 10"/>
              <p:cNvSpPr>
                <a:spLocks noRot="1" noChangeAspect="1" noMove="1" noResize="1" noEditPoints="1" noAdjustHandles="1" noChangeArrowheads="1" noChangeShapeType="1" noTextEdit="1"/>
              </p:cNvSpPr>
              <p:nvPr/>
            </p:nvSpPr>
            <p:spPr>
              <a:xfrm>
                <a:off x="1907704" y="5529484"/>
                <a:ext cx="2277739" cy="369332"/>
              </a:xfrm>
              <a:prstGeom prst="rect">
                <a:avLst/>
              </a:prstGeom>
              <a:blipFill>
                <a:blip r:embed="rId7"/>
                <a:stretch>
                  <a:fillRect t="-8197" r="-1070" b="-2459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2" name="矩形 11"/>
              <p:cNvSpPr/>
              <p:nvPr/>
            </p:nvSpPr>
            <p:spPr>
              <a:xfrm>
                <a:off x="4557363" y="5529484"/>
                <a:ext cx="2336794" cy="369332"/>
              </a:xfrm>
              <a:prstGeom prst="rect">
                <a:avLst/>
              </a:prstGeom>
            </p:spPr>
            <p:txBody>
              <a:bodyPr wrap="none">
                <a:spAutoFit/>
              </a:bodyPr>
              <a:lstStyle/>
              <a:p>
                <a:r>
                  <a:rPr lang="en-US" altLang="zh-TW" i="1" dirty="0">
                    <a:latin typeface="Times New Roman" panose="02020603050405020304" pitchFamily="18" charset="0"/>
                    <a:ea typeface="標楷體" panose="03000509000000000000" pitchFamily="65" charset="-120"/>
                  </a:rPr>
                  <a:t>Then </a:t>
                </a:r>
                <a14:m>
                  <m:oMath xmlns:m="http://schemas.openxmlformats.org/officeDocument/2006/math">
                    <m:sSub>
                      <m:sSubPr>
                        <m:ctrlPr>
                          <a:rPr lang="zh-TW" altLang="zh-TW" i="1">
                            <a:effectLst/>
                            <a:latin typeface="Cambria Math" panose="02040503050406030204" pitchFamily="18" charset="0"/>
                            <a:ea typeface="Cambria Math" panose="02040503050406030204" pitchFamily="18" charset="0"/>
                          </a:rPr>
                        </m:ctrlPr>
                      </m:sSubPr>
                      <m:e>
                        <m:r>
                          <a:rPr lang="en-US" altLang="zh-TW" sz="1800" i="1">
                            <a:effectLst/>
                            <a:latin typeface="Cambria Math" panose="02040503050406030204" pitchFamily="18" charset="0"/>
                            <a:ea typeface="標楷體" panose="03000509000000000000" pitchFamily="65" charset="-120"/>
                            <a:cs typeface="Times New Roman" panose="02020603050405020304" pitchFamily="18" charset="0"/>
                          </a:rPr>
                          <m:t>𝑅𝑎𝑛𝑘</m:t>
                        </m:r>
                      </m:e>
                      <m:sub>
                        <m:r>
                          <a:rPr lang="en-US" altLang="zh-TW" sz="1800" i="1">
                            <a:effectLst/>
                            <a:latin typeface="Cambria Math" panose="02040503050406030204" pitchFamily="18" charset="0"/>
                            <a:ea typeface="標楷體" panose="03000509000000000000" pitchFamily="65" charset="-120"/>
                            <a:cs typeface="Times New Roman" panose="02020603050405020304" pitchFamily="18" charset="0"/>
                          </a:rPr>
                          <m:t>𝑖</m:t>
                        </m:r>
                      </m:sub>
                    </m:sSub>
                    <m:r>
                      <a:rPr lang="en-US" altLang="zh-TW" sz="1800" i="1">
                        <a:effectLst/>
                        <a:latin typeface="Cambria Math" panose="02040503050406030204" pitchFamily="18" charset="0"/>
                        <a:ea typeface="標楷體" panose="03000509000000000000" pitchFamily="65" charset="-120"/>
                        <a:cs typeface="Times New Roman" panose="02020603050405020304" pitchFamily="18" charset="0"/>
                      </a:rPr>
                      <m:t>∈</m:t>
                    </m:r>
                  </m:oMath>
                </a14:m>
                <a:r>
                  <a:rPr lang="en-US" altLang="zh-TW" sz="1800" i="1" dirty="0">
                    <a:effectLst/>
                    <a:latin typeface="Times New Roman" panose="02020603050405020304" pitchFamily="18" charset="0"/>
                    <a:ea typeface="標楷體" panose="03000509000000000000" pitchFamily="65" charset="-120"/>
                  </a:rPr>
                  <a:t> [3, </a:t>
                </a:r>
                <a:r>
                  <a:rPr lang="en-US" altLang="zh-TW" i="1" dirty="0">
                    <a:latin typeface="Times New Roman" panose="02020603050405020304" pitchFamily="18" charset="0"/>
                    <a:ea typeface="標楷體" panose="03000509000000000000" pitchFamily="65" charset="-120"/>
                  </a:rPr>
                  <a:t>4</a:t>
                </a:r>
                <a:r>
                  <a:rPr lang="en-US" altLang="zh-TW" sz="1800" i="1" dirty="0">
                    <a:effectLst/>
                    <a:latin typeface="Times New Roman" panose="02020603050405020304" pitchFamily="18" charset="0"/>
                    <a:ea typeface="標楷體" panose="03000509000000000000" pitchFamily="65" charset="-120"/>
                  </a:rPr>
                  <a:t>, </a:t>
                </a:r>
                <a:r>
                  <a:rPr lang="en-US" altLang="zh-TW" i="1" dirty="0">
                    <a:latin typeface="Times New Roman" panose="02020603050405020304" pitchFamily="18" charset="0"/>
                    <a:ea typeface="標楷體" panose="03000509000000000000" pitchFamily="65" charset="-120"/>
                  </a:rPr>
                  <a:t>5</a:t>
                </a:r>
                <a:r>
                  <a:rPr lang="en-US" altLang="zh-TW" sz="1800" i="1" dirty="0">
                    <a:effectLst/>
                    <a:latin typeface="Times New Roman" panose="02020603050405020304" pitchFamily="18" charset="0"/>
                    <a:ea typeface="標楷體" panose="03000509000000000000" pitchFamily="65" charset="-120"/>
                  </a:rPr>
                  <a:t>]</a:t>
                </a:r>
                <a:endParaRPr lang="zh-TW" altLang="en-US" dirty="0"/>
              </a:p>
            </p:txBody>
          </p:sp>
        </mc:Choice>
        <mc:Fallback xmlns="">
          <p:sp>
            <p:nvSpPr>
              <p:cNvPr id="12" name="矩形 11"/>
              <p:cNvSpPr>
                <a:spLocks noRot="1" noChangeAspect="1" noMove="1" noResize="1" noEditPoints="1" noAdjustHandles="1" noChangeArrowheads="1" noChangeShapeType="1" noTextEdit="1"/>
              </p:cNvSpPr>
              <p:nvPr/>
            </p:nvSpPr>
            <p:spPr>
              <a:xfrm>
                <a:off x="4557363" y="5529484"/>
                <a:ext cx="2336794" cy="369332"/>
              </a:xfrm>
              <a:prstGeom prst="rect">
                <a:avLst/>
              </a:prstGeom>
              <a:blipFill>
                <a:blip r:embed="rId8"/>
                <a:stretch>
                  <a:fillRect l="-2350" t="-8197" r="-1828" b="-24590"/>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4548872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a:t>Data description</a:t>
            </a:r>
            <a:endParaRPr lang="zh-TW" altLang="en-US" sz="4400"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27</a:t>
            </a:fld>
            <a:endParaRPr kumimoji="0" lang="en-US" altLang="zh-TW" sz="1400">
              <a:ea typeface="新細明體" panose="02020500000000000000" pitchFamily="18" charset="-120"/>
            </a:endParaRPr>
          </a:p>
        </p:txBody>
      </p:sp>
      <p:sp>
        <p:nvSpPr>
          <p:cNvPr id="2" name="內容版面配置區 1"/>
          <p:cNvSpPr>
            <a:spLocks noGrp="1"/>
          </p:cNvSpPr>
          <p:nvPr>
            <p:ph idx="1"/>
          </p:nvPr>
        </p:nvSpPr>
        <p:spPr>
          <a:xfrm>
            <a:off x="443982" y="1190392"/>
            <a:ext cx="8734302" cy="2088009"/>
          </a:xfrm>
        </p:spPr>
        <p:txBody>
          <a:bodyPr/>
          <a:lstStyle/>
          <a:p>
            <a:pPr marL="0" indent="0">
              <a:lnSpc>
                <a:spcPct val="150000"/>
              </a:lnSpc>
              <a:buNone/>
            </a:pPr>
            <a:r>
              <a:rPr lang="en-US" altLang="zh-TW" dirty="0"/>
              <a:t>Social spambots dataset of Twitter (</a:t>
            </a:r>
            <a:r>
              <a:rPr lang="en-US" altLang="zh-TW" dirty="0" err="1"/>
              <a:t>Cresci</a:t>
            </a:r>
            <a:r>
              <a:rPr lang="en-US" altLang="zh-TW" dirty="0"/>
              <a:t> et al. 2017) </a:t>
            </a:r>
          </a:p>
          <a:p>
            <a:pPr marL="342900" lvl="1" indent="-342900">
              <a:lnSpc>
                <a:spcPct val="150000"/>
              </a:lnSpc>
              <a:buFont typeface="Arial" panose="020B0604020202020204" pitchFamily="34" charset="0"/>
              <a:buChar char="•"/>
            </a:pPr>
            <a:r>
              <a:rPr lang="en-US" altLang="zh-TW" sz="1800" dirty="0">
                <a:cs typeface="+mn-cs"/>
              </a:rPr>
              <a:t>Use different approach and methods to obtain the label Twitter dataset</a:t>
            </a:r>
          </a:p>
          <a:p>
            <a:pPr marL="342900" lvl="1" indent="-342900">
              <a:lnSpc>
                <a:spcPct val="150000"/>
              </a:lnSpc>
              <a:buFont typeface="Arial" panose="020B0604020202020204" pitchFamily="34" charset="0"/>
              <a:buChar char="•"/>
            </a:pPr>
            <a:r>
              <a:rPr lang="en-US" altLang="zh-TW" sz="1800" dirty="0">
                <a:cs typeface="+mn-cs"/>
              </a:rPr>
              <a:t>8272 spammers and 3474 genuine users</a:t>
            </a:r>
          </a:p>
          <a:p>
            <a:pPr marL="342900" lvl="1" indent="-342900">
              <a:lnSpc>
                <a:spcPct val="150000"/>
              </a:lnSpc>
              <a:buFont typeface="Arial" panose="020B0604020202020204" pitchFamily="34" charset="0"/>
              <a:buChar char="•"/>
            </a:pPr>
            <a:r>
              <a:rPr lang="en-US" altLang="zh-TW" sz="1800" dirty="0">
                <a:cs typeface="+mn-cs"/>
              </a:rPr>
              <a:t>Data category: users profile information and their tweets</a:t>
            </a:r>
          </a:p>
          <a:p>
            <a:pPr marL="342900" lvl="1" indent="-342900">
              <a:lnSpc>
                <a:spcPct val="150000"/>
              </a:lnSpc>
              <a:buFont typeface="Arial" panose="020B0604020202020204" pitchFamily="34" charset="0"/>
              <a:buChar char="•"/>
            </a:pPr>
            <a:r>
              <a:rPr lang="en-US" altLang="zh-TW" sz="1800" dirty="0">
                <a:cs typeface="+mn-cs"/>
              </a:rPr>
              <a:t>Types of users </a:t>
            </a:r>
            <a:r>
              <a:rPr lang="en-US" altLang="zh-TW" sz="1800" dirty="0"/>
              <a:t>(</a:t>
            </a:r>
            <a:r>
              <a:rPr lang="en-US" altLang="zh-TW" sz="1800" dirty="0">
                <a:solidFill>
                  <a:srgbClr val="0000FF"/>
                </a:solidFill>
              </a:rPr>
              <a:t>genuine users, social spam bots, traditional spam bots, and fake followers</a:t>
            </a:r>
            <a:r>
              <a:rPr lang="en-US" altLang="zh-TW" sz="1800" dirty="0"/>
              <a:t>)</a:t>
            </a:r>
            <a:endParaRPr lang="en-US" altLang="zh-TW" sz="1800" dirty="0">
              <a:cs typeface="+mn-cs"/>
            </a:endParaRPr>
          </a:p>
        </p:txBody>
      </p:sp>
      <p:pic>
        <p:nvPicPr>
          <p:cNvPr id="7" name="圖片 6">
            <a:extLst>
              <a:ext uri="{FF2B5EF4-FFF2-40B4-BE49-F238E27FC236}">
                <a16:creationId xmlns:a16="http://schemas.microsoft.com/office/drawing/2014/main" id="{A37C5982-871E-4265-9816-E9489AC72616}"/>
              </a:ext>
            </a:extLst>
          </p:cNvPr>
          <p:cNvPicPr>
            <a:picLocks noChangeAspect="1"/>
          </p:cNvPicPr>
          <p:nvPr/>
        </p:nvPicPr>
        <p:blipFill rotWithShape="1">
          <a:blip r:embed="rId3"/>
          <a:srcRect t="83395"/>
          <a:stretch/>
        </p:blipFill>
        <p:spPr>
          <a:xfrm>
            <a:off x="899592" y="4362237"/>
            <a:ext cx="7437267" cy="1624559"/>
          </a:xfrm>
          <a:prstGeom prst="rect">
            <a:avLst/>
          </a:prstGeom>
        </p:spPr>
      </p:pic>
    </p:spTree>
    <p:extLst>
      <p:ext uri="{BB962C8B-B14F-4D97-AF65-F5344CB8AC3E}">
        <p14:creationId xmlns:p14="http://schemas.microsoft.com/office/powerpoint/2010/main" val="20798601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User Post Analysis Module </a:t>
            </a:r>
            <a:endParaRPr lang="zh-TW" altLang="en-US" dirty="0"/>
          </a:p>
        </p:txBody>
      </p:sp>
      <p:sp>
        <p:nvSpPr>
          <p:cNvPr id="3" name="內容版面配置區 2"/>
          <p:cNvSpPr>
            <a:spLocks noGrp="1"/>
          </p:cNvSpPr>
          <p:nvPr>
            <p:ph idx="1"/>
          </p:nvPr>
        </p:nvSpPr>
        <p:spPr/>
        <p:txBody>
          <a:bodyPr/>
          <a:lstStyle/>
          <a:p>
            <a:r>
              <a:rPr lang="en-US" altLang="zh-TW" dirty="0"/>
              <a:t>Textual Analysis</a:t>
            </a:r>
          </a:p>
          <a:p>
            <a:pPr lvl="1"/>
            <a:r>
              <a:rPr lang="en-US" altLang="zh-TW" dirty="0"/>
              <a:t>TF-IDF: Within the TF-IDF, we set the maximum features sizes to be 500, which means we use 500 vectors to represent a tweet.</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28</a:t>
            </a:fld>
            <a:endParaRPr lang="en-US" altLang="zh-TW"/>
          </a:p>
        </p:txBody>
      </p:sp>
      <p:pic>
        <p:nvPicPr>
          <p:cNvPr id="5" name="圖片 4"/>
          <p:cNvPicPr>
            <a:picLocks noChangeAspect="1"/>
          </p:cNvPicPr>
          <p:nvPr/>
        </p:nvPicPr>
        <p:blipFill>
          <a:blip r:embed="rId3"/>
          <a:stretch>
            <a:fillRect/>
          </a:stretch>
        </p:blipFill>
        <p:spPr>
          <a:xfrm>
            <a:off x="1547664" y="2574381"/>
            <a:ext cx="6208218" cy="2222771"/>
          </a:xfrm>
          <a:prstGeom prst="rect">
            <a:avLst/>
          </a:prstGeom>
        </p:spPr>
      </p:pic>
      <p:pic>
        <p:nvPicPr>
          <p:cNvPr id="6" name="圖片 5"/>
          <p:cNvPicPr>
            <a:picLocks noChangeAspect="1"/>
          </p:cNvPicPr>
          <p:nvPr/>
        </p:nvPicPr>
        <p:blipFill>
          <a:blip r:embed="rId4"/>
          <a:stretch>
            <a:fillRect/>
          </a:stretch>
        </p:blipFill>
        <p:spPr>
          <a:xfrm>
            <a:off x="1663441" y="4474944"/>
            <a:ext cx="5976664" cy="2158562"/>
          </a:xfrm>
          <a:prstGeom prst="rect">
            <a:avLst/>
          </a:prstGeom>
        </p:spPr>
      </p:pic>
      <p:sp>
        <p:nvSpPr>
          <p:cNvPr id="7" name="矩形 6"/>
          <p:cNvSpPr/>
          <p:nvPr/>
        </p:nvSpPr>
        <p:spPr>
          <a:xfrm>
            <a:off x="1663441" y="3645024"/>
            <a:ext cx="6092441" cy="43204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6115770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User Post Analysis Module </a:t>
            </a:r>
            <a:endParaRPr lang="zh-TW" altLang="en-US" dirty="0"/>
          </a:p>
        </p:txBody>
      </p:sp>
      <p:sp>
        <p:nvSpPr>
          <p:cNvPr id="3" name="內容版面配置區 2"/>
          <p:cNvSpPr>
            <a:spLocks noGrp="1"/>
          </p:cNvSpPr>
          <p:nvPr>
            <p:ph idx="1"/>
          </p:nvPr>
        </p:nvSpPr>
        <p:spPr/>
        <p:txBody>
          <a:bodyPr/>
          <a:lstStyle/>
          <a:p>
            <a:r>
              <a:rPr lang="en-US" altLang="zh-TW" dirty="0"/>
              <a:t>Textual Analysis</a:t>
            </a:r>
          </a:p>
          <a:p>
            <a:pPr lvl="1"/>
            <a:r>
              <a:rPr lang="en-US" altLang="zh-TW" dirty="0"/>
              <a:t>W2V: In the W2V, the maximum features we use is 300, which represents we use 300 vectors to represent a word</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29</a:t>
            </a:fld>
            <a:endParaRPr lang="en-US" altLang="zh-TW"/>
          </a:p>
        </p:txBody>
      </p:sp>
      <p:pic>
        <p:nvPicPr>
          <p:cNvPr id="5" name="圖片 4"/>
          <p:cNvPicPr>
            <a:picLocks noChangeAspect="1"/>
          </p:cNvPicPr>
          <p:nvPr/>
        </p:nvPicPr>
        <p:blipFill>
          <a:blip r:embed="rId3"/>
          <a:stretch>
            <a:fillRect/>
          </a:stretch>
        </p:blipFill>
        <p:spPr>
          <a:xfrm>
            <a:off x="777521" y="2636912"/>
            <a:ext cx="7588958" cy="2298579"/>
          </a:xfrm>
          <a:prstGeom prst="rect">
            <a:avLst/>
          </a:prstGeom>
        </p:spPr>
      </p:pic>
      <p:sp>
        <p:nvSpPr>
          <p:cNvPr id="6" name="矩形 5"/>
          <p:cNvSpPr/>
          <p:nvPr/>
        </p:nvSpPr>
        <p:spPr>
          <a:xfrm>
            <a:off x="899592" y="4149080"/>
            <a:ext cx="7466887" cy="43204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195129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Research Problems</a:t>
            </a:r>
            <a:endParaRPr lang="zh-TW" altLang="en-US" dirty="0"/>
          </a:p>
        </p:txBody>
      </p:sp>
      <p:sp>
        <p:nvSpPr>
          <p:cNvPr id="3" name="內容版面配置區 2"/>
          <p:cNvSpPr>
            <a:spLocks noGrp="1"/>
          </p:cNvSpPr>
          <p:nvPr>
            <p:ph idx="1"/>
          </p:nvPr>
        </p:nvSpPr>
        <p:spPr>
          <a:xfrm>
            <a:off x="468313" y="1700808"/>
            <a:ext cx="8229600" cy="4680620"/>
          </a:xfrm>
        </p:spPr>
        <p:txBody>
          <a:bodyPr/>
          <a:lstStyle/>
          <a:p>
            <a:pPr lvl="0"/>
            <a:r>
              <a:rPr lang="en-US" altLang="zh-TW" dirty="0"/>
              <a:t>How to evaluate and ensure </a:t>
            </a:r>
            <a:r>
              <a:rPr lang="en-US" altLang="zh-TW" dirty="0">
                <a:solidFill>
                  <a:srgbClr val="FF0000"/>
                </a:solidFill>
              </a:rPr>
              <a:t>the credibility of the account </a:t>
            </a:r>
            <a:r>
              <a:rPr lang="en-US" altLang="zh-TW" dirty="0"/>
              <a:t>on the OSNs?</a:t>
            </a:r>
          </a:p>
          <a:p>
            <a:pPr lvl="0"/>
            <a:endParaRPr lang="en-US" altLang="zh-TW" dirty="0"/>
          </a:p>
          <a:p>
            <a:pPr lvl="0"/>
            <a:r>
              <a:rPr lang="en-US" altLang="zh-TW" dirty="0"/>
              <a:t>How to combine the user’s </a:t>
            </a:r>
            <a:r>
              <a:rPr lang="en-US" altLang="zh-TW" dirty="0">
                <a:solidFill>
                  <a:srgbClr val="FF0000"/>
                </a:solidFill>
              </a:rPr>
              <a:t>profile,</a:t>
            </a:r>
            <a:r>
              <a:rPr lang="en-US" altLang="zh-TW" dirty="0"/>
              <a:t> the </a:t>
            </a:r>
            <a:r>
              <a:rPr lang="en-US" altLang="zh-TW" dirty="0">
                <a:solidFill>
                  <a:srgbClr val="FF0000"/>
                </a:solidFill>
              </a:rPr>
              <a:t>tweets, </a:t>
            </a:r>
            <a:r>
              <a:rPr lang="en-US" altLang="zh-TW" dirty="0"/>
              <a:t>and </a:t>
            </a:r>
            <a:r>
              <a:rPr lang="en-US" altLang="zh-TW" dirty="0">
                <a:solidFill>
                  <a:srgbClr val="FF0000"/>
                </a:solidFill>
              </a:rPr>
              <a:t>user’s  influence </a:t>
            </a:r>
            <a:r>
              <a:rPr lang="en-US" altLang="zh-TW" dirty="0"/>
              <a:t>together to verify the credibility?</a:t>
            </a:r>
          </a:p>
          <a:p>
            <a:pPr lvl="0"/>
            <a:endParaRPr lang="en-US" altLang="zh-TW" dirty="0"/>
          </a:p>
          <a:p>
            <a:pPr marL="0" lvl="0" indent="0">
              <a:buNone/>
            </a:pPr>
            <a:endParaRPr lang="zh-TW" altLang="zh-TW" dirty="0"/>
          </a:p>
          <a:p>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3</a:t>
            </a:fld>
            <a:endParaRPr lang="en-US" altLang="zh-TW" dirty="0"/>
          </a:p>
        </p:txBody>
      </p:sp>
    </p:spTree>
    <p:extLst>
      <p:ext uri="{BB962C8B-B14F-4D97-AF65-F5344CB8AC3E}">
        <p14:creationId xmlns:p14="http://schemas.microsoft.com/office/powerpoint/2010/main" val="15436931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Evaluation of User Post</a:t>
            </a:r>
            <a:endParaRPr lang="zh-TW" altLang="en-US" dirty="0"/>
          </a:p>
        </p:txBody>
      </p:sp>
      <p:sp>
        <p:nvSpPr>
          <p:cNvPr id="3" name="內容版面配置區 2"/>
          <p:cNvSpPr>
            <a:spLocks noGrp="1"/>
          </p:cNvSpPr>
          <p:nvPr>
            <p:ph idx="1"/>
          </p:nvPr>
        </p:nvSpPr>
        <p:spPr/>
        <p:txBody>
          <a:bodyPr/>
          <a:lstStyle/>
          <a:p>
            <a:r>
              <a:rPr lang="en-US" altLang="zh-TW" dirty="0"/>
              <a:t>Evaluation of different </a:t>
            </a:r>
            <a:r>
              <a:rPr lang="en-US" altLang="zh-TW" dirty="0">
                <a:solidFill>
                  <a:srgbClr val="0000FF"/>
                </a:solidFill>
              </a:rPr>
              <a:t>word embedding </a:t>
            </a:r>
            <a:r>
              <a:rPr lang="en-US" altLang="zh-TW" dirty="0"/>
              <a:t>of user’s post</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30</a:t>
            </a:fld>
            <a:endParaRPr lang="en-US" altLang="zh-TW"/>
          </a:p>
        </p:txBody>
      </p:sp>
      <p:graphicFrame>
        <p:nvGraphicFramePr>
          <p:cNvPr id="5" name="圖表 4"/>
          <p:cNvGraphicFramePr/>
          <p:nvPr/>
        </p:nvGraphicFramePr>
        <p:xfrm>
          <a:off x="2124000" y="3770931"/>
          <a:ext cx="4896000" cy="2736000"/>
        </p:xfrm>
        <a:graphic>
          <a:graphicData uri="http://schemas.openxmlformats.org/drawingml/2006/chart">
            <c:chart xmlns:c="http://schemas.openxmlformats.org/drawingml/2006/chart" xmlns:r="http://schemas.openxmlformats.org/officeDocument/2006/relationships" r:id="rId3"/>
          </a:graphicData>
        </a:graphic>
      </p:graphicFrame>
      <p:pic>
        <p:nvPicPr>
          <p:cNvPr id="6" name="圖片 5"/>
          <p:cNvPicPr>
            <a:picLocks noChangeAspect="1"/>
          </p:cNvPicPr>
          <p:nvPr/>
        </p:nvPicPr>
        <p:blipFill>
          <a:blip r:embed="rId4"/>
          <a:stretch>
            <a:fillRect/>
          </a:stretch>
        </p:blipFill>
        <p:spPr>
          <a:xfrm>
            <a:off x="1705976" y="2185052"/>
            <a:ext cx="5732048" cy="1482360"/>
          </a:xfrm>
          <a:prstGeom prst="rect">
            <a:avLst/>
          </a:prstGeom>
        </p:spPr>
      </p:pic>
      <p:sp>
        <p:nvSpPr>
          <p:cNvPr id="7" name="矩形 6"/>
          <p:cNvSpPr/>
          <p:nvPr/>
        </p:nvSpPr>
        <p:spPr>
          <a:xfrm>
            <a:off x="1792945" y="3076160"/>
            <a:ext cx="5616624" cy="38922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7761198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User Post Analysis Module </a:t>
            </a:r>
            <a:endParaRPr lang="zh-TW" altLang="en-US" dirty="0"/>
          </a:p>
        </p:txBody>
      </p:sp>
      <p:sp>
        <p:nvSpPr>
          <p:cNvPr id="3" name="內容版面配置區 2"/>
          <p:cNvSpPr>
            <a:spLocks noGrp="1"/>
          </p:cNvSpPr>
          <p:nvPr>
            <p:ph idx="1"/>
          </p:nvPr>
        </p:nvSpPr>
        <p:spPr>
          <a:xfrm>
            <a:off x="418350" y="1152602"/>
            <a:ext cx="8229600" cy="4824413"/>
          </a:xfrm>
        </p:spPr>
        <p:txBody>
          <a:bodyPr/>
          <a:lstStyle/>
          <a:p>
            <a:r>
              <a:rPr lang="en-US" altLang="zh-TW" dirty="0"/>
              <a:t>Textual Analysis</a:t>
            </a:r>
          </a:p>
          <a:p>
            <a:pPr lvl="1"/>
            <a:r>
              <a:rPr lang="en-US" altLang="zh-TW" dirty="0"/>
              <a:t>Multi input LSTM</a:t>
            </a:r>
            <a:r>
              <a:rPr lang="zh-TW" altLang="en-US" dirty="0"/>
              <a:t> </a:t>
            </a:r>
            <a:r>
              <a:rPr lang="en-US" altLang="zh-TW" dirty="0"/>
              <a:t>model </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31</a:t>
            </a:fld>
            <a:endParaRPr lang="en-US" altLang="zh-TW"/>
          </a:p>
        </p:txBody>
      </p:sp>
      <p:pic>
        <p:nvPicPr>
          <p:cNvPr id="6" name="圖片 5"/>
          <p:cNvPicPr/>
          <p:nvPr/>
        </p:nvPicPr>
        <p:blipFill>
          <a:blip r:embed="rId3">
            <a:extLst>
              <a:ext uri="{28A0092B-C50C-407E-A947-70E740481C1C}">
                <a14:useLocalDpi xmlns:a14="http://schemas.microsoft.com/office/drawing/2010/main" val="0"/>
              </a:ext>
            </a:extLst>
          </a:blip>
          <a:stretch>
            <a:fillRect/>
          </a:stretch>
        </p:blipFill>
        <p:spPr>
          <a:xfrm>
            <a:off x="2098837" y="2456583"/>
            <a:ext cx="4968552" cy="3816424"/>
          </a:xfrm>
          <a:prstGeom prst="rect">
            <a:avLst/>
          </a:prstGeom>
        </p:spPr>
      </p:pic>
      <p:sp>
        <p:nvSpPr>
          <p:cNvPr id="7" name="矩形 6"/>
          <p:cNvSpPr/>
          <p:nvPr/>
        </p:nvSpPr>
        <p:spPr>
          <a:xfrm>
            <a:off x="2267744" y="2439473"/>
            <a:ext cx="2592164" cy="47276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p:cNvSpPr/>
          <p:nvPr/>
        </p:nvSpPr>
        <p:spPr>
          <a:xfrm>
            <a:off x="4787900" y="3746542"/>
            <a:ext cx="2279489" cy="54655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1175143" y="2375621"/>
            <a:ext cx="1075615" cy="338554"/>
          </a:xfrm>
          <a:prstGeom prst="rect">
            <a:avLst/>
          </a:prstGeom>
          <a:noFill/>
        </p:spPr>
        <p:txBody>
          <a:bodyPr wrap="none" rtlCol="0">
            <a:spAutoFit/>
          </a:bodyPr>
          <a:lstStyle/>
          <a:p>
            <a:r>
              <a:rPr lang="en-US" altLang="zh-TW" sz="1600" dirty="0">
                <a:solidFill>
                  <a:srgbClr val="FF0000"/>
                </a:solidFill>
              </a:rPr>
              <a:t>Text Input</a:t>
            </a:r>
            <a:endParaRPr lang="zh-TW" altLang="en-US" sz="1600" dirty="0">
              <a:solidFill>
                <a:srgbClr val="FF0000"/>
              </a:solidFill>
            </a:endParaRPr>
          </a:p>
        </p:txBody>
      </p:sp>
      <p:sp>
        <p:nvSpPr>
          <p:cNvPr id="10" name="文字方塊 9"/>
          <p:cNvSpPr txBox="1"/>
          <p:nvPr/>
        </p:nvSpPr>
        <p:spPr>
          <a:xfrm>
            <a:off x="6263672" y="3325646"/>
            <a:ext cx="1213794" cy="338554"/>
          </a:xfrm>
          <a:prstGeom prst="rect">
            <a:avLst/>
          </a:prstGeom>
          <a:noFill/>
        </p:spPr>
        <p:txBody>
          <a:bodyPr wrap="none" rtlCol="0">
            <a:spAutoFit/>
          </a:bodyPr>
          <a:lstStyle/>
          <a:p>
            <a:r>
              <a:rPr lang="en-US" altLang="zh-TW" sz="1600" dirty="0">
                <a:solidFill>
                  <a:srgbClr val="FF0000"/>
                </a:solidFill>
              </a:rPr>
              <a:t>Other Input</a:t>
            </a:r>
            <a:endParaRPr lang="zh-TW" altLang="en-US" sz="1600" dirty="0">
              <a:solidFill>
                <a:srgbClr val="FF0000"/>
              </a:solidFill>
            </a:endParaRPr>
          </a:p>
        </p:txBody>
      </p:sp>
      <p:sp>
        <p:nvSpPr>
          <p:cNvPr id="11" name="矩形 10"/>
          <p:cNvSpPr/>
          <p:nvPr/>
        </p:nvSpPr>
        <p:spPr>
          <a:xfrm>
            <a:off x="2014668" y="3116580"/>
            <a:ext cx="3078520" cy="456436"/>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文字方塊 11"/>
          <p:cNvSpPr txBox="1"/>
          <p:nvPr/>
        </p:nvSpPr>
        <p:spPr>
          <a:xfrm>
            <a:off x="827584" y="3156369"/>
            <a:ext cx="1027717" cy="338554"/>
          </a:xfrm>
          <a:prstGeom prst="rect">
            <a:avLst/>
          </a:prstGeom>
          <a:noFill/>
        </p:spPr>
        <p:txBody>
          <a:bodyPr wrap="none" rtlCol="0">
            <a:spAutoFit/>
          </a:bodyPr>
          <a:lstStyle/>
          <a:p>
            <a:r>
              <a:rPr lang="en-US" altLang="zh-TW" sz="1600" dirty="0" err="1">
                <a:solidFill>
                  <a:srgbClr val="00B050"/>
                </a:solidFill>
              </a:rPr>
              <a:t>Vectorize</a:t>
            </a:r>
            <a:endParaRPr lang="zh-TW" altLang="en-US" sz="1600" dirty="0">
              <a:solidFill>
                <a:srgbClr val="00B050"/>
              </a:solidFill>
            </a:endParaRPr>
          </a:p>
        </p:txBody>
      </p:sp>
      <p:sp>
        <p:nvSpPr>
          <p:cNvPr id="13" name="矩形 12"/>
          <p:cNvSpPr/>
          <p:nvPr/>
        </p:nvSpPr>
        <p:spPr>
          <a:xfrm>
            <a:off x="3329168" y="5085280"/>
            <a:ext cx="2827008" cy="575967"/>
          </a:xfrm>
          <a:prstGeom prst="rect">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文字方塊 13"/>
          <p:cNvSpPr txBox="1"/>
          <p:nvPr/>
        </p:nvSpPr>
        <p:spPr>
          <a:xfrm>
            <a:off x="6172713" y="5203986"/>
            <a:ext cx="2098651" cy="338554"/>
          </a:xfrm>
          <a:prstGeom prst="rect">
            <a:avLst/>
          </a:prstGeom>
          <a:noFill/>
        </p:spPr>
        <p:txBody>
          <a:bodyPr wrap="none" rtlCol="0">
            <a:spAutoFit/>
          </a:bodyPr>
          <a:lstStyle/>
          <a:p>
            <a:r>
              <a:rPr lang="en-US" altLang="zh-TW" sz="1600" dirty="0">
                <a:solidFill>
                  <a:srgbClr val="0000FF"/>
                </a:solidFill>
              </a:rPr>
              <a:t>Feature Combination</a:t>
            </a:r>
            <a:endParaRPr lang="zh-TW" altLang="en-US" sz="1600" dirty="0">
              <a:solidFill>
                <a:srgbClr val="0000FF"/>
              </a:solidFill>
            </a:endParaRPr>
          </a:p>
        </p:txBody>
      </p:sp>
    </p:spTree>
    <p:extLst>
      <p:ext uri="{BB962C8B-B14F-4D97-AF65-F5344CB8AC3E}">
        <p14:creationId xmlns:p14="http://schemas.microsoft.com/office/powerpoint/2010/main" val="13883981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Evaluation of User Post</a:t>
            </a:r>
            <a:endParaRPr lang="zh-TW" altLang="en-US" dirty="0"/>
          </a:p>
        </p:txBody>
      </p:sp>
      <p:sp>
        <p:nvSpPr>
          <p:cNvPr id="3" name="內容版面配置區 2"/>
          <p:cNvSpPr>
            <a:spLocks noGrp="1"/>
          </p:cNvSpPr>
          <p:nvPr>
            <p:ph idx="1"/>
          </p:nvPr>
        </p:nvSpPr>
        <p:spPr/>
        <p:txBody>
          <a:bodyPr/>
          <a:lstStyle/>
          <a:p>
            <a:r>
              <a:rPr lang="en-US" altLang="zh-TW" dirty="0"/>
              <a:t>Evaluation of </a:t>
            </a:r>
            <a:r>
              <a:rPr lang="en-US" altLang="zh-TW" dirty="0">
                <a:solidFill>
                  <a:srgbClr val="0000FF"/>
                </a:solidFill>
              </a:rPr>
              <a:t>machine learning </a:t>
            </a:r>
            <a:r>
              <a:rPr lang="en-US" altLang="zh-TW" dirty="0"/>
              <a:t>and </a:t>
            </a:r>
            <a:r>
              <a:rPr lang="en-US" altLang="zh-TW" dirty="0">
                <a:solidFill>
                  <a:srgbClr val="0000FF"/>
                </a:solidFill>
              </a:rPr>
              <a:t>deep learning </a:t>
            </a:r>
            <a:r>
              <a:rPr lang="en-US" altLang="zh-TW" dirty="0"/>
              <a:t>with W2V </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32</a:t>
            </a:fld>
            <a:endParaRPr lang="en-US" altLang="zh-TW"/>
          </a:p>
        </p:txBody>
      </p:sp>
      <p:graphicFrame>
        <p:nvGraphicFramePr>
          <p:cNvPr id="5" name="圖表 4"/>
          <p:cNvGraphicFramePr/>
          <p:nvPr/>
        </p:nvGraphicFramePr>
        <p:xfrm>
          <a:off x="2124000" y="3760878"/>
          <a:ext cx="4896000" cy="2736000"/>
        </p:xfrm>
        <a:graphic>
          <a:graphicData uri="http://schemas.openxmlformats.org/drawingml/2006/chart">
            <c:chart xmlns:c="http://schemas.openxmlformats.org/drawingml/2006/chart" xmlns:r="http://schemas.openxmlformats.org/officeDocument/2006/relationships" r:id="rId3"/>
          </a:graphicData>
        </a:graphic>
      </p:graphicFrame>
      <p:pic>
        <p:nvPicPr>
          <p:cNvPr id="6" name="圖片 5"/>
          <p:cNvPicPr>
            <a:picLocks noChangeAspect="1"/>
          </p:cNvPicPr>
          <p:nvPr/>
        </p:nvPicPr>
        <p:blipFill>
          <a:blip r:embed="rId4"/>
          <a:stretch>
            <a:fillRect/>
          </a:stretch>
        </p:blipFill>
        <p:spPr>
          <a:xfrm>
            <a:off x="1717089" y="2385798"/>
            <a:ext cx="5732048" cy="1190773"/>
          </a:xfrm>
          <a:prstGeom prst="rect">
            <a:avLst/>
          </a:prstGeom>
        </p:spPr>
      </p:pic>
      <p:sp>
        <p:nvSpPr>
          <p:cNvPr id="7" name="矩形 6"/>
          <p:cNvSpPr/>
          <p:nvPr/>
        </p:nvSpPr>
        <p:spPr>
          <a:xfrm>
            <a:off x="2097251" y="2940093"/>
            <a:ext cx="5134453" cy="43737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1818786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Social Influence Analysis Module</a:t>
            </a:r>
            <a:endParaRPr lang="zh-TW" altLang="en-US" dirty="0"/>
          </a:p>
        </p:txBody>
      </p:sp>
      <p:sp>
        <p:nvSpPr>
          <p:cNvPr id="3" name="內容版面配置區 2"/>
          <p:cNvSpPr>
            <a:spLocks noGrp="1"/>
          </p:cNvSpPr>
          <p:nvPr>
            <p:ph idx="1"/>
          </p:nvPr>
        </p:nvSpPr>
        <p:spPr/>
        <p:txBody>
          <a:bodyPr/>
          <a:lstStyle/>
          <a:p>
            <a:r>
              <a:rPr lang="en-US" altLang="zh-TW" dirty="0"/>
              <a:t>Social Relationship Score</a:t>
            </a:r>
          </a:p>
          <a:p>
            <a:pPr marL="0" indent="0">
              <a:buNone/>
            </a:pPr>
            <a:endParaRPr lang="en-US" altLang="zh-TW" dirty="0"/>
          </a:p>
          <a:p>
            <a:pPr marL="0" indent="0">
              <a:buNone/>
            </a:pPr>
            <a:endParaRPr lang="en-US" altLang="zh-TW" dirty="0"/>
          </a:p>
          <a:p>
            <a:pPr marL="0" indent="0">
              <a:buNone/>
            </a:pPr>
            <a:endParaRPr lang="en-US" altLang="zh-TW" dirty="0"/>
          </a:p>
          <a:p>
            <a:pPr marL="0" indent="0">
              <a:buNone/>
            </a:pPr>
            <a:endParaRPr lang="en-US" altLang="zh-TW" dirty="0"/>
          </a:p>
          <a:p>
            <a:pPr marL="0" indent="0">
              <a:buNone/>
            </a:pPr>
            <a:endParaRPr lang="en-US" altLang="zh-TW" dirty="0"/>
          </a:p>
          <a:p>
            <a:r>
              <a:rPr lang="en-US" altLang="zh-TW" dirty="0"/>
              <a:t>Social Influence Score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33</a:t>
            </a:fld>
            <a:endParaRPr lang="en-US" altLang="zh-TW"/>
          </a:p>
        </p:txBody>
      </p:sp>
      <p:pic>
        <p:nvPicPr>
          <p:cNvPr id="6" name="圖片 5"/>
          <p:cNvPicPr>
            <a:picLocks noChangeAspect="1"/>
          </p:cNvPicPr>
          <p:nvPr/>
        </p:nvPicPr>
        <p:blipFill rotWithShape="1">
          <a:blip r:embed="rId3"/>
          <a:srcRect t="82791" b="-1708"/>
          <a:stretch/>
        </p:blipFill>
        <p:spPr>
          <a:xfrm>
            <a:off x="412497" y="2155189"/>
            <a:ext cx="8319005" cy="1440160"/>
          </a:xfrm>
          <a:prstGeom prst="rect">
            <a:avLst/>
          </a:prstGeom>
        </p:spPr>
      </p:pic>
      <p:pic>
        <p:nvPicPr>
          <p:cNvPr id="7" name="圖片 6"/>
          <p:cNvPicPr>
            <a:picLocks noChangeAspect="1"/>
          </p:cNvPicPr>
          <p:nvPr/>
        </p:nvPicPr>
        <p:blipFill>
          <a:blip r:embed="rId4"/>
          <a:stretch>
            <a:fillRect/>
          </a:stretch>
        </p:blipFill>
        <p:spPr>
          <a:xfrm>
            <a:off x="1115616" y="4127724"/>
            <a:ext cx="7022382" cy="1749987"/>
          </a:xfrm>
          <a:prstGeom prst="rect">
            <a:avLst/>
          </a:prstGeom>
        </p:spPr>
      </p:pic>
    </p:spTree>
    <p:extLst>
      <p:ext uri="{BB962C8B-B14F-4D97-AF65-F5344CB8AC3E}">
        <p14:creationId xmlns:p14="http://schemas.microsoft.com/office/powerpoint/2010/main" val="28010960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Credibility Computing Module</a:t>
            </a:r>
            <a:endParaRPr lang="zh-TW" altLang="en-US" dirty="0"/>
          </a:p>
        </p:txBody>
      </p:sp>
      <p:sp>
        <p:nvSpPr>
          <p:cNvPr id="3" name="內容版面配置區 2"/>
          <p:cNvSpPr>
            <a:spLocks noGrp="1"/>
          </p:cNvSpPr>
          <p:nvPr>
            <p:ph idx="1"/>
          </p:nvPr>
        </p:nvSpPr>
        <p:spPr/>
        <p:txBody>
          <a:bodyPr/>
          <a:lstStyle/>
          <a:p>
            <a:r>
              <a:rPr lang="en-US" altLang="zh-TW" dirty="0"/>
              <a:t>Random forest classifier perform the best</a:t>
            </a:r>
          </a:p>
          <a:p>
            <a:endParaRPr lang="en-US" altLang="zh-TW" dirty="0"/>
          </a:p>
          <a:p>
            <a:endParaRPr lang="en-US" altLang="zh-TW" dirty="0"/>
          </a:p>
          <a:p>
            <a:endParaRPr lang="en-US" altLang="zh-TW" dirty="0"/>
          </a:p>
          <a:p>
            <a:endParaRPr lang="en-US" altLang="zh-TW" dirty="0"/>
          </a:p>
          <a:p>
            <a:pPr marL="0" indent="0">
              <a:buNone/>
            </a:pPr>
            <a:endParaRPr lang="en-US" altLang="zh-TW" dirty="0"/>
          </a:p>
          <a:p>
            <a:r>
              <a:rPr lang="en-US" altLang="zh-TW" dirty="0"/>
              <a:t>With the probability, we can give the rank to the user</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34</a:t>
            </a:fld>
            <a:endParaRPr lang="en-US" altLang="zh-TW"/>
          </a:p>
        </p:txBody>
      </p:sp>
      <p:pic>
        <p:nvPicPr>
          <p:cNvPr id="6" name="圖片 5"/>
          <p:cNvPicPr>
            <a:picLocks noChangeAspect="1"/>
          </p:cNvPicPr>
          <p:nvPr/>
        </p:nvPicPr>
        <p:blipFill rotWithShape="1">
          <a:blip r:embed="rId3"/>
          <a:srcRect t="34839"/>
          <a:stretch/>
        </p:blipFill>
        <p:spPr>
          <a:xfrm>
            <a:off x="1443518" y="1844824"/>
            <a:ext cx="6300866" cy="1944216"/>
          </a:xfrm>
          <a:prstGeom prst="rect">
            <a:avLst/>
          </a:prstGeom>
        </p:spPr>
      </p:pic>
      <p:pic>
        <p:nvPicPr>
          <p:cNvPr id="7" name="圖片 6"/>
          <p:cNvPicPr>
            <a:picLocks noChangeAspect="1"/>
          </p:cNvPicPr>
          <p:nvPr/>
        </p:nvPicPr>
        <p:blipFill rotWithShape="1">
          <a:blip r:embed="rId4"/>
          <a:srcRect t="84619"/>
          <a:stretch/>
        </p:blipFill>
        <p:spPr>
          <a:xfrm>
            <a:off x="1480444" y="4581128"/>
            <a:ext cx="6227014" cy="1440260"/>
          </a:xfrm>
          <a:prstGeom prst="rect">
            <a:avLst/>
          </a:prstGeom>
        </p:spPr>
      </p:pic>
      <p:sp>
        <p:nvSpPr>
          <p:cNvPr id="8" name="矩形 7"/>
          <p:cNvSpPr/>
          <p:nvPr/>
        </p:nvSpPr>
        <p:spPr>
          <a:xfrm>
            <a:off x="1525779" y="3423672"/>
            <a:ext cx="6092441" cy="43204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7936871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標題 1"/>
          <p:cNvSpPr>
            <a:spLocks noGrp="1"/>
          </p:cNvSpPr>
          <p:nvPr>
            <p:ph type="title"/>
          </p:nvPr>
        </p:nvSpPr>
        <p:spPr/>
        <p:txBody>
          <a:bodyPr/>
          <a:lstStyle/>
          <a:p>
            <a:r>
              <a:rPr lang="en-US" altLang="zh-TW" dirty="0"/>
              <a:t>Research Contributions</a:t>
            </a:r>
            <a:endParaRPr lang="zh-TW" altLang="en-US" dirty="0"/>
          </a:p>
        </p:txBody>
      </p:sp>
      <p:sp>
        <p:nvSpPr>
          <p:cNvPr id="71683" name="內容版面配置區 2"/>
          <p:cNvSpPr>
            <a:spLocks noGrp="1"/>
          </p:cNvSpPr>
          <p:nvPr>
            <p:ph idx="1"/>
          </p:nvPr>
        </p:nvSpPr>
        <p:spPr>
          <a:xfrm>
            <a:off x="457200" y="1196975"/>
            <a:ext cx="8229600" cy="5112345"/>
          </a:xfrm>
        </p:spPr>
        <p:txBody>
          <a:bodyPr/>
          <a:lstStyle/>
          <a:p>
            <a:r>
              <a:rPr lang="en-US" altLang="zh-TW" sz="2800" dirty="0"/>
              <a:t>Methodological Perspective</a:t>
            </a:r>
          </a:p>
          <a:p>
            <a:pPr lvl="1"/>
            <a:r>
              <a:rPr lang="en-US" altLang="zh-TW" sz="2400" dirty="0"/>
              <a:t>Combine </a:t>
            </a:r>
            <a:r>
              <a:rPr lang="en-US" altLang="zh-TW" sz="2400" dirty="0">
                <a:solidFill>
                  <a:srgbClr val="0000FF"/>
                </a:solidFill>
              </a:rPr>
              <a:t>deep learning and feature engineering</a:t>
            </a:r>
          </a:p>
          <a:p>
            <a:pPr lvl="1"/>
            <a:r>
              <a:rPr lang="en-US" altLang="zh-TW" sz="2400" dirty="0"/>
              <a:t>Design a fake account detection mechanism combining the analyses of </a:t>
            </a:r>
            <a:r>
              <a:rPr lang="en-US" altLang="zh-TW" sz="2400" dirty="0">
                <a:solidFill>
                  <a:srgbClr val="0000FF"/>
                </a:solidFill>
              </a:rPr>
              <a:t>social influence, the personal profile, and the posts of the user</a:t>
            </a:r>
          </a:p>
          <a:p>
            <a:pPr marL="457200" lvl="1" indent="0">
              <a:buNone/>
            </a:pPr>
            <a:r>
              <a:rPr lang="en-US" altLang="zh-TW" sz="2400" dirty="0">
                <a:solidFill>
                  <a:srgbClr val="0000FF"/>
                </a:solidFill>
              </a:rPr>
              <a:t> </a:t>
            </a:r>
          </a:p>
          <a:p>
            <a:r>
              <a:rPr lang="en-US" altLang="zh-TW" sz="2800" dirty="0"/>
              <a:t>Practice  Perspective</a:t>
            </a:r>
          </a:p>
          <a:p>
            <a:pPr lvl="1"/>
            <a:r>
              <a:rPr lang="en-US" altLang="zh-TW" sz="2400" dirty="0"/>
              <a:t>The computed </a:t>
            </a:r>
            <a:r>
              <a:rPr lang="en-US" altLang="zh-TW" sz="2400" dirty="0">
                <a:solidFill>
                  <a:srgbClr val="0000FF"/>
                </a:solidFill>
              </a:rPr>
              <a:t>credibility score </a:t>
            </a:r>
            <a:r>
              <a:rPr lang="en-US" altLang="zh-TW" sz="2400" dirty="0"/>
              <a:t>of the user helps the public easily decide whether to trust the user or not</a:t>
            </a:r>
          </a:p>
        </p:txBody>
      </p:sp>
      <p:sp>
        <p:nvSpPr>
          <p:cNvPr id="7168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7861C061-37B3-4205-A7CA-AA24D9036E25}" type="slidenum">
              <a:rPr kumimoji="0" lang="en-US" altLang="zh-TW" sz="1400" smtClean="0">
                <a:ea typeface="新細明體" panose="02020500000000000000" pitchFamily="18" charset="-120"/>
              </a:rPr>
              <a:pPr>
                <a:spcBef>
                  <a:spcPct val="0"/>
                </a:spcBef>
                <a:buFontTx/>
                <a:buNone/>
              </a:pPr>
              <a:t>35</a:t>
            </a:fld>
            <a:endParaRPr kumimoji="0" lang="en-US" altLang="zh-TW" sz="1400" dirty="0">
              <a:ea typeface="新細明體" panose="02020500000000000000" pitchFamily="18" charset="-120"/>
            </a:endParaRPr>
          </a:p>
        </p:txBody>
      </p:sp>
    </p:spTree>
    <p:extLst>
      <p:ext uri="{BB962C8B-B14F-4D97-AF65-F5344CB8AC3E}">
        <p14:creationId xmlns:p14="http://schemas.microsoft.com/office/powerpoint/2010/main" val="4671467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內容版面配置區 2"/>
          <p:cNvSpPr>
            <a:spLocks noGrp="1"/>
          </p:cNvSpPr>
          <p:nvPr>
            <p:ph idx="1"/>
          </p:nvPr>
        </p:nvSpPr>
        <p:spPr/>
        <p:txBody>
          <a:bodyPr/>
          <a:lstStyle/>
          <a:p>
            <a:pPr marL="0" indent="0" eaLnBrk="1" hangingPunct="1">
              <a:buFontTx/>
              <a:buNone/>
            </a:pPr>
            <a:endParaRPr lang="en-US" altLang="zh-TW" sz="2800" dirty="0">
              <a:solidFill>
                <a:srgbClr val="0066CC"/>
              </a:solidFill>
            </a:endParaRPr>
          </a:p>
          <a:p>
            <a:pPr marL="0" indent="0" eaLnBrk="1" hangingPunct="1">
              <a:buFontTx/>
              <a:buNone/>
            </a:pPr>
            <a:endParaRPr lang="en-US" altLang="zh-TW" sz="2800" dirty="0">
              <a:solidFill>
                <a:srgbClr val="0066CC"/>
              </a:solidFill>
            </a:endParaRPr>
          </a:p>
          <a:p>
            <a:pPr marL="0" indent="0" eaLnBrk="1" hangingPunct="1">
              <a:buFontTx/>
              <a:buNone/>
            </a:pPr>
            <a:endParaRPr lang="en-US" altLang="zh-TW" sz="2800" dirty="0">
              <a:solidFill>
                <a:srgbClr val="0066CC"/>
              </a:solidFill>
            </a:endParaRPr>
          </a:p>
          <a:p>
            <a:pPr marL="0" indent="0" algn="ctr">
              <a:buFontTx/>
              <a:buNone/>
            </a:pPr>
            <a:endParaRPr lang="en-US" altLang="zh-TW" sz="3600" b="1" dirty="0">
              <a:solidFill>
                <a:srgbClr val="0066CC"/>
              </a:solidFill>
            </a:endParaRPr>
          </a:p>
          <a:p>
            <a:pPr marL="0" indent="0" algn="ctr">
              <a:buFontTx/>
              <a:buNone/>
            </a:pPr>
            <a:r>
              <a:rPr lang="en-US" altLang="zh-TW" sz="3600" b="1" dirty="0">
                <a:solidFill>
                  <a:srgbClr val="0066CC"/>
                </a:solidFill>
              </a:rPr>
              <a:t>Thank You for Your Attention!</a:t>
            </a:r>
          </a:p>
        </p:txBody>
      </p:sp>
      <p:sp>
        <p:nvSpPr>
          <p:cNvPr id="73731"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D8EC3E02-E2D6-4AB9-A3BB-3C59575F49FA}" type="slidenum">
              <a:rPr kumimoji="0" lang="en-US" altLang="zh-TW" sz="1400" smtClean="0">
                <a:ea typeface="新細明體" panose="02020500000000000000" pitchFamily="18" charset="-120"/>
              </a:rPr>
              <a:pPr>
                <a:spcBef>
                  <a:spcPct val="0"/>
                </a:spcBef>
                <a:buFontTx/>
                <a:buNone/>
              </a:pPr>
              <a:t>36</a:t>
            </a:fld>
            <a:endParaRPr kumimoji="0" lang="en-US" altLang="zh-TW" sz="1400">
              <a:ea typeface="新細明體" panose="02020500000000000000" pitchFamily="18" charset="-120"/>
            </a:endParaRPr>
          </a:p>
        </p:txBody>
      </p:sp>
      <p:sp>
        <p:nvSpPr>
          <p:cNvPr id="73732" name="標題 1"/>
          <p:cNvSpPr>
            <a:spLocks noGrp="1"/>
          </p:cNvSpPr>
          <p:nvPr>
            <p:ph type="title"/>
          </p:nvPr>
        </p:nvSpPr>
        <p:spPr/>
        <p:txBody>
          <a:bodyPr/>
          <a:lstStyle/>
          <a:p>
            <a:endParaRPr lang="zh-TW" altLang="en-US" dirty="0"/>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標題 1"/>
          <p:cNvSpPr>
            <a:spLocks noGrp="1"/>
          </p:cNvSpPr>
          <p:nvPr>
            <p:ph type="title"/>
          </p:nvPr>
        </p:nvSpPr>
        <p:spPr>
          <a:xfrm>
            <a:off x="0" y="-26988"/>
            <a:ext cx="9144000" cy="1143001"/>
          </a:xfrm>
        </p:spPr>
        <p:txBody>
          <a:bodyPr/>
          <a:lstStyle/>
          <a:p>
            <a:r>
              <a:rPr lang="en-US" altLang="zh-TW"/>
              <a:t>Research Goals and Contributions</a:t>
            </a:r>
            <a:endParaRPr lang="zh-TW" altLang="en-US" dirty="0"/>
          </a:p>
        </p:txBody>
      </p:sp>
      <p:sp>
        <p:nvSpPr>
          <p:cNvPr id="16387" name="內容版面配置區 2"/>
          <p:cNvSpPr>
            <a:spLocks noGrp="1"/>
          </p:cNvSpPr>
          <p:nvPr>
            <p:ph idx="1"/>
          </p:nvPr>
        </p:nvSpPr>
        <p:spPr>
          <a:xfrm>
            <a:off x="457200" y="1196975"/>
            <a:ext cx="8229600" cy="5112345"/>
          </a:xfrm>
        </p:spPr>
        <p:txBody>
          <a:bodyPr/>
          <a:lstStyle/>
          <a:p>
            <a:r>
              <a:rPr lang="en-US" altLang="zh-TW" dirty="0"/>
              <a:t>Research Goals</a:t>
            </a:r>
          </a:p>
          <a:p>
            <a:pPr lvl="1">
              <a:buClr>
                <a:schemeClr val="tx1"/>
              </a:buClr>
            </a:pPr>
            <a:r>
              <a:rPr lang="en-US" altLang="zh-TW" dirty="0"/>
              <a:t>Utilize artificial intelligence and natural language processing techniques (</a:t>
            </a:r>
            <a:r>
              <a:rPr lang="en-US" altLang="zh-TW" dirty="0">
                <a:solidFill>
                  <a:srgbClr val="0000FF"/>
                </a:solidFill>
              </a:rPr>
              <a:t>Deep Learning</a:t>
            </a:r>
            <a:r>
              <a:rPr lang="en-US" altLang="zh-TW" dirty="0"/>
              <a:t>) to measure user is an anomaly or not</a:t>
            </a:r>
          </a:p>
          <a:p>
            <a:pPr lvl="1"/>
            <a:r>
              <a:rPr lang="en-US" altLang="zh-TW" dirty="0"/>
              <a:t>Dig out more latent features for helping classification (</a:t>
            </a:r>
            <a:r>
              <a:rPr lang="en-US" altLang="zh-TW" dirty="0">
                <a:solidFill>
                  <a:srgbClr val="0000FF"/>
                </a:solidFill>
              </a:rPr>
              <a:t>Feature Engineering</a:t>
            </a:r>
            <a:r>
              <a:rPr lang="en-US" altLang="zh-TW" dirty="0"/>
              <a:t>)</a:t>
            </a:r>
          </a:p>
          <a:p>
            <a:pPr marL="457200" lvl="1" indent="0">
              <a:buNone/>
            </a:pPr>
            <a:endParaRPr lang="en-US" altLang="zh-TW" dirty="0"/>
          </a:p>
          <a:p>
            <a:r>
              <a:rPr lang="en-US" altLang="zh-TW" dirty="0"/>
              <a:t>Contributions</a:t>
            </a:r>
          </a:p>
          <a:p>
            <a:pPr lvl="1">
              <a:buClr>
                <a:schemeClr val="tx1">
                  <a:lumMod val="95000"/>
                  <a:lumOff val="5000"/>
                </a:schemeClr>
              </a:buClr>
            </a:pPr>
            <a:r>
              <a:rPr lang="en-US" altLang="zh-TW" dirty="0"/>
              <a:t>Construct a comprehensive and automated system to solve </a:t>
            </a:r>
            <a:r>
              <a:rPr lang="en-US" altLang="zh-TW" dirty="0">
                <a:solidFill>
                  <a:srgbClr val="0000FF"/>
                </a:solidFill>
              </a:rPr>
              <a:t>fake account detection </a:t>
            </a:r>
            <a:r>
              <a:rPr lang="en-US" altLang="zh-TW" dirty="0"/>
              <a:t>problem  </a:t>
            </a:r>
          </a:p>
          <a:p>
            <a:pPr lvl="1">
              <a:buClr>
                <a:schemeClr val="tx1">
                  <a:lumMod val="95000"/>
                  <a:lumOff val="5000"/>
                </a:schemeClr>
              </a:buClr>
            </a:pPr>
            <a:r>
              <a:rPr lang="en-US" altLang="zh-TW" dirty="0">
                <a:solidFill>
                  <a:srgbClr val="0000FF"/>
                </a:solidFill>
              </a:rPr>
              <a:t>Improve the accuracy </a:t>
            </a:r>
            <a:r>
              <a:rPr lang="en-US" altLang="zh-TW" dirty="0"/>
              <a:t>of detecting anomaly users</a:t>
            </a:r>
          </a:p>
          <a:p>
            <a:pPr lvl="1">
              <a:buClr>
                <a:schemeClr val="tx1">
                  <a:lumMod val="95000"/>
                  <a:lumOff val="5000"/>
                </a:schemeClr>
              </a:buClr>
            </a:pPr>
            <a:r>
              <a:rPr lang="en-US" altLang="zh-TW" dirty="0">
                <a:solidFill>
                  <a:srgbClr val="0000FF"/>
                </a:solidFill>
              </a:rPr>
              <a:t>Reduce misclassification of </a:t>
            </a:r>
            <a:r>
              <a:rPr lang="en-US" altLang="zh-TW" dirty="0"/>
              <a:t>classifying users</a:t>
            </a:r>
          </a:p>
        </p:txBody>
      </p:sp>
      <p:sp>
        <p:nvSpPr>
          <p:cNvPr id="16388"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27E8C425-218B-493B-B62B-A54D5FAF7BD4}" type="slidenum">
              <a:rPr kumimoji="0" lang="en-US" altLang="zh-TW" sz="1400" smtClean="0">
                <a:ea typeface="新細明體" panose="02020500000000000000" pitchFamily="18" charset="-120"/>
              </a:rPr>
              <a:pPr>
                <a:spcBef>
                  <a:spcPct val="0"/>
                </a:spcBef>
                <a:buFontTx/>
                <a:buNone/>
              </a:pPr>
              <a:t>4</a:t>
            </a:fld>
            <a:endParaRPr kumimoji="0" lang="en-US" altLang="zh-TW" sz="1400" dirty="0">
              <a:ea typeface="新細明體" panose="02020500000000000000" pitchFamily="18" charset="-120"/>
            </a:endParaRPr>
          </a:p>
        </p:txBody>
      </p:sp>
    </p:spTree>
    <p:extLst>
      <p:ext uri="{BB962C8B-B14F-4D97-AF65-F5344CB8AC3E}">
        <p14:creationId xmlns:p14="http://schemas.microsoft.com/office/powerpoint/2010/main" val="636305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標題 1"/>
          <p:cNvSpPr>
            <a:spLocks noGrp="1"/>
          </p:cNvSpPr>
          <p:nvPr>
            <p:ph type="title"/>
          </p:nvPr>
        </p:nvSpPr>
        <p:spPr/>
        <p:txBody>
          <a:bodyPr/>
          <a:lstStyle/>
          <a:p>
            <a:r>
              <a:rPr lang="en-US" altLang="zh-TW" dirty="0"/>
              <a:t> System Process</a:t>
            </a:r>
            <a:endParaRPr lang="zh-TW" altLang="en-US" dirty="0"/>
          </a:p>
        </p:txBody>
      </p:sp>
      <p:sp>
        <p:nvSpPr>
          <p:cNvPr id="28675"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F401C5B4-FFC1-4FDE-84AC-AC2351692A65}" type="slidenum">
              <a:rPr kumimoji="0" lang="en-US" altLang="zh-TW" sz="1400" smtClean="0">
                <a:ea typeface="新細明體" panose="02020500000000000000" pitchFamily="18" charset="-120"/>
              </a:rPr>
              <a:pPr>
                <a:spcBef>
                  <a:spcPct val="0"/>
                </a:spcBef>
                <a:buFontTx/>
                <a:buNone/>
              </a:pPr>
              <a:t>5</a:t>
            </a:fld>
            <a:endParaRPr kumimoji="0" lang="en-US" altLang="zh-TW" sz="1400">
              <a:ea typeface="新細明體" panose="02020500000000000000" pitchFamily="18" charset="-120"/>
            </a:endParaRPr>
          </a:p>
        </p:txBody>
      </p:sp>
      <p:pic>
        <p:nvPicPr>
          <p:cNvPr id="6" name="圖片 5"/>
          <p:cNvPicPr/>
          <p:nvPr/>
        </p:nvPicPr>
        <p:blipFill>
          <a:blip r:embed="rId3">
            <a:extLst>
              <a:ext uri="{28A0092B-C50C-407E-A947-70E740481C1C}">
                <a14:useLocalDpi xmlns:a14="http://schemas.microsoft.com/office/drawing/2010/main" val="0"/>
              </a:ext>
            </a:extLst>
          </a:blip>
          <a:stretch>
            <a:fillRect/>
          </a:stretch>
        </p:blipFill>
        <p:spPr>
          <a:xfrm>
            <a:off x="281551" y="1916832"/>
            <a:ext cx="8506988" cy="3705403"/>
          </a:xfrm>
          <a:prstGeom prst="rect">
            <a:avLst/>
          </a:prstGeom>
        </p:spPr>
      </p:pic>
    </p:spTree>
    <p:extLst>
      <p:ext uri="{BB962C8B-B14F-4D97-AF65-F5344CB8AC3E}">
        <p14:creationId xmlns:p14="http://schemas.microsoft.com/office/powerpoint/2010/main" val="2643541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949" y="1340768"/>
            <a:ext cx="7639482" cy="4641401"/>
          </a:xfrm>
          <a:prstGeom prst="rect">
            <a:avLst/>
          </a:prstGeom>
        </p:spPr>
      </p:pic>
      <p:sp>
        <p:nvSpPr>
          <p:cNvPr id="2" name="標題 1"/>
          <p:cNvSpPr>
            <a:spLocks noGrp="1"/>
          </p:cNvSpPr>
          <p:nvPr>
            <p:ph type="title"/>
          </p:nvPr>
        </p:nvSpPr>
        <p:spPr/>
        <p:txBody>
          <a:bodyPr/>
          <a:lstStyle/>
          <a:p>
            <a:r>
              <a:rPr lang="en-US" altLang="zh-TW" dirty="0"/>
              <a:t>System Framework</a:t>
            </a:r>
            <a:endParaRPr lang="zh-TW" altLang="en-US" dirty="0"/>
          </a:p>
        </p:txBody>
      </p:sp>
    </p:spTree>
    <p:extLst>
      <p:ext uri="{BB962C8B-B14F-4D97-AF65-F5344CB8AC3E}">
        <p14:creationId xmlns:p14="http://schemas.microsoft.com/office/powerpoint/2010/main" val="3868047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949" y="1340768"/>
            <a:ext cx="7639482" cy="4641401"/>
          </a:xfrm>
          <a:prstGeom prst="rect">
            <a:avLst/>
          </a:prstGeom>
        </p:spPr>
      </p:pic>
      <p:sp>
        <p:nvSpPr>
          <p:cNvPr id="2" name="標題 1"/>
          <p:cNvSpPr>
            <a:spLocks noGrp="1"/>
          </p:cNvSpPr>
          <p:nvPr>
            <p:ph type="title"/>
          </p:nvPr>
        </p:nvSpPr>
        <p:spPr/>
        <p:txBody>
          <a:bodyPr/>
          <a:lstStyle/>
          <a:p>
            <a:r>
              <a:rPr lang="en-US" altLang="zh-TW" dirty="0"/>
              <a:t>System Framework</a:t>
            </a:r>
            <a:endParaRPr lang="zh-TW" altLang="en-US" dirty="0"/>
          </a:p>
        </p:txBody>
      </p:sp>
      <p:sp>
        <p:nvSpPr>
          <p:cNvPr id="15" name="圓角矩形 14"/>
          <p:cNvSpPr/>
          <p:nvPr/>
        </p:nvSpPr>
        <p:spPr>
          <a:xfrm>
            <a:off x="3770184" y="1451686"/>
            <a:ext cx="4608512" cy="1080120"/>
          </a:xfrm>
          <a:prstGeom prst="roundRect">
            <a:avLst>
              <a:gd name="adj" fmla="val 6965"/>
            </a:avLst>
          </a:prstGeom>
          <a:solidFill>
            <a:srgbClr val="FFFFFF">
              <a:alpha val="25098"/>
            </a:srgbClr>
          </a:solidFill>
          <a:ln w="28575">
            <a:solidFill>
              <a:srgbClr val="F16B6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916209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107504" y="1340891"/>
            <a:ext cx="9120300" cy="4824413"/>
          </a:xfrm>
        </p:spPr>
        <p:txBody>
          <a:bodyPr/>
          <a:lstStyle/>
          <a:p>
            <a:r>
              <a:rPr lang="en-US" altLang="zh-TW" dirty="0"/>
              <a:t>Data Collection</a:t>
            </a:r>
          </a:p>
          <a:p>
            <a:pPr lvl="1"/>
            <a:r>
              <a:rPr lang="en-US" altLang="zh-TW" dirty="0"/>
              <a:t>Collect the user profile data</a:t>
            </a:r>
          </a:p>
          <a:p>
            <a:pPr lvl="1"/>
            <a:r>
              <a:rPr lang="en-US" altLang="zh-TW" dirty="0"/>
              <a:t>Collect the user tweets data</a:t>
            </a:r>
          </a:p>
          <a:p>
            <a:pPr lvl="1"/>
            <a:endParaRPr lang="en-US" altLang="zh-TW" dirty="0"/>
          </a:p>
          <a:p>
            <a:pPr lvl="1"/>
            <a:endParaRPr lang="en-GB" altLang="zh-TW" dirty="0"/>
          </a:p>
          <a:p>
            <a:r>
              <a:rPr lang="en-US" altLang="zh-TW" dirty="0"/>
              <a:t>Data Extraction</a:t>
            </a:r>
          </a:p>
          <a:p>
            <a:pPr lvl="1"/>
            <a:r>
              <a:rPr lang="en-US" altLang="zh-TW" dirty="0"/>
              <a:t>Discard non-English profile and post </a:t>
            </a:r>
          </a:p>
          <a:p>
            <a:pPr lvl="1"/>
            <a:r>
              <a:rPr lang="en-US" altLang="zh-TW" dirty="0"/>
              <a:t>Deleting missing value</a:t>
            </a:r>
          </a:p>
          <a:p>
            <a:pPr lvl="1"/>
            <a:r>
              <a:rPr lang="en-US" altLang="zh-TW" dirty="0"/>
              <a:t>Replace unreadable html elements, abbreviation terms, and contractions</a:t>
            </a:r>
          </a:p>
          <a:p>
            <a:pPr lvl="1"/>
            <a:r>
              <a:rPr lang="en-US" altLang="zh-TW" dirty="0"/>
              <a:t>Replace retweet target, mention target</a:t>
            </a:r>
          </a:p>
        </p:txBody>
      </p:sp>
      <p:sp>
        <p:nvSpPr>
          <p:cNvPr id="2" name="標題 1"/>
          <p:cNvSpPr>
            <a:spLocks noGrp="1"/>
          </p:cNvSpPr>
          <p:nvPr>
            <p:ph type="title"/>
          </p:nvPr>
        </p:nvSpPr>
        <p:spPr/>
        <p:txBody>
          <a:bodyPr/>
          <a:lstStyle/>
          <a:p>
            <a:pPr lvl="1"/>
            <a:r>
              <a:rPr lang="en-US" altLang="zh-TW" b="1" dirty="0">
                <a:solidFill>
                  <a:srgbClr val="2907A5"/>
                </a:solidFill>
                <a:latin typeface="+mj-lt"/>
                <a:ea typeface="+mj-ea"/>
                <a:cs typeface="+mj-cs"/>
              </a:rPr>
              <a:t>Data Preparation Module </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8</a:t>
            </a:fld>
            <a:endParaRPr lang="en-US" altLang="zh-TW"/>
          </a:p>
        </p:txBody>
      </p:sp>
    </p:spTree>
    <p:extLst>
      <p:ext uri="{BB962C8B-B14F-4D97-AF65-F5344CB8AC3E}">
        <p14:creationId xmlns:p14="http://schemas.microsoft.com/office/powerpoint/2010/main" val="4176270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949" y="1340768"/>
            <a:ext cx="7639482" cy="4641401"/>
          </a:xfrm>
          <a:prstGeom prst="rect">
            <a:avLst/>
          </a:prstGeom>
        </p:spPr>
      </p:pic>
      <p:sp>
        <p:nvSpPr>
          <p:cNvPr id="2" name="標題 1"/>
          <p:cNvSpPr>
            <a:spLocks noGrp="1"/>
          </p:cNvSpPr>
          <p:nvPr>
            <p:ph type="title"/>
          </p:nvPr>
        </p:nvSpPr>
        <p:spPr/>
        <p:txBody>
          <a:bodyPr/>
          <a:lstStyle/>
          <a:p>
            <a:r>
              <a:rPr lang="en-US" altLang="zh-TW" dirty="0"/>
              <a:t>System Framework</a:t>
            </a:r>
            <a:endParaRPr lang="zh-TW" altLang="en-US" dirty="0"/>
          </a:p>
        </p:txBody>
      </p:sp>
      <p:sp>
        <p:nvSpPr>
          <p:cNvPr id="15" name="圓角矩形 14"/>
          <p:cNvSpPr/>
          <p:nvPr/>
        </p:nvSpPr>
        <p:spPr>
          <a:xfrm>
            <a:off x="3779912" y="2492896"/>
            <a:ext cx="2088232" cy="1440160"/>
          </a:xfrm>
          <a:prstGeom prst="roundRect">
            <a:avLst>
              <a:gd name="adj" fmla="val 6965"/>
            </a:avLst>
          </a:prstGeom>
          <a:solidFill>
            <a:srgbClr val="FFFFFF">
              <a:alpha val="25098"/>
            </a:srgbClr>
          </a:solidFill>
          <a:ln w="28575">
            <a:solidFill>
              <a:srgbClr val="F16B6B"/>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869168636"/>
      </p:ext>
    </p:extLst>
  </p:cSld>
  <p:clrMapOvr>
    <a:masterClrMapping/>
  </p:clrMapOvr>
</p:sld>
</file>

<file path=ppt/theme/theme1.xml><?xml version="1.0" encoding="utf-8"?>
<a:theme xmlns:a="http://schemas.openxmlformats.org/drawingml/2006/main" name="SE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BI">
      <a:majorFont>
        <a:latin typeface="Arial"/>
        <a:ea typeface="標楷體"/>
        <a:cs typeface=""/>
      </a:majorFont>
      <a:minorFont>
        <a:latin typeface="Arial"/>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SEAD</Template>
  <TotalTime>55022</TotalTime>
  <Words>3334</Words>
  <Application>Microsoft Office PowerPoint</Application>
  <PresentationFormat>如螢幕大小 (4:3)</PresentationFormat>
  <Paragraphs>437</Paragraphs>
  <Slides>36</Slides>
  <Notes>36</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36</vt:i4>
      </vt:variant>
    </vt:vector>
  </HeadingPairs>
  <TitlesOfParts>
    <vt:vector size="41" baseType="lpstr">
      <vt:lpstr>Arial</vt:lpstr>
      <vt:lpstr>Calibri</vt:lpstr>
      <vt:lpstr>Cambria Math</vt:lpstr>
      <vt:lpstr>Times New Roman</vt:lpstr>
      <vt:lpstr>SEAD</vt:lpstr>
      <vt:lpstr>A Collective Detection Mechanism on Fake Accounts with Deep Learning and Feature  Engineering </vt:lpstr>
      <vt:lpstr>Background</vt:lpstr>
      <vt:lpstr>Research Problems</vt:lpstr>
      <vt:lpstr>Research Goals and Contributions</vt:lpstr>
      <vt:lpstr> System Process</vt:lpstr>
      <vt:lpstr>System Framework</vt:lpstr>
      <vt:lpstr>System Framework</vt:lpstr>
      <vt:lpstr>Data Preparation Module </vt:lpstr>
      <vt:lpstr>System Framework</vt:lpstr>
      <vt:lpstr>User Profile Module</vt:lpstr>
      <vt:lpstr>User Profile Module</vt:lpstr>
      <vt:lpstr>System Framework</vt:lpstr>
      <vt:lpstr>User Post Analysis Module</vt:lpstr>
      <vt:lpstr>User Post Analysis Module</vt:lpstr>
      <vt:lpstr>User Post Analysis Module</vt:lpstr>
      <vt:lpstr>User Post Analysis Module</vt:lpstr>
      <vt:lpstr>User Post Analysis Module</vt:lpstr>
      <vt:lpstr>User Post Analysis Module</vt:lpstr>
      <vt:lpstr>User Post Analysis Module</vt:lpstr>
      <vt:lpstr>User Post Analysis Module</vt:lpstr>
      <vt:lpstr>User Post Analysis Module</vt:lpstr>
      <vt:lpstr>System Framework</vt:lpstr>
      <vt:lpstr>Social Influence Analysis Module</vt:lpstr>
      <vt:lpstr>Social Influence Analysis Module</vt:lpstr>
      <vt:lpstr>System Framework</vt:lpstr>
      <vt:lpstr>Credibility Computing Module</vt:lpstr>
      <vt:lpstr>Data description</vt:lpstr>
      <vt:lpstr>User Post Analysis Module </vt:lpstr>
      <vt:lpstr>User Post Analysis Module </vt:lpstr>
      <vt:lpstr>Evaluation of User Post</vt:lpstr>
      <vt:lpstr>User Post Analysis Module </vt:lpstr>
      <vt:lpstr>Evaluation of User Post</vt:lpstr>
      <vt:lpstr>Social Influence Analysis Module</vt:lpstr>
      <vt:lpstr>Credibility Computing Module</vt:lpstr>
      <vt:lpstr>Research Contributions</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Combining Mobile Intelligence with Formation Mechanism for Group Commerce 結合行動智慧之群體商務組構機制</dc:title>
  <dc:creator>DL</dc:creator>
  <cp:lastModifiedBy>ymli</cp:lastModifiedBy>
  <cp:revision>1863</cp:revision>
  <cp:lastPrinted>2018-06-12T07:51:53Z</cp:lastPrinted>
  <dcterms:created xsi:type="dcterms:W3CDTF">2009-06-16T08:28:11Z</dcterms:created>
  <dcterms:modified xsi:type="dcterms:W3CDTF">2025-03-28T16:02:33Z</dcterms:modified>
</cp:coreProperties>
</file>