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29"/>
  </p:notesMasterIdLst>
  <p:handoutMasterIdLst>
    <p:handoutMasterId r:id="rId30"/>
  </p:handoutMasterIdLst>
  <p:sldIdLst>
    <p:sldId id="256" r:id="rId2"/>
    <p:sldId id="498" r:id="rId3"/>
    <p:sldId id="499" r:id="rId4"/>
    <p:sldId id="500" r:id="rId5"/>
    <p:sldId id="299" r:id="rId6"/>
    <p:sldId id="642" r:id="rId7"/>
    <p:sldId id="668" r:id="rId8"/>
    <p:sldId id="749" r:id="rId9"/>
    <p:sldId id="715" r:id="rId10"/>
    <p:sldId id="732" r:id="rId11"/>
    <p:sldId id="733" r:id="rId12"/>
    <p:sldId id="734" r:id="rId13"/>
    <p:sldId id="735" r:id="rId14"/>
    <p:sldId id="738" r:id="rId15"/>
    <p:sldId id="736" r:id="rId16"/>
    <p:sldId id="739" r:id="rId17"/>
    <p:sldId id="741" r:id="rId18"/>
    <p:sldId id="748" r:id="rId19"/>
    <p:sldId id="742" r:id="rId20"/>
    <p:sldId id="567" r:id="rId21"/>
    <p:sldId id="675" r:id="rId22"/>
    <p:sldId id="728" r:id="rId23"/>
    <p:sldId id="747" r:id="rId24"/>
    <p:sldId id="719" r:id="rId25"/>
    <p:sldId id="721" r:id="rId26"/>
    <p:sldId id="699" r:id="rId27"/>
    <p:sldId id="706" r:id="rId28"/>
  </p:sldIdLst>
  <p:sldSz cx="9144000" cy="6858000" type="screen4x3"/>
  <p:notesSz cx="6797675" cy="9874250"/>
  <p:defaultTextStyle>
    <a:defPPr>
      <a:defRPr lang="zh-TW"/>
    </a:defPPr>
    <a:lvl1pPr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1pPr>
    <a:lvl2pPr marL="457200"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2pPr>
    <a:lvl3pPr marL="914400"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3pPr>
    <a:lvl4pPr marL="1371600"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4pPr>
    <a:lvl5pPr marL="1828800"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5pPr>
    <a:lvl6pPr marL="2286000" algn="l" defTabSz="914400" rtl="0" eaLnBrk="1" latinLnBrk="0" hangingPunct="1">
      <a:defRPr kumimoji="1" kern="1200">
        <a:solidFill>
          <a:schemeClr val="tx1"/>
        </a:solidFill>
        <a:latin typeface="Arial" panose="020B0604020202020204" pitchFamily="34" charset="0"/>
        <a:ea typeface="新細明體" panose="02020500000000000000" pitchFamily="18" charset="-120"/>
        <a:cs typeface="+mn-cs"/>
      </a:defRPr>
    </a:lvl6pPr>
    <a:lvl7pPr marL="2743200" algn="l" defTabSz="914400" rtl="0" eaLnBrk="1" latinLnBrk="0" hangingPunct="1">
      <a:defRPr kumimoji="1" kern="1200">
        <a:solidFill>
          <a:schemeClr val="tx1"/>
        </a:solidFill>
        <a:latin typeface="Arial" panose="020B0604020202020204" pitchFamily="34" charset="0"/>
        <a:ea typeface="新細明體" panose="02020500000000000000" pitchFamily="18" charset="-120"/>
        <a:cs typeface="+mn-cs"/>
      </a:defRPr>
    </a:lvl7pPr>
    <a:lvl8pPr marL="3200400" algn="l" defTabSz="914400" rtl="0" eaLnBrk="1" latinLnBrk="0" hangingPunct="1">
      <a:defRPr kumimoji="1" kern="1200">
        <a:solidFill>
          <a:schemeClr val="tx1"/>
        </a:solidFill>
        <a:latin typeface="Arial" panose="020B0604020202020204" pitchFamily="34" charset="0"/>
        <a:ea typeface="新細明體" panose="02020500000000000000" pitchFamily="18" charset="-120"/>
        <a:cs typeface="+mn-cs"/>
      </a:defRPr>
    </a:lvl8pPr>
    <a:lvl9pPr marL="3657600" algn="l" defTabSz="914400" rtl="0" eaLnBrk="1" latinLnBrk="0" hangingPunct="1">
      <a:defRPr kumimoji="1" kern="1200">
        <a:solidFill>
          <a:schemeClr val="tx1"/>
        </a:solidFill>
        <a:latin typeface="Arial" panose="020B0604020202020204" pitchFamily="34" charset="0"/>
        <a:ea typeface="新細明體" panose="02020500000000000000" pitchFamily="18" charset="-120"/>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yen lin" initials="yl"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2D4E77"/>
    <a:srgbClr val="953735"/>
    <a:srgbClr val="4F81BD"/>
    <a:srgbClr val="EDF070"/>
    <a:srgbClr val="F29732"/>
    <a:srgbClr val="EAE23A"/>
    <a:srgbClr val="F4E170"/>
    <a:srgbClr val="FDF7DB"/>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3B4B98B0-60AC-42C2-AFA5-B58CD77FA1E5}" styleName="淺色樣式 1 - 輔色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無樣式、無格線">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8D230F3-CF80-4859-8CE7-A43EE81993B5}" styleName="淺色樣式 1 - 輔色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3C2FFA5D-87B4-456A-9821-1D502468CF0F}" styleName="佈景主題樣式 1 - 輔色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DF18680-E054-41AD-8BC1-D1AEF772440D}" styleName="中等深淺樣式 2 - 輔色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301B821-A1FF-4177-AEE7-76D212191A09}" styleName="中等深淺樣式 1 - 輔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35758FB7-9AC5-4552-8A53-C91805E547FA}" styleName="佈景主題樣式 1 - 輔色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08FB837D-C827-4EFA-A057-4D05807E0F7C}" styleName="佈景主題樣式 1 - 輔色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A111915-BE36-4E01-A7E5-04B1672EAD32}" styleName="淺色樣式 2 - 輔色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912C8C85-51F0-491E-9774-3900AFEF0FD7}" styleName="淺色樣式 2 - 輔色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2833802-FEF1-4C79-8D5D-14CF1EAF98D9}" styleName="淺色樣式 2 - 輔色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9012ECD-51FC-41F1-AA8D-1B2483CD663E}" styleName="淺色樣式 2 - 輔色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D113A9D2-9D6B-4929-AA2D-F23B5EE8CBE7}" styleName="佈景主題樣式 2 - 輔色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E25E649-3F16-4E02-A733-19D2CDBF48F0}" styleName="中等深淺樣式 3 - 輔色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21E4AEA4-8DFA-4A89-87EB-49C32662AFE0}" styleName="中等深淺樣式 2 - 輔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中等深淺樣式 2 - 輔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D27102A9-8310-4765-A935-A1911B00CA55}" styleName="淺色樣式 1 - 輔色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FABFCF23-3B69-468F-B69F-88F6DE6A72F2}" styleName="中等深淺樣式 1 - 輔色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中等深淺樣式 1 - 輔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616DA210-FB5B-4158-B5E0-FEB733F419BA}" styleName="淺色樣式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淺色樣式 3 - 輔色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9DCAF9ED-07DC-4A11-8D7F-57B35C25682E}" styleName="中等深淺樣式 1 - 輔色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5FD0F851-EC5A-4D38-B0AD-8093EC10F338}" styleName="淺色樣式 1 - 輔色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427" autoAdjust="0"/>
    <p:restoredTop sz="84669" autoAdjust="0"/>
  </p:normalViewPr>
  <p:slideViewPr>
    <p:cSldViewPr>
      <p:cViewPr varScale="1">
        <p:scale>
          <a:sx n="89" d="100"/>
          <a:sy n="89" d="100"/>
        </p:scale>
        <p:origin x="1284" y="52"/>
      </p:cViewPr>
      <p:guideLst>
        <p:guide orient="horz" pos="2160"/>
        <p:guide pos="2880"/>
      </p:guideLst>
    </p:cSldViewPr>
  </p:slideViewPr>
  <p:notesTextViewPr>
    <p:cViewPr>
      <p:scale>
        <a:sx n="125" d="100"/>
        <a:sy n="125" d="100"/>
      </p:scale>
      <p:origin x="0" y="0"/>
    </p:cViewPr>
  </p:notesTextViewPr>
  <p:sorterViewPr>
    <p:cViewPr varScale="1">
      <p:scale>
        <a:sx n="1" d="1"/>
        <a:sy n="1" d="1"/>
      </p:scale>
      <p:origin x="0" y="0"/>
    </p:cViewPr>
  </p:sorterViewPr>
  <p:notesViewPr>
    <p:cSldViewPr>
      <p:cViewPr varScale="1">
        <p:scale>
          <a:sx n="81" d="100"/>
          <a:sy n="81" d="100"/>
        </p:scale>
        <p:origin x="3996" y="1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35" Type="http://schemas.openxmlformats.org/officeDocument/2006/relationships/tableStyles" Target="tableStyles.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3" Type="http://schemas.openxmlformats.org/officeDocument/2006/relationships/oleObject" Target="file:///C:\Users\Jack%20SY%20Chen\Desktop\thesis\rere1.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Jack%20SY%20Chen\Desktop\thesis\rere1.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工作表1!$B$1</c:f>
              <c:strCache>
                <c:ptCount val="1"/>
                <c:pt idx="0">
                  <c:v>Gas Limit</c:v>
                </c:pt>
              </c:strCache>
            </c:strRef>
          </c:tx>
          <c:spPr>
            <a:solidFill>
              <a:schemeClr val="accent1"/>
            </a:solidFill>
            <a:ln>
              <a:noFill/>
            </a:ln>
            <a:effectLst/>
          </c:spPr>
          <c:invertIfNegative val="0"/>
          <c:cat>
            <c:strRef>
              <c:f>工作表1!$A$2:$A$7</c:f>
              <c:strCache>
                <c:ptCount val="6"/>
                <c:pt idx="0">
                  <c:v>Factory contract</c:v>
                </c:pt>
                <c:pt idx="1">
                  <c:v>Propose</c:v>
                </c:pt>
                <c:pt idx="2">
                  <c:v>Stake</c:v>
                </c:pt>
                <c:pt idx="3">
                  <c:v>Request</c:v>
                </c:pt>
                <c:pt idx="4">
                  <c:v>Approve</c:v>
                </c:pt>
                <c:pt idx="5">
                  <c:v>Finalize</c:v>
                </c:pt>
              </c:strCache>
            </c:strRef>
          </c:cat>
          <c:val>
            <c:numRef>
              <c:f>工作表1!$B$2:$B$7</c:f>
              <c:numCache>
                <c:formatCode>#,##0</c:formatCode>
                <c:ptCount val="6"/>
                <c:pt idx="0">
                  <c:v>4464409</c:v>
                </c:pt>
                <c:pt idx="1">
                  <c:v>3680536</c:v>
                </c:pt>
                <c:pt idx="2">
                  <c:v>591233</c:v>
                </c:pt>
                <c:pt idx="3">
                  <c:v>308479</c:v>
                </c:pt>
                <c:pt idx="4">
                  <c:v>78290</c:v>
                </c:pt>
                <c:pt idx="5">
                  <c:v>142870</c:v>
                </c:pt>
              </c:numCache>
            </c:numRef>
          </c:val>
          <c:extLst>
            <c:ext xmlns:c16="http://schemas.microsoft.com/office/drawing/2014/chart" uri="{C3380CC4-5D6E-409C-BE32-E72D297353CC}">
              <c16:uniqueId val="{00000000-EFEB-4525-A304-F87641DBCE12}"/>
            </c:ext>
          </c:extLst>
        </c:ser>
        <c:dLbls>
          <c:showLegendKey val="0"/>
          <c:showVal val="0"/>
          <c:showCatName val="0"/>
          <c:showSerName val="0"/>
          <c:showPercent val="0"/>
          <c:showBubbleSize val="0"/>
        </c:dLbls>
        <c:gapWidth val="219"/>
        <c:overlap val="-27"/>
        <c:axId val="1894767472"/>
        <c:axId val="1894762480"/>
      </c:barChart>
      <c:lineChart>
        <c:grouping val="standard"/>
        <c:varyColors val="0"/>
        <c:ser>
          <c:idx val="1"/>
          <c:order val="1"/>
          <c:tx>
            <c:strRef>
              <c:f>工作表1!$D$1</c:f>
              <c:strCache>
                <c:ptCount val="1"/>
                <c:pt idx="0">
                  <c:v>Tx Fee(USD)</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f>工作表1!$A$2:$A$7</c:f>
              <c:strCache>
                <c:ptCount val="6"/>
                <c:pt idx="0">
                  <c:v>Factory contract</c:v>
                </c:pt>
                <c:pt idx="1">
                  <c:v>Propose</c:v>
                </c:pt>
                <c:pt idx="2">
                  <c:v>Stake</c:v>
                </c:pt>
                <c:pt idx="3">
                  <c:v>Request</c:v>
                </c:pt>
                <c:pt idx="4">
                  <c:v>Approve</c:v>
                </c:pt>
                <c:pt idx="5">
                  <c:v>Finalize</c:v>
                </c:pt>
              </c:strCache>
            </c:strRef>
          </c:cat>
          <c:val>
            <c:numRef>
              <c:f>工作表1!$D$2:$D$7</c:f>
              <c:numCache>
                <c:formatCode>General</c:formatCode>
                <c:ptCount val="6"/>
                <c:pt idx="0">
                  <c:v>209.82722300000003</c:v>
                </c:pt>
                <c:pt idx="1">
                  <c:v>172.98519200000001</c:v>
                </c:pt>
                <c:pt idx="2">
                  <c:v>27.787951000000003</c:v>
                </c:pt>
                <c:pt idx="3">
                  <c:v>14.498513000000001</c:v>
                </c:pt>
                <c:pt idx="4">
                  <c:v>3.67963</c:v>
                </c:pt>
                <c:pt idx="5">
                  <c:v>6.7148899999999996</c:v>
                </c:pt>
              </c:numCache>
            </c:numRef>
          </c:val>
          <c:smooth val="0"/>
          <c:extLst>
            <c:ext xmlns:c16="http://schemas.microsoft.com/office/drawing/2014/chart" uri="{C3380CC4-5D6E-409C-BE32-E72D297353CC}">
              <c16:uniqueId val="{00000001-EFEB-4525-A304-F87641DBCE12}"/>
            </c:ext>
          </c:extLst>
        </c:ser>
        <c:dLbls>
          <c:showLegendKey val="0"/>
          <c:showVal val="0"/>
          <c:showCatName val="0"/>
          <c:showSerName val="0"/>
          <c:showPercent val="0"/>
          <c:showBubbleSize val="0"/>
        </c:dLbls>
        <c:marker val="1"/>
        <c:smooth val="0"/>
        <c:axId val="1894767056"/>
        <c:axId val="1894766640"/>
      </c:lineChart>
      <c:catAx>
        <c:axId val="18947674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TW"/>
          </a:p>
        </c:txPr>
        <c:crossAx val="1894762480"/>
        <c:crosses val="autoZero"/>
        <c:auto val="1"/>
        <c:lblAlgn val="ctr"/>
        <c:lblOffset val="100"/>
        <c:noMultiLvlLbl val="0"/>
      </c:catAx>
      <c:valAx>
        <c:axId val="189476248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TW"/>
          </a:p>
        </c:txPr>
        <c:crossAx val="1894767472"/>
        <c:crosses val="autoZero"/>
        <c:crossBetween val="between"/>
      </c:valAx>
      <c:valAx>
        <c:axId val="1894766640"/>
        <c:scaling>
          <c:orientation val="minMax"/>
        </c:scaling>
        <c:delete val="0"/>
        <c:axPos val="r"/>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TW"/>
          </a:p>
        </c:txPr>
        <c:crossAx val="1894767056"/>
        <c:crosses val="max"/>
        <c:crossBetween val="between"/>
      </c:valAx>
      <c:catAx>
        <c:axId val="1894767056"/>
        <c:scaling>
          <c:orientation val="minMax"/>
        </c:scaling>
        <c:delete val="1"/>
        <c:axPos val="b"/>
        <c:numFmt formatCode="General" sourceLinked="1"/>
        <c:majorTickMark val="out"/>
        <c:minorTickMark val="none"/>
        <c:tickLblPos val="nextTo"/>
        <c:crossAx val="1894766640"/>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TW"/>
        </a:p>
      </c:txPr>
    </c:legend>
    <c:plotVisOnly val="1"/>
    <c:dispBlanksAs val="gap"/>
    <c:showDLblsOverMax val="0"/>
  </c:chart>
  <c:spPr>
    <a:noFill/>
    <a:ln>
      <a:noFill/>
    </a:ln>
    <a:effectLst/>
  </c:spPr>
  <c:txPr>
    <a:bodyPr/>
    <a:lstStyle/>
    <a:p>
      <a:pPr>
        <a:defRPr/>
      </a:pPr>
      <a:endParaRPr lang="zh-TW"/>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工作表1!$B$22</c:f>
              <c:strCache>
                <c:ptCount val="1"/>
                <c:pt idx="0">
                  <c:v>Avg Time(secs)</c:v>
                </c:pt>
              </c:strCache>
            </c:strRef>
          </c:tx>
          <c:spPr>
            <a:solidFill>
              <a:schemeClr val="accent1"/>
            </a:solidFill>
            <a:ln>
              <a:noFill/>
            </a:ln>
            <a:effectLst/>
          </c:spPr>
          <c:invertIfNegative val="0"/>
          <c:cat>
            <c:numRef>
              <c:f>工作表1!$A$23:$A$33</c:f>
              <c:numCache>
                <c:formatCode>General</c:formatCode>
                <c:ptCount val="11"/>
                <c:pt idx="0">
                  <c:v>18</c:v>
                </c:pt>
                <c:pt idx="1">
                  <c:v>19</c:v>
                </c:pt>
                <c:pt idx="2">
                  <c:v>20</c:v>
                </c:pt>
                <c:pt idx="3">
                  <c:v>21</c:v>
                </c:pt>
                <c:pt idx="4">
                  <c:v>22</c:v>
                </c:pt>
                <c:pt idx="5">
                  <c:v>23</c:v>
                </c:pt>
                <c:pt idx="6">
                  <c:v>24</c:v>
                </c:pt>
                <c:pt idx="7">
                  <c:v>25</c:v>
                </c:pt>
                <c:pt idx="8">
                  <c:v>26</c:v>
                </c:pt>
                <c:pt idx="9">
                  <c:v>27</c:v>
                </c:pt>
                <c:pt idx="10">
                  <c:v>28</c:v>
                </c:pt>
              </c:numCache>
            </c:numRef>
          </c:cat>
          <c:val>
            <c:numRef>
              <c:f>工作表1!$B$23:$B$33</c:f>
              <c:numCache>
                <c:formatCode>General</c:formatCode>
                <c:ptCount val="11"/>
                <c:pt idx="0">
                  <c:v>960</c:v>
                </c:pt>
                <c:pt idx="1">
                  <c:v>810</c:v>
                </c:pt>
                <c:pt idx="2">
                  <c:v>675</c:v>
                </c:pt>
                <c:pt idx="3">
                  <c:v>540</c:v>
                </c:pt>
                <c:pt idx="4">
                  <c:v>405</c:v>
                </c:pt>
                <c:pt idx="5">
                  <c:v>273</c:v>
                </c:pt>
                <c:pt idx="6">
                  <c:v>120</c:v>
                </c:pt>
                <c:pt idx="7">
                  <c:v>90</c:v>
                </c:pt>
                <c:pt idx="8">
                  <c:v>75</c:v>
                </c:pt>
                <c:pt idx="9">
                  <c:v>45</c:v>
                </c:pt>
                <c:pt idx="10">
                  <c:v>30</c:v>
                </c:pt>
              </c:numCache>
            </c:numRef>
          </c:val>
          <c:extLst>
            <c:ext xmlns:c16="http://schemas.microsoft.com/office/drawing/2014/chart" uri="{C3380CC4-5D6E-409C-BE32-E72D297353CC}">
              <c16:uniqueId val="{00000000-6511-4054-8835-B09D1F4B9C63}"/>
            </c:ext>
          </c:extLst>
        </c:ser>
        <c:dLbls>
          <c:showLegendKey val="0"/>
          <c:showVal val="0"/>
          <c:showCatName val="0"/>
          <c:showSerName val="0"/>
          <c:showPercent val="0"/>
          <c:showBubbleSize val="0"/>
        </c:dLbls>
        <c:gapWidth val="219"/>
        <c:overlap val="-27"/>
        <c:axId val="1896417344"/>
        <c:axId val="1896417760"/>
      </c:barChart>
      <c:catAx>
        <c:axId val="1896417344"/>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ltLang="zh-TW"/>
                  <a:t>Gas</a:t>
                </a:r>
                <a:r>
                  <a:rPr lang="en-US" altLang="zh-TW" baseline="0"/>
                  <a:t> Price(Gwei)</a:t>
                </a:r>
                <a:endParaRPr lang="zh-TW" altLang="en-US"/>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zh-TW"/>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TW"/>
          </a:p>
        </c:txPr>
        <c:crossAx val="1896417760"/>
        <c:crosses val="autoZero"/>
        <c:auto val="1"/>
        <c:lblAlgn val="ctr"/>
        <c:lblOffset val="100"/>
        <c:noMultiLvlLbl val="0"/>
      </c:catAx>
      <c:valAx>
        <c:axId val="189641776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ltLang="zh-TW"/>
                  <a:t>Avg</a:t>
                </a:r>
                <a:r>
                  <a:rPr lang="en-US" altLang="zh-TW" baseline="0"/>
                  <a:t> Time(secs)</a:t>
                </a:r>
                <a:endParaRPr lang="zh-TW" altLang="en-US"/>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zh-TW"/>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TW"/>
          </a:p>
        </c:txPr>
        <c:crossAx val="189641734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zh-TW"/>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2" y="0"/>
            <a:ext cx="2945341" cy="493080"/>
          </a:xfrm>
          <a:prstGeom prst="rect">
            <a:avLst/>
          </a:prstGeom>
        </p:spPr>
        <p:txBody>
          <a:bodyPr vert="horz" lIns="91440" tIns="45720" rIns="91440" bIns="45720" rtlCol="0"/>
          <a:lstStyle>
            <a:lvl1pPr algn="l" eaLnBrk="1" fontAlgn="auto" hangingPunct="1">
              <a:spcBef>
                <a:spcPts val="0"/>
              </a:spcBef>
              <a:spcAft>
                <a:spcPts val="0"/>
              </a:spcAft>
              <a:defRPr kumimoji="0" sz="1200">
                <a:latin typeface="+mn-lt"/>
                <a:ea typeface="+mn-ea"/>
              </a:defRPr>
            </a:lvl1pPr>
          </a:lstStyle>
          <a:p>
            <a:pPr>
              <a:defRPr/>
            </a:pPr>
            <a:endParaRPr lang="zh-TW" altLang="en-US"/>
          </a:p>
        </p:txBody>
      </p:sp>
      <p:sp>
        <p:nvSpPr>
          <p:cNvPr id="3" name="日期版面配置區 2"/>
          <p:cNvSpPr>
            <a:spLocks noGrp="1"/>
          </p:cNvSpPr>
          <p:nvPr>
            <p:ph type="dt" sz="quarter" idx="1"/>
          </p:nvPr>
        </p:nvSpPr>
        <p:spPr>
          <a:xfrm>
            <a:off x="3850745" y="0"/>
            <a:ext cx="2945341" cy="493080"/>
          </a:xfrm>
          <a:prstGeom prst="rect">
            <a:avLst/>
          </a:prstGeom>
        </p:spPr>
        <p:txBody>
          <a:bodyPr vert="horz" lIns="91440" tIns="45720" rIns="91440" bIns="45720" rtlCol="0"/>
          <a:lstStyle>
            <a:lvl1pPr algn="r" eaLnBrk="1" fontAlgn="auto" hangingPunct="1">
              <a:spcBef>
                <a:spcPts val="0"/>
              </a:spcBef>
              <a:spcAft>
                <a:spcPts val="0"/>
              </a:spcAft>
              <a:defRPr kumimoji="0" sz="1200">
                <a:latin typeface="+mn-lt"/>
                <a:ea typeface="+mn-ea"/>
              </a:defRPr>
            </a:lvl1pPr>
          </a:lstStyle>
          <a:p>
            <a:pPr>
              <a:defRPr/>
            </a:pPr>
            <a:fld id="{6E129AE5-22D6-4364-AF55-6D330072A38D}" type="datetimeFigureOut">
              <a:rPr lang="zh-TW" altLang="en-US"/>
              <a:pPr>
                <a:defRPr/>
              </a:pPr>
              <a:t>2023/9/20</a:t>
            </a:fld>
            <a:endParaRPr lang="zh-TW" altLang="en-US"/>
          </a:p>
        </p:txBody>
      </p:sp>
      <p:sp>
        <p:nvSpPr>
          <p:cNvPr id="4" name="頁尾版面配置區 3"/>
          <p:cNvSpPr>
            <a:spLocks noGrp="1"/>
          </p:cNvSpPr>
          <p:nvPr>
            <p:ph type="ftr" sz="quarter" idx="2"/>
          </p:nvPr>
        </p:nvSpPr>
        <p:spPr>
          <a:xfrm>
            <a:off x="2" y="9379590"/>
            <a:ext cx="2945341" cy="493080"/>
          </a:xfrm>
          <a:prstGeom prst="rect">
            <a:avLst/>
          </a:prstGeom>
        </p:spPr>
        <p:txBody>
          <a:bodyPr vert="horz" lIns="91440" tIns="45720" rIns="91440" bIns="45720" rtlCol="0" anchor="b"/>
          <a:lstStyle>
            <a:lvl1pPr algn="l" eaLnBrk="1" fontAlgn="auto" hangingPunct="1">
              <a:spcBef>
                <a:spcPts val="0"/>
              </a:spcBef>
              <a:spcAft>
                <a:spcPts val="0"/>
              </a:spcAft>
              <a:defRPr kumimoji="0" sz="1200">
                <a:latin typeface="+mn-lt"/>
                <a:ea typeface="+mn-ea"/>
              </a:defRPr>
            </a:lvl1pPr>
          </a:lstStyle>
          <a:p>
            <a:pPr>
              <a:defRPr/>
            </a:pPr>
            <a:endParaRPr lang="zh-TW" altLang="en-US"/>
          </a:p>
        </p:txBody>
      </p:sp>
      <p:sp>
        <p:nvSpPr>
          <p:cNvPr id="5" name="投影片編號版面配置區 4"/>
          <p:cNvSpPr>
            <a:spLocks noGrp="1"/>
          </p:cNvSpPr>
          <p:nvPr>
            <p:ph type="sldNum" sz="quarter" idx="3"/>
          </p:nvPr>
        </p:nvSpPr>
        <p:spPr>
          <a:xfrm>
            <a:off x="3850745" y="9379590"/>
            <a:ext cx="2945341" cy="493080"/>
          </a:xfrm>
          <a:prstGeom prst="rect">
            <a:avLst/>
          </a:prstGeom>
        </p:spPr>
        <p:txBody>
          <a:bodyPr vert="horz" wrap="square" lIns="91440" tIns="45720" rIns="91440" bIns="45720" numCol="1" anchor="b" anchorCtr="0" compatLnSpc="1">
            <a:prstTxWarp prst="textNoShape">
              <a:avLst/>
            </a:prstTxWarp>
          </a:bodyPr>
          <a:lstStyle>
            <a:lvl1pPr algn="r" eaLnBrk="1" hangingPunct="1">
              <a:defRPr kumimoji="0" sz="1200">
                <a:latin typeface="Calibri" panose="020F0502020204030204" pitchFamily="34" charset="0"/>
              </a:defRPr>
            </a:lvl1pPr>
          </a:lstStyle>
          <a:p>
            <a:pPr>
              <a:defRPr/>
            </a:pPr>
            <a:fld id="{0C70AFEF-A272-4789-8B70-4FBADF809093}" type="slidenum">
              <a:rPr lang="zh-TW" altLang="en-US"/>
              <a:pPr>
                <a:defRPr/>
              </a:pPr>
              <a:t>‹#›</a:t>
            </a:fld>
            <a:endParaRPr lang="zh-TW" altLang="en-US"/>
          </a:p>
        </p:txBody>
      </p:sp>
    </p:spTree>
    <p:extLst>
      <p:ext uri="{BB962C8B-B14F-4D97-AF65-F5344CB8AC3E}">
        <p14:creationId xmlns:p14="http://schemas.microsoft.com/office/powerpoint/2010/main" val="40012389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2" y="0"/>
            <a:ext cx="2945341" cy="493080"/>
          </a:xfrm>
          <a:prstGeom prst="rect">
            <a:avLst/>
          </a:prstGeom>
        </p:spPr>
        <p:txBody>
          <a:bodyPr vert="horz" lIns="91440" tIns="45720" rIns="91440" bIns="45720" rtlCol="0"/>
          <a:lstStyle>
            <a:lvl1pPr algn="l" eaLnBrk="1" fontAlgn="auto" hangingPunct="1">
              <a:spcBef>
                <a:spcPts val="0"/>
              </a:spcBef>
              <a:spcAft>
                <a:spcPts val="0"/>
              </a:spcAft>
              <a:defRPr kumimoji="0" sz="1200">
                <a:latin typeface="+mn-lt"/>
                <a:ea typeface="+mn-ea"/>
              </a:defRPr>
            </a:lvl1pPr>
          </a:lstStyle>
          <a:p>
            <a:pPr>
              <a:defRPr/>
            </a:pPr>
            <a:endParaRPr lang="zh-TW" altLang="en-US"/>
          </a:p>
        </p:txBody>
      </p:sp>
      <p:sp>
        <p:nvSpPr>
          <p:cNvPr id="3" name="日期版面配置區 2"/>
          <p:cNvSpPr>
            <a:spLocks noGrp="1"/>
          </p:cNvSpPr>
          <p:nvPr>
            <p:ph type="dt" idx="1"/>
          </p:nvPr>
        </p:nvSpPr>
        <p:spPr>
          <a:xfrm>
            <a:off x="3850745" y="0"/>
            <a:ext cx="2945341" cy="493080"/>
          </a:xfrm>
          <a:prstGeom prst="rect">
            <a:avLst/>
          </a:prstGeom>
        </p:spPr>
        <p:txBody>
          <a:bodyPr vert="horz" lIns="91440" tIns="45720" rIns="91440" bIns="45720" rtlCol="0"/>
          <a:lstStyle>
            <a:lvl1pPr algn="r" eaLnBrk="1" fontAlgn="auto" hangingPunct="1">
              <a:spcBef>
                <a:spcPts val="0"/>
              </a:spcBef>
              <a:spcAft>
                <a:spcPts val="0"/>
              </a:spcAft>
              <a:defRPr kumimoji="0" sz="1200">
                <a:latin typeface="+mn-lt"/>
                <a:ea typeface="+mn-ea"/>
              </a:defRPr>
            </a:lvl1pPr>
          </a:lstStyle>
          <a:p>
            <a:pPr>
              <a:defRPr/>
            </a:pPr>
            <a:fld id="{C2F7F30A-5155-47F0-97B6-77DCA7142C37}" type="datetimeFigureOut">
              <a:rPr lang="zh-TW" altLang="en-US"/>
              <a:pPr>
                <a:defRPr/>
              </a:pPr>
              <a:t>2023/9/20</a:t>
            </a:fld>
            <a:endParaRPr lang="zh-TW" altLang="en-US"/>
          </a:p>
        </p:txBody>
      </p:sp>
      <p:sp>
        <p:nvSpPr>
          <p:cNvPr id="4" name="投影片圖像版面配置區 3"/>
          <p:cNvSpPr>
            <a:spLocks noGrp="1" noRot="1" noChangeAspect="1"/>
          </p:cNvSpPr>
          <p:nvPr>
            <p:ph type="sldImg" idx="2"/>
          </p:nvPr>
        </p:nvSpPr>
        <p:spPr>
          <a:xfrm>
            <a:off x="930275" y="739775"/>
            <a:ext cx="4937125" cy="3703638"/>
          </a:xfrm>
          <a:prstGeom prst="rect">
            <a:avLst/>
          </a:prstGeom>
          <a:noFill/>
          <a:ln w="12700">
            <a:solidFill>
              <a:prstClr val="black"/>
            </a:solidFill>
          </a:ln>
        </p:spPr>
        <p:txBody>
          <a:bodyPr vert="horz" lIns="91440" tIns="45720" rIns="91440" bIns="45720" rtlCol="0" anchor="ctr"/>
          <a:lstStyle/>
          <a:p>
            <a:pPr lvl="0"/>
            <a:endParaRPr lang="zh-TW" altLang="en-US" noProof="0"/>
          </a:p>
        </p:txBody>
      </p:sp>
      <p:sp>
        <p:nvSpPr>
          <p:cNvPr id="5" name="備忘稿版面配置區 4"/>
          <p:cNvSpPr>
            <a:spLocks noGrp="1"/>
          </p:cNvSpPr>
          <p:nvPr>
            <p:ph type="body" sz="quarter" idx="3"/>
          </p:nvPr>
        </p:nvSpPr>
        <p:spPr>
          <a:xfrm>
            <a:off x="679451" y="4690590"/>
            <a:ext cx="5438776" cy="4442464"/>
          </a:xfrm>
          <a:prstGeom prst="rect">
            <a:avLst/>
          </a:prstGeom>
        </p:spPr>
        <p:txBody>
          <a:bodyPr vert="horz" lIns="91440" tIns="45720" rIns="91440" bIns="45720" rtlCol="0">
            <a:normAutofit/>
          </a:bodyPr>
          <a:lstStyle/>
          <a:p>
            <a:pPr lvl="0"/>
            <a:r>
              <a:rPr lang="zh-TW" altLang="en-US" noProof="0"/>
              <a:t>按一下以編輯母片文字樣式</a:t>
            </a:r>
          </a:p>
          <a:p>
            <a:pPr lvl="1"/>
            <a:r>
              <a:rPr lang="zh-TW" altLang="en-US" noProof="0"/>
              <a:t>第二層</a:t>
            </a:r>
          </a:p>
          <a:p>
            <a:pPr lvl="2"/>
            <a:r>
              <a:rPr lang="zh-TW" altLang="en-US" noProof="0"/>
              <a:t>第三層</a:t>
            </a:r>
          </a:p>
          <a:p>
            <a:pPr lvl="3"/>
            <a:r>
              <a:rPr lang="zh-TW" altLang="en-US" noProof="0"/>
              <a:t>第四層</a:t>
            </a:r>
          </a:p>
          <a:p>
            <a:pPr lvl="4"/>
            <a:r>
              <a:rPr lang="zh-TW" altLang="en-US" noProof="0"/>
              <a:t>第五層</a:t>
            </a:r>
          </a:p>
        </p:txBody>
      </p:sp>
      <p:sp>
        <p:nvSpPr>
          <p:cNvPr id="6" name="頁尾版面配置區 5"/>
          <p:cNvSpPr>
            <a:spLocks noGrp="1"/>
          </p:cNvSpPr>
          <p:nvPr>
            <p:ph type="ftr" sz="quarter" idx="4"/>
          </p:nvPr>
        </p:nvSpPr>
        <p:spPr>
          <a:xfrm>
            <a:off x="2" y="9379590"/>
            <a:ext cx="2945341" cy="493080"/>
          </a:xfrm>
          <a:prstGeom prst="rect">
            <a:avLst/>
          </a:prstGeom>
        </p:spPr>
        <p:txBody>
          <a:bodyPr vert="horz" lIns="91440" tIns="45720" rIns="91440" bIns="45720" rtlCol="0" anchor="b"/>
          <a:lstStyle>
            <a:lvl1pPr algn="l" eaLnBrk="1" fontAlgn="auto" hangingPunct="1">
              <a:spcBef>
                <a:spcPts val="0"/>
              </a:spcBef>
              <a:spcAft>
                <a:spcPts val="0"/>
              </a:spcAft>
              <a:defRPr kumimoji="0" sz="1200">
                <a:latin typeface="+mn-lt"/>
                <a:ea typeface="+mn-ea"/>
              </a:defRPr>
            </a:lvl1pPr>
          </a:lstStyle>
          <a:p>
            <a:pPr>
              <a:defRPr/>
            </a:pPr>
            <a:endParaRPr lang="zh-TW" altLang="en-US"/>
          </a:p>
        </p:txBody>
      </p:sp>
      <p:sp>
        <p:nvSpPr>
          <p:cNvPr id="7" name="投影片編號版面配置區 6"/>
          <p:cNvSpPr>
            <a:spLocks noGrp="1"/>
          </p:cNvSpPr>
          <p:nvPr>
            <p:ph type="sldNum" sz="quarter" idx="5"/>
          </p:nvPr>
        </p:nvSpPr>
        <p:spPr>
          <a:xfrm>
            <a:off x="3850745" y="9379590"/>
            <a:ext cx="2945341" cy="493080"/>
          </a:xfrm>
          <a:prstGeom prst="rect">
            <a:avLst/>
          </a:prstGeom>
        </p:spPr>
        <p:txBody>
          <a:bodyPr vert="horz" wrap="square" lIns="91440" tIns="45720" rIns="91440" bIns="45720" numCol="1" anchor="b" anchorCtr="0" compatLnSpc="1">
            <a:prstTxWarp prst="textNoShape">
              <a:avLst/>
            </a:prstTxWarp>
          </a:bodyPr>
          <a:lstStyle>
            <a:lvl1pPr algn="r" eaLnBrk="1" hangingPunct="1">
              <a:defRPr kumimoji="0" sz="1200">
                <a:latin typeface="Calibri" panose="020F0502020204030204" pitchFamily="34" charset="0"/>
              </a:defRPr>
            </a:lvl1pPr>
          </a:lstStyle>
          <a:p>
            <a:pPr>
              <a:defRPr/>
            </a:pPr>
            <a:fld id="{D4B07956-BC10-4EE7-B12A-0C719A5476FB}" type="slidenum">
              <a:rPr lang="zh-TW" altLang="en-US"/>
              <a:pPr>
                <a:defRPr/>
              </a:pPr>
              <a:t>‹#›</a:t>
            </a:fld>
            <a:endParaRPr lang="zh-TW" altLang="en-US"/>
          </a:p>
        </p:txBody>
      </p:sp>
    </p:spTree>
    <p:extLst>
      <p:ext uri="{BB962C8B-B14F-4D97-AF65-F5344CB8AC3E}">
        <p14:creationId xmlns:p14="http://schemas.microsoft.com/office/powerpoint/2010/main" val="305913310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zh-TW" altLang="en-US" dirty="0"/>
              <a:t>各位教授好</a:t>
            </a:r>
            <a:endParaRPr lang="en-US" altLang="zh-TW" dirty="0"/>
          </a:p>
          <a:p>
            <a:r>
              <a:rPr lang="zh-TW" altLang="en-US" dirty="0"/>
              <a:t>我是陳紹雲</a:t>
            </a:r>
            <a:endParaRPr lang="en-US" altLang="zh-TW" dirty="0"/>
          </a:p>
          <a:p>
            <a:r>
              <a:rPr lang="zh-TW" altLang="en-US" dirty="0"/>
              <a:t>我的指導教授是李永銘博士</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我的論文題目是</a:t>
            </a:r>
            <a:r>
              <a:rPr lang="zh-TW" altLang="en-US" sz="1200" b="1" dirty="0"/>
              <a:t>基於智慧合約之 </a:t>
            </a:r>
            <a:r>
              <a:rPr lang="en-US" altLang="zh-TW" sz="1200" b="1" dirty="0"/>
              <a:t>P2P </a:t>
            </a:r>
            <a:r>
              <a:rPr lang="zh-TW" altLang="en-US" sz="1200" b="1" dirty="0"/>
              <a:t>保險機制</a:t>
            </a:r>
            <a:endParaRPr lang="zh-TW" altLang="en-US" dirty="0"/>
          </a:p>
        </p:txBody>
      </p:sp>
      <p:sp>
        <p:nvSpPr>
          <p:cNvPr id="512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4E7952A8-C899-4747-A8A3-97C330B93D55}" type="slidenum">
              <a:rPr kumimoji="0" lang="zh-TW" altLang="en-US" smtClean="0">
                <a:latin typeface="Calibri" panose="020F0502020204030204" pitchFamily="34" charset="0"/>
              </a:rPr>
              <a:pPr/>
              <a:t>1</a:t>
            </a:fld>
            <a:endParaRPr kumimoji="0" lang="zh-TW" altLang="en-US">
              <a:latin typeface="Calibri" panose="020F0502020204030204" pitchFamily="34" charset="0"/>
            </a:endParaRPr>
          </a:p>
        </p:txBody>
      </p:sp>
    </p:spTree>
    <p:extLst>
      <p:ext uri="{BB962C8B-B14F-4D97-AF65-F5344CB8AC3E}">
        <p14:creationId xmlns:p14="http://schemas.microsoft.com/office/powerpoint/2010/main" val="33307368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首先是第一個模組</a:t>
            </a: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10</a:t>
            </a:fld>
            <a:endParaRPr lang="zh-TW" altLang="en-US"/>
          </a:p>
        </p:txBody>
      </p:sp>
    </p:spTree>
    <p:extLst>
      <p:ext uri="{BB962C8B-B14F-4D97-AF65-F5344CB8AC3E}">
        <p14:creationId xmlns:p14="http://schemas.microsoft.com/office/powerpoint/2010/main" val="37911634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這是我們的共保人組成模組</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這個模組可以分為三個子模組包 含了社群網路</a:t>
            </a:r>
            <a:r>
              <a:rPr lang="en-US" altLang="zh-TW" dirty="0"/>
              <a:t>KYC</a:t>
            </a:r>
            <a:r>
              <a:rPr lang="zh-TW" altLang="en-US" dirty="0"/>
              <a:t>、共保人推薦，</a:t>
            </a:r>
            <a:r>
              <a:rPr lang="en-US" altLang="zh-TW" dirty="0"/>
              <a:t>AMM</a:t>
            </a:r>
            <a:r>
              <a:rPr lang="zh-TW" altLang="en-US" dirty="0"/>
              <a:t>模組。</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在第一個模組中，我們進行保險人間的</a:t>
            </a:r>
            <a:r>
              <a:rPr lang="en-US" altLang="zh-TW" dirty="0"/>
              <a:t>group formation</a:t>
            </a:r>
            <a:r>
              <a:rPr lang="zh-TW" altLang="en-US" dirty="0"/>
              <a:t>，旨在保護保險系統框架免受欺詐、資訊和金流身份的追蹤，維持共保團體內的信任。</a:t>
            </a:r>
            <a:endParaRPr lang="en-US" altLang="zh-CN" dirty="0"/>
          </a:p>
          <a:p>
            <a:r>
              <a:rPr lang="zh-TW" altLang="en-US" dirty="0"/>
              <a:t>透過第二個模組，使保險人可以邀請他們的朋友參與保險項目。來保證共同保險人之間的背書關係。</a:t>
            </a:r>
            <a:endParaRPr lang="en-US" altLang="zh-TW" dirty="0"/>
          </a:p>
          <a:p>
            <a:r>
              <a:rPr lang="zh-CN" altLang="en-US" dirty="0"/>
              <a:t>最後，</a:t>
            </a:r>
            <a:r>
              <a:rPr lang="zh-TW" altLang="en-US" dirty="0"/>
              <a:t>再利用</a:t>
            </a:r>
            <a:r>
              <a:rPr lang="en-US" altLang="zh-TW" dirty="0"/>
              <a:t>AMM</a:t>
            </a:r>
            <a:r>
              <a:rPr lang="zh-TW" altLang="en-US" dirty="0"/>
              <a:t>模組穩定保險資金池，避免惡意索賠。</a:t>
            </a:r>
            <a:endParaRPr lang="en-US" altLang="zh-CN"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11</a:t>
            </a:fld>
            <a:endParaRPr lang="zh-TW" altLang="en-US"/>
          </a:p>
        </p:txBody>
      </p:sp>
    </p:spTree>
    <p:extLst>
      <p:ext uri="{BB962C8B-B14F-4D97-AF65-F5344CB8AC3E}">
        <p14:creationId xmlns:p14="http://schemas.microsoft.com/office/powerpoint/2010/main" val="20169947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接下來是代幣介面的部分</a:t>
            </a:r>
            <a:endParaRPr lang="zh-TW" altLang="zh-TW"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12</a:t>
            </a:fld>
            <a:endParaRPr lang="zh-TW" altLang="en-US"/>
          </a:p>
        </p:txBody>
      </p:sp>
    </p:spTree>
    <p:extLst>
      <p:ext uri="{BB962C8B-B14F-4D97-AF65-F5344CB8AC3E}">
        <p14:creationId xmlns:p14="http://schemas.microsoft.com/office/powerpoint/2010/main" val="8906678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zh-CN" altLang="en-US" dirty="0"/>
              <a:t>在</a:t>
            </a:r>
            <a:r>
              <a:rPr lang="zh-TW" altLang="en-US" dirty="0"/>
              <a:t>代幣介面模組</a:t>
            </a:r>
            <a:r>
              <a:rPr lang="zh-CN" altLang="en-US" dirty="0"/>
              <a:t>中，</a:t>
            </a:r>
            <a:r>
              <a:rPr lang="zh-TW" altLang="en-US" dirty="0"/>
              <a:t>我們利用兩種代幣來穩定資金池以及流程</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CN" altLang="en-US" dirty="0"/>
              <a:t>第一</a:t>
            </a:r>
            <a:r>
              <a:rPr lang="zh-TW" altLang="en-US" dirty="0"/>
              <a:t>種是</a:t>
            </a:r>
            <a:r>
              <a:rPr lang="en-US" altLang="zh-TW" dirty="0"/>
              <a:t>ERC20</a:t>
            </a:r>
            <a:r>
              <a:rPr lang="zh-TW" altLang="en-US" dirty="0"/>
              <a:t>標準代幣</a:t>
            </a:r>
            <a:r>
              <a:rPr lang="zh-CN" altLang="en-US" dirty="0"/>
              <a:t>，</a:t>
            </a:r>
            <a:r>
              <a:rPr lang="zh-TW" altLang="en-US" dirty="0"/>
              <a:t>用於穩定資金池，以及在自治模組中提供</a:t>
            </a:r>
            <a:r>
              <a:rPr lang="en-US" altLang="zh-TW" dirty="0"/>
              <a:t>incentive</a:t>
            </a:r>
            <a:r>
              <a:rPr lang="zh-TW" altLang="en-US" dirty="0"/>
              <a:t>及保險流程操作</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CN" altLang="en-US" dirty="0"/>
              <a:t>第二</a:t>
            </a:r>
            <a:r>
              <a:rPr lang="zh-TW" altLang="en-US" dirty="0"/>
              <a:t>種是</a:t>
            </a:r>
            <a:r>
              <a:rPr lang="en-US" altLang="zh-TW" dirty="0"/>
              <a:t>ERC721</a:t>
            </a:r>
            <a:r>
              <a:rPr lang="zh-TW" altLang="en-US" dirty="0"/>
              <a:t>標準代幣</a:t>
            </a:r>
            <a:r>
              <a:rPr lang="zh-CN" altLang="en-US" dirty="0"/>
              <a:t>，</a:t>
            </a:r>
            <a:r>
              <a:rPr lang="zh-TW" altLang="en-US" dirty="0"/>
              <a:t>用於確認保單持有狀態以及流動性。</a:t>
            </a:r>
            <a:endParaRPr lang="en-US" altLang="zh-CN" dirty="0"/>
          </a:p>
          <a:p>
            <a:endParaRPr lang="en-US" altLang="zh-CN" dirty="0"/>
          </a:p>
          <a:p>
            <a:r>
              <a:rPr lang="zh-CN" altLang="en-US" dirty="0"/>
              <a:t>最後，</a:t>
            </a:r>
            <a:r>
              <a:rPr lang="zh-TW" altLang="en-US" dirty="0"/>
              <a:t>利用這些代幣標準，該模組可以供使用者及保險自治模組操作。</a:t>
            </a:r>
            <a:endParaRPr lang="en-US" altLang="zh-CN"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13</a:t>
            </a:fld>
            <a:endParaRPr lang="zh-TW" altLang="en-US"/>
          </a:p>
        </p:txBody>
      </p:sp>
    </p:spTree>
    <p:extLst>
      <p:ext uri="{BB962C8B-B14F-4D97-AF65-F5344CB8AC3E}">
        <p14:creationId xmlns:p14="http://schemas.microsoft.com/office/powerpoint/2010/main" val="26721965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接著是我們的保單內容模組</a:t>
            </a:r>
            <a:endParaRPr lang="en-US" altLang="zh-TW"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14</a:t>
            </a:fld>
            <a:endParaRPr lang="zh-TW" altLang="en-US"/>
          </a:p>
        </p:txBody>
      </p:sp>
    </p:spTree>
    <p:extLst>
      <p:ext uri="{BB962C8B-B14F-4D97-AF65-F5344CB8AC3E}">
        <p14:creationId xmlns:p14="http://schemas.microsoft.com/office/powerpoint/2010/main" val="817890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在保單模組中，為了提高存儲可靠性，降低存儲成本，我們將使用</a:t>
            </a:r>
            <a:r>
              <a:rPr lang="en-US" altLang="zh-TW" dirty="0"/>
              <a:t>IPFS</a:t>
            </a:r>
            <a:r>
              <a:rPr lang="zh-TW" altLang="en-US" dirty="0"/>
              <a:t>的儲存策略。</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zh-TW" dirty="0"/>
              <a:t>IPFS</a:t>
            </a:r>
            <a:r>
              <a:rPr lang="zh-TW" altLang="en-US" dirty="0"/>
              <a:t>是一種對等超媒體協議。 文件以及其中的所有資料塊都被賦予雜湊值</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zh-TW" dirty="0"/>
              <a:t>IPFS</a:t>
            </a:r>
            <a:r>
              <a:rPr lang="zh-TW" altLang="en-US" dirty="0"/>
              <a:t>可以在網絡上有多個副本區塊，並使用文件內容的雜湊值作為驗證，避免數據被惡意篡改。</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這組雜湊值會被鑄造在</a:t>
            </a:r>
            <a:r>
              <a:rPr lang="en-US" altLang="zh-TW" dirty="0"/>
              <a:t>NFT</a:t>
            </a:r>
            <a:r>
              <a:rPr lang="zh-TW" altLang="en-US" dirty="0"/>
              <a:t>上面，來確保代幣保單以及</a:t>
            </a:r>
            <a:r>
              <a:rPr lang="en-US" altLang="zh-TW" dirty="0"/>
              <a:t>IPFS</a:t>
            </a:r>
            <a:r>
              <a:rPr lang="zh-TW" altLang="en-US" dirty="0"/>
              <a:t>上面內容的關聯，以及用來當作理賠的抵押品。</a:t>
            </a:r>
            <a:endParaRPr lang="en-US" altLang="zh-CN"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15</a:t>
            </a:fld>
            <a:endParaRPr lang="zh-TW" altLang="en-US"/>
          </a:p>
        </p:txBody>
      </p:sp>
    </p:spTree>
    <p:extLst>
      <p:ext uri="{BB962C8B-B14F-4D97-AF65-F5344CB8AC3E}">
        <p14:creationId xmlns:p14="http://schemas.microsoft.com/office/powerpoint/2010/main" val="40247227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接下來是保險自治組織模組</a:t>
            </a:r>
            <a:endParaRPr lang="en-US" altLang="zh-TW"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16</a:t>
            </a:fld>
            <a:endParaRPr lang="zh-TW" altLang="en-US"/>
          </a:p>
        </p:txBody>
      </p:sp>
    </p:spTree>
    <p:extLst>
      <p:ext uri="{BB962C8B-B14F-4D97-AF65-F5344CB8AC3E}">
        <p14:creationId xmlns:p14="http://schemas.microsoft.com/office/powerpoint/2010/main" val="26674004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zh-CN" altLang="en-US" dirty="0"/>
              <a:t>在這個模組中，我們主要分成</a:t>
            </a:r>
            <a:r>
              <a:rPr lang="zh-TW" altLang="en-US" dirty="0"/>
              <a:t>三</a:t>
            </a:r>
            <a:r>
              <a:rPr lang="zh-CN" altLang="en-US" dirty="0"/>
              <a:t>個部分</a:t>
            </a:r>
            <a:endParaRPr lang="en-US" altLang="zh-CN"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CN" dirty="0"/>
          </a:p>
          <a:p>
            <a:r>
              <a:rPr lang="zh-CN" altLang="en-US" dirty="0"/>
              <a:t>第一個部分是</a:t>
            </a:r>
            <a:r>
              <a:rPr lang="zh-TW" altLang="en-US" dirty="0"/>
              <a:t>提案部分</a:t>
            </a:r>
            <a:r>
              <a:rPr lang="zh-CN" altLang="en-US" dirty="0"/>
              <a:t>，</a:t>
            </a:r>
            <a:r>
              <a:rPr lang="zh-TW" altLang="en-US" dirty="0"/>
              <a:t>該模組允許保險人初始化自己的保單合約，並且上傳保單內容到</a:t>
            </a:r>
            <a:r>
              <a:rPr lang="en-US" altLang="zh-TW" dirty="0"/>
              <a:t>IPFS</a:t>
            </a:r>
            <a:r>
              <a:rPr lang="zh-TW" altLang="en-US" dirty="0"/>
              <a:t>中。</a:t>
            </a:r>
            <a:endParaRPr lang="en-US" altLang="zh-CN" dirty="0"/>
          </a:p>
          <a:p>
            <a:r>
              <a:rPr lang="zh-CN" altLang="en-US" dirty="0"/>
              <a:t>第二個部分則是</a:t>
            </a:r>
            <a:r>
              <a:rPr lang="zh-TW" altLang="en-US" dirty="0"/>
              <a:t>質押保費部分</a:t>
            </a:r>
            <a:r>
              <a:rPr lang="zh-CN" altLang="en-US" dirty="0"/>
              <a:t>，</a:t>
            </a:r>
            <a:r>
              <a:rPr lang="zh-TW" altLang="en-US" dirty="0"/>
              <a:t>這個模組會跟前面</a:t>
            </a:r>
            <a:r>
              <a:rPr lang="en-US" altLang="zh-TW" dirty="0"/>
              <a:t>AMM</a:t>
            </a:r>
            <a:r>
              <a:rPr lang="zh-TW" altLang="en-US" dirty="0"/>
              <a:t>模組互動，向資金池加入保費，負責所有金流並且記錄保險人所有的保險紀錄</a:t>
            </a:r>
            <a:endParaRPr lang="en-US" altLang="zh-CN" dirty="0"/>
          </a:p>
          <a:p>
            <a:pPr marL="0" marR="0" indent="0" algn="l" defTabSz="914400" rtl="0" eaLnBrk="0" fontAlgn="base" latinLnBrk="0" hangingPunct="0">
              <a:lnSpc>
                <a:spcPct val="100000"/>
              </a:lnSpc>
              <a:spcBef>
                <a:spcPct val="30000"/>
              </a:spcBef>
              <a:spcAft>
                <a:spcPct val="0"/>
              </a:spcAft>
              <a:buClrTx/>
              <a:buSzTx/>
              <a:buFontTx/>
              <a:buNone/>
              <a:tabLst/>
              <a:defRPr/>
            </a:pPr>
            <a:r>
              <a:rPr lang="zh-CN" altLang="en-US" dirty="0"/>
              <a:t>第</a:t>
            </a:r>
            <a:r>
              <a:rPr lang="zh-TW" altLang="en-US" dirty="0"/>
              <a:t>三</a:t>
            </a:r>
            <a:r>
              <a:rPr lang="zh-CN" altLang="en-US" dirty="0"/>
              <a:t>個部分則是</a:t>
            </a:r>
            <a:r>
              <a:rPr lang="zh-TW" altLang="en-US" dirty="0"/>
              <a:t>請求理賠部分，保險人可以透過這個模組上傳理賠事件，並且開啟一個理賠窗口，供其他共保人檢視。</a:t>
            </a:r>
            <a:endParaRPr lang="en-US" altLang="zh-CN"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17</a:t>
            </a:fld>
            <a:endParaRPr lang="zh-TW" altLang="en-US"/>
          </a:p>
        </p:txBody>
      </p:sp>
    </p:spTree>
    <p:extLst>
      <p:ext uri="{BB962C8B-B14F-4D97-AF65-F5344CB8AC3E}">
        <p14:creationId xmlns:p14="http://schemas.microsoft.com/office/powerpoint/2010/main" val="33011252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接下來是群體決策模組</a:t>
            </a:r>
            <a:endParaRPr lang="en-US" altLang="zh-TW"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18</a:t>
            </a:fld>
            <a:endParaRPr lang="zh-TW" altLang="en-US"/>
          </a:p>
        </p:txBody>
      </p:sp>
    </p:spTree>
    <p:extLst>
      <p:ext uri="{BB962C8B-B14F-4D97-AF65-F5344CB8AC3E}">
        <p14:creationId xmlns:p14="http://schemas.microsoft.com/office/powerpoint/2010/main" val="14405710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針對保險理賠，我們設計了群體決策模組，</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保險人可以針對保單提出理賠並將理賠證據寫入區塊鏈。其他保險人可以將事件與保單內容進行比較。並投票給它以獲得更大的代幣份額。</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我們將在獲得兩個預言機的結果後分配權重。解決保險人集中投票的問題。</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我們以</a:t>
            </a:r>
            <a:r>
              <a:rPr lang="en-US" altLang="zh-TW" dirty="0"/>
              <a:t>Friendsurance</a:t>
            </a:r>
            <a:r>
              <a:rPr lang="en-US" altLang="zh-TW" baseline="0" dirty="0"/>
              <a:t> 15</a:t>
            </a:r>
            <a:r>
              <a:rPr lang="zh-TW" altLang="en-US" baseline="0" dirty="0"/>
              <a:t>人為</a:t>
            </a:r>
            <a:r>
              <a:rPr lang="en-US" altLang="zh-TW" baseline="0" dirty="0"/>
              <a:t>benchmark</a:t>
            </a:r>
            <a:r>
              <a:rPr lang="zh-TW" altLang="en-US" baseline="0" dirty="0"/>
              <a:t>，</a:t>
            </a:r>
            <a:r>
              <a:rPr lang="zh-TW" altLang="en-US" dirty="0"/>
              <a:t>假設兩個情境。</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情境</a:t>
            </a:r>
            <a:r>
              <a:rPr lang="en-US" altLang="zh-TW" dirty="0"/>
              <a:t>1</a:t>
            </a:r>
            <a:r>
              <a:rPr lang="en-US" altLang="zh-TW" baseline="0" dirty="0"/>
              <a:t>: </a:t>
            </a:r>
            <a:r>
              <a:rPr lang="zh-TW" altLang="en-US" dirty="0"/>
              <a:t>當參與率上升時，預言機會權重急劇下降，投票權重會落於保險人</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情境</a:t>
            </a:r>
            <a:r>
              <a:rPr lang="en-US" altLang="zh-TW" dirty="0"/>
              <a:t>2:</a:t>
            </a:r>
            <a:r>
              <a:rPr lang="zh-TW" altLang="en-US" dirty="0"/>
              <a:t> 在這種參與率低落的情況下，為了防止保險人的任意集中性，預言機將在投票中獲得更高的權重。</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最終，我們利用拜占庭共識機制來確保投票節點的可靠性。</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將中心化預言機和去中心化預言機的分數相結合，通過對以上兩個分數進行加權得到最終</a:t>
            </a:r>
            <a:r>
              <a:rPr lang="en-US" altLang="zh-TW" dirty="0"/>
              <a:t>Approval score</a:t>
            </a:r>
            <a:r>
              <a:rPr lang="zh-TW" altLang="en-US" dirty="0"/>
              <a:t>。</a:t>
            </a: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19</a:t>
            </a:fld>
            <a:endParaRPr lang="zh-TW" altLang="en-US"/>
          </a:p>
        </p:txBody>
      </p:sp>
    </p:spTree>
    <p:extLst>
      <p:ext uri="{BB962C8B-B14F-4D97-AF65-F5344CB8AC3E}">
        <p14:creationId xmlns:p14="http://schemas.microsoft.com/office/powerpoint/2010/main" val="19798975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b="0" i="0" kern="1200" dirty="0">
                <a:solidFill>
                  <a:schemeClr val="tx1"/>
                </a:solidFill>
                <a:effectLst/>
                <a:latin typeface="+mn-lt"/>
                <a:ea typeface="+mn-ea"/>
                <a:cs typeface="+mn-cs"/>
              </a:rPr>
              <a:t>隨著網絡的發展，</a:t>
            </a:r>
            <a:r>
              <a:rPr lang="en-US" altLang="zh-TW" sz="1200" b="0" i="0" kern="1200" dirty="0">
                <a:solidFill>
                  <a:schemeClr val="tx1"/>
                </a:solidFill>
                <a:effectLst/>
                <a:latin typeface="+mn-lt"/>
                <a:ea typeface="+mn-ea"/>
                <a:cs typeface="+mn-cs"/>
              </a:rPr>
              <a:t>P2P</a:t>
            </a:r>
            <a:r>
              <a:rPr lang="zh-TW" altLang="en-US" sz="1200" b="0" i="0" kern="1200" dirty="0">
                <a:solidFill>
                  <a:schemeClr val="tx1"/>
                </a:solidFill>
                <a:effectLst/>
                <a:latin typeface="+mn-lt"/>
                <a:ea typeface="+mn-ea"/>
                <a:cs typeface="+mn-cs"/>
              </a:rPr>
              <a:t>技術在互聯網上被廣泛應用。 其特點是</a:t>
            </a:r>
            <a:r>
              <a:rPr lang="en-US" altLang="zh-TW" sz="1200" b="0" i="0" kern="1200" dirty="0">
                <a:solidFill>
                  <a:schemeClr val="tx1"/>
                </a:solidFill>
                <a:effectLst/>
                <a:latin typeface="+mn-lt"/>
                <a:ea typeface="+mn-ea"/>
                <a:cs typeface="+mn-cs"/>
              </a:rPr>
              <a:t>”</a:t>
            </a:r>
            <a:r>
              <a:rPr lang="zh-TW" altLang="en-US" sz="1200" b="0" i="0" kern="1200" dirty="0">
                <a:solidFill>
                  <a:schemeClr val="tx1"/>
                </a:solidFill>
                <a:effectLst/>
                <a:latin typeface="+mn-lt"/>
                <a:ea typeface="+mn-ea"/>
                <a:cs typeface="+mn-cs"/>
              </a:rPr>
              <a:t>節點”之間的對等共識連接。</a:t>
            </a:r>
            <a:endParaRPr lang="en-US" altLang="zh-TW" sz="1200" b="0" i="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b="0" i="0" kern="1200" dirty="0">
                <a:solidFill>
                  <a:schemeClr val="tx1"/>
                </a:solidFill>
                <a:effectLst/>
                <a:latin typeface="+mn-lt"/>
                <a:ea typeface="+mn-ea"/>
                <a:cs typeface="+mn-cs"/>
              </a:rPr>
              <a:t>任何人都可以在平台上生成和共享訊息並且不需要中心節點的介入。</a:t>
            </a:r>
            <a:endParaRPr lang="en-US" altLang="zh-TW" sz="1200" b="0" i="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b="0" i="0" kern="1200" dirty="0">
                <a:solidFill>
                  <a:schemeClr val="tx1"/>
                </a:solidFill>
                <a:effectLst/>
                <a:latin typeface="+mn-lt"/>
                <a:ea typeface="+mn-ea"/>
                <a:cs typeface="+mn-cs"/>
              </a:rPr>
              <a:t>近年來，許多平台利用社群組成群體。這為共享經濟和群眾外包帶來了更多機會。</a:t>
            </a:r>
            <a:endParaRPr lang="en-US" altLang="zh-TW" sz="1200" b="0" i="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b="0" i="0" kern="1200" dirty="0">
                <a:solidFill>
                  <a:schemeClr val="tx1"/>
                </a:solidFill>
                <a:effectLst/>
                <a:latin typeface="+mn-lt"/>
                <a:ea typeface="+mn-ea"/>
                <a:cs typeface="+mn-cs"/>
              </a:rPr>
              <a:t>如今，</a:t>
            </a:r>
            <a:r>
              <a:rPr lang="en-US" altLang="zh-TW" sz="1200" b="0" i="0" kern="1200" dirty="0">
                <a:solidFill>
                  <a:schemeClr val="tx1"/>
                </a:solidFill>
                <a:effectLst/>
                <a:latin typeface="+mn-lt"/>
                <a:ea typeface="+mn-ea"/>
                <a:cs typeface="+mn-cs"/>
              </a:rPr>
              <a:t>P2P</a:t>
            </a:r>
            <a:r>
              <a:rPr lang="zh-TW" altLang="en-US" sz="1200" b="0" i="0" kern="1200" dirty="0">
                <a:solidFill>
                  <a:schemeClr val="tx1"/>
                </a:solidFill>
                <a:effectLst/>
                <a:latin typeface="+mn-lt"/>
                <a:ea typeface="+mn-ea"/>
                <a:cs typeface="+mn-cs"/>
              </a:rPr>
              <a:t>正在重新定義商業模式。這消除了中央企業的權力，並將權力下放給所有人。</a:t>
            </a:r>
            <a:endParaRPr lang="en-US" altLang="zh-TW" sz="1200" b="0" i="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b="0" i="0" kern="1200" dirty="0">
                <a:solidFill>
                  <a:schemeClr val="tx1"/>
                </a:solidFill>
                <a:effectLst/>
                <a:latin typeface="+mn-lt"/>
                <a:ea typeface="+mn-ea"/>
                <a:cs typeface="+mn-cs"/>
              </a:rPr>
              <a:t>對保險行業而言，保險人可以更容易形成價值觀相近的群體。當共保群組變大時，可以大大降低保費，增加保險的可靠性。</a:t>
            </a: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b="0" i="0" kern="1200" dirty="0">
                <a:solidFill>
                  <a:schemeClr val="tx1"/>
                </a:solidFill>
                <a:effectLst/>
                <a:latin typeface="+mn-lt"/>
                <a:ea typeface="+mn-ea"/>
                <a:cs typeface="+mn-cs"/>
              </a:rPr>
              <a:t>根據德勤的保險展望，財產和意外傷害保險在最近一年蓬勃發展，該行業的淨收入飆升 </a:t>
            </a:r>
            <a:r>
              <a:rPr lang="en-US" altLang="zh-TW" sz="1200" b="0" i="0" kern="1200" dirty="0">
                <a:solidFill>
                  <a:schemeClr val="tx1"/>
                </a:solidFill>
                <a:effectLst/>
                <a:latin typeface="+mn-lt"/>
                <a:ea typeface="+mn-ea"/>
                <a:cs typeface="+mn-cs"/>
              </a:rPr>
              <a:t>66%</a:t>
            </a:r>
            <a:r>
              <a:rPr lang="zh-TW" altLang="en-US" sz="1200" b="0" i="0" kern="1200" dirty="0">
                <a:solidFill>
                  <a:schemeClr val="tx1"/>
                </a:solidFill>
                <a:effectLst/>
                <a:latin typeface="+mn-lt"/>
                <a:ea typeface="+mn-ea"/>
                <a:cs typeface="+mn-cs"/>
              </a:rPr>
              <a:t>，達到今天</a:t>
            </a:r>
            <a:r>
              <a:rPr lang="en-US" altLang="zh-TW" sz="1200" b="0" i="0" kern="1200" dirty="0">
                <a:solidFill>
                  <a:schemeClr val="tx1"/>
                </a:solidFill>
                <a:effectLst/>
                <a:latin typeface="+mn-lt"/>
                <a:ea typeface="+mn-ea"/>
                <a:cs typeface="+mn-cs"/>
              </a:rPr>
              <a:t>600 </a:t>
            </a:r>
            <a:r>
              <a:rPr lang="zh-TW" altLang="en-US" sz="1200" b="0" i="0" kern="1200" dirty="0">
                <a:solidFill>
                  <a:schemeClr val="tx1"/>
                </a:solidFill>
                <a:effectLst/>
                <a:latin typeface="+mn-lt"/>
                <a:ea typeface="+mn-ea"/>
                <a:cs typeface="+mn-cs"/>
              </a:rPr>
              <a:t>億美元的規模。</a:t>
            </a:r>
            <a:endParaRPr lang="en-US" altLang="zh-TW" sz="1200" b="0" i="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zh-TW" sz="1200" b="0" i="0" kern="1200" dirty="0">
                <a:solidFill>
                  <a:schemeClr val="tx1"/>
                </a:solidFill>
                <a:effectLst/>
                <a:latin typeface="+mn-lt"/>
                <a:ea typeface="+mn-ea"/>
                <a:cs typeface="+mn-cs"/>
              </a:rPr>
              <a:t>P2P</a:t>
            </a:r>
            <a:r>
              <a:rPr lang="zh-TW" altLang="en-US" sz="1200" b="0" i="0" kern="1200" dirty="0">
                <a:solidFill>
                  <a:schemeClr val="tx1"/>
                </a:solidFill>
                <a:effectLst/>
                <a:latin typeface="+mn-lt"/>
                <a:ea typeface="+mn-ea"/>
                <a:cs typeface="+mn-cs"/>
              </a:rPr>
              <a:t>經濟重新定義了保險行業，也促使多家保險公司開始擴展</a:t>
            </a:r>
            <a:r>
              <a:rPr lang="en-US" altLang="zh-TW" sz="1200" b="0" i="0" kern="1200" dirty="0">
                <a:solidFill>
                  <a:schemeClr val="tx1"/>
                </a:solidFill>
                <a:effectLst/>
                <a:latin typeface="+mn-lt"/>
                <a:ea typeface="+mn-ea"/>
                <a:cs typeface="+mn-cs"/>
              </a:rPr>
              <a:t>P2P</a:t>
            </a:r>
            <a:r>
              <a:rPr lang="zh-TW" altLang="en-US" sz="1200" b="0" i="0" kern="1200" dirty="0">
                <a:solidFill>
                  <a:schemeClr val="tx1"/>
                </a:solidFill>
                <a:effectLst/>
                <a:latin typeface="+mn-lt"/>
                <a:ea typeface="+mn-ea"/>
                <a:cs typeface="+mn-cs"/>
              </a:rPr>
              <a:t>保險業務，</a:t>
            </a:r>
            <a:endParaRPr lang="en-US" altLang="zh-TW" dirty="0"/>
          </a:p>
        </p:txBody>
      </p:sp>
      <p:sp>
        <p:nvSpPr>
          <p:cNvPr id="11268"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728E7A7E-2E13-4B5A-9E8B-9A53CC305B22}" type="slidenum">
              <a:rPr kumimoji="0" lang="zh-TW" altLang="en-US" smtClean="0">
                <a:latin typeface="Calibri" panose="020F0502020204030204" pitchFamily="34" charset="0"/>
              </a:rPr>
              <a:pPr/>
              <a:t>2</a:t>
            </a:fld>
            <a:endParaRPr kumimoji="0" lang="zh-TW" altLang="en-US">
              <a:latin typeface="Calibri" panose="020F0502020204030204" pitchFamily="34" charset="0"/>
            </a:endParaRPr>
          </a:p>
        </p:txBody>
      </p:sp>
    </p:spTree>
    <p:extLst>
      <p:ext uri="{BB962C8B-B14F-4D97-AF65-F5344CB8AC3E}">
        <p14:creationId xmlns:p14="http://schemas.microsoft.com/office/powerpoint/2010/main" val="16340530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sz="1200" b="0" kern="1200" dirty="0">
                <a:solidFill>
                  <a:schemeClr val="tx1"/>
                </a:solidFill>
                <a:effectLst/>
                <a:latin typeface="+mn-lt"/>
                <a:ea typeface="+mn-ea"/>
                <a:cs typeface="+mn-cs"/>
              </a:rPr>
              <a:t>透過上述的模組，我們的合約設計原則如下</a:t>
            </a:r>
            <a:endParaRPr lang="en-US" altLang="zh-TW" sz="1200" b="0" kern="1200" dirty="0">
              <a:solidFill>
                <a:schemeClr val="tx1"/>
              </a:solidFill>
              <a:effectLst/>
              <a:latin typeface="+mn-lt"/>
              <a:ea typeface="+mn-ea"/>
              <a:cs typeface="+mn-cs"/>
            </a:endParaRPr>
          </a:p>
          <a:p>
            <a:r>
              <a:rPr lang="en-US" altLang="zh-TW" sz="1200" b="0" kern="1200" dirty="0">
                <a:solidFill>
                  <a:schemeClr val="tx1"/>
                </a:solidFill>
                <a:effectLst/>
                <a:latin typeface="+mn-lt"/>
                <a:ea typeface="+mn-ea"/>
                <a:cs typeface="+mn-cs"/>
              </a:rPr>
              <a:t>1. </a:t>
            </a:r>
            <a:r>
              <a:rPr lang="zh-TW" altLang="en-US" sz="1200" kern="1200" dirty="0">
                <a:solidFill>
                  <a:schemeClr val="tx1"/>
                </a:solidFill>
                <a:effectLst/>
                <a:latin typeface="+mn-lt"/>
                <a:ea typeface="+mn-ea"/>
                <a:cs typeface="+mn-cs"/>
              </a:rPr>
              <a:t>推薦共識：使用推薦共識，保外的人都必須由保內的人轉介到共保群組，這種機制具有相互背書的效果。 </a:t>
            </a:r>
            <a:endParaRPr lang="en-US" altLang="zh-TW" sz="1200" kern="1200" dirty="0">
              <a:solidFill>
                <a:schemeClr val="tx1"/>
              </a:solidFill>
              <a:effectLst/>
              <a:latin typeface="+mn-lt"/>
              <a:ea typeface="+mn-ea"/>
              <a:cs typeface="+mn-cs"/>
            </a:endParaRPr>
          </a:p>
          <a:p>
            <a:r>
              <a:rPr lang="en-US" altLang="zh-TW" sz="1200" kern="1200" dirty="0">
                <a:solidFill>
                  <a:schemeClr val="tx1"/>
                </a:solidFill>
                <a:effectLst/>
                <a:latin typeface="+mn-lt"/>
                <a:ea typeface="+mn-ea"/>
                <a:cs typeface="+mn-cs"/>
              </a:rPr>
              <a:t>2. </a:t>
            </a:r>
            <a:r>
              <a:rPr lang="zh-TW" altLang="en-US" sz="1200" kern="1200" dirty="0">
                <a:solidFill>
                  <a:schemeClr val="tx1"/>
                </a:solidFill>
                <a:effectLst/>
                <a:latin typeface="+mn-lt"/>
                <a:ea typeface="+mn-ea"/>
                <a:cs typeface="+mn-cs"/>
              </a:rPr>
              <a:t>減少資訊不對稱：區塊鏈的特性讓任何人都能看到保險的現況。此外，</a:t>
            </a:r>
            <a:r>
              <a:rPr lang="en-US" altLang="zh-TW" sz="1200" kern="1200" dirty="0">
                <a:solidFill>
                  <a:schemeClr val="tx1"/>
                </a:solidFill>
                <a:effectLst/>
                <a:latin typeface="+mn-lt"/>
                <a:ea typeface="+mn-ea"/>
                <a:cs typeface="+mn-cs"/>
              </a:rPr>
              <a:t>IPFS </a:t>
            </a:r>
            <a:r>
              <a:rPr lang="zh-TW" altLang="en-US" sz="1200" kern="1200" dirty="0">
                <a:solidFill>
                  <a:schemeClr val="tx1"/>
                </a:solidFill>
                <a:effectLst/>
                <a:latin typeface="+mn-lt"/>
                <a:ea typeface="+mn-ea"/>
                <a:cs typeface="+mn-cs"/>
              </a:rPr>
              <a:t>將保留保單的內容，並且任何保險人都能夠查看。</a:t>
            </a:r>
            <a:endParaRPr lang="en-US" altLang="zh-TW" sz="1200" kern="1200" dirty="0">
              <a:solidFill>
                <a:schemeClr val="tx1"/>
              </a:solidFill>
              <a:effectLst/>
              <a:latin typeface="+mn-lt"/>
              <a:ea typeface="+mn-ea"/>
              <a:cs typeface="+mn-cs"/>
            </a:endParaRPr>
          </a:p>
          <a:p>
            <a:r>
              <a:rPr lang="en-US" altLang="zh-TW" sz="1200" kern="1200" dirty="0">
                <a:solidFill>
                  <a:schemeClr val="tx1"/>
                </a:solidFill>
                <a:effectLst/>
                <a:latin typeface="+mn-lt"/>
                <a:ea typeface="+mn-ea"/>
                <a:cs typeface="+mn-cs"/>
              </a:rPr>
              <a:t>3. </a:t>
            </a:r>
            <a:r>
              <a:rPr lang="zh-TW" altLang="en-US" sz="1200" kern="1200" dirty="0">
                <a:solidFill>
                  <a:schemeClr val="tx1"/>
                </a:solidFill>
                <a:effectLst/>
                <a:latin typeface="+mn-lt"/>
                <a:ea typeface="+mn-ea"/>
                <a:cs typeface="+mn-cs"/>
              </a:rPr>
              <a:t>存取控制政策：我們使用合約來驗證所有用戶的身份，防止他們進行機制之外的操作。</a:t>
            </a:r>
            <a:endParaRPr lang="en-US" altLang="zh-TW" sz="1200" kern="1200" dirty="0">
              <a:solidFill>
                <a:schemeClr val="tx1"/>
              </a:solidFill>
              <a:effectLst/>
              <a:latin typeface="+mn-lt"/>
              <a:ea typeface="+mn-ea"/>
              <a:cs typeface="+mn-cs"/>
            </a:endParaRPr>
          </a:p>
          <a:p>
            <a:r>
              <a:rPr lang="en-US" altLang="zh-TW" sz="1200" kern="1200" dirty="0">
                <a:solidFill>
                  <a:schemeClr val="tx1"/>
                </a:solidFill>
                <a:effectLst/>
                <a:latin typeface="+mn-lt"/>
                <a:ea typeface="+mn-ea"/>
                <a:cs typeface="+mn-cs"/>
              </a:rPr>
              <a:t>4. AMM</a:t>
            </a:r>
            <a:r>
              <a:rPr lang="zh-TW" altLang="en-US" sz="1200" kern="1200" dirty="0">
                <a:solidFill>
                  <a:schemeClr val="tx1"/>
                </a:solidFill>
                <a:effectLst/>
                <a:latin typeface="+mn-lt"/>
                <a:ea typeface="+mn-ea"/>
                <a:cs typeface="+mn-cs"/>
              </a:rPr>
              <a:t> </a:t>
            </a:r>
            <a:r>
              <a:rPr lang="en-US" altLang="zh-TW" sz="1200" kern="1200" dirty="0">
                <a:solidFill>
                  <a:schemeClr val="tx1"/>
                </a:solidFill>
                <a:effectLst/>
                <a:latin typeface="+mn-lt"/>
                <a:ea typeface="+mn-ea"/>
                <a:cs typeface="+mn-cs"/>
              </a:rPr>
              <a:t>model</a:t>
            </a:r>
            <a:r>
              <a:rPr lang="zh-TW" altLang="en-US" sz="1200" kern="1200" dirty="0">
                <a:solidFill>
                  <a:schemeClr val="tx1"/>
                </a:solidFill>
                <a:effectLst/>
                <a:latin typeface="+mn-lt"/>
                <a:ea typeface="+mn-ea"/>
                <a:cs typeface="+mn-cs"/>
              </a:rPr>
              <a:t>：我們在模型中使用了兩種加密貨幣來規範資金池中的代幣數量。如果有大量兌幣理賠的行為，保險人會受到恆定公式的懲罰。</a:t>
            </a:r>
            <a:endParaRPr lang="en-US" altLang="zh-TW" sz="1200" kern="1200" dirty="0">
              <a:solidFill>
                <a:schemeClr val="tx1"/>
              </a:solidFill>
              <a:effectLst/>
              <a:latin typeface="+mn-lt"/>
              <a:ea typeface="+mn-ea"/>
              <a:cs typeface="+mn-cs"/>
            </a:endParaRPr>
          </a:p>
          <a:p>
            <a:r>
              <a:rPr lang="en-US" altLang="zh-TW" sz="1200" kern="1200" dirty="0">
                <a:solidFill>
                  <a:schemeClr val="tx1"/>
                </a:solidFill>
                <a:effectLst/>
                <a:latin typeface="+mn-lt"/>
                <a:ea typeface="+mn-ea"/>
                <a:cs typeface="+mn-cs"/>
              </a:rPr>
              <a:t>5. </a:t>
            </a:r>
            <a:r>
              <a:rPr lang="zh-TW" altLang="en-US" sz="1200" kern="1200" dirty="0">
                <a:solidFill>
                  <a:schemeClr val="tx1"/>
                </a:solidFill>
                <a:effectLst/>
                <a:latin typeface="+mn-lt"/>
                <a:ea typeface="+mn-ea"/>
                <a:cs typeface="+mn-cs"/>
              </a:rPr>
              <a:t>投票挖礦：從結構上來說，投票可以獲得代幣。這種機制除了增加用戶的參與意願外，還可以穩定資金池中的代幣數量。</a:t>
            </a:r>
            <a:endParaRPr lang="zh-TW"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zh-TW"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zh-TW" altLang="zh-TW"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20</a:t>
            </a:fld>
            <a:endParaRPr lang="zh-TW" altLang="en-US"/>
          </a:p>
        </p:txBody>
      </p:sp>
    </p:spTree>
    <p:extLst>
      <p:ext uri="{BB962C8B-B14F-4D97-AF65-F5344CB8AC3E}">
        <p14:creationId xmlns:p14="http://schemas.microsoft.com/office/powerpoint/2010/main" val="12224384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這是我們的智慧合約架構</a:t>
            </a:r>
            <a:endParaRPr lang="en-US" altLang="zh-TW" dirty="0"/>
          </a:p>
          <a:p>
            <a:r>
              <a:rPr lang="zh-TW" altLang="en-US" dirty="0"/>
              <a:t>通過這些合約來完成一個保險自治組織。</a:t>
            </a: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21</a:t>
            </a:fld>
            <a:endParaRPr lang="zh-TW" altLang="en-US"/>
          </a:p>
        </p:txBody>
      </p:sp>
    </p:spTree>
    <p:extLst>
      <p:ext uri="{BB962C8B-B14F-4D97-AF65-F5344CB8AC3E}">
        <p14:creationId xmlns:p14="http://schemas.microsoft.com/office/powerpoint/2010/main" val="6914923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為了確保保險自治組織的運行，我們設計了一個代幣流通機制</a:t>
            </a:r>
            <a:endParaRPr lang="en-US" altLang="zh-TW" dirty="0"/>
          </a:p>
          <a:p>
            <a:r>
              <a:rPr lang="zh-TW" altLang="en-US" dirty="0"/>
              <a:t>代幣用於保險程序操作以及贖回和證明保單。</a:t>
            </a:r>
            <a:endParaRPr lang="en-US" altLang="zh-TW" dirty="0"/>
          </a:p>
          <a:p>
            <a:r>
              <a:rPr lang="zh-TW" altLang="en-US" dirty="0"/>
              <a:t>因此我們使用了兩個標準來定義代幣。 </a:t>
            </a:r>
            <a:endParaRPr lang="en-US" altLang="zh-TW" dirty="0"/>
          </a:p>
          <a:p>
            <a:r>
              <a:rPr lang="en-US" altLang="zh-TW" dirty="0"/>
              <a:t>ERC20 </a:t>
            </a:r>
            <a:r>
              <a:rPr lang="zh-TW" altLang="en-US" dirty="0"/>
              <a:t>代幣標準整合資金池並確保保險人獲得適當的賠償。</a:t>
            </a:r>
            <a:endParaRPr lang="en-US" altLang="zh-TW" dirty="0"/>
          </a:p>
          <a:p>
            <a:r>
              <a:rPr lang="en-US" altLang="zh-TW" dirty="0"/>
              <a:t>ERC721 </a:t>
            </a:r>
            <a:r>
              <a:rPr lang="zh-TW" altLang="en-US" dirty="0"/>
              <a:t>代幣標準投過</a:t>
            </a:r>
            <a:r>
              <a:rPr lang="en-US" altLang="zh-TW" dirty="0"/>
              <a:t>IPFS</a:t>
            </a:r>
            <a:r>
              <a:rPr lang="zh-TW" altLang="en-US" dirty="0"/>
              <a:t>上的保單 </a:t>
            </a:r>
            <a:r>
              <a:rPr lang="en-US" altLang="zh-TW" dirty="0"/>
              <a:t>CID </a:t>
            </a:r>
            <a:r>
              <a:rPr lang="zh-TW" altLang="en-US" dirty="0"/>
              <a:t>鑄造</a:t>
            </a:r>
            <a:r>
              <a:rPr lang="en-US" altLang="zh-TW" dirty="0"/>
              <a:t>NFT</a:t>
            </a:r>
            <a:r>
              <a:rPr lang="zh-TW" altLang="en-US" dirty="0"/>
              <a:t>代幣。 </a:t>
            </a:r>
            <a:endParaRPr lang="en-US" altLang="zh-TW" dirty="0"/>
          </a:p>
          <a:p>
            <a:r>
              <a:rPr lang="zh-TW" altLang="en-US" dirty="0"/>
              <a:t>這使得保險人可以清楚地了解自己持有的保險單，並允許互相交易代幣保單。 也透過抵押代幣來防止保險人從事欺詐活動。</a:t>
            </a: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22</a:t>
            </a:fld>
            <a:endParaRPr lang="zh-TW" altLang="en-US"/>
          </a:p>
        </p:txBody>
      </p:sp>
    </p:spTree>
    <p:extLst>
      <p:ext uri="{BB962C8B-B14F-4D97-AF65-F5344CB8AC3E}">
        <p14:creationId xmlns:p14="http://schemas.microsoft.com/office/powerpoint/2010/main" val="6436153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這張圖顯示出我們代幣合約的理賠階段參與實體的行為，</a:t>
            </a:r>
            <a:endParaRPr lang="en-US" altLang="zh-TW" dirty="0"/>
          </a:p>
          <a:p>
            <a:r>
              <a:rPr lang="zh-TW" altLang="en-US" dirty="0"/>
              <a:t>首先保險人會開啟請求視窗，</a:t>
            </a:r>
            <a:endParaRPr lang="en-US" altLang="zh-TW" dirty="0"/>
          </a:p>
          <a:p>
            <a:r>
              <a:rPr lang="zh-TW" altLang="en-US" dirty="0"/>
              <a:t>團體內的保險人與群間的投票代理人會進行投票，</a:t>
            </a:r>
            <a:endParaRPr lang="en-US" altLang="zh-TW" dirty="0"/>
          </a:p>
          <a:p>
            <a:r>
              <a:rPr lang="zh-TW" altLang="en-US" dirty="0"/>
              <a:t>若通過</a:t>
            </a:r>
            <a:r>
              <a:rPr lang="en-US" altLang="zh-TW" dirty="0"/>
              <a:t>threshold</a:t>
            </a:r>
            <a:r>
              <a:rPr lang="zh-TW" altLang="en-US" dirty="0"/>
              <a:t>，則保險人可以向資金池索賠</a:t>
            </a: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23</a:t>
            </a:fld>
            <a:endParaRPr lang="zh-TW" altLang="en-US"/>
          </a:p>
        </p:txBody>
      </p:sp>
    </p:spTree>
    <p:extLst>
      <p:ext uri="{BB962C8B-B14F-4D97-AF65-F5344CB8AC3E}">
        <p14:creationId xmlns:p14="http://schemas.microsoft.com/office/powerpoint/2010/main" val="36275225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在合約效率的部分</a:t>
            </a:r>
            <a:endParaRPr lang="en-US" altLang="zh-TW" dirty="0"/>
          </a:p>
          <a:p>
            <a:r>
              <a:rPr lang="zh-TW" altLang="en-US" dirty="0"/>
              <a:t>我們以</a:t>
            </a:r>
            <a:r>
              <a:rPr lang="en-US" altLang="zh-TW" dirty="0"/>
              <a:t>Friendsurance</a:t>
            </a:r>
            <a:r>
              <a:rPr lang="zh-TW" altLang="en-US" dirty="0"/>
              <a:t>為</a:t>
            </a:r>
            <a:r>
              <a:rPr lang="en-US" altLang="zh-TW" dirty="0"/>
              <a:t>benchmark</a:t>
            </a:r>
            <a:r>
              <a:rPr lang="zh-TW" altLang="en-US" dirty="0"/>
              <a:t>來評估理賠和合約互動成本，因此將群內人數設置為</a:t>
            </a:r>
            <a:r>
              <a:rPr lang="en-US" altLang="zh-TW" dirty="0"/>
              <a:t>15</a:t>
            </a:r>
            <a:r>
              <a:rPr lang="zh-TW" altLang="en-US" dirty="0"/>
              <a:t>。</a:t>
            </a:r>
            <a:endParaRPr lang="en-US" altLang="zh-TW" dirty="0"/>
          </a:p>
          <a:p>
            <a:r>
              <a:rPr lang="zh-TW" altLang="en-US" dirty="0"/>
              <a:t>以</a:t>
            </a:r>
            <a:r>
              <a:rPr lang="en-US" altLang="zh-TW" dirty="0"/>
              <a:t>2021 </a:t>
            </a:r>
            <a:r>
              <a:rPr lang="zh-TW" altLang="en-US" dirty="0"/>
              <a:t>年 </a:t>
            </a:r>
            <a:r>
              <a:rPr lang="en-US" altLang="zh-TW" dirty="0"/>
              <a:t>5 </a:t>
            </a:r>
            <a:r>
              <a:rPr lang="zh-TW" altLang="en-US" dirty="0"/>
              <a:t>月 </a:t>
            </a:r>
            <a:r>
              <a:rPr lang="en-US" altLang="zh-TW" dirty="0"/>
              <a:t>30 </a:t>
            </a:r>
            <a:r>
              <a:rPr lang="zh-TW" altLang="en-US" dirty="0"/>
              <a:t>日的網絡狀態進行評估，並設定平均交易</a:t>
            </a:r>
            <a:r>
              <a:rPr lang="en-US" altLang="zh-TW" dirty="0"/>
              <a:t>gas price</a:t>
            </a:r>
            <a:r>
              <a:rPr lang="zh-TW" altLang="en-US" dirty="0"/>
              <a:t>為</a:t>
            </a:r>
            <a:r>
              <a:rPr lang="en-US" altLang="zh-TW" dirty="0"/>
              <a:t>20 </a:t>
            </a:r>
            <a:r>
              <a:rPr lang="en-US" altLang="zh-TW" dirty="0" err="1"/>
              <a:t>Gwei</a:t>
            </a:r>
            <a:r>
              <a:rPr lang="zh-TW" altLang="en-US" dirty="0"/>
              <a:t>。</a:t>
            </a:r>
            <a:endParaRPr lang="en-US" altLang="zh-TW" dirty="0"/>
          </a:p>
          <a:p>
            <a:r>
              <a:rPr lang="zh-TW" altLang="en-US" dirty="0"/>
              <a:t>在平台角度來看，對應智慧合約，平台方需要支付的費用是工廠合約，約</a:t>
            </a:r>
            <a:r>
              <a:rPr lang="en-US" altLang="zh-TW" dirty="0"/>
              <a:t>250</a:t>
            </a:r>
            <a:r>
              <a:rPr lang="zh-TW" altLang="en-US" dirty="0"/>
              <a:t>美元。</a:t>
            </a:r>
            <a:endParaRPr lang="en-US" altLang="zh-TW" dirty="0"/>
          </a:p>
          <a:p>
            <a:r>
              <a:rPr lang="zh-TW" altLang="en-US" dirty="0"/>
              <a:t>從保險人的角度來看，整個理賠過程只需要</a:t>
            </a:r>
            <a:r>
              <a:rPr lang="en-US" altLang="zh-TW" dirty="0"/>
              <a:t>20</a:t>
            </a:r>
            <a:r>
              <a:rPr lang="zh-TW" altLang="en-US" dirty="0"/>
              <a:t>美元左右就可以完成一次理賠。它節省了</a:t>
            </a:r>
            <a:r>
              <a:rPr lang="en-US" altLang="zh-TW" dirty="0"/>
              <a:t>Friendsurance</a:t>
            </a:r>
            <a:r>
              <a:rPr lang="zh-TW" altLang="en-US" dirty="0"/>
              <a:t>費用</a:t>
            </a:r>
            <a:r>
              <a:rPr lang="en-US" altLang="zh-TW" dirty="0"/>
              <a:t>30</a:t>
            </a:r>
            <a:r>
              <a:rPr lang="zh-TW" altLang="en-US" dirty="0"/>
              <a:t>歐元的三分之一，。</a:t>
            </a:r>
            <a:endParaRPr lang="en-US" altLang="zh-TW" dirty="0"/>
          </a:p>
          <a:p>
            <a:r>
              <a:rPr lang="zh-TW" altLang="en-US" dirty="0"/>
              <a:t>在處理交易的速度方面，這取決於保險人的出價和區塊鏈網絡的狀態。</a:t>
            </a:r>
            <a:endParaRPr lang="en-US" altLang="zh-TW" dirty="0"/>
          </a:p>
          <a:p>
            <a:r>
              <a:rPr lang="zh-TW" altLang="en-US" dirty="0"/>
              <a:t>假設 </a:t>
            </a:r>
            <a:r>
              <a:rPr lang="en-US" altLang="zh-TW" dirty="0"/>
              <a:t>gas</a:t>
            </a:r>
            <a:r>
              <a:rPr lang="zh-TW" altLang="en-US" dirty="0"/>
              <a:t>平均價格 </a:t>
            </a:r>
            <a:r>
              <a:rPr lang="en-US" altLang="zh-TW" dirty="0"/>
              <a:t>20 </a:t>
            </a:r>
            <a:r>
              <a:rPr lang="en-US" altLang="zh-TW" dirty="0" err="1"/>
              <a:t>Gwei</a:t>
            </a:r>
            <a:r>
              <a:rPr lang="zh-TW" altLang="en-US" dirty="0"/>
              <a:t>。交易需要 </a:t>
            </a:r>
            <a:r>
              <a:rPr lang="en-US" altLang="zh-TW" dirty="0"/>
              <a:t>10 </a:t>
            </a:r>
            <a:r>
              <a:rPr lang="zh-TW" altLang="en-US" dirty="0"/>
              <a:t>分鐘來處理，這意味著請求、批准和理賠這三個步驟中最快的階段可以在 </a:t>
            </a:r>
            <a:r>
              <a:rPr lang="en-US" altLang="zh-TW" dirty="0"/>
              <a:t>10 </a:t>
            </a:r>
            <a:r>
              <a:rPr lang="zh-TW" altLang="en-US" dirty="0"/>
              <a:t>分鐘左右完成。</a:t>
            </a:r>
            <a:endParaRPr lang="en-US" altLang="zh-TW" dirty="0"/>
          </a:p>
          <a:p>
            <a:endParaRPr lang="zh-TW" altLang="en-US"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24</a:t>
            </a:fld>
            <a:endParaRPr lang="zh-TW" altLang="en-US"/>
          </a:p>
        </p:txBody>
      </p:sp>
    </p:spTree>
    <p:extLst>
      <p:ext uri="{BB962C8B-B14F-4D97-AF65-F5344CB8AC3E}">
        <p14:creationId xmlns:p14="http://schemas.microsoft.com/office/powerpoint/2010/main" val="393406185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最後是安全性分析</a:t>
            </a:r>
            <a:endParaRPr lang="en-US" altLang="zh-TW" dirty="0"/>
          </a:p>
          <a:p>
            <a:r>
              <a:rPr lang="zh-TW" altLang="en-US" dirty="0"/>
              <a:t>安全性是完善</a:t>
            </a:r>
            <a:r>
              <a:rPr lang="en-US" altLang="zh-TW" dirty="0"/>
              <a:t>Insurance</a:t>
            </a:r>
            <a:r>
              <a:rPr lang="en-US" altLang="zh-TW" baseline="0" dirty="0"/>
              <a:t> DAO</a:t>
            </a:r>
            <a:r>
              <a:rPr lang="zh-TW" altLang="en-US" dirty="0"/>
              <a:t>最重要的考慮因素。</a:t>
            </a:r>
            <a:endParaRPr lang="en-US" altLang="zh-TW" dirty="0"/>
          </a:p>
          <a:p>
            <a:r>
              <a:rPr lang="zh-TW" altLang="en-US" dirty="0"/>
              <a:t>關於安全問題，我們從三個角度分析該機制的安全性：</a:t>
            </a:r>
            <a:endParaRPr lang="en-US" altLang="zh-TW" dirty="0"/>
          </a:p>
          <a:p>
            <a:r>
              <a:rPr lang="en-US" altLang="zh-TW" dirty="0"/>
              <a:t>1.</a:t>
            </a:r>
            <a:r>
              <a:rPr lang="zh-TW" altLang="en-US" dirty="0"/>
              <a:t>從保險人的角度，我們事前限制用戶的權限，檢查條件並在不滿足時拋出異常，以保證系統的正常運行。透過背書機制在網絡中的形成環狀鏈接，以防止 </a:t>
            </a:r>
            <a:r>
              <a:rPr lang="en-US" altLang="zh-TW" dirty="0"/>
              <a:t>Sybil attack</a:t>
            </a:r>
            <a:r>
              <a:rPr lang="zh-TW" altLang="en-US" dirty="0"/>
              <a:t>。</a:t>
            </a:r>
            <a:endParaRPr lang="en-US" altLang="zh-TW" dirty="0"/>
          </a:p>
          <a:p>
            <a:r>
              <a:rPr lang="en-US" altLang="zh-TW" dirty="0"/>
              <a:t>2.</a:t>
            </a:r>
            <a:r>
              <a:rPr lang="zh-TW" altLang="en-US" dirty="0"/>
              <a:t>從智慧合約的角度來看，我們通過使用 </a:t>
            </a:r>
            <a:r>
              <a:rPr lang="en-US" altLang="zh-TW" dirty="0" err="1"/>
              <a:t>Safemath</a:t>
            </a:r>
            <a:r>
              <a:rPr lang="en-US" altLang="zh-TW" dirty="0"/>
              <a:t> </a:t>
            </a:r>
            <a:r>
              <a:rPr lang="zh-TW" altLang="en-US" dirty="0"/>
              <a:t>庫來防止</a:t>
            </a:r>
            <a:r>
              <a:rPr lang="en-US" altLang="zh-TW" dirty="0"/>
              <a:t>overflow</a:t>
            </a:r>
            <a:r>
              <a:rPr lang="zh-TW" altLang="en-US" dirty="0"/>
              <a:t>。並利用 </a:t>
            </a:r>
            <a:r>
              <a:rPr lang="en-US" altLang="zh-TW" dirty="0"/>
              <a:t>Mocha </a:t>
            </a:r>
            <a:r>
              <a:rPr lang="zh-TW" altLang="en-US" dirty="0"/>
              <a:t>來確保我們的智慧合約能夠在整個承保過程中成功完成。</a:t>
            </a:r>
            <a:endParaRPr lang="en-US" altLang="zh-TW" dirty="0"/>
          </a:p>
          <a:p>
            <a:r>
              <a:rPr lang="en-US" altLang="zh-TW" dirty="0"/>
              <a:t>3.</a:t>
            </a:r>
            <a:r>
              <a:rPr lang="zh-TW" altLang="en-US" dirty="0"/>
              <a:t>從平台的角度，我們利用前端框架來防止用戶發送帶有非法字符的交易。並在</a:t>
            </a:r>
            <a:r>
              <a:rPr lang="en-US" altLang="zh-TW" dirty="0"/>
              <a:t>Web UI </a:t>
            </a:r>
            <a:r>
              <a:rPr lang="zh-TW" altLang="en-US" dirty="0"/>
              <a:t>測試中使用了 </a:t>
            </a:r>
            <a:r>
              <a:rPr lang="en-US" altLang="zh-TW" dirty="0"/>
              <a:t>Selenium</a:t>
            </a:r>
            <a:r>
              <a:rPr lang="zh-TW" altLang="en-US" dirty="0"/>
              <a:t>，以查看 </a:t>
            </a:r>
            <a:r>
              <a:rPr lang="en-US" altLang="zh-TW" dirty="0"/>
              <a:t>UI</a:t>
            </a:r>
            <a:r>
              <a:rPr lang="zh-TW" altLang="en-US" dirty="0"/>
              <a:t>中是否存在任何潛在漏洞。</a:t>
            </a: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25</a:t>
            </a:fld>
            <a:endParaRPr lang="zh-TW" altLang="en-US"/>
          </a:p>
        </p:txBody>
      </p:sp>
    </p:spTree>
    <p:extLst>
      <p:ext uri="{BB962C8B-B14F-4D97-AF65-F5344CB8AC3E}">
        <p14:creationId xmlns:p14="http://schemas.microsoft.com/office/powerpoint/2010/main" val="23702534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kumimoji="1" lang="zh-TW" altLang="en-US" dirty="0"/>
              <a:t>我們的貢獻主要可以從以下五個角度來看</a:t>
            </a:r>
          </a:p>
          <a:p>
            <a:pPr rtl="0"/>
            <a:r>
              <a:rPr lang="en-US" altLang="zh-TW" sz="1200" kern="1200" dirty="0">
                <a:solidFill>
                  <a:schemeClr val="tx1"/>
                </a:solidFill>
                <a:effectLst/>
                <a:latin typeface="+mn-lt"/>
                <a:ea typeface="+mn-ea"/>
                <a:cs typeface="+mn-cs"/>
              </a:rPr>
              <a:t>1.</a:t>
            </a:r>
            <a:r>
              <a:rPr lang="zh-TW" altLang="en-US" sz="1200" kern="1200" dirty="0">
                <a:solidFill>
                  <a:schemeClr val="tx1"/>
                </a:solidFill>
                <a:effectLst/>
                <a:latin typeface="+mn-lt"/>
                <a:ea typeface="+mn-ea"/>
                <a:cs typeface="+mn-cs"/>
              </a:rPr>
              <a:t>從系統開發的角度，我們開發了一個基於智慧合約的保險去中心化自治組織。根據我們的實驗結果，保險人可以更有效地與共保團體合作以分擔風險。 </a:t>
            </a:r>
            <a:endParaRPr lang="en-US" altLang="zh-TW" sz="1200" kern="1200" dirty="0">
              <a:solidFill>
                <a:schemeClr val="tx1"/>
              </a:solidFill>
              <a:effectLst/>
              <a:latin typeface="+mn-lt"/>
              <a:ea typeface="+mn-ea"/>
              <a:cs typeface="+mn-cs"/>
            </a:endParaRPr>
          </a:p>
          <a:p>
            <a:pPr rtl="0"/>
            <a:r>
              <a:rPr lang="en-US" altLang="zh-TW" sz="1200" kern="1200" dirty="0">
                <a:solidFill>
                  <a:schemeClr val="tx1"/>
                </a:solidFill>
                <a:effectLst/>
                <a:latin typeface="+mn-lt"/>
                <a:ea typeface="+mn-ea"/>
                <a:cs typeface="+mn-cs"/>
              </a:rPr>
              <a:t>2.</a:t>
            </a:r>
            <a:r>
              <a:rPr lang="zh-TW" altLang="en-US" sz="1200" kern="1200" dirty="0">
                <a:solidFill>
                  <a:schemeClr val="tx1"/>
                </a:solidFill>
                <a:effectLst/>
                <a:latin typeface="+mn-lt"/>
                <a:ea typeface="+mn-ea"/>
                <a:cs typeface="+mn-cs"/>
              </a:rPr>
              <a:t>從方法論的角度，我們提出了一種背書人機制，</a:t>
            </a:r>
            <a:r>
              <a:rPr lang="en-US" altLang="zh-TW" sz="1200" kern="1200" dirty="0">
                <a:solidFill>
                  <a:schemeClr val="tx1"/>
                </a:solidFill>
                <a:effectLst/>
                <a:latin typeface="+mn-lt"/>
                <a:ea typeface="+mn-ea"/>
                <a:cs typeface="+mn-cs"/>
              </a:rPr>
              <a:t>AMM </a:t>
            </a:r>
            <a:r>
              <a:rPr lang="zh-TW" altLang="en-US" sz="1200" kern="1200" dirty="0">
                <a:solidFill>
                  <a:schemeClr val="tx1"/>
                </a:solidFill>
                <a:effectLst/>
                <a:latin typeface="+mn-lt"/>
                <a:ea typeface="+mn-ea"/>
                <a:cs typeface="+mn-cs"/>
              </a:rPr>
              <a:t>模型來鞏固資金池，採用 </a:t>
            </a:r>
            <a:r>
              <a:rPr lang="en-US" altLang="zh-TW" sz="1200" kern="1200" dirty="0">
                <a:solidFill>
                  <a:schemeClr val="tx1"/>
                </a:solidFill>
                <a:effectLst/>
                <a:latin typeface="+mn-lt"/>
                <a:ea typeface="+mn-ea"/>
                <a:cs typeface="+mn-cs"/>
              </a:rPr>
              <a:t>ERC721 </a:t>
            </a:r>
            <a:r>
              <a:rPr lang="zh-TW" altLang="en-US" sz="1200" kern="1200" dirty="0">
                <a:solidFill>
                  <a:schemeClr val="tx1"/>
                </a:solidFill>
                <a:effectLst/>
                <a:latin typeface="+mn-lt"/>
                <a:ea typeface="+mn-ea"/>
                <a:cs typeface="+mn-cs"/>
              </a:rPr>
              <a:t>標準的非同質代幣關聯 </a:t>
            </a:r>
            <a:r>
              <a:rPr lang="en-US" altLang="zh-TW" sz="1200" kern="1200" dirty="0">
                <a:solidFill>
                  <a:schemeClr val="tx1"/>
                </a:solidFill>
                <a:effectLst/>
                <a:latin typeface="+mn-lt"/>
                <a:ea typeface="+mn-ea"/>
                <a:cs typeface="+mn-cs"/>
              </a:rPr>
              <a:t>IPFS </a:t>
            </a:r>
            <a:r>
              <a:rPr lang="zh-TW" altLang="en-US" sz="1200" kern="1200" dirty="0">
                <a:solidFill>
                  <a:schemeClr val="tx1"/>
                </a:solidFill>
                <a:effectLst/>
                <a:latin typeface="+mn-lt"/>
                <a:ea typeface="+mn-ea"/>
                <a:cs typeface="+mn-cs"/>
              </a:rPr>
              <a:t>上的保單內容，可以增強信任層級、簡化保險流程與增強分擔風險的能力。 </a:t>
            </a:r>
            <a:endParaRPr lang="en-US" altLang="zh-TW" sz="1200" kern="1200" dirty="0">
              <a:solidFill>
                <a:schemeClr val="tx1"/>
              </a:solidFill>
              <a:effectLst/>
              <a:latin typeface="+mn-lt"/>
              <a:ea typeface="+mn-ea"/>
              <a:cs typeface="+mn-cs"/>
            </a:endParaRPr>
          </a:p>
          <a:p>
            <a:pPr rtl="0"/>
            <a:r>
              <a:rPr lang="en-US" altLang="zh-TW" sz="1200" kern="1200" dirty="0">
                <a:solidFill>
                  <a:schemeClr val="tx1"/>
                </a:solidFill>
                <a:effectLst/>
                <a:latin typeface="+mn-lt"/>
                <a:ea typeface="+mn-ea"/>
                <a:cs typeface="+mn-cs"/>
              </a:rPr>
              <a:t>3.</a:t>
            </a:r>
            <a:r>
              <a:rPr lang="zh-TW" altLang="en-US" sz="1200" kern="1200" dirty="0">
                <a:solidFill>
                  <a:schemeClr val="tx1"/>
                </a:solidFill>
                <a:effectLst/>
                <a:latin typeface="+mn-lt"/>
                <a:ea typeface="+mn-ea"/>
                <a:cs typeface="+mn-cs"/>
              </a:rPr>
              <a:t>從保險人的角度來看，保險人可以不在乎共保人身份及資金池狀況。此外，他們還能擔任驗證者，以確保他們的資金不會被他人欺保。獲得更高的索賠和更低的保險成本。</a:t>
            </a:r>
            <a:endParaRPr lang="en-US" altLang="zh-TW" sz="1200" kern="1200" dirty="0">
              <a:solidFill>
                <a:schemeClr val="tx1"/>
              </a:solidFill>
              <a:effectLst/>
              <a:latin typeface="+mn-lt"/>
              <a:ea typeface="+mn-ea"/>
              <a:cs typeface="+mn-cs"/>
            </a:endParaRPr>
          </a:p>
          <a:p>
            <a:pPr rtl="0"/>
            <a:r>
              <a:rPr lang="en-US" altLang="zh-TW" sz="1200" kern="1200" dirty="0">
                <a:solidFill>
                  <a:schemeClr val="tx1"/>
                </a:solidFill>
                <a:effectLst/>
                <a:latin typeface="+mn-lt"/>
                <a:ea typeface="+mn-ea"/>
                <a:cs typeface="+mn-cs"/>
              </a:rPr>
              <a:t>4.</a:t>
            </a:r>
            <a:r>
              <a:rPr lang="zh-TW" altLang="en-US" sz="1200" kern="1200" dirty="0">
                <a:solidFill>
                  <a:schemeClr val="tx1"/>
                </a:solidFill>
                <a:effectLst/>
                <a:latin typeface="+mn-lt"/>
                <a:ea typeface="+mn-ea"/>
                <a:cs typeface="+mn-cs"/>
              </a:rPr>
              <a:t>從信任的角度來看，我們的機制可以提高信任水平增加保險人之間的信任。保險人無需在共保成員中確認誰值得信任。因為在區塊鏈上，任何保險資訊都被同等揭露。 </a:t>
            </a:r>
            <a:endParaRPr lang="en-US" altLang="zh-TW" sz="1200" kern="1200" dirty="0">
              <a:solidFill>
                <a:schemeClr val="tx1"/>
              </a:solidFill>
              <a:effectLst/>
              <a:latin typeface="+mn-lt"/>
              <a:ea typeface="+mn-ea"/>
              <a:cs typeface="+mn-cs"/>
            </a:endParaRPr>
          </a:p>
          <a:p>
            <a:pPr rtl="0"/>
            <a:r>
              <a:rPr lang="en-US" altLang="zh-TW" sz="1200" kern="1200" dirty="0">
                <a:solidFill>
                  <a:schemeClr val="tx1"/>
                </a:solidFill>
                <a:effectLst/>
                <a:latin typeface="+mn-lt"/>
                <a:ea typeface="+mn-ea"/>
                <a:cs typeface="+mn-cs"/>
              </a:rPr>
              <a:t>5.</a:t>
            </a:r>
            <a:r>
              <a:rPr lang="zh-TW" altLang="en-US" sz="1200" kern="1200" dirty="0">
                <a:solidFill>
                  <a:schemeClr val="tx1"/>
                </a:solidFill>
                <a:effectLst/>
                <a:latin typeface="+mn-lt"/>
                <a:ea typeface="+mn-ea"/>
                <a:cs typeface="+mn-cs"/>
              </a:rPr>
              <a:t>從實務的角度來看，區塊鏈降低了資訊不對稱，解決了資訊信任問題。智慧合約可用於創建自動執行信任的合約。並利用自動化、數位化、不可篡改等優勢解決實務場景中的問題。 </a:t>
            </a: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26</a:t>
            </a:fld>
            <a:endParaRPr lang="zh-TW" altLang="en-US"/>
          </a:p>
        </p:txBody>
      </p:sp>
    </p:spTree>
    <p:extLst>
      <p:ext uri="{BB962C8B-B14F-4D97-AF65-F5344CB8AC3E}">
        <p14:creationId xmlns:p14="http://schemas.microsoft.com/office/powerpoint/2010/main" val="142984934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kumimoji="1" lang="zh-TW" altLang="en-US" dirty="0"/>
              <a:t>以上是我的簡報，</a:t>
            </a:r>
            <a:r>
              <a:rPr lang="zh-TW" altLang="en-US" dirty="0"/>
              <a:t>謝謝各位口試委員</a:t>
            </a:r>
          </a:p>
          <a:p>
            <a:endParaRPr lang="zh-TW" altLang="en-US"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27</a:t>
            </a:fld>
            <a:endParaRPr lang="zh-TW" altLang="en-US"/>
          </a:p>
        </p:txBody>
      </p:sp>
    </p:spTree>
    <p:extLst>
      <p:ext uri="{BB962C8B-B14F-4D97-AF65-F5344CB8AC3E}">
        <p14:creationId xmlns:p14="http://schemas.microsoft.com/office/powerpoint/2010/main" val="39128586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備忘稿版面配置區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 typeface="Arial" charset="0"/>
              <a:buNone/>
              <a:tabLst/>
              <a:defRPr/>
            </a:pPr>
            <a:r>
              <a:rPr lang="zh-TW" altLang="en-US" dirty="0"/>
              <a:t>在現代 </a:t>
            </a:r>
            <a:r>
              <a:rPr lang="en-US" altLang="zh-TW" dirty="0"/>
              <a:t>P2P </a:t>
            </a:r>
            <a:r>
              <a:rPr lang="zh-TW" altLang="en-US" dirty="0"/>
              <a:t>模型中，用戶增長對 </a:t>
            </a:r>
            <a:r>
              <a:rPr lang="en-US" altLang="zh-TW" dirty="0"/>
              <a:t>P2P </a:t>
            </a:r>
            <a:r>
              <a:rPr lang="zh-TW" altLang="en-US" dirty="0"/>
              <a:t>經濟的成功卻是相當重要。</a:t>
            </a:r>
            <a:endParaRPr lang="en-US" altLang="zh-TW" dirty="0"/>
          </a:p>
          <a:p>
            <a:pPr marL="0" marR="0" indent="0" algn="l" defTabSz="914400" rtl="0" eaLnBrk="0" fontAlgn="base" latinLnBrk="0" hangingPunct="0">
              <a:lnSpc>
                <a:spcPct val="100000"/>
              </a:lnSpc>
              <a:spcBef>
                <a:spcPct val="30000"/>
              </a:spcBef>
              <a:spcAft>
                <a:spcPct val="0"/>
              </a:spcAft>
              <a:buClrTx/>
              <a:buSzTx/>
              <a:buFont typeface="Arial" charset="0"/>
              <a:buNone/>
              <a:tabLst/>
              <a:defRPr/>
            </a:pPr>
            <a:r>
              <a:rPr lang="zh-TW" altLang="en-US" dirty="0"/>
              <a:t>然而信任和節點數量成反比，因此信任被視為</a:t>
            </a:r>
            <a:r>
              <a:rPr lang="en-US" altLang="zh-TW" dirty="0"/>
              <a:t>P2P</a:t>
            </a:r>
            <a:r>
              <a:rPr lang="zh-TW" altLang="en-US" dirty="0"/>
              <a:t>經濟的問題之一。</a:t>
            </a:r>
            <a:endParaRPr lang="en-US" altLang="zh-TW" dirty="0"/>
          </a:p>
          <a:p>
            <a:pPr marL="0" marR="0" indent="0" algn="l" defTabSz="914400" rtl="0" eaLnBrk="0" fontAlgn="base" latinLnBrk="0" hangingPunct="0">
              <a:lnSpc>
                <a:spcPct val="100000"/>
              </a:lnSpc>
              <a:spcBef>
                <a:spcPct val="30000"/>
              </a:spcBef>
              <a:spcAft>
                <a:spcPct val="0"/>
              </a:spcAft>
              <a:buClrTx/>
              <a:buSzTx/>
              <a:buFont typeface="Arial" charset="0"/>
              <a:buNone/>
              <a:tabLst/>
              <a:defRPr/>
            </a:pPr>
            <a:r>
              <a:rPr lang="zh-TW" altLang="en-US" dirty="0"/>
              <a:t>缺乏信任會導致不熟悉的同伴之間無法相互合作並付出高昂的信任成本，導致無法獲得群體共識進行集體決策，導致</a:t>
            </a:r>
            <a:r>
              <a:rPr lang="en-US" altLang="zh-TW" dirty="0"/>
              <a:t>P2P</a:t>
            </a:r>
            <a:r>
              <a:rPr lang="zh-TW" altLang="en-US" dirty="0"/>
              <a:t>網路效率下降。</a:t>
            </a:r>
            <a:endParaRPr lang="en-US" altLang="zh-TW" dirty="0"/>
          </a:p>
          <a:p>
            <a:pPr marL="0" marR="0" indent="0" algn="l" defTabSz="914400" rtl="0" eaLnBrk="0" fontAlgn="base" latinLnBrk="0" hangingPunct="0">
              <a:lnSpc>
                <a:spcPct val="100000"/>
              </a:lnSpc>
              <a:spcBef>
                <a:spcPct val="30000"/>
              </a:spcBef>
              <a:spcAft>
                <a:spcPct val="0"/>
              </a:spcAft>
              <a:buClrTx/>
              <a:buSzTx/>
              <a:buFont typeface="Arial" charset="0"/>
              <a:buNone/>
              <a:tabLst/>
              <a:defRPr/>
            </a:pPr>
            <a:r>
              <a:rPr lang="zh-TW" altLang="en-US" dirty="0"/>
              <a:t>隨著 </a:t>
            </a:r>
            <a:r>
              <a:rPr lang="en-US" altLang="zh-TW" dirty="0"/>
              <a:t>P2P </a:t>
            </a:r>
            <a:r>
              <a:rPr lang="zh-TW" altLang="en-US" dirty="0"/>
              <a:t>經濟的日益普及，服務第三方付出身份驗證、欺詐訂單和交易監控的高昂成本，而這成本也被轉嫁到消費者身上。</a:t>
            </a:r>
            <a:endParaRPr lang="en-US" altLang="zh-TW" dirty="0"/>
          </a:p>
          <a:p>
            <a:pPr marL="0" marR="0" indent="0" algn="l" defTabSz="914400" rtl="0" eaLnBrk="0" fontAlgn="base" latinLnBrk="0" hangingPunct="0">
              <a:lnSpc>
                <a:spcPct val="100000"/>
              </a:lnSpc>
              <a:spcBef>
                <a:spcPct val="30000"/>
              </a:spcBef>
              <a:spcAft>
                <a:spcPct val="0"/>
              </a:spcAft>
              <a:buClrTx/>
              <a:buSzTx/>
              <a:buFont typeface="Arial" charset="0"/>
              <a:buNone/>
              <a:tabLst/>
              <a:defRPr/>
            </a:pPr>
            <a:r>
              <a:rPr lang="en-US" altLang="zh-TW" baseline="0" dirty="0"/>
              <a:t>P2P</a:t>
            </a:r>
            <a:r>
              <a:rPr lang="zh-TW" altLang="en-US" baseline="0" dirty="0"/>
              <a:t>保險需要組成群組並彙集資金以分擔風險。但網路上的保險人之間互不相識價值觀也不盡相同。</a:t>
            </a:r>
            <a:endParaRPr lang="en-US" altLang="zh-TW" baseline="0" dirty="0"/>
          </a:p>
          <a:p>
            <a:pPr marL="0" marR="0" indent="0" algn="l" defTabSz="914400" rtl="0" eaLnBrk="0" fontAlgn="base" latinLnBrk="0" hangingPunct="0">
              <a:lnSpc>
                <a:spcPct val="100000"/>
              </a:lnSpc>
              <a:spcBef>
                <a:spcPct val="30000"/>
              </a:spcBef>
              <a:spcAft>
                <a:spcPct val="0"/>
              </a:spcAft>
              <a:buClrTx/>
              <a:buSzTx/>
              <a:buFont typeface="Arial" charset="0"/>
              <a:buNone/>
              <a:tabLst/>
              <a:defRPr/>
            </a:pPr>
            <a:r>
              <a:rPr lang="zh-TW" altLang="en-US" baseline="0" dirty="0"/>
              <a:t>因此折衷作法是共同向第三方充分批露彼此身份並集中管理合約，但這樣做導致第三方握有無上的權力。</a:t>
            </a:r>
            <a:endParaRPr lang="en-US" altLang="zh-TW" baseline="0" dirty="0"/>
          </a:p>
          <a:p>
            <a:pPr marL="0" marR="0" indent="0" algn="l" defTabSz="914400" rtl="0" eaLnBrk="0" fontAlgn="base" latinLnBrk="0" hangingPunct="0">
              <a:lnSpc>
                <a:spcPct val="100000"/>
              </a:lnSpc>
              <a:spcBef>
                <a:spcPct val="30000"/>
              </a:spcBef>
              <a:spcAft>
                <a:spcPct val="0"/>
              </a:spcAft>
              <a:buClrTx/>
              <a:buSzTx/>
              <a:buFont typeface="Arial" charset="0"/>
              <a:buNone/>
              <a:tabLst/>
              <a:defRPr/>
            </a:pPr>
            <a:r>
              <a:rPr lang="zh-TW" altLang="en-US" baseline="0" dirty="0"/>
              <a:t>許多研究都指出，使用者之間的信任在所有 </a:t>
            </a:r>
            <a:r>
              <a:rPr lang="en-US" altLang="zh-TW" baseline="0" dirty="0"/>
              <a:t>P2P </a:t>
            </a:r>
            <a:r>
              <a:rPr lang="zh-TW" altLang="en-US" baseline="0" dirty="0"/>
              <a:t>經濟互動中都起著相當重要的作用。</a:t>
            </a:r>
            <a:endParaRPr lang="en-US" altLang="zh-TW" baseline="0" dirty="0"/>
          </a:p>
          <a:p>
            <a:pPr marL="0" marR="0" indent="0" algn="l" defTabSz="914400" rtl="0" eaLnBrk="0" fontAlgn="base" latinLnBrk="0" hangingPunct="0">
              <a:lnSpc>
                <a:spcPct val="100000"/>
              </a:lnSpc>
              <a:spcBef>
                <a:spcPct val="30000"/>
              </a:spcBef>
              <a:spcAft>
                <a:spcPct val="0"/>
              </a:spcAft>
              <a:buClrTx/>
              <a:buSzTx/>
              <a:buFont typeface="Arial" charset="0"/>
              <a:buNone/>
              <a:tabLst/>
              <a:defRPr/>
            </a:pPr>
            <a:r>
              <a:rPr lang="zh-TW" altLang="en-US" baseline="0" dirty="0"/>
              <a:t>因此，我們需要設計一項機制，通過驗證用戶數據並確保其不可竄改性來消除對可信第三方的需求。</a:t>
            </a:r>
            <a:endParaRPr lang="en-US" altLang="zh-TW" baseline="0" dirty="0"/>
          </a:p>
        </p:txBody>
      </p:sp>
      <p:sp>
        <p:nvSpPr>
          <p:cNvPr id="13316"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5545A67C-25D8-4701-A3F2-7EE35F48A48D}" type="slidenum">
              <a:rPr kumimoji="0" lang="zh-TW" altLang="en-US" smtClean="0">
                <a:latin typeface="Calibri" panose="020F0502020204030204" pitchFamily="34" charset="0"/>
              </a:rPr>
              <a:pPr/>
              <a:t>3</a:t>
            </a:fld>
            <a:endParaRPr kumimoji="0" lang="zh-TW" altLang="en-US">
              <a:latin typeface="Calibri" panose="020F0502020204030204" pitchFamily="34" charset="0"/>
            </a:endParaRPr>
          </a:p>
        </p:txBody>
      </p:sp>
    </p:spTree>
    <p:extLst>
      <p:ext uri="{BB962C8B-B14F-4D97-AF65-F5344CB8AC3E}">
        <p14:creationId xmlns:p14="http://schemas.microsoft.com/office/powerpoint/2010/main" val="4133897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b="1" dirty="0"/>
              <a:t>資訊不對稱</a:t>
            </a:r>
            <a:r>
              <a:rPr lang="en-US" altLang="zh-TW" b="1" dirty="0"/>
              <a:t>-&gt;</a:t>
            </a:r>
            <a:r>
              <a:rPr lang="zh-TW" altLang="en-US" b="1" dirty="0"/>
              <a:t>信任</a:t>
            </a:r>
            <a:r>
              <a:rPr lang="en-US" altLang="zh-TW" b="1" dirty="0"/>
              <a:t>-&gt;</a:t>
            </a:r>
            <a:r>
              <a:rPr lang="zh-TW" altLang="en-US" b="1" dirty="0"/>
              <a:t>形成群組</a:t>
            </a:r>
            <a:r>
              <a:rPr lang="en-US" altLang="zh-TW" b="1" dirty="0"/>
              <a:t>-&gt;</a:t>
            </a:r>
            <a:r>
              <a:rPr lang="zh-TW" altLang="en-US" b="1" dirty="0"/>
              <a:t>效率</a:t>
            </a:r>
            <a:r>
              <a:rPr lang="en-US" altLang="zh-TW" b="1" dirty="0"/>
              <a:t>-&gt;</a:t>
            </a:r>
            <a:r>
              <a:rPr lang="zh-TW" altLang="en-US" b="1" dirty="0"/>
              <a:t>契約</a:t>
            </a:r>
            <a:endParaRPr lang="en-US" altLang="zh-TW" b="1" dirty="0"/>
          </a:p>
          <a:p>
            <a:r>
              <a:rPr lang="zh-TW" altLang="en-US" dirty="0"/>
              <a:t>本研究包含了兩個研究議題</a:t>
            </a:r>
            <a:endParaRPr lang="en-US" altLang="zh-TW" dirty="0"/>
          </a:p>
          <a:p>
            <a:r>
              <a:rPr lang="zh-TW" altLang="en-US" dirty="0"/>
              <a:t>第一個問題是要如何緩解資訊不對稱，提供免信任的群體組成，提高保險</a:t>
            </a:r>
            <a:r>
              <a:rPr lang="zh-TW" altLang="en-US" baseline="0" dirty="0"/>
              <a:t>人</a:t>
            </a:r>
            <a:r>
              <a:rPr lang="zh-TW" altLang="en-US" dirty="0"/>
              <a:t>參與社群保險的意願？</a:t>
            </a:r>
            <a:endParaRPr lang="en-US" altLang="zh-TW" dirty="0"/>
          </a:p>
          <a:p>
            <a:r>
              <a:rPr lang="zh-TW" altLang="en-US" dirty="0"/>
              <a:t>這邊需要一個透明的系統來確定群組中人員的背書身份。讓保險人不受第三方訊息控制的情況下，查看共同保險人的保險行為，並記錄成員之間的背書關係。</a:t>
            </a:r>
            <a:endParaRPr lang="en-US" altLang="zh-TW" dirty="0"/>
          </a:p>
          <a:p>
            <a:r>
              <a:rPr lang="zh-TW" altLang="en-US" dirty="0"/>
              <a:t>第二個問題是如何利用智慧合約進行信任再保護，防止保險人詐保棄約？</a:t>
            </a:r>
          </a:p>
          <a:p>
            <a:r>
              <a:rPr lang="zh-TW" altLang="en-US" dirty="0"/>
              <a:t>為確保保險人能夠成功合作，合約必須作為保護保險人共同利益的機制。 但是，傳統合約中的條約只有在欺詐發生後才能更正。 我們希望通過集體信任建立自動保護機制。</a:t>
            </a:r>
            <a:endParaRPr lang="en-US" altLang="zh-TW" dirty="0"/>
          </a:p>
          <a:p>
            <a:r>
              <a:rPr lang="zh-TW" altLang="en-US" dirty="0"/>
              <a:t>在這項研究中，我們提出了一種基於智慧合約的保護機制。 利用智慧合約來自動強制執行每個保險公司的合約邏輯。</a:t>
            </a: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4</a:t>
            </a:fld>
            <a:endParaRPr lang="zh-TW" altLang="en-US"/>
          </a:p>
        </p:txBody>
      </p:sp>
    </p:spTree>
    <p:extLst>
      <p:ext uri="{BB962C8B-B14F-4D97-AF65-F5344CB8AC3E}">
        <p14:creationId xmlns:p14="http://schemas.microsoft.com/office/powerpoint/2010/main" val="42157028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baseline="0" dirty="0"/>
              <a:t> </a:t>
            </a:r>
            <a:r>
              <a:rPr lang="zh-TW" altLang="en-US" b="0" baseline="0" dirty="0"/>
              <a:t>“</a:t>
            </a:r>
            <a:r>
              <a:rPr lang="en-US" altLang="zh-TW" b="0" baseline="0" dirty="0"/>
              <a:t>P2P</a:t>
            </a:r>
            <a:r>
              <a:rPr lang="zh-TW" altLang="en-US" b="0" baseline="0" dirty="0"/>
              <a:t>保險模式” 是將相互保險與傳統保險相結合，且限制群組間不能超過十五人。</a:t>
            </a:r>
            <a:endParaRPr lang="en-US" altLang="zh-TW" b="0"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b="0" baseline="0" dirty="0"/>
              <a:t>它通過社會熟人之間的相互制約，防止道德風險的發生，形成關係鏈結閉環。</a:t>
            </a:r>
            <a:endParaRPr lang="en-US" altLang="zh-TW" b="0" baseline="0" dirty="0"/>
          </a:p>
          <a:p>
            <a:r>
              <a:rPr lang="zh-TW" altLang="en-US" b="0" baseline="0" dirty="0"/>
              <a:t>延伸社群的概念，</a:t>
            </a:r>
            <a:r>
              <a:rPr lang="en-US" altLang="zh-TW" b="0" baseline="0" dirty="0"/>
              <a:t>P2P</a:t>
            </a:r>
            <a:r>
              <a:rPr lang="zh-TW" altLang="en-US" b="0" baseline="0" dirty="0"/>
              <a:t>保險也被稱為“社群保險”</a:t>
            </a:r>
            <a:endParaRPr lang="en-US" altLang="zh-TW" b="0" baseline="0" dirty="0"/>
          </a:p>
          <a:p>
            <a:r>
              <a:rPr lang="zh-TW" altLang="en-US" b="0" baseline="0" dirty="0"/>
              <a:t>社群保險消除了傳統保險公司和保險人之間存在的利益衝突，也是一種群眾力量和集體智慧</a:t>
            </a:r>
            <a:endParaRPr lang="en-US" altLang="zh-TW" b="1" baseline="0" dirty="0"/>
          </a:p>
          <a:p>
            <a:r>
              <a:rPr lang="zh-TW" altLang="en-US" b="1" baseline="0" dirty="0"/>
              <a:t>但是在社群保險方面，先前的研究集中在如何設計一個完整的風險分擔機制上。</a:t>
            </a:r>
            <a:endParaRPr lang="en-US" altLang="zh-TW" b="1" baseline="0" dirty="0"/>
          </a:p>
          <a:p>
            <a:r>
              <a:rPr lang="zh-TW" altLang="en-US" b="1" baseline="0" dirty="0"/>
              <a:t>但在風險分擔的前提上，再好風控模型公式都比不上信任程度。</a:t>
            </a:r>
            <a:endParaRPr lang="en-US" altLang="zh-TW" b="1" baseline="0" dirty="0"/>
          </a:p>
        </p:txBody>
      </p:sp>
      <p:sp>
        <p:nvSpPr>
          <p:cNvPr id="21508"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BACB7138-7E9F-4A27-8437-5DE24D511908}" type="slidenum">
              <a:rPr kumimoji="0" lang="zh-TW" altLang="en-US" smtClean="0">
                <a:latin typeface="Calibri" panose="020F0502020204030204" pitchFamily="34" charset="0"/>
              </a:rPr>
              <a:pPr/>
              <a:t>5</a:t>
            </a:fld>
            <a:endParaRPr kumimoji="0" lang="zh-TW" altLang="en-US">
              <a:latin typeface="Calibri" panose="020F0502020204030204" pitchFamily="34" charset="0"/>
            </a:endParaRPr>
          </a:p>
        </p:txBody>
      </p:sp>
    </p:spTree>
    <p:extLst>
      <p:ext uri="{BB962C8B-B14F-4D97-AF65-F5344CB8AC3E}">
        <p14:creationId xmlns:p14="http://schemas.microsoft.com/office/powerpoint/2010/main" val="29644624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baseline="0" dirty="0"/>
              <a:t>接下來是區塊鏈以及智慧合約</a:t>
            </a:r>
            <a:endParaRPr lang="en-US" altLang="zh-TW"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b="0" dirty="0"/>
              <a:t>區塊鏈是一種分散式帳本，基於密碼學證明的信任機器，任何節點都可以平等地訪問區塊鏈數據，且不需要第三方參與。 </a:t>
            </a:r>
            <a:endParaRPr lang="en-US" altLang="zh-TW" b="0" dirty="0"/>
          </a:p>
          <a:p>
            <a:r>
              <a:rPr lang="zh-TW" altLang="en-US" b="0" dirty="0"/>
              <a:t>這意味著群體之間的資訊不對稱可以通過區塊鏈來解決。 它允許相互不信任的實體在沒有第三方的情況下執行金融活動，同時提供透明和受完整性保護的資料存儲。</a:t>
            </a:r>
            <a:endParaRPr lang="en-US" altLang="zh-TW" b="0" dirty="0"/>
          </a:p>
          <a:p>
            <a:r>
              <a:rPr lang="zh-TW" altLang="en-US" b="0" dirty="0"/>
              <a:t>通過這些功能，它可以非常有效地防止資訊詐欺，像是保險詐欺這種基於事實的欺詐訊息。 </a:t>
            </a:r>
            <a:endParaRPr lang="en-US" altLang="zh-TW" b="0" dirty="0"/>
          </a:p>
          <a:p>
            <a:r>
              <a:rPr lang="zh-TW" altLang="en-US" b="0" dirty="0"/>
              <a:t>透過與智慧合約的結合，可以按照合約或協議自動執行、控制和記錄合約的事件和活動，因此它特別適用於履行保險契約。</a:t>
            </a:r>
            <a:endParaRPr lang="en-US" altLang="zh-TW" b="0" dirty="0"/>
          </a:p>
          <a:p>
            <a:r>
              <a:rPr lang="zh-TW" altLang="en-US" b="0" dirty="0"/>
              <a:t>此外，執行結果也將永久存儲在區塊中，並允許保險人進行互動。 同時，智慧合約具有透明、不可逆轉的特性，也為使用者提供更強大的資金使用管理和簽訂合約的方式</a:t>
            </a:r>
            <a:endParaRPr lang="en-US" altLang="zh-TW" b="0" dirty="0"/>
          </a:p>
          <a:p>
            <a:r>
              <a:rPr lang="zh-TW" altLang="en-US" b="0" dirty="0"/>
              <a:t>先前的研究中，大多數集中在社群保險流程如何在區塊鏈上被實作，關注如何將保險流程遷移到區塊鏈上，而不是解決合約的信任問題。</a:t>
            </a:r>
            <a:endParaRPr lang="en-US" altLang="zh-TW" b="0" dirty="0"/>
          </a:p>
          <a:p>
            <a:r>
              <a:rPr lang="zh-TW" altLang="en-US" b="0" dirty="0"/>
              <a:t>在我們的研究中，我們提出了一個智慧合約驅動的保險流程。我們不僅在智慧合約上實施保險流程。我們還將智慧合約跟社群結合以解決信任問題。</a:t>
            </a:r>
            <a:endParaRPr lang="en-US" altLang="zh-TW" b="0" dirty="0"/>
          </a:p>
          <a:p>
            <a:r>
              <a:rPr lang="zh-TW" altLang="en-US" b="0" dirty="0"/>
              <a:t>我們希望智慧合約的透明性和不可逆轉性能夠幫助保險人提高保險涵蓋效率，降低信任成本。</a:t>
            </a:r>
            <a:endParaRPr lang="en-US" altLang="zh-TW" b="0" dirty="0"/>
          </a:p>
          <a:p>
            <a:endParaRPr lang="en-US" altLang="zh-TW" b="0"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6</a:t>
            </a:fld>
            <a:endParaRPr lang="zh-TW" altLang="en-US"/>
          </a:p>
        </p:txBody>
      </p:sp>
    </p:spTree>
    <p:extLst>
      <p:ext uri="{BB962C8B-B14F-4D97-AF65-F5344CB8AC3E}">
        <p14:creationId xmlns:p14="http://schemas.microsoft.com/office/powerpoint/2010/main" val="12080920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以系統觀來看，</a:t>
            </a:r>
            <a:endParaRPr lang="en-US" altLang="zh-TW" dirty="0"/>
          </a:p>
          <a:p>
            <a:r>
              <a:rPr lang="zh-TW" altLang="en-US" dirty="0"/>
              <a:t>可以分為兩個階段</a:t>
            </a:r>
            <a:endParaRPr lang="en-US" altLang="zh-TW" dirty="0"/>
          </a:p>
          <a:p>
            <a:r>
              <a:rPr lang="zh-TW" altLang="en-US" dirty="0"/>
              <a:t>首階段，我們會先將保險人所處的社群平台利用合約進行分群，並且在保險自治模組中發揮群組決策的效用。</a:t>
            </a:r>
            <a:endParaRPr lang="en-US" altLang="zh-TW" dirty="0"/>
          </a:p>
          <a:p>
            <a:r>
              <a:rPr lang="zh-TW" altLang="en-US" dirty="0"/>
              <a:t>第二階段，我們會建立智慧合約來約束保險人行為。</a:t>
            </a: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7</a:t>
            </a:fld>
            <a:endParaRPr lang="zh-TW" altLang="en-US"/>
          </a:p>
        </p:txBody>
      </p:sp>
    </p:spTree>
    <p:extLst>
      <p:ext uri="{BB962C8B-B14F-4D97-AF65-F5344CB8AC3E}">
        <p14:creationId xmlns:p14="http://schemas.microsoft.com/office/powerpoint/2010/main" val="10328845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以保險人的角度來看，</a:t>
            </a:r>
            <a:endParaRPr lang="en-US" altLang="zh-TW" dirty="0"/>
          </a:p>
          <a:p>
            <a:r>
              <a:rPr lang="zh-TW" altLang="en-US" dirty="0"/>
              <a:t>在系統流程，我們主要可以分為六個步驟</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第一個步驟，保險人透過</a:t>
            </a:r>
            <a:r>
              <a:rPr lang="en-US" altLang="zh-TW" dirty="0"/>
              <a:t>FACEBOOK</a:t>
            </a:r>
            <a:r>
              <a:rPr lang="zh-TW" altLang="en-US" dirty="0"/>
              <a:t>來註冊平台，藉此完成身分驗證</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在第二個步驟的部分，可以使用 以太幣</a:t>
            </a:r>
            <a:r>
              <a:rPr lang="en-US" altLang="zh-TW" dirty="0"/>
              <a:t> </a:t>
            </a:r>
            <a:r>
              <a:rPr lang="zh-TW" altLang="en-US" dirty="0"/>
              <a:t>跟資金池交換平台代幣。 在他們獲得代幣後，他們可以與合約進行互動。</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CN" altLang="en-US" dirty="0"/>
              <a:t>第三個</a:t>
            </a:r>
            <a:r>
              <a:rPr lang="zh-TW" altLang="en-US" dirty="0"/>
              <a:t>步驟</a:t>
            </a:r>
            <a:r>
              <a:rPr lang="zh-CN" altLang="en-US" dirty="0"/>
              <a:t>，</a:t>
            </a:r>
            <a:r>
              <a:rPr lang="zh-TW" altLang="en-US" dirty="0"/>
              <a:t>提出保單，並將保單內容存儲在</a:t>
            </a:r>
            <a:r>
              <a:rPr lang="en-US" altLang="zh-TW" dirty="0"/>
              <a:t>IPFS</a:t>
            </a:r>
            <a:r>
              <a:rPr lang="zh-TW" altLang="en-US" dirty="0"/>
              <a:t>當中。</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第四個步驟，在保險期間，保單項目的承保人可以使用其代幣提交證明請求理賠。</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第五個步驟，委託人和保險人分別對於理賠進行審核投票。</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最後，根據返回的結果，承保人可以獲得賠償。</a:t>
            </a: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8</a:t>
            </a:fld>
            <a:endParaRPr lang="zh-TW" altLang="en-US"/>
          </a:p>
        </p:txBody>
      </p:sp>
    </p:spTree>
    <p:extLst>
      <p:ext uri="{BB962C8B-B14F-4D97-AF65-F5344CB8AC3E}">
        <p14:creationId xmlns:p14="http://schemas.microsoft.com/office/powerpoint/2010/main" val="25874476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defTabSz="914276">
              <a:defRPr/>
            </a:pPr>
            <a:r>
              <a:rPr lang="zh-TW" altLang="en-US" dirty="0"/>
              <a:t>接著是我們的系統架構</a:t>
            </a:r>
            <a:endParaRPr lang="en-US" altLang="zh-TW" dirty="0"/>
          </a:p>
          <a:p>
            <a:pPr defTabSz="914276">
              <a:defRPr/>
            </a:pPr>
            <a:r>
              <a:rPr lang="zh-TW" altLang="en-US" dirty="0"/>
              <a:t>我們的系統可以主要分為五個區塊</a:t>
            </a:r>
            <a:endParaRPr lang="en-US" altLang="zh-TW" dirty="0"/>
          </a:p>
          <a:p>
            <a:pPr defTabSz="914276">
              <a:defRPr/>
            </a:pPr>
            <a:r>
              <a:rPr lang="zh-CN" altLang="en-US" dirty="0"/>
              <a:t>第一個是</a:t>
            </a:r>
            <a:r>
              <a:rPr lang="zh-TW" altLang="en-US" dirty="0"/>
              <a:t>共保人組成</a:t>
            </a:r>
            <a:r>
              <a:rPr lang="zh-CN" altLang="en-US" dirty="0"/>
              <a:t>模組，主要進行</a:t>
            </a:r>
            <a:r>
              <a:rPr lang="zh-TW" altLang="en-US" dirty="0"/>
              <a:t>保險人的註冊</a:t>
            </a:r>
            <a:r>
              <a:rPr lang="en-US" altLang="zh-TW" dirty="0"/>
              <a:t>,</a:t>
            </a:r>
            <a:r>
              <a:rPr lang="en-US" altLang="zh-TW" baseline="0" dirty="0"/>
              <a:t> </a:t>
            </a:r>
            <a:r>
              <a:rPr lang="zh-TW" altLang="en-US" baseline="0" dirty="0"/>
              <a:t>共保人背書推薦以及</a:t>
            </a:r>
            <a:r>
              <a:rPr lang="zh-TW" altLang="en-US" dirty="0"/>
              <a:t>資金池的溢資</a:t>
            </a:r>
            <a:endParaRPr lang="en-US" altLang="zh-TW" dirty="0"/>
          </a:p>
          <a:p>
            <a:pPr defTabSz="914276">
              <a:defRPr/>
            </a:pPr>
            <a:r>
              <a:rPr lang="zh-CN" altLang="en-US" dirty="0"/>
              <a:t>第二個是</a:t>
            </a:r>
            <a:r>
              <a:rPr lang="zh-TW" altLang="en-US" dirty="0"/>
              <a:t>代幣介面</a:t>
            </a:r>
            <a:r>
              <a:rPr lang="zh-CN" altLang="en-US" dirty="0"/>
              <a:t>模組</a:t>
            </a:r>
            <a:r>
              <a:rPr lang="zh-TW" altLang="en-US" dirty="0"/>
              <a:t>，提供代幣操作介面</a:t>
            </a:r>
            <a:endParaRPr lang="en-US" altLang="zh-TW" dirty="0"/>
          </a:p>
          <a:p>
            <a:pPr defTabSz="914276">
              <a:defRPr/>
            </a:pPr>
            <a:r>
              <a:rPr lang="zh-CN" altLang="en-US" dirty="0"/>
              <a:t>第三個是</a:t>
            </a:r>
            <a:r>
              <a:rPr lang="zh-TW" altLang="en-US" dirty="0"/>
              <a:t>保單內容</a:t>
            </a:r>
            <a:r>
              <a:rPr lang="zh-CN" altLang="en-US" dirty="0"/>
              <a:t>模組，</a:t>
            </a:r>
            <a:r>
              <a:rPr lang="zh-TW" altLang="en-US" dirty="0"/>
              <a:t>代幣保單以及確保保單的可靠性</a:t>
            </a:r>
            <a:endParaRPr lang="en-US" altLang="zh-TW" dirty="0"/>
          </a:p>
          <a:p>
            <a:pPr defTabSz="914276">
              <a:defRPr/>
            </a:pPr>
            <a:r>
              <a:rPr lang="zh-TW" altLang="en-US" dirty="0"/>
              <a:t>第四個則是保險自治</a:t>
            </a:r>
            <a:r>
              <a:rPr lang="zh-CN" altLang="en-US" dirty="0"/>
              <a:t>模組</a:t>
            </a:r>
            <a:r>
              <a:rPr lang="zh-TW" altLang="en-US" dirty="0"/>
              <a:t>，負責了保險流程操作和其他模組的相互溝通</a:t>
            </a:r>
            <a:endParaRPr lang="en-US" altLang="zh-TW" dirty="0"/>
          </a:p>
          <a:p>
            <a:pPr defTabSz="914276">
              <a:defRPr/>
            </a:pPr>
            <a:r>
              <a:rPr lang="zh-CN" altLang="en-US" dirty="0"/>
              <a:t>最後一個則是</a:t>
            </a:r>
            <a:r>
              <a:rPr lang="zh-TW" altLang="en-US" dirty="0"/>
              <a:t>群體決策模組，接收來自保險自治模組的請求理賠</a:t>
            </a: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9</a:t>
            </a:fld>
            <a:endParaRPr lang="zh-TW" altLang="en-US"/>
          </a:p>
        </p:txBody>
      </p:sp>
    </p:spTree>
    <p:extLst>
      <p:ext uri="{BB962C8B-B14F-4D97-AF65-F5344CB8AC3E}">
        <p14:creationId xmlns:p14="http://schemas.microsoft.com/office/powerpoint/2010/main" val="22185597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lvl1pPr>
              <a:defRPr sz="4000">
                <a:solidFill>
                  <a:srgbClr val="0926A3"/>
                </a:solidFill>
              </a:defRPr>
            </a:lvl1pPr>
          </a:lstStyle>
          <a:p>
            <a:r>
              <a:rPr lang="zh-TW" altLang="en-US"/>
              <a:t>按一下以編輯母片標題樣式</a:t>
            </a:r>
            <a:endParaRPr lang="zh-TW" altLang="en-US" dirty="0"/>
          </a:p>
        </p:txBody>
      </p:sp>
      <p:sp>
        <p:nvSpPr>
          <p:cNvPr id="3" name="副標題 2"/>
          <p:cNvSpPr>
            <a:spLocks noGrp="1"/>
          </p:cNvSpPr>
          <p:nvPr>
            <p:ph type="subTitle" idx="1"/>
          </p:nvPr>
        </p:nvSpPr>
        <p:spPr>
          <a:xfrm>
            <a:off x="1371600" y="3886200"/>
            <a:ext cx="6400800" cy="1752600"/>
          </a:xfrm>
        </p:spPr>
        <p:txBody>
          <a:bodyPr/>
          <a:lstStyle>
            <a:lvl1pPr marL="0" indent="0" algn="ctr">
              <a:buNone/>
              <a:defRPr sz="2800"/>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a:t>按一下以編輯母片副標題樣式</a:t>
            </a:r>
            <a:endParaRPr lang="zh-TW" altLang="en-US" dirty="0"/>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dirty="0"/>
          </a:p>
        </p:txBody>
      </p:sp>
      <p:sp>
        <p:nvSpPr>
          <p:cNvPr id="6" name="Rectangle 6"/>
          <p:cNvSpPr>
            <a:spLocks noGrp="1" noChangeArrowheads="1"/>
          </p:cNvSpPr>
          <p:nvPr>
            <p:ph type="sldNum" sz="quarter" idx="12"/>
          </p:nvPr>
        </p:nvSpPr>
        <p:spPr>
          <a:ln/>
        </p:spPr>
        <p:txBody>
          <a:bodyPr/>
          <a:lstStyle>
            <a:lvl1pPr>
              <a:defRPr/>
            </a:lvl1pPr>
          </a:lstStyle>
          <a:p>
            <a:pPr>
              <a:defRPr/>
            </a:pPr>
            <a:r>
              <a:rPr lang="en-US" altLang="zh-TW" dirty="0"/>
              <a:t>   </a:t>
            </a:r>
            <a:fld id="{17C355D4-742B-4871-AFA0-7D8E3E87F302}" type="slidenum">
              <a:rPr lang="en-US" altLang="zh-TW"/>
              <a:pPr>
                <a:defRPr/>
              </a:pPr>
              <a:t>‹#›</a:t>
            </a:fld>
            <a:endParaRPr lang="en-US" altLang="zh-TW" dirty="0"/>
          </a:p>
        </p:txBody>
      </p:sp>
      <p:sp>
        <p:nvSpPr>
          <p:cNvPr id="7" name="文字方塊 6"/>
          <p:cNvSpPr txBox="1"/>
          <p:nvPr userDrawn="1"/>
        </p:nvSpPr>
        <p:spPr>
          <a:xfrm>
            <a:off x="7772400" y="6510114"/>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2021, IEBI Lab</a:t>
            </a:r>
            <a:endParaRPr lang="zh-TW" altLang="en-US" sz="1200" i="1" dirty="0">
              <a:solidFill>
                <a:srgbClr val="2907A5"/>
              </a:solidFill>
            </a:endParaRPr>
          </a:p>
        </p:txBody>
      </p:sp>
    </p:spTree>
    <p:extLst>
      <p:ext uri="{BB962C8B-B14F-4D97-AF65-F5344CB8AC3E}">
        <p14:creationId xmlns:p14="http://schemas.microsoft.com/office/powerpoint/2010/main" val="42871850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r>
              <a:rPr lang="en-US" altLang="zh-TW"/>
              <a:t>   </a:t>
            </a:r>
            <a:fld id="{674E1587-3435-4B04-B722-5271E71E9E19}" type="slidenum">
              <a:rPr lang="en-US" altLang="zh-TW"/>
              <a:pPr>
                <a:defRPr/>
              </a:pPr>
              <a:t>‹#›</a:t>
            </a:fld>
            <a:endParaRPr lang="en-US" altLang="zh-TW"/>
          </a:p>
        </p:txBody>
      </p:sp>
      <p:sp>
        <p:nvSpPr>
          <p:cNvPr id="7" name="文字方塊 6"/>
          <p:cNvSpPr txBox="1"/>
          <p:nvPr userDrawn="1"/>
        </p:nvSpPr>
        <p:spPr>
          <a:xfrm>
            <a:off x="7900392" y="6552812"/>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2021, IEBI Lab</a:t>
            </a:r>
            <a:endParaRPr lang="zh-TW" altLang="en-US" sz="1200" i="1" dirty="0">
              <a:solidFill>
                <a:srgbClr val="2907A5"/>
              </a:solidFill>
            </a:endParaRPr>
          </a:p>
        </p:txBody>
      </p:sp>
    </p:spTree>
    <p:extLst>
      <p:ext uri="{BB962C8B-B14F-4D97-AF65-F5344CB8AC3E}">
        <p14:creationId xmlns:p14="http://schemas.microsoft.com/office/powerpoint/2010/main" val="7280903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38925" y="-26988"/>
            <a:ext cx="2058988" cy="6048376"/>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457200" y="-26988"/>
            <a:ext cx="6029325" cy="6048376"/>
          </a:xfrm>
        </p:spPr>
        <p:txBody>
          <a:bodyPr vert="eaVert"/>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r>
              <a:rPr lang="en-US" altLang="zh-TW"/>
              <a:t>   </a:t>
            </a:r>
            <a:fld id="{968CE9E9-64F1-4582-AD2D-BB066501113C}" type="slidenum">
              <a:rPr lang="en-US" altLang="zh-TW"/>
              <a:pPr>
                <a:defRPr/>
              </a:pPr>
              <a:t>‹#›</a:t>
            </a:fld>
            <a:endParaRPr lang="en-US" altLang="zh-TW"/>
          </a:p>
        </p:txBody>
      </p:sp>
      <p:sp>
        <p:nvSpPr>
          <p:cNvPr id="7" name="文字方塊 6"/>
          <p:cNvSpPr txBox="1"/>
          <p:nvPr userDrawn="1"/>
        </p:nvSpPr>
        <p:spPr>
          <a:xfrm>
            <a:off x="7919864" y="6524625"/>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2021, IEBI Lab</a:t>
            </a:r>
            <a:endParaRPr lang="zh-TW" altLang="en-US" sz="1200" i="1" dirty="0">
              <a:solidFill>
                <a:srgbClr val="2907A5"/>
              </a:solidFill>
            </a:endParaRPr>
          </a:p>
        </p:txBody>
      </p:sp>
    </p:spTree>
    <p:extLst>
      <p:ext uri="{BB962C8B-B14F-4D97-AF65-F5344CB8AC3E}">
        <p14:creationId xmlns:p14="http://schemas.microsoft.com/office/powerpoint/2010/main" val="33089581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b="1">
                <a:solidFill>
                  <a:srgbClr val="2907A5"/>
                </a:solidFill>
              </a:defRPr>
            </a:lvl1pPr>
          </a:lstStyle>
          <a:p>
            <a:r>
              <a:rPr lang="zh-TW" altLang="en-US"/>
              <a:t>按一下以編輯母片標題樣式</a:t>
            </a:r>
            <a:endParaRPr lang="zh-TW" altLang="en-US" dirty="0"/>
          </a:p>
        </p:txBody>
      </p:sp>
      <p:sp>
        <p:nvSpPr>
          <p:cNvPr id="3" name="內容版面配置區 2"/>
          <p:cNvSpPr>
            <a:spLocks noGrp="1"/>
          </p:cNvSpPr>
          <p:nvPr>
            <p:ph idx="1"/>
          </p:nvPr>
        </p:nvSpPr>
        <p:spPr/>
        <p:txBody>
          <a:bodyPr/>
          <a:lstStyle>
            <a:lvl1pPr>
              <a:defRPr sz="2400"/>
            </a:lvl1pPr>
            <a:lvl2pPr>
              <a:defRPr sz="2000"/>
            </a:lvl2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zh-TW" altLang="en-US" dirty="0"/>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dirty="0"/>
          </a:p>
        </p:txBody>
      </p:sp>
      <p:sp>
        <p:nvSpPr>
          <p:cNvPr id="6" name="Rectangle 6"/>
          <p:cNvSpPr>
            <a:spLocks noGrp="1" noChangeArrowheads="1"/>
          </p:cNvSpPr>
          <p:nvPr>
            <p:ph type="sldNum" sz="quarter" idx="12"/>
          </p:nvPr>
        </p:nvSpPr>
        <p:spPr>
          <a:ln/>
        </p:spPr>
        <p:txBody>
          <a:bodyPr/>
          <a:lstStyle>
            <a:lvl1pPr>
              <a:defRPr/>
            </a:lvl1pPr>
          </a:lstStyle>
          <a:p>
            <a:pPr>
              <a:defRPr/>
            </a:pPr>
            <a:r>
              <a:rPr lang="en-US" altLang="zh-TW" dirty="0"/>
              <a:t>   </a:t>
            </a:r>
            <a:fld id="{66C53FE0-DFDF-4122-A850-A5399E395ABE}" type="slidenum">
              <a:rPr lang="en-US" altLang="zh-TW"/>
              <a:pPr>
                <a:defRPr/>
              </a:pPr>
              <a:t>‹#›</a:t>
            </a:fld>
            <a:endParaRPr lang="en-US" altLang="zh-TW" dirty="0"/>
          </a:p>
        </p:txBody>
      </p:sp>
      <p:sp>
        <p:nvSpPr>
          <p:cNvPr id="7" name="文字方塊 6"/>
          <p:cNvSpPr txBox="1"/>
          <p:nvPr userDrawn="1"/>
        </p:nvSpPr>
        <p:spPr>
          <a:xfrm>
            <a:off x="7917408" y="6524625"/>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2021, IEBI Lab</a:t>
            </a:r>
            <a:endParaRPr lang="zh-TW" altLang="en-US" sz="1200" i="1" dirty="0">
              <a:solidFill>
                <a:srgbClr val="2907A5"/>
              </a:solidFill>
            </a:endParaRPr>
          </a:p>
        </p:txBody>
      </p:sp>
    </p:spTree>
    <p:extLst>
      <p:ext uri="{BB962C8B-B14F-4D97-AF65-F5344CB8AC3E}">
        <p14:creationId xmlns:p14="http://schemas.microsoft.com/office/powerpoint/2010/main" val="20843145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a:t>按一下以編輯母片文字樣式</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r>
              <a:rPr lang="en-US" altLang="zh-TW"/>
              <a:t>   </a:t>
            </a:r>
            <a:fld id="{E2FB8B52-7EFD-4983-9C68-981D12AB609C}" type="slidenum">
              <a:rPr lang="en-US" altLang="zh-TW"/>
              <a:pPr>
                <a:defRPr/>
              </a:pPr>
              <a:t>‹#›</a:t>
            </a:fld>
            <a:endParaRPr lang="en-US" altLang="zh-TW"/>
          </a:p>
        </p:txBody>
      </p:sp>
      <p:sp>
        <p:nvSpPr>
          <p:cNvPr id="7" name="文字方塊 6"/>
          <p:cNvSpPr txBox="1"/>
          <p:nvPr userDrawn="1"/>
        </p:nvSpPr>
        <p:spPr>
          <a:xfrm>
            <a:off x="7812360" y="6483350"/>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2021, IEBI Lab</a:t>
            </a:r>
            <a:endParaRPr lang="zh-TW" altLang="en-US" sz="1200" i="1" dirty="0">
              <a:solidFill>
                <a:srgbClr val="2907A5"/>
              </a:solidFill>
            </a:endParaRPr>
          </a:p>
        </p:txBody>
      </p:sp>
    </p:spTree>
    <p:extLst>
      <p:ext uri="{BB962C8B-B14F-4D97-AF65-F5344CB8AC3E}">
        <p14:creationId xmlns:p14="http://schemas.microsoft.com/office/powerpoint/2010/main" val="37644323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457200" y="1196975"/>
            <a:ext cx="4038600" cy="48244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648200" y="1196975"/>
            <a:ext cx="4038600" cy="48244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a:ln/>
        </p:spPr>
        <p:txBody>
          <a:bodyPr/>
          <a:lstStyle>
            <a:lvl1pPr>
              <a:defRPr/>
            </a:lvl1pPr>
          </a:lstStyle>
          <a:p>
            <a:pPr>
              <a:defRPr/>
            </a:pPr>
            <a:r>
              <a:rPr lang="en-US" altLang="zh-TW"/>
              <a:t>   </a:t>
            </a:r>
            <a:fld id="{71E99551-C170-4D6F-9788-C5C34A3D31AB}" type="slidenum">
              <a:rPr lang="en-US" altLang="zh-TW"/>
              <a:pPr>
                <a:defRPr/>
              </a:pPr>
              <a:t>‹#›</a:t>
            </a:fld>
            <a:endParaRPr lang="en-US" altLang="zh-TW"/>
          </a:p>
        </p:txBody>
      </p:sp>
      <p:sp>
        <p:nvSpPr>
          <p:cNvPr id="8" name="文字方塊 7"/>
          <p:cNvSpPr txBox="1"/>
          <p:nvPr userDrawn="1"/>
        </p:nvSpPr>
        <p:spPr>
          <a:xfrm>
            <a:off x="7919864" y="6524625"/>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2021, IEBI Lab</a:t>
            </a:r>
            <a:endParaRPr lang="zh-TW" altLang="en-US" sz="1200" i="1" dirty="0">
              <a:solidFill>
                <a:srgbClr val="2907A5"/>
              </a:solidFill>
            </a:endParaRPr>
          </a:p>
        </p:txBody>
      </p:sp>
    </p:spTree>
    <p:extLst>
      <p:ext uri="{BB962C8B-B14F-4D97-AF65-F5344CB8AC3E}">
        <p14:creationId xmlns:p14="http://schemas.microsoft.com/office/powerpoint/2010/main" val="7194104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a:t>按一下以編輯母片標題樣式</a:t>
            </a:r>
            <a:endParaRPr lang="zh-TW" altLang="en-US" dirty="0"/>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9" name="Rectangle 6"/>
          <p:cNvSpPr>
            <a:spLocks noGrp="1" noChangeArrowheads="1"/>
          </p:cNvSpPr>
          <p:nvPr>
            <p:ph type="sldNum" sz="quarter" idx="12"/>
          </p:nvPr>
        </p:nvSpPr>
        <p:spPr>
          <a:ln/>
        </p:spPr>
        <p:txBody>
          <a:bodyPr/>
          <a:lstStyle>
            <a:lvl1pPr>
              <a:defRPr/>
            </a:lvl1pPr>
          </a:lstStyle>
          <a:p>
            <a:pPr>
              <a:defRPr/>
            </a:pPr>
            <a:r>
              <a:rPr lang="en-US" altLang="zh-TW"/>
              <a:t>   </a:t>
            </a:r>
            <a:fld id="{1662CE24-1A20-4B59-9F58-D3C5B161363B}" type="slidenum">
              <a:rPr lang="en-US" altLang="zh-TW"/>
              <a:pPr>
                <a:defRPr/>
              </a:pPr>
              <a:t>‹#›</a:t>
            </a:fld>
            <a:endParaRPr lang="en-US" altLang="zh-TW"/>
          </a:p>
        </p:txBody>
      </p:sp>
      <p:sp>
        <p:nvSpPr>
          <p:cNvPr id="10" name="文字方塊 9"/>
          <p:cNvSpPr txBox="1"/>
          <p:nvPr userDrawn="1"/>
        </p:nvSpPr>
        <p:spPr>
          <a:xfrm>
            <a:off x="7919864" y="6524625"/>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2021, IEBI Lab</a:t>
            </a:r>
            <a:endParaRPr lang="zh-TW" altLang="en-US" sz="1200" i="1" dirty="0">
              <a:solidFill>
                <a:srgbClr val="2907A5"/>
              </a:solidFill>
            </a:endParaRPr>
          </a:p>
        </p:txBody>
      </p:sp>
    </p:spTree>
    <p:extLst>
      <p:ext uri="{BB962C8B-B14F-4D97-AF65-F5344CB8AC3E}">
        <p14:creationId xmlns:p14="http://schemas.microsoft.com/office/powerpoint/2010/main" val="36078777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5" name="Rectangle 6"/>
          <p:cNvSpPr>
            <a:spLocks noGrp="1" noChangeArrowheads="1"/>
          </p:cNvSpPr>
          <p:nvPr>
            <p:ph type="sldNum" sz="quarter" idx="12"/>
          </p:nvPr>
        </p:nvSpPr>
        <p:spPr>
          <a:ln/>
        </p:spPr>
        <p:txBody>
          <a:bodyPr/>
          <a:lstStyle>
            <a:lvl1pPr>
              <a:defRPr/>
            </a:lvl1pPr>
          </a:lstStyle>
          <a:p>
            <a:pPr>
              <a:defRPr/>
            </a:pPr>
            <a:r>
              <a:rPr lang="en-US" altLang="zh-TW"/>
              <a:t>   </a:t>
            </a:r>
            <a:fld id="{FF5DB450-8D60-4C02-A8F0-739A8F881784}" type="slidenum">
              <a:rPr lang="en-US" altLang="zh-TW"/>
              <a:pPr>
                <a:defRPr/>
              </a:pPr>
              <a:t>‹#›</a:t>
            </a:fld>
            <a:endParaRPr lang="en-US" altLang="zh-TW"/>
          </a:p>
        </p:txBody>
      </p:sp>
      <p:sp>
        <p:nvSpPr>
          <p:cNvPr id="6" name="文字方塊 5"/>
          <p:cNvSpPr txBox="1"/>
          <p:nvPr userDrawn="1"/>
        </p:nvSpPr>
        <p:spPr>
          <a:xfrm>
            <a:off x="7812360" y="6510114"/>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2021, IEBI Lab</a:t>
            </a:r>
            <a:endParaRPr lang="zh-TW" altLang="en-US" sz="1200" i="1" dirty="0">
              <a:solidFill>
                <a:srgbClr val="2907A5"/>
              </a:solidFill>
            </a:endParaRPr>
          </a:p>
        </p:txBody>
      </p:sp>
    </p:spTree>
    <p:extLst>
      <p:ext uri="{BB962C8B-B14F-4D97-AF65-F5344CB8AC3E}">
        <p14:creationId xmlns:p14="http://schemas.microsoft.com/office/powerpoint/2010/main" val="9404836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4" name="Rectangle 6"/>
          <p:cNvSpPr>
            <a:spLocks noGrp="1" noChangeArrowheads="1"/>
          </p:cNvSpPr>
          <p:nvPr>
            <p:ph type="sldNum" sz="quarter" idx="12"/>
          </p:nvPr>
        </p:nvSpPr>
        <p:spPr>
          <a:ln/>
        </p:spPr>
        <p:txBody>
          <a:bodyPr/>
          <a:lstStyle>
            <a:lvl1pPr>
              <a:defRPr/>
            </a:lvl1pPr>
          </a:lstStyle>
          <a:p>
            <a:pPr>
              <a:defRPr/>
            </a:pPr>
            <a:r>
              <a:rPr lang="en-US" altLang="zh-TW"/>
              <a:t>   </a:t>
            </a:r>
            <a:fld id="{CF430B66-5CAA-4813-A6A8-D7A3C12C7929}" type="slidenum">
              <a:rPr lang="en-US" altLang="zh-TW"/>
              <a:pPr>
                <a:defRPr/>
              </a:pPr>
              <a:t>‹#›</a:t>
            </a:fld>
            <a:endParaRPr lang="en-US" altLang="zh-TW"/>
          </a:p>
        </p:txBody>
      </p:sp>
      <p:sp>
        <p:nvSpPr>
          <p:cNvPr id="5" name="文字方塊 4"/>
          <p:cNvSpPr txBox="1"/>
          <p:nvPr userDrawn="1"/>
        </p:nvSpPr>
        <p:spPr>
          <a:xfrm>
            <a:off x="7919864" y="6552812"/>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2021, IEBI Lab</a:t>
            </a:r>
            <a:endParaRPr lang="zh-TW" altLang="en-US" sz="1200" i="1" dirty="0">
              <a:solidFill>
                <a:srgbClr val="2907A5"/>
              </a:solidFill>
            </a:endParaRPr>
          </a:p>
        </p:txBody>
      </p:sp>
    </p:spTree>
    <p:extLst>
      <p:ext uri="{BB962C8B-B14F-4D97-AF65-F5344CB8AC3E}">
        <p14:creationId xmlns:p14="http://schemas.microsoft.com/office/powerpoint/2010/main" val="22486284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a:t>按一下以編輯母片標題樣式</a:t>
            </a:r>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a:ln/>
        </p:spPr>
        <p:txBody>
          <a:bodyPr/>
          <a:lstStyle>
            <a:lvl1pPr>
              <a:defRPr/>
            </a:lvl1pPr>
          </a:lstStyle>
          <a:p>
            <a:pPr>
              <a:defRPr/>
            </a:pPr>
            <a:r>
              <a:rPr lang="en-US" altLang="zh-TW"/>
              <a:t>   </a:t>
            </a:r>
            <a:fld id="{2C353B03-B4AB-40A4-924B-18AD208C94E3}" type="slidenum">
              <a:rPr lang="en-US" altLang="zh-TW"/>
              <a:pPr>
                <a:defRPr/>
              </a:pPr>
              <a:t>‹#›</a:t>
            </a:fld>
            <a:endParaRPr lang="en-US" altLang="zh-TW"/>
          </a:p>
        </p:txBody>
      </p:sp>
      <p:sp>
        <p:nvSpPr>
          <p:cNvPr id="8" name="文字方塊 7"/>
          <p:cNvSpPr txBox="1"/>
          <p:nvPr userDrawn="1"/>
        </p:nvSpPr>
        <p:spPr>
          <a:xfrm>
            <a:off x="7891884" y="6552812"/>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2021, IEBI Lab</a:t>
            </a:r>
            <a:endParaRPr lang="zh-TW" altLang="en-US" sz="1200" i="1" dirty="0">
              <a:solidFill>
                <a:srgbClr val="2907A5"/>
              </a:solidFill>
            </a:endParaRPr>
          </a:p>
        </p:txBody>
      </p:sp>
    </p:spTree>
    <p:extLst>
      <p:ext uri="{BB962C8B-B14F-4D97-AF65-F5344CB8AC3E}">
        <p14:creationId xmlns:p14="http://schemas.microsoft.com/office/powerpoint/2010/main" val="644609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a:t>按一下以編輯母片標題樣式</a:t>
            </a:r>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TW" altLang="en-US" noProof="0"/>
              <a:t>按一下圖示以新增圖片</a:t>
            </a:r>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a:ln/>
        </p:spPr>
        <p:txBody>
          <a:bodyPr/>
          <a:lstStyle>
            <a:lvl1pPr>
              <a:defRPr/>
            </a:lvl1pPr>
          </a:lstStyle>
          <a:p>
            <a:pPr>
              <a:defRPr/>
            </a:pPr>
            <a:r>
              <a:rPr lang="en-US" altLang="zh-TW"/>
              <a:t>   </a:t>
            </a:r>
            <a:fld id="{7A96DC0A-347F-458C-A6C7-A61CAB19D9F1}" type="slidenum">
              <a:rPr lang="en-US" altLang="zh-TW"/>
              <a:pPr>
                <a:defRPr/>
              </a:pPr>
              <a:t>‹#›</a:t>
            </a:fld>
            <a:endParaRPr lang="en-US" altLang="zh-TW"/>
          </a:p>
        </p:txBody>
      </p:sp>
      <p:sp>
        <p:nvSpPr>
          <p:cNvPr id="8" name="文字方塊 7"/>
          <p:cNvSpPr txBox="1"/>
          <p:nvPr userDrawn="1"/>
        </p:nvSpPr>
        <p:spPr>
          <a:xfrm>
            <a:off x="7812360" y="6524625"/>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2021, IEBI Lab</a:t>
            </a:r>
            <a:endParaRPr lang="zh-TW" altLang="en-US" sz="1200" i="1" dirty="0">
              <a:solidFill>
                <a:srgbClr val="2907A5"/>
              </a:solidFill>
            </a:endParaRPr>
          </a:p>
        </p:txBody>
      </p:sp>
    </p:spTree>
    <p:extLst>
      <p:ext uri="{BB962C8B-B14F-4D97-AF65-F5344CB8AC3E}">
        <p14:creationId xmlns:p14="http://schemas.microsoft.com/office/powerpoint/2010/main" val="33943507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7"/>
          <p:cNvSpPr>
            <a:spLocks noChangeArrowheads="1"/>
          </p:cNvSpPr>
          <p:nvPr/>
        </p:nvSpPr>
        <p:spPr bwMode="auto">
          <a:xfrm>
            <a:off x="0" y="6381750"/>
            <a:ext cx="9144000" cy="476250"/>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defRPr/>
            </a:pPr>
            <a:endParaRPr kumimoji="0" lang="zh-TW" altLang="en-US"/>
          </a:p>
        </p:txBody>
      </p:sp>
      <p:sp>
        <p:nvSpPr>
          <p:cNvPr id="1027" name="Rectangle 10"/>
          <p:cNvSpPr>
            <a:spLocks noChangeArrowheads="1"/>
          </p:cNvSpPr>
          <p:nvPr/>
        </p:nvSpPr>
        <p:spPr bwMode="auto">
          <a:xfrm>
            <a:off x="0" y="-26988"/>
            <a:ext cx="9144000" cy="1152526"/>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defRPr/>
            </a:pPr>
            <a:endParaRPr kumimoji="0" lang="zh-TW" altLang="en-US"/>
          </a:p>
        </p:txBody>
      </p:sp>
      <p:sp>
        <p:nvSpPr>
          <p:cNvPr id="1028" name="Rectangle 3"/>
          <p:cNvSpPr>
            <a:spLocks noGrp="1" noChangeArrowheads="1"/>
          </p:cNvSpPr>
          <p:nvPr>
            <p:ph type="body" idx="1"/>
          </p:nvPr>
        </p:nvSpPr>
        <p:spPr bwMode="auto">
          <a:xfrm>
            <a:off x="457200" y="1196975"/>
            <a:ext cx="8229600" cy="482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a:t>按一下以編輯母片</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fontAlgn="auto" hangingPunct="1">
              <a:spcBef>
                <a:spcPts val="0"/>
              </a:spcBef>
              <a:spcAft>
                <a:spcPts val="0"/>
              </a:spcAft>
              <a:defRPr kumimoji="0" sz="1400">
                <a:latin typeface="+mn-lt"/>
                <a:ea typeface="新細明體" pitchFamily="18" charset="-120"/>
              </a:defRPr>
            </a:lvl1pPr>
          </a:lstStyle>
          <a:p>
            <a:pPr>
              <a:defRPr/>
            </a:pPr>
            <a:endParaRPr lang="en-US" altLang="zh-TW"/>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fontAlgn="auto" hangingPunct="1">
              <a:spcBef>
                <a:spcPts val="0"/>
              </a:spcBef>
              <a:spcAft>
                <a:spcPts val="0"/>
              </a:spcAft>
              <a:defRPr kumimoji="0" sz="1400">
                <a:latin typeface="+mn-lt"/>
                <a:ea typeface="新細明體" pitchFamily="18" charset="-120"/>
              </a:defRPr>
            </a:lvl1pPr>
          </a:lstStyle>
          <a:p>
            <a:pPr>
              <a:defRPr/>
            </a:pPr>
            <a:endParaRPr lang="en-US" altLang="zh-TW" dirty="0"/>
          </a:p>
        </p:txBody>
      </p:sp>
      <p:sp>
        <p:nvSpPr>
          <p:cNvPr id="1030" name="Rectangle 6"/>
          <p:cNvSpPr>
            <a:spLocks noGrp="1" noChangeArrowheads="1"/>
          </p:cNvSpPr>
          <p:nvPr>
            <p:ph type="sldNum" sz="quarter" idx="4"/>
          </p:nvPr>
        </p:nvSpPr>
        <p:spPr bwMode="auto">
          <a:xfrm>
            <a:off x="2590800" y="6524625"/>
            <a:ext cx="2197100" cy="3333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kumimoji="0" sz="1400"/>
            </a:lvl1pPr>
          </a:lstStyle>
          <a:p>
            <a:pPr>
              <a:defRPr/>
            </a:pPr>
            <a:r>
              <a:rPr lang="en-US" altLang="zh-TW"/>
              <a:t>   </a:t>
            </a:r>
            <a:fld id="{07A611FE-4CE2-4881-A2C7-1D1EAFFC718C}" type="slidenum">
              <a:rPr lang="en-US" altLang="zh-TW"/>
              <a:pPr>
                <a:defRPr/>
              </a:pPr>
              <a:t>‹#›</a:t>
            </a:fld>
            <a:endParaRPr lang="en-US" altLang="zh-TW"/>
          </a:p>
        </p:txBody>
      </p:sp>
      <p:sp>
        <p:nvSpPr>
          <p:cNvPr id="1032" name="Rectangle 8"/>
          <p:cNvSpPr>
            <a:spLocks noChangeArrowheads="1"/>
          </p:cNvSpPr>
          <p:nvPr/>
        </p:nvSpPr>
        <p:spPr bwMode="auto">
          <a:xfrm>
            <a:off x="0" y="6408738"/>
            <a:ext cx="91440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defRPr/>
            </a:pPr>
            <a:r>
              <a:rPr kumimoji="0" lang="en-US" altLang="zh-TW" sz="1400" dirty="0">
                <a:solidFill>
                  <a:schemeClr val="accent2"/>
                </a:solidFill>
              </a:rPr>
              <a:t>        </a:t>
            </a:r>
            <a:r>
              <a:rPr kumimoji="0" lang="en-US" altLang="zh-TW" sz="1200" i="1" dirty="0">
                <a:solidFill>
                  <a:srgbClr val="2907A5"/>
                </a:solidFill>
                <a:cs typeface="Arial" panose="020B0604020202020204" pitchFamily="34" charset="0"/>
              </a:rPr>
              <a:t>Institute of Information Management, NYCU                                                                                                         2021,</a:t>
            </a:r>
            <a:r>
              <a:rPr kumimoji="0" lang="zh-TW" altLang="en-US" sz="1200" dirty="0">
                <a:solidFill>
                  <a:srgbClr val="2907A5"/>
                </a:solidFill>
                <a:cs typeface="Arial" panose="020B0604020202020204" pitchFamily="34" charset="0"/>
              </a:rPr>
              <a:t> </a:t>
            </a:r>
            <a:r>
              <a:rPr kumimoji="0" lang="en-US" altLang="zh-TW" sz="1200" i="1" dirty="0">
                <a:solidFill>
                  <a:srgbClr val="2907A5"/>
                </a:solidFill>
                <a:ea typeface="標楷體" panose="03000509000000000000" pitchFamily="65" charset="-120"/>
                <a:cs typeface="Arial" panose="020B0604020202020204" pitchFamily="34" charset="0"/>
              </a:rPr>
              <a:t>IEBI Lab</a:t>
            </a:r>
          </a:p>
        </p:txBody>
      </p:sp>
      <p:pic>
        <p:nvPicPr>
          <p:cNvPr id="1033" name="Picture 9" descr="logo"/>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36513" y="6443663"/>
            <a:ext cx="376237"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4" name="Rectangle 2"/>
          <p:cNvSpPr>
            <a:spLocks noGrp="1" noChangeArrowheads="1"/>
          </p:cNvSpPr>
          <p:nvPr>
            <p:ph type="title"/>
          </p:nvPr>
        </p:nvSpPr>
        <p:spPr bwMode="auto">
          <a:xfrm>
            <a:off x="468313" y="-26988"/>
            <a:ext cx="8229600" cy="1143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a:t>按一下以編輯母片標題樣式</a:t>
            </a: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ctr" rtl="0" eaLnBrk="0" fontAlgn="base" hangingPunct="0">
        <a:spcBef>
          <a:spcPct val="0"/>
        </a:spcBef>
        <a:spcAft>
          <a:spcPct val="0"/>
        </a:spcAft>
        <a:defRPr kumimoji="1" sz="4000">
          <a:solidFill>
            <a:srgbClr val="0926A3"/>
          </a:solidFill>
          <a:latin typeface="+mj-lt"/>
          <a:ea typeface="+mj-ea"/>
          <a:cs typeface="+mj-cs"/>
        </a:defRPr>
      </a:lvl1pPr>
      <a:lvl2pPr algn="ctr" rtl="0" eaLnBrk="0" fontAlgn="base" hangingPunct="0">
        <a:spcBef>
          <a:spcPct val="0"/>
        </a:spcBef>
        <a:spcAft>
          <a:spcPct val="0"/>
        </a:spcAft>
        <a:defRPr kumimoji="1" sz="4000">
          <a:solidFill>
            <a:srgbClr val="0926A3"/>
          </a:solidFill>
          <a:latin typeface="Arial" charset="0"/>
          <a:ea typeface="標楷體" pitchFamily="65" charset="-120"/>
        </a:defRPr>
      </a:lvl2pPr>
      <a:lvl3pPr algn="ctr" rtl="0" eaLnBrk="0" fontAlgn="base" hangingPunct="0">
        <a:spcBef>
          <a:spcPct val="0"/>
        </a:spcBef>
        <a:spcAft>
          <a:spcPct val="0"/>
        </a:spcAft>
        <a:defRPr kumimoji="1" sz="4000">
          <a:solidFill>
            <a:srgbClr val="0926A3"/>
          </a:solidFill>
          <a:latin typeface="Arial" charset="0"/>
          <a:ea typeface="標楷體" pitchFamily="65" charset="-120"/>
        </a:defRPr>
      </a:lvl3pPr>
      <a:lvl4pPr algn="ctr" rtl="0" eaLnBrk="0" fontAlgn="base" hangingPunct="0">
        <a:spcBef>
          <a:spcPct val="0"/>
        </a:spcBef>
        <a:spcAft>
          <a:spcPct val="0"/>
        </a:spcAft>
        <a:defRPr kumimoji="1" sz="4000">
          <a:solidFill>
            <a:srgbClr val="0926A3"/>
          </a:solidFill>
          <a:latin typeface="Arial" charset="0"/>
          <a:ea typeface="標楷體" pitchFamily="65" charset="-120"/>
        </a:defRPr>
      </a:lvl4pPr>
      <a:lvl5pPr algn="ctr" rtl="0" eaLnBrk="0" fontAlgn="base" hangingPunct="0">
        <a:spcBef>
          <a:spcPct val="0"/>
        </a:spcBef>
        <a:spcAft>
          <a:spcPct val="0"/>
        </a:spcAft>
        <a:defRPr kumimoji="1" sz="4000">
          <a:solidFill>
            <a:srgbClr val="0926A3"/>
          </a:solidFill>
          <a:latin typeface="Arial" charset="0"/>
          <a:ea typeface="標楷體" pitchFamily="65" charset="-120"/>
        </a:defRPr>
      </a:lvl5pPr>
      <a:lvl6pPr marL="457200" algn="ctr" rtl="0" eaLnBrk="1" fontAlgn="base" hangingPunct="1">
        <a:spcBef>
          <a:spcPct val="0"/>
        </a:spcBef>
        <a:spcAft>
          <a:spcPct val="0"/>
        </a:spcAft>
        <a:defRPr kumimoji="1" sz="4400">
          <a:solidFill>
            <a:schemeClr val="accent2"/>
          </a:solidFill>
          <a:latin typeface="Arial" charset="0"/>
          <a:ea typeface="新細明體" pitchFamily="18" charset="-120"/>
        </a:defRPr>
      </a:lvl6pPr>
      <a:lvl7pPr marL="914400" algn="ctr" rtl="0" eaLnBrk="1" fontAlgn="base" hangingPunct="1">
        <a:spcBef>
          <a:spcPct val="0"/>
        </a:spcBef>
        <a:spcAft>
          <a:spcPct val="0"/>
        </a:spcAft>
        <a:defRPr kumimoji="1" sz="4400">
          <a:solidFill>
            <a:schemeClr val="accent2"/>
          </a:solidFill>
          <a:latin typeface="Arial" charset="0"/>
          <a:ea typeface="新細明體" pitchFamily="18" charset="-120"/>
        </a:defRPr>
      </a:lvl7pPr>
      <a:lvl8pPr marL="1371600" algn="ctr" rtl="0" eaLnBrk="1" fontAlgn="base" hangingPunct="1">
        <a:spcBef>
          <a:spcPct val="0"/>
        </a:spcBef>
        <a:spcAft>
          <a:spcPct val="0"/>
        </a:spcAft>
        <a:defRPr kumimoji="1" sz="4400">
          <a:solidFill>
            <a:schemeClr val="accent2"/>
          </a:solidFill>
          <a:latin typeface="Arial" charset="0"/>
          <a:ea typeface="新細明體" pitchFamily="18" charset="-120"/>
        </a:defRPr>
      </a:lvl8pPr>
      <a:lvl9pPr marL="1828800" algn="ctr" rtl="0" eaLnBrk="1" fontAlgn="base" hangingPunct="1">
        <a:spcBef>
          <a:spcPct val="0"/>
        </a:spcBef>
        <a:spcAft>
          <a:spcPct val="0"/>
        </a:spcAft>
        <a:defRPr kumimoji="1" sz="4400">
          <a:solidFill>
            <a:schemeClr val="accent2"/>
          </a:solidFill>
          <a:latin typeface="Arial" charset="0"/>
          <a:ea typeface="新細明體" pitchFamily="18" charset="-120"/>
        </a:defRPr>
      </a:lvl9pPr>
    </p:titleStyle>
    <p:bodyStyle>
      <a:lvl1pPr marL="342900" indent="-342900" algn="l" rtl="0" eaLnBrk="0" fontAlgn="base" hangingPunct="0">
        <a:spcBef>
          <a:spcPct val="20000"/>
        </a:spcBef>
        <a:spcAft>
          <a:spcPct val="0"/>
        </a:spcAft>
        <a:buChar char="•"/>
        <a:defRPr kumimoji="1" sz="20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eaLnBrk="1" fontAlgn="base" hangingPunct="1">
        <a:spcBef>
          <a:spcPct val="20000"/>
        </a:spcBef>
        <a:spcAft>
          <a:spcPct val="0"/>
        </a:spcAft>
        <a:buChar char="»"/>
        <a:defRPr kumimoji="1" sz="2000">
          <a:solidFill>
            <a:schemeClr val="tx1"/>
          </a:solidFill>
          <a:latin typeface="+mn-lt"/>
          <a:ea typeface="+mn-ea"/>
        </a:defRPr>
      </a:lvl6pPr>
      <a:lvl7pPr marL="2971800" indent="-228600" algn="l" rtl="0" eaLnBrk="1" fontAlgn="base" hangingPunct="1">
        <a:spcBef>
          <a:spcPct val="20000"/>
        </a:spcBef>
        <a:spcAft>
          <a:spcPct val="0"/>
        </a:spcAft>
        <a:buChar char="»"/>
        <a:defRPr kumimoji="1" sz="2000">
          <a:solidFill>
            <a:schemeClr val="tx1"/>
          </a:solidFill>
          <a:latin typeface="+mn-lt"/>
          <a:ea typeface="+mn-ea"/>
        </a:defRPr>
      </a:lvl7pPr>
      <a:lvl8pPr marL="3429000" indent="-228600" algn="l" rtl="0" eaLnBrk="1" fontAlgn="base" hangingPunct="1">
        <a:spcBef>
          <a:spcPct val="20000"/>
        </a:spcBef>
        <a:spcAft>
          <a:spcPct val="0"/>
        </a:spcAft>
        <a:buChar char="»"/>
        <a:defRPr kumimoji="1" sz="2000">
          <a:solidFill>
            <a:schemeClr val="tx1"/>
          </a:solidFill>
          <a:latin typeface="+mn-lt"/>
          <a:ea typeface="+mn-ea"/>
        </a:defRPr>
      </a:lvl8pPr>
      <a:lvl9pPr marL="3886200" indent="-228600" algn="l" rtl="0" eaLnBrk="1" fontAlgn="base" hangingPunct="1">
        <a:spcBef>
          <a:spcPct val="20000"/>
        </a:spcBef>
        <a:spcAft>
          <a:spcPct val="0"/>
        </a:spcAft>
        <a:buChar char="»"/>
        <a:defRPr kumimoji="1" sz="20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12.png"/><Relationship Id="rId4" Type="http://schemas.openxmlformats.org/officeDocument/2006/relationships/image" Target="../media/image110.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標題 1"/>
          <p:cNvSpPr>
            <a:spLocks noGrp="1"/>
          </p:cNvSpPr>
          <p:nvPr>
            <p:ph type="ctrTitle"/>
          </p:nvPr>
        </p:nvSpPr>
        <p:spPr>
          <a:xfrm>
            <a:off x="540668" y="1847850"/>
            <a:ext cx="8062664" cy="1467594"/>
          </a:xfrm>
        </p:spPr>
        <p:txBody>
          <a:bodyPr/>
          <a:lstStyle/>
          <a:p>
            <a:br>
              <a:rPr lang="en-US" altLang="zh-TW" sz="2800" b="1" dirty="0"/>
            </a:br>
            <a:r>
              <a:rPr lang="en-US" altLang="zh-TW" sz="3200" b="1" dirty="0"/>
              <a:t>A Smart Contract-driven P2P Insurance</a:t>
            </a:r>
            <a:r>
              <a:rPr lang="zh-TW" altLang="en-US" sz="3200" b="1" dirty="0"/>
              <a:t> </a:t>
            </a:r>
            <a:r>
              <a:rPr lang="en-US" altLang="zh-TW" sz="3200" b="1" dirty="0"/>
              <a:t>Mechanism</a:t>
            </a:r>
            <a:br>
              <a:rPr lang="en-US" altLang="zh-TW" sz="3200" b="1" dirty="0"/>
            </a:br>
            <a:endParaRPr lang="zh-TW" altLang="en-US" sz="2800" b="1" dirty="0">
              <a:latin typeface="Times New Roman" panose="02020603050405020304" pitchFamily="18" charset="0"/>
              <a:cs typeface="Times New Roman" panose="02020603050405020304" pitchFamily="18" charset="0"/>
            </a:endParaRPr>
          </a:p>
        </p:txBody>
      </p:sp>
      <p:sp>
        <p:nvSpPr>
          <p:cNvPr id="4099" name="副標題 2"/>
          <p:cNvSpPr>
            <a:spLocks noGrp="1"/>
          </p:cNvSpPr>
          <p:nvPr>
            <p:ph type="subTitle" idx="1"/>
          </p:nvPr>
        </p:nvSpPr>
        <p:spPr>
          <a:xfrm>
            <a:off x="991580" y="3789040"/>
            <a:ext cx="7160840" cy="1919064"/>
          </a:xfrm>
        </p:spPr>
        <p:txBody>
          <a:bodyPr/>
          <a:lstStyle/>
          <a:p>
            <a:r>
              <a:rPr lang="en-US" altLang="zh-TW" sz="2000" i="0" u="none" strike="noStrike" baseline="0" dirty="0">
                <a:solidFill>
                  <a:srgbClr val="7030A0"/>
                </a:solidFill>
                <a:latin typeface="TimesNewRomanPSMT"/>
              </a:rPr>
              <a:t>Shao-Yun Chen and </a:t>
            </a:r>
            <a:r>
              <a:rPr lang="en-US" altLang="zh-TW" sz="2000" b="1" i="0" u="none" strike="noStrike" baseline="0" dirty="0">
                <a:solidFill>
                  <a:srgbClr val="7030A0"/>
                </a:solidFill>
                <a:latin typeface="TimesNewRomanPSMT"/>
              </a:rPr>
              <a:t>Yung-Ming Li</a:t>
            </a:r>
          </a:p>
          <a:p>
            <a:r>
              <a:rPr lang="en-US" altLang="zh-TW" sz="2000" dirty="0">
                <a:solidFill>
                  <a:srgbClr val="7030A0"/>
                </a:solidFill>
                <a:latin typeface="Times New Roman"/>
                <a:cs typeface="Times New Roman"/>
              </a:rPr>
              <a:t>Institute of Information Management</a:t>
            </a:r>
          </a:p>
          <a:p>
            <a:r>
              <a:rPr lang="en-US" altLang="zh-TW" sz="2000" dirty="0">
                <a:solidFill>
                  <a:srgbClr val="7030A0"/>
                </a:solidFill>
                <a:latin typeface="Times New Roman"/>
                <a:cs typeface="Times New Roman"/>
              </a:rPr>
              <a:t>National Yang Ming Chiao Tung University, Taiwan </a:t>
            </a:r>
            <a:endParaRPr lang="zh-TW" altLang="en-US" sz="2000" dirty="0">
              <a:solidFill>
                <a:srgbClr val="7030A0"/>
              </a:solidFill>
              <a:latin typeface="Times New Roman"/>
              <a:cs typeface="Times New Roman"/>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1560" y="1167524"/>
            <a:ext cx="7776095" cy="5305589"/>
          </a:xfrm>
          <a:prstGeom prst="rect">
            <a:avLst/>
          </a:prstGeom>
        </p:spPr>
      </p:pic>
      <p:sp>
        <p:nvSpPr>
          <p:cNvPr id="2" name="標題 1"/>
          <p:cNvSpPr>
            <a:spLocks noGrp="1"/>
          </p:cNvSpPr>
          <p:nvPr>
            <p:ph type="title"/>
          </p:nvPr>
        </p:nvSpPr>
        <p:spPr/>
        <p:txBody>
          <a:bodyPr/>
          <a:lstStyle/>
          <a:p>
            <a:r>
              <a:rPr lang="en-US" altLang="zh-TW" dirty="0"/>
              <a:t>The System framework</a:t>
            </a:r>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10</a:t>
            </a:fld>
            <a:endParaRPr lang="en-US" altLang="zh-TW"/>
          </a:p>
        </p:txBody>
      </p:sp>
      <p:sp>
        <p:nvSpPr>
          <p:cNvPr id="5" name="圓角矩形 4">
            <a:extLst>
              <a:ext uri="{FF2B5EF4-FFF2-40B4-BE49-F238E27FC236}">
                <a16:creationId xmlns:a16="http://schemas.microsoft.com/office/drawing/2014/main" id="{32B9555E-9405-4944-B343-8C04DC500460}"/>
              </a:ext>
            </a:extLst>
          </p:cNvPr>
          <p:cNvSpPr/>
          <p:nvPr/>
        </p:nvSpPr>
        <p:spPr>
          <a:xfrm>
            <a:off x="2599784" y="1484784"/>
            <a:ext cx="5500608" cy="792088"/>
          </a:xfrm>
          <a:prstGeom prst="roundRect">
            <a:avLst>
              <a:gd name="adj" fmla="val 6969"/>
            </a:avLst>
          </a:prstGeom>
          <a:solidFill>
            <a:schemeClr val="bg1">
              <a:alpha val="40000"/>
            </a:schemeClr>
          </a:solidFill>
          <a:ln w="38100">
            <a:solidFill>
              <a:schemeClr val="accent1">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1345741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內容版面配置區 2"/>
          <p:cNvSpPr>
            <a:spLocks noGrp="1"/>
          </p:cNvSpPr>
          <p:nvPr>
            <p:ph idx="1"/>
          </p:nvPr>
        </p:nvSpPr>
        <p:spPr>
          <a:xfrm>
            <a:off x="419348" y="1192808"/>
            <a:ext cx="8305303" cy="5116512"/>
          </a:xfrm>
        </p:spPr>
        <p:txBody>
          <a:bodyPr/>
          <a:lstStyle/>
          <a:p>
            <a:r>
              <a:rPr lang="en-US" altLang="zh-TW" dirty="0"/>
              <a:t>Social Networking KYC Module</a:t>
            </a:r>
          </a:p>
          <a:p>
            <a:pPr lvl="1"/>
            <a:r>
              <a:rPr lang="en-US" altLang="zh-TW" dirty="0"/>
              <a:t>Insurer information from Facebook API</a:t>
            </a:r>
          </a:p>
          <a:p>
            <a:pPr lvl="1"/>
            <a:r>
              <a:rPr lang="en-US" altLang="zh-TW" dirty="0"/>
              <a:t>Responsible for DAO registration</a:t>
            </a:r>
          </a:p>
          <a:p>
            <a:pPr lvl="1"/>
            <a:r>
              <a:rPr lang="en-US" altLang="zh-TW" dirty="0">
                <a:solidFill>
                  <a:srgbClr val="0000FF"/>
                </a:solidFill>
              </a:rPr>
              <a:t>Identity verification</a:t>
            </a:r>
          </a:p>
          <a:p>
            <a:pPr marL="457200" lvl="1" indent="0">
              <a:buNone/>
            </a:pPr>
            <a:endParaRPr lang="en-GB" altLang="zh-TW" sz="1800" dirty="0"/>
          </a:p>
          <a:p>
            <a:r>
              <a:rPr lang="en-US" altLang="zh-TW" dirty="0"/>
              <a:t>Co-insurers Referral Module</a:t>
            </a:r>
          </a:p>
          <a:p>
            <a:pPr lvl="1"/>
            <a:r>
              <a:rPr lang="en-US" altLang="zh-TW" dirty="0"/>
              <a:t>Referral code generation</a:t>
            </a:r>
          </a:p>
          <a:p>
            <a:pPr lvl="1"/>
            <a:r>
              <a:rPr lang="en-US" altLang="zh-TW" dirty="0">
                <a:solidFill>
                  <a:srgbClr val="0000FF"/>
                </a:solidFill>
              </a:rPr>
              <a:t>Store mutual endorsements</a:t>
            </a:r>
          </a:p>
          <a:p>
            <a:pPr lvl="1"/>
            <a:endParaRPr lang="en-US" altLang="zh-TW" dirty="0">
              <a:solidFill>
                <a:srgbClr val="0000FF"/>
              </a:solidFill>
            </a:endParaRPr>
          </a:p>
          <a:p>
            <a:r>
              <a:rPr lang="en-US" altLang="zh-TW" dirty="0"/>
              <a:t>Automatic Market Maker Module</a:t>
            </a:r>
          </a:p>
          <a:p>
            <a:pPr lvl="1"/>
            <a:r>
              <a:rPr lang="en-US" altLang="zh-TW" dirty="0"/>
              <a:t>Management and operation of the fund pool</a:t>
            </a:r>
          </a:p>
          <a:p>
            <a:pPr lvl="1"/>
            <a:r>
              <a:rPr lang="en-US" altLang="zh-TW" dirty="0">
                <a:solidFill>
                  <a:srgbClr val="0000FF"/>
                </a:solidFill>
              </a:rPr>
              <a:t>Control the number of tokens in the fund pool</a:t>
            </a:r>
          </a:p>
        </p:txBody>
      </p:sp>
      <p:sp>
        <p:nvSpPr>
          <p:cNvPr id="2" name="標題 1"/>
          <p:cNvSpPr>
            <a:spLocks noGrp="1"/>
          </p:cNvSpPr>
          <p:nvPr>
            <p:ph type="title"/>
          </p:nvPr>
        </p:nvSpPr>
        <p:spPr>
          <a:xfrm>
            <a:off x="0" y="-26988"/>
            <a:ext cx="9144000" cy="1143001"/>
          </a:xfrm>
        </p:spPr>
        <p:txBody>
          <a:bodyPr/>
          <a:lstStyle/>
          <a:p>
            <a:pPr lvl="1"/>
            <a:r>
              <a:rPr lang="en-US" altLang="zh-TW" b="1" dirty="0">
                <a:solidFill>
                  <a:srgbClr val="2907A5"/>
                </a:solidFill>
              </a:rPr>
              <a:t>Co-insurer Formation Module</a:t>
            </a:r>
            <a:endParaRPr lang="zh-TW" altLang="zh-TW" b="1" dirty="0">
              <a:solidFill>
                <a:srgbClr val="2907A5"/>
              </a:solidFill>
              <a:latin typeface="+mj-lt"/>
              <a:ea typeface="+mj-ea"/>
              <a:cs typeface="+mj-cs"/>
            </a:endParaRPr>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11</a:t>
            </a:fld>
            <a:endParaRPr lang="en-US" altLang="zh-TW" dirty="0"/>
          </a:p>
        </p:txBody>
      </p:sp>
    </p:spTree>
    <p:extLst>
      <p:ext uri="{BB962C8B-B14F-4D97-AF65-F5344CB8AC3E}">
        <p14:creationId xmlns:p14="http://schemas.microsoft.com/office/powerpoint/2010/main" val="34023030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1560" y="1167524"/>
            <a:ext cx="7776095" cy="5305589"/>
          </a:xfrm>
          <a:prstGeom prst="rect">
            <a:avLst/>
          </a:prstGeom>
        </p:spPr>
      </p:pic>
      <p:sp>
        <p:nvSpPr>
          <p:cNvPr id="2" name="標題 1"/>
          <p:cNvSpPr>
            <a:spLocks noGrp="1"/>
          </p:cNvSpPr>
          <p:nvPr>
            <p:ph type="title"/>
          </p:nvPr>
        </p:nvSpPr>
        <p:spPr/>
        <p:txBody>
          <a:bodyPr/>
          <a:lstStyle/>
          <a:p>
            <a:r>
              <a:rPr lang="en-US" altLang="zh-TW" dirty="0"/>
              <a:t>The System framework</a:t>
            </a:r>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12</a:t>
            </a:fld>
            <a:endParaRPr lang="en-US" altLang="zh-TW"/>
          </a:p>
        </p:txBody>
      </p:sp>
      <p:sp>
        <p:nvSpPr>
          <p:cNvPr id="5" name="圓角矩形 4">
            <a:extLst>
              <a:ext uri="{FF2B5EF4-FFF2-40B4-BE49-F238E27FC236}">
                <a16:creationId xmlns:a16="http://schemas.microsoft.com/office/drawing/2014/main" id="{32B9555E-9405-4944-B343-8C04DC500460}"/>
              </a:ext>
            </a:extLst>
          </p:cNvPr>
          <p:cNvSpPr/>
          <p:nvPr/>
        </p:nvSpPr>
        <p:spPr>
          <a:xfrm>
            <a:off x="2590800" y="2420888"/>
            <a:ext cx="2701280" cy="1584176"/>
          </a:xfrm>
          <a:prstGeom prst="roundRect">
            <a:avLst>
              <a:gd name="adj" fmla="val 6969"/>
            </a:avLst>
          </a:prstGeom>
          <a:solidFill>
            <a:schemeClr val="bg1">
              <a:alpha val="40000"/>
            </a:schemeClr>
          </a:solidFill>
          <a:ln w="38100">
            <a:solidFill>
              <a:schemeClr val="accent1">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1349892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內容版面配置區 2"/>
          <p:cNvSpPr>
            <a:spLocks noGrp="1"/>
          </p:cNvSpPr>
          <p:nvPr>
            <p:ph idx="1"/>
          </p:nvPr>
        </p:nvSpPr>
        <p:spPr>
          <a:xfrm>
            <a:off x="419348" y="1192808"/>
            <a:ext cx="8545140" cy="5116512"/>
          </a:xfrm>
        </p:spPr>
        <p:txBody>
          <a:bodyPr/>
          <a:lstStyle/>
          <a:p>
            <a:r>
              <a:rPr lang="en-US" altLang="zh-TW" dirty="0"/>
              <a:t>ERC20 Fungible Token</a:t>
            </a:r>
          </a:p>
          <a:p>
            <a:pPr lvl="1"/>
            <a:r>
              <a:rPr lang="en-US" altLang="zh-TW" dirty="0"/>
              <a:t>Stabilize the number of tokens in the fund pool</a:t>
            </a:r>
          </a:p>
          <a:p>
            <a:pPr lvl="1"/>
            <a:r>
              <a:rPr lang="en-US" altLang="zh-TW" dirty="0"/>
              <a:t>Incentive rules tied to the native token</a:t>
            </a:r>
          </a:p>
          <a:p>
            <a:pPr lvl="1"/>
            <a:r>
              <a:rPr lang="en-US" altLang="zh-TW" dirty="0">
                <a:solidFill>
                  <a:srgbClr val="FF0000"/>
                </a:solidFill>
              </a:rPr>
              <a:t>Operation of the </a:t>
            </a:r>
            <a:r>
              <a:rPr lang="en-US" altLang="zh-TW" b="1" dirty="0">
                <a:solidFill>
                  <a:srgbClr val="FF0000"/>
                </a:solidFill>
              </a:rPr>
              <a:t>token supply </a:t>
            </a:r>
            <a:r>
              <a:rPr lang="en-US" altLang="zh-TW" dirty="0">
                <a:solidFill>
                  <a:srgbClr val="FF0000"/>
                </a:solidFill>
              </a:rPr>
              <a:t>insurance process</a:t>
            </a:r>
          </a:p>
          <a:p>
            <a:pPr lvl="1"/>
            <a:endParaRPr lang="en-US" altLang="zh-TW" sz="1400" dirty="0"/>
          </a:p>
          <a:p>
            <a:pPr marL="457200" lvl="1" indent="0">
              <a:buNone/>
            </a:pPr>
            <a:endParaRPr lang="en-US" altLang="zh-TW" sz="1400" dirty="0"/>
          </a:p>
          <a:p>
            <a:r>
              <a:rPr lang="en-US" altLang="zh-TW" dirty="0"/>
              <a:t>ERC721 Non-Fungible Token</a:t>
            </a:r>
          </a:p>
          <a:p>
            <a:pPr lvl="1"/>
            <a:r>
              <a:rPr lang="en-US" altLang="zh-TW" dirty="0"/>
              <a:t>Represents unique </a:t>
            </a:r>
            <a:r>
              <a:rPr lang="en-US" altLang="zh-TW" dirty="0">
                <a:solidFill>
                  <a:srgbClr val="0000FF"/>
                </a:solidFill>
              </a:rPr>
              <a:t>policy token</a:t>
            </a:r>
          </a:p>
          <a:p>
            <a:pPr lvl="1"/>
            <a:r>
              <a:rPr lang="en-US" altLang="zh-TW" dirty="0"/>
              <a:t>Authority management of insurance process</a:t>
            </a:r>
          </a:p>
          <a:p>
            <a:pPr lvl="1"/>
            <a:r>
              <a:rPr lang="en-US" altLang="zh-TW" dirty="0">
                <a:solidFill>
                  <a:srgbClr val="FF0000"/>
                </a:solidFill>
              </a:rPr>
              <a:t>Provide </a:t>
            </a:r>
            <a:r>
              <a:rPr lang="en-US" altLang="zh-TW" b="1" dirty="0">
                <a:solidFill>
                  <a:srgbClr val="FF0000"/>
                </a:solidFill>
              </a:rPr>
              <a:t>liquidity </a:t>
            </a:r>
            <a:r>
              <a:rPr lang="en-US" altLang="zh-TW" dirty="0">
                <a:solidFill>
                  <a:srgbClr val="FF0000"/>
                </a:solidFill>
              </a:rPr>
              <a:t>of insurance policies among insurers</a:t>
            </a:r>
          </a:p>
        </p:txBody>
      </p:sp>
      <p:sp>
        <p:nvSpPr>
          <p:cNvPr id="2" name="標題 1"/>
          <p:cNvSpPr>
            <a:spLocks noGrp="1"/>
          </p:cNvSpPr>
          <p:nvPr>
            <p:ph type="title"/>
          </p:nvPr>
        </p:nvSpPr>
        <p:spPr>
          <a:xfrm>
            <a:off x="0" y="-26988"/>
            <a:ext cx="9144000" cy="1143001"/>
          </a:xfrm>
        </p:spPr>
        <p:txBody>
          <a:bodyPr/>
          <a:lstStyle/>
          <a:p>
            <a:pPr lvl="1"/>
            <a:r>
              <a:rPr lang="en-US" altLang="zh-TW" sz="3600" b="1" dirty="0">
                <a:solidFill>
                  <a:srgbClr val="2907A5"/>
                </a:solidFill>
              </a:rPr>
              <a:t>Token Interface Module</a:t>
            </a:r>
            <a:endParaRPr lang="zh-TW" altLang="zh-TW" sz="3600" b="1" dirty="0">
              <a:solidFill>
                <a:srgbClr val="2907A5"/>
              </a:solidFill>
              <a:latin typeface="+mj-lt"/>
              <a:ea typeface="+mj-ea"/>
              <a:cs typeface="+mj-cs"/>
            </a:endParaRPr>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13</a:t>
            </a:fld>
            <a:endParaRPr lang="en-US" altLang="zh-TW" dirty="0"/>
          </a:p>
        </p:txBody>
      </p:sp>
    </p:spTree>
    <p:extLst>
      <p:ext uri="{BB962C8B-B14F-4D97-AF65-F5344CB8AC3E}">
        <p14:creationId xmlns:p14="http://schemas.microsoft.com/office/powerpoint/2010/main" val="24826648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1560" y="1167524"/>
            <a:ext cx="7776095" cy="5305589"/>
          </a:xfrm>
          <a:prstGeom prst="rect">
            <a:avLst/>
          </a:prstGeom>
        </p:spPr>
      </p:pic>
      <p:sp>
        <p:nvSpPr>
          <p:cNvPr id="2" name="標題 1"/>
          <p:cNvSpPr>
            <a:spLocks noGrp="1"/>
          </p:cNvSpPr>
          <p:nvPr>
            <p:ph type="title"/>
          </p:nvPr>
        </p:nvSpPr>
        <p:spPr/>
        <p:txBody>
          <a:bodyPr/>
          <a:lstStyle/>
          <a:p>
            <a:r>
              <a:rPr lang="en-US" altLang="zh-TW" dirty="0"/>
              <a:t>The System framework</a:t>
            </a:r>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14</a:t>
            </a:fld>
            <a:endParaRPr lang="en-US" altLang="zh-TW"/>
          </a:p>
        </p:txBody>
      </p:sp>
      <p:sp>
        <p:nvSpPr>
          <p:cNvPr id="5" name="圓角矩形 4">
            <a:extLst>
              <a:ext uri="{FF2B5EF4-FFF2-40B4-BE49-F238E27FC236}">
                <a16:creationId xmlns:a16="http://schemas.microsoft.com/office/drawing/2014/main" id="{32B9555E-9405-4944-B343-8C04DC500460}"/>
              </a:ext>
            </a:extLst>
          </p:cNvPr>
          <p:cNvSpPr/>
          <p:nvPr/>
        </p:nvSpPr>
        <p:spPr>
          <a:xfrm>
            <a:off x="5292080" y="2348880"/>
            <a:ext cx="2664296" cy="1656184"/>
          </a:xfrm>
          <a:prstGeom prst="roundRect">
            <a:avLst>
              <a:gd name="adj" fmla="val 6969"/>
            </a:avLst>
          </a:prstGeom>
          <a:solidFill>
            <a:schemeClr val="bg1">
              <a:alpha val="40000"/>
            </a:schemeClr>
          </a:solidFill>
          <a:ln w="38100">
            <a:solidFill>
              <a:schemeClr val="accent1">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1701545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內容版面配置區 2"/>
          <p:cNvSpPr>
            <a:spLocks noGrp="1"/>
          </p:cNvSpPr>
          <p:nvPr>
            <p:ph idx="1"/>
          </p:nvPr>
        </p:nvSpPr>
        <p:spPr>
          <a:xfrm>
            <a:off x="419348" y="1192808"/>
            <a:ext cx="8545140" cy="5116512"/>
          </a:xfrm>
        </p:spPr>
        <p:txBody>
          <a:bodyPr/>
          <a:lstStyle/>
          <a:p>
            <a:r>
              <a:rPr lang="en-US" altLang="zh-TW" dirty="0"/>
              <a:t>InterPlanetary File System (IPFS)</a:t>
            </a:r>
          </a:p>
          <a:p>
            <a:pPr lvl="1"/>
            <a:r>
              <a:rPr lang="en-US" altLang="zh-TW" dirty="0"/>
              <a:t>Store all </a:t>
            </a:r>
            <a:r>
              <a:rPr lang="en-US" altLang="zh-TW" dirty="0">
                <a:solidFill>
                  <a:srgbClr val="0000FF"/>
                </a:solidFill>
              </a:rPr>
              <a:t>policy content</a:t>
            </a:r>
          </a:p>
          <a:p>
            <a:pPr lvl="1"/>
            <a:r>
              <a:rPr lang="en-US" altLang="zh-TW" dirty="0"/>
              <a:t>Reduce the storage cost of the Blockchain</a:t>
            </a:r>
          </a:p>
          <a:p>
            <a:pPr lvl="1"/>
            <a:r>
              <a:rPr lang="en-US" altLang="zh-TW" dirty="0"/>
              <a:t>Confirm the </a:t>
            </a:r>
            <a:r>
              <a:rPr lang="en-US" altLang="zh-TW" dirty="0">
                <a:solidFill>
                  <a:srgbClr val="0000FF"/>
                </a:solidFill>
              </a:rPr>
              <a:t>integrity</a:t>
            </a:r>
            <a:r>
              <a:rPr lang="en-US" altLang="zh-TW" dirty="0"/>
              <a:t> of the policy, the file matches the hash value</a:t>
            </a:r>
          </a:p>
          <a:p>
            <a:pPr lvl="1"/>
            <a:r>
              <a:rPr lang="en-US" altLang="zh-TW" dirty="0"/>
              <a:t>High performance</a:t>
            </a:r>
          </a:p>
          <a:p>
            <a:pPr marL="457200" lvl="1" indent="0">
              <a:buNone/>
            </a:pPr>
            <a:endParaRPr lang="en-US" altLang="zh-TW" sz="1400" dirty="0"/>
          </a:p>
          <a:p>
            <a:pPr marL="457200" lvl="1" indent="0">
              <a:buNone/>
            </a:pPr>
            <a:endParaRPr lang="en-US" altLang="zh-TW" sz="1400" dirty="0"/>
          </a:p>
          <a:p>
            <a:r>
              <a:rPr lang="en-US" altLang="zh-TW" dirty="0"/>
              <a:t>ERC721 Non-Fungible Token</a:t>
            </a:r>
          </a:p>
          <a:p>
            <a:pPr lvl="1"/>
            <a:r>
              <a:rPr lang="en-US" altLang="zh-TW" dirty="0">
                <a:solidFill>
                  <a:srgbClr val="0000FF"/>
                </a:solidFill>
              </a:rPr>
              <a:t>Minted with the CID of IPFS</a:t>
            </a:r>
          </a:p>
          <a:p>
            <a:pPr lvl="1"/>
            <a:r>
              <a:rPr lang="en-US" altLang="zh-TW" dirty="0"/>
              <a:t>The policy content can be accessed on IPFS by CID</a:t>
            </a:r>
          </a:p>
          <a:p>
            <a:pPr lvl="1"/>
            <a:r>
              <a:rPr lang="en-US" altLang="zh-TW" dirty="0">
                <a:solidFill>
                  <a:srgbClr val="0000FF"/>
                </a:solidFill>
              </a:rPr>
              <a:t>Collateral for claims</a:t>
            </a:r>
          </a:p>
          <a:p>
            <a:pPr lvl="1"/>
            <a:endParaRPr lang="en-US" altLang="zh-TW" dirty="0"/>
          </a:p>
          <a:p>
            <a:endParaRPr lang="en-US" altLang="zh-TW" dirty="0"/>
          </a:p>
        </p:txBody>
      </p:sp>
      <p:sp>
        <p:nvSpPr>
          <p:cNvPr id="2" name="標題 1"/>
          <p:cNvSpPr>
            <a:spLocks noGrp="1"/>
          </p:cNvSpPr>
          <p:nvPr>
            <p:ph type="title"/>
          </p:nvPr>
        </p:nvSpPr>
        <p:spPr>
          <a:xfrm>
            <a:off x="0" y="-26988"/>
            <a:ext cx="9144000" cy="1143001"/>
          </a:xfrm>
        </p:spPr>
        <p:txBody>
          <a:bodyPr/>
          <a:lstStyle/>
          <a:p>
            <a:pPr lvl="1"/>
            <a:r>
              <a:rPr lang="en-US" altLang="zh-TW" sz="3600" b="1" dirty="0">
                <a:solidFill>
                  <a:srgbClr val="2907A5"/>
                </a:solidFill>
              </a:rPr>
              <a:t>Policy Content Module</a:t>
            </a:r>
            <a:endParaRPr lang="zh-TW" altLang="zh-TW" sz="3600" b="1" dirty="0">
              <a:solidFill>
                <a:srgbClr val="2907A5"/>
              </a:solidFill>
              <a:latin typeface="+mj-lt"/>
              <a:ea typeface="+mj-ea"/>
              <a:cs typeface="+mj-cs"/>
            </a:endParaRPr>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15</a:t>
            </a:fld>
            <a:endParaRPr lang="en-US" altLang="zh-TW" dirty="0"/>
          </a:p>
        </p:txBody>
      </p:sp>
    </p:spTree>
    <p:extLst>
      <p:ext uri="{BB962C8B-B14F-4D97-AF65-F5344CB8AC3E}">
        <p14:creationId xmlns:p14="http://schemas.microsoft.com/office/powerpoint/2010/main" val="25740583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圖片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1560" y="1167524"/>
            <a:ext cx="7776095" cy="5305589"/>
          </a:xfrm>
          <a:prstGeom prst="rect">
            <a:avLst/>
          </a:prstGeom>
        </p:spPr>
      </p:pic>
      <p:sp>
        <p:nvSpPr>
          <p:cNvPr id="2" name="標題 1"/>
          <p:cNvSpPr>
            <a:spLocks noGrp="1"/>
          </p:cNvSpPr>
          <p:nvPr>
            <p:ph type="title"/>
          </p:nvPr>
        </p:nvSpPr>
        <p:spPr/>
        <p:txBody>
          <a:bodyPr/>
          <a:lstStyle/>
          <a:p>
            <a:r>
              <a:rPr lang="en-US" altLang="zh-TW" dirty="0"/>
              <a:t>The System framework</a:t>
            </a:r>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16</a:t>
            </a:fld>
            <a:endParaRPr lang="en-US" altLang="zh-TW"/>
          </a:p>
        </p:txBody>
      </p:sp>
      <p:sp>
        <p:nvSpPr>
          <p:cNvPr id="5" name="圓角矩形 4">
            <a:extLst>
              <a:ext uri="{FF2B5EF4-FFF2-40B4-BE49-F238E27FC236}">
                <a16:creationId xmlns:a16="http://schemas.microsoft.com/office/drawing/2014/main" id="{32B9555E-9405-4944-B343-8C04DC500460}"/>
              </a:ext>
            </a:extLst>
          </p:cNvPr>
          <p:cNvSpPr/>
          <p:nvPr/>
        </p:nvSpPr>
        <p:spPr>
          <a:xfrm>
            <a:off x="2590800" y="4149080"/>
            <a:ext cx="5581600" cy="936104"/>
          </a:xfrm>
          <a:prstGeom prst="roundRect">
            <a:avLst>
              <a:gd name="adj" fmla="val 6969"/>
            </a:avLst>
          </a:prstGeom>
          <a:solidFill>
            <a:schemeClr val="bg1">
              <a:alpha val="40000"/>
            </a:schemeClr>
          </a:solidFill>
          <a:ln w="38100">
            <a:solidFill>
              <a:schemeClr val="accent1">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124381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內容版面配置區 2"/>
          <p:cNvSpPr>
            <a:spLocks noGrp="1"/>
          </p:cNvSpPr>
          <p:nvPr>
            <p:ph idx="1"/>
          </p:nvPr>
        </p:nvSpPr>
        <p:spPr>
          <a:xfrm>
            <a:off x="419348" y="1192808"/>
            <a:ext cx="8545140" cy="5116512"/>
          </a:xfrm>
        </p:spPr>
        <p:txBody>
          <a:bodyPr/>
          <a:lstStyle/>
          <a:p>
            <a:r>
              <a:rPr lang="en-US" altLang="zh-TW" dirty="0"/>
              <a:t>Propose Module</a:t>
            </a:r>
          </a:p>
          <a:p>
            <a:pPr lvl="1"/>
            <a:r>
              <a:rPr lang="en-US" altLang="zh-TW" dirty="0">
                <a:solidFill>
                  <a:srgbClr val="0000FF"/>
                </a:solidFill>
              </a:rPr>
              <a:t>Initialize the token insurance policy</a:t>
            </a:r>
          </a:p>
          <a:p>
            <a:pPr lvl="1"/>
            <a:r>
              <a:rPr lang="en-US" altLang="zh-TW" dirty="0"/>
              <a:t>Minting policy tokens</a:t>
            </a:r>
          </a:p>
          <a:p>
            <a:pPr lvl="1"/>
            <a:r>
              <a:rPr lang="en-US" altLang="zh-TW" dirty="0">
                <a:solidFill>
                  <a:srgbClr val="0000FF"/>
                </a:solidFill>
              </a:rPr>
              <a:t>Upload the policy to IPFS</a:t>
            </a:r>
            <a:endParaRPr lang="en-US" altLang="zh-TW" sz="1400" dirty="0"/>
          </a:p>
          <a:p>
            <a:pPr marL="457200" lvl="1" indent="0">
              <a:buNone/>
            </a:pPr>
            <a:endParaRPr lang="en-US" altLang="zh-TW" sz="1400" dirty="0"/>
          </a:p>
          <a:p>
            <a:r>
              <a:rPr lang="en-US" altLang="zh-TW" dirty="0"/>
              <a:t>Stake Module</a:t>
            </a:r>
          </a:p>
          <a:p>
            <a:pPr lvl="1"/>
            <a:r>
              <a:rPr lang="en-US" altLang="zh-TW" dirty="0">
                <a:solidFill>
                  <a:srgbClr val="0000FF"/>
                </a:solidFill>
              </a:rPr>
              <a:t>Add liquidity to the fund pool</a:t>
            </a:r>
          </a:p>
          <a:p>
            <a:pPr lvl="1"/>
            <a:r>
              <a:rPr lang="en-US" altLang="zh-TW" dirty="0"/>
              <a:t>Responsible for the cash flow of the insurance process</a:t>
            </a:r>
          </a:p>
          <a:p>
            <a:pPr lvl="1"/>
            <a:r>
              <a:rPr lang="en-US" altLang="zh-TW" dirty="0">
                <a:solidFill>
                  <a:srgbClr val="0000FF"/>
                </a:solidFill>
              </a:rPr>
              <a:t>Record the insurance records of all insurers</a:t>
            </a:r>
          </a:p>
          <a:p>
            <a:pPr lvl="1"/>
            <a:endParaRPr lang="en-US" altLang="zh-TW" dirty="0"/>
          </a:p>
          <a:p>
            <a:r>
              <a:rPr lang="en-US" altLang="zh-TW" dirty="0"/>
              <a:t>Request Module</a:t>
            </a:r>
          </a:p>
          <a:p>
            <a:pPr lvl="1"/>
            <a:r>
              <a:rPr lang="en-US" altLang="zh-TW" dirty="0"/>
              <a:t>Initialize the claim window</a:t>
            </a:r>
          </a:p>
          <a:p>
            <a:pPr lvl="1"/>
            <a:r>
              <a:rPr lang="en-US" altLang="zh-TW" dirty="0"/>
              <a:t>Expose the evidence of claim settlement</a:t>
            </a:r>
          </a:p>
          <a:p>
            <a:pPr lvl="1"/>
            <a:endParaRPr lang="en-US" altLang="zh-TW" dirty="0"/>
          </a:p>
          <a:p>
            <a:pPr lvl="1"/>
            <a:endParaRPr lang="en-US" altLang="zh-TW" dirty="0"/>
          </a:p>
          <a:p>
            <a:pPr lvl="1"/>
            <a:endParaRPr lang="en-US" altLang="zh-TW" dirty="0"/>
          </a:p>
          <a:p>
            <a:pPr lvl="1"/>
            <a:endParaRPr lang="en-US" altLang="zh-TW" dirty="0"/>
          </a:p>
          <a:p>
            <a:endParaRPr lang="en-US" altLang="zh-TW" dirty="0"/>
          </a:p>
        </p:txBody>
      </p:sp>
      <p:sp>
        <p:nvSpPr>
          <p:cNvPr id="2" name="標題 1"/>
          <p:cNvSpPr>
            <a:spLocks noGrp="1"/>
          </p:cNvSpPr>
          <p:nvPr>
            <p:ph type="title"/>
          </p:nvPr>
        </p:nvSpPr>
        <p:spPr>
          <a:xfrm>
            <a:off x="0" y="-26988"/>
            <a:ext cx="9144000" cy="1143001"/>
          </a:xfrm>
        </p:spPr>
        <p:txBody>
          <a:bodyPr/>
          <a:lstStyle/>
          <a:p>
            <a:pPr lvl="1"/>
            <a:r>
              <a:rPr lang="en-US" altLang="zh-TW" sz="3600" b="1" dirty="0">
                <a:solidFill>
                  <a:srgbClr val="2907A5"/>
                </a:solidFill>
              </a:rPr>
              <a:t>Insurance DAO Module</a:t>
            </a:r>
            <a:endParaRPr lang="zh-TW" altLang="zh-TW" sz="3600" b="1" dirty="0">
              <a:solidFill>
                <a:srgbClr val="2907A5"/>
              </a:solidFill>
              <a:latin typeface="+mj-lt"/>
              <a:ea typeface="+mj-ea"/>
              <a:cs typeface="+mj-cs"/>
            </a:endParaRPr>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17</a:t>
            </a:fld>
            <a:endParaRPr lang="en-US" altLang="zh-TW" dirty="0"/>
          </a:p>
        </p:txBody>
      </p:sp>
    </p:spTree>
    <p:extLst>
      <p:ext uri="{BB962C8B-B14F-4D97-AF65-F5344CB8AC3E}">
        <p14:creationId xmlns:p14="http://schemas.microsoft.com/office/powerpoint/2010/main" val="39967522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1560" y="1167524"/>
            <a:ext cx="7776095" cy="5305589"/>
          </a:xfrm>
          <a:prstGeom prst="rect">
            <a:avLst/>
          </a:prstGeom>
        </p:spPr>
      </p:pic>
      <p:sp>
        <p:nvSpPr>
          <p:cNvPr id="2" name="標題 1"/>
          <p:cNvSpPr>
            <a:spLocks noGrp="1"/>
          </p:cNvSpPr>
          <p:nvPr>
            <p:ph type="title"/>
          </p:nvPr>
        </p:nvSpPr>
        <p:spPr/>
        <p:txBody>
          <a:bodyPr/>
          <a:lstStyle/>
          <a:p>
            <a:r>
              <a:rPr lang="en-US" altLang="zh-TW" dirty="0"/>
              <a:t>The System framework</a:t>
            </a:r>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18</a:t>
            </a:fld>
            <a:endParaRPr lang="en-US" altLang="zh-TW"/>
          </a:p>
        </p:txBody>
      </p:sp>
      <p:sp>
        <p:nvSpPr>
          <p:cNvPr id="5" name="圓角矩形 4">
            <a:extLst>
              <a:ext uri="{FF2B5EF4-FFF2-40B4-BE49-F238E27FC236}">
                <a16:creationId xmlns:a16="http://schemas.microsoft.com/office/drawing/2014/main" id="{32B9555E-9405-4944-B343-8C04DC500460}"/>
              </a:ext>
            </a:extLst>
          </p:cNvPr>
          <p:cNvSpPr/>
          <p:nvPr/>
        </p:nvSpPr>
        <p:spPr>
          <a:xfrm>
            <a:off x="2627784" y="5145617"/>
            <a:ext cx="5437584" cy="818563"/>
          </a:xfrm>
          <a:prstGeom prst="roundRect">
            <a:avLst>
              <a:gd name="adj" fmla="val 6969"/>
            </a:avLst>
          </a:prstGeom>
          <a:solidFill>
            <a:schemeClr val="bg1">
              <a:alpha val="40000"/>
            </a:schemeClr>
          </a:solidFill>
          <a:ln w="38100">
            <a:solidFill>
              <a:schemeClr val="accent1">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7394418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內容版面配置區 2"/>
          <p:cNvSpPr>
            <a:spLocks noGrp="1"/>
          </p:cNvSpPr>
          <p:nvPr>
            <p:ph idx="1"/>
          </p:nvPr>
        </p:nvSpPr>
        <p:spPr>
          <a:xfrm>
            <a:off x="419348" y="1192808"/>
            <a:ext cx="8545140" cy="5116512"/>
          </a:xfrm>
        </p:spPr>
        <p:txBody>
          <a:bodyPr/>
          <a:lstStyle/>
          <a:p>
            <a:r>
              <a:rPr lang="en-US" altLang="zh-TW" dirty="0"/>
              <a:t>Insurers group </a:t>
            </a:r>
          </a:p>
          <a:p>
            <a:pPr lvl="1"/>
            <a:r>
              <a:rPr lang="en-US" altLang="zh-TW" dirty="0">
                <a:solidFill>
                  <a:srgbClr val="0000FF"/>
                </a:solidFill>
              </a:rPr>
              <a:t>Aggregate insurers voting results</a:t>
            </a:r>
          </a:p>
          <a:p>
            <a:pPr lvl="1"/>
            <a:r>
              <a:rPr lang="en-US" altLang="zh-TW" dirty="0"/>
              <a:t>Proposers between each group are treated as initial delegators</a:t>
            </a:r>
          </a:p>
          <a:p>
            <a:pPr lvl="1"/>
            <a:r>
              <a:rPr lang="en-US" altLang="zh-TW" dirty="0"/>
              <a:t>Both results must be greater than 66% approval rate</a:t>
            </a:r>
          </a:p>
          <a:p>
            <a:r>
              <a:rPr lang="en-US" altLang="zh-TW" dirty="0"/>
              <a:t>Oracle APIs</a:t>
            </a:r>
          </a:p>
          <a:p>
            <a:pPr lvl="1"/>
            <a:r>
              <a:rPr lang="en-US" altLang="zh-TW" dirty="0"/>
              <a:t>Transfer data from the off-chain to the on-chain</a:t>
            </a:r>
          </a:p>
          <a:p>
            <a:pPr lvl="1"/>
            <a:r>
              <a:rPr lang="en-US" altLang="zh-TW" dirty="0"/>
              <a:t>Monitor all events thrown by the oracle node</a:t>
            </a:r>
          </a:p>
          <a:p>
            <a:pPr lvl="1"/>
            <a:r>
              <a:rPr lang="en-US" altLang="zh-TW" dirty="0">
                <a:solidFill>
                  <a:srgbClr val="0000FF"/>
                </a:solidFill>
              </a:rPr>
              <a:t>Solve the problem of low participation rate</a:t>
            </a:r>
          </a:p>
        </p:txBody>
      </p:sp>
      <p:sp>
        <p:nvSpPr>
          <p:cNvPr id="2" name="標題 1"/>
          <p:cNvSpPr>
            <a:spLocks noGrp="1"/>
          </p:cNvSpPr>
          <p:nvPr>
            <p:ph type="title"/>
          </p:nvPr>
        </p:nvSpPr>
        <p:spPr>
          <a:xfrm>
            <a:off x="0" y="-26988"/>
            <a:ext cx="9144000" cy="1143001"/>
          </a:xfrm>
        </p:spPr>
        <p:txBody>
          <a:bodyPr/>
          <a:lstStyle/>
          <a:p>
            <a:pPr lvl="1"/>
            <a:r>
              <a:rPr lang="en-US" altLang="zh-TW" b="1" dirty="0">
                <a:solidFill>
                  <a:srgbClr val="2907A5"/>
                </a:solidFill>
              </a:rPr>
              <a:t>Group Decision Module</a:t>
            </a:r>
            <a:endParaRPr lang="zh-TW" altLang="zh-TW" b="1" dirty="0">
              <a:solidFill>
                <a:srgbClr val="2907A5"/>
              </a:solidFill>
              <a:latin typeface="+mj-lt"/>
              <a:ea typeface="+mj-ea"/>
              <a:cs typeface="+mj-cs"/>
            </a:endParaRPr>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19</a:t>
            </a:fld>
            <a:endParaRPr lang="en-US" altLang="zh-TW" dirty="0"/>
          </a:p>
        </p:txBody>
      </p:sp>
      <mc:AlternateContent xmlns:mc="http://schemas.openxmlformats.org/markup-compatibility/2006" xmlns:a14="http://schemas.microsoft.com/office/drawing/2010/main">
        <mc:Choice Requires="a14">
          <p:sp>
            <p:nvSpPr>
              <p:cNvPr id="5" name="矩形 4"/>
              <p:cNvSpPr/>
              <p:nvPr/>
            </p:nvSpPr>
            <p:spPr>
              <a:xfrm>
                <a:off x="676447" y="5600879"/>
                <a:ext cx="6225517" cy="338554"/>
              </a:xfrm>
              <a:prstGeom prst="rect">
                <a:avLst/>
              </a:prstGeom>
            </p:spPr>
            <p:txBody>
              <a:bodyPr wrap="square">
                <a:spAutoFit/>
              </a:bodyPr>
              <a:lstStyle/>
              <a:p>
                <a14:m>
                  <m:oMath xmlns:m="http://schemas.openxmlformats.org/officeDocument/2006/math">
                    <m:sSub>
                      <m:sSubPr>
                        <m:ctrlPr>
                          <a:rPr lang="zh-TW" altLang="zh-TW" sz="1600" i="1">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TW" sz="1600" i="1">
                            <a:effectLst/>
                            <a:latin typeface="Cambria Math" panose="02040503050406030204" pitchFamily="18" charset="0"/>
                            <a:ea typeface="BiauKai"/>
                            <a:cs typeface="Times New Roman" panose="02020603050405020304" pitchFamily="18" charset="0"/>
                          </a:rPr>
                          <m:t>𝛾</m:t>
                        </m:r>
                      </m:e>
                      <m:sub>
                        <m:r>
                          <a:rPr lang="en-US" altLang="zh-TW" sz="1600" i="1">
                            <a:effectLst/>
                            <a:latin typeface="Cambria Math" panose="02040503050406030204" pitchFamily="18" charset="0"/>
                            <a:ea typeface="BiauKai"/>
                            <a:cs typeface="Times New Roman" panose="02020603050405020304" pitchFamily="18" charset="0"/>
                          </a:rPr>
                          <m:t>𝑖</m:t>
                        </m:r>
                      </m:sub>
                    </m:sSub>
                    <m:r>
                      <a:rPr lang="en-US" altLang="zh-TW" sz="1600" i="1">
                        <a:effectLst/>
                        <a:latin typeface="Cambria Math" panose="02040503050406030204" pitchFamily="18" charset="0"/>
                        <a:ea typeface="BiauKai"/>
                        <a:cs typeface="Times New Roman" panose="02020603050405020304" pitchFamily="18" charset="0"/>
                      </a:rPr>
                      <m:t>= 1−</m:t>
                    </m:r>
                    <m:sSup>
                      <m:sSupPr>
                        <m:ctrlPr>
                          <a:rPr lang="zh-TW" altLang="zh-TW" sz="1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TW" sz="1600" i="1">
                            <a:effectLst/>
                            <a:latin typeface="Cambria Math" panose="02040503050406030204" pitchFamily="18" charset="0"/>
                            <a:ea typeface="BiauKai"/>
                            <a:cs typeface="Times New Roman" panose="02020603050405020304" pitchFamily="18" charset="0"/>
                          </a:rPr>
                          <m:t>(</m:t>
                        </m:r>
                        <m:sSub>
                          <m:sSubPr>
                            <m:ctrlPr>
                              <a:rPr lang="zh-TW" altLang="zh-TW" sz="1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TW" sz="1600" i="1">
                                <a:effectLst/>
                                <a:latin typeface="Cambria Math" panose="02040503050406030204" pitchFamily="18" charset="0"/>
                                <a:ea typeface="BiauKai"/>
                                <a:cs typeface="Times New Roman" panose="02020603050405020304" pitchFamily="18" charset="0"/>
                              </a:rPr>
                              <m:t>𝐸𝑛𝑔𝑎𝑔𝑒𝑅𝑎𝑡𝑒</m:t>
                            </m:r>
                          </m:e>
                          <m:sub>
                            <m:r>
                              <a:rPr lang="en-US" altLang="zh-TW" sz="1600" i="1">
                                <a:effectLst/>
                                <a:latin typeface="Cambria Math" panose="02040503050406030204" pitchFamily="18" charset="0"/>
                                <a:ea typeface="BiauKai"/>
                                <a:cs typeface="Times New Roman" panose="02020603050405020304" pitchFamily="18" charset="0"/>
                              </a:rPr>
                              <m:t>𝑖</m:t>
                            </m:r>
                          </m:sub>
                        </m:sSub>
                        <m:r>
                          <a:rPr lang="en-US" altLang="zh-TW" sz="1600" i="1">
                            <a:effectLst/>
                            <a:latin typeface="Cambria Math" panose="02040503050406030204" pitchFamily="18" charset="0"/>
                            <a:ea typeface="BiauKai"/>
                            <a:cs typeface="Times New Roman" panose="02020603050405020304" pitchFamily="18" charset="0"/>
                          </a:rPr>
                          <m:t>)</m:t>
                        </m:r>
                      </m:e>
                      <m:sup>
                        <m:r>
                          <a:rPr lang="en-US" altLang="zh-TW" sz="1600" i="1">
                            <a:effectLst/>
                            <a:latin typeface="Cambria Math" panose="02040503050406030204" pitchFamily="18" charset="0"/>
                            <a:ea typeface="BiauKai"/>
                            <a:cs typeface="Times New Roman" panose="02020603050405020304" pitchFamily="18" charset="0"/>
                          </a:rPr>
                          <m:t>2</m:t>
                        </m:r>
                      </m:sup>
                    </m:sSup>
                  </m:oMath>
                </a14:m>
                <a:r>
                  <a:rPr lang="en-US" altLang="zh-TW" sz="1600" dirty="0">
                    <a:effectLst/>
                    <a:latin typeface="微軟正黑體" panose="020B0604030504040204" pitchFamily="34" charset="-120"/>
                    <a:cs typeface="微軟正黑體" panose="020B0604030504040204" pitchFamily="34" charset="-120"/>
                  </a:rPr>
                  <a:t>, </a:t>
                </a:r>
                <a:r>
                  <a:rPr lang="en-US" altLang="zh-TW" sz="1600" i="1" dirty="0">
                    <a:effectLst/>
                    <a:latin typeface="Times New Roman" panose="02020603050405020304" pitchFamily="18" charset="0"/>
                    <a:ea typeface="BiauKai"/>
                  </a:rPr>
                  <a:t> where a number of insurers  &gt; 1</a:t>
                </a:r>
                <a:endParaRPr lang="zh-TW" altLang="en-US" sz="1600" dirty="0"/>
              </a:p>
            </p:txBody>
          </p:sp>
        </mc:Choice>
        <mc:Fallback xmlns="">
          <p:sp>
            <p:nvSpPr>
              <p:cNvPr id="5" name="矩形 4"/>
              <p:cNvSpPr>
                <a:spLocks noRot="1" noChangeAspect="1" noMove="1" noResize="1" noEditPoints="1" noAdjustHandles="1" noChangeArrowheads="1" noChangeShapeType="1" noTextEdit="1"/>
              </p:cNvSpPr>
              <p:nvPr/>
            </p:nvSpPr>
            <p:spPr>
              <a:xfrm>
                <a:off x="676447" y="5600879"/>
                <a:ext cx="6225517" cy="338554"/>
              </a:xfrm>
              <a:prstGeom prst="rect">
                <a:avLst/>
              </a:prstGeom>
              <a:blipFill>
                <a:blip r:embed="rId3"/>
                <a:stretch>
                  <a:fillRect t="-7273" b="-23636"/>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6" name="矩形 5"/>
              <p:cNvSpPr/>
              <p:nvPr/>
            </p:nvSpPr>
            <p:spPr>
              <a:xfrm>
                <a:off x="676447" y="5023297"/>
                <a:ext cx="3736792" cy="59490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zh-TW" altLang="zh-TW" sz="1600" i="1">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TW" sz="1600" i="1">
                              <a:effectLst/>
                              <a:latin typeface="Cambria Math" panose="02040503050406030204" pitchFamily="18" charset="0"/>
                              <a:ea typeface="BiauKai"/>
                              <a:cs typeface="Times New Roman" panose="02020603050405020304" pitchFamily="18" charset="0"/>
                            </a:rPr>
                            <m:t>𝛾</m:t>
                          </m:r>
                        </m:e>
                        <m:sub>
                          <m:r>
                            <a:rPr lang="en-US" altLang="zh-TW" sz="1600" i="1">
                              <a:effectLst/>
                              <a:latin typeface="Cambria Math" panose="02040503050406030204" pitchFamily="18" charset="0"/>
                              <a:ea typeface="BiauKai"/>
                              <a:cs typeface="Times New Roman" panose="02020603050405020304" pitchFamily="18" charset="0"/>
                            </a:rPr>
                            <m:t>𝑖</m:t>
                          </m:r>
                        </m:sub>
                      </m:sSub>
                      <m:r>
                        <a:rPr lang="en-US" altLang="zh-TW" sz="1600" i="1">
                          <a:effectLst/>
                          <a:latin typeface="Cambria Math" panose="02040503050406030204" pitchFamily="18" charset="0"/>
                          <a:ea typeface="BiauKai"/>
                          <a:cs typeface="Times New Roman" panose="02020603050405020304" pitchFamily="18" charset="0"/>
                        </a:rPr>
                        <m:t>=</m:t>
                      </m:r>
                      <m:f>
                        <m:fPr>
                          <m:ctrlPr>
                            <a:rPr lang="zh-TW" altLang="zh-TW" sz="1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TW" sz="1600" i="1">
                              <a:effectLst/>
                              <a:latin typeface="Cambria Math" panose="02040503050406030204" pitchFamily="18" charset="0"/>
                              <a:ea typeface="BiauKai"/>
                              <a:cs typeface="Times New Roman" panose="02020603050405020304" pitchFamily="18" charset="0"/>
                            </a:rPr>
                            <m:t>𝐸𝑛𝑔𝑎𝑔𝑒𝑅𝑎𝑡</m:t>
                          </m:r>
                          <m:sSub>
                            <m:sSubPr>
                              <m:ctrlPr>
                                <a:rPr lang="zh-TW" altLang="zh-TW" sz="1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TW" sz="1600" i="1">
                                  <a:effectLst/>
                                  <a:latin typeface="Cambria Math" panose="02040503050406030204" pitchFamily="18" charset="0"/>
                                  <a:ea typeface="BiauKai"/>
                                  <a:cs typeface="Times New Roman" panose="02020603050405020304" pitchFamily="18" charset="0"/>
                                </a:rPr>
                                <m:t>𝑒</m:t>
                              </m:r>
                            </m:e>
                            <m:sub>
                              <m:r>
                                <a:rPr lang="en-US" altLang="zh-TW" sz="1600" i="1">
                                  <a:effectLst/>
                                  <a:latin typeface="Cambria Math" panose="02040503050406030204" pitchFamily="18" charset="0"/>
                                  <a:ea typeface="BiauKai"/>
                                  <a:cs typeface="Times New Roman" panose="02020603050405020304" pitchFamily="18" charset="0"/>
                                </a:rPr>
                                <m:t>𝑖</m:t>
                              </m:r>
                            </m:sub>
                          </m:sSub>
                        </m:num>
                        <m:den>
                          <m:r>
                            <a:rPr lang="en-US" altLang="zh-TW" sz="1600" i="1">
                              <a:effectLst/>
                              <a:latin typeface="Cambria Math" panose="02040503050406030204" pitchFamily="18" charset="0"/>
                              <a:ea typeface="BiauKai"/>
                              <a:cs typeface="Times New Roman" panose="02020603050405020304" pitchFamily="18" charset="0"/>
                            </a:rPr>
                            <m:t> </m:t>
                          </m:r>
                          <m:sSub>
                            <m:sSubPr>
                              <m:ctrlPr>
                                <a:rPr lang="zh-TW" altLang="zh-TW" sz="1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TW" sz="1600" i="1">
                                  <a:effectLst/>
                                  <a:latin typeface="Cambria Math" panose="02040503050406030204" pitchFamily="18" charset="0"/>
                                  <a:ea typeface="BiauKai"/>
                                  <a:cs typeface="Times New Roman" panose="02020603050405020304" pitchFamily="18" charset="0"/>
                                </a:rPr>
                                <m:t>𝑘</m:t>
                              </m:r>
                            </m:e>
                            <m:sub>
                              <m:r>
                                <a:rPr lang="en-US" altLang="zh-TW" sz="1600" i="1">
                                  <a:effectLst/>
                                  <a:latin typeface="Cambria Math" panose="02040503050406030204" pitchFamily="18" charset="0"/>
                                  <a:ea typeface="BiauKai"/>
                                  <a:cs typeface="Times New Roman" panose="02020603050405020304" pitchFamily="18" charset="0"/>
                                </a:rPr>
                                <m:t>𝑖</m:t>
                              </m:r>
                            </m:sub>
                          </m:sSub>
                        </m:den>
                      </m:f>
                      <m:r>
                        <a:rPr lang="en-US" altLang="zh-TW" sz="1600" i="1">
                          <a:effectLst/>
                          <a:latin typeface="Cambria Math" panose="02040503050406030204" pitchFamily="18" charset="0"/>
                          <a:ea typeface="BiauKai"/>
                          <a:cs typeface="Times New Roman" panose="02020603050405020304" pitchFamily="18" charset="0"/>
                        </a:rPr>
                        <m:t> </m:t>
                      </m:r>
                      <m:r>
                        <a:rPr lang="en-US" altLang="zh-TW" sz="1600" i="1" dirty="0">
                          <a:effectLst/>
                          <a:latin typeface="Cambria Math" panose="02040503050406030204" pitchFamily="18" charset="0"/>
                          <a:ea typeface="BiauKai"/>
                        </a:rPr>
                        <m:t>, </m:t>
                      </m:r>
                      <m:r>
                        <m:rPr>
                          <m:sty m:val="p"/>
                        </m:rPr>
                        <a:rPr lang="en-US" altLang="zh-TW" sz="1600" i="1" dirty="0">
                          <a:effectLst/>
                          <a:latin typeface="Cambria Math" panose="02040503050406030204" pitchFamily="18" charset="0"/>
                          <a:ea typeface="BiauKai"/>
                        </a:rPr>
                        <m:t>where</m:t>
                      </m:r>
                      <m:r>
                        <a:rPr lang="en-US" altLang="zh-TW" sz="1600" i="1" dirty="0">
                          <a:effectLst/>
                          <a:latin typeface="Cambria Math" panose="02040503050406030204" pitchFamily="18" charset="0"/>
                          <a:ea typeface="BiauKai"/>
                        </a:rPr>
                        <m:t> </m:t>
                      </m:r>
                      <m:r>
                        <m:rPr>
                          <m:sty m:val="p"/>
                        </m:rPr>
                        <a:rPr lang="en-US" altLang="zh-TW" sz="1600" i="1" dirty="0">
                          <a:effectLst/>
                          <a:latin typeface="Cambria Math" panose="02040503050406030204" pitchFamily="18" charset="0"/>
                          <a:ea typeface="BiauKai"/>
                        </a:rPr>
                        <m:t>k</m:t>
                      </m:r>
                      <m:r>
                        <a:rPr lang="en-US" altLang="zh-TW" sz="1600" i="1" dirty="0">
                          <a:effectLst/>
                          <a:latin typeface="Cambria Math" panose="02040503050406030204" pitchFamily="18" charset="0"/>
                          <a:ea typeface="BiauKai"/>
                        </a:rPr>
                        <m:t> </m:t>
                      </m:r>
                      <m:r>
                        <m:rPr>
                          <m:sty m:val="p"/>
                        </m:rPr>
                        <a:rPr lang="en-US" altLang="zh-TW" sz="1600" i="1" dirty="0">
                          <a:effectLst/>
                          <a:latin typeface="Cambria Math" panose="02040503050406030204" pitchFamily="18" charset="0"/>
                          <a:ea typeface="BiauKai"/>
                        </a:rPr>
                        <m:t>is</m:t>
                      </m:r>
                      <m:r>
                        <a:rPr lang="en-US" altLang="zh-TW" sz="1600" i="1" dirty="0">
                          <a:effectLst/>
                          <a:latin typeface="Cambria Math" panose="02040503050406030204" pitchFamily="18" charset="0"/>
                          <a:ea typeface="BiauKai"/>
                        </a:rPr>
                        <m:t> </m:t>
                      </m:r>
                      <m:r>
                        <m:rPr>
                          <m:sty m:val="p"/>
                        </m:rPr>
                        <a:rPr lang="en-US" altLang="zh-TW" sz="1600" i="1" dirty="0">
                          <a:effectLst/>
                          <a:latin typeface="Cambria Math" panose="02040503050406030204" pitchFamily="18" charset="0"/>
                          <a:ea typeface="BiauKai"/>
                        </a:rPr>
                        <m:t>constant</m:t>
                      </m:r>
                    </m:oMath>
                  </m:oMathPara>
                </a14:m>
                <a:endParaRPr lang="zh-TW" altLang="en-US" sz="1600" dirty="0"/>
              </a:p>
            </p:txBody>
          </p:sp>
        </mc:Choice>
        <mc:Fallback xmlns="">
          <p:sp>
            <p:nvSpPr>
              <p:cNvPr id="6" name="矩形 5"/>
              <p:cNvSpPr>
                <a:spLocks noRot="1" noChangeAspect="1" noMove="1" noResize="1" noEditPoints="1" noAdjustHandles="1" noChangeArrowheads="1" noChangeShapeType="1" noTextEdit="1"/>
              </p:cNvSpPr>
              <p:nvPr/>
            </p:nvSpPr>
            <p:spPr>
              <a:xfrm>
                <a:off x="676447" y="5023297"/>
                <a:ext cx="3736792" cy="594906"/>
              </a:xfrm>
              <a:prstGeom prst="rect">
                <a:avLst/>
              </a:prstGeom>
              <a:blipFill>
                <a:blip r:embed="rId4"/>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7" name="矩形 6"/>
              <p:cNvSpPr/>
              <p:nvPr/>
            </p:nvSpPr>
            <p:spPr>
              <a:xfrm>
                <a:off x="676447" y="4388390"/>
                <a:ext cx="3129511" cy="59651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zh-TW" altLang="en-US" sz="1600" i="1">
                              <a:latin typeface="Cambria Math" panose="02040503050406030204" pitchFamily="18" charset="0"/>
                            </a:rPr>
                          </m:ctrlPr>
                        </m:sSubPr>
                        <m:e>
                          <m:r>
                            <a:rPr lang="zh-TW" altLang="en-US" sz="1600" i="1">
                              <a:latin typeface="Cambria Math" panose="02040503050406030204" pitchFamily="18" charset="0"/>
                            </a:rPr>
                            <m:t>𝐸𝑛𝑔𝑎𝑔𝑒𝑅𝑎𝑡𝑒</m:t>
                          </m:r>
                          <m:r>
                            <a:rPr lang="zh-TW" altLang="en-US" sz="1600" i="0">
                              <a:latin typeface="Cambria Math" panose="02040503050406030204" pitchFamily="18" charset="0"/>
                            </a:rPr>
                            <m:t> </m:t>
                          </m:r>
                        </m:e>
                        <m:sub>
                          <m:r>
                            <m:rPr>
                              <m:sty m:val="p"/>
                            </m:rPr>
                            <a:rPr lang="zh-TW" altLang="en-US" sz="1600" i="0">
                              <a:latin typeface="Cambria Math" panose="02040503050406030204" pitchFamily="18" charset="0"/>
                            </a:rPr>
                            <m:t>i</m:t>
                          </m:r>
                        </m:sub>
                      </m:sSub>
                      <m:r>
                        <a:rPr lang="zh-TW" altLang="en-US" sz="1600" i="0">
                          <a:latin typeface="Cambria Math" panose="02040503050406030204" pitchFamily="18" charset="0"/>
                        </a:rPr>
                        <m:t>= </m:t>
                      </m:r>
                      <m:f>
                        <m:fPr>
                          <m:ctrlPr>
                            <a:rPr lang="zh-TW" altLang="en-US" sz="1600" i="1">
                              <a:latin typeface="Cambria Math" panose="02040503050406030204" pitchFamily="18" charset="0"/>
                            </a:rPr>
                          </m:ctrlPr>
                        </m:fPr>
                        <m:num>
                          <m:r>
                            <a:rPr lang="zh-TW" altLang="en-US" sz="1600" i="1">
                              <a:latin typeface="Cambria Math" panose="02040503050406030204" pitchFamily="18" charset="0"/>
                            </a:rPr>
                            <m:t>𝑉𝑜𝑡𝑒𝑟𝑠𝐶𝑜𝑢𝑛</m:t>
                          </m:r>
                          <m:sSub>
                            <m:sSubPr>
                              <m:ctrlPr>
                                <a:rPr lang="zh-TW" altLang="en-US" sz="1600" i="1">
                                  <a:latin typeface="Cambria Math" panose="02040503050406030204" pitchFamily="18" charset="0"/>
                                </a:rPr>
                              </m:ctrlPr>
                            </m:sSubPr>
                            <m:e>
                              <m:r>
                                <a:rPr lang="zh-TW" altLang="en-US" sz="1600" i="1">
                                  <a:latin typeface="Cambria Math" panose="02040503050406030204" pitchFamily="18" charset="0"/>
                                </a:rPr>
                                <m:t>𝑡</m:t>
                              </m:r>
                            </m:e>
                            <m:sub>
                              <m:r>
                                <a:rPr lang="zh-TW" altLang="en-US" sz="1600" i="1">
                                  <a:latin typeface="Cambria Math" panose="02040503050406030204" pitchFamily="18" charset="0"/>
                                </a:rPr>
                                <m:t>𝑖</m:t>
                              </m:r>
                            </m:sub>
                          </m:sSub>
                        </m:num>
                        <m:den>
                          <m:r>
                            <a:rPr lang="zh-TW" altLang="en-US" sz="1600" i="1">
                              <a:latin typeface="Cambria Math" panose="02040503050406030204" pitchFamily="18" charset="0"/>
                            </a:rPr>
                            <m:t>𝑆𝑡𝑎𝑘𝑒𝑟𝑠𝐶𝑜𝑢𝑛</m:t>
                          </m:r>
                          <m:sSub>
                            <m:sSubPr>
                              <m:ctrlPr>
                                <a:rPr lang="zh-TW" altLang="en-US" sz="1600" i="1">
                                  <a:latin typeface="Cambria Math" panose="02040503050406030204" pitchFamily="18" charset="0"/>
                                </a:rPr>
                              </m:ctrlPr>
                            </m:sSubPr>
                            <m:e>
                              <m:r>
                                <a:rPr lang="zh-TW" altLang="en-US" sz="1600" i="1">
                                  <a:latin typeface="Cambria Math" panose="02040503050406030204" pitchFamily="18" charset="0"/>
                                </a:rPr>
                                <m:t>𝑡</m:t>
                              </m:r>
                            </m:e>
                            <m:sub>
                              <m:r>
                                <a:rPr lang="zh-TW" altLang="en-US" sz="1600" i="1">
                                  <a:latin typeface="Cambria Math" panose="02040503050406030204" pitchFamily="18" charset="0"/>
                                </a:rPr>
                                <m:t>𝑖</m:t>
                              </m:r>
                            </m:sub>
                          </m:sSub>
                        </m:den>
                      </m:f>
                    </m:oMath>
                  </m:oMathPara>
                </a14:m>
                <a:endParaRPr lang="zh-TW" altLang="en-US" sz="1600" dirty="0"/>
              </a:p>
            </p:txBody>
          </p:sp>
        </mc:Choice>
        <mc:Fallback xmlns="">
          <p:sp>
            <p:nvSpPr>
              <p:cNvPr id="7" name="矩形 6"/>
              <p:cNvSpPr>
                <a:spLocks noRot="1" noChangeAspect="1" noMove="1" noResize="1" noEditPoints="1" noAdjustHandles="1" noChangeArrowheads="1" noChangeShapeType="1" noTextEdit="1"/>
              </p:cNvSpPr>
              <p:nvPr/>
            </p:nvSpPr>
            <p:spPr>
              <a:xfrm>
                <a:off x="676447" y="4388390"/>
                <a:ext cx="3129511" cy="596510"/>
              </a:xfrm>
              <a:prstGeom prst="rect">
                <a:avLst/>
              </a:prstGeom>
              <a:blipFill>
                <a:blip r:embed="rId5"/>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8" name="矩形 7"/>
              <p:cNvSpPr/>
              <p:nvPr/>
            </p:nvSpPr>
            <p:spPr>
              <a:xfrm>
                <a:off x="493148" y="6008608"/>
                <a:ext cx="8157703" cy="338554"/>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zh-TW" altLang="en-US" sz="1600" i="1" smtClean="0">
                              <a:solidFill>
                                <a:srgbClr val="FF0000"/>
                              </a:solidFill>
                              <a:latin typeface="Cambria Math" panose="02040503050406030204" pitchFamily="18" charset="0"/>
                            </a:rPr>
                          </m:ctrlPr>
                        </m:sSubPr>
                        <m:e>
                          <m:r>
                            <a:rPr lang="zh-TW" altLang="en-US" sz="1600" i="1">
                              <a:solidFill>
                                <a:srgbClr val="FF0000"/>
                              </a:solidFill>
                              <a:latin typeface="Cambria Math" panose="02040503050406030204" pitchFamily="18" charset="0"/>
                            </a:rPr>
                            <m:t>𝐹𝑖𝑛𝑎𝑙</m:t>
                          </m:r>
                          <m:r>
                            <m:rPr>
                              <m:lit/>
                            </m:rPr>
                            <a:rPr lang="zh-TW" altLang="en-US" sz="1600" i="0">
                              <a:solidFill>
                                <a:srgbClr val="FF0000"/>
                              </a:solidFill>
                              <a:latin typeface="Cambria Math" panose="02040503050406030204" pitchFamily="18" charset="0"/>
                            </a:rPr>
                            <m:t>__</m:t>
                          </m:r>
                          <m:r>
                            <a:rPr lang="zh-TW" altLang="en-US" sz="1600" i="1">
                              <a:solidFill>
                                <a:srgbClr val="FF0000"/>
                              </a:solidFill>
                              <a:latin typeface="Cambria Math" panose="02040503050406030204" pitchFamily="18" charset="0"/>
                            </a:rPr>
                            <m:t>𝑆𝑐𝑜𝑟𝑒</m:t>
                          </m:r>
                        </m:e>
                        <m:sub>
                          <m:r>
                            <a:rPr lang="zh-TW" altLang="en-US" sz="1600" i="1">
                              <a:solidFill>
                                <a:srgbClr val="FF0000"/>
                              </a:solidFill>
                              <a:latin typeface="Cambria Math" panose="02040503050406030204" pitchFamily="18" charset="0"/>
                            </a:rPr>
                            <m:t>𝑖</m:t>
                          </m:r>
                        </m:sub>
                      </m:sSub>
                      <m:r>
                        <a:rPr lang="zh-TW" altLang="en-US" sz="1600" i="0">
                          <a:solidFill>
                            <a:srgbClr val="FF0000"/>
                          </a:solidFill>
                          <a:latin typeface="Cambria Math" panose="02040503050406030204" pitchFamily="18" charset="0"/>
                        </a:rPr>
                        <m:t>=</m:t>
                      </m:r>
                      <m:sSub>
                        <m:sSubPr>
                          <m:ctrlPr>
                            <a:rPr lang="zh-TW" altLang="en-US" sz="1600" i="1">
                              <a:solidFill>
                                <a:srgbClr val="FF0000"/>
                              </a:solidFill>
                              <a:latin typeface="Cambria Math" panose="02040503050406030204" pitchFamily="18" charset="0"/>
                            </a:rPr>
                          </m:ctrlPr>
                        </m:sSubPr>
                        <m:e>
                          <m:r>
                            <a:rPr lang="zh-TW" altLang="en-US" sz="1600" i="1">
                              <a:solidFill>
                                <a:srgbClr val="FF0000"/>
                              </a:solidFill>
                              <a:latin typeface="Cambria Math" panose="02040503050406030204" pitchFamily="18" charset="0"/>
                            </a:rPr>
                            <m:t>𝛾</m:t>
                          </m:r>
                        </m:e>
                        <m:sub>
                          <m:r>
                            <a:rPr lang="zh-TW" altLang="en-US" sz="1600" i="1">
                              <a:solidFill>
                                <a:srgbClr val="FF0000"/>
                              </a:solidFill>
                              <a:latin typeface="Cambria Math" panose="02040503050406030204" pitchFamily="18" charset="0"/>
                            </a:rPr>
                            <m:t>𝑖</m:t>
                          </m:r>
                        </m:sub>
                      </m:sSub>
                      <m:r>
                        <a:rPr lang="zh-TW" altLang="en-US" sz="1600" i="0">
                          <a:solidFill>
                            <a:srgbClr val="FF0000"/>
                          </a:solidFill>
                          <a:latin typeface="Cambria Math" panose="02040503050406030204" pitchFamily="18" charset="0"/>
                        </a:rPr>
                        <m:t>∗ </m:t>
                      </m:r>
                      <m:sSub>
                        <m:sSubPr>
                          <m:ctrlPr>
                            <a:rPr lang="zh-TW" altLang="en-US" sz="1600" i="1">
                              <a:solidFill>
                                <a:srgbClr val="FF0000"/>
                              </a:solidFill>
                              <a:latin typeface="Cambria Math" panose="02040503050406030204" pitchFamily="18" charset="0"/>
                            </a:rPr>
                          </m:ctrlPr>
                        </m:sSubPr>
                        <m:e>
                          <m:r>
                            <a:rPr lang="zh-TW" altLang="en-US" sz="1600" i="1">
                              <a:solidFill>
                                <a:srgbClr val="FF0000"/>
                              </a:solidFill>
                              <a:latin typeface="Cambria Math" panose="02040503050406030204" pitchFamily="18" charset="0"/>
                            </a:rPr>
                            <m:t>𝑂𝑟𝑎𝑐𝑙𝑒</m:t>
                          </m:r>
                          <m:r>
                            <m:rPr>
                              <m:lit/>
                            </m:rPr>
                            <a:rPr lang="zh-TW" altLang="en-US" sz="1600" i="0">
                              <a:solidFill>
                                <a:srgbClr val="FF0000"/>
                              </a:solidFill>
                              <a:latin typeface="Cambria Math" panose="02040503050406030204" pitchFamily="18" charset="0"/>
                            </a:rPr>
                            <m:t>_</m:t>
                          </m:r>
                          <m:r>
                            <a:rPr lang="zh-TW" altLang="en-US" sz="1600" i="1">
                              <a:solidFill>
                                <a:srgbClr val="FF0000"/>
                              </a:solidFill>
                              <a:latin typeface="Cambria Math" panose="02040503050406030204" pitchFamily="18" charset="0"/>
                            </a:rPr>
                            <m:t>𝐴𝑝𝑝𝑟𝑜𝑣𝑎𝑙</m:t>
                          </m:r>
                          <m:r>
                            <m:rPr>
                              <m:lit/>
                            </m:rPr>
                            <a:rPr lang="zh-TW" altLang="en-US" sz="1600" i="0">
                              <a:solidFill>
                                <a:srgbClr val="FF0000"/>
                              </a:solidFill>
                              <a:latin typeface="Cambria Math" panose="02040503050406030204" pitchFamily="18" charset="0"/>
                            </a:rPr>
                            <m:t>_</m:t>
                          </m:r>
                          <m:r>
                            <a:rPr lang="zh-TW" altLang="en-US" sz="1600" i="1">
                              <a:solidFill>
                                <a:srgbClr val="FF0000"/>
                              </a:solidFill>
                              <a:latin typeface="Cambria Math" panose="02040503050406030204" pitchFamily="18" charset="0"/>
                            </a:rPr>
                            <m:t>𝑆𝑐𝑜𝑟𝑒</m:t>
                          </m:r>
                        </m:e>
                        <m:sub>
                          <m:r>
                            <a:rPr lang="zh-TW" altLang="en-US" sz="1600" i="1">
                              <a:solidFill>
                                <a:srgbClr val="FF0000"/>
                              </a:solidFill>
                              <a:latin typeface="Cambria Math" panose="02040503050406030204" pitchFamily="18" charset="0"/>
                            </a:rPr>
                            <m:t>𝑖</m:t>
                          </m:r>
                        </m:sub>
                      </m:sSub>
                      <m:r>
                        <a:rPr lang="zh-TW" altLang="en-US" sz="1600" i="0">
                          <a:solidFill>
                            <a:srgbClr val="FF0000"/>
                          </a:solidFill>
                          <a:latin typeface="Cambria Math" panose="02040503050406030204" pitchFamily="18" charset="0"/>
                        </a:rPr>
                        <m:t>+(1−</m:t>
                      </m:r>
                      <m:sSub>
                        <m:sSubPr>
                          <m:ctrlPr>
                            <a:rPr lang="zh-TW" altLang="en-US" sz="1600" i="1">
                              <a:solidFill>
                                <a:srgbClr val="FF0000"/>
                              </a:solidFill>
                              <a:latin typeface="Cambria Math" panose="02040503050406030204" pitchFamily="18" charset="0"/>
                            </a:rPr>
                          </m:ctrlPr>
                        </m:sSubPr>
                        <m:e>
                          <m:r>
                            <a:rPr lang="zh-TW" altLang="en-US" sz="1600" i="1">
                              <a:solidFill>
                                <a:srgbClr val="FF0000"/>
                              </a:solidFill>
                              <a:latin typeface="Cambria Math" panose="02040503050406030204" pitchFamily="18" charset="0"/>
                            </a:rPr>
                            <m:t>𝛾</m:t>
                          </m:r>
                        </m:e>
                        <m:sub>
                          <m:r>
                            <a:rPr lang="zh-TW" altLang="en-US" sz="1600" i="1">
                              <a:solidFill>
                                <a:srgbClr val="FF0000"/>
                              </a:solidFill>
                              <a:latin typeface="Cambria Math" panose="02040503050406030204" pitchFamily="18" charset="0"/>
                            </a:rPr>
                            <m:t>𝑖</m:t>
                          </m:r>
                        </m:sub>
                      </m:sSub>
                      <m:r>
                        <a:rPr lang="zh-TW" altLang="en-US" sz="1600" i="0">
                          <a:solidFill>
                            <a:srgbClr val="FF0000"/>
                          </a:solidFill>
                          <a:latin typeface="Cambria Math" panose="02040503050406030204" pitchFamily="18" charset="0"/>
                        </a:rPr>
                        <m:t>)∗ </m:t>
                      </m:r>
                      <m:sSub>
                        <m:sSubPr>
                          <m:ctrlPr>
                            <a:rPr lang="zh-TW" altLang="en-US" sz="1600" i="1">
                              <a:solidFill>
                                <a:srgbClr val="FF0000"/>
                              </a:solidFill>
                              <a:latin typeface="Cambria Math" panose="02040503050406030204" pitchFamily="18" charset="0"/>
                            </a:rPr>
                          </m:ctrlPr>
                        </m:sSubPr>
                        <m:e>
                          <m:r>
                            <a:rPr lang="zh-TW" altLang="en-US" sz="1600" i="1">
                              <a:solidFill>
                                <a:srgbClr val="FF0000"/>
                              </a:solidFill>
                              <a:latin typeface="Cambria Math" panose="02040503050406030204" pitchFamily="18" charset="0"/>
                            </a:rPr>
                            <m:t>𝐼𝑛𝑠𝑢𝑟𝑟𝑒𝑟𝑠</m:t>
                          </m:r>
                          <m:r>
                            <m:rPr>
                              <m:lit/>
                            </m:rPr>
                            <a:rPr lang="zh-TW" altLang="en-US" sz="1600" i="0">
                              <a:solidFill>
                                <a:srgbClr val="FF0000"/>
                              </a:solidFill>
                              <a:latin typeface="Cambria Math" panose="02040503050406030204" pitchFamily="18" charset="0"/>
                            </a:rPr>
                            <m:t>_</m:t>
                          </m:r>
                          <m:r>
                            <a:rPr lang="zh-TW" altLang="en-US" sz="1600" i="1">
                              <a:solidFill>
                                <a:srgbClr val="FF0000"/>
                              </a:solidFill>
                              <a:latin typeface="Cambria Math" panose="02040503050406030204" pitchFamily="18" charset="0"/>
                            </a:rPr>
                            <m:t>𝐴𝑝𝑝𝑟𝑜𝑣𝑎𝑙</m:t>
                          </m:r>
                          <m:r>
                            <m:rPr>
                              <m:lit/>
                            </m:rPr>
                            <a:rPr lang="zh-TW" altLang="en-US" sz="1600" i="0">
                              <a:solidFill>
                                <a:srgbClr val="FF0000"/>
                              </a:solidFill>
                              <a:latin typeface="Cambria Math" panose="02040503050406030204" pitchFamily="18" charset="0"/>
                            </a:rPr>
                            <m:t>_</m:t>
                          </m:r>
                          <m:r>
                            <a:rPr lang="zh-TW" altLang="en-US" sz="1600" i="1">
                              <a:solidFill>
                                <a:srgbClr val="FF0000"/>
                              </a:solidFill>
                              <a:latin typeface="Cambria Math" panose="02040503050406030204" pitchFamily="18" charset="0"/>
                            </a:rPr>
                            <m:t>𝑆𝑐𝑜𝑟𝑒</m:t>
                          </m:r>
                        </m:e>
                        <m:sub>
                          <m:r>
                            <a:rPr lang="zh-TW" altLang="en-US" sz="1600" i="1">
                              <a:solidFill>
                                <a:srgbClr val="FF0000"/>
                              </a:solidFill>
                              <a:latin typeface="Cambria Math" panose="02040503050406030204" pitchFamily="18" charset="0"/>
                            </a:rPr>
                            <m:t>𝑖</m:t>
                          </m:r>
                        </m:sub>
                      </m:sSub>
                    </m:oMath>
                  </m:oMathPara>
                </a14:m>
                <a:endParaRPr lang="zh-TW" altLang="en-US" sz="1600" dirty="0">
                  <a:solidFill>
                    <a:srgbClr val="FF0000"/>
                  </a:solidFill>
                </a:endParaRPr>
              </a:p>
            </p:txBody>
          </p:sp>
        </mc:Choice>
        <mc:Fallback xmlns="">
          <p:sp>
            <p:nvSpPr>
              <p:cNvPr id="8" name="矩形 7"/>
              <p:cNvSpPr>
                <a:spLocks noRot="1" noChangeAspect="1" noMove="1" noResize="1" noEditPoints="1" noAdjustHandles="1" noChangeArrowheads="1" noChangeShapeType="1" noTextEdit="1"/>
              </p:cNvSpPr>
              <p:nvPr/>
            </p:nvSpPr>
            <p:spPr>
              <a:xfrm>
                <a:off x="493148" y="6008608"/>
                <a:ext cx="8157703" cy="338554"/>
              </a:xfrm>
              <a:prstGeom prst="rect">
                <a:avLst/>
              </a:prstGeom>
              <a:blipFill>
                <a:blip r:embed="rId6"/>
                <a:stretch>
                  <a:fillRect b="-12727"/>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26609260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標題 1"/>
          <p:cNvSpPr>
            <a:spLocks noGrp="1"/>
          </p:cNvSpPr>
          <p:nvPr>
            <p:ph type="title"/>
          </p:nvPr>
        </p:nvSpPr>
        <p:spPr/>
        <p:txBody>
          <a:bodyPr/>
          <a:lstStyle/>
          <a:p>
            <a:r>
              <a:rPr lang="en-US" altLang="zh-TW" dirty="0"/>
              <a:t>Background</a:t>
            </a:r>
            <a:endParaRPr lang="zh-TW" altLang="en-US" dirty="0"/>
          </a:p>
        </p:txBody>
      </p:sp>
      <p:sp>
        <p:nvSpPr>
          <p:cNvPr id="10244"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dirty="0">
                <a:ea typeface="新細明體" panose="02020500000000000000" pitchFamily="18" charset="-120"/>
              </a:rPr>
              <a:t>   </a:t>
            </a:r>
            <a:fld id="{38140392-D36C-41A5-B595-8B39E2EB7C0A}" type="slidenum">
              <a:rPr kumimoji="0" lang="en-US" altLang="zh-TW" sz="1400" smtClean="0">
                <a:ea typeface="新細明體" panose="02020500000000000000" pitchFamily="18" charset="-120"/>
              </a:rPr>
              <a:pPr>
                <a:spcBef>
                  <a:spcPct val="0"/>
                </a:spcBef>
                <a:buFontTx/>
                <a:buNone/>
              </a:pPr>
              <a:t>2</a:t>
            </a:fld>
            <a:endParaRPr kumimoji="0" lang="en-US" altLang="zh-TW" sz="1400" dirty="0">
              <a:ea typeface="新細明體" panose="02020500000000000000" pitchFamily="18" charset="-120"/>
            </a:endParaRPr>
          </a:p>
        </p:txBody>
      </p:sp>
      <p:sp>
        <p:nvSpPr>
          <p:cNvPr id="4" name="內容版面配置區 1"/>
          <p:cNvSpPr>
            <a:spLocks noGrp="1"/>
          </p:cNvSpPr>
          <p:nvPr>
            <p:ph idx="1"/>
          </p:nvPr>
        </p:nvSpPr>
        <p:spPr>
          <a:xfrm>
            <a:off x="457200" y="1196975"/>
            <a:ext cx="8579296" cy="4896321"/>
          </a:xfrm>
        </p:spPr>
        <p:txBody>
          <a:bodyPr/>
          <a:lstStyle/>
          <a:p>
            <a:r>
              <a:rPr lang="en-US" altLang="zh-TW" sz="2800" dirty="0">
                <a:solidFill>
                  <a:srgbClr val="0000FF"/>
                </a:solidFill>
              </a:rPr>
              <a:t>P2P</a:t>
            </a:r>
            <a:r>
              <a:rPr lang="zh-TW" altLang="en-US" sz="2800" dirty="0">
                <a:solidFill>
                  <a:srgbClr val="0000FF"/>
                </a:solidFill>
              </a:rPr>
              <a:t> </a:t>
            </a:r>
            <a:r>
              <a:rPr lang="en-US" altLang="zh-TW" sz="2800" dirty="0">
                <a:solidFill>
                  <a:srgbClr val="0000FF"/>
                </a:solidFill>
              </a:rPr>
              <a:t>economy </a:t>
            </a:r>
            <a:r>
              <a:rPr lang="en-US" altLang="zh-TW" sz="2800" dirty="0"/>
              <a:t>is redefining the business operation model</a:t>
            </a:r>
          </a:p>
          <a:p>
            <a:pPr lvl="1"/>
            <a:r>
              <a:rPr lang="en-US" altLang="zh-TW" sz="2400" dirty="0"/>
              <a:t>The </a:t>
            </a:r>
            <a:r>
              <a:rPr lang="en-US" altLang="zh-TW" sz="2400" dirty="0">
                <a:solidFill>
                  <a:srgbClr val="0000FF"/>
                </a:solidFill>
              </a:rPr>
              <a:t>low-cost</a:t>
            </a:r>
            <a:r>
              <a:rPr lang="en-US" altLang="zh-TW" sz="2400" dirty="0"/>
              <a:t> and </a:t>
            </a:r>
            <a:r>
              <a:rPr lang="en-US" altLang="zh-TW" sz="2400" dirty="0">
                <a:solidFill>
                  <a:srgbClr val="0000FF"/>
                </a:solidFill>
              </a:rPr>
              <a:t>high-efficiency</a:t>
            </a:r>
            <a:r>
              <a:rPr lang="en-US" altLang="zh-TW" sz="2400" dirty="0"/>
              <a:t> P2P business model </a:t>
            </a:r>
            <a:r>
              <a:rPr lang="en-US" altLang="zh-TW" sz="1800" dirty="0">
                <a:solidFill>
                  <a:schemeClr val="bg1">
                    <a:lumMod val="65000"/>
                  </a:schemeClr>
                </a:solidFill>
              </a:rPr>
              <a:t>(</a:t>
            </a:r>
            <a:r>
              <a:rPr lang="en-US" altLang="zh-TW" sz="1800" dirty="0" err="1">
                <a:solidFill>
                  <a:schemeClr val="bg1">
                    <a:lumMod val="65000"/>
                  </a:schemeClr>
                </a:solidFill>
              </a:rPr>
              <a:t>Kamvar</a:t>
            </a:r>
            <a:r>
              <a:rPr lang="en-US" altLang="zh-TW" sz="1800" dirty="0">
                <a:solidFill>
                  <a:schemeClr val="bg1">
                    <a:lumMod val="65000"/>
                  </a:schemeClr>
                </a:solidFill>
              </a:rPr>
              <a:t>, 2003)</a:t>
            </a:r>
            <a:endParaRPr lang="en-US" altLang="zh-TW" sz="1800" dirty="0"/>
          </a:p>
          <a:p>
            <a:pPr lvl="1"/>
            <a:r>
              <a:rPr lang="en-US" altLang="zh-TW" sz="2400" dirty="0"/>
              <a:t>Sharing economy, Crowdsourcing</a:t>
            </a:r>
            <a:r>
              <a:rPr lang="zh-TW" altLang="en-US" sz="2400" dirty="0"/>
              <a:t> </a:t>
            </a:r>
            <a:r>
              <a:rPr lang="en-US" altLang="zh-TW" sz="1800" dirty="0">
                <a:solidFill>
                  <a:schemeClr val="bg1">
                    <a:lumMod val="65000"/>
                  </a:schemeClr>
                </a:solidFill>
              </a:rPr>
              <a:t>(PwC Global FinTech Report, 2016)</a:t>
            </a:r>
            <a:endParaRPr lang="en-US" altLang="zh-TW" sz="1800" dirty="0"/>
          </a:p>
          <a:p>
            <a:r>
              <a:rPr lang="en-US" altLang="zh-TW" sz="2800" dirty="0"/>
              <a:t>The rapid expansion of the </a:t>
            </a:r>
            <a:r>
              <a:rPr lang="en-US" altLang="zh-TW" sz="2800" dirty="0">
                <a:solidFill>
                  <a:srgbClr val="0000FF"/>
                </a:solidFill>
              </a:rPr>
              <a:t>P2P insurance </a:t>
            </a:r>
            <a:r>
              <a:rPr lang="en-US" altLang="zh-TW" sz="2800" dirty="0"/>
              <a:t>business</a:t>
            </a:r>
          </a:p>
          <a:p>
            <a:pPr lvl="1"/>
            <a:r>
              <a:rPr lang="en-US" altLang="zh-TW" sz="2400" dirty="0"/>
              <a:t>P&amp;C, Property and Casualty (insurance) sector saw net income soar 66 percent to </a:t>
            </a:r>
            <a:r>
              <a:rPr lang="en-US" altLang="zh-TW" sz="2400" dirty="0">
                <a:solidFill>
                  <a:srgbClr val="0000FF"/>
                </a:solidFill>
              </a:rPr>
              <a:t>US$60 billion today</a:t>
            </a:r>
            <a:r>
              <a:rPr lang="zh-TW" altLang="en-US" sz="2400" dirty="0">
                <a:solidFill>
                  <a:srgbClr val="0000FF"/>
                </a:solidFill>
              </a:rPr>
              <a:t> </a:t>
            </a:r>
            <a:r>
              <a:rPr lang="en-US" altLang="zh-TW" sz="1400" dirty="0">
                <a:solidFill>
                  <a:schemeClr val="bg1">
                    <a:lumMod val="65000"/>
                  </a:schemeClr>
                </a:solidFill>
              </a:rPr>
              <a:t>(Deloitte, 2020)</a:t>
            </a:r>
            <a:endParaRPr lang="en-US" altLang="zh-TW" sz="1400" dirty="0"/>
          </a:p>
          <a:p>
            <a:pPr lvl="1"/>
            <a:r>
              <a:rPr lang="en-US" altLang="zh-TW" sz="2400" dirty="0">
                <a:solidFill>
                  <a:srgbClr val="0000FF"/>
                </a:solidFill>
              </a:rPr>
              <a:t>Friendsurance</a:t>
            </a:r>
            <a:r>
              <a:rPr lang="en-US" altLang="zh-TW" sz="2400" dirty="0"/>
              <a:t> has been experimenting with risk sharing to friends </a:t>
            </a:r>
            <a:r>
              <a:rPr lang="en-US" altLang="zh-TW" sz="1800" dirty="0">
                <a:solidFill>
                  <a:schemeClr val="bg1">
                    <a:lumMod val="65000"/>
                  </a:schemeClr>
                </a:solidFill>
              </a:rPr>
              <a:t>(Friendsurance, 2021)</a:t>
            </a:r>
            <a:endParaRPr lang="en-US" altLang="zh-TW" sz="1800" dirty="0"/>
          </a:p>
        </p:txBody>
      </p:sp>
    </p:spTree>
    <p:extLst>
      <p:ext uri="{BB962C8B-B14F-4D97-AF65-F5344CB8AC3E}">
        <p14:creationId xmlns:p14="http://schemas.microsoft.com/office/powerpoint/2010/main" val="12676012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Smart Contracts Designed</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20</a:t>
            </a:fld>
            <a:endParaRPr lang="en-US" altLang="zh-TW" dirty="0"/>
          </a:p>
        </p:txBody>
      </p:sp>
      <p:sp>
        <p:nvSpPr>
          <p:cNvPr id="3" name="內容版面配置區 2"/>
          <p:cNvSpPr>
            <a:spLocks noGrp="1"/>
          </p:cNvSpPr>
          <p:nvPr>
            <p:ph idx="1"/>
          </p:nvPr>
        </p:nvSpPr>
        <p:spPr>
          <a:xfrm>
            <a:off x="457200" y="1412776"/>
            <a:ext cx="8229600" cy="4896544"/>
          </a:xfrm>
        </p:spPr>
        <p:txBody>
          <a:bodyPr/>
          <a:lstStyle/>
          <a:p>
            <a:pPr marL="457200" indent="-457200">
              <a:lnSpc>
                <a:spcPts val="3000"/>
              </a:lnSpc>
              <a:buFont typeface="+mj-lt"/>
              <a:buAutoNum type="arabicPeriod"/>
            </a:pPr>
            <a:r>
              <a:rPr lang="en-US" altLang="zh-TW" dirty="0"/>
              <a:t>Referral program consensus</a:t>
            </a:r>
          </a:p>
          <a:p>
            <a:pPr marL="857250" lvl="1" indent="-457200">
              <a:lnSpc>
                <a:spcPts val="3000"/>
              </a:lnSpc>
              <a:buFont typeface="Wingdings" panose="05000000000000000000" pitchFamily="2" charset="2"/>
              <a:buChar char="l"/>
            </a:pPr>
            <a:r>
              <a:rPr lang="en-US" altLang="zh-TW" dirty="0"/>
              <a:t>Mutual </a:t>
            </a:r>
            <a:r>
              <a:rPr lang="en-US" altLang="zh-TW" dirty="0">
                <a:solidFill>
                  <a:srgbClr val="0000FF"/>
                </a:solidFill>
              </a:rPr>
              <a:t>endorsement</a:t>
            </a:r>
          </a:p>
          <a:p>
            <a:pPr marL="457200" indent="-457200">
              <a:lnSpc>
                <a:spcPts val="3000"/>
              </a:lnSpc>
              <a:buFont typeface="+mj-lt"/>
              <a:buAutoNum type="arabicPeriod"/>
            </a:pPr>
            <a:r>
              <a:rPr lang="en-US" altLang="zh-TW" dirty="0"/>
              <a:t>Reduce information asymmetry</a:t>
            </a:r>
          </a:p>
          <a:p>
            <a:pPr marL="857250" lvl="1" indent="-457200">
              <a:lnSpc>
                <a:spcPts val="3000"/>
              </a:lnSpc>
              <a:buFont typeface="Wingdings" panose="05000000000000000000" pitchFamily="2" charset="2"/>
              <a:buChar char="l"/>
            </a:pPr>
            <a:r>
              <a:rPr lang="en-US" altLang="zh-TW" dirty="0"/>
              <a:t>Blockchain and IPFS store contents of policy</a:t>
            </a:r>
          </a:p>
          <a:p>
            <a:pPr marL="457200" indent="-457200">
              <a:lnSpc>
                <a:spcPts val="3000"/>
              </a:lnSpc>
              <a:buFont typeface="+mj-lt"/>
              <a:buAutoNum type="arabicPeriod"/>
            </a:pPr>
            <a:r>
              <a:rPr lang="en-US" altLang="zh-TW" dirty="0"/>
              <a:t>Automated market maker</a:t>
            </a:r>
          </a:p>
          <a:p>
            <a:pPr marL="857250" lvl="1" indent="-457200">
              <a:lnSpc>
                <a:spcPts val="3000"/>
              </a:lnSpc>
              <a:buFont typeface="Wingdings" panose="05000000000000000000" pitchFamily="2" charset="2"/>
              <a:buChar char="l"/>
            </a:pPr>
            <a:r>
              <a:rPr lang="en-US" altLang="zh-TW" dirty="0"/>
              <a:t>Consolidate </a:t>
            </a:r>
            <a:r>
              <a:rPr lang="en-US" altLang="zh-TW" dirty="0">
                <a:solidFill>
                  <a:srgbClr val="0000FF"/>
                </a:solidFill>
              </a:rPr>
              <a:t>fund pool</a:t>
            </a:r>
          </a:p>
          <a:p>
            <a:pPr marL="457200" indent="-457200">
              <a:lnSpc>
                <a:spcPts val="3000"/>
              </a:lnSpc>
              <a:buFont typeface="+mj-lt"/>
              <a:buAutoNum type="arabicPeriod"/>
            </a:pPr>
            <a:r>
              <a:rPr lang="en-US" altLang="zh-TW" dirty="0"/>
              <a:t>Access control</a:t>
            </a:r>
          </a:p>
          <a:p>
            <a:pPr marL="857250" lvl="1" indent="-457200">
              <a:lnSpc>
                <a:spcPts val="3000"/>
              </a:lnSpc>
              <a:buFont typeface="Wingdings" panose="05000000000000000000" pitchFamily="2" charset="2"/>
              <a:buChar char="l"/>
            </a:pPr>
            <a:r>
              <a:rPr lang="en-US" altLang="zh-TW" dirty="0"/>
              <a:t>Verify the </a:t>
            </a:r>
            <a:r>
              <a:rPr lang="en-US" altLang="zh-TW" dirty="0">
                <a:solidFill>
                  <a:srgbClr val="0000FF"/>
                </a:solidFill>
              </a:rPr>
              <a:t>identity</a:t>
            </a:r>
            <a:r>
              <a:rPr lang="en-US" altLang="zh-TW" dirty="0"/>
              <a:t>, avoiding users to perform except operations</a:t>
            </a:r>
          </a:p>
          <a:p>
            <a:pPr marL="457200" indent="-457200">
              <a:lnSpc>
                <a:spcPts val="3000"/>
              </a:lnSpc>
              <a:buFont typeface="+mj-lt"/>
              <a:buAutoNum type="arabicPeriod"/>
            </a:pPr>
            <a:r>
              <a:rPr lang="en-US" altLang="zh-TW" dirty="0"/>
              <a:t>Voting Mining</a:t>
            </a:r>
          </a:p>
          <a:p>
            <a:pPr marL="857250" lvl="1" indent="-457200">
              <a:lnSpc>
                <a:spcPts val="3000"/>
              </a:lnSpc>
              <a:buFont typeface="Wingdings" panose="05000000000000000000" pitchFamily="2" charset="2"/>
              <a:buChar char="l"/>
            </a:pPr>
            <a:r>
              <a:rPr lang="en-US" altLang="zh-TW" dirty="0"/>
              <a:t>DAO incentive, increasing users’ </a:t>
            </a:r>
            <a:r>
              <a:rPr lang="en-US" altLang="zh-TW" dirty="0">
                <a:solidFill>
                  <a:srgbClr val="0000FF"/>
                </a:solidFill>
              </a:rPr>
              <a:t>willingness</a:t>
            </a:r>
            <a:r>
              <a:rPr lang="en-US" altLang="zh-TW" dirty="0"/>
              <a:t> to participate</a:t>
            </a:r>
            <a:endParaRPr lang="zh-TW" altLang="en-US" dirty="0"/>
          </a:p>
        </p:txBody>
      </p:sp>
    </p:spTree>
    <p:extLst>
      <p:ext uri="{BB962C8B-B14F-4D97-AF65-F5344CB8AC3E}">
        <p14:creationId xmlns:p14="http://schemas.microsoft.com/office/powerpoint/2010/main" val="38680471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Experiment process - The smart contract structure</a:t>
            </a:r>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21</a:t>
            </a:fld>
            <a:endParaRPr lang="en-US" altLang="zh-TW"/>
          </a:p>
        </p:txBody>
      </p:sp>
      <p:pic>
        <p:nvPicPr>
          <p:cNvPr id="7" name="圖片 6"/>
          <p:cNvPicPr/>
          <p:nvPr/>
        </p:nvPicPr>
        <p:blipFill>
          <a:blip r:embed="rId3" cstate="print">
            <a:extLst>
              <a:ext uri="{28A0092B-C50C-407E-A947-70E740481C1C}">
                <a14:useLocalDpi xmlns:a14="http://schemas.microsoft.com/office/drawing/2010/main" val="0"/>
              </a:ext>
            </a:extLst>
          </a:blip>
          <a:stretch>
            <a:fillRect/>
          </a:stretch>
        </p:blipFill>
        <p:spPr>
          <a:xfrm>
            <a:off x="107504" y="1484784"/>
            <a:ext cx="8786914" cy="4532387"/>
          </a:xfrm>
          <a:prstGeom prst="rect">
            <a:avLst/>
          </a:prstGeom>
        </p:spPr>
      </p:pic>
    </p:spTree>
    <p:extLst>
      <p:ext uri="{BB962C8B-B14F-4D97-AF65-F5344CB8AC3E}">
        <p14:creationId xmlns:p14="http://schemas.microsoft.com/office/powerpoint/2010/main" val="21939668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Experiment process - Token Circulation</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22</a:t>
            </a:fld>
            <a:endParaRPr lang="en-US" altLang="zh-TW"/>
          </a:p>
        </p:txBody>
      </p:sp>
      <p:pic>
        <p:nvPicPr>
          <p:cNvPr id="5" name="圖片 4"/>
          <p:cNvPicPr/>
          <p:nvPr/>
        </p:nvPicPr>
        <p:blipFill>
          <a:blip r:embed="rId3" cstate="print">
            <a:extLst>
              <a:ext uri="{28A0092B-C50C-407E-A947-70E740481C1C}">
                <a14:useLocalDpi xmlns:a14="http://schemas.microsoft.com/office/drawing/2010/main" val="0"/>
              </a:ext>
            </a:extLst>
          </a:blip>
          <a:stretch>
            <a:fillRect/>
          </a:stretch>
        </p:blipFill>
        <p:spPr>
          <a:xfrm>
            <a:off x="2374602" y="1698752"/>
            <a:ext cx="4826595" cy="4531637"/>
          </a:xfrm>
          <a:prstGeom prst="rect">
            <a:avLst/>
          </a:prstGeom>
        </p:spPr>
      </p:pic>
      <p:sp>
        <p:nvSpPr>
          <p:cNvPr id="7" name="文字方塊 6"/>
          <p:cNvSpPr txBox="1"/>
          <p:nvPr/>
        </p:nvSpPr>
        <p:spPr>
          <a:xfrm>
            <a:off x="2339752" y="1260932"/>
            <a:ext cx="4432239" cy="461665"/>
          </a:xfrm>
          <a:prstGeom prst="rect">
            <a:avLst/>
          </a:prstGeom>
          <a:noFill/>
        </p:spPr>
        <p:txBody>
          <a:bodyPr wrap="none" rtlCol="0">
            <a:spAutoFit/>
          </a:bodyPr>
          <a:lstStyle/>
          <a:p>
            <a:r>
              <a:rPr lang="en-US" altLang="zh-TW" sz="2400" b="1" dirty="0"/>
              <a:t>Token Circulation Flow Chart</a:t>
            </a:r>
            <a:endParaRPr lang="zh-TW" altLang="en-US" sz="2400" dirty="0"/>
          </a:p>
        </p:txBody>
      </p:sp>
    </p:spTree>
    <p:extLst>
      <p:ext uri="{BB962C8B-B14F-4D97-AF65-F5344CB8AC3E}">
        <p14:creationId xmlns:p14="http://schemas.microsoft.com/office/powerpoint/2010/main" val="21722305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Experiment process - Policy Contract Right Overview</a:t>
            </a:r>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23</a:t>
            </a:fld>
            <a:endParaRPr lang="en-US" altLang="zh-TW"/>
          </a:p>
        </p:txBody>
      </p:sp>
      <p:pic>
        <p:nvPicPr>
          <p:cNvPr id="8" name="圖片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5099" y="1116013"/>
            <a:ext cx="6656027" cy="5148465"/>
          </a:xfrm>
          <a:prstGeom prst="rect">
            <a:avLst/>
          </a:prstGeom>
        </p:spPr>
      </p:pic>
    </p:spTree>
    <p:extLst>
      <p:ext uri="{BB962C8B-B14F-4D97-AF65-F5344CB8AC3E}">
        <p14:creationId xmlns:p14="http://schemas.microsoft.com/office/powerpoint/2010/main" val="5134732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26988"/>
            <a:ext cx="9143999" cy="1143001"/>
          </a:xfrm>
        </p:spPr>
        <p:txBody>
          <a:bodyPr/>
          <a:lstStyle/>
          <a:p>
            <a:r>
              <a:rPr lang="en-US" altLang="zh-TW" dirty="0"/>
              <a:t>Evaluation-</a:t>
            </a:r>
            <a:br>
              <a:rPr lang="en-US" altLang="zh-TW" dirty="0"/>
            </a:br>
            <a:r>
              <a:rPr lang="en-US" altLang="zh-TW" dirty="0"/>
              <a:t>Proposed Framework Analysis</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24</a:t>
            </a:fld>
            <a:endParaRPr lang="en-US" altLang="zh-TW"/>
          </a:p>
        </p:txBody>
      </p:sp>
      <p:graphicFrame>
        <p:nvGraphicFramePr>
          <p:cNvPr id="7" name="圖表 6"/>
          <p:cNvGraphicFramePr/>
          <p:nvPr>
            <p:extLst>
              <p:ext uri="{D42A27DB-BD31-4B8C-83A1-F6EECF244321}">
                <p14:modId xmlns:p14="http://schemas.microsoft.com/office/powerpoint/2010/main" val="2602003912"/>
              </p:ext>
            </p:extLst>
          </p:nvPr>
        </p:nvGraphicFramePr>
        <p:xfrm>
          <a:off x="25946" y="1556792"/>
          <a:ext cx="4474046" cy="288032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圖表 7"/>
          <p:cNvGraphicFramePr/>
          <p:nvPr>
            <p:extLst>
              <p:ext uri="{D42A27DB-BD31-4B8C-83A1-F6EECF244321}">
                <p14:modId xmlns:p14="http://schemas.microsoft.com/office/powerpoint/2010/main" val="2479986185"/>
              </p:ext>
            </p:extLst>
          </p:nvPr>
        </p:nvGraphicFramePr>
        <p:xfrm>
          <a:off x="4636480" y="1556792"/>
          <a:ext cx="4392612" cy="2861295"/>
        </p:xfrm>
        <a:graphic>
          <a:graphicData uri="http://schemas.openxmlformats.org/drawingml/2006/chart">
            <c:chart xmlns:c="http://schemas.openxmlformats.org/drawingml/2006/chart" xmlns:r="http://schemas.openxmlformats.org/officeDocument/2006/relationships" r:id="rId4"/>
          </a:graphicData>
        </a:graphic>
      </p:graphicFrame>
      <p:sp>
        <p:nvSpPr>
          <p:cNvPr id="9" name="內容版面配置區 2"/>
          <p:cNvSpPr>
            <a:spLocks noGrp="1"/>
          </p:cNvSpPr>
          <p:nvPr>
            <p:ph idx="1"/>
          </p:nvPr>
        </p:nvSpPr>
        <p:spPr>
          <a:xfrm>
            <a:off x="606264" y="4500338"/>
            <a:ext cx="8363272" cy="1932114"/>
          </a:xfrm>
        </p:spPr>
        <p:txBody>
          <a:bodyPr/>
          <a:lstStyle/>
          <a:p>
            <a:r>
              <a:rPr lang="en-US" altLang="zh-TW" dirty="0"/>
              <a:t>Assume gas price </a:t>
            </a:r>
            <a:r>
              <a:rPr lang="en-US" altLang="zh-TW" dirty="0">
                <a:solidFill>
                  <a:srgbClr val="0000FF"/>
                </a:solidFill>
              </a:rPr>
              <a:t>20Gwei</a:t>
            </a:r>
            <a:r>
              <a:rPr lang="en-US" altLang="zh-TW" dirty="0"/>
              <a:t>, Ether price </a:t>
            </a:r>
            <a:r>
              <a:rPr lang="en-US" altLang="zh-TW" dirty="0">
                <a:solidFill>
                  <a:srgbClr val="0000FF"/>
                </a:solidFill>
              </a:rPr>
              <a:t>$2500</a:t>
            </a:r>
          </a:p>
          <a:p>
            <a:r>
              <a:rPr lang="en-US" altLang="zh-TW" dirty="0"/>
              <a:t>Cost $250 in Policy Factory</a:t>
            </a:r>
          </a:p>
          <a:p>
            <a:r>
              <a:rPr lang="en-US" altLang="zh-TW" dirty="0"/>
              <a:t>Cost $20 to complete single claim</a:t>
            </a:r>
          </a:p>
          <a:p>
            <a:r>
              <a:rPr lang="en-US" altLang="zh-TW" dirty="0"/>
              <a:t>Each stage can be completed in around 10 minutes.</a:t>
            </a:r>
            <a:endParaRPr lang="zh-TW" altLang="en-US" sz="2000" dirty="0">
              <a:solidFill>
                <a:srgbClr val="0000FF"/>
              </a:solidFill>
            </a:endParaRPr>
          </a:p>
        </p:txBody>
      </p:sp>
    </p:spTree>
    <p:extLst>
      <p:ext uri="{BB962C8B-B14F-4D97-AF65-F5344CB8AC3E}">
        <p14:creationId xmlns:p14="http://schemas.microsoft.com/office/powerpoint/2010/main" val="28417236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26988"/>
            <a:ext cx="9143999" cy="1143001"/>
          </a:xfrm>
        </p:spPr>
        <p:txBody>
          <a:bodyPr/>
          <a:lstStyle/>
          <a:p>
            <a:r>
              <a:rPr lang="en-US" altLang="zh-TW" dirty="0"/>
              <a:t>Evaluation-</a:t>
            </a:r>
            <a:r>
              <a:rPr lang="zh-TW" altLang="en-US" dirty="0"/>
              <a:t> </a:t>
            </a:r>
            <a:r>
              <a:rPr lang="en-US" altLang="zh-TW" dirty="0"/>
              <a:t>Security Analysis</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25</a:t>
            </a:fld>
            <a:endParaRPr lang="en-US" altLang="zh-TW"/>
          </a:p>
        </p:txBody>
      </p:sp>
      <p:sp>
        <p:nvSpPr>
          <p:cNvPr id="5" name="內容版面配置區 4"/>
          <p:cNvSpPr>
            <a:spLocks noGrp="1"/>
          </p:cNvSpPr>
          <p:nvPr>
            <p:ph idx="1"/>
          </p:nvPr>
        </p:nvSpPr>
        <p:spPr/>
        <p:txBody>
          <a:bodyPr/>
          <a:lstStyle/>
          <a:p>
            <a:r>
              <a:rPr lang="en-US" altLang="zh-TW" dirty="0"/>
              <a:t>From the insurer’s perspective, we must restrict the user's permissions to </a:t>
            </a:r>
            <a:r>
              <a:rPr lang="en-US" altLang="zh-TW" dirty="0">
                <a:solidFill>
                  <a:srgbClr val="0000FF"/>
                </a:solidFill>
              </a:rPr>
              <a:t>ensure the normal operation </a:t>
            </a:r>
            <a:r>
              <a:rPr lang="en-US" altLang="zh-TW" dirty="0"/>
              <a:t>of the system. </a:t>
            </a:r>
          </a:p>
          <a:p>
            <a:r>
              <a:rPr lang="en-US" altLang="zh-TW" dirty="0"/>
              <a:t>From the smart contract perspective, we </a:t>
            </a:r>
            <a:r>
              <a:rPr lang="en-US" altLang="zh-TW" dirty="0">
                <a:solidFill>
                  <a:srgbClr val="0000FF"/>
                </a:solidFill>
              </a:rPr>
              <a:t>prevent exception </a:t>
            </a:r>
            <a:r>
              <a:rPr lang="en-US" altLang="zh-TW" dirty="0"/>
              <a:t>by using the safest standard and Mocha.</a:t>
            </a:r>
          </a:p>
          <a:p>
            <a:r>
              <a:rPr lang="en-US" altLang="zh-TW" dirty="0"/>
              <a:t>From the platform perspective, we use some framework to prevent user’s </a:t>
            </a:r>
            <a:r>
              <a:rPr lang="en-US" altLang="zh-TW" dirty="0">
                <a:solidFill>
                  <a:srgbClr val="0000FF"/>
                </a:solidFill>
              </a:rPr>
              <a:t>unexpected operation</a:t>
            </a:r>
            <a:r>
              <a:rPr lang="en-US" altLang="zh-TW" dirty="0"/>
              <a:t>.</a:t>
            </a:r>
            <a:endParaRPr lang="zh-TW" altLang="en-US" dirty="0"/>
          </a:p>
        </p:txBody>
      </p:sp>
      <p:pic>
        <p:nvPicPr>
          <p:cNvPr id="6" name="圖片 5"/>
          <p:cNvPicPr/>
          <p:nvPr/>
        </p:nvPicPr>
        <p:blipFill>
          <a:blip r:embed="rId3">
            <a:extLst>
              <a:ext uri="{28A0092B-C50C-407E-A947-70E740481C1C}">
                <a14:useLocalDpi xmlns:a14="http://schemas.microsoft.com/office/drawing/2010/main" val="0"/>
              </a:ext>
            </a:extLst>
          </a:blip>
          <a:stretch>
            <a:fillRect/>
          </a:stretch>
        </p:blipFill>
        <p:spPr>
          <a:xfrm>
            <a:off x="2123728" y="4005064"/>
            <a:ext cx="5164927" cy="2339951"/>
          </a:xfrm>
          <a:prstGeom prst="rect">
            <a:avLst/>
          </a:prstGeom>
        </p:spPr>
      </p:pic>
    </p:spTree>
    <p:extLst>
      <p:ext uri="{BB962C8B-B14F-4D97-AF65-F5344CB8AC3E}">
        <p14:creationId xmlns:p14="http://schemas.microsoft.com/office/powerpoint/2010/main" val="18786260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Research Contribution</a:t>
            </a:r>
            <a:endParaRPr lang="zh-TW" altLang="en-US" dirty="0"/>
          </a:p>
        </p:txBody>
      </p:sp>
      <p:sp>
        <p:nvSpPr>
          <p:cNvPr id="3" name="內容版面配置區 2"/>
          <p:cNvSpPr>
            <a:spLocks noGrp="1"/>
          </p:cNvSpPr>
          <p:nvPr>
            <p:ph idx="1"/>
          </p:nvPr>
        </p:nvSpPr>
        <p:spPr>
          <a:xfrm>
            <a:off x="457200" y="1196975"/>
            <a:ext cx="8579296" cy="4968329"/>
          </a:xfrm>
        </p:spPr>
        <p:txBody>
          <a:bodyPr/>
          <a:lstStyle/>
          <a:p>
            <a:pPr marL="457200" indent="-457200">
              <a:buFont typeface="+mj-lt"/>
              <a:buAutoNum type="arabicPeriod"/>
            </a:pPr>
            <a:r>
              <a:rPr lang="en-US" altLang="zh-TW" dirty="0"/>
              <a:t>System perspective: We develop a </a:t>
            </a:r>
            <a:r>
              <a:rPr lang="en-US" altLang="zh-TW" dirty="0">
                <a:solidFill>
                  <a:srgbClr val="0000FF"/>
                </a:solidFill>
              </a:rPr>
              <a:t>P2P insurance DAO </a:t>
            </a:r>
            <a:r>
              <a:rPr lang="en-US" altLang="zh-TW" dirty="0"/>
              <a:t>based on smart contracts</a:t>
            </a:r>
          </a:p>
          <a:p>
            <a:pPr marL="457200" indent="-457200">
              <a:buFont typeface="+mj-lt"/>
              <a:buAutoNum type="arabicPeriod"/>
            </a:pPr>
            <a:r>
              <a:rPr lang="en-US" altLang="zh-TW" dirty="0"/>
              <a:t>Methodological perspective: We adopt </a:t>
            </a:r>
            <a:r>
              <a:rPr lang="en-US" altLang="zh-TW" dirty="0">
                <a:solidFill>
                  <a:srgbClr val="0000FF"/>
                </a:solidFill>
              </a:rPr>
              <a:t>AMM model and token standard </a:t>
            </a:r>
            <a:r>
              <a:rPr lang="en-US" altLang="zh-TW" dirty="0"/>
              <a:t>to design smart contracts.</a:t>
            </a:r>
          </a:p>
          <a:p>
            <a:pPr marL="457200" indent="-457200">
              <a:buFont typeface="+mj-lt"/>
              <a:buAutoNum type="arabicPeriod"/>
            </a:pPr>
            <a:r>
              <a:rPr lang="en-US" altLang="zh-TW" dirty="0"/>
              <a:t>Insurers perspective: Our smart contract mechanism can </a:t>
            </a:r>
            <a:r>
              <a:rPr lang="en-US" altLang="zh-TW" dirty="0">
                <a:solidFill>
                  <a:srgbClr val="0000FF"/>
                </a:solidFill>
              </a:rPr>
              <a:t>lower co-insurers' search and trust costs.</a:t>
            </a:r>
          </a:p>
          <a:p>
            <a:pPr marL="457200" indent="-457200">
              <a:buFont typeface="+mj-lt"/>
              <a:buAutoNum type="arabicPeriod"/>
            </a:pPr>
            <a:r>
              <a:rPr lang="en-US" altLang="zh-TW" dirty="0"/>
              <a:t>Trust perspective: Smart contracts can be used to </a:t>
            </a:r>
            <a:r>
              <a:rPr lang="en-US" altLang="zh-TW" dirty="0">
                <a:solidFill>
                  <a:srgbClr val="0000FF"/>
                </a:solidFill>
              </a:rPr>
              <a:t>reduce information asymmetry and constraint the group</a:t>
            </a:r>
          </a:p>
          <a:p>
            <a:pPr marL="457200" indent="-457200">
              <a:buFont typeface="+mj-lt"/>
              <a:buAutoNum type="arabicPeriod"/>
            </a:pPr>
            <a:r>
              <a:rPr lang="en-US" altLang="zh-TW" dirty="0"/>
              <a:t>Practical perspective: The advantages of </a:t>
            </a:r>
            <a:r>
              <a:rPr lang="en-US" altLang="zh-TW" dirty="0">
                <a:solidFill>
                  <a:srgbClr val="0000FF"/>
                </a:solidFill>
              </a:rPr>
              <a:t>automation, digitalization, and smart contract non-tampering</a:t>
            </a:r>
            <a:r>
              <a:rPr lang="en-US" altLang="zh-TW" dirty="0"/>
              <a:t> can be used to solve problems in real-world scenarios. </a:t>
            </a:r>
            <a:endParaRPr lang="zh-TW" altLang="zh-TW" dirty="0"/>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26</a:t>
            </a:fld>
            <a:endParaRPr lang="en-US" altLang="zh-TW"/>
          </a:p>
        </p:txBody>
      </p:sp>
    </p:spTree>
    <p:extLst>
      <p:ext uri="{BB962C8B-B14F-4D97-AF65-F5344CB8AC3E}">
        <p14:creationId xmlns:p14="http://schemas.microsoft.com/office/powerpoint/2010/main" val="9941966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a:xfrm>
            <a:off x="457200" y="2780928"/>
            <a:ext cx="8229600" cy="3240460"/>
          </a:xfrm>
        </p:spPr>
        <p:txBody>
          <a:bodyPr/>
          <a:lstStyle/>
          <a:p>
            <a:pPr marL="0" indent="0" algn="ctr">
              <a:buNone/>
            </a:pPr>
            <a:r>
              <a:rPr lang="en-US" altLang="zh-TW" sz="3600" b="1" dirty="0">
                <a:solidFill>
                  <a:srgbClr val="0000FF"/>
                </a:solidFill>
              </a:rPr>
              <a:t>Thank you for your listening!</a:t>
            </a:r>
            <a:endParaRPr lang="zh-TW" altLang="en-US" sz="3600" b="1" dirty="0">
              <a:solidFill>
                <a:srgbClr val="0000FF"/>
              </a:solidFill>
            </a:endParaRPr>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27</a:t>
            </a:fld>
            <a:endParaRPr lang="en-US" altLang="zh-TW"/>
          </a:p>
        </p:txBody>
      </p:sp>
    </p:spTree>
    <p:extLst>
      <p:ext uri="{BB962C8B-B14F-4D97-AF65-F5344CB8AC3E}">
        <p14:creationId xmlns:p14="http://schemas.microsoft.com/office/powerpoint/2010/main" val="39088341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標題 1"/>
          <p:cNvSpPr>
            <a:spLocks noGrp="1"/>
          </p:cNvSpPr>
          <p:nvPr>
            <p:ph type="title"/>
          </p:nvPr>
        </p:nvSpPr>
        <p:spPr/>
        <p:txBody>
          <a:bodyPr/>
          <a:lstStyle/>
          <a:p>
            <a:r>
              <a:rPr lang="en-US" altLang="zh-TW" dirty="0"/>
              <a:t>Motivation</a:t>
            </a:r>
            <a:endParaRPr lang="zh-TW" altLang="en-US" sz="3600" dirty="0"/>
          </a:p>
        </p:txBody>
      </p:sp>
      <p:sp>
        <p:nvSpPr>
          <p:cNvPr id="12292"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dirty="0">
                <a:ea typeface="新細明體" panose="02020500000000000000" pitchFamily="18" charset="-120"/>
              </a:rPr>
              <a:t>   </a:t>
            </a:r>
            <a:fld id="{B77F9AFC-D06A-4B10-B377-759CCE804CFC}" type="slidenum">
              <a:rPr kumimoji="0" lang="en-US" altLang="zh-TW" sz="1400" smtClean="0">
                <a:ea typeface="新細明體" panose="02020500000000000000" pitchFamily="18" charset="-120"/>
              </a:rPr>
              <a:pPr>
                <a:spcBef>
                  <a:spcPct val="0"/>
                </a:spcBef>
                <a:buFontTx/>
                <a:buNone/>
              </a:pPr>
              <a:t>3</a:t>
            </a:fld>
            <a:endParaRPr kumimoji="0" lang="en-US" altLang="zh-TW" sz="1400" dirty="0">
              <a:ea typeface="新細明體" panose="02020500000000000000" pitchFamily="18" charset="-120"/>
            </a:endParaRPr>
          </a:p>
        </p:txBody>
      </p:sp>
      <p:sp>
        <p:nvSpPr>
          <p:cNvPr id="2" name="內容版面配置區 1"/>
          <p:cNvSpPr>
            <a:spLocks noGrp="1"/>
          </p:cNvSpPr>
          <p:nvPr>
            <p:ph idx="1"/>
          </p:nvPr>
        </p:nvSpPr>
        <p:spPr>
          <a:xfrm>
            <a:off x="107504" y="1196752"/>
            <a:ext cx="9036496" cy="4824413"/>
          </a:xfrm>
        </p:spPr>
        <p:txBody>
          <a:bodyPr/>
          <a:lstStyle/>
          <a:p>
            <a:r>
              <a:rPr lang="en-US" altLang="zh-TW" sz="2800" dirty="0"/>
              <a:t>Users growth in P2P economy</a:t>
            </a:r>
          </a:p>
          <a:p>
            <a:pPr lvl="1"/>
            <a:r>
              <a:rPr lang="en-US" altLang="zh-TW" sz="2400" dirty="0"/>
              <a:t>Trust and peer growth are </a:t>
            </a:r>
            <a:r>
              <a:rPr lang="en-US" altLang="zh-TW" sz="2400" dirty="0">
                <a:solidFill>
                  <a:srgbClr val="0000FF"/>
                </a:solidFill>
              </a:rPr>
              <a:t>inversely proportional</a:t>
            </a:r>
            <a:endParaRPr lang="en-US" altLang="zh-TW" sz="2400" dirty="0"/>
          </a:p>
          <a:p>
            <a:pPr lvl="1"/>
            <a:r>
              <a:rPr lang="en-US" altLang="zh-TW" sz="2400" dirty="0"/>
              <a:t>Key factor of success is </a:t>
            </a:r>
            <a:r>
              <a:rPr lang="en-US" altLang="zh-TW" sz="2400" dirty="0">
                <a:solidFill>
                  <a:srgbClr val="0000FF"/>
                </a:solidFill>
              </a:rPr>
              <a:t>Trust </a:t>
            </a:r>
          </a:p>
          <a:p>
            <a:r>
              <a:rPr lang="en-US" altLang="zh-TW" sz="2800" dirty="0"/>
              <a:t>Group member of P2P insurance issue </a:t>
            </a:r>
          </a:p>
          <a:p>
            <a:pPr lvl="1"/>
            <a:r>
              <a:rPr lang="en-US" altLang="zh-TW" sz="2400" dirty="0"/>
              <a:t>Unfamiliar co-insurer, </a:t>
            </a:r>
            <a:r>
              <a:rPr lang="en-US" altLang="zh-TW" sz="2400" dirty="0">
                <a:solidFill>
                  <a:srgbClr val="0000FF"/>
                </a:solidFill>
              </a:rPr>
              <a:t>anonymity </a:t>
            </a:r>
            <a:r>
              <a:rPr lang="en-US" altLang="zh-TW" sz="2400" dirty="0"/>
              <a:t>on the internet</a:t>
            </a:r>
          </a:p>
          <a:p>
            <a:pPr lvl="1"/>
            <a:r>
              <a:rPr lang="en-US" altLang="zh-TW" sz="2400" dirty="0">
                <a:solidFill>
                  <a:srgbClr val="0000FF"/>
                </a:solidFill>
              </a:rPr>
              <a:t>Information Asymmetry </a:t>
            </a:r>
            <a:r>
              <a:rPr lang="en-US" altLang="zh-TW" sz="2400" dirty="0"/>
              <a:t>between platform and insurers</a:t>
            </a:r>
          </a:p>
          <a:p>
            <a:r>
              <a:rPr lang="en-US" altLang="zh-TW" sz="2800" dirty="0"/>
              <a:t>Insurance contract enforcement issue</a:t>
            </a:r>
          </a:p>
          <a:p>
            <a:pPr lvl="1"/>
            <a:r>
              <a:rPr lang="en-US" altLang="zh-TW" sz="2400" dirty="0">
                <a:solidFill>
                  <a:srgbClr val="0000FF"/>
                </a:solidFill>
              </a:rPr>
              <a:t>Opaque</a:t>
            </a:r>
            <a:r>
              <a:rPr lang="en-US" altLang="zh-TW" sz="2400" dirty="0"/>
              <a:t> cash flow and information flow</a:t>
            </a:r>
          </a:p>
          <a:p>
            <a:pPr lvl="1"/>
            <a:r>
              <a:rPr lang="en-US" altLang="zh-TW" sz="2400" dirty="0">
                <a:solidFill>
                  <a:srgbClr val="0000FF"/>
                </a:solidFill>
              </a:rPr>
              <a:t>Inefficient </a:t>
            </a:r>
            <a:r>
              <a:rPr lang="en-US" altLang="zh-TW" sz="2400" dirty="0"/>
              <a:t>contracts </a:t>
            </a:r>
          </a:p>
        </p:txBody>
      </p:sp>
    </p:spTree>
    <p:extLst>
      <p:ext uri="{BB962C8B-B14F-4D97-AF65-F5344CB8AC3E}">
        <p14:creationId xmlns:p14="http://schemas.microsoft.com/office/powerpoint/2010/main" val="24483175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Research Problems</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4</a:t>
            </a:fld>
            <a:endParaRPr lang="en-US" altLang="zh-TW" dirty="0"/>
          </a:p>
        </p:txBody>
      </p:sp>
      <p:sp>
        <p:nvSpPr>
          <p:cNvPr id="5" name="內容版面配置區 4"/>
          <p:cNvSpPr>
            <a:spLocks noGrp="1"/>
          </p:cNvSpPr>
          <p:nvPr>
            <p:ph idx="1"/>
          </p:nvPr>
        </p:nvSpPr>
        <p:spPr>
          <a:xfrm>
            <a:off x="457200" y="1196975"/>
            <a:ext cx="8686800" cy="4824413"/>
          </a:xfrm>
        </p:spPr>
        <p:txBody>
          <a:bodyPr/>
          <a:lstStyle/>
          <a:p>
            <a:pPr lvl="0"/>
            <a:r>
              <a:rPr lang="en-US" altLang="zh-TW" dirty="0"/>
              <a:t>How to mitigate information asymmetry and provide a </a:t>
            </a:r>
            <a:r>
              <a:rPr lang="en-US" altLang="zh-TW" dirty="0">
                <a:solidFill>
                  <a:srgbClr val="0000FF"/>
                </a:solidFill>
              </a:rPr>
              <a:t>trust-free group formation </a:t>
            </a:r>
            <a:r>
              <a:rPr lang="en-US" altLang="zh-TW" dirty="0"/>
              <a:t>mechanism to increase insurers' willingness to participate in social insurance?</a:t>
            </a:r>
            <a:endParaRPr lang="zh-TW" altLang="zh-TW" dirty="0"/>
          </a:p>
          <a:p>
            <a:endParaRPr lang="en-US" altLang="zh-TW" dirty="0"/>
          </a:p>
          <a:p>
            <a:pPr lvl="0"/>
            <a:r>
              <a:rPr lang="en-US" altLang="zh-TW" dirty="0"/>
              <a:t>How to utilize smart contracts for </a:t>
            </a:r>
            <a:r>
              <a:rPr lang="en-US" altLang="zh-TW" dirty="0">
                <a:solidFill>
                  <a:srgbClr val="0000FF"/>
                </a:solidFill>
              </a:rPr>
              <a:t>trust protection</a:t>
            </a:r>
            <a:r>
              <a:rPr lang="en-US" altLang="zh-TW" dirty="0"/>
              <a:t> and preventing insurers from fault in the co-insurance group?</a:t>
            </a:r>
            <a:endParaRPr lang="zh-TW" altLang="zh-TW" dirty="0"/>
          </a:p>
          <a:p>
            <a:endParaRPr lang="zh-TW" altLang="zh-TW" dirty="0"/>
          </a:p>
        </p:txBody>
      </p:sp>
    </p:spTree>
    <p:extLst>
      <p:ext uri="{BB962C8B-B14F-4D97-AF65-F5344CB8AC3E}">
        <p14:creationId xmlns:p14="http://schemas.microsoft.com/office/powerpoint/2010/main" val="15436931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標題 1"/>
          <p:cNvSpPr>
            <a:spLocks noGrp="1"/>
          </p:cNvSpPr>
          <p:nvPr>
            <p:ph type="title"/>
          </p:nvPr>
        </p:nvSpPr>
        <p:spPr>
          <a:xfrm>
            <a:off x="251520" y="-26988"/>
            <a:ext cx="8712968" cy="1143001"/>
          </a:xfrm>
        </p:spPr>
        <p:txBody>
          <a:bodyPr/>
          <a:lstStyle/>
          <a:p>
            <a:r>
              <a:rPr lang="en-US" altLang="zh-TW" dirty="0"/>
              <a:t>P2P Insurance Services and Features</a:t>
            </a:r>
            <a:endParaRPr lang="zh-TW" altLang="en-US" dirty="0"/>
          </a:p>
        </p:txBody>
      </p:sp>
      <p:sp>
        <p:nvSpPr>
          <p:cNvPr id="20484"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a:ea typeface="新細明體" panose="02020500000000000000" pitchFamily="18" charset="-120"/>
              </a:rPr>
              <a:t>   </a:t>
            </a:r>
            <a:fld id="{CD1B342C-6839-4A31-AD7C-61A8EC56CE88}" type="slidenum">
              <a:rPr kumimoji="0" lang="en-US" altLang="zh-TW" sz="1400" smtClean="0">
                <a:ea typeface="新細明體" panose="02020500000000000000" pitchFamily="18" charset="-120"/>
              </a:rPr>
              <a:pPr>
                <a:spcBef>
                  <a:spcPct val="0"/>
                </a:spcBef>
                <a:buFontTx/>
                <a:buNone/>
              </a:pPr>
              <a:t>5</a:t>
            </a:fld>
            <a:endParaRPr kumimoji="0" lang="en-US" altLang="zh-TW" sz="1400">
              <a:ea typeface="新細明體" panose="02020500000000000000" pitchFamily="18" charset="-120"/>
            </a:endParaRPr>
          </a:p>
        </p:txBody>
      </p:sp>
      <p:sp>
        <p:nvSpPr>
          <p:cNvPr id="2" name="內容版面配置區 1"/>
          <p:cNvSpPr>
            <a:spLocks noGrp="1"/>
          </p:cNvSpPr>
          <p:nvPr>
            <p:ph idx="1"/>
          </p:nvPr>
        </p:nvSpPr>
        <p:spPr>
          <a:xfrm>
            <a:off x="179512" y="1116012"/>
            <a:ext cx="8964488" cy="5553347"/>
          </a:xfrm>
        </p:spPr>
        <p:txBody>
          <a:bodyPr/>
          <a:lstStyle/>
          <a:p>
            <a:pPr>
              <a:lnSpc>
                <a:spcPts val="3000"/>
              </a:lnSpc>
            </a:pPr>
            <a:r>
              <a:rPr lang="en-US" altLang="zh-TW" sz="2800" dirty="0"/>
              <a:t>Social insurance is a kind of crowd power and collective intelligence demonstration. The advantages are shown as follows:</a:t>
            </a:r>
            <a:endParaRPr lang="zh-TW" altLang="zh-TW" sz="2800" dirty="0"/>
          </a:p>
          <a:p>
            <a:pPr lvl="1">
              <a:lnSpc>
                <a:spcPts val="3000"/>
              </a:lnSpc>
            </a:pPr>
            <a:r>
              <a:rPr lang="en-US" altLang="zh-TW" sz="2400" dirty="0">
                <a:solidFill>
                  <a:srgbClr val="0000FF"/>
                </a:solidFill>
              </a:rPr>
              <a:t>Cost-effective and transparent procedure: </a:t>
            </a:r>
            <a:r>
              <a:rPr lang="en-US" altLang="zh-TW" sz="2400" dirty="0"/>
              <a:t>Through information flow of social insurance, any </a:t>
            </a:r>
            <a:r>
              <a:rPr lang="en-US" altLang="zh-TW" sz="2400" dirty="0">
                <a:solidFill>
                  <a:srgbClr val="FF0000"/>
                </a:solidFill>
              </a:rPr>
              <a:t>insurance information </a:t>
            </a:r>
            <a:r>
              <a:rPr lang="en-US" altLang="zh-TW" sz="2400" dirty="0"/>
              <a:t>will be revealed</a:t>
            </a:r>
            <a:r>
              <a:rPr lang="en-US" altLang="zh-TW" sz="2400" dirty="0">
                <a:solidFill>
                  <a:srgbClr val="0000FF"/>
                </a:solidFill>
              </a:rPr>
              <a:t> </a:t>
            </a:r>
            <a:r>
              <a:rPr lang="en-US" altLang="zh-TW" sz="1800" dirty="0"/>
              <a:t>(</a:t>
            </a:r>
            <a:r>
              <a:rPr lang="en-US" altLang="zh-TW" sz="1800" dirty="0" err="1">
                <a:solidFill>
                  <a:schemeClr val="bg1">
                    <a:lumMod val="65000"/>
                  </a:schemeClr>
                </a:solidFill>
              </a:rPr>
              <a:t>Saha</a:t>
            </a:r>
            <a:r>
              <a:rPr lang="en-US" altLang="zh-TW" sz="1800" dirty="0">
                <a:solidFill>
                  <a:schemeClr val="bg1">
                    <a:lumMod val="65000"/>
                  </a:schemeClr>
                </a:solidFill>
              </a:rPr>
              <a:t> et al., 2016</a:t>
            </a:r>
            <a:r>
              <a:rPr lang="en-US" altLang="zh-TW" sz="1800" dirty="0"/>
              <a:t>)</a:t>
            </a:r>
          </a:p>
          <a:p>
            <a:pPr lvl="1">
              <a:lnSpc>
                <a:spcPts val="3000"/>
              </a:lnSpc>
            </a:pPr>
            <a:r>
              <a:rPr lang="en-US" altLang="zh-TW" sz="2400" dirty="0">
                <a:solidFill>
                  <a:srgbClr val="0000FF"/>
                </a:solidFill>
              </a:rPr>
              <a:t>Claim-effective and streamlined procedure: </a:t>
            </a:r>
            <a:r>
              <a:rPr lang="en-US" altLang="zh-TW" sz="2400" dirty="0"/>
              <a:t>Through </a:t>
            </a:r>
            <a:r>
              <a:rPr lang="en-US" altLang="zh-TW" sz="2400" dirty="0">
                <a:solidFill>
                  <a:srgbClr val="FF0000"/>
                </a:solidFill>
              </a:rPr>
              <a:t>cash flow </a:t>
            </a:r>
            <a:r>
              <a:rPr lang="en-US" altLang="zh-TW" sz="2400" dirty="0"/>
              <a:t>of social insurance, the claim can be supervised by all insurers </a:t>
            </a:r>
            <a:r>
              <a:rPr lang="en-US" altLang="zh-TW" sz="1800" dirty="0"/>
              <a:t>(</a:t>
            </a:r>
            <a:r>
              <a:rPr lang="en-US" altLang="zh-TW" sz="1800" dirty="0">
                <a:solidFill>
                  <a:schemeClr val="bg1">
                    <a:lumMod val="65000"/>
                  </a:schemeClr>
                </a:solidFill>
              </a:rPr>
              <a:t>Clemente et al., 2020</a:t>
            </a:r>
            <a:r>
              <a:rPr lang="en-US" altLang="zh-TW" sz="1800" dirty="0"/>
              <a:t>)</a:t>
            </a:r>
            <a:endParaRPr lang="zh-TW" altLang="en-US" sz="1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Blockchain and smart contract</a:t>
            </a:r>
            <a:endParaRPr lang="zh-TW" altLang="en-US" dirty="0"/>
          </a:p>
        </p:txBody>
      </p:sp>
      <p:sp>
        <p:nvSpPr>
          <p:cNvPr id="3" name="內容版面配置區 2"/>
          <p:cNvSpPr>
            <a:spLocks noGrp="1"/>
          </p:cNvSpPr>
          <p:nvPr>
            <p:ph idx="1"/>
          </p:nvPr>
        </p:nvSpPr>
        <p:spPr>
          <a:xfrm>
            <a:off x="226629" y="692696"/>
            <a:ext cx="8712968" cy="5328592"/>
          </a:xfrm>
        </p:spPr>
        <p:txBody>
          <a:bodyPr/>
          <a:lstStyle/>
          <a:p>
            <a:pPr marL="457200" lvl="1" indent="0">
              <a:buNone/>
            </a:pPr>
            <a:endParaRPr lang="en-US" altLang="zh-TW" sz="2400" dirty="0"/>
          </a:p>
          <a:p>
            <a:r>
              <a:rPr lang="en-US" altLang="zh-TW" dirty="0">
                <a:solidFill>
                  <a:srgbClr val="FF0000"/>
                </a:solidFill>
              </a:rPr>
              <a:t>Blockchain</a:t>
            </a:r>
            <a:r>
              <a:rPr lang="en-US" altLang="zh-TW" dirty="0"/>
              <a:t> is very effective in </a:t>
            </a:r>
            <a:r>
              <a:rPr lang="en-US" altLang="zh-TW" dirty="0">
                <a:solidFill>
                  <a:srgbClr val="FF0000"/>
                </a:solidFill>
              </a:rPr>
              <a:t>preventing information fraud</a:t>
            </a:r>
            <a:r>
              <a:rPr lang="en-US" altLang="zh-TW" dirty="0"/>
              <a:t>, such as insurance fraud, where fraudulent information is fact-based </a:t>
            </a:r>
            <a:r>
              <a:rPr lang="en-US" altLang="zh-TW" sz="1800" dirty="0"/>
              <a:t>(</a:t>
            </a:r>
            <a:r>
              <a:rPr lang="en-US" altLang="zh-TW" sz="1800" dirty="0">
                <a:solidFill>
                  <a:schemeClr val="bg1">
                    <a:lumMod val="65000"/>
                  </a:schemeClr>
                </a:solidFill>
              </a:rPr>
              <a:t>Cai et al., 2016</a:t>
            </a:r>
            <a:r>
              <a:rPr lang="en-US" altLang="zh-TW" sz="1800" dirty="0"/>
              <a:t>)</a:t>
            </a:r>
            <a:endParaRPr lang="en-US" altLang="zh-TW" dirty="0"/>
          </a:p>
          <a:p>
            <a:r>
              <a:rPr lang="en-US" altLang="zh-TW" dirty="0"/>
              <a:t>The execution of </a:t>
            </a:r>
            <a:r>
              <a:rPr lang="en-US" altLang="zh-TW" dirty="0">
                <a:solidFill>
                  <a:srgbClr val="FF0000"/>
                </a:solidFill>
              </a:rPr>
              <a:t>smart contracts </a:t>
            </a:r>
            <a:r>
              <a:rPr lang="en-US" altLang="zh-TW" dirty="0"/>
              <a:t>will also be stored in the block permanently and </a:t>
            </a:r>
            <a:r>
              <a:rPr lang="en-US" altLang="zh-TW" dirty="0">
                <a:solidFill>
                  <a:srgbClr val="FF0000"/>
                </a:solidFill>
              </a:rPr>
              <a:t>address that allows users to interact with </a:t>
            </a:r>
            <a:r>
              <a:rPr lang="en-US" altLang="zh-TW" sz="1800" dirty="0">
                <a:solidFill>
                  <a:srgbClr val="FF0000"/>
                </a:solidFill>
              </a:rPr>
              <a:t>(</a:t>
            </a:r>
            <a:r>
              <a:rPr lang="en-US" altLang="zh-TW" sz="1800" dirty="0" err="1">
                <a:solidFill>
                  <a:schemeClr val="bg1">
                    <a:lumMod val="65000"/>
                  </a:schemeClr>
                </a:solidFill>
              </a:rPr>
              <a:t>Kiffer</a:t>
            </a:r>
            <a:r>
              <a:rPr lang="en-US" altLang="zh-TW" sz="1800" dirty="0">
                <a:solidFill>
                  <a:schemeClr val="bg1">
                    <a:lumMod val="65000"/>
                  </a:schemeClr>
                </a:solidFill>
              </a:rPr>
              <a:t> et al., 2018</a:t>
            </a:r>
            <a:r>
              <a:rPr lang="en-US" altLang="zh-TW" sz="1800" dirty="0"/>
              <a:t>)</a:t>
            </a:r>
          </a:p>
          <a:p>
            <a:r>
              <a:rPr lang="en-US" altLang="zh-TW" dirty="0"/>
              <a:t>Nowadays, there are many innovative decentralized </a:t>
            </a:r>
            <a:r>
              <a:rPr lang="en-US" altLang="zh-TW" dirty="0">
                <a:solidFill>
                  <a:srgbClr val="FF0000"/>
                </a:solidFill>
              </a:rPr>
              <a:t>financial services </a:t>
            </a:r>
            <a:r>
              <a:rPr lang="en-US" altLang="zh-TW" dirty="0"/>
              <a:t>on Ethereum. </a:t>
            </a:r>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6</a:t>
            </a:fld>
            <a:endParaRPr lang="en-US" altLang="zh-TW" dirty="0"/>
          </a:p>
        </p:txBody>
      </p:sp>
    </p:spTree>
    <p:extLst>
      <p:ext uri="{BB962C8B-B14F-4D97-AF65-F5344CB8AC3E}">
        <p14:creationId xmlns:p14="http://schemas.microsoft.com/office/powerpoint/2010/main" val="37005779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angle 7"/>
          <p:cNvSpPr>
            <a:spLocks noChangeArrowheads="1"/>
          </p:cNvSpPr>
          <p:nvPr/>
        </p:nvSpPr>
        <p:spPr bwMode="auto">
          <a:xfrm>
            <a:off x="0" y="955042"/>
            <a:ext cx="65" cy="15967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47610" numCol="1" anchor="ctr" anchorCtr="0" compatLnSpc="1">
            <a:prstTxWarp prst="textNoShape">
              <a:avLst/>
            </a:prstTxWarp>
            <a:spAutoFit/>
          </a:bodyPr>
          <a:lstStyle/>
          <a:p>
            <a:pPr defTabSz="685800"/>
            <a:endParaRPr kumimoji="0" lang="zh-TW" altLang="zh-TW" sz="1350" dirty="0"/>
          </a:p>
        </p:txBody>
      </p:sp>
      <p:sp>
        <p:nvSpPr>
          <p:cNvPr id="73" name="投影片編號版面配置區 3"/>
          <p:cNvSpPr>
            <a:spLocks noGrp="1"/>
          </p:cNvSpPr>
          <p:nvPr>
            <p:ph type="sldNum" sz="quarter" idx="12"/>
          </p:nvPr>
        </p:nvSpPr>
        <p:spPr>
          <a:xfrm>
            <a:off x="2590800" y="6524625"/>
            <a:ext cx="2197100" cy="333375"/>
          </a:xfrm>
        </p:spPr>
        <p:txBody>
          <a:bodyPr/>
          <a:lstStyle/>
          <a:p>
            <a:pPr>
              <a:defRPr/>
            </a:pPr>
            <a:r>
              <a:rPr lang="en-US" altLang="zh-TW" dirty="0"/>
              <a:t>   </a:t>
            </a:r>
            <a:fld id="{20DADEED-75D7-4501-941F-1479255A4EB9}" type="slidenum">
              <a:rPr lang="en-US" altLang="zh-TW" smtClean="0"/>
              <a:pPr>
                <a:defRPr/>
              </a:pPr>
              <a:t>7</a:t>
            </a:fld>
            <a:endParaRPr lang="en-US" altLang="zh-TW" dirty="0"/>
          </a:p>
        </p:txBody>
      </p:sp>
      <p:sp>
        <p:nvSpPr>
          <p:cNvPr id="247" name="標題 1"/>
          <p:cNvSpPr txBox="1">
            <a:spLocks/>
          </p:cNvSpPr>
          <p:nvPr/>
        </p:nvSpPr>
        <p:spPr bwMode="auto">
          <a:xfrm>
            <a:off x="468313" y="-26988"/>
            <a:ext cx="8229600" cy="1143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kumimoji="1" sz="4000">
                <a:solidFill>
                  <a:srgbClr val="0926A3"/>
                </a:solidFill>
                <a:latin typeface="+mj-lt"/>
                <a:ea typeface="+mj-ea"/>
                <a:cs typeface="+mj-cs"/>
              </a:defRPr>
            </a:lvl1pPr>
            <a:lvl2pPr algn="ctr" rtl="0" eaLnBrk="0" fontAlgn="base" hangingPunct="0">
              <a:spcBef>
                <a:spcPct val="0"/>
              </a:spcBef>
              <a:spcAft>
                <a:spcPct val="0"/>
              </a:spcAft>
              <a:defRPr kumimoji="1" sz="4000">
                <a:solidFill>
                  <a:srgbClr val="0926A3"/>
                </a:solidFill>
                <a:latin typeface="Arial" charset="0"/>
                <a:ea typeface="標楷體" pitchFamily="65" charset="-120"/>
              </a:defRPr>
            </a:lvl2pPr>
            <a:lvl3pPr algn="ctr" rtl="0" eaLnBrk="0" fontAlgn="base" hangingPunct="0">
              <a:spcBef>
                <a:spcPct val="0"/>
              </a:spcBef>
              <a:spcAft>
                <a:spcPct val="0"/>
              </a:spcAft>
              <a:defRPr kumimoji="1" sz="4000">
                <a:solidFill>
                  <a:srgbClr val="0926A3"/>
                </a:solidFill>
                <a:latin typeface="Arial" charset="0"/>
                <a:ea typeface="標楷體" pitchFamily="65" charset="-120"/>
              </a:defRPr>
            </a:lvl3pPr>
            <a:lvl4pPr algn="ctr" rtl="0" eaLnBrk="0" fontAlgn="base" hangingPunct="0">
              <a:spcBef>
                <a:spcPct val="0"/>
              </a:spcBef>
              <a:spcAft>
                <a:spcPct val="0"/>
              </a:spcAft>
              <a:defRPr kumimoji="1" sz="4000">
                <a:solidFill>
                  <a:srgbClr val="0926A3"/>
                </a:solidFill>
                <a:latin typeface="Arial" charset="0"/>
                <a:ea typeface="標楷體" pitchFamily="65" charset="-120"/>
              </a:defRPr>
            </a:lvl4pPr>
            <a:lvl5pPr algn="ctr" rtl="0" eaLnBrk="0" fontAlgn="base" hangingPunct="0">
              <a:spcBef>
                <a:spcPct val="0"/>
              </a:spcBef>
              <a:spcAft>
                <a:spcPct val="0"/>
              </a:spcAft>
              <a:defRPr kumimoji="1" sz="4000">
                <a:solidFill>
                  <a:srgbClr val="0926A3"/>
                </a:solidFill>
                <a:latin typeface="Arial" charset="0"/>
                <a:ea typeface="標楷體" pitchFamily="65" charset="-120"/>
              </a:defRPr>
            </a:lvl5pPr>
            <a:lvl6pPr marL="457200" algn="ctr" rtl="0" eaLnBrk="1" fontAlgn="base" hangingPunct="1">
              <a:spcBef>
                <a:spcPct val="0"/>
              </a:spcBef>
              <a:spcAft>
                <a:spcPct val="0"/>
              </a:spcAft>
              <a:defRPr kumimoji="1" sz="4400">
                <a:solidFill>
                  <a:schemeClr val="accent2"/>
                </a:solidFill>
                <a:latin typeface="Arial" charset="0"/>
                <a:ea typeface="新細明體" pitchFamily="18" charset="-120"/>
              </a:defRPr>
            </a:lvl6pPr>
            <a:lvl7pPr marL="914400" algn="ctr" rtl="0" eaLnBrk="1" fontAlgn="base" hangingPunct="1">
              <a:spcBef>
                <a:spcPct val="0"/>
              </a:spcBef>
              <a:spcAft>
                <a:spcPct val="0"/>
              </a:spcAft>
              <a:defRPr kumimoji="1" sz="4400">
                <a:solidFill>
                  <a:schemeClr val="accent2"/>
                </a:solidFill>
                <a:latin typeface="Arial" charset="0"/>
                <a:ea typeface="新細明體" pitchFamily="18" charset="-120"/>
              </a:defRPr>
            </a:lvl7pPr>
            <a:lvl8pPr marL="1371600" algn="ctr" rtl="0" eaLnBrk="1" fontAlgn="base" hangingPunct="1">
              <a:spcBef>
                <a:spcPct val="0"/>
              </a:spcBef>
              <a:spcAft>
                <a:spcPct val="0"/>
              </a:spcAft>
              <a:defRPr kumimoji="1" sz="4400">
                <a:solidFill>
                  <a:schemeClr val="accent2"/>
                </a:solidFill>
                <a:latin typeface="Arial" charset="0"/>
                <a:ea typeface="新細明體" pitchFamily="18" charset="-120"/>
              </a:defRPr>
            </a:lvl8pPr>
            <a:lvl9pPr marL="1828800" algn="ctr" rtl="0" eaLnBrk="1" fontAlgn="base" hangingPunct="1">
              <a:spcBef>
                <a:spcPct val="0"/>
              </a:spcBef>
              <a:spcAft>
                <a:spcPct val="0"/>
              </a:spcAft>
              <a:defRPr kumimoji="1" sz="4400">
                <a:solidFill>
                  <a:schemeClr val="accent2"/>
                </a:solidFill>
                <a:latin typeface="Arial" charset="0"/>
                <a:ea typeface="新細明體" pitchFamily="18" charset="-120"/>
              </a:defRPr>
            </a:lvl9pPr>
          </a:lstStyle>
          <a:p>
            <a:pPr eaLnBrk="1" hangingPunct="1"/>
            <a:r>
              <a:rPr lang="en-US" altLang="zh-TW" b="1" kern="0" dirty="0">
                <a:solidFill>
                  <a:srgbClr val="2907A5"/>
                </a:solidFill>
              </a:rPr>
              <a:t>Process Flow</a:t>
            </a:r>
            <a:endParaRPr lang="zh-TW" altLang="en-US" b="1" kern="0" dirty="0"/>
          </a:p>
        </p:txBody>
      </p:sp>
      <p:pic>
        <p:nvPicPr>
          <p:cNvPr id="4" name="圖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5736" y="1401291"/>
            <a:ext cx="7524328" cy="4838056"/>
          </a:xfrm>
          <a:prstGeom prst="rect">
            <a:avLst/>
          </a:prstGeom>
        </p:spPr>
      </p:pic>
    </p:spTree>
    <p:extLst>
      <p:ext uri="{BB962C8B-B14F-4D97-AF65-F5344CB8AC3E}">
        <p14:creationId xmlns:p14="http://schemas.microsoft.com/office/powerpoint/2010/main" val="15009732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angle 7"/>
          <p:cNvSpPr>
            <a:spLocks noChangeArrowheads="1"/>
          </p:cNvSpPr>
          <p:nvPr/>
        </p:nvSpPr>
        <p:spPr bwMode="auto">
          <a:xfrm>
            <a:off x="0" y="955042"/>
            <a:ext cx="65" cy="15967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47610" numCol="1" anchor="ctr" anchorCtr="0" compatLnSpc="1">
            <a:prstTxWarp prst="textNoShape">
              <a:avLst/>
            </a:prstTxWarp>
            <a:spAutoFit/>
          </a:bodyPr>
          <a:lstStyle/>
          <a:p>
            <a:pPr defTabSz="685800"/>
            <a:endParaRPr kumimoji="0" lang="zh-TW" altLang="zh-TW" sz="1350" dirty="0"/>
          </a:p>
        </p:txBody>
      </p:sp>
      <p:sp>
        <p:nvSpPr>
          <p:cNvPr id="73" name="投影片編號版面配置區 3"/>
          <p:cNvSpPr>
            <a:spLocks noGrp="1"/>
          </p:cNvSpPr>
          <p:nvPr>
            <p:ph type="sldNum" sz="quarter" idx="12"/>
          </p:nvPr>
        </p:nvSpPr>
        <p:spPr>
          <a:xfrm>
            <a:off x="2590800" y="6524625"/>
            <a:ext cx="2197100" cy="333375"/>
          </a:xfrm>
        </p:spPr>
        <p:txBody>
          <a:bodyPr/>
          <a:lstStyle/>
          <a:p>
            <a:pPr>
              <a:defRPr/>
            </a:pPr>
            <a:r>
              <a:rPr lang="en-US" altLang="zh-TW" dirty="0"/>
              <a:t>   </a:t>
            </a:r>
            <a:fld id="{20DADEED-75D7-4501-941F-1479255A4EB9}" type="slidenum">
              <a:rPr lang="en-US" altLang="zh-TW" smtClean="0"/>
              <a:pPr>
                <a:defRPr/>
              </a:pPr>
              <a:t>8</a:t>
            </a:fld>
            <a:endParaRPr lang="en-US" altLang="zh-TW" dirty="0"/>
          </a:p>
        </p:txBody>
      </p:sp>
      <p:sp>
        <p:nvSpPr>
          <p:cNvPr id="247" name="標題 1"/>
          <p:cNvSpPr txBox="1">
            <a:spLocks/>
          </p:cNvSpPr>
          <p:nvPr/>
        </p:nvSpPr>
        <p:spPr bwMode="auto">
          <a:xfrm>
            <a:off x="468313" y="-26988"/>
            <a:ext cx="8229600" cy="1143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kumimoji="1" sz="4000">
                <a:solidFill>
                  <a:srgbClr val="0926A3"/>
                </a:solidFill>
                <a:latin typeface="+mj-lt"/>
                <a:ea typeface="+mj-ea"/>
                <a:cs typeface="+mj-cs"/>
              </a:defRPr>
            </a:lvl1pPr>
            <a:lvl2pPr algn="ctr" rtl="0" eaLnBrk="0" fontAlgn="base" hangingPunct="0">
              <a:spcBef>
                <a:spcPct val="0"/>
              </a:spcBef>
              <a:spcAft>
                <a:spcPct val="0"/>
              </a:spcAft>
              <a:defRPr kumimoji="1" sz="4000">
                <a:solidFill>
                  <a:srgbClr val="0926A3"/>
                </a:solidFill>
                <a:latin typeface="Arial" charset="0"/>
                <a:ea typeface="標楷體" pitchFamily="65" charset="-120"/>
              </a:defRPr>
            </a:lvl2pPr>
            <a:lvl3pPr algn="ctr" rtl="0" eaLnBrk="0" fontAlgn="base" hangingPunct="0">
              <a:spcBef>
                <a:spcPct val="0"/>
              </a:spcBef>
              <a:spcAft>
                <a:spcPct val="0"/>
              </a:spcAft>
              <a:defRPr kumimoji="1" sz="4000">
                <a:solidFill>
                  <a:srgbClr val="0926A3"/>
                </a:solidFill>
                <a:latin typeface="Arial" charset="0"/>
                <a:ea typeface="標楷體" pitchFamily="65" charset="-120"/>
              </a:defRPr>
            </a:lvl3pPr>
            <a:lvl4pPr algn="ctr" rtl="0" eaLnBrk="0" fontAlgn="base" hangingPunct="0">
              <a:spcBef>
                <a:spcPct val="0"/>
              </a:spcBef>
              <a:spcAft>
                <a:spcPct val="0"/>
              </a:spcAft>
              <a:defRPr kumimoji="1" sz="4000">
                <a:solidFill>
                  <a:srgbClr val="0926A3"/>
                </a:solidFill>
                <a:latin typeface="Arial" charset="0"/>
                <a:ea typeface="標楷體" pitchFamily="65" charset="-120"/>
              </a:defRPr>
            </a:lvl4pPr>
            <a:lvl5pPr algn="ctr" rtl="0" eaLnBrk="0" fontAlgn="base" hangingPunct="0">
              <a:spcBef>
                <a:spcPct val="0"/>
              </a:spcBef>
              <a:spcAft>
                <a:spcPct val="0"/>
              </a:spcAft>
              <a:defRPr kumimoji="1" sz="4000">
                <a:solidFill>
                  <a:srgbClr val="0926A3"/>
                </a:solidFill>
                <a:latin typeface="Arial" charset="0"/>
                <a:ea typeface="標楷體" pitchFamily="65" charset="-120"/>
              </a:defRPr>
            </a:lvl5pPr>
            <a:lvl6pPr marL="457200" algn="ctr" rtl="0" eaLnBrk="1" fontAlgn="base" hangingPunct="1">
              <a:spcBef>
                <a:spcPct val="0"/>
              </a:spcBef>
              <a:spcAft>
                <a:spcPct val="0"/>
              </a:spcAft>
              <a:defRPr kumimoji="1" sz="4400">
                <a:solidFill>
                  <a:schemeClr val="accent2"/>
                </a:solidFill>
                <a:latin typeface="Arial" charset="0"/>
                <a:ea typeface="新細明體" pitchFamily="18" charset="-120"/>
              </a:defRPr>
            </a:lvl6pPr>
            <a:lvl7pPr marL="914400" algn="ctr" rtl="0" eaLnBrk="1" fontAlgn="base" hangingPunct="1">
              <a:spcBef>
                <a:spcPct val="0"/>
              </a:spcBef>
              <a:spcAft>
                <a:spcPct val="0"/>
              </a:spcAft>
              <a:defRPr kumimoji="1" sz="4400">
                <a:solidFill>
                  <a:schemeClr val="accent2"/>
                </a:solidFill>
                <a:latin typeface="Arial" charset="0"/>
                <a:ea typeface="新細明體" pitchFamily="18" charset="-120"/>
              </a:defRPr>
            </a:lvl7pPr>
            <a:lvl8pPr marL="1371600" algn="ctr" rtl="0" eaLnBrk="1" fontAlgn="base" hangingPunct="1">
              <a:spcBef>
                <a:spcPct val="0"/>
              </a:spcBef>
              <a:spcAft>
                <a:spcPct val="0"/>
              </a:spcAft>
              <a:defRPr kumimoji="1" sz="4400">
                <a:solidFill>
                  <a:schemeClr val="accent2"/>
                </a:solidFill>
                <a:latin typeface="Arial" charset="0"/>
                <a:ea typeface="新細明體" pitchFamily="18" charset="-120"/>
              </a:defRPr>
            </a:lvl8pPr>
            <a:lvl9pPr marL="1828800" algn="ctr" rtl="0" eaLnBrk="1" fontAlgn="base" hangingPunct="1">
              <a:spcBef>
                <a:spcPct val="0"/>
              </a:spcBef>
              <a:spcAft>
                <a:spcPct val="0"/>
              </a:spcAft>
              <a:defRPr kumimoji="1" sz="4400">
                <a:solidFill>
                  <a:schemeClr val="accent2"/>
                </a:solidFill>
                <a:latin typeface="Arial" charset="0"/>
                <a:ea typeface="新細明體" pitchFamily="18" charset="-120"/>
              </a:defRPr>
            </a:lvl9pPr>
          </a:lstStyle>
          <a:p>
            <a:pPr eaLnBrk="1" hangingPunct="1"/>
            <a:r>
              <a:rPr lang="en-US" altLang="zh-TW" b="1" kern="0" dirty="0">
                <a:solidFill>
                  <a:srgbClr val="2907A5"/>
                </a:solidFill>
              </a:rPr>
              <a:t>Process Flow</a:t>
            </a:r>
            <a:endParaRPr lang="zh-TW" altLang="en-US" b="1" kern="0" dirty="0"/>
          </a:p>
        </p:txBody>
      </p:sp>
      <p:pic>
        <p:nvPicPr>
          <p:cNvPr id="2" name="圖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8286" y="1700808"/>
            <a:ext cx="7809653" cy="4041998"/>
          </a:xfrm>
          <a:prstGeom prst="rect">
            <a:avLst/>
          </a:prstGeom>
        </p:spPr>
      </p:pic>
    </p:spTree>
    <p:extLst>
      <p:ext uri="{BB962C8B-B14F-4D97-AF65-F5344CB8AC3E}">
        <p14:creationId xmlns:p14="http://schemas.microsoft.com/office/powerpoint/2010/main" val="35764973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The System framework</a:t>
            </a:r>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9</a:t>
            </a:fld>
            <a:endParaRPr lang="en-US" altLang="zh-TW"/>
          </a:p>
        </p:txBody>
      </p:sp>
      <p:pic>
        <p:nvPicPr>
          <p:cNvPr id="5" name="圖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1560" y="1167524"/>
            <a:ext cx="7776095" cy="5305589"/>
          </a:xfrm>
          <a:prstGeom prst="rect">
            <a:avLst/>
          </a:prstGeom>
        </p:spPr>
      </p:pic>
    </p:spTree>
    <p:extLst>
      <p:ext uri="{BB962C8B-B14F-4D97-AF65-F5344CB8AC3E}">
        <p14:creationId xmlns:p14="http://schemas.microsoft.com/office/powerpoint/2010/main" val="3809603215"/>
      </p:ext>
    </p:extLst>
  </p:cSld>
  <p:clrMapOvr>
    <a:masterClrMapping/>
  </p:clrMapOvr>
</p:sld>
</file>

<file path=ppt/theme/theme1.xml><?xml version="1.0" encoding="utf-8"?>
<a:theme xmlns:a="http://schemas.openxmlformats.org/drawingml/2006/main" name="SEA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IEBI">
      <a:majorFont>
        <a:latin typeface="Arial"/>
        <a:ea typeface="標楷體"/>
        <a:cs typeface=""/>
      </a:majorFont>
      <a:minorFont>
        <a:latin typeface="Arial"/>
        <a:ea typeface="標楷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預設簡報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預設簡報設計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預設簡報設計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預設簡報設計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預設簡報設計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預設簡報設計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預設簡報設計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預設簡報設計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預設簡報設計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預設簡報設計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預設簡報設計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預設簡報設計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SEAD</Template>
  <TotalTime>41133</TotalTime>
  <Words>3868</Words>
  <Application>Microsoft Office PowerPoint</Application>
  <PresentationFormat>如螢幕大小 (4:3)</PresentationFormat>
  <Paragraphs>324</Paragraphs>
  <Slides>27</Slides>
  <Notes>27</Notes>
  <HiddenSlides>0</HiddenSlides>
  <MMClips>0</MMClips>
  <ScaleCrop>false</ScaleCrop>
  <HeadingPairs>
    <vt:vector size="6" baseType="variant">
      <vt:variant>
        <vt:lpstr>使用字型</vt:lpstr>
      </vt:variant>
      <vt:variant>
        <vt:i4>7</vt:i4>
      </vt:variant>
      <vt:variant>
        <vt:lpstr>佈景主題</vt:lpstr>
      </vt:variant>
      <vt:variant>
        <vt:i4>1</vt:i4>
      </vt:variant>
      <vt:variant>
        <vt:lpstr>投影片標題</vt:lpstr>
      </vt:variant>
      <vt:variant>
        <vt:i4>27</vt:i4>
      </vt:variant>
    </vt:vector>
  </HeadingPairs>
  <TitlesOfParts>
    <vt:vector size="35" baseType="lpstr">
      <vt:lpstr>TimesNewRomanPSMT</vt:lpstr>
      <vt:lpstr>微軟正黑體</vt:lpstr>
      <vt:lpstr>Arial</vt:lpstr>
      <vt:lpstr>Calibri</vt:lpstr>
      <vt:lpstr>Cambria Math</vt:lpstr>
      <vt:lpstr>Times New Roman</vt:lpstr>
      <vt:lpstr>Wingdings</vt:lpstr>
      <vt:lpstr>SEAD</vt:lpstr>
      <vt:lpstr> A Smart Contract-driven P2P Insurance Mechanism </vt:lpstr>
      <vt:lpstr>Background</vt:lpstr>
      <vt:lpstr>Motivation</vt:lpstr>
      <vt:lpstr>Research Problems</vt:lpstr>
      <vt:lpstr>P2P Insurance Services and Features</vt:lpstr>
      <vt:lpstr>Blockchain and smart contract</vt:lpstr>
      <vt:lpstr>PowerPoint 簡報</vt:lpstr>
      <vt:lpstr>PowerPoint 簡報</vt:lpstr>
      <vt:lpstr>The System framework</vt:lpstr>
      <vt:lpstr>The System framework</vt:lpstr>
      <vt:lpstr>Co-insurer Formation Module</vt:lpstr>
      <vt:lpstr>The System framework</vt:lpstr>
      <vt:lpstr>Token Interface Module</vt:lpstr>
      <vt:lpstr>The System framework</vt:lpstr>
      <vt:lpstr>Policy Content Module</vt:lpstr>
      <vt:lpstr>The System framework</vt:lpstr>
      <vt:lpstr>Insurance DAO Module</vt:lpstr>
      <vt:lpstr>The System framework</vt:lpstr>
      <vt:lpstr>Group Decision Module</vt:lpstr>
      <vt:lpstr>Smart Contracts Designed</vt:lpstr>
      <vt:lpstr>Experiment process - The smart contract structure</vt:lpstr>
      <vt:lpstr>Experiment process - Token Circulation</vt:lpstr>
      <vt:lpstr>Experiment process - Policy Contract Right Overview</vt:lpstr>
      <vt:lpstr>Evaluation- Proposed Framework Analysis</vt:lpstr>
      <vt:lpstr>Evaluation- Security Analysis</vt:lpstr>
      <vt:lpstr>Research Contribution</vt:lpstr>
      <vt:lpstr>PowerPoint 簡報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基於智慧合約之 P2P 保險機制  A Smart Contract-driven P2P Insurance Mechanism</dc:title>
  <dc:creator>DL</dc:creator>
  <cp:lastModifiedBy>ymli</cp:lastModifiedBy>
  <cp:revision>1778</cp:revision>
  <cp:lastPrinted>2019-06-04T07:01:30Z</cp:lastPrinted>
  <dcterms:created xsi:type="dcterms:W3CDTF">2009-06-16T08:28:11Z</dcterms:created>
  <dcterms:modified xsi:type="dcterms:W3CDTF">2023-09-20T08:40:44Z</dcterms:modified>
</cp:coreProperties>
</file>