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68" r:id="rId3"/>
    <p:sldId id="266" r:id="rId4"/>
    <p:sldId id="267" r:id="rId5"/>
    <p:sldId id="269" r:id="rId6"/>
    <p:sldId id="258" r:id="rId7"/>
    <p:sldId id="261" r:id="rId8"/>
    <p:sldId id="280" r:id="rId9"/>
    <p:sldId id="283" r:id="rId10"/>
    <p:sldId id="282" r:id="rId11"/>
    <p:sldId id="259" r:id="rId12"/>
    <p:sldId id="270" r:id="rId13"/>
    <p:sldId id="279" r:id="rId14"/>
    <p:sldId id="263" r:id="rId15"/>
    <p:sldId id="284" r:id="rId16"/>
    <p:sldId id="265" r:id="rId17"/>
    <p:sldId id="271" r:id="rId18"/>
    <p:sldId id="262" r:id="rId19"/>
    <p:sldId id="277" r:id="rId20"/>
    <p:sldId id="278" r:id="rId21"/>
    <p:sldId id="275" r:id="rId22"/>
    <p:sldId id="276" r:id="rId23"/>
    <p:sldId id="27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4EDD"/>
    <a:srgbClr val="F6BD60"/>
    <a:srgbClr val="2A9D8F"/>
    <a:srgbClr val="D8BBFF"/>
    <a:srgbClr val="FB5607"/>
    <a:srgbClr val="9999FF"/>
    <a:srgbClr val="6A00F4"/>
    <a:srgbClr val="DEAAFF"/>
    <a:srgbClr val="F28482"/>
    <a:srgbClr val="5881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87671" autoAdjust="0"/>
  </p:normalViewPr>
  <p:slideViewPr>
    <p:cSldViewPr snapToGrid="0">
      <p:cViewPr>
        <p:scale>
          <a:sx n="93" d="100"/>
          <a:sy n="93" d="100"/>
        </p:scale>
        <p:origin x="92" y="632"/>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2EF15E-28FF-4054-9948-916E61BA6C72}" type="doc">
      <dgm:prSet loTypeId="urn:microsoft.com/office/officeart/2005/8/layout/cycle6" loCatId="cycle" qsTypeId="urn:microsoft.com/office/officeart/2005/8/quickstyle/3d3" qsCatId="3D" csTypeId="urn:microsoft.com/office/officeart/2005/8/colors/colorful1#1" csCatId="colorful" phldr="1"/>
      <dgm:spPr/>
      <dgm:t>
        <a:bodyPr/>
        <a:lstStyle/>
        <a:p>
          <a:endParaRPr lang="zh-TW" altLang="en-US"/>
        </a:p>
      </dgm:t>
    </dgm:pt>
    <dgm:pt modelId="{3469DDA9-BA8F-47A1-A758-F9CF710BA9E1}">
      <dgm:prSet phldrT="[文字]" custT="1"/>
      <dgm:spPr/>
      <dgm:t>
        <a:bodyPr lIns="36000" tIns="36000" rIns="36000" bIns="36000"/>
        <a:lstStyle/>
        <a:p>
          <a:pPr defTabSz="889000">
            <a:lnSpc>
              <a:spcPct val="90000"/>
            </a:lnSpc>
            <a:spcBef>
              <a:spcPct val="0"/>
            </a:spcBef>
            <a:spcAft>
              <a:spcPct val="35000"/>
            </a:spcAft>
          </a:pPr>
          <a:r>
            <a:rPr lang="en-US" altLang="zh-TW" sz="2000" b="1" dirty="0"/>
            <a:t>Platform </a:t>
          </a:r>
        </a:p>
        <a:p>
          <a:pPr defTabSz="889000">
            <a:lnSpc>
              <a:spcPct val="90000"/>
            </a:lnSpc>
            <a:spcBef>
              <a:spcPct val="0"/>
            </a:spcBef>
            <a:spcAft>
              <a:spcPct val="35000"/>
            </a:spcAft>
          </a:pPr>
          <a:r>
            <a:rPr lang="en-US" altLang="zh-TW" sz="2000" b="1" dirty="0"/>
            <a:t>Data</a:t>
          </a:r>
        </a:p>
      </dgm:t>
    </dgm:pt>
    <dgm:pt modelId="{E59B5184-D361-4DA4-A86D-E76CA01E9905}" type="parTrans" cxnId="{ED1330E7-65DD-498F-9AD9-FE4DE3058A55}">
      <dgm:prSet/>
      <dgm:spPr/>
      <dgm:t>
        <a:bodyPr/>
        <a:lstStyle/>
        <a:p>
          <a:endParaRPr lang="zh-TW" altLang="en-US"/>
        </a:p>
      </dgm:t>
    </dgm:pt>
    <dgm:pt modelId="{F701B03A-BA9D-4627-BC6D-F2AB2D95BE70}" type="sibTrans" cxnId="{ED1330E7-65DD-498F-9AD9-FE4DE3058A55}">
      <dgm:prSet/>
      <dgm:spPr/>
      <dgm:t>
        <a:bodyPr/>
        <a:lstStyle/>
        <a:p>
          <a:endParaRPr lang="zh-TW" altLang="en-US"/>
        </a:p>
      </dgm:t>
    </dgm:pt>
    <dgm:pt modelId="{7CFFBAF8-9A92-4D7B-A165-FB4376259735}">
      <dgm:prSet phldrT="[文字]" custT="1"/>
      <dgm:spPr/>
      <dgm:t>
        <a:bodyPr/>
        <a:lstStyle/>
        <a:p>
          <a:r>
            <a:rPr lang="en-US" altLang="zh-TW" sz="2000" b="1" dirty="0"/>
            <a:t>Hypothesis </a:t>
          </a:r>
        </a:p>
        <a:p>
          <a:r>
            <a:rPr lang="en-US" altLang="zh-TW" sz="2000" b="1" dirty="0"/>
            <a:t>Discovery</a:t>
          </a:r>
          <a:endParaRPr lang="zh-TW" altLang="en-US" sz="2000" b="1" dirty="0"/>
        </a:p>
      </dgm:t>
    </dgm:pt>
    <dgm:pt modelId="{589E99BF-EFB3-42D0-B1DF-CA0486CCD0E9}" type="parTrans" cxnId="{0799EE2C-EE1A-4D92-8A69-DEE7E452CB37}">
      <dgm:prSet/>
      <dgm:spPr/>
      <dgm:t>
        <a:bodyPr/>
        <a:lstStyle/>
        <a:p>
          <a:endParaRPr lang="zh-TW" altLang="en-US"/>
        </a:p>
      </dgm:t>
    </dgm:pt>
    <dgm:pt modelId="{15D6ACDB-7E86-4FC9-9531-34E77F11F758}" type="sibTrans" cxnId="{0799EE2C-EE1A-4D92-8A69-DEE7E452CB37}">
      <dgm:prSet/>
      <dgm:spPr/>
      <dgm:t>
        <a:bodyPr/>
        <a:lstStyle/>
        <a:p>
          <a:endParaRPr lang="zh-TW" altLang="en-US"/>
        </a:p>
      </dgm:t>
    </dgm:pt>
    <dgm:pt modelId="{0057D9FC-B88B-4DC5-A3F5-81C3BEE4965A}">
      <dgm:prSet phldrT="[文字]" custT="1"/>
      <dgm:spPr/>
      <dgm:t>
        <a:bodyPr/>
        <a:lstStyle/>
        <a:p>
          <a:r>
            <a:rPr lang="en-US" altLang="zh-TW" sz="2000" b="1" dirty="0"/>
            <a:t>Theory</a:t>
          </a:r>
          <a:endParaRPr lang="zh-TW" altLang="en-US" sz="2000" b="1" dirty="0"/>
        </a:p>
      </dgm:t>
    </dgm:pt>
    <dgm:pt modelId="{BC2944E5-8ECD-45F5-8D4F-C65778B185B7}" type="parTrans" cxnId="{D93610A9-637C-440A-9CA3-E05016E5172B}">
      <dgm:prSet/>
      <dgm:spPr/>
      <dgm:t>
        <a:bodyPr/>
        <a:lstStyle/>
        <a:p>
          <a:endParaRPr lang="zh-TW" altLang="en-US"/>
        </a:p>
      </dgm:t>
    </dgm:pt>
    <dgm:pt modelId="{16A31BD2-3709-4294-90EF-BF18A156223B}" type="sibTrans" cxnId="{D93610A9-637C-440A-9CA3-E05016E5172B}">
      <dgm:prSet/>
      <dgm:spPr/>
      <dgm:t>
        <a:bodyPr/>
        <a:lstStyle/>
        <a:p>
          <a:endParaRPr lang="zh-TW" altLang="en-US"/>
        </a:p>
      </dgm:t>
    </dgm:pt>
    <dgm:pt modelId="{15992F26-4A5C-48E2-87A2-DCF4C70515E0}">
      <dgm:prSet phldrT="[文字]" custT="1"/>
      <dgm:spPr/>
      <dgm:t>
        <a:bodyPr/>
        <a:lstStyle/>
        <a:p>
          <a:endParaRPr lang="en-US" altLang="zh-TW" sz="1000" b="1" dirty="0"/>
        </a:p>
        <a:p>
          <a:r>
            <a:rPr lang="en-US" altLang="zh-TW" sz="2000" b="1" dirty="0"/>
            <a:t>Recommendation Prediction </a:t>
          </a:r>
        </a:p>
        <a:p>
          <a:endParaRPr lang="zh-TW" altLang="en-US" sz="1000" b="1" dirty="0"/>
        </a:p>
      </dgm:t>
    </dgm:pt>
    <dgm:pt modelId="{021FD2F8-0D89-490C-8166-8ABCAB9DDE85}" type="parTrans" cxnId="{3DD04219-ECD9-4EEC-8DC3-104D3D67B3CF}">
      <dgm:prSet/>
      <dgm:spPr/>
      <dgm:t>
        <a:bodyPr/>
        <a:lstStyle/>
        <a:p>
          <a:endParaRPr lang="zh-TW" altLang="en-US"/>
        </a:p>
      </dgm:t>
    </dgm:pt>
    <dgm:pt modelId="{8CB8456F-8C5E-43BE-A871-F1C477C65F97}" type="sibTrans" cxnId="{3DD04219-ECD9-4EEC-8DC3-104D3D67B3CF}">
      <dgm:prSet/>
      <dgm:spPr/>
      <dgm:t>
        <a:bodyPr/>
        <a:lstStyle/>
        <a:p>
          <a:endParaRPr lang="zh-TW" altLang="en-US"/>
        </a:p>
      </dgm:t>
    </dgm:pt>
    <dgm:pt modelId="{9EC68BDC-91B1-4270-A925-96C6A21E3E32}" type="pres">
      <dgm:prSet presAssocID="{712EF15E-28FF-4054-9948-916E61BA6C72}" presName="cycle" presStyleCnt="0">
        <dgm:presLayoutVars>
          <dgm:dir/>
          <dgm:resizeHandles val="exact"/>
        </dgm:presLayoutVars>
      </dgm:prSet>
      <dgm:spPr/>
      <dgm:t>
        <a:bodyPr/>
        <a:lstStyle/>
        <a:p>
          <a:endParaRPr lang="zh-TW" altLang="en-US"/>
        </a:p>
      </dgm:t>
    </dgm:pt>
    <dgm:pt modelId="{078762FC-506D-44E3-BA24-F5B09A9A94C7}" type="pres">
      <dgm:prSet presAssocID="{3469DDA9-BA8F-47A1-A758-F9CF710BA9E1}" presName="node" presStyleLbl="node1" presStyleIdx="0" presStyleCnt="4" custScaleX="108660" custScaleY="82098" custRadScaleRad="101348" custRadScaleInc="-5095">
        <dgm:presLayoutVars>
          <dgm:bulletEnabled val="1"/>
        </dgm:presLayoutVars>
      </dgm:prSet>
      <dgm:spPr/>
      <dgm:t>
        <a:bodyPr/>
        <a:lstStyle/>
        <a:p>
          <a:endParaRPr lang="zh-TW" altLang="en-US"/>
        </a:p>
      </dgm:t>
    </dgm:pt>
    <dgm:pt modelId="{78547762-2F95-41EC-A7DC-F0EC63455D1C}" type="pres">
      <dgm:prSet presAssocID="{3469DDA9-BA8F-47A1-A758-F9CF710BA9E1}" presName="spNode" presStyleCnt="0"/>
      <dgm:spPr/>
    </dgm:pt>
    <dgm:pt modelId="{3342CEA8-D402-4D52-89CD-CA374C2755C6}" type="pres">
      <dgm:prSet presAssocID="{F701B03A-BA9D-4627-BC6D-F2AB2D95BE70}" presName="sibTrans" presStyleLbl="sibTrans1D1" presStyleIdx="0" presStyleCnt="4"/>
      <dgm:spPr/>
      <dgm:t>
        <a:bodyPr/>
        <a:lstStyle/>
        <a:p>
          <a:endParaRPr lang="zh-TW" altLang="en-US"/>
        </a:p>
      </dgm:t>
    </dgm:pt>
    <dgm:pt modelId="{BD8A904D-CD74-42A5-A262-8F5C57A91EEC}" type="pres">
      <dgm:prSet presAssocID="{7CFFBAF8-9A92-4D7B-A165-FB4376259735}" presName="node" presStyleLbl="node1" presStyleIdx="1" presStyleCnt="4" custScaleX="111423" custScaleY="83698" custRadScaleRad="110867" custRadScaleInc="2922">
        <dgm:presLayoutVars>
          <dgm:bulletEnabled val="1"/>
        </dgm:presLayoutVars>
      </dgm:prSet>
      <dgm:spPr/>
      <dgm:t>
        <a:bodyPr/>
        <a:lstStyle/>
        <a:p>
          <a:endParaRPr lang="zh-TW" altLang="en-US"/>
        </a:p>
      </dgm:t>
    </dgm:pt>
    <dgm:pt modelId="{BCE7B172-D4DB-49F6-9D78-5A254F3B3B25}" type="pres">
      <dgm:prSet presAssocID="{7CFFBAF8-9A92-4D7B-A165-FB4376259735}" presName="spNode" presStyleCnt="0"/>
      <dgm:spPr/>
    </dgm:pt>
    <dgm:pt modelId="{AACAA4FF-5CE1-48E3-831D-6FBCF4FB2852}" type="pres">
      <dgm:prSet presAssocID="{15D6ACDB-7E86-4FC9-9531-34E77F11F758}" presName="sibTrans" presStyleLbl="sibTrans1D1" presStyleIdx="1" presStyleCnt="4"/>
      <dgm:spPr/>
      <dgm:t>
        <a:bodyPr/>
        <a:lstStyle/>
        <a:p>
          <a:endParaRPr lang="zh-TW" altLang="en-US"/>
        </a:p>
      </dgm:t>
    </dgm:pt>
    <dgm:pt modelId="{C352A8E1-BEC2-4776-A3C5-44604911A26D}" type="pres">
      <dgm:prSet presAssocID="{0057D9FC-B88B-4DC5-A3F5-81C3BEE4965A}" presName="node" presStyleLbl="node1" presStyleIdx="2" presStyleCnt="4" custScaleX="106032" custScaleY="88679">
        <dgm:presLayoutVars>
          <dgm:bulletEnabled val="1"/>
        </dgm:presLayoutVars>
      </dgm:prSet>
      <dgm:spPr/>
      <dgm:t>
        <a:bodyPr/>
        <a:lstStyle/>
        <a:p>
          <a:endParaRPr lang="zh-TW" altLang="en-US"/>
        </a:p>
      </dgm:t>
    </dgm:pt>
    <dgm:pt modelId="{642E224B-3DB1-4186-8E75-00902E125494}" type="pres">
      <dgm:prSet presAssocID="{0057D9FC-B88B-4DC5-A3F5-81C3BEE4965A}" presName="spNode" presStyleCnt="0"/>
      <dgm:spPr/>
    </dgm:pt>
    <dgm:pt modelId="{6F05E72D-10E7-4D08-90AA-77B0FA5D5658}" type="pres">
      <dgm:prSet presAssocID="{16A31BD2-3709-4294-90EF-BF18A156223B}" presName="sibTrans" presStyleLbl="sibTrans1D1" presStyleIdx="2" presStyleCnt="4"/>
      <dgm:spPr/>
      <dgm:t>
        <a:bodyPr/>
        <a:lstStyle/>
        <a:p>
          <a:endParaRPr lang="zh-TW" altLang="en-US"/>
        </a:p>
      </dgm:t>
    </dgm:pt>
    <dgm:pt modelId="{93471B2B-7DF2-4A35-812D-60FB0BD73120}" type="pres">
      <dgm:prSet presAssocID="{15992F26-4A5C-48E2-87A2-DCF4C70515E0}" presName="node" presStyleLbl="node1" presStyleIdx="3" presStyleCnt="4" custScaleX="122818" custScaleY="93630" custRadScaleRad="106098" custRadScaleInc="2359">
        <dgm:presLayoutVars>
          <dgm:bulletEnabled val="1"/>
        </dgm:presLayoutVars>
      </dgm:prSet>
      <dgm:spPr/>
      <dgm:t>
        <a:bodyPr/>
        <a:lstStyle/>
        <a:p>
          <a:endParaRPr lang="zh-TW" altLang="en-US"/>
        </a:p>
      </dgm:t>
    </dgm:pt>
    <dgm:pt modelId="{DBDECD5A-2AB7-4CC0-B4CB-1AEA5E965D43}" type="pres">
      <dgm:prSet presAssocID="{15992F26-4A5C-48E2-87A2-DCF4C70515E0}" presName="spNode" presStyleCnt="0"/>
      <dgm:spPr/>
    </dgm:pt>
    <dgm:pt modelId="{7A0419D7-5BBC-4D6A-BEBF-19948F15FE8A}" type="pres">
      <dgm:prSet presAssocID="{8CB8456F-8C5E-43BE-A871-F1C477C65F97}" presName="sibTrans" presStyleLbl="sibTrans1D1" presStyleIdx="3" presStyleCnt="4"/>
      <dgm:spPr/>
      <dgm:t>
        <a:bodyPr/>
        <a:lstStyle/>
        <a:p>
          <a:endParaRPr lang="zh-TW" altLang="en-US"/>
        </a:p>
      </dgm:t>
    </dgm:pt>
  </dgm:ptLst>
  <dgm:cxnLst>
    <dgm:cxn modelId="{3DAB5415-4D42-4413-8B55-126CD29146F3}" type="presOf" srcId="{16A31BD2-3709-4294-90EF-BF18A156223B}" destId="{6F05E72D-10E7-4D08-90AA-77B0FA5D5658}" srcOrd="0" destOrd="0" presId="urn:microsoft.com/office/officeart/2005/8/layout/cycle6"/>
    <dgm:cxn modelId="{1ED2D6DF-3373-4841-A46E-6885728088B2}" type="presOf" srcId="{15D6ACDB-7E86-4FC9-9531-34E77F11F758}" destId="{AACAA4FF-5CE1-48E3-831D-6FBCF4FB2852}" srcOrd="0" destOrd="0" presId="urn:microsoft.com/office/officeart/2005/8/layout/cycle6"/>
    <dgm:cxn modelId="{E68195FE-5018-4E0F-8448-23C264AC3382}" type="presOf" srcId="{8CB8456F-8C5E-43BE-A871-F1C477C65F97}" destId="{7A0419D7-5BBC-4D6A-BEBF-19948F15FE8A}" srcOrd="0" destOrd="0" presId="urn:microsoft.com/office/officeart/2005/8/layout/cycle6"/>
    <dgm:cxn modelId="{FA2BF55D-262D-4A4E-9536-BEC557577740}" type="presOf" srcId="{7CFFBAF8-9A92-4D7B-A165-FB4376259735}" destId="{BD8A904D-CD74-42A5-A262-8F5C57A91EEC}" srcOrd="0" destOrd="0" presId="urn:microsoft.com/office/officeart/2005/8/layout/cycle6"/>
    <dgm:cxn modelId="{3DD04219-ECD9-4EEC-8DC3-104D3D67B3CF}" srcId="{712EF15E-28FF-4054-9948-916E61BA6C72}" destId="{15992F26-4A5C-48E2-87A2-DCF4C70515E0}" srcOrd="3" destOrd="0" parTransId="{021FD2F8-0D89-490C-8166-8ABCAB9DDE85}" sibTransId="{8CB8456F-8C5E-43BE-A871-F1C477C65F97}"/>
    <dgm:cxn modelId="{508EA42A-71CF-4B4E-A9B4-AFA5D6EEB59A}" type="presOf" srcId="{0057D9FC-B88B-4DC5-A3F5-81C3BEE4965A}" destId="{C352A8E1-BEC2-4776-A3C5-44604911A26D}" srcOrd="0" destOrd="0" presId="urn:microsoft.com/office/officeart/2005/8/layout/cycle6"/>
    <dgm:cxn modelId="{BBB13618-8B95-4D7D-B49A-10E5930A249F}" type="presOf" srcId="{712EF15E-28FF-4054-9948-916E61BA6C72}" destId="{9EC68BDC-91B1-4270-A925-96C6A21E3E32}" srcOrd="0" destOrd="0" presId="urn:microsoft.com/office/officeart/2005/8/layout/cycle6"/>
    <dgm:cxn modelId="{AFD1EF2C-B81B-4FC9-BFD0-B24452772A6B}" type="presOf" srcId="{F701B03A-BA9D-4627-BC6D-F2AB2D95BE70}" destId="{3342CEA8-D402-4D52-89CD-CA374C2755C6}" srcOrd="0" destOrd="0" presId="urn:microsoft.com/office/officeart/2005/8/layout/cycle6"/>
    <dgm:cxn modelId="{3ABEB335-1D84-498C-A619-CE93D2B28D57}" type="presOf" srcId="{3469DDA9-BA8F-47A1-A758-F9CF710BA9E1}" destId="{078762FC-506D-44E3-BA24-F5B09A9A94C7}" srcOrd="0" destOrd="0" presId="urn:microsoft.com/office/officeart/2005/8/layout/cycle6"/>
    <dgm:cxn modelId="{ED1330E7-65DD-498F-9AD9-FE4DE3058A55}" srcId="{712EF15E-28FF-4054-9948-916E61BA6C72}" destId="{3469DDA9-BA8F-47A1-A758-F9CF710BA9E1}" srcOrd="0" destOrd="0" parTransId="{E59B5184-D361-4DA4-A86D-E76CA01E9905}" sibTransId="{F701B03A-BA9D-4627-BC6D-F2AB2D95BE70}"/>
    <dgm:cxn modelId="{D93610A9-637C-440A-9CA3-E05016E5172B}" srcId="{712EF15E-28FF-4054-9948-916E61BA6C72}" destId="{0057D9FC-B88B-4DC5-A3F5-81C3BEE4965A}" srcOrd="2" destOrd="0" parTransId="{BC2944E5-8ECD-45F5-8D4F-C65778B185B7}" sibTransId="{16A31BD2-3709-4294-90EF-BF18A156223B}"/>
    <dgm:cxn modelId="{777DCA21-3351-4770-BFAA-33B2656057F2}" type="presOf" srcId="{15992F26-4A5C-48E2-87A2-DCF4C70515E0}" destId="{93471B2B-7DF2-4A35-812D-60FB0BD73120}" srcOrd="0" destOrd="0" presId="urn:microsoft.com/office/officeart/2005/8/layout/cycle6"/>
    <dgm:cxn modelId="{0799EE2C-EE1A-4D92-8A69-DEE7E452CB37}" srcId="{712EF15E-28FF-4054-9948-916E61BA6C72}" destId="{7CFFBAF8-9A92-4D7B-A165-FB4376259735}" srcOrd="1" destOrd="0" parTransId="{589E99BF-EFB3-42D0-B1DF-CA0486CCD0E9}" sibTransId="{15D6ACDB-7E86-4FC9-9531-34E77F11F758}"/>
    <dgm:cxn modelId="{DD3EC738-4DFD-437E-84EC-6436BFABDC6D}" type="presParOf" srcId="{9EC68BDC-91B1-4270-A925-96C6A21E3E32}" destId="{078762FC-506D-44E3-BA24-F5B09A9A94C7}" srcOrd="0" destOrd="0" presId="urn:microsoft.com/office/officeart/2005/8/layout/cycle6"/>
    <dgm:cxn modelId="{156E8DD7-259E-4657-ADDE-0ED9884F2539}" type="presParOf" srcId="{9EC68BDC-91B1-4270-A925-96C6A21E3E32}" destId="{78547762-2F95-41EC-A7DC-F0EC63455D1C}" srcOrd="1" destOrd="0" presId="urn:microsoft.com/office/officeart/2005/8/layout/cycle6"/>
    <dgm:cxn modelId="{69B58484-1B3B-4B09-830F-D5FDA1DD27D7}" type="presParOf" srcId="{9EC68BDC-91B1-4270-A925-96C6A21E3E32}" destId="{3342CEA8-D402-4D52-89CD-CA374C2755C6}" srcOrd="2" destOrd="0" presId="urn:microsoft.com/office/officeart/2005/8/layout/cycle6"/>
    <dgm:cxn modelId="{D6770D56-4E47-4B69-A4EF-05D4300CB136}" type="presParOf" srcId="{9EC68BDC-91B1-4270-A925-96C6A21E3E32}" destId="{BD8A904D-CD74-42A5-A262-8F5C57A91EEC}" srcOrd="3" destOrd="0" presId="urn:microsoft.com/office/officeart/2005/8/layout/cycle6"/>
    <dgm:cxn modelId="{CD527C63-48F2-4EB1-9F7D-EA4A3F138315}" type="presParOf" srcId="{9EC68BDC-91B1-4270-A925-96C6A21E3E32}" destId="{BCE7B172-D4DB-49F6-9D78-5A254F3B3B25}" srcOrd="4" destOrd="0" presId="urn:microsoft.com/office/officeart/2005/8/layout/cycle6"/>
    <dgm:cxn modelId="{6DBA6DF0-F4E4-47BE-9D25-D9AA3455C4E9}" type="presParOf" srcId="{9EC68BDC-91B1-4270-A925-96C6A21E3E32}" destId="{AACAA4FF-5CE1-48E3-831D-6FBCF4FB2852}" srcOrd="5" destOrd="0" presId="urn:microsoft.com/office/officeart/2005/8/layout/cycle6"/>
    <dgm:cxn modelId="{6C42B197-2C0A-418D-B139-F0AE693175BE}" type="presParOf" srcId="{9EC68BDC-91B1-4270-A925-96C6A21E3E32}" destId="{C352A8E1-BEC2-4776-A3C5-44604911A26D}" srcOrd="6" destOrd="0" presId="urn:microsoft.com/office/officeart/2005/8/layout/cycle6"/>
    <dgm:cxn modelId="{EC091BBB-327F-4983-9013-D655D2E689E9}" type="presParOf" srcId="{9EC68BDC-91B1-4270-A925-96C6A21E3E32}" destId="{642E224B-3DB1-4186-8E75-00902E125494}" srcOrd="7" destOrd="0" presId="urn:microsoft.com/office/officeart/2005/8/layout/cycle6"/>
    <dgm:cxn modelId="{BAB3017A-A60E-4EA1-BEF1-655F33E5DEEF}" type="presParOf" srcId="{9EC68BDC-91B1-4270-A925-96C6A21E3E32}" destId="{6F05E72D-10E7-4D08-90AA-77B0FA5D5658}" srcOrd="8" destOrd="0" presId="urn:microsoft.com/office/officeart/2005/8/layout/cycle6"/>
    <dgm:cxn modelId="{CAC44161-8FEB-4EA1-A366-11BD240F62C0}" type="presParOf" srcId="{9EC68BDC-91B1-4270-A925-96C6A21E3E32}" destId="{93471B2B-7DF2-4A35-812D-60FB0BD73120}" srcOrd="9" destOrd="0" presId="urn:microsoft.com/office/officeart/2005/8/layout/cycle6"/>
    <dgm:cxn modelId="{C8CE542E-A7BF-4B13-A647-779D0342288F}" type="presParOf" srcId="{9EC68BDC-91B1-4270-A925-96C6A21E3E32}" destId="{DBDECD5A-2AB7-4CC0-B4CB-1AEA5E965D43}" srcOrd="10" destOrd="0" presId="urn:microsoft.com/office/officeart/2005/8/layout/cycle6"/>
    <dgm:cxn modelId="{90D610BA-F555-4FA1-A3A6-49A781E77749}" type="presParOf" srcId="{9EC68BDC-91B1-4270-A925-96C6A21E3E32}" destId="{7A0419D7-5BBC-4D6A-BEBF-19948F15FE8A}" srcOrd="11"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8762FC-506D-44E3-BA24-F5B09A9A94C7}">
      <dsp:nvSpPr>
        <dsp:cNvPr id="0" name=""/>
        <dsp:cNvSpPr/>
      </dsp:nvSpPr>
      <dsp:spPr>
        <a:xfrm>
          <a:off x="2426955" y="60698"/>
          <a:ext cx="1894638" cy="930470"/>
        </a:xfrm>
        <a:prstGeom prst="round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6000" tIns="36000" rIns="36000" bIns="36000" numCol="1" spcCol="1270" anchor="ctr" anchorCtr="0">
          <a:noAutofit/>
        </a:bodyPr>
        <a:lstStyle/>
        <a:p>
          <a:pPr lvl="0" algn="ctr" defTabSz="889000">
            <a:lnSpc>
              <a:spcPct val="90000"/>
            </a:lnSpc>
            <a:spcBef>
              <a:spcPct val="0"/>
            </a:spcBef>
            <a:spcAft>
              <a:spcPct val="35000"/>
            </a:spcAft>
          </a:pPr>
          <a:r>
            <a:rPr lang="en-US" altLang="zh-TW" sz="2000" b="1" kern="1200" dirty="0"/>
            <a:t>Platform </a:t>
          </a:r>
        </a:p>
        <a:p>
          <a:pPr lvl="0" algn="ctr" defTabSz="889000">
            <a:lnSpc>
              <a:spcPct val="90000"/>
            </a:lnSpc>
            <a:spcBef>
              <a:spcPct val="0"/>
            </a:spcBef>
            <a:spcAft>
              <a:spcPct val="35000"/>
            </a:spcAft>
          </a:pPr>
          <a:r>
            <a:rPr lang="en-US" altLang="zh-TW" sz="2000" b="1" kern="1200" dirty="0"/>
            <a:t>Data</a:t>
          </a:r>
        </a:p>
      </dsp:txBody>
      <dsp:txXfrm>
        <a:off x="2472377" y="106120"/>
        <a:ext cx="1803794" cy="839626"/>
      </dsp:txXfrm>
    </dsp:sp>
    <dsp:sp modelId="{3342CEA8-D402-4D52-89CD-CA374C2755C6}">
      <dsp:nvSpPr>
        <dsp:cNvPr id="0" name=""/>
        <dsp:cNvSpPr/>
      </dsp:nvSpPr>
      <dsp:spPr>
        <a:xfrm>
          <a:off x="1782093" y="627508"/>
          <a:ext cx="3744074" cy="3744074"/>
        </a:xfrm>
        <a:custGeom>
          <a:avLst/>
          <a:gdLst/>
          <a:ahLst/>
          <a:cxnLst/>
          <a:rect l="0" t="0" r="0" b="0"/>
          <a:pathLst>
            <a:path>
              <a:moveTo>
                <a:pt x="2555081" y="129058"/>
              </a:moveTo>
              <a:arcTo wR="1872037" hR="1872037" stAng="17483964" swAng="3118555"/>
            </a:path>
          </a:pathLst>
        </a:custGeom>
        <a:noFill/>
        <a:ln w="6350" cap="flat" cmpd="sng" algn="ctr">
          <a:solidFill>
            <a:schemeClr val="accent2">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BD8A904D-CD74-42A5-A262-8F5C57A91EEC}">
      <dsp:nvSpPr>
        <dsp:cNvPr id="0" name=""/>
        <dsp:cNvSpPr/>
      </dsp:nvSpPr>
      <dsp:spPr>
        <a:xfrm>
          <a:off x="4528704" y="1979981"/>
          <a:ext cx="1942815" cy="948604"/>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altLang="zh-TW" sz="2000" b="1" kern="1200" dirty="0"/>
            <a:t>Hypothesis </a:t>
          </a:r>
        </a:p>
        <a:p>
          <a:pPr lvl="0" algn="ctr" defTabSz="889000">
            <a:lnSpc>
              <a:spcPct val="90000"/>
            </a:lnSpc>
            <a:spcBef>
              <a:spcPct val="0"/>
            </a:spcBef>
            <a:spcAft>
              <a:spcPct val="35000"/>
            </a:spcAft>
          </a:pPr>
          <a:r>
            <a:rPr lang="en-US" altLang="zh-TW" sz="2000" b="1" kern="1200" dirty="0"/>
            <a:t>Discovery</a:t>
          </a:r>
          <a:endParaRPr lang="zh-TW" altLang="en-US" sz="2000" b="1" kern="1200" dirty="0"/>
        </a:p>
      </dsp:txBody>
      <dsp:txXfrm>
        <a:off x="4575011" y="2026288"/>
        <a:ext cx="1850201" cy="855990"/>
      </dsp:txXfrm>
    </dsp:sp>
    <dsp:sp modelId="{AACAA4FF-5CE1-48E3-831D-6FBCF4FB2852}">
      <dsp:nvSpPr>
        <dsp:cNvPr id="0" name=""/>
        <dsp:cNvSpPr/>
      </dsp:nvSpPr>
      <dsp:spPr>
        <a:xfrm>
          <a:off x="1800569" y="432916"/>
          <a:ext cx="3744074" cy="3744074"/>
        </a:xfrm>
        <a:custGeom>
          <a:avLst/>
          <a:gdLst/>
          <a:ahLst/>
          <a:cxnLst/>
          <a:rect l="0" t="0" r="0" b="0"/>
          <a:pathLst>
            <a:path>
              <a:moveTo>
                <a:pt x="3631876" y="2510385"/>
              </a:moveTo>
              <a:arcTo wR="1872037" hR="1872037" stAng="1196236" swAng="2903632"/>
            </a:path>
          </a:pathLst>
        </a:custGeom>
        <a:noFill/>
        <a:ln w="6350" cap="flat" cmpd="sng" algn="ctr">
          <a:solidFill>
            <a:schemeClr val="accent3">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C352A8E1-BEC2-4776-A3C5-44604911A26D}">
      <dsp:nvSpPr>
        <dsp:cNvPr id="0" name=""/>
        <dsp:cNvSpPr/>
      </dsp:nvSpPr>
      <dsp:spPr>
        <a:xfrm>
          <a:off x="2500475" y="3792039"/>
          <a:ext cx="1848815" cy="1005057"/>
        </a:xfrm>
        <a:prstGeom prst="round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altLang="zh-TW" sz="2000" b="1" kern="1200" dirty="0"/>
            <a:t>Theory</a:t>
          </a:r>
          <a:endParaRPr lang="zh-TW" altLang="en-US" sz="2000" b="1" kern="1200" dirty="0"/>
        </a:p>
      </dsp:txBody>
      <dsp:txXfrm>
        <a:off x="2549538" y="3841102"/>
        <a:ext cx="1750689" cy="906931"/>
      </dsp:txXfrm>
    </dsp:sp>
    <dsp:sp modelId="{6F05E72D-10E7-4D08-90AA-77B0FA5D5658}">
      <dsp:nvSpPr>
        <dsp:cNvPr id="0" name=""/>
        <dsp:cNvSpPr/>
      </dsp:nvSpPr>
      <dsp:spPr>
        <a:xfrm>
          <a:off x="1412782" y="478571"/>
          <a:ext cx="3744074" cy="3744074"/>
        </a:xfrm>
        <a:custGeom>
          <a:avLst/>
          <a:gdLst/>
          <a:ahLst/>
          <a:cxnLst/>
          <a:rect l="0" t="0" r="0" b="0"/>
          <a:pathLst>
            <a:path>
              <a:moveTo>
                <a:pt x="1074095" y="3565498"/>
              </a:moveTo>
              <a:arcTo wR="1872037" hR="1872037" stAng="6913759" swAng="2779685"/>
            </a:path>
          </a:pathLst>
        </a:custGeom>
        <a:noFill/>
        <a:ln w="6350" cap="flat" cmpd="sng" algn="ctr">
          <a:solidFill>
            <a:schemeClr val="accent4">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93471B2B-7DF2-4A35-812D-60FB0BD73120}">
      <dsp:nvSpPr>
        <dsp:cNvPr id="0" name=""/>
        <dsp:cNvSpPr/>
      </dsp:nvSpPr>
      <dsp:spPr>
        <a:xfrm>
          <a:off x="368089" y="1867413"/>
          <a:ext cx="2141503" cy="1061170"/>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endParaRPr lang="en-US" altLang="zh-TW" sz="1000" b="1" kern="1200" dirty="0"/>
        </a:p>
        <a:p>
          <a:pPr lvl="0" algn="ctr" defTabSz="444500">
            <a:lnSpc>
              <a:spcPct val="90000"/>
            </a:lnSpc>
            <a:spcBef>
              <a:spcPct val="0"/>
            </a:spcBef>
            <a:spcAft>
              <a:spcPct val="35000"/>
            </a:spcAft>
          </a:pPr>
          <a:r>
            <a:rPr lang="en-US" altLang="zh-TW" sz="2000" b="1" kern="1200" dirty="0"/>
            <a:t>Recommendation Prediction </a:t>
          </a:r>
        </a:p>
        <a:p>
          <a:pPr lvl="0" algn="ctr" defTabSz="444500">
            <a:lnSpc>
              <a:spcPct val="90000"/>
            </a:lnSpc>
            <a:spcBef>
              <a:spcPct val="0"/>
            </a:spcBef>
            <a:spcAft>
              <a:spcPct val="35000"/>
            </a:spcAft>
          </a:pPr>
          <a:endParaRPr lang="zh-TW" altLang="en-US" sz="1000" b="1" kern="1200" dirty="0"/>
        </a:p>
      </dsp:txBody>
      <dsp:txXfrm>
        <a:off x="419891" y="1919215"/>
        <a:ext cx="2037899" cy="957566"/>
      </dsp:txXfrm>
    </dsp:sp>
    <dsp:sp modelId="{7A0419D7-5BBC-4D6A-BEBF-19948F15FE8A}">
      <dsp:nvSpPr>
        <dsp:cNvPr id="0" name=""/>
        <dsp:cNvSpPr/>
      </dsp:nvSpPr>
      <dsp:spPr>
        <a:xfrm>
          <a:off x="1418203" y="597973"/>
          <a:ext cx="3744074" cy="3744074"/>
        </a:xfrm>
        <a:custGeom>
          <a:avLst/>
          <a:gdLst/>
          <a:ahLst/>
          <a:cxnLst/>
          <a:rect l="0" t="0" r="0" b="0"/>
          <a:pathLst>
            <a:path>
              <a:moveTo>
                <a:pt x="104178" y="1256247"/>
              </a:moveTo>
              <a:arcTo wR="1872037" hR="1872037" stAng="11952271" swAng="2574436"/>
            </a:path>
          </a:pathLst>
        </a:custGeom>
        <a:noFill/>
        <a:ln w="6350" cap="flat" cmpd="sng" algn="ctr">
          <a:solidFill>
            <a:schemeClr val="accent5">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7C6BC7-AEA7-43E0-8FE2-EC90AB0B2E58}" type="datetimeFigureOut">
              <a:rPr lang="zh-TW" altLang="en-US" smtClean="0"/>
              <a:t>02/02/2023</a:t>
            </a:fld>
            <a:endParaRPr lang="zh-TW" alt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DE6D79-F6AA-47DA-A8E0-8F5C3E1EDBCE}" type="slidenum">
              <a:rPr lang="zh-TW" altLang="en-US" smtClean="0"/>
              <a:t>‹#›</a:t>
            </a:fld>
            <a:endParaRPr lang="zh-TW" altLang="en-US"/>
          </a:p>
        </p:txBody>
      </p:sp>
    </p:spTree>
    <p:extLst>
      <p:ext uri="{BB962C8B-B14F-4D97-AF65-F5344CB8AC3E}">
        <p14:creationId xmlns:p14="http://schemas.microsoft.com/office/powerpoint/2010/main" val="4103060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TW" dirty="0"/>
              <a:t>Methods</a:t>
            </a:r>
          </a:p>
          <a:p>
            <a:r>
              <a:rPr lang="en-US" altLang="zh-TW" dirty="0"/>
              <a:t>implication</a:t>
            </a:r>
            <a:endParaRPr lang="zh-TW" altLang="en-US" dirty="0"/>
          </a:p>
        </p:txBody>
      </p:sp>
      <p:sp>
        <p:nvSpPr>
          <p:cNvPr id="4" name="Slide Number Placeholder 3"/>
          <p:cNvSpPr>
            <a:spLocks noGrp="1"/>
          </p:cNvSpPr>
          <p:nvPr>
            <p:ph type="sldNum" sz="quarter" idx="5"/>
          </p:nvPr>
        </p:nvSpPr>
        <p:spPr/>
        <p:txBody>
          <a:bodyPr/>
          <a:lstStyle/>
          <a:p>
            <a:fld id="{E8DE6D79-F6AA-47DA-A8E0-8F5C3E1EDBCE}" type="slidenum">
              <a:rPr lang="zh-TW" altLang="en-US" smtClean="0"/>
              <a:t>16</a:t>
            </a:fld>
            <a:endParaRPr lang="zh-TW" altLang="en-US"/>
          </a:p>
        </p:txBody>
      </p:sp>
    </p:spTree>
    <p:extLst>
      <p:ext uri="{BB962C8B-B14F-4D97-AF65-F5344CB8AC3E}">
        <p14:creationId xmlns:p14="http://schemas.microsoft.com/office/powerpoint/2010/main" val="1468515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en-US" altLang="zh-TW" dirty="0"/>
          </a:p>
        </p:txBody>
      </p:sp>
      <p:sp>
        <p:nvSpPr>
          <p:cNvPr id="4" name="投影片編號版面配置區 3"/>
          <p:cNvSpPr>
            <a:spLocks noGrp="1"/>
          </p:cNvSpPr>
          <p:nvPr>
            <p:ph type="sldNum" sz="quarter" idx="10"/>
          </p:nvPr>
        </p:nvSpPr>
        <p:spPr/>
        <p:txBody>
          <a:bodyPr/>
          <a:lstStyle/>
          <a:p>
            <a:fld id="{F8D890A0-5290-4B3F-AE4D-A6A2B59856A1}" type="slidenum">
              <a:rPr lang="zh-TW" altLang="en-US" smtClean="0"/>
              <a:pPr/>
              <a:t>17</a:t>
            </a:fld>
            <a:endParaRPr lang="zh-TW" altLang="en-US"/>
          </a:p>
        </p:txBody>
      </p:sp>
    </p:spTree>
    <p:extLst>
      <p:ext uri="{BB962C8B-B14F-4D97-AF65-F5344CB8AC3E}">
        <p14:creationId xmlns:p14="http://schemas.microsoft.com/office/powerpoint/2010/main" val="647431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TW" altLang="en-US" dirty="0"/>
          </a:p>
        </p:txBody>
      </p:sp>
      <p:sp>
        <p:nvSpPr>
          <p:cNvPr id="4" name="Slide Number Placeholder 3"/>
          <p:cNvSpPr>
            <a:spLocks noGrp="1"/>
          </p:cNvSpPr>
          <p:nvPr>
            <p:ph type="sldNum" sz="quarter" idx="5"/>
          </p:nvPr>
        </p:nvSpPr>
        <p:spPr/>
        <p:txBody>
          <a:bodyPr/>
          <a:lstStyle/>
          <a:p>
            <a:fld id="{E8DE6D79-F6AA-47DA-A8E0-8F5C3E1EDBCE}" type="slidenum">
              <a:rPr lang="zh-TW" altLang="en-US" smtClean="0"/>
              <a:t>19</a:t>
            </a:fld>
            <a:endParaRPr lang="zh-TW" altLang="en-US"/>
          </a:p>
        </p:txBody>
      </p:sp>
    </p:spTree>
    <p:extLst>
      <p:ext uri="{BB962C8B-B14F-4D97-AF65-F5344CB8AC3E}">
        <p14:creationId xmlns:p14="http://schemas.microsoft.com/office/powerpoint/2010/main" val="145673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TW" altLang="en-US" dirty="0"/>
          </a:p>
        </p:txBody>
      </p:sp>
      <p:sp>
        <p:nvSpPr>
          <p:cNvPr id="4" name="Slide Number Placeholder 3"/>
          <p:cNvSpPr>
            <a:spLocks noGrp="1"/>
          </p:cNvSpPr>
          <p:nvPr>
            <p:ph type="sldNum" sz="quarter" idx="5"/>
          </p:nvPr>
        </p:nvSpPr>
        <p:spPr/>
        <p:txBody>
          <a:bodyPr/>
          <a:lstStyle/>
          <a:p>
            <a:fld id="{E8DE6D79-F6AA-47DA-A8E0-8F5C3E1EDBCE}" type="slidenum">
              <a:rPr lang="zh-TW" altLang="en-US" smtClean="0"/>
              <a:t>20</a:t>
            </a:fld>
            <a:endParaRPr lang="zh-TW" altLang="en-US"/>
          </a:p>
        </p:txBody>
      </p:sp>
    </p:spTree>
    <p:extLst>
      <p:ext uri="{BB962C8B-B14F-4D97-AF65-F5344CB8AC3E}">
        <p14:creationId xmlns:p14="http://schemas.microsoft.com/office/powerpoint/2010/main" val="3057971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This study addresses a relocation scheduling problem that corresponds to resource-constrained scheduling on two parallel dedicated machines where the processing sequences of jobs assigned to the machines are given and ﬁxed. Subject to the resource constraints, the problem is to determine the starting times of all jobs for each of the six considered regular performance measures, namely, the </a:t>
            </a:r>
            <a:r>
              <a:rPr lang="en-US" altLang="zh-TW" dirty="0" err="1"/>
              <a:t>makespan</a:t>
            </a:r>
            <a:r>
              <a:rPr lang="en-US" altLang="zh-TW" dirty="0"/>
              <a:t>, total weighted completion time, maximum lateness, total weighted tardiness, weighted number of tardy jobs, and number of tardy jobs. By virtue of the proposed dynamic programming framework, the studied problem for the minimization of </a:t>
            </a:r>
            <a:r>
              <a:rPr lang="en-US" altLang="zh-TW" dirty="0" err="1"/>
              <a:t>makespan</a:t>
            </a:r>
            <a:r>
              <a:rPr lang="en-US" altLang="zh-TW" dirty="0"/>
              <a:t>, total weighted completion time, or maximum lateness can be solved in O ( n1n2 ( n1 + n2 )) time, where n1 and n2 are the numbers of jobs on the two machines.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轉成</a:t>
            </a:r>
            <a:r>
              <a:rPr lang="en-US" altLang="zh-TW" dirty="0"/>
              <a:t>integer programming (</a:t>
            </a:r>
            <a:r>
              <a:rPr lang="zh-TW" altLang="en-US" dirty="0"/>
              <a:t>轉成數學的方法</a:t>
            </a:r>
            <a:r>
              <a:rPr lang="en-US" altLang="zh-TW" dirty="0"/>
              <a:t>)</a:t>
            </a:r>
          </a:p>
          <a:p>
            <a:endParaRPr lang="zh-TW" altLang="en-US" dirty="0"/>
          </a:p>
        </p:txBody>
      </p:sp>
      <p:sp>
        <p:nvSpPr>
          <p:cNvPr id="4" name="Slide Number Placeholder 3"/>
          <p:cNvSpPr>
            <a:spLocks noGrp="1"/>
          </p:cNvSpPr>
          <p:nvPr>
            <p:ph type="sldNum" sz="quarter" idx="5"/>
          </p:nvPr>
        </p:nvSpPr>
        <p:spPr/>
        <p:txBody>
          <a:bodyPr/>
          <a:lstStyle/>
          <a:p>
            <a:fld id="{E8DE6D79-F6AA-47DA-A8E0-8F5C3E1EDBCE}" type="slidenum">
              <a:rPr lang="zh-TW" altLang="en-US" smtClean="0"/>
              <a:t>22</a:t>
            </a:fld>
            <a:endParaRPr lang="zh-TW" altLang="en-US"/>
          </a:p>
        </p:txBody>
      </p:sp>
    </p:spTree>
    <p:extLst>
      <p:ext uri="{BB962C8B-B14F-4D97-AF65-F5344CB8AC3E}">
        <p14:creationId xmlns:p14="http://schemas.microsoft.com/office/powerpoint/2010/main" val="3719193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endParaRPr 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endParaRPr lang="en-US"/>
          </a:p>
        </p:txBody>
      </p:sp>
      <p:sp>
        <p:nvSpPr>
          <p:cNvPr id="4" name="日期版面配置區 3"/>
          <p:cNvSpPr>
            <a:spLocks noGrp="1"/>
          </p:cNvSpPr>
          <p:nvPr>
            <p:ph type="dt" sz="half" idx="10"/>
          </p:nvPr>
        </p:nvSpPr>
        <p:spPr/>
        <p:txBody>
          <a:bodyPr/>
          <a:lstStyle/>
          <a:p>
            <a:fld id="{DA73DA9A-C025-4EFF-9FED-3415759499DB}" type="datetimeFigureOut">
              <a:rPr lang="en-US" smtClean="0"/>
              <a:t>2/2/2023</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85BC4E07-D10A-464F-8BBE-402CB08D4B7B}" type="slidenum">
              <a:rPr lang="en-US" smtClean="0"/>
              <a:t>‹#›</a:t>
            </a:fld>
            <a:endParaRPr lang="en-US"/>
          </a:p>
        </p:txBody>
      </p:sp>
    </p:spTree>
    <p:extLst>
      <p:ext uri="{BB962C8B-B14F-4D97-AF65-F5344CB8AC3E}">
        <p14:creationId xmlns:p14="http://schemas.microsoft.com/office/powerpoint/2010/main" val="2839610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p:txBody>
          <a:bodyPr/>
          <a:lstStyle/>
          <a:p>
            <a:fld id="{DA73DA9A-C025-4EFF-9FED-3415759499DB}" type="datetimeFigureOut">
              <a:rPr lang="en-US" smtClean="0"/>
              <a:t>2/2/2023</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85BC4E07-D10A-464F-8BBE-402CB08D4B7B}" type="slidenum">
              <a:rPr lang="en-US" smtClean="0"/>
              <a:t>‹#›</a:t>
            </a:fld>
            <a:endParaRPr lang="en-US"/>
          </a:p>
        </p:txBody>
      </p:sp>
    </p:spTree>
    <p:extLst>
      <p:ext uri="{BB962C8B-B14F-4D97-AF65-F5344CB8AC3E}">
        <p14:creationId xmlns:p14="http://schemas.microsoft.com/office/powerpoint/2010/main" val="3263048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p:txBody>
          <a:bodyPr/>
          <a:lstStyle/>
          <a:p>
            <a:fld id="{DA73DA9A-C025-4EFF-9FED-3415759499DB}" type="datetimeFigureOut">
              <a:rPr lang="en-US" smtClean="0"/>
              <a:t>2/2/2023</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85BC4E07-D10A-464F-8BBE-402CB08D4B7B}" type="slidenum">
              <a:rPr lang="en-US" smtClean="0"/>
              <a:t>‹#›</a:t>
            </a:fld>
            <a:endParaRPr lang="en-US"/>
          </a:p>
        </p:txBody>
      </p:sp>
    </p:spTree>
    <p:extLst>
      <p:ext uri="{BB962C8B-B14F-4D97-AF65-F5344CB8AC3E}">
        <p14:creationId xmlns:p14="http://schemas.microsoft.com/office/powerpoint/2010/main" val="1409679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內容版面配置區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p:txBody>
          <a:bodyPr/>
          <a:lstStyle/>
          <a:p>
            <a:fld id="{DA73DA9A-C025-4EFF-9FED-3415759499DB}" type="datetimeFigureOut">
              <a:rPr lang="en-US" smtClean="0"/>
              <a:t>2/2/2023</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85BC4E07-D10A-464F-8BBE-402CB08D4B7B}" type="slidenum">
              <a:rPr lang="en-US" smtClean="0"/>
              <a:t>‹#›</a:t>
            </a:fld>
            <a:endParaRPr lang="en-US"/>
          </a:p>
        </p:txBody>
      </p:sp>
    </p:spTree>
    <p:extLst>
      <p:ext uri="{BB962C8B-B14F-4D97-AF65-F5344CB8AC3E}">
        <p14:creationId xmlns:p14="http://schemas.microsoft.com/office/powerpoint/2010/main" val="1699454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endParaRPr 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p:txBody>
          <a:bodyPr/>
          <a:lstStyle/>
          <a:p>
            <a:fld id="{DA73DA9A-C025-4EFF-9FED-3415759499DB}" type="datetimeFigureOut">
              <a:rPr lang="en-US" smtClean="0"/>
              <a:t>2/2/2023</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85BC4E07-D10A-464F-8BBE-402CB08D4B7B}" type="slidenum">
              <a:rPr lang="en-US" smtClean="0"/>
              <a:t>‹#›</a:t>
            </a:fld>
            <a:endParaRPr lang="en-US"/>
          </a:p>
        </p:txBody>
      </p:sp>
    </p:spTree>
    <p:extLst>
      <p:ext uri="{BB962C8B-B14F-4D97-AF65-F5344CB8AC3E}">
        <p14:creationId xmlns:p14="http://schemas.microsoft.com/office/powerpoint/2010/main" val="1666304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日期版面配置區 4"/>
          <p:cNvSpPr>
            <a:spLocks noGrp="1"/>
          </p:cNvSpPr>
          <p:nvPr>
            <p:ph type="dt" sz="half" idx="10"/>
          </p:nvPr>
        </p:nvSpPr>
        <p:spPr/>
        <p:txBody>
          <a:bodyPr/>
          <a:lstStyle/>
          <a:p>
            <a:fld id="{DA73DA9A-C025-4EFF-9FED-3415759499DB}" type="datetimeFigureOut">
              <a:rPr lang="en-US" smtClean="0"/>
              <a:t>2/2/2023</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85BC4E07-D10A-464F-8BBE-402CB08D4B7B}" type="slidenum">
              <a:rPr lang="en-US" smtClean="0"/>
              <a:t>‹#›</a:t>
            </a:fld>
            <a:endParaRPr lang="en-US"/>
          </a:p>
        </p:txBody>
      </p:sp>
    </p:spTree>
    <p:extLst>
      <p:ext uri="{BB962C8B-B14F-4D97-AF65-F5344CB8AC3E}">
        <p14:creationId xmlns:p14="http://schemas.microsoft.com/office/powerpoint/2010/main" val="443082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endParaRPr 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日期版面配置區 6"/>
          <p:cNvSpPr>
            <a:spLocks noGrp="1"/>
          </p:cNvSpPr>
          <p:nvPr>
            <p:ph type="dt" sz="half" idx="10"/>
          </p:nvPr>
        </p:nvSpPr>
        <p:spPr/>
        <p:txBody>
          <a:bodyPr/>
          <a:lstStyle/>
          <a:p>
            <a:fld id="{DA73DA9A-C025-4EFF-9FED-3415759499DB}" type="datetimeFigureOut">
              <a:rPr lang="en-US" smtClean="0"/>
              <a:t>2/2/2023</a:t>
            </a:fld>
            <a:endParaRPr lang="en-US"/>
          </a:p>
        </p:txBody>
      </p:sp>
      <p:sp>
        <p:nvSpPr>
          <p:cNvPr id="8" name="頁尾版面配置區 7"/>
          <p:cNvSpPr>
            <a:spLocks noGrp="1"/>
          </p:cNvSpPr>
          <p:nvPr>
            <p:ph type="ftr" sz="quarter" idx="11"/>
          </p:nvPr>
        </p:nvSpPr>
        <p:spPr/>
        <p:txBody>
          <a:bodyPr/>
          <a:lstStyle/>
          <a:p>
            <a:endParaRPr lang="en-US"/>
          </a:p>
        </p:txBody>
      </p:sp>
      <p:sp>
        <p:nvSpPr>
          <p:cNvPr id="9" name="投影片編號版面配置區 8"/>
          <p:cNvSpPr>
            <a:spLocks noGrp="1"/>
          </p:cNvSpPr>
          <p:nvPr>
            <p:ph type="sldNum" sz="quarter" idx="12"/>
          </p:nvPr>
        </p:nvSpPr>
        <p:spPr/>
        <p:txBody>
          <a:bodyPr/>
          <a:lstStyle/>
          <a:p>
            <a:fld id="{85BC4E07-D10A-464F-8BBE-402CB08D4B7B}" type="slidenum">
              <a:rPr lang="en-US" smtClean="0"/>
              <a:t>‹#›</a:t>
            </a:fld>
            <a:endParaRPr lang="en-US"/>
          </a:p>
        </p:txBody>
      </p:sp>
    </p:spTree>
    <p:extLst>
      <p:ext uri="{BB962C8B-B14F-4D97-AF65-F5344CB8AC3E}">
        <p14:creationId xmlns:p14="http://schemas.microsoft.com/office/powerpoint/2010/main" val="3778891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日期版面配置區 2"/>
          <p:cNvSpPr>
            <a:spLocks noGrp="1"/>
          </p:cNvSpPr>
          <p:nvPr>
            <p:ph type="dt" sz="half" idx="10"/>
          </p:nvPr>
        </p:nvSpPr>
        <p:spPr/>
        <p:txBody>
          <a:bodyPr/>
          <a:lstStyle/>
          <a:p>
            <a:fld id="{DA73DA9A-C025-4EFF-9FED-3415759499DB}" type="datetimeFigureOut">
              <a:rPr lang="en-US" smtClean="0"/>
              <a:t>2/2/2023</a:t>
            </a:fld>
            <a:endParaRPr lang="en-US"/>
          </a:p>
        </p:txBody>
      </p:sp>
      <p:sp>
        <p:nvSpPr>
          <p:cNvPr id="4" name="頁尾版面配置區 3"/>
          <p:cNvSpPr>
            <a:spLocks noGrp="1"/>
          </p:cNvSpPr>
          <p:nvPr>
            <p:ph type="ftr" sz="quarter" idx="11"/>
          </p:nvPr>
        </p:nvSpPr>
        <p:spPr/>
        <p:txBody>
          <a:bodyPr/>
          <a:lstStyle/>
          <a:p>
            <a:endParaRPr lang="en-US"/>
          </a:p>
        </p:txBody>
      </p:sp>
      <p:sp>
        <p:nvSpPr>
          <p:cNvPr id="5" name="投影片編號版面配置區 4"/>
          <p:cNvSpPr>
            <a:spLocks noGrp="1"/>
          </p:cNvSpPr>
          <p:nvPr>
            <p:ph type="sldNum" sz="quarter" idx="12"/>
          </p:nvPr>
        </p:nvSpPr>
        <p:spPr/>
        <p:txBody>
          <a:bodyPr/>
          <a:lstStyle/>
          <a:p>
            <a:fld id="{85BC4E07-D10A-464F-8BBE-402CB08D4B7B}" type="slidenum">
              <a:rPr lang="en-US" smtClean="0"/>
              <a:t>‹#›</a:t>
            </a:fld>
            <a:endParaRPr lang="en-US"/>
          </a:p>
        </p:txBody>
      </p:sp>
    </p:spTree>
    <p:extLst>
      <p:ext uri="{BB962C8B-B14F-4D97-AF65-F5344CB8AC3E}">
        <p14:creationId xmlns:p14="http://schemas.microsoft.com/office/powerpoint/2010/main" val="2271464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DA73DA9A-C025-4EFF-9FED-3415759499DB}" type="datetimeFigureOut">
              <a:rPr lang="en-US" smtClean="0"/>
              <a:t>2/2/2023</a:t>
            </a:fld>
            <a:endParaRPr lang="en-US"/>
          </a:p>
        </p:txBody>
      </p:sp>
      <p:sp>
        <p:nvSpPr>
          <p:cNvPr id="3" name="頁尾版面配置區 2"/>
          <p:cNvSpPr>
            <a:spLocks noGrp="1"/>
          </p:cNvSpPr>
          <p:nvPr>
            <p:ph type="ftr" sz="quarter" idx="11"/>
          </p:nvPr>
        </p:nvSpPr>
        <p:spPr/>
        <p:txBody>
          <a:bodyPr/>
          <a:lstStyle/>
          <a:p>
            <a:endParaRPr lang="en-US"/>
          </a:p>
        </p:txBody>
      </p:sp>
      <p:sp>
        <p:nvSpPr>
          <p:cNvPr id="4" name="投影片編號版面配置區 3"/>
          <p:cNvSpPr>
            <a:spLocks noGrp="1"/>
          </p:cNvSpPr>
          <p:nvPr>
            <p:ph type="sldNum" sz="quarter" idx="12"/>
          </p:nvPr>
        </p:nvSpPr>
        <p:spPr/>
        <p:txBody>
          <a:bodyPr/>
          <a:lstStyle/>
          <a:p>
            <a:fld id="{85BC4E07-D10A-464F-8BBE-402CB08D4B7B}" type="slidenum">
              <a:rPr lang="en-US" smtClean="0"/>
              <a:t>‹#›</a:t>
            </a:fld>
            <a:endParaRPr lang="en-US"/>
          </a:p>
        </p:txBody>
      </p:sp>
    </p:spTree>
    <p:extLst>
      <p:ext uri="{BB962C8B-B14F-4D97-AF65-F5344CB8AC3E}">
        <p14:creationId xmlns:p14="http://schemas.microsoft.com/office/powerpoint/2010/main" val="1092097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DA73DA9A-C025-4EFF-9FED-3415759499DB}" type="datetimeFigureOut">
              <a:rPr lang="en-US" smtClean="0"/>
              <a:t>2/2/2023</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85BC4E07-D10A-464F-8BBE-402CB08D4B7B}" type="slidenum">
              <a:rPr lang="en-US" smtClean="0"/>
              <a:t>‹#›</a:t>
            </a:fld>
            <a:endParaRPr lang="en-US"/>
          </a:p>
        </p:txBody>
      </p:sp>
    </p:spTree>
    <p:extLst>
      <p:ext uri="{BB962C8B-B14F-4D97-AF65-F5344CB8AC3E}">
        <p14:creationId xmlns:p14="http://schemas.microsoft.com/office/powerpoint/2010/main" val="1742620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DA73DA9A-C025-4EFF-9FED-3415759499DB}" type="datetimeFigureOut">
              <a:rPr lang="en-US" smtClean="0"/>
              <a:t>2/2/2023</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85BC4E07-D10A-464F-8BBE-402CB08D4B7B}" type="slidenum">
              <a:rPr lang="en-US" smtClean="0"/>
              <a:t>‹#›</a:t>
            </a:fld>
            <a:endParaRPr lang="en-US"/>
          </a:p>
        </p:txBody>
      </p:sp>
    </p:spTree>
    <p:extLst>
      <p:ext uri="{BB962C8B-B14F-4D97-AF65-F5344CB8AC3E}">
        <p14:creationId xmlns:p14="http://schemas.microsoft.com/office/powerpoint/2010/main" val="2314896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3DA9A-C025-4EFF-9FED-3415759499DB}" type="datetimeFigureOut">
              <a:rPr lang="en-US" smtClean="0"/>
              <a:t>2/2/2023</a:t>
            </a:fld>
            <a:endParaRPr 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BC4E07-D10A-464F-8BBE-402CB08D4B7B}" type="slidenum">
              <a:rPr lang="en-US" smtClean="0"/>
              <a:t>‹#›</a:t>
            </a:fld>
            <a:endParaRPr lang="en-US"/>
          </a:p>
        </p:txBody>
      </p:sp>
    </p:spTree>
    <p:extLst>
      <p:ext uri="{BB962C8B-B14F-4D97-AF65-F5344CB8AC3E}">
        <p14:creationId xmlns:p14="http://schemas.microsoft.com/office/powerpoint/2010/main" val="35854623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1.chapman.edu/~bdehning/MIS%20Journal%20Rankings.ht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371061" y="1122363"/>
            <a:ext cx="11284225" cy="2197307"/>
          </a:xfrm>
        </p:spPr>
        <p:txBody>
          <a:bodyPr/>
          <a:lstStyle/>
          <a:p>
            <a:r>
              <a:rPr lang="en-US" dirty="0"/>
              <a:t>Publication in Journals</a:t>
            </a:r>
          </a:p>
        </p:txBody>
      </p:sp>
      <p:sp>
        <p:nvSpPr>
          <p:cNvPr id="3" name="副標題 2"/>
          <p:cNvSpPr>
            <a:spLocks noGrp="1"/>
          </p:cNvSpPr>
          <p:nvPr>
            <p:ph type="subTitle" idx="1"/>
          </p:nvPr>
        </p:nvSpPr>
        <p:spPr/>
        <p:txBody>
          <a:bodyPr/>
          <a:lstStyle/>
          <a:p>
            <a:r>
              <a:rPr lang="en-US" dirty="0"/>
              <a:t>Yung-Ming Li Ph.D.</a:t>
            </a:r>
          </a:p>
          <a:p>
            <a:r>
              <a:rPr lang="en-US" dirty="0"/>
              <a:t>Institute of Information Management</a:t>
            </a:r>
          </a:p>
          <a:p>
            <a:r>
              <a:rPr lang="en-US" dirty="0"/>
              <a:t>National Yung-Ming </a:t>
            </a:r>
            <a:r>
              <a:rPr lang="en-US" dirty="0" err="1"/>
              <a:t>Chiao</a:t>
            </a:r>
            <a:r>
              <a:rPr lang="en-US" dirty="0"/>
              <a:t> Tung University, TAIWAN </a:t>
            </a:r>
          </a:p>
        </p:txBody>
      </p:sp>
    </p:spTree>
    <p:extLst>
      <p:ext uri="{BB962C8B-B14F-4D97-AF65-F5344CB8AC3E}">
        <p14:creationId xmlns:p14="http://schemas.microsoft.com/office/powerpoint/2010/main" val="3412556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Information Technology &amp; Management </a:t>
            </a:r>
            <a:br>
              <a:rPr lang="en-US" dirty="0"/>
            </a:br>
            <a:endParaRPr lang="en-US" dirty="0"/>
          </a:p>
        </p:txBody>
      </p:sp>
      <p:sp>
        <p:nvSpPr>
          <p:cNvPr id="3" name="內容版面配置區 2"/>
          <p:cNvSpPr>
            <a:spLocks noGrp="1"/>
          </p:cNvSpPr>
          <p:nvPr>
            <p:ph idx="1"/>
          </p:nvPr>
        </p:nvSpPr>
        <p:spPr>
          <a:xfrm>
            <a:off x="501316" y="1846251"/>
            <a:ext cx="10515600" cy="4351338"/>
          </a:xfrm>
        </p:spPr>
        <p:txBody>
          <a:bodyPr>
            <a:normAutofit/>
          </a:bodyPr>
          <a:lstStyle/>
          <a:p>
            <a:pPr lvl="1"/>
            <a:r>
              <a:rPr lang="en-GB" sz="2800" dirty="0">
                <a:solidFill>
                  <a:srgbClr val="0070C0"/>
                </a:solidFill>
              </a:rPr>
              <a:t>E</a:t>
            </a:r>
            <a:r>
              <a:rPr lang="en-GB" sz="2800" dirty="0" smtClean="0">
                <a:solidFill>
                  <a:srgbClr val="0070C0"/>
                </a:solidFill>
              </a:rPr>
              <a:t>xplores </a:t>
            </a:r>
            <a:r>
              <a:rPr lang="en-GB" sz="2800" dirty="0">
                <a:solidFill>
                  <a:srgbClr val="0070C0"/>
                </a:solidFill>
              </a:rPr>
              <a:t>the many different technologies inherent in the field of information technology and their impact on information systems design, functionality, operations, and management</a:t>
            </a:r>
            <a:r>
              <a:rPr lang="en-GB" sz="2800" dirty="0" smtClean="0">
                <a:solidFill>
                  <a:srgbClr val="0070C0"/>
                </a:solidFill>
              </a:rPr>
              <a:t>.</a:t>
            </a:r>
          </a:p>
          <a:p>
            <a:pPr lvl="1"/>
            <a:r>
              <a:rPr lang="en-US" sz="2800" dirty="0">
                <a:solidFill>
                  <a:srgbClr val="2A9D8F"/>
                </a:solidFill>
              </a:rPr>
              <a:t>Impact factor: </a:t>
            </a:r>
            <a:r>
              <a:rPr lang="en-US" sz="2800" dirty="0" smtClean="0">
                <a:solidFill>
                  <a:srgbClr val="2A9D8F"/>
                </a:solidFill>
              </a:rPr>
              <a:t>2.310</a:t>
            </a:r>
            <a:endParaRPr lang="en-US" sz="2800" dirty="0">
              <a:solidFill>
                <a:srgbClr val="2A9D8F"/>
              </a:solidFill>
            </a:endParaRPr>
          </a:p>
          <a:p>
            <a:pPr marL="457200" lvl="1" indent="0">
              <a:buNone/>
            </a:pPr>
            <a:endParaRPr lang="en-GB" sz="2800" dirty="0" smtClean="0">
              <a:solidFill>
                <a:srgbClr val="0070C0"/>
              </a:solidFill>
            </a:endParaRPr>
          </a:p>
          <a:p>
            <a:pPr lvl="1"/>
            <a:endParaRPr lang="en-US" sz="2800" dirty="0"/>
          </a:p>
        </p:txBody>
      </p:sp>
      <p:pic>
        <p:nvPicPr>
          <p:cNvPr id="4" name="圖片 3"/>
          <p:cNvPicPr>
            <a:picLocks noChangeAspect="1"/>
          </p:cNvPicPr>
          <p:nvPr/>
        </p:nvPicPr>
        <p:blipFill>
          <a:blip r:embed="rId2"/>
          <a:stretch>
            <a:fillRect/>
          </a:stretch>
        </p:blipFill>
        <p:spPr>
          <a:xfrm>
            <a:off x="8194793" y="3510105"/>
            <a:ext cx="1904858" cy="2546713"/>
          </a:xfrm>
          <a:prstGeom prst="rect">
            <a:avLst/>
          </a:prstGeom>
        </p:spPr>
      </p:pic>
    </p:spTree>
    <p:extLst>
      <p:ext uri="{BB962C8B-B14F-4D97-AF65-F5344CB8AC3E}">
        <p14:creationId xmlns:p14="http://schemas.microsoft.com/office/powerpoint/2010/main" val="1151116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Relevance and Rigidness (R&amp;R)</a:t>
            </a:r>
          </a:p>
        </p:txBody>
      </p:sp>
      <p:sp>
        <p:nvSpPr>
          <p:cNvPr id="3" name="內容版面配置區 2"/>
          <p:cNvSpPr>
            <a:spLocks noGrp="1"/>
          </p:cNvSpPr>
          <p:nvPr>
            <p:ph idx="1"/>
          </p:nvPr>
        </p:nvSpPr>
        <p:spPr/>
        <p:txBody>
          <a:bodyPr>
            <a:normAutofit fontScale="85000" lnSpcReduction="20000"/>
          </a:bodyPr>
          <a:lstStyle/>
          <a:p>
            <a:r>
              <a:rPr lang="en-US" sz="3200" dirty="0" smtClean="0">
                <a:solidFill>
                  <a:srgbClr val="FF0000"/>
                </a:solidFill>
              </a:rPr>
              <a:t>Relevance</a:t>
            </a:r>
            <a:endParaRPr lang="en-US" sz="3200" dirty="0">
              <a:solidFill>
                <a:srgbClr val="FF0000"/>
              </a:solidFill>
            </a:endParaRPr>
          </a:p>
          <a:p>
            <a:pPr lvl="1"/>
            <a:r>
              <a:rPr lang="en-US" sz="2800" dirty="0"/>
              <a:t>Industry/market relevance (newness, interesting, importance) </a:t>
            </a:r>
          </a:p>
          <a:p>
            <a:pPr lvl="1"/>
            <a:r>
              <a:rPr lang="en-US" sz="2800" dirty="0" smtClean="0"/>
              <a:t>Literature/Theory relevance </a:t>
            </a:r>
            <a:endParaRPr lang="en-US" sz="2800" dirty="0"/>
          </a:p>
          <a:p>
            <a:pPr lvl="1"/>
            <a:r>
              <a:rPr lang="en-US" sz="2800" dirty="0" smtClean="0"/>
              <a:t>Introduction(Position, Motivation</a:t>
            </a:r>
            <a:r>
              <a:rPr lang="en-US" sz="2800" dirty="0"/>
              <a:t>, Research </a:t>
            </a:r>
            <a:r>
              <a:rPr lang="en-US" sz="2800" dirty="0" smtClean="0"/>
              <a:t>gaps, Problems</a:t>
            </a:r>
            <a:r>
              <a:rPr lang="en-US" sz="2800" dirty="0"/>
              <a:t>) </a:t>
            </a:r>
          </a:p>
          <a:p>
            <a:pPr lvl="1"/>
            <a:r>
              <a:rPr lang="en-US" sz="2800" dirty="0"/>
              <a:t>Discussion (Findings, implications, limitations, extensions)</a:t>
            </a:r>
          </a:p>
          <a:p>
            <a:r>
              <a:rPr lang="en-US" sz="3200" dirty="0">
                <a:solidFill>
                  <a:srgbClr val="FF0000"/>
                </a:solidFill>
              </a:rPr>
              <a:t>Rigidness</a:t>
            </a:r>
          </a:p>
          <a:p>
            <a:pPr lvl="1"/>
            <a:r>
              <a:rPr lang="en-US" sz="2800" dirty="0"/>
              <a:t>Methodology (math model, hypothesis model, algorithm model) </a:t>
            </a:r>
          </a:p>
          <a:p>
            <a:pPr lvl="1"/>
            <a:r>
              <a:rPr lang="en-US" sz="2800" dirty="0"/>
              <a:t>Validation (</a:t>
            </a:r>
            <a:r>
              <a:rPr lang="en-US" sz="2800" dirty="0" smtClean="0"/>
              <a:t>theorem/proposition </a:t>
            </a:r>
            <a:r>
              <a:rPr lang="en-US" sz="2800" dirty="0"/>
              <a:t>proof, data </a:t>
            </a:r>
            <a:r>
              <a:rPr lang="en-US" sz="2800" dirty="0" smtClean="0"/>
              <a:t>analysis/statistic validation </a:t>
            </a:r>
            <a:r>
              <a:rPr lang="en-US" sz="2800" dirty="0"/>
              <a:t>, benchmark comparisons)</a:t>
            </a:r>
          </a:p>
          <a:p>
            <a:pPr lvl="1"/>
            <a:r>
              <a:rPr lang="en-US" sz="2800" dirty="0"/>
              <a:t>Data representativeness: quantity (big </a:t>
            </a:r>
            <a:r>
              <a:rPr lang="en-US" sz="2800" dirty="0" smtClean="0"/>
              <a:t>data perspective) </a:t>
            </a:r>
            <a:r>
              <a:rPr lang="en-US" sz="2800" dirty="0"/>
              <a:t>and quality (small </a:t>
            </a:r>
            <a:r>
              <a:rPr lang="en-US" sz="2800" dirty="0" smtClean="0"/>
              <a:t>data perspective)</a:t>
            </a:r>
            <a:endParaRPr lang="en-US" sz="2800" dirty="0"/>
          </a:p>
          <a:p>
            <a:pPr lvl="1"/>
            <a:r>
              <a:rPr lang="en-US" sz="2800" dirty="0"/>
              <a:t>B</a:t>
            </a:r>
            <a:r>
              <a:rPr lang="en-US" sz="2800" dirty="0" smtClean="0"/>
              <a:t>enchmark comparisons: state </a:t>
            </a:r>
            <a:r>
              <a:rPr lang="en-US" sz="2800" dirty="0"/>
              <a:t>of art </a:t>
            </a:r>
            <a:r>
              <a:rPr lang="en-US" sz="2800" dirty="0" smtClean="0"/>
              <a:t>algorithm, new theory constructs, new measurements, data sources</a:t>
            </a:r>
            <a:endParaRPr lang="en-US" sz="2800" dirty="0"/>
          </a:p>
          <a:p>
            <a:pPr lvl="1"/>
            <a:endParaRPr lang="en-US" sz="2800" dirty="0"/>
          </a:p>
          <a:p>
            <a:pPr lvl="1"/>
            <a:endParaRPr lang="en-US" dirty="0"/>
          </a:p>
          <a:p>
            <a:pPr lvl="1"/>
            <a:endParaRPr lang="en-US" dirty="0"/>
          </a:p>
          <a:p>
            <a:endParaRPr lang="en-US" dirty="0"/>
          </a:p>
          <a:p>
            <a:endParaRPr lang="en-US" dirty="0"/>
          </a:p>
          <a:p>
            <a:endParaRPr lang="en-US" dirty="0"/>
          </a:p>
        </p:txBody>
      </p:sp>
    </p:spTree>
    <p:extLst>
      <p:ext uri="{BB962C8B-B14F-4D97-AF65-F5344CB8AC3E}">
        <p14:creationId xmlns:p14="http://schemas.microsoft.com/office/powerpoint/2010/main" val="34830893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Structure of a Journal Paper </a:t>
            </a:r>
          </a:p>
        </p:txBody>
      </p:sp>
      <p:sp>
        <p:nvSpPr>
          <p:cNvPr id="3" name="內容版面配置區 2"/>
          <p:cNvSpPr>
            <a:spLocks noGrp="1"/>
          </p:cNvSpPr>
          <p:nvPr>
            <p:ph idx="1"/>
          </p:nvPr>
        </p:nvSpPr>
        <p:spPr/>
        <p:txBody>
          <a:bodyPr/>
          <a:lstStyle/>
          <a:p>
            <a:r>
              <a:rPr lang="en-US" dirty="0"/>
              <a:t>1. Introduction </a:t>
            </a:r>
          </a:p>
          <a:p>
            <a:r>
              <a:rPr lang="en-US" dirty="0"/>
              <a:t>2. Related Literature/theory foundation </a:t>
            </a:r>
          </a:p>
          <a:p>
            <a:r>
              <a:rPr lang="en-US" dirty="0"/>
              <a:t>3. Research Framework: Model/ System Framework/Hypothesis development </a:t>
            </a:r>
          </a:p>
          <a:p>
            <a:r>
              <a:rPr lang="en-US" dirty="0"/>
              <a:t>4. Methodology: Analytical model/Statistics model/Algorithm Design</a:t>
            </a:r>
          </a:p>
          <a:p>
            <a:r>
              <a:rPr lang="en-US" dirty="0"/>
              <a:t>5. Experiments/Empirical Study</a:t>
            </a:r>
          </a:p>
          <a:p>
            <a:r>
              <a:rPr lang="en-US" dirty="0"/>
              <a:t>6. Results : Evaluations/Comparisons, Findings/Implications</a:t>
            </a:r>
          </a:p>
          <a:p>
            <a:r>
              <a:rPr lang="en-US" dirty="0"/>
              <a:t>7. Discussions: Summary, Contributions, Limitations, Future works</a:t>
            </a:r>
          </a:p>
        </p:txBody>
      </p:sp>
    </p:spTree>
    <p:extLst>
      <p:ext uri="{BB962C8B-B14F-4D97-AF65-F5344CB8AC3E}">
        <p14:creationId xmlns:p14="http://schemas.microsoft.com/office/powerpoint/2010/main" val="37353594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smtClean="0"/>
              <a:t>	Why not acceptable ?</a:t>
            </a:r>
            <a:endParaRPr lang="en-US" dirty="0"/>
          </a:p>
        </p:txBody>
      </p:sp>
      <p:sp>
        <p:nvSpPr>
          <p:cNvPr id="4" name="矩形 3"/>
          <p:cNvSpPr/>
          <p:nvPr/>
        </p:nvSpPr>
        <p:spPr>
          <a:xfrm>
            <a:off x="536265" y="1494064"/>
            <a:ext cx="11130499" cy="5909310"/>
          </a:xfrm>
          <a:prstGeom prst="rect">
            <a:avLst/>
          </a:prstGeom>
        </p:spPr>
        <p:txBody>
          <a:bodyPr wrap="square">
            <a:spAutoFit/>
          </a:bodyPr>
          <a:lstStyle/>
          <a:p>
            <a:pPr marL="457200" indent="-457200">
              <a:buAutoNum type="arabicPeriod"/>
            </a:pPr>
            <a:r>
              <a:rPr lang="en-GB" sz="2400" dirty="0" smtClean="0"/>
              <a:t>While </a:t>
            </a:r>
            <a:r>
              <a:rPr lang="en-GB" sz="2400" dirty="0"/>
              <a:t>your results are of potential interest, the topic of your manuscript falls outside of </a:t>
            </a:r>
            <a:r>
              <a:rPr lang="en-GB" sz="2400" dirty="0">
                <a:solidFill>
                  <a:srgbClr val="FF0000"/>
                </a:solidFill>
              </a:rPr>
              <a:t>the scope of this journal</a:t>
            </a:r>
            <a:r>
              <a:rPr lang="en-GB" sz="2400" dirty="0"/>
              <a:t>. </a:t>
            </a:r>
          </a:p>
          <a:p>
            <a:pPr marL="457200" indent="-457200">
              <a:buAutoNum type="arabicPeriod"/>
            </a:pPr>
            <a:r>
              <a:rPr lang="en-GB" sz="2400" dirty="0" smtClean="0"/>
              <a:t>Although </a:t>
            </a:r>
            <a:r>
              <a:rPr lang="en-GB" sz="2400" dirty="0"/>
              <a:t>your manuscript falls within the aim and scope of this journal, it is being declined due to lack of sufficient </a:t>
            </a:r>
            <a:r>
              <a:rPr lang="en-GB" sz="2400" dirty="0">
                <a:solidFill>
                  <a:srgbClr val="FF0000"/>
                </a:solidFill>
              </a:rPr>
              <a:t>novelty</a:t>
            </a:r>
            <a:r>
              <a:rPr lang="en-GB" sz="2400" dirty="0"/>
              <a:t>. </a:t>
            </a:r>
            <a:endParaRPr lang="en-GB" sz="2400" dirty="0" smtClean="0"/>
          </a:p>
          <a:p>
            <a:pPr marL="457200" indent="-457200">
              <a:buAutoNum type="arabicPeriod"/>
            </a:pPr>
            <a:r>
              <a:rPr lang="en-GB" sz="2400" dirty="0" smtClean="0"/>
              <a:t>In </a:t>
            </a:r>
            <a:r>
              <a:rPr lang="en-GB" sz="2400" dirty="0"/>
              <a:t>its current state, the level of </a:t>
            </a:r>
            <a:r>
              <a:rPr lang="en-GB" sz="2400" dirty="0">
                <a:solidFill>
                  <a:srgbClr val="FF0000"/>
                </a:solidFill>
              </a:rPr>
              <a:t>English </a:t>
            </a:r>
            <a:r>
              <a:rPr lang="en-GB" sz="2400" dirty="0"/>
              <a:t>throughout your manuscript does not meet the journal’s required standard. </a:t>
            </a:r>
          </a:p>
          <a:p>
            <a:pPr marL="457200" indent="-457200">
              <a:buAutoNum type="arabicPeriod"/>
            </a:pPr>
            <a:r>
              <a:rPr lang="en-GB" sz="2400" dirty="0" smtClean="0"/>
              <a:t>Your </a:t>
            </a:r>
            <a:r>
              <a:rPr lang="en-GB" sz="2400" dirty="0"/>
              <a:t>manuscript shows an unacceptable level of overlap with prior </a:t>
            </a:r>
            <a:r>
              <a:rPr lang="en-GB" sz="2400" dirty="0" smtClean="0"/>
              <a:t>publications. </a:t>
            </a:r>
            <a:r>
              <a:rPr lang="en-GB" sz="2400" dirty="0"/>
              <a:t>In the present form, the </a:t>
            </a:r>
            <a:r>
              <a:rPr lang="en-GB" sz="2400" dirty="0">
                <a:solidFill>
                  <a:srgbClr val="FF0000"/>
                </a:solidFill>
              </a:rPr>
              <a:t>originality </a:t>
            </a:r>
            <a:r>
              <a:rPr lang="en-GB" sz="2400" dirty="0"/>
              <a:t>of the study cannot be </a:t>
            </a:r>
            <a:r>
              <a:rPr lang="en-GB" sz="2400" dirty="0" smtClean="0"/>
              <a:t>assessed.</a:t>
            </a:r>
          </a:p>
          <a:p>
            <a:pPr marL="457200" indent="-457200">
              <a:buAutoNum type="arabicPeriod"/>
            </a:pPr>
            <a:r>
              <a:rPr lang="en-GB" sz="2400" dirty="0" smtClean="0"/>
              <a:t>Although </a:t>
            </a:r>
            <a:r>
              <a:rPr lang="en-GB" sz="2400" dirty="0"/>
              <a:t>the problems being addressed are potentially of interest to our readership, your manuscript does not meet the required </a:t>
            </a:r>
            <a:r>
              <a:rPr lang="en-GB" sz="2400" dirty="0">
                <a:solidFill>
                  <a:srgbClr val="FF0000"/>
                </a:solidFill>
              </a:rPr>
              <a:t>quality standards </a:t>
            </a:r>
            <a:r>
              <a:rPr lang="en-GB" sz="2400" dirty="0"/>
              <a:t>to be considered for </a:t>
            </a:r>
            <a:r>
              <a:rPr lang="en-GB" sz="2400" dirty="0" smtClean="0"/>
              <a:t>publication.</a:t>
            </a:r>
          </a:p>
          <a:p>
            <a:pPr marL="457200" indent="-457200">
              <a:buAutoNum type="arabicPeriod"/>
            </a:pPr>
            <a:r>
              <a:rPr lang="en-GB" sz="2400" dirty="0" smtClean="0"/>
              <a:t>The </a:t>
            </a:r>
            <a:r>
              <a:rPr lang="en-GB" sz="2400" dirty="0"/>
              <a:t>research results reported are </a:t>
            </a:r>
            <a:r>
              <a:rPr lang="en-GB" sz="2400" dirty="0">
                <a:solidFill>
                  <a:srgbClr val="FF0000"/>
                </a:solidFill>
              </a:rPr>
              <a:t>too premature </a:t>
            </a:r>
            <a:r>
              <a:rPr lang="en-GB" sz="2400" dirty="0"/>
              <a:t>for publication. More work is needed to substantiate the conclusions in your </a:t>
            </a:r>
            <a:r>
              <a:rPr lang="en-GB" sz="2400" dirty="0" smtClean="0"/>
              <a:t>manuscript.</a:t>
            </a:r>
          </a:p>
          <a:p>
            <a:pPr marL="457200" indent="-457200">
              <a:buAutoNum type="arabicPeriod"/>
            </a:pPr>
            <a:r>
              <a:rPr lang="en-GB" sz="2400" dirty="0" smtClean="0"/>
              <a:t>We </a:t>
            </a:r>
            <a:r>
              <a:rPr lang="en-GB" sz="2400" dirty="0"/>
              <a:t>regret to tell you we were not able to find the required number of </a:t>
            </a:r>
            <a:r>
              <a:rPr lang="en-GB" sz="2400" dirty="0">
                <a:solidFill>
                  <a:srgbClr val="FF0000"/>
                </a:solidFill>
              </a:rPr>
              <a:t>reviewers</a:t>
            </a:r>
            <a:r>
              <a:rPr lang="en-GB" sz="2400" dirty="0"/>
              <a:t> to evaluate your manuscript; we don’t want to delay the process for you any longer.</a:t>
            </a:r>
          </a:p>
          <a:p>
            <a:endParaRPr lang="en-US" dirty="0"/>
          </a:p>
        </p:txBody>
      </p:sp>
    </p:spTree>
    <p:extLst>
      <p:ext uri="{BB962C8B-B14F-4D97-AF65-F5344CB8AC3E}">
        <p14:creationId xmlns:p14="http://schemas.microsoft.com/office/powerpoint/2010/main" val="19865768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smtClean="0"/>
              <a:t>Milestones in Publications </a:t>
            </a:r>
            <a:endParaRPr lang="en-US" dirty="0"/>
          </a:p>
        </p:txBody>
      </p:sp>
      <p:sp>
        <p:nvSpPr>
          <p:cNvPr id="3" name="內容版面配置區 2"/>
          <p:cNvSpPr>
            <a:spLocks noGrp="1"/>
          </p:cNvSpPr>
          <p:nvPr>
            <p:ph idx="1"/>
          </p:nvPr>
        </p:nvSpPr>
        <p:spPr/>
        <p:txBody>
          <a:bodyPr/>
          <a:lstStyle/>
          <a:p>
            <a:r>
              <a:rPr lang="en-US" dirty="0"/>
              <a:t>International conference proceeding </a:t>
            </a:r>
          </a:p>
          <a:p>
            <a:pPr lvl="1"/>
            <a:r>
              <a:rPr lang="en-US" dirty="0">
                <a:solidFill>
                  <a:srgbClr val="0070C0"/>
                </a:solidFill>
              </a:rPr>
              <a:t>Short paper, short review period, new idea and concept – ongoing study </a:t>
            </a:r>
          </a:p>
          <a:p>
            <a:pPr lvl="1"/>
            <a:r>
              <a:rPr lang="en-US" dirty="0">
                <a:solidFill>
                  <a:srgbClr val="0070C0"/>
                </a:solidFill>
              </a:rPr>
              <a:t>ICIS, PACIS, ECIS, AMCIS,…..</a:t>
            </a:r>
          </a:p>
          <a:p>
            <a:pPr lvl="1"/>
            <a:r>
              <a:rPr lang="en-US" dirty="0">
                <a:solidFill>
                  <a:srgbClr val="0070C0"/>
                </a:solidFill>
              </a:rPr>
              <a:t>3-9 months (one run of review and revision)</a:t>
            </a:r>
          </a:p>
          <a:p>
            <a:r>
              <a:rPr lang="en-US" dirty="0"/>
              <a:t>Journals </a:t>
            </a:r>
          </a:p>
          <a:p>
            <a:pPr marL="685800" lvl="2">
              <a:spcBef>
                <a:spcPts val="1000"/>
              </a:spcBef>
            </a:pPr>
            <a:r>
              <a:rPr lang="en-US" sz="2400" dirty="0">
                <a:solidFill>
                  <a:srgbClr val="0070C0"/>
                </a:solidFill>
              </a:rPr>
              <a:t>Complete paper, longer review period, solid theory and validation – completeness: relevance and rigidness </a:t>
            </a:r>
          </a:p>
          <a:p>
            <a:pPr marL="685800" lvl="2">
              <a:spcBef>
                <a:spcPts val="1000"/>
              </a:spcBef>
            </a:pPr>
            <a:r>
              <a:rPr lang="en-US" sz="2400" dirty="0">
                <a:solidFill>
                  <a:srgbClr val="0070C0"/>
                </a:solidFill>
              </a:rPr>
              <a:t>1-2 years (several runs of reviews and revisions)</a:t>
            </a:r>
          </a:p>
          <a:p>
            <a:pPr marL="0" indent="0">
              <a:buNone/>
            </a:pPr>
            <a:endParaRPr lang="en-US" dirty="0"/>
          </a:p>
          <a:p>
            <a:pPr lvl="1"/>
            <a:endParaRPr lang="en-US" dirty="0"/>
          </a:p>
        </p:txBody>
      </p:sp>
    </p:spTree>
    <p:extLst>
      <p:ext uri="{BB962C8B-B14F-4D97-AF65-F5344CB8AC3E}">
        <p14:creationId xmlns:p14="http://schemas.microsoft.com/office/powerpoint/2010/main" val="7827938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IS/IT Journal </a:t>
            </a:r>
            <a:r>
              <a:rPr lang="en-US" dirty="0" smtClean="0"/>
              <a:t>(</a:t>
            </a:r>
            <a:r>
              <a:rPr lang="en-US" dirty="0" smtClean="0"/>
              <a:t>My </a:t>
            </a:r>
            <a:r>
              <a:rPr lang="en-US" dirty="0" smtClean="0"/>
              <a:t>submission </a:t>
            </a:r>
            <a:r>
              <a:rPr lang="en-US" dirty="0"/>
              <a:t>experience)</a:t>
            </a:r>
          </a:p>
        </p:txBody>
      </p:sp>
      <p:sp>
        <p:nvSpPr>
          <p:cNvPr id="3" name="內容版面配置區 2"/>
          <p:cNvSpPr>
            <a:spLocks noGrp="1"/>
          </p:cNvSpPr>
          <p:nvPr>
            <p:ph idx="1"/>
          </p:nvPr>
        </p:nvSpPr>
        <p:spPr>
          <a:xfrm>
            <a:off x="838200" y="1626244"/>
            <a:ext cx="10515600" cy="4351338"/>
          </a:xfrm>
        </p:spPr>
        <p:txBody>
          <a:bodyPr/>
          <a:lstStyle/>
          <a:p>
            <a:pPr marL="0" indent="0">
              <a:buNone/>
            </a:pPr>
            <a:endParaRPr lang="en-US" dirty="0" smtClean="0"/>
          </a:p>
          <a:p>
            <a:r>
              <a:rPr lang="en-US" dirty="0" smtClean="0"/>
              <a:t>Europe </a:t>
            </a:r>
            <a:r>
              <a:rPr lang="en-US" dirty="0"/>
              <a:t>Journal of Operational Research </a:t>
            </a:r>
            <a:r>
              <a:rPr lang="en-US" altLang="zh-TW" dirty="0"/>
              <a:t>(</a:t>
            </a:r>
            <a:r>
              <a:rPr lang="en-US" altLang="zh-TW" dirty="0">
                <a:solidFill>
                  <a:srgbClr val="0070C0"/>
                </a:solidFill>
              </a:rPr>
              <a:t>Math/Data Modeling</a:t>
            </a:r>
            <a:r>
              <a:rPr lang="en-US" altLang="zh-TW" dirty="0"/>
              <a:t>)</a:t>
            </a:r>
            <a:endParaRPr lang="en-US" dirty="0"/>
          </a:p>
          <a:p>
            <a:r>
              <a:rPr lang="en-US" dirty="0"/>
              <a:t>Information &amp; Management (</a:t>
            </a:r>
            <a:r>
              <a:rPr lang="en-US" dirty="0">
                <a:solidFill>
                  <a:srgbClr val="0070C0"/>
                </a:solidFill>
              </a:rPr>
              <a:t>Managerial Insights, Information Systems</a:t>
            </a:r>
            <a:r>
              <a:rPr lang="en-US" dirty="0"/>
              <a:t>) </a:t>
            </a:r>
          </a:p>
          <a:p>
            <a:r>
              <a:rPr lang="en-US" dirty="0"/>
              <a:t>Decision Support Systems (</a:t>
            </a:r>
            <a:r>
              <a:rPr lang="en-US" dirty="0">
                <a:solidFill>
                  <a:srgbClr val="0070C0"/>
                </a:solidFill>
              </a:rPr>
              <a:t>Information Systems, </a:t>
            </a:r>
            <a:r>
              <a:rPr lang="en-US" altLang="zh-TW" dirty="0">
                <a:solidFill>
                  <a:srgbClr val="0070C0"/>
                </a:solidFill>
              </a:rPr>
              <a:t>Math/Data Modeling, </a:t>
            </a:r>
            <a:r>
              <a:rPr lang="en-US" dirty="0">
                <a:solidFill>
                  <a:srgbClr val="0070C0"/>
                </a:solidFill>
              </a:rPr>
              <a:t>Managerial Insights</a:t>
            </a:r>
            <a:r>
              <a:rPr lang="en-US" altLang="zh-TW" dirty="0"/>
              <a:t>)</a:t>
            </a:r>
            <a:endParaRPr lang="en-US" dirty="0"/>
          </a:p>
          <a:p>
            <a:r>
              <a:rPr lang="en-US" dirty="0"/>
              <a:t>Information Sciences (</a:t>
            </a:r>
            <a:r>
              <a:rPr lang="en-US" dirty="0">
                <a:solidFill>
                  <a:srgbClr val="0070C0"/>
                </a:solidFill>
              </a:rPr>
              <a:t>Algorithms, Information Systems</a:t>
            </a:r>
            <a:r>
              <a:rPr lang="en-US" dirty="0"/>
              <a:t>)</a:t>
            </a:r>
          </a:p>
        </p:txBody>
      </p:sp>
    </p:spTree>
    <p:extLst>
      <p:ext uri="{BB962C8B-B14F-4D97-AF65-F5344CB8AC3E}">
        <p14:creationId xmlns:p14="http://schemas.microsoft.com/office/powerpoint/2010/main" val="41816857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 Research Topics in Digital Economy </a:t>
            </a:r>
          </a:p>
        </p:txBody>
      </p:sp>
      <p:sp>
        <p:nvSpPr>
          <p:cNvPr id="3" name="內容版面配置區 2"/>
          <p:cNvSpPr>
            <a:spLocks noGrp="1"/>
          </p:cNvSpPr>
          <p:nvPr>
            <p:ph idx="1"/>
          </p:nvPr>
        </p:nvSpPr>
        <p:spPr>
          <a:xfrm>
            <a:off x="838200" y="1759365"/>
            <a:ext cx="10515600" cy="4351338"/>
          </a:xfrm>
        </p:spPr>
        <p:txBody>
          <a:bodyPr>
            <a:normAutofit fontScale="92500" lnSpcReduction="20000"/>
          </a:bodyPr>
          <a:lstStyle/>
          <a:p>
            <a:r>
              <a:rPr lang="en-US" dirty="0" smtClean="0">
                <a:solidFill>
                  <a:srgbClr val="9D4EDD"/>
                </a:solidFill>
              </a:rPr>
              <a:t>(1A) Artificial </a:t>
            </a:r>
            <a:r>
              <a:rPr lang="en-US" dirty="0">
                <a:solidFill>
                  <a:srgbClr val="9D4EDD"/>
                </a:solidFill>
              </a:rPr>
              <a:t>Intelligence</a:t>
            </a:r>
          </a:p>
          <a:p>
            <a:r>
              <a:rPr lang="en-US" dirty="0">
                <a:solidFill>
                  <a:srgbClr val="9D4EDD"/>
                </a:solidFill>
              </a:rPr>
              <a:t>(</a:t>
            </a:r>
            <a:r>
              <a:rPr lang="en-US" dirty="0" smtClean="0">
                <a:solidFill>
                  <a:srgbClr val="9D4EDD"/>
                </a:solidFill>
              </a:rPr>
              <a:t>1B) Decision </a:t>
            </a:r>
            <a:r>
              <a:rPr lang="en-US" dirty="0">
                <a:solidFill>
                  <a:srgbClr val="9D4EDD"/>
                </a:solidFill>
              </a:rPr>
              <a:t>&amp; Recommendation </a:t>
            </a:r>
          </a:p>
          <a:p>
            <a:r>
              <a:rPr lang="en-US" dirty="0" smtClean="0"/>
              <a:t>(2A) Crowd </a:t>
            </a:r>
            <a:r>
              <a:rPr lang="en-US" dirty="0"/>
              <a:t>Wisdom </a:t>
            </a:r>
          </a:p>
          <a:p>
            <a:r>
              <a:rPr lang="en-US" dirty="0" smtClean="0"/>
              <a:t>(2B) Crowd </a:t>
            </a:r>
            <a:r>
              <a:rPr lang="en-US" dirty="0"/>
              <a:t>Sourcing </a:t>
            </a:r>
          </a:p>
          <a:p>
            <a:r>
              <a:rPr lang="en-US" dirty="0" smtClean="0">
                <a:solidFill>
                  <a:srgbClr val="9D4EDD"/>
                </a:solidFill>
              </a:rPr>
              <a:t>(3A) Trust </a:t>
            </a:r>
            <a:r>
              <a:rPr lang="en-US" dirty="0">
                <a:solidFill>
                  <a:srgbClr val="9D4EDD"/>
                </a:solidFill>
              </a:rPr>
              <a:t>Mechanism </a:t>
            </a:r>
          </a:p>
          <a:p>
            <a:r>
              <a:rPr lang="en-US" dirty="0" smtClean="0">
                <a:solidFill>
                  <a:srgbClr val="9D4EDD"/>
                </a:solidFill>
              </a:rPr>
              <a:t>(3B) </a:t>
            </a:r>
            <a:r>
              <a:rPr lang="en-US" dirty="0" smtClean="0">
                <a:solidFill>
                  <a:srgbClr val="9D4EDD"/>
                </a:solidFill>
              </a:rPr>
              <a:t>Sharing </a:t>
            </a:r>
            <a:r>
              <a:rPr lang="en-US" dirty="0">
                <a:solidFill>
                  <a:srgbClr val="9D4EDD"/>
                </a:solidFill>
              </a:rPr>
              <a:t>Economy</a:t>
            </a:r>
          </a:p>
          <a:p>
            <a:r>
              <a:rPr lang="en-US" dirty="0" smtClean="0"/>
              <a:t>(4A</a:t>
            </a:r>
            <a:r>
              <a:rPr lang="en-US" altLang="zh-TW" dirty="0" smtClean="0"/>
              <a:t>) </a:t>
            </a:r>
            <a:r>
              <a:rPr lang="en-US" dirty="0" smtClean="0"/>
              <a:t>Electronic </a:t>
            </a:r>
            <a:r>
              <a:rPr lang="en-US" dirty="0"/>
              <a:t>commerce</a:t>
            </a:r>
          </a:p>
          <a:p>
            <a:r>
              <a:rPr lang="en-US" dirty="0" smtClean="0"/>
              <a:t>(4B) Digital </a:t>
            </a:r>
            <a:r>
              <a:rPr lang="en-US" dirty="0"/>
              <a:t>Finance</a:t>
            </a:r>
          </a:p>
          <a:p>
            <a:r>
              <a:rPr lang="en-US" dirty="0" smtClean="0">
                <a:solidFill>
                  <a:srgbClr val="9D4EDD"/>
                </a:solidFill>
              </a:rPr>
              <a:t>(5A) Social </a:t>
            </a:r>
            <a:r>
              <a:rPr lang="en-US" dirty="0">
                <a:solidFill>
                  <a:srgbClr val="9D4EDD"/>
                </a:solidFill>
              </a:rPr>
              <a:t>Networks</a:t>
            </a:r>
          </a:p>
          <a:p>
            <a:r>
              <a:rPr lang="en-US" dirty="0" smtClean="0">
                <a:solidFill>
                  <a:srgbClr val="9D4EDD"/>
                </a:solidFill>
              </a:rPr>
              <a:t>(5B) </a:t>
            </a:r>
            <a:r>
              <a:rPr lang="en-US" dirty="0" err="1" smtClean="0">
                <a:solidFill>
                  <a:srgbClr val="9D4EDD"/>
                </a:solidFill>
              </a:rPr>
              <a:t>Metaverse</a:t>
            </a:r>
            <a:r>
              <a:rPr lang="en-US" dirty="0" smtClean="0">
                <a:solidFill>
                  <a:srgbClr val="9D4EDD"/>
                </a:solidFill>
              </a:rPr>
              <a:t> </a:t>
            </a:r>
            <a:r>
              <a:rPr lang="en-US" dirty="0">
                <a:solidFill>
                  <a:srgbClr val="9D4EDD"/>
                </a:solidFill>
              </a:rPr>
              <a:t>Systems </a:t>
            </a:r>
          </a:p>
          <a:p>
            <a:endParaRPr lang="en-US" dirty="0"/>
          </a:p>
          <a:p>
            <a:endParaRPr lang="en-US" dirty="0"/>
          </a:p>
        </p:txBody>
      </p:sp>
      <p:pic>
        <p:nvPicPr>
          <p:cNvPr id="4" name="Picture 3">
            <a:extLst>
              <a:ext uri="{FF2B5EF4-FFF2-40B4-BE49-F238E27FC236}">
                <a16:creationId xmlns:a16="http://schemas.microsoft.com/office/drawing/2014/main" id="{9C58A045-D293-47E4-A85D-A742AFF2CAF3}"/>
              </a:ext>
            </a:extLst>
          </p:cNvPr>
          <p:cNvPicPr>
            <a:picLocks noChangeAspect="1"/>
          </p:cNvPicPr>
          <p:nvPr/>
        </p:nvPicPr>
        <p:blipFill>
          <a:blip r:embed="rId3"/>
          <a:stretch>
            <a:fillRect/>
          </a:stretch>
        </p:blipFill>
        <p:spPr>
          <a:xfrm>
            <a:off x="6422065" y="1461889"/>
            <a:ext cx="5202526" cy="4946289"/>
          </a:xfrm>
          <a:prstGeom prst="rect">
            <a:avLst/>
          </a:prstGeom>
        </p:spPr>
      </p:pic>
    </p:spTree>
    <p:extLst>
      <p:ext uri="{BB962C8B-B14F-4D97-AF65-F5344CB8AC3E}">
        <p14:creationId xmlns:p14="http://schemas.microsoft.com/office/powerpoint/2010/main" val="4596602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943471" y="1412776"/>
            <a:ext cx="8449733" cy="4866580"/>
          </a:xfrm>
        </p:spPr>
        <p:txBody>
          <a:bodyPr>
            <a:normAutofit/>
          </a:bodyPr>
          <a:lstStyle/>
          <a:p>
            <a:pPr marL="0" indent="0">
              <a:buNone/>
            </a:pPr>
            <a:endParaRPr lang="en-US" altLang="zh-TW" dirty="0"/>
          </a:p>
          <a:p>
            <a:pPr>
              <a:buNone/>
            </a:pPr>
            <a:endParaRPr lang="en-US" altLang="zh-TW" dirty="0"/>
          </a:p>
        </p:txBody>
      </p:sp>
      <p:cxnSp>
        <p:nvCxnSpPr>
          <p:cNvPr id="10" name="直線接點 9"/>
          <p:cNvCxnSpPr/>
          <p:nvPr/>
        </p:nvCxnSpPr>
        <p:spPr>
          <a:xfrm>
            <a:off x="1947455" y="1227936"/>
            <a:ext cx="8483479" cy="0"/>
          </a:xfrm>
          <a:prstGeom prst="line">
            <a:avLst/>
          </a:prstGeom>
          <a:ln w="12700" cmpd="sng">
            <a:solidFill>
              <a:schemeClr val="tx1">
                <a:lumMod val="75000"/>
                <a:lumOff val="25000"/>
              </a:schemeClr>
            </a:solidFill>
            <a:prstDash val="dot"/>
          </a:ln>
          <a:effectLst/>
        </p:spPr>
        <p:style>
          <a:lnRef idx="2">
            <a:schemeClr val="accent1"/>
          </a:lnRef>
          <a:fillRef idx="0">
            <a:schemeClr val="accent1"/>
          </a:fillRef>
          <a:effectRef idx="1">
            <a:schemeClr val="accent1"/>
          </a:effectRef>
          <a:fontRef idx="minor">
            <a:schemeClr val="tx1"/>
          </a:fontRef>
        </p:style>
      </p:cxnSp>
      <p:graphicFrame>
        <p:nvGraphicFramePr>
          <p:cNvPr id="11" name="資料庫圖表 10"/>
          <p:cNvGraphicFramePr/>
          <p:nvPr>
            <p:extLst>
              <p:ext uri="{D42A27DB-BD31-4B8C-83A1-F6EECF244321}">
                <p14:modId xmlns:p14="http://schemas.microsoft.com/office/powerpoint/2010/main" val="1151727119"/>
              </p:ext>
            </p:extLst>
          </p:nvPr>
        </p:nvGraphicFramePr>
        <p:xfrm>
          <a:off x="2814918" y="1397000"/>
          <a:ext cx="6750423" cy="48823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文字方塊 8"/>
          <p:cNvSpPr txBox="1"/>
          <p:nvPr/>
        </p:nvSpPr>
        <p:spPr>
          <a:xfrm>
            <a:off x="2773978" y="471346"/>
            <a:ext cx="6348213" cy="769441"/>
          </a:xfrm>
          <a:prstGeom prst="rect">
            <a:avLst/>
          </a:prstGeom>
          <a:noFill/>
        </p:spPr>
        <p:txBody>
          <a:bodyPr wrap="none" rtlCol="0">
            <a:spAutoFit/>
          </a:bodyPr>
          <a:lstStyle/>
          <a:p>
            <a:pPr algn="ctr"/>
            <a:r>
              <a:rPr kumimoji="1" lang="en-US" altLang="zh-TW" sz="4400" b="1" dirty="0">
                <a:solidFill>
                  <a:srgbClr val="660066"/>
                </a:solidFill>
                <a:latin typeface="Tahoma"/>
                <a:cs typeface="Tahoma"/>
              </a:rPr>
              <a:t>Research Framework </a:t>
            </a:r>
          </a:p>
        </p:txBody>
      </p:sp>
      <p:sp>
        <p:nvSpPr>
          <p:cNvPr id="2" name="文字方塊 1"/>
          <p:cNvSpPr txBox="1"/>
          <p:nvPr/>
        </p:nvSpPr>
        <p:spPr>
          <a:xfrm>
            <a:off x="8993027" y="4147832"/>
            <a:ext cx="3448445" cy="461665"/>
          </a:xfrm>
          <a:prstGeom prst="rect">
            <a:avLst/>
          </a:prstGeom>
          <a:noFill/>
        </p:spPr>
        <p:txBody>
          <a:bodyPr wrap="none" rtlCol="0">
            <a:spAutoFit/>
          </a:bodyPr>
          <a:lstStyle/>
          <a:p>
            <a:r>
              <a:rPr lang="en-US" sz="2400" dirty="0"/>
              <a:t>(</a:t>
            </a:r>
            <a:r>
              <a:rPr lang="en-US" sz="2400" u="sng" dirty="0"/>
              <a:t>Observations</a:t>
            </a:r>
            <a:r>
              <a:rPr lang="en-US" sz="2400" dirty="0"/>
              <a:t> from data) </a:t>
            </a:r>
          </a:p>
        </p:txBody>
      </p:sp>
      <p:sp>
        <p:nvSpPr>
          <p:cNvPr id="4" name="矩形 3"/>
          <p:cNvSpPr/>
          <p:nvPr/>
        </p:nvSpPr>
        <p:spPr>
          <a:xfrm>
            <a:off x="1052572" y="3557874"/>
            <a:ext cx="2172390" cy="461665"/>
          </a:xfrm>
          <a:prstGeom prst="rect">
            <a:avLst/>
          </a:prstGeom>
        </p:spPr>
        <p:txBody>
          <a:bodyPr wrap="none">
            <a:spAutoFit/>
          </a:bodyPr>
          <a:lstStyle/>
          <a:p>
            <a:r>
              <a:rPr lang="en-US" sz="2400" dirty="0"/>
              <a:t>Design  Science </a:t>
            </a:r>
          </a:p>
        </p:txBody>
      </p:sp>
      <p:sp>
        <p:nvSpPr>
          <p:cNvPr id="16" name="文字方塊 15"/>
          <p:cNvSpPr txBox="1"/>
          <p:nvPr/>
        </p:nvSpPr>
        <p:spPr>
          <a:xfrm>
            <a:off x="9521756" y="3501328"/>
            <a:ext cx="1984839" cy="461665"/>
          </a:xfrm>
          <a:prstGeom prst="rect">
            <a:avLst/>
          </a:prstGeom>
          <a:noFill/>
        </p:spPr>
        <p:txBody>
          <a:bodyPr wrap="none" rtlCol="0">
            <a:spAutoFit/>
          </a:bodyPr>
          <a:lstStyle/>
          <a:p>
            <a:r>
              <a:rPr lang="en-US" sz="2400" dirty="0"/>
              <a:t>Social Science </a:t>
            </a:r>
          </a:p>
        </p:txBody>
      </p:sp>
      <p:sp>
        <p:nvSpPr>
          <p:cNvPr id="17" name="文字方塊 16"/>
          <p:cNvSpPr txBox="1"/>
          <p:nvPr/>
        </p:nvSpPr>
        <p:spPr>
          <a:xfrm>
            <a:off x="678451" y="4293507"/>
            <a:ext cx="3134704" cy="461665"/>
          </a:xfrm>
          <a:prstGeom prst="rect">
            <a:avLst/>
          </a:prstGeom>
          <a:noFill/>
        </p:spPr>
        <p:txBody>
          <a:bodyPr wrap="none" rtlCol="0">
            <a:spAutoFit/>
          </a:bodyPr>
          <a:lstStyle/>
          <a:p>
            <a:r>
              <a:rPr lang="en-US" sz="2400" dirty="0"/>
              <a:t>(</a:t>
            </a:r>
            <a:r>
              <a:rPr lang="en-US" sz="2400" u="sng" dirty="0"/>
              <a:t>Artifacts</a:t>
            </a:r>
            <a:r>
              <a:rPr lang="en-US" sz="2400" dirty="0"/>
              <a:t> for platform ) </a:t>
            </a:r>
          </a:p>
        </p:txBody>
      </p:sp>
      <p:sp>
        <p:nvSpPr>
          <p:cNvPr id="12" name="文字方塊 11"/>
          <p:cNvSpPr txBox="1"/>
          <p:nvPr/>
        </p:nvSpPr>
        <p:spPr>
          <a:xfrm>
            <a:off x="5547346" y="3732160"/>
            <a:ext cx="1652026" cy="400110"/>
          </a:xfrm>
          <a:prstGeom prst="rect">
            <a:avLst/>
          </a:prstGeom>
          <a:solidFill>
            <a:srgbClr val="D8BBFF"/>
          </a:solidFill>
          <a:ln>
            <a:solidFill>
              <a:schemeClr val="tx1"/>
            </a:solidFill>
          </a:ln>
        </p:spPr>
        <p:txBody>
          <a:bodyPr wrap="square" rtlCol="0">
            <a:spAutoFit/>
          </a:bodyPr>
          <a:lstStyle/>
          <a:p>
            <a:r>
              <a:rPr lang="en-US" sz="2000" dirty="0"/>
              <a:t>Optimization </a:t>
            </a:r>
          </a:p>
        </p:txBody>
      </p:sp>
    </p:spTree>
    <p:extLst>
      <p:ext uri="{BB962C8B-B14F-4D97-AF65-F5344CB8AC3E}">
        <p14:creationId xmlns:p14="http://schemas.microsoft.com/office/powerpoint/2010/main" val="36243700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 Research Frameworks – Hypothesis</a:t>
            </a:r>
            <a:r>
              <a:rPr lang="zh-TW" altLang="en-US" dirty="0"/>
              <a:t> </a:t>
            </a:r>
            <a:r>
              <a:rPr lang="en-US" dirty="0"/>
              <a:t> </a:t>
            </a:r>
          </a:p>
        </p:txBody>
      </p:sp>
      <p:sp>
        <p:nvSpPr>
          <p:cNvPr id="3" name="內容版面配置區 2"/>
          <p:cNvSpPr>
            <a:spLocks noGrp="1"/>
          </p:cNvSpPr>
          <p:nvPr>
            <p:ph idx="1"/>
          </p:nvPr>
        </p:nvSpPr>
        <p:spPr/>
        <p:txBody>
          <a:bodyPr/>
          <a:lstStyle/>
          <a:p>
            <a:r>
              <a:rPr lang="en-US" dirty="0">
                <a:solidFill>
                  <a:srgbClr val="FF0000"/>
                </a:solidFill>
              </a:rPr>
              <a:t>Hypothesis</a:t>
            </a:r>
            <a:r>
              <a:rPr lang="en-US" dirty="0"/>
              <a:t>, Discovery, Prediction, Recommendation (Optimization)</a:t>
            </a:r>
          </a:p>
        </p:txBody>
      </p:sp>
      <p:sp>
        <p:nvSpPr>
          <p:cNvPr id="5" name="Rectangle 4">
            <a:extLst>
              <a:ext uri="{FF2B5EF4-FFF2-40B4-BE49-F238E27FC236}">
                <a16:creationId xmlns:a16="http://schemas.microsoft.com/office/drawing/2014/main" id="{3CA2847A-5C83-4A64-BFD0-4D94229B4FB4}"/>
              </a:ext>
            </a:extLst>
          </p:cNvPr>
          <p:cNvSpPr/>
          <p:nvPr/>
        </p:nvSpPr>
        <p:spPr>
          <a:xfrm>
            <a:off x="356478" y="6460697"/>
            <a:ext cx="11479043" cy="307777"/>
          </a:xfrm>
          <a:prstGeom prst="rect">
            <a:avLst/>
          </a:prstGeom>
        </p:spPr>
        <p:txBody>
          <a:bodyPr wrap="square">
            <a:spAutoFit/>
          </a:bodyPr>
          <a:lstStyle/>
          <a:p>
            <a:pPr algn="r"/>
            <a:r>
              <a:rPr lang="en-US" altLang="zh-TW" sz="1400" dirty="0"/>
              <a:t>Yeh, Yung Shao, and Yung‐Ming Li. "Building trust in m‐commerce: contributions from quality and satisfaction." Online Information Review (2009).</a:t>
            </a:r>
            <a:endParaRPr lang="zh-TW" altLang="en-US" sz="1400" dirty="0"/>
          </a:p>
        </p:txBody>
      </p:sp>
      <p:pic>
        <p:nvPicPr>
          <p:cNvPr id="6" name="Picture 5">
            <a:extLst>
              <a:ext uri="{FF2B5EF4-FFF2-40B4-BE49-F238E27FC236}">
                <a16:creationId xmlns:a16="http://schemas.microsoft.com/office/drawing/2014/main" id="{E09204AD-F485-473E-A72B-17CE829613C3}"/>
              </a:ext>
            </a:extLst>
          </p:cNvPr>
          <p:cNvPicPr>
            <a:picLocks noChangeAspect="1"/>
          </p:cNvPicPr>
          <p:nvPr/>
        </p:nvPicPr>
        <p:blipFill>
          <a:blip r:embed="rId2"/>
          <a:stretch>
            <a:fillRect/>
          </a:stretch>
        </p:blipFill>
        <p:spPr>
          <a:xfrm>
            <a:off x="6095999" y="2569353"/>
            <a:ext cx="5996170" cy="3593989"/>
          </a:xfrm>
          <a:prstGeom prst="rect">
            <a:avLst/>
          </a:prstGeom>
        </p:spPr>
      </p:pic>
      <p:sp>
        <p:nvSpPr>
          <p:cNvPr id="7" name="TextBox 6">
            <a:extLst>
              <a:ext uri="{FF2B5EF4-FFF2-40B4-BE49-F238E27FC236}">
                <a16:creationId xmlns:a16="http://schemas.microsoft.com/office/drawing/2014/main" id="{C2B477E1-AE07-488D-A66A-588E15B9DE54}"/>
              </a:ext>
            </a:extLst>
          </p:cNvPr>
          <p:cNvSpPr txBox="1"/>
          <p:nvPr/>
        </p:nvSpPr>
        <p:spPr>
          <a:xfrm>
            <a:off x="757101" y="2608106"/>
            <a:ext cx="5094478" cy="3785652"/>
          </a:xfrm>
          <a:prstGeom prst="rect">
            <a:avLst/>
          </a:prstGeom>
          <a:noFill/>
        </p:spPr>
        <p:txBody>
          <a:bodyPr wrap="square" rtlCol="0">
            <a:spAutoFit/>
          </a:bodyPr>
          <a:lstStyle/>
          <a:p>
            <a:pPr indent="-612000"/>
            <a:r>
              <a:rPr lang="en-US" altLang="zh-TW" dirty="0"/>
              <a:t>H1. </a:t>
            </a:r>
            <a:r>
              <a:rPr lang="en-US" altLang="zh-TW" dirty="0">
                <a:solidFill>
                  <a:srgbClr val="0070C0"/>
                </a:solidFill>
              </a:rPr>
              <a:t>Interactivity</a:t>
            </a:r>
            <a:r>
              <a:rPr lang="en-US" altLang="zh-TW" dirty="0"/>
              <a:t> as m‐quality directly and positively   </a:t>
            </a:r>
            <a:br>
              <a:rPr lang="en-US" altLang="zh-TW" dirty="0"/>
            </a:br>
            <a:r>
              <a:rPr lang="en-US" altLang="zh-TW" dirty="0"/>
              <a:t>        affects </a:t>
            </a:r>
            <a:r>
              <a:rPr lang="en-US" altLang="zh-TW" dirty="0">
                <a:solidFill>
                  <a:srgbClr val="0070C0"/>
                </a:solidFill>
              </a:rPr>
              <a:t>satisfaction</a:t>
            </a:r>
            <a:r>
              <a:rPr lang="en-US" altLang="zh-TW" dirty="0"/>
              <a:t>.</a:t>
            </a:r>
          </a:p>
          <a:p>
            <a:pPr indent="-612000"/>
            <a:r>
              <a:rPr lang="en-US" altLang="zh-TW" dirty="0"/>
              <a:t>H2. </a:t>
            </a:r>
            <a:r>
              <a:rPr lang="en-US" altLang="zh-TW" dirty="0">
                <a:solidFill>
                  <a:srgbClr val="0070C0"/>
                </a:solidFill>
              </a:rPr>
              <a:t>Interactivity </a:t>
            </a:r>
            <a:r>
              <a:rPr lang="en-US" altLang="zh-TW" dirty="0"/>
              <a:t>as m‐quality directly and positively</a:t>
            </a:r>
            <a:br>
              <a:rPr lang="en-US" altLang="zh-TW" dirty="0"/>
            </a:br>
            <a:r>
              <a:rPr lang="en-US" altLang="zh-TW" dirty="0"/>
              <a:t>        affects </a:t>
            </a:r>
            <a:r>
              <a:rPr lang="en-US" altLang="zh-TW" dirty="0">
                <a:solidFill>
                  <a:srgbClr val="0070C0"/>
                </a:solidFill>
              </a:rPr>
              <a:t>trust</a:t>
            </a:r>
            <a:r>
              <a:rPr lang="en-US" altLang="zh-TW" dirty="0"/>
              <a:t>.</a:t>
            </a:r>
          </a:p>
          <a:p>
            <a:pPr indent="-612000"/>
            <a:r>
              <a:rPr lang="en-US" altLang="zh-TW" dirty="0"/>
              <a:t>H3. </a:t>
            </a:r>
            <a:r>
              <a:rPr lang="en-US" altLang="zh-TW" dirty="0" err="1">
                <a:solidFill>
                  <a:srgbClr val="0070C0"/>
                </a:solidFill>
              </a:rPr>
              <a:t>Customisation</a:t>
            </a:r>
            <a:r>
              <a:rPr lang="en-US" altLang="zh-TW" dirty="0">
                <a:solidFill>
                  <a:srgbClr val="0070C0"/>
                </a:solidFill>
              </a:rPr>
              <a:t> </a:t>
            </a:r>
            <a:r>
              <a:rPr lang="en-US" altLang="zh-TW" dirty="0"/>
              <a:t>as m‐quality directly and</a:t>
            </a:r>
            <a:br>
              <a:rPr lang="en-US" altLang="zh-TW" dirty="0"/>
            </a:br>
            <a:r>
              <a:rPr lang="en-US" altLang="zh-TW" dirty="0"/>
              <a:t>       positively affects </a:t>
            </a:r>
            <a:r>
              <a:rPr lang="en-US" altLang="zh-TW" dirty="0">
                <a:solidFill>
                  <a:srgbClr val="0070C0"/>
                </a:solidFill>
              </a:rPr>
              <a:t>satisfaction</a:t>
            </a:r>
            <a:r>
              <a:rPr lang="en-US" altLang="zh-TW" dirty="0"/>
              <a:t>.</a:t>
            </a:r>
          </a:p>
          <a:p>
            <a:pPr indent="-612000"/>
            <a:r>
              <a:rPr lang="en-US" altLang="zh-TW" dirty="0"/>
              <a:t>H4. </a:t>
            </a:r>
            <a:r>
              <a:rPr lang="en-US" altLang="zh-TW" dirty="0" err="1">
                <a:solidFill>
                  <a:srgbClr val="0070C0"/>
                </a:solidFill>
              </a:rPr>
              <a:t>Customisation</a:t>
            </a:r>
            <a:r>
              <a:rPr lang="en-US" altLang="zh-TW" dirty="0"/>
              <a:t> as m‐quality directly and </a:t>
            </a:r>
            <a:br>
              <a:rPr lang="en-US" altLang="zh-TW" dirty="0"/>
            </a:br>
            <a:r>
              <a:rPr lang="en-US" altLang="zh-TW" dirty="0"/>
              <a:t>       positively affects </a:t>
            </a:r>
            <a:r>
              <a:rPr lang="en-US" altLang="zh-TW" dirty="0">
                <a:solidFill>
                  <a:srgbClr val="0070C0"/>
                </a:solidFill>
              </a:rPr>
              <a:t>trust</a:t>
            </a:r>
            <a:r>
              <a:rPr lang="en-US" altLang="zh-TW" dirty="0"/>
              <a:t>.</a:t>
            </a:r>
          </a:p>
          <a:p>
            <a:pPr marL="2880000" indent="-612000"/>
            <a:r>
              <a:rPr lang="en-US" altLang="zh-TW" sz="2000" b="1" dirty="0"/>
              <a:t>.</a:t>
            </a:r>
          </a:p>
          <a:p>
            <a:pPr marL="2880000" indent="-612000"/>
            <a:r>
              <a:rPr lang="en-US" altLang="zh-TW" sz="2000" b="1" dirty="0"/>
              <a:t>.</a:t>
            </a:r>
          </a:p>
          <a:p>
            <a:pPr marL="2880000" indent="-612000"/>
            <a:r>
              <a:rPr lang="en-US" altLang="zh-TW" sz="2000" b="1" dirty="0"/>
              <a:t>.</a:t>
            </a:r>
          </a:p>
          <a:p>
            <a:pPr indent="-612000" algn="just"/>
            <a:r>
              <a:rPr lang="en-US" altLang="zh-TW" dirty="0"/>
              <a:t>H11. </a:t>
            </a:r>
            <a:r>
              <a:rPr lang="en-US" altLang="zh-TW" dirty="0">
                <a:solidFill>
                  <a:srgbClr val="0070C0"/>
                </a:solidFill>
              </a:rPr>
              <a:t>Satisfaction</a:t>
            </a:r>
            <a:r>
              <a:rPr lang="en-US" altLang="zh-TW" dirty="0"/>
              <a:t> directly and positively affects </a:t>
            </a:r>
            <a:r>
              <a:rPr lang="en-US" altLang="zh-TW" dirty="0">
                <a:solidFill>
                  <a:srgbClr val="0070C0"/>
                </a:solidFill>
              </a:rPr>
              <a:t>trust</a:t>
            </a:r>
            <a:r>
              <a:rPr lang="en-US" altLang="zh-TW" dirty="0"/>
              <a:t>.</a:t>
            </a:r>
          </a:p>
          <a:p>
            <a:pPr indent="-612000"/>
            <a:endParaRPr lang="zh-TW" altLang="en-US" dirty="0"/>
          </a:p>
        </p:txBody>
      </p:sp>
    </p:spTree>
    <p:extLst>
      <p:ext uri="{BB962C8B-B14F-4D97-AF65-F5344CB8AC3E}">
        <p14:creationId xmlns:p14="http://schemas.microsoft.com/office/powerpoint/2010/main" val="41662586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1325563"/>
          </a:xfrm>
        </p:spPr>
        <p:txBody>
          <a:bodyPr/>
          <a:lstStyle/>
          <a:p>
            <a:r>
              <a:rPr lang="en-US" dirty="0"/>
              <a:t> Research Frameworks- Discovery</a:t>
            </a:r>
          </a:p>
        </p:txBody>
      </p:sp>
      <p:sp>
        <p:nvSpPr>
          <p:cNvPr id="3" name="內容版面配置區 2"/>
          <p:cNvSpPr>
            <a:spLocks noGrp="1"/>
          </p:cNvSpPr>
          <p:nvPr>
            <p:ph idx="1"/>
          </p:nvPr>
        </p:nvSpPr>
        <p:spPr/>
        <p:txBody>
          <a:bodyPr/>
          <a:lstStyle/>
          <a:p>
            <a:r>
              <a:rPr lang="en-US" dirty="0"/>
              <a:t>Hypothesis, </a:t>
            </a:r>
            <a:r>
              <a:rPr lang="en-US" dirty="0">
                <a:solidFill>
                  <a:srgbClr val="FF0000"/>
                </a:solidFill>
              </a:rPr>
              <a:t>Discovery</a:t>
            </a:r>
            <a:r>
              <a:rPr lang="en-US" dirty="0"/>
              <a:t>, Prediction, Recommendation, Optimization</a:t>
            </a:r>
          </a:p>
        </p:txBody>
      </p:sp>
      <p:pic>
        <p:nvPicPr>
          <p:cNvPr id="30" name="圖片 29"/>
          <p:cNvPicPr/>
          <p:nvPr/>
        </p:nvPicPr>
        <p:blipFill>
          <a:blip r:embed="rId3" cstate="print">
            <a:extLst>
              <a:ext uri="{28A0092B-C50C-407E-A947-70E740481C1C}">
                <a14:useLocalDpi xmlns:a14="http://schemas.microsoft.com/office/drawing/2010/main" val="0"/>
              </a:ext>
            </a:extLst>
          </a:blip>
          <a:stretch>
            <a:fillRect/>
          </a:stretch>
        </p:blipFill>
        <p:spPr>
          <a:xfrm>
            <a:off x="401172" y="2552457"/>
            <a:ext cx="5764305" cy="2897674"/>
          </a:xfrm>
          <a:prstGeom prst="rect">
            <a:avLst/>
          </a:prstGeom>
        </p:spPr>
      </p:pic>
      <p:pic>
        <p:nvPicPr>
          <p:cNvPr id="35" name="圖片 34"/>
          <p:cNvPicPr/>
          <p:nvPr/>
        </p:nvPicPr>
        <p:blipFill>
          <a:blip r:embed="rId4">
            <a:extLst>
              <a:ext uri="{28A0092B-C50C-407E-A947-70E740481C1C}">
                <a14:useLocalDpi xmlns:a14="http://schemas.microsoft.com/office/drawing/2010/main" val="0"/>
              </a:ext>
            </a:extLst>
          </a:blip>
          <a:stretch>
            <a:fillRect/>
          </a:stretch>
        </p:blipFill>
        <p:spPr bwMode="auto">
          <a:xfrm>
            <a:off x="6412005" y="2650465"/>
            <a:ext cx="5257800" cy="3353425"/>
          </a:xfrm>
          <a:prstGeom prst="rect">
            <a:avLst/>
          </a:prstGeom>
          <a:noFill/>
          <a:ln>
            <a:noFill/>
          </a:ln>
        </p:spPr>
      </p:pic>
      <p:sp>
        <p:nvSpPr>
          <p:cNvPr id="4" name="矩形 3"/>
          <p:cNvSpPr/>
          <p:nvPr/>
        </p:nvSpPr>
        <p:spPr>
          <a:xfrm>
            <a:off x="2357158" y="6032547"/>
            <a:ext cx="7616638" cy="458074"/>
          </a:xfrm>
          <a:prstGeom prst="rect">
            <a:avLst/>
          </a:prstGeom>
        </p:spPr>
        <p:txBody>
          <a:bodyPr wrap="square">
            <a:spAutoFit/>
          </a:bodyPr>
          <a:lstStyle/>
          <a:p>
            <a:pPr algn="ctr">
              <a:lnSpc>
                <a:spcPct val="150000"/>
              </a:lnSpc>
              <a:spcAft>
                <a:spcPts val="0"/>
              </a:spcAft>
            </a:pPr>
            <a:r>
              <a:rPr lang="en-US" kern="100" dirty="0">
                <a:latin typeface="Times New Roman" panose="02020603050405020304" pitchFamily="18" charset="0"/>
                <a:ea typeface="DFKai-SB" panose="03000509000000000000" pitchFamily="65" charset="-120"/>
                <a:cs typeface="Times New Roman" panose="02020603050405020304" pitchFamily="18" charset="0"/>
              </a:rPr>
              <a:t>A Collective Portfolio Recommendation Approach for Investment Clubs</a:t>
            </a:r>
            <a:endParaRPr lang="en-US" sz="1200" kern="100" dirty="0">
              <a:effectLst/>
              <a:latin typeface="Times New Roman" panose="02020603050405020304" pitchFamily="18" charset="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353953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Journal </a:t>
            </a:r>
            <a:r>
              <a:rPr lang="en-US" dirty="0" smtClean="0"/>
              <a:t>publication</a:t>
            </a:r>
            <a:endParaRPr lang="en-US" dirty="0"/>
          </a:p>
        </p:txBody>
      </p:sp>
      <p:sp>
        <p:nvSpPr>
          <p:cNvPr id="3" name="內容版面配置區 2"/>
          <p:cNvSpPr>
            <a:spLocks noGrp="1"/>
          </p:cNvSpPr>
          <p:nvPr>
            <p:ph idx="1"/>
          </p:nvPr>
        </p:nvSpPr>
        <p:spPr/>
        <p:txBody>
          <a:bodyPr/>
          <a:lstStyle/>
          <a:p>
            <a:r>
              <a:rPr lang="en-US" dirty="0" smtClean="0"/>
              <a:t>Signal of quality r</a:t>
            </a:r>
            <a:r>
              <a:rPr lang="en-US" dirty="0" smtClean="0"/>
              <a:t>esearch</a:t>
            </a:r>
            <a:endParaRPr lang="en-US" dirty="0"/>
          </a:p>
          <a:p>
            <a:r>
              <a:rPr lang="en-US" dirty="0" smtClean="0"/>
              <a:t>Graduation (Ph.D. degree requirement)</a:t>
            </a:r>
            <a:endParaRPr lang="en-US" dirty="0"/>
          </a:p>
          <a:p>
            <a:r>
              <a:rPr lang="en-US" dirty="0" smtClean="0"/>
              <a:t>Job market (</a:t>
            </a:r>
            <a:r>
              <a:rPr lang="en-US" dirty="0" smtClean="0"/>
              <a:t>C</a:t>
            </a:r>
            <a:r>
              <a:rPr lang="en-US" dirty="0" smtClean="0"/>
              <a:t>ompetition advantage</a:t>
            </a:r>
            <a:r>
              <a:rPr lang="en-US" dirty="0" smtClean="0"/>
              <a:t> </a:t>
            </a:r>
            <a:r>
              <a:rPr lang="en-US" dirty="0" smtClean="0"/>
              <a:t>)</a:t>
            </a:r>
            <a:endParaRPr lang="en-US" dirty="0"/>
          </a:p>
          <a:p>
            <a:r>
              <a:rPr lang="en-US" dirty="0"/>
              <a:t>Promotion  (ranks, salary)</a:t>
            </a:r>
          </a:p>
          <a:p>
            <a:r>
              <a:rPr lang="en-US" dirty="0"/>
              <a:t>Exchange (University)</a:t>
            </a:r>
          </a:p>
          <a:p>
            <a:r>
              <a:rPr lang="en-US" dirty="0"/>
              <a:t>Collaboration (Interdisciplinary cooperation, friendship) </a:t>
            </a:r>
          </a:p>
          <a:p>
            <a:endParaRPr lang="en-US" dirty="0"/>
          </a:p>
        </p:txBody>
      </p:sp>
    </p:spTree>
    <p:extLst>
      <p:ext uri="{BB962C8B-B14F-4D97-AF65-F5344CB8AC3E}">
        <p14:creationId xmlns:p14="http://schemas.microsoft.com/office/powerpoint/2010/main" val="3263585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1325563"/>
          </a:xfrm>
        </p:spPr>
        <p:txBody>
          <a:bodyPr/>
          <a:lstStyle/>
          <a:p>
            <a:r>
              <a:rPr lang="en-US" dirty="0"/>
              <a:t> Research Frameworks- Prediction</a:t>
            </a:r>
          </a:p>
        </p:txBody>
      </p:sp>
      <p:sp>
        <p:nvSpPr>
          <p:cNvPr id="3" name="內容版面配置區 2"/>
          <p:cNvSpPr>
            <a:spLocks noGrp="1"/>
          </p:cNvSpPr>
          <p:nvPr>
            <p:ph idx="1"/>
          </p:nvPr>
        </p:nvSpPr>
        <p:spPr/>
        <p:txBody>
          <a:bodyPr/>
          <a:lstStyle/>
          <a:p>
            <a:r>
              <a:rPr lang="en-US" dirty="0"/>
              <a:t>Hypothesis, Discovery, </a:t>
            </a:r>
            <a:r>
              <a:rPr lang="en-US" dirty="0">
                <a:solidFill>
                  <a:srgbClr val="FF0000"/>
                </a:solidFill>
              </a:rPr>
              <a:t>Prediction</a:t>
            </a:r>
            <a:r>
              <a:rPr lang="en-US" dirty="0"/>
              <a:t>, Recommendation, Optimization</a:t>
            </a:r>
          </a:p>
        </p:txBody>
      </p:sp>
      <p:sp>
        <p:nvSpPr>
          <p:cNvPr id="20" name="Rectangle 19">
            <a:extLst>
              <a:ext uri="{FF2B5EF4-FFF2-40B4-BE49-F238E27FC236}">
                <a16:creationId xmlns:a16="http://schemas.microsoft.com/office/drawing/2014/main" id="{21E84E2E-C90D-45A3-A60C-4DE55577AD4B}"/>
              </a:ext>
            </a:extLst>
          </p:cNvPr>
          <p:cNvSpPr/>
          <p:nvPr/>
        </p:nvSpPr>
        <p:spPr>
          <a:xfrm>
            <a:off x="134963" y="2878574"/>
            <a:ext cx="947854" cy="3693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Item 1</a:t>
            </a:r>
            <a:endParaRPr lang="zh-TW" altLang="en-US" dirty="0">
              <a:solidFill>
                <a:schemeClr val="tx1"/>
              </a:solidFill>
            </a:endParaRPr>
          </a:p>
        </p:txBody>
      </p:sp>
      <p:sp>
        <p:nvSpPr>
          <p:cNvPr id="21" name="Rectangle 20">
            <a:extLst>
              <a:ext uri="{FF2B5EF4-FFF2-40B4-BE49-F238E27FC236}">
                <a16:creationId xmlns:a16="http://schemas.microsoft.com/office/drawing/2014/main" id="{F350BA3A-278E-4385-967E-FC1B57E32AF1}"/>
              </a:ext>
            </a:extLst>
          </p:cNvPr>
          <p:cNvSpPr/>
          <p:nvPr/>
        </p:nvSpPr>
        <p:spPr>
          <a:xfrm>
            <a:off x="134963" y="3335415"/>
            <a:ext cx="947854" cy="3693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Item 5</a:t>
            </a:r>
            <a:endParaRPr lang="zh-TW" altLang="en-US" dirty="0">
              <a:solidFill>
                <a:schemeClr val="tx1"/>
              </a:solidFill>
            </a:endParaRPr>
          </a:p>
        </p:txBody>
      </p:sp>
      <p:sp>
        <p:nvSpPr>
          <p:cNvPr id="22" name="Rectangle 21">
            <a:extLst>
              <a:ext uri="{FF2B5EF4-FFF2-40B4-BE49-F238E27FC236}">
                <a16:creationId xmlns:a16="http://schemas.microsoft.com/office/drawing/2014/main" id="{418C1D05-308E-4149-9F50-C6128B5D1CAC}"/>
              </a:ext>
            </a:extLst>
          </p:cNvPr>
          <p:cNvSpPr/>
          <p:nvPr/>
        </p:nvSpPr>
        <p:spPr>
          <a:xfrm>
            <a:off x="134963" y="3792256"/>
            <a:ext cx="947854" cy="3693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Item 6</a:t>
            </a:r>
            <a:endParaRPr lang="zh-TW" altLang="en-US" dirty="0">
              <a:solidFill>
                <a:schemeClr val="tx1"/>
              </a:solidFill>
            </a:endParaRPr>
          </a:p>
        </p:txBody>
      </p:sp>
      <p:sp>
        <p:nvSpPr>
          <p:cNvPr id="23" name="Rectangle 22">
            <a:extLst>
              <a:ext uri="{FF2B5EF4-FFF2-40B4-BE49-F238E27FC236}">
                <a16:creationId xmlns:a16="http://schemas.microsoft.com/office/drawing/2014/main" id="{537CD5E8-1E8B-45B3-848C-458797F9E5C2}"/>
              </a:ext>
            </a:extLst>
          </p:cNvPr>
          <p:cNvSpPr/>
          <p:nvPr/>
        </p:nvSpPr>
        <p:spPr>
          <a:xfrm>
            <a:off x="134963" y="4249097"/>
            <a:ext cx="947854" cy="369332"/>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Item 2</a:t>
            </a:r>
            <a:endParaRPr lang="zh-TW" altLang="en-US" dirty="0">
              <a:solidFill>
                <a:schemeClr val="tx1"/>
              </a:solidFill>
            </a:endParaRPr>
          </a:p>
        </p:txBody>
      </p:sp>
      <p:sp>
        <p:nvSpPr>
          <p:cNvPr id="24" name="Rectangle 23">
            <a:extLst>
              <a:ext uri="{FF2B5EF4-FFF2-40B4-BE49-F238E27FC236}">
                <a16:creationId xmlns:a16="http://schemas.microsoft.com/office/drawing/2014/main" id="{15F37626-9F04-412E-B6B6-A6F4E63A483F}"/>
              </a:ext>
            </a:extLst>
          </p:cNvPr>
          <p:cNvSpPr/>
          <p:nvPr/>
        </p:nvSpPr>
        <p:spPr>
          <a:xfrm>
            <a:off x="134963" y="4705938"/>
            <a:ext cx="947854" cy="369332"/>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Item 4</a:t>
            </a:r>
            <a:endParaRPr lang="zh-TW" altLang="en-US" dirty="0">
              <a:solidFill>
                <a:schemeClr val="tx1"/>
              </a:solidFill>
            </a:endParaRPr>
          </a:p>
        </p:txBody>
      </p:sp>
      <p:sp>
        <p:nvSpPr>
          <p:cNvPr id="25" name="Rectangle 24">
            <a:extLst>
              <a:ext uri="{FF2B5EF4-FFF2-40B4-BE49-F238E27FC236}">
                <a16:creationId xmlns:a16="http://schemas.microsoft.com/office/drawing/2014/main" id="{31A19D51-765A-41BA-BF61-E2C3EE1E3206}"/>
              </a:ext>
            </a:extLst>
          </p:cNvPr>
          <p:cNvSpPr/>
          <p:nvPr/>
        </p:nvSpPr>
        <p:spPr>
          <a:xfrm>
            <a:off x="134963" y="5162779"/>
            <a:ext cx="947854" cy="369332"/>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Item 3</a:t>
            </a:r>
            <a:endParaRPr lang="zh-TW" altLang="en-US" dirty="0">
              <a:solidFill>
                <a:schemeClr val="tx1"/>
              </a:solidFill>
            </a:endParaRPr>
          </a:p>
        </p:txBody>
      </p:sp>
      <p:sp>
        <p:nvSpPr>
          <p:cNvPr id="26" name="Rectangle 25">
            <a:extLst>
              <a:ext uri="{FF2B5EF4-FFF2-40B4-BE49-F238E27FC236}">
                <a16:creationId xmlns:a16="http://schemas.microsoft.com/office/drawing/2014/main" id="{83E6F0BB-FC41-4DDA-9EAB-34599D817E7C}"/>
              </a:ext>
            </a:extLst>
          </p:cNvPr>
          <p:cNvSpPr/>
          <p:nvPr/>
        </p:nvSpPr>
        <p:spPr>
          <a:xfrm>
            <a:off x="134963" y="5619620"/>
            <a:ext cx="947854" cy="369332"/>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Item 7</a:t>
            </a:r>
            <a:endParaRPr lang="zh-TW" altLang="en-US" dirty="0">
              <a:solidFill>
                <a:schemeClr val="tx1"/>
              </a:solidFill>
            </a:endParaRPr>
          </a:p>
        </p:txBody>
      </p:sp>
      <p:sp>
        <p:nvSpPr>
          <p:cNvPr id="27" name="Oval 26">
            <a:extLst>
              <a:ext uri="{FF2B5EF4-FFF2-40B4-BE49-F238E27FC236}">
                <a16:creationId xmlns:a16="http://schemas.microsoft.com/office/drawing/2014/main" id="{7BB7DA48-C4E2-4A4E-97C8-056E3BB75EA3}"/>
              </a:ext>
            </a:extLst>
          </p:cNvPr>
          <p:cNvSpPr/>
          <p:nvPr/>
        </p:nvSpPr>
        <p:spPr>
          <a:xfrm>
            <a:off x="2664814" y="2997473"/>
            <a:ext cx="1326995" cy="7072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Factor 1</a:t>
            </a:r>
            <a:endParaRPr lang="zh-TW" altLang="en-US" dirty="0"/>
          </a:p>
        </p:txBody>
      </p:sp>
      <p:sp>
        <p:nvSpPr>
          <p:cNvPr id="28" name="Oval 27">
            <a:extLst>
              <a:ext uri="{FF2B5EF4-FFF2-40B4-BE49-F238E27FC236}">
                <a16:creationId xmlns:a16="http://schemas.microsoft.com/office/drawing/2014/main" id="{D779D6B3-0CC7-4A00-AEA5-F90A2996E5E4}"/>
              </a:ext>
            </a:extLst>
          </p:cNvPr>
          <p:cNvSpPr/>
          <p:nvPr/>
        </p:nvSpPr>
        <p:spPr>
          <a:xfrm>
            <a:off x="2745172" y="4254647"/>
            <a:ext cx="1326995" cy="707274"/>
          </a:xfrm>
          <a:prstGeom prst="ellipse">
            <a:avLst/>
          </a:prstGeom>
          <a:solidFill>
            <a:srgbClr val="F4A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Factor 2</a:t>
            </a:r>
            <a:endParaRPr lang="zh-TW" altLang="en-US" dirty="0"/>
          </a:p>
        </p:txBody>
      </p:sp>
      <p:sp>
        <p:nvSpPr>
          <p:cNvPr id="29" name="Oval 28">
            <a:extLst>
              <a:ext uri="{FF2B5EF4-FFF2-40B4-BE49-F238E27FC236}">
                <a16:creationId xmlns:a16="http://schemas.microsoft.com/office/drawing/2014/main" id="{B1DC1F9A-A874-4FDF-BF38-CBE9AA96AAD0}"/>
              </a:ext>
            </a:extLst>
          </p:cNvPr>
          <p:cNvSpPr/>
          <p:nvPr/>
        </p:nvSpPr>
        <p:spPr>
          <a:xfrm>
            <a:off x="2745172" y="5290892"/>
            <a:ext cx="1326995" cy="707274"/>
          </a:xfrm>
          <a:prstGeom prst="ellipse">
            <a:avLst/>
          </a:prstGeom>
          <a:solidFill>
            <a:srgbClr val="2A9D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Factor 3</a:t>
            </a:r>
            <a:endParaRPr lang="zh-TW" altLang="en-US" dirty="0"/>
          </a:p>
        </p:txBody>
      </p:sp>
      <p:cxnSp>
        <p:nvCxnSpPr>
          <p:cNvPr id="31" name="Straight Arrow Connector 30">
            <a:extLst>
              <a:ext uri="{FF2B5EF4-FFF2-40B4-BE49-F238E27FC236}">
                <a16:creationId xmlns:a16="http://schemas.microsoft.com/office/drawing/2014/main" id="{FBE72967-D605-4F18-8201-C05BEC91A58D}"/>
              </a:ext>
            </a:extLst>
          </p:cNvPr>
          <p:cNvCxnSpPr>
            <a:stCxn id="20" idx="3"/>
            <a:endCxn id="27" idx="2"/>
          </p:cNvCxnSpPr>
          <p:nvPr/>
        </p:nvCxnSpPr>
        <p:spPr>
          <a:xfrm>
            <a:off x="1082817" y="3063240"/>
            <a:ext cx="1581997" cy="287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6D747030-48AE-4FB3-8FB6-1945ADBE6DE0}"/>
              </a:ext>
            </a:extLst>
          </p:cNvPr>
          <p:cNvCxnSpPr>
            <a:stCxn id="21" idx="3"/>
            <a:endCxn id="27" idx="2"/>
          </p:cNvCxnSpPr>
          <p:nvPr/>
        </p:nvCxnSpPr>
        <p:spPr>
          <a:xfrm flipV="1">
            <a:off x="1082817" y="3351110"/>
            <a:ext cx="1581997" cy="1689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EB2C4D54-5D40-4924-AA6B-789159084E6E}"/>
              </a:ext>
            </a:extLst>
          </p:cNvPr>
          <p:cNvCxnSpPr>
            <a:cxnSpLocks/>
            <a:stCxn id="22" idx="3"/>
            <a:endCxn id="27" idx="2"/>
          </p:cNvCxnSpPr>
          <p:nvPr/>
        </p:nvCxnSpPr>
        <p:spPr>
          <a:xfrm flipV="1">
            <a:off x="1082817" y="3351110"/>
            <a:ext cx="1581997" cy="6258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6E3E3387-237E-4A7B-AB67-ECB2D5246F49}"/>
              </a:ext>
            </a:extLst>
          </p:cNvPr>
          <p:cNvCxnSpPr>
            <a:cxnSpLocks/>
            <a:stCxn id="23" idx="3"/>
            <a:endCxn id="28" idx="2"/>
          </p:cNvCxnSpPr>
          <p:nvPr/>
        </p:nvCxnSpPr>
        <p:spPr>
          <a:xfrm>
            <a:off x="1082817" y="4433763"/>
            <a:ext cx="1662355" cy="174521"/>
          </a:xfrm>
          <a:prstGeom prst="straightConnector1">
            <a:avLst/>
          </a:prstGeom>
          <a:ln>
            <a:solidFill>
              <a:srgbClr val="F4A26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C79B073D-81CD-4770-A2E3-22C7B03C33D4}"/>
              </a:ext>
            </a:extLst>
          </p:cNvPr>
          <p:cNvCxnSpPr>
            <a:cxnSpLocks/>
            <a:stCxn id="24" idx="3"/>
            <a:endCxn id="28" idx="2"/>
          </p:cNvCxnSpPr>
          <p:nvPr/>
        </p:nvCxnSpPr>
        <p:spPr>
          <a:xfrm flipV="1">
            <a:off x="1082817" y="4608284"/>
            <a:ext cx="1662355" cy="282320"/>
          </a:xfrm>
          <a:prstGeom prst="straightConnector1">
            <a:avLst/>
          </a:prstGeom>
          <a:ln>
            <a:solidFill>
              <a:srgbClr val="F4A26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04DC1777-C1E8-4128-B416-6E66D9A515E8}"/>
              </a:ext>
            </a:extLst>
          </p:cNvPr>
          <p:cNvCxnSpPr>
            <a:cxnSpLocks/>
            <a:stCxn id="25" idx="3"/>
            <a:endCxn id="29" idx="2"/>
          </p:cNvCxnSpPr>
          <p:nvPr/>
        </p:nvCxnSpPr>
        <p:spPr>
          <a:xfrm>
            <a:off x="1082817" y="5347445"/>
            <a:ext cx="1662355" cy="297084"/>
          </a:xfrm>
          <a:prstGeom prst="straightConnector1">
            <a:avLst/>
          </a:prstGeom>
          <a:ln>
            <a:solidFill>
              <a:srgbClr val="84A59D"/>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7453A37C-84CF-4B74-A345-4247133C495C}"/>
              </a:ext>
            </a:extLst>
          </p:cNvPr>
          <p:cNvCxnSpPr>
            <a:cxnSpLocks/>
            <a:stCxn id="26" idx="3"/>
            <a:endCxn id="29" idx="2"/>
          </p:cNvCxnSpPr>
          <p:nvPr/>
        </p:nvCxnSpPr>
        <p:spPr>
          <a:xfrm flipV="1">
            <a:off x="1082817" y="5644529"/>
            <a:ext cx="1662355" cy="159757"/>
          </a:xfrm>
          <a:prstGeom prst="straightConnector1">
            <a:avLst/>
          </a:prstGeom>
          <a:ln>
            <a:solidFill>
              <a:srgbClr val="84A59D"/>
            </a:solidFill>
            <a:tailEnd type="triangle"/>
          </a:ln>
        </p:spPr>
        <p:style>
          <a:lnRef idx="1">
            <a:schemeClr val="accent1"/>
          </a:lnRef>
          <a:fillRef idx="0">
            <a:schemeClr val="accent1"/>
          </a:fillRef>
          <a:effectRef idx="0">
            <a:schemeClr val="accent1"/>
          </a:effectRef>
          <a:fontRef idx="minor">
            <a:schemeClr val="tx1"/>
          </a:fontRef>
        </p:style>
      </p:cxnSp>
      <p:sp>
        <p:nvSpPr>
          <p:cNvPr id="49" name="Oval 48">
            <a:extLst>
              <a:ext uri="{FF2B5EF4-FFF2-40B4-BE49-F238E27FC236}">
                <a16:creationId xmlns:a16="http://schemas.microsoft.com/office/drawing/2014/main" id="{EBAD3913-2074-4FD7-8011-4C72C6A75ACC}"/>
              </a:ext>
            </a:extLst>
          </p:cNvPr>
          <p:cNvSpPr/>
          <p:nvPr/>
        </p:nvSpPr>
        <p:spPr>
          <a:xfrm>
            <a:off x="4970229" y="4264792"/>
            <a:ext cx="1125771" cy="707274"/>
          </a:xfrm>
          <a:prstGeom prst="ellipse">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Y</a:t>
            </a:r>
            <a:endParaRPr lang="zh-TW" altLang="en-US" dirty="0"/>
          </a:p>
        </p:txBody>
      </p:sp>
      <p:cxnSp>
        <p:nvCxnSpPr>
          <p:cNvPr id="50" name="Straight Arrow Connector 49">
            <a:extLst>
              <a:ext uri="{FF2B5EF4-FFF2-40B4-BE49-F238E27FC236}">
                <a16:creationId xmlns:a16="http://schemas.microsoft.com/office/drawing/2014/main" id="{F7DEE6DF-2141-4CF6-A396-593B8656D96D}"/>
              </a:ext>
            </a:extLst>
          </p:cNvPr>
          <p:cNvCxnSpPr>
            <a:cxnSpLocks/>
            <a:stCxn id="27" idx="6"/>
            <a:endCxn id="49" idx="2"/>
          </p:cNvCxnSpPr>
          <p:nvPr/>
        </p:nvCxnSpPr>
        <p:spPr>
          <a:xfrm>
            <a:off x="3991809" y="3351110"/>
            <a:ext cx="978420" cy="12673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F4F72C06-947E-4BC1-B3E0-9BC8DFF18944}"/>
              </a:ext>
            </a:extLst>
          </p:cNvPr>
          <p:cNvCxnSpPr>
            <a:cxnSpLocks/>
            <a:stCxn id="28" idx="6"/>
            <a:endCxn id="49" idx="2"/>
          </p:cNvCxnSpPr>
          <p:nvPr/>
        </p:nvCxnSpPr>
        <p:spPr>
          <a:xfrm>
            <a:off x="4072167" y="4608284"/>
            <a:ext cx="898062" cy="10145"/>
          </a:xfrm>
          <a:prstGeom prst="straightConnector1">
            <a:avLst/>
          </a:prstGeom>
          <a:ln>
            <a:solidFill>
              <a:srgbClr val="F4A26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38DD02B6-7A36-4572-BC45-CBBFDA668070}"/>
              </a:ext>
            </a:extLst>
          </p:cNvPr>
          <p:cNvCxnSpPr>
            <a:cxnSpLocks/>
            <a:stCxn id="29" idx="6"/>
            <a:endCxn id="49" idx="2"/>
          </p:cNvCxnSpPr>
          <p:nvPr/>
        </p:nvCxnSpPr>
        <p:spPr>
          <a:xfrm flipV="1">
            <a:off x="4072167" y="4618429"/>
            <a:ext cx="898062" cy="1026100"/>
          </a:xfrm>
          <a:prstGeom prst="straightConnector1">
            <a:avLst/>
          </a:prstGeom>
          <a:ln>
            <a:solidFill>
              <a:srgbClr val="84A59D"/>
            </a:solidFill>
            <a:tailEnd type="triangle"/>
          </a:ln>
        </p:spPr>
        <p:style>
          <a:lnRef idx="1">
            <a:schemeClr val="accent1"/>
          </a:lnRef>
          <a:fillRef idx="0">
            <a:schemeClr val="accent1"/>
          </a:fillRef>
          <a:effectRef idx="0">
            <a:schemeClr val="accent1"/>
          </a:effectRef>
          <a:fontRef idx="minor">
            <a:schemeClr val="tx1"/>
          </a:fontRef>
        </p:style>
      </p:cxnSp>
      <p:sp>
        <p:nvSpPr>
          <p:cNvPr id="68" name="Rectangle: Rounded Corners 67">
            <a:extLst>
              <a:ext uri="{FF2B5EF4-FFF2-40B4-BE49-F238E27FC236}">
                <a16:creationId xmlns:a16="http://schemas.microsoft.com/office/drawing/2014/main" id="{42F8E9B3-2FBF-43A7-A15C-3C4EC0EF8F3D}"/>
              </a:ext>
            </a:extLst>
          </p:cNvPr>
          <p:cNvSpPr/>
          <p:nvPr/>
        </p:nvSpPr>
        <p:spPr>
          <a:xfrm>
            <a:off x="2300770" y="2724826"/>
            <a:ext cx="3898324" cy="3452137"/>
          </a:xfrm>
          <a:prstGeom prst="roundRect">
            <a:avLst>
              <a:gd name="adj" fmla="val 5993"/>
            </a:avLst>
          </a:prstGeom>
          <a:noFill/>
          <a:ln w="28575">
            <a:solidFill>
              <a:srgbClr val="F2848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9" name="TextBox 68">
            <a:extLst>
              <a:ext uri="{FF2B5EF4-FFF2-40B4-BE49-F238E27FC236}">
                <a16:creationId xmlns:a16="http://schemas.microsoft.com/office/drawing/2014/main" id="{E605B014-AA36-44A1-997B-F0950444DF4F}"/>
              </a:ext>
            </a:extLst>
          </p:cNvPr>
          <p:cNvSpPr txBox="1"/>
          <p:nvPr/>
        </p:nvSpPr>
        <p:spPr>
          <a:xfrm>
            <a:off x="3605242" y="6341416"/>
            <a:ext cx="1273426" cy="400110"/>
          </a:xfrm>
          <a:prstGeom prst="rect">
            <a:avLst/>
          </a:prstGeom>
          <a:noFill/>
        </p:spPr>
        <p:txBody>
          <a:bodyPr wrap="none" rtlCol="0">
            <a:spAutoFit/>
          </a:bodyPr>
          <a:lstStyle/>
          <a:p>
            <a:r>
              <a:rPr lang="en-US" altLang="zh-TW" sz="2000" b="1" dirty="0">
                <a:solidFill>
                  <a:srgbClr val="F28482"/>
                </a:solidFill>
              </a:rPr>
              <a:t>Prediction</a:t>
            </a:r>
            <a:endParaRPr lang="zh-TW" altLang="en-US" sz="2000" b="1" dirty="0">
              <a:solidFill>
                <a:srgbClr val="F28482"/>
              </a:solidFill>
            </a:endParaRPr>
          </a:p>
        </p:txBody>
      </p:sp>
      <p:pic>
        <p:nvPicPr>
          <p:cNvPr id="4" name="圖片 3"/>
          <p:cNvPicPr>
            <a:picLocks noChangeAspect="1"/>
          </p:cNvPicPr>
          <p:nvPr/>
        </p:nvPicPr>
        <p:blipFill>
          <a:blip r:embed="rId3"/>
          <a:stretch>
            <a:fillRect/>
          </a:stretch>
        </p:blipFill>
        <p:spPr>
          <a:xfrm>
            <a:off x="6377037" y="2724826"/>
            <a:ext cx="5582984" cy="2919703"/>
          </a:xfrm>
          <a:prstGeom prst="rect">
            <a:avLst/>
          </a:prstGeom>
        </p:spPr>
      </p:pic>
      <p:sp>
        <p:nvSpPr>
          <p:cNvPr id="32" name="矩形 31"/>
          <p:cNvSpPr/>
          <p:nvPr/>
        </p:nvSpPr>
        <p:spPr>
          <a:xfrm>
            <a:off x="6096000" y="5950533"/>
            <a:ext cx="6096000" cy="336118"/>
          </a:xfrm>
          <a:prstGeom prst="rect">
            <a:avLst/>
          </a:prstGeom>
        </p:spPr>
        <p:txBody>
          <a:bodyPr>
            <a:spAutoFit/>
          </a:bodyPr>
          <a:lstStyle/>
          <a:p>
            <a:pPr indent="172720" algn="ctr">
              <a:lnSpc>
                <a:spcPct val="150000"/>
              </a:lnSpc>
              <a:spcAft>
                <a:spcPts val="0"/>
              </a:spcAft>
            </a:pPr>
            <a:r>
              <a:rPr lang="en-US" sz="1200" kern="100" dirty="0">
                <a:latin typeface="Times New Roman" panose="02020603050405020304" pitchFamily="18" charset="0"/>
                <a:ea typeface="Times New Roman" panose="02020603050405020304" pitchFamily="18" charset="0"/>
              </a:rPr>
              <a:t>Appraising the Information Credibility of Online News with Collective Intelligence</a:t>
            </a:r>
            <a:endParaRPr lang="en-US" sz="1050" kern="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739966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 Research Frameworks – Recommendation</a:t>
            </a:r>
          </a:p>
        </p:txBody>
      </p:sp>
      <p:sp>
        <p:nvSpPr>
          <p:cNvPr id="3" name="內容版面配置區 2"/>
          <p:cNvSpPr>
            <a:spLocks noGrp="1"/>
          </p:cNvSpPr>
          <p:nvPr>
            <p:ph idx="1"/>
          </p:nvPr>
        </p:nvSpPr>
        <p:spPr/>
        <p:txBody>
          <a:bodyPr/>
          <a:lstStyle/>
          <a:p>
            <a:r>
              <a:rPr lang="en-US" dirty="0"/>
              <a:t>Hypothesis, Discovery, Prediction, </a:t>
            </a:r>
            <a:r>
              <a:rPr lang="en-US" dirty="0">
                <a:solidFill>
                  <a:srgbClr val="FF0000"/>
                </a:solidFill>
              </a:rPr>
              <a:t>Recommendation</a:t>
            </a:r>
            <a:r>
              <a:rPr lang="en-US" dirty="0"/>
              <a:t>, Optimization</a:t>
            </a:r>
          </a:p>
        </p:txBody>
      </p:sp>
      <p:pic>
        <p:nvPicPr>
          <p:cNvPr id="4" name="Picture 3">
            <a:extLst>
              <a:ext uri="{FF2B5EF4-FFF2-40B4-BE49-F238E27FC236}">
                <a16:creationId xmlns:a16="http://schemas.microsoft.com/office/drawing/2014/main" id="{FCC60749-8000-48B2-B323-14D5209B0A42}"/>
              </a:ext>
            </a:extLst>
          </p:cNvPr>
          <p:cNvPicPr>
            <a:picLocks noChangeAspect="1"/>
          </p:cNvPicPr>
          <p:nvPr/>
        </p:nvPicPr>
        <p:blipFill>
          <a:blip r:embed="rId2"/>
          <a:stretch>
            <a:fillRect/>
          </a:stretch>
        </p:blipFill>
        <p:spPr>
          <a:xfrm>
            <a:off x="685931" y="2838865"/>
            <a:ext cx="4875801" cy="2741665"/>
          </a:xfrm>
          <a:prstGeom prst="rect">
            <a:avLst/>
          </a:prstGeom>
        </p:spPr>
      </p:pic>
      <p:sp>
        <p:nvSpPr>
          <p:cNvPr id="5" name="Rectangle 4">
            <a:extLst>
              <a:ext uri="{FF2B5EF4-FFF2-40B4-BE49-F238E27FC236}">
                <a16:creationId xmlns:a16="http://schemas.microsoft.com/office/drawing/2014/main" id="{7A431DC7-916D-40E0-A95E-AF128E6E4876}"/>
              </a:ext>
            </a:extLst>
          </p:cNvPr>
          <p:cNvSpPr/>
          <p:nvPr/>
        </p:nvSpPr>
        <p:spPr>
          <a:xfrm>
            <a:off x="356478" y="6460697"/>
            <a:ext cx="11479043" cy="307777"/>
          </a:xfrm>
          <a:prstGeom prst="rect">
            <a:avLst/>
          </a:prstGeom>
        </p:spPr>
        <p:txBody>
          <a:bodyPr wrap="square">
            <a:spAutoFit/>
          </a:bodyPr>
          <a:lstStyle/>
          <a:p>
            <a:pPr algn="r"/>
            <a:r>
              <a:rPr lang="en-US" altLang="zh-TW" sz="1400" dirty="0"/>
              <a:t>Li, Yung-Ming, et al. "A social investing approach for portfolio recommendation." Information &amp; Management 58.8 (2021): 103536.</a:t>
            </a:r>
            <a:endParaRPr lang="zh-TW" altLang="en-US" sz="1400" dirty="0"/>
          </a:p>
        </p:txBody>
      </p:sp>
      <p:pic>
        <p:nvPicPr>
          <p:cNvPr id="6" name="圖片 5"/>
          <p:cNvPicPr/>
          <p:nvPr/>
        </p:nvPicPr>
        <p:blipFill>
          <a:blip r:embed="rId3" cstate="print">
            <a:extLst>
              <a:ext uri="{28A0092B-C50C-407E-A947-70E740481C1C}">
                <a14:useLocalDpi xmlns:a14="http://schemas.microsoft.com/office/drawing/2010/main" val="0"/>
              </a:ext>
            </a:extLst>
          </a:blip>
          <a:stretch>
            <a:fillRect/>
          </a:stretch>
        </p:blipFill>
        <p:spPr>
          <a:xfrm>
            <a:off x="6276321" y="2383922"/>
            <a:ext cx="4656137" cy="3411761"/>
          </a:xfrm>
          <a:prstGeom prst="rect">
            <a:avLst/>
          </a:prstGeom>
        </p:spPr>
      </p:pic>
    </p:spTree>
    <p:extLst>
      <p:ext uri="{BB962C8B-B14F-4D97-AF65-F5344CB8AC3E}">
        <p14:creationId xmlns:p14="http://schemas.microsoft.com/office/powerpoint/2010/main" val="1663580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 Research Frameworks – Optimization</a:t>
            </a:r>
          </a:p>
        </p:txBody>
      </p:sp>
      <p:sp>
        <p:nvSpPr>
          <p:cNvPr id="3" name="內容版面配置區 2"/>
          <p:cNvSpPr>
            <a:spLocks noGrp="1"/>
          </p:cNvSpPr>
          <p:nvPr>
            <p:ph idx="1"/>
          </p:nvPr>
        </p:nvSpPr>
        <p:spPr/>
        <p:txBody>
          <a:bodyPr/>
          <a:lstStyle/>
          <a:p>
            <a:r>
              <a:rPr lang="en-US" dirty="0"/>
              <a:t>Hypothesis, Discovery, Prediction, Recommendation, </a:t>
            </a:r>
            <a:r>
              <a:rPr lang="en-US" dirty="0">
                <a:solidFill>
                  <a:srgbClr val="FF0000"/>
                </a:solidFill>
              </a:rPr>
              <a:t>Optimization</a:t>
            </a:r>
            <a:endParaRPr lang="en-US" dirty="0"/>
          </a:p>
        </p:txBody>
      </p:sp>
      <p:sp>
        <p:nvSpPr>
          <p:cNvPr id="6" name="TextBox 5">
            <a:extLst>
              <a:ext uri="{FF2B5EF4-FFF2-40B4-BE49-F238E27FC236}">
                <a16:creationId xmlns:a16="http://schemas.microsoft.com/office/drawing/2014/main" id="{D38CBF2E-5A89-4C19-B442-36526355F361}"/>
              </a:ext>
            </a:extLst>
          </p:cNvPr>
          <p:cNvSpPr txBox="1"/>
          <p:nvPr/>
        </p:nvSpPr>
        <p:spPr>
          <a:xfrm>
            <a:off x="671332" y="2858947"/>
            <a:ext cx="10961225" cy="369332"/>
          </a:xfrm>
          <a:prstGeom prst="rect">
            <a:avLst/>
          </a:prstGeom>
          <a:noFill/>
        </p:spPr>
        <p:txBody>
          <a:bodyPr wrap="square" rtlCol="0">
            <a:spAutoFit/>
          </a:bodyPr>
          <a:lstStyle/>
          <a:p>
            <a:endParaRPr lang="en-US" altLang="zh-TW" dirty="0"/>
          </a:p>
        </p:txBody>
      </p:sp>
      <p:sp>
        <p:nvSpPr>
          <p:cNvPr id="8" name="TextBox 7">
            <a:extLst>
              <a:ext uri="{FF2B5EF4-FFF2-40B4-BE49-F238E27FC236}">
                <a16:creationId xmlns:a16="http://schemas.microsoft.com/office/drawing/2014/main" id="{67A8A344-A22E-48E2-A6B6-A80F466A1699}"/>
              </a:ext>
            </a:extLst>
          </p:cNvPr>
          <p:cNvSpPr txBox="1"/>
          <p:nvPr/>
        </p:nvSpPr>
        <p:spPr>
          <a:xfrm>
            <a:off x="1111169" y="2361719"/>
            <a:ext cx="10409499" cy="2031325"/>
          </a:xfrm>
          <a:prstGeom prst="rect">
            <a:avLst/>
          </a:prstGeom>
          <a:noFill/>
        </p:spPr>
        <p:txBody>
          <a:bodyPr wrap="square" rtlCol="0">
            <a:spAutoFit/>
          </a:bodyPr>
          <a:lstStyle/>
          <a:p>
            <a:r>
              <a:rPr lang="en-US" altLang="zh-TW" dirty="0"/>
              <a:t>This is a kind of a relocation scheduling problem. In the resource-constrained contextualization, how to allocate the jobs (or tasks) to two parallel dedicated machines. </a:t>
            </a:r>
          </a:p>
          <a:p>
            <a:r>
              <a:rPr lang="en-US" altLang="zh-TW" b="1" dirty="0"/>
              <a:t>Study Aims</a:t>
            </a:r>
            <a:endParaRPr lang="en-US" altLang="zh-TW" dirty="0"/>
          </a:p>
          <a:p>
            <a:pPr marL="285750" indent="-285750">
              <a:buFont typeface="Arial" panose="020B0604020202020204" pitchFamily="34" charset="0"/>
              <a:buChar char="•"/>
            </a:pPr>
            <a:r>
              <a:rPr lang="en-US" altLang="zh-TW" dirty="0"/>
              <a:t>Proposing a </a:t>
            </a:r>
            <a:r>
              <a:rPr lang="en-US" altLang="zh-TW" b="1" dirty="0">
                <a:solidFill>
                  <a:schemeClr val="accent1">
                    <a:lumMod val="75000"/>
                  </a:schemeClr>
                </a:solidFill>
              </a:rPr>
              <a:t>backward dynamic programming </a:t>
            </a:r>
            <a:r>
              <a:rPr lang="en-US" altLang="zh-TW" dirty="0"/>
              <a:t>for the objective function to </a:t>
            </a:r>
            <a:r>
              <a:rPr lang="en-US" altLang="zh-TW" b="1" dirty="0">
                <a:solidFill>
                  <a:srgbClr val="0070C0"/>
                </a:solidFill>
              </a:rPr>
              <a:t>minimization</a:t>
            </a:r>
            <a:r>
              <a:rPr lang="en-US" altLang="zh-TW" dirty="0"/>
              <a:t> of </a:t>
            </a:r>
            <a:r>
              <a:rPr lang="en-US" altLang="zh-TW" dirty="0" err="1"/>
              <a:t>makespan</a:t>
            </a:r>
            <a:r>
              <a:rPr lang="en-US" altLang="zh-TW" dirty="0"/>
              <a:t>, total weighted completion time</a:t>
            </a:r>
            <a:r>
              <a:rPr lang="zh-TW" altLang="en-US" dirty="0"/>
              <a:t> </a:t>
            </a:r>
            <a:r>
              <a:rPr lang="en-US" altLang="zh-TW" dirty="0"/>
              <a:t>or </a:t>
            </a:r>
            <a:r>
              <a:rPr lang="en-US" altLang="zh-TW" b="1" dirty="0">
                <a:solidFill>
                  <a:srgbClr val="0070C0"/>
                </a:solidFill>
              </a:rPr>
              <a:t>maximum</a:t>
            </a:r>
            <a:r>
              <a:rPr lang="en-US" altLang="zh-TW" dirty="0"/>
              <a:t> lateness. </a:t>
            </a:r>
          </a:p>
          <a:p>
            <a:pPr marL="285750" indent="-285750">
              <a:buFont typeface="Arial" panose="020B0604020202020204" pitchFamily="34" charset="0"/>
              <a:buChar char="•"/>
            </a:pPr>
            <a:endParaRPr lang="en-US" altLang="zh-TW" b="1" dirty="0">
              <a:solidFill>
                <a:schemeClr val="accent1">
                  <a:lumMod val="75000"/>
                </a:schemeClr>
              </a:solidFill>
            </a:endParaRPr>
          </a:p>
          <a:p>
            <a:endParaRPr lang="en-US" altLang="zh-TW" dirty="0"/>
          </a:p>
        </p:txBody>
      </p:sp>
      <p:sp>
        <p:nvSpPr>
          <p:cNvPr id="9" name="Rectangle 8">
            <a:extLst>
              <a:ext uri="{FF2B5EF4-FFF2-40B4-BE49-F238E27FC236}">
                <a16:creationId xmlns:a16="http://schemas.microsoft.com/office/drawing/2014/main" id="{8F2BADE7-0D4F-4EE7-BD9A-0CB9E405DF80}"/>
              </a:ext>
            </a:extLst>
          </p:cNvPr>
          <p:cNvSpPr/>
          <p:nvPr/>
        </p:nvSpPr>
        <p:spPr>
          <a:xfrm>
            <a:off x="116508" y="6470745"/>
            <a:ext cx="11958985" cy="307777"/>
          </a:xfrm>
          <a:prstGeom prst="rect">
            <a:avLst/>
          </a:prstGeom>
        </p:spPr>
        <p:txBody>
          <a:bodyPr wrap="square">
            <a:spAutoFit/>
          </a:bodyPr>
          <a:lstStyle/>
          <a:p>
            <a:pPr algn="r"/>
            <a:r>
              <a:rPr lang="en-US" altLang="zh-TW" sz="1400" dirty="0"/>
              <a:t>Lin, Bertrand MT, F. J. Hwang, and Alexander V. </a:t>
            </a:r>
            <a:r>
              <a:rPr lang="en-US" altLang="zh-TW" sz="1400" dirty="0" err="1"/>
              <a:t>Kononov</a:t>
            </a:r>
            <a:r>
              <a:rPr lang="en-US" altLang="zh-TW" sz="1400" dirty="0"/>
              <a:t>. "Relocation scheduling subject to fixed processing sequences." Journal of Scheduling 19.2 (2016): 153-163.</a:t>
            </a:r>
            <a:endParaRPr lang="zh-TW" altLang="en-US" sz="1400" dirty="0"/>
          </a:p>
        </p:txBody>
      </p:sp>
      <p:pic>
        <p:nvPicPr>
          <p:cNvPr id="4" name="Picture 3">
            <a:extLst>
              <a:ext uri="{FF2B5EF4-FFF2-40B4-BE49-F238E27FC236}">
                <a16:creationId xmlns:a16="http://schemas.microsoft.com/office/drawing/2014/main" id="{AF926C9E-6702-443A-B8DD-5AF6AC13B714}"/>
              </a:ext>
            </a:extLst>
          </p:cNvPr>
          <p:cNvPicPr>
            <a:picLocks noChangeAspect="1"/>
          </p:cNvPicPr>
          <p:nvPr/>
        </p:nvPicPr>
        <p:blipFill>
          <a:blip r:embed="rId3"/>
          <a:stretch>
            <a:fillRect/>
          </a:stretch>
        </p:blipFill>
        <p:spPr>
          <a:xfrm>
            <a:off x="1111169" y="4327644"/>
            <a:ext cx="4927766" cy="324888"/>
          </a:xfrm>
          <a:prstGeom prst="rect">
            <a:avLst/>
          </a:prstGeom>
        </p:spPr>
      </p:pic>
      <p:pic>
        <p:nvPicPr>
          <p:cNvPr id="12" name="Picture 11">
            <a:extLst>
              <a:ext uri="{FF2B5EF4-FFF2-40B4-BE49-F238E27FC236}">
                <a16:creationId xmlns:a16="http://schemas.microsoft.com/office/drawing/2014/main" id="{2C890074-31FB-474F-9272-73CDEF87E32E}"/>
              </a:ext>
            </a:extLst>
          </p:cNvPr>
          <p:cNvPicPr>
            <a:picLocks noChangeAspect="1"/>
          </p:cNvPicPr>
          <p:nvPr/>
        </p:nvPicPr>
        <p:blipFill>
          <a:blip r:embed="rId4"/>
          <a:stretch>
            <a:fillRect/>
          </a:stretch>
        </p:blipFill>
        <p:spPr>
          <a:xfrm>
            <a:off x="6753982" y="3541992"/>
            <a:ext cx="4683252" cy="2922995"/>
          </a:xfrm>
          <a:prstGeom prst="rect">
            <a:avLst/>
          </a:prstGeom>
        </p:spPr>
      </p:pic>
      <p:sp>
        <p:nvSpPr>
          <p:cNvPr id="13" name="Rectangle 12">
            <a:extLst>
              <a:ext uri="{FF2B5EF4-FFF2-40B4-BE49-F238E27FC236}">
                <a16:creationId xmlns:a16="http://schemas.microsoft.com/office/drawing/2014/main" id="{D40EABC5-6598-4BA2-99F2-EEC51B4C8384}"/>
              </a:ext>
            </a:extLst>
          </p:cNvPr>
          <p:cNvSpPr/>
          <p:nvPr/>
        </p:nvSpPr>
        <p:spPr>
          <a:xfrm>
            <a:off x="1204866" y="4846078"/>
            <a:ext cx="4834069" cy="646331"/>
          </a:xfrm>
          <a:prstGeom prst="rect">
            <a:avLst/>
          </a:prstGeom>
        </p:spPr>
        <p:txBody>
          <a:bodyPr wrap="square">
            <a:spAutoFit/>
          </a:bodyPr>
          <a:lstStyle/>
          <a:p>
            <a:r>
              <a:rPr lang="en-US" altLang="zh-TW" sz="1200" dirty="0"/>
              <a:t>Note : </a:t>
            </a:r>
            <a:r>
              <a:rPr lang="en-US" altLang="zh-TW" sz="1200" dirty="0" err="1"/>
              <a:t>makespan</a:t>
            </a:r>
            <a:r>
              <a:rPr lang="en-US" altLang="zh-TW" sz="1200" dirty="0"/>
              <a:t>, total weighted completion time, maximum lateness, total weighted tardiness, weighted number of tardy jobs, and number of tardy jobs</a:t>
            </a:r>
            <a:endParaRPr lang="zh-TW" altLang="en-US" sz="1200" dirty="0"/>
          </a:p>
        </p:txBody>
      </p:sp>
      <p:sp>
        <p:nvSpPr>
          <p:cNvPr id="14" name="Rectangle 13">
            <a:extLst>
              <a:ext uri="{FF2B5EF4-FFF2-40B4-BE49-F238E27FC236}">
                <a16:creationId xmlns:a16="http://schemas.microsoft.com/office/drawing/2014/main" id="{1C42C6D1-EAD1-44B7-9C2B-D57BD7BA3344}"/>
              </a:ext>
            </a:extLst>
          </p:cNvPr>
          <p:cNvSpPr/>
          <p:nvPr/>
        </p:nvSpPr>
        <p:spPr>
          <a:xfrm>
            <a:off x="1111169" y="3847758"/>
            <a:ext cx="2030812" cy="369332"/>
          </a:xfrm>
          <a:prstGeom prst="rect">
            <a:avLst/>
          </a:prstGeom>
        </p:spPr>
        <p:txBody>
          <a:bodyPr wrap="none">
            <a:spAutoFit/>
          </a:bodyPr>
          <a:lstStyle/>
          <a:p>
            <a:r>
              <a:rPr lang="en-US" altLang="zh-TW" b="1" dirty="0"/>
              <a:t>Objective Function </a:t>
            </a:r>
            <a:endParaRPr lang="zh-TW" altLang="en-US" b="1" dirty="0"/>
          </a:p>
        </p:txBody>
      </p:sp>
    </p:spTree>
    <p:extLst>
      <p:ext uri="{BB962C8B-B14F-4D97-AF65-F5344CB8AC3E}">
        <p14:creationId xmlns:p14="http://schemas.microsoft.com/office/powerpoint/2010/main" val="23093771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en-US"/>
          </a:p>
        </p:txBody>
      </p:sp>
      <p:sp>
        <p:nvSpPr>
          <p:cNvPr id="3" name="內容版面配置區 2"/>
          <p:cNvSpPr>
            <a:spLocks noGrp="1"/>
          </p:cNvSpPr>
          <p:nvPr>
            <p:ph idx="1"/>
          </p:nvPr>
        </p:nvSpPr>
        <p:spPr/>
        <p:txBody>
          <a:bodyPr>
            <a:normAutofit/>
          </a:bodyPr>
          <a:lstStyle/>
          <a:p>
            <a:pPr marL="0" indent="0" algn="ctr">
              <a:buNone/>
            </a:pPr>
            <a:endParaRPr lang="en-US" sz="8000" dirty="0"/>
          </a:p>
          <a:p>
            <a:pPr marL="0" indent="0" algn="ctr">
              <a:buNone/>
            </a:pPr>
            <a:r>
              <a:rPr lang="en-US" sz="8000" dirty="0">
                <a:solidFill>
                  <a:srgbClr val="9D4EDD"/>
                </a:solidFill>
              </a:rPr>
              <a:t>Q&amp;A</a:t>
            </a:r>
          </a:p>
        </p:txBody>
      </p:sp>
    </p:spTree>
    <p:extLst>
      <p:ext uri="{BB962C8B-B14F-4D97-AF65-F5344CB8AC3E}">
        <p14:creationId xmlns:p14="http://schemas.microsoft.com/office/powerpoint/2010/main" val="2650534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UT Dallas Journals: Top Business School Research </a:t>
            </a:r>
            <a:r>
              <a:rPr lang="en-US" dirty="0" smtClean="0"/>
              <a:t>Ranking (24</a:t>
            </a:r>
            <a:r>
              <a:rPr lang="zh-TW" altLang="en-US" dirty="0" smtClean="0"/>
              <a:t> </a:t>
            </a:r>
            <a:r>
              <a:rPr lang="en-US" altLang="zh-TW" dirty="0" err="1" smtClean="0"/>
              <a:t>top</a:t>
            </a:r>
            <a:r>
              <a:rPr lang="en-US" altLang="zh-TW" dirty="0" err="1" smtClean="0"/>
              <a:t>Journals</a:t>
            </a:r>
            <a:r>
              <a:rPr lang="en-US" altLang="zh-TW" dirty="0" smtClean="0"/>
              <a:t>)</a:t>
            </a:r>
            <a:r>
              <a:rPr lang="en-US" dirty="0" smtClean="0"/>
              <a:t> </a:t>
            </a:r>
            <a:endParaRPr lang="en-US" dirty="0"/>
          </a:p>
        </p:txBody>
      </p:sp>
      <p:sp>
        <p:nvSpPr>
          <p:cNvPr id="3" name="內容版面配置區 2"/>
          <p:cNvSpPr>
            <a:spLocks noGrp="1"/>
          </p:cNvSpPr>
          <p:nvPr>
            <p:ph idx="1"/>
          </p:nvPr>
        </p:nvSpPr>
        <p:spPr/>
        <p:txBody>
          <a:bodyPr/>
          <a:lstStyle/>
          <a:p>
            <a:endParaRPr lang="en-US"/>
          </a:p>
        </p:txBody>
      </p:sp>
      <p:graphicFrame>
        <p:nvGraphicFramePr>
          <p:cNvPr id="4" name="Table 3">
            <a:extLst>
              <a:ext uri="{FF2B5EF4-FFF2-40B4-BE49-F238E27FC236}">
                <a16:creationId xmlns:a16="http://schemas.microsoft.com/office/drawing/2014/main" id="{11A6A406-DA46-441E-B3D7-3423405AFD4B}"/>
              </a:ext>
            </a:extLst>
          </p:cNvPr>
          <p:cNvGraphicFramePr>
            <a:graphicFrameLocks noGrp="1"/>
          </p:cNvGraphicFramePr>
          <p:nvPr>
            <p:extLst/>
          </p:nvPr>
        </p:nvGraphicFramePr>
        <p:xfrm>
          <a:off x="925160" y="1665304"/>
          <a:ext cx="10440000" cy="4642210"/>
        </p:xfrm>
        <a:graphic>
          <a:graphicData uri="http://schemas.openxmlformats.org/drawingml/2006/table">
            <a:tbl>
              <a:tblPr firstRow="1" bandRow="1">
                <a:tableStyleId>{5C22544A-7EE6-4342-B048-85BDC9FD1C3A}</a:tableStyleId>
              </a:tblPr>
              <a:tblGrid>
                <a:gridCol w="1740000">
                  <a:extLst>
                    <a:ext uri="{9D8B030D-6E8A-4147-A177-3AD203B41FA5}">
                      <a16:colId xmlns:a16="http://schemas.microsoft.com/office/drawing/2014/main" val="890844497"/>
                    </a:ext>
                  </a:extLst>
                </a:gridCol>
                <a:gridCol w="1740000">
                  <a:extLst>
                    <a:ext uri="{9D8B030D-6E8A-4147-A177-3AD203B41FA5}">
                      <a16:colId xmlns:a16="http://schemas.microsoft.com/office/drawing/2014/main" val="2760058075"/>
                    </a:ext>
                  </a:extLst>
                </a:gridCol>
                <a:gridCol w="1740000">
                  <a:extLst>
                    <a:ext uri="{9D8B030D-6E8A-4147-A177-3AD203B41FA5}">
                      <a16:colId xmlns:a16="http://schemas.microsoft.com/office/drawing/2014/main" val="1335872485"/>
                    </a:ext>
                  </a:extLst>
                </a:gridCol>
                <a:gridCol w="1740000">
                  <a:extLst>
                    <a:ext uri="{9D8B030D-6E8A-4147-A177-3AD203B41FA5}">
                      <a16:colId xmlns:a16="http://schemas.microsoft.com/office/drawing/2014/main" val="977094735"/>
                    </a:ext>
                  </a:extLst>
                </a:gridCol>
                <a:gridCol w="1740000">
                  <a:extLst>
                    <a:ext uri="{9D8B030D-6E8A-4147-A177-3AD203B41FA5}">
                      <a16:colId xmlns:a16="http://schemas.microsoft.com/office/drawing/2014/main" val="1071563530"/>
                    </a:ext>
                  </a:extLst>
                </a:gridCol>
                <a:gridCol w="1740000">
                  <a:extLst>
                    <a:ext uri="{9D8B030D-6E8A-4147-A177-3AD203B41FA5}">
                      <a16:colId xmlns:a16="http://schemas.microsoft.com/office/drawing/2014/main" val="3337969286"/>
                    </a:ext>
                  </a:extLst>
                </a:gridCol>
              </a:tblGrid>
              <a:tr h="1046510">
                <a:tc>
                  <a:txBody>
                    <a:bodyPr/>
                    <a:lstStyle/>
                    <a:p>
                      <a:pPr algn="ctr"/>
                      <a:r>
                        <a:rPr lang="en-US" altLang="zh-TW" b="1" dirty="0">
                          <a:solidFill>
                            <a:schemeClr val="bg1"/>
                          </a:solidFill>
                        </a:rPr>
                        <a:t>The Accounting Review</a:t>
                      </a:r>
                      <a:endParaRPr lang="zh-TW" altLang="en-US" b="1" dirty="0">
                        <a:solidFill>
                          <a:schemeClr val="bg1"/>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altLang="zh-TW" b="1" dirty="0">
                          <a:solidFill>
                            <a:schemeClr val="bg1"/>
                          </a:solidFill>
                        </a:rPr>
                        <a:t>Journal of Accounting and Economics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altLang="zh-TW" b="1" dirty="0">
                          <a:solidFill>
                            <a:schemeClr val="bg1"/>
                          </a:solidFill>
                        </a:rPr>
                        <a:t>Journal of Accounting Research</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altLang="zh-TW" b="1" dirty="0">
                          <a:solidFill>
                            <a:schemeClr val="bg1"/>
                          </a:solidFill>
                        </a:rPr>
                        <a:t>Journal of Finance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altLang="zh-TW" b="1" dirty="0">
                          <a:solidFill>
                            <a:schemeClr val="bg1"/>
                          </a:solidFill>
                        </a:rPr>
                        <a:t>Journal of Financial Economics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altLang="zh-TW" b="1" dirty="0">
                          <a:solidFill>
                            <a:schemeClr val="bg1"/>
                          </a:solidFill>
                        </a:rPr>
                        <a:t>The Review of Financial Studies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100411826"/>
                  </a:ext>
                </a:extLst>
              </a:tr>
              <a:tr h="10465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b="1" dirty="0">
                          <a:solidFill>
                            <a:schemeClr val="bg1"/>
                          </a:solidFill>
                        </a:rPr>
                        <a:t>Information Systems Research</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altLang="zh-TW" b="1" dirty="0">
                          <a:solidFill>
                            <a:schemeClr val="bg1"/>
                          </a:solidFill>
                        </a:rPr>
                        <a:t>Journal on Computing</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altLang="zh-TW" b="1" dirty="0">
                          <a:solidFill>
                            <a:schemeClr val="bg1"/>
                          </a:solidFill>
                        </a:rPr>
                        <a:t>MIS Quarterly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b="1" dirty="0">
                          <a:solidFill>
                            <a:schemeClr val="bg1"/>
                          </a:solidFill>
                        </a:rPr>
                        <a:t>Journal of Consumer Research</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b="1" dirty="0">
                          <a:solidFill>
                            <a:schemeClr val="bg1"/>
                          </a:solidFill>
                        </a:rPr>
                        <a:t>Journal of Marketing</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b="1" dirty="0">
                          <a:solidFill>
                            <a:schemeClr val="bg1"/>
                          </a:solidFill>
                        </a:rPr>
                        <a:t>Journal of Marketing Research</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403113602"/>
                  </a:ext>
                </a:extLst>
              </a:tr>
              <a:tr h="13604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b="1" dirty="0">
                          <a:solidFill>
                            <a:schemeClr val="bg1"/>
                          </a:solidFill>
                        </a:rPr>
                        <a:t>Marketing Science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b="1" dirty="0">
                          <a:solidFill>
                            <a:schemeClr val="bg1"/>
                          </a:solidFill>
                        </a:rPr>
                        <a:t>Management Science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b="1" dirty="0">
                          <a:solidFill>
                            <a:schemeClr val="bg1"/>
                          </a:solidFill>
                        </a:rPr>
                        <a:t>Operations Research</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b="1" dirty="0">
                          <a:solidFill>
                            <a:schemeClr val="bg1"/>
                          </a:solidFill>
                        </a:rPr>
                        <a:t>Journal of Operations Management</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1" dirty="0">
                          <a:solidFill>
                            <a:schemeClr val="bg1"/>
                          </a:solidFill>
                        </a:rPr>
                        <a:t>Manufacturing and Service Operations Management</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b="1" dirty="0">
                          <a:solidFill>
                            <a:schemeClr val="bg1"/>
                          </a:solidFill>
                        </a:rPr>
                        <a:t>Production and Operations Management</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563458693"/>
                  </a:ext>
                </a:extLst>
              </a:tr>
              <a:tr h="10465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b="1" dirty="0">
                          <a:solidFill>
                            <a:schemeClr val="bg1"/>
                          </a:solidFill>
                        </a:rPr>
                        <a:t>Academy of Management Journal</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b="1" dirty="0">
                          <a:solidFill>
                            <a:schemeClr val="bg1"/>
                          </a:solidFill>
                        </a:rPr>
                        <a:t>Academy of Management Review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b="1" dirty="0">
                          <a:solidFill>
                            <a:schemeClr val="bg1"/>
                          </a:solidFill>
                        </a:rPr>
                        <a:t>Administrative Science Quarterly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b="1" dirty="0">
                          <a:solidFill>
                            <a:schemeClr val="bg1"/>
                          </a:solidFill>
                        </a:rPr>
                        <a:t>Organization Science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b="1" dirty="0">
                          <a:solidFill>
                            <a:schemeClr val="bg1"/>
                          </a:solidFill>
                        </a:rPr>
                        <a:t>Journal of International Business Studies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b="1" dirty="0">
                          <a:solidFill>
                            <a:schemeClr val="bg1"/>
                          </a:solidFill>
                        </a:rPr>
                        <a:t>Strategic Management Journal</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351897211"/>
                  </a:ext>
                </a:extLst>
              </a:tr>
            </a:tbl>
          </a:graphicData>
        </a:graphic>
      </p:graphicFrame>
    </p:spTree>
    <p:extLst>
      <p:ext uri="{BB962C8B-B14F-4D97-AF65-F5344CB8AC3E}">
        <p14:creationId xmlns:p14="http://schemas.microsoft.com/office/powerpoint/2010/main" val="453915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Financial Times Top 50 Journal</a:t>
            </a:r>
          </a:p>
        </p:txBody>
      </p:sp>
      <p:sp>
        <p:nvSpPr>
          <p:cNvPr id="3" name="內容版面配置區 2"/>
          <p:cNvSpPr>
            <a:spLocks noGrp="1"/>
          </p:cNvSpPr>
          <p:nvPr>
            <p:ph idx="1"/>
          </p:nvPr>
        </p:nvSpPr>
        <p:spPr/>
        <p:txBody>
          <a:bodyPr/>
          <a:lstStyle/>
          <a:p>
            <a:endParaRPr lang="en-US"/>
          </a:p>
        </p:txBody>
      </p:sp>
      <p:graphicFrame>
        <p:nvGraphicFramePr>
          <p:cNvPr id="6" name="Table 5">
            <a:extLst>
              <a:ext uri="{FF2B5EF4-FFF2-40B4-BE49-F238E27FC236}">
                <a16:creationId xmlns:a16="http://schemas.microsoft.com/office/drawing/2014/main" id="{57B05D97-C3F6-4FD1-BF8A-1E25D328A074}"/>
              </a:ext>
            </a:extLst>
          </p:cNvPr>
          <p:cNvGraphicFramePr>
            <a:graphicFrameLocks noGrp="1"/>
          </p:cNvGraphicFramePr>
          <p:nvPr>
            <p:extLst>
              <p:ext uri="{D42A27DB-BD31-4B8C-83A1-F6EECF244321}">
                <p14:modId xmlns:p14="http://schemas.microsoft.com/office/powerpoint/2010/main" val="1837749844"/>
              </p:ext>
            </p:extLst>
          </p:nvPr>
        </p:nvGraphicFramePr>
        <p:xfrm>
          <a:off x="877528" y="1445654"/>
          <a:ext cx="10440000" cy="5166000"/>
        </p:xfrm>
        <a:graphic>
          <a:graphicData uri="http://schemas.openxmlformats.org/drawingml/2006/table">
            <a:tbl>
              <a:tblPr firstRow="1" bandRow="1">
                <a:tableStyleId>{5C22544A-7EE6-4342-B048-85BDC9FD1C3A}</a:tableStyleId>
              </a:tblPr>
              <a:tblGrid>
                <a:gridCol w="2088000">
                  <a:extLst>
                    <a:ext uri="{9D8B030D-6E8A-4147-A177-3AD203B41FA5}">
                      <a16:colId xmlns:a16="http://schemas.microsoft.com/office/drawing/2014/main" val="890844497"/>
                    </a:ext>
                  </a:extLst>
                </a:gridCol>
                <a:gridCol w="2088000">
                  <a:extLst>
                    <a:ext uri="{9D8B030D-6E8A-4147-A177-3AD203B41FA5}">
                      <a16:colId xmlns:a16="http://schemas.microsoft.com/office/drawing/2014/main" val="2760058075"/>
                    </a:ext>
                  </a:extLst>
                </a:gridCol>
                <a:gridCol w="2088000">
                  <a:extLst>
                    <a:ext uri="{9D8B030D-6E8A-4147-A177-3AD203B41FA5}">
                      <a16:colId xmlns:a16="http://schemas.microsoft.com/office/drawing/2014/main" val="1335872485"/>
                    </a:ext>
                  </a:extLst>
                </a:gridCol>
                <a:gridCol w="2088000">
                  <a:extLst>
                    <a:ext uri="{9D8B030D-6E8A-4147-A177-3AD203B41FA5}">
                      <a16:colId xmlns:a16="http://schemas.microsoft.com/office/drawing/2014/main" val="977094735"/>
                    </a:ext>
                  </a:extLst>
                </a:gridCol>
                <a:gridCol w="2088000">
                  <a:extLst>
                    <a:ext uri="{9D8B030D-6E8A-4147-A177-3AD203B41FA5}">
                      <a16:colId xmlns:a16="http://schemas.microsoft.com/office/drawing/2014/main" val="1071563530"/>
                    </a:ext>
                  </a:extLst>
                </a:gridCol>
              </a:tblGrid>
              <a:tr h="576000">
                <a:tc>
                  <a:txBody>
                    <a:bodyPr/>
                    <a:lstStyle/>
                    <a:p>
                      <a:pPr algn="ctr"/>
                      <a:r>
                        <a:rPr lang="en-US" altLang="zh-TW" sz="1500" b="1" dirty="0">
                          <a:solidFill>
                            <a:schemeClr val="bg1"/>
                          </a:solidFill>
                        </a:rPr>
                        <a:t> Academy of Management Journal</a:t>
                      </a:r>
                      <a:endParaRPr lang="zh-TW" altLang="en-US" sz="15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altLang="zh-TW" sz="1500" b="1" dirty="0">
                          <a:solidFill>
                            <a:schemeClr val="bg1"/>
                          </a:solidFill>
                        </a:rPr>
                        <a:t>Academy of Management Review</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altLang="zh-TW" sz="1450" b="1" dirty="0">
                          <a:solidFill>
                            <a:schemeClr val="bg1"/>
                          </a:solidFill>
                        </a:rPr>
                        <a:t>Accounting, Organizations &amp; Society</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altLang="zh-TW" sz="1500" b="1" dirty="0">
                          <a:solidFill>
                            <a:schemeClr val="bg1"/>
                          </a:solidFill>
                        </a:rPr>
                        <a:t>Administrative Science Quarterly</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altLang="zh-TW" sz="1500" b="1" dirty="0">
                          <a:solidFill>
                            <a:schemeClr val="bg1"/>
                          </a:solidFill>
                        </a:rPr>
                        <a:t>American Economic Review</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100411826"/>
                  </a:ext>
                </a:extLst>
              </a:tr>
              <a:tr h="576000">
                <a:tc>
                  <a:txBody>
                    <a:bodyPr/>
                    <a:lstStyle/>
                    <a:p>
                      <a:pPr algn="ctr"/>
                      <a:r>
                        <a:rPr lang="en-US" altLang="zh-TW" sz="1500" b="1" dirty="0">
                          <a:solidFill>
                            <a:schemeClr val="bg1"/>
                          </a:solidFill>
                        </a:rPr>
                        <a:t>Contemporary Accounting Research</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altLang="zh-TW" sz="1500" b="1" dirty="0" err="1">
                          <a:solidFill>
                            <a:schemeClr val="bg1"/>
                          </a:solidFill>
                        </a:rPr>
                        <a:t>Econometrica</a:t>
                      </a:r>
                      <a:endParaRPr lang="en-US" altLang="zh-TW" sz="15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altLang="zh-TW" sz="1500" b="1" dirty="0">
                          <a:solidFill>
                            <a:schemeClr val="bg1"/>
                          </a:solidFill>
                        </a:rPr>
                        <a:t>Entrepreneurship Theory and Practice</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altLang="zh-TW" sz="1500" b="1" dirty="0">
                          <a:solidFill>
                            <a:schemeClr val="bg1"/>
                          </a:solidFill>
                        </a:rPr>
                        <a:t>Harvard Business Review</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altLang="zh-TW" sz="1500" b="1" dirty="0">
                          <a:solidFill>
                            <a:schemeClr val="bg1"/>
                          </a:solidFill>
                        </a:rPr>
                        <a:t> Human Relations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415319861"/>
                  </a:ext>
                </a:extLst>
              </a:tr>
              <a:tr h="576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500" b="1" dirty="0">
                          <a:solidFill>
                            <a:schemeClr val="bg1"/>
                          </a:solidFill>
                        </a:rPr>
                        <a:t>Human Resource Management</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altLang="zh-TW" sz="1500" b="1" dirty="0">
                          <a:solidFill>
                            <a:schemeClr val="bg1"/>
                          </a:solidFill>
                        </a:rPr>
                        <a:t>Information Systems Research</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altLang="zh-TW" sz="1500" b="1" dirty="0">
                          <a:solidFill>
                            <a:schemeClr val="bg1"/>
                          </a:solidFill>
                        </a:rPr>
                        <a:t>Journal of Accounting and Economics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500" b="1" dirty="0">
                          <a:solidFill>
                            <a:schemeClr val="bg1"/>
                          </a:solidFill>
                        </a:rPr>
                        <a:t>Journal of Accounting Research</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500" b="1" dirty="0">
                          <a:solidFill>
                            <a:schemeClr val="bg1"/>
                          </a:solidFill>
                        </a:rPr>
                        <a:t>Journal of Applied Psychology</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403113602"/>
                  </a:ext>
                </a:extLst>
              </a:tr>
              <a:tr h="576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500" b="1" dirty="0">
                          <a:solidFill>
                            <a:schemeClr val="bg1"/>
                          </a:solidFill>
                        </a:rPr>
                        <a:t>Journal of Business Ethics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500" b="1" dirty="0">
                          <a:solidFill>
                            <a:schemeClr val="bg1"/>
                          </a:solidFill>
                        </a:rPr>
                        <a:t>Journal of Business Venturing</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500" b="1" dirty="0">
                          <a:solidFill>
                            <a:schemeClr val="bg1"/>
                          </a:solidFill>
                        </a:rPr>
                        <a:t>Journal of Consumer Psychology</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500" b="1" dirty="0">
                          <a:solidFill>
                            <a:schemeClr val="bg1"/>
                          </a:solidFill>
                        </a:rPr>
                        <a:t>Journal of Consumer Research</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500" b="1" dirty="0">
                          <a:solidFill>
                            <a:schemeClr val="bg1"/>
                          </a:solidFill>
                        </a:rPr>
                        <a:t>Journal of Finance</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563458693"/>
                  </a:ext>
                </a:extLst>
              </a:tr>
              <a:tr h="576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500" b="1" dirty="0">
                          <a:solidFill>
                            <a:schemeClr val="bg1"/>
                          </a:solidFill>
                        </a:rPr>
                        <a:t>Journal of Financial and Quantitative Analysis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500" b="1" dirty="0">
                          <a:solidFill>
                            <a:schemeClr val="bg1"/>
                          </a:solidFill>
                        </a:rPr>
                        <a:t>Journal of Financial Economics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500" b="1" dirty="0">
                          <a:solidFill>
                            <a:schemeClr val="bg1"/>
                          </a:solidFill>
                        </a:rPr>
                        <a:t>Journal of International Business Studies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500" b="1" dirty="0">
                          <a:solidFill>
                            <a:schemeClr val="bg1"/>
                          </a:solidFill>
                        </a:rPr>
                        <a:t>Journal of Management</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500" b="1" dirty="0">
                          <a:solidFill>
                            <a:schemeClr val="bg1"/>
                          </a:solidFill>
                        </a:rPr>
                        <a:t>Journal of Management Information Systems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351897211"/>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Journal of Management Studies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Journal of Marketing</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Journal of Marketing Research</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Journal of Operations Management</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Journal of Political Economy</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287008151"/>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 Journal of the Academy of Marketing Science</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Management Science</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Manufacturing and Service Operations Management</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 Marketing Science</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MIS Quarterly</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426222808"/>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Operations Research</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Organization Science</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Organization Studies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Organizational Behavior and Human Decision Processes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Production and Operations Management</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792593682"/>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Quarterly Journal of Economics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Research Policy</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Review of Accounting Studies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Review of Economic Studies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Review of Finance</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197742237"/>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Review of Financial Studies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Sloan Management Review</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Strategic Entrepreneurship Journal</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Strategic Management Journal</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1"/>
                          </a:solidFill>
                        </a:rPr>
                        <a:t>The Accounting Review</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741948115"/>
                  </a:ext>
                </a:extLst>
              </a:tr>
            </a:tbl>
          </a:graphicData>
        </a:graphic>
      </p:graphicFrame>
    </p:spTree>
    <p:extLst>
      <p:ext uri="{BB962C8B-B14F-4D97-AF65-F5344CB8AC3E}">
        <p14:creationId xmlns:p14="http://schemas.microsoft.com/office/powerpoint/2010/main" val="190636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MIS Journal ranking</a:t>
            </a:r>
          </a:p>
        </p:txBody>
      </p:sp>
      <p:sp>
        <p:nvSpPr>
          <p:cNvPr id="3" name="內容版面配置區 2"/>
          <p:cNvSpPr>
            <a:spLocks noGrp="1"/>
          </p:cNvSpPr>
          <p:nvPr>
            <p:ph idx="1"/>
          </p:nvPr>
        </p:nvSpPr>
        <p:spPr/>
        <p:txBody>
          <a:bodyPr/>
          <a:lstStyle/>
          <a:p>
            <a:r>
              <a:rPr lang="en-US" dirty="0">
                <a:hlinkClick r:id="rId2"/>
              </a:rPr>
              <a:t>http://www1.chapman.edu/~bdehning/MIS%20Journal%20Rankings.htm</a:t>
            </a:r>
            <a:endParaRPr lang="en-US" dirty="0"/>
          </a:p>
        </p:txBody>
      </p:sp>
    </p:spTree>
    <p:extLst>
      <p:ext uri="{BB962C8B-B14F-4D97-AF65-F5344CB8AC3E}">
        <p14:creationId xmlns:p14="http://schemas.microsoft.com/office/powerpoint/2010/main" val="2202818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Top MIS journals</a:t>
            </a:r>
          </a:p>
        </p:txBody>
      </p:sp>
      <p:sp>
        <p:nvSpPr>
          <p:cNvPr id="3" name="內容版面配置區 2"/>
          <p:cNvSpPr>
            <a:spLocks noGrp="1"/>
          </p:cNvSpPr>
          <p:nvPr>
            <p:ph idx="1"/>
          </p:nvPr>
        </p:nvSpPr>
        <p:spPr/>
        <p:txBody>
          <a:bodyPr/>
          <a:lstStyle/>
          <a:p>
            <a:r>
              <a:rPr lang="en-US" dirty="0">
                <a:solidFill>
                  <a:srgbClr val="FF0000"/>
                </a:solidFill>
              </a:rPr>
              <a:t>MIS Quarterly </a:t>
            </a:r>
          </a:p>
          <a:p>
            <a:r>
              <a:rPr lang="en-US" dirty="0">
                <a:solidFill>
                  <a:srgbClr val="FF0000"/>
                </a:solidFill>
              </a:rPr>
              <a:t>Information Systems Research (ISR)</a:t>
            </a:r>
          </a:p>
          <a:p>
            <a:r>
              <a:rPr lang="en-US" dirty="0"/>
              <a:t>Journal of Management Information  Systems (JMIS)</a:t>
            </a:r>
          </a:p>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4088165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IS/IT journals (Scope, AE</a:t>
            </a:r>
            <a:r>
              <a:rPr lang="zh-TW" altLang="en-US" dirty="0"/>
              <a:t> </a:t>
            </a:r>
            <a:r>
              <a:rPr lang="en-US" altLang="zh-TW" dirty="0"/>
              <a:t>served</a:t>
            </a:r>
            <a:r>
              <a:rPr lang="en-US" dirty="0"/>
              <a:t>)</a:t>
            </a:r>
          </a:p>
        </p:txBody>
      </p:sp>
      <p:sp>
        <p:nvSpPr>
          <p:cNvPr id="3" name="內容版面配置區 2"/>
          <p:cNvSpPr>
            <a:spLocks noGrp="1"/>
          </p:cNvSpPr>
          <p:nvPr>
            <p:ph idx="1"/>
          </p:nvPr>
        </p:nvSpPr>
        <p:spPr/>
        <p:txBody>
          <a:bodyPr>
            <a:normAutofit/>
          </a:bodyPr>
          <a:lstStyle/>
          <a:p>
            <a:r>
              <a:rPr lang="en-US" dirty="0">
                <a:solidFill>
                  <a:srgbClr val="FF0000"/>
                </a:solidFill>
              </a:rPr>
              <a:t>Information &amp; Management (SSCI, Elsevier</a:t>
            </a:r>
            <a:r>
              <a:rPr lang="en-US" dirty="0" smtClean="0">
                <a:solidFill>
                  <a:srgbClr val="FF0000"/>
                </a:solidFill>
              </a:rPr>
              <a:t>)</a:t>
            </a:r>
            <a:endParaRPr lang="en-US" dirty="0" smtClean="0">
              <a:solidFill>
                <a:srgbClr val="FF0000"/>
              </a:solidFill>
            </a:endParaRPr>
          </a:p>
          <a:p>
            <a:r>
              <a:rPr lang="en-US" dirty="0" smtClean="0">
                <a:solidFill>
                  <a:srgbClr val="FF0000"/>
                </a:solidFill>
              </a:rPr>
              <a:t>Electronic </a:t>
            </a:r>
            <a:r>
              <a:rPr lang="en-US" dirty="0">
                <a:solidFill>
                  <a:srgbClr val="FF0000"/>
                </a:solidFill>
              </a:rPr>
              <a:t>Commerce Research and </a:t>
            </a:r>
            <a:r>
              <a:rPr lang="en-US" dirty="0" smtClean="0">
                <a:solidFill>
                  <a:srgbClr val="FF0000"/>
                </a:solidFill>
              </a:rPr>
              <a:t>Applications (SSCI,  Elsevier) </a:t>
            </a:r>
            <a:endParaRPr lang="en-US" dirty="0">
              <a:solidFill>
                <a:srgbClr val="FF0000"/>
              </a:solidFill>
            </a:endParaRPr>
          </a:p>
          <a:p>
            <a:r>
              <a:rPr lang="en-US" dirty="0" smtClean="0">
                <a:solidFill>
                  <a:srgbClr val="FF0000"/>
                </a:solidFill>
              </a:rPr>
              <a:t>Information </a:t>
            </a:r>
            <a:r>
              <a:rPr lang="en-US" dirty="0">
                <a:solidFill>
                  <a:srgbClr val="FF0000"/>
                </a:solidFill>
              </a:rPr>
              <a:t>Technology &amp; Management </a:t>
            </a:r>
            <a:r>
              <a:rPr lang="en-US" dirty="0" smtClean="0">
                <a:solidFill>
                  <a:srgbClr val="FF0000"/>
                </a:solidFill>
              </a:rPr>
              <a:t>(SCI, Springer)</a:t>
            </a:r>
          </a:p>
          <a:p>
            <a:r>
              <a:rPr lang="en-US" dirty="0" smtClean="0"/>
              <a:t>Journal </a:t>
            </a:r>
            <a:r>
              <a:rPr lang="en-US" dirty="0"/>
              <a:t>of E-Business </a:t>
            </a:r>
            <a:r>
              <a:rPr lang="ja-JP" altLang="en-US" dirty="0"/>
              <a:t> </a:t>
            </a:r>
            <a:r>
              <a:rPr lang="en-US" altLang="ja-JP" dirty="0" smtClean="0"/>
              <a:t>(TSSCI, </a:t>
            </a:r>
            <a:r>
              <a:rPr lang="en-US" dirty="0" smtClean="0"/>
              <a:t>Area Editor)</a:t>
            </a:r>
            <a:endParaRPr lang="en-US" dirty="0"/>
          </a:p>
          <a:p>
            <a:r>
              <a:rPr lang="en-US" dirty="0" smtClean="0"/>
              <a:t>Journal </a:t>
            </a:r>
            <a:r>
              <a:rPr lang="en-US" dirty="0"/>
              <a:t>of Management &amp; </a:t>
            </a:r>
            <a:r>
              <a:rPr lang="en-US" dirty="0" smtClean="0"/>
              <a:t>Systems</a:t>
            </a:r>
            <a:r>
              <a:rPr lang="ja-JP" altLang="en-US" dirty="0" smtClean="0"/>
              <a:t> </a:t>
            </a:r>
            <a:r>
              <a:rPr lang="en-US" altLang="ja-JP" dirty="0" smtClean="0"/>
              <a:t>(TSSCI, </a:t>
            </a:r>
            <a:r>
              <a:rPr lang="en-US" dirty="0" smtClean="0"/>
              <a:t>Area </a:t>
            </a:r>
            <a:r>
              <a:rPr lang="en-US" dirty="0"/>
              <a:t>Editor)</a:t>
            </a:r>
          </a:p>
          <a:p>
            <a:r>
              <a:rPr lang="en-US" dirty="0" smtClean="0"/>
              <a:t>Sun </a:t>
            </a:r>
            <a:r>
              <a:rPr lang="en-US" dirty="0" err="1"/>
              <a:t>Yat</a:t>
            </a:r>
            <a:r>
              <a:rPr lang="en-US" dirty="0"/>
              <a:t>-Sen Management Review </a:t>
            </a:r>
            <a:r>
              <a:rPr lang="ja-JP" altLang="en-US" dirty="0" smtClean="0"/>
              <a:t> </a:t>
            </a:r>
            <a:r>
              <a:rPr lang="en-US" altLang="ja-JP" dirty="0"/>
              <a:t>(TSSCI, </a:t>
            </a:r>
            <a:r>
              <a:rPr lang="en-US" dirty="0" smtClean="0"/>
              <a:t>Area </a:t>
            </a:r>
            <a:r>
              <a:rPr lang="en-US" dirty="0"/>
              <a:t>Editor)</a:t>
            </a:r>
          </a:p>
          <a:p>
            <a:endParaRPr lang="en-US" dirty="0"/>
          </a:p>
          <a:p>
            <a:endParaRPr lang="en-US" dirty="0"/>
          </a:p>
        </p:txBody>
      </p:sp>
    </p:spTree>
    <p:extLst>
      <p:ext uri="{BB962C8B-B14F-4D97-AF65-F5344CB8AC3E}">
        <p14:creationId xmlns:p14="http://schemas.microsoft.com/office/powerpoint/2010/main" val="2834476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Information &amp; Management </a:t>
            </a:r>
          </a:p>
        </p:txBody>
      </p:sp>
      <p:sp>
        <p:nvSpPr>
          <p:cNvPr id="3" name="內容版面配置區 2"/>
          <p:cNvSpPr>
            <a:spLocks noGrp="1"/>
          </p:cNvSpPr>
          <p:nvPr>
            <p:ph idx="1"/>
          </p:nvPr>
        </p:nvSpPr>
        <p:spPr/>
        <p:txBody>
          <a:bodyPr/>
          <a:lstStyle/>
          <a:p>
            <a:r>
              <a:rPr lang="en-GB" dirty="0" smtClean="0">
                <a:solidFill>
                  <a:srgbClr val="0070C0"/>
                </a:solidFill>
              </a:rPr>
              <a:t>Serves </a:t>
            </a:r>
            <a:r>
              <a:rPr lang="en-GB" dirty="0">
                <a:solidFill>
                  <a:srgbClr val="0070C0"/>
                </a:solidFill>
              </a:rPr>
              <a:t>researchers in the information systems field and managers, professionals, administrators and senior executives of organizations which design, implement and manage Information Systems Applications</a:t>
            </a:r>
            <a:r>
              <a:rPr lang="en-GB" dirty="0" smtClean="0">
                <a:solidFill>
                  <a:srgbClr val="0070C0"/>
                </a:solidFill>
              </a:rPr>
              <a:t>.</a:t>
            </a:r>
          </a:p>
          <a:p>
            <a:r>
              <a:rPr lang="en-US" dirty="0">
                <a:solidFill>
                  <a:srgbClr val="2A9D8F"/>
                </a:solidFill>
              </a:rPr>
              <a:t>Impact factor: </a:t>
            </a:r>
            <a:r>
              <a:rPr lang="en-US" dirty="0" smtClean="0">
                <a:solidFill>
                  <a:srgbClr val="2A9D8F"/>
                </a:solidFill>
              </a:rPr>
              <a:t>10.328</a:t>
            </a:r>
            <a:endParaRPr lang="en-US" dirty="0">
              <a:solidFill>
                <a:srgbClr val="2A9D8F"/>
              </a:solidFill>
            </a:endParaRPr>
          </a:p>
          <a:p>
            <a:pPr marL="0" indent="0">
              <a:buNone/>
            </a:pPr>
            <a:endParaRPr lang="en-US" dirty="0">
              <a:solidFill>
                <a:srgbClr val="0070C0"/>
              </a:solidFill>
            </a:endParaRPr>
          </a:p>
          <a:p>
            <a:endParaRPr lang="en-US" dirty="0"/>
          </a:p>
        </p:txBody>
      </p:sp>
      <p:pic>
        <p:nvPicPr>
          <p:cNvPr id="5" name="圖片 4"/>
          <p:cNvPicPr>
            <a:picLocks noChangeAspect="1"/>
          </p:cNvPicPr>
          <p:nvPr/>
        </p:nvPicPr>
        <p:blipFill>
          <a:blip r:embed="rId2"/>
          <a:stretch>
            <a:fillRect/>
          </a:stretch>
        </p:blipFill>
        <p:spPr>
          <a:xfrm>
            <a:off x="8279660" y="3515549"/>
            <a:ext cx="1847850" cy="2466975"/>
          </a:xfrm>
          <a:prstGeom prst="rect">
            <a:avLst/>
          </a:prstGeom>
        </p:spPr>
      </p:pic>
    </p:spTree>
    <p:extLst>
      <p:ext uri="{BB962C8B-B14F-4D97-AF65-F5344CB8AC3E}">
        <p14:creationId xmlns:p14="http://schemas.microsoft.com/office/powerpoint/2010/main" val="1000206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Electronic Commerce Research and Applications </a:t>
            </a:r>
          </a:p>
        </p:txBody>
      </p:sp>
      <p:sp>
        <p:nvSpPr>
          <p:cNvPr id="3" name="內容版面配置區 2"/>
          <p:cNvSpPr>
            <a:spLocks noGrp="1"/>
          </p:cNvSpPr>
          <p:nvPr>
            <p:ph idx="1"/>
          </p:nvPr>
        </p:nvSpPr>
        <p:spPr/>
        <p:txBody>
          <a:bodyPr/>
          <a:lstStyle/>
          <a:p>
            <a:pPr marL="228600" lvl="1">
              <a:spcBef>
                <a:spcPts val="1000"/>
              </a:spcBef>
            </a:pPr>
            <a:r>
              <a:rPr lang="en-GB" sz="2800" dirty="0">
                <a:solidFill>
                  <a:srgbClr val="0070C0"/>
                </a:solidFill>
              </a:rPr>
              <a:t>Aim to create and disseminate enduring knowledge for the fast-changing </a:t>
            </a:r>
            <a:r>
              <a:rPr lang="en-GB" sz="2800" b="1" dirty="0">
                <a:solidFill>
                  <a:srgbClr val="0070C0"/>
                </a:solidFill>
              </a:rPr>
              <a:t>e-commerce</a:t>
            </a:r>
            <a:r>
              <a:rPr lang="en-GB" sz="2800" dirty="0">
                <a:solidFill>
                  <a:srgbClr val="0070C0"/>
                </a:solidFill>
              </a:rPr>
              <a:t> environment. A major dilemma in e-commerce research is how to achieve a balance between the currency and the life span of knowledge.</a:t>
            </a:r>
            <a:endParaRPr lang="en-US" sz="2800" dirty="0">
              <a:solidFill>
                <a:srgbClr val="0070C0"/>
              </a:solidFill>
            </a:endParaRPr>
          </a:p>
          <a:p>
            <a:r>
              <a:rPr lang="en-US" sz="3200" dirty="0" smtClean="0">
                <a:solidFill>
                  <a:srgbClr val="2A9D8F"/>
                </a:solidFill>
              </a:rPr>
              <a:t>Impact </a:t>
            </a:r>
            <a:r>
              <a:rPr lang="en-US" dirty="0" smtClean="0">
                <a:solidFill>
                  <a:srgbClr val="2A9D8F"/>
                </a:solidFill>
              </a:rPr>
              <a:t>factor</a:t>
            </a:r>
            <a:r>
              <a:rPr lang="en-US" sz="3200" dirty="0" smtClean="0">
                <a:solidFill>
                  <a:srgbClr val="2A9D8F"/>
                </a:solidFill>
              </a:rPr>
              <a:t>: 5.662</a:t>
            </a:r>
          </a:p>
          <a:p>
            <a:endParaRPr lang="en-US" dirty="0"/>
          </a:p>
        </p:txBody>
      </p:sp>
      <p:pic>
        <p:nvPicPr>
          <p:cNvPr id="4" name="圖片 3"/>
          <p:cNvPicPr>
            <a:picLocks noChangeAspect="1"/>
          </p:cNvPicPr>
          <p:nvPr/>
        </p:nvPicPr>
        <p:blipFill>
          <a:blip r:embed="rId2"/>
          <a:stretch>
            <a:fillRect/>
          </a:stretch>
        </p:blipFill>
        <p:spPr>
          <a:xfrm>
            <a:off x="8344831" y="3294647"/>
            <a:ext cx="2009202" cy="2678936"/>
          </a:xfrm>
          <a:prstGeom prst="rect">
            <a:avLst/>
          </a:prstGeom>
        </p:spPr>
      </p:pic>
      <p:sp>
        <p:nvSpPr>
          <p:cNvPr id="5" name="矩形 4"/>
          <p:cNvSpPr/>
          <p:nvPr/>
        </p:nvSpPr>
        <p:spPr>
          <a:xfrm>
            <a:off x="5715126" y="3244334"/>
            <a:ext cx="761747" cy="369332"/>
          </a:xfrm>
          <a:prstGeom prst="rect">
            <a:avLst/>
          </a:prstGeom>
        </p:spPr>
        <p:txBody>
          <a:bodyPr wrap="none">
            <a:spAutoFit/>
          </a:bodyPr>
          <a:lstStyle/>
          <a:p>
            <a:r>
              <a:rPr lang="en-US" dirty="0">
                <a:solidFill>
                  <a:srgbClr val="FFFFFF"/>
                </a:solidFill>
                <a:latin typeface="NexusSans"/>
              </a:rPr>
              <a:t>5.622</a:t>
            </a:r>
            <a:endParaRPr lang="en-US" dirty="0"/>
          </a:p>
        </p:txBody>
      </p:sp>
    </p:spTree>
    <p:extLst>
      <p:ext uri="{BB962C8B-B14F-4D97-AF65-F5344CB8AC3E}">
        <p14:creationId xmlns:p14="http://schemas.microsoft.com/office/powerpoint/2010/main" val="1724327775"/>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1163</TotalTime>
  <Words>1473</Words>
  <Application>Microsoft Office PowerPoint</Application>
  <PresentationFormat>寬螢幕</PresentationFormat>
  <Paragraphs>233</Paragraphs>
  <Slides>23</Slides>
  <Notes>5</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23</vt:i4>
      </vt:variant>
    </vt:vector>
  </HeadingPairs>
  <TitlesOfParts>
    <vt:vector size="33" baseType="lpstr">
      <vt:lpstr>DFKai-SB</vt:lpstr>
      <vt:lpstr>NexusSans</vt:lpstr>
      <vt:lpstr>新細明體</vt:lpstr>
      <vt:lpstr>游ゴシック</vt:lpstr>
      <vt:lpstr>Arial</vt:lpstr>
      <vt:lpstr>Calibri</vt:lpstr>
      <vt:lpstr>Calibri Light</vt:lpstr>
      <vt:lpstr>Tahoma</vt:lpstr>
      <vt:lpstr>Times New Roman</vt:lpstr>
      <vt:lpstr>Office 佈景主題</vt:lpstr>
      <vt:lpstr>Publication in Journals</vt:lpstr>
      <vt:lpstr>Journal publication</vt:lpstr>
      <vt:lpstr>UT Dallas Journals: Top Business School Research Ranking (24 topJournals) </vt:lpstr>
      <vt:lpstr>Financial Times Top 50 Journal</vt:lpstr>
      <vt:lpstr>MIS Journal ranking</vt:lpstr>
      <vt:lpstr>Top MIS journals</vt:lpstr>
      <vt:lpstr>IS/IT journals (Scope, AE served)</vt:lpstr>
      <vt:lpstr>Information &amp; Management </vt:lpstr>
      <vt:lpstr>Electronic Commerce Research and Applications </vt:lpstr>
      <vt:lpstr>Information Technology &amp; Management  </vt:lpstr>
      <vt:lpstr>Relevance and Rigidness (R&amp;R)</vt:lpstr>
      <vt:lpstr>Structure of a Journal Paper </vt:lpstr>
      <vt:lpstr> Why not acceptable ?</vt:lpstr>
      <vt:lpstr>Milestones in Publications </vt:lpstr>
      <vt:lpstr>IS/IT Journal (My submission experience)</vt:lpstr>
      <vt:lpstr> Research Topics in Digital Economy </vt:lpstr>
      <vt:lpstr>PowerPoint 簡報</vt:lpstr>
      <vt:lpstr> Research Frameworks – Hypothesis  </vt:lpstr>
      <vt:lpstr> Research Frameworks- Discovery</vt:lpstr>
      <vt:lpstr> Research Frameworks- Prediction</vt:lpstr>
      <vt:lpstr> Research Frameworks – Recommendation</vt:lpstr>
      <vt:lpstr> Research Frameworks – Optimization</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ymli</dc:creator>
  <cp:lastModifiedBy>ymli</cp:lastModifiedBy>
  <cp:revision>101</cp:revision>
  <dcterms:created xsi:type="dcterms:W3CDTF">2022-12-17T08:14:56Z</dcterms:created>
  <dcterms:modified xsi:type="dcterms:W3CDTF">2023-02-02T08:35:35Z</dcterms:modified>
</cp:coreProperties>
</file>