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2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1.xml" ContentType="application/vnd.openxmlformats-officedocument.themeOverride+xml"/>
  <Override PartName="/ppt/notesSlides/notesSlide29.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2.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3.xml" ContentType="application/vnd.openxmlformats-officedocument.themeOverr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4"/>
  </p:notesMasterIdLst>
  <p:handoutMasterIdLst>
    <p:handoutMasterId r:id="rId35"/>
  </p:handoutMasterIdLst>
  <p:sldIdLst>
    <p:sldId id="256" r:id="rId2"/>
    <p:sldId id="762" r:id="rId3"/>
    <p:sldId id="761" r:id="rId4"/>
    <p:sldId id="500" r:id="rId5"/>
    <p:sldId id="672" r:id="rId6"/>
    <p:sldId id="743" r:id="rId7"/>
    <p:sldId id="744" r:id="rId8"/>
    <p:sldId id="714" r:id="rId9"/>
    <p:sldId id="745" r:id="rId10"/>
    <p:sldId id="720" r:id="rId11"/>
    <p:sldId id="721" r:id="rId12"/>
    <p:sldId id="746" r:id="rId13"/>
    <p:sldId id="716" r:id="rId14"/>
    <p:sldId id="726" r:id="rId15"/>
    <p:sldId id="747" r:id="rId16"/>
    <p:sldId id="717" r:id="rId17"/>
    <p:sldId id="728" r:id="rId18"/>
    <p:sldId id="748" r:id="rId19"/>
    <p:sldId id="729" r:id="rId20"/>
    <p:sldId id="752" r:id="rId21"/>
    <p:sldId id="754" r:id="rId22"/>
    <p:sldId id="749" r:id="rId23"/>
    <p:sldId id="750" r:id="rId24"/>
    <p:sldId id="730" r:id="rId25"/>
    <p:sldId id="731" r:id="rId26"/>
    <p:sldId id="758" r:id="rId27"/>
    <p:sldId id="722" r:id="rId28"/>
    <p:sldId id="723" r:id="rId29"/>
    <p:sldId id="725" r:id="rId30"/>
    <p:sldId id="763" r:id="rId31"/>
    <p:sldId id="760" r:id="rId32"/>
    <p:sldId id="706" r:id="rId33"/>
  </p:sldIdLst>
  <p:sldSz cx="9144000" cy="6858000" type="screen4x3"/>
  <p:notesSz cx="6797675" cy="9874250"/>
  <p:defaultTextStyle>
    <a:defPPr>
      <a:defRPr lang="zh-TW"/>
    </a:defPPr>
    <a:lvl1pPr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yen lin" initials="y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00"/>
    <a:srgbClr val="953735"/>
    <a:srgbClr val="2907A5"/>
    <a:srgbClr val="EDF070"/>
    <a:srgbClr val="4F81BD"/>
    <a:srgbClr val="F29732"/>
    <a:srgbClr val="EAE23A"/>
    <a:srgbClr val="F4E170"/>
    <a:srgbClr val="FDF7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B4B98B0-60AC-42C2-AFA5-B58CD77FA1E5}" styleName="淺色樣式 1 - 輔色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8D230F3-CF80-4859-8CE7-A43EE81993B5}" styleName="淺色樣式 1 - 輔色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8FB837D-C827-4EFA-A057-4D05807E0F7C}" styleName="佈景主題樣式 1 - 輔色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淺色樣式 2 - 輔色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D113A9D2-9D6B-4929-AA2D-F23B5EE8CBE7}" styleName="佈景主題樣式 2 - 輔色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27102A9-8310-4765-A935-A1911B00CA55}" styleName="淺色樣式 1 - 輔色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268" autoAdjust="0"/>
    <p:restoredTop sz="89385" autoAdjust="0"/>
  </p:normalViewPr>
  <p:slideViewPr>
    <p:cSldViewPr>
      <p:cViewPr varScale="1">
        <p:scale>
          <a:sx n="106" d="100"/>
          <a:sy n="106" d="100"/>
        </p:scale>
        <p:origin x="992" y="68"/>
      </p:cViewPr>
      <p:guideLst>
        <p:guide orient="horz" pos="2160"/>
        <p:guide pos="2880"/>
      </p:guideLst>
    </p:cSldViewPr>
  </p:slideViewPr>
  <p:notesTextViewPr>
    <p:cViewPr>
      <p:scale>
        <a:sx n="125" d="100"/>
        <a:sy n="125" d="100"/>
      </p:scale>
      <p:origin x="0" y="0"/>
    </p:cViewPr>
  </p:notesTextViewPr>
  <p:sorterViewPr>
    <p:cViewPr varScale="1">
      <p:scale>
        <a:sx n="1" d="1"/>
        <a:sy n="1" d="1"/>
      </p:scale>
      <p:origin x="0" y="0"/>
    </p:cViewPr>
  </p:sorterViewPr>
  <p:notesViewPr>
    <p:cSldViewPr>
      <p:cViewPr varScale="1">
        <p:scale>
          <a:sx n="81" d="100"/>
          <a:sy n="81" d="100"/>
        </p:scale>
        <p:origin x="3996"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___.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___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___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___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package" Target="../embeddings/Microsoft_Excel____4.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baseline="0">
                <a:effectLst/>
              </a:rPr>
              <a:t>Comparison of Machine Learning Models</a:t>
            </a:r>
            <a:endParaRPr lang="zh-TW" altLang="zh-TW" sz="1400">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F1-Score</c:v>
                </c:pt>
              </c:strCache>
            </c:strRef>
          </c:tx>
          <c:spPr>
            <a:solidFill>
              <a:srgbClr val="F17351"/>
            </a:solidFill>
            <a:ln>
              <a:noFill/>
            </a:ln>
            <a:effectLst/>
          </c:spPr>
          <c:invertIfNegative val="0"/>
          <c:cat>
            <c:strRef>
              <c:f>工作表1!$A$2:$A$5</c:f>
              <c:strCache>
                <c:ptCount val="4"/>
                <c:pt idx="0">
                  <c:v>Multinomial Naïve Bayes</c:v>
                </c:pt>
                <c:pt idx="1">
                  <c:v>Logistic Regression</c:v>
                </c:pt>
                <c:pt idx="2">
                  <c:v>KNN</c:v>
                </c:pt>
                <c:pt idx="3">
                  <c:v>XGBoost</c:v>
                </c:pt>
              </c:strCache>
            </c:strRef>
          </c:cat>
          <c:val>
            <c:numRef>
              <c:f>工作表1!$B$2:$B$5</c:f>
              <c:numCache>
                <c:formatCode>General</c:formatCode>
                <c:ptCount val="4"/>
                <c:pt idx="0">
                  <c:v>0.34549999999999997</c:v>
                </c:pt>
                <c:pt idx="1">
                  <c:v>0.3861</c:v>
                </c:pt>
                <c:pt idx="2">
                  <c:v>0.44230000000000003</c:v>
                </c:pt>
                <c:pt idx="3">
                  <c:v>0.75790000000000002</c:v>
                </c:pt>
              </c:numCache>
            </c:numRef>
          </c:val>
          <c:extLst>
            <c:ext xmlns:c16="http://schemas.microsoft.com/office/drawing/2014/chart" uri="{C3380CC4-5D6E-409C-BE32-E72D297353CC}">
              <c16:uniqueId val="{00000000-D84E-4C0D-9044-B5B0459DE744}"/>
            </c:ext>
          </c:extLst>
        </c:ser>
        <c:ser>
          <c:idx val="1"/>
          <c:order val="1"/>
          <c:tx>
            <c:strRef>
              <c:f>工作表1!$C$1</c:f>
              <c:strCache>
                <c:ptCount val="1"/>
                <c:pt idx="0">
                  <c:v>AUC</c:v>
                </c:pt>
              </c:strCache>
            </c:strRef>
          </c:tx>
          <c:spPr>
            <a:solidFill>
              <a:srgbClr val="F7B29F"/>
            </a:solidFill>
            <a:ln>
              <a:noFill/>
            </a:ln>
            <a:effectLst/>
          </c:spPr>
          <c:invertIfNegative val="0"/>
          <c:cat>
            <c:strRef>
              <c:f>工作表1!$A$2:$A$5</c:f>
              <c:strCache>
                <c:ptCount val="4"/>
                <c:pt idx="0">
                  <c:v>Multinomial Naïve Bayes</c:v>
                </c:pt>
                <c:pt idx="1">
                  <c:v>Logistic Regression</c:v>
                </c:pt>
                <c:pt idx="2">
                  <c:v>KNN</c:v>
                </c:pt>
                <c:pt idx="3">
                  <c:v>XGBoost</c:v>
                </c:pt>
              </c:strCache>
            </c:strRef>
          </c:cat>
          <c:val>
            <c:numRef>
              <c:f>工作表1!$C$2:$C$5</c:f>
              <c:numCache>
                <c:formatCode>General</c:formatCode>
                <c:ptCount val="4"/>
                <c:pt idx="0">
                  <c:v>0.73899999999999999</c:v>
                </c:pt>
                <c:pt idx="1">
                  <c:v>0.79200000000000004</c:v>
                </c:pt>
                <c:pt idx="2">
                  <c:v>0.81799999999999995</c:v>
                </c:pt>
                <c:pt idx="3">
                  <c:v>0.90800000000000003</c:v>
                </c:pt>
              </c:numCache>
            </c:numRef>
          </c:val>
          <c:extLst>
            <c:ext xmlns:c16="http://schemas.microsoft.com/office/drawing/2014/chart" uri="{C3380CC4-5D6E-409C-BE32-E72D297353CC}">
              <c16:uniqueId val="{00000001-D84E-4C0D-9044-B5B0459DE744}"/>
            </c:ext>
          </c:extLst>
        </c:ser>
        <c:dLbls>
          <c:showLegendKey val="0"/>
          <c:showVal val="0"/>
          <c:showCatName val="0"/>
          <c:showSerName val="0"/>
          <c:showPercent val="0"/>
          <c:showBubbleSize val="0"/>
        </c:dLbls>
        <c:gapWidth val="219"/>
        <c:overlap val="-27"/>
        <c:axId val="1098466895"/>
        <c:axId val="975685855"/>
      </c:barChart>
      <c:catAx>
        <c:axId val="1098466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5685855"/>
        <c:crosses val="autoZero"/>
        <c:auto val="1"/>
        <c:lblAlgn val="ctr"/>
        <c:lblOffset val="100"/>
        <c:noMultiLvlLbl val="0"/>
      </c:catAx>
      <c:valAx>
        <c:axId val="975685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8466895"/>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baseline="0">
                <a:effectLst/>
              </a:rPr>
              <a:t>Comparison of </a:t>
            </a:r>
            <a:r>
              <a:rPr lang="en-US" altLang="zh-TW" sz="1400" b="0" i="0" u="none" strike="noStrike" baseline="0">
                <a:effectLst/>
              </a:rPr>
              <a:t>Different Modules</a:t>
            </a:r>
            <a:endParaRPr lang="zh-TW" altLang="zh-TW" sz="1400">
              <a:effectLst/>
            </a:endParaRPr>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F1-Score</c:v>
                </c:pt>
              </c:strCache>
            </c:strRef>
          </c:tx>
          <c:spPr>
            <a:solidFill>
              <a:srgbClr val="F17351"/>
            </a:solidFill>
            <a:ln>
              <a:noFill/>
            </a:ln>
            <a:effectLst/>
          </c:spPr>
          <c:invertIfNegative val="0"/>
          <c:cat>
            <c:strRef>
              <c:f>工作表1!$A$2:$A$5</c:f>
              <c:strCache>
                <c:ptCount val="4"/>
                <c:pt idx="0">
                  <c:v>Issue-based</c:v>
                </c:pt>
                <c:pt idx="1">
                  <c:v>Petition-based</c:v>
                </c:pt>
                <c:pt idx="2">
                  <c:v>SMI</c:v>
                </c:pt>
                <c:pt idx="3">
                  <c:v>IPSMI</c:v>
                </c:pt>
              </c:strCache>
            </c:strRef>
          </c:cat>
          <c:val>
            <c:numRef>
              <c:f>工作表1!$B$2:$B$5</c:f>
              <c:numCache>
                <c:formatCode>General</c:formatCode>
                <c:ptCount val="4"/>
                <c:pt idx="0">
                  <c:v>0.34549999999999997</c:v>
                </c:pt>
                <c:pt idx="1">
                  <c:v>0.52939999999999998</c:v>
                </c:pt>
                <c:pt idx="2">
                  <c:v>0.70269999999999999</c:v>
                </c:pt>
                <c:pt idx="3">
                  <c:v>0.75790000000000002</c:v>
                </c:pt>
              </c:numCache>
            </c:numRef>
          </c:val>
          <c:extLst>
            <c:ext xmlns:c16="http://schemas.microsoft.com/office/drawing/2014/chart" uri="{C3380CC4-5D6E-409C-BE32-E72D297353CC}">
              <c16:uniqueId val="{00000000-7F18-43A8-8ED1-C46EC5B6596A}"/>
            </c:ext>
          </c:extLst>
        </c:ser>
        <c:ser>
          <c:idx val="1"/>
          <c:order val="1"/>
          <c:tx>
            <c:strRef>
              <c:f>工作表1!$C$1</c:f>
              <c:strCache>
                <c:ptCount val="1"/>
                <c:pt idx="0">
                  <c:v>AUC</c:v>
                </c:pt>
              </c:strCache>
            </c:strRef>
          </c:tx>
          <c:spPr>
            <a:solidFill>
              <a:srgbClr val="F7B29F"/>
            </a:solidFill>
            <a:ln>
              <a:noFill/>
            </a:ln>
            <a:effectLst/>
          </c:spPr>
          <c:invertIfNegative val="0"/>
          <c:cat>
            <c:strRef>
              <c:f>工作表1!$A$2:$A$5</c:f>
              <c:strCache>
                <c:ptCount val="4"/>
                <c:pt idx="0">
                  <c:v>Issue-based</c:v>
                </c:pt>
                <c:pt idx="1">
                  <c:v>Petition-based</c:v>
                </c:pt>
                <c:pt idx="2">
                  <c:v>SMI</c:v>
                </c:pt>
                <c:pt idx="3">
                  <c:v>IPSMI</c:v>
                </c:pt>
              </c:strCache>
            </c:strRef>
          </c:cat>
          <c:val>
            <c:numRef>
              <c:f>工作表1!$C$2:$C$5</c:f>
              <c:numCache>
                <c:formatCode>General</c:formatCode>
                <c:ptCount val="4"/>
                <c:pt idx="0">
                  <c:v>0.71499999999999997</c:v>
                </c:pt>
                <c:pt idx="1">
                  <c:v>0.88600000000000001</c:v>
                </c:pt>
                <c:pt idx="2">
                  <c:v>0.89</c:v>
                </c:pt>
                <c:pt idx="3">
                  <c:v>0.90800000000000003</c:v>
                </c:pt>
              </c:numCache>
            </c:numRef>
          </c:val>
          <c:extLst>
            <c:ext xmlns:c16="http://schemas.microsoft.com/office/drawing/2014/chart" uri="{C3380CC4-5D6E-409C-BE32-E72D297353CC}">
              <c16:uniqueId val="{00000001-7F18-43A8-8ED1-C46EC5B6596A}"/>
            </c:ext>
          </c:extLst>
        </c:ser>
        <c:dLbls>
          <c:showLegendKey val="0"/>
          <c:showVal val="0"/>
          <c:showCatName val="0"/>
          <c:showSerName val="0"/>
          <c:showPercent val="0"/>
          <c:showBubbleSize val="0"/>
        </c:dLbls>
        <c:gapWidth val="219"/>
        <c:overlap val="-27"/>
        <c:axId val="1098466895"/>
        <c:axId val="975685855"/>
      </c:barChart>
      <c:catAx>
        <c:axId val="109846689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975685855"/>
        <c:crosses val="autoZero"/>
        <c:auto val="1"/>
        <c:lblAlgn val="ctr"/>
        <c:lblOffset val="100"/>
        <c:noMultiLvlLbl val="0"/>
      </c:catAx>
      <c:valAx>
        <c:axId val="97568585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098466895"/>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n-US" altLang="zh-TW" sz="1200" b="0" i="0" u="none" strike="noStrike" baseline="0">
                <a:effectLst/>
              </a:rPr>
              <a:t>PSC of Different</a:t>
            </a:r>
            <a:r>
              <a:rPr lang="zh-TW" altLang="en-US" sz="1200" b="0" i="0" u="none" strike="noStrike" baseline="0">
                <a:effectLst/>
              </a:rPr>
              <a:t> </a:t>
            </a:r>
            <a:r>
              <a:rPr lang="en-US" altLang="zh-TW" sz="1200" b="0" i="0" u="none" strike="noStrike" baseline="0">
                <a:effectLst/>
              </a:rPr>
              <a:t>Hybrid Approaches</a:t>
            </a:r>
            <a:endParaRPr lang="zh-TW" altLang="en-US" sz="1200"/>
          </a:p>
        </c:rich>
      </c:tx>
      <c:layout/>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Top-10</c:v>
                </c:pt>
              </c:strCache>
            </c:strRef>
          </c:tx>
          <c:spPr>
            <a:solidFill>
              <a:srgbClr val="F15151"/>
            </a:solidFill>
            <a:ln>
              <a:noFill/>
            </a:ln>
            <a:effectLst/>
          </c:spPr>
          <c:invertIfNegative val="0"/>
          <c:cat>
            <c:strRef>
              <c:f>工作表1!$A$2:$A$4</c:f>
              <c:strCache>
                <c:ptCount val="3"/>
                <c:pt idx="0">
                  <c:v>Issue-based</c:v>
                </c:pt>
                <c:pt idx="1">
                  <c:v>Issue-based + Petition-based</c:v>
                </c:pt>
                <c:pt idx="2">
                  <c:v>IPSMI</c:v>
                </c:pt>
              </c:strCache>
            </c:strRef>
          </c:cat>
          <c:val>
            <c:numRef>
              <c:f>工作表1!$B$2:$B$4</c:f>
              <c:numCache>
                <c:formatCode>General</c:formatCode>
                <c:ptCount val="3"/>
                <c:pt idx="0">
                  <c:v>0.76702412868633096</c:v>
                </c:pt>
                <c:pt idx="1">
                  <c:v>0.84745308310991996</c:v>
                </c:pt>
                <c:pt idx="2">
                  <c:v>0.88284182305629999</c:v>
                </c:pt>
              </c:numCache>
            </c:numRef>
          </c:val>
          <c:extLst>
            <c:ext xmlns:c16="http://schemas.microsoft.com/office/drawing/2014/chart" uri="{C3380CC4-5D6E-409C-BE32-E72D297353CC}">
              <c16:uniqueId val="{00000000-59C3-4B1A-BBE2-0A9C2B60013A}"/>
            </c:ext>
          </c:extLst>
        </c:ser>
        <c:ser>
          <c:idx val="1"/>
          <c:order val="1"/>
          <c:tx>
            <c:strRef>
              <c:f>工作表1!$C$1</c:f>
              <c:strCache>
                <c:ptCount val="1"/>
                <c:pt idx="0">
                  <c:v>Top-20</c:v>
                </c:pt>
              </c:strCache>
            </c:strRef>
          </c:tx>
          <c:spPr>
            <a:solidFill>
              <a:srgbClr val="F4936C"/>
            </a:solidFill>
            <a:ln>
              <a:noFill/>
            </a:ln>
            <a:effectLst/>
          </c:spPr>
          <c:invertIfNegative val="0"/>
          <c:cat>
            <c:strRef>
              <c:f>工作表1!$A$2:$A$4</c:f>
              <c:strCache>
                <c:ptCount val="3"/>
                <c:pt idx="0">
                  <c:v>Issue-based</c:v>
                </c:pt>
                <c:pt idx="1">
                  <c:v>Issue-based + Petition-based</c:v>
                </c:pt>
                <c:pt idx="2">
                  <c:v>IPSMI</c:v>
                </c:pt>
              </c:strCache>
            </c:strRef>
          </c:cat>
          <c:val>
            <c:numRef>
              <c:f>工作表1!$C$2:$C$4</c:f>
              <c:numCache>
                <c:formatCode>General</c:formatCode>
                <c:ptCount val="3"/>
                <c:pt idx="0">
                  <c:v>0.82439678284182205</c:v>
                </c:pt>
                <c:pt idx="1">
                  <c:v>0.86260053619303001</c:v>
                </c:pt>
                <c:pt idx="2">
                  <c:v>0.90067024128686002</c:v>
                </c:pt>
              </c:numCache>
            </c:numRef>
          </c:val>
          <c:extLst>
            <c:ext xmlns:c16="http://schemas.microsoft.com/office/drawing/2014/chart" uri="{C3380CC4-5D6E-409C-BE32-E72D297353CC}">
              <c16:uniqueId val="{00000001-59C3-4B1A-BBE2-0A9C2B60013A}"/>
            </c:ext>
          </c:extLst>
        </c:ser>
        <c:ser>
          <c:idx val="2"/>
          <c:order val="2"/>
          <c:tx>
            <c:strRef>
              <c:f>工作表1!$D$1</c:f>
              <c:strCache>
                <c:ptCount val="1"/>
                <c:pt idx="0">
                  <c:v>Top-30</c:v>
                </c:pt>
              </c:strCache>
            </c:strRef>
          </c:tx>
          <c:spPr>
            <a:solidFill>
              <a:schemeClr val="accent3"/>
            </a:solidFill>
            <a:ln>
              <a:noFill/>
            </a:ln>
            <a:effectLst/>
          </c:spPr>
          <c:invertIfNegative val="0"/>
          <c:cat>
            <c:strRef>
              <c:f>工作表1!$A$2:$A$4</c:f>
              <c:strCache>
                <c:ptCount val="3"/>
                <c:pt idx="0">
                  <c:v>Issue-based</c:v>
                </c:pt>
                <c:pt idx="1">
                  <c:v>Issue-based + Petition-based</c:v>
                </c:pt>
                <c:pt idx="2">
                  <c:v>IPSMI</c:v>
                </c:pt>
              </c:strCache>
            </c:strRef>
          </c:cat>
          <c:val>
            <c:numRef>
              <c:f>工作表1!$D$2:$D$4</c:f>
              <c:numCache>
                <c:formatCode>General</c:formatCode>
                <c:ptCount val="3"/>
                <c:pt idx="0">
                  <c:v>0.76112600536193298</c:v>
                </c:pt>
                <c:pt idx="1">
                  <c:v>0.88302055406613</c:v>
                </c:pt>
                <c:pt idx="2">
                  <c:v>0.913404825737268</c:v>
                </c:pt>
              </c:numCache>
            </c:numRef>
          </c:val>
          <c:extLst>
            <c:ext xmlns:c16="http://schemas.microsoft.com/office/drawing/2014/chart" uri="{C3380CC4-5D6E-409C-BE32-E72D297353CC}">
              <c16:uniqueId val="{00000002-59C3-4B1A-BBE2-0A9C2B60013A}"/>
            </c:ext>
          </c:extLst>
        </c:ser>
        <c:ser>
          <c:idx val="3"/>
          <c:order val="3"/>
          <c:tx>
            <c:strRef>
              <c:f>工作表1!$E$1</c:f>
              <c:strCache>
                <c:ptCount val="1"/>
                <c:pt idx="0">
                  <c:v>Top-40</c:v>
                </c:pt>
              </c:strCache>
            </c:strRef>
          </c:tx>
          <c:spPr>
            <a:solidFill>
              <a:schemeClr val="accent4"/>
            </a:solidFill>
            <a:ln>
              <a:noFill/>
            </a:ln>
            <a:effectLst/>
          </c:spPr>
          <c:invertIfNegative val="0"/>
          <c:cat>
            <c:strRef>
              <c:f>工作表1!$A$2:$A$4</c:f>
              <c:strCache>
                <c:ptCount val="3"/>
                <c:pt idx="0">
                  <c:v>Issue-based</c:v>
                </c:pt>
                <c:pt idx="1">
                  <c:v>Issue-based + Petition-based</c:v>
                </c:pt>
                <c:pt idx="2">
                  <c:v>IPSMI</c:v>
                </c:pt>
              </c:strCache>
            </c:strRef>
          </c:cat>
          <c:val>
            <c:numRef>
              <c:f>工作表1!$E$2:$E$4</c:f>
              <c:numCache>
                <c:formatCode>General</c:formatCode>
                <c:ptCount val="3"/>
                <c:pt idx="0">
                  <c:v>0.76776139410187605</c:v>
                </c:pt>
                <c:pt idx="1">
                  <c:v>0.90073726541554699</c:v>
                </c:pt>
                <c:pt idx="2">
                  <c:v>0.91769436997319098</c:v>
                </c:pt>
              </c:numCache>
            </c:numRef>
          </c:val>
          <c:extLst>
            <c:ext xmlns:c16="http://schemas.microsoft.com/office/drawing/2014/chart" uri="{C3380CC4-5D6E-409C-BE32-E72D297353CC}">
              <c16:uniqueId val="{00000003-59C3-4B1A-BBE2-0A9C2B60013A}"/>
            </c:ext>
          </c:extLst>
        </c:ser>
        <c:dLbls>
          <c:showLegendKey val="0"/>
          <c:showVal val="0"/>
          <c:showCatName val="0"/>
          <c:showSerName val="0"/>
          <c:showPercent val="0"/>
          <c:showBubbleSize val="0"/>
        </c:dLbls>
        <c:gapWidth val="219"/>
        <c:overlap val="-27"/>
        <c:axId val="1760587039"/>
        <c:axId val="1784649775"/>
      </c:barChart>
      <c:catAx>
        <c:axId val="176058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4649775"/>
        <c:crosses val="autoZero"/>
        <c:auto val="1"/>
        <c:lblAlgn val="ctr"/>
        <c:lblOffset val="100"/>
        <c:noMultiLvlLbl val="0"/>
      </c:catAx>
      <c:valAx>
        <c:axId val="1784649775"/>
        <c:scaling>
          <c:orientation val="minMax"/>
          <c:max val="0.95000000000000007"/>
          <c:min val="0.60000000000000009"/>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0587039"/>
        <c:crosses val="autoZero"/>
        <c:crossBetween val="between"/>
        <c:majorUnit val="5.000000000000001E-2"/>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u="none" strike="noStrike" baseline="0">
                <a:effectLst/>
              </a:rPr>
              <a:t>Coverage of Different</a:t>
            </a:r>
            <a:r>
              <a:rPr lang="zh-TW" altLang="en-US" sz="1400" b="0" i="0" u="none" strike="noStrike" baseline="0">
                <a:effectLst/>
              </a:rPr>
              <a:t> </a:t>
            </a:r>
            <a:r>
              <a:rPr lang="en-US" altLang="zh-TW" sz="1400" b="0" i="0" u="none" strike="noStrike" baseline="0">
                <a:effectLst/>
              </a:rPr>
              <a:t>Hybrid Approaches</a:t>
            </a:r>
            <a:endParaRPr lang="zh-TW" alt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Top-10</c:v>
                </c:pt>
              </c:strCache>
            </c:strRef>
          </c:tx>
          <c:spPr>
            <a:solidFill>
              <a:srgbClr val="F15151"/>
            </a:solidFill>
            <a:ln>
              <a:noFill/>
            </a:ln>
            <a:effectLst/>
          </c:spPr>
          <c:invertIfNegative val="0"/>
          <c:cat>
            <c:strRef>
              <c:f>工作表1!$A$2:$A$4</c:f>
              <c:strCache>
                <c:ptCount val="3"/>
                <c:pt idx="0">
                  <c:v>Issue-based</c:v>
                </c:pt>
                <c:pt idx="1">
                  <c:v>Issue-based + Petition-based</c:v>
                </c:pt>
                <c:pt idx="2">
                  <c:v>IPSMI</c:v>
                </c:pt>
              </c:strCache>
            </c:strRef>
          </c:cat>
          <c:val>
            <c:numRef>
              <c:f>工作表1!$B$2:$B$4</c:f>
              <c:numCache>
                <c:formatCode>General</c:formatCode>
                <c:ptCount val="3"/>
                <c:pt idx="0">
                  <c:v>8.7999999999999995E-2</c:v>
                </c:pt>
                <c:pt idx="1">
                  <c:v>4.0000000000000001E-3</c:v>
                </c:pt>
                <c:pt idx="2">
                  <c:v>1.2E-2</c:v>
                </c:pt>
              </c:numCache>
            </c:numRef>
          </c:val>
          <c:extLst>
            <c:ext xmlns:c16="http://schemas.microsoft.com/office/drawing/2014/chart" uri="{C3380CC4-5D6E-409C-BE32-E72D297353CC}">
              <c16:uniqueId val="{00000000-D3A1-46B9-8A9D-76265DA6E75A}"/>
            </c:ext>
          </c:extLst>
        </c:ser>
        <c:ser>
          <c:idx val="1"/>
          <c:order val="1"/>
          <c:tx>
            <c:strRef>
              <c:f>工作表1!$C$1</c:f>
              <c:strCache>
                <c:ptCount val="1"/>
                <c:pt idx="0">
                  <c:v>Top-20</c:v>
                </c:pt>
              </c:strCache>
            </c:strRef>
          </c:tx>
          <c:spPr>
            <a:solidFill>
              <a:srgbClr val="F4936C"/>
            </a:solidFill>
            <a:ln>
              <a:noFill/>
            </a:ln>
            <a:effectLst/>
          </c:spPr>
          <c:invertIfNegative val="0"/>
          <c:cat>
            <c:strRef>
              <c:f>工作表1!$A$2:$A$4</c:f>
              <c:strCache>
                <c:ptCount val="3"/>
                <c:pt idx="0">
                  <c:v>Issue-based</c:v>
                </c:pt>
                <c:pt idx="1">
                  <c:v>Issue-based + Petition-based</c:v>
                </c:pt>
                <c:pt idx="2">
                  <c:v>IPSMI</c:v>
                </c:pt>
              </c:strCache>
            </c:strRef>
          </c:cat>
          <c:val>
            <c:numRef>
              <c:f>工作表1!$C$2:$C$4</c:f>
              <c:numCache>
                <c:formatCode>General</c:formatCode>
                <c:ptCount val="3"/>
                <c:pt idx="0">
                  <c:v>0.107</c:v>
                </c:pt>
                <c:pt idx="1">
                  <c:v>6.0000000000000001E-3</c:v>
                </c:pt>
                <c:pt idx="2">
                  <c:v>1.7000000000000001E-2</c:v>
                </c:pt>
              </c:numCache>
            </c:numRef>
          </c:val>
          <c:extLst>
            <c:ext xmlns:c16="http://schemas.microsoft.com/office/drawing/2014/chart" uri="{C3380CC4-5D6E-409C-BE32-E72D297353CC}">
              <c16:uniqueId val="{00000001-D3A1-46B9-8A9D-76265DA6E75A}"/>
            </c:ext>
          </c:extLst>
        </c:ser>
        <c:ser>
          <c:idx val="2"/>
          <c:order val="2"/>
          <c:tx>
            <c:strRef>
              <c:f>工作表1!$D$1</c:f>
              <c:strCache>
                <c:ptCount val="1"/>
                <c:pt idx="0">
                  <c:v>Top-30</c:v>
                </c:pt>
              </c:strCache>
            </c:strRef>
          </c:tx>
          <c:spPr>
            <a:solidFill>
              <a:schemeClr val="accent3"/>
            </a:solidFill>
            <a:ln>
              <a:noFill/>
            </a:ln>
            <a:effectLst/>
          </c:spPr>
          <c:invertIfNegative val="0"/>
          <c:cat>
            <c:strRef>
              <c:f>工作表1!$A$2:$A$4</c:f>
              <c:strCache>
                <c:ptCount val="3"/>
                <c:pt idx="0">
                  <c:v>Issue-based</c:v>
                </c:pt>
                <c:pt idx="1">
                  <c:v>Issue-based + Petition-based</c:v>
                </c:pt>
                <c:pt idx="2">
                  <c:v>IPSMI</c:v>
                </c:pt>
              </c:strCache>
            </c:strRef>
          </c:cat>
          <c:val>
            <c:numRef>
              <c:f>工作表1!$D$2:$D$4</c:f>
              <c:numCache>
                <c:formatCode>General</c:formatCode>
                <c:ptCount val="3"/>
                <c:pt idx="0">
                  <c:v>0.111</c:v>
                </c:pt>
                <c:pt idx="1">
                  <c:v>8.0000000000000002E-3</c:v>
                </c:pt>
                <c:pt idx="2">
                  <c:v>2.1000000000000001E-2</c:v>
                </c:pt>
              </c:numCache>
            </c:numRef>
          </c:val>
          <c:extLst>
            <c:ext xmlns:c16="http://schemas.microsoft.com/office/drawing/2014/chart" uri="{C3380CC4-5D6E-409C-BE32-E72D297353CC}">
              <c16:uniqueId val="{00000002-D3A1-46B9-8A9D-76265DA6E75A}"/>
            </c:ext>
          </c:extLst>
        </c:ser>
        <c:ser>
          <c:idx val="3"/>
          <c:order val="3"/>
          <c:tx>
            <c:strRef>
              <c:f>工作表1!$E$1</c:f>
              <c:strCache>
                <c:ptCount val="1"/>
                <c:pt idx="0">
                  <c:v>Top-40</c:v>
                </c:pt>
              </c:strCache>
            </c:strRef>
          </c:tx>
          <c:spPr>
            <a:solidFill>
              <a:schemeClr val="accent4"/>
            </a:solidFill>
            <a:ln>
              <a:noFill/>
            </a:ln>
            <a:effectLst/>
          </c:spPr>
          <c:invertIfNegative val="0"/>
          <c:cat>
            <c:strRef>
              <c:f>工作表1!$A$2:$A$4</c:f>
              <c:strCache>
                <c:ptCount val="3"/>
                <c:pt idx="0">
                  <c:v>Issue-based</c:v>
                </c:pt>
                <c:pt idx="1">
                  <c:v>Issue-based + Petition-based</c:v>
                </c:pt>
                <c:pt idx="2">
                  <c:v>IPSMI</c:v>
                </c:pt>
              </c:strCache>
            </c:strRef>
          </c:cat>
          <c:val>
            <c:numRef>
              <c:f>工作表1!$E$2:$E$4</c:f>
              <c:numCache>
                <c:formatCode>General</c:formatCode>
                <c:ptCount val="3"/>
                <c:pt idx="0">
                  <c:v>0.112</c:v>
                </c:pt>
                <c:pt idx="1">
                  <c:v>8.9999999999999993E-3</c:v>
                </c:pt>
                <c:pt idx="2">
                  <c:v>2.5000000000000001E-2</c:v>
                </c:pt>
              </c:numCache>
            </c:numRef>
          </c:val>
          <c:extLst>
            <c:ext xmlns:c16="http://schemas.microsoft.com/office/drawing/2014/chart" uri="{C3380CC4-5D6E-409C-BE32-E72D297353CC}">
              <c16:uniqueId val="{00000003-D3A1-46B9-8A9D-76265DA6E75A}"/>
            </c:ext>
          </c:extLst>
        </c:ser>
        <c:dLbls>
          <c:showLegendKey val="0"/>
          <c:showVal val="0"/>
          <c:showCatName val="0"/>
          <c:showSerName val="0"/>
          <c:showPercent val="0"/>
          <c:showBubbleSize val="0"/>
        </c:dLbls>
        <c:gapWidth val="219"/>
        <c:overlap val="-27"/>
        <c:axId val="1760587039"/>
        <c:axId val="1784649775"/>
      </c:barChart>
      <c:catAx>
        <c:axId val="176058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4649775"/>
        <c:crosses val="autoZero"/>
        <c:auto val="1"/>
        <c:lblAlgn val="ctr"/>
        <c:lblOffset val="100"/>
        <c:noMultiLvlLbl val="0"/>
      </c:catAx>
      <c:valAx>
        <c:axId val="17846497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0587039"/>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TW"/>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ltLang="zh-TW" sz="1400" b="0" i="0" u="none" strike="noStrike" baseline="0">
                <a:effectLst/>
              </a:rPr>
              <a:t>Diversity of Different Approaches</a:t>
            </a:r>
            <a:endParaRPr lang="zh-TW" altLang="en-US"/>
          </a:p>
        </c:rich>
      </c:tx>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工作表1!$B$1</c:f>
              <c:strCache>
                <c:ptCount val="1"/>
                <c:pt idx="0">
                  <c:v>Top-10</c:v>
                </c:pt>
              </c:strCache>
            </c:strRef>
          </c:tx>
          <c:spPr>
            <a:solidFill>
              <a:srgbClr val="F15151"/>
            </a:solidFill>
            <a:ln>
              <a:noFill/>
            </a:ln>
            <a:effectLst/>
          </c:spPr>
          <c:invertIfNegative val="0"/>
          <c:cat>
            <c:strRef>
              <c:f>工作表1!$A$2:$A$4</c:f>
              <c:strCache>
                <c:ptCount val="3"/>
                <c:pt idx="0">
                  <c:v>Issue-based</c:v>
                </c:pt>
                <c:pt idx="1">
                  <c:v>Issue-based + Petition-based</c:v>
                </c:pt>
                <c:pt idx="2">
                  <c:v>IPSMI</c:v>
                </c:pt>
              </c:strCache>
            </c:strRef>
          </c:cat>
          <c:val>
            <c:numRef>
              <c:f>工作表1!$B$2:$B$4</c:f>
              <c:numCache>
                <c:formatCode>General</c:formatCode>
                <c:ptCount val="3"/>
                <c:pt idx="0">
                  <c:v>2.7210000000000002E-2</c:v>
                </c:pt>
                <c:pt idx="1">
                  <c:v>0.57230000000000003</c:v>
                </c:pt>
                <c:pt idx="2">
                  <c:v>0.64629999999999999</c:v>
                </c:pt>
              </c:numCache>
            </c:numRef>
          </c:val>
          <c:extLst>
            <c:ext xmlns:c16="http://schemas.microsoft.com/office/drawing/2014/chart" uri="{C3380CC4-5D6E-409C-BE32-E72D297353CC}">
              <c16:uniqueId val="{00000000-C1BA-4833-8A06-497B759D57DB}"/>
            </c:ext>
          </c:extLst>
        </c:ser>
        <c:ser>
          <c:idx val="1"/>
          <c:order val="1"/>
          <c:tx>
            <c:strRef>
              <c:f>工作表1!$C$1</c:f>
              <c:strCache>
                <c:ptCount val="1"/>
                <c:pt idx="0">
                  <c:v>Top-20</c:v>
                </c:pt>
              </c:strCache>
            </c:strRef>
          </c:tx>
          <c:spPr>
            <a:solidFill>
              <a:srgbClr val="F4936C"/>
            </a:solidFill>
            <a:ln>
              <a:noFill/>
            </a:ln>
            <a:effectLst/>
          </c:spPr>
          <c:invertIfNegative val="0"/>
          <c:cat>
            <c:strRef>
              <c:f>工作表1!$A$2:$A$4</c:f>
              <c:strCache>
                <c:ptCount val="3"/>
                <c:pt idx="0">
                  <c:v>Issue-based</c:v>
                </c:pt>
                <c:pt idx="1">
                  <c:v>Issue-based + Petition-based</c:v>
                </c:pt>
                <c:pt idx="2">
                  <c:v>IPSMI</c:v>
                </c:pt>
              </c:strCache>
            </c:strRef>
          </c:cat>
          <c:val>
            <c:numRef>
              <c:f>工作表1!$C$2:$C$4</c:f>
              <c:numCache>
                <c:formatCode>General</c:formatCode>
                <c:ptCount val="3"/>
                <c:pt idx="0">
                  <c:v>2.7140000000000001E-2</c:v>
                </c:pt>
                <c:pt idx="1">
                  <c:v>0.50070000000000003</c:v>
                </c:pt>
                <c:pt idx="2">
                  <c:v>0.65890000000000004</c:v>
                </c:pt>
              </c:numCache>
            </c:numRef>
          </c:val>
          <c:extLst>
            <c:ext xmlns:c16="http://schemas.microsoft.com/office/drawing/2014/chart" uri="{C3380CC4-5D6E-409C-BE32-E72D297353CC}">
              <c16:uniqueId val="{00000001-C1BA-4833-8A06-497B759D57DB}"/>
            </c:ext>
          </c:extLst>
        </c:ser>
        <c:ser>
          <c:idx val="2"/>
          <c:order val="2"/>
          <c:tx>
            <c:strRef>
              <c:f>工作表1!$D$1</c:f>
              <c:strCache>
                <c:ptCount val="1"/>
                <c:pt idx="0">
                  <c:v>Top-30</c:v>
                </c:pt>
              </c:strCache>
            </c:strRef>
          </c:tx>
          <c:spPr>
            <a:solidFill>
              <a:schemeClr val="accent3"/>
            </a:solidFill>
            <a:ln>
              <a:noFill/>
            </a:ln>
            <a:effectLst/>
          </c:spPr>
          <c:invertIfNegative val="0"/>
          <c:cat>
            <c:strRef>
              <c:f>工作表1!$A$2:$A$4</c:f>
              <c:strCache>
                <c:ptCount val="3"/>
                <c:pt idx="0">
                  <c:v>Issue-based</c:v>
                </c:pt>
                <c:pt idx="1">
                  <c:v>Issue-based + Petition-based</c:v>
                </c:pt>
                <c:pt idx="2">
                  <c:v>IPSMI</c:v>
                </c:pt>
              </c:strCache>
            </c:strRef>
          </c:cat>
          <c:val>
            <c:numRef>
              <c:f>工作表1!$D$2:$D$4</c:f>
              <c:numCache>
                <c:formatCode>General</c:formatCode>
                <c:ptCount val="3"/>
                <c:pt idx="0">
                  <c:v>2.7179999999999999E-2</c:v>
                </c:pt>
                <c:pt idx="1">
                  <c:v>0.46439999999999998</c:v>
                </c:pt>
                <c:pt idx="2">
                  <c:v>0.67510000000000003</c:v>
                </c:pt>
              </c:numCache>
            </c:numRef>
          </c:val>
          <c:extLst>
            <c:ext xmlns:c16="http://schemas.microsoft.com/office/drawing/2014/chart" uri="{C3380CC4-5D6E-409C-BE32-E72D297353CC}">
              <c16:uniqueId val="{00000002-C1BA-4833-8A06-497B759D57DB}"/>
            </c:ext>
          </c:extLst>
        </c:ser>
        <c:ser>
          <c:idx val="3"/>
          <c:order val="3"/>
          <c:tx>
            <c:strRef>
              <c:f>工作表1!$E$1</c:f>
              <c:strCache>
                <c:ptCount val="1"/>
                <c:pt idx="0">
                  <c:v>Top-40</c:v>
                </c:pt>
              </c:strCache>
            </c:strRef>
          </c:tx>
          <c:spPr>
            <a:solidFill>
              <a:schemeClr val="accent4"/>
            </a:solidFill>
            <a:ln>
              <a:noFill/>
            </a:ln>
            <a:effectLst/>
          </c:spPr>
          <c:invertIfNegative val="0"/>
          <c:cat>
            <c:strRef>
              <c:f>工作表1!$A$2:$A$4</c:f>
              <c:strCache>
                <c:ptCount val="3"/>
                <c:pt idx="0">
                  <c:v>Issue-based</c:v>
                </c:pt>
                <c:pt idx="1">
                  <c:v>Issue-based + Petition-based</c:v>
                </c:pt>
                <c:pt idx="2">
                  <c:v>IPSMI</c:v>
                </c:pt>
              </c:strCache>
            </c:strRef>
          </c:cat>
          <c:val>
            <c:numRef>
              <c:f>工作表1!$E$2:$E$4</c:f>
              <c:numCache>
                <c:formatCode>General</c:formatCode>
                <c:ptCount val="3"/>
                <c:pt idx="0">
                  <c:v>2.7E-2</c:v>
                </c:pt>
                <c:pt idx="1">
                  <c:v>0.45860000000000001</c:v>
                </c:pt>
                <c:pt idx="2">
                  <c:v>0.67730000000000001</c:v>
                </c:pt>
              </c:numCache>
            </c:numRef>
          </c:val>
          <c:extLst>
            <c:ext xmlns:c16="http://schemas.microsoft.com/office/drawing/2014/chart" uri="{C3380CC4-5D6E-409C-BE32-E72D297353CC}">
              <c16:uniqueId val="{00000003-C1BA-4833-8A06-497B759D57DB}"/>
            </c:ext>
          </c:extLst>
        </c:ser>
        <c:dLbls>
          <c:showLegendKey val="0"/>
          <c:showVal val="0"/>
          <c:showCatName val="0"/>
          <c:showSerName val="0"/>
          <c:showPercent val="0"/>
          <c:showBubbleSize val="0"/>
        </c:dLbls>
        <c:gapWidth val="219"/>
        <c:overlap val="-27"/>
        <c:axId val="1760587039"/>
        <c:axId val="1784649775"/>
      </c:barChart>
      <c:catAx>
        <c:axId val="1760587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84649775"/>
        <c:crosses val="autoZero"/>
        <c:auto val="1"/>
        <c:lblAlgn val="ctr"/>
        <c:lblOffset val="100"/>
        <c:noMultiLvlLbl val="0"/>
      </c:catAx>
      <c:valAx>
        <c:axId val="17846497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760587039"/>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sz="quarter"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6E129AE5-22D6-4364-AF55-6D330072A38D}" type="datetimeFigureOut">
              <a:rPr lang="zh-TW" altLang="en-US"/>
              <a:pPr>
                <a:defRPr/>
              </a:pPr>
              <a:t>02/02/2023</a:t>
            </a:fld>
            <a:endParaRPr lang="zh-TW" altLang="en-US"/>
          </a:p>
        </p:txBody>
      </p:sp>
      <p:sp>
        <p:nvSpPr>
          <p:cNvPr id="4" name="頁尾版面配置區 3"/>
          <p:cNvSpPr>
            <a:spLocks noGrp="1"/>
          </p:cNvSpPr>
          <p:nvPr>
            <p:ph type="ftr" sz="quarter" idx="2"/>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5" name="投影片編號版面配置區 4"/>
          <p:cNvSpPr>
            <a:spLocks noGrp="1"/>
          </p:cNvSpPr>
          <p:nvPr>
            <p:ph type="sldNum" sz="quarter" idx="3"/>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0C70AFEF-A272-4789-8B70-4FBADF809093}" type="slidenum">
              <a:rPr lang="zh-TW" altLang="en-US"/>
              <a:pPr>
                <a:defRPr/>
              </a:pPr>
              <a:t>‹#›</a:t>
            </a:fld>
            <a:endParaRPr lang="zh-TW" altLang="en-US"/>
          </a:p>
        </p:txBody>
      </p:sp>
    </p:spTree>
    <p:extLst>
      <p:ext uri="{BB962C8B-B14F-4D97-AF65-F5344CB8AC3E}">
        <p14:creationId xmlns:p14="http://schemas.microsoft.com/office/powerpoint/2010/main" val="400123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2" y="0"/>
            <a:ext cx="2945341" cy="493080"/>
          </a:xfrm>
          <a:prstGeom prst="rect">
            <a:avLst/>
          </a:prstGeom>
        </p:spPr>
        <p:txBody>
          <a:bodyPr vert="horz" lIns="91440" tIns="45720" rIns="91440" bIns="45720" rtlCol="0"/>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3" name="日期版面配置區 2"/>
          <p:cNvSpPr>
            <a:spLocks noGrp="1"/>
          </p:cNvSpPr>
          <p:nvPr>
            <p:ph type="dt" idx="1"/>
          </p:nvPr>
        </p:nvSpPr>
        <p:spPr>
          <a:xfrm>
            <a:off x="3850745" y="0"/>
            <a:ext cx="2945341" cy="493080"/>
          </a:xfrm>
          <a:prstGeom prst="rect">
            <a:avLst/>
          </a:prstGeom>
        </p:spPr>
        <p:txBody>
          <a:bodyPr vert="horz" lIns="91440" tIns="45720" rIns="91440" bIns="45720" rtlCol="0"/>
          <a:lstStyle>
            <a:lvl1pPr algn="r" eaLnBrk="1" fontAlgn="auto" hangingPunct="1">
              <a:spcBef>
                <a:spcPts val="0"/>
              </a:spcBef>
              <a:spcAft>
                <a:spcPts val="0"/>
              </a:spcAft>
              <a:defRPr kumimoji="0" sz="1200">
                <a:latin typeface="+mn-lt"/>
                <a:ea typeface="+mn-ea"/>
              </a:defRPr>
            </a:lvl1pPr>
          </a:lstStyle>
          <a:p>
            <a:pPr>
              <a:defRPr/>
            </a:pPr>
            <a:fld id="{C2F7F30A-5155-47F0-97B6-77DCA7142C37}" type="datetimeFigureOut">
              <a:rPr lang="zh-TW" altLang="en-US"/>
              <a:pPr>
                <a:defRPr/>
              </a:pPr>
              <a:t>02/02/2023</a:t>
            </a:fld>
            <a:endParaRPr lang="zh-TW" altLang="en-US"/>
          </a:p>
        </p:txBody>
      </p:sp>
      <p:sp>
        <p:nvSpPr>
          <p:cNvPr id="4" name="投影片圖像版面配置區 3"/>
          <p:cNvSpPr>
            <a:spLocks noGrp="1" noRot="1" noChangeAspect="1"/>
          </p:cNvSpPr>
          <p:nvPr>
            <p:ph type="sldImg" idx="2"/>
          </p:nvPr>
        </p:nvSpPr>
        <p:spPr>
          <a:xfrm>
            <a:off x="930275" y="739775"/>
            <a:ext cx="4937125" cy="3703638"/>
          </a:xfrm>
          <a:prstGeom prst="rect">
            <a:avLst/>
          </a:prstGeom>
          <a:noFill/>
          <a:ln w="12700">
            <a:solidFill>
              <a:prstClr val="black"/>
            </a:solidFill>
          </a:ln>
        </p:spPr>
        <p:txBody>
          <a:bodyPr vert="horz" lIns="91440" tIns="45720" rIns="91440" bIns="45720" rtlCol="0" anchor="ctr"/>
          <a:lstStyle/>
          <a:p>
            <a:pPr lvl="0"/>
            <a:endParaRPr lang="zh-TW" altLang="en-US" noProof="0"/>
          </a:p>
        </p:txBody>
      </p:sp>
      <p:sp>
        <p:nvSpPr>
          <p:cNvPr id="5" name="備忘稿版面配置區 4"/>
          <p:cNvSpPr>
            <a:spLocks noGrp="1"/>
          </p:cNvSpPr>
          <p:nvPr>
            <p:ph type="body" sz="quarter" idx="3"/>
          </p:nvPr>
        </p:nvSpPr>
        <p:spPr>
          <a:xfrm>
            <a:off x="679451" y="4690590"/>
            <a:ext cx="5438776" cy="4442464"/>
          </a:xfrm>
          <a:prstGeom prst="rect">
            <a:avLst/>
          </a:prstGeom>
        </p:spPr>
        <p:txBody>
          <a:bodyPr vert="horz" lIns="91440" tIns="45720" rIns="91440" bIns="45720" rtlCol="0">
            <a:normAutofit/>
          </a:bodyPr>
          <a:lstStyle/>
          <a:p>
            <a:pPr lvl="0"/>
            <a:r>
              <a:rPr lang="zh-TW" altLang="en-US" noProof="0"/>
              <a:t>按一下以編輯母片文字樣式</a:t>
            </a:r>
          </a:p>
          <a:p>
            <a:pPr lvl="1"/>
            <a:r>
              <a:rPr lang="zh-TW" altLang="en-US" noProof="0"/>
              <a:t>第二層</a:t>
            </a:r>
          </a:p>
          <a:p>
            <a:pPr lvl="2"/>
            <a:r>
              <a:rPr lang="zh-TW" altLang="en-US" noProof="0"/>
              <a:t>第三層</a:t>
            </a:r>
          </a:p>
          <a:p>
            <a:pPr lvl="3"/>
            <a:r>
              <a:rPr lang="zh-TW" altLang="en-US" noProof="0"/>
              <a:t>第四層</a:t>
            </a:r>
          </a:p>
          <a:p>
            <a:pPr lvl="4"/>
            <a:r>
              <a:rPr lang="zh-TW" altLang="en-US" noProof="0"/>
              <a:t>第五層</a:t>
            </a:r>
          </a:p>
        </p:txBody>
      </p:sp>
      <p:sp>
        <p:nvSpPr>
          <p:cNvPr id="6" name="頁尾版面配置區 5"/>
          <p:cNvSpPr>
            <a:spLocks noGrp="1"/>
          </p:cNvSpPr>
          <p:nvPr>
            <p:ph type="ftr" sz="quarter" idx="4"/>
          </p:nvPr>
        </p:nvSpPr>
        <p:spPr>
          <a:xfrm>
            <a:off x="2" y="9379590"/>
            <a:ext cx="2945341" cy="493080"/>
          </a:xfrm>
          <a:prstGeom prst="rect">
            <a:avLst/>
          </a:prstGeom>
        </p:spPr>
        <p:txBody>
          <a:bodyPr vert="horz" lIns="91440" tIns="45720" rIns="91440" bIns="45720" rtlCol="0" anchor="b"/>
          <a:lstStyle>
            <a:lvl1pPr algn="l" eaLnBrk="1" fontAlgn="auto" hangingPunct="1">
              <a:spcBef>
                <a:spcPts val="0"/>
              </a:spcBef>
              <a:spcAft>
                <a:spcPts val="0"/>
              </a:spcAft>
              <a:defRPr kumimoji="0" sz="1200">
                <a:latin typeface="+mn-lt"/>
                <a:ea typeface="+mn-ea"/>
              </a:defRPr>
            </a:lvl1pPr>
          </a:lstStyle>
          <a:p>
            <a:pPr>
              <a:defRPr/>
            </a:pPr>
            <a:endParaRPr lang="zh-TW" altLang="en-US"/>
          </a:p>
        </p:txBody>
      </p:sp>
      <p:sp>
        <p:nvSpPr>
          <p:cNvPr id="7" name="投影片編號版面配置區 6"/>
          <p:cNvSpPr>
            <a:spLocks noGrp="1"/>
          </p:cNvSpPr>
          <p:nvPr>
            <p:ph type="sldNum" sz="quarter" idx="5"/>
          </p:nvPr>
        </p:nvSpPr>
        <p:spPr>
          <a:xfrm>
            <a:off x="3850745" y="9379590"/>
            <a:ext cx="2945341" cy="493080"/>
          </a:xfrm>
          <a:prstGeom prst="rect">
            <a:avLst/>
          </a:prstGeom>
        </p:spPr>
        <p:txBody>
          <a:bodyPr vert="horz" wrap="square" lIns="91440" tIns="45720" rIns="91440" bIns="45720" numCol="1" anchor="b" anchorCtr="0" compatLnSpc="1">
            <a:prstTxWarp prst="textNoShape">
              <a:avLst/>
            </a:prstTxWarp>
          </a:bodyPr>
          <a:lstStyle>
            <a:lvl1pPr algn="r" eaLnBrk="1" hangingPunct="1">
              <a:defRPr kumimoji="0" sz="1200">
                <a:latin typeface="Calibri" panose="020F0502020204030204" pitchFamily="34" charset="0"/>
              </a:defRPr>
            </a:lvl1pPr>
          </a:lstStyle>
          <a:p>
            <a:pPr>
              <a:defRPr/>
            </a:pPr>
            <a:fld id="{D4B07956-BC10-4EE7-B12A-0C719A5476FB}" type="slidenum">
              <a:rPr lang="zh-TW" altLang="en-US"/>
              <a:pPr>
                <a:defRPr/>
              </a:pPr>
              <a:t>‹#›</a:t>
            </a:fld>
            <a:endParaRPr lang="zh-TW" altLang="en-US"/>
          </a:p>
        </p:txBody>
      </p:sp>
    </p:spTree>
    <p:extLst>
      <p:ext uri="{BB962C8B-B14F-4D97-AF65-F5344CB8AC3E}">
        <p14:creationId xmlns:p14="http://schemas.microsoft.com/office/powerpoint/2010/main" val="30591331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投影片圖像版面配置區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備忘稿版面配置區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zh-TW" altLang="en-US" dirty="0"/>
              <a:t>各位口試委員們好</a:t>
            </a:r>
            <a:endParaRPr lang="en-US" altLang="zh-TW" dirty="0"/>
          </a:p>
          <a:p>
            <a:r>
              <a:rPr lang="zh-TW" altLang="en-US" dirty="0"/>
              <a:t>我是謝昀芯</a:t>
            </a:r>
            <a:endParaRPr lang="en-US" altLang="zh-TW" dirty="0"/>
          </a:p>
          <a:p>
            <a:r>
              <a:rPr lang="zh-TW" altLang="en-US" dirty="0"/>
              <a:t>我的論文題目是</a:t>
            </a:r>
            <a:r>
              <a:rPr lang="zh-TW" altLang="en-US" b="1" dirty="0"/>
              <a:t>促進線上請願成功之社群媒體智慧機制</a:t>
            </a:r>
            <a:endParaRPr lang="en-US" altLang="zh-TW" b="1" dirty="0"/>
          </a:p>
          <a:p>
            <a:r>
              <a:rPr lang="zh-TW" altLang="en-US" dirty="0"/>
              <a:t>指導教授是李永銘博士</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zh-TW" altLang="en-US" dirty="0"/>
          </a:p>
        </p:txBody>
      </p:sp>
      <p:sp>
        <p:nvSpPr>
          <p:cNvPr id="5124" name="投影片編號版面配置區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fld id="{4E7952A8-C899-4747-A8A3-97C330B93D55}" type="slidenum">
              <a:rPr kumimoji="0" lang="zh-TW" altLang="en-US" smtClean="0">
                <a:latin typeface="Calibri" panose="020F0502020204030204" pitchFamily="34" charset="0"/>
              </a:rPr>
              <a:pPr/>
              <a:t>1</a:t>
            </a:fld>
            <a:endParaRPr kumimoji="0" lang="zh-TW" altLang="en-US">
              <a:latin typeface="Calibri" panose="020F0502020204030204" pitchFamily="34" charset="0"/>
            </a:endParaRPr>
          </a:p>
        </p:txBody>
      </p:sp>
    </p:spTree>
    <p:extLst>
      <p:ext uri="{BB962C8B-B14F-4D97-AF65-F5344CB8AC3E}">
        <p14:creationId xmlns:p14="http://schemas.microsoft.com/office/powerpoint/2010/main" val="33307368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a:t>
            </a:r>
            <a:r>
              <a:rPr lang="en-US" altLang="zh-TW" sz="1200" kern="1200" dirty="0">
                <a:solidFill>
                  <a:schemeClr val="tx1"/>
                </a:solidFill>
                <a:effectLst/>
                <a:latin typeface="+mn-lt"/>
                <a:ea typeface="+mn-ea"/>
                <a:cs typeface="+mn-cs"/>
              </a:rPr>
              <a:t>activist</a:t>
            </a:r>
            <a:r>
              <a:rPr lang="zh-TW" altLang="en-US" sz="1200" kern="1200" dirty="0">
                <a:solidFill>
                  <a:schemeClr val="tx1"/>
                </a:solidFill>
                <a:effectLst/>
                <a:latin typeface="+mn-lt"/>
                <a:ea typeface="+mn-ea"/>
                <a:cs typeface="+mn-cs"/>
              </a:rPr>
              <a:t>的偏好分析模組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可以分成兩個部分</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12</a:t>
            </a:fld>
            <a:endParaRPr lang="zh-TW" altLang="en-US"/>
          </a:p>
        </p:txBody>
      </p:sp>
    </p:spTree>
    <p:extLst>
      <p:ext uri="{BB962C8B-B14F-4D97-AF65-F5344CB8AC3E}">
        <p14:creationId xmlns:p14="http://schemas.microsoft.com/office/powerpoint/2010/main" val="724962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首先是社群偏好分析</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我們衡量使用者的社群貼文以及個人資料，</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並將其所發表過的貼文利用前面模組訓練出來的</a:t>
            </a:r>
            <a:r>
              <a:rPr lang="en-US" altLang="zh-TW" dirty="0"/>
              <a:t>LDA</a:t>
            </a:r>
            <a:r>
              <a:rPr lang="zh-TW" altLang="en-US" dirty="0"/>
              <a:t>概率模型進行分類</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來判斷貼文最相似於哪一種議題</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接者將</a:t>
            </a:r>
            <a:r>
              <a:rPr lang="en-US" altLang="zh-TW" dirty="0"/>
              <a:t>activist</a:t>
            </a:r>
            <a:r>
              <a:rPr lang="zh-TW" altLang="en-US" dirty="0"/>
              <a:t>對於每一種議題的推文數量加總並正歸化</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看他在總體發過推文中的比例</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作為顯性的偏好分數</a:t>
            </a:r>
            <a:endParaRPr lang="en-US" altLang="zh-TW" dirty="0"/>
          </a:p>
          <a:p>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13</a:t>
            </a:fld>
            <a:endParaRPr lang="zh-TW" altLang="en-US"/>
          </a:p>
        </p:txBody>
      </p:sp>
    </p:spTree>
    <p:extLst>
      <p:ext uri="{BB962C8B-B14F-4D97-AF65-F5344CB8AC3E}">
        <p14:creationId xmlns:p14="http://schemas.microsoft.com/office/powerpoint/2010/main" val="32813353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第二部分為分析使用者與其他使用者之間的緊密關係</a:t>
            </a:r>
            <a:endParaRPr lang="en-US" altLang="zh-TW" dirty="0"/>
          </a:p>
          <a:p>
            <a:endParaRPr lang="en-US" altLang="zh-TW" dirty="0"/>
          </a:p>
          <a:p>
            <a:r>
              <a:rPr lang="zh-TW" altLang="en-US" dirty="0"/>
              <a:t>為了了解</a:t>
            </a:r>
            <a:r>
              <a:rPr lang="en-US" altLang="zh-TW" dirty="0"/>
              <a:t>activists</a:t>
            </a:r>
            <a:r>
              <a:rPr lang="zh-TW" altLang="en-US" dirty="0"/>
              <a:t>之間的相似度，我們透過</a:t>
            </a:r>
            <a:r>
              <a:rPr lang="en-US" altLang="zh-TW" dirty="0" err="1"/>
              <a:t>jaccard</a:t>
            </a:r>
            <a:r>
              <a:rPr lang="zh-TW" altLang="en-US" dirty="0"/>
              <a:t>相似度來計算他們之間的共同朋友與共同追蹤的關係</a:t>
            </a:r>
            <a:endParaRPr lang="en-US" altLang="zh-TW" dirty="0"/>
          </a:p>
          <a:p>
            <a:r>
              <a:rPr lang="zh-TW" altLang="en-US" dirty="0"/>
              <a:t>將兩者加總得到影響程度的分數</a:t>
            </a:r>
            <a:endParaRPr lang="en-US" altLang="zh-TW" dirty="0"/>
          </a:p>
          <a:p>
            <a:endParaRPr lang="en-US" altLang="zh-TW" dirty="0"/>
          </a:p>
          <a:p>
            <a:r>
              <a:rPr lang="zh-TW" altLang="en-US" dirty="0"/>
              <a:t>當影響程度越高，帶表</a:t>
            </a:r>
            <a:r>
              <a:rPr lang="en-US" altLang="zh-TW" dirty="0"/>
              <a:t>activist</a:t>
            </a:r>
            <a:r>
              <a:rPr lang="zh-TW" altLang="en-US" dirty="0"/>
              <a:t>的喜好也越可能相似</a:t>
            </a:r>
            <a:endParaRPr lang="en-US" altLang="zh-TW" dirty="0"/>
          </a:p>
          <a:p>
            <a:r>
              <a:rPr lang="zh-TW" altLang="en-US" dirty="0"/>
              <a:t>藉由排序影響程度，我們可以加總前幾名影響程度高</a:t>
            </a:r>
            <a:r>
              <a:rPr lang="en-US" altLang="zh-TW" dirty="0"/>
              <a:t>activist</a:t>
            </a:r>
            <a:r>
              <a:rPr lang="zh-TW" altLang="en-US" dirty="0"/>
              <a:t>的顯性偏好， </a:t>
            </a:r>
            <a:endParaRPr lang="en-US" altLang="zh-TW" dirty="0"/>
          </a:p>
          <a:p>
            <a:r>
              <a:rPr lang="zh-TW" altLang="en-US" dirty="0"/>
              <a:t>來作為該</a:t>
            </a:r>
            <a:r>
              <a:rPr lang="en-US" altLang="zh-TW" dirty="0"/>
              <a:t>activist</a:t>
            </a:r>
            <a:r>
              <a:rPr lang="zh-TW" altLang="en-US" dirty="0"/>
              <a:t>的隱性偏好</a:t>
            </a:r>
            <a:endParaRPr lang="en-US" altLang="zh-TW" dirty="0"/>
          </a:p>
          <a:p>
            <a:endParaRPr lang="en-US" altLang="zh-TW" dirty="0"/>
          </a:p>
          <a:p>
            <a:r>
              <a:rPr lang="zh-TW" altLang="en-US" dirty="0"/>
              <a:t>最後我們把顯性與隱性偏好用一權重加總，得到</a:t>
            </a:r>
            <a:r>
              <a:rPr lang="en-US" altLang="zh-TW" dirty="0"/>
              <a:t>activist</a:t>
            </a:r>
            <a:r>
              <a:rPr lang="zh-TW" altLang="en-US" dirty="0"/>
              <a:t>對每種議題的偏好分數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14</a:t>
            </a:fld>
            <a:endParaRPr lang="zh-TW" altLang="en-US"/>
          </a:p>
        </p:txBody>
      </p:sp>
    </p:spTree>
    <p:extLst>
      <p:ext uri="{BB962C8B-B14F-4D97-AF65-F5344CB8AC3E}">
        <p14:creationId xmlns:p14="http://schemas.microsoft.com/office/powerpoint/2010/main" val="388182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接下來是第四個模組是社群媒體智慧分析模組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從這裡開始我們對於請願案件做分析</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r>
              <a:rPr lang="zh-TW" altLang="en-US" dirty="0"/>
              <a:t>而這模組分為兩個部分</a:t>
            </a:r>
            <a:endParaRPr lang="en-US" altLang="zh-TW" dirty="0"/>
          </a:p>
          <a:p>
            <a:r>
              <a:rPr lang="zh-TW" altLang="en-US" dirty="0"/>
              <a:t>分別是社群覆蓋度和社群情緒的計算</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15</a:t>
            </a:fld>
            <a:endParaRPr lang="zh-TW" altLang="en-US"/>
          </a:p>
        </p:txBody>
      </p:sp>
    </p:spTree>
    <p:extLst>
      <p:ext uri="{BB962C8B-B14F-4D97-AF65-F5344CB8AC3E}">
        <p14:creationId xmlns:p14="http://schemas.microsoft.com/office/powerpoint/2010/main" val="19181220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首先在社群覆蓋度，分為兩個分數</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dirty="0"/>
              <a:t>我們透過每個請願案件不同的建立</a:t>
            </a:r>
            <a:r>
              <a:rPr lang="zh-TW" altLang="en-US" dirty="0" smtClean="0"/>
              <a:t>日</a:t>
            </a:r>
            <a:r>
              <a:rPr lang="zh-TW" altLang="en-US" i="1" dirty="0" smtClean="0"/>
              <a:t>提及的判定是包含該</a:t>
            </a:r>
            <a:r>
              <a:rPr lang="en-US" altLang="zh-TW" i="1" dirty="0" smtClean="0"/>
              <a:t>petition</a:t>
            </a:r>
            <a:r>
              <a:rPr lang="zh-TW" altLang="en-US" i="1" dirty="0" smtClean="0"/>
              <a:t>的網址和特定的</a:t>
            </a:r>
            <a:r>
              <a:rPr lang="en-US" altLang="zh-TW" i="1" dirty="0" smtClean="0"/>
              <a:t>hashtags</a:t>
            </a:r>
          </a:p>
          <a:p>
            <a:r>
              <a:rPr lang="zh-TW" altLang="en-US" dirty="0" smtClean="0"/>
              <a:t>期</a:t>
            </a:r>
            <a:r>
              <a:rPr lang="zh-TW" altLang="en-US" dirty="0"/>
              <a:t>作為基準，計算從發布以來一個月內的提及的推文數量並正規化，得到提及的分數</a:t>
            </a:r>
            <a:endParaRPr lang="en-US" altLang="zh-TW" dirty="0"/>
          </a:p>
          <a:p>
            <a:endParaRPr lang="en-US" altLang="zh-TW" dirty="0"/>
          </a:p>
          <a:p>
            <a:r>
              <a:rPr lang="zh-TW" altLang="en-US" dirty="0"/>
              <a:t>而在每一則貼文都會有轉推以及評論的功能</a:t>
            </a:r>
            <a:endParaRPr lang="en-US" altLang="zh-TW" dirty="0"/>
          </a:p>
          <a:p>
            <a:r>
              <a:rPr lang="zh-TW" altLang="en-US" dirty="0"/>
              <a:t>當使用者對於推文進行這兩種互動方式時，推文就會加在該使用者的個人頁面上，可以視為推文觸及更多的人</a:t>
            </a:r>
            <a:endParaRPr lang="en-US" altLang="zh-TW" dirty="0"/>
          </a:p>
          <a:p>
            <a:endParaRPr lang="en-US" altLang="zh-TW" dirty="0"/>
          </a:p>
          <a:p>
            <a:r>
              <a:rPr lang="zh-TW" altLang="en-US" dirty="0"/>
              <a:t>我們將推文的兩種互動方式次數加總，作為推文互動的分數，當加總所有</a:t>
            </a:r>
            <a:r>
              <a:rPr lang="en-US" altLang="zh-TW" dirty="0"/>
              <a:t>petition</a:t>
            </a:r>
            <a:r>
              <a:rPr lang="zh-TW" altLang="en-US" dirty="0"/>
              <a:t>提及推文的互動分數，正規化後，進而可以得到每個</a:t>
            </a:r>
            <a:r>
              <a:rPr lang="en-US" altLang="zh-TW" dirty="0"/>
              <a:t>petition</a:t>
            </a:r>
            <a:r>
              <a:rPr lang="zh-TW" altLang="en-US" dirty="0"/>
              <a:t>的散播分數</a:t>
            </a:r>
            <a:r>
              <a:rPr lang="en-US" altLang="zh-TW" dirty="0" err="1"/>
              <a:t>spreadrate</a:t>
            </a:r>
            <a:endParaRPr lang="en-US" altLang="zh-TW" dirty="0"/>
          </a:p>
          <a:p>
            <a:r>
              <a:rPr lang="zh-TW" altLang="en-US" dirty="0"/>
              <a:t>最後我們把提及分數和散播分數加總，得到每個</a:t>
            </a:r>
            <a:r>
              <a:rPr lang="en-US" altLang="zh-TW" dirty="0"/>
              <a:t>petition</a:t>
            </a:r>
            <a:r>
              <a:rPr lang="zh-TW" altLang="en-US" dirty="0"/>
              <a:t>的社群覆蓋度</a:t>
            </a:r>
            <a:endParaRPr lang="en-US" altLang="zh-TW" dirty="0"/>
          </a:p>
          <a:p>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16</a:t>
            </a:fld>
            <a:endParaRPr lang="zh-TW" altLang="en-US"/>
          </a:p>
        </p:txBody>
      </p:sp>
    </p:spTree>
    <p:extLst>
      <p:ext uri="{BB962C8B-B14F-4D97-AF65-F5344CB8AC3E}">
        <p14:creationId xmlns:p14="http://schemas.microsoft.com/office/powerpoint/2010/main" val="12673855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接下來是社群情緒的分析</a:t>
            </a:r>
            <a:endParaRPr lang="en-US" altLang="zh-TW" dirty="0"/>
          </a:p>
          <a:p>
            <a:endParaRPr lang="en-US" altLang="zh-TW" dirty="0"/>
          </a:p>
          <a:p>
            <a:r>
              <a:rPr lang="zh-TW" altLang="en-US" dirty="0"/>
              <a:t>我們要評估群眾對於</a:t>
            </a:r>
            <a:r>
              <a:rPr lang="en-US" altLang="zh-TW" dirty="0"/>
              <a:t>petition</a:t>
            </a:r>
            <a:r>
              <a:rPr lang="zh-TW" altLang="en-US" dirty="0"/>
              <a:t>是正面還是負面的評價</a:t>
            </a:r>
            <a:endParaRPr lang="en-US" altLang="zh-TW" dirty="0"/>
          </a:p>
          <a:p>
            <a:endParaRPr lang="en-US" altLang="zh-TW" dirty="0"/>
          </a:p>
          <a:p>
            <a:r>
              <a:rPr lang="zh-TW" altLang="en-US" dirty="0"/>
              <a:t>因此用文本情感分析去分析群眾所發表的文字，以反推測人們對於此請願案件的情緒與感受</a:t>
            </a:r>
            <a:endParaRPr lang="en-US" altLang="zh-TW" dirty="0"/>
          </a:p>
          <a:p>
            <a:r>
              <a:rPr lang="zh-TW" altLang="en-US" dirty="0"/>
              <a:t>我們藉由提及推文的平均情感分數來作為</a:t>
            </a:r>
            <a:r>
              <a:rPr lang="en-US" altLang="zh-TW" dirty="0"/>
              <a:t>petition</a:t>
            </a:r>
            <a:r>
              <a:rPr lang="zh-TW" altLang="en-US" dirty="0"/>
              <a:t>整體的社群情緒</a:t>
            </a:r>
            <a:endParaRPr lang="en-US" altLang="zh-TW" dirty="0"/>
          </a:p>
          <a:p>
            <a:endParaRPr lang="en-US" altLang="zh-TW" dirty="0"/>
          </a:p>
          <a:p>
            <a:r>
              <a:rPr lang="zh-TW" altLang="en-US" dirty="0"/>
              <a:t>最後，我們將社群覆蓋度與社群情緒加總，得出社群媒體智慧分數</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17</a:t>
            </a:fld>
            <a:endParaRPr lang="zh-TW" altLang="en-US"/>
          </a:p>
        </p:txBody>
      </p:sp>
    </p:spTree>
    <p:extLst>
      <p:ext uri="{BB962C8B-B14F-4D97-AF65-F5344CB8AC3E}">
        <p14:creationId xmlns:p14="http://schemas.microsoft.com/office/powerpoint/2010/main" val="3842033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接下來是請願案件分析模組</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18</a:t>
            </a:fld>
            <a:endParaRPr lang="zh-TW" altLang="en-US"/>
          </a:p>
        </p:txBody>
      </p:sp>
    </p:spTree>
    <p:extLst>
      <p:ext uri="{BB962C8B-B14F-4D97-AF65-F5344CB8AC3E}">
        <p14:creationId xmlns:p14="http://schemas.microsoft.com/office/powerpoint/2010/main" val="2798271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首先是對於請願案件資訊的分析</a:t>
            </a:r>
            <a:endParaRPr lang="en-US" altLang="zh-TW" dirty="0"/>
          </a:p>
          <a:p>
            <a:endParaRPr lang="en-US" altLang="zh-TW" dirty="0"/>
          </a:p>
          <a:p>
            <a:r>
              <a:rPr lang="zh-TW" altLang="en-US" dirty="0"/>
              <a:t>根據研究，我們可以提取請願案件文本的三種元素分析</a:t>
            </a:r>
            <a:endParaRPr lang="en-US" altLang="zh-TW" dirty="0"/>
          </a:p>
          <a:p>
            <a:r>
              <a:rPr lang="zh-TW" altLang="en-US" dirty="0"/>
              <a:t>對於情緒，我們可以知道強烈的情緒線索和高認知度對於請願成功是有正面影響的</a:t>
            </a:r>
            <a:endParaRPr lang="en-US" altLang="zh-TW" dirty="0"/>
          </a:p>
          <a:p>
            <a:r>
              <a:rPr lang="zh-TW" altLang="en-US" dirty="0"/>
              <a:t>而關於道德的字詞，過多的道德性字眼對於線上請願案件成功可能有負面的影響</a:t>
            </a:r>
            <a:endParaRPr lang="en-US" altLang="zh-TW" dirty="0"/>
          </a:p>
          <a:p>
            <a:endParaRPr lang="en-US" altLang="zh-TW" dirty="0"/>
          </a:p>
          <a:p>
            <a:r>
              <a:rPr lang="zh-TW" altLang="en-US" dirty="0"/>
              <a:t>我們藉此分別計算</a:t>
            </a:r>
            <a:r>
              <a:rPr lang="en-US" altLang="zh-TW" dirty="0"/>
              <a:t>petition</a:t>
            </a:r>
            <a:r>
              <a:rPr lang="zh-TW" altLang="en-US" dirty="0"/>
              <a:t> 描述中的正面字詞、有助於認知度的字詞以及道德性的字詞的比例</a:t>
            </a:r>
            <a:endParaRPr lang="en-US" altLang="zh-TW" dirty="0"/>
          </a:p>
          <a:p>
            <a:r>
              <a:rPr lang="zh-TW" altLang="en-US" dirty="0"/>
              <a:t>並透過最下面的算式計算出每個</a:t>
            </a:r>
            <a:r>
              <a:rPr lang="en-US" altLang="zh-TW" dirty="0"/>
              <a:t>petition</a:t>
            </a:r>
            <a:r>
              <a:rPr lang="zh-TW" altLang="en-US" dirty="0"/>
              <a:t>的</a:t>
            </a:r>
            <a:r>
              <a:rPr lang="en-US" altLang="zh-TW" dirty="0"/>
              <a:t>petition description</a:t>
            </a:r>
            <a:r>
              <a:rPr lang="zh-TW" altLang="en-US" dirty="0"/>
              <a:t>分數</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19</a:t>
            </a:fld>
            <a:endParaRPr lang="zh-TW" altLang="en-US"/>
          </a:p>
        </p:txBody>
      </p:sp>
    </p:spTree>
    <p:extLst>
      <p:ext uri="{BB962C8B-B14F-4D97-AF65-F5344CB8AC3E}">
        <p14:creationId xmlns:p14="http://schemas.microsoft.com/office/powerpoint/2010/main" val="29154241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第二個請願案件資訊是針對請願案件的更新頻率進行計算</a:t>
            </a:r>
            <a:endParaRPr lang="en-US" altLang="zh-TW" dirty="0"/>
          </a:p>
          <a:p>
            <a:r>
              <a:rPr lang="zh-TW" altLang="en-US" dirty="0"/>
              <a:t>由於</a:t>
            </a:r>
            <a:r>
              <a:rPr lang="en-US" altLang="zh-TW" dirty="0"/>
              <a:t>petition</a:t>
            </a:r>
            <a:r>
              <a:rPr lang="zh-TW" altLang="en-US" dirty="0"/>
              <a:t>的更新內容也是算在與潛在簽署者的溝通方式之一</a:t>
            </a:r>
            <a:endParaRPr lang="en-US" altLang="zh-TW" dirty="0"/>
          </a:p>
          <a:p>
            <a:r>
              <a:rPr lang="zh-TW" altLang="en-US" dirty="0"/>
              <a:t>當線上請願發起人越頻繁的更新，也可以代表這個</a:t>
            </a:r>
            <a:r>
              <a:rPr lang="en-US" altLang="zh-TW" dirty="0"/>
              <a:t>petition</a:t>
            </a:r>
            <a:r>
              <a:rPr lang="zh-TW" altLang="en-US" dirty="0"/>
              <a:t>對於發起人和簽署人是更有價值的</a:t>
            </a:r>
            <a:endParaRPr lang="en-US" altLang="zh-TW" dirty="0"/>
          </a:p>
          <a:p>
            <a:endParaRPr lang="en-US" altLang="zh-TW" dirty="0"/>
          </a:p>
          <a:p>
            <a:r>
              <a:rPr lang="zh-TW" altLang="en-US" dirty="0"/>
              <a:t>因此最後結合上述的公式將請願描述與更新頻率結合產生出</a:t>
            </a:r>
            <a:r>
              <a:rPr lang="en-US" altLang="zh-TW" dirty="0"/>
              <a:t>petition merit</a:t>
            </a:r>
          </a:p>
          <a:p>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20</a:t>
            </a:fld>
            <a:endParaRPr lang="zh-TW" altLang="en-US"/>
          </a:p>
        </p:txBody>
      </p:sp>
    </p:spTree>
    <p:extLst>
      <p:ext uri="{BB962C8B-B14F-4D97-AF65-F5344CB8AC3E}">
        <p14:creationId xmlns:p14="http://schemas.microsoft.com/office/powerpoint/2010/main" val="36655197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此模組的第二個部分是對於已簽署者評論的分析</a:t>
            </a:r>
            <a:endParaRPr lang="en-US" altLang="zh-TW" dirty="0"/>
          </a:p>
          <a:p>
            <a:endParaRPr lang="en-US" altLang="zh-TW" dirty="0"/>
          </a:p>
          <a:p>
            <a:r>
              <a:rPr lang="zh-TW" altLang="en-US" dirty="0"/>
              <a:t>我們透過簽署者對於這個請願的情緒強烈度與留言數量</a:t>
            </a:r>
            <a:endParaRPr lang="en-US" altLang="zh-TW" dirty="0"/>
          </a:p>
          <a:p>
            <a:r>
              <a:rPr lang="zh-TW" altLang="en-US" dirty="0"/>
              <a:t>來間接作為他們對於這個線上請願的支持度，也就是</a:t>
            </a:r>
            <a:r>
              <a:rPr lang="en-US" altLang="zh-TW" dirty="0"/>
              <a:t>reason merit</a:t>
            </a:r>
          </a:p>
          <a:p>
            <a:endParaRPr lang="en-US" altLang="zh-TW" dirty="0"/>
          </a:p>
          <a:p>
            <a:r>
              <a:rPr lang="zh-TW" altLang="en-US" dirty="0"/>
              <a:t>我們也會根據該則留言所獲得的讚數，來調整分數</a:t>
            </a:r>
            <a:endParaRPr lang="en-US" altLang="zh-TW" dirty="0"/>
          </a:p>
          <a:p>
            <a:endParaRPr lang="en-US" altLang="zh-TW" dirty="0"/>
          </a:p>
          <a:p>
            <a:r>
              <a:rPr lang="zh-TW" altLang="en-US" dirty="0"/>
              <a:t>最後我們將</a:t>
            </a:r>
            <a:r>
              <a:rPr lang="en-US" altLang="zh-TW" dirty="0"/>
              <a:t>petition merit</a:t>
            </a:r>
            <a:r>
              <a:rPr lang="zh-TW" altLang="en-US" dirty="0"/>
              <a:t>和</a:t>
            </a:r>
            <a:r>
              <a:rPr lang="en-US" altLang="zh-TW" dirty="0"/>
              <a:t>reason merit</a:t>
            </a:r>
            <a:r>
              <a:rPr lang="zh-TW" altLang="en-US" dirty="0"/>
              <a:t>結合，成為請願案件模組的分數</a:t>
            </a: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21</a:t>
            </a:fld>
            <a:endParaRPr lang="zh-TW" altLang="en-US"/>
          </a:p>
        </p:txBody>
      </p:sp>
    </p:spTree>
    <p:extLst>
      <p:ext uri="{BB962C8B-B14F-4D97-AF65-F5344CB8AC3E}">
        <p14:creationId xmlns:p14="http://schemas.microsoft.com/office/powerpoint/2010/main" val="5616938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fontScale="92500" lnSpcReduction="20000"/>
          </a:bodyPr>
          <a:lstStyle/>
          <a:p>
            <a:pPr>
              <a:defRPr/>
            </a:pPr>
            <a:r>
              <a:rPr lang="zh-TW" altLang="en-US" dirty="0"/>
              <a:t>為了解決之前所提到的問題，本研究包含了兩個研究議題</a:t>
            </a:r>
            <a:endParaRPr lang="en-US" altLang="zh-TW" baseline="0" dirty="0"/>
          </a:p>
          <a:p>
            <a:pPr>
              <a:defRPr/>
            </a:pPr>
            <a:endParaRPr lang="en-US" altLang="zh-TW" baseline="0" dirty="0"/>
          </a:p>
          <a:p>
            <a:pPr>
              <a:defRPr/>
            </a:pPr>
            <a:r>
              <a:rPr lang="en-US" altLang="zh-TW" baseline="0" dirty="0"/>
              <a:t>(1) </a:t>
            </a:r>
            <a:r>
              <a:rPr lang="zh-TW" altLang="en-US" baseline="0" dirty="0"/>
              <a:t>如何預測一個線上請願案件的成功率？</a:t>
            </a:r>
          </a:p>
          <a:p>
            <a:pPr>
              <a:defRPr/>
            </a:pPr>
            <a:r>
              <a:rPr lang="zh-TW" altLang="en-US" baseline="0" dirty="0"/>
              <a:t>除了請願本身的資訊，包括情感、問題類型或內容，我們還可以從社群媒體的角度研究影響請願成功的因素。進而去預測出線上請願案件的成功率。</a:t>
            </a:r>
            <a:endParaRPr lang="en-US" altLang="zh-TW" baseline="0" dirty="0"/>
          </a:p>
          <a:p>
            <a:pPr>
              <a:defRPr/>
            </a:pPr>
            <a:endParaRPr lang="en-US" altLang="zh-TW" baseline="0" dirty="0"/>
          </a:p>
          <a:p>
            <a:pPr>
              <a:defRPr/>
            </a:pPr>
            <a:r>
              <a:rPr lang="en-US" altLang="zh-TW" baseline="0" dirty="0"/>
              <a:t>(2) </a:t>
            </a:r>
            <a:r>
              <a:rPr lang="zh-TW" altLang="en-US" baseline="0" dirty="0"/>
              <a:t>如何提高線上請願參與度來提高線上請願的集體行動成功率？</a:t>
            </a: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線上請願是一種時間性很強的集體行動，因此在特定時間內獲得成功是最重要的目標。讓關心同一問題的人知道請願的存在也很重要。</a:t>
            </a:r>
          </a:p>
          <a:p>
            <a:pPr>
              <a:defRPr/>
            </a:pPr>
            <a:r>
              <a:rPr lang="zh-TW" altLang="en-US" baseline="0" dirty="0"/>
              <a:t>本研究除了找出影響成功的因素外，</a:t>
            </a:r>
            <a:r>
              <a:rPr lang="zh-TW" altLang="en-US" b="1" baseline="0" dirty="0"/>
              <a:t>我們發現</a:t>
            </a:r>
            <a:r>
              <a:rPr lang="zh-TW" altLang="en-US" baseline="0" dirty="0">
                <a:solidFill>
                  <a:schemeClr val="tx1"/>
                </a:solidFill>
              </a:rPr>
              <a:t>基於社群媒體的</a:t>
            </a:r>
            <a:r>
              <a:rPr lang="zh-TW" altLang="en-US" b="1" baseline="0" dirty="0"/>
              <a:t>元素也很重要</a:t>
            </a:r>
            <a:r>
              <a:rPr lang="zh-TW" altLang="en-US" baseline="0" dirty="0"/>
              <a:t>，透過分析人們的個人偏好、人群影響和群眾對請願的反應，生成一個合適、且多樣化的推薦名單，從而提高線上請願的</a:t>
            </a:r>
            <a:r>
              <a:rPr lang="zh-TW" altLang="en-US" b="1" baseline="0" dirty="0"/>
              <a:t>參與度，甚至是成功率</a:t>
            </a:r>
            <a:r>
              <a:rPr lang="zh-TW" altLang="en-US" baseline="0" dirty="0"/>
              <a:t>。</a:t>
            </a:r>
            <a:endParaRPr lang="en-US" altLang="zh-TW" baseline="0" dirty="0"/>
          </a:p>
          <a:p>
            <a:pPr>
              <a:defRPr/>
            </a:pPr>
            <a:endParaRPr lang="en-US" altLang="zh-TW" baseline="0" dirty="0"/>
          </a:p>
          <a:p>
            <a:pPr>
              <a:defRPr/>
            </a:pPr>
            <a:endParaRPr lang="en-US" altLang="zh-TW"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altLang="zh-TW" dirty="0"/>
              <a:t>How to </a:t>
            </a:r>
            <a:r>
              <a:rPr lang="en-US" altLang="zh-TW" dirty="0">
                <a:solidFill>
                  <a:srgbClr val="0000FF"/>
                </a:solidFill>
              </a:rPr>
              <a:t>enhance collective action success </a:t>
            </a:r>
            <a:r>
              <a:rPr lang="en-US" altLang="zh-TW" dirty="0"/>
              <a:t>of online petitions?</a:t>
            </a:r>
            <a:endParaRPr lang="en-US" altLang="zh-TW" baseline="0" dirty="0"/>
          </a:p>
          <a:p>
            <a:pPr>
              <a:defRPr/>
            </a:pPr>
            <a:r>
              <a:rPr lang="zh-TW" altLang="en-US" baseline="0" dirty="0"/>
              <a:t> </a:t>
            </a:r>
            <a:r>
              <a:rPr lang="en-US" altLang="zh-TW" baseline="0" dirty="0"/>
              <a:t>(2) </a:t>
            </a:r>
            <a:r>
              <a:rPr lang="zh-TW" altLang="en-US" baseline="0" dirty="0"/>
              <a:t>如何提高線上請願的集體行動成功率？</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baseline="0" dirty="0"/>
              <a:t>線上請願是一種時間性很強的集體行動，因此在特定時間內獲得成功是最重要的目標。讓關心同一問題的人知道請願的存在也很重要。</a:t>
            </a:r>
          </a:p>
          <a:p>
            <a:pPr>
              <a:defRPr/>
            </a:pPr>
            <a:r>
              <a:rPr lang="zh-TW" altLang="en-US" baseline="0" dirty="0"/>
              <a:t>本研究除了找出影響成功的因素外，</a:t>
            </a:r>
            <a:r>
              <a:rPr lang="zh-TW" altLang="en-US" b="1" baseline="0" dirty="0"/>
              <a:t>我們發現</a:t>
            </a:r>
            <a:r>
              <a:rPr lang="zh-TW" altLang="en-US" baseline="0" dirty="0"/>
              <a:t>基於社群媒體的</a:t>
            </a:r>
            <a:r>
              <a:rPr lang="zh-TW" altLang="en-US" b="1" baseline="0" dirty="0"/>
              <a:t>元素也很重要</a:t>
            </a:r>
            <a:r>
              <a:rPr lang="zh-TW" altLang="en-US" baseline="0" dirty="0"/>
              <a:t>，透過分析人們的個人偏好、人群影響和群眾對請願的反應，生成一個合適、且多樣化的推薦名單，從而提高線上請願的</a:t>
            </a:r>
            <a:r>
              <a:rPr lang="zh-TW" altLang="en-US" b="1" baseline="0" dirty="0"/>
              <a:t>參與度，甚至是成功率</a:t>
            </a:r>
            <a:r>
              <a:rPr lang="zh-TW" altLang="en-US" baseline="0" dirty="0"/>
              <a:t>。</a:t>
            </a:r>
            <a:endParaRPr lang="en-US" altLang="zh-TW" baseline="0" dirty="0"/>
          </a:p>
          <a:p>
            <a:pPr>
              <a:defRPr/>
            </a:pPr>
            <a:endParaRPr lang="en-US" altLang="zh-TW" baseline="0" dirty="0"/>
          </a:p>
          <a:p>
            <a:pPr>
              <a:defRPr/>
            </a:pPr>
            <a:endParaRPr lang="en-US" altLang="zh-TW" baseline="0" dirty="0"/>
          </a:p>
          <a:p>
            <a:pPr>
              <a:defRPr/>
            </a:pPr>
            <a:r>
              <a:rPr lang="en-US" altLang="zh-TW" baseline="0" dirty="0"/>
              <a:t>feature</a:t>
            </a:r>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4</a:t>
            </a:fld>
            <a:endParaRPr lang="zh-TW" altLang="en-US"/>
          </a:p>
        </p:txBody>
      </p:sp>
    </p:spTree>
    <p:extLst>
      <p:ext uri="{BB962C8B-B14F-4D97-AF65-F5344CB8AC3E}">
        <p14:creationId xmlns:p14="http://schemas.microsoft.com/office/powerpoint/2010/main" val="4215702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最後線上請願案件推薦模組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此模組的目的是將上述的模組做整合，建立出請願案件的推薦清單</a:t>
            </a: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22</a:t>
            </a:fld>
            <a:endParaRPr lang="zh-TW" altLang="en-US"/>
          </a:p>
        </p:txBody>
      </p:sp>
    </p:spTree>
    <p:extLst>
      <p:ext uri="{BB962C8B-B14F-4D97-AF65-F5344CB8AC3E}">
        <p14:creationId xmlns:p14="http://schemas.microsoft.com/office/powerpoint/2010/main" val="19523524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首先是計算請願案件的成功率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我們利用先前已成功的線上請願案件</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透過前面模組分數作為</a:t>
            </a:r>
            <a:r>
              <a:rPr lang="en-US" altLang="zh-TW" dirty="0"/>
              <a:t>feature</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利用不同的機器學習方法訓練</a:t>
            </a:r>
            <a:r>
              <a:rPr lang="en-US" altLang="zh-TW" dirty="0"/>
              <a:t>model</a:t>
            </a:r>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透過評估選出表現最佳的</a:t>
            </a:r>
            <a:r>
              <a:rPr lang="en-US" altLang="zh-TW" dirty="0"/>
              <a:t>model</a:t>
            </a:r>
            <a:r>
              <a:rPr lang="zh-TW" altLang="en-US" dirty="0"/>
              <a:t>來預估進行中的線上請願案件的成功率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最後，我們將成功率 和</a:t>
            </a:r>
            <a:r>
              <a:rPr lang="en-US" altLang="zh-TW" dirty="0"/>
              <a:t>activist</a:t>
            </a:r>
            <a:r>
              <a:rPr lang="zh-TW" altLang="en-US" dirty="0"/>
              <a:t>的個人偏好用阿法權重結合</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得出該使用者對於每個請願案件的排行分數</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23</a:t>
            </a:fld>
            <a:endParaRPr lang="zh-TW" altLang="en-US"/>
          </a:p>
        </p:txBody>
      </p:sp>
    </p:spTree>
    <p:extLst>
      <p:ext uri="{BB962C8B-B14F-4D97-AF65-F5344CB8AC3E}">
        <p14:creationId xmlns:p14="http://schemas.microsoft.com/office/powerpoint/2010/main" val="28237397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在資料收集部分</a:t>
            </a:r>
            <a:endParaRPr lang="en-US" altLang="zh-TW" dirty="0"/>
          </a:p>
          <a:p>
            <a:r>
              <a:rPr lang="en-US" altLang="zh-TW" dirty="0" err="1"/>
              <a:t>Change.org</a:t>
            </a:r>
            <a:r>
              <a:rPr lang="zh-TW" altLang="en-US" dirty="0"/>
              <a:t>我們利用爬蟲的技術取得線上請願案件的資料，我們總共收集了</a:t>
            </a:r>
            <a:r>
              <a:rPr lang="en-US" altLang="zh-TW" dirty="0"/>
              <a:t>7720</a:t>
            </a:r>
            <a:r>
              <a:rPr lang="zh-TW" altLang="en-US" dirty="0"/>
              <a:t>個請願案件</a:t>
            </a:r>
            <a:endParaRPr lang="en-US" altLang="zh-TW" dirty="0"/>
          </a:p>
          <a:p>
            <a:r>
              <a:rPr lang="zh-TW" altLang="en-US" dirty="0"/>
              <a:t>其中包含了正在進行中和已經關閉的案件</a:t>
            </a:r>
            <a:endParaRPr lang="en-US" altLang="zh-TW" dirty="0"/>
          </a:p>
          <a:p>
            <a:r>
              <a:rPr lang="zh-TW" altLang="en-US" dirty="0"/>
              <a:t>以及共有</a:t>
            </a:r>
            <a:r>
              <a:rPr lang="en-US" altLang="zh-TW" dirty="0"/>
              <a:t>26</a:t>
            </a:r>
            <a:r>
              <a:rPr lang="zh-TW" altLang="en-US" dirty="0"/>
              <a:t>萬多的簽署留言</a:t>
            </a:r>
            <a:endParaRPr lang="en-US" altLang="zh-TW" dirty="0"/>
          </a:p>
          <a:p>
            <a:endParaRPr lang="en-US" altLang="zh-TW" dirty="0"/>
          </a:p>
          <a:p>
            <a:r>
              <a:rPr lang="zh-TW" altLang="en-US" dirty="0"/>
              <a:t>而在</a:t>
            </a:r>
            <a:r>
              <a:rPr lang="en-US" altLang="zh-TW" dirty="0"/>
              <a:t>twitter</a:t>
            </a:r>
            <a:r>
              <a:rPr lang="zh-TW" altLang="en-US" dirty="0"/>
              <a:t>方面 </a:t>
            </a:r>
            <a:endParaRPr lang="en-US" altLang="zh-TW" dirty="0"/>
          </a:p>
          <a:p>
            <a:r>
              <a:rPr lang="zh-TW" altLang="en-US" dirty="0"/>
              <a:t>我們利用官方</a:t>
            </a:r>
            <a:r>
              <a:rPr lang="en-US" altLang="zh-TW" dirty="0" err="1"/>
              <a:t>api</a:t>
            </a:r>
            <a:r>
              <a:rPr lang="zh-TW" altLang="en-US" dirty="0"/>
              <a:t>和爬蟲的方式取得</a:t>
            </a:r>
            <a:r>
              <a:rPr lang="en-US" altLang="zh-TW" dirty="0"/>
              <a:t>373</a:t>
            </a:r>
            <a:r>
              <a:rPr lang="zh-TW" altLang="en-US" dirty="0"/>
              <a:t>有關注</a:t>
            </a:r>
            <a:r>
              <a:rPr lang="en-US" altLang="zh-TW" dirty="0" err="1"/>
              <a:t>change.org</a:t>
            </a:r>
            <a:r>
              <a:rPr lang="zh-TW" altLang="en-US" dirty="0"/>
              <a:t>的活躍用戶，</a:t>
            </a:r>
            <a:endParaRPr lang="en-US" altLang="zh-TW" dirty="0"/>
          </a:p>
          <a:p>
            <a:r>
              <a:rPr lang="zh-TW" altLang="en-US" dirty="0"/>
              <a:t>和取得了共</a:t>
            </a:r>
            <a:r>
              <a:rPr lang="en-US" altLang="zh-TW" dirty="0"/>
              <a:t>51</a:t>
            </a:r>
            <a:r>
              <a:rPr lang="zh-TW" altLang="en-US" dirty="0"/>
              <a:t>萬多則推特，包含用戶的歷史推文和</a:t>
            </a:r>
            <a:r>
              <a:rPr lang="en-US" altLang="zh-TW" dirty="0"/>
              <a:t>petition case</a:t>
            </a:r>
            <a:r>
              <a:rPr lang="zh-TW" altLang="en-US" dirty="0"/>
              <a:t>相關提及的推文</a:t>
            </a: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24</a:t>
            </a:fld>
            <a:endParaRPr lang="zh-TW" altLang="en-US"/>
          </a:p>
        </p:txBody>
      </p:sp>
    </p:spTree>
    <p:extLst>
      <p:ext uri="{BB962C8B-B14F-4D97-AF65-F5344CB8AC3E}">
        <p14:creationId xmlns:p14="http://schemas.microsoft.com/office/powerpoint/2010/main" val="6541296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在議題分類模組的部分</a:t>
            </a:r>
            <a:endParaRPr lang="en-US" altLang="zh-TW" dirty="0"/>
          </a:p>
          <a:p>
            <a:r>
              <a:rPr lang="zh-TW" altLang="en-US" dirty="0"/>
              <a:t>當經過資料前處理後，我們可以得出請願案件的特徵</a:t>
            </a:r>
            <a:endParaRPr lang="en-US" altLang="zh-TW" dirty="0"/>
          </a:p>
          <a:p>
            <a:endParaRPr lang="en-US" altLang="zh-TW" dirty="0"/>
          </a:p>
          <a:p>
            <a:r>
              <a:rPr kumimoji="1" lang="zh-TW" altLang="en-US" dirty="0"/>
              <a:t>然後經過</a:t>
            </a:r>
            <a:r>
              <a:rPr kumimoji="1" lang="en-US" altLang="zh-TW" dirty="0"/>
              <a:t>LDA</a:t>
            </a:r>
            <a:r>
              <a:rPr kumimoji="1" lang="zh-TW" altLang="en-US" dirty="0"/>
              <a:t> 文本主題模型分析後，我們透過每個</a:t>
            </a:r>
            <a:r>
              <a:rPr kumimoji="1" lang="en-US" altLang="zh-TW" dirty="0"/>
              <a:t>topic</a:t>
            </a:r>
            <a:r>
              <a:rPr kumimoji="1" lang="zh-TW" altLang="en-US" dirty="0"/>
              <a:t>標籤的組成，將</a:t>
            </a:r>
            <a:r>
              <a:rPr kumimoji="1" lang="en-US" altLang="zh-TW" dirty="0"/>
              <a:t>7720</a:t>
            </a:r>
            <a:r>
              <a:rPr kumimoji="1" lang="zh-TW" altLang="en-US" dirty="0"/>
              <a:t>個請願案件分類成</a:t>
            </a:r>
            <a:r>
              <a:rPr kumimoji="1" lang="en-US" altLang="zh-TW" dirty="0"/>
              <a:t>12</a:t>
            </a:r>
            <a:r>
              <a:rPr kumimoji="1" lang="zh-TW" altLang="en-US" dirty="0"/>
              <a:t>種議題，圖片是各種議題的分布狀況</a:t>
            </a:r>
            <a:endParaRPr kumimoji="1" lang="en-US" altLang="zh-TW" dirty="0"/>
          </a:p>
          <a:p>
            <a:r>
              <a:rPr kumimoji="1" lang="zh-TW" altLang="en-US" dirty="0"/>
              <a:t>包含教育、人權、女權、環境議題等等</a:t>
            </a:r>
            <a:endParaRPr kumimoji="1"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25</a:t>
            </a:fld>
            <a:endParaRPr lang="zh-TW" altLang="en-US"/>
          </a:p>
        </p:txBody>
      </p:sp>
    </p:spTree>
    <p:extLst>
      <p:ext uri="{BB962C8B-B14F-4D97-AF65-F5344CB8AC3E}">
        <p14:creationId xmlns:p14="http://schemas.microsoft.com/office/powerpoint/2010/main" val="12290409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kumimoji="1" lang="zh-TW" altLang="en-US" dirty="0"/>
              <a:t>在最後一個實驗步驟</a:t>
            </a:r>
            <a:endParaRPr kumimoji="1" lang="en-US" altLang="zh-TW" dirty="0"/>
          </a:p>
          <a:p>
            <a:endParaRPr kumimoji="1" lang="en-US" altLang="zh-TW" dirty="0"/>
          </a:p>
          <a:p>
            <a:r>
              <a:rPr kumimoji="1" lang="zh-TW" altLang="en-US" dirty="0"/>
              <a:t>因為是成功與不成功的預測 ，我們採用了一些在監督式學習具有代表性的</a:t>
            </a:r>
            <a:r>
              <a:rPr kumimoji="1" lang="en-US" altLang="zh-TW" dirty="0"/>
              <a:t>model</a:t>
            </a:r>
            <a:r>
              <a:rPr kumimoji="1" lang="zh-TW" altLang="en-US" dirty="0"/>
              <a:t>，像是</a:t>
            </a:r>
            <a:r>
              <a:rPr lang="en-US" altLang="zh-TW" dirty="0" err="1"/>
              <a:t>XGBoost</a:t>
            </a:r>
            <a:r>
              <a:rPr lang="en-US" altLang="zh-TW" dirty="0"/>
              <a:t> ,</a:t>
            </a:r>
            <a:r>
              <a:rPr kumimoji="1" lang="zh-TW" altLang="en-US" dirty="0"/>
              <a:t>邏輯回歸</a:t>
            </a:r>
            <a:r>
              <a:rPr kumimoji="1" lang="en-US" altLang="zh-TW" dirty="0"/>
              <a:t>,</a:t>
            </a:r>
            <a:r>
              <a:rPr lang="en-US" altLang="zh-TW" dirty="0"/>
              <a:t> KNN</a:t>
            </a:r>
            <a:r>
              <a:rPr lang="zh-TW" altLang="en-US" dirty="0"/>
              <a:t>和</a:t>
            </a:r>
            <a:r>
              <a:rPr lang="zh-TW" altLang="en-US" sz="1200" b="0" i="0" kern="1200" dirty="0">
                <a:solidFill>
                  <a:schemeClr val="tx1"/>
                </a:solidFill>
                <a:effectLst/>
                <a:latin typeface="+mn-lt"/>
                <a:ea typeface="+mn-ea"/>
                <a:cs typeface="+mn-cs"/>
              </a:rPr>
              <a:t>多項式貝氏分類器</a:t>
            </a:r>
            <a:endParaRPr lang="en-US" altLang="zh-TW" sz="1200" b="0" i="0" kern="1200" dirty="0">
              <a:solidFill>
                <a:schemeClr val="tx1"/>
              </a:solidFill>
              <a:effectLst/>
              <a:latin typeface="+mn-lt"/>
              <a:ea typeface="+mn-ea"/>
              <a:cs typeface="+mn-cs"/>
            </a:endParaRPr>
          </a:p>
          <a:p>
            <a:endParaRPr kumimoji="1"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通過五個指標進行評估，根據實驗結果 </a:t>
            </a:r>
            <a:r>
              <a:rPr lang="en-US" altLang="zh-TW" dirty="0" err="1"/>
              <a:t>XGBoost</a:t>
            </a:r>
            <a:r>
              <a:rPr lang="zh-TW" altLang="en-US" dirty="0"/>
              <a:t>的表現最好 所以我們使用它來預測案件的成功率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altLang="zh-TW"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zh-TW" altLang="en-US" dirty="0"/>
              <a:t>最終我們結合個人對議題的偏好與請願案件的成功率</a:t>
            </a:r>
            <a:endParaRPr lang="en-US" altLang="zh-TW" dirty="0"/>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zh-TW" altLang="en-US" dirty="0"/>
              <a:t>為每個</a:t>
            </a:r>
            <a:r>
              <a:rPr lang="en-US" altLang="zh-TW" dirty="0"/>
              <a:t>activist</a:t>
            </a:r>
            <a:r>
              <a:rPr lang="zh-TW" altLang="en-US" dirty="0"/>
              <a:t>產生請願案件的列表</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26</a:t>
            </a:fld>
            <a:endParaRPr lang="zh-TW" altLang="en-US"/>
          </a:p>
        </p:txBody>
      </p:sp>
    </p:spTree>
    <p:extLst>
      <p:ext uri="{BB962C8B-B14F-4D97-AF65-F5344CB8AC3E}">
        <p14:creationId xmlns:p14="http://schemas.microsoft.com/office/powerpoint/2010/main" val="332497375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在結果的部分</a:t>
            </a:r>
            <a:endParaRPr lang="en-US" altLang="zh-TW" dirty="0"/>
          </a:p>
          <a:p>
            <a:endParaRPr lang="en-US" altLang="zh-TW" dirty="0"/>
          </a:p>
          <a:p>
            <a:r>
              <a:rPr lang="zh-TW" altLang="en-US" dirty="0"/>
              <a:t>如同剛剛所說</a:t>
            </a:r>
            <a:endParaRPr lang="en-US" altLang="zh-TW" dirty="0"/>
          </a:p>
          <a:p>
            <a:r>
              <a:rPr lang="zh-TW" altLang="en-US" dirty="0"/>
              <a:t>無論再哪個評估的條件下</a:t>
            </a:r>
            <a:endParaRPr lang="en-US" altLang="zh-TW" dirty="0"/>
          </a:p>
          <a:p>
            <a:r>
              <a:rPr lang="en-US" altLang="zh-TW" dirty="0" err="1"/>
              <a:t>XGBoost</a:t>
            </a:r>
            <a:r>
              <a:rPr lang="zh-TW" altLang="en-US" dirty="0"/>
              <a:t>都取的了最好的效果</a:t>
            </a:r>
            <a:endParaRPr lang="en-US" altLang="zh-TW" dirty="0"/>
          </a:p>
          <a:p>
            <a:r>
              <a:rPr lang="zh-TW" altLang="en-US" dirty="0"/>
              <a:t>因此我們將他作為預測請願案件成功率的方法</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27</a:t>
            </a:fld>
            <a:endParaRPr lang="zh-TW" altLang="en-US"/>
          </a:p>
        </p:txBody>
      </p:sp>
    </p:spTree>
    <p:extLst>
      <p:ext uri="{BB962C8B-B14F-4D97-AF65-F5344CB8AC3E}">
        <p14:creationId xmlns:p14="http://schemas.microsoft.com/office/powerpoint/2010/main" val="36713776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第二項評估是比較了不同模組產生的</a:t>
            </a:r>
            <a:r>
              <a:rPr lang="en-US" altLang="zh-TW" dirty="0"/>
              <a:t>feature</a:t>
            </a:r>
            <a:r>
              <a:rPr lang="zh-TW" altLang="en-US" dirty="0"/>
              <a:t>對於預測請願成功率的表現</a:t>
            </a:r>
            <a:endParaRPr lang="en-US" altLang="zh-TW" dirty="0"/>
          </a:p>
          <a:p>
            <a:r>
              <a:rPr lang="zh-TW" altLang="en-US" dirty="0"/>
              <a:t>分別是以議題為基礎  </a:t>
            </a:r>
            <a:endParaRPr lang="en-US" altLang="zh-TW" dirty="0"/>
          </a:p>
          <a:p>
            <a:r>
              <a:rPr lang="zh-TW" altLang="en-US" dirty="0"/>
              <a:t>以案件本身因素為基礎</a:t>
            </a:r>
            <a:endParaRPr lang="en-US" altLang="zh-TW" dirty="0"/>
          </a:p>
          <a:p>
            <a:r>
              <a:rPr lang="zh-TW" altLang="en-US" dirty="0"/>
              <a:t>以社群媒體智慧為基礎</a:t>
            </a:r>
            <a:endParaRPr lang="en-US" altLang="zh-TW" dirty="0"/>
          </a:p>
          <a:p>
            <a:r>
              <a:rPr lang="zh-TW" altLang="en-US" dirty="0"/>
              <a:t>和本文結合三種</a:t>
            </a:r>
            <a:r>
              <a:rPr lang="en-US" altLang="zh-TW" dirty="0"/>
              <a:t>features</a:t>
            </a:r>
            <a:r>
              <a:rPr lang="zh-TW" altLang="en-US" dirty="0"/>
              <a:t>的方法</a:t>
            </a:r>
            <a:endParaRPr lang="en-US" altLang="zh-TW" dirty="0"/>
          </a:p>
          <a:p>
            <a:endParaRPr lang="en-US" altLang="zh-TW" dirty="0"/>
          </a:p>
          <a:p>
            <a:r>
              <a:rPr lang="zh-TW" altLang="en-US" dirty="0"/>
              <a:t>由結果可知，我們的方法結合了三種</a:t>
            </a:r>
            <a:r>
              <a:rPr lang="en-US" altLang="zh-TW" dirty="0"/>
              <a:t>features</a:t>
            </a:r>
            <a:r>
              <a:rPr lang="zh-TW" altLang="en-US" dirty="0"/>
              <a:t>後 再預測成功率上有最佳的表現</a:t>
            </a:r>
            <a:endParaRPr lang="en-US" altLang="zh-TW" dirty="0"/>
          </a:p>
          <a:p>
            <a:r>
              <a:rPr lang="zh-TW" altLang="en-US" dirty="0"/>
              <a:t>這證明了不只是案件本身，社群媒體上的元素 也是影響請願案件成功的一大重點</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28</a:t>
            </a:fld>
            <a:endParaRPr lang="zh-TW" altLang="en-US"/>
          </a:p>
        </p:txBody>
      </p:sp>
    </p:spTree>
    <p:extLst>
      <p:ext uri="{BB962C8B-B14F-4D97-AF65-F5344CB8AC3E}">
        <p14:creationId xmlns:p14="http://schemas.microsoft.com/office/powerpoint/2010/main" val="7898533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最後我們進行對於推薦清單的評估</a:t>
            </a:r>
            <a:endParaRPr lang="en-US" altLang="zh-TW" dirty="0"/>
          </a:p>
          <a:p>
            <a:r>
              <a:rPr lang="zh-TW" altLang="en-US" dirty="0"/>
              <a:t>由於線上請願平台的隱私權政策，我們無法取得每個請願所有簽署的姓名，我們也無法得知每個</a:t>
            </a:r>
            <a:r>
              <a:rPr lang="en-US" altLang="zh-TW" dirty="0"/>
              <a:t>activist</a:t>
            </a:r>
            <a:r>
              <a:rPr lang="zh-TW" altLang="en-US" dirty="0"/>
              <a:t>簽署過的請願案件</a:t>
            </a:r>
            <a:endParaRPr lang="en-US" altLang="zh-TW" dirty="0"/>
          </a:p>
          <a:p>
            <a:pPr marL="0" indent="0">
              <a:buFont typeface="Arial" panose="020B0604020202020204" pitchFamily="34" charset="0"/>
              <a:buNone/>
            </a:pPr>
            <a:r>
              <a:rPr lang="zh-TW" altLang="en-US" dirty="0"/>
              <a:t>為了評估我們的推薦清單 我們採用了兩項指標</a:t>
            </a:r>
            <a:endParaRPr lang="en-US" altLang="zh-TW" dirty="0"/>
          </a:p>
          <a:p>
            <a:pPr marL="0" indent="0">
              <a:buFont typeface="Arial" panose="020B0604020202020204" pitchFamily="34" charset="0"/>
              <a:buNone/>
            </a:pPr>
            <a:r>
              <a:rPr lang="zh-TW" altLang="en-US" dirty="0"/>
              <a:t>分別是涵蓋度和多樣性</a:t>
            </a:r>
            <a:endParaRPr lang="en-US" altLang="zh-TW" dirty="0"/>
          </a:p>
          <a:p>
            <a:pPr marL="0" indent="0">
              <a:buFont typeface="Arial" panose="020B0604020202020204" pitchFamily="34" charset="0"/>
              <a:buNone/>
            </a:pPr>
            <a:endParaRPr lang="en-US" altLang="zh-TW" dirty="0"/>
          </a:p>
          <a:p>
            <a:pPr marL="0" indent="0">
              <a:buFont typeface="+mj-lt"/>
              <a:buNone/>
            </a:pPr>
            <a:r>
              <a:rPr lang="zh-TW" altLang="en-US" dirty="0"/>
              <a:t>涵蓋度一詞是指有效地推薦給用戶案件清單佔總體案件的百分比。對於推薦線上請願列表來說，涵蓋率可以是一個有用的指標。</a:t>
            </a:r>
            <a:endParaRPr lang="en-US" altLang="zh-TW" dirty="0"/>
          </a:p>
          <a:p>
            <a:pPr marL="0" indent="0">
              <a:buFont typeface="+mj-lt"/>
              <a:buNone/>
            </a:pPr>
            <a:endParaRPr lang="en-US" altLang="zh-TW" dirty="0"/>
          </a:p>
          <a:p>
            <a:pPr marL="0" indent="0">
              <a:buFont typeface="+mj-lt"/>
              <a:buNone/>
            </a:pPr>
            <a:r>
              <a:rPr lang="zh-TW" altLang="en-US" dirty="0"/>
              <a:t>第二個指標是多樣性，計算方法為用</a:t>
            </a:r>
            <a:r>
              <a:rPr lang="en-US" altLang="zh-TW" dirty="0"/>
              <a:t>1</a:t>
            </a:r>
            <a:r>
              <a:rPr lang="zh-TW" altLang="en-US" dirty="0"/>
              <a:t>減掉所推薦案件</a:t>
            </a:r>
            <a:r>
              <a:rPr lang="en-US" altLang="zh-TW" dirty="0"/>
              <a:t>cosine</a:t>
            </a:r>
            <a:r>
              <a:rPr lang="zh-TW" altLang="en-US" dirty="0"/>
              <a:t>相似度的平均值 </a:t>
            </a:r>
            <a:endParaRPr lang="en-US" altLang="zh-TW" dirty="0"/>
          </a:p>
          <a:p>
            <a:pPr marL="0" indent="0">
              <a:buFont typeface="+mj-lt"/>
              <a:buNone/>
            </a:pPr>
            <a:r>
              <a:rPr lang="zh-TW" altLang="en-US" dirty="0"/>
              <a:t>低</a:t>
            </a:r>
            <a:r>
              <a:rPr lang="en-US" altLang="zh-TW" dirty="0"/>
              <a:t>diversity</a:t>
            </a:r>
            <a:r>
              <a:rPr lang="zh-TW" altLang="en-US" dirty="0"/>
              <a:t>值代表列表都推薦過於相似的案件。相反，</a:t>
            </a:r>
            <a:r>
              <a:rPr lang="en-US" altLang="zh-TW" dirty="0"/>
              <a:t>diversity</a:t>
            </a:r>
            <a:r>
              <a:rPr lang="zh-TW" altLang="en-US" dirty="0"/>
              <a:t>高代表著推薦名單包含更多類型的請願案件。</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29</a:t>
            </a:fld>
            <a:endParaRPr lang="zh-TW" altLang="en-US"/>
          </a:p>
        </p:txBody>
      </p:sp>
    </p:spTree>
    <p:extLst>
      <p:ext uri="{BB962C8B-B14F-4D97-AF65-F5344CB8AC3E}">
        <p14:creationId xmlns:p14="http://schemas.microsoft.com/office/powerpoint/2010/main" val="27813327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30</a:t>
            </a:fld>
            <a:endParaRPr lang="zh-TW" altLang="en-US"/>
          </a:p>
        </p:txBody>
      </p:sp>
    </p:spTree>
    <p:extLst>
      <p:ext uri="{BB962C8B-B14F-4D97-AF65-F5344CB8AC3E}">
        <p14:creationId xmlns:p14="http://schemas.microsoft.com/office/powerpoint/2010/main" val="22853572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第二個評估推薦列表的面向是使用不同</a:t>
            </a:r>
            <a:r>
              <a:rPr lang="en-US" altLang="zh-TW" dirty="0"/>
              <a:t>feature</a:t>
            </a:r>
            <a:r>
              <a:rPr lang="zh-TW" altLang="en-US" dirty="0"/>
              <a:t>對於推薦列表的影響</a:t>
            </a:r>
            <a:endParaRPr lang="en-US" altLang="zh-TW" dirty="0"/>
          </a:p>
          <a:p>
            <a:r>
              <a:rPr lang="zh-TW" altLang="en-US" dirty="0"/>
              <a:t>我們使用不同特徵的疊加來預測成功率 並且結合個人對於不同議題的偏好來產生不同組合的推薦列表</a:t>
            </a:r>
            <a:endParaRPr lang="en-US" altLang="zh-TW" dirty="0"/>
          </a:p>
          <a:p>
            <a:pPr marL="0" indent="0">
              <a:buFont typeface="Arial" panose="020B0604020202020204" pitchFamily="34" charset="0"/>
              <a:buNone/>
            </a:pPr>
            <a:endParaRPr lang="en-US" altLang="zh-TW" dirty="0"/>
          </a:p>
          <a:p>
            <a:pPr marL="0" indent="0">
              <a:buFont typeface="Arial" panose="020B0604020202020204" pitchFamily="34" charset="0"/>
              <a:buNone/>
            </a:pPr>
            <a:r>
              <a:rPr lang="zh-TW" altLang="en-US" dirty="0"/>
              <a:t>左邊是涵蓋度的結果 右邊是多樣性的結果，我們將兩者配合一起看</a:t>
            </a:r>
            <a:endParaRPr lang="en-US" altLang="zh-TW" dirty="0"/>
          </a:p>
          <a:p>
            <a:pPr marL="0" indent="0">
              <a:buFont typeface="Arial" panose="020B0604020202020204" pitchFamily="34" charset="0"/>
              <a:buNone/>
            </a:pPr>
            <a:endParaRPr lang="en-US" altLang="zh-TW" dirty="0"/>
          </a:p>
          <a:p>
            <a:pPr marL="0" indent="0">
              <a:buFont typeface="Arial" panose="020B0604020202020204" pitchFamily="34" charset="0"/>
              <a:buNone/>
            </a:pPr>
            <a:r>
              <a:rPr lang="zh-TW" altLang="en-US" dirty="0"/>
              <a:t>我們可以看到，基於議題所推薦的覆蓋率最高。然而，這只能說明不同的</a:t>
            </a:r>
            <a:r>
              <a:rPr lang="en-US" altLang="zh-TW" dirty="0"/>
              <a:t>activist</a:t>
            </a:r>
            <a:r>
              <a:rPr lang="zh-TW" altLang="en-US" dirty="0"/>
              <a:t>本來就有不同的個人偏好，並不代表整個推薦方法的有效性。</a:t>
            </a:r>
            <a:endParaRPr lang="en-US" altLang="zh-TW" dirty="0"/>
          </a:p>
          <a:p>
            <a:pPr marL="0" indent="0">
              <a:buFont typeface="Arial" panose="020B0604020202020204" pitchFamily="34" charset="0"/>
              <a:buNone/>
            </a:pPr>
            <a:r>
              <a:rPr lang="zh-TW" altLang="en-US" dirty="0"/>
              <a:t>使用基於議題結合基於案件資訊的方法會造成推薦給人們的案件幾乎都重疊的問題，使用我們的混合方法</a:t>
            </a:r>
            <a:r>
              <a:rPr lang="en-US" altLang="zh-TW" dirty="0"/>
              <a:t>IPSMI</a:t>
            </a:r>
            <a:r>
              <a:rPr lang="zh-TW" altLang="en-US" dirty="0"/>
              <a:t>可以增加推薦名單的廣度。</a:t>
            </a:r>
            <a:endParaRPr lang="en-US" altLang="zh-TW" dirty="0"/>
          </a:p>
          <a:p>
            <a:pPr marL="0" indent="0">
              <a:buFont typeface="Arial" panose="020B0604020202020204" pitchFamily="34" charset="0"/>
              <a:buNone/>
            </a:pPr>
            <a:endParaRPr lang="en-US" altLang="zh-TW" dirty="0"/>
          </a:p>
          <a:p>
            <a:pPr marL="0" indent="0">
              <a:buFont typeface="Arial" panose="020B0604020202020204" pitchFamily="34" charset="0"/>
              <a:buNone/>
            </a:pPr>
            <a:r>
              <a:rPr lang="zh-TW" altLang="en-US" dirty="0"/>
              <a:t>在評估多樣性時，我們可以看到，簡單地使用議題分類來推薦會使推薦結果對每個人來說都太相似。</a:t>
            </a:r>
            <a:endParaRPr lang="en-US" altLang="zh-TW" dirty="0"/>
          </a:p>
          <a:p>
            <a:pPr marL="0" indent="0">
              <a:buFont typeface="Arial" panose="020B0604020202020204" pitchFamily="34" charset="0"/>
              <a:buNone/>
            </a:pPr>
            <a:r>
              <a:rPr lang="zh-TW" altLang="en-US" dirty="0"/>
              <a:t>使用基於議題和基於案件資訊的方法，多樣性會隨著推薦數量的增加而減少，而加入</a:t>
            </a:r>
            <a:r>
              <a:rPr lang="en-US" altLang="zh-TW" dirty="0"/>
              <a:t>SMI</a:t>
            </a:r>
            <a:r>
              <a:rPr lang="zh-TW" altLang="en-US" dirty="0"/>
              <a:t>後得到的推薦多樣性會隨著推薦數量的增加而增加。</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31</a:t>
            </a:fld>
            <a:endParaRPr lang="zh-TW" altLang="en-US"/>
          </a:p>
        </p:txBody>
      </p:sp>
    </p:spTree>
    <p:extLst>
      <p:ext uri="{BB962C8B-B14F-4D97-AF65-F5344CB8AC3E}">
        <p14:creationId xmlns:p14="http://schemas.microsoft.com/office/powerpoint/2010/main" val="40301667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首先是我們的系統流程</a:t>
            </a:r>
            <a:endParaRPr lang="en-US" altLang="zh-TW" dirty="0"/>
          </a:p>
          <a:p>
            <a:r>
              <a:rPr lang="zh-TW" altLang="en-US" dirty="0"/>
              <a:t>分為四個步驟</a:t>
            </a:r>
            <a:endParaRPr lang="en-US" altLang="zh-TW" dirty="0"/>
          </a:p>
          <a:p>
            <a:endParaRPr lang="en-US" altLang="zh-TW" dirty="0"/>
          </a:p>
          <a:p>
            <a:pPr marL="228600" indent="-228600">
              <a:buAutoNum type="arabicPeriod"/>
            </a:pPr>
            <a:r>
              <a:rPr lang="zh-TW" altLang="en-US" dirty="0"/>
              <a:t>透過社群媒體平台取的資料集，分析社會運動者的顯性及隱性偏好</a:t>
            </a:r>
            <a:endParaRPr lang="en-US" altLang="zh-TW" dirty="0"/>
          </a:p>
          <a:p>
            <a:pPr marL="228600" indent="-228600">
              <a:buAutoNum type="arabicPeriod"/>
            </a:pPr>
            <a:r>
              <a:rPr lang="zh-TW" altLang="en-US" dirty="0"/>
              <a:t>從線上請願平台收集請願案件資料，分析案件在社群媒體上的覆蓋程度以及大眾的情緒</a:t>
            </a:r>
            <a:endParaRPr lang="en-US" altLang="zh-TW" dirty="0"/>
          </a:p>
          <a:p>
            <a:pPr marL="228600" indent="-228600">
              <a:buAutoNum type="arabicPeriod"/>
            </a:pPr>
            <a:r>
              <a:rPr lang="zh-TW" altLang="en-US" dirty="0"/>
              <a:t>分析請願案件本身文本和在請願平台上的資訊，預測出它們的成功機率</a:t>
            </a:r>
            <a:endParaRPr lang="en-US" altLang="zh-TW" dirty="0"/>
          </a:p>
          <a:p>
            <a:pPr marL="228600" indent="-228600">
              <a:buAutoNum type="arabicPeriod"/>
            </a:pPr>
            <a:r>
              <a:rPr lang="zh-TW" altLang="en-US" dirty="0"/>
              <a:t>最後結合成功率分析以及社會運動者的喜好，向有高機率簽署案件的人們推薦他們喜好的請願案件</a:t>
            </a:r>
            <a:endParaRPr lang="en-US" altLang="zh-TW" dirty="0"/>
          </a:p>
          <a:p>
            <a:pPr marL="228600" indent="-228600">
              <a:buAutoNum type="arabicPeriod"/>
            </a:pPr>
            <a:endParaRPr lang="en-US" altLang="zh-TW" dirty="0"/>
          </a:p>
          <a:p>
            <a:pPr marL="228600" indent="-228600">
              <a:buAutoNum type="arabicPeriod"/>
            </a:pPr>
            <a:endParaRPr lang="en-US" altLang="zh-TW" dirty="0"/>
          </a:p>
        </p:txBody>
      </p:sp>
      <p:sp>
        <p:nvSpPr>
          <p:cNvPr id="4" name="投影片編號版面配置區 3"/>
          <p:cNvSpPr>
            <a:spLocks noGrp="1"/>
          </p:cNvSpPr>
          <p:nvPr>
            <p:ph type="sldNum" sz="quarter" idx="10"/>
          </p:nvPr>
        </p:nvSpPr>
        <p:spPr/>
        <p:txBody>
          <a:bodyPr/>
          <a:lstStyle/>
          <a:p>
            <a:pPr>
              <a:defRPr/>
            </a:pPr>
            <a:fld id="{D4B07956-BC10-4EE7-B12A-0C719A5476FB}" type="slidenum">
              <a:rPr lang="zh-TW" altLang="en-US" smtClean="0"/>
              <a:pPr>
                <a:defRPr/>
              </a:pPr>
              <a:t>5</a:t>
            </a:fld>
            <a:endParaRPr lang="zh-TW" altLang="en-US"/>
          </a:p>
        </p:txBody>
      </p:sp>
    </p:spTree>
    <p:extLst>
      <p:ext uri="{BB962C8B-B14F-4D97-AF65-F5344CB8AC3E}">
        <p14:creationId xmlns:p14="http://schemas.microsoft.com/office/powerpoint/2010/main" val="35109395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zh-TW" altLang="en-US" dirty="0"/>
              <a:t>以上是我的簡報，謝謝各位口試委員。</a:t>
            </a:r>
            <a:endParaRPr kumimoji="1" lang="en-US" altLang="zh-CN" dirty="0"/>
          </a:p>
          <a:p>
            <a:endParaRPr lang="zh-TW" altLang="en-US"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32</a:t>
            </a:fld>
            <a:endParaRPr lang="zh-TW" altLang="en-US"/>
          </a:p>
        </p:txBody>
      </p:sp>
    </p:spTree>
    <p:extLst>
      <p:ext uri="{BB962C8B-B14F-4D97-AF65-F5344CB8AC3E}">
        <p14:creationId xmlns:p14="http://schemas.microsoft.com/office/powerpoint/2010/main" val="42167331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再近一步來介紹系統的架構</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主要分為六個模組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分別是資料的建構</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請願案件議題分類</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altLang="zh-TW" sz="1200" i="1" kern="1200" dirty="0">
                <a:solidFill>
                  <a:schemeClr val="tx1"/>
                </a:solidFill>
                <a:effectLst/>
                <a:latin typeface="+mn-lt"/>
                <a:ea typeface="+mn-ea"/>
                <a:cs typeface="+mn-cs"/>
              </a:rPr>
              <a:t>Activist</a:t>
            </a:r>
            <a:r>
              <a:rPr lang="zh-TW" altLang="en-US" sz="1200" i="1" kern="1200" dirty="0">
                <a:solidFill>
                  <a:schemeClr val="tx1"/>
                </a:solidFill>
                <a:effectLst/>
                <a:latin typeface="+mn-lt"/>
                <a:ea typeface="+mn-ea"/>
                <a:cs typeface="+mn-cs"/>
              </a:rPr>
              <a:t>個人偏好分析</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社群媒體智慧分析模組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請願案件分析模組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i="1" kern="1200" dirty="0">
                <a:solidFill>
                  <a:schemeClr val="tx1"/>
                </a:solidFill>
                <a:effectLst/>
                <a:latin typeface="+mn-lt"/>
                <a:ea typeface="+mn-ea"/>
                <a:cs typeface="+mn-cs"/>
              </a:rPr>
              <a:t>最後是推薦清單生成模組</a:t>
            </a:r>
            <a:endParaRPr lang="en-US" altLang="zh-TW" sz="1200" i="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6</a:t>
            </a:fld>
            <a:endParaRPr lang="zh-TW" altLang="en-US"/>
          </a:p>
        </p:txBody>
      </p:sp>
    </p:spTree>
    <p:extLst>
      <p:ext uri="{BB962C8B-B14F-4D97-AF65-F5344CB8AC3E}">
        <p14:creationId xmlns:p14="http://schemas.microsoft.com/office/powerpoint/2010/main" val="1394756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首先第一部分</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資料建構</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7</a:t>
            </a:fld>
            <a:endParaRPr lang="zh-TW" altLang="en-US"/>
          </a:p>
        </p:txBody>
      </p:sp>
    </p:spTree>
    <p:extLst>
      <p:ext uri="{BB962C8B-B14F-4D97-AF65-F5344CB8AC3E}">
        <p14:creationId xmlns:p14="http://schemas.microsoft.com/office/powerpoint/2010/main" val="849101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a:t>資料收集方面，針對兩個平台去收集資料</a:t>
            </a:r>
            <a:endParaRPr lang="en-US" altLang="zh-TW" dirty="0"/>
          </a:p>
          <a:p>
            <a:r>
              <a:rPr lang="zh-TW" altLang="en-US" dirty="0"/>
              <a:t>我們使用爬蟲方式爬取</a:t>
            </a:r>
            <a:r>
              <a:rPr lang="en-US" altLang="zh-TW" dirty="0"/>
              <a:t>twitter</a:t>
            </a:r>
            <a:r>
              <a:rPr lang="zh-TW" altLang="en-US" dirty="0"/>
              <a:t>上有追蹤</a:t>
            </a:r>
            <a:r>
              <a:rPr lang="en-US" altLang="zh-TW" dirty="0" err="1"/>
              <a:t>change.org</a:t>
            </a:r>
            <a:r>
              <a:rPr lang="en-US" altLang="zh-TW" dirty="0"/>
              <a:t> </a:t>
            </a:r>
            <a:r>
              <a:rPr lang="zh-TW" altLang="en-US" dirty="0"/>
              <a:t>的用戶以及</a:t>
            </a:r>
            <a:r>
              <a:rPr lang="en-US" altLang="zh-TW" dirty="0" err="1"/>
              <a:t>change.org</a:t>
            </a:r>
            <a:r>
              <a:rPr lang="zh-TW" altLang="en-US" dirty="0"/>
              <a:t>的請願案件資料</a:t>
            </a:r>
            <a:endParaRPr lang="en-US" altLang="zh-TW" dirty="0"/>
          </a:p>
          <a:p>
            <a:endParaRPr lang="en-US" altLang="zh-TW" dirty="0"/>
          </a:p>
          <a:p>
            <a:r>
              <a:rPr lang="zh-TW" altLang="en-US" dirty="0"/>
              <a:t>我們建構四個資料集</a:t>
            </a:r>
            <a:endParaRPr lang="en-US" altLang="zh-TW" dirty="0"/>
          </a:p>
          <a:p>
            <a:r>
              <a:rPr lang="zh-TW" altLang="en-US" dirty="0"/>
              <a:t>第一個資料集收集請願案件資料</a:t>
            </a:r>
            <a:endParaRPr lang="en-US" altLang="zh-TW" dirty="0"/>
          </a:p>
          <a:p>
            <a:r>
              <a:rPr lang="zh-TW" altLang="en-US" dirty="0"/>
              <a:t>第二個資料集收集</a:t>
            </a:r>
            <a:r>
              <a:rPr lang="en-US" altLang="zh-TW" dirty="0"/>
              <a:t>activist</a:t>
            </a:r>
            <a:r>
              <a:rPr lang="zh-TW" altLang="en-US" dirty="0"/>
              <a:t>的用戶資訊</a:t>
            </a:r>
            <a:endParaRPr lang="en-US" altLang="zh-TW" dirty="0"/>
          </a:p>
          <a:p>
            <a:r>
              <a:rPr lang="zh-TW" altLang="en-US" dirty="0"/>
              <a:t>第三個資料集收集</a:t>
            </a:r>
            <a:r>
              <a:rPr lang="en-US" altLang="zh-TW" dirty="0" err="1"/>
              <a:t>avtivist</a:t>
            </a:r>
            <a:r>
              <a:rPr lang="zh-TW" altLang="en-US" dirty="0"/>
              <a:t>的歷史推文以及提及</a:t>
            </a:r>
            <a:r>
              <a:rPr lang="en-US" altLang="zh-TW" dirty="0"/>
              <a:t>petition</a:t>
            </a:r>
            <a:r>
              <a:rPr lang="zh-TW" altLang="en-US" dirty="0"/>
              <a:t>的推文</a:t>
            </a:r>
            <a:endParaRPr lang="en-US" altLang="zh-TW" dirty="0"/>
          </a:p>
          <a:p>
            <a:r>
              <a:rPr lang="zh-TW" altLang="en-US" dirty="0"/>
              <a:t>第四個資料集收集使用者的社群關係</a:t>
            </a:r>
            <a:endParaRPr lang="en-US" altLang="zh-TW" dirty="0"/>
          </a:p>
          <a:p>
            <a:endParaRPr lang="en-US" altLang="zh-TW" dirty="0"/>
          </a:p>
          <a:p>
            <a:r>
              <a:rPr lang="zh-TW" altLang="en-US" dirty="0"/>
              <a:t>而在資料前處理部分</a:t>
            </a:r>
            <a:endParaRPr lang="en-US" altLang="zh-TW"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dirty="0"/>
              <a:t>我們清除缺失值，去除非英語語系的用戶資料和</a:t>
            </a:r>
            <a:r>
              <a:rPr lang="en-US" altLang="zh-TW" dirty="0"/>
              <a:t>petition</a:t>
            </a:r>
            <a:r>
              <a:rPr lang="zh-TW" altLang="en-US" dirty="0"/>
              <a:t> 資料，並且替換掉不可讀的</a:t>
            </a:r>
            <a:r>
              <a:rPr lang="en-US" altLang="zh-TW" dirty="0"/>
              <a:t>html</a:t>
            </a:r>
            <a:r>
              <a:rPr lang="zh-TW" altLang="en-US" dirty="0"/>
              <a:t>元素、縮寫術語</a:t>
            </a:r>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8</a:t>
            </a:fld>
            <a:endParaRPr lang="zh-TW" altLang="en-US"/>
          </a:p>
        </p:txBody>
      </p:sp>
    </p:spTree>
    <p:extLst>
      <p:ext uri="{BB962C8B-B14F-4D97-AF65-F5344CB8AC3E}">
        <p14:creationId xmlns:p14="http://schemas.microsoft.com/office/powerpoint/2010/main" val="69883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zh-TW" altLang="en-US" sz="1200" kern="1200" dirty="0">
                <a:solidFill>
                  <a:schemeClr val="tx1"/>
                </a:solidFill>
                <a:effectLst/>
                <a:latin typeface="+mn-lt"/>
                <a:ea typeface="+mn-ea"/>
                <a:cs typeface="+mn-cs"/>
              </a:rPr>
              <a:t>在處理完資料後，接著是請願案件議題分類模組</a:t>
            </a:r>
            <a:endParaRPr lang="en-US" altLang="zh-TW"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zh-TW"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9</a:t>
            </a:fld>
            <a:endParaRPr lang="zh-TW" altLang="en-US"/>
          </a:p>
        </p:txBody>
      </p:sp>
    </p:spTree>
    <p:extLst>
      <p:ext uri="{BB962C8B-B14F-4D97-AF65-F5344CB8AC3E}">
        <p14:creationId xmlns:p14="http://schemas.microsoft.com/office/powerpoint/2010/main" val="586034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r>
              <a:rPr lang="zh-TW" altLang="en-US" dirty="0"/>
              <a:t>我們要將請願案件依照不同議題進行分類</a:t>
            </a:r>
            <a:endParaRPr lang="en-US" altLang="zh-TW" dirty="0"/>
          </a:p>
          <a:p>
            <a:endParaRPr lang="en-US" altLang="zh-TW" dirty="0"/>
          </a:p>
          <a:p>
            <a:r>
              <a:rPr lang="zh-TW" altLang="en-US" dirty="0"/>
              <a:t>首先是</a:t>
            </a:r>
            <a:r>
              <a:rPr lang="en-US" altLang="zh-TW" dirty="0"/>
              <a:t>TF-IDF</a:t>
            </a:r>
            <a:r>
              <a:rPr lang="zh-TW" altLang="en-US" dirty="0"/>
              <a:t>方法來提取每個</a:t>
            </a:r>
            <a:r>
              <a:rPr lang="en-US" altLang="zh-TW" dirty="0"/>
              <a:t>petition</a:t>
            </a:r>
            <a:r>
              <a:rPr lang="zh-TW" altLang="en-US" dirty="0"/>
              <a:t> </a:t>
            </a:r>
            <a:r>
              <a:rPr lang="en-US" altLang="zh-TW" dirty="0"/>
              <a:t>case</a:t>
            </a:r>
            <a:r>
              <a:rPr lang="zh-TW" altLang="en-US" dirty="0"/>
              <a:t>中獨特的字</a:t>
            </a:r>
            <a:endParaRPr lang="en-US" altLang="zh-TW" dirty="0"/>
          </a:p>
          <a:p>
            <a:r>
              <a:rPr lang="zh-TW" altLang="en-US" dirty="0"/>
              <a:t>這些字詞作使用為能夠代表此案件特點的標籤</a:t>
            </a:r>
            <a:endParaRPr lang="en-US" altLang="zh-TW" dirty="0"/>
          </a:p>
          <a:p>
            <a:endParaRPr lang="en-US" altLang="zh-TW" dirty="0"/>
          </a:p>
          <a:p>
            <a:r>
              <a:rPr lang="zh-TW" altLang="en-US" dirty="0"/>
              <a:t>下方為</a:t>
            </a:r>
            <a:r>
              <a:rPr lang="en-US" altLang="zh-TW" dirty="0"/>
              <a:t>TF-IDF</a:t>
            </a:r>
            <a:r>
              <a:rPr lang="zh-TW" altLang="en-US" dirty="0"/>
              <a:t>的公式</a:t>
            </a:r>
            <a:r>
              <a:rPr lang="en-US" altLang="zh-TW" dirty="0"/>
              <a:t>,</a:t>
            </a:r>
            <a:r>
              <a:rPr kumimoji="1" lang="en-US" altLang="zh-TW" dirty="0"/>
              <a:t> </a:t>
            </a:r>
            <a:r>
              <a:rPr kumimoji="1" lang="zh-TW" altLang="en-US" dirty="0"/>
              <a:t>我們</a:t>
            </a:r>
            <a:r>
              <a:rPr kumimoji="1" lang="zh-CN" altLang="en-US" dirty="0"/>
              <a:t>將標籤轉成向量，</a:t>
            </a:r>
            <a:r>
              <a:rPr lang="zh-TW" altLang="en-US" dirty="0"/>
              <a:t>用以計算每個字詞在各請願案中的重要性</a:t>
            </a:r>
            <a:endParaRPr lang="en-US" altLang="zh-TW" dirty="0"/>
          </a:p>
          <a:p>
            <a:endParaRPr lang="en-US" altLang="zh-TW" dirty="0"/>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10</a:t>
            </a:fld>
            <a:endParaRPr lang="zh-TW" altLang="en-US"/>
          </a:p>
        </p:txBody>
      </p:sp>
    </p:spTree>
    <p:extLst>
      <p:ext uri="{BB962C8B-B14F-4D97-AF65-F5344CB8AC3E}">
        <p14:creationId xmlns:p14="http://schemas.microsoft.com/office/powerpoint/2010/main" val="15279216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kern="1200" dirty="0">
                <a:solidFill>
                  <a:schemeClr val="tx1"/>
                </a:solidFill>
                <a:effectLst/>
                <a:latin typeface="+mn-lt"/>
                <a:ea typeface="+mn-ea"/>
                <a:cs typeface="+mn-cs"/>
              </a:rPr>
              <a:t>接下來，是將</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做議題的分類</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每個</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包含了許多元素，包含了探討動物的，環境的，女權的等等，</a:t>
            </a:r>
            <a:endParaRPr lang="en-US" altLang="zh-TW" sz="1200" kern="1200" dirty="0">
              <a:solidFill>
                <a:schemeClr val="tx1"/>
              </a:solidFill>
              <a:effectLst/>
              <a:latin typeface="+mn-lt"/>
              <a:ea typeface="+mn-ea"/>
              <a:cs typeface="+mn-cs"/>
            </a:endParaRPr>
          </a:p>
          <a:p>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這邊我們一樣使用剛剛所分析出的標籤，透過</a:t>
            </a:r>
            <a:r>
              <a:rPr lang="en-US" altLang="zh-TW" sz="1200" kern="1200" dirty="0">
                <a:solidFill>
                  <a:schemeClr val="tx1"/>
                </a:solidFill>
                <a:effectLst/>
                <a:latin typeface="+mn-lt"/>
                <a:ea typeface="+mn-ea"/>
                <a:cs typeface="+mn-cs"/>
              </a:rPr>
              <a:t>LDA</a:t>
            </a:r>
            <a:r>
              <a:rPr lang="zh-TW" altLang="en-US" sz="1200" kern="1200" dirty="0">
                <a:solidFill>
                  <a:schemeClr val="tx1"/>
                </a:solidFill>
                <a:effectLst/>
                <a:latin typeface="+mn-lt"/>
                <a:ea typeface="+mn-ea"/>
                <a:cs typeface="+mn-cs"/>
              </a:rPr>
              <a:t> 文檔生成概率模型</a:t>
            </a:r>
            <a:r>
              <a:rPr lang="zh-TW" altLang="zh-TW" sz="1200" kern="1200" dirty="0">
                <a:solidFill>
                  <a:schemeClr val="tx1"/>
                </a:solidFill>
                <a:effectLst/>
                <a:latin typeface="+mn-lt"/>
                <a:ea typeface="+mn-ea"/>
                <a:cs typeface="+mn-cs"/>
              </a:rPr>
              <a:t>，</a:t>
            </a:r>
            <a:endParaRPr lang="en-US" altLang="zh-TW" sz="1200" kern="1200" dirty="0">
              <a:solidFill>
                <a:schemeClr val="tx1"/>
              </a:solidFill>
              <a:effectLst/>
              <a:latin typeface="+mn-lt"/>
              <a:ea typeface="+mn-ea"/>
              <a:cs typeface="+mn-cs"/>
            </a:endParaRPr>
          </a:p>
          <a:p>
            <a:r>
              <a:rPr lang="zh-TW" altLang="en-US" sz="1200" kern="1200" dirty="0">
                <a:solidFill>
                  <a:schemeClr val="tx1"/>
                </a:solidFill>
                <a:effectLst/>
                <a:latin typeface="+mn-lt"/>
                <a:ea typeface="+mn-ea"/>
                <a:cs typeface="+mn-cs"/>
              </a:rPr>
              <a:t>將</a:t>
            </a:r>
            <a:r>
              <a:rPr lang="en-US" altLang="zh-TW" sz="1200" kern="1200" dirty="0">
                <a:solidFill>
                  <a:schemeClr val="tx1"/>
                </a:solidFill>
                <a:effectLst/>
                <a:latin typeface="+mn-lt"/>
                <a:ea typeface="+mn-ea"/>
                <a:cs typeface="+mn-cs"/>
              </a:rPr>
              <a:t>petition</a:t>
            </a:r>
            <a:r>
              <a:rPr lang="zh-TW" altLang="en-US" sz="1200" kern="1200" dirty="0">
                <a:solidFill>
                  <a:schemeClr val="tx1"/>
                </a:solidFill>
                <a:effectLst/>
                <a:latin typeface="+mn-lt"/>
                <a:ea typeface="+mn-ea"/>
                <a:cs typeface="+mn-cs"/>
              </a:rPr>
              <a:t>分類成主要的幾種議題</a:t>
            </a:r>
            <a:endParaRPr lang="en-US" altLang="zh-TW" sz="1200" kern="1200" dirty="0">
              <a:solidFill>
                <a:schemeClr val="tx1"/>
              </a:solidFill>
              <a:effectLst/>
              <a:latin typeface="+mn-lt"/>
              <a:ea typeface="+mn-ea"/>
              <a:cs typeface="+mn-cs"/>
            </a:endParaRPr>
          </a:p>
        </p:txBody>
      </p:sp>
      <p:sp>
        <p:nvSpPr>
          <p:cNvPr id="4" name="投影片編號版面配置區 3"/>
          <p:cNvSpPr>
            <a:spLocks noGrp="1"/>
          </p:cNvSpPr>
          <p:nvPr>
            <p:ph type="sldNum" sz="quarter" idx="5"/>
          </p:nvPr>
        </p:nvSpPr>
        <p:spPr/>
        <p:txBody>
          <a:bodyPr/>
          <a:lstStyle/>
          <a:p>
            <a:pPr>
              <a:defRPr/>
            </a:pPr>
            <a:fld id="{D4B07956-BC10-4EE7-B12A-0C719A5476FB}" type="slidenum">
              <a:rPr lang="zh-TW" altLang="en-US" smtClean="0"/>
              <a:pPr>
                <a:defRPr/>
              </a:pPr>
              <a:t>11</a:t>
            </a:fld>
            <a:endParaRPr lang="zh-TW" altLang="en-US"/>
          </a:p>
        </p:txBody>
      </p:sp>
    </p:spTree>
    <p:extLst>
      <p:ext uri="{BB962C8B-B14F-4D97-AF65-F5344CB8AC3E}">
        <p14:creationId xmlns:p14="http://schemas.microsoft.com/office/powerpoint/2010/main" val="3654083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lvl1pPr>
              <a:defRPr sz="4000">
                <a:solidFill>
                  <a:srgbClr val="0926A3"/>
                </a:solidFill>
              </a:defRPr>
            </a:lvl1pPr>
          </a:lstStyle>
          <a:p>
            <a:r>
              <a:rPr lang="zh-TW" altLang="en-US"/>
              <a:t>按一下以編輯母片標題樣式</a:t>
            </a:r>
            <a:endParaRPr lang="zh-TW" altLang="en-US" dirty="0"/>
          </a:p>
        </p:txBody>
      </p:sp>
      <p:sp>
        <p:nvSpPr>
          <p:cNvPr id="3" name="副標題 2"/>
          <p:cNvSpPr>
            <a:spLocks noGrp="1"/>
          </p:cNvSpPr>
          <p:nvPr>
            <p:ph type="subTitle" idx="1"/>
          </p:nvPr>
        </p:nvSpPr>
        <p:spPr>
          <a:xfrm>
            <a:off x="1371600" y="3886200"/>
            <a:ext cx="6400800" cy="1752600"/>
          </a:xfrm>
        </p:spPr>
        <p:txBody>
          <a:bodyPr/>
          <a:lstStyle>
            <a:lvl1pPr marL="0" indent="0" algn="ctr">
              <a:buNone/>
              <a:defRPr sz="2800"/>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17C355D4-742B-4871-AFA0-7D8E3E87F302}" type="slidenum">
              <a:rPr lang="en-US" altLang="zh-TW"/>
              <a:pPr>
                <a:defRPr/>
              </a:pPr>
              <a:t>‹#›</a:t>
            </a:fld>
            <a:endParaRPr lang="en-US" altLang="zh-TW" dirty="0"/>
          </a:p>
        </p:txBody>
      </p:sp>
      <p:sp>
        <p:nvSpPr>
          <p:cNvPr id="7" name="文字方塊 6"/>
          <p:cNvSpPr txBox="1"/>
          <p:nvPr userDrawn="1"/>
        </p:nvSpPr>
        <p:spPr>
          <a:xfrm>
            <a:off x="777240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4287185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674E1587-3435-4B04-B722-5271E71E9E19}" type="slidenum">
              <a:rPr lang="en-US" altLang="zh-TW"/>
              <a:pPr>
                <a:defRPr/>
              </a:pPr>
              <a:t>‹#›</a:t>
            </a:fld>
            <a:endParaRPr lang="en-US" altLang="zh-TW"/>
          </a:p>
        </p:txBody>
      </p:sp>
      <p:sp>
        <p:nvSpPr>
          <p:cNvPr id="7" name="文字方塊 6"/>
          <p:cNvSpPr txBox="1"/>
          <p:nvPr userDrawn="1"/>
        </p:nvSpPr>
        <p:spPr>
          <a:xfrm>
            <a:off x="7900392"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28090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38925" y="-26988"/>
            <a:ext cx="2058988" cy="6048376"/>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457200" y="-26988"/>
            <a:ext cx="6029325" cy="6048376"/>
          </a:xfrm>
        </p:spPr>
        <p:txBody>
          <a:bodyPr vert="eaVer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968CE9E9-64F1-4582-AD2D-BB066501113C}" type="slidenum">
              <a:rPr lang="en-US" altLang="zh-TW"/>
              <a:pPr>
                <a:defRPr/>
              </a:pPr>
              <a:t>‹#›</a:t>
            </a:fld>
            <a:endParaRPr lang="en-US" altLang="zh-TW"/>
          </a:p>
        </p:txBody>
      </p:sp>
      <p:sp>
        <p:nvSpPr>
          <p:cNvPr id="7" name="文字方塊 6"/>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08958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b="1">
                <a:solidFill>
                  <a:srgbClr val="2907A5"/>
                </a:solidFill>
              </a:defRPr>
            </a:lvl1pPr>
          </a:lstStyle>
          <a:p>
            <a:r>
              <a:rPr lang="zh-TW" altLang="en-US"/>
              <a:t>按一下以編輯母片標題樣式</a:t>
            </a:r>
            <a:endParaRPr lang="zh-TW" altLang="en-US" dirty="0"/>
          </a:p>
        </p:txBody>
      </p:sp>
      <p:sp>
        <p:nvSpPr>
          <p:cNvPr id="3" name="內容版面配置區 2"/>
          <p:cNvSpPr>
            <a:spLocks noGrp="1"/>
          </p:cNvSpPr>
          <p:nvPr>
            <p:ph idx="1"/>
          </p:nvPr>
        </p:nvSpPr>
        <p:spPr/>
        <p:txBody>
          <a:bodyPr/>
          <a:lstStyle>
            <a:lvl1pPr>
              <a:defRPr sz="2400"/>
            </a:lvl1pPr>
            <a:lvl2pPr>
              <a:defRPr sz="2000"/>
            </a:lvl2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TW" altLang="en-US" dirty="0"/>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dirty="0"/>
              <a:t>   </a:t>
            </a:r>
            <a:fld id="{66C53FE0-DFDF-4122-A850-A5399E395ABE}" type="slidenum">
              <a:rPr lang="en-US" altLang="zh-TW"/>
              <a:pPr>
                <a:defRPr/>
              </a:pPr>
              <a:t>‹#›</a:t>
            </a:fld>
            <a:endParaRPr lang="en-US" altLang="zh-TW" dirty="0"/>
          </a:p>
        </p:txBody>
      </p:sp>
      <p:sp>
        <p:nvSpPr>
          <p:cNvPr id="7" name="文字方塊 6"/>
          <p:cNvSpPr txBox="1"/>
          <p:nvPr userDrawn="1"/>
        </p:nvSpPr>
        <p:spPr>
          <a:xfrm>
            <a:off x="7917408"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0843145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6" name="Rectangle 6"/>
          <p:cNvSpPr>
            <a:spLocks noGrp="1" noChangeArrowheads="1"/>
          </p:cNvSpPr>
          <p:nvPr>
            <p:ph type="sldNum" sz="quarter" idx="12"/>
          </p:nvPr>
        </p:nvSpPr>
        <p:spPr>
          <a:ln/>
        </p:spPr>
        <p:txBody>
          <a:bodyPr/>
          <a:lstStyle>
            <a:lvl1pPr>
              <a:defRPr/>
            </a:lvl1pPr>
          </a:lstStyle>
          <a:p>
            <a:pPr>
              <a:defRPr/>
            </a:pPr>
            <a:r>
              <a:rPr lang="en-US" altLang="zh-TW"/>
              <a:t>   </a:t>
            </a:r>
            <a:fld id="{E2FB8B52-7EFD-4983-9C68-981D12AB609C}" type="slidenum">
              <a:rPr lang="en-US" altLang="zh-TW"/>
              <a:pPr>
                <a:defRPr/>
              </a:pPr>
              <a:t>‹#›</a:t>
            </a:fld>
            <a:endParaRPr lang="en-US" altLang="zh-TW"/>
          </a:p>
        </p:txBody>
      </p:sp>
      <p:sp>
        <p:nvSpPr>
          <p:cNvPr id="7" name="文字方塊 6"/>
          <p:cNvSpPr txBox="1"/>
          <p:nvPr userDrawn="1"/>
        </p:nvSpPr>
        <p:spPr>
          <a:xfrm>
            <a:off x="7812360" y="6483350"/>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764432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457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4648200" y="1196975"/>
            <a:ext cx="4038600" cy="48244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1E99551-C170-4D6F-9788-C5C34A3D31AB}" type="slidenum">
              <a:rPr lang="en-US" altLang="zh-TW"/>
              <a:pPr>
                <a:defRPr/>
              </a:pPr>
              <a:t>‹#›</a:t>
            </a:fld>
            <a:endParaRPr lang="en-US" altLang="zh-TW"/>
          </a:p>
        </p:txBody>
      </p:sp>
      <p:sp>
        <p:nvSpPr>
          <p:cNvPr id="8" name="文字方塊 7"/>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719410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endParaRPr lang="zh-TW" altLang="en-US" dirty="0"/>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9" name="Rectangle 6"/>
          <p:cNvSpPr>
            <a:spLocks noGrp="1" noChangeArrowheads="1"/>
          </p:cNvSpPr>
          <p:nvPr>
            <p:ph type="sldNum" sz="quarter" idx="12"/>
          </p:nvPr>
        </p:nvSpPr>
        <p:spPr>
          <a:ln/>
        </p:spPr>
        <p:txBody>
          <a:bodyPr/>
          <a:lstStyle>
            <a:lvl1pPr>
              <a:defRPr/>
            </a:lvl1pPr>
          </a:lstStyle>
          <a:p>
            <a:pPr>
              <a:defRPr/>
            </a:pPr>
            <a:r>
              <a:rPr lang="en-US" altLang="zh-TW"/>
              <a:t>   </a:t>
            </a:r>
            <a:fld id="{1662CE24-1A20-4B59-9F58-D3C5B161363B}" type="slidenum">
              <a:rPr lang="en-US" altLang="zh-TW"/>
              <a:pPr>
                <a:defRPr/>
              </a:pPr>
              <a:t>‹#›</a:t>
            </a:fld>
            <a:endParaRPr lang="en-US" altLang="zh-TW"/>
          </a:p>
        </p:txBody>
      </p:sp>
      <p:sp>
        <p:nvSpPr>
          <p:cNvPr id="10" name="文字方塊 9"/>
          <p:cNvSpPr txBox="1"/>
          <p:nvPr userDrawn="1"/>
        </p:nvSpPr>
        <p:spPr>
          <a:xfrm>
            <a:off x="7919864"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6078777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5" name="Rectangle 6"/>
          <p:cNvSpPr>
            <a:spLocks noGrp="1" noChangeArrowheads="1"/>
          </p:cNvSpPr>
          <p:nvPr>
            <p:ph type="sldNum" sz="quarter" idx="12"/>
          </p:nvPr>
        </p:nvSpPr>
        <p:spPr>
          <a:ln/>
        </p:spPr>
        <p:txBody>
          <a:bodyPr/>
          <a:lstStyle>
            <a:lvl1pPr>
              <a:defRPr/>
            </a:lvl1pPr>
          </a:lstStyle>
          <a:p>
            <a:pPr>
              <a:defRPr/>
            </a:pPr>
            <a:r>
              <a:rPr lang="en-US" altLang="zh-TW"/>
              <a:t>   </a:t>
            </a:r>
            <a:fld id="{FF5DB450-8D60-4C02-A8F0-739A8F881784}" type="slidenum">
              <a:rPr lang="en-US" altLang="zh-TW"/>
              <a:pPr>
                <a:defRPr/>
              </a:pPr>
              <a:t>‹#›</a:t>
            </a:fld>
            <a:endParaRPr lang="en-US" altLang="zh-TW"/>
          </a:p>
        </p:txBody>
      </p:sp>
      <p:sp>
        <p:nvSpPr>
          <p:cNvPr id="6" name="文字方塊 5"/>
          <p:cNvSpPr txBox="1"/>
          <p:nvPr userDrawn="1"/>
        </p:nvSpPr>
        <p:spPr>
          <a:xfrm>
            <a:off x="7812360" y="6510114"/>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9404836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4" name="Rectangle 6"/>
          <p:cNvSpPr>
            <a:spLocks noGrp="1" noChangeArrowheads="1"/>
          </p:cNvSpPr>
          <p:nvPr>
            <p:ph type="sldNum" sz="quarter" idx="12"/>
          </p:nvPr>
        </p:nvSpPr>
        <p:spPr>
          <a:ln/>
        </p:spPr>
        <p:txBody>
          <a:bodyPr/>
          <a:lstStyle>
            <a:lvl1pPr>
              <a:defRPr/>
            </a:lvl1pPr>
          </a:lstStyle>
          <a:p>
            <a:pPr>
              <a:defRPr/>
            </a:pPr>
            <a:r>
              <a:rPr lang="en-US" altLang="zh-TW"/>
              <a:t>   </a:t>
            </a:r>
            <a:fld id="{CF430B66-5CAA-4813-A6A8-D7A3C12C7929}" type="slidenum">
              <a:rPr lang="en-US" altLang="zh-TW"/>
              <a:pPr>
                <a:defRPr/>
              </a:pPr>
              <a:t>‹#›</a:t>
            </a:fld>
            <a:endParaRPr lang="en-US" altLang="zh-TW"/>
          </a:p>
        </p:txBody>
      </p:sp>
      <p:sp>
        <p:nvSpPr>
          <p:cNvPr id="5" name="文字方塊 4"/>
          <p:cNvSpPr txBox="1"/>
          <p:nvPr userDrawn="1"/>
        </p:nvSpPr>
        <p:spPr>
          <a:xfrm>
            <a:off x="791986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2248628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2C353B03-B4AB-40A4-924B-18AD208C94E3}" type="slidenum">
              <a:rPr lang="en-US" altLang="zh-TW"/>
              <a:pPr>
                <a:defRPr/>
              </a:pPr>
              <a:t>‹#›</a:t>
            </a:fld>
            <a:endParaRPr lang="en-US" altLang="zh-TW"/>
          </a:p>
        </p:txBody>
      </p:sp>
      <p:sp>
        <p:nvSpPr>
          <p:cNvPr id="8" name="文字方塊 7"/>
          <p:cNvSpPr txBox="1"/>
          <p:nvPr userDrawn="1"/>
        </p:nvSpPr>
        <p:spPr>
          <a:xfrm>
            <a:off x="7891884" y="6552812"/>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644609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a:t>按一下圖示以新增圖片</a:t>
            </a:r>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zh-TW"/>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zh-TW"/>
          </a:p>
        </p:txBody>
      </p:sp>
      <p:sp>
        <p:nvSpPr>
          <p:cNvPr id="7" name="Rectangle 6"/>
          <p:cNvSpPr>
            <a:spLocks noGrp="1" noChangeArrowheads="1"/>
          </p:cNvSpPr>
          <p:nvPr>
            <p:ph type="sldNum" sz="quarter" idx="12"/>
          </p:nvPr>
        </p:nvSpPr>
        <p:spPr>
          <a:ln/>
        </p:spPr>
        <p:txBody>
          <a:bodyPr/>
          <a:lstStyle>
            <a:lvl1pPr>
              <a:defRPr/>
            </a:lvl1pPr>
          </a:lstStyle>
          <a:p>
            <a:pPr>
              <a:defRPr/>
            </a:pPr>
            <a:r>
              <a:rPr lang="en-US" altLang="zh-TW"/>
              <a:t>   </a:t>
            </a:r>
            <a:fld id="{7A96DC0A-347F-458C-A6C7-A61CAB19D9F1}" type="slidenum">
              <a:rPr lang="en-US" altLang="zh-TW"/>
              <a:pPr>
                <a:defRPr/>
              </a:pPr>
              <a:t>‹#›</a:t>
            </a:fld>
            <a:endParaRPr lang="en-US" altLang="zh-TW"/>
          </a:p>
        </p:txBody>
      </p:sp>
      <p:sp>
        <p:nvSpPr>
          <p:cNvPr id="8" name="文字方塊 7"/>
          <p:cNvSpPr txBox="1"/>
          <p:nvPr userDrawn="1"/>
        </p:nvSpPr>
        <p:spPr>
          <a:xfrm>
            <a:off x="7812360" y="6524625"/>
            <a:ext cx="1224136" cy="276999"/>
          </a:xfrm>
          <a:prstGeom prst="rect">
            <a:avLst/>
          </a:prstGeom>
          <a:solidFill>
            <a:schemeClr val="bg1">
              <a:lumMod val="75000"/>
            </a:schemeClr>
          </a:solidFill>
        </p:spPr>
        <p:txBody>
          <a:bodyPr wrap="square" rtlCol="0">
            <a:spAutoFit/>
          </a:bodyPr>
          <a:lstStyle/>
          <a:p>
            <a:r>
              <a:rPr lang="en-US" altLang="zh-TW" sz="1200" i="1" dirty="0">
                <a:solidFill>
                  <a:srgbClr val="2907A5"/>
                </a:solidFill>
              </a:rPr>
              <a:t>2022, IEBI Lab</a:t>
            </a:r>
            <a:endParaRPr lang="zh-TW" altLang="en-US" sz="1200" i="1" dirty="0">
              <a:solidFill>
                <a:srgbClr val="2907A5"/>
              </a:solidFill>
            </a:endParaRPr>
          </a:p>
        </p:txBody>
      </p:sp>
    </p:spTree>
    <p:extLst>
      <p:ext uri="{BB962C8B-B14F-4D97-AF65-F5344CB8AC3E}">
        <p14:creationId xmlns:p14="http://schemas.microsoft.com/office/powerpoint/2010/main" val="3394350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7"/>
          <p:cNvSpPr>
            <a:spLocks noChangeArrowheads="1"/>
          </p:cNvSpPr>
          <p:nvPr/>
        </p:nvSpPr>
        <p:spPr bwMode="auto">
          <a:xfrm>
            <a:off x="0" y="6381750"/>
            <a:ext cx="9144000" cy="476250"/>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7" name="Rectangle 10"/>
          <p:cNvSpPr>
            <a:spLocks noChangeArrowheads="1"/>
          </p:cNvSpPr>
          <p:nvPr/>
        </p:nvSpPr>
        <p:spPr bwMode="auto">
          <a:xfrm>
            <a:off x="0" y="-26988"/>
            <a:ext cx="9144000" cy="1152526"/>
          </a:xfrm>
          <a:prstGeom prst="rect">
            <a:avLst/>
          </a:prstGeom>
          <a:solidFill>
            <a:srgbClr val="C0C0C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endParaRPr kumimoji="0" lang="zh-TW" altLang="en-US"/>
          </a:p>
        </p:txBody>
      </p:sp>
      <p:sp>
        <p:nvSpPr>
          <p:cNvPr id="1028" name="Rectangle 3"/>
          <p:cNvSpPr>
            <a:spLocks noGrp="1" noChangeArrowheads="1"/>
          </p:cNvSpPr>
          <p:nvPr>
            <p:ph type="body" idx="1"/>
          </p:nvPr>
        </p:nvSpPr>
        <p:spPr bwMode="auto">
          <a:xfrm>
            <a:off x="457200" y="1196975"/>
            <a:ext cx="8229600" cy="482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a:t>按一下以編輯母片</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kumimoji="0" sz="1400">
                <a:latin typeface="+mn-lt"/>
                <a:ea typeface="新細明體" pitchFamily="18" charset="-120"/>
              </a:defRPr>
            </a:lvl1pPr>
          </a:lstStyle>
          <a:p>
            <a:pPr>
              <a:defRPr/>
            </a:pPr>
            <a:endParaRPr lang="en-US" altLang="zh-TW"/>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kumimoji="0" sz="1400">
                <a:latin typeface="+mn-lt"/>
                <a:ea typeface="新細明體" pitchFamily="18" charset="-120"/>
              </a:defRPr>
            </a:lvl1pPr>
          </a:lstStyle>
          <a:p>
            <a:pPr>
              <a:defRPr/>
            </a:pPr>
            <a:endParaRPr lang="en-US" altLang="zh-TW" dirty="0"/>
          </a:p>
        </p:txBody>
      </p:sp>
      <p:sp>
        <p:nvSpPr>
          <p:cNvPr id="1030" name="Rectangle 6"/>
          <p:cNvSpPr>
            <a:spLocks noGrp="1" noChangeArrowheads="1"/>
          </p:cNvSpPr>
          <p:nvPr>
            <p:ph type="sldNum" sz="quarter" idx="4"/>
          </p:nvPr>
        </p:nvSpPr>
        <p:spPr bwMode="auto">
          <a:xfrm>
            <a:off x="2590800" y="6524625"/>
            <a:ext cx="2197100" cy="333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kumimoji="0" sz="1400"/>
            </a:lvl1pPr>
          </a:lstStyle>
          <a:p>
            <a:pPr>
              <a:defRPr/>
            </a:pPr>
            <a:r>
              <a:rPr lang="en-US" altLang="zh-TW"/>
              <a:t>   </a:t>
            </a:r>
            <a:fld id="{07A611FE-4CE2-4881-A2C7-1D1EAFFC718C}" type="slidenum">
              <a:rPr lang="en-US" altLang="zh-TW"/>
              <a:pPr>
                <a:defRPr/>
              </a:pPr>
              <a:t>‹#›</a:t>
            </a:fld>
            <a:endParaRPr lang="en-US" altLang="zh-TW"/>
          </a:p>
        </p:txBody>
      </p:sp>
      <p:sp>
        <p:nvSpPr>
          <p:cNvPr id="1032" name="Rectangle 8"/>
          <p:cNvSpPr>
            <a:spLocks noChangeArrowheads="1"/>
          </p:cNvSpPr>
          <p:nvPr/>
        </p:nvSpPr>
        <p:spPr bwMode="auto">
          <a:xfrm>
            <a:off x="0" y="6408738"/>
            <a:ext cx="91440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kumimoji="1">
                <a:solidFill>
                  <a:schemeClr val="tx1"/>
                </a:solidFill>
                <a:latin typeface="Arial" panose="020B0604020202020204" pitchFamily="34" charset="0"/>
                <a:ea typeface="新細明體" panose="02020500000000000000" pitchFamily="18" charset="-120"/>
              </a:defRPr>
            </a:lvl1pPr>
            <a:lvl2pPr marL="742950" indent="-285750">
              <a:defRPr kumimoji="1">
                <a:solidFill>
                  <a:schemeClr val="tx1"/>
                </a:solidFill>
                <a:latin typeface="Arial" panose="020B0604020202020204" pitchFamily="34" charset="0"/>
                <a:ea typeface="新細明體" panose="02020500000000000000" pitchFamily="18" charset="-120"/>
              </a:defRPr>
            </a:lvl2pPr>
            <a:lvl3pPr marL="1143000" indent="-228600">
              <a:defRPr kumimoji="1">
                <a:solidFill>
                  <a:schemeClr val="tx1"/>
                </a:solidFill>
                <a:latin typeface="Arial" panose="020B0604020202020204" pitchFamily="34" charset="0"/>
                <a:ea typeface="新細明體" panose="02020500000000000000" pitchFamily="18" charset="-120"/>
              </a:defRPr>
            </a:lvl3pPr>
            <a:lvl4pPr marL="1600200" indent="-228600">
              <a:defRPr kumimoji="1">
                <a:solidFill>
                  <a:schemeClr val="tx1"/>
                </a:solidFill>
                <a:latin typeface="Arial" panose="020B0604020202020204" pitchFamily="34" charset="0"/>
                <a:ea typeface="新細明體" panose="02020500000000000000" pitchFamily="18" charset="-120"/>
              </a:defRPr>
            </a:lvl4pPr>
            <a:lvl5pPr marL="2057400" indent="-228600">
              <a:defRPr kumimoji="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a:solidFill>
                  <a:schemeClr val="tx1"/>
                </a:solidFill>
                <a:latin typeface="Arial" panose="020B0604020202020204" pitchFamily="34" charset="0"/>
                <a:ea typeface="新細明體" panose="02020500000000000000" pitchFamily="18" charset="-120"/>
              </a:defRPr>
            </a:lvl9pPr>
          </a:lstStyle>
          <a:p>
            <a:pPr eaLnBrk="1" hangingPunct="1">
              <a:defRPr/>
            </a:pPr>
            <a:r>
              <a:rPr kumimoji="0" lang="en-US" altLang="zh-TW" sz="1400" dirty="0">
                <a:solidFill>
                  <a:schemeClr val="accent2"/>
                </a:solidFill>
              </a:rPr>
              <a:t>        </a:t>
            </a:r>
            <a:r>
              <a:rPr kumimoji="0" lang="en-US" altLang="zh-TW" sz="1200" i="1" dirty="0">
                <a:solidFill>
                  <a:srgbClr val="2907A5"/>
                </a:solidFill>
                <a:cs typeface="Arial" panose="020B0604020202020204" pitchFamily="34" charset="0"/>
              </a:rPr>
              <a:t>Institute of Information Management, NYCU                                                                                                         2021,</a:t>
            </a:r>
            <a:r>
              <a:rPr kumimoji="0" lang="zh-TW" altLang="en-US" sz="1200" dirty="0">
                <a:solidFill>
                  <a:srgbClr val="2907A5"/>
                </a:solidFill>
                <a:cs typeface="Arial" panose="020B0604020202020204" pitchFamily="34" charset="0"/>
              </a:rPr>
              <a:t> </a:t>
            </a:r>
            <a:r>
              <a:rPr kumimoji="0" lang="en-US" altLang="zh-TW" sz="1200" i="1" dirty="0">
                <a:solidFill>
                  <a:srgbClr val="2907A5"/>
                </a:solidFill>
                <a:ea typeface="標楷體" panose="03000509000000000000" pitchFamily="65" charset="-120"/>
                <a:cs typeface="Arial" panose="020B0604020202020204" pitchFamily="34" charset="0"/>
              </a:rPr>
              <a:t>IEBI Lab</a:t>
            </a:r>
          </a:p>
        </p:txBody>
      </p:sp>
      <p:pic>
        <p:nvPicPr>
          <p:cNvPr id="1033" name="Picture 9" descr="log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36513" y="6443663"/>
            <a:ext cx="376237"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4" name="Rectangle 2"/>
          <p:cNvSpPr>
            <a:spLocks noGrp="1" noChangeArrowheads="1"/>
          </p:cNvSpPr>
          <p:nvPr>
            <p:ph type="title"/>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a:t>按一下以編輯母片標題樣式</a:t>
            </a: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p:titleStyle>
    <p:bodyStyle>
      <a:lvl1pPr marL="342900" indent="-342900" algn="l" rtl="0" eaLnBrk="0" fontAlgn="base" hangingPunct="0">
        <a:spcBef>
          <a:spcPct val="20000"/>
        </a:spcBef>
        <a:spcAft>
          <a:spcPct val="0"/>
        </a:spcAft>
        <a:buChar char="•"/>
        <a:defRPr kumimoji="1" sz="20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1.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42.png"/><Relationship Id="rId4" Type="http://schemas.openxmlformats.org/officeDocument/2006/relationships/image" Target="../media/image3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chart" Target="../charts/char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標題 1"/>
          <p:cNvSpPr>
            <a:spLocks noGrp="1"/>
          </p:cNvSpPr>
          <p:nvPr>
            <p:ph type="ctrTitle"/>
          </p:nvPr>
        </p:nvSpPr>
        <p:spPr>
          <a:xfrm>
            <a:off x="186089" y="1340768"/>
            <a:ext cx="8856984" cy="1470025"/>
          </a:xfrm>
        </p:spPr>
        <p:txBody>
          <a:bodyPr/>
          <a:lstStyle/>
          <a:p>
            <a:r>
              <a:rPr lang="en-US" altLang="zh-TW" sz="3200" b="1" dirty="0"/>
              <a:t/>
            </a:r>
            <a:br>
              <a:rPr lang="en-US" altLang="zh-TW" sz="3200" b="1" dirty="0"/>
            </a:br>
            <a:r>
              <a:rPr lang="en-US" altLang="zh-TW" sz="3200" b="1" dirty="0"/>
              <a:t/>
            </a:r>
            <a:br>
              <a:rPr lang="en-US" altLang="zh-TW" sz="3200" b="1" dirty="0"/>
            </a:br>
            <a:r>
              <a:rPr lang="en-US" altLang="zh-TW" sz="3200" b="1" dirty="0"/>
              <a:t>Enhancing Collective Action Success of Online Petitions:</a:t>
            </a:r>
            <a:r>
              <a:rPr lang="zh-TW" altLang="en-US" sz="3200" b="1" dirty="0"/>
              <a:t> </a:t>
            </a:r>
            <a:r>
              <a:rPr lang="en-US" altLang="zh-TW" sz="3200" b="1" dirty="0"/>
              <a:t>A Social Media Intelligence Mechanism</a:t>
            </a:r>
            <a:endParaRPr lang="zh-TW" altLang="en-US" sz="3200" b="1" dirty="0">
              <a:latin typeface="Times New Roman" panose="02020603050405020304" pitchFamily="18" charset="0"/>
              <a:cs typeface="Times New Roman" panose="02020603050405020304" pitchFamily="18" charset="0"/>
            </a:endParaRPr>
          </a:p>
        </p:txBody>
      </p:sp>
      <p:sp>
        <p:nvSpPr>
          <p:cNvPr id="4099" name="副標題 2"/>
          <p:cNvSpPr>
            <a:spLocks noGrp="1"/>
          </p:cNvSpPr>
          <p:nvPr>
            <p:ph type="subTitle" idx="1"/>
          </p:nvPr>
        </p:nvSpPr>
        <p:spPr>
          <a:xfrm>
            <a:off x="186089" y="3259338"/>
            <a:ext cx="8821571" cy="1752600"/>
          </a:xfrm>
        </p:spPr>
        <p:txBody>
          <a:bodyPr/>
          <a:lstStyle/>
          <a:p>
            <a:endParaRPr lang="en-US" dirty="0"/>
          </a:p>
          <a:p>
            <a:r>
              <a:rPr lang="en-US" dirty="0">
                <a:solidFill>
                  <a:srgbClr val="2907A5"/>
                </a:solidFill>
              </a:rPr>
              <a:t> </a:t>
            </a:r>
            <a:r>
              <a:rPr lang="en-US" sz="2400" b="1" dirty="0">
                <a:solidFill>
                  <a:srgbClr val="2907A5"/>
                </a:solidFill>
              </a:rPr>
              <a:t>Yun-Hsin Hsieh </a:t>
            </a:r>
            <a:r>
              <a:rPr lang="en-US" sz="2400" dirty="0">
                <a:solidFill>
                  <a:srgbClr val="2907A5"/>
                </a:solidFill>
              </a:rPr>
              <a:t>• </a:t>
            </a:r>
            <a:r>
              <a:rPr lang="en-US" sz="2400" b="1" dirty="0">
                <a:solidFill>
                  <a:srgbClr val="2907A5"/>
                </a:solidFill>
              </a:rPr>
              <a:t>Yung-Ming</a:t>
            </a:r>
            <a:r>
              <a:rPr lang="zh-TW" altLang="en-US" sz="2400" b="1" dirty="0">
                <a:solidFill>
                  <a:srgbClr val="2907A5"/>
                </a:solidFill>
              </a:rPr>
              <a:t> </a:t>
            </a:r>
            <a:r>
              <a:rPr lang="en-US" altLang="zh-TW" sz="2400" b="1" dirty="0">
                <a:solidFill>
                  <a:srgbClr val="2907A5"/>
                </a:solidFill>
              </a:rPr>
              <a:t>Li</a:t>
            </a:r>
            <a:endParaRPr lang="en-US" sz="2400" b="1" dirty="0">
              <a:solidFill>
                <a:srgbClr val="2907A5"/>
              </a:solidFill>
            </a:endParaRPr>
          </a:p>
          <a:p>
            <a:r>
              <a:rPr lang="en-GB" sz="2000" dirty="0">
                <a:solidFill>
                  <a:srgbClr val="2907A5"/>
                </a:solidFill>
              </a:rPr>
              <a:t>Institute of Information Management</a:t>
            </a:r>
          </a:p>
          <a:p>
            <a:r>
              <a:rPr lang="en-GB" sz="2000" dirty="0">
                <a:solidFill>
                  <a:srgbClr val="2907A5"/>
                </a:solidFill>
              </a:rPr>
              <a:t>National Yang Ming </a:t>
            </a:r>
            <a:r>
              <a:rPr lang="en-GB" sz="2000" dirty="0" err="1">
                <a:solidFill>
                  <a:srgbClr val="2907A5"/>
                </a:solidFill>
              </a:rPr>
              <a:t>Chiao</a:t>
            </a:r>
            <a:r>
              <a:rPr lang="en-GB" sz="2000" dirty="0">
                <a:solidFill>
                  <a:srgbClr val="2907A5"/>
                </a:solidFill>
              </a:rPr>
              <a:t> Tung University </a:t>
            </a:r>
          </a:p>
          <a:p>
            <a:r>
              <a:rPr lang="en-US" sz="2400" dirty="0">
                <a:solidFill>
                  <a:srgbClr val="2907A5"/>
                </a:solidFill>
              </a:rPr>
              <a:t> </a:t>
            </a:r>
            <a:r>
              <a:rPr lang="en-US" sz="2400" b="1" dirty="0">
                <a:solidFill>
                  <a:srgbClr val="2907A5"/>
                </a:solidFill>
              </a:rPr>
              <a:t>Arvind Tripathi</a:t>
            </a:r>
            <a:endParaRPr lang="en-GB" sz="2400" b="1" dirty="0">
              <a:solidFill>
                <a:srgbClr val="2907A5"/>
              </a:solidFill>
            </a:endParaRPr>
          </a:p>
          <a:p>
            <a:r>
              <a:rPr lang="en-GB" sz="2000" dirty="0">
                <a:solidFill>
                  <a:srgbClr val="2907A5"/>
                </a:solidFill>
              </a:rPr>
              <a:t>University of Kansas School of Business</a:t>
            </a:r>
            <a:r>
              <a:rPr lang="en-GB" sz="2400" dirty="0">
                <a:solidFill>
                  <a:srgbClr val="2907A5"/>
                </a:solidFill>
              </a:rPr>
              <a:t> </a:t>
            </a:r>
            <a:endParaRPr lang="zh-TW" altLang="en-US" sz="1800" dirty="0">
              <a:solidFill>
                <a:srgbClr val="2907A5"/>
              </a:solidFill>
              <a:latin typeface="Times New Roman"/>
              <a:cs typeface="Times New Roman"/>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410E5FA-8CD1-4FF5-A615-E7C4DACD5AF7}"/>
              </a:ext>
            </a:extLst>
          </p:cNvPr>
          <p:cNvSpPr>
            <a:spLocks noGrp="1"/>
          </p:cNvSpPr>
          <p:nvPr>
            <p:ph type="title"/>
          </p:nvPr>
        </p:nvSpPr>
        <p:spPr>
          <a:xfrm>
            <a:off x="179512" y="-26988"/>
            <a:ext cx="8856984" cy="1143001"/>
          </a:xfrm>
        </p:spPr>
        <p:txBody>
          <a:bodyPr/>
          <a:lstStyle/>
          <a:p>
            <a:r>
              <a:rPr lang="en-US" altLang="zh-TW" dirty="0"/>
              <a:t>Petition Issue Classification Module</a:t>
            </a:r>
            <a:endParaRPr lang="zh-TW" altLang="en-US" dirty="0"/>
          </a:p>
        </p:txBody>
      </p:sp>
      <p:sp>
        <p:nvSpPr>
          <p:cNvPr id="3" name="內容版面配置區 2">
            <a:extLst>
              <a:ext uri="{FF2B5EF4-FFF2-40B4-BE49-F238E27FC236}">
                <a16:creationId xmlns:a16="http://schemas.microsoft.com/office/drawing/2014/main" id="{5A278E0D-CCF7-45E7-A2F2-DBEAD4C54D1F}"/>
              </a:ext>
            </a:extLst>
          </p:cNvPr>
          <p:cNvSpPr>
            <a:spLocks noGrp="1"/>
          </p:cNvSpPr>
          <p:nvPr>
            <p:ph idx="1"/>
          </p:nvPr>
        </p:nvSpPr>
        <p:spPr>
          <a:xfrm>
            <a:off x="457200" y="1196975"/>
            <a:ext cx="8229600" cy="5112345"/>
          </a:xfrm>
        </p:spPr>
        <p:txBody>
          <a:bodyPr/>
          <a:lstStyle/>
          <a:p>
            <a:r>
              <a:rPr lang="en-US" altLang="zh-TW" dirty="0"/>
              <a:t>To </a:t>
            </a:r>
            <a:r>
              <a:rPr lang="en-US" altLang="zh-TW" dirty="0">
                <a:solidFill>
                  <a:srgbClr val="0000FF"/>
                </a:solidFill>
              </a:rPr>
              <a:t>match</a:t>
            </a:r>
            <a:r>
              <a:rPr lang="en-US" altLang="zh-TW" dirty="0">
                <a:solidFill>
                  <a:srgbClr val="0C34DE"/>
                </a:solidFill>
              </a:rPr>
              <a:t> </a:t>
            </a:r>
            <a:r>
              <a:rPr lang="en-US" altLang="zh-TW" dirty="0"/>
              <a:t>the petition </a:t>
            </a:r>
            <a:r>
              <a:rPr lang="en-US" altLang="zh-TW" dirty="0">
                <a:solidFill>
                  <a:srgbClr val="0000FF"/>
                </a:solidFill>
              </a:rPr>
              <a:t>issue </a:t>
            </a:r>
            <a:r>
              <a:rPr lang="en-US" altLang="zh-TW" dirty="0"/>
              <a:t>and user’s </a:t>
            </a:r>
            <a:r>
              <a:rPr lang="en-US" altLang="zh-TW" dirty="0">
                <a:solidFill>
                  <a:srgbClr val="0000FF"/>
                </a:solidFill>
              </a:rPr>
              <a:t>preference</a:t>
            </a:r>
            <a:r>
              <a:rPr lang="en-US" altLang="zh-TW" dirty="0"/>
              <a:t>.</a:t>
            </a:r>
          </a:p>
          <a:p>
            <a:pPr marL="0" indent="0">
              <a:buNone/>
            </a:pPr>
            <a:endParaRPr lang="en-US" altLang="zh-TW" dirty="0"/>
          </a:p>
          <a:p>
            <a:r>
              <a:rPr lang="en-US" altLang="zh-TW" dirty="0"/>
              <a:t>Tag feature vector representation</a:t>
            </a:r>
            <a:r>
              <a:rPr lang="zh-TW" altLang="en-US" dirty="0"/>
              <a:t> </a:t>
            </a:r>
            <a:r>
              <a:rPr lang="en-US" altLang="zh-TW" dirty="0"/>
              <a:t>(from document petition cases)</a:t>
            </a:r>
          </a:p>
          <a:p>
            <a:pPr lvl="1"/>
            <a:r>
              <a:rPr lang="en-US" altLang="zh-TW" dirty="0"/>
              <a:t>Instead of counting the quantity of words in a document, the Term Frequency Inverse Document Frequency </a:t>
            </a:r>
            <a:r>
              <a:rPr lang="en-US" altLang="zh-TW" dirty="0">
                <a:solidFill>
                  <a:srgbClr val="0000FF"/>
                </a:solidFill>
              </a:rPr>
              <a:t>(TF-IDF) </a:t>
            </a:r>
            <a:r>
              <a:rPr lang="en-US" altLang="zh-TW" dirty="0"/>
              <a:t>metric emphasizes the distinguishing words. </a:t>
            </a:r>
          </a:p>
        </p:txBody>
      </p:sp>
      <p:sp>
        <p:nvSpPr>
          <p:cNvPr id="4" name="投影片編號版面配置區 3">
            <a:extLst>
              <a:ext uri="{FF2B5EF4-FFF2-40B4-BE49-F238E27FC236}">
                <a16:creationId xmlns:a16="http://schemas.microsoft.com/office/drawing/2014/main" id="{4CA9F975-74E3-4FF6-BD90-830EF52CB89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10</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61695D5C-A023-47C4-85C3-DEE1379FEDE5}"/>
                  </a:ext>
                </a:extLst>
              </p:cNvPr>
              <p:cNvSpPr/>
              <p:nvPr/>
            </p:nvSpPr>
            <p:spPr>
              <a:xfrm>
                <a:off x="3491880" y="3835555"/>
                <a:ext cx="1964384" cy="634726"/>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𝑡𝑓</m:t>
                      </m:r>
                      <m:r>
                        <a:rPr lang="en-US" altLang="zh-TW" b="0" i="1" smtClean="0">
                          <a:latin typeface="Cambria Math" panose="02040503050406030204" pitchFamily="18" charset="0"/>
                        </a:rPr>
                        <m:t>(</m:t>
                      </m:r>
                      <m:r>
                        <a:rPr lang="en-US" altLang="zh-TW" b="0" i="1" smtClean="0">
                          <a:latin typeface="Cambria Math" panose="02040503050406030204" pitchFamily="18" charset="0"/>
                        </a:rPr>
                        <m:t>𝑡</m:t>
                      </m:r>
                      <m:r>
                        <a:rPr lang="en-US" altLang="zh-TW" b="0" i="1" smtClean="0">
                          <a:latin typeface="Cambria Math" panose="02040503050406030204" pitchFamily="18" charset="0"/>
                        </a:rPr>
                        <m:t>,</m:t>
                      </m:r>
                      <m:r>
                        <a:rPr lang="en-US" altLang="zh-TW" b="0" i="1" smtClean="0">
                          <a:latin typeface="Cambria Math" panose="02040503050406030204" pitchFamily="18" charset="0"/>
                        </a:rPr>
                        <m:t>𝑑</m:t>
                      </m:r>
                      <m:r>
                        <a:rPr lang="en-US" altLang="zh-TW" b="0" i="1" smtClean="0">
                          <a:latin typeface="Cambria Math" panose="02040503050406030204" pitchFamily="18" charset="0"/>
                        </a:rPr>
                        <m:t>)</m:t>
                      </m:r>
                      <m:r>
                        <a:rPr lang="zh-TW" altLang="en-US" i="0">
                          <a:latin typeface="Cambria Math" panose="02040503050406030204" pitchFamily="18" charset="0"/>
                        </a:rPr>
                        <m:t>=</m:t>
                      </m:r>
                      <m:f>
                        <m:fPr>
                          <m:ctrlPr>
                            <a:rPr lang="zh-TW" altLang="en-US" i="1">
                              <a:latin typeface="Cambria Math" panose="02040503050406030204" pitchFamily="18" charset="0"/>
                            </a:rPr>
                          </m:ctrlPr>
                        </m:fPr>
                        <m:num>
                          <m:sSub>
                            <m:sSubPr>
                              <m:ctrlPr>
                                <a:rPr lang="zh-TW" altLang="en-US" i="1">
                                  <a:latin typeface="Cambria Math" panose="02040503050406030204" pitchFamily="18" charset="0"/>
                                </a:rPr>
                              </m:ctrlPr>
                            </m:sSubPr>
                            <m:e>
                              <m:r>
                                <a:rPr lang="zh-TW" altLang="en-US" i="1">
                                  <a:latin typeface="Cambria Math" panose="02040503050406030204" pitchFamily="18" charset="0"/>
                                </a:rPr>
                                <m:t>𝑛</m:t>
                              </m:r>
                            </m:e>
                            <m:sub>
                              <m:r>
                                <m:rPr>
                                  <m:sty m:val="p"/>
                                </m:rPr>
                                <a:rPr lang="en-US" altLang="zh-TW" b="0" i="0" smtClean="0">
                                  <a:latin typeface="Cambria Math" panose="02040503050406030204" pitchFamily="18" charset="0"/>
                                </a:rPr>
                                <m:t>t</m:t>
                              </m:r>
                              <m:r>
                                <a:rPr lang="zh-TW" altLang="en-US" i="0">
                                  <a:latin typeface="Cambria Math" panose="02040503050406030204" pitchFamily="18" charset="0"/>
                                </a:rPr>
                                <m:t>,</m:t>
                              </m:r>
                              <m:r>
                                <a:rPr lang="en-US" altLang="zh-TW" b="0" i="1" smtClean="0">
                                  <a:latin typeface="Cambria Math" panose="02040503050406030204" pitchFamily="18" charset="0"/>
                                </a:rPr>
                                <m:t>𝑑</m:t>
                              </m:r>
                            </m:sub>
                          </m:sSub>
                        </m:num>
                        <m:den>
                          <m:nary>
                            <m:naryPr>
                              <m:chr m:val="∑"/>
                              <m:limLoc m:val="subSup"/>
                              <m:supHide m:val="on"/>
                              <m:ctrlPr>
                                <a:rPr lang="zh-TW" altLang="en-US" i="1">
                                  <a:latin typeface="Cambria Math" panose="02040503050406030204" pitchFamily="18" charset="0"/>
                                </a:rPr>
                              </m:ctrlPr>
                            </m:naryPr>
                            <m:sub>
                              <m:r>
                                <a:rPr lang="zh-TW" altLang="en-US" i="1">
                                  <a:latin typeface="Cambria Math" panose="02040503050406030204" pitchFamily="18" charset="0"/>
                                </a:rPr>
                                <m:t>𝑘</m:t>
                              </m:r>
                            </m:sub>
                            <m:sup/>
                            <m:e>
                              <m:sSub>
                                <m:sSubPr>
                                  <m:ctrlPr>
                                    <a:rPr lang="zh-TW" altLang="en-US" i="1">
                                      <a:latin typeface="Cambria Math" panose="02040503050406030204" pitchFamily="18" charset="0"/>
                                    </a:rPr>
                                  </m:ctrlPr>
                                </m:sSubPr>
                                <m:e>
                                  <m:r>
                                    <a:rPr lang="zh-TW" altLang="en-US" i="1">
                                      <a:latin typeface="Cambria Math" panose="02040503050406030204" pitchFamily="18" charset="0"/>
                                    </a:rPr>
                                    <m:t>𝑛</m:t>
                                  </m:r>
                                </m:e>
                                <m:sub>
                                  <m:r>
                                    <a:rPr lang="zh-TW" altLang="en-US" i="1">
                                      <a:latin typeface="Cambria Math" panose="02040503050406030204" pitchFamily="18" charset="0"/>
                                    </a:rPr>
                                    <m:t>𝑘</m:t>
                                  </m:r>
                                  <m:r>
                                    <a:rPr lang="zh-TW" altLang="en-US" i="0">
                                      <a:latin typeface="Cambria Math" panose="02040503050406030204" pitchFamily="18" charset="0"/>
                                    </a:rPr>
                                    <m:t>,</m:t>
                                  </m:r>
                                  <m:r>
                                    <a:rPr lang="en-US" altLang="zh-TW" b="0" i="1" smtClean="0">
                                      <a:latin typeface="Cambria Math" panose="02040503050406030204" pitchFamily="18" charset="0"/>
                                    </a:rPr>
                                    <m:t>𝑡</m:t>
                                  </m:r>
                                </m:sub>
                              </m:sSub>
                            </m:e>
                          </m:nary>
                        </m:den>
                      </m:f>
                    </m:oMath>
                  </m:oMathPara>
                </a14:m>
                <a:endParaRPr lang="zh-TW" altLang="en-US" dirty="0"/>
              </a:p>
            </p:txBody>
          </p:sp>
        </mc:Choice>
        <mc:Fallback xmlns="">
          <p:sp>
            <p:nvSpPr>
              <p:cNvPr id="6" name="矩形 5">
                <a:extLst>
                  <a:ext uri="{FF2B5EF4-FFF2-40B4-BE49-F238E27FC236}">
                    <a16:creationId xmlns:a16="http://schemas.microsoft.com/office/drawing/2014/main" id="{61695D5C-A023-47C4-85C3-DEE1379FEDE5}"/>
                  </a:ext>
                </a:extLst>
              </p:cNvPr>
              <p:cNvSpPr>
                <a:spLocks noRot="1" noChangeAspect="1" noMove="1" noResize="1" noEditPoints="1" noAdjustHandles="1" noChangeArrowheads="1" noChangeShapeType="1" noTextEdit="1"/>
              </p:cNvSpPr>
              <p:nvPr/>
            </p:nvSpPr>
            <p:spPr>
              <a:xfrm>
                <a:off x="3491880" y="3835555"/>
                <a:ext cx="1964384" cy="634726"/>
              </a:xfrm>
              <a:prstGeom prst="rect">
                <a:avLst/>
              </a:prstGeom>
              <a:blipFill>
                <a:blip r:embed="rId3"/>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3BAEC68F-3F3E-47D9-ABD2-D1CAD3497FF6}"/>
                  </a:ext>
                </a:extLst>
              </p:cNvPr>
              <p:cNvSpPr/>
              <p:nvPr/>
            </p:nvSpPr>
            <p:spPr>
              <a:xfrm>
                <a:off x="2483767" y="4368223"/>
                <a:ext cx="4091184" cy="714683"/>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𝑖𝑑𝑓</m:t>
                      </m:r>
                      <m:d>
                        <m:dPr>
                          <m:ctrlPr>
                            <a:rPr lang="zh-TW" altLang="en-US" i="1">
                              <a:latin typeface="Cambria Math" panose="02040503050406030204" pitchFamily="18" charset="0"/>
                            </a:rPr>
                          </m:ctrlPr>
                        </m:dPr>
                        <m:e>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𝐷</m:t>
                          </m:r>
                        </m:e>
                      </m:d>
                      <m:r>
                        <a:rPr lang="zh-TW" altLang="en-US" i="0">
                          <a:latin typeface="Cambria Math" panose="02040503050406030204" pitchFamily="18" charset="0"/>
                        </a:rPr>
                        <m:t>=</m:t>
                      </m:r>
                      <m:r>
                        <m:rPr>
                          <m:sty m:val="p"/>
                        </m:rPr>
                        <a:rPr lang="zh-TW" altLang="en-US" i="0">
                          <a:latin typeface="Cambria Math" panose="02040503050406030204" pitchFamily="18" charset="0"/>
                        </a:rPr>
                        <m:t>lo</m:t>
                      </m:r>
                      <m:func>
                        <m:funcPr>
                          <m:ctrlPr>
                            <a:rPr lang="zh-TW" altLang="en-US" i="1">
                              <a:latin typeface="Cambria Math" panose="02040503050406030204" pitchFamily="18" charset="0"/>
                            </a:rPr>
                          </m:ctrlPr>
                        </m:funcPr>
                        <m:fName>
                          <m:r>
                            <m:rPr>
                              <m:sty m:val="p"/>
                            </m:rPr>
                            <a:rPr lang="zh-TW" altLang="en-US" i="0">
                              <a:latin typeface="Cambria Math" panose="02040503050406030204" pitchFamily="18" charset="0"/>
                            </a:rPr>
                            <m:t>g</m:t>
                          </m:r>
                        </m:fName>
                        <m:e>
                          <m:d>
                            <m:dPr>
                              <m:ctrlPr>
                                <a:rPr lang="zh-TW" altLang="en-US" i="1">
                                  <a:latin typeface="Cambria Math" panose="02040503050406030204" pitchFamily="18" charset="0"/>
                                </a:rPr>
                              </m:ctrlPr>
                            </m:dPr>
                            <m:e>
                              <m:f>
                                <m:fPr>
                                  <m:ctrlPr>
                                    <a:rPr lang="zh-TW" altLang="en-US" i="1">
                                      <a:latin typeface="Cambria Math" panose="02040503050406030204" pitchFamily="18" charset="0"/>
                                    </a:rPr>
                                  </m:ctrlPr>
                                </m:fPr>
                                <m:num>
                                  <m:r>
                                    <a:rPr lang="zh-TW" altLang="en-US" i="1">
                                      <a:latin typeface="Cambria Math" panose="02040503050406030204" pitchFamily="18" charset="0"/>
                                    </a:rPr>
                                    <m:t>𝑁</m:t>
                                  </m:r>
                                </m:num>
                                <m:den>
                                  <m:r>
                                    <a:rPr lang="zh-TW" altLang="en-US" i="0">
                                      <a:latin typeface="Cambria Math" panose="02040503050406030204" pitchFamily="18" charset="0"/>
                                    </a:rPr>
                                    <m:t>1+|</m:t>
                                  </m:r>
                                  <m:d>
                                    <m:dPr>
                                      <m:begChr m:val="{"/>
                                      <m:endChr m:val="}"/>
                                      <m:ctrlPr>
                                        <a:rPr lang="zh-TW" altLang="en-US" i="1">
                                          <a:latin typeface="Cambria Math" panose="02040503050406030204" pitchFamily="18" charset="0"/>
                                        </a:rPr>
                                      </m:ctrlPr>
                                    </m:dPr>
                                    <m:e>
                                      <m:r>
                                        <a:rPr lang="zh-TW" altLang="en-US" i="1">
                                          <a:latin typeface="Cambria Math" panose="02040503050406030204" pitchFamily="18" charset="0"/>
                                        </a:rPr>
                                        <m:t>𝑑</m:t>
                                      </m:r>
                                      <m:r>
                                        <a:rPr lang="zh-TW" altLang="en-US" i="0">
                                          <a:latin typeface="Cambria Math" panose="02040503050406030204" pitchFamily="18" charset="0"/>
                                        </a:rPr>
                                        <m:t>∈</m:t>
                                      </m:r>
                                      <m:r>
                                        <a:rPr lang="zh-TW" altLang="en-US" i="1">
                                          <a:latin typeface="Cambria Math" panose="02040503050406030204" pitchFamily="18" charset="0"/>
                                        </a:rPr>
                                        <m:t>𝐷</m:t>
                                      </m:r>
                                      <m:r>
                                        <a:rPr lang="zh-TW" altLang="en-US" i="0">
                                          <a:latin typeface="Cambria Math" panose="02040503050406030204" pitchFamily="18" charset="0"/>
                                        </a:rPr>
                                        <m:t> :</m:t>
                                      </m:r>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𝑑</m:t>
                                      </m:r>
                                    </m:e>
                                  </m:d>
                                  <m:r>
                                    <a:rPr lang="zh-TW" altLang="en-US" i="0">
                                      <a:latin typeface="Cambria Math" panose="02040503050406030204" pitchFamily="18" charset="0"/>
                                    </a:rPr>
                                    <m:t>|</m:t>
                                  </m:r>
                                </m:den>
                              </m:f>
                            </m:e>
                          </m:d>
                        </m:e>
                      </m:func>
                    </m:oMath>
                  </m:oMathPara>
                </a14:m>
                <a:endParaRPr lang="zh-TW" altLang="en-US" dirty="0"/>
              </a:p>
            </p:txBody>
          </p:sp>
        </mc:Choice>
        <mc:Fallback xmlns="">
          <p:sp>
            <p:nvSpPr>
              <p:cNvPr id="7" name="矩形 6">
                <a:extLst>
                  <a:ext uri="{FF2B5EF4-FFF2-40B4-BE49-F238E27FC236}">
                    <a16:creationId xmlns:a16="http://schemas.microsoft.com/office/drawing/2014/main" id="{3BAEC68F-3F3E-47D9-ABD2-D1CAD3497FF6}"/>
                  </a:ext>
                </a:extLst>
              </p:cNvPr>
              <p:cNvSpPr>
                <a:spLocks noRot="1" noChangeAspect="1" noMove="1" noResize="1" noEditPoints="1" noAdjustHandles="1" noChangeArrowheads="1" noChangeShapeType="1" noTextEdit="1"/>
              </p:cNvSpPr>
              <p:nvPr/>
            </p:nvSpPr>
            <p:spPr>
              <a:xfrm>
                <a:off x="2483767" y="4368223"/>
                <a:ext cx="4091184" cy="714683"/>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1D66F029-3736-4FAC-A84E-F82FFD17A06D}"/>
                  </a:ext>
                </a:extLst>
              </p:cNvPr>
              <p:cNvSpPr/>
              <p:nvPr/>
            </p:nvSpPr>
            <p:spPr>
              <a:xfrm>
                <a:off x="2392140" y="5476359"/>
                <a:ext cx="435971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𝑇𝐹</m:t>
                          </m:r>
                          <m:r>
                            <a:rPr lang="zh-TW" altLang="en-US" i="0">
                              <a:latin typeface="Cambria Math" panose="02040503050406030204" pitchFamily="18" charset="0"/>
                            </a:rPr>
                            <m:t>−</m:t>
                          </m:r>
                          <m:r>
                            <a:rPr lang="zh-TW" altLang="en-US" i="1">
                              <a:latin typeface="Cambria Math" panose="02040503050406030204" pitchFamily="18" charset="0"/>
                            </a:rPr>
                            <m:t>𝐼𝐷𝐹</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𝑤</m:t>
                                  </m:r>
                                </m:e>
                                <m:sub>
                                  <m:r>
                                    <a:rPr lang="zh-TW" altLang="en-US" i="1">
                                      <a:latin typeface="Cambria Math" panose="02040503050406030204" pitchFamily="18" charset="0"/>
                                    </a:rPr>
                                    <m:t>𝑑</m:t>
                                  </m:r>
                                </m:sub>
                              </m:sSub>
                              <m:r>
                                <a:rPr lang="zh-TW" altLang="en-US" i="0">
                                  <a:latin typeface="Cambria Math" panose="02040503050406030204" pitchFamily="18" charset="0"/>
                                </a:rPr>
                                <m:t>,</m:t>
                              </m:r>
                              <m:r>
                                <a:rPr lang="zh-TW" altLang="en-US" i="1">
                                  <a:latin typeface="Cambria Math" panose="02040503050406030204" pitchFamily="18" charset="0"/>
                                </a:rPr>
                                <m:t>𝑑</m:t>
                              </m:r>
                              <m:r>
                                <a:rPr lang="zh-TW" altLang="en-US" i="0">
                                  <a:latin typeface="Cambria Math" panose="02040503050406030204" pitchFamily="18" charset="0"/>
                                </a:rPr>
                                <m:t>,</m:t>
                              </m:r>
                              <m:r>
                                <a:rPr lang="zh-TW" altLang="en-US" i="1">
                                  <a:latin typeface="Cambria Math" panose="02040503050406030204" pitchFamily="18" charset="0"/>
                                </a:rPr>
                                <m:t>𝐷</m:t>
                              </m:r>
                            </m:e>
                          </m:d>
                          <m:r>
                            <a:rPr lang="zh-TW" altLang="en-US" i="0">
                              <a:latin typeface="Cambria Math" panose="02040503050406030204" pitchFamily="18" charset="0"/>
                            </a:rPr>
                            <m:t>=</m:t>
                          </m:r>
                          <m:r>
                            <a:rPr lang="zh-TW" altLang="en-US" i="1">
                              <a:latin typeface="Cambria Math" panose="02040503050406030204" pitchFamily="18" charset="0"/>
                            </a:rPr>
                            <m:t>𝑡𝑓</m:t>
                          </m:r>
                          <m:d>
                            <m:dPr>
                              <m:ctrlPr>
                                <a:rPr lang="zh-TW" altLang="en-US" i="1">
                                  <a:latin typeface="Cambria Math" panose="02040503050406030204" pitchFamily="18" charset="0"/>
                                </a:rPr>
                              </m:ctrlPr>
                            </m:dPr>
                            <m:e>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𝑑</m:t>
                              </m:r>
                            </m:e>
                          </m:d>
                          <m:r>
                            <a:rPr lang="zh-TW" altLang="en-US" i="0">
                              <a:latin typeface="Cambria Math" panose="02040503050406030204" pitchFamily="18" charset="0"/>
                            </a:rPr>
                            <m:t>×</m:t>
                          </m:r>
                          <m:r>
                            <a:rPr lang="zh-TW" altLang="en-US" i="1">
                              <a:latin typeface="Cambria Math" panose="02040503050406030204" pitchFamily="18" charset="0"/>
                            </a:rPr>
                            <m:t>𝑖𝑑𝑓</m:t>
                          </m:r>
                          <m:r>
                            <a:rPr lang="zh-TW" altLang="en-US" i="0">
                              <a:latin typeface="Cambria Math" panose="02040503050406030204" pitchFamily="18" charset="0"/>
                            </a:rPr>
                            <m:t>(</m:t>
                          </m:r>
                          <m:r>
                            <a:rPr lang="zh-TW" altLang="en-US" i="1">
                              <a:latin typeface="Cambria Math" panose="02040503050406030204" pitchFamily="18" charset="0"/>
                            </a:rPr>
                            <m:t>𝑡</m:t>
                          </m:r>
                          <m:r>
                            <a:rPr lang="zh-TW" altLang="en-US" i="0">
                              <a:latin typeface="Cambria Math" panose="02040503050406030204" pitchFamily="18" charset="0"/>
                            </a:rPr>
                            <m:t>,</m:t>
                          </m:r>
                          <m:r>
                            <a:rPr lang="zh-TW" altLang="en-US" i="1">
                              <a:latin typeface="Cambria Math" panose="02040503050406030204" pitchFamily="18" charset="0"/>
                            </a:rPr>
                            <m:t>𝐷</m:t>
                          </m:r>
                        </m:e>
                      </m:d>
                    </m:oMath>
                  </m:oMathPara>
                </a14:m>
                <a:endParaRPr lang="zh-TW" altLang="en-US" dirty="0"/>
              </a:p>
            </p:txBody>
          </p:sp>
        </mc:Choice>
        <mc:Fallback xmlns="">
          <p:sp>
            <p:nvSpPr>
              <p:cNvPr id="8" name="矩形 7">
                <a:extLst>
                  <a:ext uri="{FF2B5EF4-FFF2-40B4-BE49-F238E27FC236}">
                    <a16:creationId xmlns:a16="http://schemas.microsoft.com/office/drawing/2014/main" id="{1D66F029-3736-4FAC-A84E-F82FFD17A06D}"/>
                  </a:ext>
                </a:extLst>
              </p:cNvPr>
              <p:cNvSpPr>
                <a:spLocks noRot="1" noChangeAspect="1" noMove="1" noResize="1" noEditPoints="1" noAdjustHandles="1" noChangeArrowheads="1" noChangeShapeType="1" noTextEdit="1"/>
              </p:cNvSpPr>
              <p:nvPr/>
            </p:nvSpPr>
            <p:spPr>
              <a:xfrm>
                <a:off x="2392140" y="5476359"/>
                <a:ext cx="4359719" cy="369332"/>
              </a:xfrm>
              <a:prstGeom prst="rect">
                <a:avLst/>
              </a:prstGeom>
              <a:blipFill>
                <a:blip r:embed="rId5"/>
                <a:stretch>
                  <a:fillRect t="-118033" r="-11034"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5793692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投影片編號版面配置區 3">
            <a:extLst>
              <a:ext uri="{FF2B5EF4-FFF2-40B4-BE49-F238E27FC236}">
                <a16:creationId xmlns:a16="http://schemas.microsoft.com/office/drawing/2014/main" id="{4CA9F975-74E3-4FF6-BD90-830EF52CB892}"/>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11</a:t>
            </a:fld>
            <a:endParaRPr lang="en-US" altLang="zh-TW" dirty="0"/>
          </a:p>
        </p:txBody>
      </p:sp>
      <p:sp>
        <p:nvSpPr>
          <p:cNvPr id="7" name="內容版面配置區 2">
            <a:extLst>
              <a:ext uri="{FF2B5EF4-FFF2-40B4-BE49-F238E27FC236}">
                <a16:creationId xmlns:a16="http://schemas.microsoft.com/office/drawing/2014/main" id="{DC01B2E7-60F2-4986-98F9-9511490A2C10}"/>
              </a:ext>
            </a:extLst>
          </p:cNvPr>
          <p:cNvSpPr>
            <a:spLocks noGrp="1"/>
          </p:cNvSpPr>
          <p:nvPr>
            <p:ph idx="1"/>
          </p:nvPr>
        </p:nvSpPr>
        <p:spPr>
          <a:xfrm>
            <a:off x="258687" y="1196752"/>
            <a:ext cx="8784976" cy="5112345"/>
          </a:xfrm>
        </p:spPr>
        <p:txBody>
          <a:bodyPr/>
          <a:lstStyle/>
          <a:p>
            <a:r>
              <a:rPr lang="en-US" altLang="zh-TW" dirty="0"/>
              <a:t>We utilized </a:t>
            </a:r>
            <a:r>
              <a:rPr lang="en-US" altLang="zh-TW" dirty="0">
                <a:solidFill>
                  <a:srgbClr val="0000FF"/>
                </a:solidFill>
              </a:rPr>
              <a:t>Latent Dirichlet Allocation (LDA)</a:t>
            </a:r>
            <a:r>
              <a:rPr lang="en-US" altLang="zh-TW" dirty="0"/>
              <a:t>, generative probabilistic model, to analyze the tags of petitions.</a:t>
            </a:r>
            <a:r>
              <a:rPr lang="zh-TW" altLang="zh-TW" dirty="0"/>
              <a:t> </a:t>
            </a:r>
            <a:endParaRPr lang="en-US" altLang="zh-TW" dirty="0"/>
          </a:p>
          <a:p>
            <a:pPr lvl="1"/>
            <a:r>
              <a:rPr lang="en-US" altLang="zh-TW" dirty="0"/>
              <a:t>Petition subjects and contents are handled as random mixtures of latent topics, with each topic characterized by a collection of word distributions.</a:t>
            </a:r>
          </a:p>
          <a:p>
            <a:pPr lvl="1"/>
            <a:endParaRPr lang="en-US" altLang="zh-TW" dirty="0"/>
          </a:p>
          <a:p>
            <a:pPr lvl="1"/>
            <a:endParaRPr lang="en-US" altLang="zh-TW" dirty="0"/>
          </a:p>
          <a:p>
            <a:pPr lvl="1"/>
            <a:endParaRPr lang="en-US" altLang="zh-TW" dirty="0"/>
          </a:p>
          <a:p>
            <a:pPr marL="457200" lvl="1" indent="0">
              <a:buNone/>
            </a:pPr>
            <a:endParaRPr lang="en-US" altLang="zh-TW" dirty="0"/>
          </a:p>
          <a:p>
            <a:endParaRPr lang="en-US" altLang="zh-TW" dirty="0"/>
          </a:p>
          <a:p>
            <a:r>
              <a:rPr lang="en-US" altLang="zh-TW" dirty="0"/>
              <a:t>Classify the petitions into each issue according to the corresponding score. </a:t>
            </a:r>
          </a:p>
          <a:p>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37729FC9-5ABB-475F-9B32-EB85B3441758}"/>
                  </a:ext>
                </a:extLst>
              </p:cNvPr>
              <p:cNvSpPr/>
              <p:nvPr/>
            </p:nvSpPr>
            <p:spPr>
              <a:xfrm>
                <a:off x="1115492" y="3953751"/>
                <a:ext cx="7344816" cy="98405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𝑝</m:t>
                      </m:r>
                      <m:d>
                        <m:dPr>
                          <m:ctrlPr>
                            <a:rPr lang="zh-TW" altLang="en-US" i="1">
                              <a:latin typeface="Cambria Math" panose="02040503050406030204" pitchFamily="18" charset="0"/>
                            </a:rPr>
                          </m:ctrlPr>
                        </m:dPr>
                        <m:e>
                          <m:r>
                            <a:rPr lang="en-US" altLang="zh-TW" b="0" i="1" smtClean="0">
                              <a:latin typeface="Cambria Math" panose="02040503050406030204" pitchFamily="18" charset="0"/>
                            </a:rPr>
                            <m:t>𝑤</m:t>
                          </m:r>
                        </m:e>
                        <m:e>
                          <m:r>
                            <m:rPr>
                              <m:sty m:val="p"/>
                            </m:rPr>
                            <a:rPr lang="zh-TW" altLang="en-US" i="0">
                              <a:latin typeface="Cambria Math" panose="02040503050406030204" pitchFamily="18" charset="0"/>
                            </a:rPr>
                            <m:t>α</m:t>
                          </m:r>
                          <m:r>
                            <a:rPr lang="zh-TW" altLang="en-US" i="0">
                              <a:latin typeface="Cambria Math" panose="02040503050406030204" pitchFamily="18" charset="0"/>
                            </a:rPr>
                            <m:t>, </m:t>
                          </m:r>
                          <m:r>
                            <m:rPr>
                              <m:sty m:val="p"/>
                            </m:rPr>
                            <a:rPr lang="zh-TW" altLang="en-US" i="0">
                              <a:latin typeface="Cambria Math" panose="02040503050406030204" pitchFamily="18" charset="0"/>
                            </a:rPr>
                            <m:t>β</m:t>
                          </m:r>
                        </m:e>
                      </m:d>
                      <m:r>
                        <a:rPr lang="zh-TW" altLang="en-US" i="0">
                          <a:latin typeface="Cambria Math" panose="02040503050406030204" pitchFamily="18" charset="0"/>
                        </a:rPr>
                        <m:t>= </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nary>
                            <m:naryPr>
                              <m:subHide m:val="on"/>
                              <m:supHide m:val="on"/>
                              <m:ctrlPr>
                                <a:rPr lang="zh-TW" altLang="en-US" i="1">
                                  <a:latin typeface="Cambria Math" panose="02040503050406030204" pitchFamily="18" charset="0"/>
                                </a:rPr>
                              </m:ctrlPr>
                            </m:naryPr>
                            <m:sub/>
                            <m:sup/>
                            <m:e>
                              <m:d>
                                <m:dPr>
                                  <m:begChr m:val=""/>
                                  <m:ctrlPr>
                                    <a:rPr lang="zh-TW" altLang="en-US" i="1">
                                      <a:latin typeface="Cambria Math" panose="02040503050406030204" pitchFamily="18" charset="0"/>
                                    </a:rPr>
                                  </m:ctrlPr>
                                </m:dPr>
                                <m:e>
                                  <m:r>
                                    <a:rPr lang="zh-TW" altLang="en-US" i="1">
                                      <a:latin typeface="Cambria Math" panose="02040503050406030204" pitchFamily="18" charset="0"/>
                                    </a:rPr>
                                    <m:t>𝑝</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r>
                                    <a:rPr lang="zh-TW" altLang="en-US" i="0">
                                      <a:latin typeface="Cambria Math" panose="02040503050406030204" pitchFamily="18" charset="0"/>
                                    </a:rPr>
                                    <m:t>|</m:t>
                                  </m:r>
                                  <m:r>
                                    <a:rPr lang="zh-TW" altLang="en-US" i="1">
                                      <a:latin typeface="Cambria Math" panose="02040503050406030204" pitchFamily="18" charset="0"/>
                                    </a:rPr>
                                    <m:t>𝛼</m:t>
                                  </m:r>
                                </m:e>
                              </m:d>
                            </m:e>
                          </m:nary>
                          <m:d>
                            <m:dPr>
                              <m:ctrlPr>
                                <a:rPr lang="zh-TW" altLang="en-US" i="1">
                                  <a:latin typeface="Cambria Math" panose="02040503050406030204" pitchFamily="18" charset="0"/>
                                </a:rPr>
                              </m:ctrlPr>
                            </m:dPr>
                            <m:e>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𝑛</m:t>
                                  </m:r>
                                  <m:r>
                                    <a:rPr lang="zh-TW" altLang="en-US" i="0">
                                      <a:latin typeface="Cambria Math" panose="02040503050406030204" pitchFamily="18" charset="0"/>
                                    </a:rPr>
                                    <m:t>=1</m:t>
                                  </m:r>
                                </m:sub>
                                <m:sup>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𝑚</m:t>
                                      </m:r>
                                    </m:sub>
                                  </m:sSub>
                                </m:sup>
                                <m:e>
                                  <m:nary>
                                    <m:naryPr>
                                      <m:chr m:val="∑"/>
                                      <m:limLoc m:val="undOvr"/>
                                      <m:supHide m:val="on"/>
                                      <m:ctrlPr>
                                        <a:rPr lang="zh-TW" altLang="en-US" i="1">
                                          <a:latin typeface="Cambria Math" panose="02040503050406030204" pitchFamily="18" charset="0"/>
                                        </a:rPr>
                                      </m:ctrlPr>
                                    </m:naryPr>
                                    <m:sub>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sub>
                                    <m:sup/>
                                    <m:e>
                                      <m:r>
                                        <a:rPr lang="zh-TW" altLang="en-US" i="1">
                                          <a:latin typeface="Cambria Math" panose="02040503050406030204" pitchFamily="18" charset="0"/>
                                        </a:rPr>
                                        <m:t>𝑝</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e>
                                      </m:d>
                                      <m:r>
                                        <a:rPr lang="zh-TW" altLang="en-US" i="1">
                                          <a:latin typeface="Cambria Math" panose="02040503050406030204" pitchFamily="18" charset="0"/>
                                        </a:rPr>
                                        <m:t>𝑝</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𝑊</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𝑍</m:t>
                                              </m:r>
                                            </m:e>
                                            <m:sub>
                                              <m:r>
                                                <a:rPr lang="zh-TW" altLang="en-US" i="1">
                                                  <a:latin typeface="Cambria Math" panose="02040503050406030204" pitchFamily="18" charset="0"/>
                                                </a:rPr>
                                                <m:t>𝑚𝑛</m:t>
                                              </m:r>
                                            </m:sub>
                                          </m:sSub>
                                          <m:r>
                                            <a:rPr lang="zh-TW" altLang="en-US" i="0">
                                              <a:latin typeface="Cambria Math" panose="02040503050406030204" pitchFamily="18" charset="0"/>
                                            </a:rPr>
                                            <m:t>,</m:t>
                                          </m:r>
                                          <m:r>
                                            <m:rPr>
                                              <m:sty m:val="p"/>
                                            </m:rPr>
                                            <a:rPr lang="zh-TW" altLang="en-US" smtClean="0">
                                              <a:solidFill>
                                                <a:srgbClr val="FF0000"/>
                                              </a:solidFill>
                                              <a:latin typeface="Cambria Math" panose="02040503050406030204" pitchFamily="18" charset="0"/>
                                            </a:rPr>
                                            <m:t>β</m:t>
                                          </m:r>
                                        </m:e>
                                      </m:d>
                                    </m:e>
                                  </m:nary>
                                </m:e>
                              </m:nary>
                            </m:e>
                          </m:d>
                        </m:e>
                      </m:nary>
                      <m:r>
                        <a:rPr lang="zh-TW" altLang="en-US" i="1">
                          <a:latin typeface="Cambria Math" panose="02040503050406030204" pitchFamily="18" charset="0"/>
                        </a:rPr>
                        <m:t>𝑚</m:t>
                      </m:r>
                      <m:sSub>
                        <m:sSubPr>
                          <m:ctrlPr>
                            <a:rPr lang="zh-TW" altLang="en-US" i="1">
                              <a:latin typeface="Cambria Math" panose="02040503050406030204" pitchFamily="18" charset="0"/>
                            </a:rPr>
                          </m:ctrlPr>
                        </m:sSubPr>
                        <m:e>
                          <m:r>
                            <a:rPr lang="zh-TW" altLang="en-US" i="1">
                              <a:latin typeface="Cambria Math" panose="02040503050406030204" pitchFamily="18" charset="0"/>
                            </a:rPr>
                            <m:t>𝜃</m:t>
                          </m:r>
                        </m:e>
                        <m:sub>
                          <m:r>
                            <a:rPr lang="zh-TW" altLang="en-US" i="1">
                              <a:latin typeface="Cambria Math" panose="02040503050406030204" pitchFamily="18" charset="0"/>
                            </a:rPr>
                            <m:t>𝑚</m:t>
                          </m:r>
                        </m:sub>
                      </m:sSub>
                    </m:oMath>
                  </m:oMathPara>
                </a14:m>
                <a:endParaRPr lang="zh-TW" altLang="en-US" dirty="0"/>
              </a:p>
            </p:txBody>
          </p:sp>
        </mc:Choice>
        <mc:Fallback xmlns="">
          <p:sp>
            <p:nvSpPr>
              <p:cNvPr id="6" name="矩形 5">
                <a:extLst>
                  <a:ext uri="{FF2B5EF4-FFF2-40B4-BE49-F238E27FC236}">
                    <a16:creationId xmlns:a16="http://schemas.microsoft.com/office/drawing/2014/main" id="{37729FC9-5ABB-475F-9B32-EB85B3441758}"/>
                  </a:ext>
                </a:extLst>
              </p:cNvPr>
              <p:cNvSpPr>
                <a:spLocks noRot="1" noChangeAspect="1" noMove="1" noResize="1" noEditPoints="1" noAdjustHandles="1" noChangeArrowheads="1" noChangeShapeType="1" noTextEdit="1"/>
              </p:cNvSpPr>
              <p:nvPr/>
            </p:nvSpPr>
            <p:spPr>
              <a:xfrm>
                <a:off x="1115492" y="3953751"/>
                <a:ext cx="7344816" cy="984052"/>
              </a:xfrm>
              <a:prstGeom prst="rect">
                <a:avLst/>
              </a:prstGeom>
              <a:blipFill>
                <a:blip r:embed="rId3"/>
                <a:stretch>
                  <a:fillRect/>
                </a:stretch>
              </a:blipFill>
            </p:spPr>
            <p:txBody>
              <a:bodyPr/>
              <a:lstStyle/>
              <a:p>
                <a:r>
                  <a:rPr lang="en-US">
                    <a:noFill/>
                  </a:rPr>
                  <a:t> </a:t>
                </a:r>
              </a:p>
            </p:txBody>
          </p:sp>
        </mc:Fallback>
      </mc:AlternateContent>
      <p:sp>
        <p:nvSpPr>
          <p:cNvPr id="15" name="標題 1">
            <a:extLst>
              <a:ext uri="{FF2B5EF4-FFF2-40B4-BE49-F238E27FC236}">
                <a16:creationId xmlns:a16="http://schemas.microsoft.com/office/drawing/2014/main" id="{7B5DCB7F-8325-4D51-9A36-A5234D3E24AA}"/>
              </a:ext>
            </a:extLst>
          </p:cNvPr>
          <p:cNvSpPr>
            <a:spLocks noGrp="1"/>
          </p:cNvSpPr>
          <p:nvPr>
            <p:ph type="title"/>
          </p:nvPr>
        </p:nvSpPr>
        <p:spPr>
          <a:xfrm>
            <a:off x="179512" y="-26988"/>
            <a:ext cx="8856984" cy="1143001"/>
          </a:xfrm>
        </p:spPr>
        <p:txBody>
          <a:bodyPr/>
          <a:lstStyle/>
          <a:p>
            <a:r>
              <a:rPr lang="en-US" altLang="zh-TW" dirty="0"/>
              <a:t>Petition Issue Classification Module</a:t>
            </a:r>
            <a:endParaRPr lang="zh-TW" altLang="en-US" dirty="0"/>
          </a:p>
        </p:txBody>
      </p:sp>
      <mc:AlternateContent xmlns:mc="http://schemas.openxmlformats.org/markup-compatibility/2006" xmlns:a14="http://schemas.microsoft.com/office/drawing/2010/main">
        <mc:Choice Requires="a14">
          <p:sp>
            <p:nvSpPr>
              <p:cNvPr id="2" name="矩形 1"/>
              <p:cNvSpPr/>
              <p:nvPr/>
            </p:nvSpPr>
            <p:spPr>
              <a:xfrm>
                <a:off x="1403648" y="3017933"/>
                <a:ext cx="6246440" cy="87120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i="1">
                          <a:latin typeface="Cambria Math" panose="02040503050406030204" pitchFamily="18" charset="0"/>
                        </a:rPr>
                        <m:t>𝑝</m:t>
                      </m:r>
                      <m:r>
                        <a:rPr lang="en-US" i="0">
                          <a:latin typeface="Cambria Math" panose="02040503050406030204" pitchFamily="18" charset="0"/>
                        </a:rPr>
                        <m:t>(</m:t>
                      </m:r>
                      <m:r>
                        <a:rPr lang="en-US" i="1">
                          <a:latin typeface="Cambria Math" panose="02040503050406030204" pitchFamily="18" charset="0"/>
                        </a:rPr>
                        <m:t>𝜃</m:t>
                      </m:r>
                      <m:r>
                        <a:rPr lang="en-US" i="0">
                          <a:latin typeface="Cambria Math" panose="02040503050406030204" pitchFamily="18" charset="0"/>
                        </a:rPr>
                        <m:t>,</m:t>
                      </m:r>
                      <m:r>
                        <a:rPr lang="en-US" i="1">
                          <a:latin typeface="Cambria Math" panose="02040503050406030204" pitchFamily="18" charset="0"/>
                        </a:rPr>
                        <m:t>𝑧</m:t>
                      </m:r>
                      <m:r>
                        <a:rPr lang="en-US" i="0">
                          <a:latin typeface="Cambria Math" panose="02040503050406030204" pitchFamily="18" charset="0"/>
                        </a:rPr>
                        <m:t>,</m:t>
                      </m:r>
                      <m:r>
                        <a:rPr lang="en-US" i="1">
                          <a:latin typeface="Cambria Math" panose="02040503050406030204" pitchFamily="18" charset="0"/>
                        </a:rPr>
                        <m:t>𝑤</m:t>
                      </m:r>
                      <m:r>
                        <a:rPr lang="en-US" i="0">
                          <a:latin typeface="Cambria Math" panose="02040503050406030204" pitchFamily="18" charset="0"/>
                        </a:rPr>
                        <m:t>∣</m:t>
                      </m:r>
                      <m:r>
                        <a:rPr lang="en-US" i="1">
                          <a:latin typeface="Cambria Math" panose="02040503050406030204" pitchFamily="18" charset="0"/>
                        </a:rPr>
                        <m:t>𝛼</m:t>
                      </m:r>
                      <m:r>
                        <a:rPr lang="en-US" i="0">
                          <a:latin typeface="Cambria Math" panose="02040503050406030204" pitchFamily="18" charset="0"/>
                        </a:rPr>
                        <m:t>,</m:t>
                      </m:r>
                      <m:r>
                        <a:rPr lang="en-US" i="1">
                          <a:latin typeface="Cambria Math" panose="02040503050406030204" pitchFamily="18" charset="0"/>
                        </a:rPr>
                        <m:t>𝛽</m:t>
                      </m:r>
                      <m:r>
                        <a:rPr lang="en-US" i="0">
                          <a:latin typeface="Cambria Math" panose="02040503050406030204" pitchFamily="18" charset="0"/>
                        </a:rPr>
                        <m:t>)=</m:t>
                      </m:r>
                      <m:r>
                        <a:rPr lang="en-US" i="1">
                          <a:latin typeface="Cambria Math" panose="02040503050406030204" pitchFamily="18" charset="0"/>
                        </a:rPr>
                        <m:t>𝑝</m:t>
                      </m:r>
                      <m:r>
                        <a:rPr lang="en-US" i="0">
                          <a:latin typeface="Cambria Math" panose="02040503050406030204" pitchFamily="18" charset="0"/>
                        </a:rPr>
                        <m:t>(</m:t>
                      </m:r>
                      <m:r>
                        <a:rPr lang="en-US" i="1">
                          <a:latin typeface="Cambria Math" panose="02040503050406030204" pitchFamily="18" charset="0"/>
                        </a:rPr>
                        <m:t>𝜃</m:t>
                      </m:r>
                      <m:r>
                        <a:rPr lang="en-US" i="0">
                          <a:latin typeface="Cambria Math" panose="02040503050406030204" pitchFamily="18" charset="0"/>
                        </a:rPr>
                        <m:t>∣</m:t>
                      </m:r>
                      <m:r>
                        <a:rPr lang="en-US" i="1">
                          <a:latin typeface="Cambria Math" panose="02040503050406030204" pitchFamily="18" charset="0"/>
                        </a:rPr>
                        <m:t>𝛼</m:t>
                      </m:r>
                      <m:r>
                        <a:rPr lang="en-US" i="0">
                          <a:latin typeface="Cambria Math" panose="02040503050406030204" pitchFamily="18" charset="0"/>
                        </a:rPr>
                        <m:t>)</m:t>
                      </m:r>
                      <m:nary>
                        <m:naryPr>
                          <m:chr m:val="∏"/>
                          <m:limLoc m:val="undOvr"/>
                          <m:grow m:val="on"/>
                          <m:ctrlPr>
                            <a:rPr lang="en-US" i="1">
                              <a:latin typeface="Cambria Math" panose="02040503050406030204" pitchFamily="18" charset="0"/>
                            </a:rPr>
                          </m:ctrlPr>
                        </m:naryPr>
                        <m:sub>
                          <m:r>
                            <a:rPr lang="en-US" i="1">
                              <a:latin typeface="Cambria Math" panose="02040503050406030204" pitchFamily="18" charset="0"/>
                            </a:rPr>
                            <m:t>𝑛</m:t>
                          </m:r>
                          <m:r>
                            <a:rPr lang="en-US" i="0">
                              <a:latin typeface="Cambria Math" panose="02040503050406030204" pitchFamily="18" charset="0"/>
                            </a:rPr>
                            <m:t>=1</m:t>
                          </m:r>
                        </m:sub>
                        <m:sup>
                          <m:r>
                            <a:rPr lang="en-US" i="1">
                              <a:latin typeface="Cambria Math" panose="02040503050406030204" pitchFamily="18" charset="0"/>
                            </a:rPr>
                            <m:t>𝑁</m:t>
                          </m:r>
                        </m:sup>
                        <m:e>
                          <m:r>
                            <a:rPr lang="en-US" i="0">
                              <a:latin typeface="Cambria Math" panose="02040503050406030204" pitchFamily="18" charset="0"/>
                            </a:rPr>
                            <m:t> </m:t>
                          </m:r>
                        </m:e>
                      </m:nary>
                      <m:r>
                        <a:rPr lang="en-US" i="1">
                          <a:latin typeface="Cambria Math" panose="02040503050406030204" pitchFamily="18" charset="0"/>
                        </a:rPr>
                        <m:t>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𝑛</m:t>
                              </m:r>
                            </m:sub>
                          </m:sSub>
                          <m:r>
                            <a:rPr lang="en-US" i="0">
                              <a:latin typeface="Cambria Math" panose="02040503050406030204" pitchFamily="18" charset="0"/>
                            </a:rPr>
                            <m:t>∣</m:t>
                          </m:r>
                          <m:r>
                            <a:rPr lang="en-US" i="1">
                              <a:latin typeface="Cambria Math" panose="02040503050406030204" pitchFamily="18" charset="0"/>
                            </a:rPr>
                            <m:t>𝜃</m:t>
                          </m:r>
                        </m:e>
                      </m:d>
                      <m:r>
                        <a:rPr lang="en-US" i="1">
                          <a:latin typeface="Cambria Math" panose="02040503050406030204" pitchFamily="18" charset="0"/>
                        </a:rPr>
                        <m:t>𝑝</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𝑤</m:t>
                              </m:r>
                            </m:e>
                            <m:sub>
                              <m:r>
                                <a:rPr lang="en-US" i="1">
                                  <a:latin typeface="Cambria Math" panose="02040503050406030204" pitchFamily="18" charset="0"/>
                                </a:rPr>
                                <m:t>𝑛</m:t>
                              </m:r>
                            </m:sub>
                          </m:sSub>
                          <m:r>
                            <a:rPr lang="en-US" i="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𝑧</m:t>
                              </m:r>
                            </m:e>
                            <m:sub>
                              <m:r>
                                <a:rPr lang="en-US" i="1">
                                  <a:latin typeface="Cambria Math" panose="02040503050406030204" pitchFamily="18" charset="0"/>
                                </a:rPr>
                                <m:t>𝑛</m:t>
                              </m:r>
                            </m:sub>
                          </m:sSub>
                          <m:r>
                            <a:rPr lang="en-US" i="0">
                              <a:latin typeface="Cambria Math" panose="02040503050406030204" pitchFamily="18" charset="0"/>
                            </a:rPr>
                            <m:t>,</m:t>
                          </m:r>
                          <m:r>
                            <a:rPr lang="en-US" i="1">
                              <a:latin typeface="Cambria Math" panose="02040503050406030204" pitchFamily="18" charset="0"/>
                            </a:rPr>
                            <m:t>𝛽</m:t>
                          </m:r>
                        </m:e>
                      </m:d>
                    </m:oMath>
                  </m:oMathPara>
                </a14:m>
                <a:endParaRPr lang="en-US" dirty="0"/>
              </a:p>
            </p:txBody>
          </p:sp>
        </mc:Choice>
        <mc:Fallback xmlns="">
          <p:sp>
            <p:nvSpPr>
              <p:cNvPr id="2" name="矩形 1"/>
              <p:cNvSpPr>
                <a:spLocks noRot="1" noChangeAspect="1" noMove="1" noResize="1" noEditPoints="1" noAdjustHandles="1" noChangeArrowheads="1" noChangeShapeType="1" noTextEdit="1"/>
              </p:cNvSpPr>
              <p:nvPr/>
            </p:nvSpPr>
            <p:spPr>
              <a:xfrm>
                <a:off x="1403648" y="3017933"/>
                <a:ext cx="6246440" cy="871201"/>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018135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12</a:t>
            </a:fld>
            <a:endParaRPr lang="en-US" altLang="zh-TW" dirty="0"/>
          </a:p>
        </p:txBody>
      </p:sp>
      <p:pic>
        <p:nvPicPr>
          <p:cNvPr id="6" name="圖片 5">
            <a:extLst>
              <a:ext uri="{FF2B5EF4-FFF2-40B4-BE49-F238E27FC236}">
                <a16:creationId xmlns:a16="http://schemas.microsoft.com/office/drawing/2014/main" id="{8D2D13B7-1FB6-4334-8EE2-E88D5102F9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7" name="矩形: 圓角 6">
            <a:extLst>
              <a:ext uri="{FF2B5EF4-FFF2-40B4-BE49-F238E27FC236}">
                <a16:creationId xmlns:a16="http://schemas.microsoft.com/office/drawing/2014/main" id="{4C09C0EA-434D-439B-81AE-6BC5160F3646}"/>
              </a:ext>
            </a:extLst>
          </p:cNvPr>
          <p:cNvSpPr/>
          <p:nvPr/>
        </p:nvSpPr>
        <p:spPr>
          <a:xfrm>
            <a:off x="3131840" y="2780928"/>
            <a:ext cx="4896544" cy="93610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2934480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3A01349-953C-451C-AB7B-3F7343480113}"/>
              </a:ext>
            </a:extLst>
          </p:cNvPr>
          <p:cNvSpPr>
            <a:spLocks noGrp="1"/>
          </p:cNvSpPr>
          <p:nvPr>
            <p:ph type="title"/>
          </p:nvPr>
        </p:nvSpPr>
        <p:spPr>
          <a:xfrm>
            <a:off x="-324544" y="-26988"/>
            <a:ext cx="9793088" cy="1143001"/>
          </a:xfrm>
        </p:spPr>
        <p:txBody>
          <a:bodyPr/>
          <a:lstStyle/>
          <a:p>
            <a:pPr lvl="1"/>
            <a:r>
              <a:rPr lang="en-US" altLang="zh-TW" b="1" dirty="0"/>
              <a:t>Activists Preference Analysis Module</a:t>
            </a:r>
            <a:endParaRPr lang="zh-TW" altLang="zh-TW" sz="3600" dirty="0"/>
          </a:p>
        </p:txBody>
      </p:sp>
      <p:sp>
        <p:nvSpPr>
          <p:cNvPr id="3" name="內容版面配置區 2">
            <a:extLst>
              <a:ext uri="{FF2B5EF4-FFF2-40B4-BE49-F238E27FC236}">
                <a16:creationId xmlns:a16="http://schemas.microsoft.com/office/drawing/2014/main" id="{2E346F45-4D55-4925-9E88-02FFB176D374}"/>
              </a:ext>
            </a:extLst>
          </p:cNvPr>
          <p:cNvSpPr>
            <a:spLocks noGrp="1"/>
          </p:cNvSpPr>
          <p:nvPr>
            <p:ph idx="1"/>
          </p:nvPr>
        </p:nvSpPr>
        <p:spPr>
          <a:xfrm>
            <a:off x="457200" y="1196975"/>
            <a:ext cx="8229600" cy="5112345"/>
          </a:xfrm>
        </p:spPr>
        <p:txBody>
          <a:bodyPr/>
          <a:lstStyle/>
          <a:p>
            <a:r>
              <a:rPr lang="en-US" altLang="zh-TW" dirty="0"/>
              <a:t>Social Preference Analysis</a:t>
            </a:r>
          </a:p>
          <a:p>
            <a:pPr lvl="1"/>
            <a:r>
              <a:rPr lang="en-US" altLang="zh-TW" dirty="0"/>
              <a:t>Use text mining to detect the </a:t>
            </a:r>
            <a:r>
              <a:rPr lang="en-US" altLang="zh-TW" dirty="0">
                <a:solidFill>
                  <a:srgbClr val="0000FF"/>
                </a:solidFill>
              </a:rPr>
              <a:t>explicit preferences </a:t>
            </a:r>
            <a:r>
              <a:rPr lang="en-US" altLang="zh-TW" dirty="0"/>
              <a:t>of activists through their </a:t>
            </a:r>
            <a:r>
              <a:rPr lang="en-US" altLang="zh-TW" dirty="0">
                <a:solidFill>
                  <a:srgbClr val="0000FF"/>
                </a:solidFill>
              </a:rPr>
              <a:t>posts and profiles</a:t>
            </a:r>
            <a:r>
              <a:rPr lang="en-US" altLang="zh-TW" dirty="0"/>
              <a:t>.</a:t>
            </a:r>
          </a:p>
          <a:p>
            <a:pPr lvl="1"/>
            <a:r>
              <a:rPr lang="en-US" altLang="zh-TW" dirty="0"/>
              <a:t>For each activist, we classify each tweet (d) into each issue (</a:t>
            </a:r>
            <a:r>
              <a:rPr lang="en-US" altLang="zh-TW" dirty="0" err="1"/>
              <a:t>t</a:t>
            </a:r>
            <a:r>
              <a:rPr lang="en-US" altLang="zh-TW" baseline="-25000" dirty="0" err="1"/>
              <a:t>i</a:t>
            </a:r>
            <a:r>
              <a:rPr lang="en-US" altLang="zh-TW" dirty="0"/>
              <a:t>) by our LDA model.</a:t>
            </a:r>
          </a:p>
          <a:p>
            <a:pPr lvl="1"/>
            <a:endParaRPr lang="en-US" altLang="zh-TW" dirty="0"/>
          </a:p>
          <a:p>
            <a:pPr lvl="1"/>
            <a:endParaRPr lang="en-US" altLang="zh-TW" dirty="0"/>
          </a:p>
          <a:p>
            <a:pPr lvl="1"/>
            <a:endParaRPr lang="en-US" altLang="zh-TW" dirty="0"/>
          </a:p>
          <a:p>
            <a:pPr lvl="1"/>
            <a:r>
              <a:rPr lang="en-US" altLang="zh-TW" dirty="0"/>
              <a:t>Calculate and normalize the number of tweets per activist for each issue. </a:t>
            </a:r>
          </a:p>
          <a:p>
            <a:pPr lvl="1"/>
            <a:endParaRPr lang="en-US" altLang="zh-TW" dirty="0"/>
          </a:p>
          <a:p>
            <a:pPr lvl="1"/>
            <a:endParaRPr lang="zh-TW" altLang="en-US" dirty="0"/>
          </a:p>
        </p:txBody>
      </p:sp>
      <p:sp>
        <p:nvSpPr>
          <p:cNvPr id="4" name="投影片編號版面配置區 3">
            <a:extLst>
              <a:ext uri="{FF2B5EF4-FFF2-40B4-BE49-F238E27FC236}">
                <a16:creationId xmlns:a16="http://schemas.microsoft.com/office/drawing/2014/main" id="{89120DCF-541C-4048-966E-EB571E5C50A4}"/>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13</a:t>
            </a:fld>
            <a:endParaRPr lang="en-US" altLang="zh-TW" dirty="0"/>
          </a:p>
        </p:txBody>
      </p:sp>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C6100B0D-9BA2-4C91-A8B8-82B10AD37731}"/>
                  </a:ext>
                </a:extLst>
              </p:cNvPr>
              <p:cNvSpPr/>
              <p:nvPr/>
            </p:nvSpPr>
            <p:spPr>
              <a:xfrm>
                <a:off x="2651121" y="3030501"/>
                <a:ext cx="3841757" cy="902555"/>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e>
                        <m:e>
                          <m:r>
                            <a:rPr lang="zh-TW" altLang="en-US" i="1">
                              <a:latin typeface="Cambria Math" panose="02040503050406030204" pitchFamily="18" charset="0"/>
                            </a:rPr>
                            <m:t>𝑑</m:t>
                          </m:r>
                        </m:e>
                      </m:d>
                      <m:r>
                        <a:rPr lang="zh-TW" altLang="en-US" i="0">
                          <a:latin typeface="Cambria Math" panose="02040503050406030204" pitchFamily="18" charset="0"/>
                        </a:rPr>
                        <m:t>=</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𝑗</m:t>
                          </m:r>
                          <m:r>
                            <a:rPr lang="zh-TW" altLang="en-US" i="0">
                              <a:latin typeface="Cambria Math" panose="02040503050406030204" pitchFamily="18" charset="0"/>
                            </a:rPr>
                            <m:t>=1</m:t>
                          </m:r>
                        </m:sub>
                        <m:sup>
                          <m:r>
                            <a:rPr lang="zh-TW" altLang="en-US" i="1">
                              <a:latin typeface="Cambria Math" panose="02040503050406030204" pitchFamily="18" charset="0"/>
                            </a:rPr>
                            <m:t>𝑍</m:t>
                          </m:r>
                        </m:sup>
                        <m:e>
                          <m:d>
                            <m:dPr>
                              <m:begChr m:val=""/>
                              <m:ctrlPr>
                                <a:rPr lang="zh-TW" altLang="en-US" i="1">
                                  <a:latin typeface="Cambria Math" panose="02040503050406030204" pitchFamily="18" charset="0"/>
                                </a:rPr>
                              </m:ctrlPr>
                            </m:dPr>
                            <m:e>
                              <m:r>
                                <a:rPr lang="zh-TW" altLang="en-US" i="1">
                                  <a:latin typeface="Cambria Math" panose="02040503050406030204" pitchFamily="18" charset="0"/>
                                </a:rPr>
                                <m:t>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𝑡</m:t>
                                      </m:r>
                                    </m:e>
                                    <m:sub>
                                      <m:r>
                                        <a:rPr lang="zh-TW" altLang="en-US" i="1">
                                          <a:latin typeface="Cambria Math" panose="02040503050406030204" pitchFamily="18" charset="0"/>
                                        </a:rPr>
                                        <m:t>𝑖</m:t>
                                      </m:r>
                                    </m:sub>
                                  </m:sSub>
                                </m:e>
                                <m:e>
                                  <m:sSub>
                                    <m:sSubPr>
                                      <m:ctrlPr>
                                        <a:rPr lang="zh-TW" altLang="en-US" i="1">
                                          <a:latin typeface="Cambria Math" panose="02040503050406030204" pitchFamily="18" charset="0"/>
                                        </a:rPr>
                                      </m:ctrlPr>
                                    </m:sSubPr>
                                    <m:e>
                                      <m:r>
                                        <a:rPr lang="zh-TW" altLang="en-US" i="1">
                                          <a:latin typeface="Cambria Math" panose="02040503050406030204" pitchFamily="18" charset="0"/>
                                        </a:rPr>
                                        <m:t>𝑧</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𝑗</m:t>
                                  </m:r>
                                </m:e>
                              </m:d>
                              <m:r>
                                <a:rPr lang="zh-TW" altLang="en-US" i="1">
                                  <a:latin typeface="Cambria Math" panose="02040503050406030204" pitchFamily="18" charset="0"/>
                                </a:rPr>
                                <m:t>𝑃</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𝑧</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𝑗</m:t>
                              </m:r>
                              <m:r>
                                <a:rPr lang="zh-TW" altLang="en-US" i="0">
                                  <a:latin typeface="Cambria Math" panose="02040503050406030204" pitchFamily="18" charset="0"/>
                                </a:rPr>
                                <m:t>|</m:t>
                              </m:r>
                              <m:r>
                                <a:rPr lang="zh-TW" altLang="en-US" i="1">
                                  <a:latin typeface="Cambria Math" panose="02040503050406030204" pitchFamily="18" charset="0"/>
                                </a:rPr>
                                <m:t>𝑑</m:t>
                              </m:r>
                            </m:e>
                          </m:d>
                        </m:e>
                      </m:nary>
                    </m:oMath>
                  </m:oMathPara>
                </a14:m>
                <a:endParaRPr lang="zh-TW" altLang="en-US" dirty="0"/>
              </a:p>
            </p:txBody>
          </p:sp>
        </mc:Choice>
        <mc:Fallback xmlns="">
          <p:sp>
            <p:nvSpPr>
              <p:cNvPr id="8" name="矩形 7">
                <a:extLst>
                  <a:ext uri="{FF2B5EF4-FFF2-40B4-BE49-F238E27FC236}">
                    <a16:creationId xmlns:a16="http://schemas.microsoft.com/office/drawing/2014/main" id="{C6100B0D-9BA2-4C91-A8B8-82B10AD37731}"/>
                  </a:ext>
                </a:extLst>
              </p:cNvPr>
              <p:cNvSpPr>
                <a:spLocks noRot="1" noChangeAspect="1" noMove="1" noResize="1" noEditPoints="1" noAdjustHandles="1" noChangeArrowheads="1" noChangeShapeType="1" noTextEdit="1"/>
              </p:cNvSpPr>
              <p:nvPr/>
            </p:nvSpPr>
            <p:spPr>
              <a:xfrm>
                <a:off x="2651121" y="3030501"/>
                <a:ext cx="3841757" cy="902555"/>
              </a:xfrm>
              <a:prstGeom prst="rect">
                <a:avLst/>
              </a:prstGeom>
              <a:blipFill>
                <a:blip r:embed="rId3"/>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ED44CECA-F28D-4B06-90FC-FC18ACAB247D}"/>
                  </a:ext>
                </a:extLst>
              </p:cNvPr>
              <p:cNvSpPr/>
              <p:nvPr/>
            </p:nvSpPr>
            <p:spPr>
              <a:xfrm>
                <a:off x="1835696" y="4941168"/>
                <a:ext cx="6192688" cy="736740"/>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sSub>
                        <m:sSubPr>
                          <m:ctrlPr>
                            <a:rPr lang="zh-TW" altLang="en-US" i="1" smtClean="0">
                              <a:latin typeface="Cambria Math" panose="02040503050406030204" pitchFamily="18" charset="0"/>
                            </a:rPr>
                          </m:ctrlPr>
                        </m:sSubPr>
                        <m:e>
                          <m:r>
                            <a:rPr lang="zh-TW" altLang="en-US" i="1">
                              <a:latin typeface="Cambria Math" panose="02040503050406030204" pitchFamily="18" charset="0"/>
                            </a:rPr>
                            <m:t>𝐸𝑥𝑝𝑙𝑖𝑐𝑖𝑡𝑃𝑟𝑒𝑓𝑒𝑟𝑒𝑛𝑐𝑒</m:t>
                          </m:r>
                        </m:e>
                        <m: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sub>
                      </m:sSub>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a:latin typeface="Cambria Math" panose="02040503050406030204" pitchFamily="18" charset="0"/>
                            </a:rPr>
                            <m:t>#</m:t>
                          </m:r>
                          <m:r>
                            <m:rPr>
                              <m:sty m:val="p"/>
                            </m:rPr>
                            <a:rPr lang="zh-TW" altLang="en-US">
                              <a:latin typeface="Cambria Math" panose="02040503050406030204" pitchFamily="18" charset="0"/>
                            </a:rPr>
                            <m:t>Tweets</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𝑖𝑠𝑠𝑢𝑒</m:t>
                              </m:r>
                            </m:e>
                            <m:sub>
                              <m:r>
                                <a:rPr lang="en-US" altLang="zh-TW" i="1">
                                  <a:solidFill>
                                    <a:srgbClr val="FF0000"/>
                                  </a:solidFill>
                                  <a:latin typeface="Cambria Math" panose="02040503050406030204" pitchFamily="18" charset="0"/>
                                </a:rPr>
                                <m:t>𝑘</m:t>
                              </m:r>
                            </m:sub>
                          </m:sSub>
                          <m:r>
                            <a:rPr lang="en-US" altLang="zh-TW" i="1">
                              <a:solidFill>
                                <a:srgbClr val="FF0000"/>
                              </a:solidFill>
                              <a:latin typeface="Cambria Math" panose="02040503050406030204" pitchFamily="18" charset="0"/>
                            </a:rPr>
                            <m:t>)</m:t>
                          </m:r>
                        </m:num>
                        <m:den>
                          <m:d>
                            <m:dPr>
                              <m:begChr m:val=""/>
                              <m:ctrlPr>
                                <a:rPr lang="zh-TW" altLang="en-US" i="1">
                                  <a:latin typeface="Cambria Math" panose="02040503050406030204" pitchFamily="18" charset="0"/>
                                </a:rPr>
                              </m:ctrlPr>
                            </m:dPr>
                            <m:e>
                              <m:nary>
                                <m:naryPr>
                                  <m:chr m:val="∑"/>
                                  <m:ctrlPr>
                                    <a:rPr lang="zh-TW" altLang="en-US" i="1">
                                      <a:latin typeface="Cambria Math" panose="02040503050406030204" pitchFamily="18" charset="0"/>
                                    </a:rPr>
                                  </m:ctrlPr>
                                </m:naryPr>
                                <m:sub>
                                  <m:r>
                                    <m:rPr>
                                      <m:brk m:alnAt="23"/>
                                    </m:rPr>
                                    <a:rPr lang="en-US" altLang="zh-TW" i="1">
                                      <a:latin typeface="Cambria Math" panose="02040503050406030204" pitchFamily="18" charset="0"/>
                                    </a:rPr>
                                    <m:t>𝑗</m:t>
                                  </m:r>
                                  <m:r>
                                    <a:rPr lang="en-US" altLang="zh-TW" i="1">
                                      <a:latin typeface="Cambria Math" panose="02040503050406030204" pitchFamily="18" charset="0"/>
                                    </a:rPr>
                                    <m:t>=1</m:t>
                                  </m:r>
                                </m:sub>
                                <m:sup>
                                  <m:r>
                                    <a:rPr lang="en-US" altLang="zh-TW" i="1">
                                      <a:latin typeface="Cambria Math" panose="02040503050406030204" pitchFamily="18" charset="0"/>
                                    </a:rPr>
                                    <m:t>𝑁</m:t>
                                  </m:r>
                                </m:sup>
                                <m:e>
                                  <m:r>
                                    <a:rPr lang="zh-TW" altLang="en-US">
                                      <a:latin typeface="Cambria Math" panose="02040503050406030204" pitchFamily="18" charset="0"/>
                                    </a:rPr>
                                    <m:t>#</m:t>
                                  </m:r>
                                  <m:r>
                                    <m:rPr>
                                      <m:sty m:val="p"/>
                                    </m:rPr>
                                    <a:rPr lang="zh-TW" altLang="en-US">
                                      <a:latin typeface="Cambria Math" panose="02040503050406030204" pitchFamily="18" charset="0"/>
                                    </a:rPr>
                                    <m:t>Tweets</m:t>
                                  </m:r>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𝑖𝑠𝑠𝑢𝑒</m:t>
                                      </m:r>
                                    </m:e>
                                    <m:sub>
                                      <m:r>
                                        <a:rPr lang="en-US" altLang="zh-TW" i="1">
                                          <a:solidFill>
                                            <a:srgbClr val="FF0000"/>
                                          </a:solidFill>
                                          <a:latin typeface="Cambria Math" panose="02040503050406030204" pitchFamily="18" charset="0"/>
                                        </a:rPr>
                                        <m:t>𝑗</m:t>
                                      </m:r>
                                    </m:sub>
                                  </m:sSub>
                                </m:e>
                              </m:nary>
                            </m:e>
                          </m:d>
                        </m:den>
                      </m:f>
                    </m:oMath>
                  </m:oMathPara>
                </a14:m>
                <a:endParaRPr lang="zh-TW" altLang="en-US" dirty="0"/>
              </a:p>
            </p:txBody>
          </p:sp>
        </mc:Choice>
        <mc:Fallback xmlns="">
          <p:sp>
            <p:nvSpPr>
              <p:cNvPr id="9" name="矩形 8">
                <a:extLst>
                  <a:ext uri="{FF2B5EF4-FFF2-40B4-BE49-F238E27FC236}">
                    <a16:creationId xmlns:a16="http://schemas.microsoft.com/office/drawing/2014/main" id="{ED44CECA-F28D-4B06-90FC-FC18ACAB247D}"/>
                  </a:ext>
                </a:extLst>
              </p:cNvPr>
              <p:cNvSpPr>
                <a:spLocks noRot="1" noChangeAspect="1" noMove="1" noResize="1" noEditPoints="1" noAdjustHandles="1" noChangeArrowheads="1" noChangeShapeType="1" noTextEdit="1"/>
              </p:cNvSpPr>
              <p:nvPr/>
            </p:nvSpPr>
            <p:spPr>
              <a:xfrm>
                <a:off x="1835696" y="4941168"/>
                <a:ext cx="6192688" cy="736740"/>
              </a:xfrm>
              <a:prstGeom prst="rect">
                <a:avLst/>
              </a:prstGeom>
              <a:blipFill>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2708354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2E346F45-4D55-4925-9E88-02FFB176D374}"/>
                  </a:ext>
                </a:extLst>
              </p:cNvPr>
              <p:cNvSpPr>
                <a:spLocks noGrp="1"/>
              </p:cNvSpPr>
              <p:nvPr>
                <p:ph idx="1"/>
              </p:nvPr>
            </p:nvSpPr>
            <p:spPr>
              <a:xfrm>
                <a:off x="457200" y="1196975"/>
                <a:ext cx="8229600" cy="5112345"/>
              </a:xfrm>
            </p:spPr>
            <p:txBody>
              <a:bodyPr/>
              <a:lstStyle/>
              <a:p>
                <a:r>
                  <a:rPr lang="en-US" altLang="zh-TW" dirty="0"/>
                  <a:t>Social Closeness Analysis</a:t>
                </a:r>
              </a:p>
              <a:p>
                <a:pPr lvl="1"/>
                <a:r>
                  <a:rPr lang="en-US" altLang="zh-TW" dirty="0"/>
                  <a:t>To understand the degree of similarity between users, </a:t>
                </a:r>
                <a14:m>
                  <m:oMath xmlns:m="http://schemas.openxmlformats.org/officeDocument/2006/math">
                    <m:r>
                      <a:rPr lang="zh-TW" altLang="en-US" i="1">
                        <a:latin typeface="Cambria Math" panose="02040503050406030204" pitchFamily="18" charset="0"/>
                      </a:rPr>
                      <m:t>𝑀𝑢𝑡𝑎𝑢𝑙𝐹𝑟𝑖𝑒𝑛𝑑𝑠</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oMath>
                </a14:m>
                <a:r>
                  <a:rPr lang="en-US" altLang="zh-TW" dirty="0"/>
                  <a:t> and </a:t>
                </a:r>
                <a14:m>
                  <m:oMath xmlns:m="http://schemas.openxmlformats.org/officeDocument/2006/math">
                    <m:r>
                      <a:rPr lang="zh-TW" altLang="en-US" i="1">
                        <a:latin typeface="Cambria Math" panose="02040503050406030204" pitchFamily="18" charset="0"/>
                      </a:rPr>
                      <m:t>𝑀𝑢𝑡𝑢𝑎𝑙𝐹𝑜𝑙𝑙𝑜𝑤𝑖𝑛𝑔</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1">
                        <a:latin typeface="Cambria Math" panose="02040503050406030204" pitchFamily="18" charset="0"/>
                      </a:rPr>
                      <m:t> </m:t>
                    </m:r>
                  </m:oMath>
                </a14:m>
                <a:r>
                  <a:rPr lang="en-US" altLang="zh-TW" dirty="0"/>
                  <a:t> denote the similarity of activists.</a:t>
                </a:r>
              </a:p>
              <a:p>
                <a:pPr lvl="1"/>
                <a:endParaRPr lang="en-US" altLang="zh-TW" dirty="0"/>
              </a:p>
              <a:p>
                <a:pPr marL="457200" lvl="1" indent="0">
                  <a:buNone/>
                </a:pPr>
                <a:endParaRPr lang="en-US" altLang="zh-TW" dirty="0"/>
              </a:p>
              <a:p>
                <a:pPr lvl="1"/>
                <a:r>
                  <a:rPr lang="en-US" altLang="zh-TW" dirty="0"/>
                  <a:t>Here we can determine who has the highest influence rate to an activist, and we set different weights </a:t>
                </a:r>
                <a14:m>
                  <m:oMath xmlns:m="http://schemas.openxmlformats.org/officeDocument/2006/math">
                    <m:sSub>
                      <m:sSubPr>
                        <m:ctrlPr>
                          <a:rPr lang="zh-TW" altLang="en-US" i="1" smtClean="0">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𝑤</m:t>
                        </m:r>
                      </m:e>
                      <m:sub>
                        <m:r>
                          <a:rPr lang="zh-TW" altLang="en-US" i="1">
                            <a:solidFill>
                              <a:srgbClr val="0000FF"/>
                            </a:solidFill>
                            <a:latin typeface="Cambria Math" panose="02040503050406030204" pitchFamily="18" charset="0"/>
                          </a:rPr>
                          <m:t>𝑛</m:t>
                        </m:r>
                      </m:sub>
                    </m:sSub>
                  </m:oMath>
                </a14:m>
                <a:r>
                  <a:rPr lang="en-US" altLang="zh-TW" dirty="0">
                    <a:solidFill>
                      <a:srgbClr val="0000FF"/>
                    </a:solidFill>
                  </a:rPr>
                  <a:t> </a:t>
                </a:r>
                <a:r>
                  <a:rPr lang="en-US" altLang="zh-TW" dirty="0"/>
                  <a:t>to measure an activist’s </a:t>
                </a:r>
                <a:r>
                  <a:rPr lang="en-US" altLang="zh-TW" dirty="0">
                    <a:solidFill>
                      <a:srgbClr val="0000FF"/>
                    </a:solidFill>
                  </a:rPr>
                  <a:t>potential preference scores </a:t>
                </a:r>
                <a:r>
                  <a:rPr lang="en-US" altLang="zh-TW" dirty="0"/>
                  <a:t>for every issue.</a:t>
                </a:r>
              </a:p>
              <a:p>
                <a:pPr lvl="1"/>
                <a:endParaRPr lang="en-US" altLang="zh-TW" dirty="0"/>
              </a:p>
            </p:txBody>
          </p:sp>
        </mc:Choice>
        <mc:Fallback xmlns="">
          <p:sp>
            <p:nvSpPr>
              <p:cNvPr id="3" name="內容版面配置區 2">
                <a:extLst>
                  <a:ext uri="{FF2B5EF4-FFF2-40B4-BE49-F238E27FC236}">
                    <a16:creationId xmlns:a16="http://schemas.microsoft.com/office/drawing/2014/main" id="{2E346F45-4D55-4925-9E88-02FFB176D374}"/>
                  </a:ext>
                </a:extLst>
              </p:cNvPr>
              <p:cNvSpPr>
                <a:spLocks noGrp="1" noRot="1" noChangeAspect="1" noMove="1" noResize="1" noEditPoints="1" noAdjustHandles="1" noChangeArrowheads="1" noChangeShapeType="1" noTextEdit="1"/>
              </p:cNvSpPr>
              <p:nvPr>
                <p:ph idx="1"/>
              </p:nvPr>
            </p:nvSpPr>
            <p:spPr>
              <a:xfrm>
                <a:off x="457200" y="1196975"/>
                <a:ext cx="8229600" cy="5112345"/>
              </a:xfrm>
              <a:blipFill>
                <a:blip r:embed="rId3"/>
                <a:stretch>
                  <a:fillRect l="-963" t="-834" r="-74"/>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89120DCF-541C-4048-966E-EB571E5C50A4}"/>
              </a:ext>
            </a:extLst>
          </p:cNvPr>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14</a:t>
            </a:fld>
            <a:endParaRPr lang="en-US" altLang="zh-TW" dirty="0"/>
          </a:p>
        </p:txBody>
      </p:sp>
      <p:sp>
        <p:nvSpPr>
          <p:cNvPr id="10" name="標題 1">
            <a:extLst>
              <a:ext uri="{FF2B5EF4-FFF2-40B4-BE49-F238E27FC236}">
                <a16:creationId xmlns:a16="http://schemas.microsoft.com/office/drawing/2014/main" id="{06149726-4BBB-4D91-AB26-568C9FF28B27}"/>
              </a:ext>
            </a:extLst>
          </p:cNvPr>
          <p:cNvSpPr>
            <a:spLocks noGrp="1"/>
          </p:cNvSpPr>
          <p:nvPr>
            <p:ph type="title"/>
          </p:nvPr>
        </p:nvSpPr>
        <p:spPr>
          <a:xfrm>
            <a:off x="-324544" y="-26988"/>
            <a:ext cx="9793088" cy="1143001"/>
          </a:xfrm>
        </p:spPr>
        <p:txBody>
          <a:bodyPr/>
          <a:lstStyle/>
          <a:p>
            <a:pPr lvl="1"/>
            <a:r>
              <a:rPr lang="en-US" altLang="zh-TW" b="1" dirty="0"/>
              <a:t>Activists Preference Analysis Module</a:t>
            </a:r>
            <a:endParaRPr lang="zh-TW" altLang="zh-TW" sz="3600" dirty="0"/>
          </a:p>
        </p:txBody>
      </p:sp>
      <mc:AlternateContent xmlns:mc="http://schemas.openxmlformats.org/markup-compatibility/2006" xmlns:a14="http://schemas.microsoft.com/office/drawing/2010/main">
        <mc:Choice Requires="a14">
          <p:sp>
            <p:nvSpPr>
              <p:cNvPr id="11" name="矩形 10">
                <a:extLst>
                  <a:ext uri="{FF2B5EF4-FFF2-40B4-BE49-F238E27FC236}">
                    <a16:creationId xmlns:a16="http://schemas.microsoft.com/office/drawing/2014/main" id="{55FDE65A-A3B0-4FB6-B01B-D85A47C2C76C}"/>
                  </a:ext>
                </a:extLst>
              </p:cNvPr>
              <p:cNvSpPr/>
              <p:nvPr/>
            </p:nvSpPr>
            <p:spPr>
              <a:xfrm>
                <a:off x="621904" y="2833219"/>
                <a:ext cx="8064896" cy="411395"/>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𝐼𝑛𝑓𝑙𝑢𝑒𝑛𝑐𝑒𝑅𝑎𝑡𝑒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0">
                          <a:latin typeface="Cambria Math" panose="02040503050406030204" pitchFamily="18" charset="0"/>
                        </a:rPr>
                        <m:t>=</m:t>
                      </m:r>
                      <m:r>
                        <a:rPr lang="zh-TW" altLang="en-US" i="1">
                          <a:latin typeface="Cambria Math" panose="02040503050406030204" pitchFamily="18" charset="0"/>
                        </a:rPr>
                        <m:t>𝑀𝑢𝑡𝑎𝑢𝑙𝐹𝑟𝑖𝑒𝑛𝑑𝑠</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r>
                        <a:rPr lang="zh-TW" altLang="en-US" i="0">
                          <a:latin typeface="Cambria Math" panose="02040503050406030204" pitchFamily="18" charset="0"/>
                        </a:rPr>
                        <m:t>+ </m:t>
                      </m:r>
                      <m:r>
                        <a:rPr lang="zh-TW" altLang="en-US" i="1">
                          <a:latin typeface="Cambria Math" panose="02040503050406030204" pitchFamily="18" charset="0"/>
                        </a:rPr>
                        <m:t>𝑀𝑢𝑡𝑢𝑎𝑙𝐹𝑜𝑙𝑙𝑜𝑤𝑖𝑛𝑔</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𝑗</m:t>
                              </m:r>
                            </m:sub>
                          </m:sSub>
                        </m:e>
                      </m:d>
                    </m:oMath>
                  </m:oMathPara>
                </a14:m>
                <a:endParaRPr lang="zh-TW" altLang="en-US" dirty="0"/>
              </a:p>
            </p:txBody>
          </p:sp>
        </mc:Choice>
        <mc:Fallback xmlns="">
          <p:sp>
            <p:nvSpPr>
              <p:cNvPr id="11" name="矩形 10">
                <a:extLst>
                  <a:ext uri="{FF2B5EF4-FFF2-40B4-BE49-F238E27FC236}">
                    <a16:creationId xmlns:a16="http://schemas.microsoft.com/office/drawing/2014/main" id="{55FDE65A-A3B0-4FB6-B01B-D85A47C2C76C}"/>
                  </a:ext>
                </a:extLst>
              </p:cNvPr>
              <p:cNvSpPr>
                <a:spLocks noRot="1" noChangeAspect="1" noMove="1" noResize="1" noEditPoints="1" noAdjustHandles="1" noChangeArrowheads="1" noChangeShapeType="1" noTextEdit="1"/>
              </p:cNvSpPr>
              <p:nvPr/>
            </p:nvSpPr>
            <p:spPr>
              <a:xfrm>
                <a:off x="621904" y="2833219"/>
                <a:ext cx="8064896" cy="411395"/>
              </a:xfrm>
              <a:prstGeom prst="rect">
                <a:avLst/>
              </a:prstGeom>
              <a:blipFill>
                <a:blip r:embed="rId4"/>
                <a:stretch>
                  <a:fillRect b="-746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C167FC1E-B14E-4098-8D87-726782951306}"/>
                  </a:ext>
                </a:extLst>
              </p:cNvPr>
              <p:cNvSpPr/>
              <p:nvPr/>
            </p:nvSpPr>
            <p:spPr>
              <a:xfrm>
                <a:off x="251520" y="4389853"/>
                <a:ext cx="8640960" cy="871201"/>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𝑃𝑜𝑡𝑒𝑛𝑡𝑖𝑎𝑙𝑃𝑟𝑒𝑓𝑒𝑟𝑒𝑛𝑐𝑒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𝑛</m:t>
                          </m:r>
                          <m:r>
                            <a:rPr lang="zh-TW" altLang="en-US" i="0">
                              <a:latin typeface="Cambria Math" panose="02040503050406030204" pitchFamily="18" charset="0"/>
                            </a:rPr>
                            <m:t>=1</m:t>
                          </m:r>
                        </m:sub>
                        <m:sup>
                          <m:r>
                            <a:rPr lang="zh-TW" altLang="en-US" i="1">
                              <a:latin typeface="Cambria Math" panose="02040503050406030204" pitchFamily="18" charset="0"/>
                            </a:rPr>
                            <m:t>𝑁</m:t>
                          </m:r>
                        </m:sup>
                        <m:e>
                          <m:r>
                            <a:rPr lang="zh-TW" altLang="en-US" i="1">
                              <a:latin typeface="Cambria Math" panose="02040503050406030204" pitchFamily="18" charset="0"/>
                            </a:rPr>
                            <m:t>𝐸𝑥𝑝𝑙𝑖𝑐𝑖𝑡𝑃𝑟𝑒𝑓𝑒𝑟𝑒𝑛𝑐𝑒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𝑛</m:t>
                                  </m:r>
                                  <m:r>
                                    <a:rPr lang="zh-TW" altLang="en-US" i="0">
                                      <a:latin typeface="Cambria Math" panose="02040503050406030204" pitchFamily="18" charset="0"/>
                                    </a:rPr>
                                    <m:t>,</m:t>
                                  </m:r>
                                </m:sub>
                              </m:sSub>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sSub>
                            <m:sSubPr>
                              <m:ctrlPr>
                                <a:rPr lang="zh-TW" altLang="en-US" i="1" smtClean="0">
                                  <a:solidFill>
                                    <a:srgbClr val="0000FF"/>
                                  </a:solidFill>
                                  <a:latin typeface="Cambria Math" panose="02040503050406030204" pitchFamily="18" charset="0"/>
                                </a:rPr>
                              </m:ctrlPr>
                            </m:sSubPr>
                            <m:e>
                              <m:r>
                                <a:rPr lang="zh-TW" altLang="en-US" i="1">
                                  <a:solidFill>
                                    <a:srgbClr val="0000FF"/>
                                  </a:solidFill>
                                  <a:latin typeface="Cambria Math" panose="02040503050406030204" pitchFamily="18" charset="0"/>
                                </a:rPr>
                                <m:t>𝑤</m:t>
                              </m:r>
                            </m:e>
                            <m:sub>
                              <m:r>
                                <a:rPr lang="zh-TW" altLang="en-US" i="1">
                                  <a:solidFill>
                                    <a:srgbClr val="0000FF"/>
                                  </a:solidFill>
                                  <a:latin typeface="Cambria Math" panose="02040503050406030204" pitchFamily="18" charset="0"/>
                                </a:rPr>
                                <m:t>𝑛</m:t>
                              </m:r>
                            </m:sub>
                          </m:sSub>
                        </m:e>
                      </m:nary>
                    </m:oMath>
                  </m:oMathPara>
                </a14:m>
                <a:endParaRPr lang="zh-TW" altLang="en-US" dirty="0"/>
              </a:p>
            </p:txBody>
          </p:sp>
        </mc:Choice>
        <mc:Fallback xmlns="">
          <p:sp>
            <p:nvSpPr>
              <p:cNvPr id="14" name="矩形 13">
                <a:extLst>
                  <a:ext uri="{FF2B5EF4-FFF2-40B4-BE49-F238E27FC236}">
                    <a16:creationId xmlns:a16="http://schemas.microsoft.com/office/drawing/2014/main" id="{C167FC1E-B14E-4098-8D87-726782951306}"/>
                  </a:ext>
                </a:extLst>
              </p:cNvPr>
              <p:cNvSpPr>
                <a:spLocks noRot="1" noChangeAspect="1" noMove="1" noResize="1" noEditPoints="1" noAdjustHandles="1" noChangeArrowheads="1" noChangeShapeType="1" noTextEdit="1"/>
              </p:cNvSpPr>
              <p:nvPr/>
            </p:nvSpPr>
            <p:spPr>
              <a:xfrm>
                <a:off x="251520" y="4389853"/>
                <a:ext cx="8640960" cy="871201"/>
              </a:xfrm>
              <a:prstGeom prst="rect">
                <a:avLst/>
              </a:prstGeom>
              <a:blipFill>
                <a:blip r:embed="rId5"/>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317FDA12-DCC4-415A-ACB9-7EC1F5EEA804}"/>
                  </a:ext>
                </a:extLst>
              </p:cNvPr>
              <p:cNvSpPr/>
              <p:nvPr/>
            </p:nvSpPr>
            <p:spPr>
              <a:xfrm>
                <a:off x="102432" y="5476359"/>
                <a:ext cx="910384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𝐴𝑐𝑡𝑖𝑣𝑖𝑠𝑡𝑃𝑟𝑒𝑓𝑒𝑟𝑒𝑛𝑐𝑒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r>
                            <a:rPr lang="zh-TW" altLang="en-US" i="1">
                              <a:latin typeface="Cambria Math" panose="02040503050406030204" pitchFamily="18" charset="0"/>
                            </a:rPr>
                            <m:t>𝛾</m:t>
                          </m:r>
                          <m:r>
                            <a:rPr lang="zh-TW" altLang="en-US" i="0">
                              <a:latin typeface="Cambria Math" panose="02040503050406030204" pitchFamily="18" charset="0"/>
                            </a:rPr>
                            <m:t>× </m:t>
                          </m:r>
                          <m:r>
                            <a:rPr lang="zh-TW" altLang="en-US" i="1">
                              <a:latin typeface="Cambria Math" panose="02040503050406030204" pitchFamily="18" charset="0"/>
                            </a:rPr>
                            <m:t>𝑁𝐸𝑃</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0">
                                  <a:latin typeface="Cambria Math" panose="02040503050406030204" pitchFamily="18" charset="0"/>
                                </a:rPr>
                                <m:t>1−</m:t>
                              </m:r>
                              <m:r>
                                <a:rPr lang="zh-TW" altLang="en-US" i="1">
                                  <a:latin typeface="Cambria Math" panose="02040503050406030204" pitchFamily="18" charset="0"/>
                                </a:rPr>
                                <m:t>𝛾</m:t>
                              </m:r>
                            </m:e>
                          </m:d>
                          <m:r>
                            <a:rPr lang="zh-TW" altLang="en-US" i="0">
                              <a:latin typeface="Cambria Math" panose="02040503050406030204" pitchFamily="18" charset="0"/>
                            </a:rPr>
                            <m:t>×</m:t>
                          </m:r>
                          <m:r>
                            <a:rPr lang="zh-TW" altLang="en-US" i="1">
                              <a:latin typeface="Cambria Math" panose="02040503050406030204" pitchFamily="18" charset="0"/>
                            </a:rPr>
                            <m:t>𝑁𝑃𝑃</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𝑎</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𝑖𝑠𝑠𝑢𝑒</m:t>
                              </m:r>
                            </m:e>
                            <m:sub>
                              <m:r>
                                <a:rPr lang="zh-TW" altLang="en-US" i="1">
                                  <a:latin typeface="Cambria Math" panose="02040503050406030204" pitchFamily="18" charset="0"/>
                                </a:rPr>
                                <m:t>𝑘</m:t>
                              </m:r>
                            </m:sub>
                          </m:sSub>
                        </m:e>
                      </m:d>
                    </m:oMath>
                  </m:oMathPara>
                </a14:m>
                <a:endParaRPr lang="zh-TW" altLang="en-US" dirty="0"/>
              </a:p>
            </p:txBody>
          </p:sp>
        </mc:Choice>
        <mc:Fallback xmlns="">
          <p:sp>
            <p:nvSpPr>
              <p:cNvPr id="15" name="矩形 14">
                <a:extLst>
                  <a:ext uri="{FF2B5EF4-FFF2-40B4-BE49-F238E27FC236}">
                    <a16:creationId xmlns:a16="http://schemas.microsoft.com/office/drawing/2014/main" id="{317FDA12-DCC4-415A-ACB9-7EC1F5EEA804}"/>
                  </a:ext>
                </a:extLst>
              </p:cNvPr>
              <p:cNvSpPr>
                <a:spLocks noRot="1" noChangeAspect="1" noMove="1" noResize="1" noEditPoints="1" noAdjustHandles="1" noChangeArrowheads="1" noChangeShapeType="1" noTextEdit="1"/>
              </p:cNvSpPr>
              <p:nvPr/>
            </p:nvSpPr>
            <p:spPr>
              <a:xfrm>
                <a:off x="102432" y="5476359"/>
                <a:ext cx="9103840" cy="369332"/>
              </a:xfrm>
              <a:prstGeom prst="rect">
                <a:avLst/>
              </a:prstGeom>
              <a:blipFill>
                <a:blip r:embed="rId6"/>
                <a:stretch>
                  <a:fillRect t="-118033" r="-2210" b="-185246"/>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0554738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15</a:t>
            </a:fld>
            <a:endParaRPr lang="en-US" altLang="zh-TW" dirty="0"/>
          </a:p>
        </p:txBody>
      </p:sp>
      <p:pic>
        <p:nvPicPr>
          <p:cNvPr id="7" name="圖片 6">
            <a:extLst>
              <a:ext uri="{FF2B5EF4-FFF2-40B4-BE49-F238E27FC236}">
                <a16:creationId xmlns:a16="http://schemas.microsoft.com/office/drawing/2014/main" id="{7A29E977-5405-4CB4-90AE-A3343E0AA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B6D8288A-E029-446C-88EB-2F2B85A7DE3E}"/>
              </a:ext>
            </a:extLst>
          </p:cNvPr>
          <p:cNvSpPr/>
          <p:nvPr/>
        </p:nvSpPr>
        <p:spPr>
          <a:xfrm>
            <a:off x="3131840" y="3645024"/>
            <a:ext cx="2448272" cy="165618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7612518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Social Media Intelligence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a:xfrm>
                <a:off x="457199" y="1196975"/>
                <a:ext cx="8240714" cy="4824413"/>
              </a:xfrm>
            </p:spPr>
            <p:txBody>
              <a:bodyPr/>
              <a:lstStyle/>
              <a:p>
                <a:r>
                  <a:rPr lang="en-US" altLang="zh-TW" dirty="0"/>
                  <a:t>Social Coverage Analysis</a:t>
                </a:r>
              </a:p>
              <a:p>
                <a:pPr lvl="1"/>
                <a:r>
                  <a:rPr lang="en-US" altLang="zh-TW" dirty="0"/>
                  <a:t>Count the number of individuals who have mentioned the specific online petitions, including their URLs and hashtags.</a:t>
                </a:r>
              </a:p>
              <a:p>
                <a:pPr lvl="1"/>
                <a:endParaRPr lang="en-US" altLang="zh-TW" dirty="0"/>
              </a:p>
              <a:p>
                <a:pPr lvl="1"/>
                <a:endParaRPr lang="en-US" altLang="zh-TW" dirty="0"/>
              </a:p>
              <a:p>
                <a:pPr lvl="1"/>
                <a:endParaRPr lang="en-US" altLang="zh-TW" dirty="0"/>
              </a:p>
              <a:p>
                <a:pPr lvl="1"/>
                <a:endParaRPr lang="en-US" altLang="zh-TW" dirty="0"/>
              </a:p>
              <a:p>
                <a:pPr lvl="1"/>
                <a:r>
                  <a:rPr lang="en-US" altLang="zh-TW" dirty="0"/>
                  <a:t>For each post, </a:t>
                </a:r>
                <a:r>
                  <a:rPr lang="en-US" altLang="zh-TW" dirty="0">
                    <a:solidFill>
                      <a:srgbClr val="0000FF"/>
                    </a:solidFill>
                  </a:rPr>
                  <a:t>retweet</a:t>
                </a:r>
                <a:r>
                  <a:rPr lang="en-US" altLang="zh-TW" dirty="0"/>
                  <a:t> time and </a:t>
                </a:r>
                <a:r>
                  <a:rPr lang="en-US" altLang="zh-TW" dirty="0">
                    <a:solidFill>
                      <a:srgbClr val="0000FF"/>
                    </a:solidFill>
                  </a:rPr>
                  <a:t>comments</a:t>
                </a:r>
                <a:r>
                  <a:rPr lang="en-US" altLang="zh-TW" dirty="0"/>
                  <a:t> time are considered..</a:t>
                </a:r>
              </a:p>
              <a:p>
                <a:pPr marL="457200" lvl="1" indent="0">
                  <a:buNone/>
                </a:pPr>
                <a:endParaRPr lang="en-US" altLang="zh-TW" dirty="0"/>
              </a:p>
              <a:p>
                <a:pPr lvl="1"/>
                <a:endParaRPr lang="en-US" altLang="zh-TW" dirty="0"/>
              </a:p>
              <a:p>
                <a:pPr lvl="1"/>
                <a:r>
                  <a:rPr lang="en-US" altLang="zh-TW" dirty="0"/>
                  <a:t>For each petition, we add up all engaged tweets count as </a:t>
                </a:r>
                <a14:m>
                  <m:oMath xmlns:m="http://schemas.openxmlformats.org/officeDocument/2006/math">
                    <m:r>
                      <a:rPr lang="en-US" altLang="zh-TW" i="1">
                        <a:latin typeface="Cambria Math" panose="02040503050406030204" pitchFamily="18" charset="0"/>
                      </a:rPr>
                      <m:t>𝐸𝑛𝑔𝑎𝑔𝑒𝑚𝑒𝑛𝑡𝐶𝑜𝑢𝑛𝑡</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 and normalize into </a:t>
                </a:r>
                <a14:m>
                  <m:oMath xmlns:m="http://schemas.openxmlformats.org/officeDocument/2006/math">
                    <m:r>
                      <a:rPr lang="en-US" altLang="zh-TW" i="1" smtClean="0">
                        <a:solidFill>
                          <a:srgbClr val="0000FF"/>
                        </a:solidFill>
                        <a:latin typeface="Cambria Math" panose="02040503050406030204" pitchFamily="18" charset="0"/>
                      </a:rPr>
                      <m:t>𝑆𝑝𝑟𝑒𝑎𝑑𝑅𝑎𝑡𝑒</m:t>
                    </m:r>
                    <m:d>
                      <m:dPr>
                        <m:ctrlPr>
                          <a:rPr lang="zh-TW" altLang="zh-TW" i="1">
                            <a:solidFill>
                              <a:srgbClr val="0000FF"/>
                            </a:solidFill>
                            <a:latin typeface="Cambria Math" panose="02040503050406030204" pitchFamily="18" charset="0"/>
                          </a:rPr>
                        </m:ctrlPr>
                      </m:dPr>
                      <m:e>
                        <m:sSub>
                          <m:sSubPr>
                            <m:ctrlPr>
                              <a:rPr lang="zh-TW" altLang="zh-TW" i="1">
                                <a:solidFill>
                                  <a:srgbClr val="0000FF"/>
                                </a:solidFill>
                                <a:latin typeface="Cambria Math" panose="02040503050406030204" pitchFamily="18" charset="0"/>
                              </a:rPr>
                            </m:ctrlPr>
                          </m:sSubPr>
                          <m:e>
                            <m:r>
                              <a:rPr lang="en-US" altLang="zh-TW" i="1">
                                <a:solidFill>
                                  <a:srgbClr val="0000FF"/>
                                </a:solidFill>
                                <a:latin typeface="Cambria Math" panose="02040503050406030204" pitchFamily="18" charset="0"/>
                              </a:rPr>
                              <m:t>𝑝</m:t>
                            </m:r>
                          </m:e>
                          <m:sub>
                            <m:r>
                              <a:rPr lang="en-US" altLang="zh-TW" i="1">
                                <a:solidFill>
                                  <a:srgbClr val="0000FF"/>
                                </a:solidFill>
                                <a:latin typeface="Cambria Math" panose="02040503050406030204" pitchFamily="18" charset="0"/>
                              </a:rPr>
                              <m:t>𝑖</m:t>
                            </m:r>
                          </m:sub>
                        </m:sSub>
                      </m:e>
                    </m:d>
                  </m:oMath>
                </a14:m>
                <a:r>
                  <a:rPr lang="en-US" altLang="zh-TW" dirty="0"/>
                  <a:t>.</a:t>
                </a:r>
                <a:endParaRPr lang="zh-TW" altLang="en-US"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xfrm>
                <a:off x="457199" y="1196975"/>
                <a:ext cx="8240714" cy="4824413"/>
              </a:xfrm>
              <a:blipFill>
                <a:blip r:embed="rId3"/>
                <a:stretch>
                  <a:fillRect l="-962" t="-884"/>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16</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D01DC851-679D-4693-9EAC-8580C1E721CF}"/>
                  </a:ext>
                </a:extLst>
              </p:cNvPr>
              <p:cNvSpPr/>
              <p:nvPr/>
            </p:nvSpPr>
            <p:spPr>
              <a:xfrm>
                <a:off x="750280" y="2730190"/>
                <a:ext cx="8075240" cy="66909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en-US" altLang="zh-TW" b="0" i="1" smtClean="0">
                          <a:latin typeface="Cambria Math" panose="02040503050406030204" pitchFamily="18" charset="0"/>
                        </a:rPr>
                        <m:t>𝑀</m:t>
                      </m:r>
                      <m:r>
                        <a:rPr lang="zh-TW" altLang="en-US" i="1">
                          <a:latin typeface="Cambria Math" panose="02040503050406030204" pitchFamily="18" charset="0"/>
                        </a:rPr>
                        <m:t>𝑒𝑛𝑡𝑖𝑜𝑛𝑒𝑑𝑅𝑎𝑡𝑒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r>
                            <a:rPr lang="zh-TW" altLang="en-US" i="0">
                              <a:latin typeface="Cambria Math" panose="02040503050406030204" pitchFamily="18" charset="0"/>
                            </a:rPr>
                            <m:t>#</m:t>
                          </m:r>
                          <m:r>
                            <a:rPr lang="zh-TW" altLang="en-US" i="1">
                              <a:latin typeface="Cambria Math" panose="02040503050406030204" pitchFamily="18" charset="0"/>
                            </a:rPr>
                            <m:t>𝑀𝑒𝑛𝑡𝑖𝑜𝑛𝑒𝑑𝑇𝑤𝑒𝑒𝑡𝑠</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𝑚𝑖𝑛</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num>
                        <m:den>
                          <m:r>
                            <a:rPr lang="zh-TW" altLang="en-US" i="1">
                              <a:latin typeface="Cambria Math" panose="02040503050406030204" pitchFamily="18" charset="0"/>
                            </a:rPr>
                            <m:t>𝑚𝑎𝑥</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r>
                            <a:rPr lang="zh-TW" altLang="en-US" i="0">
                              <a:latin typeface="Cambria Math" panose="02040503050406030204" pitchFamily="18" charset="0"/>
                            </a:rPr>
                            <m:t>−</m:t>
                          </m:r>
                          <m:r>
                            <a:rPr lang="zh-TW" altLang="en-US" i="1">
                              <a:latin typeface="Cambria Math" panose="02040503050406030204" pitchFamily="18" charset="0"/>
                            </a:rPr>
                            <m:t>𝑚𝑖𝑛</m:t>
                          </m:r>
                          <m:d>
                            <m:dPr>
                              <m:ctrlPr>
                                <a:rPr lang="zh-TW" altLang="en-US" i="1">
                                  <a:latin typeface="Cambria Math" panose="02040503050406030204" pitchFamily="18" charset="0"/>
                                </a:rPr>
                              </m:ctrlPr>
                            </m:dPr>
                            <m:e>
                              <m:r>
                                <a:rPr lang="zh-TW" altLang="en-US" i="1">
                                  <a:latin typeface="Cambria Math" panose="02040503050406030204" pitchFamily="18" charset="0"/>
                                </a:rPr>
                                <m:t>𝑀𝑒𝑛𝑡𝑖𝑜𝑛𝑒𝑑𝑇𝑤𝑒𝑒𝑡𝑠</m:t>
                              </m:r>
                            </m:e>
                          </m:d>
                        </m:den>
                      </m:f>
                    </m:oMath>
                  </m:oMathPara>
                </a14:m>
                <a:endParaRPr lang="zh-TW" altLang="en-US" dirty="0"/>
              </a:p>
            </p:txBody>
          </p:sp>
        </mc:Choice>
        <mc:Fallback xmlns="">
          <p:sp>
            <p:nvSpPr>
              <p:cNvPr id="5" name="矩形 4">
                <a:extLst>
                  <a:ext uri="{FF2B5EF4-FFF2-40B4-BE49-F238E27FC236}">
                    <a16:creationId xmlns:a16="http://schemas.microsoft.com/office/drawing/2014/main" id="{D01DC851-679D-4693-9EAC-8580C1E721CF}"/>
                  </a:ext>
                </a:extLst>
              </p:cNvPr>
              <p:cNvSpPr>
                <a:spLocks noRot="1" noChangeAspect="1" noMove="1" noResize="1" noEditPoints="1" noAdjustHandles="1" noChangeArrowheads="1" noChangeShapeType="1" noTextEdit="1"/>
              </p:cNvSpPr>
              <p:nvPr/>
            </p:nvSpPr>
            <p:spPr>
              <a:xfrm>
                <a:off x="750280" y="2730190"/>
                <a:ext cx="8075240" cy="669094"/>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2E89CC5B-2827-4549-B572-A7959B114871}"/>
                  </a:ext>
                </a:extLst>
              </p:cNvPr>
              <p:cNvSpPr/>
              <p:nvPr/>
            </p:nvSpPr>
            <p:spPr>
              <a:xfrm>
                <a:off x="623231" y="5733018"/>
                <a:ext cx="7919764"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𝑆𝑜𝑐𝑖𝑎𝑙𝐶𝑜𝑣𝑒𝑟𝑎𝑔𝑒𝑆𝑐𝑜𝑟𝑒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𝑀𝑒𝑛𝑡𝑖𝑜𝑛𝑒𝑑𝑅𝑎𝑡𝑒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𝑆𝑝𝑟𝑒𝑎𝑑𝑅𝑎𝑡𝑒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6" name="矩形 5">
                <a:extLst>
                  <a:ext uri="{FF2B5EF4-FFF2-40B4-BE49-F238E27FC236}">
                    <a16:creationId xmlns:a16="http://schemas.microsoft.com/office/drawing/2014/main" id="{2E89CC5B-2827-4549-B572-A7959B114871}"/>
                  </a:ext>
                </a:extLst>
              </p:cNvPr>
              <p:cNvSpPr>
                <a:spLocks noRot="1" noChangeAspect="1" noMove="1" noResize="1" noEditPoints="1" noAdjustHandles="1" noChangeArrowheads="1" noChangeShapeType="1" noTextEdit="1"/>
              </p:cNvSpPr>
              <p:nvPr/>
            </p:nvSpPr>
            <p:spPr>
              <a:xfrm>
                <a:off x="623231" y="5733018"/>
                <a:ext cx="7919764" cy="369332"/>
              </a:xfrm>
              <a:prstGeom prst="rect">
                <a:avLst/>
              </a:prstGeom>
              <a:blipFill>
                <a:blip r:embed="rId5"/>
                <a:stretch>
                  <a:fillRect b="-14754"/>
                </a:stretch>
              </a:blipFill>
            </p:spPr>
            <p:txBody>
              <a:bodyPr/>
              <a:lstStyle/>
              <a:p>
                <a:r>
                  <a:rPr lang="zh-TW" altLang="en-US">
                    <a:noFill/>
                  </a:rPr>
                  <a:t> </a:t>
                </a:r>
              </a:p>
            </p:txBody>
          </p:sp>
        </mc:Fallback>
      </mc:AlternateContent>
      <p:sp>
        <p:nvSpPr>
          <p:cNvPr id="8" name="矩形 7"/>
          <p:cNvSpPr/>
          <p:nvPr/>
        </p:nvSpPr>
        <p:spPr>
          <a:xfrm>
            <a:off x="1835696" y="4221088"/>
            <a:ext cx="6707299" cy="369332"/>
          </a:xfrm>
          <a:prstGeom prst="rect">
            <a:avLst/>
          </a:prstGeom>
        </p:spPr>
        <p:txBody>
          <a:bodyPr wrap="square">
            <a:spAutoFit/>
          </a:bodyPr>
          <a:lstStyle/>
          <a:p>
            <a:r>
              <a:rPr lang="en-US" dirty="0"/>
              <a:t>Engagement(</a:t>
            </a:r>
            <a:r>
              <a:rPr lang="en-US" dirty="0" err="1"/>
              <a:t>t_i</a:t>
            </a:r>
            <a:r>
              <a:rPr lang="en-US" dirty="0"/>
              <a:t> )=#Retweet(</a:t>
            </a:r>
            <a:r>
              <a:rPr lang="en-US" dirty="0" err="1"/>
              <a:t>t_i</a:t>
            </a:r>
            <a:r>
              <a:rPr lang="en-US" dirty="0"/>
              <a:t> )+#Comment(</a:t>
            </a:r>
            <a:r>
              <a:rPr lang="en-US" dirty="0" err="1"/>
              <a:t>t_i</a:t>
            </a:r>
            <a:r>
              <a:rPr lang="en-US" dirty="0"/>
              <a:t>)</a:t>
            </a:r>
          </a:p>
        </p:txBody>
      </p:sp>
    </p:spTree>
    <p:extLst>
      <p:ext uri="{BB962C8B-B14F-4D97-AF65-F5344CB8AC3E}">
        <p14:creationId xmlns:p14="http://schemas.microsoft.com/office/powerpoint/2010/main" val="2222722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Social Media Intelligence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Social Sentiment Analysis</a:t>
                </a:r>
              </a:p>
              <a:p>
                <a:pPr lvl="1"/>
                <a:r>
                  <a:rPr lang="en-US" altLang="zh-TW" dirty="0"/>
                  <a:t>We measured posts about the petitions on social media platform with sentimental analysis to determine the positive rate of each word to assess the posts’ emotional content. </a:t>
                </a:r>
              </a:p>
              <a:p>
                <a:pPr lvl="1"/>
                <a:r>
                  <a:rPr lang="en-US" altLang="zh-TW" dirty="0">
                    <a:solidFill>
                      <a:schemeClr val="tx1"/>
                    </a:solidFill>
                  </a:rPr>
                  <a:t>The social sentiment score of a petition </a:t>
                </a:r>
                <a14:m>
                  <m:oMath xmlns:m="http://schemas.openxmlformats.org/officeDocument/2006/math">
                    <m:sSub>
                      <m:sSubPr>
                        <m:ctrlPr>
                          <a:rPr lang="zh-TW" altLang="zh-TW" i="1">
                            <a:solidFill>
                              <a:schemeClr val="tx1"/>
                            </a:solidFill>
                            <a:latin typeface="Cambria Math" panose="02040503050406030204" pitchFamily="18" charset="0"/>
                          </a:rPr>
                        </m:ctrlPr>
                      </m:sSubPr>
                      <m:e>
                        <m:r>
                          <a:rPr lang="en-US" altLang="zh-TW" i="1">
                            <a:solidFill>
                              <a:schemeClr val="tx1"/>
                            </a:solidFill>
                            <a:latin typeface="Cambria Math" panose="02040503050406030204" pitchFamily="18" charset="0"/>
                          </a:rPr>
                          <m:t>𝑝</m:t>
                        </m:r>
                      </m:e>
                      <m:sub>
                        <m:r>
                          <a:rPr lang="en-US" altLang="zh-TW" i="1">
                            <a:solidFill>
                              <a:schemeClr val="tx1"/>
                            </a:solidFill>
                            <a:latin typeface="Cambria Math" panose="02040503050406030204" pitchFamily="18" charset="0"/>
                          </a:rPr>
                          <m:t>𝑖</m:t>
                        </m:r>
                      </m:sub>
                    </m:sSub>
                  </m:oMath>
                </a14:m>
                <a:r>
                  <a:rPr lang="en-US" altLang="zh-TW" dirty="0">
                    <a:solidFill>
                      <a:schemeClr val="tx1"/>
                    </a:solidFill>
                  </a:rPr>
                  <a:t> is calculated by the sum of </a:t>
                </a:r>
                <a:r>
                  <a:rPr lang="en-US" altLang="zh-TW" dirty="0">
                    <a:solidFill>
                      <a:srgbClr val="FF0000"/>
                    </a:solidFill>
                  </a:rPr>
                  <a:t>sentiment score </a:t>
                </a:r>
                <a:r>
                  <a:rPr lang="en-US" altLang="zh-TW" dirty="0">
                    <a:solidFill>
                      <a:schemeClr val="tx1"/>
                    </a:solidFill>
                  </a:rPr>
                  <a:t>of each post.</a:t>
                </a:r>
              </a:p>
              <a:p>
                <a:pPr lvl="1"/>
                <a:endParaRPr lang="en-US" altLang="zh-TW" dirty="0"/>
              </a:p>
              <a:p>
                <a:pPr lvl="1"/>
                <a:endParaRPr lang="en-US" altLang="zh-TW" dirty="0"/>
              </a:p>
              <a:p>
                <a:pPr lvl="1"/>
                <a:endParaRPr lang="en-US" altLang="zh-TW" dirty="0"/>
              </a:p>
              <a:p>
                <a:pPr lvl="1"/>
                <a:r>
                  <a:rPr lang="en-US" altLang="zh-TW" dirty="0"/>
                  <a:t>Last, we conclude </a:t>
                </a:r>
                <a14:m>
                  <m:oMath xmlns:m="http://schemas.openxmlformats.org/officeDocument/2006/math">
                    <m:r>
                      <a:rPr lang="en-US" altLang="zh-TW" i="1">
                        <a:latin typeface="Cambria Math" panose="02040503050406030204" pitchFamily="18" charset="0"/>
                      </a:rPr>
                      <m:t>𝑆𝑀𝐼</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 for each petition.</a:t>
                </a:r>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593"/>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17</a:t>
            </a:fld>
            <a:endParaRPr lang="en-US" altLang="zh-TW" dirty="0"/>
          </a:p>
        </p:txBody>
      </p:sp>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29DC0EC6-FA37-4825-91C7-9736B93C964F}"/>
                  </a:ext>
                </a:extLst>
              </p:cNvPr>
              <p:cNvSpPr/>
              <p:nvPr/>
            </p:nvSpPr>
            <p:spPr>
              <a:xfrm>
                <a:off x="1295363" y="3463156"/>
                <a:ext cx="6985074" cy="6504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𝑆𝑜𝑐𝑖𝑎𝑙𝑆𝑒𝑛𝑡𝑖𝑚𝑒𝑛𝑡𝑆𝑐𝑜𝑟𝑒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r>
                                <a:rPr lang="en-US" altLang="zh-TW" b="0" i="1" smtClean="0">
                                  <a:solidFill>
                                    <a:srgbClr val="FF0000"/>
                                  </a:solidFill>
                                  <a:latin typeface="Cambria Math" panose="02040503050406030204" pitchFamily="18" charset="0"/>
                                </a:rPr>
                                <m:t>𝑆𝑒𝑛𝑡𝑖𝑚𝑒𝑛𝑡</m:t>
                              </m:r>
                              <m:r>
                                <a:rPr lang="zh-TW" altLang="en-US" i="1" smtClean="0">
                                  <a:solidFill>
                                    <a:srgbClr val="FF0000"/>
                                  </a:solidFill>
                                  <a:latin typeface="Cambria Math" panose="02040503050406030204" pitchFamily="18" charset="0"/>
                                </a:rPr>
                                <m:t>𝑆𝑐𝑜𝑟𝑒</m:t>
                              </m:r>
                              <m:d>
                                <m:dPr>
                                  <m:ctrlPr>
                                    <a:rPr lang="zh-TW" altLang="en-US" i="1">
                                      <a:solidFill>
                                        <a:srgbClr val="FF0000"/>
                                      </a:solidFill>
                                      <a:latin typeface="Cambria Math" panose="02040503050406030204" pitchFamily="18" charset="0"/>
                                    </a:rPr>
                                  </m:ctrlPr>
                                </m:dPr>
                                <m:e>
                                  <m:sSub>
                                    <m:sSubPr>
                                      <m:ctrlPr>
                                        <a:rPr lang="zh-TW" altLang="en-US" i="1">
                                          <a:solidFill>
                                            <a:srgbClr val="FF0000"/>
                                          </a:solidFill>
                                          <a:latin typeface="Cambria Math" panose="02040503050406030204" pitchFamily="18" charset="0"/>
                                        </a:rPr>
                                      </m:ctrlPr>
                                    </m:sSubPr>
                                    <m:e>
                                      <m:r>
                                        <a:rPr lang="zh-TW" altLang="en-US" i="1">
                                          <a:solidFill>
                                            <a:srgbClr val="FF0000"/>
                                          </a:solidFill>
                                          <a:latin typeface="Cambria Math" panose="02040503050406030204" pitchFamily="18" charset="0"/>
                                        </a:rPr>
                                        <m:t>𝑡</m:t>
                                      </m:r>
                                    </m:e>
                                    <m:sub>
                                      <m:r>
                                        <a:rPr lang="zh-TW" altLang="en-US" i="1">
                                          <a:solidFill>
                                            <a:srgbClr val="FF0000"/>
                                          </a:solidFill>
                                          <a:latin typeface="Cambria Math" panose="02040503050406030204" pitchFamily="18" charset="0"/>
                                        </a:rPr>
                                        <m:t>𝑚</m:t>
                                      </m:r>
                                    </m:sub>
                                  </m:sSub>
                                </m:e>
                              </m:d>
                            </m:e>
                          </m:nary>
                        </m:num>
                        <m:den>
                          <m:r>
                            <a:rPr lang="zh-TW" altLang="en-US" i="1">
                              <a:latin typeface="Cambria Math" panose="02040503050406030204" pitchFamily="18" charset="0"/>
                            </a:rPr>
                            <m:t>𝑀</m:t>
                          </m:r>
                        </m:den>
                      </m:f>
                    </m:oMath>
                  </m:oMathPara>
                </a14:m>
                <a:endParaRPr lang="zh-TW" altLang="en-US" dirty="0"/>
              </a:p>
            </p:txBody>
          </p:sp>
        </mc:Choice>
        <mc:Fallback xmlns="">
          <p:sp>
            <p:nvSpPr>
              <p:cNvPr id="7" name="矩形 6">
                <a:extLst>
                  <a:ext uri="{FF2B5EF4-FFF2-40B4-BE49-F238E27FC236}">
                    <a16:creationId xmlns:a16="http://schemas.microsoft.com/office/drawing/2014/main" id="{29DC0EC6-FA37-4825-91C7-9736B93C964F}"/>
                  </a:ext>
                </a:extLst>
              </p:cNvPr>
              <p:cNvSpPr>
                <a:spLocks noRot="1" noChangeAspect="1" noMove="1" noResize="1" noEditPoints="1" noAdjustHandles="1" noChangeArrowheads="1" noChangeShapeType="1" noTextEdit="1"/>
              </p:cNvSpPr>
              <p:nvPr/>
            </p:nvSpPr>
            <p:spPr>
              <a:xfrm>
                <a:off x="1295363" y="3463156"/>
                <a:ext cx="6985074" cy="650499"/>
              </a:xfrm>
              <a:prstGeom prst="rect">
                <a:avLst/>
              </a:prstGeom>
              <a:blipFill>
                <a:blip r:embed="rId4"/>
                <a:stretch>
                  <a:fillRect/>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E735EAFB-C28E-47C9-B22D-D36CE26CD394}"/>
                  </a:ext>
                </a:extLst>
              </p:cNvPr>
              <p:cNvSpPr/>
              <p:nvPr/>
            </p:nvSpPr>
            <p:spPr>
              <a:xfrm>
                <a:off x="863581" y="5157192"/>
                <a:ext cx="7848637" cy="369332"/>
              </a:xfrm>
              <a:prstGeom prst="rect">
                <a:avLst/>
              </a:prstGeom>
            </p:spPr>
            <p:txBody>
              <a:bodyPr wrap="square">
                <a:spAutoFit/>
              </a:bodyPr>
              <a:lstStyle/>
              <a:p>
                <a14:m>
                  <m:oMath xmlns:m="http://schemas.openxmlformats.org/officeDocument/2006/math">
                    <m:r>
                      <a:rPr lang="zh-TW" altLang="en-US" i="1">
                        <a:latin typeface="Cambria Math" panose="02040503050406030204" pitchFamily="18" charset="0"/>
                      </a:rPr>
                      <m:t>𝑆𝑀𝐼</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𝑆𝑜𝑐𝑖𝑎𝑙𝐶𝑜𝑣𝑒𝑟𝑎𝑔𝑒𝑆𝑐𝑜𝑟𝑒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+(1+</m:t>
                    </m:r>
                    <m:r>
                      <a:rPr lang="zh-TW" altLang="en-US" i="1">
                        <a:latin typeface="Cambria Math" panose="02040503050406030204" pitchFamily="18" charset="0"/>
                      </a:rPr>
                      <m:t>𝑆𝑜𝑐𝑖𝑎𝑙𝑆𝑒𝑛𝑡𝑖𝑚𝑒𝑛𝑡𝑆𝑐𝑜𝑟𝑒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a14:m>
                <a:r>
                  <a:rPr lang="en-US" altLang="zh-TW" dirty="0"/>
                  <a:t>)</a:t>
                </a:r>
                <a:endParaRPr lang="zh-TW" altLang="en-US" dirty="0"/>
              </a:p>
            </p:txBody>
          </p:sp>
        </mc:Choice>
        <mc:Fallback xmlns="">
          <p:sp>
            <p:nvSpPr>
              <p:cNvPr id="9" name="矩形 8">
                <a:extLst>
                  <a:ext uri="{FF2B5EF4-FFF2-40B4-BE49-F238E27FC236}">
                    <a16:creationId xmlns:a16="http://schemas.microsoft.com/office/drawing/2014/main" id="{E735EAFB-C28E-47C9-B22D-D36CE26CD394}"/>
                  </a:ext>
                </a:extLst>
              </p:cNvPr>
              <p:cNvSpPr>
                <a:spLocks noRot="1" noChangeAspect="1" noMove="1" noResize="1" noEditPoints="1" noAdjustHandles="1" noChangeArrowheads="1" noChangeShapeType="1" noTextEdit="1"/>
              </p:cNvSpPr>
              <p:nvPr/>
            </p:nvSpPr>
            <p:spPr>
              <a:xfrm>
                <a:off x="863581" y="5157192"/>
                <a:ext cx="7848637" cy="369332"/>
              </a:xfrm>
              <a:prstGeom prst="rect">
                <a:avLst/>
              </a:prstGeom>
              <a:blipFill>
                <a:blip r:embed="rId5"/>
                <a:stretch>
                  <a:fillRect t="-6667" b="-2666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304878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18</a:t>
            </a:fld>
            <a:endParaRPr lang="en-US" altLang="zh-TW" dirty="0"/>
          </a:p>
        </p:txBody>
      </p:sp>
      <p:pic>
        <p:nvPicPr>
          <p:cNvPr id="7" name="圖片 6">
            <a:extLst>
              <a:ext uri="{FF2B5EF4-FFF2-40B4-BE49-F238E27FC236}">
                <a16:creationId xmlns:a16="http://schemas.microsoft.com/office/drawing/2014/main" id="{D3B167BF-BFC1-407F-8C4A-4587CA3FA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62D229DE-C0ED-4C50-B46E-673E400B0738}"/>
              </a:ext>
            </a:extLst>
          </p:cNvPr>
          <p:cNvSpPr/>
          <p:nvPr/>
        </p:nvSpPr>
        <p:spPr>
          <a:xfrm>
            <a:off x="5580112" y="3645024"/>
            <a:ext cx="2448272" cy="1656184"/>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36046881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Information Analysis</a:t>
                </a:r>
              </a:p>
              <a:p>
                <a:pPr lvl="1"/>
                <a:r>
                  <a:rPr lang="en-US" altLang="zh-TW" dirty="0"/>
                  <a:t>We can suppose that:  </a:t>
                </a:r>
                <a:r>
                  <a:rPr lang="en-US" altLang="zh-TW" sz="1600" dirty="0">
                    <a:solidFill>
                      <a:schemeClr val="bg1">
                        <a:lumMod val="75000"/>
                      </a:schemeClr>
                    </a:solidFill>
                  </a:rPr>
                  <a:t>(Y. Chen et al. 2019)</a:t>
                </a:r>
                <a:endParaRPr lang="zh-TW" altLang="zh-TW" sz="1600" dirty="0">
                  <a:solidFill>
                    <a:schemeClr val="bg1">
                      <a:lumMod val="75000"/>
                    </a:schemeClr>
                  </a:solidFill>
                </a:endParaRPr>
              </a:p>
              <a:p>
                <a:pPr marL="1371600" lvl="2" indent="-457200">
                  <a:buFont typeface="+mj-lt"/>
                  <a:buAutoNum type="arabicPeriod"/>
                </a:pPr>
                <a:r>
                  <a:rPr lang="en-US" altLang="zh-TW" sz="2000" dirty="0"/>
                  <a:t>Online content with strong </a:t>
                </a:r>
                <a:r>
                  <a:rPr lang="en-US" altLang="zh-TW" sz="2000" dirty="0">
                    <a:solidFill>
                      <a:srgbClr val="0000FF"/>
                    </a:solidFill>
                  </a:rPr>
                  <a:t>positive emotional appeals </a:t>
                </a:r>
                <a:r>
                  <a:rPr lang="en-US" altLang="zh-TW" sz="2000" dirty="0">
                    <a:solidFill>
                      <a:srgbClr val="FF0000"/>
                    </a:solidFill>
                  </a:rPr>
                  <a:t>positively</a:t>
                </a:r>
                <a:r>
                  <a:rPr lang="en-US" altLang="zh-TW" sz="2000" dirty="0"/>
                  <a:t> influences their success.</a:t>
                </a:r>
                <a:endParaRPr lang="zh-TW" altLang="zh-TW" sz="2000" dirty="0"/>
              </a:p>
              <a:p>
                <a:pPr marL="1371600" lvl="2" indent="-457200">
                  <a:buFont typeface="+mj-lt"/>
                  <a:buAutoNum type="arabicPeriod"/>
                </a:pPr>
                <a:r>
                  <a:rPr lang="en-US" altLang="zh-TW" sz="2000" dirty="0">
                    <a:solidFill>
                      <a:srgbClr val="0000FF"/>
                    </a:solidFill>
                  </a:rPr>
                  <a:t>Cognitive</a:t>
                </a:r>
                <a:r>
                  <a:rPr lang="en-US" altLang="zh-TW" sz="2000" dirty="0"/>
                  <a:t> </a:t>
                </a:r>
                <a:r>
                  <a:rPr lang="en-US" altLang="zh-TW" sz="2000" dirty="0">
                    <a:solidFill>
                      <a:srgbClr val="0000FF"/>
                    </a:solidFill>
                  </a:rPr>
                  <a:t>cues</a:t>
                </a:r>
                <a:r>
                  <a:rPr lang="en-US" altLang="zh-TW" sz="2000" dirty="0"/>
                  <a:t> in the texts of online petitions </a:t>
                </a:r>
                <a:r>
                  <a:rPr lang="en-US" altLang="zh-TW" sz="2000" dirty="0">
                    <a:solidFill>
                      <a:srgbClr val="FF0000"/>
                    </a:solidFill>
                  </a:rPr>
                  <a:t>positively</a:t>
                </a:r>
                <a:r>
                  <a:rPr lang="en-US" altLang="zh-TW" sz="2000" dirty="0"/>
                  <a:t> influence their success.</a:t>
                </a:r>
                <a:endParaRPr lang="zh-TW" altLang="zh-TW" sz="2000" dirty="0"/>
              </a:p>
              <a:p>
                <a:pPr marL="1371600" lvl="2" indent="-457200">
                  <a:buFont typeface="+mj-lt"/>
                  <a:buAutoNum type="arabicPeriod"/>
                </a:pPr>
                <a:r>
                  <a:rPr lang="en-US" altLang="zh-TW" sz="2000" dirty="0">
                    <a:solidFill>
                      <a:srgbClr val="0000FF"/>
                    </a:solidFill>
                  </a:rPr>
                  <a:t>Moral</a:t>
                </a:r>
                <a:r>
                  <a:rPr lang="en-US" altLang="zh-TW" sz="2000" dirty="0"/>
                  <a:t> </a:t>
                </a:r>
                <a:r>
                  <a:rPr lang="en-US" altLang="zh-TW" sz="2000" dirty="0">
                    <a:solidFill>
                      <a:srgbClr val="0000FF"/>
                    </a:solidFill>
                  </a:rPr>
                  <a:t>cues</a:t>
                </a:r>
                <a:r>
                  <a:rPr lang="en-US" altLang="zh-TW" sz="2000" dirty="0"/>
                  <a:t> in the texts of online petitions</a:t>
                </a:r>
                <a:r>
                  <a:rPr lang="en-US" altLang="zh-TW" sz="2000" dirty="0">
                    <a:solidFill>
                      <a:srgbClr val="FF0000"/>
                    </a:solidFill>
                  </a:rPr>
                  <a:t> negatively </a:t>
                </a:r>
                <a:r>
                  <a:rPr lang="en-US" altLang="zh-TW" sz="2000" dirty="0"/>
                  <a:t>influence their success.</a:t>
                </a:r>
              </a:p>
              <a:p>
                <a:pPr marL="1371600" lvl="2" indent="-457200">
                  <a:buFont typeface="+mj-lt"/>
                  <a:buAutoNum type="arabicPeriod"/>
                </a:pPr>
                <a:endParaRPr lang="en-US" altLang="zh-TW" sz="2000" dirty="0"/>
              </a:p>
              <a:p>
                <a:pPr marL="971550" lvl="1" indent="-457200"/>
                <a:r>
                  <a:rPr lang="en-US" altLang="zh-TW" dirty="0"/>
                  <a:t>Calculate petition’s positive words, cognitive words, and moral words, and conclude them into a </a:t>
                </a:r>
                <a14:m>
                  <m:oMath xmlns:m="http://schemas.openxmlformats.org/officeDocument/2006/math">
                    <m:r>
                      <a:rPr lang="en-US" altLang="zh-TW" i="1">
                        <a:latin typeface="Cambria Math" panose="02040503050406030204" pitchFamily="18" charset="0"/>
                      </a:rPr>
                      <m:t>𝑃𝑒𝑡𝑖𝑡𝑜𝑛𝐷𝑒𝑠𝑐𝑟𝑖𝑝𝑡𝑖𝑜𝑛</m:t>
                    </m:r>
                  </m:oMath>
                </a14:m>
                <a:r>
                  <a:rPr lang="en-US" altLang="zh-TW" dirty="0"/>
                  <a:t> score.</a:t>
                </a:r>
              </a:p>
              <a:p>
                <a:pPr marL="971550" lvl="1" indent="-457200"/>
                <a:endParaRPr lang="zh-TW" altLang="zh-TW" sz="1600" dirty="0"/>
              </a:p>
              <a:p>
                <a:pPr lvl="1"/>
                <a:endParaRPr lang="en-US" altLang="zh-TW" dirty="0"/>
              </a:p>
              <a:p>
                <a:pPr marL="457200" lvl="1" indent="0">
                  <a:buNone/>
                </a:pPr>
                <a:endParaRPr lang="en-US" altLang="zh-TW" dirty="0"/>
              </a:p>
              <a:p>
                <a:pPr lvl="1"/>
                <a:endParaRPr lang="en-US" altLang="zh-TW" dirty="0"/>
              </a:p>
              <a:p>
                <a:pPr lvl="1"/>
                <a:endParaRPr lang="en-US" altLang="zh-TW" dirty="0"/>
              </a:p>
              <a:p>
                <a:pPr lvl="1"/>
                <a:endParaRPr lang="en-US" altLang="zh-TW" dirty="0"/>
              </a:p>
              <a:p>
                <a:pPr lvl="1"/>
                <a:r>
                  <a:rPr lang="en-US" altLang="zh-TW" dirty="0"/>
                  <a:t>The user resume can be done after skill and endorsement rating being analyze. So, the final resume for a user will contain three feature, </a:t>
                </a:r>
                <a:r>
                  <a:rPr lang="en-US" altLang="zh-TW" dirty="0" err="1">
                    <a:solidFill>
                      <a:srgbClr val="0000FF"/>
                    </a:solidFill>
                  </a:rPr>
                  <a:t>UserID</a:t>
                </a:r>
                <a:r>
                  <a:rPr lang="en-US" altLang="zh-TW" dirty="0"/>
                  <a:t>, </a:t>
                </a:r>
                <a:r>
                  <a:rPr lang="en-US" altLang="zh-TW" dirty="0">
                    <a:solidFill>
                      <a:srgbClr val="0000FF"/>
                    </a:solidFill>
                  </a:rPr>
                  <a:t>skills</a:t>
                </a:r>
                <a:r>
                  <a:rPr lang="en-US" altLang="zh-TW" dirty="0"/>
                  <a:t> and </a:t>
                </a:r>
                <a:r>
                  <a:rPr lang="en-US" altLang="zh-TW" dirty="0">
                    <a:solidFill>
                      <a:srgbClr val="0000FF"/>
                    </a:solidFill>
                  </a:rPr>
                  <a:t>interest skills</a:t>
                </a:r>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370" b="-46717"/>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19</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34AA2213-05CA-4427-B597-AF859E27E23A}"/>
                  </a:ext>
                </a:extLst>
              </p:cNvPr>
              <p:cNvSpPr/>
              <p:nvPr/>
            </p:nvSpPr>
            <p:spPr>
              <a:xfrm>
                <a:off x="145226" y="5313032"/>
                <a:ext cx="8998774"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smtClean="0">
                              <a:latin typeface="Cambria Math" panose="02040503050406030204" pitchFamily="18" charset="0"/>
                            </a:rPr>
                          </m:ctrlPr>
                        </m:dPr>
                        <m:e>
                          <m:r>
                            <a:rPr lang="zh-TW" altLang="en-US" i="1">
                              <a:latin typeface="Cambria Math" panose="02040503050406030204" pitchFamily="18" charset="0"/>
                            </a:rPr>
                            <m:t>𝑃𝑒𝑡𝑖𝑡𝑜𝑛𝐷𝑒𝑠𝑐𝑟𝑖𝑝𝑡𝑖𝑜𝑛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=1+</m:t>
                          </m:r>
                          <m:r>
                            <a:rPr lang="zh-TW" altLang="en-US" i="1">
                              <a:latin typeface="Cambria Math" panose="02040503050406030204" pitchFamily="18" charset="0"/>
                            </a:rPr>
                            <m:t>𝐸𝑚𝑜𝑡𝑖𝑜𝑛𝑊𝑜𝑟𝑑</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𝐶𝑜𝑔𝑛𝑖𝑡𝑖𝑣𝑒𝑊𝑜𝑟𝑑</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𝑀𝑜𝑟𝑎𝑙𝑊𝑜𝑟𝑑</m:t>
                          </m:r>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5" name="矩形 4">
                <a:extLst>
                  <a:ext uri="{FF2B5EF4-FFF2-40B4-BE49-F238E27FC236}">
                    <a16:creationId xmlns:a16="http://schemas.microsoft.com/office/drawing/2014/main" id="{34AA2213-05CA-4427-B597-AF859E27E23A}"/>
                  </a:ext>
                </a:extLst>
              </p:cNvPr>
              <p:cNvSpPr>
                <a:spLocks noRot="1" noChangeAspect="1" noMove="1" noResize="1" noEditPoints="1" noAdjustHandles="1" noChangeArrowheads="1" noChangeShapeType="1" noTextEdit="1"/>
              </p:cNvSpPr>
              <p:nvPr/>
            </p:nvSpPr>
            <p:spPr>
              <a:xfrm>
                <a:off x="145226" y="5313032"/>
                <a:ext cx="8998774" cy="639983"/>
              </a:xfrm>
              <a:prstGeom prst="rect">
                <a:avLst/>
              </a:prstGeom>
              <a:blipFill>
                <a:blip r:embed="rId4"/>
                <a:stretch>
                  <a:fillRect t="-26667" b="-107619"/>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536879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8312" y="-26988"/>
            <a:ext cx="8568183" cy="1143001"/>
          </a:xfrm>
        </p:spPr>
        <p:txBody>
          <a:bodyPr/>
          <a:lstStyle/>
          <a:p>
            <a:r>
              <a:rPr lang="en-US" dirty="0"/>
              <a:t>Human Decision Ingredients  </a:t>
            </a:r>
          </a:p>
        </p:txBody>
      </p:sp>
      <p:sp>
        <p:nvSpPr>
          <p:cNvPr id="3" name="內容版面配置區 2"/>
          <p:cNvSpPr>
            <a:spLocks noGrp="1"/>
          </p:cNvSpPr>
          <p:nvPr>
            <p:ph idx="1"/>
          </p:nvPr>
        </p:nvSpPr>
        <p:spPr>
          <a:xfrm>
            <a:off x="178860" y="1641609"/>
            <a:ext cx="8965140" cy="1800200"/>
          </a:xfrm>
        </p:spPr>
        <p:txBody>
          <a:bodyPr/>
          <a:lstStyle/>
          <a:p>
            <a:endParaRPr lang="en-US" dirty="0"/>
          </a:p>
          <a:p>
            <a:endParaRPr lang="en-US" dirty="0"/>
          </a:p>
          <a:p>
            <a:pPr marL="400050" lvl="1" indent="0" algn="ctr">
              <a:buNone/>
            </a:pPr>
            <a:r>
              <a:rPr lang="en-US" altLang="zh-TW" sz="3200" dirty="0"/>
              <a:t>{</a:t>
            </a:r>
            <a:r>
              <a:rPr lang="en-US" sz="3200" dirty="0"/>
              <a:t>Information, Belief} x </a:t>
            </a:r>
            <a:r>
              <a:rPr lang="en-US" altLang="zh-TW" sz="3200" dirty="0"/>
              <a:t>{</a:t>
            </a:r>
            <a:r>
              <a:rPr lang="en-US" sz="3200" dirty="0"/>
              <a:t>Interaction, Action} </a:t>
            </a:r>
          </a:p>
          <a:p>
            <a:pPr marL="400050" lvl="1" indent="0" algn="ctr">
              <a:buNone/>
            </a:pPr>
            <a:endParaRPr lang="en-US" sz="3200" dirty="0"/>
          </a:p>
          <a:p>
            <a:pPr marL="400050" lvl="1" indent="0" algn="ctr">
              <a:buNone/>
            </a:pPr>
            <a:r>
              <a:rPr lang="en-US" sz="3200" dirty="0"/>
              <a:t>  </a:t>
            </a: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a:t>
            </a:fld>
            <a:endParaRPr lang="en-US" altLang="zh-TW" dirty="0"/>
          </a:p>
        </p:txBody>
      </p:sp>
      <p:sp>
        <p:nvSpPr>
          <p:cNvPr id="6" name="文字方塊 5"/>
          <p:cNvSpPr txBox="1"/>
          <p:nvPr/>
        </p:nvSpPr>
        <p:spPr>
          <a:xfrm>
            <a:off x="1619672" y="3645024"/>
            <a:ext cx="5887189" cy="830997"/>
          </a:xfrm>
          <a:prstGeom prst="rect">
            <a:avLst/>
          </a:prstGeom>
          <a:noFill/>
        </p:spPr>
        <p:txBody>
          <a:bodyPr wrap="square" rtlCol="0">
            <a:spAutoFit/>
          </a:bodyPr>
          <a:lstStyle/>
          <a:p>
            <a:r>
              <a:rPr lang="en-US" sz="2400" dirty="0">
                <a:solidFill>
                  <a:srgbClr val="FF0000"/>
                </a:solidFill>
              </a:rPr>
              <a:t>Collective Intelligence X Collective Action </a:t>
            </a:r>
          </a:p>
          <a:p>
            <a:endParaRPr lang="en-US" sz="2400" dirty="0">
              <a:solidFill>
                <a:srgbClr val="FF0000"/>
              </a:solidFill>
            </a:endParaRPr>
          </a:p>
        </p:txBody>
      </p:sp>
      <p:sp>
        <p:nvSpPr>
          <p:cNvPr id="9" name="文字方塊 8"/>
          <p:cNvSpPr txBox="1"/>
          <p:nvPr/>
        </p:nvSpPr>
        <p:spPr>
          <a:xfrm>
            <a:off x="3329976" y="4653136"/>
            <a:ext cx="2832827" cy="738664"/>
          </a:xfrm>
          <a:prstGeom prst="rect">
            <a:avLst/>
          </a:prstGeom>
          <a:noFill/>
        </p:spPr>
        <p:txBody>
          <a:bodyPr wrap="none" rtlCol="0">
            <a:spAutoFit/>
          </a:bodyPr>
          <a:lstStyle/>
          <a:p>
            <a:r>
              <a:rPr lang="en-US" sz="2400" dirty="0">
                <a:solidFill>
                  <a:srgbClr val="0000FF"/>
                </a:solidFill>
              </a:rPr>
              <a:t>AI  x  Game theory</a:t>
            </a:r>
            <a:r>
              <a:rPr lang="en-US" sz="2400" dirty="0">
                <a:solidFill>
                  <a:srgbClr val="FF0000"/>
                </a:solidFill>
              </a:rPr>
              <a:t> </a:t>
            </a:r>
          </a:p>
          <a:p>
            <a:r>
              <a:rPr lang="en-US" dirty="0">
                <a:solidFill>
                  <a:srgbClr val="0000FF"/>
                </a:solidFill>
              </a:rPr>
              <a:t> </a:t>
            </a:r>
          </a:p>
        </p:txBody>
      </p:sp>
    </p:spTree>
    <p:extLst>
      <p:ext uri="{BB962C8B-B14F-4D97-AF65-F5344CB8AC3E}">
        <p14:creationId xmlns:p14="http://schemas.microsoft.com/office/powerpoint/2010/main" val="38279028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Information Analysis</a:t>
                </a:r>
              </a:p>
              <a:p>
                <a:pPr marL="800100" lvl="1"/>
                <a:endParaRPr lang="zh-TW" altLang="zh-TW" sz="1600" dirty="0"/>
              </a:p>
              <a:p>
                <a:pPr lvl="1"/>
                <a:r>
                  <a:rPr lang="en-US" altLang="zh-TW" dirty="0"/>
                  <a:t>Capture each petition’s update time to calculate the frequency of updating petitions. </a:t>
                </a:r>
                <a14:m>
                  <m:oMath xmlns:m="http://schemas.openxmlformats.org/officeDocument/2006/math">
                    <m:r>
                      <a:rPr lang="en-US" altLang="zh-TW" i="1">
                        <a:latin typeface="Cambria Math" panose="02040503050406030204" pitchFamily="18" charset="0"/>
                      </a:rPr>
                      <m:t>𝑃𝑒𝑡𝑖𝑡𝑖𝑜𝑛𝐹𝑟𝑒𝑞𝑢𝑒𝑛𝑐𝑦</m:t>
                    </m:r>
                    <m:r>
                      <a:rPr lang="en-US" altLang="zh-TW" i="1">
                        <a:latin typeface="Cambria Math" panose="02040503050406030204" pitchFamily="18" charset="0"/>
                      </a:rPr>
                      <m:t>(</m:t>
                    </m:r>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r>
                      <a:rPr lang="en-US" altLang="zh-TW" i="1">
                        <a:latin typeface="Cambria Math" panose="02040503050406030204" pitchFamily="18" charset="0"/>
                      </a:rPr>
                      <m:t>)</m:t>
                    </m:r>
                  </m:oMath>
                </a14:m>
                <a:r>
                  <a:rPr lang="en-US" altLang="zh-TW" dirty="0"/>
                  <a:t> specifies how frequently the petition should be updated. </a:t>
                </a:r>
              </a:p>
              <a:p>
                <a:pPr marL="457200" lvl="1" indent="0">
                  <a:buNone/>
                </a:pPr>
                <a:endParaRPr lang="en-US" altLang="zh-TW" dirty="0"/>
              </a:p>
              <a:p>
                <a:pPr lvl="1"/>
                <a:endParaRPr lang="en-US" altLang="zh-TW" dirty="0"/>
              </a:p>
              <a:p>
                <a:pPr lvl="1"/>
                <a:endParaRPr lang="en-US" altLang="zh-TW"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741"/>
                </a:stretch>
              </a:blipFill>
            </p:spPr>
            <p:txBody>
              <a:bodyPr/>
              <a:lstStyle/>
              <a:p>
                <a:r>
                  <a:rPr lang="zh-TW" alt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20</a:t>
            </a:fld>
            <a:endParaRPr lang="en-US" altLang="zh-TW" dirty="0"/>
          </a:p>
        </p:txBody>
      </p:sp>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CC735999-89C2-49CE-8B44-90D82AC30D9F}"/>
                  </a:ext>
                </a:extLst>
              </p:cNvPr>
              <p:cNvSpPr/>
              <p:nvPr/>
            </p:nvSpPr>
            <p:spPr>
              <a:xfrm>
                <a:off x="287524" y="3140968"/>
                <a:ext cx="8568952" cy="176868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𝑃𝑒𝑡𝑖𝑡𝑖𝑜𝑛𝐹𝑟𝑒𝑞𝑢𝑒𝑛𝑐𝑦</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d>
                        <m:dPr>
                          <m:begChr m:val="{"/>
                          <m:endChr m:val=""/>
                          <m:ctrlPr>
                            <a:rPr lang="zh-TW" altLang="en-US" i="1">
                              <a:latin typeface="Cambria Math" panose="02040503050406030204" pitchFamily="18" charset="0"/>
                            </a:rPr>
                          </m:ctrlPr>
                        </m:dPr>
                        <m:e>
                          <m:eqArr>
                            <m:eqArrPr>
                              <m:ctrlPr>
                                <a:rPr lang="zh-TW" altLang="en-US" i="1">
                                  <a:latin typeface="Cambria Math" panose="02040503050406030204" pitchFamily="18" charset="0"/>
                                </a:rPr>
                              </m:ctrlPr>
                            </m:eqArrPr>
                            <m:e>
                              <m:r>
                                <a:rPr lang="zh-TW" altLang="en-US" i="0">
                                  <a:latin typeface="Cambria Math" panose="02040503050406030204" pitchFamily="18" charset="0"/>
                                </a:rPr>
                                <m:t>&amp;0,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=0</m:t>
                              </m:r>
                            </m:e>
                            <m:e>
                              <m:r>
                                <a:rPr lang="zh-TW" altLang="en-US" i="0">
                                  <a:latin typeface="Cambria Math" panose="02040503050406030204" pitchFamily="18" charset="0"/>
                                </a:rPr>
                                <m:t>&amp;</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num>
                                <m:den>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𝑛𝑒𝑤𝑒𝑠𝑡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𝑐𝑟𝑒𝑎𝑡𝑒𝑑</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den>
                              </m:f>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=1 </m:t>
                              </m:r>
                            </m:e>
                            <m:e>
                              <m:r>
                                <a:rPr lang="zh-TW" altLang="en-US" i="0">
                                  <a:latin typeface="Cambria Math" panose="02040503050406030204" pitchFamily="18" charset="0"/>
                                </a:rPr>
                                <m:t>&amp;</m:t>
                              </m:r>
                              <m:f>
                                <m:fPr>
                                  <m:ctrlPr>
                                    <a:rPr lang="zh-TW" altLang="en-US" i="1">
                                      <a:latin typeface="Cambria Math" panose="02040503050406030204" pitchFamily="18" charset="0"/>
                                    </a:rPr>
                                  </m:ctrlPr>
                                </m:fPr>
                                <m:num>
                                  <m:d>
                                    <m:dPr>
                                      <m:begChr m:val=""/>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num>
                                <m:den>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𝑛𝑒𝑤𝑒𝑠𝑡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𝐷𝑎𝑡𝑒</m:t>
                                      </m:r>
                                    </m:e>
                                    <m:sub>
                                      <m:r>
                                        <a:rPr lang="zh-TW" altLang="en-US" i="1">
                                          <a:latin typeface="Cambria Math" panose="02040503050406030204" pitchFamily="18" charset="0"/>
                                        </a:rPr>
                                        <m:t>𝑜𝑙𝑑𝑒𝑠𝑡</m:t>
                                      </m:r>
                                    </m:sub>
                                  </m:sSub>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den>
                              </m:f>
                              <m:r>
                                <a:rPr lang="zh-TW" altLang="en-US" i="0">
                                  <a:latin typeface="Cambria Math" panose="02040503050406030204" pitchFamily="18" charset="0"/>
                                </a:rPr>
                                <m:t>,  </m:t>
                              </m:r>
                              <m:r>
                                <a:rPr lang="zh-TW" altLang="en-US" i="1">
                                  <a:latin typeface="Cambria Math" panose="02040503050406030204" pitchFamily="18" charset="0"/>
                                </a:rPr>
                                <m:t>𝑖𝑓</m:t>
                              </m:r>
                              <m:r>
                                <a:rPr lang="zh-TW" altLang="en-US" i="0">
                                  <a:latin typeface="Cambria Math" panose="02040503050406030204" pitchFamily="18" charset="0"/>
                                </a:rPr>
                                <m:t> </m:t>
                              </m:r>
                              <m:sSub>
                                <m:sSubPr>
                                  <m:ctrlPr>
                                    <a:rPr lang="zh-TW" altLang="en-US" i="1">
                                      <a:latin typeface="Cambria Math" panose="02040503050406030204" pitchFamily="18" charset="0"/>
                                    </a:rPr>
                                  </m:ctrlPr>
                                </m:sSubPr>
                                <m:e>
                                  <m:r>
                                    <a:rPr lang="zh-TW" altLang="en-US" i="1">
                                      <a:latin typeface="Cambria Math" panose="02040503050406030204" pitchFamily="18" charset="0"/>
                                    </a:rPr>
                                    <m:t>𝑁</m:t>
                                  </m:r>
                                </m:e>
                                <m:sub>
                                  <m:r>
                                    <a:rPr lang="zh-TW" altLang="en-US" i="1">
                                      <a:latin typeface="Cambria Math" panose="02040503050406030204" pitchFamily="18" charset="0"/>
                                    </a:rPr>
                                    <m:t>𝑢𝑝𝑑𝑎𝑡𝑒</m:t>
                                  </m:r>
                                </m:sub>
                              </m:sSub>
                              <m:r>
                                <a:rPr lang="zh-TW" altLang="en-US" i="0">
                                  <a:latin typeface="Cambria Math" panose="02040503050406030204" pitchFamily="18" charset="0"/>
                                </a:rPr>
                                <m:t>&gt;1</m:t>
                              </m:r>
                            </m:e>
                          </m:eqArr>
                        </m:e>
                      </m:d>
                    </m:oMath>
                  </m:oMathPara>
                </a14:m>
                <a:endParaRPr lang="zh-TW" altLang="en-US" dirty="0"/>
              </a:p>
            </p:txBody>
          </p:sp>
        </mc:Choice>
        <mc:Fallback xmlns="">
          <p:sp>
            <p:nvSpPr>
              <p:cNvPr id="6" name="矩形 5">
                <a:extLst>
                  <a:ext uri="{FF2B5EF4-FFF2-40B4-BE49-F238E27FC236}">
                    <a16:creationId xmlns:a16="http://schemas.microsoft.com/office/drawing/2014/main" id="{CC735999-89C2-49CE-8B44-90D82AC30D9F}"/>
                  </a:ext>
                </a:extLst>
              </p:cNvPr>
              <p:cNvSpPr>
                <a:spLocks noRot="1" noChangeAspect="1" noMove="1" noResize="1" noEditPoints="1" noAdjustHandles="1" noChangeArrowheads="1" noChangeShapeType="1" noTextEdit="1"/>
              </p:cNvSpPr>
              <p:nvPr/>
            </p:nvSpPr>
            <p:spPr>
              <a:xfrm>
                <a:off x="287524" y="3140968"/>
                <a:ext cx="8568952" cy="1768689"/>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3CCEFCFE-F5D7-472D-AEB9-948E92E3112B}"/>
                  </a:ext>
                </a:extLst>
              </p:cNvPr>
              <p:cNvSpPr/>
              <p:nvPr/>
            </p:nvSpPr>
            <p:spPr>
              <a:xfrm>
                <a:off x="1151620" y="5345754"/>
                <a:ext cx="6840760" cy="675634"/>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𝑃𝑒𝑡𝑖𝑡𝑜𝑛𝐷𝑒𝑠𝑐𝑟𝑖𝑝𝑡𝑖𝑜𝑛</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d>
                        <m:dPr>
                          <m:ctrlPr>
                            <a:rPr lang="zh-TW" altLang="en-US" i="1">
                              <a:latin typeface="Cambria Math" panose="02040503050406030204" pitchFamily="18" charset="0"/>
                            </a:rPr>
                          </m:ctrlPr>
                        </m:dPr>
                        <m:e>
                          <m:r>
                            <a:rPr lang="zh-TW" altLang="en-US" i="0">
                              <a:latin typeface="Cambria Math" panose="02040503050406030204" pitchFamily="18" charset="0"/>
                            </a:rPr>
                            <m:t>1+</m:t>
                          </m:r>
                          <m:r>
                            <a:rPr lang="zh-TW" altLang="en-US" i="1">
                              <a:latin typeface="Cambria Math" panose="02040503050406030204" pitchFamily="18" charset="0"/>
                            </a:rPr>
                            <m:t>𝑃𝑒𝑡𝑖𝑡𝑖𝑜𝑛𝐹𝑟𝑒𝑞𝑢𝑒𝑛𝑐𝑦</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e>
                      </m:d>
                    </m:oMath>
                  </m:oMathPara>
                </a14:m>
                <a:endParaRPr lang="zh-TW" altLang="en-US" dirty="0"/>
              </a:p>
            </p:txBody>
          </p:sp>
        </mc:Choice>
        <mc:Fallback xmlns="">
          <p:sp>
            <p:nvSpPr>
              <p:cNvPr id="7" name="矩形 6">
                <a:extLst>
                  <a:ext uri="{FF2B5EF4-FFF2-40B4-BE49-F238E27FC236}">
                    <a16:creationId xmlns:a16="http://schemas.microsoft.com/office/drawing/2014/main" id="{3CCEFCFE-F5D7-472D-AEB9-948E92E3112B}"/>
                  </a:ext>
                </a:extLst>
              </p:cNvPr>
              <p:cNvSpPr>
                <a:spLocks noRot="1" noChangeAspect="1" noMove="1" noResize="1" noEditPoints="1" noAdjustHandles="1" noChangeArrowheads="1" noChangeShapeType="1" noTextEdit="1"/>
              </p:cNvSpPr>
              <p:nvPr/>
            </p:nvSpPr>
            <p:spPr>
              <a:xfrm>
                <a:off x="1151620" y="5345754"/>
                <a:ext cx="6840760" cy="675634"/>
              </a:xfrm>
              <a:prstGeom prst="rect">
                <a:avLst/>
              </a:prstGeom>
              <a:blipFill>
                <a:blip r:embed="rId5"/>
                <a:stretch>
                  <a:fillRect b="-4505"/>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2342554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E76A030-7017-4B86-B0E9-C236E70AD0B2}"/>
              </a:ext>
            </a:extLst>
          </p:cNvPr>
          <p:cNvSpPr>
            <a:spLocks noGrp="1"/>
          </p:cNvSpPr>
          <p:nvPr>
            <p:ph type="title"/>
          </p:nvPr>
        </p:nvSpPr>
        <p:spPr/>
        <p:txBody>
          <a:bodyPr/>
          <a:lstStyle/>
          <a:p>
            <a:r>
              <a:rPr lang="en-US" altLang="zh-TW" dirty="0"/>
              <a:t>Petition Case Analysis Module</a:t>
            </a:r>
            <a:endParaRPr lang="zh-TW" altLang="en-US" dirty="0"/>
          </a:p>
        </p:txBody>
      </p:sp>
      <mc:AlternateContent xmlns:mc="http://schemas.openxmlformats.org/markup-compatibility/2006" xmlns:a14="http://schemas.microsoft.com/office/drawing/2010/main">
        <mc:Choice Requires="a14">
          <p:sp>
            <p:nvSpPr>
              <p:cNvPr id="3" name="內容版面配置區 2">
                <a:extLst>
                  <a:ext uri="{FF2B5EF4-FFF2-40B4-BE49-F238E27FC236}">
                    <a16:creationId xmlns:a16="http://schemas.microsoft.com/office/drawing/2014/main" id="{F1008376-2938-43C5-9664-E6955B6878DA}"/>
                  </a:ext>
                </a:extLst>
              </p:cNvPr>
              <p:cNvSpPr>
                <a:spLocks noGrp="1"/>
              </p:cNvSpPr>
              <p:nvPr>
                <p:ph idx="1"/>
              </p:nvPr>
            </p:nvSpPr>
            <p:spPr/>
            <p:txBody>
              <a:bodyPr/>
              <a:lstStyle/>
              <a:p>
                <a:r>
                  <a:rPr lang="en-US" altLang="zh-TW" dirty="0"/>
                  <a:t>Petition Comment Analysis</a:t>
                </a:r>
              </a:p>
              <a:p>
                <a:pPr marL="800100" lvl="1"/>
                <a:r>
                  <a:rPr lang="en-US" altLang="zh-TW" dirty="0"/>
                  <a:t>When signers finish signing, the petition can share their</a:t>
                </a:r>
                <a:r>
                  <a:rPr lang="en-US" altLang="zh-TW" dirty="0">
                    <a:solidFill>
                      <a:srgbClr val="0000FF"/>
                    </a:solidFill>
                  </a:rPr>
                  <a:t> reasons for signing.</a:t>
                </a:r>
                <a:r>
                  <a:rPr lang="en-US" altLang="zh-TW" dirty="0"/>
                  <a:t> In this step, we calculate number of comments, their sentimental scores, and number of like from them as </a:t>
                </a:r>
                <a14:m>
                  <m:oMath xmlns:m="http://schemas.openxmlformats.org/officeDocument/2006/math">
                    <m:r>
                      <a:rPr lang="zh-TW" altLang="en-US" i="1">
                        <a:latin typeface="Cambria Math" panose="02040503050406030204" pitchFamily="18" charset="0"/>
                      </a:rPr>
                      <m:t>𝑅𝑒𝑎𝑠𝑜𝑛𝑆𝑒𝑛𝑡𝑖𝑚𝑒𝑛𝑡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m:t>
                            </m:r>
                          </m:e>
                          <m:sub>
                            <m:r>
                              <a:rPr lang="zh-TW" altLang="en-US" i="1">
                                <a:latin typeface="Cambria Math" panose="02040503050406030204" pitchFamily="18" charset="0"/>
                              </a:rPr>
                              <m:t>𝑚</m:t>
                            </m:r>
                          </m:sub>
                        </m:sSub>
                      </m:e>
                    </m:d>
                  </m:oMath>
                </a14:m>
                <a:endParaRPr lang="en-US" altLang="zh-TW" dirty="0"/>
              </a:p>
              <a:p>
                <a:pPr marL="800100" lvl="1"/>
                <a:endParaRPr lang="en-US" altLang="zh-TW" sz="1600" dirty="0"/>
              </a:p>
              <a:p>
                <a:pPr marL="800100" lvl="1"/>
                <a:endParaRPr lang="zh-TW" altLang="zh-TW" sz="1600" dirty="0"/>
              </a:p>
              <a:p>
                <a:pPr marL="457200" lvl="1" indent="0">
                  <a:buNone/>
                </a:pPr>
                <a:endParaRPr lang="en-US" altLang="zh-TW" dirty="0"/>
              </a:p>
              <a:p>
                <a:pPr lvl="1"/>
                <a:r>
                  <a:rPr lang="en-US" altLang="zh-TW" dirty="0"/>
                  <a:t>Conclude a score representing the quality of information that the online petition gives to activists and normalize to </a:t>
                </a:r>
                <a14:m>
                  <m:oMath xmlns:m="http://schemas.openxmlformats.org/officeDocument/2006/math">
                    <m:r>
                      <a:rPr lang="en-US" altLang="zh-TW" i="1">
                        <a:latin typeface="Cambria Math" panose="02040503050406030204" pitchFamily="18" charset="0"/>
                      </a:rPr>
                      <m:t>𝑁𝑃𝐶</m:t>
                    </m:r>
                    <m:d>
                      <m:dPr>
                        <m:ctrlPr>
                          <a:rPr lang="zh-TW" altLang="zh-TW" i="1">
                            <a:latin typeface="Cambria Math" panose="02040503050406030204" pitchFamily="18" charset="0"/>
                          </a:rPr>
                        </m:ctrlPr>
                      </m:dPr>
                      <m:e>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e>
                    </m:d>
                  </m:oMath>
                </a14:m>
                <a:r>
                  <a:rPr lang="en-US" altLang="zh-TW" dirty="0"/>
                  <a:t>.</a:t>
                </a:r>
              </a:p>
              <a:p>
                <a:pPr lvl="1"/>
                <a:endParaRPr lang="en-US" altLang="zh-TW" dirty="0"/>
              </a:p>
            </p:txBody>
          </p:sp>
        </mc:Choice>
        <mc:Fallback xmlns="">
          <p:sp>
            <p:nvSpPr>
              <p:cNvPr id="3" name="內容版面配置區 2">
                <a:extLst>
                  <a:ext uri="{FF2B5EF4-FFF2-40B4-BE49-F238E27FC236}">
                    <a16:creationId xmlns:a16="http://schemas.microsoft.com/office/drawing/2014/main" id="{F1008376-2938-43C5-9664-E6955B6878DA}"/>
                  </a:ext>
                </a:extLst>
              </p:cNvPr>
              <p:cNvSpPr>
                <a:spLocks noGrp="1" noRot="1" noChangeAspect="1" noMove="1" noResize="1" noEditPoints="1" noAdjustHandles="1" noChangeArrowheads="1" noChangeShapeType="1" noTextEdit="1"/>
              </p:cNvSpPr>
              <p:nvPr>
                <p:ph idx="1"/>
              </p:nvPr>
            </p:nvSpPr>
            <p:spPr>
              <a:blipFill>
                <a:blip r:embed="rId3"/>
                <a:stretch>
                  <a:fillRect l="-963" t="-884" r="-963"/>
                </a:stretch>
              </a:blipFill>
            </p:spPr>
            <p:txBody>
              <a:bodyPr/>
              <a:lstStyle/>
              <a:p>
                <a:r>
                  <a:rPr lang="en-US">
                    <a:noFill/>
                  </a:rPr>
                  <a:t> </a:t>
                </a:r>
              </a:p>
            </p:txBody>
          </p:sp>
        </mc:Fallback>
      </mc:AlternateContent>
      <p:sp>
        <p:nvSpPr>
          <p:cNvPr id="4" name="投影片編號版面配置區 3">
            <a:extLst>
              <a:ext uri="{FF2B5EF4-FFF2-40B4-BE49-F238E27FC236}">
                <a16:creationId xmlns:a16="http://schemas.microsoft.com/office/drawing/2014/main" id="{17C19482-30C7-4618-8281-ADBB05082321}"/>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21</a:t>
            </a:fld>
            <a:endParaRPr lang="en-US" altLang="zh-TW" dirty="0"/>
          </a:p>
        </p:txBody>
      </p:sp>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5EA8F5AD-E9D9-4FFA-AB51-5D7BDA0B66D8}"/>
                  </a:ext>
                </a:extLst>
              </p:cNvPr>
              <p:cNvSpPr/>
              <p:nvPr/>
            </p:nvSpPr>
            <p:spPr>
              <a:xfrm>
                <a:off x="1187624" y="3103750"/>
                <a:ext cx="6966520" cy="650499"/>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𝑅𝑒𝑎𝑠𝑜𝑛𝑀𝑒𝑟𝑖𝑡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f>
                        <m:fPr>
                          <m:ctrlPr>
                            <a:rPr lang="zh-TW" altLang="en-US" i="1">
                              <a:latin typeface="Cambria Math" panose="02040503050406030204" pitchFamily="18" charset="0"/>
                            </a:rPr>
                          </m:ctrlPr>
                        </m:fPr>
                        <m:num>
                          <m:nary>
                            <m:naryPr>
                              <m:chr m:val="∑"/>
                              <m:limLoc m:val="undOvr"/>
                              <m:ctrlPr>
                                <a:rPr lang="zh-TW" altLang="en-US" i="1">
                                  <a:latin typeface="Cambria Math" panose="02040503050406030204" pitchFamily="18" charset="0"/>
                                </a:rPr>
                              </m:ctrlPr>
                            </m:naryPr>
                            <m:sub>
                              <m:r>
                                <a:rPr lang="zh-TW" altLang="en-US" i="1">
                                  <a:latin typeface="Cambria Math" panose="02040503050406030204" pitchFamily="18" charset="0"/>
                                </a:rPr>
                                <m:t>𝑚</m:t>
                              </m:r>
                              <m:r>
                                <a:rPr lang="zh-TW" altLang="en-US" i="0">
                                  <a:latin typeface="Cambria Math" panose="02040503050406030204" pitchFamily="18" charset="0"/>
                                </a:rPr>
                                <m:t>=1</m:t>
                              </m:r>
                            </m:sub>
                            <m:sup>
                              <m:r>
                                <a:rPr lang="zh-TW" altLang="en-US" i="1">
                                  <a:latin typeface="Cambria Math" panose="02040503050406030204" pitchFamily="18" charset="0"/>
                                </a:rPr>
                                <m:t>𝑀</m:t>
                              </m:r>
                            </m:sup>
                            <m:e>
                              <m:r>
                                <a:rPr lang="zh-TW" altLang="en-US" i="1">
                                  <a:latin typeface="Cambria Math" panose="02040503050406030204" pitchFamily="18" charset="0"/>
                                </a:rPr>
                                <m:t>𝑅𝑒𝑎𝑠𝑜𝑛𝑆𝑒𝑛𝑡𝑖𝑚𝑒𝑛𝑡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𝐶</m:t>
                                      </m:r>
                                    </m:e>
                                    <m:sub>
                                      <m:r>
                                        <a:rPr lang="zh-TW" altLang="en-US" i="1">
                                          <a:latin typeface="Cambria Math" panose="02040503050406030204" pitchFamily="18" charset="0"/>
                                        </a:rPr>
                                        <m:t>𝑚</m:t>
                                      </m:r>
                                    </m:sub>
                                  </m:sSub>
                                </m:e>
                              </m:d>
                            </m:e>
                          </m:nary>
                        </m:num>
                        <m:den>
                          <m:r>
                            <a:rPr lang="zh-TW" altLang="en-US" i="1">
                              <a:latin typeface="Cambria Math" panose="02040503050406030204" pitchFamily="18" charset="0"/>
                            </a:rPr>
                            <m:t>𝑀</m:t>
                          </m:r>
                        </m:den>
                      </m:f>
                    </m:oMath>
                  </m:oMathPara>
                </a14:m>
                <a:endParaRPr lang="zh-TW" altLang="en-US" dirty="0"/>
              </a:p>
            </p:txBody>
          </p:sp>
        </mc:Choice>
        <mc:Fallback xmlns="">
          <p:sp>
            <p:nvSpPr>
              <p:cNvPr id="5" name="矩形 4">
                <a:extLst>
                  <a:ext uri="{FF2B5EF4-FFF2-40B4-BE49-F238E27FC236}">
                    <a16:creationId xmlns:a16="http://schemas.microsoft.com/office/drawing/2014/main" id="{5EA8F5AD-E9D9-4FFA-AB51-5D7BDA0B66D8}"/>
                  </a:ext>
                </a:extLst>
              </p:cNvPr>
              <p:cNvSpPr>
                <a:spLocks noRot="1" noChangeAspect="1" noMove="1" noResize="1" noEditPoints="1" noAdjustHandles="1" noChangeArrowheads="1" noChangeShapeType="1" noTextEdit="1"/>
              </p:cNvSpPr>
              <p:nvPr/>
            </p:nvSpPr>
            <p:spPr>
              <a:xfrm>
                <a:off x="1187624" y="3103750"/>
                <a:ext cx="6966520" cy="650499"/>
              </a:xfrm>
              <a:prstGeom prst="rect">
                <a:avLst/>
              </a:prstGeom>
              <a:blipFill>
                <a:blip r:embed="rId4"/>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8" name="矩形 7">
                <a:extLst>
                  <a:ext uri="{FF2B5EF4-FFF2-40B4-BE49-F238E27FC236}">
                    <a16:creationId xmlns:a16="http://schemas.microsoft.com/office/drawing/2014/main" id="{23EB0D95-DE95-4FB9-8F83-552BBA19AA16}"/>
                  </a:ext>
                </a:extLst>
              </p:cNvPr>
              <p:cNvSpPr/>
              <p:nvPr/>
            </p:nvSpPr>
            <p:spPr>
              <a:xfrm>
                <a:off x="1079488" y="5013176"/>
                <a:ext cx="7416824"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𝑃𝑒𝑡𝑖𝑡𝑖𝑜𝑛𝐶𝑎𝑠𝑒𝑆𝑐𝑜𝑟𝑒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 </m:t>
                      </m:r>
                      <m:r>
                        <a:rPr lang="zh-TW" altLang="en-US" i="1">
                          <a:latin typeface="Cambria Math" panose="02040503050406030204" pitchFamily="18" charset="0"/>
                        </a:rPr>
                        <m:t>𝑃𝑒𝑡𝑖𝑡𝑖𝑜𝑛𝑀𝑒𝑟𝑖𝑡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𝑅𝑒𝑎𝑠𝑜𝑛𝑀𝑒𝑟𝑖𝑡</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8" name="矩形 7">
                <a:extLst>
                  <a:ext uri="{FF2B5EF4-FFF2-40B4-BE49-F238E27FC236}">
                    <a16:creationId xmlns:a16="http://schemas.microsoft.com/office/drawing/2014/main" id="{23EB0D95-DE95-4FB9-8F83-552BBA19AA16}"/>
                  </a:ext>
                </a:extLst>
              </p:cNvPr>
              <p:cNvSpPr>
                <a:spLocks noRot="1" noChangeAspect="1" noMove="1" noResize="1" noEditPoints="1" noAdjustHandles="1" noChangeArrowheads="1" noChangeShapeType="1" noTextEdit="1"/>
              </p:cNvSpPr>
              <p:nvPr/>
            </p:nvSpPr>
            <p:spPr>
              <a:xfrm>
                <a:off x="1079488" y="5013176"/>
                <a:ext cx="7416824" cy="369332"/>
              </a:xfrm>
              <a:prstGeom prst="rect">
                <a:avLst/>
              </a:prstGeom>
              <a:blipFill>
                <a:blip r:embed="rId5"/>
                <a:stretch>
                  <a:fillRect b="-8197"/>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32166111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22</a:t>
            </a:fld>
            <a:endParaRPr lang="en-US" altLang="zh-TW" dirty="0"/>
          </a:p>
        </p:txBody>
      </p:sp>
      <p:pic>
        <p:nvPicPr>
          <p:cNvPr id="7" name="圖片 6">
            <a:extLst>
              <a:ext uri="{FF2B5EF4-FFF2-40B4-BE49-F238E27FC236}">
                <a16:creationId xmlns:a16="http://schemas.microsoft.com/office/drawing/2014/main" id="{D3B167BF-BFC1-407F-8C4A-4587CA3FA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8" name="矩形: 圓角 7">
            <a:extLst>
              <a:ext uri="{FF2B5EF4-FFF2-40B4-BE49-F238E27FC236}">
                <a16:creationId xmlns:a16="http://schemas.microsoft.com/office/drawing/2014/main" id="{62D229DE-C0ED-4C50-B46E-673E400B0738}"/>
              </a:ext>
            </a:extLst>
          </p:cNvPr>
          <p:cNvSpPr/>
          <p:nvPr/>
        </p:nvSpPr>
        <p:spPr>
          <a:xfrm>
            <a:off x="3131840" y="5229200"/>
            <a:ext cx="4896544" cy="1008112"/>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1366633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標題 1"/>
          <p:cNvSpPr>
            <a:spLocks noGrp="1"/>
          </p:cNvSpPr>
          <p:nvPr>
            <p:ph type="title"/>
          </p:nvPr>
        </p:nvSpPr>
        <p:spPr/>
        <p:txBody>
          <a:bodyPr/>
          <a:lstStyle/>
          <a:p>
            <a:r>
              <a:rPr lang="en-US" altLang="zh-TW" dirty="0"/>
              <a:t>Online Petition Cases Recommendation Module</a:t>
            </a:r>
            <a:endParaRPr lang="zh-TW" altLang="en-US" sz="3200" dirty="0"/>
          </a:p>
        </p:txBody>
      </p:sp>
      <p:sp>
        <p:nvSpPr>
          <p:cNvPr id="58372" name="投影片編號版面配置區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kumimoji="1" sz="2000">
                <a:solidFill>
                  <a:schemeClr val="tx1"/>
                </a:solidFill>
                <a:latin typeface="Arial" panose="020B0604020202020204" pitchFamily="34" charset="0"/>
                <a:ea typeface="標楷體" panose="03000509000000000000" pitchFamily="65" charset="-120"/>
              </a:defRPr>
            </a:lvl1pPr>
            <a:lvl2pPr marL="742950" indent="-285750">
              <a:spcBef>
                <a:spcPct val="20000"/>
              </a:spcBef>
              <a:buChar char="–"/>
              <a:defRPr kumimoji="1">
                <a:solidFill>
                  <a:schemeClr val="tx1"/>
                </a:solidFill>
                <a:latin typeface="Arial" panose="020B0604020202020204" pitchFamily="34" charset="0"/>
                <a:ea typeface="標楷體" panose="03000509000000000000" pitchFamily="65" charset="-120"/>
              </a:defRPr>
            </a:lvl2pPr>
            <a:lvl3pPr marL="1143000" indent="-228600">
              <a:spcBef>
                <a:spcPct val="20000"/>
              </a:spcBef>
              <a:buChar char="•"/>
              <a:defRPr kumimoji="1" sz="2400">
                <a:solidFill>
                  <a:schemeClr val="tx1"/>
                </a:solidFill>
                <a:latin typeface="Arial" panose="020B0604020202020204" pitchFamily="34" charset="0"/>
                <a:ea typeface="標楷體" panose="03000509000000000000" pitchFamily="65" charset="-120"/>
              </a:defRPr>
            </a:lvl3pPr>
            <a:lvl4pPr marL="16002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4pPr>
            <a:lvl5pPr marL="2057400" indent="-228600">
              <a:spcBef>
                <a:spcPct val="20000"/>
              </a:spcBef>
              <a:buChar char="»"/>
              <a:defRPr kumimoji="1" sz="2000">
                <a:solidFill>
                  <a:schemeClr val="tx1"/>
                </a:solidFill>
                <a:latin typeface="Arial" panose="020B0604020202020204" pitchFamily="34" charset="0"/>
                <a:ea typeface="標楷體" panose="03000509000000000000" pitchFamily="65" charset="-120"/>
              </a:defRPr>
            </a:lvl5pPr>
            <a:lvl6pPr marL="25146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6pPr>
            <a:lvl7pPr marL="29718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7pPr>
            <a:lvl8pPr marL="34290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8pPr>
            <a:lvl9pPr marL="3886200" indent="-228600" eaLnBrk="0" fontAlgn="base" hangingPunct="0">
              <a:spcBef>
                <a:spcPct val="20000"/>
              </a:spcBef>
              <a:spcAft>
                <a:spcPct val="0"/>
              </a:spcAft>
              <a:buChar char="»"/>
              <a:defRPr kumimoji="1" sz="2000">
                <a:solidFill>
                  <a:schemeClr val="tx1"/>
                </a:solidFill>
                <a:latin typeface="Arial" panose="020B0604020202020204" pitchFamily="34" charset="0"/>
                <a:ea typeface="標楷體" panose="03000509000000000000" pitchFamily="65" charset="-120"/>
              </a:defRPr>
            </a:lvl9pPr>
          </a:lstStyle>
          <a:p>
            <a:pPr>
              <a:spcBef>
                <a:spcPct val="0"/>
              </a:spcBef>
              <a:buFontTx/>
              <a:buNone/>
            </a:pPr>
            <a:r>
              <a:rPr kumimoji="0" lang="en-US" altLang="zh-TW" sz="1400">
                <a:ea typeface="新細明體" panose="02020500000000000000" pitchFamily="18" charset="-120"/>
              </a:rPr>
              <a:t>   </a:t>
            </a:r>
            <a:fld id="{0ED37BBB-A249-4957-9A4F-2CB631F31E46}" type="slidenum">
              <a:rPr kumimoji="0" lang="en-US" altLang="zh-TW" sz="1400" smtClean="0">
                <a:ea typeface="新細明體" panose="02020500000000000000" pitchFamily="18" charset="-120"/>
              </a:rPr>
              <a:pPr>
                <a:spcBef>
                  <a:spcPct val="0"/>
                </a:spcBef>
                <a:buFontTx/>
                <a:buNone/>
              </a:pPr>
              <a:t>23</a:t>
            </a:fld>
            <a:endParaRPr kumimoji="0" lang="en-US" altLang="zh-TW" sz="1400">
              <a:ea typeface="新細明體" panose="02020500000000000000" pitchFamily="18" charset="-120"/>
            </a:endParaRPr>
          </a:p>
        </p:txBody>
      </p:sp>
      <p:sp>
        <p:nvSpPr>
          <p:cNvPr id="7" name="矩形 6"/>
          <p:cNvSpPr/>
          <p:nvPr/>
        </p:nvSpPr>
        <p:spPr>
          <a:xfrm>
            <a:off x="4882315" y="1416074"/>
            <a:ext cx="3874145" cy="932805"/>
          </a:xfrm>
          <a:prstGeom prst="rect">
            <a:avLst/>
          </a:prstGeom>
          <a:solidFill>
            <a:srgbClr val="FFFFFF">
              <a:alpha val="7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mc:AlternateContent xmlns:mc="http://schemas.openxmlformats.org/markup-compatibility/2006" xmlns:a14="http://schemas.microsoft.com/office/drawing/2010/main">
        <mc:Choice Requires="a14">
          <p:sp>
            <p:nvSpPr>
              <p:cNvPr id="5" name="內容版面配置區 4"/>
              <p:cNvSpPr>
                <a:spLocks noGrp="1"/>
              </p:cNvSpPr>
              <p:nvPr>
                <p:ph idx="1"/>
              </p:nvPr>
            </p:nvSpPr>
            <p:spPr>
              <a:xfrm>
                <a:off x="161764" y="1268760"/>
                <a:ext cx="8820472" cy="5040560"/>
              </a:xfrm>
            </p:spPr>
            <p:txBody>
              <a:bodyPr/>
              <a:lstStyle/>
              <a:p>
                <a:r>
                  <a:rPr lang="en-US" altLang="zh-TW" dirty="0"/>
                  <a:t>Success Rate Computing</a:t>
                </a:r>
              </a:p>
              <a:p>
                <a:pPr lvl="1"/>
                <a:r>
                  <a:rPr lang="en-US" altLang="zh-TW" dirty="0"/>
                  <a:t>Use machine learning methods to predict the success rate of </a:t>
                </a:r>
                <a14:m>
                  <m:oMath xmlns:m="http://schemas.openxmlformats.org/officeDocument/2006/math">
                    <m:sSub>
                      <m:sSubPr>
                        <m:ctrlPr>
                          <a:rPr lang="zh-TW"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𝑖</m:t>
                        </m:r>
                      </m:sub>
                    </m:sSub>
                  </m:oMath>
                </a14:m>
                <a:r>
                  <a:rPr lang="en-US" altLang="zh-TW" dirty="0"/>
                  <a:t> based on the scores that we generated from modules 3.2-3.5</a:t>
                </a:r>
              </a:p>
              <a:p>
                <a:pPr lvl="1"/>
                <a:endParaRPr lang="en-US" altLang="zh-TW" dirty="0"/>
              </a:p>
              <a:p>
                <a:pPr marL="457200" lvl="1" indent="0">
                  <a:buNone/>
                </a:pPr>
                <a:endParaRPr lang="en-US" altLang="zh-TW" dirty="0"/>
              </a:p>
              <a:p>
                <a:pPr lvl="1"/>
                <a:r>
                  <a:rPr lang="en-US" altLang="zh-TW" dirty="0"/>
                  <a:t>Use precision, recall, F1-score, and AUC score from </a:t>
                </a:r>
                <a:r>
                  <a:rPr lang="en-US" altLang="zh-TW" dirty="0">
                    <a:solidFill>
                      <a:srgbClr val="0000FF"/>
                    </a:solidFill>
                  </a:rPr>
                  <a:t>confusion matrix </a:t>
                </a:r>
                <a:r>
                  <a:rPr lang="en-US" altLang="zh-TW" dirty="0"/>
                  <a:t>to determine the model's performance.</a:t>
                </a:r>
              </a:p>
              <a:p>
                <a:pPr marL="457200" lvl="1" indent="0">
                  <a:buNone/>
                </a:pPr>
                <a:endParaRPr lang="en-US" altLang="zh-TW" dirty="0"/>
              </a:p>
              <a:p>
                <a:r>
                  <a:rPr lang="en-US" altLang="zh-TW" dirty="0"/>
                  <a:t>Petition List Recommendation</a:t>
                </a:r>
              </a:p>
              <a:p>
                <a:endParaRPr lang="en-US" altLang="zh-TW" dirty="0"/>
              </a:p>
            </p:txBody>
          </p:sp>
        </mc:Choice>
        <mc:Fallback xmlns="">
          <p:sp>
            <p:nvSpPr>
              <p:cNvPr id="5" name="內容版面配置區 4"/>
              <p:cNvSpPr>
                <a:spLocks noGrp="1" noRot="1" noChangeAspect="1" noMove="1" noResize="1" noEditPoints="1" noAdjustHandles="1" noChangeArrowheads="1" noChangeShapeType="1" noTextEdit="1"/>
              </p:cNvSpPr>
              <p:nvPr>
                <p:ph idx="1"/>
              </p:nvPr>
            </p:nvSpPr>
            <p:spPr>
              <a:xfrm>
                <a:off x="161764" y="1268760"/>
                <a:ext cx="8820472" cy="5040560"/>
              </a:xfrm>
              <a:blipFill>
                <a:blip r:embed="rId3"/>
                <a:stretch>
                  <a:fillRect l="-968" t="-846" r="-1107"/>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id="{9041B20A-18E1-43A5-8B10-AAB80A289E59}"/>
                  </a:ext>
                </a:extLst>
              </p:cNvPr>
              <p:cNvSpPr/>
              <p:nvPr/>
            </p:nvSpPr>
            <p:spPr>
              <a:xfrm>
                <a:off x="539552" y="2437914"/>
                <a:ext cx="8280920" cy="369332"/>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a:latin typeface="Cambria Math" panose="02040503050406030204" pitchFamily="18" charset="0"/>
                        </a:rPr>
                        <m:t>𝑆𝑢𝑐𝑐𝑒𝑠𝑠𝑅𝑎𝑡𝑒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𝑝𝑟𝑜𝑏𝑎𝑏𝑖𝑙𝑖𝑡𝑦</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𝑝𝑒𝑡𝑖𝑡𝑖𝑜𝑛</m:t>
                      </m:r>
                      <m:r>
                        <a:rPr lang="zh-TW" altLang="en-US" i="0">
                          <a:latin typeface="Cambria Math" panose="02040503050406030204" pitchFamily="18" charset="0"/>
                        </a:rPr>
                        <m:t> </m:t>
                      </m:r>
                      <m:r>
                        <a:rPr lang="zh-TW" altLang="en-US" i="1">
                          <a:latin typeface="Cambria Math" panose="02040503050406030204" pitchFamily="18" charset="0"/>
                        </a:rPr>
                        <m:t>𝑣𝑖𝑐𝑡𝑜𝑟𝑦</m:t>
                      </m:r>
                      <m:r>
                        <a:rPr lang="zh-TW" altLang="en-US" i="0">
                          <a:latin typeface="Cambria Math" panose="02040503050406030204" pitchFamily="18" charset="0"/>
                        </a:rPr>
                        <m:t> </m:t>
                      </m:r>
                      <m:r>
                        <a:rPr lang="zh-TW" altLang="en-US" i="1">
                          <a:latin typeface="Cambria Math" panose="02040503050406030204" pitchFamily="18" charset="0"/>
                        </a:rPr>
                        <m:t>𝑏𝑦</m:t>
                      </m:r>
                      <m:r>
                        <a:rPr lang="zh-TW" altLang="en-US" i="0">
                          <a:latin typeface="Cambria Math" panose="02040503050406030204" pitchFamily="18" charset="0"/>
                        </a:rPr>
                        <m:t> </m:t>
                      </m:r>
                      <m:r>
                        <a:rPr lang="zh-TW" altLang="en-US" i="1">
                          <a:latin typeface="Cambria Math" panose="02040503050406030204" pitchFamily="18" charset="0"/>
                        </a:rPr>
                        <m:t>𝑚𝑜𝑑𝑒𝑙</m:t>
                      </m:r>
                      <m:r>
                        <a:rPr lang="zh-TW" altLang="en-US" i="0">
                          <a:latin typeface="Cambria Math" panose="02040503050406030204" pitchFamily="18" charset="0"/>
                        </a:rPr>
                        <m:t> , ∈</m:t>
                      </m:r>
                      <m:d>
                        <m:dPr>
                          <m:begChr m:val="["/>
                          <m:endChr m:val="]"/>
                          <m:ctrlPr>
                            <a:rPr lang="zh-TW" altLang="en-US" i="1">
                              <a:latin typeface="Cambria Math" panose="02040503050406030204" pitchFamily="18" charset="0"/>
                            </a:rPr>
                          </m:ctrlPr>
                        </m:dPr>
                        <m:e>
                          <m:r>
                            <a:rPr lang="zh-TW" altLang="en-US" i="0">
                              <a:latin typeface="Cambria Math" panose="02040503050406030204" pitchFamily="18" charset="0"/>
                            </a:rPr>
                            <m:t>0,1</m:t>
                          </m:r>
                        </m:e>
                      </m:d>
                    </m:oMath>
                  </m:oMathPara>
                </a14:m>
                <a:endParaRPr lang="zh-TW" altLang="en-US" dirty="0"/>
              </a:p>
            </p:txBody>
          </p:sp>
        </mc:Choice>
        <mc:Fallback xmlns="">
          <p:sp>
            <p:nvSpPr>
              <p:cNvPr id="2" name="矩形 1">
                <a:extLst>
                  <a:ext uri="{FF2B5EF4-FFF2-40B4-BE49-F238E27FC236}">
                    <a16:creationId xmlns:a16="http://schemas.microsoft.com/office/drawing/2014/main" id="{9041B20A-18E1-43A5-8B10-AAB80A289E59}"/>
                  </a:ext>
                </a:extLst>
              </p:cNvPr>
              <p:cNvSpPr>
                <a:spLocks noRot="1" noChangeAspect="1" noMove="1" noResize="1" noEditPoints="1" noAdjustHandles="1" noChangeArrowheads="1" noChangeShapeType="1" noTextEdit="1"/>
              </p:cNvSpPr>
              <p:nvPr/>
            </p:nvSpPr>
            <p:spPr>
              <a:xfrm>
                <a:off x="539552" y="2437914"/>
                <a:ext cx="8280920" cy="369332"/>
              </a:xfrm>
              <a:prstGeom prst="rect">
                <a:avLst/>
              </a:prstGeom>
              <a:blipFill>
                <a:blip r:embed="rId4"/>
                <a:stretch>
                  <a:fillRect b="-1311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1A918FCF-741F-4ED3-BC50-678D2F401A73}"/>
                  </a:ext>
                </a:extLst>
              </p:cNvPr>
              <p:cNvSpPr/>
              <p:nvPr/>
            </p:nvSpPr>
            <p:spPr>
              <a:xfrm>
                <a:off x="1367371" y="5121934"/>
                <a:ext cx="6841058" cy="639983"/>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𝑅𝑎𝑛𝑘𝑆𝑐𝑜𝑟𝑒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sSub>
                                <m:sSubPr>
                                  <m:ctrlPr>
                                    <a:rPr lang="zh-TW" altLang="en-US" i="1">
                                      <a:latin typeface="Cambria Math" panose="02040503050406030204" pitchFamily="18" charset="0"/>
                                    </a:rPr>
                                  </m:ctrlPr>
                                </m:sSubPr>
                                <m:e>
                                  <m:r>
                                    <a:rPr lang="zh-TW" altLang="en-US" i="1">
                                      <a:latin typeface="Cambria Math" panose="02040503050406030204" pitchFamily="18" charset="0"/>
                                    </a:rPr>
                                    <m:t>𝑢</m:t>
                                  </m:r>
                                </m:e>
                                <m:sub>
                                  <m:r>
                                    <a:rPr lang="zh-TW" altLang="en-US" i="1">
                                      <a:latin typeface="Cambria Math" panose="02040503050406030204" pitchFamily="18" charset="0"/>
                                    </a:rPr>
                                    <m:t>𝑖</m:t>
                                  </m:r>
                                </m:sub>
                              </m:sSub>
                              <m:r>
                                <a:rPr lang="zh-TW" altLang="en-US" i="0">
                                  <a:latin typeface="Cambria Math" panose="02040503050406030204" pitchFamily="18" charset="0"/>
                                </a:rPr>
                                <m:t>,</m:t>
                              </m:r>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zh-TW" altLang="en-US" i="1">
                          <a:latin typeface="Cambria Math" panose="02040503050406030204" pitchFamily="18" charset="0"/>
                        </a:rPr>
                        <m:t>𝛼</m:t>
                      </m:r>
                      <m:r>
                        <a:rPr lang="zh-TW" altLang="en-US" i="0">
                          <a:latin typeface="Cambria Math" panose="02040503050406030204" pitchFamily="18" charset="0"/>
                        </a:rPr>
                        <m:t>×</m:t>
                      </m:r>
                      <m:r>
                        <a:rPr lang="zh-TW" altLang="en-US" i="1">
                          <a:latin typeface="Cambria Math" panose="02040503050406030204" pitchFamily="18" charset="0"/>
                        </a:rPr>
                        <m:t>𝐴𝑐𝑡𝑖𝑣𝑖𝑠𝑡𝑃𝑟𝑒𝑓𝑒𝑟𝑒𝑛𝑐𝑒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𝑢</m:t>
                              </m:r>
                            </m:e>
                            <m:sub>
                              <m:r>
                                <a:rPr lang="zh-TW" altLang="en-US" i="1">
                                  <a:latin typeface="Cambria Math" panose="02040503050406030204" pitchFamily="18" charset="0"/>
                                </a:rPr>
                                <m:t>𝑖</m:t>
                              </m:r>
                            </m:sub>
                          </m:sSub>
                          <m:r>
                            <a:rPr lang="zh-TW" altLang="en-US" i="0">
                              <a:latin typeface="Cambria Math" panose="02040503050406030204" pitchFamily="18" charset="0"/>
                            </a:rPr>
                            <m:t>,</m:t>
                          </m:r>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r>
                        <a:rPr lang="zh-TW" altLang="en-US" i="0">
                          <a:latin typeface="Cambria Math" panose="02040503050406030204" pitchFamily="18" charset="0"/>
                        </a:rPr>
                        <m:t>+</m:t>
                      </m:r>
                      <m:r>
                        <a:rPr lang="en-US" altLang="zh-TW" b="0" i="1" smtClean="0">
                          <a:latin typeface="Cambria Math" panose="02040503050406030204" pitchFamily="18" charset="0"/>
                        </a:rPr>
                        <m:t>(1−</m:t>
                      </m:r>
                      <m:r>
                        <a:rPr lang="zh-TW" altLang="en-US" i="1">
                          <a:latin typeface="Cambria Math" panose="02040503050406030204" pitchFamily="18" charset="0"/>
                        </a:rPr>
                        <m:t>𝛼</m:t>
                      </m:r>
                      <m:r>
                        <a:rPr lang="en-US" altLang="zh-TW" b="0" i="0" smtClean="0">
                          <a:latin typeface="Cambria Math" panose="02040503050406030204" pitchFamily="18" charset="0"/>
                        </a:rPr>
                        <m:t>)</m:t>
                      </m:r>
                      <m:r>
                        <a:rPr lang="zh-TW" altLang="en-US" i="0">
                          <a:latin typeface="Cambria Math" panose="02040503050406030204" pitchFamily="18" charset="0"/>
                        </a:rPr>
                        <m:t>×</m:t>
                      </m:r>
                      <m:r>
                        <a:rPr lang="zh-TW" altLang="en-US" i="1">
                          <a:latin typeface="Cambria Math" panose="02040503050406030204" pitchFamily="18" charset="0"/>
                        </a:rPr>
                        <m:t>𝑆𝑢𝑐𝑐𝑒𝑠𝑠𝑅𝑎𝑡𝑒</m:t>
                      </m:r>
                      <m:d>
                        <m:dPr>
                          <m:ctrlPr>
                            <a:rPr lang="zh-TW" altLang="en-US" i="1">
                              <a:latin typeface="Cambria Math" panose="02040503050406030204" pitchFamily="18" charset="0"/>
                            </a:rPr>
                          </m:ctrlPr>
                        </m:dPr>
                        <m:e>
                          <m:sSub>
                            <m:sSubPr>
                              <m:ctrlPr>
                                <a:rPr lang="zh-TW" altLang="en-US" i="1">
                                  <a:latin typeface="Cambria Math" panose="02040503050406030204" pitchFamily="18" charset="0"/>
                                </a:rPr>
                              </m:ctrlPr>
                            </m:sSubPr>
                            <m:e>
                              <m:r>
                                <a:rPr lang="zh-TW" altLang="en-US" i="1">
                                  <a:latin typeface="Cambria Math" panose="02040503050406030204" pitchFamily="18" charset="0"/>
                                </a:rPr>
                                <m:t>𝑝</m:t>
                              </m:r>
                            </m:e>
                            <m:sub>
                              <m:r>
                                <a:rPr lang="zh-TW" altLang="en-US" i="1">
                                  <a:latin typeface="Cambria Math" panose="02040503050406030204" pitchFamily="18" charset="0"/>
                                </a:rPr>
                                <m:t>𝑖</m:t>
                              </m:r>
                            </m:sub>
                          </m:sSub>
                        </m:e>
                      </m:d>
                    </m:oMath>
                  </m:oMathPara>
                </a14:m>
                <a:endParaRPr lang="zh-TW" altLang="en-US" dirty="0"/>
              </a:p>
            </p:txBody>
          </p:sp>
        </mc:Choice>
        <mc:Fallback xmlns="">
          <p:sp>
            <p:nvSpPr>
              <p:cNvPr id="3" name="矩形 2">
                <a:extLst>
                  <a:ext uri="{FF2B5EF4-FFF2-40B4-BE49-F238E27FC236}">
                    <a16:creationId xmlns:a16="http://schemas.microsoft.com/office/drawing/2014/main" id="{1A918FCF-741F-4ED3-BC50-678D2F401A73}"/>
                  </a:ext>
                </a:extLst>
              </p:cNvPr>
              <p:cNvSpPr>
                <a:spLocks noRot="1" noChangeAspect="1" noMove="1" noResize="1" noEditPoints="1" noAdjustHandles="1" noChangeArrowheads="1" noChangeShapeType="1" noTextEdit="1"/>
              </p:cNvSpPr>
              <p:nvPr/>
            </p:nvSpPr>
            <p:spPr>
              <a:xfrm>
                <a:off x="1367371" y="5121934"/>
                <a:ext cx="6841058" cy="639983"/>
              </a:xfrm>
              <a:prstGeom prst="rect">
                <a:avLst/>
              </a:prstGeom>
              <a:blipFill>
                <a:blip r:embed="rId5"/>
                <a:stretch>
                  <a:fillRect b="-9804"/>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F51F590D-6603-4F8C-890B-DFB47E065477}"/>
                  </a:ext>
                </a:extLst>
              </p:cNvPr>
              <p:cNvSpPr/>
              <p:nvPr/>
            </p:nvSpPr>
            <p:spPr>
              <a:xfrm>
                <a:off x="3138121" y="5792556"/>
                <a:ext cx="1995290"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𝑤h𝑒𝑟𝑒</m:t>
                      </m:r>
                      <m:r>
                        <a:rPr lang="zh-TW" altLang="en-US" i="0">
                          <a:latin typeface="Cambria Math" panose="02040503050406030204" pitchFamily="18" charset="0"/>
                        </a:rPr>
                        <m:t> </m:t>
                      </m:r>
                      <m:r>
                        <a:rPr lang="en-US" altLang="zh-TW" b="0" i="1" smtClean="0">
                          <a:latin typeface="Cambria Math" panose="02040503050406030204" pitchFamily="18" charset="0"/>
                        </a:rPr>
                        <m:t>0</m:t>
                      </m:r>
                      <m:r>
                        <a:rPr lang="en-US" altLang="zh-TW" b="0" i="1" smtClean="0">
                          <a:latin typeface="Cambria Math" panose="02040503050406030204" pitchFamily="18" charset="0"/>
                          <a:ea typeface="Cambria Math" panose="02040503050406030204" pitchFamily="18" charset="0"/>
                        </a:rPr>
                        <m:t>&lt;</m:t>
                      </m:r>
                      <m:r>
                        <a:rPr lang="zh-TW" altLang="en-US" i="1">
                          <a:latin typeface="Cambria Math" panose="02040503050406030204" pitchFamily="18" charset="0"/>
                        </a:rPr>
                        <m:t>𝛼</m:t>
                      </m:r>
                      <m:r>
                        <a:rPr lang="en-US" altLang="zh-TW" i="1" smtClean="0">
                          <a:latin typeface="Cambria Math" panose="02040503050406030204" pitchFamily="18" charset="0"/>
                          <a:ea typeface="Cambria Math" panose="02040503050406030204" pitchFamily="18" charset="0"/>
                        </a:rPr>
                        <m:t>&lt;</m:t>
                      </m:r>
                      <m:r>
                        <a:rPr lang="en-US" altLang="zh-TW" b="0" i="0" smtClean="0">
                          <a:latin typeface="Cambria Math" panose="02040503050406030204" pitchFamily="18" charset="0"/>
                          <a:ea typeface="Cambria Math" panose="02040503050406030204" pitchFamily="18" charset="0"/>
                        </a:rPr>
                        <m:t>1</m:t>
                      </m:r>
                      <m:r>
                        <a:rPr lang="zh-TW" altLang="en-US" i="0">
                          <a:latin typeface="Cambria Math" panose="02040503050406030204" pitchFamily="18" charset="0"/>
                        </a:rPr>
                        <m:t> </m:t>
                      </m:r>
                    </m:oMath>
                  </m:oMathPara>
                </a14:m>
                <a:endParaRPr lang="zh-TW" altLang="en-US" dirty="0"/>
              </a:p>
            </p:txBody>
          </p:sp>
        </mc:Choice>
        <mc:Fallback xmlns="">
          <p:sp>
            <p:nvSpPr>
              <p:cNvPr id="4" name="矩形 3">
                <a:extLst>
                  <a:ext uri="{FF2B5EF4-FFF2-40B4-BE49-F238E27FC236}">
                    <a16:creationId xmlns:a16="http://schemas.microsoft.com/office/drawing/2014/main" id="{F51F590D-6603-4F8C-890B-DFB47E065477}"/>
                  </a:ext>
                </a:extLst>
              </p:cNvPr>
              <p:cNvSpPr>
                <a:spLocks noRot="1" noChangeAspect="1" noMove="1" noResize="1" noEditPoints="1" noAdjustHandles="1" noChangeArrowheads="1" noChangeShapeType="1" noTextEdit="1"/>
              </p:cNvSpPr>
              <p:nvPr/>
            </p:nvSpPr>
            <p:spPr>
              <a:xfrm>
                <a:off x="3138121" y="5792556"/>
                <a:ext cx="1995290" cy="369332"/>
              </a:xfrm>
              <a:prstGeom prst="rect">
                <a:avLst/>
              </a:prstGeom>
              <a:blipFill>
                <a:blip r:embed="rId6"/>
                <a:stretch>
                  <a:fillRect b="-20000"/>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29819863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4E8B79-13D4-4CC9-9876-BDC48EBEA6EE}"/>
              </a:ext>
            </a:extLst>
          </p:cNvPr>
          <p:cNvSpPr>
            <a:spLocks noGrp="1"/>
          </p:cNvSpPr>
          <p:nvPr>
            <p:ph type="title"/>
          </p:nvPr>
        </p:nvSpPr>
        <p:spPr/>
        <p:txBody>
          <a:bodyPr/>
          <a:lstStyle/>
          <a:p>
            <a:r>
              <a:rPr lang="en-US" altLang="zh-TW" dirty="0"/>
              <a:t>Data Construction Module</a:t>
            </a:r>
            <a:endParaRPr lang="zh-TW" altLang="en-US" dirty="0"/>
          </a:p>
        </p:txBody>
      </p:sp>
      <p:sp>
        <p:nvSpPr>
          <p:cNvPr id="3" name="內容版面配置區 2">
            <a:extLst>
              <a:ext uri="{FF2B5EF4-FFF2-40B4-BE49-F238E27FC236}">
                <a16:creationId xmlns:a16="http://schemas.microsoft.com/office/drawing/2014/main" id="{3B079386-1C7F-461E-B7D0-A59A076911F2}"/>
              </a:ext>
            </a:extLst>
          </p:cNvPr>
          <p:cNvSpPr>
            <a:spLocks noGrp="1"/>
          </p:cNvSpPr>
          <p:nvPr>
            <p:ph idx="1"/>
          </p:nvPr>
        </p:nvSpPr>
        <p:spPr/>
        <p:txBody>
          <a:bodyPr/>
          <a:lstStyle/>
          <a:p>
            <a:r>
              <a:rPr lang="en-US" altLang="zh-TW" dirty="0"/>
              <a:t>Online petition platform: Change.org</a:t>
            </a:r>
          </a:p>
          <a:p>
            <a:r>
              <a:rPr lang="en-US" altLang="zh-TW" dirty="0"/>
              <a:t>Social media platform: Twitter</a:t>
            </a:r>
          </a:p>
          <a:p>
            <a:r>
              <a:rPr lang="en-US" altLang="zh-TW" dirty="0"/>
              <a:t>Data Collection method : Twitter API, Python Crawler</a:t>
            </a:r>
          </a:p>
        </p:txBody>
      </p:sp>
      <p:sp>
        <p:nvSpPr>
          <p:cNvPr id="4" name="投影片編號版面配置區 3">
            <a:extLst>
              <a:ext uri="{FF2B5EF4-FFF2-40B4-BE49-F238E27FC236}">
                <a16:creationId xmlns:a16="http://schemas.microsoft.com/office/drawing/2014/main" id="{0CC38C90-7F12-4625-97CA-91EF80FC53C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24</a:t>
            </a:fld>
            <a:endParaRPr lang="en-US" altLang="zh-TW" dirty="0"/>
          </a:p>
        </p:txBody>
      </p:sp>
      <p:graphicFrame>
        <p:nvGraphicFramePr>
          <p:cNvPr id="7" name="表格 6">
            <a:extLst>
              <a:ext uri="{FF2B5EF4-FFF2-40B4-BE49-F238E27FC236}">
                <a16:creationId xmlns:a16="http://schemas.microsoft.com/office/drawing/2014/main" id="{6ABC3427-6DD3-4B12-B790-C81C0ECBEB8F}"/>
              </a:ext>
            </a:extLst>
          </p:cNvPr>
          <p:cNvGraphicFramePr>
            <a:graphicFrameLocks noGrp="1"/>
          </p:cNvGraphicFramePr>
          <p:nvPr>
            <p:extLst>
              <p:ext uri="{D42A27DB-BD31-4B8C-83A1-F6EECF244321}">
                <p14:modId xmlns:p14="http://schemas.microsoft.com/office/powerpoint/2010/main" val="1623091920"/>
              </p:ext>
            </p:extLst>
          </p:nvPr>
        </p:nvGraphicFramePr>
        <p:xfrm>
          <a:off x="667547" y="2798331"/>
          <a:ext cx="7831132" cy="3274179"/>
        </p:xfrm>
        <a:graphic>
          <a:graphicData uri="http://schemas.openxmlformats.org/drawingml/2006/table">
            <a:tbl>
              <a:tblPr firstRow="1" firstCol="1" bandRow="1"/>
              <a:tblGrid>
                <a:gridCol w="1957783">
                  <a:extLst>
                    <a:ext uri="{9D8B030D-6E8A-4147-A177-3AD203B41FA5}">
                      <a16:colId xmlns:a16="http://schemas.microsoft.com/office/drawing/2014/main" val="984069080"/>
                    </a:ext>
                  </a:extLst>
                </a:gridCol>
                <a:gridCol w="1957783">
                  <a:extLst>
                    <a:ext uri="{9D8B030D-6E8A-4147-A177-3AD203B41FA5}">
                      <a16:colId xmlns:a16="http://schemas.microsoft.com/office/drawing/2014/main" val="3532245759"/>
                    </a:ext>
                  </a:extLst>
                </a:gridCol>
                <a:gridCol w="1957783">
                  <a:extLst>
                    <a:ext uri="{9D8B030D-6E8A-4147-A177-3AD203B41FA5}">
                      <a16:colId xmlns:a16="http://schemas.microsoft.com/office/drawing/2014/main" val="3719571454"/>
                    </a:ext>
                  </a:extLst>
                </a:gridCol>
                <a:gridCol w="1957783">
                  <a:extLst>
                    <a:ext uri="{9D8B030D-6E8A-4147-A177-3AD203B41FA5}">
                      <a16:colId xmlns:a16="http://schemas.microsoft.com/office/drawing/2014/main" val="2752117454"/>
                    </a:ext>
                  </a:extLst>
                </a:gridCol>
              </a:tblGrid>
              <a:tr h="521551">
                <a:tc gridSpan="4">
                  <a:txBody>
                    <a:bodyPr/>
                    <a:lstStyle/>
                    <a:p>
                      <a:pPr algn="ctr">
                        <a:spcBef>
                          <a:spcPts val="500"/>
                        </a:spcBef>
                        <a:spcAft>
                          <a:spcPts val="500"/>
                        </a:spcAft>
                      </a:pPr>
                      <a:r>
                        <a:rPr lang="en-US" sz="20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The Information of datasets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9050" cap="flat" cmpd="sng" algn="ctr">
                      <a:solidFill>
                        <a:srgbClr val="F4B083"/>
                      </a:solidFill>
                      <a:prstDash val="solid"/>
                      <a:round/>
                      <a:headEnd type="none" w="med" len="med"/>
                      <a:tailEnd type="none" w="med" len="med"/>
                    </a:lnB>
                    <a:solidFill>
                      <a:srgbClr val="FCB7A2"/>
                    </a:solidFill>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extLst>
                  <a:ext uri="{0D108BD9-81ED-4DB2-BD59-A6C34878D82A}">
                    <a16:rowId xmlns:a16="http://schemas.microsoft.com/office/drawing/2014/main" val="3921506937"/>
                  </a:ext>
                </a:extLst>
              </a:tr>
              <a:tr h="478088">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petitions</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7,720</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activists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373</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extLst>
                  <a:ext uri="{0D108BD9-81ED-4DB2-BD59-A6C34878D82A}">
                    <a16:rowId xmlns:a16="http://schemas.microsoft.com/office/drawing/2014/main" val="2531963241"/>
                  </a:ext>
                </a:extLst>
              </a:tr>
              <a:tr h="1318364">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reasons for signing</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264,084</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Activists pairs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(friendship pairs)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69,378 (36,594)</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tcPr>
                </a:tc>
                <a:extLst>
                  <a:ext uri="{0D108BD9-81ED-4DB2-BD59-A6C34878D82A}">
                    <a16:rowId xmlns:a16="http://schemas.microsoft.com/office/drawing/2014/main" val="3296844806"/>
                  </a:ext>
                </a:extLst>
              </a:tr>
              <a:tr h="956176">
                <a:tc>
                  <a:txBody>
                    <a:bodyPr/>
                    <a:lstStyle/>
                    <a:p>
                      <a:pPr algn="just">
                        <a:spcBef>
                          <a:spcPts val="500"/>
                        </a:spcBef>
                        <a:spcAft>
                          <a:spcPts val="5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petition related tweets</a:t>
                      </a:r>
                      <a:endParaRPr lang="zh-TW" sz="18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112,407</a:t>
                      </a:r>
                      <a:endParaRPr lang="zh-TW" sz="2000" kern="10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tc>
                  <a:txBody>
                    <a:bodyPr/>
                    <a:lstStyle/>
                    <a:p>
                      <a:pPr algn="l">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Number of activists’ historical tweets</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EDCD2"/>
                    </a:solidFill>
                  </a:tcPr>
                </a:tc>
                <a:tc>
                  <a:txBody>
                    <a:bodyPr/>
                    <a:lstStyle/>
                    <a:p>
                      <a:pPr algn="just">
                        <a:spcBef>
                          <a:spcPts val="500"/>
                        </a:spcBef>
                        <a:spcAft>
                          <a:spcPts val="5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399,978</a:t>
                      </a:r>
                      <a:endParaRPr lang="zh-TW" sz="2000" kern="100" dirty="0">
                        <a:solidFill>
                          <a:srgbClr val="C45911"/>
                        </a:solidFill>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CB7A2"/>
                      </a:solidFill>
                      <a:prstDash val="solid"/>
                      <a:round/>
                      <a:headEnd type="none" w="med" len="med"/>
                      <a:tailEnd type="none" w="med" len="med"/>
                    </a:lnL>
                    <a:lnR w="12700" cap="flat" cmpd="sng" algn="ctr">
                      <a:solidFill>
                        <a:srgbClr val="FCB7A2"/>
                      </a:solidFill>
                      <a:prstDash val="solid"/>
                      <a:round/>
                      <a:headEnd type="none" w="med" len="med"/>
                      <a:tailEnd type="none" w="med" len="med"/>
                    </a:lnR>
                    <a:lnT w="12700" cap="flat" cmpd="sng" algn="ctr">
                      <a:solidFill>
                        <a:srgbClr val="FCB7A2"/>
                      </a:solidFill>
                      <a:prstDash val="solid"/>
                      <a:round/>
                      <a:headEnd type="none" w="med" len="med"/>
                      <a:tailEnd type="none" w="med" len="med"/>
                    </a:lnT>
                    <a:lnB w="12700" cap="flat" cmpd="sng" algn="ctr">
                      <a:solidFill>
                        <a:srgbClr val="FCB7A2"/>
                      </a:solidFill>
                      <a:prstDash val="solid"/>
                      <a:round/>
                      <a:headEnd type="none" w="med" len="med"/>
                      <a:tailEnd type="none" w="med" len="med"/>
                    </a:lnB>
                    <a:solidFill>
                      <a:srgbClr val="FFFFFF"/>
                    </a:solidFill>
                  </a:tcPr>
                </a:tc>
                <a:extLst>
                  <a:ext uri="{0D108BD9-81ED-4DB2-BD59-A6C34878D82A}">
                    <a16:rowId xmlns:a16="http://schemas.microsoft.com/office/drawing/2014/main" val="2049397713"/>
                  </a:ext>
                </a:extLst>
              </a:tr>
            </a:tbl>
          </a:graphicData>
        </a:graphic>
      </p:graphicFrame>
    </p:spTree>
    <p:extLst>
      <p:ext uri="{BB962C8B-B14F-4D97-AF65-F5344CB8AC3E}">
        <p14:creationId xmlns:p14="http://schemas.microsoft.com/office/powerpoint/2010/main" val="31900248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F86E52B-98AE-435D-9D98-BF59FFF9838F}"/>
              </a:ext>
            </a:extLst>
          </p:cNvPr>
          <p:cNvSpPr>
            <a:spLocks noGrp="1"/>
          </p:cNvSpPr>
          <p:nvPr>
            <p:ph type="title"/>
          </p:nvPr>
        </p:nvSpPr>
        <p:spPr/>
        <p:txBody>
          <a:bodyPr/>
          <a:lstStyle/>
          <a:p>
            <a:r>
              <a:rPr lang="en-US" altLang="zh-TW" dirty="0"/>
              <a:t>Issue Classification Module</a:t>
            </a:r>
            <a:endParaRPr lang="zh-TW" altLang="en-US" dirty="0"/>
          </a:p>
        </p:txBody>
      </p:sp>
      <p:sp>
        <p:nvSpPr>
          <p:cNvPr id="3" name="內容版面配置區 2">
            <a:extLst>
              <a:ext uri="{FF2B5EF4-FFF2-40B4-BE49-F238E27FC236}">
                <a16:creationId xmlns:a16="http://schemas.microsoft.com/office/drawing/2014/main" id="{C276EA28-1981-4AB8-9115-1FB6BAC577A7}"/>
              </a:ext>
            </a:extLst>
          </p:cNvPr>
          <p:cNvSpPr>
            <a:spLocks noGrp="1"/>
          </p:cNvSpPr>
          <p:nvPr>
            <p:ph idx="1"/>
          </p:nvPr>
        </p:nvSpPr>
        <p:spPr/>
        <p:txBody>
          <a:bodyPr/>
          <a:lstStyle/>
          <a:p>
            <a:pPr lvl="1"/>
            <a:r>
              <a:rPr lang="en" altLang="zh-TW" dirty="0"/>
              <a:t>Utilize LDA method to classify </a:t>
            </a:r>
            <a:r>
              <a:rPr lang="en-US" altLang="zh-TW" dirty="0"/>
              <a:t>online petition cases</a:t>
            </a:r>
            <a:r>
              <a:rPr lang="en" altLang="zh-TW" dirty="0"/>
              <a:t> into 12 types </a:t>
            </a:r>
            <a:r>
              <a:rPr lang="en-US" altLang="zh-TW" dirty="0"/>
              <a:t>of issues.</a:t>
            </a:r>
            <a:endParaRPr lang="en" altLang="zh-TW" dirty="0"/>
          </a:p>
        </p:txBody>
      </p:sp>
      <p:sp>
        <p:nvSpPr>
          <p:cNvPr id="4" name="投影片編號版面配置區 3">
            <a:extLst>
              <a:ext uri="{FF2B5EF4-FFF2-40B4-BE49-F238E27FC236}">
                <a16:creationId xmlns:a16="http://schemas.microsoft.com/office/drawing/2014/main" id="{34E86E8E-AD22-4C99-8B50-4B0D12D5A5AC}"/>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25</a:t>
            </a:fld>
            <a:endParaRPr lang="en-US" altLang="zh-TW" dirty="0"/>
          </a:p>
        </p:txBody>
      </p:sp>
      <p:pic>
        <p:nvPicPr>
          <p:cNvPr id="6" name="圖片 5">
            <a:extLst>
              <a:ext uri="{FF2B5EF4-FFF2-40B4-BE49-F238E27FC236}">
                <a16:creationId xmlns:a16="http://schemas.microsoft.com/office/drawing/2014/main" id="{C73A7897-B642-43E8-9D8A-780A15BE340B}"/>
              </a:ext>
            </a:extLst>
          </p:cNvPr>
          <p:cNvPicPr/>
          <p:nvPr/>
        </p:nvPicPr>
        <p:blipFill>
          <a:blip r:embed="rId3">
            <a:extLst>
              <a:ext uri="{28A0092B-C50C-407E-A947-70E740481C1C}">
                <a14:useLocalDpi xmlns:a14="http://schemas.microsoft.com/office/drawing/2010/main" val="0"/>
              </a:ext>
            </a:extLst>
          </a:blip>
          <a:stretch>
            <a:fillRect/>
          </a:stretch>
        </p:blipFill>
        <p:spPr>
          <a:xfrm>
            <a:off x="2695573" y="3604454"/>
            <a:ext cx="3775079" cy="2915444"/>
          </a:xfrm>
          <a:prstGeom prst="rect">
            <a:avLst/>
          </a:prstGeom>
        </p:spPr>
      </p:pic>
      <p:graphicFrame>
        <p:nvGraphicFramePr>
          <p:cNvPr id="11" name="表格 10">
            <a:extLst>
              <a:ext uri="{FF2B5EF4-FFF2-40B4-BE49-F238E27FC236}">
                <a16:creationId xmlns:a16="http://schemas.microsoft.com/office/drawing/2014/main" id="{32886606-FD07-994D-ACEB-F61D060D5D49}"/>
              </a:ext>
            </a:extLst>
          </p:cNvPr>
          <p:cNvGraphicFramePr>
            <a:graphicFrameLocks noGrp="1"/>
          </p:cNvGraphicFramePr>
          <p:nvPr>
            <p:extLst>
              <p:ext uri="{D42A27DB-BD31-4B8C-83A1-F6EECF244321}">
                <p14:modId xmlns:p14="http://schemas.microsoft.com/office/powerpoint/2010/main" val="1050360737"/>
              </p:ext>
            </p:extLst>
          </p:nvPr>
        </p:nvGraphicFramePr>
        <p:xfrm>
          <a:off x="1605769" y="1917379"/>
          <a:ext cx="5932461" cy="1717548"/>
        </p:xfrm>
        <a:graphic>
          <a:graphicData uri="http://schemas.openxmlformats.org/drawingml/2006/table">
            <a:tbl>
              <a:tblPr firstRow="1" firstCol="1" bandRow="1"/>
              <a:tblGrid>
                <a:gridCol w="998395">
                  <a:extLst>
                    <a:ext uri="{9D8B030D-6E8A-4147-A177-3AD203B41FA5}">
                      <a16:colId xmlns:a16="http://schemas.microsoft.com/office/drawing/2014/main" val="747967615"/>
                    </a:ext>
                  </a:extLst>
                </a:gridCol>
                <a:gridCol w="2111852">
                  <a:extLst>
                    <a:ext uri="{9D8B030D-6E8A-4147-A177-3AD203B41FA5}">
                      <a16:colId xmlns:a16="http://schemas.microsoft.com/office/drawing/2014/main" val="1892598010"/>
                    </a:ext>
                  </a:extLst>
                </a:gridCol>
                <a:gridCol w="1152128">
                  <a:extLst>
                    <a:ext uri="{9D8B030D-6E8A-4147-A177-3AD203B41FA5}">
                      <a16:colId xmlns:a16="http://schemas.microsoft.com/office/drawing/2014/main" val="1219945695"/>
                    </a:ext>
                  </a:extLst>
                </a:gridCol>
                <a:gridCol w="1670086">
                  <a:extLst>
                    <a:ext uri="{9D8B030D-6E8A-4147-A177-3AD203B41FA5}">
                      <a16:colId xmlns:a16="http://schemas.microsoft.com/office/drawing/2014/main" val="1957806031"/>
                    </a:ext>
                  </a:extLst>
                </a:gridCol>
              </a:tblGrid>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 Name</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 Name</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a:noFill/>
                    </a:lnR>
                    <a:lnT>
                      <a:noFill/>
                    </a:lnT>
                    <a:lnB w="1905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1714910383"/>
                  </a:ext>
                </a:extLst>
              </a:tr>
              <a:tr h="229445">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0</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Sustainable Food</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6</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Government</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905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07575474"/>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Justice</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7</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Criminal</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3830768614"/>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2</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Human Rights</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8</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COVID-19</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44265088"/>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3</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Education</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9</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Women’s Rights</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311591512"/>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4</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Gay Rights</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10</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Environment</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2620113481"/>
                  </a:ext>
                </a:extLst>
              </a:tr>
              <a:tr h="229445">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5</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a:noFill/>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Health</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tc>
                  <a:txBody>
                    <a:bodyPr/>
                    <a:lstStyle/>
                    <a:p>
                      <a:pPr algn="ctr">
                        <a:lnSpc>
                          <a:spcPct val="115000"/>
                        </a:lnSpc>
                        <a:spcBef>
                          <a:spcPts val="500"/>
                        </a:spcBef>
                        <a:spcAft>
                          <a:spcPts val="500"/>
                        </a:spcAft>
                      </a:pPr>
                      <a:r>
                        <a:rPr lang="en-US" sz="14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Topic 11</a:t>
                      </a:r>
                      <a:endParaRPr lang="zh-TW" sz="17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EDCD2"/>
                    </a:solidFill>
                  </a:tcPr>
                </a:tc>
                <a:tc>
                  <a:txBody>
                    <a:bodyPr/>
                    <a:lstStyle/>
                    <a:p>
                      <a:pPr algn="ctr">
                        <a:lnSpc>
                          <a:spcPct val="115000"/>
                        </a:lnSpc>
                        <a:spcBef>
                          <a:spcPts val="500"/>
                        </a:spcBef>
                        <a:spcAft>
                          <a:spcPts val="500"/>
                        </a:spcAft>
                      </a:pPr>
                      <a:r>
                        <a:rPr lang="en-US" sz="14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Economic</a:t>
                      </a:r>
                      <a:endParaRPr lang="zh-TW" sz="17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96140" marR="96140" marT="0" marB="0">
                    <a:lnL w="12700" cap="flat" cmpd="sng" algn="ctr">
                      <a:solidFill>
                        <a:srgbClr val="F4B083"/>
                      </a:solidFill>
                      <a:prstDash val="solid"/>
                      <a:round/>
                      <a:headEnd type="none" w="med" len="med"/>
                      <a:tailEnd type="none" w="med" len="med"/>
                    </a:lnL>
                    <a:lnR>
                      <a:noFill/>
                    </a:lnR>
                    <a:lnT w="12700" cap="flat" cmpd="sng" algn="ctr">
                      <a:solidFill>
                        <a:srgbClr val="FBA185"/>
                      </a:solidFill>
                      <a:prstDash val="solid"/>
                      <a:round/>
                      <a:headEnd type="none" w="med" len="med"/>
                      <a:tailEnd type="none" w="med" len="med"/>
                    </a:lnT>
                    <a:lnB w="12700" cap="flat" cmpd="sng" algn="ctr">
                      <a:solidFill>
                        <a:srgbClr val="FBA185"/>
                      </a:solidFill>
                      <a:prstDash val="solid"/>
                      <a:round/>
                      <a:headEnd type="none" w="med" len="med"/>
                      <a:tailEnd type="none" w="med" len="med"/>
                    </a:lnB>
                    <a:solidFill>
                      <a:srgbClr val="FFFFFF"/>
                    </a:solidFill>
                  </a:tcPr>
                </a:tc>
                <a:extLst>
                  <a:ext uri="{0D108BD9-81ED-4DB2-BD59-A6C34878D82A}">
                    <a16:rowId xmlns:a16="http://schemas.microsoft.com/office/drawing/2014/main" val="599025180"/>
                  </a:ext>
                </a:extLst>
              </a:tr>
            </a:tbl>
          </a:graphicData>
        </a:graphic>
      </p:graphicFrame>
    </p:spTree>
    <p:extLst>
      <p:ext uri="{BB962C8B-B14F-4D97-AF65-F5344CB8AC3E}">
        <p14:creationId xmlns:p14="http://schemas.microsoft.com/office/powerpoint/2010/main" val="27474907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0E8D7CB-F0CF-4046-9F33-9A50DFEF18A4}"/>
              </a:ext>
            </a:extLst>
          </p:cNvPr>
          <p:cNvSpPr>
            <a:spLocks noGrp="1"/>
          </p:cNvSpPr>
          <p:nvPr>
            <p:ph type="title"/>
          </p:nvPr>
        </p:nvSpPr>
        <p:spPr/>
        <p:txBody>
          <a:bodyPr/>
          <a:lstStyle/>
          <a:p>
            <a:r>
              <a:rPr lang="en-US" altLang="zh-TW" dirty="0"/>
              <a:t>Online Petition Cases Recommendation Module</a:t>
            </a:r>
            <a:endParaRPr lang="zh-TW" altLang="en-US" dirty="0"/>
          </a:p>
        </p:txBody>
      </p:sp>
      <p:graphicFrame>
        <p:nvGraphicFramePr>
          <p:cNvPr id="6" name="內容版面配置區 5">
            <a:extLst>
              <a:ext uri="{FF2B5EF4-FFF2-40B4-BE49-F238E27FC236}">
                <a16:creationId xmlns:a16="http://schemas.microsoft.com/office/drawing/2014/main" id="{DCA2D7E4-2FE3-491C-B02E-3E4BA57CD6E2}"/>
              </a:ext>
            </a:extLst>
          </p:cNvPr>
          <p:cNvGraphicFramePr>
            <a:graphicFrameLocks noGrp="1"/>
          </p:cNvGraphicFramePr>
          <p:nvPr>
            <p:ph idx="1"/>
            <p:extLst>
              <p:ext uri="{D42A27DB-BD31-4B8C-83A1-F6EECF244321}">
                <p14:modId xmlns:p14="http://schemas.microsoft.com/office/powerpoint/2010/main" val="440156433"/>
              </p:ext>
            </p:extLst>
          </p:nvPr>
        </p:nvGraphicFramePr>
        <p:xfrm>
          <a:off x="306548" y="5040600"/>
          <a:ext cx="8675688" cy="1097280"/>
        </p:xfrm>
        <a:graphic>
          <a:graphicData uri="http://schemas.openxmlformats.org/drawingml/2006/table">
            <a:tbl>
              <a:tblPr firstRow="1" firstCol="1" bandRow="1"/>
              <a:tblGrid>
                <a:gridCol w="1734945">
                  <a:extLst>
                    <a:ext uri="{9D8B030D-6E8A-4147-A177-3AD203B41FA5}">
                      <a16:colId xmlns:a16="http://schemas.microsoft.com/office/drawing/2014/main" val="3830832654"/>
                    </a:ext>
                  </a:extLst>
                </a:gridCol>
                <a:gridCol w="1734945">
                  <a:extLst>
                    <a:ext uri="{9D8B030D-6E8A-4147-A177-3AD203B41FA5}">
                      <a16:colId xmlns:a16="http://schemas.microsoft.com/office/drawing/2014/main" val="1344966127"/>
                    </a:ext>
                  </a:extLst>
                </a:gridCol>
                <a:gridCol w="1734945">
                  <a:extLst>
                    <a:ext uri="{9D8B030D-6E8A-4147-A177-3AD203B41FA5}">
                      <a16:colId xmlns:a16="http://schemas.microsoft.com/office/drawing/2014/main" val="4228834021"/>
                    </a:ext>
                  </a:extLst>
                </a:gridCol>
                <a:gridCol w="1734945">
                  <a:extLst>
                    <a:ext uri="{9D8B030D-6E8A-4147-A177-3AD203B41FA5}">
                      <a16:colId xmlns:a16="http://schemas.microsoft.com/office/drawing/2014/main" val="529385236"/>
                    </a:ext>
                  </a:extLst>
                </a:gridCol>
                <a:gridCol w="1735908">
                  <a:extLst>
                    <a:ext uri="{9D8B030D-6E8A-4147-A177-3AD203B41FA5}">
                      <a16:colId xmlns:a16="http://schemas.microsoft.com/office/drawing/2014/main" val="3596158872"/>
                    </a:ext>
                  </a:extLst>
                </a:gridCol>
              </a:tblGrid>
              <a:tr h="0">
                <a:tc>
                  <a:txBody>
                    <a:bodyPr/>
                    <a:lstStyle/>
                    <a:p>
                      <a:pPr algn="ctr">
                        <a:spcBef>
                          <a:spcPts val="200"/>
                        </a:spcBef>
                        <a:spcAft>
                          <a:spcPts val="200"/>
                        </a:spcAft>
                      </a:pPr>
                      <a:r>
                        <a:rPr lang="en-US" sz="1800" b="1"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Activist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8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8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8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8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384017563"/>
                  </a:ext>
                </a:extLst>
              </a:tr>
              <a:tr h="0">
                <a:tc>
                  <a:txBody>
                    <a:bodyPr/>
                    <a:lstStyle/>
                    <a:p>
                      <a:pPr algn="ctr">
                        <a:spcBef>
                          <a:spcPts val="200"/>
                        </a:spcBef>
                        <a:spcAft>
                          <a:spcPts val="200"/>
                        </a:spcAft>
                      </a:pPr>
                      <a:r>
                        <a:rPr lang="en-US" sz="1800"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dealzcard</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spcBef>
                          <a:spcPts val="200"/>
                        </a:spcBef>
                        <a:spcAft>
                          <a:spcPts val="2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16346447</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17647609</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23075278</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3295201468"/>
                  </a:ext>
                </a:extLst>
              </a:tr>
              <a:tr h="0">
                <a:tc>
                  <a:txBody>
                    <a:bodyPr/>
                    <a:lstStyle/>
                    <a:p>
                      <a:pPr algn="ctr">
                        <a:spcBef>
                          <a:spcPts val="200"/>
                        </a:spcBef>
                        <a:spcAft>
                          <a:spcPts val="200"/>
                        </a:spcAft>
                      </a:pPr>
                      <a:r>
                        <a:rPr lang="en-US" sz="1800"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HumphreyKissa</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28429910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31866145</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27333238</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312757761"/>
                  </a:ext>
                </a:extLst>
              </a:tr>
              <a:tr h="0">
                <a:tc>
                  <a:txBody>
                    <a:bodyPr/>
                    <a:lstStyle/>
                    <a:p>
                      <a:pPr algn="ctr">
                        <a:spcBef>
                          <a:spcPts val="200"/>
                        </a:spcBef>
                        <a:spcAft>
                          <a:spcPts val="200"/>
                        </a:spcAft>
                      </a:pPr>
                      <a:r>
                        <a:rPr lang="en-US" sz="1800"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sasosway</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24641578</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24677017</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29425665</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tc>
                  <a:txBody>
                    <a:bodyPr/>
                    <a:lstStyle/>
                    <a:p>
                      <a:pPr algn="ctr">
                        <a:spcBef>
                          <a:spcPts val="200"/>
                        </a:spcBef>
                        <a:spcAft>
                          <a:spcPts val="200"/>
                        </a:spcAft>
                      </a:pPr>
                      <a:r>
                        <a:rPr lang="en-US" sz="18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BE4D5"/>
                    </a:solidFill>
                  </a:tcPr>
                </a:tc>
                <a:extLst>
                  <a:ext uri="{0D108BD9-81ED-4DB2-BD59-A6C34878D82A}">
                    <a16:rowId xmlns:a16="http://schemas.microsoft.com/office/drawing/2014/main" val="3271174878"/>
                  </a:ext>
                </a:extLst>
              </a:tr>
            </a:tbl>
          </a:graphicData>
        </a:graphic>
      </p:graphicFrame>
      <p:sp>
        <p:nvSpPr>
          <p:cNvPr id="4" name="投影片編號版面配置區 3">
            <a:extLst>
              <a:ext uri="{FF2B5EF4-FFF2-40B4-BE49-F238E27FC236}">
                <a16:creationId xmlns:a16="http://schemas.microsoft.com/office/drawing/2014/main" id="{ECDCB1C2-F82B-4A28-BDAD-49B6FAECEBB0}"/>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26</a:t>
            </a:fld>
            <a:endParaRPr lang="en-US" altLang="zh-TW" dirty="0"/>
          </a:p>
        </p:txBody>
      </p:sp>
      <p:sp>
        <p:nvSpPr>
          <p:cNvPr id="8" name="內容版面配置區 4">
            <a:extLst>
              <a:ext uri="{FF2B5EF4-FFF2-40B4-BE49-F238E27FC236}">
                <a16:creationId xmlns:a16="http://schemas.microsoft.com/office/drawing/2014/main" id="{20B2E55F-0DE9-4624-B193-2B79D014CC18}"/>
              </a:ext>
            </a:extLst>
          </p:cNvPr>
          <p:cNvSpPr txBox="1">
            <a:spLocks/>
          </p:cNvSpPr>
          <p:nvPr/>
        </p:nvSpPr>
        <p:spPr bwMode="auto">
          <a:xfrm>
            <a:off x="161764" y="1268760"/>
            <a:ext cx="8820472" cy="3816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har char="•"/>
              <a:defRPr kumimoji="1" sz="24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0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eaLnBrk="1" fontAlgn="base" hangingPunct="1">
              <a:spcBef>
                <a:spcPct val="20000"/>
              </a:spcBef>
              <a:spcAft>
                <a:spcPct val="0"/>
              </a:spcAft>
              <a:buChar char="»"/>
              <a:defRPr kumimoji="1" sz="2000">
                <a:solidFill>
                  <a:schemeClr val="tx1"/>
                </a:solidFill>
                <a:latin typeface="+mn-lt"/>
                <a:ea typeface="+mn-ea"/>
              </a:defRPr>
            </a:lvl6pPr>
            <a:lvl7pPr marL="2971800" indent="-228600" algn="l" rtl="0" eaLnBrk="1" fontAlgn="base" hangingPunct="1">
              <a:spcBef>
                <a:spcPct val="20000"/>
              </a:spcBef>
              <a:spcAft>
                <a:spcPct val="0"/>
              </a:spcAft>
              <a:buChar char="»"/>
              <a:defRPr kumimoji="1" sz="2000">
                <a:solidFill>
                  <a:schemeClr val="tx1"/>
                </a:solidFill>
                <a:latin typeface="+mn-lt"/>
                <a:ea typeface="+mn-ea"/>
              </a:defRPr>
            </a:lvl7pPr>
            <a:lvl8pPr marL="3429000" indent="-228600" algn="l" rtl="0" eaLnBrk="1" fontAlgn="base" hangingPunct="1">
              <a:spcBef>
                <a:spcPct val="20000"/>
              </a:spcBef>
              <a:spcAft>
                <a:spcPct val="0"/>
              </a:spcAft>
              <a:buChar char="»"/>
              <a:defRPr kumimoji="1" sz="2000">
                <a:solidFill>
                  <a:schemeClr val="tx1"/>
                </a:solidFill>
                <a:latin typeface="+mn-lt"/>
                <a:ea typeface="+mn-ea"/>
              </a:defRPr>
            </a:lvl8pPr>
            <a:lvl9pPr marL="3886200" indent="-228600" algn="l" rtl="0" eaLnBrk="1" fontAlgn="base" hangingPunct="1">
              <a:spcBef>
                <a:spcPct val="20000"/>
              </a:spcBef>
              <a:spcAft>
                <a:spcPct val="0"/>
              </a:spcAft>
              <a:buChar char="»"/>
              <a:defRPr kumimoji="1" sz="2000">
                <a:solidFill>
                  <a:schemeClr val="tx1"/>
                </a:solidFill>
                <a:latin typeface="+mn-lt"/>
                <a:ea typeface="+mn-ea"/>
              </a:defRPr>
            </a:lvl9pPr>
          </a:lstStyle>
          <a:p>
            <a:r>
              <a:rPr lang="en-US" altLang="zh-TW" kern="0" dirty="0"/>
              <a:t>Success Rate Computing</a:t>
            </a:r>
          </a:p>
          <a:p>
            <a:pPr lvl="1"/>
            <a:r>
              <a:rPr lang="en-US" altLang="zh-TW" kern="0" dirty="0"/>
              <a:t>Machine learning methods: </a:t>
            </a:r>
            <a:r>
              <a:rPr lang="en-US" altLang="zh-TW" dirty="0" err="1"/>
              <a:t>XGBoost</a:t>
            </a:r>
            <a:r>
              <a:rPr lang="en-US" altLang="zh-TW" dirty="0"/>
              <a:t>, logistic regression, KNN, and multinomial Naïve Bayes</a:t>
            </a:r>
            <a:endParaRPr lang="en-US" altLang="zh-TW" kern="0" dirty="0"/>
          </a:p>
          <a:p>
            <a:pPr lvl="1"/>
            <a:r>
              <a:rPr lang="en-US" altLang="zh-TW" kern="0" dirty="0"/>
              <a:t>Use precision, recall, F1-score, and AUC score from </a:t>
            </a:r>
            <a:r>
              <a:rPr lang="en-US" altLang="zh-TW" kern="0" dirty="0">
                <a:solidFill>
                  <a:srgbClr val="0000FF"/>
                </a:solidFill>
              </a:rPr>
              <a:t>confusion matrix </a:t>
            </a:r>
            <a:r>
              <a:rPr lang="en-US" altLang="zh-TW" kern="0" dirty="0"/>
              <a:t>to determine the model's performance.</a:t>
            </a:r>
          </a:p>
          <a:p>
            <a:pPr lvl="1"/>
            <a:r>
              <a:rPr lang="en-US" altLang="zh-TW" kern="0" dirty="0"/>
              <a:t>We use </a:t>
            </a:r>
            <a:r>
              <a:rPr lang="en-US" altLang="zh-TW" kern="0" dirty="0" err="1">
                <a:solidFill>
                  <a:srgbClr val="0000FF"/>
                </a:solidFill>
              </a:rPr>
              <a:t>XGBoost</a:t>
            </a:r>
            <a:r>
              <a:rPr lang="en-US" altLang="zh-TW" kern="0" dirty="0"/>
              <a:t> to predict success rate of petitions.</a:t>
            </a:r>
          </a:p>
          <a:p>
            <a:pPr marL="457200" lvl="1" indent="0">
              <a:buFontTx/>
              <a:buNone/>
            </a:pPr>
            <a:endParaRPr lang="en-US" altLang="zh-TW" kern="0" dirty="0"/>
          </a:p>
          <a:p>
            <a:r>
              <a:rPr lang="en-US" altLang="zh-TW" kern="0" dirty="0"/>
              <a:t>Petition List Recommendation</a:t>
            </a:r>
          </a:p>
          <a:p>
            <a:pPr lvl="1"/>
            <a:r>
              <a:rPr lang="en-US" altLang="zh-TW" dirty="0"/>
              <a:t>The activist preference scores of each activist were combined to generate a list of online petition cases and recommended to activists.</a:t>
            </a:r>
            <a:endParaRPr lang="zh-TW" altLang="zh-TW" dirty="0"/>
          </a:p>
          <a:p>
            <a:pPr lvl="1"/>
            <a:endParaRPr lang="en-US" altLang="zh-TW" kern="0" dirty="0"/>
          </a:p>
          <a:p>
            <a:endParaRPr lang="en-US" altLang="zh-TW" kern="0" dirty="0"/>
          </a:p>
        </p:txBody>
      </p:sp>
    </p:spTree>
    <p:extLst>
      <p:ext uri="{BB962C8B-B14F-4D97-AF65-F5344CB8AC3E}">
        <p14:creationId xmlns:p14="http://schemas.microsoft.com/office/powerpoint/2010/main" val="19345429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E76E6D-CD21-4269-BE44-658897030C56}"/>
              </a:ext>
            </a:extLst>
          </p:cNvPr>
          <p:cNvSpPr>
            <a:spLocks noGrp="1"/>
          </p:cNvSpPr>
          <p:nvPr>
            <p:ph type="title"/>
          </p:nvPr>
        </p:nvSpPr>
        <p:spPr/>
        <p:txBody>
          <a:bodyPr/>
          <a:lstStyle/>
          <a:p>
            <a:r>
              <a:rPr lang="en-US" altLang="zh-TW" sz="3600" dirty="0"/>
              <a:t>Evaluation of Different Machine Learning Algorithms</a:t>
            </a:r>
            <a:endParaRPr lang="zh-TW" altLang="en-US" sz="3600" dirty="0"/>
          </a:p>
        </p:txBody>
      </p:sp>
      <p:sp>
        <p:nvSpPr>
          <p:cNvPr id="4" name="投影片編號版面配置區 3">
            <a:extLst>
              <a:ext uri="{FF2B5EF4-FFF2-40B4-BE49-F238E27FC236}">
                <a16:creationId xmlns:a16="http://schemas.microsoft.com/office/drawing/2014/main" id="{98F4CF92-63C3-489D-9383-2BB28366764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27</a:t>
            </a:fld>
            <a:endParaRPr lang="en-US" altLang="zh-TW" dirty="0"/>
          </a:p>
        </p:txBody>
      </p:sp>
      <p:graphicFrame>
        <p:nvGraphicFramePr>
          <p:cNvPr id="8" name="表格 7">
            <a:extLst>
              <a:ext uri="{FF2B5EF4-FFF2-40B4-BE49-F238E27FC236}">
                <a16:creationId xmlns:a16="http://schemas.microsoft.com/office/drawing/2014/main" id="{365E0124-3AD9-432A-915C-AF4FF26EB7EA}"/>
              </a:ext>
            </a:extLst>
          </p:cNvPr>
          <p:cNvGraphicFramePr>
            <a:graphicFrameLocks noGrp="1"/>
          </p:cNvGraphicFramePr>
          <p:nvPr>
            <p:extLst>
              <p:ext uri="{D42A27DB-BD31-4B8C-83A1-F6EECF244321}">
                <p14:modId xmlns:p14="http://schemas.microsoft.com/office/powerpoint/2010/main" val="818944640"/>
              </p:ext>
            </p:extLst>
          </p:nvPr>
        </p:nvGraphicFramePr>
        <p:xfrm>
          <a:off x="838697" y="1230754"/>
          <a:ext cx="7488831" cy="1870338"/>
        </p:xfrm>
        <a:graphic>
          <a:graphicData uri="http://schemas.openxmlformats.org/drawingml/2006/table">
            <a:tbl>
              <a:tblPr firstRow="1" firstCol="1" bandRow="1"/>
              <a:tblGrid>
                <a:gridCol w="1656184">
                  <a:extLst>
                    <a:ext uri="{9D8B030D-6E8A-4147-A177-3AD203B41FA5}">
                      <a16:colId xmlns:a16="http://schemas.microsoft.com/office/drawing/2014/main" val="1765206130"/>
                    </a:ext>
                  </a:extLst>
                </a:gridCol>
                <a:gridCol w="1415843">
                  <a:extLst>
                    <a:ext uri="{9D8B030D-6E8A-4147-A177-3AD203B41FA5}">
                      <a16:colId xmlns:a16="http://schemas.microsoft.com/office/drawing/2014/main" val="1956212667"/>
                    </a:ext>
                  </a:extLst>
                </a:gridCol>
                <a:gridCol w="1104201">
                  <a:extLst>
                    <a:ext uri="{9D8B030D-6E8A-4147-A177-3AD203B41FA5}">
                      <a16:colId xmlns:a16="http://schemas.microsoft.com/office/drawing/2014/main" val="1680349745"/>
                    </a:ext>
                  </a:extLst>
                </a:gridCol>
                <a:gridCol w="1104201">
                  <a:extLst>
                    <a:ext uri="{9D8B030D-6E8A-4147-A177-3AD203B41FA5}">
                      <a16:colId xmlns:a16="http://schemas.microsoft.com/office/drawing/2014/main" val="2633295259"/>
                    </a:ext>
                  </a:extLst>
                </a:gridCol>
                <a:gridCol w="1104201">
                  <a:extLst>
                    <a:ext uri="{9D8B030D-6E8A-4147-A177-3AD203B41FA5}">
                      <a16:colId xmlns:a16="http://schemas.microsoft.com/office/drawing/2014/main" val="1476151097"/>
                    </a:ext>
                  </a:extLst>
                </a:gridCol>
                <a:gridCol w="1104201">
                  <a:extLst>
                    <a:ext uri="{9D8B030D-6E8A-4147-A177-3AD203B41FA5}">
                      <a16:colId xmlns:a16="http://schemas.microsoft.com/office/drawing/2014/main" val="3131550101"/>
                    </a:ext>
                  </a:extLst>
                </a:gridCol>
              </a:tblGrid>
              <a:tr h="199564">
                <a:tc>
                  <a:txBody>
                    <a:bodyPr/>
                    <a:lstStyle/>
                    <a:p>
                      <a:pP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Accuracy</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Precision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F1-score</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AUC</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301496680"/>
                  </a:ext>
                </a:extLst>
              </a:tr>
              <a:tr h="39912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Multinomial Naïve Bayes</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0.8089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0.2245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0.3455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87529805"/>
                  </a:ext>
                </a:extLst>
              </a:tr>
              <a:tr h="399129">
                <a:tc>
                  <a:txBody>
                    <a:bodyPr/>
                    <a:lstStyle/>
                    <a:p>
                      <a:pPr algn="ctr">
                        <a:spcBef>
                          <a:spcPts val="150"/>
                        </a:spcBef>
                        <a:spcAft>
                          <a:spcPts val="15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Logistic Regression</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0.8104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0.7091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0.2653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0.3861</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0.792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25390702"/>
                  </a:ext>
                </a:extLst>
              </a:tr>
              <a:tr h="32556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KNN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0.8226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0.7541</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0.3129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0.4423</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239204161"/>
                  </a:ext>
                </a:extLst>
              </a:tr>
              <a:tr h="325569">
                <a:tc>
                  <a:txBody>
                    <a:bodyPr/>
                    <a:lstStyle/>
                    <a:p>
                      <a:pPr algn="ctr">
                        <a:spcBef>
                          <a:spcPts val="150"/>
                        </a:spcBef>
                        <a:spcAft>
                          <a:spcPts val="15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XGBoost</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0.8945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0.7347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0.7579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150"/>
                        </a:spcBef>
                        <a:spcAft>
                          <a:spcPts val="15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55382" marR="55382"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731675807"/>
                  </a:ext>
                </a:extLst>
              </a:tr>
            </a:tbl>
          </a:graphicData>
        </a:graphic>
      </p:graphicFrame>
      <p:sp>
        <p:nvSpPr>
          <p:cNvPr id="9" name="矩形: 圓角 8">
            <a:extLst>
              <a:ext uri="{FF2B5EF4-FFF2-40B4-BE49-F238E27FC236}">
                <a16:creationId xmlns:a16="http://schemas.microsoft.com/office/drawing/2014/main" id="{AD60285A-7D9F-4FDA-B8D3-992C816CC4EA}"/>
              </a:ext>
            </a:extLst>
          </p:cNvPr>
          <p:cNvSpPr/>
          <p:nvPr/>
        </p:nvSpPr>
        <p:spPr>
          <a:xfrm>
            <a:off x="816472" y="2708920"/>
            <a:ext cx="7511056" cy="4320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1" name="圖表 10">
            <a:extLst>
              <a:ext uri="{FF2B5EF4-FFF2-40B4-BE49-F238E27FC236}">
                <a16:creationId xmlns:a16="http://schemas.microsoft.com/office/drawing/2014/main" id="{F32A46C5-3202-477E-AFE2-AECB59C68463}"/>
              </a:ext>
            </a:extLst>
          </p:cNvPr>
          <p:cNvGraphicFramePr/>
          <p:nvPr>
            <p:extLst>
              <p:ext uri="{D42A27DB-BD31-4B8C-83A1-F6EECF244321}">
                <p14:modId xmlns:p14="http://schemas.microsoft.com/office/powerpoint/2010/main" val="2115238351"/>
              </p:ext>
            </p:extLst>
          </p:nvPr>
        </p:nvGraphicFramePr>
        <p:xfrm>
          <a:off x="1745686" y="3215833"/>
          <a:ext cx="5652628" cy="3165495"/>
        </p:xfrm>
        <a:graphic>
          <a:graphicData uri="http://schemas.openxmlformats.org/drawingml/2006/chart">
            <c:chart xmlns:c="http://schemas.openxmlformats.org/drawingml/2006/chart" xmlns:r="http://schemas.openxmlformats.org/officeDocument/2006/relationships" r:id="rId3"/>
          </a:graphicData>
        </a:graphic>
      </p:graphicFrame>
      <p:sp>
        <p:nvSpPr>
          <p:cNvPr id="12" name="矩形: 圓角 11">
            <a:extLst>
              <a:ext uri="{FF2B5EF4-FFF2-40B4-BE49-F238E27FC236}">
                <a16:creationId xmlns:a16="http://schemas.microsoft.com/office/drawing/2014/main" id="{5A8CCB04-46F8-4250-8B4B-F863E1291264}"/>
              </a:ext>
            </a:extLst>
          </p:cNvPr>
          <p:cNvSpPr/>
          <p:nvPr/>
        </p:nvSpPr>
        <p:spPr>
          <a:xfrm>
            <a:off x="6228184" y="3717032"/>
            <a:ext cx="792088" cy="2376264"/>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463535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839074A-F7A2-4E07-ACCB-0ABCA100424B}"/>
              </a:ext>
            </a:extLst>
          </p:cNvPr>
          <p:cNvSpPr>
            <a:spLocks noGrp="1"/>
          </p:cNvSpPr>
          <p:nvPr>
            <p:ph type="title"/>
          </p:nvPr>
        </p:nvSpPr>
        <p:spPr/>
        <p:txBody>
          <a:bodyPr/>
          <a:lstStyle/>
          <a:p>
            <a:r>
              <a:rPr lang="en-US" altLang="zh-TW" sz="3600" dirty="0"/>
              <a:t>Evaluation of Different Modules for Petition Success Prediction</a:t>
            </a:r>
            <a:endParaRPr lang="zh-TW" altLang="en-US" sz="3600" dirty="0"/>
          </a:p>
        </p:txBody>
      </p:sp>
      <p:sp>
        <p:nvSpPr>
          <p:cNvPr id="4" name="投影片編號版面配置區 3">
            <a:extLst>
              <a:ext uri="{FF2B5EF4-FFF2-40B4-BE49-F238E27FC236}">
                <a16:creationId xmlns:a16="http://schemas.microsoft.com/office/drawing/2014/main" id="{CCC38809-A369-46EA-94DD-C7150F805AFB}"/>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28</a:t>
            </a:fld>
            <a:endParaRPr lang="en-US" altLang="zh-TW" dirty="0"/>
          </a:p>
        </p:txBody>
      </p:sp>
      <p:graphicFrame>
        <p:nvGraphicFramePr>
          <p:cNvPr id="12" name="表格 11">
            <a:extLst>
              <a:ext uri="{FF2B5EF4-FFF2-40B4-BE49-F238E27FC236}">
                <a16:creationId xmlns:a16="http://schemas.microsoft.com/office/drawing/2014/main" id="{20967820-E878-4CCA-99F7-B6C518B44983}"/>
              </a:ext>
            </a:extLst>
          </p:cNvPr>
          <p:cNvGraphicFramePr>
            <a:graphicFrameLocks noGrp="1"/>
          </p:cNvGraphicFramePr>
          <p:nvPr>
            <p:extLst>
              <p:ext uri="{D42A27DB-BD31-4B8C-83A1-F6EECF244321}">
                <p14:modId xmlns:p14="http://schemas.microsoft.com/office/powerpoint/2010/main" val="3967095219"/>
              </p:ext>
            </p:extLst>
          </p:nvPr>
        </p:nvGraphicFramePr>
        <p:xfrm>
          <a:off x="834867" y="1268760"/>
          <a:ext cx="7474265" cy="2016222"/>
        </p:xfrm>
        <a:graphic>
          <a:graphicData uri="http://schemas.openxmlformats.org/drawingml/2006/table">
            <a:tbl>
              <a:tblPr firstRow="1" firstCol="1" bandRow="1"/>
              <a:tblGrid>
                <a:gridCol w="1888855">
                  <a:extLst>
                    <a:ext uri="{9D8B030D-6E8A-4147-A177-3AD203B41FA5}">
                      <a16:colId xmlns:a16="http://schemas.microsoft.com/office/drawing/2014/main" val="2338359946"/>
                    </a:ext>
                  </a:extLst>
                </a:gridCol>
                <a:gridCol w="1117082">
                  <a:extLst>
                    <a:ext uri="{9D8B030D-6E8A-4147-A177-3AD203B41FA5}">
                      <a16:colId xmlns:a16="http://schemas.microsoft.com/office/drawing/2014/main" val="102193785"/>
                    </a:ext>
                  </a:extLst>
                </a:gridCol>
                <a:gridCol w="1117082">
                  <a:extLst>
                    <a:ext uri="{9D8B030D-6E8A-4147-A177-3AD203B41FA5}">
                      <a16:colId xmlns:a16="http://schemas.microsoft.com/office/drawing/2014/main" val="976947506"/>
                    </a:ext>
                  </a:extLst>
                </a:gridCol>
                <a:gridCol w="1117082">
                  <a:extLst>
                    <a:ext uri="{9D8B030D-6E8A-4147-A177-3AD203B41FA5}">
                      <a16:colId xmlns:a16="http://schemas.microsoft.com/office/drawing/2014/main" val="1665438256"/>
                    </a:ext>
                  </a:extLst>
                </a:gridCol>
                <a:gridCol w="1117082">
                  <a:extLst>
                    <a:ext uri="{9D8B030D-6E8A-4147-A177-3AD203B41FA5}">
                      <a16:colId xmlns:a16="http://schemas.microsoft.com/office/drawing/2014/main" val="2509361955"/>
                    </a:ext>
                  </a:extLst>
                </a:gridCol>
                <a:gridCol w="1117082">
                  <a:extLst>
                    <a:ext uri="{9D8B030D-6E8A-4147-A177-3AD203B41FA5}">
                      <a16:colId xmlns:a16="http://schemas.microsoft.com/office/drawing/2014/main" val="3314654550"/>
                    </a:ext>
                  </a:extLst>
                </a:gridCol>
              </a:tblGrid>
              <a:tr h="429686">
                <a:tc>
                  <a:txBody>
                    <a:bodyPr/>
                    <a:lstStyle/>
                    <a:p>
                      <a:pP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Accuracy</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Precision</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Recall</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F1-score</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AUC</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905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1156041192"/>
                  </a:ext>
                </a:extLst>
              </a:tr>
              <a:tr h="396634">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0.8089</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0.2245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0.3455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0.715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905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457043634"/>
                  </a:ext>
                </a:extLst>
              </a:tr>
              <a:tr h="396634">
                <a:tc>
                  <a:txBody>
                    <a:bodyPr/>
                    <a:lstStyle/>
                    <a:p>
                      <a:pPr algn="ctr">
                        <a:spcBef>
                          <a:spcPts val="200"/>
                        </a:spcBef>
                        <a:spcAft>
                          <a:spcPts val="2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Petition-based</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0.8532</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0.9474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0.3673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0.5294</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3376790438"/>
                  </a:ext>
                </a:extLst>
              </a:tr>
              <a:tr h="396634">
                <a:tc>
                  <a:txBody>
                    <a:bodyPr/>
                    <a:lstStyle/>
                    <a:p>
                      <a:pPr algn="ctr">
                        <a:spcBef>
                          <a:spcPts val="200"/>
                        </a:spcBef>
                        <a:spcAft>
                          <a:spcPts val="200"/>
                        </a:spcAft>
                      </a:pPr>
                      <a:r>
                        <a:rPr lang="en-US" sz="16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SMI</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0.8823</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0.8125</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0.6190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0.7027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0.890</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942025549"/>
                  </a:ext>
                </a:extLst>
              </a:tr>
              <a:tr h="396634">
                <a:tc>
                  <a:txBody>
                    <a:bodyPr/>
                    <a:lstStyle/>
                    <a:p>
                      <a:pPr algn="ctr">
                        <a:spcBef>
                          <a:spcPts val="200"/>
                        </a:spcBef>
                        <a:spcAft>
                          <a:spcPts val="200"/>
                        </a:spcAft>
                      </a:pPr>
                      <a:r>
                        <a:rPr lang="en-US" sz="16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 (Ours)</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0.8945</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0.7826</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0.7347</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0.7579</a:t>
                      </a:r>
                      <a:endParaRPr lang="zh-TW" sz="16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200"/>
                        </a:spcBef>
                        <a:spcAft>
                          <a:spcPts val="200"/>
                        </a:spcAft>
                      </a:pPr>
                      <a:r>
                        <a:rPr lang="en-US" sz="16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0.908</a:t>
                      </a:r>
                      <a:endParaRPr lang="zh-TW" sz="16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a:noFill/>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409515543"/>
                  </a:ext>
                </a:extLst>
              </a:tr>
            </a:tbl>
          </a:graphicData>
        </a:graphic>
      </p:graphicFrame>
      <p:graphicFrame>
        <p:nvGraphicFramePr>
          <p:cNvPr id="13" name="圖表 12">
            <a:extLst>
              <a:ext uri="{FF2B5EF4-FFF2-40B4-BE49-F238E27FC236}">
                <a16:creationId xmlns:a16="http://schemas.microsoft.com/office/drawing/2014/main" id="{3136316A-C176-4F26-99C1-03C52D0C2837}"/>
              </a:ext>
            </a:extLst>
          </p:cNvPr>
          <p:cNvGraphicFramePr/>
          <p:nvPr>
            <p:extLst>
              <p:ext uri="{D42A27DB-BD31-4B8C-83A1-F6EECF244321}">
                <p14:modId xmlns:p14="http://schemas.microsoft.com/office/powerpoint/2010/main" val="1713956859"/>
              </p:ext>
            </p:extLst>
          </p:nvPr>
        </p:nvGraphicFramePr>
        <p:xfrm>
          <a:off x="1810805" y="3356987"/>
          <a:ext cx="5544616" cy="3024338"/>
        </p:xfrm>
        <a:graphic>
          <a:graphicData uri="http://schemas.openxmlformats.org/drawingml/2006/chart">
            <c:chart xmlns:c="http://schemas.openxmlformats.org/drawingml/2006/chart" xmlns:r="http://schemas.openxmlformats.org/officeDocument/2006/relationships" r:id="rId3"/>
          </a:graphicData>
        </a:graphic>
      </p:graphicFrame>
      <p:sp>
        <p:nvSpPr>
          <p:cNvPr id="14" name="矩形: 圓角 13">
            <a:extLst>
              <a:ext uri="{FF2B5EF4-FFF2-40B4-BE49-F238E27FC236}">
                <a16:creationId xmlns:a16="http://schemas.microsoft.com/office/drawing/2014/main" id="{EAEC1BC5-16C7-4543-A485-64A97EB1A090}"/>
              </a:ext>
            </a:extLst>
          </p:cNvPr>
          <p:cNvSpPr/>
          <p:nvPr/>
        </p:nvSpPr>
        <p:spPr>
          <a:xfrm>
            <a:off x="827585" y="2852934"/>
            <a:ext cx="7511056" cy="4320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圓角 15">
            <a:extLst>
              <a:ext uri="{FF2B5EF4-FFF2-40B4-BE49-F238E27FC236}">
                <a16:creationId xmlns:a16="http://schemas.microsoft.com/office/drawing/2014/main" id="{73229157-A3D3-4DA0-902F-8F4071449096}"/>
              </a:ext>
            </a:extLst>
          </p:cNvPr>
          <p:cNvSpPr/>
          <p:nvPr/>
        </p:nvSpPr>
        <p:spPr>
          <a:xfrm>
            <a:off x="6156176" y="3861048"/>
            <a:ext cx="864096" cy="2232248"/>
          </a:xfrm>
          <a:prstGeom prst="round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0519540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29</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984" y="980728"/>
            <a:ext cx="8802724" cy="5435599"/>
          </a:xfrm>
        </p:spPr>
        <p:txBody>
          <a:bodyPr/>
          <a:lstStyle/>
          <a:p>
            <a:r>
              <a:rPr lang="en-US" altLang="zh-TW" dirty="0"/>
              <a:t>Percentage of successful</a:t>
            </a:r>
            <a:r>
              <a:rPr lang="zh-TW" altLang="en-US" dirty="0"/>
              <a:t> </a:t>
            </a:r>
            <a:r>
              <a:rPr lang="en-US" altLang="zh-TW" dirty="0"/>
              <a:t>case</a:t>
            </a:r>
          </a:p>
          <a:p>
            <a:pPr lvl="1"/>
            <a:r>
              <a:rPr lang="en-US" altLang="zh-TW" dirty="0"/>
              <a:t>We assume that everyone will sign our recommended petition cases, and then calculate the percentage of recommended top-N cases that are actually successful.</a:t>
            </a:r>
          </a:p>
          <a:p>
            <a:endParaRPr lang="en-US" altLang="zh-TW" sz="1600" dirty="0"/>
          </a:p>
          <a:p>
            <a:endParaRPr lang="en-US" altLang="zh-TW" sz="900" dirty="0"/>
          </a:p>
          <a:p>
            <a:r>
              <a:rPr lang="en-US" altLang="zh-TW" dirty="0"/>
              <a:t>Catalog coverage</a:t>
            </a:r>
          </a:p>
          <a:p>
            <a:pPr lvl="1"/>
            <a:r>
              <a:rPr lang="en-US" altLang="zh-TW" dirty="0"/>
              <a:t>The term coverage was related to the concept of catalog coverage, which is the percentage of available goods that are effectively ever recommended to a user. </a:t>
            </a:r>
            <a:r>
              <a:rPr lang="en-US" altLang="zh-TW" sz="1600" dirty="0">
                <a:solidFill>
                  <a:schemeClr val="bg1">
                    <a:lumMod val="75000"/>
                  </a:schemeClr>
                </a:solidFill>
              </a:rPr>
              <a:t>(M. Ge et al. 2010)</a:t>
            </a:r>
          </a:p>
          <a:p>
            <a:pPr lvl="1"/>
            <a:endParaRPr lang="en-US" altLang="zh-TW" sz="2400" dirty="0"/>
          </a:p>
          <a:p>
            <a:r>
              <a:rPr lang="en-US" altLang="zh-TW" dirty="0"/>
              <a:t>Diversity </a:t>
            </a:r>
          </a:p>
          <a:p>
            <a:pPr lvl="1"/>
            <a:r>
              <a:rPr lang="en-US" altLang="zh-TW" dirty="0"/>
              <a:t>Low diversity recommender would recommend only the same titles or issues. On the other hand, the higher diversity means our recommendation lists with great variety. </a:t>
            </a:r>
            <a:r>
              <a:rPr lang="en-US" altLang="zh-TW" sz="1600" dirty="0">
                <a:solidFill>
                  <a:schemeClr val="bg1">
                    <a:lumMod val="75000"/>
                  </a:schemeClr>
                </a:solidFill>
              </a:rPr>
              <a:t>(T. Silveira et al. 2019)</a:t>
            </a:r>
          </a:p>
        </p:txBody>
      </p:sp>
      <mc:AlternateContent xmlns:mc="http://schemas.openxmlformats.org/markup-compatibility/2006" xmlns:a14="http://schemas.microsoft.com/office/drawing/2010/main">
        <mc:Choice Requires="a14">
          <p:graphicFrame>
            <p:nvGraphicFramePr>
              <p:cNvPr id="3" name="表格 2">
                <a:extLst>
                  <a:ext uri="{FF2B5EF4-FFF2-40B4-BE49-F238E27FC236}">
                    <a16:creationId xmlns:a16="http://schemas.microsoft.com/office/drawing/2014/main" id="{B5225958-DB43-4522-ABAA-CB40FED5899E}"/>
                  </a:ext>
                </a:extLst>
              </p:cNvPr>
              <p:cNvGraphicFramePr>
                <a:graphicFrameLocks noGrp="1"/>
              </p:cNvGraphicFramePr>
              <p:nvPr>
                <p:extLst>
                  <p:ext uri="{D42A27DB-BD31-4B8C-83A1-F6EECF244321}">
                    <p14:modId xmlns:p14="http://schemas.microsoft.com/office/powerpoint/2010/main" val="1334925009"/>
                  </p:ext>
                </p:extLst>
              </p:nvPr>
            </p:nvGraphicFramePr>
            <p:xfrm>
              <a:off x="871105" y="4214159"/>
              <a:ext cx="7895220" cy="801883"/>
            </p:xfrm>
            <a:graphic>
              <a:graphicData uri="http://schemas.openxmlformats.org/drawingml/2006/table">
                <a:tbl>
                  <a:tblPr firstRow="1" firstCol="1" bandRow="1"/>
                  <a:tblGrid>
                    <a:gridCol w="7895220">
                      <a:extLst>
                        <a:ext uri="{9D8B030D-6E8A-4147-A177-3AD203B41FA5}">
                          <a16:colId xmlns:a16="http://schemas.microsoft.com/office/drawing/2014/main" val="1531482343"/>
                        </a:ext>
                      </a:extLst>
                    </a:gridCol>
                  </a:tblGrid>
                  <a:tr h="801883">
                    <a:tc>
                      <a:txBody>
                        <a:bodyPr/>
                        <a:lstStyle/>
                        <a:p>
                          <a:pPr algn="just">
                            <a:lnSpc>
                              <a:spcPct val="100000"/>
                            </a:lnSpc>
                            <a:spcAft>
                              <a:spcPts val="0"/>
                            </a:spcAft>
                          </a:pPr>
                          <a14:m>
                            <m:oMathPara xmlns:m="http://schemas.openxmlformats.org/officeDocument/2006/math">
                              <m:oMathParaPr>
                                <m:jc m:val="centerGroup"/>
                              </m:oMathParaPr>
                              <m:oMath xmlns:m="http://schemas.openxmlformats.org/officeDocument/2006/math">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𝐶𝑎𝑡𝑎𝑙𝑜𝑔</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𝑐𝑜𝑣𝑒𝑟𝑎𝑔𝑒</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f>
                                  <m:f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d>
                                      <m:dPr>
                                        <m:begChr m:val="|"/>
                                        <m:endChr m:val="|"/>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sSub>
                                          <m:sSub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𝑈</m:t>
                                            </m:r>
                                          </m:e>
                                          <m:sub>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𝑗</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=1…</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𝑁</m:t>
                                            </m:r>
                                          </m:sub>
                                        </m:sSub>
                                        <m:sSubSup>
                                          <m:sSubSup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sSubSup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𝐼</m:t>
                                            </m:r>
                                          </m:e>
                                          <m:sub>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𝐿</m:t>
                                            </m:r>
                                          </m:sub>
                                          <m:sup>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𝑗</m:t>
                                            </m:r>
                                          </m:sup>
                                        </m:sSubSup>
                                      </m:e>
                                    </m:d>
                                  </m:num>
                                  <m:den>
                                    <m:d>
                                      <m:dPr>
                                        <m:begChr m:val="|"/>
                                        <m:endChr m:val="|"/>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dPr>
                                      <m:e>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𝐼</m:t>
                                        </m:r>
                                      </m:e>
                                    </m:d>
                                  </m:den>
                                </m:f>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f>
                                  <m:fPr>
                                    <m:ctrlPr>
                                      <a:rPr lang="zh-TW" sz="1800" i="1" kern="100">
                                        <a:solidFill>
                                          <a:srgbClr val="000000"/>
                                        </a:solidFill>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𝑐𝑎𝑠𝑒𝑠</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𝑒𝑣𝑒𝑟</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𝑟𝑒𝑐𝑜𝑚𝑚𝑒𝑛𝑑𝑒𝑑</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𝑡𝑜</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𝑎𝑐𝑡𝑖𝑣𝑖𝑠𝑡𝑠</m:t>
                                    </m:r>
                                  </m:num>
                                  <m:den>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𝑖𝑡𝑒𝑚𝑠</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𝑖𝑛</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 </m:t>
                                    </m:r>
                                    <m:r>
                                      <a:rPr lang="en-US" sz="1800" i="1" kern="100">
                                        <a:solidFill>
                                          <a:srgbClr val="000000"/>
                                        </a:solidFill>
                                        <a:effectLst/>
                                        <a:latin typeface="Cambria Math" panose="02040503050406030204" pitchFamily="18" charset="0"/>
                                        <a:ea typeface="新細明體" panose="02020500000000000000" pitchFamily="18" charset="-120"/>
                                        <a:cs typeface="Times New Roman" panose="02020603050405020304" pitchFamily="18" charset="0"/>
                                      </a:rPr>
                                      <m:t>𝑐𝑎𝑡𝑎𝑙𝑜𝑔</m:t>
                                    </m:r>
                                  </m:den>
                                </m:f>
                              </m:oMath>
                            </m:oMathPara>
                          </a14:m>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4055124772"/>
                      </a:ext>
                    </a:extLst>
                  </a:tr>
                </a:tbl>
              </a:graphicData>
            </a:graphic>
          </p:graphicFrame>
        </mc:Choice>
        <mc:Fallback xmlns="">
          <p:graphicFrame>
            <p:nvGraphicFramePr>
              <p:cNvPr id="3" name="表格 2">
                <a:extLst>
                  <a:ext uri="{FF2B5EF4-FFF2-40B4-BE49-F238E27FC236}">
                    <a16:creationId xmlns:a16="http://schemas.microsoft.com/office/drawing/2014/main" id="{B5225958-DB43-4522-ABAA-CB40FED5899E}"/>
                  </a:ext>
                </a:extLst>
              </p:cNvPr>
              <p:cNvGraphicFramePr>
                <a:graphicFrameLocks noGrp="1"/>
              </p:cNvGraphicFramePr>
              <p:nvPr>
                <p:extLst>
                  <p:ext uri="{D42A27DB-BD31-4B8C-83A1-F6EECF244321}">
                    <p14:modId xmlns:p14="http://schemas.microsoft.com/office/powerpoint/2010/main" val="1334925009"/>
                  </p:ext>
                </p:extLst>
              </p:nvPr>
            </p:nvGraphicFramePr>
            <p:xfrm>
              <a:off x="871105" y="4214159"/>
              <a:ext cx="7895220" cy="801883"/>
            </p:xfrm>
            <a:graphic>
              <a:graphicData uri="http://schemas.openxmlformats.org/drawingml/2006/table">
                <a:tbl>
                  <a:tblPr firstRow="1" firstCol="1" bandRow="1"/>
                  <a:tblGrid>
                    <a:gridCol w="7895220">
                      <a:extLst>
                        <a:ext uri="{9D8B030D-6E8A-4147-A177-3AD203B41FA5}">
                          <a16:colId xmlns:a16="http://schemas.microsoft.com/office/drawing/2014/main" val="1531482343"/>
                        </a:ext>
                      </a:extLst>
                    </a:gridCol>
                  </a:tblGrid>
                  <a:tr h="801883">
                    <a:tc>
                      <a:txBody>
                        <a:bodyPr/>
                        <a:lstStyle/>
                        <a:p>
                          <a:endParaRPr lang="zh-TW"/>
                        </a:p>
                      </a:txBody>
                      <a:tcPr marL="68580" marR="68580" marT="0" marB="0">
                        <a:lnL>
                          <a:noFill/>
                        </a:lnL>
                        <a:lnR>
                          <a:noFill/>
                        </a:lnR>
                        <a:lnT>
                          <a:noFill/>
                        </a:lnT>
                        <a:lnB>
                          <a:noFill/>
                        </a:lnB>
                        <a:blipFill>
                          <a:blip r:embed="rId3"/>
                          <a:stretch>
                            <a:fillRect/>
                          </a:stretch>
                        </a:blipFill>
                      </a:tcPr>
                    </a:tc>
                    <a:extLst>
                      <a:ext uri="{0D108BD9-81ED-4DB2-BD59-A6C34878D82A}">
                        <a16:rowId xmlns:a16="http://schemas.microsoft.com/office/drawing/2014/main" val="4055124772"/>
                      </a:ext>
                    </a:extLst>
                  </a:tr>
                </a:tbl>
              </a:graphicData>
            </a:graphic>
          </p:graphicFrame>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F1CE4841-E364-45A6-8574-79629BE58AF9}"/>
                  </a:ext>
                </a:extLst>
              </p:cNvPr>
              <p:cNvSpPr/>
              <p:nvPr/>
            </p:nvSpPr>
            <p:spPr>
              <a:xfrm>
                <a:off x="2759153" y="6101144"/>
                <a:ext cx="3280449" cy="369332"/>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ctrlPr>
                            <a:rPr lang="zh-TW" altLang="en-US" i="1">
                              <a:latin typeface="Cambria Math" panose="02040503050406030204" pitchFamily="18" charset="0"/>
                            </a:rPr>
                          </m:ctrlPr>
                        </m:dPr>
                        <m:e>
                          <m:r>
                            <a:rPr lang="zh-TW" altLang="en-US" i="1">
                              <a:latin typeface="Cambria Math" panose="02040503050406030204" pitchFamily="18" charset="0"/>
                            </a:rPr>
                            <m:t>𝐷𝑖𝑣𝑒𝑟𝑠𝑖𝑡𝑦</m:t>
                          </m:r>
                          <m:r>
                            <a:rPr lang="zh-TW" altLang="en-US">
                              <a:latin typeface="Cambria Math" panose="02040503050406030204" pitchFamily="18" charset="0"/>
                            </a:rPr>
                            <m:t>=1−</m:t>
                          </m:r>
                          <m:r>
                            <a:rPr lang="zh-TW" altLang="en-US" i="1">
                              <a:latin typeface="Cambria Math" panose="02040503050406030204" pitchFamily="18" charset="0"/>
                            </a:rPr>
                            <m:t>𝑠𝑖𝑚</m:t>
                          </m:r>
                          <m:r>
                            <a:rPr lang="zh-TW" altLang="en-US">
                              <a:latin typeface="Cambria Math" panose="02040503050406030204" pitchFamily="18" charset="0"/>
                            </a:rPr>
                            <m:t>(</m:t>
                          </m:r>
                          <m:r>
                            <a:rPr lang="zh-TW" altLang="en-US" i="1">
                              <a:latin typeface="Cambria Math" panose="02040503050406030204" pitchFamily="18" charset="0"/>
                            </a:rPr>
                            <m:t>𝑇𝑜𝑝</m:t>
                          </m:r>
                          <m:r>
                            <a:rPr lang="zh-TW" altLang="en-US">
                              <a:latin typeface="Cambria Math" panose="02040503050406030204" pitchFamily="18" charset="0"/>
                            </a:rPr>
                            <m:t>@</m:t>
                          </m:r>
                          <m:r>
                            <a:rPr lang="zh-TW" altLang="en-US" i="1">
                              <a:latin typeface="Cambria Math" panose="02040503050406030204" pitchFamily="18" charset="0"/>
                            </a:rPr>
                            <m:t>𝑁</m:t>
                          </m:r>
                        </m:e>
                      </m:d>
                    </m:oMath>
                  </m:oMathPara>
                </a14:m>
                <a:endParaRPr lang="zh-TW" altLang="en-US" dirty="0"/>
              </a:p>
            </p:txBody>
          </p:sp>
        </mc:Choice>
        <mc:Fallback xmlns="">
          <p:sp>
            <p:nvSpPr>
              <p:cNvPr id="5" name="矩形 4">
                <a:extLst>
                  <a:ext uri="{FF2B5EF4-FFF2-40B4-BE49-F238E27FC236}">
                    <a16:creationId xmlns:a16="http://schemas.microsoft.com/office/drawing/2014/main" id="{F1CE4841-E364-45A6-8574-79629BE58AF9}"/>
                  </a:ext>
                </a:extLst>
              </p:cNvPr>
              <p:cNvSpPr>
                <a:spLocks noRot="1" noChangeAspect="1" noMove="1" noResize="1" noEditPoints="1" noAdjustHandles="1" noChangeArrowheads="1" noChangeShapeType="1" noTextEdit="1"/>
              </p:cNvSpPr>
              <p:nvPr/>
            </p:nvSpPr>
            <p:spPr>
              <a:xfrm>
                <a:off x="2759153" y="6101144"/>
                <a:ext cx="3280449" cy="369332"/>
              </a:xfrm>
              <a:prstGeom prst="rect">
                <a:avLst/>
              </a:prstGeom>
              <a:blipFill>
                <a:blip r:embed="rId4"/>
                <a:stretch>
                  <a:fillRect t="-120000" r="-15056" b="-19000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文字方塊 8">
                <a:extLst>
                  <a:ext uri="{FF2B5EF4-FFF2-40B4-BE49-F238E27FC236}">
                    <a16:creationId xmlns:a16="http://schemas.microsoft.com/office/drawing/2014/main" id="{74F8D67F-886E-4A04-9C54-A74968BCCC80}"/>
                  </a:ext>
                </a:extLst>
              </p:cNvPr>
              <p:cNvSpPr txBox="1"/>
              <p:nvPr/>
            </p:nvSpPr>
            <p:spPr>
              <a:xfrm>
                <a:off x="1833712" y="2366821"/>
                <a:ext cx="6552728" cy="653833"/>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r>
                        <a:rPr lang="zh-TW" altLang="en-US" i="1" smtClean="0">
                          <a:latin typeface="Cambria Math" panose="02040503050406030204" pitchFamily="18" charset="0"/>
                        </a:rPr>
                        <m:t>𝑃𝑆𝐶</m:t>
                      </m:r>
                      <m:r>
                        <a:rPr lang="zh-TW" altLang="en-US" i="0">
                          <a:latin typeface="Cambria Math" panose="02040503050406030204" pitchFamily="18" charset="0"/>
                        </a:rPr>
                        <m:t> =</m:t>
                      </m:r>
                      <m:f>
                        <m:fPr>
                          <m:ctrlPr>
                            <a:rPr lang="zh-TW" altLang="en-US" i="1">
                              <a:solidFill>
                                <a:srgbClr val="836967"/>
                              </a:solidFill>
                              <a:latin typeface="Cambria Math" panose="02040503050406030204" pitchFamily="18" charset="0"/>
                            </a:rPr>
                          </m:ctrlPr>
                        </m:fPr>
                        <m:num>
                          <m:nary>
                            <m:naryPr>
                              <m:chr m:val="∑"/>
                              <m:limLoc m:val="subSup"/>
                              <m:ctrlPr>
                                <a:rPr lang="zh-TW" altLang="en-US" i="1">
                                  <a:latin typeface="Cambria Math" panose="02040503050406030204" pitchFamily="18" charset="0"/>
                                </a:rPr>
                              </m:ctrlPr>
                            </m:naryPr>
                            <m:sub>
                              <m:r>
                                <a:rPr lang="zh-TW" altLang="en-US" i="1">
                                  <a:latin typeface="Cambria Math" panose="02040503050406030204" pitchFamily="18" charset="0"/>
                                </a:rPr>
                                <m:t>𝑎</m:t>
                              </m:r>
                              <m:r>
                                <a:rPr lang="zh-TW" altLang="en-US" i="0">
                                  <a:latin typeface="Cambria Math" panose="02040503050406030204" pitchFamily="18" charset="0"/>
                                </a:rPr>
                                <m:t>=1</m:t>
                              </m:r>
                            </m:sub>
                            <m:sup>
                              <m:r>
                                <a:rPr lang="zh-TW" altLang="en-US" i="1">
                                  <a:latin typeface="Cambria Math" panose="02040503050406030204" pitchFamily="18" charset="0"/>
                                </a:rPr>
                                <m:t>𝐴</m:t>
                              </m:r>
                            </m:sup>
                            <m:e>
                              <m:r>
                                <a:rPr lang="zh-TW" altLang="en-US" i="1">
                                  <a:latin typeface="Cambria Math" panose="02040503050406030204" pitchFamily="18" charset="0"/>
                                </a:rPr>
                                <m:t>𝑝𝑒𝑟𝑐𝑒𝑛𝑡𝑎𝑔𝑒</m:t>
                              </m:r>
                              <m:r>
                                <a:rPr lang="zh-TW" altLang="en-US" i="0">
                                  <a:latin typeface="Cambria Math" panose="02040503050406030204" pitchFamily="18" charset="0"/>
                                </a:rPr>
                                <m:t> </m:t>
                              </m:r>
                              <m:r>
                                <a:rPr lang="zh-TW" altLang="en-US" i="1">
                                  <a:latin typeface="Cambria Math" panose="02040503050406030204" pitchFamily="18" charset="0"/>
                                </a:rPr>
                                <m:t>𝑜𝑓</m:t>
                              </m:r>
                              <m:r>
                                <a:rPr lang="zh-TW" altLang="en-US" i="0">
                                  <a:latin typeface="Cambria Math" panose="02040503050406030204" pitchFamily="18" charset="0"/>
                                </a:rPr>
                                <m:t> </m:t>
                              </m:r>
                              <m:r>
                                <a:rPr lang="zh-TW" altLang="en-US" i="1">
                                  <a:latin typeface="Cambria Math" panose="02040503050406030204" pitchFamily="18" charset="0"/>
                                </a:rPr>
                                <m:t>𝑎𝑐𝑡𝑢𝑎𝑙</m:t>
                              </m:r>
                              <m:r>
                                <a:rPr lang="zh-TW" altLang="en-US" i="0">
                                  <a:latin typeface="Cambria Math" panose="02040503050406030204" pitchFamily="18" charset="0"/>
                                </a:rPr>
                                <m:t> </m:t>
                              </m:r>
                              <m:r>
                                <a:rPr lang="zh-TW" altLang="en-US" i="1">
                                  <a:latin typeface="Cambria Math" panose="02040503050406030204" pitchFamily="18" charset="0"/>
                                </a:rPr>
                                <m:t>𝑠𝑢𝑐𝑐𝑒𝑠𝑠𝑓𝑢𝑙</m:t>
                              </m:r>
                              <m:r>
                                <a:rPr lang="zh-TW" altLang="en-US" i="0">
                                  <a:latin typeface="Cambria Math" panose="02040503050406030204" pitchFamily="18" charset="0"/>
                                </a:rPr>
                                <m:t> </m:t>
                              </m:r>
                              <m:r>
                                <a:rPr lang="zh-TW" altLang="en-US" i="1">
                                  <a:latin typeface="Cambria Math" panose="02040503050406030204" pitchFamily="18" charset="0"/>
                                </a:rPr>
                                <m:t>𝑝𝑒𝑡𝑖𝑡𝑜𝑛𝑠</m:t>
                              </m:r>
                              <m:r>
                                <a:rPr lang="zh-TW" altLang="en-US" i="0">
                                  <a:latin typeface="Cambria Math" panose="02040503050406030204" pitchFamily="18" charset="0"/>
                                </a:rPr>
                                <m:t>@</m:t>
                              </m:r>
                              <m:r>
                                <a:rPr lang="zh-TW" altLang="en-US" i="1">
                                  <a:latin typeface="Cambria Math" panose="02040503050406030204" pitchFamily="18" charset="0"/>
                                </a:rPr>
                                <m:t>𝑁</m:t>
                              </m:r>
                            </m:e>
                          </m:nary>
                        </m:num>
                        <m:den>
                          <m:r>
                            <a:rPr lang="zh-TW" altLang="en-US" i="0">
                              <a:latin typeface="Cambria Math" panose="02040503050406030204" pitchFamily="18" charset="0"/>
                            </a:rPr>
                            <m:t>#</m:t>
                          </m:r>
                          <m:r>
                            <a:rPr lang="zh-TW" altLang="en-US" i="1">
                              <a:latin typeface="Cambria Math" panose="02040503050406030204" pitchFamily="18" charset="0"/>
                            </a:rPr>
                            <m:t>𝐴𝑐𝑡𝑖𝑣𝑖𝑠𝑡𝑠</m:t>
                          </m:r>
                        </m:den>
                      </m:f>
                    </m:oMath>
                  </m:oMathPara>
                </a14:m>
                <a:endParaRPr lang="zh-TW" altLang="en-US" dirty="0"/>
              </a:p>
            </p:txBody>
          </p:sp>
        </mc:Choice>
        <mc:Fallback xmlns="">
          <p:sp>
            <p:nvSpPr>
              <p:cNvPr id="9" name="文字方塊 8">
                <a:extLst>
                  <a:ext uri="{FF2B5EF4-FFF2-40B4-BE49-F238E27FC236}">
                    <a16:creationId xmlns:a16="http://schemas.microsoft.com/office/drawing/2014/main" id="{74F8D67F-886E-4A04-9C54-A74968BCCC80}"/>
                  </a:ext>
                </a:extLst>
              </p:cNvPr>
              <p:cNvSpPr txBox="1">
                <a:spLocks noRot="1" noChangeAspect="1" noMove="1" noResize="1" noEditPoints="1" noAdjustHandles="1" noChangeArrowheads="1" noChangeShapeType="1" noTextEdit="1"/>
              </p:cNvSpPr>
              <p:nvPr/>
            </p:nvSpPr>
            <p:spPr>
              <a:xfrm>
                <a:off x="1833712" y="2366821"/>
                <a:ext cx="6552728" cy="653833"/>
              </a:xfrm>
              <a:prstGeom prst="rect">
                <a:avLst/>
              </a:prstGeom>
              <a:blipFill>
                <a:blip r:embed="rId5"/>
                <a:stretch>
                  <a:fillRect/>
                </a:stretch>
              </a:blipFill>
            </p:spPr>
            <p:txBody>
              <a:bodyPr/>
              <a:lstStyle/>
              <a:p>
                <a:r>
                  <a:rPr lang="zh-TW" altLang="en-US">
                    <a:noFill/>
                  </a:rPr>
                  <a:t> </a:t>
                </a:r>
              </a:p>
            </p:txBody>
          </p:sp>
        </mc:Fallback>
      </mc:AlternateContent>
    </p:spTree>
    <p:extLst>
      <p:ext uri="{BB962C8B-B14F-4D97-AF65-F5344CB8AC3E}">
        <p14:creationId xmlns:p14="http://schemas.microsoft.com/office/powerpoint/2010/main" val="19080334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sz="3600" dirty="0"/>
              <a:t>Research in Collaborative Intelligence and Collective Actions</a:t>
            </a:r>
            <a:r>
              <a:rPr lang="en-US" dirty="0"/>
              <a:t>  </a:t>
            </a:r>
          </a:p>
        </p:txBody>
      </p:sp>
      <p:sp>
        <p:nvSpPr>
          <p:cNvPr id="3" name="內容版面配置區 2"/>
          <p:cNvSpPr>
            <a:spLocks noGrp="1"/>
          </p:cNvSpPr>
          <p:nvPr>
            <p:ph idx="1"/>
          </p:nvPr>
        </p:nvSpPr>
        <p:spPr>
          <a:xfrm>
            <a:off x="673100" y="1116013"/>
            <a:ext cx="8229600" cy="4824413"/>
          </a:xfrm>
        </p:spPr>
        <p:txBody>
          <a:bodyPr/>
          <a:lstStyle/>
          <a:p>
            <a:r>
              <a:rPr lang="en-US" altLang="zh-TW" b="1" dirty="0"/>
              <a:t>Collective Intelligence </a:t>
            </a:r>
          </a:p>
          <a:p>
            <a:pPr lvl="1"/>
            <a:r>
              <a:rPr lang="en-US" altLang="zh-TW" dirty="0"/>
              <a:t>Stock Market Prediction </a:t>
            </a:r>
          </a:p>
          <a:p>
            <a:pPr marL="457200" lvl="1" indent="0">
              <a:buNone/>
            </a:pPr>
            <a:r>
              <a:rPr lang="en-GB" sz="1200" dirty="0"/>
              <a:t>"A Social Investing Approach for Portfolio Recommendation” with L.-F. Lin, C.-Y. Hsieh, and B.-S. Huang, Information &amp; Management, 2021 (SSCI)</a:t>
            </a:r>
            <a:endParaRPr lang="en-US" altLang="zh-TW" dirty="0"/>
          </a:p>
          <a:p>
            <a:pPr lvl="1"/>
            <a:r>
              <a:rPr lang="en-US" altLang="zh-TW" dirty="0"/>
              <a:t>Sport Betting Prediction </a:t>
            </a:r>
          </a:p>
          <a:p>
            <a:pPr lvl="1"/>
            <a:r>
              <a:rPr lang="en-US" altLang="zh-TW" dirty="0"/>
              <a:t>Bitcoin Market Prediction </a:t>
            </a:r>
          </a:p>
          <a:p>
            <a:r>
              <a:rPr lang="en-US" altLang="zh-TW" b="1" dirty="0"/>
              <a:t>Collective Action</a:t>
            </a:r>
          </a:p>
          <a:p>
            <a:pPr lvl="1"/>
            <a:r>
              <a:rPr lang="en-US" altLang="zh-TW" dirty="0"/>
              <a:t>E-Commerce: Group-buying</a:t>
            </a:r>
          </a:p>
          <a:p>
            <a:pPr marL="457200" lvl="1" indent="0">
              <a:buNone/>
            </a:pPr>
            <a:r>
              <a:rPr lang="en-GB" sz="1050" dirty="0"/>
              <a:t>“Analysis of Pricing Strategies for Community-based Group </a:t>
            </a:r>
            <a:r>
              <a:rPr lang="en-GB" sz="1050" dirty="0" err="1"/>
              <a:t>Buying:The</a:t>
            </a:r>
            <a:r>
              <a:rPr lang="en-GB" sz="1050" dirty="0"/>
              <a:t> impact of Competition and Waiting Time,” with J.-H. Jhang-Li, T.-K. Hwang, P.-W. Chen, Information Systems Frontier, Vol. 14 (3), pp 633-645,2012 (SCI)</a:t>
            </a:r>
          </a:p>
          <a:p>
            <a:pPr marL="457200" lvl="1" indent="0">
              <a:buNone/>
            </a:pPr>
            <a:r>
              <a:rPr lang="en-GB" sz="1050" dirty="0"/>
              <a:t> "A Social Recommender Mechanism for Location-Based Group Commerce”, with C.-L. Chou. and L.-F. Lin, Information Sciences, Vol. 274, pp 125-142, 2014 (SCI)</a:t>
            </a:r>
            <a:endParaRPr lang="en-GB" sz="1200" dirty="0"/>
          </a:p>
          <a:p>
            <a:pPr lvl="1"/>
            <a:r>
              <a:rPr lang="en-US" altLang="zh-TW" dirty="0"/>
              <a:t>Fintech: Crowdfunding</a:t>
            </a:r>
          </a:p>
          <a:p>
            <a:pPr marL="457200" lvl="1" indent="0">
              <a:buNone/>
            </a:pPr>
            <a:r>
              <a:rPr lang="en-GB" sz="1050" dirty="0"/>
              <a:t>"A Social Recommendation Approach for Reward-based Crowdfunding Campaigns” with J. H. </a:t>
            </a:r>
            <a:r>
              <a:rPr lang="en-GB" sz="1050" dirty="0" err="1"/>
              <a:t>Liou</a:t>
            </a:r>
            <a:r>
              <a:rPr lang="en-GB" sz="1050" dirty="0"/>
              <a:t>, Y.-W. Li, Information &amp; Management, Vol. 57 (7), 103246, 2020 (SSCI).</a:t>
            </a:r>
          </a:p>
          <a:p>
            <a:pPr marL="457200" lvl="1" indent="0">
              <a:buNone/>
            </a:pPr>
            <a:r>
              <a:rPr lang="en-GB" sz="1100" dirty="0"/>
              <a:t>"A Social Fundraising Mechanism for Charity Crowdfunding” with J.D. Wu, C.Y. Hsieh, J. H. </a:t>
            </a:r>
            <a:r>
              <a:rPr lang="en-GB" sz="1100" dirty="0" err="1"/>
              <a:t>Liou</a:t>
            </a:r>
            <a:r>
              <a:rPr lang="en-GB" sz="1100" dirty="0"/>
              <a:t>, Decision Support Systems, Vol. 129, 113170, 2020 (SCI)</a:t>
            </a:r>
          </a:p>
          <a:p>
            <a:pPr lvl="1"/>
            <a:r>
              <a:rPr lang="en-US" altLang="zh-TW" dirty="0">
                <a:solidFill>
                  <a:srgbClr val="FF0000"/>
                </a:solidFill>
              </a:rPr>
              <a:t>Civic action: Online Petition  </a:t>
            </a:r>
          </a:p>
          <a:p>
            <a:pPr marL="457200" lvl="1" indent="0">
              <a:buNone/>
            </a:pPr>
            <a:endParaRPr lang="en-US" altLang="zh-TW" dirty="0">
              <a:solidFill>
                <a:srgbClr val="FF0000"/>
              </a:solidFill>
            </a:endParaRPr>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3</a:t>
            </a:fld>
            <a:endParaRPr lang="en-US" altLang="zh-TW" dirty="0"/>
          </a:p>
        </p:txBody>
      </p:sp>
    </p:spTree>
    <p:extLst>
      <p:ext uri="{BB962C8B-B14F-4D97-AF65-F5344CB8AC3E}">
        <p14:creationId xmlns:p14="http://schemas.microsoft.com/office/powerpoint/2010/main" val="5946590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30</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61764" y="1178856"/>
            <a:ext cx="8802724" cy="5130464"/>
          </a:xfrm>
        </p:spPr>
        <p:txBody>
          <a:bodyPr/>
          <a:lstStyle/>
          <a:p>
            <a:r>
              <a:rPr lang="en-US" altLang="zh-TW" dirty="0"/>
              <a:t>Evaluation of Different Method </a:t>
            </a:r>
            <a:r>
              <a:rPr lang="en-US" altLang="zh-TW" dirty="0" smtClean="0"/>
              <a:t>Approach</a:t>
            </a:r>
            <a:r>
              <a:rPr lang="zh-TW" altLang="en-US" dirty="0" smtClean="0"/>
              <a:t> </a:t>
            </a:r>
            <a:r>
              <a:rPr lang="en-US" altLang="zh-TW" dirty="0" smtClean="0"/>
              <a:t>(PSC)</a:t>
            </a:r>
            <a:endParaRPr lang="en-US" altLang="zh-TW" dirty="0"/>
          </a:p>
          <a:p>
            <a:pPr lvl="1"/>
            <a:endParaRPr lang="en-US" altLang="zh-TW" dirty="0"/>
          </a:p>
          <a:p>
            <a:pPr marL="457200" lvl="1" indent="0">
              <a:buNone/>
            </a:pPr>
            <a:endParaRPr lang="en-US" altLang="zh-TW" dirty="0"/>
          </a:p>
        </p:txBody>
      </p:sp>
      <p:graphicFrame>
        <p:nvGraphicFramePr>
          <p:cNvPr id="6" name="表格 5">
            <a:extLst>
              <a:ext uri="{FF2B5EF4-FFF2-40B4-BE49-F238E27FC236}">
                <a16:creationId xmlns:a16="http://schemas.microsoft.com/office/drawing/2014/main" id="{C127AC14-01D3-473F-9961-B45F64D7E650}"/>
              </a:ext>
            </a:extLst>
          </p:cNvPr>
          <p:cNvGraphicFramePr>
            <a:graphicFrameLocks noGrp="1"/>
          </p:cNvGraphicFramePr>
          <p:nvPr>
            <p:extLst>
              <p:ext uri="{D42A27DB-BD31-4B8C-83A1-F6EECF244321}">
                <p14:modId xmlns:p14="http://schemas.microsoft.com/office/powerpoint/2010/main" val="4180395618"/>
              </p:ext>
            </p:extLst>
          </p:nvPr>
        </p:nvGraphicFramePr>
        <p:xfrm>
          <a:off x="1426339" y="1920791"/>
          <a:ext cx="6215856" cy="1035346"/>
        </p:xfrm>
        <a:graphic>
          <a:graphicData uri="http://schemas.openxmlformats.org/drawingml/2006/table">
            <a:tbl>
              <a:tblPr firstRow="1" firstCol="1" bandRow="1"/>
              <a:tblGrid>
                <a:gridCol w="1366992">
                  <a:extLst>
                    <a:ext uri="{9D8B030D-6E8A-4147-A177-3AD203B41FA5}">
                      <a16:colId xmlns:a16="http://schemas.microsoft.com/office/drawing/2014/main" val="2561504163"/>
                    </a:ext>
                  </a:extLst>
                </a:gridCol>
                <a:gridCol w="1212044">
                  <a:extLst>
                    <a:ext uri="{9D8B030D-6E8A-4147-A177-3AD203B41FA5}">
                      <a16:colId xmlns:a16="http://schemas.microsoft.com/office/drawing/2014/main" val="2947151799"/>
                    </a:ext>
                  </a:extLst>
                </a:gridCol>
                <a:gridCol w="1212044">
                  <a:extLst>
                    <a:ext uri="{9D8B030D-6E8A-4147-A177-3AD203B41FA5}">
                      <a16:colId xmlns:a16="http://schemas.microsoft.com/office/drawing/2014/main" val="3541917825"/>
                    </a:ext>
                  </a:extLst>
                </a:gridCol>
                <a:gridCol w="1212044">
                  <a:extLst>
                    <a:ext uri="{9D8B030D-6E8A-4147-A177-3AD203B41FA5}">
                      <a16:colId xmlns:a16="http://schemas.microsoft.com/office/drawing/2014/main" val="1093725525"/>
                    </a:ext>
                  </a:extLst>
                </a:gridCol>
                <a:gridCol w="1212732">
                  <a:extLst>
                    <a:ext uri="{9D8B030D-6E8A-4147-A177-3AD203B41FA5}">
                      <a16:colId xmlns:a16="http://schemas.microsoft.com/office/drawing/2014/main" val="2502558616"/>
                    </a:ext>
                  </a:extLst>
                </a:gridCol>
              </a:tblGrid>
              <a:tr h="207069">
                <a:tc>
                  <a:txBody>
                    <a:bodyPr/>
                    <a:lstStyle/>
                    <a:p>
                      <a:pPr algn="just">
                        <a:spcBef>
                          <a:spcPts val="100"/>
                        </a:spcBef>
                        <a:spcAft>
                          <a:spcPts val="100"/>
                        </a:spcAft>
                      </a:pPr>
                      <a:r>
                        <a:rPr lang="en-US" sz="1200" b="1" i="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PSC@10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PSC @20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PSC @30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PSC @40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315752422"/>
                  </a:ext>
                </a:extLst>
              </a:tr>
              <a:tr h="207069">
                <a:tc>
                  <a:txBody>
                    <a:bodyPr/>
                    <a:lstStyle/>
                    <a:p>
                      <a:pPr algn="just">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0.767</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0.824</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0.761</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0.768</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444402275"/>
                  </a:ext>
                </a:extLst>
              </a:tr>
              <a:tr h="414139">
                <a:tc>
                  <a:txBody>
                    <a:bodyPr/>
                    <a:lstStyle/>
                    <a:p>
                      <a:pPr algn="just">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 + Petition-based </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0.847</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0.863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2187434685"/>
                  </a:ext>
                </a:extLst>
              </a:tr>
              <a:tr h="207069">
                <a:tc>
                  <a:txBody>
                    <a:bodyPr/>
                    <a:lstStyle/>
                    <a:p>
                      <a:pPr algn="just">
                        <a:spcBef>
                          <a:spcPts val="100"/>
                        </a:spcBef>
                        <a:spcAft>
                          <a:spcPts val="100"/>
                        </a:spcAft>
                      </a:pPr>
                      <a:r>
                        <a:rPr lang="en-US" sz="1200" b="1"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0.883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0.900</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0.913</a:t>
                      </a:r>
                      <a:endParaRPr lang="zh-TW" sz="18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100"/>
                        </a:spcBef>
                        <a:spcAft>
                          <a:spcPts val="1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0.918</a:t>
                      </a:r>
                      <a:endParaRPr lang="zh-TW" sz="18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7478272"/>
                  </a:ext>
                </a:extLst>
              </a:tr>
            </a:tbl>
          </a:graphicData>
        </a:graphic>
      </p:graphicFrame>
      <p:sp>
        <p:nvSpPr>
          <p:cNvPr id="19" name="矩形: 圓角 18">
            <a:extLst>
              <a:ext uri="{FF2B5EF4-FFF2-40B4-BE49-F238E27FC236}">
                <a16:creationId xmlns:a16="http://schemas.microsoft.com/office/drawing/2014/main" id="{5CA3DF5F-4DC3-4BD7-8028-35E2A4661044}"/>
              </a:ext>
            </a:extLst>
          </p:cNvPr>
          <p:cNvSpPr/>
          <p:nvPr/>
        </p:nvSpPr>
        <p:spPr>
          <a:xfrm>
            <a:off x="1382850" y="2708920"/>
            <a:ext cx="6378299" cy="247217"/>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15" name="圖表 14">
            <a:extLst>
              <a:ext uri="{FF2B5EF4-FFF2-40B4-BE49-F238E27FC236}">
                <a16:creationId xmlns:a16="http://schemas.microsoft.com/office/drawing/2014/main" id="{02CD7545-4893-47B1-BA68-2DC32A090323}"/>
              </a:ext>
            </a:extLst>
          </p:cNvPr>
          <p:cNvGraphicFramePr/>
          <p:nvPr>
            <p:extLst>
              <p:ext uri="{D42A27DB-BD31-4B8C-83A1-F6EECF244321}">
                <p14:modId xmlns:p14="http://schemas.microsoft.com/office/powerpoint/2010/main" val="646153936"/>
              </p:ext>
            </p:extLst>
          </p:nvPr>
        </p:nvGraphicFramePr>
        <p:xfrm>
          <a:off x="1225534" y="3429000"/>
          <a:ext cx="6692932" cy="244827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2802775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0FACFA1-ACA2-4716-AE4B-FAB236F8F745}"/>
              </a:ext>
            </a:extLst>
          </p:cNvPr>
          <p:cNvSpPr>
            <a:spLocks noGrp="1"/>
          </p:cNvSpPr>
          <p:nvPr>
            <p:ph type="title"/>
          </p:nvPr>
        </p:nvSpPr>
        <p:spPr/>
        <p:txBody>
          <a:bodyPr/>
          <a:lstStyle/>
          <a:p>
            <a:r>
              <a:rPr lang="en-US" altLang="zh-TW" sz="3600" dirty="0"/>
              <a:t>Evaluation of Recommendation List</a:t>
            </a:r>
            <a:endParaRPr lang="zh-TW" altLang="en-US" sz="3600" dirty="0"/>
          </a:p>
        </p:txBody>
      </p:sp>
      <p:sp>
        <p:nvSpPr>
          <p:cNvPr id="4" name="投影片編號版面配置區 3">
            <a:extLst>
              <a:ext uri="{FF2B5EF4-FFF2-40B4-BE49-F238E27FC236}">
                <a16:creationId xmlns:a16="http://schemas.microsoft.com/office/drawing/2014/main" id="{0670A42F-A567-4A47-80EC-C04D4740C744}"/>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31</a:t>
            </a:fld>
            <a:endParaRPr lang="en-US" altLang="zh-TW" dirty="0"/>
          </a:p>
        </p:txBody>
      </p:sp>
      <p:sp>
        <p:nvSpPr>
          <p:cNvPr id="8" name="內容版面配置區 4">
            <a:extLst>
              <a:ext uri="{FF2B5EF4-FFF2-40B4-BE49-F238E27FC236}">
                <a16:creationId xmlns:a16="http://schemas.microsoft.com/office/drawing/2014/main" id="{BB5A877F-6961-4C04-B49D-262F4C9CBA0B}"/>
              </a:ext>
            </a:extLst>
          </p:cNvPr>
          <p:cNvSpPr>
            <a:spLocks noGrp="1"/>
          </p:cNvSpPr>
          <p:nvPr>
            <p:ph idx="1"/>
          </p:nvPr>
        </p:nvSpPr>
        <p:spPr>
          <a:xfrm>
            <a:off x="161764" y="1178856"/>
            <a:ext cx="8802724" cy="5130464"/>
          </a:xfrm>
        </p:spPr>
        <p:txBody>
          <a:bodyPr/>
          <a:lstStyle/>
          <a:p>
            <a:r>
              <a:rPr lang="en-US" altLang="zh-TW" dirty="0"/>
              <a:t>Evaluation of Different Method </a:t>
            </a:r>
            <a:r>
              <a:rPr lang="en-US" altLang="zh-TW" dirty="0" smtClean="0"/>
              <a:t>Approach (Coverage and Diversity)</a:t>
            </a:r>
            <a:endParaRPr lang="en-US" altLang="zh-TW" dirty="0"/>
          </a:p>
          <a:p>
            <a:pPr lvl="1"/>
            <a:endParaRPr lang="en-US" altLang="zh-TW" dirty="0"/>
          </a:p>
          <a:p>
            <a:pPr marL="457200" lvl="1" indent="0">
              <a:buNone/>
            </a:pPr>
            <a:endParaRPr lang="en-US" altLang="zh-TW" dirty="0"/>
          </a:p>
        </p:txBody>
      </p:sp>
      <p:graphicFrame>
        <p:nvGraphicFramePr>
          <p:cNvPr id="5" name="表格 4">
            <a:extLst>
              <a:ext uri="{FF2B5EF4-FFF2-40B4-BE49-F238E27FC236}">
                <a16:creationId xmlns:a16="http://schemas.microsoft.com/office/drawing/2014/main" id="{E2BC3681-8849-4A6D-A7FB-6A3994F5658B}"/>
              </a:ext>
            </a:extLst>
          </p:cNvPr>
          <p:cNvGraphicFramePr>
            <a:graphicFrameLocks noGrp="1"/>
          </p:cNvGraphicFramePr>
          <p:nvPr>
            <p:extLst>
              <p:ext uri="{D42A27DB-BD31-4B8C-83A1-F6EECF244321}">
                <p14:modId xmlns:p14="http://schemas.microsoft.com/office/powerpoint/2010/main" val="4264351407"/>
              </p:ext>
            </p:extLst>
          </p:nvPr>
        </p:nvGraphicFramePr>
        <p:xfrm>
          <a:off x="101751" y="1988840"/>
          <a:ext cx="4437100" cy="1319269"/>
        </p:xfrm>
        <a:graphic>
          <a:graphicData uri="http://schemas.openxmlformats.org/drawingml/2006/table">
            <a:tbl>
              <a:tblPr firstRow="1" firstCol="1" bandRow="1"/>
              <a:tblGrid>
                <a:gridCol w="1319552">
                  <a:extLst>
                    <a:ext uri="{9D8B030D-6E8A-4147-A177-3AD203B41FA5}">
                      <a16:colId xmlns:a16="http://schemas.microsoft.com/office/drawing/2014/main" val="337610894"/>
                    </a:ext>
                  </a:extLst>
                </a:gridCol>
                <a:gridCol w="779387">
                  <a:extLst>
                    <a:ext uri="{9D8B030D-6E8A-4147-A177-3AD203B41FA5}">
                      <a16:colId xmlns:a16="http://schemas.microsoft.com/office/drawing/2014/main" val="2273292450"/>
                    </a:ext>
                  </a:extLst>
                </a:gridCol>
                <a:gridCol w="779387">
                  <a:extLst>
                    <a:ext uri="{9D8B030D-6E8A-4147-A177-3AD203B41FA5}">
                      <a16:colId xmlns:a16="http://schemas.microsoft.com/office/drawing/2014/main" val="2956623491"/>
                    </a:ext>
                  </a:extLst>
                </a:gridCol>
                <a:gridCol w="779387">
                  <a:extLst>
                    <a:ext uri="{9D8B030D-6E8A-4147-A177-3AD203B41FA5}">
                      <a16:colId xmlns:a16="http://schemas.microsoft.com/office/drawing/2014/main" val="3220071141"/>
                    </a:ext>
                  </a:extLst>
                </a:gridCol>
                <a:gridCol w="779387">
                  <a:extLst>
                    <a:ext uri="{9D8B030D-6E8A-4147-A177-3AD203B41FA5}">
                      <a16:colId xmlns:a16="http://schemas.microsoft.com/office/drawing/2014/main" val="3129568893"/>
                    </a:ext>
                  </a:extLst>
                </a:gridCol>
              </a:tblGrid>
              <a:tr h="576064">
                <a:tc>
                  <a:txBody>
                    <a:bodyPr/>
                    <a:lstStyle/>
                    <a:p>
                      <a:pPr algn="just">
                        <a:spcBef>
                          <a:spcPts val="500"/>
                        </a:spcBef>
                        <a:spcAft>
                          <a:spcPts val="500"/>
                        </a:spcAft>
                      </a:pPr>
                      <a:r>
                        <a:rPr lang="en-US" sz="1200" b="1" i="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Coverage@10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Coverage@20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Coverage@30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Coverage@40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1057186168"/>
                  </a:ext>
                </a:extLst>
              </a:tr>
              <a:tr h="185801">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0.088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0.107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0.111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0.112</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360334363"/>
                  </a:ext>
                </a:extLst>
              </a:tr>
              <a:tr h="371603">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 + Petition-based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0.004</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0.009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952054758"/>
                  </a:ext>
                </a:extLst>
              </a:tr>
              <a:tr h="185801">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 (Ours)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0.012</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0.017</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0.025</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9675" marR="69675"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1450944375"/>
                  </a:ext>
                </a:extLst>
              </a:tr>
            </a:tbl>
          </a:graphicData>
        </a:graphic>
      </p:graphicFrame>
      <p:graphicFrame>
        <p:nvGraphicFramePr>
          <p:cNvPr id="14" name="表格 13">
            <a:extLst>
              <a:ext uri="{FF2B5EF4-FFF2-40B4-BE49-F238E27FC236}">
                <a16:creationId xmlns:a16="http://schemas.microsoft.com/office/drawing/2014/main" id="{EB5EECEB-1FD1-4AB9-BCB7-9BAAC9AD6B85}"/>
              </a:ext>
            </a:extLst>
          </p:cNvPr>
          <p:cNvGraphicFramePr>
            <a:graphicFrameLocks noGrp="1"/>
          </p:cNvGraphicFramePr>
          <p:nvPr>
            <p:extLst>
              <p:ext uri="{D42A27DB-BD31-4B8C-83A1-F6EECF244321}">
                <p14:modId xmlns:p14="http://schemas.microsoft.com/office/powerpoint/2010/main" val="1638337754"/>
              </p:ext>
            </p:extLst>
          </p:nvPr>
        </p:nvGraphicFramePr>
        <p:xfrm>
          <a:off x="4615504" y="2060848"/>
          <a:ext cx="4438800" cy="1270519"/>
        </p:xfrm>
        <a:graphic>
          <a:graphicData uri="http://schemas.openxmlformats.org/drawingml/2006/table">
            <a:tbl>
              <a:tblPr firstRow="1" firstCol="1" bandRow="1"/>
              <a:tblGrid>
                <a:gridCol w="1263928">
                  <a:extLst>
                    <a:ext uri="{9D8B030D-6E8A-4147-A177-3AD203B41FA5}">
                      <a16:colId xmlns:a16="http://schemas.microsoft.com/office/drawing/2014/main" val="2292674620"/>
                    </a:ext>
                  </a:extLst>
                </a:gridCol>
                <a:gridCol w="793718">
                  <a:extLst>
                    <a:ext uri="{9D8B030D-6E8A-4147-A177-3AD203B41FA5}">
                      <a16:colId xmlns:a16="http://schemas.microsoft.com/office/drawing/2014/main" val="948224652"/>
                    </a:ext>
                  </a:extLst>
                </a:gridCol>
                <a:gridCol w="793718">
                  <a:extLst>
                    <a:ext uri="{9D8B030D-6E8A-4147-A177-3AD203B41FA5}">
                      <a16:colId xmlns:a16="http://schemas.microsoft.com/office/drawing/2014/main" val="2109937767"/>
                    </a:ext>
                  </a:extLst>
                </a:gridCol>
                <a:gridCol w="793718">
                  <a:extLst>
                    <a:ext uri="{9D8B030D-6E8A-4147-A177-3AD203B41FA5}">
                      <a16:colId xmlns:a16="http://schemas.microsoft.com/office/drawing/2014/main" val="1512160211"/>
                    </a:ext>
                  </a:extLst>
                </a:gridCol>
                <a:gridCol w="793718">
                  <a:extLst>
                    <a:ext uri="{9D8B030D-6E8A-4147-A177-3AD203B41FA5}">
                      <a16:colId xmlns:a16="http://schemas.microsoft.com/office/drawing/2014/main" val="1944750424"/>
                    </a:ext>
                  </a:extLst>
                </a:gridCol>
              </a:tblGrid>
              <a:tr h="474145">
                <a:tc>
                  <a:txBody>
                    <a:bodyPr/>
                    <a:lstStyle/>
                    <a:p>
                      <a:pPr algn="just">
                        <a:spcBef>
                          <a:spcPts val="500"/>
                        </a:spcBef>
                        <a:spcAft>
                          <a:spcPts val="500"/>
                        </a:spcAft>
                      </a:pPr>
                      <a:r>
                        <a:rPr lang="en-US" sz="1200" b="1" i="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Diversity@10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Diversity@20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Diversity@30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tc>
                  <a:txBody>
                    <a:bodyPr/>
                    <a:lstStyle/>
                    <a:p>
                      <a:pPr algn="ctr">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Diversity@40</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a:noFill/>
                    </a:lnR>
                    <a:lnT>
                      <a:noFill/>
                    </a:lnT>
                    <a:lnB w="12700" cap="flat" cmpd="sng" algn="ctr">
                      <a:solidFill>
                        <a:srgbClr val="F4B083"/>
                      </a:solidFill>
                      <a:prstDash val="solid"/>
                      <a:round/>
                      <a:headEnd type="none" w="med" len="med"/>
                      <a:tailEnd type="none" w="med" len="med"/>
                    </a:lnB>
                    <a:solidFill>
                      <a:srgbClr val="FFFFFF"/>
                    </a:solidFill>
                  </a:tcPr>
                </a:tc>
                <a:extLst>
                  <a:ext uri="{0D108BD9-81ED-4DB2-BD59-A6C34878D82A}">
                    <a16:rowId xmlns:a16="http://schemas.microsoft.com/office/drawing/2014/main" val="1184465734"/>
                  </a:ext>
                </a:extLst>
              </a:tr>
              <a:tr h="212787">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a:noFill/>
                    </a:lnB>
                    <a:solidFill>
                      <a:srgbClr val="FFFFFF"/>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0.02721</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0.02714</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0.02718</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0.02700</a:t>
                      </a:r>
                      <a:endParaRPr lang="zh-TW" sz="1200" kern="10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2731689017"/>
                  </a:ext>
                </a:extLst>
              </a:tr>
              <a:tr h="370800">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Issue-based + Petition-based </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0.5723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0.5007</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0.4644</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0.4586</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tcPr>
                </a:tc>
                <a:extLst>
                  <a:ext uri="{0D108BD9-81ED-4DB2-BD59-A6C34878D82A}">
                    <a16:rowId xmlns:a16="http://schemas.microsoft.com/office/drawing/2014/main" val="2776546888"/>
                  </a:ext>
                </a:extLst>
              </a:tr>
              <a:tr h="212787">
                <a:tc>
                  <a:txBody>
                    <a:bodyPr/>
                    <a:lstStyle/>
                    <a:p>
                      <a:pPr algn="just">
                        <a:spcBef>
                          <a:spcPts val="500"/>
                        </a:spcBef>
                        <a:spcAft>
                          <a:spcPts val="500"/>
                        </a:spcAft>
                      </a:pPr>
                      <a:r>
                        <a:rPr lang="en-US" sz="1200" b="1"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IPSMI (Ours)</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a:noFill/>
                    </a:lnL>
                    <a:lnR w="12700" cap="flat" cmpd="sng" algn="ctr">
                      <a:solidFill>
                        <a:srgbClr val="F4B083"/>
                      </a:solidFill>
                      <a:prstDash val="solid"/>
                      <a:round/>
                      <a:headEnd type="none" w="med" len="med"/>
                      <a:tailEnd type="none" w="med" len="med"/>
                    </a:lnR>
                    <a:lnT>
                      <a:noFill/>
                    </a:lnT>
                    <a:lnB>
                      <a:noFill/>
                    </a:lnB>
                    <a:solidFill>
                      <a:srgbClr val="FFFFFF"/>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0.6463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0.6589</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0.6751</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tc>
                  <a:txBody>
                    <a:bodyPr/>
                    <a:lstStyle/>
                    <a:p>
                      <a:pPr algn="ctr">
                        <a:spcBef>
                          <a:spcPts val="500"/>
                        </a:spcBef>
                        <a:spcAft>
                          <a:spcPts val="500"/>
                        </a:spcAft>
                      </a:pPr>
                      <a:r>
                        <a:rPr lang="en-US" sz="1200" kern="100" dirty="0">
                          <a:solidFill>
                            <a:srgbClr val="000000"/>
                          </a:solidFill>
                          <a:effectLst/>
                          <a:latin typeface="Times New Roman" panose="02020603050405020304" pitchFamily="18" charset="0"/>
                          <a:ea typeface="新細明體" panose="02020500000000000000" pitchFamily="18" charset="-120"/>
                          <a:cs typeface="Times New Roman" panose="02020603050405020304" pitchFamily="18" charset="0"/>
                        </a:rPr>
                        <a:t>0.6773</a:t>
                      </a:r>
                      <a:endParaRPr lang="zh-TW" sz="1200" kern="100" dirty="0">
                        <a:effectLst/>
                        <a:latin typeface="Calibri" panose="020F0502020204030204" pitchFamily="34" charset="0"/>
                        <a:ea typeface="新細明體" panose="02020500000000000000" pitchFamily="18" charset="-120"/>
                        <a:cs typeface="Times New Roman" panose="02020603050405020304" pitchFamily="18" charset="0"/>
                      </a:endParaRPr>
                    </a:p>
                  </a:txBody>
                  <a:tcPr marL="68580" marR="68580" marT="0" marB="0" anchor="ctr">
                    <a:lnL w="12700" cap="flat" cmpd="sng" algn="ctr">
                      <a:solidFill>
                        <a:srgbClr val="F4B083"/>
                      </a:solidFill>
                      <a:prstDash val="solid"/>
                      <a:round/>
                      <a:headEnd type="none" w="med" len="med"/>
                      <a:tailEnd type="none" w="med" len="med"/>
                    </a:lnL>
                    <a:lnR w="12700" cap="flat" cmpd="sng" algn="ctr">
                      <a:solidFill>
                        <a:srgbClr val="F4B083"/>
                      </a:solidFill>
                      <a:prstDash val="solid"/>
                      <a:round/>
                      <a:headEnd type="none" w="med" len="med"/>
                      <a:tailEnd type="none" w="med" len="med"/>
                    </a:lnR>
                    <a:lnT w="12700" cap="flat" cmpd="sng" algn="ctr">
                      <a:solidFill>
                        <a:srgbClr val="F4B083"/>
                      </a:solidFill>
                      <a:prstDash val="solid"/>
                      <a:round/>
                      <a:headEnd type="none" w="med" len="med"/>
                      <a:tailEnd type="none" w="med" len="med"/>
                    </a:lnT>
                    <a:lnB w="12700" cap="flat" cmpd="sng" algn="ctr">
                      <a:solidFill>
                        <a:srgbClr val="F4B083"/>
                      </a:solidFill>
                      <a:prstDash val="solid"/>
                      <a:round/>
                      <a:headEnd type="none" w="med" len="med"/>
                      <a:tailEnd type="none" w="med" len="med"/>
                    </a:lnB>
                    <a:solidFill>
                      <a:srgbClr val="FEDCD2"/>
                    </a:solidFill>
                  </a:tcPr>
                </a:tc>
                <a:extLst>
                  <a:ext uri="{0D108BD9-81ED-4DB2-BD59-A6C34878D82A}">
                    <a16:rowId xmlns:a16="http://schemas.microsoft.com/office/drawing/2014/main" val="3292702230"/>
                  </a:ext>
                </a:extLst>
              </a:tr>
            </a:tbl>
          </a:graphicData>
        </a:graphic>
      </p:graphicFrame>
      <p:graphicFrame>
        <p:nvGraphicFramePr>
          <p:cNvPr id="16" name="圖表 15">
            <a:extLst>
              <a:ext uri="{FF2B5EF4-FFF2-40B4-BE49-F238E27FC236}">
                <a16:creationId xmlns:a16="http://schemas.microsoft.com/office/drawing/2014/main" id="{BE66F5C0-7DF3-49C4-858C-BD73C25E6C7C}"/>
              </a:ext>
            </a:extLst>
          </p:cNvPr>
          <p:cNvGraphicFramePr/>
          <p:nvPr>
            <p:extLst>
              <p:ext uri="{D42A27DB-BD31-4B8C-83A1-F6EECF244321}">
                <p14:modId xmlns:p14="http://schemas.microsoft.com/office/powerpoint/2010/main" val="2506064652"/>
              </p:ext>
            </p:extLst>
          </p:nvPr>
        </p:nvGraphicFramePr>
        <p:xfrm>
          <a:off x="161764" y="3429000"/>
          <a:ext cx="4410236" cy="28046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圖表 17">
            <a:extLst>
              <a:ext uri="{FF2B5EF4-FFF2-40B4-BE49-F238E27FC236}">
                <a16:creationId xmlns:a16="http://schemas.microsoft.com/office/drawing/2014/main" id="{F09B6F95-020F-4A79-843B-7A00A055232B}"/>
              </a:ext>
            </a:extLst>
          </p:cNvPr>
          <p:cNvGraphicFramePr/>
          <p:nvPr>
            <p:extLst>
              <p:ext uri="{D42A27DB-BD31-4B8C-83A1-F6EECF244321}">
                <p14:modId xmlns:p14="http://schemas.microsoft.com/office/powerpoint/2010/main" val="3648550193"/>
              </p:ext>
            </p:extLst>
          </p:nvPr>
        </p:nvGraphicFramePr>
        <p:xfrm>
          <a:off x="4538852" y="3429000"/>
          <a:ext cx="4438800" cy="2804693"/>
        </p:xfrm>
        <a:graphic>
          <a:graphicData uri="http://schemas.openxmlformats.org/drawingml/2006/chart">
            <c:chart xmlns:c="http://schemas.openxmlformats.org/drawingml/2006/chart" xmlns:r="http://schemas.openxmlformats.org/officeDocument/2006/relationships" r:id="rId4"/>
          </a:graphicData>
        </a:graphic>
      </p:graphicFrame>
      <p:sp>
        <p:nvSpPr>
          <p:cNvPr id="19" name="矩形: 圓角 18">
            <a:extLst>
              <a:ext uri="{FF2B5EF4-FFF2-40B4-BE49-F238E27FC236}">
                <a16:creationId xmlns:a16="http://schemas.microsoft.com/office/drawing/2014/main" id="{5CA3DF5F-4DC3-4BD7-8028-35E2A4661044}"/>
              </a:ext>
            </a:extLst>
          </p:cNvPr>
          <p:cNvSpPr/>
          <p:nvPr/>
        </p:nvSpPr>
        <p:spPr>
          <a:xfrm>
            <a:off x="82180" y="3081744"/>
            <a:ext cx="4452087" cy="284413"/>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0" name="矩形: 圓角 19">
            <a:extLst>
              <a:ext uri="{FF2B5EF4-FFF2-40B4-BE49-F238E27FC236}">
                <a16:creationId xmlns:a16="http://schemas.microsoft.com/office/drawing/2014/main" id="{D3232573-16E7-4F1B-9682-DE19D8D50705}"/>
              </a:ext>
            </a:extLst>
          </p:cNvPr>
          <p:cNvSpPr/>
          <p:nvPr/>
        </p:nvSpPr>
        <p:spPr>
          <a:xfrm>
            <a:off x="4613851" y="3081744"/>
            <a:ext cx="4452087" cy="284413"/>
          </a:xfrm>
          <a:prstGeom prst="round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307166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a:xfrm>
            <a:off x="457200" y="2780928"/>
            <a:ext cx="8229600" cy="3240460"/>
          </a:xfrm>
        </p:spPr>
        <p:txBody>
          <a:bodyPr/>
          <a:lstStyle/>
          <a:p>
            <a:pPr marL="0" indent="0" algn="ctr">
              <a:buNone/>
            </a:pPr>
            <a:r>
              <a:rPr lang="en-US" altLang="zh-TW" sz="3600" b="1" dirty="0">
                <a:solidFill>
                  <a:srgbClr val="2907A5"/>
                </a:solidFill>
              </a:rPr>
              <a:t>Thank you for your listening!</a:t>
            </a:r>
          </a:p>
          <a:p>
            <a:pPr marL="0" indent="0" algn="ctr">
              <a:buNone/>
            </a:pPr>
            <a:r>
              <a:rPr lang="en-US" altLang="zh-TW" sz="3600" b="1" dirty="0">
                <a:solidFill>
                  <a:srgbClr val="2907A5"/>
                </a:solidFill>
              </a:rPr>
              <a:t>Q&amp;A </a:t>
            </a:r>
            <a:endParaRPr lang="zh-TW" altLang="en-US" sz="3600" b="1" dirty="0">
              <a:solidFill>
                <a:srgbClr val="2907A5"/>
              </a:solidFill>
            </a:endParaRPr>
          </a:p>
        </p:txBody>
      </p:sp>
      <p:sp>
        <p:nvSpPr>
          <p:cNvPr id="4" name="投影片編號版面配置區 3"/>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32</a:t>
            </a:fld>
            <a:endParaRPr lang="en-US" altLang="zh-TW"/>
          </a:p>
        </p:txBody>
      </p:sp>
    </p:spTree>
    <p:extLst>
      <p:ext uri="{BB962C8B-B14F-4D97-AF65-F5344CB8AC3E}">
        <p14:creationId xmlns:p14="http://schemas.microsoft.com/office/powerpoint/2010/main" val="39088341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a:t>Research Problems</a:t>
            </a:r>
            <a:endParaRPr lang="zh-TW" altLang="en-US" dirty="0"/>
          </a:p>
        </p:txBody>
      </p:sp>
      <p:sp>
        <p:nvSpPr>
          <p:cNvPr id="4" name="投影片編號版面配置區 3"/>
          <p:cNvSpPr>
            <a:spLocks noGrp="1"/>
          </p:cNvSpPr>
          <p:nvPr>
            <p:ph type="sldNum" sz="quarter" idx="12"/>
          </p:nvPr>
        </p:nvSpPr>
        <p:spPr/>
        <p:txBody>
          <a:bodyPr/>
          <a:lstStyle/>
          <a:p>
            <a:pPr>
              <a:defRPr/>
            </a:pPr>
            <a:r>
              <a:rPr lang="en-US" altLang="zh-TW" dirty="0"/>
              <a:t>   </a:t>
            </a:r>
            <a:fld id="{66C53FE0-DFDF-4122-A850-A5399E395ABE}" type="slidenum">
              <a:rPr lang="en-US" altLang="zh-TW" smtClean="0"/>
              <a:pPr>
                <a:defRPr/>
              </a:pPr>
              <a:t>4</a:t>
            </a:fld>
            <a:endParaRPr lang="en-US" altLang="zh-TW" dirty="0"/>
          </a:p>
        </p:txBody>
      </p:sp>
      <p:sp>
        <p:nvSpPr>
          <p:cNvPr id="5" name="內容版面配置區 4"/>
          <p:cNvSpPr>
            <a:spLocks noGrp="1"/>
          </p:cNvSpPr>
          <p:nvPr>
            <p:ph idx="1"/>
          </p:nvPr>
        </p:nvSpPr>
        <p:spPr>
          <a:xfrm>
            <a:off x="281620" y="1340768"/>
            <a:ext cx="8580759" cy="4602272"/>
          </a:xfrm>
        </p:spPr>
        <p:txBody>
          <a:bodyPr/>
          <a:lstStyle/>
          <a:p>
            <a:pPr lvl="0">
              <a:lnSpc>
                <a:spcPct val="150000"/>
              </a:lnSpc>
            </a:pPr>
            <a:endParaRPr lang="en-US" altLang="zh-TW" dirty="0"/>
          </a:p>
          <a:p>
            <a:pPr lvl="0">
              <a:lnSpc>
                <a:spcPct val="150000"/>
              </a:lnSpc>
            </a:pPr>
            <a:r>
              <a:rPr lang="en-US" altLang="zh-TW" dirty="0"/>
              <a:t>How to predict the </a:t>
            </a:r>
            <a:r>
              <a:rPr lang="en-US" altLang="zh-TW" dirty="0">
                <a:solidFill>
                  <a:srgbClr val="0000FF"/>
                </a:solidFill>
              </a:rPr>
              <a:t>success rate </a:t>
            </a:r>
            <a:r>
              <a:rPr lang="en-US" altLang="zh-TW" dirty="0"/>
              <a:t>of an online petition case?</a:t>
            </a:r>
          </a:p>
          <a:p>
            <a:pPr marL="0" lvl="0" indent="0">
              <a:lnSpc>
                <a:spcPct val="150000"/>
              </a:lnSpc>
              <a:buNone/>
            </a:pPr>
            <a:endParaRPr lang="zh-TW" altLang="zh-TW" dirty="0"/>
          </a:p>
          <a:p>
            <a:pPr lvl="0">
              <a:lnSpc>
                <a:spcPct val="150000"/>
              </a:lnSpc>
            </a:pPr>
            <a:r>
              <a:rPr lang="en-US" altLang="zh-TW" dirty="0"/>
              <a:t>How to increase participation in online petitions in order to </a:t>
            </a:r>
            <a:r>
              <a:rPr lang="en-US" altLang="zh-TW" dirty="0">
                <a:solidFill>
                  <a:srgbClr val="0000FF"/>
                </a:solidFill>
              </a:rPr>
              <a:t>enhance collective action success </a:t>
            </a:r>
            <a:r>
              <a:rPr lang="en-US" altLang="zh-TW" dirty="0"/>
              <a:t>of online petitions?</a:t>
            </a:r>
          </a:p>
          <a:p>
            <a:pPr lvl="0"/>
            <a:endParaRPr lang="en-US" altLang="zh-TW" dirty="0"/>
          </a:p>
        </p:txBody>
      </p:sp>
    </p:spTree>
    <p:extLst>
      <p:ext uri="{BB962C8B-B14F-4D97-AF65-F5344CB8AC3E}">
        <p14:creationId xmlns:p14="http://schemas.microsoft.com/office/powerpoint/2010/main" val="15436931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 name="Rectangle 7"/>
          <p:cNvSpPr>
            <a:spLocks noChangeArrowheads="1"/>
          </p:cNvSpPr>
          <p:nvPr/>
        </p:nvSpPr>
        <p:spPr bwMode="auto">
          <a:xfrm>
            <a:off x="0" y="955042"/>
            <a:ext cx="65" cy="15967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47610" numCol="1" anchor="ctr" anchorCtr="0" compatLnSpc="1">
            <a:prstTxWarp prst="textNoShape">
              <a:avLst/>
            </a:prstTxWarp>
            <a:spAutoFit/>
          </a:bodyPr>
          <a:lstStyle/>
          <a:p>
            <a:pPr defTabSz="685800"/>
            <a:endParaRPr kumimoji="0" lang="zh-TW" altLang="zh-TW" sz="1350" dirty="0"/>
          </a:p>
        </p:txBody>
      </p:sp>
      <p:sp>
        <p:nvSpPr>
          <p:cNvPr id="73" name="投影片編號版面配置區 3"/>
          <p:cNvSpPr>
            <a:spLocks noGrp="1"/>
          </p:cNvSpPr>
          <p:nvPr>
            <p:ph type="sldNum" sz="quarter" idx="12"/>
          </p:nvPr>
        </p:nvSpPr>
        <p:spPr>
          <a:xfrm>
            <a:off x="2590800" y="6524625"/>
            <a:ext cx="2197100" cy="333375"/>
          </a:xfrm>
        </p:spPr>
        <p:txBody>
          <a:bodyPr/>
          <a:lstStyle/>
          <a:p>
            <a:pPr>
              <a:defRPr/>
            </a:pPr>
            <a:r>
              <a:rPr lang="en-US" altLang="zh-TW" dirty="0"/>
              <a:t>   </a:t>
            </a:r>
            <a:fld id="{20DADEED-75D7-4501-941F-1479255A4EB9}" type="slidenum">
              <a:rPr lang="en-US" altLang="zh-TW" smtClean="0"/>
              <a:pPr>
                <a:defRPr/>
              </a:pPr>
              <a:t>5</a:t>
            </a:fld>
            <a:endParaRPr lang="en-US" altLang="zh-TW" dirty="0"/>
          </a:p>
        </p:txBody>
      </p:sp>
      <p:sp>
        <p:nvSpPr>
          <p:cNvPr id="247" name="標題 1"/>
          <p:cNvSpPr txBox="1">
            <a:spLocks/>
          </p:cNvSpPr>
          <p:nvPr/>
        </p:nvSpPr>
        <p:spPr bwMode="auto">
          <a:xfrm>
            <a:off x="468313" y="-26988"/>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kumimoji="1" sz="4000">
                <a:solidFill>
                  <a:srgbClr val="0926A3"/>
                </a:solidFill>
                <a:latin typeface="+mj-lt"/>
                <a:ea typeface="+mj-ea"/>
                <a:cs typeface="+mj-cs"/>
              </a:defRPr>
            </a:lvl1pPr>
            <a:lvl2pPr algn="ctr" rtl="0" eaLnBrk="0" fontAlgn="base" hangingPunct="0">
              <a:spcBef>
                <a:spcPct val="0"/>
              </a:spcBef>
              <a:spcAft>
                <a:spcPct val="0"/>
              </a:spcAft>
              <a:defRPr kumimoji="1" sz="4000">
                <a:solidFill>
                  <a:srgbClr val="0926A3"/>
                </a:solidFill>
                <a:latin typeface="Arial" charset="0"/>
                <a:ea typeface="標楷體" pitchFamily="65" charset="-120"/>
              </a:defRPr>
            </a:lvl2pPr>
            <a:lvl3pPr algn="ctr" rtl="0" eaLnBrk="0" fontAlgn="base" hangingPunct="0">
              <a:spcBef>
                <a:spcPct val="0"/>
              </a:spcBef>
              <a:spcAft>
                <a:spcPct val="0"/>
              </a:spcAft>
              <a:defRPr kumimoji="1" sz="4000">
                <a:solidFill>
                  <a:srgbClr val="0926A3"/>
                </a:solidFill>
                <a:latin typeface="Arial" charset="0"/>
                <a:ea typeface="標楷體" pitchFamily="65" charset="-120"/>
              </a:defRPr>
            </a:lvl3pPr>
            <a:lvl4pPr algn="ctr" rtl="0" eaLnBrk="0" fontAlgn="base" hangingPunct="0">
              <a:spcBef>
                <a:spcPct val="0"/>
              </a:spcBef>
              <a:spcAft>
                <a:spcPct val="0"/>
              </a:spcAft>
              <a:defRPr kumimoji="1" sz="4000">
                <a:solidFill>
                  <a:srgbClr val="0926A3"/>
                </a:solidFill>
                <a:latin typeface="Arial" charset="0"/>
                <a:ea typeface="標楷體" pitchFamily="65" charset="-120"/>
              </a:defRPr>
            </a:lvl4pPr>
            <a:lvl5pPr algn="ctr" rtl="0" eaLnBrk="0" fontAlgn="base" hangingPunct="0">
              <a:spcBef>
                <a:spcPct val="0"/>
              </a:spcBef>
              <a:spcAft>
                <a:spcPct val="0"/>
              </a:spcAft>
              <a:defRPr kumimoji="1" sz="4000">
                <a:solidFill>
                  <a:srgbClr val="0926A3"/>
                </a:solidFill>
                <a:latin typeface="Arial" charset="0"/>
                <a:ea typeface="標楷體" pitchFamily="65" charset="-120"/>
              </a:defRPr>
            </a:lvl5pPr>
            <a:lvl6pPr marL="457200" algn="ctr" rtl="0" eaLnBrk="1" fontAlgn="base" hangingPunct="1">
              <a:spcBef>
                <a:spcPct val="0"/>
              </a:spcBef>
              <a:spcAft>
                <a:spcPct val="0"/>
              </a:spcAft>
              <a:defRPr kumimoji="1" sz="4400">
                <a:solidFill>
                  <a:schemeClr val="accent2"/>
                </a:solidFill>
                <a:latin typeface="Arial" charset="0"/>
                <a:ea typeface="新細明體" pitchFamily="18" charset="-120"/>
              </a:defRPr>
            </a:lvl6pPr>
            <a:lvl7pPr marL="914400" algn="ctr" rtl="0" eaLnBrk="1" fontAlgn="base" hangingPunct="1">
              <a:spcBef>
                <a:spcPct val="0"/>
              </a:spcBef>
              <a:spcAft>
                <a:spcPct val="0"/>
              </a:spcAft>
              <a:defRPr kumimoji="1" sz="4400">
                <a:solidFill>
                  <a:schemeClr val="accent2"/>
                </a:solidFill>
                <a:latin typeface="Arial" charset="0"/>
                <a:ea typeface="新細明體" pitchFamily="18" charset="-120"/>
              </a:defRPr>
            </a:lvl7pPr>
            <a:lvl8pPr marL="1371600" algn="ctr" rtl="0" eaLnBrk="1" fontAlgn="base" hangingPunct="1">
              <a:spcBef>
                <a:spcPct val="0"/>
              </a:spcBef>
              <a:spcAft>
                <a:spcPct val="0"/>
              </a:spcAft>
              <a:defRPr kumimoji="1" sz="4400">
                <a:solidFill>
                  <a:schemeClr val="accent2"/>
                </a:solidFill>
                <a:latin typeface="Arial" charset="0"/>
                <a:ea typeface="新細明體" pitchFamily="18" charset="-120"/>
              </a:defRPr>
            </a:lvl8pPr>
            <a:lvl9pPr marL="1828800" algn="ctr" rtl="0" eaLnBrk="1" fontAlgn="base" hangingPunct="1">
              <a:spcBef>
                <a:spcPct val="0"/>
              </a:spcBef>
              <a:spcAft>
                <a:spcPct val="0"/>
              </a:spcAft>
              <a:defRPr kumimoji="1" sz="4400">
                <a:solidFill>
                  <a:schemeClr val="accent2"/>
                </a:solidFill>
                <a:latin typeface="Arial" charset="0"/>
                <a:ea typeface="新細明體" pitchFamily="18" charset="-120"/>
              </a:defRPr>
            </a:lvl9pPr>
          </a:lstStyle>
          <a:p>
            <a:pPr eaLnBrk="1" hangingPunct="1"/>
            <a:r>
              <a:rPr lang="en-US" altLang="zh-TW" b="1" kern="0" dirty="0">
                <a:solidFill>
                  <a:srgbClr val="2907A5"/>
                </a:solidFill>
              </a:rPr>
              <a:t>System Flow</a:t>
            </a:r>
            <a:endParaRPr lang="zh-TW" altLang="en-US" sz="4400" b="1" kern="0" dirty="0"/>
          </a:p>
        </p:txBody>
      </p:sp>
      <p:pic>
        <p:nvPicPr>
          <p:cNvPr id="4" name="圖片 3">
            <a:extLst>
              <a:ext uri="{FF2B5EF4-FFF2-40B4-BE49-F238E27FC236}">
                <a16:creationId xmlns:a16="http://schemas.microsoft.com/office/drawing/2014/main" id="{1E3FB8DB-D539-47C1-AAB6-F5E0F5F7E7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49" y="1360318"/>
            <a:ext cx="8994127" cy="4920001"/>
          </a:xfrm>
          <a:prstGeom prst="rect">
            <a:avLst/>
          </a:prstGeom>
        </p:spPr>
      </p:pic>
    </p:spTree>
    <p:extLst>
      <p:ext uri="{BB962C8B-B14F-4D97-AF65-F5344CB8AC3E}">
        <p14:creationId xmlns:p14="http://schemas.microsoft.com/office/powerpoint/2010/main" val="1178983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6</a:t>
            </a:fld>
            <a:endParaRPr lang="en-US" altLang="zh-TW" dirty="0"/>
          </a:p>
        </p:txBody>
      </p:sp>
      <p:pic>
        <p:nvPicPr>
          <p:cNvPr id="6" name="圖片 5">
            <a:extLst>
              <a:ext uri="{FF2B5EF4-FFF2-40B4-BE49-F238E27FC236}">
                <a16:creationId xmlns:a16="http://schemas.microsoft.com/office/drawing/2014/main" id="{6D8B5759-DB89-473C-A966-9208D39F54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Tree>
    <p:extLst>
      <p:ext uri="{BB962C8B-B14F-4D97-AF65-F5344CB8AC3E}">
        <p14:creationId xmlns:p14="http://schemas.microsoft.com/office/powerpoint/2010/main" val="69175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7</a:t>
            </a:fld>
            <a:endParaRPr lang="en-US" altLang="zh-TW" dirty="0"/>
          </a:p>
        </p:txBody>
      </p:sp>
      <p:pic>
        <p:nvPicPr>
          <p:cNvPr id="9" name="圖片 8">
            <a:extLst>
              <a:ext uri="{FF2B5EF4-FFF2-40B4-BE49-F238E27FC236}">
                <a16:creationId xmlns:a16="http://schemas.microsoft.com/office/drawing/2014/main" id="{F315FF03-721E-4C4F-8C06-A1E67E26F9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3" name="矩形: 圓角 2">
            <a:extLst>
              <a:ext uri="{FF2B5EF4-FFF2-40B4-BE49-F238E27FC236}">
                <a16:creationId xmlns:a16="http://schemas.microsoft.com/office/drawing/2014/main" id="{D86EAB4E-0B1B-4D4D-898E-6C346DBF1BA5}"/>
              </a:ext>
            </a:extLst>
          </p:cNvPr>
          <p:cNvSpPr/>
          <p:nvPr/>
        </p:nvSpPr>
        <p:spPr>
          <a:xfrm>
            <a:off x="3131840" y="1340768"/>
            <a:ext cx="4896544" cy="864096"/>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946293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3C98799-C32C-4FE4-9A9E-D10ED91CCDAF}"/>
              </a:ext>
            </a:extLst>
          </p:cNvPr>
          <p:cNvSpPr>
            <a:spLocks noGrp="1"/>
          </p:cNvSpPr>
          <p:nvPr>
            <p:ph type="title"/>
          </p:nvPr>
        </p:nvSpPr>
        <p:spPr/>
        <p:txBody>
          <a:bodyPr/>
          <a:lstStyle/>
          <a:p>
            <a:r>
              <a:rPr lang="en-US" altLang="zh-TW" dirty="0"/>
              <a:t>Data Construction Module</a:t>
            </a:r>
            <a:endParaRPr lang="zh-TW" altLang="en-US" dirty="0"/>
          </a:p>
        </p:txBody>
      </p:sp>
      <p:sp>
        <p:nvSpPr>
          <p:cNvPr id="3" name="內容版面配置區 2">
            <a:extLst>
              <a:ext uri="{FF2B5EF4-FFF2-40B4-BE49-F238E27FC236}">
                <a16:creationId xmlns:a16="http://schemas.microsoft.com/office/drawing/2014/main" id="{8B3FF047-84E4-4A06-A7DA-7FF5F545974D}"/>
              </a:ext>
            </a:extLst>
          </p:cNvPr>
          <p:cNvSpPr>
            <a:spLocks noGrp="1"/>
          </p:cNvSpPr>
          <p:nvPr>
            <p:ph idx="1"/>
          </p:nvPr>
        </p:nvSpPr>
        <p:spPr/>
        <p:txBody>
          <a:bodyPr/>
          <a:lstStyle/>
          <a:p>
            <a:r>
              <a:rPr lang="en-US" altLang="zh-TW" dirty="0"/>
              <a:t>Data Collection: Use crawlers &amp;</a:t>
            </a:r>
            <a:r>
              <a:rPr lang="zh-TW" altLang="en-US" dirty="0"/>
              <a:t> </a:t>
            </a:r>
            <a:r>
              <a:rPr lang="en-US" altLang="zh-TW" dirty="0"/>
              <a:t>API to obtain data from two platforms.</a:t>
            </a:r>
          </a:p>
          <a:p>
            <a:pPr lvl="1"/>
            <a:r>
              <a:rPr lang="en-US" altLang="zh-TW" dirty="0"/>
              <a:t>Change.org: The </a:t>
            </a:r>
            <a:r>
              <a:rPr lang="en-US" altLang="zh-TW" dirty="0">
                <a:solidFill>
                  <a:srgbClr val="0000FF"/>
                </a:solidFill>
              </a:rPr>
              <a:t>petition cases information </a:t>
            </a:r>
            <a:r>
              <a:rPr lang="en-US" altLang="zh-TW" dirty="0"/>
              <a:t>on the Change.org platform.</a:t>
            </a:r>
          </a:p>
          <a:p>
            <a:pPr lvl="1"/>
            <a:r>
              <a:rPr lang="en-US" altLang="zh-TW" dirty="0"/>
              <a:t>Twitter: The data include </a:t>
            </a:r>
            <a:r>
              <a:rPr lang="en-US" altLang="zh-TW" dirty="0">
                <a:solidFill>
                  <a:srgbClr val="0000FF"/>
                </a:solidFill>
              </a:rPr>
              <a:t>personal information</a:t>
            </a:r>
            <a:r>
              <a:rPr lang="en-US" altLang="zh-TW" dirty="0"/>
              <a:t>, </a:t>
            </a:r>
            <a:r>
              <a:rPr lang="en-US" altLang="zh-TW" dirty="0">
                <a:solidFill>
                  <a:srgbClr val="0000FF"/>
                </a:solidFill>
              </a:rPr>
              <a:t>historical tweets</a:t>
            </a:r>
            <a:r>
              <a:rPr lang="en-US" altLang="zh-TW" dirty="0"/>
              <a:t>, </a:t>
            </a:r>
            <a:r>
              <a:rPr lang="en-US" altLang="zh-TW" dirty="0">
                <a:solidFill>
                  <a:srgbClr val="0000FF"/>
                </a:solidFill>
              </a:rPr>
              <a:t>related tweets of petition cases</a:t>
            </a:r>
            <a:r>
              <a:rPr lang="zh-TW" altLang="en-US" dirty="0">
                <a:solidFill>
                  <a:srgbClr val="0000FF"/>
                </a:solidFill>
              </a:rPr>
              <a:t> </a:t>
            </a:r>
            <a:r>
              <a:rPr lang="en-US" altLang="zh-TW" dirty="0"/>
              <a:t>and</a:t>
            </a:r>
            <a:r>
              <a:rPr lang="en-US" altLang="zh-TW" dirty="0">
                <a:solidFill>
                  <a:srgbClr val="0000FF"/>
                </a:solidFill>
              </a:rPr>
              <a:t> activists’ social relationship</a:t>
            </a:r>
            <a:r>
              <a:rPr lang="en-US" altLang="zh-TW" dirty="0"/>
              <a:t>.</a:t>
            </a:r>
          </a:p>
          <a:p>
            <a:pPr marL="457200" lvl="1" indent="0">
              <a:buNone/>
            </a:pPr>
            <a:endParaRPr lang="en-US" altLang="zh-TW" dirty="0"/>
          </a:p>
          <a:p>
            <a:r>
              <a:rPr lang="en-US" altLang="zh-TW" dirty="0"/>
              <a:t>Data Cleaning:</a:t>
            </a:r>
          </a:p>
          <a:p>
            <a:pPr lvl="1"/>
            <a:r>
              <a:rPr lang="en-US" altLang="zh-TW" dirty="0"/>
              <a:t>Deleting missing value.</a:t>
            </a:r>
          </a:p>
          <a:p>
            <a:pPr lvl="1"/>
            <a:r>
              <a:rPr lang="en-US" altLang="zh-TW" dirty="0"/>
              <a:t>Discard non-English petitions and tweets.</a:t>
            </a:r>
          </a:p>
          <a:p>
            <a:pPr lvl="1"/>
            <a:r>
              <a:rPr lang="en-US" altLang="zh-TW" dirty="0"/>
              <a:t>Replace unreadable html elements, abbreviation terms, and contractions to their original terms.</a:t>
            </a:r>
          </a:p>
        </p:txBody>
      </p:sp>
      <p:sp>
        <p:nvSpPr>
          <p:cNvPr id="4" name="投影片編號版面配置區 3">
            <a:extLst>
              <a:ext uri="{FF2B5EF4-FFF2-40B4-BE49-F238E27FC236}">
                <a16:creationId xmlns:a16="http://schemas.microsoft.com/office/drawing/2014/main" id="{FBCDC2B5-ADC7-4569-8DEC-3CA37E714428}"/>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8</a:t>
            </a:fld>
            <a:endParaRPr lang="en-US" altLang="zh-TW" dirty="0"/>
          </a:p>
        </p:txBody>
      </p:sp>
    </p:spTree>
    <p:extLst>
      <p:ext uri="{BB962C8B-B14F-4D97-AF65-F5344CB8AC3E}">
        <p14:creationId xmlns:p14="http://schemas.microsoft.com/office/powerpoint/2010/main" val="4022697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6B48A62-3D44-4656-B8A0-FAFAE7564B37}"/>
              </a:ext>
            </a:extLst>
          </p:cNvPr>
          <p:cNvSpPr>
            <a:spLocks noGrp="1"/>
          </p:cNvSpPr>
          <p:nvPr>
            <p:ph type="title"/>
          </p:nvPr>
        </p:nvSpPr>
        <p:spPr/>
        <p:txBody>
          <a:bodyPr/>
          <a:lstStyle/>
          <a:p>
            <a:r>
              <a:rPr lang="en-US" altLang="zh-TW" dirty="0"/>
              <a:t>System Framework</a:t>
            </a:r>
            <a:endParaRPr lang="zh-TW" altLang="en-US" dirty="0"/>
          </a:p>
        </p:txBody>
      </p:sp>
      <p:sp>
        <p:nvSpPr>
          <p:cNvPr id="4" name="投影片編號版面配置區 3">
            <a:extLst>
              <a:ext uri="{FF2B5EF4-FFF2-40B4-BE49-F238E27FC236}">
                <a16:creationId xmlns:a16="http://schemas.microsoft.com/office/drawing/2014/main" id="{BCA6A6E0-77D1-45E8-982D-12F10B2DBF3D}"/>
              </a:ext>
            </a:extLst>
          </p:cNvPr>
          <p:cNvSpPr>
            <a:spLocks noGrp="1"/>
          </p:cNvSpPr>
          <p:nvPr>
            <p:ph type="sldNum" sz="quarter" idx="12"/>
          </p:nvPr>
        </p:nvSpPr>
        <p:spPr/>
        <p:txBody>
          <a:bodyPr/>
          <a:lstStyle/>
          <a:p>
            <a:pPr>
              <a:defRPr/>
            </a:pPr>
            <a:r>
              <a:rPr lang="en-US" altLang="zh-TW"/>
              <a:t>   </a:t>
            </a:r>
            <a:fld id="{66C53FE0-DFDF-4122-A850-A5399E395ABE}" type="slidenum">
              <a:rPr lang="en-US" altLang="zh-TW" smtClean="0"/>
              <a:pPr>
                <a:defRPr/>
              </a:pPr>
              <a:t>9</a:t>
            </a:fld>
            <a:endParaRPr lang="en-US" altLang="zh-TW" dirty="0"/>
          </a:p>
        </p:txBody>
      </p:sp>
      <p:pic>
        <p:nvPicPr>
          <p:cNvPr id="6" name="圖片 5">
            <a:extLst>
              <a:ext uri="{FF2B5EF4-FFF2-40B4-BE49-F238E27FC236}">
                <a16:creationId xmlns:a16="http://schemas.microsoft.com/office/drawing/2014/main" id="{DC17A9ED-C196-4C07-A6F4-61F6A36133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1190596"/>
            <a:ext cx="7200800" cy="5190732"/>
          </a:xfrm>
          <a:prstGeom prst="rect">
            <a:avLst/>
          </a:prstGeom>
        </p:spPr>
      </p:pic>
      <p:sp>
        <p:nvSpPr>
          <p:cNvPr id="7" name="矩形: 圓角 6">
            <a:extLst>
              <a:ext uri="{FF2B5EF4-FFF2-40B4-BE49-F238E27FC236}">
                <a16:creationId xmlns:a16="http://schemas.microsoft.com/office/drawing/2014/main" id="{BF273BF5-ED1C-494F-BC8F-7BF61C402678}"/>
              </a:ext>
            </a:extLst>
          </p:cNvPr>
          <p:cNvSpPr/>
          <p:nvPr/>
        </p:nvSpPr>
        <p:spPr>
          <a:xfrm>
            <a:off x="3131840" y="2204864"/>
            <a:ext cx="4896544" cy="648072"/>
          </a:xfrm>
          <a:prstGeom prst="roundRect">
            <a:avLst/>
          </a:prstGeom>
          <a:noFill/>
          <a:ln w="38100">
            <a:solidFill>
              <a:srgbClr val="2907A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rgbClr val="2907A5"/>
              </a:solidFill>
            </a:endParaRPr>
          </a:p>
        </p:txBody>
      </p:sp>
    </p:spTree>
    <p:extLst>
      <p:ext uri="{BB962C8B-B14F-4D97-AF65-F5344CB8AC3E}">
        <p14:creationId xmlns:p14="http://schemas.microsoft.com/office/powerpoint/2010/main" val="3224755742"/>
      </p:ext>
    </p:extLst>
  </p:cSld>
  <p:clrMapOvr>
    <a:masterClrMapping/>
  </p:clrMapOvr>
</p:sld>
</file>

<file path=ppt/theme/theme1.xml><?xml version="1.0" encoding="utf-8"?>
<a:theme xmlns:a="http://schemas.openxmlformats.org/drawingml/2006/main" name="SE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BI">
      <a:majorFont>
        <a:latin typeface="Arial"/>
        <a:ea typeface="標楷體"/>
        <a:cs typeface=""/>
      </a:majorFont>
      <a:minorFont>
        <a:latin typeface="Arial"/>
        <a:ea typeface="標楷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SEAD</Template>
  <TotalTime>44165</TotalTime>
  <Words>5487</Words>
  <Application>Microsoft Office PowerPoint</Application>
  <PresentationFormat>如螢幕大小 (4:3)</PresentationFormat>
  <Paragraphs>638</Paragraphs>
  <Slides>32</Slides>
  <Notes>30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32</vt:i4>
      </vt:variant>
    </vt:vector>
  </HeadingPairs>
  <TitlesOfParts>
    <vt:vector size="40" baseType="lpstr">
      <vt:lpstr>標楷體</vt:lpstr>
      <vt:lpstr>新細明體</vt:lpstr>
      <vt:lpstr>宋体</vt:lpstr>
      <vt:lpstr>Arial</vt:lpstr>
      <vt:lpstr>Calibri</vt:lpstr>
      <vt:lpstr>Cambria Math</vt:lpstr>
      <vt:lpstr>Times New Roman</vt:lpstr>
      <vt:lpstr>SEAD</vt:lpstr>
      <vt:lpstr>  Enhancing Collective Action Success of Online Petitions: A Social Media Intelligence Mechanism</vt:lpstr>
      <vt:lpstr>Human Decision Ingredients  </vt:lpstr>
      <vt:lpstr>Research in Collaborative Intelligence and Collective Actions  </vt:lpstr>
      <vt:lpstr>Research Problems</vt:lpstr>
      <vt:lpstr>PowerPoint 簡報</vt:lpstr>
      <vt:lpstr>System Framework</vt:lpstr>
      <vt:lpstr>System Framework</vt:lpstr>
      <vt:lpstr>Data Construction Module</vt:lpstr>
      <vt:lpstr>System Framework</vt:lpstr>
      <vt:lpstr>Petition Issue Classification Module</vt:lpstr>
      <vt:lpstr>Petition Issue Classification Module</vt:lpstr>
      <vt:lpstr>System Framework</vt:lpstr>
      <vt:lpstr>Activists Preference Analysis Module</vt:lpstr>
      <vt:lpstr>Activists Preference Analysis Module</vt:lpstr>
      <vt:lpstr>System Framework</vt:lpstr>
      <vt:lpstr>Social Media Intelligence Analysis Module</vt:lpstr>
      <vt:lpstr>Social Media Intelligence Analysis Module</vt:lpstr>
      <vt:lpstr>System Framework</vt:lpstr>
      <vt:lpstr>Petition Case Analysis Module</vt:lpstr>
      <vt:lpstr>Petition Case Analysis Module</vt:lpstr>
      <vt:lpstr>Petition Case Analysis Module</vt:lpstr>
      <vt:lpstr>System Framework</vt:lpstr>
      <vt:lpstr>Online Petition Cases Recommendation Module</vt:lpstr>
      <vt:lpstr>Data Construction Module</vt:lpstr>
      <vt:lpstr>Issue Classification Module</vt:lpstr>
      <vt:lpstr>Online Petition Cases Recommendation Module</vt:lpstr>
      <vt:lpstr>Evaluation of Different Machine Learning Algorithms</vt:lpstr>
      <vt:lpstr>Evaluation of Different Modules for Petition Success Prediction</vt:lpstr>
      <vt:lpstr>Evaluation of Recommendation List</vt:lpstr>
      <vt:lpstr>Evaluation of Recommendation List</vt:lpstr>
      <vt:lpstr>Evaluation of Recommendation List</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Combining Mobile Intelligence with Formation Mechanism for Group Commerce 結合行動智慧之群體商務組構機制</dc:title>
  <dc:creator>DL</dc:creator>
  <cp:lastModifiedBy>ymli</cp:lastModifiedBy>
  <cp:revision>1791</cp:revision>
  <cp:lastPrinted>2019-06-04T07:01:30Z</cp:lastPrinted>
  <dcterms:created xsi:type="dcterms:W3CDTF">2009-06-16T08:28:11Z</dcterms:created>
  <dcterms:modified xsi:type="dcterms:W3CDTF">2023-02-02T12:57:59Z</dcterms:modified>
</cp:coreProperties>
</file>