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4"/>
  </p:notesMasterIdLst>
  <p:handoutMasterIdLst>
    <p:handoutMasterId r:id="rId35"/>
  </p:handoutMasterIdLst>
  <p:sldIdLst>
    <p:sldId id="257" r:id="rId2"/>
    <p:sldId id="840" r:id="rId3"/>
    <p:sldId id="500" r:id="rId4"/>
    <p:sldId id="501" r:id="rId5"/>
    <p:sldId id="672" r:id="rId6"/>
    <p:sldId id="821" r:id="rId7"/>
    <p:sldId id="743" r:id="rId8"/>
    <p:sldId id="822" r:id="rId9"/>
    <p:sldId id="714" r:id="rId10"/>
    <p:sldId id="751" r:id="rId11"/>
    <p:sldId id="720" r:id="rId12"/>
    <p:sldId id="800" r:id="rId13"/>
    <p:sldId id="828" r:id="rId14"/>
    <p:sldId id="801" r:id="rId15"/>
    <p:sldId id="823" r:id="rId16"/>
    <p:sldId id="721" r:id="rId17"/>
    <p:sldId id="803" r:id="rId18"/>
    <p:sldId id="830" r:id="rId19"/>
    <p:sldId id="831" r:id="rId20"/>
    <p:sldId id="805" r:id="rId21"/>
    <p:sldId id="807" r:id="rId22"/>
    <p:sldId id="727" r:id="rId23"/>
    <p:sldId id="806" r:id="rId24"/>
    <p:sldId id="808" r:id="rId25"/>
    <p:sldId id="832" r:id="rId26"/>
    <p:sldId id="833" r:id="rId27"/>
    <p:sldId id="809" r:id="rId28"/>
    <p:sldId id="837" r:id="rId29"/>
    <p:sldId id="810" r:id="rId30"/>
    <p:sldId id="811" r:id="rId31"/>
    <p:sldId id="813" r:id="rId32"/>
    <p:sldId id="706" r:id="rId33"/>
  </p:sldIdLst>
  <p:sldSz cx="9144000" cy="6858000" type="screen4x3"/>
  <p:notesSz cx="6797675" cy="9874250"/>
  <p:custDataLst>
    <p:tags r:id="rId36"/>
  </p:custDataLst>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 id="2" name="Microsoft Office User" initials="MOU" lastIdx="2"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4F81BD"/>
    <a:srgbClr val="FFFFFF"/>
    <a:srgbClr val="FF0000"/>
    <a:srgbClr val="EDF070"/>
    <a:srgbClr val="F29732"/>
    <a:srgbClr val="EAE23A"/>
    <a:srgbClr val="F4E170"/>
    <a:srgbClr val="FDF7DB"/>
    <a:srgbClr val="9537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6" autoAdjust="0"/>
    <p:restoredTop sz="63802" autoAdjust="0"/>
  </p:normalViewPr>
  <p:slideViewPr>
    <p:cSldViewPr>
      <p:cViewPr>
        <p:scale>
          <a:sx n="66" d="100"/>
          <a:sy n="66" d="100"/>
        </p:scale>
        <p:origin x="1892" y="44"/>
      </p:cViewPr>
      <p:guideLst>
        <p:guide orient="horz" pos="2160"/>
        <p:guide pos="2880"/>
      </p:guideLst>
    </p:cSldViewPr>
  </p:slideViewPr>
  <p:notesTextViewPr>
    <p:cViewPr>
      <p:scale>
        <a:sx n="135" d="100"/>
        <a:sy n="13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t>2026/1/11</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lstStyle>
            <a:lvl1pPr algn="r" eaLnBrk="1" hangingPunct="1">
              <a:defRPr kumimoji="0" sz="1200">
                <a:latin typeface="Calibri" panose="020F0502020204030204" pitchFamily="34" charset="0"/>
              </a:defRPr>
            </a:lvl1pPr>
          </a:lstStyle>
          <a:p>
            <a:pPr>
              <a:defRPr/>
            </a:pPr>
            <a:fld id="{0C70AFEF-A272-4789-8B70-4FBADF809093}" type="slidenum">
              <a:rPr lang="zh-TW" altLang="en-US"/>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t>2026/1/11</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lstStyle>
            <a:lvl1pPr algn="r" eaLnBrk="1" hangingPunct="1">
              <a:defRPr kumimoji="0" sz="1200">
                <a:latin typeface="Calibri" panose="020F0502020204030204" pitchFamily="34" charset="0"/>
              </a:defRPr>
            </a:lvl1pPr>
          </a:lstStyle>
          <a:p>
            <a:pPr>
              <a:defRPr/>
            </a:pPr>
            <a:fld id="{D4B07956-BC10-4EE7-B12A-0C719A5476FB}" type="slidenum">
              <a:rPr lang="zh-TW" altLang="en-US"/>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71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TW" altLang="en-US" dirty="0"/>
              <a:t>首先感謝各位口委</a:t>
            </a:r>
            <a:r>
              <a:rPr lang="en-US" altLang="zh-TW" dirty="0"/>
              <a:t>/</a:t>
            </a:r>
            <a:r>
              <a:rPr lang="zh-TW" altLang="en-US" dirty="0"/>
              <a:t>學弟妹長同學撥空參與口試</a:t>
            </a:r>
            <a:r>
              <a:rPr lang="en-US" altLang="zh-TW" dirty="0"/>
              <a:t>(rehearsal)</a:t>
            </a:r>
            <a:r>
              <a:rPr lang="zh-TW" altLang="en-US" dirty="0"/>
              <a:t>，如果稍後有任何不理解或建議歡迎提出，那我就開始今天的簡報</a:t>
            </a:r>
            <a:endParaRPr lang="en-US" altLang="zh-TW" dirty="0"/>
          </a:p>
          <a:p>
            <a:r>
              <a:rPr lang="zh-TW" altLang="en-US" dirty="0"/>
              <a:t>各位口委教授好</a:t>
            </a:r>
            <a:endParaRPr lang="en-US" altLang="zh-TW" dirty="0"/>
          </a:p>
          <a:p>
            <a:r>
              <a:rPr lang="zh-TW" altLang="en-US" dirty="0"/>
              <a:t>我是楊凱翔</a:t>
            </a:r>
            <a:endParaRPr lang="en-US" altLang="zh-TW" dirty="0"/>
          </a:p>
          <a:p>
            <a:r>
              <a:rPr lang="zh-TW" altLang="en-US" dirty="0"/>
              <a:t>我的指導教授是李永銘博士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我的論文題目是</a:t>
            </a:r>
            <a:r>
              <a:rPr lang="zh-TW" altLang="en-US" sz="1200" b="1" dirty="0"/>
              <a:t>基於股權代幣的群眾投資信任機制</a:t>
            </a:r>
            <a:endParaRPr lang="zh-TW" altLang="en-US" dirty="0"/>
          </a:p>
          <a:p>
            <a:endParaRPr lang="en-US" altLang="zh-TW" dirty="0"/>
          </a:p>
        </p:txBody>
      </p:sp>
      <p:sp>
        <p:nvSpPr>
          <p:cNvPr id="71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84A31928-910A-4FCC-89D1-6B5C876025A2}" type="slidenum">
              <a:rPr kumimoji="0" lang="zh-TW" altLang="en-US" smtClean="0">
                <a:latin typeface="Calibri" panose="020F0502020204030204" pitchFamily="34" charset="0"/>
              </a:rPr>
              <a:t>1</a:t>
            </a:fld>
            <a:endParaRPr kumimoji="0" lang="zh-TW"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接下来是獎勵池模塊</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10</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252525"/>
                </a:solidFill>
                <a:effectLst/>
                <a:latin typeface="Roboto" panose="02000000000000000000" pitchFamily="2" charset="0"/>
              </a:rPr>
              <a:t>我們為平台建立了獎勵池模塊，激勵用戶質押</a:t>
            </a:r>
            <a:r>
              <a:rPr lang="en"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代幣來獲得更多分配機會和忠誠度獎勵。獎勵池的設計是為了加速用戶進入生態系統中的新項目，並通過質押數量來衡量用戶的層級。此外，未獲得分配的參與者也能夠共享生態中項目的成長紅利</a:t>
            </a:r>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sz="1200" b="1" i="0" kern="1200" dirty="0">
              <a:solidFill>
                <a:srgbClr val="555555"/>
              </a:solidFill>
              <a:effectLst/>
              <a:latin typeface="Alegreya Sans"/>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11</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TW" altLang="en-US" dirty="0"/>
              <a:t>接下來是懲罰制度的設計</a:t>
            </a:r>
            <a:endParaRPr lang="en-US" altLang="zh-TW" dirty="0"/>
          </a:p>
          <a:p>
            <a:pPr marL="0" marR="0" lvl="0" indent="0" algn="l" defTabSz="914400" rtl="0" eaLnBrk="1" fontAlgn="auto" latinLnBrk="0" hangingPunct="1">
              <a:lnSpc>
                <a:spcPct val="100000"/>
              </a:lnSpc>
              <a:spcBef>
                <a:spcPts val="0"/>
              </a:spcBef>
              <a:spcAft>
                <a:spcPts val="0"/>
              </a:spcAft>
              <a:buClrTx/>
              <a:buSzTx/>
              <a:buFontTx/>
              <a:buNone/>
              <a:defRPr/>
            </a:pPr>
            <a:r>
              <a:rPr lang="zh-TW" altLang="en-US" b="0" i="0" dirty="0">
                <a:solidFill>
                  <a:srgbClr val="252525"/>
                </a:solidFill>
                <a:effectLst/>
                <a:latin typeface="Roboto" panose="02000000000000000000" pitchFamily="2" charset="0"/>
              </a:rPr>
              <a:t>對於提前解除質押的用戶，必須收取解除費用。費用等於他們承諾質押的前 </a:t>
            </a:r>
            <a:r>
              <a:rPr lang="en-US" altLang="zh-TW" b="0" i="0" dirty="0">
                <a:solidFill>
                  <a:srgbClr val="252525"/>
                </a:solidFill>
                <a:effectLst/>
                <a:latin typeface="Roboto" panose="02000000000000000000" pitchFamily="2" charset="0"/>
              </a:rPr>
              <a:t>50% </a:t>
            </a:r>
            <a:r>
              <a:rPr lang="zh-TW" altLang="en-US" b="0" i="0" dirty="0">
                <a:solidFill>
                  <a:srgbClr val="252525"/>
                </a:solidFill>
                <a:effectLst/>
                <a:latin typeface="Roboto" panose="02000000000000000000" pitchFamily="2" charset="0"/>
              </a:rPr>
              <a:t>天數內獲得的獎勵金額，所以用戶必須至少質押他們承諾天數的一半，以避免本金的損失。值得注意的是，提前取消質押的</a:t>
            </a:r>
            <a:r>
              <a:rPr lang="en-US"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代幣會返還到獎勵池中。</a:t>
            </a:r>
            <a:endParaRPr lang="en-US" altLang="zh-TW" b="0" i="0" dirty="0">
              <a:solidFill>
                <a:srgbClr val="252525"/>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zh-TW" b="0" i="0" dirty="0">
              <a:solidFill>
                <a:srgbClr val="252525"/>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zh-TW" altLang="en-US" b="0" i="0" dirty="0">
                <a:solidFill>
                  <a:srgbClr val="252525"/>
                </a:solidFill>
                <a:effectLst/>
                <a:latin typeface="Roboto" panose="02000000000000000000" pitchFamily="2" charset="0"/>
              </a:rPr>
              <a:t>最低收費天數設置為 </a:t>
            </a:r>
            <a:r>
              <a:rPr lang="en-US" altLang="zh-TW" b="0" i="0" dirty="0">
                <a:solidFill>
                  <a:srgbClr val="252525"/>
                </a:solidFill>
                <a:effectLst/>
                <a:latin typeface="Roboto" panose="02000000000000000000" pitchFamily="2" charset="0"/>
              </a:rPr>
              <a:t>30 </a:t>
            </a:r>
            <a:r>
              <a:rPr lang="zh-TW" altLang="en-US" b="0" i="0" dirty="0">
                <a:solidFill>
                  <a:srgbClr val="252525"/>
                </a:solidFill>
                <a:effectLst/>
                <a:latin typeface="Roboto" panose="02000000000000000000" pitchFamily="2" charset="0"/>
              </a:rPr>
              <a:t>天</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12</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接下来是</a:t>
            </a:r>
            <a:r>
              <a:rPr lang="en-US" altLang="zh-CN" sz="1200" kern="1200" dirty="0">
                <a:solidFill>
                  <a:schemeClr val="tx1"/>
                </a:solidFill>
                <a:effectLst/>
                <a:latin typeface="+mn-lt"/>
                <a:ea typeface="+mn-ea"/>
                <a:cs typeface="+mn-cs"/>
              </a:rPr>
              <a:t>DAO </a:t>
            </a:r>
            <a:r>
              <a:rPr lang="zh-CN" altLang="en-US" sz="1200" kern="1200" dirty="0">
                <a:solidFill>
                  <a:schemeClr val="tx1"/>
                </a:solidFill>
                <a:effectLst/>
                <a:latin typeface="+mn-lt"/>
                <a:ea typeface="+mn-ea"/>
                <a:cs typeface="+mn-cs"/>
              </a:rPr>
              <a:t>治理模組</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13</a:t>
            </a:fld>
            <a:endParaRPr lang="zh-TW" altLang="en-US"/>
          </a:p>
        </p:txBody>
      </p:sp>
    </p:spTree>
    <p:extLst>
      <p:ext uri="{BB962C8B-B14F-4D97-AF65-F5344CB8AC3E}">
        <p14:creationId xmlns:p14="http://schemas.microsoft.com/office/powerpoint/2010/main" val="4226311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252525"/>
                </a:solidFill>
                <a:effectLst/>
                <a:latin typeface="Roboto" panose="02000000000000000000" pitchFamily="2" charset="0"/>
              </a:rPr>
              <a:t>我們為每個項目形成一個社群驅動的投資 </a:t>
            </a:r>
            <a:r>
              <a:rPr lang="en"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a:t>
            </a:r>
            <a:r>
              <a:rPr lang="en" altLang="zh-TW" b="0" i="0" dirty="0">
                <a:solidFill>
                  <a:srgbClr val="252525"/>
                </a:solidFill>
                <a:effectLst/>
                <a:latin typeface="Roboto" panose="02000000000000000000" pitchFamily="2" charset="0"/>
              </a:rPr>
              <a:t>DAO </a:t>
            </a:r>
            <a:r>
              <a:rPr lang="zh-TW" altLang="en-US" b="0" i="0" dirty="0">
                <a:solidFill>
                  <a:srgbClr val="252525"/>
                </a:solidFill>
                <a:effectLst/>
                <a:latin typeface="Roboto" panose="02000000000000000000" pitchFamily="2" charset="0"/>
              </a:rPr>
              <a:t>的核心是多簽錢包和通過股權代幣進行決策。來自投資者的所有資金都將依靠多簽錢包來管理，要提取資產，必須要讓財務委員會中的多個人使用他們的私鑰簽署交易以獲得授權。這可以防止其中一位獨裁者變得流氓和擾亂社區。</a:t>
            </a:r>
            <a:endParaRPr lang="en-US" altLang="zh-CN"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14</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最後是股權代幣化模塊，</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15</a:t>
            </a:fld>
            <a:endParaRPr lang="zh-TW" altLang="en-US"/>
          </a:p>
        </p:txBody>
      </p:sp>
    </p:spTree>
    <p:extLst>
      <p:ext uri="{BB962C8B-B14F-4D97-AF65-F5344CB8AC3E}">
        <p14:creationId xmlns:p14="http://schemas.microsoft.com/office/powerpoint/2010/main" val="3862424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252525"/>
                </a:solidFill>
                <a:effectLst/>
                <a:latin typeface="Roboto" panose="02000000000000000000" pitchFamily="2" charset="0"/>
              </a:rPr>
              <a:t>我們可以利用智能合約輕鬆定義投資條款和條件邏輯，並且按照 </a:t>
            </a:r>
            <a:r>
              <a:rPr lang="en" altLang="zh-TW" b="0" i="0" dirty="0">
                <a:solidFill>
                  <a:srgbClr val="252525"/>
                </a:solidFill>
                <a:effectLst/>
                <a:latin typeface="Roboto" panose="02000000000000000000" pitchFamily="2" charset="0"/>
              </a:rPr>
              <a:t>ERC721 </a:t>
            </a:r>
            <a:r>
              <a:rPr lang="zh-TW" altLang="en-US" b="0" i="0" dirty="0">
                <a:solidFill>
                  <a:srgbClr val="252525"/>
                </a:solidFill>
                <a:effectLst/>
                <a:latin typeface="Roboto" panose="02000000000000000000" pitchFamily="2" charset="0"/>
              </a:rPr>
              <a:t>標準將每項投資內容股權代幣化。</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在這裡，代幣化資產作為一種可程式化資產，可以將部分所有權劃切分為更小並提高股權交易的便利性和簡單性。</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同時，投資文件以</a:t>
            </a:r>
            <a:r>
              <a:rPr lang="en-US" altLang="zh-TW" b="0" i="0" dirty="0">
                <a:solidFill>
                  <a:srgbClr val="252525"/>
                </a:solidFill>
                <a:effectLst/>
                <a:latin typeface="Roboto" panose="02000000000000000000" pitchFamily="2" charset="0"/>
              </a:rPr>
              <a:t>Metadata</a:t>
            </a:r>
            <a:r>
              <a:rPr lang="zh-TW" altLang="en-US" b="0" i="0" dirty="0">
                <a:solidFill>
                  <a:srgbClr val="252525"/>
                </a:solidFill>
                <a:effectLst/>
                <a:latin typeface="Roboto" panose="02000000000000000000" pitchFamily="2" charset="0"/>
              </a:rPr>
              <a:t>格式託管在 </a:t>
            </a:r>
            <a:r>
              <a:rPr lang="en" altLang="zh-TW" b="0" i="0" dirty="0">
                <a:solidFill>
                  <a:srgbClr val="252525"/>
                </a:solidFill>
                <a:effectLst/>
                <a:latin typeface="Roboto" panose="02000000000000000000" pitchFamily="2" charset="0"/>
              </a:rPr>
              <a:t>IPFS</a:t>
            </a:r>
            <a:r>
              <a:rPr lang="zh-TW" altLang="en-US" b="0" i="0" dirty="0">
                <a:solidFill>
                  <a:srgbClr val="252525"/>
                </a:solidFill>
                <a:effectLst/>
                <a:latin typeface="Roboto" panose="02000000000000000000" pitchFamily="2" charset="0"/>
              </a:rPr>
              <a:t> 去中心化存儲系統上，這可以增強去中心化和可訪問性。</a:t>
            </a:r>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16</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b="0" i="0" dirty="0">
                <a:solidFill>
                  <a:srgbClr val="252525"/>
                </a:solidFill>
                <a:effectLst/>
                <a:latin typeface="Roboto" panose="02000000000000000000" pitchFamily="2" charset="0"/>
              </a:rPr>
              <a:t>在分佈式帳本技術（</a:t>
            </a:r>
            <a:r>
              <a:rPr lang="en" altLang="zh-TW" b="0" i="0" dirty="0">
                <a:solidFill>
                  <a:srgbClr val="252525"/>
                </a:solidFill>
                <a:effectLst/>
                <a:latin typeface="Roboto" panose="02000000000000000000" pitchFamily="2" charset="0"/>
              </a:rPr>
              <a:t>DLT</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中，代幣作為價值交換的重要媒介，強健的代幣經濟是 </a:t>
            </a:r>
            <a:r>
              <a:rPr lang="en" altLang="zh-TW" b="0" i="0" dirty="0" err="1">
                <a:solidFill>
                  <a:srgbClr val="252525"/>
                </a:solidFill>
                <a:effectLst/>
                <a:latin typeface="Roboto" panose="02000000000000000000" pitchFamily="2" charset="0"/>
              </a:rPr>
              <a:t>DeFi</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的核心基礎。目的是激勵整個代幣生態系。在我們的研究中，採用雙代幣模型，一個平台協議代幣，稱為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代幣，以及另一個股權代幣，稱為 </a:t>
            </a:r>
            <a:r>
              <a:rPr lang="en" altLang="zh-TW" b="0" i="0" dirty="0">
                <a:solidFill>
                  <a:srgbClr val="252525"/>
                </a:solidFill>
                <a:effectLst/>
                <a:latin typeface="Roboto" panose="02000000000000000000" pitchFamily="2" charset="0"/>
              </a:rPr>
              <a:t>SPY </a:t>
            </a:r>
            <a:r>
              <a:rPr lang="zh-TW" altLang="en-US" b="0" i="0" dirty="0">
                <a:solidFill>
                  <a:srgbClr val="252525"/>
                </a:solidFill>
                <a:effectLst/>
                <a:latin typeface="Roboto" panose="02000000000000000000" pitchFamily="2" charset="0"/>
              </a:rPr>
              <a:t>代幣。稍後我們將詳細敘述兩個代幣。</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17</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 altLang="zh-TW" b="0" i="0" dirty="0">
                <a:solidFill>
                  <a:srgbClr val="252525"/>
                </a:solidFill>
                <a:effectLst/>
                <a:latin typeface="Roboto" panose="02000000000000000000" pitchFamily="2" charset="0"/>
              </a:rPr>
              <a:t>“WOW Token”</a:t>
            </a:r>
            <a:r>
              <a:rPr lang="zh-TW" altLang="en-US" b="0" i="0" dirty="0">
                <a:solidFill>
                  <a:srgbClr val="252525"/>
                </a:solidFill>
                <a:effectLst/>
                <a:latin typeface="Roboto" panose="02000000000000000000" pitchFamily="2" charset="0"/>
              </a:rPr>
              <a:t>是一種實用型代幣，按照</a:t>
            </a:r>
            <a:r>
              <a:rPr lang="en" altLang="zh-TW" b="0" i="0" dirty="0">
                <a:solidFill>
                  <a:srgbClr val="252525"/>
                </a:solidFill>
                <a:effectLst/>
                <a:latin typeface="Roboto" panose="02000000000000000000" pitchFamily="2" charset="0"/>
              </a:rPr>
              <a:t>ERC20</a:t>
            </a:r>
            <a:r>
              <a:rPr lang="zh-TW" altLang="en-US" b="0" i="0" dirty="0">
                <a:solidFill>
                  <a:srgbClr val="252525"/>
                </a:solidFill>
                <a:effectLst/>
                <a:latin typeface="Roboto" panose="02000000000000000000" pitchFamily="2" charset="0"/>
              </a:rPr>
              <a:t>標準發行。 為了參與眾籌活動，參與者需要在獎勵池中鎖定質押一定數量的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代幣以獲得 </a:t>
            </a:r>
            <a:r>
              <a:rPr lang="en" altLang="zh-TW" b="0" i="0" dirty="0">
                <a:solidFill>
                  <a:srgbClr val="252525"/>
                </a:solidFill>
                <a:effectLst/>
                <a:latin typeface="Roboto" panose="02000000000000000000" pitchFamily="2" charset="0"/>
              </a:rPr>
              <a:t>WOW Power</a:t>
            </a:r>
            <a:r>
              <a:rPr lang="zh-TW" altLang="en-US" b="0" i="0" dirty="0">
                <a:solidFill>
                  <a:srgbClr val="252525"/>
                </a:solidFill>
                <a:effectLst/>
                <a:latin typeface="Roboto" panose="02000000000000000000" pitchFamily="2" charset="0"/>
              </a:rPr>
              <a:t>，我們利用良性循環的獎勵池為質押者創造強大的激勵措施</a:t>
            </a:r>
            <a:endParaRPr lang="en-US" altLang="zh-TW" b="0" i="0" dirty="0">
              <a:solidFill>
                <a:srgbClr val="252525"/>
              </a:solidFill>
              <a:effectLst/>
              <a:latin typeface="Roboto" panose="02000000000000000000" pitchFamily="2" charset="0"/>
            </a:endParaRPr>
          </a:p>
          <a:p>
            <a:endParaRPr lang="en-US" altLang="zh-TW" b="0" i="0" dirty="0">
              <a:solidFill>
                <a:srgbClr val="252525"/>
              </a:solidFill>
              <a:effectLst/>
              <a:latin typeface="Roboto" panose="02000000000000000000" pitchFamily="2" charset="0"/>
            </a:endParaRPr>
          </a:p>
          <a:p>
            <a:r>
              <a:rPr lang="zh-TW" altLang="en-US" b="0" i="0" dirty="0">
                <a:solidFill>
                  <a:srgbClr val="252525"/>
                </a:solidFill>
                <a:effectLst/>
                <a:latin typeface="Roboto" panose="02000000000000000000" pitchFamily="2" charset="0"/>
              </a:rPr>
              <a:t>理論上，我們的協議越成功，平台代幣就會越有價值，因為它賦予用戶參與更多眾籌活動和代幣獎勵的機會，並同時享有項目增長以及質押的雙重收益。</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18</a:t>
            </a:fld>
            <a:endParaRPr lang="zh-TW" altLang="en-US"/>
          </a:p>
        </p:txBody>
      </p:sp>
    </p:spTree>
    <p:extLst>
      <p:ext uri="{BB962C8B-B14F-4D97-AF65-F5344CB8AC3E}">
        <p14:creationId xmlns:p14="http://schemas.microsoft.com/office/powerpoint/2010/main" val="37899260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en" altLang="zh-TW" b="0" i="0" dirty="0">
                <a:solidFill>
                  <a:srgbClr val="252525"/>
                </a:solidFill>
                <a:effectLst/>
                <a:latin typeface="Roboto" panose="02000000000000000000" pitchFamily="2" charset="0"/>
              </a:rPr>
              <a:t>“SPY</a:t>
            </a:r>
            <a:r>
              <a:rPr lang="zh-TW" altLang="en-US" b="0" i="0" dirty="0">
                <a:solidFill>
                  <a:srgbClr val="252525"/>
                </a:solidFill>
                <a:effectLst/>
                <a:latin typeface="Roboto" panose="02000000000000000000" pitchFamily="2" charset="0"/>
              </a:rPr>
              <a:t>代幣”是一種</a:t>
            </a:r>
            <a:r>
              <a:rPr lang="en-US" altLang="zh-TW" b="0" i="0" dirty="0">
                <a:solidFill>
                  <a:srgbClr val="252525"/>
                </a:solidFill>
                <a:effectLst/>
                <a:latin typeface="Roboto" panose="02000000000000000000" pitchFamily="2" charset="0"/>
              </a:rPr>
              <a:t>ERC721</a:t>
            </a:r>
            <a:r>
              <a:rPr lang="zh-TW" altLang="en-US" b="0" i="0" dirty="0">
                <a:solidFill>
                  <a:srgbClr val="252525"/>
                </a:solidFill>
                <a:effectLst/>
                <a:latin typeface="Roboto" panose="02000000000000000000" pitchFamily="2" charset="0"/>
              </a:rPr>
              <a:t>代幣（</a:t>
            </a:r>
            <a:r>
              <a:rPr lang="en" altLang="zh-TW" b="0" i="0" dirty="0">
                <a:solidFill>
                  <a:srgbClr val="252525"/>
                </a:solidFill>
                <a:effectLst/>
                <a:latin typeface="Roboto" panose="02000000000000000000" pitchFamily="2" charset="0"/>
              </a:rPr>
              <a:t>NFT</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每一個</a:t>
            </a:r>
            <a:r>
              <a:rPr lang="en" altLang="zh-TW" b="0" i="0" dirty="0">
                <a:solidFill>
                  <a:srgbClr val="252525"/>
                </a:solidFill>
                <a:effectLst/>
                <a:latin typeface="Roboto" panose="02000000000000000000" pitchFamily="2" charset="0"/>
              </a:rPr>
              <a:t>NFT</a:t>
            </a:r>
            <a:r>
              <a:rPr lang="zh-TW" altLang="en-US" b="0" i="0" dirty="0">
                <a:solidFill>
                  <a:srgbClr val="252525"/>
                </a:solidFill>
                <a:effectLst/>
                <a:latin typeface="Roboto" panose="02000000000000000000" pitchFamily="2" charset="0"/>
              </a:rPr>
              <a:t>代表一個獨特的數位投資內容。我們用 </a:t>
            </a:r>
            <a:r>
              <a:rPr lang="en" altLang="zh-TW" b="0" i="0" dirty="0">
                <a:solidFill>
                  <a:srgbClr val="252525"/>
                </a:solidFill>
                <a:effectLst/>
                <a:latin typeface="Roboto" panose="02000000000000000000" pitchFamily="2" charset="0"/>
              </a:rPr>
              <a:t>NFT </a:t>
            </a:r>
            <a:r>
              <a:rPr lang="zh-TW" altLang="en-US" b="0" i="0" dirty="0">
                <a:solidFill>
                  <a:srgbClr val="252525"/>
                </a:solidFill>
                <a:effectLst/>
                <a:latin typeface="Roboto" panose="02000000000000000000" pitchFamily="2" charset="0"/>
              </a:rPr>
              <a:t>的特性來描述個別的投資活動。持有 </a:t>
            </a:r>
            <a:r>
              <a:rPr lang="en" altLang="zh-TW" b="0" i="0" dirty="0">
                <a:solidFill>
                  <a:srgbClr val="252525"/>
                </a:solidFill>
                <a:effectLst/>
                <a:latin typeface="Roboto" panose="02000000000000000000" pitchFamily="2" charset="0"/>
              </a:rPr>
              <a:t>SPY </a:t>
            </a:r>
            <a:r>
              <a:rPr lang="zh-TW" altLang="en-US" b="0" i="0" dirty="0">
                <a:solidFill>
                  <a:srgbClr val="252525"/>
                </a:solidFill>
                <a:effectLst/>
                <a:latin typeface="Roboto" panose="02000000000000000000" pitchFamily="2" charset="0"/>
              </a:rPr>
              <a:t>代幣的人對其投資擁有某種形式的所有權和治理權。 </a:t>
            </a:r>
            <a:r>
              <a:rPr lang="en" altLang="zh-TW" b="0" i="0" dirty="0">
                <a:solidFill>
                  <a:srgbClr val="252525"/>
                </a:solidFill>
                <a:effectLst/>
                <a:latin typeface="Roboto" panose="02000000000000000000" pitchFamily="2" charset="0"/>
              </a:rPr>
              <a:t>SPY</a:t>
            </a:r>
            <a:r>
              <a:rPr lang="zh-TW" altLang="en-US" b="0" i="0" dirty="0">
                <a:solidFill>
                  <a:srgbClr val="252525"/>
                </a:solidFill>
                <a:effectLst/>
                <a:latin typeface="Roboto" panose="02000000000000000000" pitchFamily="2" charset="0"/>
              </a:rPr>
              <a:t>代幣主要用於解決股權投資的可訪問性、流動性和透明性問題。作為一種現實資產支撐的代幣，取代了以往僅依靠信仰建立的加密貨幣價值，從而降低了其價格波動率。</a:t>
            </a:r>
          </a:p>
          <a:p>
            <a:pPr algn="l"/>
            <a:endParaRPr lang="en-US" altLang="zh-TW" b="0" i="0" dirty="0">
              <a:solidFill>
                <a:srgbClr val="252525"/>
              </a:solidFill>
              <a:effectLst/>
              <a:latin typeface="Roboto" panose="02000000000000000000" pitchFamily="2" charset="0"/>
            </a:endParaRPr>
          </a:p>
          <a:p>
            <a:pPr algn="l"/>
            <a:endParaRPr lang="en-US" altLang="zh-TW" b="0" i="0" dirty="0">
              <a:solidFill>
                <a:srgbClr val="252525"/>
              </a:solidFill>
              <a:effectLst/>
              <a:latin typeface="Roboto" panose="02000000000000000000" pitchFamily="2" charset="0"/>
            </a:endParaRPr>
          </a:p>
          <a:p>
            <a:pPr algn="l"/>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19</a:t>
            </a:fld>
            <a:endParaRPr lang="zh-TW" altLang="en-US"/>
          </a:p>
        </p:txBody>
      </p:sp>
    </p:spTree>
    <p:extLst>
      <p:ext uri="{BB962C8B-B14F-4D97-AF65-F5344CB8AC3E}">
        <p14:creationId xmlns:p14="http://schemas.microsoft.com/office/powerpoint/2010/main" val="3172708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normAutofit fontScale="70000" lnSpcReduction="20000"/>
          </a:bodyPr>
          <a:lstStyle/>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zh-TW" altLang="en-US" sz="1600" b="0" i="0" dirty="0">
                <a:solidFill>
                  <a:srgbClr val="252525"/>
                </a:solidFill>
                <a:effectLst/>
                <a:latin typeface="Roboto" panose="020F0502020204030204" pitchFamily="34" charset="0"/>
              </a:rPr>
              <a:t>近年來，低利率、公司保持私有化、投資組合多元化等因素，推動私募市場自 </a:t>
            </a:r>
            <a:r>
              <a:rPr lang="en-US" altLang="zh-TW" sz="1600" b="0" i="0" dirty="0">
                <a:solidFill>
                  <a:srgbClr val="252525"/>
                </a:solidFill>
                <a:effectLst/>
                <a:latin typeface="Roboto" panose="020F0502020204030204" pitchFamily="34" charset="0"/>
              </a:rPr>
              <a:t>2000 </a:t>
            </a:r>
            <a:r>
              <a:rPr lang="zh-TW" altLang="en-US" sz="1600" b="0" i="0" dirty="0">
                <a:solidFill>
                  <a:srgbClr val="252525"/>
                </a:solidFill>
                <a:effectLst/>
                <a:latin typeface="Roboto" panose="020F0502020204030204" pitchFamily="34" charset="0"/>
              </a:rPr>
              <a:t>年以來增長了 </a:t>
            </a:r>
            <a:r>
              <a:rPr lang="en-US" altLang="zh-TW" sz="1600" b="0" i="0" dirty="0">
                <a:solidFill>
                  <a:srgbClr val="252525"/>
                </a:solidFill>
                <a:effectLst/>
                <a:latin typeface="Roboto" panose="020F0502020204030204" pitchFamily="34" charset="0"/>
              </a:rPr>
              <a:t>10 </a:t>
            </a:r>
            <a:r>
              <a:rPr lang="zh-TW" altLang="en-US" sz="1600" b="0" i="0" dirty="0">
                <a:solidFill>
                  <a:srgbClr val="252525"/>
                </a:solidFill>
                <a:effectLst/>
                <a:latin typeface="Roboto" panose="020F0502020204030204" pitchFamily="34" charset="0"/>
              </a:rPr>
              <a:t>倍，全球資產超過 </a:t>
            </a:r>
            <a:r>
              <a:rPr lang="en-US" altLang="zh-TW" sz="1600" b="0" i="0" dirty="0">
                <a:solidFill>
                  <a:srgbClr val="252525"/>
                </a:solidFill>
                <a:effectLst/>
                <a:latin typeface="Roboto" panose="020F0502020204030204" pitchFamily="34" charset="0"/>
              </a:rPr>
              <a:t>6 </a:t>
            </a:r>
            <a:r>
              <a:rPr lang="zh-TW" altLang="en-US" sz="1600" b="0" i="0" dirty="0">
                <a:solidFill>
                  <a:srgbClr val="252525"/>
                </a:solidFill>
                <a:effectLst/>
                <a:latin typeface="Roboto" panose="020F0502020204030204" pitchFamily="34" charset="0"/>
              </a:rPr>
              <a:t>兆美元。此外，研究發現，</a:t>
            </a:r>
            <a:r>
              <a:rPr lang="en-US" altLang="zh-TW" sz="1600" b="0" i="0" dirty="0">
                <a:solidFill>
                  <a:srgbClr val="252525"/>
                </a:solidFill>
                <a:effectLst/>
                <a:latin typeface="Roboto" panose="020F0502020204030204" pitchFamily="34" charset="0"/>
              </a:rPr>
              <a:t>80% </a:t>
            </a:r>
            <a:r>
              <a:rPr lang="zh-TW" altLang="en-US" sz="1600" b="0" i="0" dirty="0">
                <a:solidFill>
                  <a:srgbClr val="252525"/>
                </a:solidFill>
                <a:effectLst/>
                <a:latin typeface="Roboto" panose="020F0502020204030204" pitchFamily="34" charset="0"/>
              </a:rPr>
              <a:t>的年輕投資者正在轉向所謂的另類投資</a:t>
            </a:r>
            <a:endParaRPr lang="en-US" altLang="zh-TW" sz="1600" b="0" i="0" dirty="0">
              <a:solidFill>
                <a:srgbClr val="252525"/>
              </a:solidFill>
              <a:effectLst/>
              <a:latin typeface="Roboto" panose="020F0502020204030204" pitchFamily="34" charset="0"/>
            </a:endParaRPr>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altLang="zh-TW" sz="1600" b="0" i="0" dirty="0">
              <a:solidFill>
                <a:srgbClr val="252525"/>
              </a:solidFill>
              <a:effectLst/>
              <a:latin typeface="Roboto" panose="020F0502020204030204" pitchFamily="34" charset="0"/>
            </a:endParaRPr>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zh-TW" altLang="en-US" sz="2400" b="0" i="0" dirty="0">
                <a:solidFill>
                  <a:srgbClr val="252525"/>
                </a:solidFill>
                <a:effectLst/>
                <a:latin typeface="Roboto" panose="02000000000000000000" pitchFamily="2" charset="0"/>
              </a:rPr>
              <a:t>私人市場或股票以外的另類投資，歷來都是機構和富有人所掌控。其中包括私募股權、私人借貸、房地產、風險投資等現實資產。雖然這些資產類別提供了卓越的回報，但由於監管和流動性較低的相關風險，過去普通個人無法接觸這些類型的投資。 </a:t>
            </a:r>
            <a:r>
              <a:rPr lang="en-US" altLang="zh-TW" sz="2400" b="0" i="0" dirty="0">
                <a:solidFill>
                  <a:srgbClr val="252525"/>
                </a:solidFill>
                <a:effectLst/>
                <a:latin typeface="Roboto" panose="02000000000000000000" pitchFamily="2" charset="0"/>
              </a:rPr>
              <a:t>2012 </a:t>
            </a:r>
            <a:r>
              <a:rPr lang="zh-TW" altLang="en-US" sz="2400" b="0" i="0" dirty="0">
                <a:solidFill>
                  <a:srgbClr val="252525"/>
                </a:solidFill>
                <a:effectLst/>
                <a:latin typeface="Roboto" panose="02000000000000000000" pitchFamily="2" charset="0"/>
              </a:rPr>
              <a:t>年，</a:t>
            </a:r>
            <a:r>
              <a:rPr lang="en" altLang="zh-TW" sz="2400" b="0" i="0" dirty="0">
                <a:solidFill>
                  <a:srgbClr val="252525"/>
                </a:solidFill>
                <a:effectLst/>
                <a:latin typeface="Roboto" panose="02000000000000000000" pitchFamily="2" charset="0"/>
              </a:rPr>
              <a:t>JOBS </a:t>
            </a:r>
            <a:r>
              <a:rPr lang="zh-TW" altLang="en-US" sz="2400" b="0" i="0" dirty="0">
                <a:solidFill>
                  <a:srgbClr val="252525"/>
                </a:solidFill>
                <a:effectLst/>
                <a:latin typeface="Roboto" panose="02000000000000000000" pitchFamily="2" charset="0"/>
              </a:rPr>
              <a:t>法案使股權眾籌合法化，允許非認可投資者在某些情況下投資新創公司。</a:t>
            </a:r>
            <a:endParaRPr lang="en-US" altLang="zh-TW" sz="1600" b="0" i="0" dirty="0">
              <a:solidFill>
                <a:srgbClr val="252525"/>
              </a:solidFill>
              <a:effectLst/>
              <a:latin typeface="Roboto" panose="020F0502020204030204" pitchFamily="34" charset="0"/>
            </a:endParaRP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defRPr/>
            </a:pPr>
            <a:endParaRPr lang="en-US" altLang="zh-TW" sz="1600" b="0" i="0" dirty="0">
              <a:solidFill>
                <a:srgbClr val="252525"/>
              </a:solidFill>
              <a:effectLst/>
              <a:latin typeface="Roboto" panose="020F0502020204030204" pitchFamily="34" charset="0"/>
            </a:endParaRP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defRPr/>
            </a:pPr>
            <a:r>
              <a:rPr lang="zh-TW" altLang="en-US" sz="2400" b="0" i="0" dirty="0">
                <a:solidFill>
                  <a:srgbClr val="252525"/>
                </a:solidFill>
                <a:effectLst/>
                <a:latin typeface="Roboto" panose="02000000000000000000" pitchFamily="2" charset="0"/>
              </a:rPr>
              <a:t>隨著人們對線上投資的意識越來越強，線上投資平台</a:t>
            </a:r>
            <a:r>
              <a:rPr lang="zh-TW" altLang="zh-TW" sz="2400" kern="0" dirty="0">
                <a:effectLst/>
                <a:ea typeface="新細明體" panose="02020500000000000000" pitchFamily="18" charset="-120"/>
                <a:cs typeface="新細明體" panose="02020500000000000000" pitchFamily="18" charset="-120"/>
              </a:rPr>
              <a:t>更加多樣化</a:t>
            </a:r>
            <a:r>
              <a:rPr lang="zh-TW" altLang="en-US" sz="2400" kern="0" dirty="0">
                <a:effectLst/>
                <a:ea typeface="新細明體" panose="02020500000000000000" pitchFamily="18" charset="-120"/>
                <a:cs typeface="新細明體" panose="02020500000000000000" pitchFamily="18" charset="-120"/>
              </a:rPr>
              <a:t>。</a:t>
            </a:r>
            <a:r>
              <a:rPr lang="zh-TW" altLang="en-US" sz="2400" b="0" i="0" dirty="0">
                <a:solidFill>
                  <a:srgbClr val="252525"/>
                </a:solidFill>
                <a:effectLst/>
                <a:latin typeface="Roboto" panose="02000000000000000000" pitchFamily="2" charset="0"/>
              </a:rPr>
              <a:t>股權眾籌一種發展迅速的另類投資。如今，當人們看到某個想法或項目的潛力時，個人投資者可以通過群眾投資來共同支持合夥企業，並獲得股權來追求財務回報以實現資本民主化。在本研究中，我們將重點關注於股權眾籌領域。</a:t>
            </a:r>
            <a:endParaRPr lang="en-US" altLang="zh-TW" sz="1600" b="0" i="0" dirty="0">
              <a:solidFill>
                <a:srgbClr val="252525"/>
              </a:solidFill>
              <a:effectLst/>
              <a:latin typeface="Roboto" panose="020F0502020204030204" pitchFamily="34" charset="0"/>
            </a:endParaRPr>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728E7A7E-2E13-4B5A-9E8B-9A53CC305B22}" type="slidenum">
              <a:rPr kumimoji="0" lang="zh-TW" altLang="en-US" smtClean="0">
                <a:latin typeface="Calibri" panose="020F0502020204030204" pitchFamily="34" charset="0"/>
              </a:r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722977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252525"/>
                </a:solidFill>
                <a:effectLst/>
                <a:latin typeface="Roboto" panose="02000000000000000000" pitchFamily="2" charset="0"/>
              </a:rPr>
              <a:t>接下來是實驗步驟的講解。</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首先，我們在去中心化交易所 </a:t>
            </a:r>
            <a:r>
              <a:rPr lang="en" altLang="zh-TW" b="0" i="0" dirty="0" err="1">
                <a:solidFill>
                  <a:srgbClr val="252525"/>
                </a:solidFill>
                <a:effectLst/>
                <a:latin typeface="Roboto" panose="02000000000000000000" pitchFamily="2" charset="0"/>
              </a:rPr>
              <a:t>Uniswap</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中為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交易對提供初始流動性。</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其次，我們將建立具有線性解鎖獎勵功能的獎勵池合約，讓投資者質押</a:t>
            </a:r>
            <a:r>
              <a:rPr lang="en"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來獲得</a:t>
            </a:r>
            <a:r>
              <a:rPr lang="en" altLang="zh-TW" b="0" i="0" dirty="0">
                <a:solidFill>
                  <a:srgbClr val="252525"/>
                </a:solidFill>
                <a:effectLst/>
                <a:latin typeface="Roboto" panose="02000000000000000000" pitchFamily="2" charset="0"/>
              </a:rPr>
              <a:t>WOW Power</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三、活動結束後，用戶將使用我們構建的鑄造合約鑄造（</a:t>
            </a:r>
            <a:r>
              <a:rPr lang="en" altLang="zh-TW" b="0" i="0" dirty="0">
                <a:solidFill>
                  <a:srgbClr val="252525"/>
                </a:solidFill>
                <a:effectLst/>
                <a:latin typeface="Roboto" panose="02000000000000000000" pitchFamily="2" charset="0"/>
              </a:rPr>
              <a:t>SPY Token</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作為所投資的項目股權代幣。</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最後，為了加速整個治理流程和體驗。我們使用</a:t>
            </a:r>
            <a:r>
              <a:rPr lang="en"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治理工具讓代幣持有者就關鍵問題進行投票，包括如何分配、使用資金。</a:t>
            </a:r>
            <a:endParaRPr lang="en-US" altLang="zh-TW" b="0" i="0" dirty="0">
              <a:solidFill>
                <a:srgbClr val="252525"/>
              </a:solidFill>
              <a:effectLst/>
              <a:latin typeface="Roboto" panose="02000000000000000000" pitchFamily="2" charset="0"/>
            </a:endParaRPr>
          </a:p>
          <a:p>
            <a:pPr algn="l"/>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dirty="0"/>
          </a:p>
          <a:p>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20</a:t>
            </a:fld>
            <a:endParaRPr lang="zh-TW"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如圖所示，我們初始將池子的流動性設置為</a:t>
            </a:r>
            <a:r>
              <a:rPr lang="en-US" altLang="zh-TW" b="0" i="0" dirty="0">
                <a:solidFill>
                  <a:srgbClr val="252525"/>
                </a:solidFill>
                <a:effectLst/>
                <a:latin typeface="Roboto" panose="02000000000000000000" pitchFamily="2" charset="0"/>
              </a:rPr>
              <a:t>1</a:t>
            </a:r>
            <a:r>
              <a:rPr lang="en" altLang="zh-TW" b="0" i="0" dirty="0">
                <a:solidFill>
                  <a:srgbClr val="252525"/>
                </a:solidFill>
                <a:effectLst/>
                <a:latin typeface="Roboto" panose="02000000000000000000" pitchFamily="2" charset="0"/>
              </a:rPr>
              <a:t>ETH+200WOW</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這將使資金兌換比例為</a:t>
            </a:r>
            <a:r>
              <a:rPr lang="en-US" altLang="zh-TW" b="0" i="0" dirty="0">
                <a:solidFill>
                  <a:srgbClr val="252525"/>
                </a:solidFill>
                <a:effectLst/>
                <a:latin typeface="Roboto" panose="02000000000000000000" pitchFamily="2" charset="0"/>
              </a:rPr>
              <a:t>1</a:t>
            </a:r>
            <a:r>
              <a:rPr lang="en" altLang="zh-TW" b="0" i="0" dirty="0">
                <a:solidFill>
                  <a:srgbClr val="252525"/>
                </a:solidFill>
                <a:effectLst/>
                <a:latin typeface="Roboto" panose="02000000000000000000" pitchFamily="2" charset="0"/>
              </a:rPr>
              <a:t>ETH=200WOW</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因此，用戶可以通過他們的 </a:t>
            </a:r>
            <a:r>
              <a:rPr lang="en" altLang="zh-TW" b="0" i="0" dirty="0" err="1">
                <a:solidFill>
                  <a:srgbClr val="252525"/>
                </a:solidFill>
                <a:effectLst/>
                <a:latin typeface="Roboto" panose="02000000000000000000" pitchFamily="2" charset="0"/>
              </a:rPr>
              <a:t>MetaMask</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錢包輕鬆地在 </a:t>
            </a:r>
            <a:r>
              <a:rPr lang="en" altLang="zh-TW" b="0" i="0" dirty="0" err="1">
                <a:solidFill>
                  <a:srgbClr val="252525"/>
                </a:solidFill>
                <a:effectLst/>
                <a:latin typeface="Roboto" panose="02000000000000000000" pitchFamily="2" charset="0"/>
              </a:rPr>
              <a:t>Uniswap</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中即時兌換所需的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21</a:t>
            </a:fld>
            <a:endParaRPr lang="zh-TW"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在質押合約中最主要構建了三個功能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首先允許用戶自定義質押週期。 之後，</a:t>
            </a:r>
            <a:r>
              <a:rPr lang="en" altLang="zh-TW" b="0" i="0" dirty="0" err="1">
                <a:solidFill>
                  <a:srgbClr val="252525"/>
                </a:solidFill>
                <a:effectLst/>
                <a:latin typeface="Roboto" panose="02000000000000000000" pitchFamily="2" charset="0"/>
              </a:rPr>
              <a:t>StakeTokens</a:t>
            </a:r>
            <a:r>
              <a:rPr lang="zh-TW" altLang="en-US" b="0" i="0" dirty="0">
                <a:solidFill>
                  <a:srgbClr val="252525"/>
                </a:solidFill>
                <a:effectLst/>
                <a:latin typeface="Roboto" panose="02000000000000000000" pitchFamily="2" charset="0"/>
              </a:rPr>
              <a:t>函數確認用戶錢包是否有足夠的</a:t>
            </a:r>
            <a:r>
              <a:rPr lang="en"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代幣。</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獎勵代幣將隨著時間開始累積，並允許用戶在質押到期時領取獎勵並贖回他們的資金。因此，對於設置更長時間質押目標的參與者，每日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獎勵會急劇增加。</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i="0" dirty="0">
              <a:solidFill>
                <a:srgbClr val="252525"/>
              </a:solidFill>
              <a:effectLst/>
              <a:latin typeface="Roboto" panose="02000000000000000000" pitchFamily="2" charset="0"/>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984784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dirty="0"/>
              <a:t>在鑄造合約中，使用者利用</a:t>
            </a:r>
            <a:r>
              <a:rPr lang="en-US" altLang="zh-TW" dirty="0"/>
              <a:t>Deposit</a:t>
            </a:r>
            <a:r>
              <a:rPr lang="zh-TW" altLang="en-US" b="0" i="0" dirty="0">
                <a:solidFill>
                  <a:srgbClr val="252525"/>
                </a:solidFill>
                <a:effectLst/>
                <a:latin typeface="Roboto" panose="02000000000000000000" pitchFamily="2" charset="0"/>
              </a:rPr>
              <a:t>功能將穩定幣 </a:t>
            </a:r>
            <a:r>
              <a:rPr lang="en-US" altLang="zh-TW" b="0" i="0" dirty="0">
                <a:solidFill>
                  <a:srgbClr val="252525"/>
                </a:solidFill>
                <a:effectLst/>
                <a:latin typeface="Roboto" panose="02000000000000000000" pitchFamily="2" charset="0"/>
              </a:rPr>
              <a:t>(</a:t>
            </a:r>
            <a:r>
              <a:rPr lang="en" altLang="zh-TW" b="0" i="0" dirty="0">
                <a:solidFill>
                  <a:srgbClr val="252525"/>
                </a:solidFill>
                <a:effectLst/>
                <a:latin typeface="Roboto" panose="02000000000000000000" pitchFamily="2" charset="0"/>
              </a:rPr>
              <a:t>USDC) </a:t>
            </a:r>
            <a:r>
              <a:rPr lang="zh-TW" altLang="en-US" b="0" i="0" dirty="0">
                <a:solidFill>
                  <a:srgbClr val="252525"/>
                </a:solidFill>
                <a:effectLst/>
                <a:latin typeface="Roboto" panose="02000000000000000000" pitchFamily="2" charset="0"/>
              </a:rPr>
              <a:t>為他們的帳戶注資， 接著 </a:t>
            </a:r>
            <a:r>
              <a:rPr lang="en" altLang="zh-TW" b="0" i="0" dirty="0">
                <a:solidFill>
                  <a:srgbClr val="252525"/>
                </a:solidFill>
                <a:effectLst/>
                <a:latin typeface="Roboto" panose="02000000000000000000" pitchFamily="2" charset="0"/>
              </a:rPr>
              <a:t>Claim </a:t>
            </a:r>
            <a:r>
              <a:rPr lang="zh-TW" altLang="en-US" b="0" i="0" dirty="0">
                <a:solidFill>
                  <a:srgbClr val="252525"/>
                </a:solidFill>
                <a:effectLst/>
                <a:latin typeface="Roboto" panose="02000000000000000000" pitchFamily="2" charset="0"/>
              </a:rPr>
              <a:t>函數檢查用戶在合約中是否有足夠的資金，並調用質押合約來確認用戶</a:t>
            </a:r>
            <a:r>
              <a:rPr lang="en" altLang="zh-TW" b="0" i="0" dirty="0">
                <a:solidFill>
                  <a:srgbClr val="252525"/>
                </a:solidFill>
                <a:effectLst/>
                <a:latin typeface="Roboto" panose="02000000000000000000" pitchFamily="2" charset="0"/>
              </a:rPr>
              <a:t>WOW Power</a:t>
            </a:r>
            <a:r>
              <a:rPr lang="zh-TW" altLang="en-US" b="0" i="0" dirty="0">
                <a:solidFill>
                  <a:srgbClr val="252525"/>
                </a:solidFill>
                <a:effectLst/>
                <a:latin typeface="Roboto" panose="02000000000000000000" pitchFamily="2" charset="0"/>
              </a:rPr>
              <a:t>數量並花用</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。鑄幣期結束後。</a:t>
            </a:r>
            <a:r>
              <a:rPr lang="en-US" altLang="zh-CN" dirty="0" err="1"/>
              <a:t>MoveToVault</a:t>
            </a:r>
            <a:r>
              <a:rPr lang="zh-CN" altLang="en-US" dirty="0"/>
              <a:t>功能會將</a:t>
            </a:r>
            <a:r>
              <a:rPr lang="zh-TW" altLang="en-US" b="0" i="0" dirty="0">
                <a:solidFill>
                  <a:srgbClr val="252525"/>
                </a:solidFill>
                <a:effectLst/>
                <a:latin typeface="Roboto" panose="02000000000000000000" pitchFamily="2" charset="0"/>
              </a:rPr>
              <a:t>鎖定在合約中的，</a:t>
            </a:r>
            <a:r>
              <a:rPr lang="en" altLang="zh-TW" b="0" i="0" dirty="0">
                <a:solidFill>
                  <a:srgbClr val="252525"/>
                </a:solidFill>
                <a:effectLst/>
                <a:latin typeface="Roboto" panose="02000000000000000000" pitchFamily="2" charset="0"/>
              </a:rPr>
              <a:t>SPY </a:t>
            </a:r>
            <a:r>
              <a:rPr lang="zh-TW" altLang="en-US" b="0" i="0" dirty="0">
                <a:solidFill>
                  <a:srgbClr val="252525"/>
                </a:solidFill>
                <a:effectLst/>
                <a:latin typeface="Roboto" panose="02000000000000000000" pitchFamily="2" charset="0"/>
              </a:rPr>
              <a:t>股權代幣銷售籌集的資金，自動轉移到</a:t>
            </a:r>
            <a:r>
              <a:rPr lang="en-US"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多簽錢包中。</a:t>
            </a:r>
          </a:p>
          <a:p>
            <a:pPr algn="l"/>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23</a:t>
            </a:fld>
            <a:endParaRPr lang="zh-TW"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algn="l"/>
            <a:r>
              <a:rPr lang="en-US"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如何有效地行使治理權，以及進行資金管理，是本研究關注的議題。</a:t>
            </a:r>
            <a:endParaRPr lang="en-US" altLang="zh-TW" b="0" i="0" dirty="0">
              <a:solidFill>
                <a:srgbClr val="252525"/>
              </a:solidFill>
              <a:effectLst/>
              <a:latin typeface="Roboto" panose="02000000000000000000" pitchFamily="2" charset="0"/>
            </a:endParaRPr>
          </a:p>
          <a:p>
            <a:pPr algn="l"/>
            <a:endParaRPr lang="zh-TW" altLang="en-US"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首先，我們需要多簽錢包作為 </a:t>
            </a:r>
            <a:r>
              <a:rPr lang="en" altLang="zh-TW" b="0" i="0" dirty="0">
                <a:solidFill>
                  <a:srgbClr val="252525"/>
                </a:solidFill>
                <a:effectLst/>
                <a:latin typeface="Roboto" panose="02000000000000000000" pitchFamily="2" charset="0"/>
              </a:rPr>
              <a:t>DAO </a:t>
            </a:r>
            <a:r>
              <a:rPr lang="zh-TW" altLang="en-US" b="0" i="0" dirty="0">
                <a:solidFill>
                  <a:srgbClr val="252525"/>
                </a:solidFill>
                <a:effectLst/>
                <a:latin typeface="Roboto" panose="02000000000000000000" pitchFamily="2" charset="0"/>
              </a:rPr>
              <a:t>架構的一個組成部分，我們選擇 </a:t>
            </a:r>
            <a:r>
              <a:rPr lang="en" altLang="zh-TW" b="0" i="0" dirty="0">
                <a:solidFill>
                  <a:srgbClr val="252525"/>
                </a:solidFill>
                <a:effectLst/>
                <a:latin typeface="Roboto" panose="02000000000000000000" pitchFamily="2" charset="0"/>
              </a:rPr>
              <a:t>Gnosis Safe </a:t>
            </a:r>
            <a:r>
              <a:rPr lang="zh-TW" altLang="en-US" b="0" i="0" dirty="0">
                <a:solidFill>
                  <a:srgbClr val="252525"/>
                </a:solidFill>
                <a:effectLst/>
                <a:latin typeface="Roboto" panose="02000000000000000000" pitchFamily="2" charset="0"/>
              </a:rPr>
              <a:t>作為我們的資金管理工具，利用多簽錢包功能允許團隊成員共同批准每筆資金分配。這種去中心化的治理模式有助於使代幣持有者的利益與項目的利益保持一致。</a:t>
            </a:r>
            <a:endParaRPr lang="en-US" altLang="zh-TW" b="0" i="0" dirty="0">
              <a:solidFill>
                <a:srgbClr val="252525"/>
              </a:solidFill>
              <a:effectLst/>
              <a:latin typeface="Roboto" panose="02000000000000000000" pitchFamily="2" charset="0"/>
            </a:endParaRPr>
          </a:p>
          <a:p>
            <a:pPr algn="l"/>
            <a:endParaRPr lang="zh-TW" altLang="en-US" b="0" i="0" dirty="0">
              <a:solidFill>
                <a:srgbClr val="252525"/>
              </a:solidFill>
              <a:effectLst/>
              <a:latin typeface="Roboto" panose="02000000000000000000" pitchFamily="2" charset="0"/>
            </a:endParaRPr>
          </a:p>
          <a:p>
            <a:pPr algn="l"/>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pPr algn="l"/>
            <a:br>
              <a:rPr lang="zh-TW" altLang="en-US" dirty="0"/>
            </a:br>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24</a:t>
            </a:fld>
            <a:endParaRPr lang="zh-TW"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algn="l"/>
            <a:r>
              <a:rPr lang="zh-TW" altLang="en-US" b="0" i="0" dirty="0">
                <a:solidFill>
                  <a:srgbClr val="252525"/>
                </a:solidFill>
                <a:effectLst/>
                <a:latin typeface="Roboto" panose="02000000000000000000" pitchFamily="2" charset="0"/>
              </a:rPr>
              <a:t>在</a:t>
            </a:r>
            <a:r>
              <a:rPr lang="en-US"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中決策由群體治理做出，交易通過智能合約在鏈上執行。</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為了降低交易手續費成本，投資者可以利用</a:t>
            </a:r>
            <a:r>
              <a:rPr lang="en"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工具進行鏈下投票，從而增加用戶參與治理的興趣和行動</a:t>
            </a:r>
            <a:endParaRPr lang="en-US" altLang="zh-TW" b="0" i="0" dirty="0">
              <a:solidFill>
                <a:srgbClr val="252525"/>
              </a:solidFill>
              <a:effectLst/>
              <a:latin typeface="Roboto" panose="02000000000000000000" pitchFamily="2" charset="0"/>
            </a:endParaRPr>
          </a:p>
          <a:p>
            <a:pPr algn="l"/>
            <a:r>
              <a:rPr lang="zh-TW" altLang="en-US" b="0" i="0" dirty="0">
                <a:solidFill>
                  <a:srgbClr val="252525"/>
                </a:solidFill>
                <a:effectLst/>
                <a:latin typeface="Roboto" panose="02000000000000000000" pitchFamily="2" charset="0"/>
              </a:rPr>
              <a:t>在本研究中，我們採用</a:t>
            </a:r>
            <a:r>
              <a:rPr lang="en" altLang="zh-TW" dirty="0">
                <a:solidFill>
                  <a:schemeClr val="accent1">
                    <a:lumMod val="75000"/>
                  </a:schemeClr>
                </a:solidFill>
                <a:latin typeface="Times New Roman" panose="02020603050405020304" pitchFamily="18" charset="0"/>
                <a:cs typeface="Times New Roman" panose="02020603050405020304" pitchFamily="18" charset="0"/>
              </a:rPr>
              <a:t>S</a:t>
            </a:r>
            <a:r>
              <a:rPr kumimoji="1" lang="en" altLang="zh-TW" dirty="0">
                <a:solidFill>
                  <a:schemeClr val="accent1">
                    <a:lumMod val="75000"/>
                  </a:schemeClr>
                </a:solidFill>
                <a:latin typeface="Times New Roman" panose="02020603050405020304" pitchFamily="18" charset="0"/>
                <a:cs typeface="Times New Roman" panose="02020603050405020304" pitchFamily="18" charset="0"/>
              </a:rPr>
              <a:t>napshots</a:t>
            </a:r>
            <a:r>
              <a:rPr lang="zh-TW" altLang="en-US" b="0" i="0" dirty="0">
                <a:solidFill>
                  <a:srgbClr val="252525"/>
                </a:solidFill>
                <a:effectLst/>
                <a:latin typeface="Roboto" panose="02000000000000000000" pitchFamily="2" charset="0"/>
              </a:rPr>
              <a:t>作為提案和投票治理的工具。</a:t>
            </a:r>
            <a:br>
              <a:rPr lang="zh-TW" altLang="en-US" dirty="0"/>
            </a:br>
            <a:r>
              <a:rPr lang="zh-TW" altLang="en-US" b="0" i="0" dirty="0">
                <a:solidFill>
                  <a:srgbClr val="252525"/>
                </a:solidFill>
                <a:effectLst/>
                <a:latin typeface="Roboto" panose="02000000000000000000" pitchFamily="2" charset="0"/>
              </a:rPr>
              <a:t>首先，我們在</a:t>
            </a:r>
            <a:r>
              <a:rPr lang="en" altLang="zh-TW" dirty="0">
                <a:solidFill>
                  <a:schemeClr val="accent1">
                    <a:lumMod val="75000"/>
                  </a:schemeClr>
                </a:solidFill>
                <a:latin typeface="Times New Roman" panose="02020603050405020304" pitchFamily="18" charset="0"/>
                <a:cs typeface="Times New Roman" panose="02020603050405020304" pitchFamily="18" charset="0"/>
              </a:rPr>
              <a:t>S</a:t>
            </a:r>
            <a:r>
              <a:rPr kumimoji="1" lang="en" altLang="zh-TW" dirty="0">
                <a:solidFill>
                  <a:schemeClr val="accent1">
                    <a:lumMod val="75000"/>
                  </a:schemeClr>
                </a:solidFill>
                <a:latin typeface="Times New Roman" panose="02020603050405020304" pitchFamily="18" charset="0"/>
                <a:cs typeface="Times New Roman" panose="02020603050405020304" pitchFamily="18" charset="0"/>
              </a:rPr>
              <a:t>napshots</a:t>
            </a:r>
            <a:r>
              <a:rPr lang="zh-TW" altLang="en-US" b="0" i="0" dirty="0">
                <a:solidFill>
                  <a:srgbClr val="252525"/>
                </a:solidFill>
                <a:effectLst/>
                <a:latin typeface="Roboto" panose="02000000000000000000" pitchFamily="2" charset="0"/>
              </a:rPr>
              <a:t>中創建一個</a:t>
            </a:r>
            <a:r>
              <a:rPr lang="en-US" altLang="zh-TW" b="0" i="0" dirty="0" err="1">
                <a:solidFill>
                  <a:srgbClr val="252525"/>
                </a:solidFill>
                <a:effectLst/>
                <a:latin typeface="Roboto" panose="02000000000000000000" pitchFamily="2" charset="0"/>
              </a:rPr>
              <a:t>withdrawl</a:t>
            </a:r>
            <a:r>
              <a:rPr lang="zh-TW" altLang="en-US" b="0" i="0" dirty="0">
                <a:solidFill>
                  <a:srgbClr val="252525"/>
                </a:solidFill>
                <a:effectLst/>
                <a:latin typeface="Roboto" panose="02000000000000000000" pitchFamily="2" charset="0"/>
              </a:rPr>
              <a:t>提案，用戶可以連接持有 </a:t>
            </a:r>
            <a:r>
              <a:rPr lang="en" altLang="zh-TW" b="0" i="0" dirty="0">
                <a:solidFill>
                  <a:srgbClr val="252525"/>
                </a:solidFill>
                <a:effectLst/>
                <a:latin typeface="Roboto" panose="02000000000000000000" pitchFamily="2" charset="0"/>
              </a:rPr>
              <a:t>SPY Token </a:t>
            </a:r>
            <a:r>
              <a:rPr lang="zh-TW" altLang="en-US" b="0" i="0" dirty="0">
                <a:solidFill>
                  <a:srgbClr val="252525"/>
                </a:solidFill>
                <a:effectLst/>
                <a:latin typeface="Roboto" panose="02000000000000000000" pitchFamily="2" charset="0"/>
              </a:rPr>
              <a:t>的錢包進行鏈下投票</a:t>
            </a:r>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25</a:t>
            </a:fld>
            <a:endParaRPr lang="zh-TW" altLang="en-US"/>
          </a:p>
        </p:txBody>
      </p:sp>
    </p:spTree>
    <p:extLst>
      <p:ext uri="{BB962C8B-B14F-4D97-AF65-F5344CB8AC3E}">
        <p14:creationId xmlns:p14="http://schemas.microsoft.com/office/powerpoint/2010/main" val="1878439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en" altLang="zh-TW" b="0" i="0" dirty="0" err="1">
                <a:solidFill>
                  <a:srgbClr val="252525"/>
                </a:solidFill>
                <a:effectLst/>
                <a:latin typeface="Roboto" panose="02000000000000000000" pitchFamily="2" charset="0"/>
              </a:rPr>
              <a:t>SafeSnap</a:t>
            </a:r>
            <a:r>
              <a:rPr lang="zh-TW" altLang="en-US" b="0" i="0" dirty="0">
                <a:solidFill>
                  <a:srgbClr val="252525"/>
                </a:solidFill>
                <a:effectLst/>
                <a:latin typeface="Roboto" panose="02000000000000000000" pitchFamily="2" charset="0"/>
              </a:rPr>
              <a:t> 套件將 </a:t>
            </a:r>
            <a:r>
              <a:rPr lang="en" altLang="zh-TW" b="0" i="0" dirty="0">
                <a:solidFill>
                  <a:srgbClr val="252525"/>
                </a:solidFill>
                <a:effectLst/>
                <a:latin typeface="Roboto" panose="02000000000000000000" pitchFamily="2" charset="0"/>
              </a:rPr>
              <a:t>Gnosis Safe </a:t>
            </a:r>
            <a:r>
              <a:rPr lang="zh-TW" altLang="en-US" b="0" i="0" dirty="0">
                <a:solidFill>
                  <a:srgbClr val="252525"/>
                </a:solidFill>
                <a:effectLst/>
                <a:latin typeface="Roboto" panose="02000000000000000000" pitchFamily="2" charset="0"/>
              </a:rPr>
              <a:t>與 </a:t>
            </a:r>
            <a:r>
              <a:rPr lang="en" altLang="zh-TW" b="0" i="0" dirty="0">
                <a:solidFill>
                  <a:srgbClr val="252525"/>
                </a:solidFill>
                <a:effectLst/>
                <a:latin typeface="Roboto" panose="02000000000000000000" pitchFamily="2" charset="0"/>
              </a:rPr>
              <a:t>Snapshot </a:t>
            </a:r>
            <a:r>
              <a:rPr lang="zh-TW" altLang="en-US" b="0" i="0" dirty="0">
                <a:solidFill>
                  <a:srgbClr val="252525"/>
                </a:solidFill>
                <a:effectLst/>
                <a:latin typeface="Roboto" panose="02000000000000000000" pitchFamily="2" charset="0"/>
              </a:rPr>
              <a:t>結合，</a:t>
            </a:r>
            <a:r>
              <a:rPr lang="en" altLang="zh-TW" b="0" i="0" dirty="0" err="1">
                <a:solidFill>
                  <a:srgbClr val="252525"/>
                </a:solidFill>
                <a:effectLst/>
                <a:latin typeface="Roboto" panose="02000000000000000000" pitchFamily="2" charset="0"/>
              </a:rPr>
              <a:t>SafeSnap</a:t>
            </a:r>
            <a:r>
              <a:rPr lang="zh-TW" altLang="en-US" b="0" i="0" dirty="0">
                <a:solidFill>
                  <a:srgbClr val="252525"/>
                </a:solidFill>
                <a:effectLst/>
                <a:latin typeface="Roboto" panose="02000000000000000000" pitchFamily="2" charset="0"/>
              </a:rPr>
              <a:t>利用 </a:t>
            </a:r>
            <a:r>
              <a:rPr lang="en" altLang="zh-TW" b="0" i="0" dirty="0">
                <a:solidFill>
                  <a:srgbClr val="252525"/>
                </a:solidFill>
                <a:effectLst/>
                <a:latin typeface="Roboto" panose="02000000000000000000" pitchFamily="2" charset="0"/>
              </a:rPr>
              <a:t>oracle </a:t>
            </a:r>
            <a:r>
              <a:rPr lang="zh-TW" altLang="en-US" b="0" i="0" dirty="0">
                <a:solidFill>
                  <a:srgbClr val="252525"/>
                </a:solidFill>
                <a:effectLst/>
                <a:latin typeface="Roboto" panose="02000000000000000000" pitchFamily="2" charset="0"/>
              </a:rPr>
              <a:t>報告的鏈下結果在鏈上執行</a:t>
            </a:r>
            <a:r>
              <a:rPr lang="en" altLang="zh-TW" b="0" i="0" dirty="0">
                <a:solidFill>
                  <a:srgbClr val="252525"/>
                </a:solidFill>
                <a:effectLst/>
                <a:latin typeface="Roboto" panose="02000000000000000000" pitchFamily="2" charset="0"/>
              </a:rPr>
              <a:t>Gnosis safe</a:t>
            </a:r>
            <a:r>
              <a:rPr lang="zh-TW" altLang="en-US" b="0" i="0" dirty="0">
                <a:solidFill>
                  <a:srgbClr val="252525"/>
                </a:solidFill>
                <a:effectLst/>
                <a:latin typeface="Roboto" panose="02000000000000000000" pitchFamily="2" charset="0"/>
              </a:rPr>
              <a:t>交易，這有效地避免了鏈上投票的 </a:t>
            </a:r>
            <a:r>
              <a:rPr lang="en" altLang="zh-TW" b="0" i="0" dirty="0">
                <a:solidFill>
                  <a:srgbClr val="252525"/>
                </a:solidFill>
                <a:effectLst/>
                <a:latin typeface="Roboto" panose="02000000000000000000" pitchFamily="2" charset="0"/>
              </a:rPr>
              <a:t>gas </a:t>
            </a:r>
            <a:r>
              <a:rPr lang="zh-TW" altLang="en-US" b="0" i="0" dirty="0">
                <a:solidFill>
                  <a:srgbClr val="252525"/>
                </a:solidFill>
                <a:effectLst/>
                <a:latin typeface="Roboto" panose="02000000000000000000" pitchFamily="2" charset="0"/>
              </a:rPr>
              <a:t>成本</a:t>
            </a:r>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26</a:t>
            </a:fld>
            <a:endParaRPr lang="zh-TW" altLang="en-US"/>
          </a:p>
        </p:txBody>
      </p:sp>
    </p:spTree>
    <p:extLst>
      <p:ext uri="{BB962C8B-B14F-4D97-AF65-F5344CB8AC3E}">
        <p14:creationId xmlns:p14="http://schemas.microsoft.com/office/powerpoint/2010/main" val="28085335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lgn="l"/>
            <a:r>
              <a:rPr lang="zh-TW" altLang="en-US" b="0" i="0" dirty="0">
                <a:solidFill>
                  <a:srgbClr val="252525"/>
                </a:solidFill>
                <a:effectLst/>
                <a:latin typeface="Roboto" panose="02000000000000000000" pitchFamily="2" charset="0"/>
              </a:rPr>
              <a:t>在這項研究中，我們首先提出了一個雙代幣模型，</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代幣允許用戶訪問平台服務進行交互和使用。 </a:t>
            </a:r>
            <a:r>
              <a:rPr lang="en" altLang="zh-TW" b="0" i="0" dirty="0">
                <a:solidFill>
                  <a:srgbClr val="252525"/>
                </a:solidFill>
                <a:effectLst/>
                <a:latin typeface="Roboto" panose="02000000000000000000" pitchFamily="2" charset="0"/>
              </a:rPr>
              <a:t>SPY </a:t>
            </a:r>
            <a:r>
              <a:rPr lang="zh-TW" altLang="en-US" b="0" i="0" dirty="0">
                <a:solidFill>
                  <a:srgbClr val="252525"/>
                </a:solidFill>
                <a:effectLst/>
                <a:latin typeface="Roboto" panose="02000000000000000000" pitchFamily="2" charset="0"/>
              </a:rPr>
              <a:t>代幣作為投資者擁有資產所有權的股權代幣。</a:t>
            </a:r>
            <a:endParaRPr lang="en-US" altLang="zh-TW" b="0" i="0" dirty="0">
              <a:solidFill>
                <a:srgbClr val="252525"/>
              </a:solidFill>
              <a:effectLst/>
              <a:latin typeface="Roboto" panose="02000000000000000000" pitchFamily="2" charset="0"/>
            </a:endParaRPr>
          </a:p>
          <a:p>
            <a:pPr algn="l"/>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再來在我們構建的質押機制中，所有參與活動的投資者都必須承擔質押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代幣的間接成本。這種機制有效地阻止了投機行為，因為提前取消質押是會受到懲罰的，並且透過獲勝者支付的</a:t>
            </a:r>
            <a:r>
              <a:rPr lang="en-US" altLang="zh-TW" b="0" i="0" dirty="0">
                <a:solidFill>
                  <a:srgbClr val="252525"/>
                </a:solidFill>
                <a:effectLst/>
                <a:latin typeface="Roboto" panose="02000000000000000000" pitchFamily="2" charset="0"/>
              </a:rPr>
              <a:t>5%</a:t>
            </a:r>
            <a:r>
              <a:rPr lang="zh-TW" altLang="en-US" b="0" i="0" dirty="0">
                <a:solidFill>
                  <a:srgbClr val="252525"/>
                </a:solidFill>
                <a:effectLst/>
                <a:latin typeface="Roboto" panose="02000000000000000000" pitchFamily="2" charset="0"/>
              </a:rPr>
              <a:t>費用，共享成長紅利並作為對質押者的激勵。獎勵池釋放的</a:t>
            </a:r>
            <a:r>
              <a:rPr lang="en"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獎勵代幣來自多個來源，而不是無限增發的代幣供應，主要來至從市場上回購的</a:t>
            </a:r>
            <a:r>
              <a:rPr lang="en-US"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代幣，另一部分是提前取消質押者的費用</a:t>
            </a:r>
            <a:endParaRPr lang="en-US" altLang="zh-TW" b="0" i="0" dirty="0">
              <a:solidFill>
                <a:srgbClr val="252525"/>
              </a:solidFill>
              <a:effectLst/>
              <a:latin typeface="Roboto" panose="02000000000000000000" pitchFamily="2" charset="0"/>
            </a:endParaRPr>
          </a:p>
          <a:p>
            <a:pPr algn="l"/>
            <a:endParaRPr lang="en-US" altLang="zh-TW" b="0" i="0" dirty="0">
              <a:solidFill>
                <a:srgbClr val="252525"/>
              </a:solidFill>
              <a:effectLst/>
              <a:latin typeface="Roboto" panose="02000000000000000000" pitchFamily="2" charset="0"/>
            </a:endParaRPr>
          </a:p>
          <a:p>
            <a:pPr algn="l"/>
            <a:br>
              <a:rPr lang="zh-TW" altLang="en-US" b="0" i="0" dirty="0">
                <a:solidFill>
                  <a:srgbClr val="252525"/>
                </a:solidFill>
                <a:effectLst/>
                <a:latin typeface="Roboto" panose="02000000000000000000" pitchFamily="2" charset="0"/>
              </a:rPr>
            </a:br>
            <a:endParaRPr lang="zh-TW" altLang="en-US" b="0" i="0" dirty="0">
              <a:solidFill>
                <a:srgbClr val="252525"/>
              </a:solidFill>
              <a:effectLst/>
              <a:latin typeface="Roboto" panose="02000000000000000000" pitchFamily="2" charset="0"/>
            </a:endParaRPr>
          </a:p>
          <a:p>
            <a:br>
              <a:rPr lang="zh-TW" altLang="en-US" dirty="0"/>
            </a:b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27</a:t>
            </a:fld>
            <a:endParaRPr lang="zh-TW"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綜上所述，激勵機制將一部分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鎖定在獎勵池合約中，質押將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帶出流通市場有助於穩定代幣價格，並有效降低代幣在市場上的拋壓和波動率，此外，回購計劃和預參與者將推動買氣，市場呈現通貨緊縮，代幣價值有機增長。</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最後，我們用賽局理論來探討投資者的策略互動關係，如表所示，唯一的</a:t>
            </a:r>
            <a:r>
              <a:rPr lang="en-US" altLang="zh-TW" b="0" i="0" dirty="0">
                <a:solidFill>
                  <a:srgbClr val="252525"/>
                </a:solidFill>
                <a:effectLst/>
                <a:latin typeface="Roboto" panose="02000000000000000000" pitchFamily="2" charset="0"/>
              </a:rPr>
              <a:t>Nash</a:t>
            </a:r>
            <a:r>
              <a:rPr lang="zh-TW" altLang="en-US" b="0" i="0" dirty="0">
                <a:solidFill>
                  <a:srgbClr val="252525"/>
                </a:solidFill>
                <a:effectLst/>
                <a:latin typeface="Roboto" panose="02000000000000000000" pitchFamily="2" charset="0"/>
              </a:rPr>
              <a:t>均衡是當所有投資者都保持“</a:t>
            </a:r>
            <a:r>
              <a:rPr lang="en" altLang="zh-TW" b="0" i="0" dirty="0">
                <a:solidFill>
                  <a:srgbClr val="252525"/>
                </a:solidFill>
                <a:effectLst/>
                <a:latin typeface="Roboto" panose="02000000000000000000" pitchFamily="2" charset="0"/>
              </a:rPr>
              <a:t>staking &amp; Mint”</a:t>
            </a:r>
            <a:r>
              <a:rPr lang="zh-TW" altLang="en-US" b="0" i="0" dirty="0">
                <a:solidFill>
                  <a:srgbClr val="252525"/>
                </a:solidFill>
                <a:effectLst/>
                <a:latin typeface="Roboto" panose="02000000000000000000" pitchFamily="2" charset="0"/>
              </a:rPr>
              <a:t>時</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28</a:t>
            </a:fld>
            <a:endParaRPr lang="zh-TW" altLang="en-US"/>
          </a:p>
        </p:txBody>
      </p:sp>
    </p:spTree>
    <p:extLst>
      <p:ext uri="{BB962C8B-B14F-4D97-AF65-F5344CB8AC3E}">
        <p14:creationId xmlns:p14="http://schemas.microsoft.com/office/powerpoint/2010/main" val="1619540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接下來是治理流程的分析</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在實驗章節中，我們使用多簽錢包和基於 </a:t>
            </a:r>
            <a:r>
              <a:rPr lang="en" altLang="zh-TW" b="0" i="0" dirty="0">
                <a:solidFill>
                  <a:srgbClr val="252525"/>
                </a:solidFill>
                <a:effectLst/>
                <a:latin typeface="Roboto" panose="02000000000000000000" pitchFamily="2" charset="0"/>
              </a:rPr>
              <a:t>oracle </a:t>
            </a:r>
            <a:r>
              <a:rPr lang="zh-TW" altLang="en-US" b="0" i="0" dirty="0">
                <a:solidFill>
                  <a:srgbClr val="252525"/>
                </a:solidFill>
                <a:effectLst/>
                <a:latin typeface="Roboto" panose="02000000000000000000" pitchFamily="2" charset="0"/>
              </a:rPr>
              <a:t>的鏈下投票構建了整個治理流程。我們從三個角度來分析機制的穩健性：</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首先，從投資人的角度，我們要求用戶從一開始就完成合法身份的</a:t>
            </a:r>
            <a:r>
              <a:rPr lang="en" altLang="zh-TW" b="0" i="0" dirty="0">
                <a:solidFill>
                  <a:srgbClr val="252525"/>
                </a:solidFill>
                <a:effectLst/>
                <a:latin typeface="Roboto" panose="02000000000000000000" pitchFamily="2" charset="0"/>
              </a:rPr>
              <a:t>KYC</a:t>
            </a:r>
            <a:r>
              <a:rPr lang="zh-TW" altLang="en-US" b="0" i="0" dirty="0">
                <a:solidFill>
                  <a:srgbClr val="252525"/>
                </a:solidFill>
                <a:effectLst/>
                <a:latin typeface="Roboto" panose="02000000000000000000" pitchFamily="2" charset="0"/>
              </a:rPr>
              <a:t>流程，這是打擊虛假帳戶和不法行為的有效方法。另外為了鼓勵小型私募採用我們的融資框架，投資者可以節省質押</a:t>
            </a:r>
            <a:r>
              <a:rPr lang="en" altLang="zh-TW" b="0" i="0" dirty="0">
                <a:solidFill>
                  <a:srgbClr val="252525"/>
                </a:solidFill>
                <a:effectLst/>
                <a:latin typeface="Roboto" panose="02000000000000000000" pitchFamily="2" charset="0"/>
              </a:rPr>
              <a:t>WOW</a:t>
            </a:r>
            <a:r>
              <a:rPr lang="zh-TW" altLang="en-US" b="0" i="0" dirty="0">
                <a:solidFill>
                  <a:srgbClr val="252525"/>
                </a:solidFill>
                <a:effectLst/>
                <a:latin typeface="Roboto" panose="02000000000000000000" pitchFamily="2" charset="0"/>
              </a:rPr>
              <a:t>的間接成本。我們依靠這種方法來確保共同投資者有一些現實世界的聯繫和背書關係，以減少欺詐和投機者。</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其次，從智能合約的角度來看，在鑄造合約的構造函數中，已經指定了穩定幣合約和</a:t>
            </a:r>
            <a:r>
              <a:rPr lang="en"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多簽錢包地址。這樣可以確保用戶無法執行標準流程之外的操作。與傳統契約不同，組織行為從根本上就受到智能合約的約束。除此之外，只有股權代幣持有人地址才能在 </a:t>
            </a:r>
            <a:r>
              <a:rPr lang="en" altLang="zh-TW" b="0" i="0" dirty="0">
                <a:solidFill>
                  <a:srgbClr val="252525"/>
                </a:solidFill>
                <a:effectLst/>
                <a:latin typeface="Roboto" panose="02000000000000000000" pitchFamily="2" charset="0"/>
              </a:rPr>
              <a:t>Snapshot </a:t>
            </a:r>
            <a:r>
              <a:rPr lang="zh-TW" altLang="en-US" b="0" i="0" dirty="0">
                <a:solidFill>
                  <a:srgbClr val="252525"/>
                </a:solidFill>
                <a:effectLst/>
                <a:latin typeface="Roboto" panose="02000000000000000000" pitchFamily="2" charset="0"/>
              </a:rPr>
              <a:t>進行投票。隨著投票結束，自動發送鏈上交易。</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第三，從平台的角度來看，在本研究中，我們以平台的角度來管理所有籌資項目，並整合平台的資源以提供質押獎勵，創建者通過這些激勵來降低開發成本和進入壁壘。在遷移到完全去中心化之前，以平台為中心的可管理式去中心化提供了一條可靠的路徑來幫助投資者安全地接觸另類投資機會。</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zh-TW" altLang="en-US" dirty="0"/>
              <a:t>為了解決上述所提到的問題，本研究包含了三個研究議題</a:t>
            </a:r>
            <a:endParaRPr lang="en-US" altLang="zh-TW" dirty="0"/>
          </a:p>
          <a:p>
            <a:endParaRPr lang="en-US" altLang="zh-TW" dirty="0"/>
          </a:p>
          <a:p>
            <a:r>
              <a:rPr lang="en-US" altLang="zh-TW" b="0" i="0" dirty="0">
                <a:solidFill>
                  <a:srgbClr val="252525"/>
                </a:solidFill>
                <a:effectLst/>
                <a:latin typeface="Roboto" panose="02000000000000000000" pitchFamily="2" charset="0"/>
              </a:rPr>
              <a:t>1.</a:t>
            </a:r>
            <a:r>
              <a:rPr lang="zh-TW" altLang="en-US" b="0" i="0" dirty="0">
                <a:solidFill>
                  <a:srgbClr val="252525"/>
                </a:solidFill>
                <a:effectLst/>
                <a:latin typeface="Roboto" panose="02000000000000000000" pitchFamily="2" charset="0"/>
              </a:rPr>
              <a:t>如何緩解資訊不對稱，提供去信任的群眾投資環境，提高投資者參與眾籌的意願？</a:t>
            </a:r>
            <a:endParaRPr lang="en-US" altLang="zh-TW" sz="1200" b="0" i="0" kern="1200" dirty="0">
              <a:solidFill>
                <a:srgbClr val="252525"/>
              </a:solidFill>
              <a:effectLst/>
              <a:latin typeface="Roboto" panose="02000000000000000000" pitchFamily="2" charset="0"/>
              <a:ea typeface="+mn-ea"/>
              <a:cs typeface="+mn-cs"/>
            </a:endParaRPr>
          </a:p>
          <a:p>
            <a:pPr marL="285750" indent="-285750">
              <a:buFont typeface="Wingdings" pitchFamily="2" charset="2"/>
              <a:buChar char="Ø"/>
            </a:pPr>
            <a:r>
              <a:rPr lang="zh-TW" altLang="en-US" sz="1800" kern="0" dirty="0">
                <a:effectLst/>
                <a:ea typeface="新細明體" panose="02020500000000000000" pitchFamily="18" charset="-120"/>
                <a:cs typeface="新細明體" panose="02020500000000000000" pitchFamily="18" charset="-120"/>
              </a:rPr>
              <a:t>資訊</a:t>
            </a:r>
            <a:r>
              <a:rPr lang="zh-TW" altLang="zh-TW" sz="1800" kern="0" dirty="0">
                <a:effectLst/>
                <a:ea typeface="新細明體" panose="02020500000000000000" pitchFamily="18" charset="-120"/>
                <a:cs typeface="新細明體" panose="02020500000000000000" pitchFamily="18" charset="-120"/>
              </a:rPr>
              <a:t>不對稱一直是私人投資的阻力。它導致使用者搜索成本增加。在股權眾籌中，投資者</a:t>
            </a:r>
            <a:r>
              <a:rPr lang="zh-TW" altLang="en-US" sz="1800" kern="0" dirty="0">
                <a:effectLst/>
                <a:ea typeface="新細明體" panose="02020500000000000000" pitchFamily="18" charset="-120"/>
                <a:cs typeface="新細明體" panose="02020500000000000000" pitchFamily="18" charset="-120"/>
              </a:rPr>
              <a:t>只能</a:t>
            </a:r>
            <a:r>
              <a:rPr lang="zh-TW" altLang="zh-TW" sz="1800" kern="0" dirty="0">
                <a:effectLst/>
                <a:ea typeface="新細明體" panose="02020500000000000000" pitchFamily="18" charset="-120"/>
                <a:cs typeface="新細明體" panose="02020500000000000000" pitchFamily="18" charset="-120"/>
              </a:rPr>
              <a:t>完全依賴企業家披露的資訊完整性。</a:t>
            </a:r>
            <a:r>
              <a:rPr lang="zh-TW" altLang="en-US" sz="1800" kern="0" dirty="0">
                <a:effectLst/>
                <a:ea typeface="新細明體" panose="02020500000000000000" pitchFamily="18" charset="-120"/>
                <a:cs typeface="新細明體" panose="02020500000000000000" pitchFamily="18" charset="-120"/>
              </a:rPr>
              <a:t>並有學者</a:t>
            </a:r>
            <a:r>
              <a:rPr lang="zh-TW" altLang="zh-TW" sz="1800" kern="0" dirty="0">
                <a:effectLst/>
                <a:ea typeface="新細明體" panose="02020500000000000000" pitchFamily="18" charset="-120"/>
                <a:cs typeface="新細明體" panose="02020500000000000000" pitchFamily="18" charset="-120"/>
              </a:rPr>
              <a:t>聲稱</a:t>
            </a:r>
            <a:r>
              <a:rPr lang="zh-TW" altLang="en-US" sz="1800" kern="0" dirty="0">
                <a:effectLst/>
                <a:ea typeface="新細明體" panose="02020500000000000000" pitchFamily="18" charset="-120"/>
                <a:cs typeface="新細明體" panose="02020500000000000000" pitchFamily="18" charset="-120"/>
              </a:rPr>
              <a:t>“</a:t>
            </a:r>
            <a:r>
              <a:rPr lang="zh-TW" altLang="zh-TW" sz="1800" kern="0" dirty="0">
                <a:effectLst/>
                <a:ea typeface="新細明體" panose="02020500000000000000" pitchFamily="18" charset="-120"/>
                <a:cs typeface="新細明體" panose="02020500000000000000" pitchFamily="18" charset="-120"/>
              </a:rPr>
              <a:t>緩解信息不對稱的文獻仍然相當有限，</a:t>
            </a:r>
            <a:r>
              <a:rPr lang="zh-TW" altLang="en-US" sz="1800" kern="0" dirty="0">
                <a:effectLst/>
                <a:ea typeface="新細明體" panose="02020500000000000000" pitchFamily="18" charset="-120"/>
                <a:cs typeface="新細明體" panose="02020500000000000000" pitchFamily="18" charset="-120"/>
              </a:rPr>
              <a:t>探索</a:t>
            </a:r>
            <a:r>
              <a:rPr lang="zh-TW" altLang="zh-TW" sz="1800" kern="0" dirty="0">
                <a:effectLst/>
                <a:ea typeface="新細明體" panose="02020500000000000000" pitchFamily="18" charset="-120"/>
                <a:cs typeface="新細明體" panose="02020500000000000000" pitchFamily="18" charset="-120"/>
              </a:rPr>
              <a:t>股</a:t>
            </a:r>
            <a:r>
              <a:rPr lang="zh-TW" altLang="en-US" sz="1800" kern="0" dirty="0">
                <a:effectLst/>
                <a:ea typeface="新細明體" panose="02020500000000000000" pitchFamily="18" charset="-120"/>
                <a:cs typeface="新細明體" panose="02020500000000000000" pitchFamily="18" charset="-120"/>
              </a:rPr>
              <a:t>權</a:t>
            </a:r>
            <a:r>
              <a:rPr lang="zh-TW" altLang="zh-TW" sz="1800" kern="0" dirty="0">
                <a:effectLst/>
                <a:ea typeface="新細明體" panose="02020500000000000000" pitchFamily="18" charset="-120"/>
                <a:cs typeface="新細明體" panose="02020500000000000000" pitchFamily="18" charset="-120"/>
              </a:rPr>
              <a:t>眾籌中的機制是一個有前途的研究</a:t>
            </a:r>
            <a:r>
              <a:rPr lang="zh-TW" altLang="en-US" sz="1800" kern="0" dirty="0">
                <a:effectLst/>
                <a:ea typeface="新細明體" panose="02020500000000000000" pitchFamily="18" charset="-120"/>
                <a:cs typeface="新細明體" panose="02020500000000000000" pitchFamily="18" charset="-120"/>
              </a:rPr>
              <a:t>路徑”</a:t>
            </a:r>
            <a:r>
              <a:rPr lang="zh-TW" altLang="zh-TW" dirty="0">
                <a:effectLst/>
              </a:rPr>
              <a:t> </a:t>
            </a:r>
            <a:endParaRPr lang="en-US" altLang="zh-TW" b="0" i="0" dirty="0">
              <a:solidFill>
                <a:srgbClr val="252525"/>
              </a:solidFill>
              <a:effectLst/>
              <a:latin typeface="Roboto" panose="02000000000000000000" pitchFamily="2" charset="0"/>
            </a:endParaRPr>
          </a:p>
          <a:p>
            <a:endParaRPr lang="en-US" altLang="zh-TW" b="0" i="0" dirty="0">
              <a:solidFill>
                <a:srgbClr val="252525"/>
              </a:solidFill>
              <a:effectLst/>
              <a:latin typeface="Roboto" panose="02000000000000000000" pitchFamily="2" charset="0"/>
            </a:endParaRPr>
          </a:p>
          <a:p>
            <a:r>
              <a:rPr lang="en-US" altLang="zh-TW" b="0" i="0" dirty="0">
                <a:solidFill>
                  <a:srgbClr val="252525"/>
                </a:solidFill>
                <a:effectLst/>
                <a:latin typeface="Roboto" panose="02000000000000000000" pitchFamily="2" charset="0"/>
              </a:rPr>
              <a:t>2.</a:t>
            </a:r>
            <a:r>
              <a:rPr lang="zh-TW" altLang="en-US" b="0" i="0" dirty="0">
                <a:solidFill>
                  <a:srgbClr val="252525"/>
                </a:solidFill>
                <a:effectLst/>
                <a:latin typeface="Roboto" panose="02000000000000000000" pitchFamily="2" charset="0"/>
              </a:rPr>
              <a:t>如何利用智能合約進行信託保護，防止投資者在群組產生欺詐？</a:t>
            </a:r>
            <a:endParaRPr lang="en-US" altLang="zh-TW" b="0" i="0" dirty="0">
              <a:solidFill>
                <a:srgbClr val="252525"/>
              </a:solidFill>
              <a:effectLst/>
              <a:latin typeface="Roboto" panose="02000000000000000000" pitchFamily="2" charset="0"/>
            </a:endParaRPr>
          </a:p>
          <a:p>
            <a:pPr marL="285750" indent="-285750" algn="l" rtl="0" eaLnBrk="0" fontAlgn="base" hangingPunct="0">
              <a:spcBef>
                <a:spcPct val="30000"/>
              </a:spcBef>
              <a:spcAft>
                <a:spcPct val="0"/>
              </a:spcAft>
              <a:buFont typeface="Wingdings" pitchFamily="2" charset="2"/>
              <a:buChar char="Ø"/>
            </a:pP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傳統的紙</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本合約</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和</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現行</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的合夥制</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度還</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是有</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一定的</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風險，考驗著合夥人之間的信任關係</a:t>
            </a:r>
            <a:r>
              <a:rPr lang="zh-TW" altLang="zh-TW" sz="1800" kern="0" dirty="0">
                <a:solidFill>
                  <a:schemeClr val="tx1"/>
                </a:solidFill>
                <a:effectLst/>
                <a:latin typeface="+mn-lt"/>
                <a:ea typeface="新細明體" panose="02020500000000000000" pitchFamily="18" charset="-120"/>
              </a:rPr>
              <a:t> </a:t>
            </a:r>
            <a:r>
              <a:rPr lang="zh-TW" altLang="en-US" sz="1800" kern="0" dirty="0">
                <a:solidFill>
                  <a:schemeClr val="tx1"/>
                </a:solidFill>
                <a:effectLst/>
                <a:latin typeface="+mn-lt"/>
                <a:ea typeface="新細明體" panose="02020500000000000000" pitchFamily="18" charset="-120"/>
              </a:rPr>
              <a:t>，為了保障共同利益我們需要透過集體決策和智能合約來約束投資群體作為保護機制</a:t>
            </a:r>
            <a:endParaRPr lang="en-US" altLang="zh-TW" sz="1800" kern="0" dirty="0">
              <a:solidFill>
                <a:schemeClr val="tx1"/>
              </a:solidFill>
              <a:effectLst/>
              <a:latin typeface="+mn-lt"/>
              <a:ea typeface="新細明體" panose="02020500000000000000" pitchFamily="18" charset="-120"/>
            </a:endParaRPr>
          </a:p>
          <a:p>
            <a:endParaRPr lang="en-US" altLang="zh-TW" b="0" i="0" dirty="0">
              <a:solidFill>
                <a:srgbClr val="252525"/>
              </a:solidFill>
              <a:effectLst/>
              <a:latin typeface="Roboto" panose="02000000000000000000" pitchFamily="2" charset="0"/>
            </a:endParaRPr>
          </a:p>
          <a:p>
            <a:r>
              <a:rPr lang="en-US" altLang="zh-TW" b="0" i="0" dirty="0">
                <a:solidFill>
                  <a:srgbClr val="252525"/>
                </a:solidFill>
                <a:effectLst/>
                <a:latin typeface="Roboto" panose="02000000000000000000" pitchFamily="2" charset="0"/>
              </a:rPr>
              <a:t>3.</a:t>
            </a:r>
            <a:r>
              <a:rPr lang="zh-TW" altLang="en-US" b="0" i="0" dirty="0">
                <a:solidFill>
                  <a:srgbClr val="252525"/>
                </a:solidFill>
                <a:effectLst/>
                <a:latin typeface="Roboto" panose="02000000000000000000" pitchFamily="2" charset="0"/>
              </a:rPr>
              <a:t>如何使用資產代幣化為投資者提供股權流動性？</a:t>
            </a:r>
            <a:endParaRPr lang="en-US" altLang="zh-TW" b="0" i="0" dirty="0">
              <a:solidFill>
                <a:srgbClr val="252525"/>
              </a:solidFill>
              <a:effectLst/>
              <a:latin typeface="Roboto" panose="02000000000000000000" pitchFamily="2" charset="0"/>
            </a:endParaRPr>
          </a:p>
          <a:p>
            <a:pPr marL="285750" indent="-285750" algn="l" rtl="0" eaLnBrk="0" fontAlgn="base" hangingPunct="0">
              <a:spcBef>
                <a:spcPct val="30000"/>
              </a:spcBef>
              <a:spcAft>
                <a:spcPct val="0"/>
              </a:spcAft>
              <a:buFont typeface="Wingdings" pitchFamily="2" charset="2"/>
              <a:buChar char="Ø"/>
            </a:pP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傳統股權眾籌的投資者正面臨著投資被鎖定</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與低效率轉移等問題，在區塊鏈網路中，</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代幣化資產</a:t>
            </a:r>
            <a:r>
              <a:rPr lang="zh-TW" altLang="en-US" sz="1800" kern="0" dirty="0">
                <a:solidFill>
                  <a:schemeClr val="tx1"/>
                </a:solidFill>
                <a:effectLst/>
                <a:latin typeface="+mn-lt"/>
                <a:ea typeface="新細明體" panose="02020500000000000000" pitchFamily="18" charset="-120"/>
                <a:cs typeface="新細明體" panose="02020500000000000000" pitchFamily="18" charset="-120"/>
              </a:rPr>
              <a:t>所有</a:t>
            </a:r>
            <a:r>
              <a:rPr lang="zh-TW" altLang="zh-TW" sz="1800" kern="0" dirty="0">
                <a:solidFill>
                  <a:schemeClr val="tx1"/>
                </a:solidFill>
                <a:effectLst/>
                <a:latin typeface="+mn-lt"/>
                <a:ea typeface="新細明體" panose="02020500000000000000" pitchFamily="18" charset="-120"/>
                <a:cs typeface="新細明體" panose="02020500000000000000" pitchFamily="18" charset="-120"/>
              </a:rPr>
              <a:t>權可以直接點對點轉移，而無需第三方中介機構的參與</a:t>
            </a:r>
            <a:r>
              <a:rPr lang="zh-TW" altLang="zh-TW" sz="1800" kern="0" dirty="0">
                <a:solidFill>
                  <a:schemeClr val="tx1"/>
                </a:solidFill>
                <a:effectLst/>
                <a:latin typeface="+mn-lt"/>
                <a:ea typeface="新細明體" panose="02020500000000000000" pitchFamily="18" charset="-120"/>
              </a:rPr>
              <a:t> </a:t>
            </a:r>
            <a:endParaRPr lang="en-US" altLang="zh-TW" sz="1800" kern="0" dirty="0">
              <a:solidFill>
                <a:schemeClr val="tx1"/>
              </a:solidFill>
              <a:effectLst/>
              <a:latin typeface="+mn-lt"/>
              <a:ea typeface="新細明體" panose="02020500000000000000" pitchFamily="18" charset="-120"/>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3</a:t>
            </a:fld>
            <a:endParaRPr lang="zh-TW"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algn="l"/>
            <a:r>
              <a:rPr lang="zh-TW" altLang="en-US" b="0" i="0" dirty="0">
                <a:solidFill>
                  <a:srgbClr val="252525"/>
                </a:solidFill>
                <a:effectLst/>
                <a:latin typeface="Roboto" panose="02000000000000000000" pitchFamily="2" charset="0"/>
              </a:rPr>
              <a:t>數位簽章及其驗證過程是區塊鏈系統的核心。通過區塊鏈發送的交易消息具有不可否認性，發送交易方必須使用自己的私鑰簽署才能授權進行交易</a:t>
            </a:r>
            <a:endParaRPr lang="en-US" altLang="zh-TW" b="0" i="0" dirty="0">
              <a:solidFill>
                <a:srgbClr val="252525"/>
              </a:solidFill>
              <a:effectLst/>
              <a:latin typeface="Roboto" panose="02000000000000000000" pitchFamily="2" charset="0"/>
            </a:endParaRPr>
          </a:p>
          <a:p>
            <a:pPr algn="l"/>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0" i="0" dirty="0">
                <a:solidFill>
                  <a:srgbClr val="252525"/>
                </a:solidFill>
                <a:effectLst/>
                <a:latin typeface="Roboto" panose="02000000000000000000" pitchFamily="2" charset="0"/>
              </a:rPr>
              <a:t>下圖顯示了我們系統中的</a:t>
            </a:r>
            <a:r>
              <a:rPr lang="en-US" altLang="zh-TW" b="0" i="0" dirty="0">
                <a:solidFill>
                  <a:srgbClr val="252525"/>
                </a:solidFill>
                <a:effectLst/>
                <a:latin typeface="Roboto" panose="02000000000000000000" pitchFamily="2" charset="0"/>
              </a:rPr>
              <a:t>Permit</a:t>
            </a:r>
            <a:r>
              <a:rPr lang="zh-TW" altLang="en-US" b="0" i="0" dirty="0">
                <a:solidFill>
                  <a:srgbClr val="252525"/>
                </a:solidFill>
                <a:effectLst/>
                <a:latin typeface="Roboto" panose="02000000000000000000" pitchFamily="2" charset="0"/>
              </a:rPr>
              <a:t>頁面。我們在前端實現了鏈下數位簽章，並提交給智能合約進行驗證。為了改善用戶體驗，簽名數據依照 </a:t>
            </a:r>
            <a:r>
              <a:rPr lang="en" altLang="zh-TW" b="0" i="0" dirty="0">
                <a:solidFill>
                  <a:srgbClr val="252525"/>
                </a:solidFill>
                <a:effectLst/>
                <a:latin typeface="Roboto" panose="02000000000000000000" pitchFamily="2" charset="0"/>
              </a:rPr>
              <a:t>EIP-712 </a:t>
            </a:r>
            <a:r>
              <a:rPr lang="zh-TW" altLang="en-US" b="0" i="0" dirty="0">
                <a:solidFill>
                  <a:srgbClr val="252525"/>
                </a:solidFill>
                <a:effectLst/>
                <a:latin typeface="Roboto" panose="02000000000000000000" pitchFamily="2" charset="0"/>
              </a:rPr>
              <a:t>進行結構化，用戶可以使用 </a:t>
            </a:r>
            <a:r>
              <a:rPr lang="en" altLang="zh-TW" b="0" i="0" dirty="0">
                <a:solidFill>
                  <a:srgbClr val="252525"/>
                </a:solidFill>
                <a:effectLst/>
                <a:latin typeface="Roboto" panose="02000000000000000000" pitchFamily="2" charset="0"/>
              </a:rPr>
              <a:t>Meta Mask </a:t>
            </a:r>
            <a:r>
              <a:rPr lang="zh-TW" altLang="en-US" b="0" i="0" dirty="0">
                <a:solidFill>
                  <a:srgbClr val="252525"/>
                </a:solidFill>
                <a:effectLst/>
                <a:latin typeface="Roboto" panose="02000000000000000000" pitchFamily="2" charset="0"/>
              </a:rPr>
              <a:t>以可讀的方式執行 </a:t>
            </a:r>
            <a:r>
              <a:rPr lang="en" altLang="zh-TW" b="0" i="0" dirty="0">
                <a:solidFill>
                  <a:srgbClr val="252525"/>
                </a:solidFill>
                <a:effectLst/>
                <a:latin typeface="Roboto" panose="02000000000000000000" pitchFamily="2" charset="0"/>
              </a:rPr>
              <a:t>ERC20 </a:t>
            </a:r>
            <a:r>
              <a:rPr lang="zh-TW" altLang="en-US" b="0" i="0" dirty="0">
                <a:solidFill>
                  <a:srgbClr val="252525"/>
                </a:solidFill>
                <a:effectLst/>
                <a:latin typeface="Roboto" panose="02000000000000000000" pitchFamily="2" charset="0"/>
              </a:rPr>
              <a:t>代幣批准，允許其他地址或智能合約提取 </a:t>
            </a:r>
            <a:r>
              <a:rPr lang="en" altLang="zh-TW" b="0" i="0" dirty="0">
                <a:solidFill>
                  <a:srgbClr val="252525"/>
                </a:solidFill>
                <a:effectLst/>
                <a:latin typeface="Roboto" panose="02000000000000000000" pitchFamily="2" charset="0"/>
              </a:rPr>
              <a:t>ERC20 </a:t>
            </a:r>
            <a:r>
              <a:rPr lang="zh-TW" altLang="en-US" b="0" i="0" dirty="0">
                <a:solidFill>
                  <a:srgbClr val="252525"/>
                </a:solidFill>
                <a:effectLst/>
                <a:latin typeface="Roboto" panose="02000000000000000000" pitchFamily="2" charset="0"/>
              </a:rPr>
              <a:t>代幣，否則任何人都無法訪問裡面的代幣</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30</a:t>
            </a:fld>
            <a:endParaRPr lang="zh-TW"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接著是本研究的貢獻</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首先，從系統開發的角度，我們幫助中小企業，快速建立清晰的股權代幣分配系統，並配置以代幣為驅動的去中心化自治組織（</a:t>
            </a:r>
            <a:r>
              <a:rPr lang="en" altLang="zh-TW" b="0" i="0" dirty="0">
                <a:solidFill>
                  <a:srgbClr val="252525"/>
                </a:solidFill>
                <a:effectLst/>
                <a:latin typeface="Roboto" panose="02000000000000000000" pitchFamily="2" charset="0"/>
              </a:rPr>
              <a:t>DAO</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，我們還將</a:t>
            </a:r>
            <a:r>
              <a:rPr lang="en" altLang="zh-TW" b="0" i="0" dirty="0" err="1">
                <a:solidFill>
                  <a:srgbClr val="252525"/>
                </a:solidFill>
                <a:effectLst/>
                <a:latin typeface="Roboto" panose="02000000000000000000" pitchFamily="2" charset="0"/>
              </a:rPr>
              <a:t>DeFi</a:t>
            </a:r>
            <a:r>
              <a:rPr lang="zh-TW" altLang="en-US" b="0" i="0" dirty="0">
                <a:solidFill>
                  <a:srgbClr val="252525"/>
                </a:solidFill>
                <a:effectLst/>
                <a:latin typeface="Roboto" panose="02000000000000000000" pitchFamily="2" charset="0"/>
              </a:rPr>
              <a:t> 生態系統帶入我們的平台中，這將帶來更多元化的數位資產投資組合。</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其次，從方法論的角度，我們提出了一種通過忠誠度質押和信用指標評分衡量的股權分配方法，還提供了強力的激勵措施實現投資者與平台之間的雙贏策略。此外，我們將投資內容託管在 </a:t>
            </a:r>
            <a:r>
              <a:rPr lang="en" altLang="zh-TW" b="0" i="0" dirty="0">
                <a:solidFill>
                  <a:srgbClr val="252525"/>
                </a:solidFill>
                <a:effectLst/>
                <a:latin typeface="Roboto" panose="02000000000000000000" pitchFamily="2" charset="0"/>
              </a:rPr>
              <a:t>IPFS </a:t>
            </a:r>
            <a:r>
              <a:rPr lang="zh-TW" altLang="en-US" b="0" i="0" dirty="0">
                <a:solidFill>
                  <a:srgbClr val="252525"/>
                </a:solidFill>
                <a:effectLst/>
                <a:latin typeface="Roboto" panose="02000000000000000000" pitchFamily="2" charset="0"/>
              </a:rPr>
              <a:t>上，並採用 </a:t>
            </a:r>
            <a:r>
              <a:rPr lang="en" altLang="zh-TW" b="0" i="0" dirty="0" err="1">
                <a:solidFill>
                  <a:srgbClr val="252525"/>
                </a:solidFill>
                <a:effectLst/>
                <a:latin typeface="Roboto" panose="02000000000000000000" pitchFamily="2" charset="0"/>
              </a:rPr>
              <a:t>OpenSea</a:t>
            </a:r>
            <a:r>
              <a:rPr lang="en" altLang="zh-TW" b="0" i="0" dirty="0">
                <a:solidFill>
                  <a:srgbClr val="252525"/>
                </a:solidFill>
                <a:effectLst/>
                <a:latin typeface="Roboto" panose="02000000000000000000" pitchFamily="2" charset="0"/>
              </a:rPr>
              <a:t> </a:t>
            </a:r>
            <a:r>
              <a:rPr lang="zh-TW" altLang="en-US" b="0" i="0" dirty="0">
                <a:solidFill>
                  <a:srgbClr val="252525"/>
                </a:solidFill>
                <a:effectLst/>
                <a:latin typeface="Roboto" panose="02000000000000000000" pitchFamily="2" charset="0"/>
              </a:rPr>
              <a:t>上顯示的</a:t>
            </a:r>
            <a:r>
              <a:rPr lang="en" altLang="zh-TW" b="0" i="0" dirty="0">
                <a:solidFill>
                  <a:srgbClr val="252525"/>
                </a:solidFill>
                <a:effectLst/>
                <a:latin typeface="Roboto" panose="02000000000000000000" pitchFamily="2" charset="0"/>
              </a:rPr>
              <a:t>NFT </a:t>
            </a:r>
            <a:r>
              <a:rPr lang="zh-TW" altLang="en-US" b="0" i="0" dirty="0">
                <a:solidFill>
                  <a:srgbClr val="252525"/>
                </a:solidFill>
                <a:effectLst/>
                <a:latin typeface="Roboto" panose="02000000000000000000" pitchFamily="2" charset="0"/>
              </a:rPr>
              <a:t>特性來賦予股權流動性。</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第三，從投資者的角度來看，我們的機制旨在提高資訊不對稱的信任水平。利用區塊鍊和智能合約來約束投資者，避免不當行為。特別是，他們可以在 </a:t>
            </a:r>
            <a:r>
              <a:rPr lang="en" altLang="zh-TW" b="0" i="0" dirty="0">
                <a:solidFill>
                  <a:srgbClr val="252525"/>
                </a:solidFill>
                <a:effectLst/>
                <a:latin typeface="Roboto" panose="02000000000000000000" pitchFamily="2" charset="0"/>
              </a:rPr>
              <a:t>DAO </a:t>
            </a:r>
            <a:r>
              <a:rPr lang="zh-TW" altLang="en-US" b="0" i="0" dirty="0">
                <a:solidFill>
                  <a:srgbClr val="252525"/>
                </a:solidFill>
                <a:effectLst/>
                <a:latin typeface="Roboto" panose="02000000000000000000" pitchFamily="2" charset="0"/>
              </a:rPr>
              <a:t>中充當驗證者，以確保他們的資金不被濫用</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b="0" i="0" dirty="0">
                <a:solidFill>
                  <a:srgbClr val="252525"/>
                </a:solidFill>
                <a:effectLst/>
                <a:latin typeface="Roboto" panose="02000000000000000000" pitchFamily="2" charset="0"/>
              </a:rPr>
              <a:t>最後，從實踐的角度，我們在平台上設計了一個群眾投資信任框架，讓個人投資者可以獨立完成整個投資過程，包括身份驗證和合約互動，並通過</a:t>
            </a:r>
            <a:r>
              <a:rPr lang="en" altLang="zh-TW" b="0" i="0" dirty="0">
                <a:solidFill>
                  <a:srgbClr val="252525"/>
                </a:solidFill>
                <a:effectLst/>
                <a:latin typeface="Roboto" panose="02000000000000000000" pitchFamily="2" charset="0"/>
              </a:rPr>
              <a:t>DAO</a:t>
            </a:r>
            <a:r>
              <a:rPr lang="zh-TW" altLang="en-US" b="0" i="0" dirty="0">
                <a:solidFill>
                  <a:srgbClr val="252525"/>
                </a:solidFill>
                <a:effectLst/>
                <a:latin typeface="Roboto" panose="02000000000000000000" pitchFamily="2" charset="0"/>
              </a:rPr>
              <a:t>工具進行治理。區塊鏈與智能合約透明公開，不可篡改的特點可以用來解決現實場景中的</a:t>
            </a:r>
            <a:r>
              <a:rPr lang="en" altLang="zh-TW" b="0" i="0" dirty="0">
                <a:solidFill>
                  <a:srgbClr val="252525"/>
                </a:solidFill>
                <a:effectLst/>
                <a:latin typeface="Roboto" panose="02000000000000000000" pitchFamily="2" charset="0"/>
              </a:rPr>
              <a:t>P2P</a:t>
            </a:r>
            <a:r>
              <a:rPr lang="zh-TW" altLang="en-US" b="0" i="0" dirty="0">
                <a:solidFill>
                  <a:srgbClr val="252525"/>
                </a:solidFill>
                <a:effectLst/>
                <a:latin typeface="Roboto" panose="02000000000000000000" pitchFamily="2" charset="0"/>
              </a:rPr>
              <a:t>融資問題。</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dirty="0">
              <a:solidFill>
                <a:srgbClr val="252525"/>
              </a:solidFill>
              <a:effectLst/>
              <a:latin typeface="Roboto" panose="02000000000000000000" pitchFamily="2" charset="0"/>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31</a:t>
            </a:fld>
            <a:endParaRPr lang="zh-TW"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1" lang="zh-TW" altLang="en-US" dirty="0"/>
              <a:t>以上是我的口試簡報，謝謝各位</a:t>
            </a:r>
            <a:r>
              <a:rPr kumimoji="1" lang="en-US" altLang="zh-TW" dirty="0"/>
              <a:t>(</a:t>
            </a:r>
            <a:r>
              <a:rPr kumimoji="1" lang="zh-TW" altLang="en-US" dirty="0"/>
              <a:t>教授</a:t>
            </a:r>
            <a:r>
              <a:rPr kumimoji="1" lang="en-US" altLang="zh-TW" dirty="0"/>
              <a:t>)</a:t>
            </a:r>
            <a:r>
              <a:rPr kumimoji="1" lang="zh-TW" altLang="en-US" dirty="0"/>
              <a:t>。</a:t>
            </a:r>
            <a:endParaRPr kumimoji="1" lang="en-US" altLang="zh-CN"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32</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normAutofit fontScale="85000" lnSpcReduction="20000"/>
          </a:bodyPr>
          <a:lstStyle/>
          <a:p>
            <a:pPr algn="just">
              <a:lnSpc>
                <a:spcPct val="200000"/>
              </a:lnSpc>
            </a:pPr>
            <a:r>
              <a:rPr lang="zh-TW" altLang="en-US" sz="2800" b="0" i="0" dirty="0">
                <a:solidFill>
                  <a:srgbClr val="252525"/>
                </a:solidFill>
                <a:effectLst/>
                <a:latin typeface="Roboto" panose="02000000000000000000" pitchFamily="2" charset="0"/>
              </a:rPr>
              <a:t>在本研究中，我們不僅為每個籌資項目形成群組並建立集體決策機制以促進群體信任，提高協作效率，並利用智能合約來保護資金，目標是解決陌生人組成投資群體的信任成本的問題</a:t>
            </a: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i="0" dirty="0">
              <a:solidFill>
                <a:srgbClr val="252525"/>
              </a:solidFill>
              <a:effectLst/>
              <a:latin typeface="Roboto" panose="02000000000000000000" pitchFamily="2"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br>
              <a:rPr lang="zh-TW" altLang="en-US" b="0" i="0" dirty="0">
                <a:solidFill>
                  <a:srgbClr val="252525"/>
                </a:solidFill>
                <a:effectLst/>
                <a:latin typeface="Roboto" panose="02000000000000000000" pitchFamily="2" charset="0"/>
              </a:rPr>
            </a:br>
            <a:endParaRPr lang="en-US" altLang="zh-TW" sz="1800" dirty="0">
              <a:effectLst/>
              <a:latin typeface="新細明體" panose="02020500000000000000" pitchFamily="18" charset="-120"/>
              <a:ea typeface="新細明體" panose="02020500000000000000" pitchFamily="18" charset="-120"/>
              <a:cs typeface="新細明體" panose="02020500000000000000" pitchFamily="18" charset="-120"/>
            </a:endParaRPr>
          </a:p>
          <a:p>
            <a:pPr algn="l"/>
            <a:endParaRPr lang="zh-TW" altLang="en-US" b="0" i="0" dirty="0">
              <a:solidFill>
                <a:srgbClr val="252525"/>
              </a:solidFill>
              <a:effectLst/>
              <a:latin typeface="Roboto" panose="02000000000000000000" pitchFamily="2" charset="0"/>
            </a:endParaRPr>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8824A255-FD78-4881-B22B-ED5B8CE21F76}" type="slidenum">
              <a:rPr kumimoji="0" lang="zh-TW" altLang="en-US" smtClean="0">
                <a:latin typeface="Calibri" panose="020F0502020204030204" pitchFamily="34" charset="0"/>
              </a:rPr>
              <a:t>4</a:t>
            </a:fld>
            <a:endParaRPr kumimoji="0" lang="zh-TW"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以機制運作圖來看，</a:t>
            </a:r>
            <a:endParaRPr lang="en-US" altLang="zh-TW" dirty="0"/>
          </a:p>
          <a:p>
            <a:r>
              <a:rPr lang="zh-TW" altLang="en-US" dirty="0"/>
              <a:t>可以分為兩個階段</a:t>
            </a:r>
            <a:endParaRPr lang="en-US" altLang="zh-TW" dirty="0"/>
          </a:p>
          <a:p>
            <a:endParaRPr lang="en-US" altLang="zh-TW" dirty="0"/>
          </a:p>
          <a:p>
            <a:r>
              <a:rPr lang="zh-TW" altLang="en-US" b="0" i="0" dirty="0">
                <a:solidFill>
                  <a:srgbClr val="252525"/>
                </a:solidFill>
                <a:effectLst/>
                <a:latin typeface="Roboto" panose="02000000000000000000" pitchFamily="2" charset="0"/>
              </a:rPr>
              <a:t>第一階段，主要關注的是讓投資者可以訪問去中心化的項目白皮書，並使用</a:t>
            </a:r>
            <a:r>
              <a:rPr lang="en" altLang="zh-TW" b="0" i="0" dirty="0">
                <a:solidFill>
                  <a:srgbClr val="252525"/>
                </a:solidFill>
                <a:effectLst/>
                <a:latin typeface="Roboto" panose="02000000000000000000" pitchFamily="2" charset="0"/>
              </a:rPr>
              <a:t>Discord</a:t>
            </a:r>
            <a:r>
              <a:rPr lang="zh-TW" altLang="en-US" b="0" i="0" dirty="0">
                <a:solidFill>
                  <a:srgbClr val="252525"/>
                </a:solidFill>
                <a:effectLst/>
                <a:latin typeface="Roboto" panose="02000000000000000000" pitchFamily="2" charset="0"/>
              </a:rPr>
              <a:t>伺服器的公開資源來評估和選擇適合自己的投資群體。投資前的訊息交流是為了解決投資者之間的資訊不對稱，降低潛在投資者的搜索成本，幫助他們找到符合自己需求的風險與預期收益。</a:t>
            </a:r>
            <a:endParaRPr lang="en-US" altLang="zh-TW" b="0" i="0" dirty="0">
              <a:solidFill>
                <a:srgbClr val="252525"/>
              </a:solidFill>
              <a:effectLst/>
              <a:latin typeface="Roboto" panose="02000000000000000000" pitchFamily="2" charset="0"/>
            </a:endParaRPr>
          </a:p>
          <a:p>
            <a:endParaRPr lang="en-US" altLang="zh-TW" dirty="0"/>
          </a:p>
          <a:p>
            <a:r>
              <a:rPr lang="zh-TW" altLang="en-US" dirty="0"/>
              <a:t>第二階段，</a:t>
            </a:r>
            <a:r>
              <a:rPr lang="zh-TW" altLang="en-US" b="0" i="0" dirty="0">
                <a:solidFill>
                  <a:srgbClr val="252525"/>
                </a:solidFill>
                <a:effectLst/>
                <a:latin typeface="Roboto" panose="02000000000000000000" pitchFamily="2" charset="0"/>
              </a:rPr>
              <a:t>利用智能合約來創建高效率的執行和協同合作機制，從而產生最大的群體協作價值，並在投資者之間建立有效的溝通渠道。因此，這一階段屬於後信任投資機制的群體約束。</a:t>
            </a:r>
            <a:endParaRPr lang="en-US" altLang="zh-TW" dirty="0"/>
          </a:p>
          <a:p>
            <a:pPr rtl="0"/>
            <a:br>
              <a:rPr lang="zh-TW" altLang="en-US" b="0" dirty="0">
                <a:effectLst/>
              </a:rPr>
            </a:br>
            <a:br>
              <a:rPr lang="zh-TW" altLang="en-US" b="0" dirty="0">
                <a:effectLst/>
              </a:rPr>
            </a:br>
            <a:br>
              <a:rPr lang="zh-TW" altLang="en-US" b="0" dirty="0">
                <a:effectLst/>
              </a:rPr>
            </a:br>
            <a:br>
              <a:rPr lang="zh-TW" altLang="en-US" b="0" dirty="0">
                <a:effectLst/>
              </a:rPr>
            </a:br>
            <a:br>
              <a:rPr lang="zh-TW" altLang="en-US" b="0" dirty="0">
                <a:effectLst/>
              </a:rPr>
            </a:b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5</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70000" lnSpcReduction="20000"/>
          </a:bodyPr>
          <a:lstStyle/>
          <a:p>
            <a:r>
              <a:rPr lang="en-US" altLang="zh-TW" dirty="0"/>
              <a:t>1️⃣ </a:t>
            </a:r>
            <a:r>
              <a:rPr lang="en-US" altLang="zh-TW" b="1" dirty="0"/>
              <a:t>KYC / AML Verification</a:t>
            </a:r>
            <a:br>
              <a:rPr lang="en-US" altLang="zh-TW" dirty="0"/>
            </a:br>
            <a:r>
              <a:rPr lang="en-US" altLang="zh-TW" dirty="0"/>
              <a:t>Complete identity verification to access the platform and participate in investments.</a:t>
            </a:r>
          </a:p>
          <a:p>
            <a:r>
              <a:rPr lang="en-US" altLang="zh-TW" dirty="0"/>
              <a:t>2️⃣ </a:t>
            </a:r>
            <a:r>
              <a:rPr lang="en-US" altLang="zh-TW" b="1" dirty="0"/>
              <a:t>Stake WOW Tokens → Gain WOW Power</a:t>
            </a:r>
            <a:br>
              <a:rPr lang="en-US" altLang="zh-TW" dirty="0"/>
            </a:br>
            <a:r>
              <a:rPr lang="en-US" altLang="zh-TW" dirty="0"/>
              <a:t>Exchange </a:t>
            </a:r>
            <a:r>
              <a:rPr lang="en-US" altLang="zh-TW" dirty="0" err="1"/>
              <a:t>stablecoins</a:t>
            </a:r>
            <a:r>
              <a:rPr lang="en-US" altLang="zh-TW" dirty="0"/>
              <a:t> for WOW tokens and stake them to earn ecosystem rewards and </a:t>
            </a:r>
            <a:r>
              <a:rPr lang="en-US" altLang="zh-TW" b="1" dirty="0"/>
              <a:t>WOW Power</a:t>
            </a:r>
            <a:r>
              <a:rPr lang="en-US" altLang="zh-TW" dirty="0"/>
              <a:t> (investment weight).</a:t>
            </a:r>
          </a:p>
          <a:p>
            <a:r>
              <a:rPr lang="en-US" altLang="zh-TW" dirty="0"/>
              <a:t>3️⃣ </a:t>
            </a:r>
            <a:r>
              <a:rPr lang="en-US" altLang="zh-TW" b="1" dirty="0"/>
              <a:t>Distribute WOW Power (Whitelist / Private Round)</a:t>
            </a:r>
            <a:br>
              <a:rPr lang="en-US" altLang="zh-TW" dirty="0"/>
            </a:br>
            <a:r>
              <a:rPr lang="en-US" altLang="zh-TW" dirty="0"/>
              <a:t>Allocate WOW Power to projects before the deadline; with an invitation code, you can join the whitelist directly.</a:t>
            </a:r>
          </a:p>
          <a:p>
            <a:r>
              <a:rPr lang="en-US" altLang="zh-TW" dirty="0"/>
              <a:t>4️⃣ </a:t>
            </a:r>
            <a:r>
              <a:rPr lang="en-US" altLang="zh-TW" b="1" dirty="0"/>
              <a:t>Subscription &amp; Mint SPY Equity Tokens</a:t>
            </a:r>
            <a:br>
              <a:rPr lang="en-US" altLang="zh-TW" dirty="0"/>
            </a:br>
            <a:r>
              <a:rPr lang="en-US" altLang="zh-TW" dirty="0"/>
              <a:t>The system calculates your investable share based on credit score and WOW Power. Deposit </a:t>
            </a:r>
            <a:r>
              <a:rPr lang="en-US" altLang="zh-TW" dirty="0" err="1"/>
              <a:t>stablecoins</a:t>
            </a:r>
            <a:r>
              <a:rPr lang="en-US" altLang="zh-TW" dirty="0"/>
              <a:t> and mint </a:t>
            </a:r>
            <a:r>
              <a:rPr lang="en-US" altLang="zh-TW" b="1" dirty="0"/>
              <a:t>SPY Tokens</a:t>
            </a:r>
            <a:r>
              <a:rPr lang="en-US" altLang="zh-TW" dirty="0"/>
              <a:t> as proof of investment.</a:t>
            </a:r>
          </a:p>
          <a:p>
            <a:r>
              <a:rPr lang="en-US" altLang="zh-TW" dirty="0"/>
              <a:t>5️⃣ </a:t>
            </a:r>
            <a:r>
              <a:rPr lang="en-US" altLang="zh-TW" b="1" dirty="0"/>
              <a:t>Governance Participation (DAO)</a:t>
            </a:r>
            <a:br>
              <a:rPr lang="en-US" altLang="zh-TW" dirty="0"/>
            </a:br>
            <a:r>
              <a:rPr lang="en-US" altLang="zh-TW" dirty="0"/>
              <a:t>Use SPY Tokens to propose and vote on decisions; if approved, results are automatically executed by smart contracts.</a:t>
            </a:r>
          </a:p>
          <a:p>
            <a:r>
              <a:rPr lang="en-US" altLang="zh-TW" dirty="0"/>
              <a:t>6️⃣ </a:t>
            </a:r>
            <a:r>
              <a:rPr lang="en-US" altLang="zh-TW" b="1" dirty="0"/>
              <a:t>Automatic Profit Distribution</a:t>
            </a:r>
            <a:br>
              <a:rPr lang="en-US" altLang="zh-TW" dirty="0"/>
            </a:br>
            <a:r>
              <a:rPr lang="en-US" altLang="zh-TW" dirty="0"/>
              <a:t>Profits or dividends are airdropped to investors’ wallets according to smart contract conditions.</a:t>
            </a:r>
          </a:p>
          <a:p>
            <a:pPr rtl="0"/>
            <a:endParaRPr lang="en-US" altLang="zh-TW" sz="1200" b="0" i="0" u="none" strike="noStrike" kern="1200" dirty="0">
              <a:solidFill>
                <a:schemeClr val="tx1"/>
              </a:solidFill>
              <a:effectLst/>
              <a:latin typeface="+mn-lt"/>
              <a:ea typeface="+mn-ea"/>
              <a:cs typeface="+mn-cs"/>
            </a:endParaRPr>
          </a:p>
          <a:p>
            <a:pPr rtl="0"/>
            <a:endParaRPr lang="en-US" altLang="zh-TW" sz="1200" b="0" i="0" u="none" strike="noStrike" kern="1200" dirty="0">
              <a:solidFill>
                <a:schemeClr val="tx1"/>
              </a:solidFill>
              <a:effectLst/>
              <a:latin typeface="+mn-lt"/>
              <a:ea typeface="+mn-ea"/>
              <a:cs typeface="+mn-cs"/>
            </a:endParaRPr>
          </a:p>
          <a:p>
            <a:pPr rtl="0"/>
            <a:r>
              <a:rPr lang="zh-TW" altLang="en-US" sz="1200" b="0" i="0" u="none" strike="noStrike" kern="1200" dirty="0">
                <a:solidFill>
                  <a:schemeClr val="tx1"/>
                </a:solidFill>
                <a:effectLst/>
                <a:latin typeface="+mn-lt"/>
                <a:ea typeface="+mn-ea"/>
                <a:cs typeface="+mn-cs"/>
              </a:rPr>
              <a:t>接下來是使用流程圖</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總共分為</a:t>
            </a:r>
            <a:r>
              <a:rPr lang="zh-CN" altLang="en-US" sz="1200" b="0" i="0" u="none" strike="noStrike" kern="1200" dirty="0">
                <a:solidFill>
                  <a:schemeClr val="tx1"/>
                </a:solidFill>
                <a:effectLst/>
                <a:latin typeface="+mn-lt"/>
                <a:ea typeface="+mn-ea"/>
                <a:cs typeface="+mn-cs"/>
              </a:rPr>
              <a:t>六</a:t>
            </a:r>
            <a:r>
              <a:rPr lang="zh-TW" altLang="en-US" sz="1200" b="0" i="0" u="none" strike="noStrike" kern="1200" dirty="0">
                <a:solidFill>
                  <a:schemeClr val="tx1"/>
                </a:solidFill>
                <a:effectLst/>
                <a:latin typeface="+mn-lt"/>
                <a:ea typeface="+mn-ea"/>
                <a:cs typeface="+mn-cs"/>
              </a:rPr>
              <a:t>個步驟</a:t>
            </a:r>
            <a:endParaRPr lang="zh-TW" altLang="en-US" b="0" dirty="0">
              <a:effectLst/>
            </a:endParaRPr>
          </a:p>
          <a:p>
            <a:pPr rtl="0"/>
            <a:r>
              <a:rPr lang="en-US" altLang="zh-TW" sz="1200" b="0" i="0" u="none" strike="noStrike" kern="1200" dirty="0">
                <a:solidFill>
                  <a:schemeClr val="tx1"/>
                </a:solidFill>
                <a:effectLst/>
                <a:latin typeface="+mn-lt"/>
                <a:ea typeface="+mn-ea"/>
                <a:cs typeface="+mn-cs"/>
              </a:rPr>
              <a:t>1)</a:t>
            </a:r>
            <a:r>
              <a:rPr lang="zh-TW" altLang="en-US" sz="1200" b="0" i="0" u="none" strike="noStrike" kern="1200" dirty="0">
                <a:solidFill>
                  <a:schemeClr val="tx1"/>
                </a:solidFill>
                <a:effectLst/>
                <a:latin typeface="+mn-lt"/>
                <a:ea typeface="+mn-ea"/>
                <a:cs typeface="+mn-cs"/>
              </a:rPr>
              <a:t>首先，</a:t>
            </a:r>
            <a:r>
              <a:rPr lang="zh-TW" altLang="en-US" b="0" i="0" dirty="0">
                <a:solidFill>
                  <a:srgbClr val="252525"/>
                </a:solidFill>
                <a:effectLst/>
                <a:latin typeface="Roboto" panose="02000000000000000000" pitchFamily="2" charset="0"/>
              </a:rPr>
              <a:t>投資者必須完成</a:t>
            </a:r>
            <a:r>
              <a:rPr lang="en" altLang="zh-TW" b="0" i="0" dirty="0">
                <a:solidFill>
                  <a:srgbClr val="252525"/>
                </a:solidFill>
                <a:effectLst/>
                <a:latin typeface="Roboto" panose="02000000000000000000" pitchFamily="2" charset="0"/>
              </a:rPr>
              <a:t>KYC/AML</a:t>
            </a:r>
            <a:r>
              <a:rPr lang="zh-TW" altLang="en-US" b="0" i="0" dirty="0">
                <a:solidFill>
                  <a:srgbClr val="252525"/>
                </a:solidFill>
                <a:effectLst/>
                <a:latin typeface="Roboto" panose="02000000000000000000" pitchFamily="2" charset="0"/>
              </a:rPr>
              <a:t>身份驗證綁定後才能使用該平台</a:t>
            </a:r>
            <a:r>
              <a:rPr lang="zh-TW" altLang="en-US" sz="1200" b="0" i="0" u="none" strike="noStrike" kern="1200" dirty="0">
                <a:solidFill>
                  <a:schemeClr val="tx1"/>
                </a:solidFill>
                <a:effectLst/>
                <a:latin typeface="+mn-lt"/>
                <a:ea typeface="+mn-ea"/>
                <a:cs typeface="+mn-cs"/>
              </a:rPr>
              <a:t>。</a:t>
            </a:r>
            <a:endParaRPr lang="en-US" altLang="zh-TW" sz="1200" b="0" i="0" u="none" strike="noStrike" kern="1200" dirty="0">
              <a:solidFill>
                <a:schemeClr val="tx1"/>
              </a:solidFill>
              <a:effectLst/>
              <a:latin typeface="+mn-lt"/>
              <a:ea typeface="+mn-ea"/>
              <a:cs typeface="+mn-cs"/>
            </a:endParaRPr>
          </a:p>
          <a:p>
            <a:pPr rtl="0"/>
            <a:r>
              <a:rPr lang="en-US" altLang="zh-TW" sz="1200" b="0" i="0" u="none" strike="noStrike" kern="1200" dirty="0">
                <a:solidFill>
                  <a:schemeClr val="tx1"/>
                </a:solidFill>
                <a:effectLst/>
                <a:latin typeface="+mn-lt"/>
                <a:ea typeface="+mn-ea"/>
                <a:cs typeface="+mn-cs"/>
              </a:rPr>
              <a:t>2)</a:t>
            </a:r>
            <a:r>
              <a:rPr lang="zh-TW" altLang="en-US" sz="1200" b="0" i="0" u="none" strike="noStrike" kern="1200" dirty="0">
                <a:solidFill>
                  <a:schemeClr val="tx1"/>
                </a:solidFill>
                <a:effectLst/>
                <a:latin typeface="+mn-lt"/>
                <a:ea typeface="+mn-ea"/>
                <a:cs typeface="+mn-cs"/>
              </a:rPr>
              <a:t>其次，</a:t>
            </a:r>
            <a:r>
              <a:rPr lang="zh-TW" altLang="en-US" b="0" i="0" dirty="0">
                <a:solidFill>
                  <a:srgbClr val="252525"/>
                </a:solidFill>
                <a:effectLst/>
                <a:latin typeface="Roboto" panose="02000000000000000000" pitchFamily="2" charset="0"/>
              </a:rPr>
              <a:t>投資者使用穩定幣兌換平台代幣（</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代幣），並將他們的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代幣質押在獎勵池中以獲得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生態獎勵，並獲得相應 </a:t>
            </a:r>
            <a:r>
              <a:rPr lang="en" altLang="zh-TW" b="0" i="0" dirty="0">
                <a:solidFill>
                  <a:srgbClr val="252525"/>
                </a:solidFill>
                <a:effectLst/>
                <a:latin typeface="Roboto" panose="02000000000000000000" pitchFamily="2" charset="0"/>
              </a:rPr>
              <a:t>WOW Power </a:t>
            </a:r>
            <a:r>
              <a:rPr lang="zh-TW" altLang="en-US" b="0" i="0" dirty="0">
                <a:solidFill>
                  <a:srgbClr val="252525"/>
                </a:solidFill>
                <a:effectLst/>
                <a:latin typeface="Roboto" panose="02000000000000000000" pitchFamily="2" charset="0"/>
              </a:rPr>
              <a:t>用於股權代幣分配。</a:t>
            </a:r>
            <a:endParaRPr lang="en-US" altLang="zh-TW" b="0" i="0" dirty="0">
              <a:solidFill>
                <a:srgbClr val="252525"/>
              </a:solidFill>
              <a:effectLst/>
              <a:latin typeface="Roboto" panose="02000000000000000000" pitchFamily="2" charset="0"/>
            </a:endParaRPr>
          </a:p>
          <a:p>
            <a:pPr rtl="0"/>
            <a:r>
              <a:rPr lang="en-US" altLang="zh-TW" sz="1200" b="0" i="0" u="none" strike="noStrike" kern="1200" dirty="0">
                <a:solidFill>
                  <a:schemeClr val="tx1"/>
                </a:solidFill>
                <a:effectLst/>
                <a:latin typeface="+mn-lt"/>
                <a:ea typeface="+mn-ea"/>
                <a:cs typeface="+mn-cs"/>
              </a:rPr>
              <a:t>3)</a:t>
            </a:r>
            <a:r>
              <a:rPr lang="zh-CN" altLang="en-US" sz="1200" b="0" i="0" u="none" strike="noStrike" kern="1200" dirty="0">
                <a:solidFill>
                  <a:schemeClr val="tx1"/>
                </a:solidFill>
                <a:effectLst/>
                <a:latin typeface="+mn-lt"/>
                <a:ea typeface="+mn-ea"/>
                <a:cs typeface="+mn-cs"/>
              </a:rPr>
              <a:t>第三，</a:t>
            </a:r>
            <a:r>
              <a:rPr lang="zh-TW" altLang="en-US" b="0" i="0" dirty="0">
                <a:solidFill>
                  <a:srgbClr val="252525"/>
                </a:solidFill>
                <a:effectLst/>
                <a:latin typeface="Roboto" panose="02000000000000000000" pitchFamily="2" charset="0"/>
              </a:rPr>
              <a:t>在截止日前將 </a:t>
            </a:r>
            <a:r>
              <a:rPr lang="en" altLang="zh-TW" b="0" i="0" dirty="0">
                <a:solidFill>
                  <a:srgbClr val="252525"/>
                </a:solidFill>
                <a:effectLst/>
                <a:latin typeface="Roboto" panose="02000000000000000000" pitchFamily="2" charset="0"/>
              </a:rPr>
              <a:t>WOW Power</a:t>
            </a:r>
            <a:r>
              <a:rPr lang="zh-TW" altLang="en-US" b="0" i="0" dirty="0">
                <a:solidFill>
                  <a:srgbClr val="252525"/>
                </a:solidFill>
                <a:effectLst/>
                <a:latin typeface="Roboto" panose="02000000000000000000" pitchFamily="2" charset="0"/>
              </a:rPr>
              <a:t> 分配給感興趣的籌資活動。此時，如果有該項目的邀請碼，可以直接進入白名單，這種模式主要用於私募。</a:t>
            </a:r>
            <a:endParaRPr lang="en-US" altLang="zh-TW" b="0" i="0" dirty="0">
              <a:solidFill>
                <a:srgbClr val="252525"/>
              </a:solidFill>
              <a:effectLst/>
              <a:latin typeface="Roboto" panose="02000000000000000000" pitchFamily="2" charset="0"/>
            </a:endParaRPr>
          </a:p>
          <a:p>
            <a:pPr rtl="0"/>
            <a:r>
              <a:rPr lang="en-US" altLang="zh-TW" sz="1200" b="0" i="0" u="none" strike="noStrike" kern="1200" dirty="0">
                <a:solidFill>
                  <a:schemeClr val="tx1"/>
                </a:solidFill>
                <a:effectLst/>
                <a:latin typeface="+mn-lt"/>
                <a:ea typeface="+mn-ea"/>
                <a:cs typeface="+mn-cs"/>
              </a:rPr>
              <a:t>4)</a:t>
            </a:r>
            <a:r>
              <a:rPr lang="zh-CN" altLang="en-US" sz="1200" b="0" i="0" u="none" strike="noStrike" kern="1200" dirty="0">
                <a:solidFill>
                  <a:schemeClr val="tx1"/>
                </a:solidFill>
                <a:effectLst/>
                <a:latin typeface="+mn-lt"/>
                <a:ea typeface="+mn-ea"/>
                <a:cs typeface="+mn-cs"/>
              </a:rPr>
              <a:t>第四，</a:t>
            </a:r>
            <a:r>
              <a:rPr lang="zh-TW" altLang="en-US" b="0" i="0" dirty="0">
                <a:solidFill>
                  <a:srgbClr val="252525"/>
                </a:solidFill>
                <a:effectLst/>
                <a:latin typeface="Roboto" panose="02000000000000000000" pitchFamily="2" charset="0"/>
              </a:rPr>
              <a:t>系統通過信用指標和分配</a:t>
            </a:r>
            <a:r>
              <a:rPr lang="en" altLang="zh-TW" b="0" i="0" dirty="0">
                <a:solidFill>
                  <a:srgbClr val="252525"/>
                </a:solidFill>
                <a:effectLst/>
                <a:latin typeface="Roboto" panose="02000000000000000000" pitchFamily="2" charset="0"/>
              </a:rPr>
              <a:t>WOW Power</a:t>
            </a:r>
            <a:r>
              <a:rPr lang="zh-TW" altLang="en-US" b="0" i="0" dirty="0">
                <a:solidFill>
                  <a:srgbClr val="252525"/>
                </a:solidFill>
                <a:effectLst/>
                <a:latin typeface="Roboto" panose="02000000000000000000" pitchFamily="2" charset="0"/>
              </a:rPr>
              <a:t>的數量計算用戶可認購的股權數量。確定份額後，投資者需要將穩定幣存入智能合約中，然後簽署並鑄造股權代幣（</a:t>
            </a:r>
            <a:r>
              <a:rPr lang="en" altLang="zh-TW" b="0" i="0" dirty="0">
                <a:solidFill>
                  <a:srgbClr val="252525"/>
                </a:solidFill>
                <a:effectLst/>
                <a:latin typeface="Roboto" panose="02000000000000000000" pitchFamily="2" charset="0"/>
              </a:rPr>
              <a:t>SPY Token</a:t>
            </a:r>
            <a:r>
              <a:rPr lang="zh-TW" altLang="en" b="0" i="0" dirty="0">
                <a:solidFill>
                  <a:srgbClr val="252525"/>
                </a:solidFill>
                <a:effectLst/>
                <a:latin typeface="Roboto" panose="02000000000000000000" pitchFamily="2" charset="0"/>
              </a:rPr>
              <a:t>），</a:t>
            </a:r>
            <a:r>
              <a:rPr lang="zh-TW" altLang="en-US" b="0" i="0" dirty="0">
                <a:solidFill>
                  <a:srgbClr val="252525"/>
                </a:solidFill>
                <a:effectLst/>
                <a:latin typeface="Roboto" panose="02000000000000000000" pitchFamily="2" charset="0"/>
              </a:rPr>
              <a:t>作為投資社群的憑證。</a:t>
            </a:r>
            <a:endParaRPr lang="en-US" altLang="zh-TW" b="0" i="0" dirty="0">
              <a:solidFill>
                <a:srgbClr val="252525"/>
              </a:solidFill>
              <a:effectLst/>
              <a:latin typeface="Roboto" panose="02000000000000000000" pitchFamily="2" charset="0"/>
            </a:endParaRPr>
          </a:p>
          <a:p>
            <a:pPr rtl="0"/>
            <a:r>
              <a:rPr lang="en-US" altLang="zh-TW" sz="1200" b="0" i="0" u="none" strike="noStrike" kern="1200" dirty="0">
                <a:solidFill>
                  <a:schemeClr val="tx1"/>
                </a:solidFill>
                <a:effectLst/>
                <a:latin typeface="+mn-lt"/>
                <a:ea typeface="+mn-ea"/>
                <a:cs typeface="+mn-cs"/>
              </a:rPr>
              <a:t>5)</a:t>
            </a:r>
            <a:r>
              <a:rPr lang="zh-CN" altLang="en-US" sz="1200" b="0" i="0" u="none" strike="noStrike" kern="1200" dirty="0">
                <a:solidFill>
                  <a:schemeClr val="tx1"/>
                </a:solidFill>
                <a:effectLst/>
                <a:latin typeface="+mn-lt"/>
                <a:ea typeface="+mn-ea"/>
                <a:cs typeface="+mn-cs"/>
              </a:rPr>
              <a:t>第五，</a:t>
            </a:r>
            <a:r>
              <a:rPr lang="zh-TW" altLang="en-US" b="0" i="0" dirty="0">
                <a:solidFill>
                  <a:srgbClr val="252525"/>
                </a:solidFill>
                <a:effectLst/>
                <a:latin typeface="Roboto" panose="02000000000000000000" pitchFamily="2" charset="0"/>
              </a:rPr>
              <a:t>投資人可以使用股權代幣參與項目的治理。決策由提案和投票決定，如果提案獲得共同投資者的批准，結果將自動執行</a:t>
            </a:r>
            <a:endParaRPr lang="en-US" altLang="zh-TW" b="0" i="0" dirty="0">
              <a:solidFill>
                <a:srgbClr val="252525"/>
              </a:solidFill>
              <a:effectLst/>
              <a:latin typeface="Roboto" panose="02000000000000000000" pitchFamily="2" charset="0"/>
            </a:endParaRPr>
          </a:p>
          <a:p>
            <a:pPr rtl="0"/>
            <a:r>
              <a:rPr lang="en-US" altLang="zh-TW" b="0" i="0" dirty="0">
                <a:solidFill>
                  <a:srgbClr val="252525"/>
                </a:solidFill>
                <a:effectLst/>
                <a:latin typeface="Roboto" panose="02000000000000000000" pitchFamily="2" charset="0"/>
              </a:rPr>
              <a:t>6)</a:t>
            </a:r>
            <a:r>
              <a:rPr lang="zh-TW" altLang="en-US" b="0" i="0" dirty="0">
                <a:solidFill>
                  <a:srgbClr val="252525"/>
                </a:solidFill>
                <a:effectLst/>
                <a:latin typeface="Roboto" panose="02000000000000000000" pitchFamily="2" charset="0"/>
              </a:rPr>
              <a:t>最後，智能合約會根據合約條件將利潤或分紅空投到投資者的錢包地址。</a:t>
            </a:r>
            <a:endParaRPr lang="en-US" altLang="zh-TW" b="0" i="0" dirty="0">
              <a:solidFill>
                <a:srgbClr val="252525"/>
              </a:solidFill>
              <a:effectLst/>
              <a:latin typeface="Roboto" panose="02000000000000000000" pitchFamily="2" charset="0"/>
            </a:endParaRPr>
          </a:p>
          <a:p>
            <a:pPr rtl="0"/>
            <a:br>
              <a:rPr lang="zh-TW" altLang="en-US" b="0" dirty="0">
                <a:effectLst/>
              </a:rPr>
            </a:br>
            <a:br>
              <a:rPr lang="zh-TW" altLang="en-US" b="0" dirty="0">
                <a:effectLst/>
              </a:rPr>
            </a:br>
            <a:br>
              <a:rPr lang="zh-TW" altLang="en-US" b="0" dirty="0">
                <a:effectLst/>
              </a:rPr>
            </a:br>
            <a:br>
              <a:rPr lang="zh-TW" altLang="en-US" b="0" dirty="0">
                <a:effectLst/>
              </a:rPr>
            </a:b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6</a:t>
            </a:fld>
            <a:endParaRPr lang="zh-TW" altLang="en-US"/>
          </a:p>
        </p:txBody>
      </p:sp>
    </p:spTree>
    <p:extLst>
      <p:ext uri="{BB962C8B-B14F-4D97-AF65-F5344CB8AC3E}">
        <p14:creationId xmlns:p14="http://schemas.microsoft.com/office/powerpoint/2010/main" val="2538764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接著是我們的系統架構</a:t>
            </a:r>
            <a:r>
              <a:rPr lang="zh-TW" altLang="en-US" sz="1200" kern="1200" dirty="0">
                <a:solidFill>
                  <a:schemeClr val="tx1"/>
                </a:solidFill>
                <a:effectLst/>
                <a:latin typeface="+mn-lt"/>
                <a:ea typeface="+mn-ea"/>
                <a:cs typeface="+mn-cs"/>
              </a:rPr>
              <a:t>，主要可以分為四個區塊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第一個區塊是</a:t>
            </a:r>
            <a:r>
              <a:rPr lang="en-US" altLang="zh-TW" sz="1200" kern="1200" dirty="0" err="1">
                <a:solidFill>
                  <a:schemeClr val="tx1"/>
                </a:solidFill>
                <a:effectLst/>
                <a:latin typeface="+mn-lt"/>
                <a:ea typeface="+mn-ea"/>
                <a:cs typeface="+mn-cs"/>
              </a:rPr>
              <a:t>DeFi</a:t>
            </a:r>
            <a:r>
              <a:rPr lang="zh-TW" altLang="en-US" sz="1200" kern="1200" dirty="0">
                <a:solidFill>
                  <a:schemeClr val="tx1"/>
                </a:solidFill>
                <a:effectLst/>
                <a:latin typeface="+mn-lt"/>
                <a:ea typeface="+mn-ea"/>
                <a:cs typeface="+mn-cs"/>
              </a:rPr>
              <a:t> 的基礎設施，包含</a:t>
            </a:r>
            <a:r>
              <a:rPr lang="en-US" altLang="zh-TW" sz="1200" kern="1200" dirty="0">
                <a:solidFill>
                  <a:schemeClr val="tx1"/>
                </a:solidFill>
                <a:effectLst/>
                <a:latin typeface="+mn-lt"/>
                <a:ea typeface="+mn-ea"/>
                <a:cs typeface="+mn-cs"/>
              </a:rPr>
              <a:t>KYC/AML</a:t>
            </a:r>
            <a:r>
              <a:rPr lang="zh-TW" altLang="en-US" sz="1200" kern="1200" dirty="0">
                <a:solidFill>
                  <a:schemeClr val="tx1"/>
                </a:solidFill>
                <a:effectLst/>
                <a:latin typeface="+mn-lt"/>
                <a:ea typeface="+mn-ea"/>
                <a:cs typeface="+mn-cs"/>
              </a:rPr>
              <a:t>身份驗證和</a:t>
            </a:r>
            <a:r>
              <a:rPr lang="en-US" altLang="zh-TW" sz="1200" kern="1200" dirty="0">
                <a:solidFill>
                  <a:schemeClr val="tx1"/>
                </a:solidFill>
                <a:effectLst/>
                <a:latin typeface="+mn-lt"/>
                <a:ea typeface="+mn-ea"/>
                <a:cs typeface="+mn-cs"/>
              </a:rPr>
              <a:t>A</a:t>
            </a:r>
            <a:r>
              <a:rPr lang="zh-TW" altLang="en-US" sz="1200" kern="1200" dirty="0">
                <a:solidFill>
                  <a:schemeClr val="tx1"/>
                </a:solidFill>
                <a:effectLst/>
                <a:latin typeface="+mn-lt"/>
                <a:ea typeface="+mn-ea"/>
                <a:cs typeface="+mn-cs"/>
              </a:rPr>
              <a:t>Ｍ</a:t>
            </a:r>
            <a:r>
              <a:rPr lang="en-US" altLang="zh-TW" sz="1200" kern="1200" dirty="0">
                <a:solidFill>
                  <a:schemeClr val="tx1"/>
                </a:solidFill>
                <a:effectLst/>
                <a:latin typeface="+mn-lt"/>
                <a:ea typeface="+mn-ea"/>
                <a:cs typeface="+mn-cs"/>
              </a:rPr>
              <a:t>M</a:t>
            </a:r>
            <a:r>
              <a:rPr lang="zh-TW" altLang="en-US" sz="1200" kern="1200" dirty="0">
                <a:solidFill>
                  <a:schemeClr val="tx1"/>
                </a:solidFill>
                <a:effectLst/>
                <a:latin typeface="+mn-lt"/>
                <a:ea typeface="+mn-ea"/>
                <a:cs typeface="+mn-cs"/>
              </a:rPr>
              <a:t>代幣兌換模型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第二個區塊是</a:t>
            </a:r>
            <a:r>
              <a:rPr lang="zh-CN" altLang="en-US" sz="1200" kern="1200" dirty="0">
                <a:solidFill>
                  <a:schemeClr val="tx1"/>
                </a:solidFill>
                <a:effectLst/>
                <a:latin typeface="+mn-lt"/>
                <a:ea typeface="+mn-ea"/>
                <a:cs typeface="+mn-cs"/>
              </a:rPr>
              <a:t>獎勵池模塊，用於代幣經濟激勵和參與籌資活動</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以上兩個模塊使用我們的</a:t>
            </a:r>
            <a:r>
              <a:rPr lang="en-US" altLang="zh-CN" sz="1200" kern="1200" dirty="0">
                <a:solidFill>
                  <a:schemeClr val="tx1"/>
                </a:solidFill>
                <a:effectLst/>
                <a:latin typeface="+mn-lt"/>
                <a:ea typeface="+mn-ea"/>
                <a:cs typeface="+mn-cs"/>
              </a:rPr>
              <a:t>ERC20</a:t>
            </a:r>
            <a:r>
              <a:rPr lang="zh-CN" altLang="en-US" sz="1200" kern="1200" dirty="0">
                <a:solidFill>
                  <a:schemeClr val="tx1"/>
                </a:solidFill>
                <a:effectLst/>
                <a:latin typeface="+mn-lt"/>
                <a:ea typeface="+mn-ea"/>
                <a:cs typeface="+mn-cs"/>
              </a:rPr>
              <a:t>代幣來操作</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第三是</a:t>
            </a:r>
            <a:r>
              <a:rPr lang="en-US" altLang="zh-TW" sz="1200" kern="1200" dirty="0">
                <a:solidFill>
                  <a:schemeClr val="tx1"/>
                </a:solidFill>
                <a:effectLst/>
                <a:latin typeface="+mn-lt"/>
                <a:ea typeface="+mn-ea"/>
                <a:cs typeface="+mn-cs"/>
              </a:rPr>
              <a:t>DAO</a:t>
            </a:r>
            <a:r>
              <a:rPr lang="zh-TW" altLang="en-US" sz="1200" kern="1200" dirty="0">
                <a:solidFill>
                  <a:schemeClr val="tx1"/>
                </a:solidFill>
                <a:effectLst/>
                <a:latin typeface="+mn-lt"/>
                <a:ea typeface="+mn-ea"/>
                <a:cs typeface="+mn-cs"/>
              </a:rPr>
              <a:t> 治理模塊，包含多簽錢包和提案與投票功能</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最後是股權代幣化模塊，</a:t>
            </a:r>
            <a:r>
              <a:rPr lang="zh-CN" altLang="en-US" sz="1200" kern="1200" dirty="0">
                <a:solidFill>
                  <a:schemeClr val="tx1"/>
                </a:solidFill>
                <a:effectLst/>
                <a:latin typeface="+mn-lt"/>
                <a:ea typeface="+mn-ea"/>
                <a:cs typeface="+mn-cs"/>
              </a:rPr>
              <a:t>包含</a:t>
            </a:r>
            <a:r>
              <a:rPr lang="en-US" altLang="zh-CN" sz="1200" kern="1200" dirty="0">
                <a:solidFill>
                  <a:schemeClr val="tx1"/>
                </a:solidFill>
                <a:effectLst/>
                <a:latin typeface="+mn-lt"/>
                <a:ea typeface="+mn-ea"/>
                <a:cs typeface="+mn-cs"/>
              </a:rPr>
              <a:t>Metadata</a:t>
            </a:r>
            <a:r>
              <a:rPr lang="zh-CN" altLang="en-US" sz="1200" kern="1200" dirty="0">
                <a:solidFill>
                  <a:schemeClr val="tx1"/>
                </a:solidFill>
                <a:effectLst/>
                <a:latin typeface="+mn-lt"/>
                <a:ea typeface="+mn-ea"/>
                <a:cs typeface="+mn-cs"/>
              </a:rPr>
              <a:t>內容和</a:t>
            </a:r>
            <a:r>
              <a:rPr lang="zh-TW" altLang="en-US" b="0" i="0" dirty="0">
                <a:solidFill>
                  <a:srgbClr val="252525"/>
                </a:solidFill>
                <a:effectLst/>
                <a:latin typeface="Roboto" panose="02000000000000000000" pitchFamily="2" charset="0"/>
              </a:rPr>
              <a:t>分割資產所有權</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而這些是使用</a:t>
            </a:r>
            <a:r>
              <a:rPr lang="en-US" altLang="zh-CN" sz="1200" kern="1200" dirty="0">
                <a:solidFill>
                  <a:schemeClr val="tx1"/>
                </a:solidFill>
                <a:effectLst/>
                <a:latin typeface="+mn-lt"/>
                <a:ea typeface="+mn-ea"/>
                <a:cs typeface="+mn-cs"/>
              </a:rPr>
              <a:t>ERC721</a:t>
            </a:r>
            <a:r>
              <a:rPr lang="zh-CN" altLang="en-US" sz="1200" kern="1200" dirty="0">
                <a:solidFill>
                  <a:schemeClr val="tx1"/>
                </a:solidFill>
                <a:effectLst/>
                <a:latin typeface="+mn-lt"/>
                <a:ea typeface="+mn-ea"/>
                <a:cs typeface="+mn-cs"/>
              </a:rPr>
              <a:t>代幣來實現的</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首先是</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en-US" altLang="zh-TW" sz="1200" kern="1200" dirty="0" err="1">
                <a:solidFill>
                  <a:schemeClr val="tx1"/>
                </a:solidFill>
                <a:effectLst/>
                <a:latin typeface="+mn-lt"/>
                <a:ea typeface="+mn-ea"/>
                <a:cs typeface="+mn-cs"/>
              </a:rPr>
              <a:t>DeFi</a:t>
            </a:r>
            <a:r>
              <a:rPr lang="zh-TW" altLang="en-US" sz="1200" kern="1200" dirty="0">
                <a:solidFill>
                  <a:schemeClr val="tx1"/>
                </a:solidFill>
                <a:effectLst/>
                <a:latin typeface="+mn-lt"/>
                <a:ea typeface="+mn-ea"/>
                <a:cs typeface="+mn-cs"/>
              </a:rPr>
              <a:t> 的基礎設施</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8</a:t>
            </a:fld>
            <a:endParaRPr lang="zh-TW" altLang="en-US"/>
          </a:p>
        </p:txBody>
      </p:sp>
    </p:spTree>
    <p:extLst>
      <p:ext uri="{BB962C8B-B14F-4D97-AF65-F5344CB8AC3E}">
        <p14:creationId xmlns:p14="http://schemas.microsoft.com/office/powerpoint/2010/main" val="424001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sz="1200" b="0" i="0" u="none" strike="noStrike" kern="1200" baseline="0" dirty="0">
                <a:solidFill>
                  <a:schemeClr val="tx1"/>
                </a:solidFill>
                <a:latin typeface="+mn-lt"/>
                <a:ea typeface="+mn-ea"/>
                <a:cs typeface="+mn-cs"/>
              </a:rPr>
              <a:t>在這個模塊當中，使用了</a:t>
            </a:r>
            <a:r>
              <a:rPr lang="en-US" altLang="zh-TW" sz="1200" b="0" i="0" u="none" strike="noStrike" kern="1200" baseline="0" dirty="0" err="1">
                <a:solidFill>
                  <a:schemeClr val="tx1"/>
                </a:solidFill>
                <a:latin typeface="+mn-lt"/>
                <a:ea typeface="+mn-ea"/>
                <a:cs typeface="+mn-cs"/>
              </a:rPr>
              <a:t>DeFi</a:t>
            </a:r>
            <a:r>
              <a:rPr lang="en-US" altLang="zh-TW" sz="1200" b="0" i="0" u="none" strike="noStrike" kern="1200" baseline="0" dirty="0">
                <a:solidFill>
                  <a:schemeClr val="tx1"/>
                </a:solidFill>
                <a:latin typeface="+mn-lt"/>
                <a:ea typeface="+mn-ea"/>
                <a:cs typeface="+mn-cs"/>
              </a:rPr>
              <a:t> </a:t>
            </a:r>
            <a:r>
              <a:rPr lang="zh-TW" altLang="en-US" sz="1200" b="0" i="0" u="none" strike="noStrike" kern="1200" baseline="0" dirty="0">
                <a:solidFill>
                  <a:schemeClr val="tx1"/>
                </a:solidFill>
                <a:latin typeface="+mn-lt"/>
                <a:ea typeface="+mn-ea"/>
                <a:cs typeface="+mn-cs"/>
              </a:rPr>
              <a:t>基礎設施為我們後續的流程提供了很好的開端</a:t>
            </a:r>
            <a:endParaRPr lang="en-US" altLang="zh-TW" sz="1200" b="0" i="0" u="none" strike="noStrike" kern="1200" baseline="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身份驗證模組，</a:t>
            </a:r>
            <a:r>
              <a:rPr lang="zh-TW" altLang="en-US" b="0" i="0" dirty="0">
                <a:solidFill>
                  <a:srgbClr val="252525"/>
                </a:solidFill>
                <a:effectLst/>
                <a:latin typeface="Roboto" panose="02000000000000000000" pitchFamily="2" charset="0"/>
              </a:rPr>
              <a:t>旨在保護系統框架免受欺詐、允許追蹤身份和現金流向。在線上投資平台中，我們需要知道每位投資者的合法身份，以維護對群體的信任。</a:t>
            </a:r>
            <a:endParaRPr lang="en-US" altLang="zh-TW" b="0" i="0" dirty="0">
              <a:solidFill>
                <a:srgbClr val="252525"/>
              </a:solidFill>
              <a:effectLst/>
              <a:latin typeface="Roboto" panose="02000000000000000000" pitchFamily="2" charset="0"/>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dirty="0"/>
          </a:p>
          <a:p>
            <a:r>
              <a:rPr lang="zh-TW" altLang="en-US" dirty="0"/>
              <a:t>第二個模組，</a:t>
            </a:r>
            <a:r>
              <a:rPr lang="zh-TW" altLang="en-US" b="0" i="0" dirty="0">
                <a:solidFill>
                  <a:srgbClr val="252525"/>
                </a:solidFill>
                <a:effectLst/>
                <a:latin typeface="Roboto" panose="02000000000000000000" pitchFamily="2" charset="0"/>
              </a:rPr>
              <a:t>該模塊允許投資者用穩定幣兌換 </a:t>
            </a:r>
            <a:r>
              <a:rPr lang="en" altLang="zh-TW" b="0" i="0" dirty="0">
                <a:solidFill>
                  <a:srgbClr val="252525"/>
                </a:solidFill>
                <a:effectLst/>
                <a:latin typeface="Roboto" panose="02000000000000000000" pitchFamily="2" charset="0"/>
              </a:rPr>
              <a:t>WOW </a:t>
            </a:r>
            <a:r>
              <a:rPr lang="zh-TW" altLang="en-US" b="0" i="0" dirty="0">
                <a:solidFill>
                  <a:srgbClr val="252525"/>
                </a:solidFill>
                <a:effectLst/>
                <a:latin typeface="Roboto" panose="02000000000000000000" pitchFamily="2" charset="0"/>
              </a:rPr>
              <a:t>平台幣</a:t>
            </a:r>
            <a:r>
              <a:rPr lang="zh-TW" altLang="en" b="0" i="0" dirty="0">
                <a:solidFill>
                  <a:srgbClr val="252525"/>
                </a:solidFill>
                <a:effectLst/>
                <a:latin typeface="Roboto" panose="02000000000000000000" pitchFamily="2" charset="0"/>
              </a:rPr>
              <a:t>。 </a:t>
            </a:r>
            <a:r>
              <a:rPr lang="en" altLang="zh-TW" b="0" i="0" dirty="0">
                <a:solidFill>
                  <a:srgbClr val="252525"/>
                </a:solidFill>
                <a:effectLst/>
                <a:latin typeface="Roboto" panose="02000000000000000000" pitchFamily="2" charset="0"/>
              </a:rPr>
              <a:t>AMM </a:t>
            </a:r>
            <a:r>
              <a:rPr lang="zh-TW" altLang="en-US" b="0" i="0" dirty="0">
                <a:solidFill>
                  <a:srgbClr val="252525"/>
                </a:solidFill>
                <a:effectLst/>
                <a:latin typeface="Roboto" panose="02000000000000000000" pitchFamily="2" charset="0"/>
              </a:rPr>
              <a:t>模組利用數學函數來衡定資產的價格，並隨後促成兩種資產的交換。</a:t>
            </a:r>
            <a:endParaRPr lang="en-US" altLang="zh-TW" b="0" i="0" dirty="0">
              <a:solidFill>
                <a:srgbClr val="252525"/>
              </a:solidFill>
              <a:effectLst/>
              <a:latin typeface="Roboto" panose="02000000000000000000" pitchFamily="2" charset="0"/>
            </a:endParaRPr>
          </a:p>
          <a:p>
            <a:endParaRPr lang="en-US" altLang="zh-TW" dirty="0"/>
          </a:p>
          <a:p>
            <a:pPr rtl="0"/>
            <a:endParaRPr lang="en-US" altLang="zh-TW" sz="1200" b="0" i="0" u="none" strike="noStrike" kern="1200" baseline="0" dirty="0">
              <a:solidFill>
                <a:schemeClr val="tx1"/>
              </a:solidFill>
              <a:latin typeface="+mn-lt"/>
              <a:ea typeface="+mn-ea"/>
              <a:cs typeface="+mn-cs"/>
            </a:endParaRPr>
          </a:p>
          <a:p>
            <a:pPr rtl="0"/>
            <a:endParaRPr lang="en-US" altLang="zh-TW" sz="1200" b="0" i="0" u="none" strike="noStrike" kern="1200" baseline="0" dirty="0">
              <a:solidFill>
                <a:schemeClr val="tx1"/>
              </a:solidFill>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p:txBody>
          <a:bodyPr/>
          <a:lstStyle>
            <a:lvl1pPr>
              <a:defRPr/>
            </a:lvl1pPr>
          </a:lstStyle>
          <a:p>
            <a:pPr>
              <a:defRPr/>
            </a:pPr>
            <a:r>
              <a:rPr lang="en-US" altLang="zh-TW" dirty="0"/>
              <a:t>   </a:t>
            </a:r>
            <a:fld id="{17C355D4-742B-4871-AFA0-7D8E3E87F302}" type="slidenum">
              <a:rPr lang="en-US" altLang="zh-TW"/>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674E1587-3435-4B04-B722-5271E71E9E19}" type="slidenum">
              <a:rPr lang="en-US" altLang="zh-TW"/>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968CE9E9-64F1-4582-AD2D-BB066501113C}" type="slidenum">
              <a:rPr lang="en-US" altLang="zh-TW"/>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p:txBody>
          <a:bodyPr/>
          <a:lstStyle>
            <a:lvl1pPr>
              <a:defRPr/>
            </a:lvl1pPr>
          </a:lstStyle>
          <a:p>
            <a:pPr>
              <a:defRPr/>
            </a:pPr>
            <a:r>
              <a:rPr lang="en-US" altLang="zh-TW" dirty="0"/>
              <a:t>   </a:t>
            </a:r>
            <a:fld id="{66C53FE0-DFDF-4122-A850-A5399E395ABE}" type="slidenum">
              <a:rPr lang="en-US" altLang="zh-TW"/>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E2FB8B52-7EFD-4983-9C68-981D12AB609C}" type="slidenum">
              <a:rPr lang="en-US" altLang="zh-TW"/>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71E99551-C170-4D6F-9788-C5C34A3D31AB}" type="slidenum">
              <a:rPr lang="en-US" altLang="zh-TW"/>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a:defRPr/>
            </a:lvl1pPr>
          </a:lstStyle>
          <a:p>
            <a:pPr>
              <a:defRPr/>
            </a:pPr>
            <a:r>
              <a:rPr lang="en-US" altLang="zh-TW"/>
              <a:t>   </a:t>
            </a:r>
            <a:fld id="{1662CE24-1A20-4B59-9F58-D3C5B161363B}" type="slidenum">
              <a:rPr lang="en-US" altLang="zh-TW"/>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r>
              <a:rPr lang="en-US" altLang="zh-TW"/>
              <a:t>   </a:t>
            </a:r>
            <a:fld id="{FF5DB450-8D60-4C02-A8F0-739A8F881784}" type="slidenum">
              <a:rPr lang="en-US" altLang="zh-TW"/>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a:defRPr/>
            </a:lvl1pPr>
          </a:lstStyle>
          <a:p>
            <a:pPr>
              <a:defRPr/>
            </a:pPr>
            <a:r>
              <a:rPr lang="en-US" altLang="zh-TW"/>
              <a:t>   </a:t>
            </a:r>
            <a:fld id="{CF430B66-5CAA-4813-A6A8-D7A3C12C7929}" type="slidenum">
              <a:rPr lang="en-US" altLang="zh-TW"/>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2C353B03-B4AB-40A4-924B-18AD208C94E3}" type="slidenum">
              <a:rPr lang="en-US" altLang="zh-TW"/>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7A96DC0A-347F-458C-A6C7-A61CAB19D9F1}" type="slidenum">
              <a:rPr lang="en-US" altLang="zh-TW"/>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fontAlgn="auto" hangingPunct="1">
              <a:spcBef>
                <a:spcPts val="0"/>
              </a:spcBef>
              <a:spcAft>
                <a:spcPts val="0"/>
              </a:spcAft>
              <a:defRPr kumimoji="0" sz="1400">
                <a:latin typeface="+mn-lt"/>
                <a:ea typeface="PMingLiU" panose="02020500000000000000"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fontAlgn="auto" hangingPunct="1">
              <a:spcBef>
                <a:spcPts val="0"/>
              </a:spcBef>
              <a:spcAft>
                <a:spcPts val="0"/>
              </a:spcAft>
              <a:defRPr kumimoji="0" sz="1400">
                <a:latin typeface="+mn-lt"/>
                <a:ea typeface="PMingLiU" panose="02020500000000000000"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0" sz="1400"/>
            </a:lvl1pPr>
          </a:lstStyle>
          <a:p>
            <a:pPr>
              <a:defRPr/>
            </a:pPr>
            <a:r>
              <a:rPr lang="en-US" altLang="zh-TW"/>
              <a:t>   </a:t>
            </a:r>
            <a:fld id="{07A611FE-4CE2-4881-A2C7-1D1EAFFC718C}" type="slidenum">
              <a:rPr lang="en-US" altLang="zh-TW"/>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2022,</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DFKai-SB"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A6D9F320-7781-404E-81ED-9493D21D3614}" type="slidenum">
              <a:rPr kumimoji="0" lang="en-US" altLang="zh-TW" sz="1400" smtClean="0">
                <a:ea typeface="PMingLiU" panose="02020500000000000000" pitchFamily="18" charset="-120"/>
              </a:rPr>
              <a:t>1</a:t>
            </a:fld>
            <a:endParaRPr kumimoji="0" lang="en-US" altLang="zh-TW" sz="1400" dirty="0">
              <a:ea typeface="PMingLiU" panose="02020500000000000000" pitchFamily="18" charset="-120"/>
            </a:endParaRPr>
          </a:p>
        </p:txBody>
      </p:sp>
      <p:sp>
        <p:nvSpPr>
          <p:cNvPr id="2" name="標題 1">
            <a:extLst>
              <a:ext uri="{FF2B5EF4-FFF2-40B4-BE49-F238E27FC236}">
                <a16:creationId xmlns:a16="http://schemas.microsoft.com/office/drawing/2014/main" id="{C2A516F8-EF1C-ABA7-7BF1-F07B8AC2F954}"/>
              </a:ext>
            </a:extLst>
          </p:cNvPr>
          <p:cNvSpPr txBox="1">
            <a:spLocks/>
          </p:cNvSpPr>
          <p:nvPr/>
        </p:nvSpPr>
        <p:spPr bwMode="auto">
          <a:xfrm>
            <a:off x="685800" y="1844824"/>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rtl="0" eaLnBrk="0" fontAlgn="base" hangingPunct="0">
              <a:spcBef>
                <a:spcPct val="0"/>
              </a:spcBef>
              <a:spcAft>
                <a:spcPct val="0"/>
              </a:spcAft>
              <a:defRPr kumimoji="1" sz="4000" b="1">
                <a:solidFill>
                  <a:srgbClr val="2907A5"/>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a:lstStyle>
          <a:p>
            <a:br>
              <a:rPr lang="en-US" altLang="zh-TW" sz="2800" kern="0" dirty="0"/>
            </a:br>
            <a:br>
              <a:rPr lang="en-US" altLang="zh-TW" sz="2800" kern="0" dirty="0"/>
            </a:br>
            <a:r>
              <a:rPr lang="en-US" altLang="zh-TW" sz="2800" kern="0" dirty="0"/>
              <a:t>A </a:t>
            </a:r>
            <a:r>
              <a:rPr lang="en-US" altLang="zh-TW" sz="3000" kern="0" dirty="0"/>
              <a:t>Blockchain-Based Trust Mechanism for Equity Crowdfunding</a:t>
            </a:r>
            <a:br>
              <a:rPr lang="zh-TW" altLang="zh-TW" sz="3000" kern="0" dirty="0"/>
            </a:br>
            <a:endParaRPr lang="zh-TW" altLang="en-US" sz="3000" kern="0" dirty="0">
              <a:latin typeface="Times New Roman" panose="02020603050405020304" pitchFamily="18" charset="0"/>
              <a:cs typeface="Times New Roman" panose="02020603050405020304" pitchFamily="18" charset="0"/>
            </a:endParaRPr>
          </a:p>
        </p:txBody>
      </p:sp>
      <p:sp>
        <p:nvSpPr>
          <p:cNvPr id="7" name="文字方塊 6">
            <a:extLst>
              <a:ext uri="{FF2B5EF4-FFF2-40B4-BE49-F238E27FC236}">
                <a16:creationId xmlns:a16="http://schemas.microsoft.com/office/drawing/2014/main" id="{10CCE6A7-C064-40B0-BEFA-8321C6B1EA4F}"/>
              </a:ext>
            </a:extLst>
          </p:cNvPr>
          <p:cNvSpPr txBox="1"/>
          <p:nvPr/>
        </p:nvSpPr>
        <p:spPr>
          <a:xfrm>
            <a:off x="395536" y="3861048"/>
            <a:ext cx="8638728" cy="1569660"/>
          </a:xfrm>
          <a:prstGeom prst="rect">
            <a:avLst/>
          </a:prstGeom>
          <a:noFill/>
        </p:spPr>
        <p:txBody>
          <a:bodyPr wrap="square">
            <a:spAutoFit/>
          </a:bodyPr>
          <a:lstStyle/>
          <a:p>
            <a:pPr algn="ctr"/>
            <a:r>
              <a:rPr lang="en-US" altLang="zh-TW" sz="2400" dirty="0">
                <a:solidFill>
                  <a:srgbClr val="002060"/>
                </a:solidFill>
              </a:rPr>
              <a:t>Kai-Xiang Yang, Yung-Ming Li and  Lien-Fa Lin</a:t>
            </a:r>
          </a:p>
          <a:p>
            <a:endParaRPr lang="en-US" altLang="zh-TW" sz="2400" dirty="0">
              <a:solidFill>
                <a:srgbClr val="002060"/>
              </a:solidFill>
            </a:endParaRPr>
          </a:p>
          <a:p>
            <a:pPr algn="ctr"/>
            <a:r>
              <a:rPr lang="zh-TW" altLang="zh-TW" sz="2400" baseline="30000" dirty="0">
                <a:solidFill>
                  <a:srgbClr val="002060"/>
                </a:solidFill>
                <a:effectLst/>
                <a:ea typeface="Times New Roman" panose="02020603050405020304" pitchFamily="18" charset="0"/>
              </a:rPr>
              <a:t> </a:t>
            </a:r>
            <a:r>
              <a:rPr lang="en-US" altLang="zh-TW" sz="2400" dirty="0">
                <a:solidFill>
                  <a:srgbClr val="002060"/>
                </a:solidFill>
                <a:effectLst/>
                <a:latin typeface="Times New Roman" panose="02020603050405020304" pitchFamily="18" charset="0"/>
                <a:ea typeface="SimSun" panose="02010600030101010101" pitchFamily="2" charset="-122"/>
              </a:rPr>
              <a:t>I</a:t>
            </a:r>
            <a:r>
              <a:rPr lang="en-US" altLang="zh-TW" sz="2400" dirty="0">
                <a:solidFill>
                  <a:srgbClr val="002060"/>
                </a:solidFill>
                <a:effectLst/>
                <a:latin typeface="Calibri" panose="020F0502020204030204" pitchFamily="34" charset="0"/>
                <a:ea typeface="新細明體" panose="02020500000000000000" pitchFamily="18" charset="-120"/>
                <a:cs typeface="Times New Roman" panose="02020603050405020304" pitchFamily="18" charset="0"/>
              </a:rPr>
              <a:t>nstitute of Information Management</a:t>
            </a:r>
          </a:p>
          <a:p>
            <a:pPr algn="ctr"/>
            <a:r>
              <a:rPr lang="en-US" altLang="zh-TW" sz="2400" dirty="0">
                <a:solidFill>
                  <a:srgbClr val="002060"/>
                </a:solidFill>
                <a:effectLst/>
                <a:latin typeface="Calibri" panose="020F0502020204030204" pitchFamily="34" charset="0"/>
                <a:ea typeface="新細明體" panose="02020500000000000000" pitchFamily="18" charset="-120"/>
                <a:cs typeface="Times New Roman" panose="02020603050405020304" pitchFamily="18" charset="0"/>
              </a:rPr>
              <a:t>National Yung Ming Chiao Tung University</a:t>
            </a:r>
            <a:r>
              <a:rPr lang="en-US" altLang="zh-TW" sz="2400" dirty="0">
                <a:solidFill>
                  <a:srgbClr val="002060"/>
                </a:solidFill>
                <a:effectLst/>
                <a:latin typeface="Times New Roman" panose="02020603050405020304" pitchFamily="18" charset="0"/>
                <a:ea typeface="SimSun" panose="02010600030101010101" pitchFamily="2" charset="-122"/>
              </a:rPr>
              <a:t>, Taiwan</a:t>
            </a:r>
            <a:endParaRPr lang="zh-TW" altLang="en-US" sz="3200" dirty="0">
              <a:solidFill>
                <a:srgbClr val="002060"/>
              </a:solidFill>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10</a:t>
            </a:fld>
            <a:endParaRPr lang="en-US" altLang="zh-TW" dirty="0"/>
          </a:p>
        </p:txBody>
      </p:sp>
      <p:pic>
        <p:nvPicPr>
          <p:cNvPr id="3" name="图片 2">
            <a:extLst>
              <a:ext uri="{FF2B5EF4-FFF2-40B4-BE49-F238E27FC236}">
                <a16:creationId xmlns:a16="http://schemas.microsoft.com/office/drawing/2014/main" id="{DEDE2D07-4DC8-AA85-C383-19DDF0DA8FA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4611" y="1628800"/>
            <a:ext cx="7354778" cy="4282529"/>
          </a:xfrm>
          <a:prstGeom prst="rect">
            <a:avLst/>
          </a:prstGeom>
        </p:spPr>
      </p:pic>
      <p:sp>
        <p:nvSpPr>
          <p:cNvPr id="5" name="圓角矩形 4">
            <a:extLst>
              <a:ext uri="{FF2B5EF4-FFF2-40B4-BE49-F238E27FC236}">
                <a16:creationId xmlns:a16="http://schemas.microsoft.com/office/drawing/2014/main" id="{62B85C8D-7891-F1D0-0003-84A5F8B48F7A}"/>
              </a:ext>
            </a:extLst>
          </p:cNvPr>
          <p:cNvSpPr/>
          <p:nvPr/>
        </p:nvSpPr>
        <p:spPr>
          <a:xfrm>
            <a:off x="5747526" y="3756861"/>
            <a:ext cx="2280858" cy="1976744"/>
          </a:xfrm>
          <a:prstGeom prst="roundRect">
            <a:avLst/>
          </a:prstGeom>
          <a:noFill/>
          <a:ln w="38100">
            <a:solidFill>
              <a:schemeClr val="accent4"/>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Reward Pool</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11</a:t>
            </a:fld>
            <a:endParaRPr lang="en-US" altLang="zh-TW" dirty="0"/>
          </a:p>
        </p:txBody>
      </p:sp>
      <p:sp>
        <p:nvSpPr>
          <p:cNvPr id="8" name="內容版面配置區 2"/>
          <p:cNvSpPr txBox="1"/>
          <p:nvPr/>
        </p:nvSpPr>
        <p:spPr bwMode="auto">
          <a:xfrm>
            <a:off x="673100" y="1772816"/>
            <a:ext cx="8229600" cy="403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dirty="0" err="1">
                <a:latin typeface="Times New Roman" panose="02020603050405020304" pitchFamily="18" charset="0"/>
                <a:cs typeface="Times New Roman" panose="02020603050405020304" pitchFamily="18" charset="0"/>
              </a:rPr>
              <a:t>Tokenomy</a:t>
            </a:r>
            <a:r>
              <a:rPr lang="en-US" altLang="zh-TW" sz="2000" dirty="0">
                <a:latin typeface="Times New Roman" panose="02020603050405020304" pitchFamily="18" charset="0"/>
                <a:cs typeface="Times New Roman" panose="02020603050405020304" pitchFamily="18" charset="0"/>
              </a:rPr>
              <a:t> Incentive</a:t>
            </a:r>
          </a:p>
          <a:p>
            <a:pPr lvl="1">
              <a:lnSpc>
                <a:spcPts val="2460"/>
              </a:lnSpc>
            </a:pPr>
            <a:r>
              <a:rPr lang="en-US" altLang="zh-TW" dirty="0">
                <a:latin typeface="Times New Roman" panose="02020603050405020304" pitchFamily="18" charset="0"/>
                <a:cs typeface="Times New Roman" panose="02020603050405020304" pitchFamily="18" charset="0"/>
              </a:rPr>
              <a:t>To incentivize users to </a:t>
            </a:r>
            <a:r>
              <a:rPr lang="en-US" altLang="zh-TW" dirty="0">
                <a:solidFill>
                  <a:srgbClr val="4F81BD"/>
                </a:solidFill>
                <a:latin typeface="Times New Roman" panose="02020603050405020304" pitchFamily="18" charset="0"/>
                <a:cs typeface="Times New Roman" panose="02020603050405020304" pitchFamily="18" charset="0"/>
              </a:rPr>
              <a:t>lock</a:t>
            </a:r>
            <a:r>
              <a:rPr lang="en-US" altLang="zh-TW" dirty="0">
                <a:latin typeface="Times New Roman" panose="02020603050405020304" pitchFamily="18" charset="0"/>
                <a:cs typeface="Times New Roman" panose="02020603050405020304" pitchFamily="18" charset="0"/>
              </a:rPr>
              <a:t> WOW tokens</a:t>
            </a:r>
          </a:p>
          <a:p>
            <a:pPr lvl="1">
              <a:lnSpc>
                <a:spcPts val="2460"/>
              </a:lnSpc>
            </a:pPr>
            <a:r>
              <a:rPr lang="en-US" altLang="zh-TW" dirty="0">
                <a:solidFill>
                  <a:srgbClr val="4F81BD"/>
                </a:solidFill>
                <a:latin typeface="Times New Roman" panose="02020603050405020304" pitchFamily="18" charset="0"/>
                <a:cs typeface="Times New Roman" panose="02020603050405020304" pitchFamily="18" charset="0"/>
              </a:rPr>
              <a:t>Share the growth dividend </a:t>
            </a:r>
            <a:r>
              <a:rPr lang="en-US" altLang="zh-TW" dirty="0">
                <a:latin typeface="Times New Roman" panose="02020603050405020304" pitchFamily="18" charset="0"/>
                <a:cs typeface="Times New Roman" panose="02020603050405020304" pitchFamily="18" charset="0"/>
              </a:rPr>
              <a:t>of new projects in the ecosystem</a:t>
            </a:r>
          </a:p>
          <a:p>
            <a:pPr lvl="1">
              <a:lnSpc>
                <a:spcPts val="2460"/>
              </a:lnSpc>
            </a:pPr>
            <a:r>
              <a:rPr lang="en-US" altLang="zh-TW" dirty="0">
                <a:latin typeface="Times New Roman" panose="02020603050405020304" pitchFamily="18" charset="0"/>
                <a:cs typeface="Times New Roman" panose="02020603050405020304" pitchFamily="18" charset="0"/>
              </a:rPr>
              <a:t>Buy back the WOW tokens to </a:t>
            </a:r>
            <a:r>
              <a:rPr lang="en-US" altLang="zh-TW" dirty="0">
                <a:solidFill>
                  <a:srgbClr val="4F81BD"/>
                </a:solidFill>
                <a:latin typeface="Times New Roman" panose="02020603050405020304" pitchFamily="18" charset="0"/>
                <a:cs typeface="Times New Roman" panose="02020603050405020304" pitchFamily="18" charset="0"/>
              </a:rPr>
              <a:t>achieve a virtuous cycle</a:t>
            </a:r>
            <a:endParaRPr lang="en-US" altLang="zh-TW" dirty="0">
              <a:latin typeface="Times New Roman" panose="02020603050405020304" pitchFamily="18" charset="0"/>
              <a:cs typeface="Times New Roman" panose="02020603050405020304" pitchFamily="18" charset="0"/>
            </a:endParaRPr>
          </a:p>
          <a:p>
            <a:pPr marL="457200" lvl="1" indent="0">
              <a:buNone/>
            </a:pPr>
            <a:endParaRPr lang="en-US" altLang="zh-TW" dirty="0">
              <a:latin typeface="Times New Roman" panose="02020603050405020304" pitchFamily="18" charset="0"/>
              <a:cs typeface="Times New Roman" panose="02020603050405020304" pitchFamily="18" charset="0"/>
            </a:endParaRPr>
          </a:p>
          <a:p>
            <a:r>
              <a:rPr lang="en-US" altLang="zh-TW" sz="2000" dirty="0">
                <a:latin typeface="Times New Roman" panose="02020603050405020304" pitchFamily="18" charset="0"/>
                <a:cs typeface="Times New Roman" panose="02020603050405020304" pitchFamily="18" charset="0"/>
              </a:rPr>
              <a:t>Participate Fundraising</a:t>
            </a:r>
          </a:p>
          <a:p>
            <a:pPr lvl="1">
              <a:lnSpc>
                <a:spcPts val="2460"/>
              </a:lnSpc>
            </a:pPr>
            <a:r>
              <a:rPr lang="en-US" altLang="zh-TW" dirty="0">
                <a:latin typeface="Times New Roman" panose="02020603050405020304" pitchFamily="18" charset="0"/>
                <a:cs typeface="Times New Roman" panose="02020603050405020304" pitchFamily="18" charset="0"/>
              </a:rPr>
              <a:t>Accelerating user entry into new projects in the ecosystem</a:t>
            </a:r>
          </a:p>
          <a:p>
            <a:pPr lvl="1">
              <a:lnSpc>
                <a:spcPts val="2460"/>
              </a:lnSpc>
            </a:pPr>
            <a:r>
              <a:rPr lang="en-US" altLang="zh-TW" dirty="0">
                <a:latin typeface="Times New Roman" panose="02020603050405020304" pitchFamily="18" charset="0"/>
                <a:cs typeface="Times New Roman" panose="02020603050405020304" pitchFamily="18" charset="0"/>
              </a:rPr>
              <a:t>Measuring the </a:t>
            </a:r>
            <a:r>
              <a:rPr lang="en-US" altLang="zh-TW" dirty="0">
                <a:solidFill>
                  <a:srgbClr val="4F81BD"/>
                </a:solidFill>
                <a:latin typeface="Times New Roman" panose="02020603050405020304" pitchFamily="18" charset="0"/>
                <a:cs typeface="Times New Roman" panose="02020603050405020304" pitchFamily="18" charset="0"/>
              </a:rPr>
              <a:t>user</a:t>
            </a:r>
            <a:r>
              <a:rPr lang="zh-TW" altLang="en-US" dirty="0">
                <a:solidFill>
                  <a:srgbClr val="4F81BD"/>
                </a:solidFill>
                <a:latin typeface="Times New Roman" panose="02020603050405020304" pitchFamily="18" charset="0"/>
                <a:cs typeface="Times New Roman" panose="02020603050405020304" pitchFamily="18" charset="0"/>
              </a:rPr>
              <a:t> </a:t>
            </a:r>
            <a:r>
              <a:rPr lang="en-US" altLang="zh-TW" dirty="0">
                <a:solidFill>
                  <a:srgbClr val="4F81BD"/>
                </a:solidFill>
                <a:latin typeface="Times New Roman" panose="02020603050405020304" pitchFamily="18" charset="0"/>
                <a:cs typeface="Times New Roman" panose="02020603050405020304" pitchFamily="18" charset="0"/>
              </a:rPr>
              <a:t>tier </a:t>
            </a:r>
            <a:r>
              <a:rPr lang="en-US" altLang="zh-TW" dirty="0">
                <a:latin typeface="Times New Roman" panose="02020603050405020304" pitchFamily="18" charset="0"/>
                <a:cs typeface="Times New Roman" panose="02020603050405020304" pitchFamily="18" charset="0"/>
              </a:rPr>
              <a:t>in participant to fundraising campaign  by the amount of staked WOW</a:t>
            </a:r>
          </a:p>
          <a:p>
            <a:pPr lvl="1">
              <a:lnSpc>
                <a:spcPts val="2460"/>
              </a:lnSpc>
            </a:pPr>
            <a:r>
              <a:rPr lang="en-US" altLang="zh-TW" dirty="0">
                <a:solidFill>
                  <a:srgbClr val="4F81BD"/>
                </a:solidFill>
                <a:latin typeface="Times New Roman" panose="02020603050405020304" pitchFamily="18" charset="0"/>
                <a:cs typeface="Times New Roman" panose="02020603050405020304" pitchFamily="18" charset="0"/>
              </a:rPr>
              <a:t>More opportunities </a:t>
            </a:r>
            <a:r>
              <a:rPr lang="en-US" altLang="zh-TW" dirty="0">
                <a:latin typeface="Times New Roman" panose="02020603050405020304" pitchFamily="18" charset="0"/>
                <a:cs typeface="Times New Roman" panose="02020603050405020304" pitchFamily="18" charset="0"/>
              </a:rPr>
              <a:t>to participate in the allocation and loyalty rewards</a:t>
            </a:r>
          </a:p>
          <a:p>
            <a:pPr lvl="1">
              <a:lnSpc>
                <a:spcPct val="150000"/>
              </a:lnSpc>
            </a:pPr>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zh-TW"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Reward Pool</a:t>
            </a:r>
            <a:r>
              <a:rPr lang="zh-TW" altLang="en-US" dirty="0"/>
              <a:t> </a:t>
            </a:r>
            <a:r>
              <a:rPr lang="zh-TW" altLang="en-US" sz="3200" dirty="0"/>
              <a:t>（</a:t>
            </a:r>
            <a:r>
              <a:rPr lang="en-US" altLang="zh-TW" sz="3200" dirty="0"/>
              <a:t>Cont.</a:t>
            </a:r>
            <a:r>
              <a:rPr lang="zh-TW" altLang="en-US" sz="3200" dirty="0"/>
              <a:t>）</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12</a:t>
            </a:fld>
            <a:endParaRPr lang="en-US" altLang="zh-TW" dirty="0"/>
          </a:p>
        </p:txBody>
      </p:sp>
      <mc:AlternateContent xmlns:mc="http://schemas.openxmlformats.org/markup-compatibility/2006" xmlns:a14="http://schemas.microsoft.com/office/drawing/2010/main">
        <mc:Choice Requires="a14">
          <p:sp>
            <p:nvSpPr>
              <p:cNvPr id="5" name="文字方塊 4">
                <a:extLst>
                  <a:ext uri="{FF2B5EF4-FFF2-40B4-BE49-F238E27FC236}">
                    <a16:creationId xmlns:a16="http://schemas.microsoft.com/office/drawing/2014/main" id="{A6D6C5C3-4A70-3772-0D9D-FDF4374405E5}"/>
                  </a:ext>
                </a:extLst>
              </p:cNvPr>
              <p:cNvSpPr txBox="1"/>
              <p:nvPr/>
            </p:nvSpPr>
            <p:spPr>
              <a:xfrm>
                <a:off x="2193194" y="3516889"/>
                <a:ext cx="477983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TW" b="0" i="1" smtClean="0">
                          <a:latin typeface="Cambria Math" panose="02040503050406030204" pitchFamily="18" charset="0"/>
                        </a:rPr>
                        <m:t>𝑓𝑒𝑒</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𝑑𝑎𝑦𝑠</m:t>
                      </m:r>
                      <m:r>
                        <a:rPr kumimoji="1" lang="en-US" altLang="zh-TW" b="0" i="1" smtClean="0">
                          <a:latin typeface="Cambria Math" panose="02040503050406030204" pitchFamily="18" charset="0"/>
                          <a:ea typeface="Cambria Math" panose="02040503050406030204" pitchFamily="18" charset="0"/>
                        </a:rPr>
                        <m:t>=</m:t>
                      </m:r>
                      <m:r>
                        <m:rPr>
                          <m:sty m:val="p"/>
                        </m:rPr>
                        <a:rPr kumimoji="1" lang="en-US" altLang="zh-TW" b="0" i="0" smtClean="0">
                          <a:latin typeface="Cambria Math" panose="02040503050406030204" pitchFamily="18" charset="0"/>
                          <a:ea typeface="Cambria Math" panose="02040503050406030204" pitchFamily="18" charset="0"/>
                        </a:rPr>
                        <m:t>max</m:t>
                      </m:r>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30</m:t>
                      </m:r>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𝑐𝑜𝑚𝑚𝑖𝑡𝑡𝑒𝑑</m:t>
                      </m:r>
                      <m:r>
                        <a:rPr kumimoji="1" lang="en-US" altLang="zh-TW" b="0" i="1" smtClean="0">
                          <a:latin typeface="Cambria Math" panose="02040503050406030204" pitchFamily="18" charset="0"/>
                          <a:ea typeface="Cambria Math" panose="02040503050406030204" pitchFamily="18" charset="0"/>
                        </a:rPr>
                        <m:t> </m:t>
                      </m:r>
                      <m:r>
                        <a:rPr kumimoji="1" lang="en-US" altLang="zh-TW" b="0" i="1" smtClean="0">
                          <a:latin typeface="Cambria Math" panose="02040503050406030204" pitchFamily="18" charset="0"/>
                          <a:ea typeface="Cambria Math" panose="02040503050406030204" pitchFamily="18" charset="0"/>
                        </a:rPr>
                        <m:t>𝑠𝑡𝑎𝑘𝑒</m:t>
                      </m:r>
                      <m:r>
                        <a:rPr kumimoji="1" lang="en-US" altLang="zh-TW" b="0" i="1" smtClean="0">
                          <a:latin typeface="Cambria Math" panose="02040503050406030204" pitchFamily="18" charset="0"/>
                          <a:ea typeface="Cambria Math" panose="02040503050406030204" pitchFamily="18" charset="0"/>
                        </a:rPr>
                        <m:t> </m:t>
                      </m:r>
                      <m:r>
                        <a:rPr kumimoji="1" lang="en-US" altLang="zh-TW" b="0" i="1" smtClean="0">
                          <a:latin typeface="Cambria Math" panose="02040503050406030204" pitchFamily="18" charset="0"/>
                          <a:ea typeface="Cambria Math" panose="02040503050406030204" pitchFamily="18" charset="0"/>
                        </a:rPr>
                        <m:t>𝑑𝑎𝑦𝑠</m:t>
                      </m:r>
                      <m:r>
                        <a:rPr kumimoji="1" lang="en-US" altLang="zh-TW" b="0" i="1" smtClean="0">
                          <a:latin typeface="Cambria Math" panose="02040503050406030204" pitchFamily="18" charset="0"/>
                          <a:ea typeface="Cambria Math" panose="02040503050406030204" pitchFamily="18" charset="0"/>
                        </a:rPr>
                        <m:t>/</m:t>
                      </m:r>
                      <m:r>
                        <a:rPr kumimoji="1" lang="en-US" altLang="zh-TW" b="0" i="1" smtClean="0">
                          <a:latin typeface="Cambria Math" panose="02040503050406030204" pitchFamily="18" charset="0"/>
                          <a:ea typeface="Cambria Math" panose="02040503050406030204" pitchFamily="18" charset="0"/>
                        </a:rPr>
                        <m:t>2</m:t>
                      </m:r>
                      <m:r>
                        <a:rPr kumimoji="1" lang="en-US" altLang="zh-TW" b="0" i="1" smtClean="0">
                          <a:latin typeface="Cambria Math" panose="02040503050406030204" pitchFamily="18" charset="0"/>
                          <a:ea typeface="Cambria Math" panose="02040503050406030204" pitchFamily="18" charset="0"/>
                        </a:rPr>
                        <m:t>)</m:t>
                      </m:r>
                    </m:oMath>
                  </m:oMathPara>
                </a14:m>
                <a:endParaRPr kumimoji="1" lang="zh-TW" altLang="en-US" dirty="0"/>
              </a:p>
            </p:txBody>
          </p:sp>
        </mc:Choice>
        <mc:Fallback xmlns="">
          <p:sp>
            <p:nvSpPr>
              <p:cNvPr id="5" name="文字方塊 4">
                <a:extLst>
                  <a:ext uri="{FF2B5EF4-FFF2-40B4-BE49-F238E27FC236}">
                    <a16:creationId xmlns:a16="http://schemas.microsoft.com/office/drawing/2014/main" id="{A6D6C5C3-4A70-3772-0D9D-FDF4374405E5}"/>
                  </a:ext>
                </a:extLst>
              </p:cNvPr>
              <p:cNvSpPr txBox="1">
                <a:spLocks noRot="1" noChangeAspect="1" noMove="1" noResize="1" noEditPoints="1" noAdjustHandles="1" noChangeArrowheads="1" noChangeShapeType="1" noTextEdit="1"/>
              </p:cNvSpPr>
              <p:nvPr/>
            </p:nvSpPr>
            <p:spPr>
              <a:xfrm>
                <a:off x="2193194" y="3516889"/>
                <a:ext cx="4779835" cy="276999"/>
              </a:xfrm>
              <a:prstGeom prst="rect">
                <a:avLst/>
              </a:prstGeom>
              <a:blipFill>
                <a:blip r:embed="rId3"/>
                <a:stretch>
                  <a:fillRect l="-1058" r="-1058" b="-4347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a:extLst>
                  <a:ext uri="{FF2B5EF4-FFF2-40B4-BE49-F238E27FC236}">
                    <a16:creationId xmlns:a16="http://schemas.microsoft.com/office/drawing/2014/main" id="{D027EAB1-DE55-5F53-8CF4-76BFC8B3ACAE}"/>
                  </a:ext>
                </a:extLst>
              </p:cNvPr>
              <p:cNvSpPr txBox="1"/>
              <p:nvPr/>
            </p:nvSpPr>
            <p:spPr>
              <a:xfrm>
                <a:off x="2188366" y="4381171"/>
                <a:ext cx="476726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TW" b="0" i="1" smtClean="0">
                          <a:latin typeface="Cambria Math" panose="02040503050406030204" pitchFamily="18" charset="0"/>
                        </a:rPr>
                        <m:t>𝑒𝑎𝑟𝑙𝑦</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𝑢𝑛𝑠𝑡𝑎𝑘𝑒</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𝑓𝑒𝑒</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𝑓𝑒𝑒</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𝑑𝑎𝑦𝑠</m:t>
                      </m:r>
                      <m:r>
                        <a:rPr kumimoji="1" lang="en-US" altLang="zh-TW" b="0" i="1" smtClean="0">
                          <a:latin typeface="Cambria Math" panose="02040503050406030204" pitchFamily="18" charset="0"/>
                        </a:rPr>
                        <m:t> × </m:t>
                      </m:r>
                      <m:r>
                        <a:rPr kumimoji="1" lang="en-US" altLang="zh-TW" b="0" i="1" smtClean="0">
                          <a:latin typeface="Cambria Math" panose="02040503050406030204" pitchFamily="18" charset="0"/>
                          <a:ea typeface="Cambria Math" panose="02040503050406030204" pitchFamily="18" charset="0"/>
                        </a:rPr>
                        <m:t>𝑑𝑎𝑖𝑙𝑦</m:t>
                      </m:r>
                      <m:r>
                        <a:rPr kumimoji="1" lang="en-US" altLang="zh-TW" b="0" i="1" smtClean="0">
                          <a:latin typeface="Cambria Math" panose="02040503050406030204" pitchFamily="18" charset="0"/>
                          <a:ea typeface="Cambria Math" panose="02040503050406030204" pitchFamily="18" charset="0"/>
                        </a:rPr>
                        <m:t> </m:t>
                      </m:r>
                      <m:r>
                        <a:rPr kumimoji="1" lang="en-US" altLang="zh-TW" b="0" i="1" smtClean="0">
                          <a:latin typeface="Cambria Math" panose="02040503050406030204" pitchFamily="18" charset="0"/>
                          <a:ea typeface="Cambria Math" panose="02040503050406030204" pitchFamily="18" charset="0"/>
                        </a:rPr>
                        <m:t>𝑟𝑒𝑤𝑎𝑟𝑑</m:t>
                      </m:r>
                    </m:oMath>
                  </m:oMathPara>
                </a14:m>
                <a:endParaRPr kumimoji="1" lang="zh-TW" altLang="en-US" dirty="0"/>
              </a:p>
            </p:txBody>
          </p:sp>
        </mc:Choice>
        <mc:Fallback xmlns="">
          <p:sp>
            <p:nvSpPr>
              <p:cNvPr id="7" name="文字方塊 6">
                <a:extLst>
                  <a:ext uri="{FF2B5EF4-FFF2-40B4-BE49-F238E27FC236}">
                    <a16:creationId xmlns:a16="http://schemas.microsoft.com/office/drawing/2014/main" id="{D027EAB1-DE55-5F53-8CF4-76BFC8B3ACAE}"/>
                  </a:ext>
                </a:extLst>
              </p:cNvPr>
              <p:cNvSpPr txBox="1">
                <a:spLocks noRot="1" noChangeAspect="1" noMove="1" noResize="1" noEditPoints="1" noAdjustHandles="1" noChangeArrowheads="1" noChangeShapeType="1" noTextEdit="1"/>
              </p:cNvSpPr>
              <p:nvPr/>
            </p:nvSpPr>
            <p:spPr>
              <a:xfrm>
                <a:off x="2188366" y="4381171"/>
                <a:ext cx="4767267" cy="276999"/>
              </a:xfrm>
              <a:prstGeom prst="rect">
                <a:avLst/>
              </a:prstGeom>
              <a:blipFill>
                <a:blip r:embed="rId4"/>
                <a:stretch>
                  <a:fillRect l="-1064" t="-4545" r="-532" b="-4545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943FDC29-4D06-2E5E-E00D-98E08285D12C}"/>
                  </a:ext>
                </a:extLst>
              </p:cNvPr>
              <p:cNvSpPr txBox="1"/>
              <p:nvPr/>
            </p:nvSpPr>
            <p:spPr>
              <a:xfrm>
                <a:off x="265937" y="5187989"/>
                <a:ext cx="863435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zh-TW" b="0" i="1" smtClean="0">
                          <a:latin typeface="Cambria Math" panose="02040503050406030204" pitchFamily="18" charset="0"/>
                        </a:rPr>
                        <m:t>𝑛𝑒𝑡</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𝑤𝑖𝑡</m:t>
                      </m:r>
                      <m:r>
                        <a:rPr kumimoji="1" lang="en-US" altLang="zh-TW" b="0" i="1" smtClean="0">
                          <a:latin typeface="Cambria Math" panose="02040503050406030204" pitchFamily="18" charset="0"/>
                        </a:rPr>
                        <m:t>h</m:t>
                      </m:r>
                      <m:r>
                        <a:rPr kumimoji="1" lang="en-US" altLang="zh-TW" b="0" i="1" smtClean="0">
                          <a:latin typeface="Cambria Math" panose="02040503050406030204" pitchFamily="18" charset="0"/>
                        </a:rPr>
                        <m:t>𝑑𝑟𝑎𝑤𝑎𝑙</m:t>
                      </m:r>
                      <m:r>
                        <a:rPr kumimoji="1" lang="en-US" altLang="zh-TW" b="0" i="1" smtClean="0">
                          <a:latin typeface="Cambria Math" panose="02040503050406030204" pitchFamily="18" charset="0"/>
                        </a:rPr>
                        <m:t>=</m:t>
                      </m:r>
                      <m:r>
                        <a:rPr kumimoji="1" lang="en-US" altLang="zh-TW" b="0" i="1" smtClean="0">
                          <a:latin typeface="Cambria Math" panose="02040503050406030204" pitchFamily="18" charset="0"/>
                        </a:rPr>
                        <m:t>𝑠𝑡𝑎𝑘𝑒𝑑</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𝑊𝑂𝑊</m:t>
                      </m:r>
                      <m:r>
                        <a:rPr kumimoji="1" lang="en-US" altLang="zh-TW" b="0" i="1" smtClean="0">
                          <a:latin typeface="Cambria Math" panose="02040503050406030204" pitchFamily="18" charset="0"/>
                        </a:rPr>
                        <m:t>+</m:t>
                      </m:r>
                      <m:d>
                        <m:dPr>
                          <m:ctrlPr>
                            <a:rPr kumimoji="1" lang="en-US" altLang="zh-TW" b="0" i="1" smtClean="0">
                              <a:latin typeface="Cambria Math" panose="02040503050406030204" pitchFamily="18" charset="0"/>
                            </a:rPr>
                          </m:ctrlPr>
                        </m:dPr>
                        <m:e>
                          <m:r>
                            <a:rPr kumimoji="1" lang="en-US" altLang="zh-TW" b="0" i="1" smtClean="0">
                              <a:latin typeface="Cambria Math" panose="02040503050406030204" pitchFamily="18" charset="0"/>
                            </a:rPr>
                            <m:t>𝑠𝑡𝑎𝑘𝑒𝑑</m:t>
                          </m:r>
                          <m:r>
                            <a:rPr kumimoji="1" lang="en-US" altLang="zh-TW" b="0" i="1" smtClean="0">
                              <a:latin typeface="Cambria Math" panose="02040503050406030204" pitchFamily="18" charset="0"/>
                            </a:rPr>
                            <m:t> </m:t>
                          </m:r>
                          <m:r>
                            <a:rPr kumimoji="1" lang="en-US" altLang="zh-TW" b="0" i="1" smtClean="0">
                              <a:latin typeface="Cambria Math" panose="02040503050406030204" pitchFamily="18" charset="0"/>
                            </a:rPr>
                            <m:t>𝑑𝑎𝑦𝑠</m:t>
                          </m:r>
                          <m:r>
                            <a:rPr kumimoji="1" lang="en-US" altLang="zh-TW" b="0" i="1" smtClean="0">
                              <a:latin typeface="Cambria Math" panose="02040503050406030204" pitchFamily="18" charset="0"/>
                            </a:rPr>
                            <m:t> × </m:t>
                          </m:r>
                          <m:r>
                            <a:rPr kumimoji="1" lang="en-US" altLang="zh-TW" b="0" i="1" smtClean="0">
                              <a:latin typeface="Cambria Math" panose="02040503050406030204" pitchFamily="18" charset="0"/>
                              <a:ea typeface="Cambria Math" panose="02040503050406030204" pitchFamily="18" charset="0"/>
                            </a:rPr>
                            <m:t>𝑑𝑎𝑖𝑙𝑦</m:t>
                          </m:r>
                          <m:r>
                            <a:rPr kumimoji="1" lang="en-US" altLang="zh-TW" b="0" i="1" smtClean="0">
                              <a:latin typeface="Cambria Math" panose="02040503050406030204" pitchFamily="18" charset="0"/>
                              <a:ea typeface="Cambria Math" panose="02040503050406030204" pitchFamily="18" charset="0"/>
                            </a:rPr>
                            <m:t> </m:t>
                          </m:r>
                          <m:r>
                            <a:rPr kumimoji="1" lang="en-US" altLang="zh-TW" b="0" i="1" smtClean="0">
                              <a:latin typeface="Cambria Math" panose="02040503050406030204" pitchFamily="18" charset="0"/>
                              <a:ea typeface="Cambria Math" panose="02040503050406030204" pitchFamily="18" charset="0"/>
                            </a:rPr>
                            <m:t>𝑟𝑒𝑤𝑎𝑟𝑑</m:t>
                          </m:r>
                        </m:e>
                      </m:d>
                      <m:r>
                        <a:rPr kumimoji="1" lang="en-US" altLang="zh-TW" b="0" i="0" smtClean="0">
                          <a:latin typeface="Cambria Math" panose="02040503050406030204" pitchFamily="18" charset="0"/>
                          <a:ea typeface="Cambria Math" panose="02040503050406030204" pitchFamily="18" charset="0"/>
                        </a:rPr>
                        <m:t>−</m:t>
                      </m:r>
                      <m:r>
                        <m:rPr>
                          <m:sty m:val="p"/>
                        </m:rPr>
                        <a:rPr kumimoji="1" lang="en-US" altLang="zh-TW" b="0" i="0" smtClean="0">
                          <a:latin typeface="Cambria Math" panose="02040503050406030204" pitchFamily="18" charset="0"/>
                          <a:ea typeface="Cambria Math" panose="02040503050406030204" pitchFamily="18" charset="0"/>
                        </a:rPr>
                        <m:t>early</m:t>
                      </m:r>
                      <m:r>
                        <a:rPr kumimoji="1" lang="en-US" altLang="zh-TW" b="0" i="0" smtClean="0">
                          <a:latin typeface="Cambria Math" panose="02040503050406030204" pitchFamily="18" charset="0"/>
                          <a:ea typeface="Cambria Math" panose="02040503050406030204" pitchFamily="18" charset="0"/>
                        </a:rPr>
                        <m:t> </m:t>
                      </m:r>
                      <m:r>
                        <m:rPr>
                          <m:sty m:val="p"/>
                        </m:rPr>
                        <a:rPr kumimoji="1" lang="en-US" altLang="zh-TW" b="0" i="0" smtClean="0">
                          <a:latin typeface="Cambria Math" panose="02040503050406030204" pitchFamily="18" charset="0"/>
                          <a:ea typeface="Cambria Math" panose="02040503050406030204" pitchFamily="18" charset="0"/>
                        </a:rPr>
                        <m:t>unstake</m:t>
                      </m:r>
                      <m:r>
                        <a:rPr kumimoji="1" lang="en-US" altLang="zh-TW" b="0" i="0" smtClean="0">
                          <a:latin typeface="Cambria Math" panose="02040503050406030204" pitchFamily="18" charset="0"/>
                          <a:ea typeface="Cambria Math" panose="02040503050406030204" pitchFamily="18" charset="0"/>
                        </a:rPr>
                        <m:t> </m:t>
                      </m:r>
                      <m:r>
                        <m:rPr>
                          <m:sty m:val="p"/>
                        </m:rPr>
                        <a:rPr kumimoji="1" lang="en-US" altLang="zh-TW" b="0" i="0" smtClean="0">
                          <a:latin typeface="Cambria Math" panose="02040503050406030204" pitchFamily="18" charset="0"/>
                          <a:ea typeface="Cambria Math" panose="02040503050406030204" pitchFamily="18" charset="0"/>
                        </a:rPr>
                        <m:t>fee</m:t>
                      </m:r>
                    </m:oMath>
                  </m:oMathPara>
                </a14:m>
                <a:endParaRPr kumimoji="1" lang="zh-TW" altLang="en-US" dirty="0"/>
              </a:p>
            </p:txBody>
          </p:sp>
        </mc:Choice>
        <mc:Fallback xmlns="">
          <p:sp>
            <p:nvSpPr>
              <p:cNvPr id="8" name="文字方塊 7">
                <a:extLst>
                  <a:ext uri="{FF2B5EF4-FFF2-40B4-BE49-F238E27FC236}">
                    <a16:creationId xmlns:a16="http://schemas.microsoft.com/office/drawing/2014/main" id="{943FDC29-4D06-2E5E-E00D-98E08285D12C}"/>
                  </a:ext>
                </a:extLst>
              </p:cNvPr>
              <p:cNvSpPr txBox="1">
                <a:spLocks noRot="1" noChangeAspect="1" noMove="1" noResize="1" noEditPoints="1" noAdjustHandles="1" noChangeArrowheads="1" noChangeShapeType="1" noTextEdit="1"/>
              </p:cNvSpPr>
              <p:nvPr/>
            </p:nvSpPr>
            <p:spPr>
              <a:xfrm>
                <a:off x="265937" y="5187989"/>
                <a:ext cx="8634351" cy="276999"/>
              </a:xfrm>
              <a:prstGeom prst="rect">
                <a:avLst/>
              </a:prstGeom>
              <a:blipFill>
                <a:blip r:embed="rId5"/>
                <a:stretch>
                  <a:fillRect r="-147" b="-39130"/>
                </a:stretch>
              </a:blipFill>
            </p:spPr>
            <p:txBody>
              <a:bodyPr/>
              <a:lstStyle/>
              <a:p>
                <a:r>
                  <a:rPr lang="zh-TW" altLang="en-US">
                    <a:noFill/>
                  </a:rPr>
                  <a:t> </a:t>
                </a:r>
              </a:p>
            </p:txBody>
          </p:sp>
        </mc:Fallback>
      </mc:AlternateContent>
      <p:sp>
        <p:nvSpPr>
          <p:cNvPr id="9" name="內容版面配置區 2">
            <a:extLst>
              <a:ext uri="{FF2B5EF4-FFF2-40B4-BE49-F238E27FC236}">
                <a16:creationId xmlns:a16="http://schemas.microsoft.com/office/drawing/2014/main" id="{053246EE-38A9-DA82-CC32-4AA1C4B00D9F}"/>
              </a:ext>
            </a:extLst>
          </p:cNvPr>
          <p:cNvSpPr txBox="1"/>
          <p:nvPr/>
        </p:nvSpPr>
        <p:spPr bwMode="auto">
          <a:xfrm>
            <a:off x="468313" y="1821514"/>
            <a:ext cx="8229600" cy="143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sz="2000" dirty="0">
                <a:latin typeface="Times New Roman" panose="02020603050405020304" pitchFamily="18" charset="0"/>
                <a:cs typeface="Times New Roman" panose="02020603050405020304" pitchFamily="18" charset="0"/>
              </a:rPr>
              <a:t>For early </a:t>
            </a:r>
            <a:r>
              <a:rPr lang="en-US" altLang="zh-TW" sz="2000" dirty="0" err="1">
                <a:latin typeface="Times New Roman" panose="02020603050405020304" pitchFamily="18" charset="0"/>
                <a:cs typeface="Times New Roman" panose="02020603050405020304" pitchFamily="18" charset="0"/>
              </a:rPr>
              <a:t>unstaker</a:t>
            </a:r>
            <a:r>
              <a:rPr lang="en-US" altLang="zh-TW" sz="2000" dirty="0">
                <a:latin typeface="Times New Roman" panose="02020603050405020304" pitchFamily="18" charset="0"/>
                <a:cs typeface="Times New Roman" panose="02020603050405020304" pitchFamily="18" charset="0"/>
              </a:rPr>
              <a:t>, </a:t>
            </a:r>
            <a:r>
              <a:rPr lang="en-US" altLang="zh-TW" sz="2000" dirty="0" err="1">
                <a:latin typeface="Times New Roman" panose="02020603050405020304" pitchFamily="18" charset="0"/>
                <a:cs typeface="Times New Roman" panose="02020603050405020304" pitchFamily="18" charset="0"/>
              </a:rPr>
              <a:t>unstaking</a:t>
            </a:r>
            <a:r>
              <a:rPr lang="en-US" altLang="zh-TW" sz="2000" dirty="0">
                <a:latin typeface="Times New Roman" panose="02020603050405020304" pitchFamily="18" charset="0"/>
                <a:cs typeface="Times New Roman" panose="02020603050405020304" pitchFamily="18" charset="0"/>
              </a:rPr>
              <a:t> early fee must </a:t>
            </a:r>
            <a:r>
              <a:rPr lang="en-US" altLang="zh-TW" sz="2000" dirty="0">
                <a:solidFill>
                  <a:srgbClr val="4F81BD"/>
                </a:solidFill>
                <a:latin typeface="Times New Roman" panose="02020603050405020304" pitchFamily="18" charset="0"/>
                <a:cs typeface="Times New Roman" panose="02020603050405020304" pitchFamily="18" charset="0"/>
              </a:rPr>
              <a:t>be charged</a:t>
            </a:r>
          </a:p>
          <a:p>
            <a:pPr lvl="1">
              <a:lnSpc>
                <a:spcPts val="2460"/>
              </a:lnSpc>
            </a:pPr>
            <a:r>
              <a:rPr lang="en-US" altLang="zh-TW" dirty="0">
                <a:latin typeface="Times New Roman" panose="02020603050405020304" pitchFamily="18" charset="0"/>
                <a:cs typeface="Times New Roman" panose="02020603050405020304" pitchFamily="18" charset="0"/>
              </a:rPr>
              <a:t>Users are able to </a:t>
            </a:r>
            <a:r>
              <a:rPr lang="en-US" altLang="zh-TW" dirty="0" err="1">
                <a:latin typeface="Times New Roman" panose="02020603050405020304" pitchFamily="18" charset="0"/>
                <a:cs typeface="Times New Roman" panose="02020603050405020304" pitchFamily="18" charset="0"/>
              </a:rPr>
              <a:t>unstake</a:t>
            </a:r>
            <a:r>
              <a:rPr lang="en-US" altLang="zh-TW" dirty="0">
                <a:latin typeface="Times New Roman" panose="02020603050405020304" pitchFamily="18" charset="0"/>
                <a:cs typeface="Times New Roman" panose="02020603050405020304" pitchFamily="18" charset="0"/>
              </a:rPr>
              <a:t> earlier (than their lock time expires) for a fee</a:t>
            </a:r>
          </a:p>
          <a:p>
            <a:pPr lvl="1">
              <a:lnSpc>
                <a:spcPts val="2460"/>
              </a:lnSpc>
            </a:pPr>
            <a:r>
              <a:rPr lang="en-US" altLang="zh-TW" dirty="0">
                <a:latin typeface="Times New Roman" panose="02020603050405020304" pitchFamily="18" charset="0"/>
                <a:cs typeface="Times New Roman" panose="02020603050405020304" pitchFamily="18" charset="0"/>
              </a:rPr>
              <a:t>Early </a:t>
            </a:r>
            <a:r>
              <a:rPr lang="en-US" altLang="zh-TW" dirty="0" err="1">
                <a:latin typeface="Times New Roman" panose="02020603050405020304" pitchFamily="18" charset="0"/>
                <a:cs typeface="Times New Roman" panose="02020603050405020304" pitchFamily="18" charset="0"/>
              </a:rPr>
              <a:t>unstake</a:t>
            </a:r>
            <a:r>
              <a:rPr lang="en-US" altLang="zh-TW" dirty="0">
                <a:latin typeface="Times New Roman" panose="02020603050405020304" pitchFamily="18" charset="0"/>
                <a:cs typeface="Times New Roman" panose="02020603050405020304" pitchFamily="18" charset="0"/>
              </a:rPr>
              <a:t> fee will be </a:t>
            </a:r>
            <a:r>
              <a:rPr lang="en-US" altLang="zh-TW" dirty="0">
                <a:solidFill>
                  <a:srgbClr val="4F81BD"/>
                </a:solidFill>
                <a:latin typeface="Times New Roman" panose="02020603050405020304" pitchFamily="18" charset="0"/>
                <a:cs typeface="Times New Roman" panose="02020603050405020304" pitchFamily="18" charset="0"/>
              </a:rPr>
              <a:t>returned to the reward pool</a:t>
            </a:r>
            <a:endParaRPr lang="en-US" altLang="zh-TW" dirty="0">
              <a:solidFill>
                <a:srgbClr val="4F81BD"/>
              </a:solidFill>
            </a:endParaRPr>
          </a:p>
          <a:p>
            <a:pPr lvl="1"/>
            <a:endParaRPr lang="en-US" altLang="zh-TW" dirty="0"/>
          </a:p>
          <a:p>
            <a:pPr lvl="1"/>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13</a:t>
            </a:fld>
            <a:endParaRPr lang="en-US" altLang="zh-TW" dirty="0"/>
          </a:p>
        </p:txBody>
      </p:sp>
      <p:pic>
        <p:nvPicPr>
          <p:cNvPr id="3" name="图片 2">
            <a:extLst>
              <a:ext uri="{FF2B5EF4-FFF2-40B4-BE49-F238E27FC236}">
                <a16:creationId xmlns:a16="http://schemas.microsoft.com/office/drawing/2014/main" id="{E0979C3F-0AEA-38EA-94A6-E93129EE215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4611" y="1628800"/>
            <a:ext cx="7354778" cy="4282529"/>
          </a:xfrm>
          <a:prstGeom prst="rect">
            <a:avLst/>
          </a:prstGeom>
        </p:spPr>
      </p:pic>
      <p:sp>
        <p:nvSpPr>
          <p:cNvPr id="5" name="圓角矩形 4">
            <a:extLst>
              <a:ext uri="{FF2B5EF4-FFF2-40B4-BE49-F238E27FC236}">
                <a16:creationId xmlns:a16="http://schemas.microsoft.com/office/drawing/2014/main" id="{B106A242-FB7A-958C-E2ED-60555DB79CCF}"/>
              </a:ext>
            </a:extLst>
          </p:cNvPr>
          <p:cNvSpPr/>
          <p:nvPr/>
        </p:nvSpPr>
        <p:spPr>
          <a:xfrm>
            <a:off x="3347864" y="1762947"/>
            <a:ext cx="2280858" cy="1976744"/>
          </a:xfrm>
          <a:prstGeom prst="roundRect">
            <a:avLst/>
          </a:prstGeom>
          <a:noFill/>
          <a:ln w="38100">
            <a:solidFill>
              <a:schemeClr val="accent4"/>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607525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Investment DAO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14</a:t>
            </a:fld>
            <a:endParaRPr lang="en-US" altLang="zh-TW" dirty="0"/>
          </a:p>
        </p:txBody>
      </p:sp>
      <p:sp>
        <p:nvSpPr>
          <p:cNvPr id="8" name="內容版面配置區 2"/>
          <p:cNvSpPr txBox="1"/>
          <p:nvPr/>
        </p:nvSpPr>
        <p:spPr bwMode="auto">
          <a:xfrm>
            <a:off x="673100" y="1916832"/>
            <a:ext cx="8229600" cy="3339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a:lnSpc>
                <a:spcPts val="2600"/>
              </a:lnSpc>
            </a:pPr>
            <a:r>
              <a:rPr lang="en-US" altLang="zh-TW" sz="2000" dirty="0" err="1">
                <a:latin typeface="Times New Roman" panose="02020603050405020304" pitchFamily="18" charset="0"/>
                <a:cs typeface="Times New Roman" panose="02020603050405020304" pitchFamily="18" charset="0"/>
              </a:rPr>
              <a:t>Multisig</a:t>
            </a:r>
            <a:r>
              <a:rPr lang="en-US" altLang="zh-TW" sz="2000" dirty="0">
                <a:latin typeface="Times New Roman" panose="02020603050405020304" pitchFamily="18" charset="0"/>
                <a:cs typeface="Times New Roman" panose="02020603050405020304" pitchFamily="18" charset="0"/>
              </a:rPr>
              <a:t> Wallet</a:t>
            </a:r>
          </a:p>
          <a:p>
            <a:pPr lvl="1">
              <a:lnSpc>
                <a:spcPts val="2600"/>
              </a:lnSpc>
            </a:pPr>
            <a:r>
              <a:rPr lang="en-US" altLang="zh-TW" sz="1800" dirty="0">
                <a:latin typeface="Times New Roman" panose="02020603050405020304" pitchFamily="18" charset="0"/>
                <a:cs typeface="Times New Roman" panose="02020603050405020304" pitchFamily="18" charset="0"/>
              </a:rPr>
              <a:t>All funds from investors will rely on </a:t>
            </a:r>
            <a:r>
              <a:rPr lang="en-US" altLang="zh-TW" sz="1800" dirty="0" err="1">
                <a:latin typeface="Times New Roman" panose="02020603050405020304" pitchFamily="18" charset="0"/>
                <a:cs typeface="Times New Roman" panose="02020603050405020304" pitchFamily="18" charset="0"/>
              </a:rPr>
              <a:t>multisig</a:t>
            </a:r>
            <a:r>
              <a:rPr lang="en-US" altLang="zh-TW" sz="1800" dirty="0">
                <a:latin typeface="Times New Roman" panose="02020603050405020304" pitchFamily="18" charset="0"/>
                <a:cs typeface="Times New Roman" panose="02020603050405020304" pitchFamily="18" charset="0"/>
              </a:rPr>
              <a:t> wallet to manage</a:t>
            </a:r>
          </a:p>
          <a:p>
            <a:pPr lvl="1">
              <a:lnSpc>
                <a:spcPts val="2600"/>
              </a:lnSpc>
            </a:pPr>
            <a:r>
              <a:rPr lang="en-US" altLang="zh-TW" sz="1800" dirty="0" err="1">
                <a:latin typeface="Times New Roman" panose="02020603050405020304" pitchFamily="18" charset="0"/>
                <a:cs typeface="Times New Roman" panose="02020603050405020304" pitchFamily="18" charset="0"/>
              </a:rPr>
              <a:t>Multisig</a:t>
            </a:r>
            <a:r>
              <a:rPr lang="en-US" altLang="zh-TW" sz="1800" dirty="0">
                <a:latin typeface="Times New Roman" panose="02020603050405020304" pitchFamily="18" charset="0"/>
                <a:cs typeface="Times New Roman" panose="02020603050405020304" pitchFamily="18" charset="0"/>
              </a:rPr>
              <a:t> wallet </a:t>
            </a:r>
            <a:r>
              <a:rPr lang="en-US" altLang="zh-TW" sz="1800" dirty="0">
                <a:solidFill>
                  <a:srgbClr val="4F81BD"/>
                </a:solidFill>
                <a:latin typeface="Times New Roman" panose="02020603050405020304" pitchFamily="18" charset="0"/>
                <a:cs typeface="Times New Roman" panose="02020603050405020304" pitchFamily="18" charset="0"/>
              </a:rPr>
              <a:t>controlled by a trusted group </a:t>
            </a:r>
            <a:r>
              <a:rPr lang="en-US" altLang="zh-TW" sz="1800" dirty="0">
                <a:latin typeface="Times New Roman" panose="02020603050405020304" pitchFamily="18" charset="0"/>
                <a:cs typeface="Times New Roman" panose="02020603050405020304" pitchFamily="18" charset="0"/>
              </a:rPr>
              <a:t>of community members</a:t>
            </a:r>
          </a:p>
          <a:p>
            <a:pPr lvl="1">
              <a:lnSpc>
                <a:spcPts val="2600"/>
              </a:lnSpc>
            </a:pPr>
            <a:endParaRPr lang="en-US" altLang="zh-TW" dirty="0">
              <a:latin typeface="Times New Roman" panose="02020603050405020304" pitchFamily="18" charset="0"/>
              <a:cs typeface="Times New Roman" panose="02020603050405020304" pitchFamily="18" charset="0"/>
            </a:endParaRPr>
          </a:p>
          <a:p>
            <a:pPr>
              <a:lnSpc>
                <a:spcPts val="2600"/>
              </a:lnSpc>
            </a:pPr>
            <a:r>
              <a:rPr lang="en-US" altLang="zh-TW" sz="2000" dirty="0">
                <a:latin typeface="Times New Roman" panose="02020603050405020304" pitchFamily="18" charset="0"/>
                <a:cs typeface="Times New Roman" panose="02020603050405020304" pitchFamily="18" charset="0"/>
              </a:rPr>
              <a:t>Propose And Voting</a:t>
            </a:r>
          </a:p>
          <a:p>
            <a:pPr lvl="1">
              <a:lnSpc>
                <a:spcPts val="2600"/>
              </a:lnSpc>
            </a:pPr>
            <a:r>
              <a:rPr lang="en-US" altLang="zh-TW" sz="1800" dirty="0">
                <a:latin typeface="Times New Roman" panose="02020603050405020304" pitchFamily="18" charset="0"/>
                <a:cs typeface="Times New Roman" panose="02020603050405020304" pitchFamily="18" charset="0"/>
              </a:rPr>
              <a:t>To make every </a:t>
            </a:r>
            <a:r>
              <a:rPr lang="en-US" altLang="zh-TW" sz="1800" dirty="0">
                <a:solidFill>
                  <a:srgbClr val="4F81BD"/>
                </a:solidFill>
                <a:latin typeface="Times New Roman" panose="02020603050405020304" pitchFamily="18" charset="0"/>
                <a:cs typeface="Times New Roman" panose="02020603050405020304" pitchFamily="18" charset="0"/>
              </a:rPr>
              <a:t>decision-making process </a:t>
            </a:r>
            <a:r>
              <a:rPr lang="en-US" altLang="zh-TW" sz="1800" dirty="0">
                <a:latin typeface="Times New Roman" panose="02020603050405020304" pitchFamily="18" charset="0"/>
                <a:cs typeface="Times New Roman" panose="02020603050405020304" pitchFamily="18" charset="0"/>
              </a:rPr>
              <a:t>be open and known by every DAO member</a:t>
            </a:r>
          </a:p>
          <a:p>
            <a:pPr lvl="1">
              <a:lnSpc>
                <a:spcPts val="2600"/>
              </a:lnSpc>
            </a:pPr>
            <a:r>
              <a:rPr lang="en-US" altLang="zh-TW" sz="1800" dirty="0">
                <a:latin typeface="Times New Roman" panose="02020603050405020304" pitchFamily="18" charset="0"/>
                <a:cs typeface="Times New Roman" panose="02020603050405020304" pitchFamily="18" charset="0"/>
              </a:rPr>
              <a:t>Equity token holders can create and vote proposals for DAO</a:t>
            </a:r>
          </a:p>
          <a:p>
            <a:pPr lvl="1"/>
            <a:endParaRPr lang="en-US" altLang="zh-TW" dirty="0"/>
          </a:p>
          <a:p>
            <a:pPr lvl="1"/>
            <a:endParaRPr lang="en-US" altLang="zh-TW"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15</a:t>
            </a:fld>
            <a:endParaRPr lang="en-US" altLang="zh-TW" dirty="0"/>
          </a:p>
        </p:txBody>
      </p:sp>
      <p:pic>
        <p:nvPicPr>
          <p:cNvPr id="6" name="图片 2">
            <a:extLst>
              <a:ext uri="{FF2B5EF4-FFF2-40B4-BE49-F238E27FC236}">
                <a16:creationId xmlns:a16="http://schemas.microsoft.com/office/drawing/2014/main" id="{1A2011F8-A0D7-2A82-5685-31367A3C71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4611" y="1628800"/>
            <a:ext cx="7354778" cy="4282529"/>
          </a:xfrm>
          <a:prstGeom prst="rect">
            <a:avLst/>
          </a:prstGeom>
        </p:spPr>
      </p:pic>
      <p:sp>
        <p:nvSpPr>
          <p:cNvPr id="7" name="圓角矩形 6">
            <a:extLst>
              <a:ext uri="{FF2B5EF4-FFF2-40B4-BE49-F238E27FC236}">
                <a16:creationId xmlns:a16="http://schemas.microsoft.com/office/drawing/2014/main" id="{E9D83913-9605-593A-DE7F-D370AAE9DB22}"/>
              </a:ext>
            </a:extLst>
          </p:cNvPr>
          <p:cNvSpPr/>
          <p:nvPr/>
        </p:nvSpPr>
        <p:spPr>
          <a:xfrm>
            <a:off x="5724128" y="1793320"/>
            <a:ext cx="2280858" cy="1976744"/>
          </a:xfrm>
          <a:prstGeom prst="roundRect">
            <a:avLst/>
          </a:prstGeom>
          <a:noFill/>
          <a:ln w="38100">
            <a:solidFill>
              <a:schemeClr val="accent4"/>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268511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Equity Tokenization </a:t>
            </a: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16</a:t>
            </a:fld>
            <a:endParaRPr lang="en-US" altLang="zh-TW" dirty="0"/>
          </a:p>
        </p:txBody>
      </p:sp>
      <p:sp>
        <p:nvSpPr>
          <p:cNvPr id="9" name="內容版面配置區 2"/>
          <p:cNvSpPr>
            <a:spLocks noGrp="1"/>
          </p:cNvSpPr>
          <p:nvPr>
            <p:ph idx="1"/>
          </p:nvPr>
        </p:nvSpPr>
        <p:spPr>
          <a:xfrm>
            <a:off x="451643" y="1412776"/>
            <a:ext cx="8246270" cy="3888432"/>
          </a:xfrm>
        </p:spPr>
        <p:txBody>
          <a:bodyPr/>
          <a:lstStyle/>
          <a:p>
            <a:pPr>
              <a:lnSpc>
                <a:spcPts val="2600"/>
              </a:lnSpc>
            </a:pPr>
            <a:r>
              <a:rPr lang="en-US" altLang="zh-TW" sz="2000" kern="1200" dirty="0">
                <a:latin typeface="Times New Roman" panose="02020603050405020304" pitchFamily="18" charset="0"/>
                <a:cs typeface="Times New Roman" panose="02020603050405020304" pitchFamily="18" charset="0"/>
              </a:rPr>
              <a:t>Metadata</a:t>
            </a:r>
            <a:r>
              <a:rPr lang="zh-TW" altLang="en-US" sz="2000" kern="1200" dirty="0">
                <a:latin typeface="Times New Roman" panose="02020603050405020304" pitchFamily="18" charset="0"/>
                <a:cs typeface="Times New Roman" panose="02020603050405020304" pitchFamily="18" charset="0"/>
              </a:rPr>
              <a:t> </a:t>
            </a:r>
            <a:r>
              <a:rPr lang="en-US" altLang="zh-TW" sz="2000" kern="1200" dirty="0">
                <a:latin typeface="Times New Roman" panose="02020603050405020304" pitchFamily="18" charset="0"/>
                <a:cs typeface="Times New Roman" panose="02020603050405020304" pitchFamily="18" charset="0"/>
              </a:rPr>
              <a:t>Content</a:t>
            </a:r>
          </a:p>
          <a:p>
            <a:pPr lvl="1">
              <a:lnSpc>
                <a:spcPts val="2600"/>
              </a:lnSpc>
            </a:pPr>
            <a:r>
              <a:rPr lang="en-US" altLang="zh-TW" sz="1800" kern="1200" dirty="0">
                <a:latin typeface="Times New Roman" panose="02020603050405020304" pitchFamily="18" charset="0"/>
                <a:cs typeface="Times New Roman" panose="02020603050405020304" pitchFamily="18" charset="0"/>
              </a:rPr>
              <a:t>The </a:t>
            </a:r>
            <a:r>
              <a:rPr lang="en-US" altLang="zh-TW" sz="1800" kern="1200" dirty="0">
                <a:solidFill>
                  <a:srgbClr val="4F81BD"/>
                </a:solidFill>
                <a:latin typeface="Times New Roman" panose="02020603050405020304" pitchFamily="18" charset="0"/>
                <a:cs typeface="Times New Roman" panose="02020603050405020304" pitchFamily="18" charset="0"/>
              </a:rPr>
              <a:t>investment material </a:t>
            </a:r>
            <a:r>
              <a:rPr lang="en-US" altLang="zh-TW" sz="1800" kern="1200" dirty="0">
                <a:latin typeface="Times New Roman" panose="02020603050405020304" pitchFamily="18" charset="0"/>
                <a:cs typeface="Times New Roman" panose="02020603050405020304" pitchFamily="18" charset="0"/>
              </a:rPr>
              <a:t>is archived on the </a:t>
            </a:r>
            <a:r>
              <a:rPr lang="en-US" altLang="zh-TW" sz="1800" kern="1200" dirty="0" err="1">
                <a:latin typeface="Times New Roman" panose="02020603050405020304" pitchFamily="18" charset="0"/>
                <a:cs typeface="Times New Roman" panose="02020603050405020304" pitchFamily="18" charset="0"/>
              </a:rPr>
              <a:t>InterPlanetary</a:t>
            </a:r>
            <a:r>
              <a:rPr lang="en-US" altLang="zh-TW" sz="1800" kern="1200" dirty="0">
                <a:latin typeface="Times New Roman" panose="02020603050405020304" pitchFamily="18" charset="0"/>
                <a:cs typeface="Times New Roman" panose="02020603050405020304" pitchFamily="18" charset="0"/>
              </a:rPr>
              <a:t> File System (IPFS) in metadata format</a:t>
            </a:r>
          </a:p>
          <a:p>
            <a:pPr lvl="1">
              <a:lnSpc>
                <a:spcPts val="2600"/>
              </a:lnSpc>
            </a:pPr>
            <a:r>
              <a:rPr lang="en-US" altLang="zh-TW" sz="1800" kern="1200" dirty="0">
                <a:latin typeface="Times New Roman" panose="02020603050405020304" pitchFamily="18" charset="0"/>
                <a:cs typeface="Times New Roman" panose="02020603050405020304" pitchFamily="18" charset="0"/>
              </a:rPr>
              <a:t>Enhance increase decentralization and </a:t>
            </a:r>
            <a:r>
              <a:rPr lang="en-US" altLang="zh-TW" sz="1800" kern="1200" dirty="0">
                <a:solidFill>
                  <a:srgbClr val="4F81BD"/>
                </a:solidFill>
                <a:latin typeface="Times New Roman" panose="02020603050405020304" pitchFamily="18" charset="0"/>
                <a:cs typeface="Times New Roman" panose="02020603050405020304" pitchFamily="18" charset="0"/>
              </a:rPr>
              <a:t>accessibility</a:t>
            </a:r>
          </a:p>
          <a:p>
            <a:pPr>
              <a:lnSpc>
                <a:spcPts val="2600"/>
              </a:lnSpc>
            </a:pPr>
            <a:r>
              <a:rPr lang="en-US" altLang="zh-TW" sz="2000" kern="1200" dirty="0">
                <a:latin typeface="Times New Roman" panose="02020603050405020304" pitchFamily="18" charset="0"/>
                <a:cs typeface="Times New Roman" panose="02020603050405020304" pitchFamily="18" charset="0"/>
              </a:rPr>
              <a:t>Divide Asset Ownership</a:t>
            </a:r>
          </a:p>
          <a:p>
            <a:pPr lvl="1">
              <a:lnSpc>
                <a:spcPts val="2600"/>
              </a:lnSpc>
            </a:pPr>
            <a:r>
              <a:rPr lang="en-US" altLang="zh-TW" sz="1800" kern="1200" dirty="0">
                <a:latin typeface="Times New Roman" panose="02020603050405020304" pitchFamily="18" charset="0"/>
                <a:cs typeface="Times New Roman" panose="02020603050405020304" pitchFamily="18" charset="0"/>
              </a:rPr>
              <a:t>Tokenize equity for each investment content following the </a:t>
            </a:r>
            <a:r>
              <a:rPr lang="en-US" altLang="zh-TW" sz="1800" kern="1200" dirty="0">
                <a:solidFill>
                  <a:srgbClr val="4F81BD"/>
                </a:solidFill>
                <a:latin typeface="Times New Roman" panose="02020603050405020304" pitchFamily="18" charset="0"/>
                <a:cs typeface="Times New Roman" panose="02020603050405020304" pitchFamily="18" charset="0"/>
              </a:rPr>
              <a:t>ERC721 standard</a:t>
            </a:r>
          </a:p>
          <a:p>
            <a:pPr lvl="1">
              <a:lnSpc>
                <a:spcPts val="2600"/>
              </a:lnSpc>
            </a:pPr>
            <a:r>
              <a:rPr lang="en-US" altLang="zh-TW" sz="1800" kern="1200" dirty="0">
                <a:latin typeface="Times New Roman" panose="02020603050405020304" pitchFamily="18" charset="0"/>
                <a:cs typeface="Times New Roman" panose="02020603050405020304" pitchFamily="18" charset="0"/>
              </a:rPr>
              <a:t>Tokenization enables the </a:t>
            </a:r>
            <a:r>
              <a:rPr lang="en-US" altLang="zh-TW" sz="1800" kern="1200" dirty="0">
                <a:solidFill>
                  <a:srgbClr val="4F81BD"/>
                </a:solidFill>
                <a:latin typeface="Times New Roman" panose="02020603050405020304" pitchFamily="18" charset="0"/>
                <a:cs typeface="Times New Roman" panose="02020603050405020304" pitchFamily="18" charset="0"/>
              </a:rPr>
              <a:t>division of fractional ownership </a:t>
            </a:r>
            <a:r>
              <a:rPr lang="en-US" altLang="zh-TW" sz="1800" kern="1200" dirty="0">
                <a:latin typeface="Times New Roman" panose="02020603050405020304" pitchFamily="18" charset="0"/>
                <a:cs typeface="Times New Roman" panose="02020603050405020304" pitchFamily="18" charset="0"/>
              </a:rPr>
              <a:t>into smaller sections</a:t>
            </a:r>
          </a:p>
          <a:p>
            <a:pPr lvl="1">
              <a:lnSpc>
                <a:spcPts val="2600"/>
              </a:lnSpc>
            </a:pPr>
            <a:r>
              <a:rPr lang="en-US" altLang="zh-TW" sz="1800" kern="1200" dirty="0">
                <a:latin typeface="Times New Roman" panose="02020603050405020304" pitchFamily="18" charset="0"/>
                <a:cs typeface="Times New Roman" panose="02020603050405020304" pitchFamily="18" charset="0"/>
              </a:rPr>
              <a:t>Improve convenience and simplicity for </a:t>
            </a:r>
            <a:r>
              <a:rPr lang="en-US" altLang="zh-TW" sz="1800" kern="1200" dirty="0">
                <a:solidFill>
                  <a:srgbClr val="4F81BD"/>
                </a:solidFill>
                <a:latin typeface="Times New Roman" panose="02020603050405020304" pitchFamily="18" charset="0"/>
                <a:cs typeface="Times New Roman" panose="02020603050405020304" pitchFamily="18" charset="0"/>
              </a:rPr>
              <a:t>equity transaction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Token Circulation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17</a:t>
            </a:fld>
            <a:endParaRPr lang="en-US" altLang="zh-TW" dirty="0"/>
          </a:p>
        </p:txBody>
      </p:sp>
      <p:sp>
        <p:nvSpPr>
          <p:cNvPr id="9" name="內容版面配置區 2"/>
          <p:cNvSpPr>
            <a:spLocks noGrp="1"/>
          </p:cNvSpPr>
          <p:nvPr>
            <p:ph idx="1"/>
          </p:nvPr>
        </p:nvSpPr>
        <p:spPr>
          <a:xfrm>
            <a:off x="468313" y="1988840"/>
            <a:ext cx="8240713" cy="3456384"/>
          </a:xfrm>
        </p:spPr>
        <p:txBody>
          <a:bodyPr/>
          <a:lstStyle/>
          <a:p>
            <a:pPr>
              <a:lnSpc>
                <a:spcPts val="2600"/>
              </a:lnSpc>
            </a:pPr>
            <a:r>
              <a:rPr lang="en-US" altLang="zh-TW" kern="1200" dirty="0">
                <a:latin typeface="Times New Roman" panose="02020603050405020304" pitchFamily="18" charset="0"/>
                <a:cs typeface="Times New Roman" panose="02020603050405020304" pitchFamily="18" charset="0"/>
              </a:rPr>
              <a:t>Token Economy Model</a:t>
            </a:r>
          </a:p>
          <a:p>
            <a:pPr lvl="1">
              <a:lnSpc>
                <a:spcPts val="2600"/>
              </a:lnSpc>
            </a:pPr>
            <a:r>
              <a:rPr lang="en-US" altLang="zh-TW" kern="1200" dirty="0">
                <a:latin typeface="Times New Roman" panose="02020603050405020304" pitchFamily="18" charset="0"/>
                <a:cs typeface="Times New Roman" panose="02020603050405020304" pitchFamily="18" charset="0"/>
              </a:rPr>
              <a:t>Tokens serve as an important medium for value exchange</a:t>
            </a:r>
          </a:p>
          <a:p>
            <a:pPr lvl="1">
              <a:lnSpc>
                <a:spcPts val="2600"/>
              </a:lnSpc>
            </a:pPr>
            <a:r>
              <a:rPr lang="en-US" altLang="zh-TW" kern="1200" dirty="0">
                <a:solidFill>
                  <a:srgbClr val="4F81BD"/>
                </a:solidFill>
                <a:latin typeface="Times New Roman" panose="02020603050405020304" pitchFamily="18" charset="0"/>
                <a:cs typeface="Times New Roman" panose="02020603050405020304" pitchFamily="18" charset="0"/>
              </a:rPr>
              <a:t>A robust token economy </a:t>
            </a:r>
            <a:r>
              <a:rPr lang="en-US" altLang="zh-TW" kern="1200" dirty="0">
                <a:latin typeface="Times New Roman" panose="02020603050405020304" pitchFamily="18" charset="0"/>
                <a:cs typeface="Times New Roman" panose="02020603050405020304" pitchFamily="18" charset="0"/>
              </a:rPr>
              <a:t>serves as the core base for </a:t>
            </a:r>
            <a:r>
              <a:rPr lang="en-US" altLang="zh-TW" kern="1200" dirty="0" err="1">
                <a:latin typeface="Times New Roman" panose="02020603050405020304" pitchFamily="18" charset="0"/>
                <a:cs typeface="Times New Roman" panose="02020603050405020304" pitchFamily="18" charset="0"/>
              </a:rPr>
              <a:t>DeFi</a:t>
            </a:r>
            <a:endParaRPr lang="en-US" altLang="zh-TW" kern="1200" dirty="0">
              <a:latin typeface="Times New Roman" panose="02020603050405020304" pitchFamily="18" charset="0"/>
              <a:cs typeface="Times New Roman" panose="02020603050405020304" pitchFamily="18" charset="0"/>
            </a:endParaRPr>
          </a:p>
          <a:p>
            <a:pPr lvl="1">
              <a:lnSpc>
                <a:spcPts val="2600"/>
              </a:lnSpc>
            </a:pPr>
            <a:r>
              <a:rPr lang="en-US" altLang="zh-TW" kern="1200" dirty="0">
                <a:latin typeface="Times New Roman" panose="02020603050405020304" pitchFamily="18" charset="0"/>
                <a:cs typeface="Times New Roman" panose="02020603050405020304" pitchFamily="18" charset="0"/>
              </a:rPr>
              <a:t>The aim of </a:t>
            </a:r>
            <a:r>
              <a:rPr lang="en-US" altLang="zh-TW" kern="1200" dirty="0">
                <a:solidFill>
                  <a:srgbClr val="4F81BD"/>
                </a:solidFill>
                <a:latin typeface="Times New Roman" panose="02020603050405020304" pitchFamily="18" charset="0"/>
                <a:cs typeface="Times New Roman" panose="02020603050405020304" pitchFamily="18" charset="0"/>
              </a:rPr>
              <a:t>incentivizing</a:t>
            </a:r>
            <a:r>
              <a:rPr lang="en-US" altLang="zh-TW" kern="1200" dirty="0">
                <a:latin typeface="Times New Roman" panose="02020603050405020304" pitchFamily="18" charset="0"/>
                <a:cs typeface="Times New Roman" panose="02020603050405020304" pitchFamily="18" charset="0"/>
              </a:rPr>
              <a:t> the entire token ecosystem.</a:t>
            </a:r>
          </a:p>
          <a:p>
            <a:pPr marL="457200" lvl="1" indent="0">
              <a:lnSpc>
                <a:spcPts val="2600"/>
              </a:lnSpc>
              <a:buNone/>
            </a:pPr>
            <a:endParaRPr lang="en-US" altLang="zh-TW" sz="1600" dirty="0">
              <a:latin typeface="Times New Roman" panose="02020603050405020304" pitchFamily="18" charset="0"/>
              <a:cs typeface="Times New Roman" panose="02020603050405020304" pitchFamily="18" charset="0"/>
            </a:endParaRPr>
          </a:p>
          <a:p>
            <a:pPr>
              <a:lnSpc>
                <a:spcPts val="2600"/>
              </a:lnSpc>
            </a:pPr>
            <a:r>
              <a:rPr lang="en-US" altLang="zh-TW" kern="1200" dirty="0">
                <a:latin typeface="Times New Roman" panose="02020603050405020304" pitchFamily="18" charset="0"/>
                <a:cs typeface="Times New Roman" panose="02020603050405020304" pitchFamily="18" charset="0"/>
              </a:rPr>
              <a:t>Dual Token Model</a:t>
            </a:r>
          </a:p>
          <a:p>
            <a:pPr lvl="1">
              <a:lnSpc>
                <a:spcPts val="2600"/>
              </a:lnSpc>
            </a:pPr>
            <a:r>
              <a:rPr lang="en-US" altLang="zh-TW" kern="1200" dirty="0">
                <a:latin typeface="Times New Roman" panose="02020603050405020304" pitchFamily="18" charset="0"/>
                <a:cs typeface="Times New Roman" panose="02020603050405020304" pitchFamily="18" charset="0"/>
              </a:rPr>
              <a:t>Platform Protocol token (</a:t>
            </a:r>
            <a:r>
              <a:rPr lang="en-US" altLang="zh-TW" kern="1200" dirty="0">
                <a:solidFill>
                  <a:srgbClr val="4F81BD"/>
                </a:solidFill>
                <a:latin typeface="Times New Roman" panose="02020603050405020304" pitchFamily="18" charset="0"/>
                <a:cs typeface="Times New Roman" panose="02020603050405020304" pitchFamily="18" charset="0"/>
              </a:rPr>
              <a:t>WOW Token</a:t>
            </a:r>
            <a:r>
              <a:rPr lang="en-US" altLang="zh-TW" kern="1200" dirty="0">
                <a:latin typeface="Times New Roman" panose="02020603050405020304" pitchFamily="18" charset="0"/>
                <a:cs typeface="Times New Roman" panose="02020603050405020304" pitchFamily="18" charset="0"/>
              </a:rPr>
              <a:t>)</a:t>
            </a:r>
          </a:p>
          <a:p>
            <a:pPr lvl="1">
              <a:lnSpc>
                <a:spcPts val="2600"/>
              </a:lnSpc>
            </a:pPr>
            <a:r>
              <a:rPr lang="en-US" altLang="zh-TW" kern="1200" dirty="0">
                <a:latin typeface="Times New Roman" panose="02020603050405020304" pitchFamily="18" charset="0"/>
                <a:cs typeface="Times New Roman" panose="02020603050405020304" pitchFamily="18" charset="0"/>
              </a:rPr>
              <a:t>Equity token (</a:t>
            </a:r>
            <a:r>
              <a:rPr lang="en" altLang="zh-TW" kern="1200" dirty="0">
                <a:solidFill>
                  <a:srgbClr val="4F81BD"/>
                </a:solidFill>
                <a:latin typeface="Times New Roman" panose="02020603050405020304" pitchFamily="18" charset="0"/>
                <a:cs typeface="Times New Roman" panose="02020603050405020304" pitchFamily="18" charset="0"/>
              </a:rPr>
              <a:t>SPY Token</a:t>
            </a:r>
            <a:r>
              <a:rPr lang="en-US" altLang="zh-TW" kern="1200"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Token Circulation – WOW Token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18</a:t>
            </a:fld>
            <a:endParaRPr lang="en-US" altLang="zh-TW" dirty="0"/>
          </a:p>
        </p:txBody>
      </p:sp>
      <p:sp>
        <p:nvSpPr>
          <p:cNvPr id="9" name="內容版面配置區 2"/>
          <p:cNvSpPr>
            <a:spLocks noGrp="1"/>
          </p:cNvSpPr>
          <p:nvPr>
            <p:ph idx="1"/>
          </p:nvPr>
        </p:nvSpPr>
        <p:spPr>
          <a:xfrm>
            <a:off x="468313" y="1340768"/>
            <a:ext cx="8240713" cy="4648770"/>
          </a:xfrm>
        </p:spPr>
        <p:txBody>
          <a:bodyPr/>
          <a:lstStyle/>
          <a:p>
            <a:r>
              <a:rPr lang="en-US" altLang="zh-TW" sz="2000" kern="1200" dirty="0">
                <a:latin typeface="Times New Roman" panose="02020603050405020304" pitchFamily="18" charset="0"/>
                <a:cs typeface="Times New Roman" panose="02020603050405020304" pitchFamily="18" charset="0"/>
              </a:rPr>
              <a:t>Utility-Type Tokens</a:t>
            </a:r>
          </a:p>
          <a:p>
            <a:pPr lvl="1"/>
            <a:r>
              <a:rPr lang="en-US" altLang="zh-TW" kern="1200" dirty="0">
                <a:latin typeface="Times New Roman" panose="02020603050405020304" pitchFamily="18" charset="0"/>
                <a:cs typeface="Times New Roman" panose="02020603050405020304" pitchFamily="18" charset="0"/>
              </a:rPr>
              <a:t>ERC20 standard</a:t>
            </a:r>
          </a:p>
          <a:p>
            <a:pPr lvl="1"/>
            <a:r>
              <a:rPr lang="en-US" altLang="zh-TW" kern="1200" dirty="0">
                <a:latin typeface="Times New Roman" panose="02020603050405020304" pitchFamily="18" charset="0"/>
                <a:cs typeface="Times New Roman" panose="02020603050405020304" pitchFamily="18" charset="0"/>
              </a:rPr>
              <a:t>Platform protocol token</a:t>
            </a:r>
          </a:p>
          <a:p>
            <a:pPr marL="342900" lvl="1" indent="-342900">
              <a:buChar char="•"/>
            </a:pPr>
            <a:r>
              <a:rPr lang="en-US" altLang="zh-TW" kern="1200" dirty="0">
                <a:latin typeface="Times New Roman" panose="02020603050405020304" pitchFamily="18" charset="0"/>
                <a:cs typeface="Times New Roman" panose="02020603050405020304" pitchFamily="18" charset="0"/>
              </a:rPr>
              <a:t>WOW Power</a:t>
            </a:r>
          </a:p>
          <a:p>
            <a:pPr lvl="1"/>
            <a:r>
              <a:rPr lang="en-US" altLang="zh-TW" kern="1200" dirty="0">
                <a:latin typeface="Times New Roman" panose="02020603050405020304" pitchFamily="18" charset="0"/>
                <a:cs typeface="Times New Roman" panose="02020603050405020304" pitchFamily="18" charset="0"/>
              </a:rPr>
              <a:t>To allocate and lock a certain amount of WOW Tokens within a smart contract to </a:t>
            </a:r>
            <a:r>
              <a:rPr lang="en-US" altLang="zh-TW" kern="1200" dirty="0">
                <a:solidFill>
                  <a:srgbClr val="4F81BD"/>
                </a:solidFill>
                <a:latin typeface="Times New Roman" panose="02020603050405020304" pitchFamily="18" charset="0"/>
                <a:cs typeface="Times New Roman" panose="02020603050405020304" pitchFamily="18" charset="0"/>
              </a:rPr>
              <a:t>obtain WOW Power</a:t>
            </a:r>
          </a:p>
          <a:p>
            <a:pPr lvl="1"/>
            <a:r>
              <a:rPr lang="en-US" altLang="zh-TW" kern="1200" dirty="0">
                <a:latin typeface="Times New Roman" panose="02020603050405020304" pitchFamily="18" charset="0"/>
                <a:cs typeface="Times New Roman" panose="02020603050405020304" pitchFamily="18" charset="0"/>
              </a:rPr>
              <a:t>To ensure that the holders of platform tokens have an interest in the good health of the project </a:t>
            </a:r>
            <a:r>
              <a:rPr lang="en-US" altLang="zh-TW" kern="1200" dirty="0">
                <a:solidFill>
                  <a:srgbClr val="4F81BD"/>
                </a:solidFill>
                <a:latin typeface="Times New Roman" panose="02020603050405020304" pitchFamily="18" charset="0"/>
                <a:cs typeface="Times New Roman" panose="02020603050405020304" pitchFamily="18" charset="0"/>
              </a:rPr>
              <a:t>long term</a:t>
            </a:r>
          </a:p>
          <a:p>
            <a:pPr marL="342900" lvl="1" indent="-342900">
              <a:buChar char="•"/>
            </a:pPr>
            <a:r>
              <a:rPr lang="en-US" altLang="zh-TW" sz="2400" kern="1200" dirty="0">
                <a:latin typeface="Times New Roman" panose="02020603050405020304" pitchFamily="18" charset="0"/>
                <a:cs typeface="Times New Roman" panose="02020603050405020304" pitchFamily="18" charset="0"/>
              </a:rPr>
              <a:t>Token Value</a:t>
            </a:r>
          </a:p>
          <a:p>
            <a:pPr lvl="1"/>
            <a:r>
              <a:rPr lang="en-US" altLang="zh-TW" kern="1200" dirty="0">
                <a:latin typeface="Times New Roman" panose="02020603050405020304" pitchFamily="18" charset="0"/>
                <a:cs typeface="Times New Roman" panose="02020603050405020304" pitchFamily="18" charset="0"/>
              </a:rPr>
              <a:t>Dual benefits, fundraising project, staking reward</a:t>
            </a:r>
          </a:p>
          <a:p>
            <a:pPr lvl="1"/>
            <a:r>
              <a:rPr lang="en-US" altLang="zh-TW" kern="1200" dirty="0">
                <a:latin typeface="Times New Roman" panose="02020603050405020304" pitchFamily="18" charset="0"/>
                <a:cs typeface="Times New Roman" panose="02020603050405020304" pitchFamily="18" charset="0"/>
              </a:rPr>
              <a:t>It gives platform users the power to participate more fundraising campaign and token reward</a:t>
            </a:r>
          </a:p>
          <a:p>
            <a:pPr marL="342900" lvl="1" indent="-342900">
              <a:buChar char="•"/>
            </a:pPr>
            <a:endParaRPr lang="en-US" altLang="zh-TW" sz="2400" kern="1200" dirty="0">
              <a:cs typeface="+mn-cs"/>
            </a:endParaRPr>
          </a:p>
        </p:txBody>
      </p:sp>
    </p:spTree>
    <p:extLst>
      <p:ext uri="{BB962C8B-B14F-4D97-AF65-F5344CB8AC3E}">
        <p14:creationId xmlns:p14="http://schemas.microsoft.com/office/powerpoint/2010/main" val="2621104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Token Circulation – SPY Token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19</a:t>
            </a:fld>
            <a:endParaRPr lang="en-US" altLang="zh-TW" dirty="0"/>
          </a:p>
        </p:txBody>
      </p:sp>
      <p:sp>
        <p:nvSpPr>
          <p:cNvPr id="9" name="內容版面配置區 2"/>
          <p:cNvSpPr>
            <a:spLocks noGrp="1"/>
          </p:cNvSpPr>
          <p:nvPr>
            <p:ph idx="1"/>
          </p:nvPr>
        </p:nvSpPr>
        <p:spPr>
          <a:xfrm>
            <a:off x="468313" y="1340768"/>
            <a:ext cx="8240713" cy="4648770"/>
          </a:xfrm>
        </p:spPr>
        <p:txBody>
          <a:bodyPr/>
          <a:lstStyle/>
          <a:p>
            <a:pPr>
              <a:lnSpc>
                <a:spcPts val="2600"/>
              </a:lnSpc>
            </a:pPr>
            <a:r>
              <a:rPr lang="en-US" altLang="zh-TW" sz="2000" kern="1200" dirty="0">
                <a:latin typeface="Times New Roman" panose="02020603050405020304" pitchFamily="18" charset="0"/>
                <a:cs typeface="Times New Roman" panose="02020603050405020304" pitchFamily="18" charset="0"/>
              </a:rPr>
              <a:t>Equity Tokens</a:t>
            </a:r>
          </a:p>
          <a:p>
            <a:pPr lvl="1">
              <a:lnSpc>
                <a:spcPts val="2600"/>
              </a:lnSpc>
            </a:pPr>
            <a:r>
              <a:rPr lang="en-US" altLang="zh-TW" sz="1800" kern="1200" dirty="0">
                <a:latin typeface="Times New Roman" panose="02020603050405020304" pitchFamily="18" charset="0"/>
                <a:cs typeface="Times New Roman" panose="02020603050405020304" pitchFamily="18" charset="0"/>
              </a:rPr>
              <a:t>ERC721 standard </a:t>
            </a:r>
            <a:r>
              <a:rPr lang="en-US" altLang="zh-TW" sz="1800" kern="1200" dirty="0">
                <a:solidFill>
                  <a:srgbClr val="4F81BD"/>
                </a:solidFill>
                <a:latin typeface="Times New Roman" panose="02020603050405020304" pitchFamily="18" charset="0"/>
                <a:cs typeface="Times New Roman" panose="02020603050405020304" pitchFamily="18" charset="0"/>
              </a:rPr>
              <a:t>non-fungible token </a:t>
            </a:r>
            <a:r>
              <a:rPr lang="en-US" altLang="zh-TW" sz="1800" kern="1200" dirty="0">
                <a:latin typeface="Times New Roman" panose="02020603050405020304" pitchFamily="18" charset="0"/>
                <a:cs typeface="Times New Roman" panose="02020603050405020304" pitchFamily="18" charset="0"/>
              </a:rPr>
              <a:t>(NFT)</a:t>
            </a:r>
          </a:p>
          <a:p>
            <a:pPr lvl="1">
              <a:lnSpc>
                <a:spcPts val="2600"/>
              </a:lnSpc>
            </a:pPr>
            <a:r>
              <a:rPr lang="en-US" altLang="zh-TW" sz="1800" kern="1200" dirty="0">
                <a:latin typeface="Times New Roman" panose="02020603050405020304" pitchFamily="18" charset="0"/>
                <a:cs typeface="Times New Roman" panose="02020603050405020304" pitchFamily="18" charset="0"/>
              </a:rPr>
              <a:t>Each NFT can represent a unique digital investment content</a:t>
            </a:r>
          </a:p>
          <a:p>
            <a:pPr lvl="1">
              <a:lnSpc>
                <a:spcPts val="2600"/>
              </a:lnSpc>
            </a:pPr>
            <a:r>
              <a:rPr lang="en-US" altLang="zh-TW" sz="1800" kern="1200" dirty="0">
                <a:latin typeface="Times New Roman" panose="02020603050405020304" pitchFamily="18" charset="0"/>
                <a:cs typeface="Times New Roman" panose="02020603050405020304" pitchFamily="18" charset="0"/>
              </a:rPr>
              <a:t>Each collection of NFT presents a fundraising campaign</a:t>
            </a:r>
          </a:p>
          <a:p>
            <a:pPr lvl="1">
              <a:lnSpc>
                <a:spcPts val="2600"/>
              </a:lnSpc>
            </a:pPr>
            <a:r>
              <a:rPr lang="en-US" altLang="zh-TW" sz="1800" kern="1200" dirty="0">
                <a:solidFill>
                  <a:srgbClr val="4F81BD"/>
                </a:solidFill>
                <a:latin typeface="Times New Roman" panose="02020603050405020304" pitchFamily="18" charset="0"/>
                <a:cs typeface="Times New Roman" panose="02020603050405020304" pitchFamily="18" charset="0"/>
              </a:rPr>
              <a:t>Ownership and Governance</a:t>
            </a:r>
          </a:p>
          <a:p>
            <a:pPr marL="342900" lvl="1" indent="-342900">
              <a:lnSpc>
                <a:spcPts val="2600"/>
              </a:lnSpc>
              <a:buChar char="•"/>
            </a:pPr>
            <a:r>
              <a:rPr lang="en-US" altLang="zh-TW" kern="1200" dirty="0">
                <a:latin typeface="Times New Roman" panose="02020603050405020304" pitchFamily="18" charset="0"/>
                <a:cs typeface="Times New Roman" panose="02020603050405020304" pitchFamily="18" charset="0"/>
              </a:rPr>
              <a:t>Transparency and Liquidity</a:t>
            </a:r>
          </a:p>
          <a:p>
            <a:pPr lvl="1">
              <a:lnSpc>
                <a:spcPts val="2600"/>
              </a:lnSpc>
            </a:pPr>
            <a:r>
              <a:rPr lang="en-US" altLang="zh-TW" sz="1800" kern="1200" dirty="0">
                <a:latin typeface="Times New Roman" panose="02020603050405020304" pitchFamily="18" charset="0"/>
                <a:cs typeface="Times New Roman" panose="02020603050405020304" pitchFamily="18" charset="0"/>
              </a:rPr>
              <a:t>Allowing for secure and transparent transfer of asset ownership, fractionalized ownership of assets</a:t>
            </a:r>
          </a:p>
          <a:p>
            <a:pPr lvl="1">
              <a:lnSpc>
                <a:spcPts val="2600"/>
              </a:lnSpc>
            </a:pPr>
            <a:r>
              <a:rPr lang="en-US" altLang="zh-TW" sz="1800" kern="1200" dirty="0">
                <a:solidFill>
                  <a:srgbClr val="4F81BD"/>
                </a:solidFill>
                <a:latin typeface="Times New Roman" panose="02020603050405020304" pitchFamily="18" charset="0"/>
                <a:cs typeface="Times New Roman" panose="02020603050405020304" pitchFamily="18" charset="0"/>
              </a:rPr>
              <a:t>Reduce investment barriers</a:t>
            </a:r>
          </a:p>
          <a:p>
            <a:pPr marL="342900" lvl="1" indent="-342900">
              <a:lnSpc>
                <a:spcPts val="2600"/>
              </a:lnSpc>
              <a:buChar char="•"/>
            </a:pPr>
            <a:r>
              <a:rPr lang="en-US" altLang="zh-TW" kern="1200" dirty="0">
                <a:latin typeface="Times New Roman" panose="02020603050405020304" pitchFamily="18" charset="0"/>
                <a:cs typeface="Times New Roman" panose="02020603050405020304" pitchFamily="18" charset="0"/>
              </a:rPr>
              <a:t>Asset-Backed Tokens</a:t>
            </a:r>
          </a:p>
          <a:p>
            <a:pPr lvl="1">
              <a:lnSpc>
                <a:spcPts val="2600"/>
              </a:lnSpc>
            </a:pPr>
            <a:r>
              <a:rPr lang="en-US" altLang="zh-TW" sz="1800" kern="1200" dirty="0">
                <a:latin typeface="Times New Roman" panose="02020603050405020304" pitchFamily="18" charset="0"/>
                <a:cs typeface="Times New Roman" panose="02020603050405020304" pitchFamily="18" charset="0"/>
              </a:rPr>
              <a:t>Fast and cost-effective asset management with no intermediary services</a:t>
            </a:r>
          </a:p>
          <a:p>
            <a:pPr lvl="1">
              <a:lnSpc>
                <a:spcPts val="2600"/>
              </a:lnSpc>
            </a:pPr>
            <a:r>
              <a:rPr lang="en-US" altLang="zh-TW" sz="1800" kern="1200" dirty="0">
                <a:solidFill>
                  <a:srgbClr val="4F81BD"/>
                </a:solidFill>
                <a:latin typeface="Times New Roman" panose="02020603050405020304" pitchFamily="18" charset="0"/>
                <a:cs typeface="Times New Roman" panose="02020603050405020304" pitchFamily="18" charset="0"/>
              </a:rPr>
              <a:t>Low price volatility</a:t>
            </a:r>
          </a:p>
        </p:txBody>
      </p:sp>
    </p:spTree>
    <p:extLst>
      <p:ext uri="{BB962C8B-B14F-4D97-AF65-F5344CB8AC3E}">
        <p14:creationId xmlns:p14="http://schemas.microsoft.com/office/powerpoint/2010/main" val="737019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38140392-D36C-41A5-B595-8B39E2EB7C0A}" type="slidenum">
              <a:rPr kumimoji="0" lang="en-US" altLang="zh-TW" sz="1400" smtClean="0">
                <a:ea typeface="PMingLiU" panose="02020500000000000000" pitchFamily="18" charset="-120"/>
              </a:rPr>
              <a:t>2</a:t>
            </a:fld>
            <a:endParaRPr kumimoji="0" lang="en-US" altLang="zh-TW" sz="1400" dirty="0">
              <a:ea typeface="PMingLiU" panose="02020500000000000000" pitchFamily="18" charset="-120"/>
            </a:endParaRPr>
          </a:p>
        </p:txBody>
      </p:sp>
      <p:sp>
        <p:nvSpPr>
          <p:cNvPr id="4" name="內容版面配置區 1"/>
          <p:cNvSpPr>
            <a:spLocks noGrp="1"/>
          </p:cNvSpPr>
          <p:nvPr>
            <p:ph idx="1"/>
          </p:nvPr>
        </p:nvSpPr>
        <p:spPr>
          <a:xfrm>
            <a:off x="241872" y="1196752"/>
            <a:ext cx="8892480" cy="4868735"/>
          </a:xfrm>
        </p:spPr>
        <p:txBody>
          <a:bodyPr/>
          <a:lstStyle/>
          <a:p>
            <a:pPr>
              <a:defRPr/>
            </a:pPr>
            <a:r>
              <a:rPr lang="en-US" altLang="zh-TW" dirty="0">
                <a:solidFill>
                  <a:prstClr val="black"/>
                </a:solidFill>
                <a:latin typeface="Times New Roman" panose="02020603050405020304" pitchFamily="18" charset="0"/>
                <a:ea typeface="DFKai-SB" panose="03000509000000000000" pitchFamily="65" charset="-120"/>
                <a:cs typeface="Times New Roman" panose="02020603050405020304" pitchFamily="18" charset="0"/>
              </a:rPr>
              <a:t>Internet investment platforms are becoming more and more popular </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(Konovalova,2020)</a:t>
            </a:r>
          </a:p>
          <a:p>
            <a:pPr lvl="1">
              <a:defRPr/>
            </a:pPr>
            <a:r>
              <a:rPr lang="en-US" altLang="zh-TW" dirty="0">
                <a:solidFill>
                  <a:prstClr val="black"/>
                </a:solidFill>
                <a:latin typeface="Times New Roman" panose="02020603050405020304" pitchFamily="18" charset="0"/>
                <a:ea typeface="DFKai-SB" panose="03000509000000000000" pitchFamily="65" charset="-120"/>
                <a:cs typeface="Times New Roman" panose="02020603050405020304" pitchFamily="18" charset="0"/>
              </a:rPr>
              <a:t>Individual investors can pursue financial returns by jointly supporting a collaborative venture by </a:t>
            </a:r>
            <a:r>
              <a:rPr lang="en-US" altLang="zh-TW"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rPr>
              <a:t>crowd investment </a:t>
            </a:r>
            <a:r>
              <a:rPr lang="en-US" altLang="zh-TW" sz="1800" dirty="0">
                <a:solidFill>
                  <a:schemeClr val="bg1">
                    <a:lumMod val="65000"/>
                  </a:schemeClr>
                </a:solidFill>
                <a:latin typeface="Times New Roman" panose="02020603050405020304" pitchFamily="18" charset="0"/>
                <a:ea typeface="DFKai-SB" panose="03000509000000000000" pitchFamily="65" charset="-120"/>
                <a:cs typeface="Times New Roman" panose="02020603050405020304" pitchFamily="18" charset="0"/>
              </a:rPr>
              <a:t>(</a:t>
            </a:r>
            <a:r>
              <a:rPr lang="en-US" altLang="zh-TW" sz="1800" dirty="0" err="1">
                <a:solidFill>
                  <a:schemeClr val="bg1">
                    <a:lumMod val="65000"/>
                  </a:schemeClr>
                </a:solidFill>
                <a:latin typeface="Times New Roman" panose="02020603050405020304" pitchFamily="18" charset="0"/>
                <a:ea typeface="DFKai-SB" panose="03000509000000000000" pitchFamily="65" charset="-120"/>
                <a:cs typeface="Times New Roman" panose="02020603050405020304" pitchFamily="18" charset="0"/>
              </a:rPr>
              <a:t>Sahu</a:t>
            </a:r>
            <a:r>
              <a:rPr lang="en-US" altLang="zh-TW" sz="1800" dirty="0">
                <a:solidFill>
                  <a:schemeClr val="bg1">
                    <a:lumMod val="65000"/>
                  </a:schemeClr>
                </a:solidFill>
                <a:latin typeface="Times New Roman" panose="02020603050405020304" pitchFamily="18" charset="0"/>
                <a:ea typeface="DFKai-SB" panose="03000509000000000000" pitchFamily="65" charset="-120"/>
                <a:cs typeface="Times New Roman" panose="02020603050405020304" pitchFamily="18" charset="0"/>
              </a:rPr>
              <a:t>, M</a:t>
            </a:r>
            <a:r>
              <a:rPr lang="zh-TW" altLang="zh-TW" sz="1800" dirty="0">
                <a:solidFill>
                  <a:schemeClr val="bg1">
                    <a:lumMod val="65000"/>
                  </a:schemeClr>
                </a:solidFill>
                <a:latin typeface="Times New Roman" panose="02020603050405020304" pitchFamily="18" charset="0"/>
                <a:ea typeface="DFKai-SB" panose="03000509000000000000" pitchFamily="65" charset="-120"/>
                <a:cs typeface="Times New Roman" panose="02020603050405020304" pitchFamily="18" charset="0"/>
              </a:rPr>
              <a:t> </a:t>
            </a:r>
            <a:r>
              <a:rPr lang="en-US" altLang="zh-TW" sz="1800" dirty="0">
                <a:solidFill>
                  <a:schemeClr val="bg1">
                    <a:lumMod val="65000"/>
                  </a:schemeClr>
                </a:solidFill>
                <a:latin typeface="Times New Roman" panose="02020603050405020304" pitchFamily="18" charset="0"/>
                <a:ea typeface="DFKai-SB" panose="03000509000000000000" pitchFamily="65" charset="-120"/>
                <a:cs typeface="Times New Roman" panose="02020603050405020304" pitchFamily="18" charset="0"/>
              </a:rPr>
              <a:t>,2021)</a:t>
            </a:r>
          </a:p>
          <a:p>
            <a:pPr lvl="1">
              <a:defRPr/>
            </a:pPr>
            <a:r>
              <a:rPr lang="en-US" altLang="zh-TW"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rPr>
              <a:t>Equity crowdfunding </a:t>
            </a:r>
            <a:r>
              <a:rPr lang="en-US" altLang="zh-TW" dirty="0">
                <a:solidFill>
                  <a:prstClr val="black"/>
                </a:solidFill>
                <a:latin typeface="Times New Roman" panose="02020603050405020304" pitchFamily="18" charset="0"/>
                <a:ea typeface="DFKai-SB" panose="03000509000000000000" pitchFamily="65" charset="-120"/>
                <a:cs typeface="Times New Roman" panose="02020603050405020304" pitchFamily="18" charset="0"/>
              </a:rPr>
              <a:t>provides a practical tool to democratize capital in a small capitalist friendly way. </a:t>
            </a:r>
          </a:p>
          <a:p>
            <a:pPr>
              <a:defRPr/>
            </a:pPr>
            <a:r>
              <a:rPr lang="en-US" altLang="zh-TW" dirty="0">
                <a:latin typeface="Times New Roman" panose="02020603050405020304" pitchFamily="18" charset="0"/>
                <a:cs typeface="Times New Roman" panose="02020603050405020304" pitchFamily="18" charset="0"/>
              </a:rPr>
              <a:t>The equity crowdfunding platform only solves the matching problem in practice</a:t>
            </a:r>
          </a:p>
          <a:p>
            <a:pPr lvl="1">
              <a:defRPr/>
            </a:pPr>
            <a:r>
              <a:rPr lang="en-US" altLang="zh-TW" dirty="0">
                <a:latin typeface="Times New Roman" panose="02020603050405020304" pitchFamily="18" charset="0"/>
                <a:cs typeface="Times New Roman" panose="02020603050405020304" pitchFamily="18" charset="0"/>
              </a:rPr>
              <a:t>It also lacks a </a:t>
            </a:r>
            <a:r>
              <a:rPr lang="en-US" altLang="zh-TW" dirty="0">
                <a:solidFill>
                  <a:srgbClr val="0000FF"/>
                </a:solidFill>
                <a:latin typeface="Times New Roman" panose="02020603050405020304" pitchFamily="18" charset="0"/>
                <a:cs typeface="Times New Roman" panose="02020603050405020304" pitchFamily="18" charset="0"/>
              </a:rPr>
              <a:t>reliable trust relationship </a:t>
            </a:r>
            <a:r>
              <a:rPr lang="en-US" altLang="zh-TW" dirty="0">
                <a:latin typeface="Times New Roman" panose="02020603050405020304" pitchFamily="18" charset="0"/>
                <a:cs typeface="Times New Roman" panose="02020603050405020304" pitchFamily="18" charset="0"/>
              </a:rPr>
              <a:t>between the two parties</a:t>
            </a:r>
          </a:p>
          <a:p>
            <a:pPr lvl="1">
              <a:defRPr/>
            </a:pPr>
            <a:r>
              <a:rPr lang="en-US" altLang="zh-TW" dirty="0">
                <a:latin typeface="Times New Roman" panose="02020603050405020304" pitchFamily="18" charset="0"/>
                <a:cs typeface="Times New Roman" panose="02020603050405020304" pitchFamily="18" charset="0"/>
              </a:rPr>
              <a:t>The relationship and interaction among stakeholders is imperative for making </a:t>
            </a:r>
            <a:r>
              <a:rPr lang="en-US" altLang="zh-TW" dirty="0">
                <a:solidFill>
                  <a:srgbClr val="0000FF"/>
                </a:solidFill>
                <a:latin typeface="Times New Roman" panose="02020603050405020304" pitchFamily="18" charset="0"/>
                <a:cs typeface="Times New Roman" panose="02020603050405020304" pitchFamily="18" charset="0"/>
              </a:rPr>
              <a:t>informed decisions</a:t>
            </a:r>
            <a:r>
              <a:rPr lang="en-US" altLang="zh-TW" dirty="0">
                <a:solidFill>
                  <a:srgbClr val="4F81BD"/>
                </a:solidFill>
                <a:latin typeface="Times New Roman" panose="02020603050405020304" pitchFamily="18" charset="0"/>
                <a:cs typeface="Times New Roman" panose="02020603050405020304" pitchFamily="18" charset="0"/>
              </a:rPr>
              <a:t> </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a:t>
            </a:r>
            <a:r>
              <a:rPr lang="en-US" altLang="zh-TW" sz="1800" dirty="0" err="1">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Hoksbergen</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 M</a:t>
            </a:r>
            <a:r>
              <a:rPr lang="zh-TW"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 </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,2021)</a:t>
            </a:r>
            <a:endParaRPr lang="en-US" altLang="zh-TW" sz="1800" dirty="0">
              <a:latin typeface="Times New Roman" panose="02020603050405020304" pitchFamily="18" charset="0"/>
              <a:cs typeface="Times New Roman" panose="02020603050405020304" pitchFamily="18" charset="0"/>
            </a:endParaRPr>
          </a:p>
          <a:p>
            <a:r>
              <a:rPr lang="en-US" altLang="zh-TW" dirty="0">
                <a:latin typeface="Times New Roman" panose="02020603050405020304" pitchFamily="18" charset="0"/>
                <a:cs typeface="Times New Roman" panose="02020603050405020304" pitchFamily="18" charset="0"/>
              </a:rPr>
              <a:t>DLT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(distributed ledger technology)</a:t>
            </a:r>
            <a:r>
              <a:rPr lang="zh-TW" altLang="zh-TW"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made it possible to make </a:t>
            </a:r>
            <a:r>
              <a:rPr lang="en-US" altLang="zh-TW" dirty="0">
                <a:solidFill>
                  <a:srgbClr val="0000FF"/>
                </a:solidFill>
                <a:latin typeface="Times New Roman" panose="02020603050405020304" pitchFamily="18" charset="0"/>
                <a:cs typeface="Times New Roman" panose="02020603050405020304" pitchFamily="18" charset="0"/>
              </a:rPr>
              <a:t>P2P crowd investment </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a:t>
            </a:r>
            <a:r>
              <a:rPr lang="en-US" altLang="zh-TW" sz="1800" dirty="0" err="1">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Davydovitch</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 A</a:t>
            </a:r>
            <a:r>
              <a:rPr lang="zh-TW"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 </a:t>
            </a:r>
            <a:r>
              <a:rPr lang="en-US" altLang="zh-TW" sz="1800" dirty="0">
                <a:solidFill>
                  <a:prstClr val="white">
                    <a:lumMod val="65000"/>
                  </a:prstClr>
                </a:solidFill>
                <a:latin typeface="Times New Roman" panose="02020603050405020304" pitchFamily="18" charset="0"/>
                <a:ea typeface="DFKai-SB" panose="03000509000000000000" pitchFamily="65" charset="-120"/>
                <a:cs typeface="Times New Roman" panose="02020603050405020304" pitchFamily="18" charset="0"/>
              </a:rPr>
              <a:t>,2021)</a:t>
            </a:r>
          </a:p>
          <a:p>
            <a:pPr lvl="1"/>
            <a:r>
              <a:rPr lang="en-US" altLang="zh-TW" dirty="0">
                <a:latin typeface="Times New Roman" panose="02020603050405020304" pitchFamily="18" charset="0"/>
                <a:cs typeface="Times New Roman" panose="02020603050405020304" pitchFamily="18" charset="0"/>
              </a:rPr>
              <a:t>Assets can be represented by </a:t>
            </a:r>
            <a:r>
              <a:rPr lang="en-US" altLang="zh-TW" dirty="0">
                <a:solidFill>
                  <a:srgbClr val="0000FF"/>
                </a:solidFill>
                <a:latin typeface="Times New Roman" panose="02020603050405020304" pitchFamily="18" charset="0"/>
                <a:cs typeface="Times New Roman" panose="02020603050405020304" pitchFamily="18" charset="0"/>
              </a:rPr>
              <a:t>digital tokens</a:t>
            </a:r>
          </a:p>
          <a:p>
            <a:pPr>
              <a:defRPr/>
            </a:pPr>
            <a:endParaRPr lang="en-US" altLang="zh-TW" sz="2200" dirty="0">
              <a:solidFill>
                <a:prstClr val="black"/>
              </a:solidFill>
              <a:latin typeface="Times New Roman" panose="02020603050405020304" pitchFamily="18" charset="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01292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 altLang="zh-TW" dirty="0"/>
              <a:t>Experiment Process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20</a:t>
            </a:fld>
            <a:endParaRPr lang="en-US" altLang="zh-TW" dirty="0"/>
          </a:p>
        </p:txBody>
      </p:sp>
      <p:sp>
        <p:nvSpPr>
          <p:cNvPr id="3" name="內容版面配置區 2">
            <a:extLst>
              <a:ext uri="{FF2B5EF4-FFF2-40B4-BE49-F238E27FC236}">
                <a16:creationId xmlns:a16="http://schemas.microsoft.com/office/drawing/2014/main" id="{5E9F5907-AD0B-6B35-D41D-39CB3E53A8C2}"/>
              </a:ext>
            </a:extLst>
          </p:cNvPr>
          <p:cNvSpPr>
            <a:spLocks noGrp="1"/>
          </p:cNvSpPr>
          <p:nvPr>
            <p:ph idx="1"/>
          </p:nvPr>
        </p:nvSpPr>
        <p:spPr>
          <a:xfrm>
            <a:off x="493784" y="1959773"/>
            <a:ext cx="8229600" cy="3672185"/>
          </a:xfrm>
        </p:spPr>
        <p:txBody>
          <a:bodyPr/>
          <a:lstStyle/>
          <a:p>
            <a:pPr marL="457200" indent="-457200">
              <a:lnSpc>
                <a:spcPct val="150000"/>
              </a:lnSpc>
              <a:buFont typeface="+mj-lt"/>
              <a:buAutoNum type="arabicPeriod"/>
            </a:pPr>
            <a:r>
              <a:rPr lang="en" altLang="zh-TW" sz="2200" dirty="0">
                <a:latin typeface="Times New Roman" panose="02020603050405020304" pitchFamily="18" charset="0"/>
                <a:cs typeface="Times New Roman" panose="02020603050405020304" pitchFamily="18" charset="0"/>
              </a:rPr>
              <a:t>P</a:t>
            </a:r>
            <a:r>
              <a:rPr kumimoji="1" lang="en" altLang="zh-TW" sz="2200" dirty="0">
                <a:latin typeface="Times New Roman" panose="02020603050405020304" pitchFamily="18" charset="0"/>
                <a:cs typeface="Times New Roman" panose="02020603050405020304" pitchFamily="18" charset="0"/>
              </a:rPr>
              <a:t>rovide liquidity for WOW token trading pairs</a:t>
            </a:r>
          </a:p>
          <a:p>
            <a:pPr marL="457200" indent="-457200">
              <a:lnSpc>
                <a:spcPct val="150000"/>
              </a:lnSpc>
              <a:buFont typeface="+mj-lt"/>
              <a:buAutoNum type="arabicPeriod"/>
            </a:pPr>
            <a:r>
              <a:rPr lang="en" altLang="zh-TW" sz="2200" dirty="0">
                <a:latin typeface="Times New Roman" panose="02020603050405020304" pitchFamily="18" charset="0"/>
                <a:cs typeface="Times New Roman" panose="02020603050405020304" pitchFamily="18" charset="0"/>
              </a:rPr>
              <a:t>Lock in WOW to obtain WOW Power</a:t>
            </a:r>
          </a:p>
          <a:p>
            <a:pPr marL="457200" indent="-457200">
              <a:lnSpc>
                <a:spcPct val="150000"/>
              </a:lnSpc>
              <a:buFont typeface="+mj-lt"/>
              <a:buAutoNum type="arabicPeriod"/>
            </a:pPr>
            <a:r>
              <a:rPr lang="en" altLang="zh-TW" sz="2200" dirty="0">
                <a:latin typeface="Times New Roman" panose="02020603050405020304" pitchFamily="18" charset="0"/>
                <a:cs typeface="Times New Roman" panose="02020603050405020304" pitchFamily="18" charset="0"/>
              </a:rPr>
              <a:t>U</a:t>
            </a:r>
            <a:r>
              <a:rPr kumimoji="1" lang="en" altLang="zh-TW" sz="2200" dirty="0">
                <a:latin typeface="Times New Roman" panose="02020603050405020304" pitchFamily="18" charset="0"/>
                <a:cs typeface="Times New Roman" panose="02020603050405020304" pitchFamily="18" charset="0"/>
              </a:rPr>
              <a:t>se WOW Power to participate in interested fundraising campaign,</a:t>
            </a:r>
            <a:r>
              <a:rPr kumimoji="1" lang="zh-TW" altLang="en-US" sz="2200" dirty="0">
                <a:latin typeface="Times New Roman" panose="02020603050405020304" pitchFamily="18" charset="0"/>
                <a:cs typeface="Times New Roman" panose="02020603050405020304" pitchFamily="18" charset="0"/>
              </a:rPr>
              <a:t> </a:t>
            </a:r>
            <a:r>
              <a:rPr kumimoji="1" lang="en" altLang="zh-TW" sz="2200" dirty="0">
                <a:latin typeface="Times New Roman" panose="02020603050405020304" pitchFamily="18" charset="0"/>
                <a:cs typeface="Times New Roman" panose="02020603050405020304" pitchFamily="18" charset="0"/>
              </a:rPr>
              <a:t>and minting ERC721 standard tokens </a:t>
            </a:r>
            <a:r>
              <a:rPr lang="en-US" altLang="zh-TW" sz="2200" dirty="0">
                <a:latin typeface="Times New Roman" panose="02020603050405020304" pitchFamily="18" charset="0"/>
                <a:cs typeface="Times New Roman" panose="02020603050405020304" pitchFamily="18" charset="0"/>
              </a:rPr>
              <a:t>(</a:t>
            </a:r>
            <a:r>
              <a:rPr kumimoji="1" lang="en" altLang="zh-TW" sz="2200" dirty="0">
                <a:latin typeface="Times New Roman" panose="02020603050405020304" pitchFamily="18" charset="0"/>
                <a:cs typeface="Times New Roman" panose="02020603050405020304" pitchFamily="18" charset="0"/>
              </a:rPr>
              <a:t>SPY Token)</a:t>
            </a:r>
          </a:p>
          <a:p>
            <a:pPr marL="457200" indent="-457200">
              <a:lnSpc>
                <a:spcPct val="150000"/>
              </a:lnSpc>
              <a:buFont typeface="+mj-lt"/>
              <a:buAutoNum type="arabicPeriod"/>
            </a:pPr>
            <a:r>
              <a:rPr kumimoji="1" lang="en" altLang="zh-TW" sz="2200" dirty="0">
                <a:latin typeface="Times New Roman" panose="02020603050405020304" pitchFamily="18" charset="0"/>
                <a:cs typeface="Times New Roman" panose="02020603050405020304" pitchFamily="18" charset="0"/>
              </a:rPr>
              <a:t>DAO’s governance process</a:t>
            </a:r>
          </a:p>
          <a:p>
            <a:pPr marL="457200" indent="-457200">
              <a:buFont typeface="+mj-ea"/>
              <a:buAutoNum type="arabicPeriod"/>
            </a:pPr>
            <a:endParaRPr kumimoji="1" lang="zh-TW"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Automatic Market Maker</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21</a:t>
            </a:fld>
            <a:endParaRPr lang="en-US" altLang="zh-TW" dirty="0"/>
          </a:p>
        </p:txBody>
      </p:sp>
      <p:sp>
        <p:nvSpPr>
          <p:cNvPr id="3" name="內容版面配置區 2">
            <a:extLst>
              <a:ext uri="{FF2B5EF4-FFF2-40B4-BE49-F238E27FC236}">
                <a16:creationId xmlns:a16="http://schemas.microsoft.com/office/drawing/2014/main" id="{67D0B491-73A2-D6A8-ADF7-C629AA9E942F}"/>
              </a:ext>
            </a:extLst>
          </p:cNvPr>
          <p:cNvSpPr>
            <a:spLocks noGrp="1"/>
          </p:cNvSpPr>
          <p:nvPr>
            <p:ph idx="1"/>
          </p:nvPr>
        </p:nvSpPr>
        <p:spPr>
          <a:xfrm>
            <a:off x="425958" y="2132856"/>
            <a:ext cx="4906888" cy="4824413"/>
          </a:xfrm>
        </p:spPr>
        <p:txBody>
          <a:bodyPr/>
          <a:lstStyle/>
          <a:p>
            <a:r>
              <a:rPr kumimoji="1" lang="en" altLang="zh-TW" sz="2200" dirty="0">
                <a:latin typeface="Times New Roman" panose="02020603050405020304" pitchFamily="18" charset="0"/>
                <a:cs typeface="Times New Roman" panose="02020603050405020304" pitchFamily="18" charset="0"/>
              </a:rPr>
              <a:t>Create our token pair (WOW/ETH) </a:t>
            </a:r>
          </a:p>
          <a:p>
            <a:endParaRPr kumimoji="1" lang="en" altLang="zh-TW" sz="2200" dirty="0">
              <a:latin typeface="Times New Roman" panose="02020603050405020304" pitchFamily="18" charset="0"/>
              <a:cs typeface="Times New Roman" panose="02020603050405020304" pitchFamily="18" charset="0"/>
            </a:endParaRPr>
          </a:p>
          <a:p>
            <a:r>
              <a:rPr lang="en-US" altLang="zh-TW" sz="2200" dirty="0">
                <a:latin typeface="Times New Roman" panose="02020603050405020304" pitchFamily="18" charset="0"/>
                <a:cs typeface="Times New Roman" panose="02020603050405020304" pitchFamily="18" charset="0"/>
              </a:rPr>
              <a:t>Initialize the liquidity</a:t>
            </a:r>
          </a:p>
          <a:p>
            <a:endParaRPr lang="en-US" altLang="zh-TW" sz="2200" dirty="0">
              <a:solidFill>
                <a:srgbClr val="0000FF"/>
              </a:solidFill>
              <a:latin typeface="Times New Roman" panose="02020603050405020304" pitchFamily="18" charset="0"/>
              <a:cs typeface="Times New Roman" panose="02020603050405020304" pitchFamily="18" charset="0"/>
            </a:endParaRPr>
          </a:p>
          <a:p>
            <a:r>
              <a:rPr kumimoji="1" lang="en" altLang="zh-TW" sz="2200" dirty="0">
                <a:latin typeface="Times New Roman" panose="02020603050405020304" pitchFamily="18" charset="0"/>
                <a:cs typeface="Times New Roman" panose="02020603050405020304" pitchFamily="18" charset="0"/>
              </a:rPr>
              <a:t>Users can easily </a:t>
            </a:r>
            <a:r>
              <a:rPr kumimoji="1" lang="en" altLang="zh-TW" sz="2200" dirty="0">
                <a:solidFill>
                  <a:srgbClr val="4F81BD"/>
                </a:solidFill>
                <a:latin typeface="Times New Roman" panose="02020603050405020304" pitchFamily="18" charset="0"/>
                <a:cs typeface="Times New Roman" panose="02020603050405020304" pitchFamily="18" charset="0"/>
              </a:rPr>
              <a:t>instant swap </a:t>
            </a:r>
            <a:r>
              <a:rPr kumimoji="1" lang="en" altLang="zh-TW" sz="2200" dirty="0">
                <a:latin typeface="Times New Roman" panose="02020603050405020304" pitchFamily="18" charset="0"/>
                <a:cs typeface="Times New Roman" panose="02020603050405020304" pitchFamily="18" charset="0"/>
              </a:rPr>
              <a:t>the required WOW tokens in </a:t>
            </a:r>
            <a:r>
              <a:rPr kumimoji="1" lang="en" altLang="zh-TW" sz="2200" dirty="0" err="1">
                <a:latin typeface="Times New Roman" panose="02020603050405020304" pitchFamily="18" charset="0"/>
                <a:cs typeface="Times New Roman" panose="02020603050405020304" pitchFamily="18" charset="0"/>
              </a:rPr>
              <a:t>Uniswap</a:t>
            </a:r>
            <a:r>
              <a:rPr kumimoji="1" lang="en" altLang="zh-TW" sz="2200" dirty="0">
                <a:latin typeface="Times New Roman" panose="02020603050405020304" pitchFamily="18" charset="0"/>
                <a:cs typeface="Times New Roman" panose="02020603050405020304" pitchFamily="18" charset="0"/>
              </a:rPr>
              <a:t> via their </a:t>
            </a:r>
            <a:r>
              <a:rPr kumimoji="1" lang="en" altLang="zh-TW" sz="2200" dirty="0" err="1">
                <a:latin typeface="Times New Roman" panose="02020603050405020304" pitchFamily="18" charset="0"/>
                <a:cs typeface="Times New Roman" panose="02020603050405020304" pitchFamily="18" charset="0"/>
              </a:rPr>
              <a:t>MetaMask</a:t>
            </a:r>
            <a:r>
              <a:rPr kumimoji="1" lang="en" altLang="zh-TW" sz="2200" dirty="0">
                <a:latin typeface="Times New Roman" panose="02020603050405020304" pitchFamily="18" charset="0"/>
                <a:cs typeface="Times New Roman" panose="02020603050405020304" pitchFamily="18" charset="0"/>
              </a:rPr>
              <a:t> wallet.</a:t>
            </a:r>
            <a:endParaRPr kumimoji="1" lang="zh-TW" altLang="en-US" sz="2200" dirty="0">
              <a:latin typeface="Times New Roman" panose="02020603050405020304" pitchFamily="18" charset="0"/>
              <a:cs typeface="Times New Roman" panose="02020603050405020304" pitchFamily="18" charset="0"/>
            </a:endParaRPr>
          </a:p>
        </p:txBody>
      </p:sp>
      <p:pic>
        <p:nvPicPr>
          <p:cNvPr id="6" name="圖片 5">
            <a:extLst>
              <a:ext uri="{FF2B5EF4-FFF2-40B4-BE49-F238E27FC236}">
                <a16:creationId xmlns:a16="http://schemas.microsoft.com/office/drawing/2014/main" id="{6A29E7D9-70D0-1A80-AA25-9F841D427A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1380331"/>
            <a:ext cx="3022600" cy="44577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Reward Pool - Staking Contract</a:t>
            </a:r>
            <a:endParaRPr lang="zh-TW" altLang="en-US" dirty="0"/>
          </a:p>
        </p:txBody>
      </p:sp>
      <p:sp>
        <p:nvSpPr>
          <p:cNvPr id="3" name="內容版面配置區 2"/>
          <p:cNvSpPr>
            <a:spLocks noGrp="1"/>
          </p:cNvSpPr>
          <p:nvPr>
            <p:ph idx="1"/>
          </p:nvPr>
        </p:nvSpPr>
        <p:spPr>
          <a:xfrm>
            <a:off x="457200" y="1511704"/>
            <a:ext cx="4623308" cy="2664073"/>
          </a:xfrm>
        </p:spPr>
        <p:txBody>
          <a:bodyPr/>
          <a:lstStyle/>
          <a:p>
            <a:pPr lvl="0">
              <a:lnSpc>
                <a:spcPct val="120000"/>
              </a:lnSpc>
            </a:pPr>
            <a:r>
              <a:rPr lang="en-US" altLang="zh-TW" sz="2000" dirty="0" err="1">
                <a:latin typeface="Times New Roman" panose="02020603050405020304" pitchFamily="18" charset="0"/>
                <a:cs typeface="Times New Roman" panose="02020603050405020304" pitchFamily="18" charset="0"/>
              </a:rPr>
              <a:t>SetTimestamp</a:t>
            </a:r>
            <a:r>
              <a:rPr lang="en-US" altLang="zh-TW" sz="2000" dirty="0">
                <a:latin typeface="Times New Roman" panose="02020603050405020304" pitchFamily="18" charset="0"/>
                <a:cs typeface="Times New Roman" panose="02020603050405020304" pitchFamily="18" charset="0"/>
              </a:rPr>
              <a:t> Function</a:t>
            </a:r>
          </a:p>
          <a:p>
            <a:pPr lvl="1">
              <a:lnSpc>
                <a:spcPct val="120000"/>
              </a:lnSpc>
            </a:pPr>
            <a:r>
              <a:rPr lang="en-US" altLang="zh-TW" sz="1800" dirty="0">
                <a:latin typeface="Times New Roman" panose="02020603050405020304" pitchFamily="18" charset="0"/>
                <a:cs typeface="Times New Roman" panose="02020603050405020304" pitchFamily="18" charset="0"/>
              </a:rPr>
              <a:t>Customize the staking period</a:t>
            </a:r>
          </a:p>
          <a:p>
            <a:pPr>
              <a:lnSpc>
                <a:spcPct val="120000"/>
              </a:lnSpc>
            </a:pPr>
            <a:r>
              <a:rPr lang="en-US" altLang="zh-TW" sz="2000" dirty="0" err="1">
                <a:latin typeface="Times New Roman" panose="02020603050405020304" pitchFamily="18" charset="0"/>
                <a:cs typeface="Times New Roman" panose="02020603050405020304" pitchFamily="18" charset="0"/>
              </a:rPr>
              <a:t>StakeTokens</a:t>
            </a:r>
            <a:r>
              <a:rPr lang="en-US" altLang="zh-TW" sz="2000" dirty="0">
                <a:latin typeface="Times New Roman" panose="02020603050405020304" pitchFamily="18" charset="0"/>
                <a:cs typeface="Times New Roman" panose="02020603050405020304" pitchFamily="18" charset="0"/>
              </a:rPr>
              <a:t> Function</a:t>
            </a:r>
          </a:p>
          <a:p>
            <a:pPr lvl="1">
              <a:lnSpc>
                <a:spcPct val="120000"/>
              </a:lnSpc>
            </a:pPr>
            <a:r>
              <a:rPr lang="en-US" altLang="zh-TW" sz="1800" dirty="0">
                <a:latin typeface="Times New Roman" panose="02020603050405020304" pitchFamily="18" charset="0"/>
                <a:cs typeface="Times New Roman" panose="02020603050405020304" pitchFamily="18" charset="0"/>
              </a:rPr>
              <a:t>Confirm that the user's wallet has enough WOW token</a:t>
            </a:r>
          </a:p>
          <a:p>
            <a:pPr lvl="1">
              <a:lnSpc>
                <a:spcPct val="120000"/>
              </a:lnSpc>
            </a:pPr>
            <a:r>
              <a:rPr lang="en-US" altLang="zh-TW" sz="1800" dirty="0">
                <a:latin typeface="Times New Roman" panose="02020603050405020304" pitchFamily="18" charset="0"/>
                <a:cs typeface="Times New Roman" panose="02020603050405020304" pitchFamily="18" charset="0"/>
              </a:rPr>
              <a:t>Daily rewards will start to accumulate over time</a:t>
            </a:r>
          </a:p>
          <a:p>
            <a:pPr lvl="1">
              <a:lnSpc>
                <a:spcPct val="120000"/>
              </a:lnSpc>
            </a:pPr>
            <a:r>
              <a:rPr lang="en-US" altLang="zh-TW" sz="1800" dirty="0">
                <a:latin typeface="Times New Roman" panose="02020603050405020304" pitchFamily="18" charset="0"/>
                <a:cs typeface="Times New Roman" panose="02020603050405020304" pitchFamily="18" charset="0"/>
              </a:rPr>
              <a:t>Safe transfer token</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a:p>
        </p:txBody>
      </p:sp>
      <p:pic>
        <p:nvPicPr>
          <p:cNvPr id="5" name="圖片 4">
            <a:extLst>
              <a:ext uri="{FF2B5EF4-FFF2-40B4-BE49-F238E27FC236}">
                <a16:creationId xmlns:a16="http://schemas.microsoft.com/office/drawing/2014/main" id="{FAD61D16-66D9-D648-E187-0B98F15A5F50}"/>
              </a:ext>
            </a:extLst>
          </p:cNvPr>
          <p:cNvPicPr>
            <a:picLocks noChangeAspect="1"/>
          </p:cNvPicPr>
          <p:nvPr/>
        </p:nvPicPr>
        <p:blipFill>
          <a:blip r:embed="rId3"/>
          <a:stretch>
            <a:fillRect/>
          </a:stretch>
        </p:blipFill>
        <p:spPr>
          <a:xfrm>
            <a:off x="4897798" y="2421467"/>
            <a:ext cx="4238810" cy="2364701"/>
          </a:xfrm>
          <a:prstGeom prst="rect">
            <a:avLst/>
          </a:prstGeom>
        </p:spPr>
      </p:pic>
      <p:sp>
        <p:nvSpPr>
          <p:cNvPr id="6" name="文字方塊 5">
            <a:extLst>
              <a:ext uri="{FF2B5EF4-FFF2-40B4-BE49-F238E27FC236}">
                <a16:creationId xmlns:a16="http://schemas.microsoft.com/office/drawing/2014/main" id="{C72D9A13-D7D0-358B-20A1-831A23E3FE99}"/>
              </a:ext>
            </a:extLst>
          </p:cNvPr>
          <p:cNvSpPr txBox="1"/>
          <p:nvPr/>
        </p:nvSpPr>
        <p:spPr>
          <a:xfrm>
            <a:off x="492969" y="4535514"/>
            <a:ext cx="4866979" cy="1514261"/>
          </a:xfrm>
          <a:prstGeom prst="rect">
            <a:avLst/>
          </a:prstGeom>
          <a:noFill/>
        </p:spPr>
        <p:txBody>
          <a:bodyPr wrap="square" rtlCol="0">
            <a:spAutoFit/>
          </a:bodyPr>
          <a:lstStyle/>
          <a:p>
            <a:pPr marL="342900" lvl="0" indent="-342900">
              <a:lnSpc>
                <a:spcPct val="120000"/>
              </a:lnSpc>
              <a:spcBef>
                <a:spcPct val="20000"/>
              </a:spcBef>
              <a:buChar char="•"/>
            </a:pPr>
            <a:r>
              <a:rPr lang="en-US" altLang="zh-TW" sz="2000" dirty="0" err="1">
                <a:latin typeface="Times New Roman" panose="02020603050405020304" pitchFamily="18" charset="0"/>
                <a:ea typeface="+mn-ea"/>
                <a:cs typeface="Times New Roman" panose="02020603050405020304" pitchFamily="18" charset="0"/>
              </a:rPr>
              <a:t>UnstakeTokens</a:t>
            </a:r>
            <a:r>
              <a:rPr lang="en-US" altLang="zh-TW" sz="2000" dirty="0">
                <a:latin typeface="Times New Roman" panose="02020603050405020304" pitchFamily="18" charset="0"/>
                <a:ea typeface="+mn-ea"/>
                <a:cs typeface="Times New Roman" panose="02020603050405020304" pitchFamily="18" charset="0"/>
              </a:rPr>
              <a:t> Function</a:t>
            </a:r>
          </a:p>
          <a:p>
            <a:pPr marL="742950" lvl="1" indent="-285750">
              <a:lnSpc>
                <a:spcPct val="120000"/>
              </a:lnSpc>
              <a:spcBef>
                <a:spcPct val="20000"/>
              </a:spcBef>
              <a:buChar char="–"/>
            </a:pPr>
            <a:r>
              <a:rPr lang="en-US" altLang="zh-TW" dirty="0">
                <a:latin typeface="Times New Roman" panose="02020603050405020304" pitchFamily="18" charset="0"/>
                <a:ea typeface="+mn-ea"/>
                <a:cs typeface="Times New Roman" panose="02020603050405020304" pitchFamily="18" charset="0"/>
              </a:rPr>
              <a:t>End of the staking period to be executed</a:t>
            </a:r>
          </a:p>
          <a:p>
            <a:pPr marL="742950" lvl="1" indent="-285750">
              <a:lnSpc>
                <a:spcPct val="120000"/>
              </a:lnSpc>
              <a:spcBef>
                <a:spcPct val="20000"/>
              </a:spcBef>
              <a:buChar char="–"/>
            </a:pPr>
            <a:r>
              <a:rPr lang="en-US" altLang="zh-TW" dirty="0">
                <a:latin typeface="Times New Roman" panose="02020603050405020304" pitchFamily="18" charset="0"/>
                <a:ea typeface="+mn-ea"/>
                <a:cs typeface="Times New Roman" panose="02020603050405020304" pitchFamily="18" charset="0"/>
              </a:rPr>
              <a:t>Claim the reward tokens and the capital</a:t>
            </a:r>
          </a:p>
          <a:p>
            <a:endParaRPr kumimoji="1" lang="zh-TW" altLang="en-US" dirty="0"/>
          </a:p>
        </p:txBody>
      </p:sp>
    </p:spTree>
    <p:extLst>
      <p:ext uri="{BB962C8B-B14F-4D97-AF65-F5344CB8AC3E}">
        <p14:creationId xmlns:p14="http://schemas.microsoft.com/office/powerpoint/2010/main" val="2180310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Participate Fundraising - Minting Contract</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23</a:t>
            </a:fld>
            <a:endParaRPr lang="en-US" altLang="zh-TW" dirty="0"/>
          </a:p>
        </p:txBody>
      </p:sp>
      <p:sp>
        <p:nvSpPr>
          <p:cNvPr id="9" name="內容版面配置區 2"/>
          <p:cNvSpPr>
            <a:spLocks noGrp="1"/>
          </p:cNvSpPr>
          <p:nvPr>
            <p:ph idx="1"/>
          </p:nvPr>
        </p:nvSpPr>
        <p:spPr>
          <a:xfrm>
            <a:off x="468313" y="1340768"/>
            <a:ext cx="7056015" cy="2905724"/>
          </a:xfrm>
        </p:spPr>
        <p:txBody>
          <a:bodyPr/>
          <a:lstStyle/>
          <a:p>
            <a:pPr>
              <a:lnSpc>
                <a:spcPts val="2880"/>
              </a:lnSpc>
            </a:pPr>
            <a:r>
              <a:rPr lang="en-US" altLang="zh-TW" sz="2000" dirty="0">
                <a:latin typeface="Times New Roman" panose="02020603050405020304" pitchFamily="18" charset="0"/>
                <a:cs typeface="Times New Roman" panose="02020603050405020304" pitchFamily="18" charset="0"/>
              </a:rPr>
              <a:t>Deposit Function</a:t>
            </a:r>
          </a:p>
          <a:p>
            <a:pPr lvl="1">
              <a:lnSpc>
                <a:spcPts val="2880"/>
              </a:lnSpc>
            </a:pPr>
            <a:r>
              <a:rPr lang="en-US" altLang="zh-TW" sz="1800" dirty="0">
                <a:latin typeface="Times New Roman" panose="02020603050405020304" pitchFamily="18" charset="0"/>
                <a:cs typeface="Times New Roman" panose="02020603050405020304" pitchFamily="18" charset="0"/>
              </a:rPr>
              <a:t>Pre-funding their account with </a:t>
            </a:r>
            <a:r>
              <a:rPr lang="en-US" altLang="zh-TW" sz="1800" dirty="0" err="1">
                <a:latin typeface="Times New Roman" panose="02020603050405020304" pitchFamily="18" charset="0"/>
                <a:cs typeface="Times New Roman" panose="02020603050405020304" pitchFamily="18" charset="0"/>
              </a:rPr>
              <a:t>Stablecoin</a:t>
            </a:r>
            <a:r>
              <a:rPr lang="en-US" altLang="zh-TW" sz="1800" dirty="0">
                <a:latin typeface="Times New Roman" panose="02020603050405020304" pitchFamily="18" charset="0"/>
                <a:cs typeface="Times New Roman" panose="02020603050405020304" pitchFamily="18" charset="0"/>
              </a:rPr>
              <a:t> (USDC) in order to mint SPY tokens later.</a:t>
            </a:r>
            <a:endParaRPr lang="en-US" altLang="zh-TW" sz="1800" kern="0" dirty="0">
              <a:latin typeface="Times New Roman" panose="02020603050405020304" pitchFamily="18" charset="0"/>
              <a:cs typeface="Times New Roman" panose="02020603050405020304" pitchFamily="18" charset="0"/>
            </a:endParaRPr>
          </a:p>
          <a:p>
            <a:pPr>
              <a:lnSpc>
                <a:spcPts val="2880"/>
              </a:lnSpc>
              <a:defRPr/>
            </a:pPr>
            <a:r>
              <a:rPr lang="en-US" altLang="zh-TW" sz="2000" dirty="0" err="1">
                <a:latin typeface="Times New Roman" panose="02020603050405020304" pitchFamily="18" charset="0"/>
                <a:cs typeface="Times New Roman" panose="02020603050405020304" pitchFamily="18" charset="0"/>
              </a:rPr>
              <a:t>ClaimSPY</a:t>
            </a:r>
            <a:r>
              <a:rPr lang="en-US" altLang="zh-TW" sz="2000" dirty="0">
                <a:latin typeface="Times New Roman" panose="02020603050405020304" pitchFamily="18" charset="0"/>
                <a:cs typeface="Times New Roman" panose="02020603050405020304" pitchFamily="18" charset="0"/>
              </a:rPr>
              <a:t> Function</a:t>
            </a:r>
            <a:endParaRPr lang="en-US" altLang="zh-CN" sz="2000" dirty="0">
              <a:latin typeface="Times New Roman" panose="02020603050405020304" pitchFamily="18" charset="0"/>
              <a:cs typeface="Times New Roman" panose="02020603050405020304" pitchFamily="18" charset="0"/>
            </a:endParaRPr>
          </a:p>
          <a:p>
            <a:pPr lvl="1">
              <a:lnSpc>
                <a:spcPts val="2880"/>
              </a:lnSpc>
              <a:defRPr/>
            </a:pPr>
            <a:r>
              <a:rPr lang="en-US" altLang="zh-TW" sz="1800" dirty="0">
                <a:latin typeface="Times New Roman" panose="02020603050405020304" pitchFamily="18" charset="0"/>
                <a:cs typeface="Times New Roman" panose="02020603050405020304" pitchFamily="18" charset="0"/>
              </a:rPr>
              <a:t>Call the getter of the staking contract to confirm WOW Power levels </a:t>
            </a:r>
          </a:p>
          <a:p>
            <a:pPr lvl="1">
              <a:lnSpc>
                <a:spcPts val="2880"/>
              </a:lnSpc>
              <a:defRPr/>
            </a:pPr>
            <a:r>
              <a:rPr lang="en-US" altLang="zh-CN" sz="1800" dirty="0">
                <a:latin typeface="Times New Roman" panose="02020603050405020304" pitchFamily="18" charset="0"/>
                <a:cs typeface="Times New Roman" panose="02020603050405020304" pitchFamily="18" charset="0"/>
              </a:rPr>
              <a:t>Minting SPY</a:t>
            </a:r>
            <a:r>
              <a:rPr lang="zh-TW" altLang="en-US" sz="1800" dirty="0">
                <a:latin typeface="Times New Roman" panose="02020603050405020304" pitchFamily="18" charset="0"/>
                <a:cs typeface="Times New Roman" panose="02020603050405020304" pitchFamily="18" charset="0"/>
              </a:rPr>
              <a:t> </a:t>
            </a:r>
            <a:r>
              <a:rPr lang="en-US" altLang="zh-TW" sz="1800" dirty="0">
                <a:latin typeface="Times New Roman" panose="02020603050405020304" pitchFamily="18" charset="0"/>
                <a:cs typeface="Times New Roman" panose="02020603050405020304" pitchFamily="18" charset="0"/>
              </a:rPr>
              <a:t>Token</a:t>
            </a:r>
            <a:endParaRPr lang="en-US" altLang="zh-CN" sz="1800" dirty="0">
              <a:latin typeface="Times New Roman" panose="02020603050405020304" pitchFamily="18" charset="0"/>
              <a:cs typeface="Times New Roman" panose="02020603050405020304" pitchFamily="18" charset="0"/>
            </a:endParaRPr>
          </a:p>
        </p:txBody>
      </p:sp>
      <p:pic>
        <p:nvPicPr>
          <p:cNvPr id="3" name="圖片 2">
            <a:extLst>
              <a:ext uri="{FF2B5EF4-FFF2-40B4-BE49-F238E27FC236}">
                <a16:creationId xmlns:a16="http://schemas.microsoft.com/office/drawing/2014/main" id="{4002DA13-459B-44FA-8C6E-33DFFAE45A96}"/>
              </a:ext>
            </a:extLst>
          </p:cNvPr>
          <p:cNvPicPr>
            <a:picLocks noChangeAspect="1"/>
          </p:cNvPicPr>
          <p:nvPr/>
        </p:nvPicPr>
        <p:blipFill>
          <a:blip r:embed="rId3"/>
          <a:stretch>
            <a:fillRect/>
          </a:stretch>
        </p:blipFill>
        <p:spPr>
          <a:xfrm>
            <a:off x="4932040" y="4091936"/>
            <a:ext cx="3977421" cy="2086166"/>
          </a:xfrm>
          <a:prstGeom prst="rect">
            <a:avLst/>
          </a:prstGeom>
        </p:spPr>
      </p:pic>
      <p:sp>
        <p:nvSpPr>
          <p:cNvPr id="7" name="文字方塊 6">
            <a:extLst>
              <a:ext uri="{FF2B5EF4-FFF2-40B4-BE49-F238E27FC236}">
                <a16:creationId xmlns:a16="http://schemas.microsoft.com/office/drawing/2014/main" id="{00C3F3F4-8529-4236-BC36-5F8BA6CABB43}"/>
              </a:ext>
            </a:extLst>
          </p:cNvPr>
          <p:cNvSpPr txBox="1"/>
          <p:nvPr/>
        </p:nvSpPr>
        <p:spPr>
          <a:xfrm>
            <a:off x="395536" y="4079138"/>
            <a:ext cx="4392364" cy="2451056"/>
          </a:xfrm>
          <a:prstGeom prst="rect">
            <a:avLst/>
          </a:prstGeom>
          <a:noFill/>
        </p:spPr>
        <p:txBody>
          <a:bodyPr wrap="square">
            <a:spAutoFit/>
          </a:bodyPr>
          <a:lstStyle/>
          <a:p>
            <a:pPr marL="342900" indent="-342900">
              <a:lnSpc>
                <a:spcPts val="2880"/>
              </a:lnSpc>
              <a:spcBef>
                <a:spcPct val="20000"/>
              </a:spcBef>
              <a:buFont typeface="Arial" panose="020B0604020202020204" pitchFamily="34" charset="0"/>
              <a:buChar char="•"/>
              <a:defRPr/>
            </a:pPr>
            <a:r>
              <a:rPr lang="en-US" altLang="zh-TW" sz="2000" dirty="0" err="1">
                <a:latin typeface="Times New Roman" panose="02020603050405020304" pitchFamily="18" charset="0"/>
                <a:ea typeface="+mn-ea"/>
                <a:cs typeface="Times New Roman" panose="02020603050405020304" pitchFamily="18" charset="0"/>
              </a:rPr>
              <a:t>MoveToVaults</a:t>
            </a:r>
            <a:r>
              <a:rPr lang="en-US" altLang="zh-TW" sz="2000" dirty="0">
                <a:latin typeface="Times New Roman" panose="02020603050405020304" pitchFamily="18" charset="0"/>
                <a:ea typeface="+mn-ea"/>
                <a:cs typeface="Times New Roman" panose="02020603050405020304" pitchFamily="18" charset="0"/>
              </a:rPr>
              <a:t> Function</a:t>
            </a:r>
          </a:p>
          <a:p>
            <a:pPr marL="742950" lvl="1" indent="-285750">
              <a:lnSpc>
                <a:spcPts val="2880"/>
              </a:lnSpc>
              <a:spcBef>
                <a:spcPct val="20000"/>
              </a:spcBef>
              <a:buChar char="–"/>
              <a:defRPr/>
            </a:pPr>
            <a:r>
              <a:rPr lang="en-US" altLang="zh-TW" dirty="0">
                <a:latin typeface="Times New Roman" panose="02020603050405020304" pitchFamily="18" charset="0"/>
                <a:ea typeface="+mn-ea"/>
                <a:cs typeface="Times New Roman" panose="02020603050405020304" pitchFamily="18" charset="0"/>
              </a:rPr>
              <a:t>It is required at the end of the minting period</a:t>
            </a:r>
          </a:p>
          <a:p>
            <a:pPr marL="742950" lvl="1" indent="-285750">
              <a:lnSpc>
                <a:spcPts val="2880"/>
              </a:lnSpc>
              <a:spcBef>
                <a:spcPct val="20000"/>
              </a:spcBef>
              <a:buChar char="–"/>
              <a:defRPr/>
            </a:pPr>
            <a:r>
              <a:rPr lang="en-US" altLang="zh-TW" dirty="0">
                <a:latin typeface="Times New Roman" panose="02020603050405020304" pitchFamily="18" charset="0"/>
                <a:ea typeface="+mn-ea"/>
                <a:cs typeface="Times New Roman" panose="02020603050405020304" pitchFamily="18" charset="0"/>
              </a:rPr>
              <a:t>The funds locked in this contract to be Automatically transferred to the </a:t>
            </a:r>
            <a:r>
              <a:rPr lang="en-US" altLang="zh-TW" dirty="0" err="1">
                <a:latin typeface="Times New Roman" panose="02020603050405020304" pitchFamily="18" charset="0"/>
                <a:ea typeface="+mn-ea"/>
                <a:cs typeface="Times New Roman" panose="02020603050405020304" pitchFamily="18" charset="0"/>
              </a:rPr>
              <a:t>multisig</a:t>
            </a:r>
            <a:r>
              <a:rPr lang="en-US" altLang="zh-TW" dirty="0">
                <a:latin typeface="Times New Roman" panose="02020603050405020304" pitchFamily="18" charset="0"/>
                <a:ea typeface="+mn-ea"/>
                <a:cs typeface="Times New Roman" panose="02020603050405020304" pitchFamily="18" charset="0"/>
              </a:rPr>
              <a:t> wallet address.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Governance Process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24</a:t>
            </a:fld>
            <a:endParaRPr lang="en-US" altLang="zh-TW" dirty="0"/>
          </a:p>
        </p:txBody>
      </p:sp>
      <p:pic>
        <p:nvPicPr>
          <p:cNvPr id="5" name="圖片 4">
            <a:extLst>
              <a:ext uri="{FF2B5EF4-FFF2-40B4-BE49-F238E27FC236}">
                <a16:creationId xmlns:a16="http://schemas.microsoft.com/office/drawing/2014/main" id="{1C13568C-BF46-8BF1-5B03-FCDA91D7151E}"/>
              </a:ext>
            </a:extLst>
          </p:cNvPr>
          <p:cNvPicPr>
            <a:picLocks noChangeAspect="1"/>
          </p:cNvPicPr>
          <p:nvPr/>
        </p:nvPicPr>
        <p:blipFill rotWithShape="1">
          <a:blip r:embed="rId3"/>
          <a:srcRect l="276" r="1"/>
          <a:stretch/>
        </p:blipFill>
        <p:spPr bwMode="auto">
          <a:xfrm>
            <a:off x="4569296" y="3668570"/>
            <a:ext cx="4508762" cy="2523516"/>
          </a:xfrm>
          <a:prstGeom prst="rect">
            <a:avLst/>
          </a:prstGeom>
          <a:ln>
            <a:noFill/>
          </a:ln>
          <a:extLst>
            <a:ext uri="{53640926-AAD7-44D8-BBD7-CCE9431645EC}">
              <a14:shadowObscured xmlns:a14="http://schemas.microsoft.com/office/drawing/2010/main"/>
            </a:ext>
          </a:extLst>
        </p:spPr>
      </p:pic>
      <p:sp>
        <p:nvSpPr>
          <p:cNvPr id="3" name="內容版面配置區 2">
            <a:extLst>
              <a:ext uri="{FF2B5EF4-FFF2-40B4-BE49-F238E27FC236}">
                <a16:creationId xmlns:a16="http://schemas.microsoft.com/office/drawing/2014/main" id="{9A20618C-B2EA-E236-213E-55F93F141FD2}"/>
              </a:ext>
            </a:extLst>
          </p:cNvPr>
          <p:cNvSpPr>
            <a:spLocks noGrp="1"/>
          </p:cNvSpPr>
          <p:nvPr>
            <p:ph idx="1"/>
          </p:nvPr>
        </p:nvSpPr>
        <p:spPr>
          <a:xfrm>
            <a:off x="457200" y="1693469"/>
            <a:ext cx="7283152" cy="1943993"/>
          </a:xfrm>
        </p:spPr>
        <p:txBody>
          <a:bodyPr/>
          <a:lstStyle/>
          <a:p>
            <a:pPr lvl="0">
              <a:lnSpc>
                <a:spcPct val="120000"/>
              </a:lnSpc>
            </a:pPr>
            <a:r>
              <a:rPr lang="en-US" altLang="zh-TW" sz="2000" dirty="0">
                <a:latin typeface="Times New Roman" panose="02020603050405020304" pitchFamily="18" charset="0"/>
                <a:cs typeface="Times New Roman" panose="02020603050405020304" pitchFamily="18" charset="0"/>
              </a:rPr>
              <a:t>The return of decision-making power to the community</a:t>
            </a:r>
          </a:p>
          <a:p>
            <a:pPr>
              <a:lnSpc>
                <a:spcPct val="120000"/>
              </a:lnSpc>
            </a:pPr>
            <a:r>
              <a:rPr lang="en-US" altLang="zh-TW" sz="2000" dirty="0">
                <a:latin typeface="Times New Roman" panose="02020603050405020304" pitchFamily="18" charset="0"/>
                <a:cs typeface="Times New Roman" panose="02020603050405020304" pitchFamily="18" charset="0"/>
              </a:rPr>
              <a:t>Align the interests of the token holders with that of the project.</a:t>
            </a:r>
          </a:p>
        </p:txBody>
      </p:sp>
      <p:sp>
        <p:nvSpPr>
          <p:cNvPr id="6" name="文字方塊 5">
            <a:extLst>
              <a:ext uri="{FF2B5EF4-FFF2-40B4-BE49-F238E27FC236}">
                <a16:creationId xmlns:a16="http://schemas.microsoft.com/office/drawing/2014/main" id="{7E952DAF-814B-AC10-3199-90055A20ED2F}"/>
              </a:ext>
            </a:extLst>
          </p:cNvPr>
          <p:cNvSpPr txBox="1"/>
          <p:nvPr/>
        </p:nvSpPr>
        <p:spPr>
          <a:xfrm>
            <a:off x="443894" y="2566221"/>
            <a:ext cx="4128106" cy="2665538"/>
          </a:xfrm>
          <a:prstGeom prst="rect">
            <a:avLst/>
          </a:prstGeom>
          <a:noFill/>
        </p:spPr>
        <p:txBody>
          <a:bodyPr wrap="square" rtlCol="0">
            <a:spAutoFit/>
          </a:bodyPr>
          <a:lstStyle/>
          <a:p>
            <a:pPr marL="342900" lvl="0" indent="-342900">
              <a:lnSpc>
                <a:spcPct val="120000"/>
              </a:lnSpc>
              <a:spcBef>
                <a:spcPct val="20000"/>
              </a:spcBef>
              <a:buChar char="•"/>
            </a:pPr>
            <a:r>
              <a:rPr lang="en-US" altLang="zh-TW" sz="2000" dirty="0" err="1">
                <a:latin typeface="Times New Roman" panose="02020603050405020304" pitchFamily="18" charset="0"/>
                <a:ea typeface="+mn-ea"/>
                <a:cs typeface="Times New Roman" panose="02020603050405020304" pitchFamily="18" charset="0"/>
              </a:rPr>
              <a:t>Multisig</a:t>
            </a:r>
            <a:r>
              <a:rPr lang="en-US" altLang="zh-TW" sz="2000" dirty="0">
                <a:latin typeface="Times New Roman" panose="02020603050405020304" pitchFamily="18" charset="0"/>
                <a:ea typeface="+mn-ea"/>
                <a:cs typeface="Times New Roman" panose="02020603050405020304" pitchFamily="18" charset="0"/>
              </a:rPr>
              <a:t> Wallets</a:t>
            </a:r>
          </a:p>
          <a:p>
            <a:pPr marL="742950" lvl="1" indent="-285750">
              <a:lnSpc>
                <a:spcPct val="120000"/>
              </a:lnSpc>
              <a:spcBef>
                <a:spcPct val="20000"/>
              </a:spcBef>
              <a:buChar char="–"/>
            </a:pPr>
            <a:r>
              <a:rPr lang="en-US" altLang="zh-TW" dirty="0">
                <a:latin typeface="Times New Roman" panose="02020603050405020304" pitchFamily="18" charset="0"/>
                <a:ea typeface="+mn-ea"/>
                <a:cs typeface="Times New Roman" panose="02020603050405020304" pitchFamily="18" charset="0"/>
              </a:rPr>
              <a:t>Transfer funds initially raised via the SPY NFT sale</a:t>
            </a:r>
          </a:p>
          <a:p>
            <a:pPr marL="742950" lvl="1" indent="-285750">
              <a:lnSpc>
                <a:spcPct val="120000"/>
              </a:lnSpc>
              <a:spcBef>
                <a:spcPct val="20000"/>
              </a:spcBef>
              <a:buChar char="–"/>
            </a:pPr>
            <a:r>
              <a:rPr kumimoji="1" lang="en" altLang="zh-TW" dirty="0">
                <a:solidFill>
                  <a:srgbClr val="4F81BD"/>
                </a:solidFill>
                <a:latin typeface="Times New Roman" panose="02020603050405020304" pitchFamily="18" charset="0"/>
                <a:cs typeface="Times New Roman" panose="02020603050405020304" pitchFamily="18" charset="0"/>
              </a:rPr>
              <a:t>Gnosis Safe </a:t>
            </a:r>
            <a:r>
              <a:rPr kumimoji="1" lang="en" altLang="zh-TW" dirty="0">
                <a:latin typeface="Times New Roman" panose="02020603050405020304" pitchFamily="18" charset="0"/>
                <a:cs typeface="Times New Roman" panose="02020603050405020304" pitchFamily="18" charset="0"/>
              </a:rPr>
              <a:t>as our community treasury management tools</a:t>
            </a:r>
          </a:p>
          <a:p>
            <a:pPr marL="742950" lvl="1" indent="-285750">
              <a:lnSpc>
                <a:spcPct val="120000"/>
              </a:lnSpc>
              <a:spcBef>
                <a:spcPct val="20000"/>
              </a:spcBef>
              <a:buChar char="–"/>
            </a:pPr>
            <a:r>
              <a:rPr lang="en" altLang="zh-TW" dirty="0">
                <a:latin typeface="Times New Roman" panose="02020603050405020304" pitchFamily="18" charset="0"/>
                <a:cs typeface="Times New Roman" panose="02020603050405020304" pitchFamily="18" charset="0"/>
              </a:rPr>
              <a:t>T</a:t>
            </a:r>
            <a:r>
              <a:rPr kumimoji="1" lang="en" altLang="zh-TW" dirty="0">
                <a:latin typeface="Times New Roman" panose="02020603050405020304" pitchFamily="18" charset="0"/>
                <a:cs typeface="Times New Roman" panose="02020603050405020304" pitchFamily="18" charset="0"/>
              </a:rPr>
              <a:t>ogether approve each distribution of funds.</a:t>
            </a:r>
            <a:endParaRPr kumimoji="1" lang="zh-TW" alt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Governance Process</a:t>
            </a:r>
            <a:r>
              <a:rPr lang="zh-TW" altLang="en-US" dirty="0"/>
              <a:t> </a:t>
            </a:r>
            <a:r>
              <a:rPr lang="zh-TW" altLang="en-US" sz="3200" dirty="0"/>
              <a:t>（</a:t>
            </a:r>
            <a:r>
              <a:rPr lang="en-US" altLang="zh-TW" sz="3200" dirty="0"/>
              <a:t>Cont.</a:t>
            </a:r>
            <a:r>
              <a:rPr lang="zh-TW" altLang="en-US" sz="3200" dirty="0"/>
              <a:t>）</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25</a:t>
            </a:fld>
            <a:endParaRPr lang="en-US" altLang="zh-TW" dirty="0"/>
          </a:p>
        </p:txBody>
      </p:sp>
      <p:pic>
        <p:nvPicPr>
          <p:cNvPr id="3" name="圖片 2">
            <a:extLst>
              <a:ext uri="{FF2B5EF4-FFF2-40B4-BE49-F238E27FC236}">
                <a16:creationId xmlns:a16="http://schemas.microsoft.com/office/drawing/2014/main" id="{69CF1304-3C3B-11F2-9D1B-BCF8E3A55A61}"/>
              </a:ext>
            </a:extLst>
          </p:cNvPr>
          <p:cNvPicPr>
            <a:picLocks noChangeAspect="1"/>
          </p:cNvPicPr>
          <p:nvPr/>
        </p:nvPicPr>
        <p:blipFill rotWithShape="1">
          <a:blip r:embed="rId3"/>
          <a:srcRect r="5051"/>
          <a:stretch/>
        </p:blipFill>
        <p:spPr bwMode="auto">
          <a:xfrm>
            <a:off x="4355976" y="3425814"/>
            <a:ext cx="4558322" cy="2832200"/>
          </a:xfrm>
          <a:prstGeom prst="rect">
            <a:avLst/>
          </a:prstGeom>
          <a:ln>
            <a:noFill/>
          </a:ln>
          <a:extLst>
            <a:ext uri="{53640926-AAD7-44D8-BBD7-CCE9431645EC}">
              <a14:shadowObscured xmlns:a14="http://schemas.microsoft.com/office/drawing/2010/main"/>
            </a:ext>
          </a:extLst>
        </p:spPr>
      </p:pic>
      <p:sp>
        <p:nvSpPr>
          <p:cNvPr id="5" name="內容版面配置區 2">
            <a:extLst>
              <a:ext uri="{FF2B5EF4-FFF2-40B4-BE49-F238E27FC236}">
                <a16:creationId xmlns:a16="http://schemas.microsoft.com/office/drawing/2014/main" id="{8EB6EC4F-7EF0-7F5E-A955-4CA7066503C6}"/>
              </a:ext>
            </a:extLst>
          </p:cNvPr>
          <p:cNvSpPr>
            <a:spLocks noGrp="1"/>
          </p:cNvSpPr>
          <p:nvPr>
            <p:ph idx="1"/>
          </p:nvPr>
        </p:nvSpPr>
        <p:spPr>
          <a:xfrm>
            <a:off x="457200" y="1697810"/>
            <a:ext cx="7283152" cy="1943993"/>
          </a:xfrm>
        </p:spPr>
        <p:txBody>
          <a:bodyPr/>
          <a:lstStyle/>
          <a:p>
            <a:pPr lvl="0">
              <a:lnSpc>
                <a:spcPct val="120000"/>
              </a:lnSpc>
            </a:pPr>
            <a:r>
              <a:rPr lang="en-US" altLang="zh-TW" sz="2000" dirty="0">
                <a:latin typeface="Times New Roman" panose="02020603050405020304" pitchFamily="18" charset="0"/>
                <a:cs typeface="Times New Roman" panose="02020603050405020304" pitchFamily="18" charset="0"/>
              </a:rPr>
              <a:t>Key decisions are made with community governance</a:t>
            </a:r>
          </a:p>
          <a:p>
            <a:pPr lvl="0">
              <a:lnSpc>
                <a:spcPct val="120000"/>
              </a:lnSpc>
            </a:pPr>
            <a:r>
              <a:rPr lang="en-US" altLang="zh-TW" sz="2000" dirty="0">
                <a:latin typeface="Times New Roman" panose="02020603050405020304" pitchFamily="18" charset="0"/>
                <a:cs typeface="Times New Roman" panose="02020603050405020304" pitchFamily="18" charset="0"/>
              </a:rPr>
              <a:t>Transactions are executed on-chain through smart contracts</a:t>
            </a:r>
          </a:p>
        </p:txBody>
      </p:sp>
      <p:sp>
        <p:nvSpPr>
          <p:cNvPr id="7" name="文字方塊 6">
            <a:extLst>
              <a:ext uri="{FF2B5EF4-FFF2-40B4-BE49-F238E27FC236}">
                <a16:creationId xmlns:a16="http://schemas.microsoft.com/office/drawing/2014/main" id="{879C609C-3314-AACD-F152-DFB1F91DB532}"/>
              </a:ext>
            </a:extLst>
          </p:cNvPr>
          <p:cNvSpPr txBox="1"/>
          <p:nvPr/>
        </p:nvSpPr>
        <p:spPr>
          <a:xfrm>
            <a:off x="443894" y="2499866"/>
            <a:ext cx="4128106" cy="3313471"/>
          </a:xfrm>
          <a:prstGeom prst="rect">
            <a:avLst/>
          </a:prstGeom>
          <a:noFill/>
        </p:spPr>
        <p:txBody>
          <a:bodyPr wrap="square" rtlCol="0">
            <a:spAutoFit/>
          </a:bodyPr>
          <a:lstStyle/>
          <a:p>
            <a:pPr marL="342900" lvl="0" indent="-342900">
              <a:lnSpc>
                <a:spcPct val="120000"/>
              </a:lnSpc>
              <a:spcBef>
                <a:spcPct val="20000"/>
              </a:spcBef>
              <a:buChar char="•"/>
            </a:pPr>
            <a:r>
              <a:rPr lang="en-US" altLang="zh-TW" sz="2000" dirty="0">
                <a:latin typeface="Times New Roman" panose="02020603050405020304" pitchFamily="18" charset="0"/>
                <a:ea typeface="+mn-ea"/>
                <a:cs typeface="Times New Roman" panose="02020603050405020304" pitchFamily="18" charset="0"/>
              </a:rPr>
              <a:t>Off-chain voting</a:t>
            </a:r>
          </a:p>
          <a:p>
            <a:pPr marL="742950" lvl="1" indent="-285750">
              <a:lnSpc>
                <a:spcPct val="120000"/>
              </a:lnSpc>
              <a:spcBef>
                <a:spcPct val="20000"/>
              </a:spcBef>
              <a:buChar char="–"/>
            </a:pPr>
            <a:r>
              <a:rPr kumimoji="1" lang="en" altLang="zh-TW" dirty="0">
                <a:latin typeface="Times New Roman" panose="02020603050405020304" pitchFamily="18" charset="0"/>
                <a:cs typeface="Times New Roman" panose="02020603050405020304" pitchFamily="18" charset="0"/>
              </a:rPr>
              <a:t>To reduce the cost of transaction fees</a:t>
            </a:r>
          </a:p>
          <a:p>
            <a:pPr marL="742950" lvl="1" indent="-285750">
              <a:lnSpc>
                <a:spcPct val="120000"/>
              </a:lnSpc>
              <a:spcBef>
                <a:spcPct val="20000"/>
              </a:spcBef>
              <a:buChar char="–"/>
            </a:pPr>
            <a:r>
              <a:rPr lang="en" altLang="zh-TW" dirty="0">
                <a:latin typeface="Times New Roman" panose="02020603050405020304" pitchFamily="18" charset="0"/>
                <a:cs typeface="Times New Roman" panose="02020603050405020304" pitchFamily="18" charset="0"/>
              </a:rPr>
              <a:t>Automatically translate to on-chain action</a:t>
            </a:r>
          </a:p>
          <a:p>
            <a:pPr marL="742950" lvl="1" indent="-285750">
              <a:lnSpc>
                <a:spcPct val="120000"/>
              </a:lnSpc>
              <a:spcBef>
                <a:spcPct val="20000"/>
              </a:spcBef>
              <a:buChar char="–"/>
            </a:pPr>
            <a:r>
              <a:rPr lang="en" altLang="zh-TW" dirty="0">
                <a:solidFill>
                  <a:srgbClr val="4F81BD"/>
                </a:solidFill>
                <a:latin typeface="Times New Roman" panose="02020603050405020304" pitchFamily="18" charset="0"/>
                <a:cs typeface="Times New Roman" panose="02020603050405020304" pitchFamily="18" charset="0"/>
              </a:rPr>
              <a:t>S</a:t>
            </a:r>
            <a:r>
              <a:rPr kumimoji="1" lang="en" altLang="zh-TW" dirty="0">
                <a:solidFill>
                  <a:srgbClr val="4F81BD"/>
                </a:solidFill>
                <a:latin typeface="Times New Roman" panose="02020603050405020304" pitchFamily="18" charset="0"/>
                <a:cs typeface="Times New Roman" panose="02020603050405020304" pitchFamily="18" charset="0"/>
              </a:rPr>
              <a:t>napshots</a:t>
            </a:r>
            <a:r>
              <a:rPr kumimoji="1" lang="en" altLang="zh-TW" dirty="0">
                <a:latin typeface="Times New Roman" panose="02020603050405020304" pitchFamily="18" charset="0"/>
                <a:cs typeface="Times New Roman" panose="02020603050405020304" pitchFamily="18" charset="0"/>
              </a:rPr>
              <a:t> as the platform to submit and vote on governance proposals</a:t>
            </a:r>
          </a:p>
          <a:p>
            <a:pPr marL="742950" lvl="1" indent="-285750">
              <a:lnSpc>
                <a:spcPct val="120000"/>
              </a:lnSpc>
              <a:spcBef>
                <a:spcPct val="20000"/>
              </a:spcBef>
              <a:buChar char="–"/>
            </a:pPr>
            <a:r>
              <a:rPr kumimoji="1" lang="en" altLang="zh-TW" dirty="0">
                <a:latin typeface="Times New Roman" panose="02020603050405020304" pitchFamily="18" charset="0"/>
                <a:cs typeface="Times New Roman" panose="02020603050405020304" pitchFamily="18" charset="0"/>
              </a:rPr>
              <a:t>One token equals one vote.</a:t>
            </a:r>
            <a:endParaRPr kumimoji="1"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8825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Governance Process</a:t>
            </a:r>
            <a:r>
              <a:rPr lang="zh-TW" altLang="en-US" dirty="0"/>
              <a:t> </a:t>
            </a:r>
            <a:r>
              <a:rPr lang="zh-TW" altLang="en-US" sz="3200" dirty="0"/>
              <a:t>（</a:t>
            </a:r>
            <a:r>
              <a:rPr lang="en-US" altLang="zh-TW" sz="3200" dirty="0"/>
              <a:t>Cont.</a:t>
            </a:r>
            <a:r>
              <a:rPr lang="zh-TW" altLang="en-US" sz="3200" dirty="0"/>
              <a:t>）</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26</a:t>
            </a:fld>
            <a:endParaRPr lang="en-US" altLang="zh-TW" dirty="0"/>
          </a:p>
        </p:txBody>
      </p:sp>
      <p:pic>
        <p:nvPicPr>
          <p:cNvPr id="5" name="圖片 4">
            <a:extLst>
              <a:ext uri="{FF2B5EF4-FFF2-40B4-BE49-F238E27FC236}">
                <a16:creationId xmlns:a16="http://schemas.microsoft.com/office/drawing/2014/main" id="{CE687F9D-4CCA-AFA2-E59F-F7B57186B793}"/>
              </a:ext>
            </a:extLst>
          </p:cNvPr>
          <p:cNvPicPr>
            <a:picLocks noChangeAspect="1"/>
          </p:cNvPicPr>
          <p:nvPr/>
        </p:nvPicPr>
        <p:blipFill rotWithShape="1">
          <a:blip r:embed="rId3">
            <a:extLst>
              <a:ext uri="{28A0092B-C50C-407E-A947-70E740481C1C}">
                <a14:useLocalDpi xmlns:a14="http://schemas.microsoft.com/office/drawing/2010/main" val="0"/>
              </a:ext>
            </a:extLst>
          </a:blip>
          <a:srcRect t="2960" b="4907"/>
          <a:stretch/>
        </p:blipFill>
        <p:spPr bwMode="auto">
          <a:xfrm>
            <a:off x="5868144" y="1970042"/>
            <a:ext cx="2941528" cy="3099407"/>
          </a:xfrm>
          <a:prstGeom prst="rect">
            <a:avLst/>
          </a:prstGeom>
          <a:ln>
            <a:noFill/>
          </a:ln>
          <a:extLst>
            <a:ext uri="{53640926-AAD7-44D8-BBD7-CCE9431645EC}">
              <a14:shadowObscured xmlns:a14="http://schemas.microsoft.com/office/drawing/2010/main"/>
            </a:ext>
          </a:extLst>
        </p:spPr>
      </p:pic>
      <p:sp>
        <p:nvSpPr>
          <p:cNvPr id="3" name="內容版面配置區 2">
            <a:extLst>
              <a:ext uri="{FF2B5EF4-FFF2-40B4-BE49-F238E27FC236}">
                <a16:creationId xmlns:a16="http://schemas.microsoft.com/office/drawing/2014/main" id="{E50895BE-0D68-4477-4B2E-7C6CDAE74DB0}"/>
              </a:ext>
            </a:extLst>
          </p:cNvPr>
          <p:cNvSpPr>
            <a:spLocks noGrp="1"/>
          </p:cNvSpPr>
          <p:nvPr>
            <p:ph idx="1"/>
          </p:nvPr>
        </p:nvSpPr>
        <p:spPr>
          <a:xfrm>
            <a:off x="468313" y="1546775"/>
            <a:ext cx="7283152" cy="1007889"/>
          </a:xfrm>
        </p:spPr>
        <p:txBody>
          <a:bodyPr/>
          <a:lstStyle/>
          <a:p>
            <a:pPr lvl="0">
              <a:lnSpc>
                <a:spcPct val="120000"/>
              </a:lnSpc>
            </a:pPr>
            <a:r>
              <a:rPr lang="en-US" altLang="zh-TW" sz="2000" dirty="0">
                <a:latin typeface="Times New Roman" panose="02020603050405020304" pitchFamily="18" charset="0"/>
                <a:cs typeface="Times New Roman" panose="02020603050405020304" pitchFamily="18" charset="0"/>
              </a:rPr>
              <a:t>Combining the Gnosis Safe with decentralized governance platform Snapshot</a:t>
            </a:r>
          </a:p>
        </p:txBody>
      </p:sp>
      <p:sp>
        <p:nvSpPr>
          <p:cNvPr id="6" name="文字方塊 5">
            <a:extLst>
              <a:ext uri="{FF2B5EF4-FFF2-40B4-BE49-F238E27FC236}">
                <a16:creationId xmlns:a16="http://schemas.microsoft.com/office/drawing/2014/main" id="{92A59E60-9E3E-C304-AFA5-F2A7F9A34412}"/>
              </a:ext>
            </a:extLst>
          </p:cNvPr>
          <p:cNvSpPr txBox="1"/>
          <p:nvPr/>
        </p:nvSpPr>
        <p:spPr>
          <a:xfrm>
            <a:off x="472850" y="2309521"/>
            <a:ext cx="4128106" cy="2999475"/>
          </a:xfrm>
          <a:prstGeom prst="rect">
            <a:avLst/>
          </a:prstGeom>
          <a:noFill/>
        </p:spPr>
        <p:txBody>
          <a:bodyPr wrap="square" rtlCol="0">
            <a:spAutoFit/>
          </a:bodyPr>
          <a:lstStyle/>
          <a:p>
            <a:pPr marL="342900" lvl="0" indent="-342900">
              <a:lnSpc>
                <a:spcPct val="120000"/>
              </a:lnSpc>
              <a:spcBef>
                <a:spcPct val="20000"/>
              </a:spcBef>
              <a:buChar char="•"/>
            </a:pPr>
            <a:r>
              <a:rPr lang="en-US" altLang="zh-TW" sz="2000" dirty="0" err="1">
                <a:latin typeface="Times New Roman" panose="02020603050405020304" pitchFamily="18" charset="0"/>
                <a:ea typeface="+mn-ea"/>
                <a:cs typeface="Times New Roman" panose="02020603050405020304" pitchFamily="18" charset="0"/>
              </a:rPr>
              <a:t>SafeSnap</a:t>
            </a:r>
            <a:endParaRPr lang="en-US" altLang="zh-TW" sz="2000" dirty="0">
              <a:latin typeface="Times New Roman" panose="02020603050405020304" pitchFamily="18" charset="0"/>
              <a:ea typeface="+mn-ea"/>
              <a:cs typeface="Times New Roman" panose="02020603050405020304" pitchFamily="18" charset="0"/>
            </a:endParaRPr>
          </a:p>
          <a:p>
            <a:pPr marL="742950" lvl="1" indent="-285750">
              <a:lnSpc>
                <a:spcPct val="120000"/>
              </a:lnSpc>
              <a:spcBef>
                <a:spcPct val="20000"/>
              </a:spcBef>
              <a:buChar char="–"/>
            </a:pPr>
            <a:r>
              <a:rPr lang="en" altLang="zh-TW" dirty="0">
                <a:latin typeface="Times New Roman" panose="02020603050405020304" pitchFamily="18" charset="0"/>
                <a:cs typeface="Times New Roman" panose="02020603050405020304" pitchFamily="18" charset="0"/>
              </a:rPr>
              <a:t>On-chain execution of off-chain votes</a:t>
            </a:r>
          </a:p>
          <a:p>
            <a:pPr marL="742950" lvl="1" indent="-285750">
              <a:lnSpc>
                <a:spcPct val="120000"/>
              </a:lnSpc>
              <a:spcBef>
                <a:spcPct val="20000"/>
              </a:spcBef>
              <a:buChar char="–"/>
            </a:pPr>
            <a:r>
              <a:rPr lang="en" altLang="zh-TW" dirty="0">
                <a:latin typeface="Times New Roman" panose="02020603050405020304" pitchFamily="18" charset="0"/>
                <a:cs typeface="Times New Roman" panose="02020603050405020304" pitchFamily="18" charset="0"/>
              </a:rPr>
              <a:t>Outcome of events reported by the </a:t>
            </a:r>
            <a:r>
              <a:rPr lang="en" altLang="zh-TW" dirty="0" err="1">
                <a:latin typeface="Times New Roman" panose="02020603050405020304" pitchFamily="18" charset="0"/>
                <a:cs typeface="Times New Roman" panose="02020603050405020304" pitchFamily="18" charset="0"/>
              </a:rPr>
              <a:t>Reality.eth</a:t>
            </a:r>
            <a:r>
              <a:rPr lang="en" altLang="zh-TW" dirty="0">
                <a:latin typeface="Times New Roman" panose="02020603050405020304" pitchFamily="18" charset="0"/>
                <a:cs typeface="Times New Roman" panose="02020603050405020304" pitchFamily="18" charset="0"/>
              </a:rPr>
              <a:t> oracle</a:t>
            </a:r>
          </a:p>
          <a:p>
            <a:pPr marL="742950" lvl="1" indent="-285750">
              <a:lnSpc>
                <a:spcPct val="120000"/>
              </a:lnSpc>
              <a:spcBef>
                <a:spcPct val="20000"/>
              </a:spcBef>
              <a:buChar char="–"/>
            </a:pPr>
            <a:r>
              <a:rPr lang="en" altLang="zh-TW" dirty="0" err="1">
                <a:solidFill>
                  <a:srgbClr val="4F81BD"/>
                </a:solidFill>
                <a:latin typeface="Times New Roman" panose="02020603050405020304" pitchFamily="18" charset="0"/>
                <a:cs typeface="Times New Roman" panose="02020603050405020304" pitchFamily="18" charset="0"/>
              </a:rPr>
              <a:t>SafeSnap</a:t>
            </a:r>
            <a:r>
              <a:rPr lang="en" altLang="zh-TW" dirty="0">
                <a:latin typeface="Times New Roman" panose="02020603050405020304" pitchFamily="18" charset="0"/>
                <a:cs typeface="Times New Roman" panose="02020603050405020304" pitchFamily="18" charset="0"/>
              </a:rPr>
              <a:t> plugin executes the Gnosis Safe transaction according to the Snapshot proposal</a:t>
            </a:r>
            <a:endParaRPr kumimoji="1" lang="zh-TW" altLang="en-US" dirty="0">
              <a:latin typeface="Times New Roman" panose="02020603050405020304" pitchFamily="18" charset="0"/>
              <a:cs typeface="Times New Roman" panose="02020603050405020304" pitchFamily="18" charset="0"/>
            </a:endParaRPr>
          </a:p>
        </p:txBody>
      </p:sp>
      <p:pic>
        <p:nvPicPr>
          <p:cNvPr id="7" name="圖片 6">
            <a:extLst>
              <a:ext uri="{FF2B5EF4-FFF2-40B4-BE49-F238E27FC236}">
                <a16:creationId xmlns:a16="http://schemas.microsoft.com/office/drawing/2014/main" id="{D06F98AB-A7F8-A06F-06DB-BB2ADA0B1793}"/>
              </a:ext>
            </a:extLst>
          </p:cNvPr>
          <p:cNvPicPr>
            <a:picLocks noChangeAspect="1"/>
          </p:cNvPicPr>
          <p:nvPr/>
        </p:nvPicPr>
        <p:blipFill>
          <a:blip r:embed="rId4"/>
          <a:stretch>
            <a:fillRect/>
          </a:stretch>
        </p:blipFill>
        <p:spPr>
          <a:xfrm>
            <a:off x="3851920" y="4958397"/>
            <a:ext cx="5193665" cy="1405255"/>
          </a:xfrm>
          <a:prstGeom prst="rect">
            <a:avLst/>
          </a:prstGeom>
        </p:spPr>
      </p:pic>
    </p:spTree>
    <p:extLst>
      <p:ext uri="{BB962C8B-B14F-4D97-AF65-F5344CB8AC3E}">
        <p14:creationId xmlns:p14="http://schemas.microsoft.com/office/powerpoint/2010/main" val="2020257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520" y="-26988"/>
            <a:ext cx="9577063" cy="1143001"/>
          </a:xfrm>
        </p:spPr>
        <p:txBody>
          <a:bodyPr/>
          <a:lstStyle/>
          <a:p>
            <a:r>
              <a:rPr lang="en-US" altLang="zh-TW" dirty="0"/>
              <a:t>Evaluation - Proposed Framework Analysis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27</a:t>
            </a:fld>
            <a:endParaRPr lang="en-US" altLang="zh-TW" dirty="0"/>
          </a:p>
        </p:txBody>
      </p:sp>
      <p:sp>
        <p:nvSpPr>
          <p:cNvPr id="5" name="內容版面配置區 4">
            <a:extLst>
              <a:ext uri="{FF2B5EF4-FFF2-40B4-BE49-F238E27FC236}">
                <a16:creationId xmlns:a16="http://schemas.microsoft.com/office/drawing/2014/main" id="{EB69B494-E2DD-D550-FE26-A793552DE399}"/>
              </a:ext>
            </a:extLst>
          </p:cNvPr>
          <p:cNvSpPr>
            <a:spLocks noGrp="1"/>
          </p:cNvSpPr>
          <p:nvPr>
            <p:ph idx="1"/>
          </p:nvPr>
        </p:nvSpPr>
        <p:spPr>
          <a:xfrm>
            <a:off x="457200" y="1506959"/>
            <a:ext cx="8435280" cy="5184353"/>
          </a:xfrm>
        </p:spPr>
        <p:txBody>
          <a:bodyPr/>
          <a:lstStyle/>
          <a:p>
            <a:pPr>
              <a:lnSpc>
                <a:spcPts val="2600"/>
              </a:lnSpc>
            </a:pPr>
            <a:r>
              <a:rPr lang="en" altLang="zh-TW" sz="2000" dirty="0">
                <a:latin typeface="Times New Roman" panose="02020603050405020304" pitchFamily="18" charset="0"/>
                <a:cs typeface="Times New Roman" panose="02020603050405020304" pitchFamily="18" charset="0"/>
              </a:rPr>
              <a:t>D</a:t>
            </a:r>
            <a:r>
              <a:rPr kumimoji="1" lang="en" altLang="zh-TW" sz="2000" dirty="0">
                <a:latin typeface="Times New Roman" panose="02020603050405020304" pitchFamily="18" charset="0"/>
                <a:cs typeface="Times New Roman" panose="02020603050405020304" pitchFamily="18" charset="0"/>
              </a:rPr>
              <a:t>ual </a:t>
            </a:r>
            <a:r>
              <a:rPr lang="en" altLang="zh-TW" sz="2000" dirty="0">
                <a:latin typeface="Times New Roman" panose="02020603050405020304" pitchFamily="18" charset="0"/>
                <a:cs typeface="Times New Roman" panose="02020603050405020304" pitchFamily="18" charset="0"/>
              </a:rPr>
              <a:t>T</a:t>
            </a:r>
            <a:r>
              <a:rPr kumimoji="1" lang="en" altLang="zh-TW" sz="2000" dirty="0">
                <a:latin typeface="Times New Roman" panose="02020603050405020304" pitchFamily="18" charset="0"/>
                <a:cs typeface="Times New Roman" panose="02020603050405020304" pitchFamily="18" charset="0"/>
              </a:rPr>
              <a:t>oken </a:t>
            </a:r>
            <a:r>
              <a:rPr lang="en" altLang="zh-TW" sz="2000" dirty="0">
                <a:latin typeface="Times New Roman" panose="02020603050405020304" pitchFamily="18" charset="0"/>
                <a:cs typeface="Times New Roman" panose="02020603050405020304" pitchFamily="18" charset="0"/>
              </a:rPr>
              <a:t>M</a:t>
            </a:r>
            <a:r>
              <a:rPr kumimoji="1" lang="en" altLang="zh-TW" sz="2000" dirty="0">
                <a:latin typeface="Times New Roman" panose="02020603050405020304" pitchFamily="18" charset="0"/>
                <a:cs typeface="Times New Roman" panose="02020603050405020304" pitchFamily="18" charset="0"/>
              </a:rPr>
              <a:t>odel</a:t>
            </a:r>
          </a:p>
          <a:p>
            <a:pPr lvl="1">
              <a:lnSpc>
                <a:spcPts val="2600"/>
              </a:lnSpc>
            </a:pPr>
            <a:r>
              <a:rPr kumimoji="1" lang="en" altLang="zh-TW" sz="1800" dirty="0">
                <a:latin typeface="Times New Roman" panose="02020603050405020304" pitchFamily="18" charset="0"/>
                <a:cs typeface="Times New Roman" panose="02020603050405020304" pitchFamily="18" charset="0"/>
              </a:rPr>
              <a:t>The WOW token gives users the freedom to interact with and use the services offered by the platform</a:t>
            </a:r>
          </a:p>
          <a:p>
            <a:pPr lvl="1">
              <a:lnSpc>
                <a:spcPts val="2600"/>
              </a:lnSpc>
            </a:pPr>
            <a:r>
              <a:rPr kumimoji="1" lang="en" altLang="zh-TW" sz="1800" dirty="0">
                <a:latin typeface="Times New Roman" panose="02020603050405020304" pitchFamily="18" charset="0"/>
                <a:cs typeface="Times New Roman" panose="02020603050405020304" pitchFamily="18" charset="0"/>
              </a:rPr>
              <a:t>The SPY token is used as an equity token for the investor to have ownership of the venture</a:t>
            </a:r>
          </a:p>
          <a:p>
            <a:pPr marL="342900" lvl="1" indent="-342900">
              <a:lnSpc>
                <a:spcPts val="2600"/>
              </a:lnSpc>
              <a:buChar char="•"/>
            </a:pPr>
            <a:r>
              <a:rPr lang="en" altLang="zh-TW" dirty="0">
                <a:latin typeface="Times New Roman" panose="02020603050405020304" pitchFamily="18" charset="0"/>
                <a:cs typeface="Times New Roman" panose="02020603050405020304" pitchFamily="18" charset="0"/>
              </a:rPr>
              <a:t>Staking mechanism</a:t>
            </a:r>
          </a:p>
          <a:p>
            <a:pPr lvl="1">
              <a:lnSpc>
                <a:spcPts val="2600"/>
              </a:lnSpc>
            </a:pPr>
            <a:r>
              <a:rPr lang="en" altLang="zh-TW" sz="1800" dirty="0">
                <a:latin typeface="Times New Roman" panose="02020603050405020304" pitchFamily="18" charset="0"/>
                <a:cs typeface="Times New Roman" panose="02020603050405020304" pitchFamily="18" charset="0"/>
              </a:rPr>
              <a:t>Effectively discourages speculation as </a:t>
            </a:r>
            <a:r>
              <a:rPr lang="en" altLang="zh-TW" sz="1800" dirty="0">
                <a:solidFill>
                  <a:srgbClr val="0000FF"/>
                </a:solidFill>
                <a:latin typeface="Times New Roman" panose="02020603050405020304" pitchFamily="18" charset="0"/>
                <a:cs typeface="Times New Roman" panose="02020603050405020304" pitchFamily="18" charset="0"/>
              </a:rPr>
              <a:t>early </a:t>
            </a:r>
            <a:r>
              <a:rPr lang="en" altLang="zh-TW" sz="1800" dirty="0" err="1">
                <a:solidFill>
                  <a:srgbClr val="0000FF"/>
                </a:solidFill>
                <a:latin typeface="Times New Roman" panose="02020603050405020304" pitchFamily="18" charset="0"/>
                <a:cs typeface="Times New Roman" panose="02020603050405020304" pitchFamily="18" charset="0"/>
              </a:rPr>
              <a:t>unstake</a:t>
            </a:r>
            <a:r>
              <a:rPr lang="en" altLang="zh-TW" sz="1800" dirty="0">
                <a:solidFill>
                  <a:srgbClr val="0000FF"/>
                </a:solidFill>
                <a:latin typeface="Times New Roman" panose="02020603050405020304" pitchFamily="18" charset="0"/>
                <a:cs typeface="Times New Roman" panose="02020603050405020304" pitchFamily="18" charset="0"/>
              </a:rPr>
              <a:t> is punishable</a:t>
            </a:r>
          </a:p>
          <a:p>
            <a:pPr lvl="1">
              <a:lnSpc>
                <a:spcPts val="2600"/>
              </a:lnSpc>
            </a:pPr>
            <a:r>
              <a:rPr lang="en" altLang="zh-TW" sz="1800" dirty="0">
                <a:latin typeface="Times New Roman" panose="02020603050405020304" pitchFamily="18" charset="0"/>
                <a:cs typeface="Times New Roman" panose="02020603050405020304" pitchFamily="18" charset="0"/>
              </a:rPr>
              <a:t>Share in the growth dividends of the ecosystem</a:t>
            </a:r>
          </a:p>
          <a:p>
            <a:pPr lvl="1">
              <a:lnSpc>
                <a:spcPts val="2600"/>
              </a:lnSpc>
            </a:pPr>
            <a:r>
              <a:rPr lang="en" altLang="zh-TW" sz="1800" dirty="0">
                <a:latin typeface="Times New Roman" panose="02020603050405020304" pitchFamily="18" charset="0"/>
                <a:cs typeface="Times New Roman" panose="02020603050405020304" pitchFamily="18" charset="0"/>
              </a:rPr>
              <a:t>Drive users to buy more WOW tokens to stake to </a:t>
            </a:r>
            <a:r>
              <a:rPr lang="en" altLang="zh-TW" sz="1800" dirty="0">
                <a:solidFill>
                  <a:srgbClr val="0000FF"/>
                </a:solidFill>
                <a:latin typeface="Times New Roman" panose="02020603050405020304" pitchFamily="18" charset="0"/>
                <a:cs typeface="Times New Roman" panose="02020603050405020304" pitchFamily="18" charset="0"/>
              </a:rPr>
              <a:t>earn loyalty rewards</a:t>
            </a:r>
          </a:p>
          <a:p>
            <a:pPr lvl="1">
              <a:lnSpc>
                <a:spcPts val="2600"/>
              </a:lnSpc>
            </a:pPr>
            <a:r>
              <a:rPr lang="en" altLang="zh-TW" sz="1800" dirty="0">
                <a:solidFill>
                  <a:srgbClr val="4F81BD"/>
                </a:solidFill>
                <a:latin typeface="Times New Roman" panose="02020603050405020304" pitchFamily="18" charset="0"/>
                <a:cs typeface="Times New Roman" panose="02020603050405020304" pitchFamily="18" charset="0"/>
              </a:rPr>
              <a:t>Buy back </a:t>
            </a:r>
            <a:r>
              <a:rPr lang="en" altLang="zh-TW" sz="1800" dirty="0">
                <a:latin typeface="Times New Roman" panose="02020603050405020304" pitchFamily="18" charset="0"/>
                <a:cs typeface="Times New Roman" panose="02020603050405020304" pitchFamily="18" charset="0"/>
              </a:rPr>
              <a:t>more WOW tokens from the market as an incentive for </a:t>
            </a:r>
            <a:r>
              <a:rPr lang="en" altLang="zh-TW" sz="1800" dirty="0" err="1">
                <a:latin typeface="Times New Roman" panose="02020603050405020304" pitchFamily="18" charset="0"/>
                <a:cs typeface="Times New Roman" panose="02020603050405020304" pitchFamily="18" charset="0"/>
              </a:rPr>
              <a:t>staker</a:t>
            </a:r>
            <a:endParaRPr lang="en" altLang="zh-TW" sz="1800" dirty="0">
              <a:latin typeface="Times New Roman" panose="02020603050405020304" pitchFamily="18" charset="0"/>
              <a:cs typeface="Times New Roman" panose="02020603050405020304" pitchFamily="18" charset="0"/>
            </a:endParaRPr>
          </a:p>
          <a:p>
            <a:pPr lvl="1">
              <a:lnSpc>
                <a:spcPts val="2600"/>
              </a:lnSpc>
            </a:pPr>
            <a:r>
              <a:rPr lang="en-US" altLang="zh-TW" sz="1800" dirty="0">
                <a:latin typeface="Times New Roman" panose="02020603050405020304" pitchFamily="18" charset="0"/>
                <a:cs typeface="Times New Roman" panose="02020603050405020304" pitchFamily="18" charset="0"/>
              </a:rPr>
              <a:t>WOW reward tokens released by the reward pool arise from </a:t>
            </a:r>
            <a:r>
              <a:rPr lang="en-US" altLang="zh-TW" sz="1800" dirty="0">
                <a:solidFill>
                  <a:srgbClr val="0000FF"/>
                </a:solidFill>
                <a:latin typeface="Times New Roman" panose="02020603050405020304" pitchFamily="18" charset="0"/>
                <a:cs typeface="Times New Roman" panose="02020603050405020304" pitchFamily="18" charset="0"/>
              </a:rPr>
              <a:t>multiple sources</a:t>
            </a:r>
            <a:r>
              <a:rPr lang="zh-TW" altLang="zh-TW" sz="1800" dirty="0">
                <a:solidFill>
                  <a:srgbClr val="0000FF"/>
                </a:solidFill>
                <a:latin typeface="Times New Roman" panose="02020603050405020304" pitchFamily="18" charset="0"/>
                <a:cs typeface="Times New Roman" panose="02020603050405020304" pitchFamily="18" charset="0"/>
              </a:rPr>
              <a:t> </a:t>
            </a:r>
            <a:endParaRPr lang="en" altLang="zh-TW" sz="1800" dirty="0">
              <a:solidFill>
                <a:srgbClr val="0000FF"/>
              </a:solidFill>
              <a:latin typeface="Times New Roman" panose="02020603050405020304" pitchFamily="18" charset="0"/>
              <a:cs typeface="Times New Roman" panose="02020603050405020304" pitchFamily="18" charset="0"/>
            </a:endParaRPr>
          </a:p>
          <a:p>
            <a:pPr lvl="1"/>
            <a:endParaRPr lang="zh-TW" alt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7407" y="199556"/>
            <a:ext cx="9361039" cy="1143001"/>
          </a:xfrm>
        </p:spPr>
        <p:txBody>
          <a:bodyPr/>
          <a:lstStyle/>
          <a:p>
            <a:r>
              <a:rPr lang="en-US" altLang="zh-TW" dirty="0"/>
              <a:t>Evaluation - Market Behavior Analysis</a:t>
            </a:r>
            <a:r>
              <a:rPr lang="zh-TW" altLang="en-US" dirty="0"/>
              <a:t> </a:t>
            </a:r>
            <a:br>
              <a:rPr lang="en-US" altLang="zh-TW" dirty="0"/>
            </a:br>
            <a:endParaRPr lang="zh-TW" altLang="en-US" sz="32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28</a:t>
            </a:fld>
            <a:endParaRPr lang="en-US" altLang="zh-TW" dirty="0"/>
          </a:p>
        </p:txBody>
      </p:sp>
      <p:sp>
        <p:nvSpPr>
          <p:cNvPr id="3" name="內容版面配置區 2">
            <a:extLst>
              <a:ext uri="{FF2B5EF4-FFF2-40B4-BE49-F238E27FC236}">
                <a16:creationId xmlns:a16="http://schemas.microsoft.com/office/drawing/2014/main" id="{8A5F1539-2573-686C-5856-B11547FEA13E}"/>
              </a:ext>
            </a:extLst>
          </p:cNvPr>
          <p:cNvSpPr>
            <a:spLocks noGrp="1"/>
          </p:cNvSpPr>
          <p:nvPr>
            <p:ph idx="1"/>
          </p:nvPr>
        </p:nvSpPr>
        <p:spPr>
          <a:xfrm>
            <a:off x="468313" y="1342557"/>
            <a:ext cx="8507288" cy="4824413"/>
          </a:xfrm>
        </p:spPr>
        <p:txBody>
          <a:bodyPr/>
          <a:lstStyle/>
          <a:p>
            <a:pPr>
              <a:lnSpc>
                <a:spcPts val="2600"/>
              </a:lnSpc>
            </a:pPr>
            <a:r>
              <a:rPr lang="en" altLang="zh-TW" sz="2000" dirty="0">
                <a:latin typeface="Times New Roman" panose="02020603050405020304" pitchFamily="18" charset="0"/>
                <a:cs typeface="Times New Roman" panose="02020603050405020304" pitchFamily="18" charset="0"/>
              </a:rPr>
              <a:t>Staking take WOW out of the market help </a:t>
            </a:r>
            <a:r>
              <a:rPr lang="en" altLang="zh-TW" sz="2000" dirty="0">
                <a:solidFill>
                  <a:srgbClr val="0000FF"/>
                </a:solidFill>
                <a:latin typeface="Times New Roman" panose="02020603050405020304" pitchFamily="18" charset="0"/>
                <a:cs typeface="Times New Roman" panose="02020603050405020304" pitchFamily="18" charset="0"/>
              </a:rPr>
              <a:t>stabilize the price of token</a:t>
            </a:r>
          </a:p>
          <a:p>
            <a:pPr>
              <a:lnSpc>
                <a:spcPts val="2600"/>
              </a:lnSpc>
            </a:pPr>
            <a:r>
              <a:rPr lang="en-US" altLang="zh-TW" sz="2000" dirty="0">
                <a:latin typeface="Times New Roman" panose="02020603050405020304" pitchFamily="18" charset="0"/>
                <a:cs typeface="Times New Roman" panose="02020603050405020304" pitchFamily="18" charset="0"/>
              </a:rPr>
              <a:t>Effectively reducing the selling pressure and volatility of WOW tokens in the market</a:t>
            </a:r>
            <a:r>
              <a:rPr lang="zh-TW" altLang="zh-TW" sz="2000" dirty="0">
                <a:latin typeface="Times New Roman" panose="02020603050405020304" pitchFamily="18" charset="0"/>
                <a:cs typeface="Times New Roman" panose="02020603050405020304" pitchFamily="18" charset="0"/>
              </a:rPr>
              <a:t> </a:t>
            </a:r>
            <a:endParaRPr lang="en-US" altLang="zh-TW" sz="2000" dirty="0">
              <a:latin typeface="Times New Roman" panose="02020603050405020304" pitchFamily="18" charset="0"/>
              <a:cs typeface="Times New Roman" panose="02020603050405020304" pitchFamily="18" charset="0"/>
            </a:endParaRPr>
          </a:p>
          <a:p>
            <a:pPr>
              <a:lnSpc>
                <a:spcPts val="2600"/>
              </a:lnSpc>
            </a:pPr>
            <a:r>
              <a:rPr lang="en-US" altLang="zh-TW" sz="2000" dirty="0">
                <a:latin typeface="Times New Roman" panose="02020603050405020304" pitchFamily="18" charset="0"/>
                <a:cs typeface="Times New Roman" panose="02020603050405020304" pitchFamily="18" charset="0"/>
              </a:rPr>
              <a:t>The buyback program and pre-participating investors will push buying up</a:t>
            </a:r>
            <a:r>
              <a:rPr lang="zh-TW" altLang="zh-TW" sz="2000" dirty="0">
                <a:latin typeface="Times New Roman" panose="02020603050405020304" pitchFamily="18" charset="0"/>
                <a:cs typeface="Times New Roman" panose="02020603050405020304" pitchFamily="18" charset="0"/>
              </a:rPr>
              <a:t> </a:t>
            </a:r>
            <a:endParaRPr lang="en-US" altLang="zh-TW" sz="2000" dirty="0">
              <a:latin typeface="Times New Roman" panose="02020603050405020304" pitchFamily="18" charset="0"/>
              <a:cs typeface="Times New Roman" panose="02020603050405020304" pitchFamily="18" charset="0"/>
            </a:endParaRPr>
          </a:p>
          <a:p>
            <a:pPr>
              <a:lnSpc>
                <a:spcPts val="2600"/>
              </a:lnSpc>
            </a:pPr>
            <a:r>
              <a:rPr lang="en-US" altLang="zh-TW" sz="2000" dirty="0">
                <a:latin typeface="Times New Roman" panose="02020603050405020304" pitchFamily="18" charset="0"/>
                <a:cs typeface="Times New Roman" panose="02020603050405020304" pitchFamily="18" charset="0"/>
              </a:rPr>
              <a:t>Only </a:t>
            </a:r>
            <a:r>
              <a:rPr lang="en-US" altLang="zh-TW" sz="2000" dirty="0">
                <a:solidFill>
                  <a:srgbClr val="0000FF"/>
                </a:solidFill>
                <a:latin typeface="Times New Roman" panose="02020603050405020304" pitchFamily="18" charset="0"/>
                <a:cs typeface="Times New Roman" panose="02020603050405020304" pitchFamily="18" charset="0"/>
              </a:rPr>
              <a:t>Nash equilibrium </a:t>
            </a:r>
            <a:r>
              <a:rPr lang="en-US" altLang="zh-TW" sz="2000" dirty="0">
                <a:latin typeface="Times New Roman" panose="02020603050405020304" pitchFamily="18" charset="0"/>
                <a:cs typeface="Times New Roman" panose="02020603050405020304" pitchFamily="18" charset="0"/>
              </a:rPr>
              <a:t>is when for all investors keep "staking &amp; Mint "</a:t>
            </a:r>
            <a:endParaRPr lang="zh-TW" altLang="zh-TW" sz="2000" dirty="0">
              <a:latin typeface="Times New Roman" panose="02020603050405020304" pitchFamily="18" charset="0"/>
              <a:cs typeface="Times New Roman" panose="02020603050405020304" pitchFamily="18" charset="0"/>
            </a:endParaRPr>
          </a:p>
        </p:txBody>
      </p:sp>
      <p:pic>
        <p:nvPicPr>
          <p:cNvPr id="6" name="圖片 5">
            <a:extLst>
              <a:ext uri="{FF2B5EF4-FFF2-40B4-BE49-F238E27FC236}">
                <a16:creationId xmlns:a16="http://schemas.microsoft.com/office/drawing/2014/main" id="{F16447D1-7868-B749-38EE-E15C003B00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029" y="3573016"/>
            <a:ext cx="7560168" cy="2319635"/>
          </a:xfrm>
          <a:prstGeom prst="rect">
            <a:avLst/>
          </a:prstGeom>
        </p:spPr>
      </p:pic>
    </p:spTree>
    <p:extLst>
      <p:ext uri="{BB962C8B-B14F-4D97-AF65-F5344CB8AC3E}">
        <p14:creationId xmlns:p14="http://schemas.microsoft.com/office/powerpoint/2010/main" val="905169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4544" y="-26988"/>
            <a:ext cx="9649071" cy="1143001"/>
          </a:xfrm>
        </p:spPr>
        <p:txBody>
          <a:bodyPr/>
          <a:lstStyle/>
          <a:p>
            <a:r>
              <a:rPr lang="en-US" altLang="zh-TW" dirty="0"/>
              <a:t>Evaluation - Governance Process Analysis</a:t>
            </a:r>
            <a:endParaRPr lang="zh-TW" altLang="en-US" dirty="0"/>
          </a:p>
        </p:txBody>
      </p:sp>
      <p:sp>
        <p:nvSpPr>
          <p:cNvPr id="3" name="內容版面配置區 2"/>
          <p:cNvSpPr>
            <a:spLocks noGrp="1"/>
          </p:cNvSpPr>
          <p:nvPr>
            <p:ph idx="1"/>
          </p:nvPr>
        </p:nvSpPr>
        <p:spPr>
          <a:xfrm>
            <a:off x="457200" y="1628800"/>
            <a:ext cx="8686800" cy="4536504"/>
          </a:xfrm>
        </p:spPr>
        <p:txBody>
          <a:bodyPr/>
          <a:lstStyle/>
          <a:p>
            <a:pPr>
              <a:lnSpc>
                <a:spcPts val="2600"/>
              </a:lnSpc>
            </a:pPr>
            <a:r>
              <a:rPr lang="en-US" altLang="zh-TW" sz="2000" dirty="0">
                <a:latin typeface="Times New Roman" panose="02020603050405020304" pitchFamily="18" charset="0"/>
                <a:cs typeface="Times New Roman" panose="02020603050405020304" pitchFamily="18" charset="0"/>
              </a:rPr>
              <a:t>Investor's perspective</a:t>
            </a: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Require users to complete the </a:t>
            </a:r>
            <a:r>
              <a:rPr lang="en-US" altLang="zh-CN"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KYC process</a:t>
            </a: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Small private fundraising adopt our framework for funding, avoiding third party involvement, saves on the overhead costs of staking WOW</a:t>
            </a:r>
          </a:p>
          <a:p>
            <a:pPr marL="342900" lvl="1" indent="-342900">
              <a:lnSpc>
                <a:spcPts val="2600"/>
              </a:lnSpc>
              <a:buChar char="•"/>
            </a:pPr>
            <a:r>
              <a:rPr lang="en-US" altLang="zh-CN" dirty="0">
                <a:latin typeface="Times New Roman" panose="02020603050405020304" pitchFamily="18" charset="0"/>
                <a:cs typeface="Times New Roman" panose="02020603050405020304" pitchFamily="18" charset="0"/>
              </a:rPr>
              <a:t>Smart contract perspective</a:t>
            </a: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Specified </a:t>
            </a:r>
            <a:r>
              <a:rPr lang="en-US" altLang="zh-CN" sz="1800" kern="1200" dirty="0" err="1">
                <a:latin typeface="Times New Roman" panose="02020603050405020304" pitchFamily="18" charset="0"/>
                <a:ea typeface="PMingLiU" panose="02020500000000000000" pitchFamily="18" charset="-120"/>
                <a:cs typeface="Times New Roman" panose="02020603050405020304" pitchFamily="18" charset="0"/>
              </a:rPr>
              <a:t>stablecoin</a:t>
            </a: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 contract and DAO treasury address</a:t>
            </a: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Anyone can confirm </a:t>
            </a:r>
            <a:r>
              <a:rPr lang="en-US" altLang="zh-CN"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the authenticity of the transaction</a:t>
            </a:r>
          </a:p>
          <a:p>
            <a:pPr marL="342900" lvl="1" indent="-342900">
              <a:lnSpc>
                <a:spcPts val="2600"/>
              </a:lnSpc>
              <a:buChar char="•"/>
            </a:pPr>
            <a:r>
              <a:rPr lang="en-US" altLang="zh-CN" dirty="0">
                <a:latin typeface="Times New Roman" panose="02020603050405020304" pitchFamily="18" charset="0"/>
                <a:cs typeface="Times New Roman" panose="02020603050405020304" pitchFamily="18" charset="0"/>
              </a:rPr>
              <a:t>Platform </a:t>
            </a:r>
            <a:r>
              <a:rPr lang="en-US" altLang="zh-TW" dirty="0">
                <a:latin typeface="Times New Roman" panose="02020603050405020304" pitchFamily="18" charset="0"/>
                <a:cs typeface="Times New Roman" panose="02020603050405020304" pitchFamily="18" charset="0"/>
              </a:rPr>
              <a:t>perspective</a:t>
            </a:r>
            <a:endParaRPr lang="en-US" altLang="zh-CN" dirty="0">
              <a:latin typeface="Times New Roman" panose="02020603050405020304" pitchFamily="18" charset="0"/>
              <a:cs typeface="Times New Roman" panose="02020603050405020304" pitchFamily="18" charset="0"/>
            </a:endParaRP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Take a </a:t>
            </a:r>
            <a:r>
              <a:rPr lang="en-US" altLang="zh-CN"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platform perspective </a:t>
            </a: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to manage all fundraising projects</a:t>
            </a:r>
          </a:p>
          <a:p>
            <a:pPr lvl="1">
              <a:lnSpc>
                <a:spcPts val="2600"/>
              </a:lnSpc>
            </a:pPr>
            <a:r>
              <a:rPr lang="en-US" altLang="zh-CN" sz="1800" kern="1200" dirty="0">
                <a:latin typeface="Times New Roman" panose="02020603050405020304" pitchFamily="18" charset="0"/>
                <a:ea typeface="PMingLiU" panose="02020500000000000000" pitchFamily="18" charset="-120"/>
                <a:cs typeface="Times New Roman" panose="02020603050405020304" pitchFamily="18" charset="0"/>
              </a:rPr>
              <a:t>Integrate the resources of the platform to </a:t>
            </a:r>
            <a:r>
              <a:rPr lang="en-US" altLang="zh-CN"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provide staking incentives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29</a:t>
            </a:fld>
            <a:endParaRPr lang="en-US" altLang="zh-TW"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3</a:t>
            </a:fld>
            <a:endParaRPr lang="en-US" altLang="zh-TW" dirty="0"/>
          </a:p>
        </p:txBody>
      </p:sp>
      <p:sp>
        <p:nvSpPr>
          <p:cNvPr id="5" name="內容版面配置區 4"/>
          <p:cNvSpPr>
            <a:spLocks noGrp="1"/>
          </p:cNvSpPr>
          <p:nvPr>
            <p:ph idx="1"/>
          </p:nvPr>
        </p:nvSpPr>
        <p:spPr>
          <a:xfrm>
            <a:off x="228600" y="1304925"/>
            <a:ext cx="8686800" cy="4824413"/>
          </a:xfrm>
        </p:spPr>
        <p:txBody>
          <a:bodyPr/>
          <a:lstStyle/>
          <a:p>
            <a:pPr marL="319950" lvl="1">
              <a:spcBef>
                <a:spcPts val="0"/>
              </a:spcBef>
              <a:spcAft>
                <a:spcPts val="0"/>
              </a:spcAft>
              <a:buClr>
                <a:schemeClr val="tx1"/>
              </a:buClr>
              <a:buFont typeface="Courier New" panose="02070309020205020404" pitchFamily="49" charset="0"/>
              <a:buChar char="o"/>
            </a:pPr>
            <a:endParaRPr lang="en-US" altLang="zh-TW" dirty="0">
              <a:solidFill>
                <a:schemeClr val="dk1"/>
              </a:solidFill>
              <a:latin typeface="Times New Roman" panose="02020603050405020304" pitchFamily="18" charset="0"/>
              <a:cs typeface="Times New Roman" panose="02020603050405020304" pitchFamily="18" charset="0"/>
            </a:endParaRPr>
          </a:p>
          <a:p>
            <a:pPr marL="319950" lvl="1">
              <a:spcBef>
                <a:spcPts val="0"/>
              </a:spcBef>
              <a:spcAft>
                <a:spcPts val="0"/>
              </a:spcAft>
              <a:buClr>
                <a:schemeClr val="tx1"/>
              </a:buClr>
              <a:buFont typeface="Courier New" panose="02070309020205020404" pitchFamily="49" charset="0"/>
              <a:buChar char="o"/>
            </a:pPr>
            <a:r>
              <a:rPr lang="en-US" altLang="zh-TW" sz="2400" dirty="0">
                <a:solidFill>
                  <a:schemeClr val="dk1"/>
                </a:solidFill>
                <a:latin typeface="Times New Roman" panose="02020603050405020304" pitchFamily="18" charset="0"/>
                <a:cs typeface="Times New Roman" panose="02020603050405020304" pitchFamily="18" charset="0"/>
              </a:rPr>
              <a:t>How to mitigate </a:t>
            </a:r>
            <a:r>
              <a:rPr lang="en-US" altLang="zh-TW" sz="2400" dirty="0">
                <a:solidFill>
                  <a:srgbClr val="0000FF"/>
                </a:solidFill>
                <a:latin typeface="Times New Roman" panose="02020603050405020304" pitchFamily="18" charset="0"/>
                <a:cs typeface="Times New Roman" panose="02020603050405020304" pitchFamily="18" charset="0"/>
              </a:rPr>
              <a:t>information asymmetry </a:t>
            </a:r>
            <a:r>
              <a:rPr lang="en-US" altLang="zh-TW" sz="2400" dirty="0">
                <a:solidFill>
                  <a:schemeClr val="dk1"/>
                </a:solidFill>
                <a:latin typeface="Times New Roman" panose="02020603050405020304" pitchFamily="18" charset="0"/>
                <a:cs typeface="Times New Roman" panose="02020603050405020304" pitchFamily="18" charset="0"/>
              </a:rPr>
              <a:t>and provide a trustless </a:t>
            </a:r>
            <a:r>
              <a:rPr lang="en-US" altLang="zh-TW" sz="2400" dirty="0">
                <a:solidFill>
                  <a:srgbClr val="0000FF"/>
                </a:solidFill>
                <a:latin typeface="Times New Roman" panose="02020603050405020304" pitchFamily="18" charset="0"/>
                <a:cs typeface="Times New Roman" panose="02020603050405020304" pitchFamily="18" charset="0"/>
              </a:rPr>
              <a:t>crowd investment </a:t>
            </a:r>
            <a:r>
              <a:rPr lang="en-US" altLang="zh-TW" sz="2400" dirty="0">
                <a:solidFill>
                  <a:schemeClr val="dk1"/>
                </a:solidFill>
                <a:latin typeface="Times New Roman" panose="02020603050405020304" pitchFamily="18" charset="0"/>
                <a:cs typeface="Times New Roman" panose="02020603050405020304" pitchFamily="18" charset="0"/>
              </a:rPr>
              <a:t>environment to increase investor' willingness to participate in crowdfunding campaign?</a:t>
            </a:r>
          </a:p>
          <a:p>
            <a:pPr lvl="0">
              <a:buClr>
                <a:schemeClr val="tx1"/>
              </a:buClr>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319950" lvl="1">
              <a:spcBef>
                <a:spcPts val="0"/>
              </a:spcBef>
              <a:spcAft>
                <a:spcPts val="0"/>
              </a:spcAft>
              <a:buClr>
                <a:schemeClr val="tx1"/>
              </a:buClr>
              <a:buFont typeface="Courier New" panose="02070309020205020404" pitchFamily="49" charset="0"/>
              <a:buChar char="o"/>
            </a:pPr>
            <a:r>
              <a:rPr lang="en-US" altLang="zh-TW" sz="2400" dirty="0">
                <a:solidFill>
                  <a:schemeClr val="dk1"/>
                </a:solidFill>
                <a:latin typeface="Times New Roman" panose="02020603050405020304" pitchFamily="18" charset="0"/>
                <a:cs typeface="Times New Roman" panose="02020603050405020304" pitchFamily="18" charset="0"/>
              </a:rPr>
              <a:t>How to utilize </a:t>
            </a:r>
            <a:r>
              <a:rPr lang="en-US" altLang="zh-TW" sz="2400" dirty="0">
                <a:solidFill>
                  <a:srgbClr val="0000FF"/>
                </a:solidFill>
                <a:latin typeface="Times New Roman" panose="02020603050405020304" pitchFamily="18" charset="0"/>
                <a:cs typeface="Times New Roman" panose="02020603050405020304" pitchFamily="18" charset="0"/>
              </a:rPr>
              <a:t>smart contracts </a:t>
            </a:r>
            <a:r>
              <a:rPr lang="en-US" altLang="zh-TW" sz="2400" dirty="0">
                <a:solidFill>
                  <a:schemeClr val="dk1"/>
                </a:solidFill>
                <a:latin typeface="Times New Roman" panose="02020603050405020304" pitchFamily="18" charset="0"/>
                <a:cs typeface="Times New Roman" panose="02020603050405020304" pitchFamily="18" charset="0"/>
              </a:rPr>
              <a:t>for </a:t>
            </a:r>
            <a:r>
              <a:rPr lang="en-US" altLang="zh-TW" sz="2400" dirty="0">
                <a:solidFill>
                  <a:srgbClr val="0000FF"/>
                </a:solidFill>
                <a:latin typeface="Times New Roman" panose="02020603050405020304" pitchFamily="18" charset="0"/>
                <a:cs typeface="Times New Roman" panose="02020603050405020304" pitchFamily="18" charset="0"/>
              </a:rPr>
              <a:t>trust protection </a:t>
            </a:r>
            <a:r>
              <a:rPr lang="en-US" altLang="zh-TW" sz="2400" dirty="0">
                <a:solidFill>
                  <a:schemeClr val="dk1"/>
                </a:solidFill>
                <a:latin typeface="Times New Roman" panose="02020603050405020304" pitchFamily="18" charset="0"/>
                <a:cs typeface="Times New Roman" panose="02020603050405020304" pitchFamily="18" charset="0"/>
              </a:rPr>
              <a:t>and preventing investor from fault in the co-investment group?</a:t>
            </a:r>
          </a:p>
          <a:p>
            <a:pPr lvl="0">
              <a:buClr>
                <a:schemeClr val="tx1"/>
              </a:buClr>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319950" lvl="1">
              <a:spcBef>
                <a:spcPts val="0"/>
              </a:spcBef>
              <a:spcAft>
                <a:spcPts val="0"/>
              </a:spcAft>
              <a:buClr>
                <a:schemeClr val="tx1"/>
              </a:buClr>
              <a:buFont typeface="Courier New" panose="02070309020205020404" pitchFamily="49" charset="0"/>
              <a:buChar char="o"/>
            </a:pPr>
            <a:r>
              <a:rPr lang="en-US" altLang="zh-TW" sz="2400" dirty="0">
                <a:solidFill>
                  <a:schemeClr val="dk1"/>
                </a:solidFill>
                <a:latin typeface="Times New Roman" panose="02020603050405020304" pitchFamily="18" charset="0"/>
                <a:cs typeface="Times New Roman" panose="02020603050405020304" pitchFamily="18" charset="0"/>
              </a:rPr>
              <a:t>How to using </a:t>
            </a:r>
            <a:r>
              <a:rPr lang="en-US" altLang="zh-TW" sz="2400" dirty="0">
                <a:solidFill>
                  <a:srgbClr val="0000FF"/>
                </a:solidFill>
                <a:latin typeface="Times New Roman" panose="02020603050405020304" pitchFamily="18" charset="0"/>
                <a:cs typeface="Times New Roman" panose="02020603050405020304" pitchFamily="18" charset="0"/>
              </a:rPr>
              <a:t>tokenization</a:t>
            </a:r>
            <a:r>
              <a:rPr lang="en-US" altLang="zh-TW" sz="2400" dirty="0">
                <a:solidFill>
                  <a:schemeClr val="dk1"/>
                </a:solidFill>
                <a:latin typeface="Times New Roman" panose="02020603050405020304" pitchFamily="18" charset="0"/>
                <a:cs typeface="Times New Roman" panose="02020603050405020304" pitchFamily="18" charset="0"/>
              </a:rPr>
              <a:t> of assets be used to provide investors with</a:t>
            </a:r>
            <a:r>
              <a:rPr lang="en-US" altLang="zh-TW" sz="2400" dirty="0">
                <a:solidFill>
                  <a:srgbClr val="4F81BD"/>
                </a:solidFill>
                <a:latin typeface="Times New Roman" panose="02020603050405020304" pitchFamily="18" charset="0"/>
                <a:cs typeface="Times New Roman" panose="02020603050405020304" pitchFamily="18" charset="0"/>
              </a:rPr>
              <a:t> </a:t>
            </a:r>
            <a:r>
              <a:rPr lang="en-US" altLang="zh-TW" sz="2400" dirty="0">
                <a:solidFill>
                  <a:srgbClr val="0000FF"/>
                </a:solidFill>
                <a:latin typeface="Times New Roman" panose="02020603050405020304" pitchFamily="18" charset="0"/>
                <a:cs typeface="Times New Roman" panose="02020603050405020304" pitchFamily="18" charset="0"/>
              </a:rPr>
              <a:t>equity liquidity</a:t>
            </a:r>
            <a:r>
              <a:rPr lang="en-US" altLang="zh-TW" sz="2400" dirty="0">
                <a:solidFill>
                  <a:schemeClr val="dk1"/>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 Security Analysis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30</a:t>
            </a:fld>
            <a:endParaRPr lang="en-US" altLang="zh-TW" dirty="0"/>
          </a:p>
        </p:txBody>
      </p:sp>
      <p:sp>
        <p:nvSpPr>
          <p:cNvPr id="5" name="內容版面配置區 4">
            <a:extLst>
              <a:ext uri="{FF2B5EF4-FFF2-40B4-BE49-F238E27FC236}">
                <a16:creationId xmlns:a16="http://schemas.microsoft.com/office/drawing/2014/main" id="{6834625E-641F-BE44-48A2-29E793C792AA}"/>
              </a:ext>
            </a:extLst>
          </p:cNvPr>
          <p:cNvSpPr>
            <a:spLocks noGrp="1"/>
          </p:cNvSpPr>
          <p:nvPr>
            <p:ph idx="1"/>
          </p:nvPr>
        </p:nvSpPr>
        <p:spPr>
          <a:xfrm>
            <a:off x="457200" y="1532324"/>
            <a:ext cx="8507288" cy="1943993"/>
          </a:xfrm>
        </p:spPr>
        <p:txBody>
          <a:bodyPr/>
          <a:lstStyle/>
          <a:p>
            <a:pPr>
              <a:lnSpc>
                <a:spcPts val="2800"/>
              </a:lnSpc>
              <a:buClr>
                <a:schemeClr val="tx1"/>
              </a:buClr>
            </a:pPr>
            <a:r>
              <a:rPr kumimoji="1" lang="en" altLang="zh-TW" sz="2000" dirty="0">
                <a:solidFill>
                  <a:srgbClr val="0000FF"/>
                </a:solidFill>
                <a:latin typeface="Times New Roman" panose="02020603050405020304" pitchFamily="18" charset="0"/>
                <a:cs typeface="Times New Roman" panose="02020603050405020304" pitchFamily="18" charset="0"/>
              </a:rPr>
              <a:t>Digital signatures </a:t>
            </a:r>
            <a:r>
              <a:rPr kumimoji="1" lang="en" altLang="zh-TW" sz="2000" dirty="0">
                <a:latin typeface="Times New Roman" panose="02020603050405020304" pitchFamily="18" charset="0"/>
                <a:cs typeface="Times New Roman" panose="02020603050405020304" pitchFamily="18" charset="0"/>
              </a:rPr>
              <a:t>use Elliptic Curve Digital Signature Algorithm (ECDSA) and secp256k1 constants to define the elliptic curve</a:t>
            </a:r>
          </a:p>
          <a:p>
            <a:pPr>
              <a:lnSpc>
                <a:spcPts val="2800"/>
              </a:lnSpc>
              <a:buClr>
                <a:schemeClr val="tx1"/>
              </a:buClr>
            </a:pPr>
            <a:r>
              <a:rPr lang="en" altLang="zh-TW" sz="2000" dirty="0">
                <a:solidFill>
                  <a:srgbClr val="0000FF"/>
                </a:solidFill>
                <a:latin typeface="Times New Roman" panose="02020603050405020304" pitchFamily="18" charset="0"/>
                <a:cs typeface="Times New Roman" panose="02020603050405020304" pitchFamily="18" charset="0"/>
              </a:rPr>
              <a:t>P</a:t>
            </a:r>
            <a:r>
              <a:rPr kumimoji="1" lang="en" altLang="zh-TW" sz="2000" dirty="0">
                <a:solidFill>
                  <a:srgbClr val="0000FF"/>
                </a:solidFill>
                <a:latin typeface="Times New Roman" panose="02020603050405020304" pitchFamily="18" charset="0"/>
                <a:cs typeface="Times New Roman" panose="02020603050405020304" pitchFamily="18" charset="0"/>
              </a:rPr>
              <a:t>ermit ERC20 </a:t>
            </a:r>
            <a:r>
              <a:rPr kumimoji="1" lang="en" altLang="zh-TW" sz="2000" dirty="0">
                <a:latin typeface="Times New Roman" panose="02020603050405020304" pitchFamily="18" charset="0"/>
                <a:cs typeface="Times New Roman" panose="02020603050405020304" pitchFamily="18" charset="0"/>
              </a:rPr>
              <a:t>tokens to be withdrawn by other addresses</a:t>
            </a:r>
          </a:p>
          <a:p>
            <a:pPr>
              <a:lnSpc>
                <a:spcPts val="2800"/>
              </a:lnSpc>
            </a:pPr>
            <a:r>
              <a:rPr lang="en" altLang="zh-TW" sz="2000" dirty="0">
                <a:latin typeface="Times New Roman" panose="02020603050405020304" pitchFamily="18" charset="0"/>
                <a:cs typeface="Times New Roman" panose="02020603050405020304" pitchFamily="18" charset="0"/>
              </a:rPr>
              <a:t>N</a:t>
            </a:r>
            <a:r>
              <a:rPr kumimoji="1" lang="en" altLang="zh-TW" sz="2000" dirty="0">
                <a:latin typeface="Times New Roman" panose="02020603050405020304" pitchFamily="18" charset="0"/>
                <a:cs typeface="Times New Roman" panose="02020603050405020304" pitchFamily="18" charset="0"/>
              </a:rPr>
              <a:t>o one can access the money inside unless the private key is stolen.</a:t>
            </a:r>
            <a:endParaRPr kumimoji="1" lang="zh-TW" altLang="en-US" sz="2000" dirty="0">
              <a:latin typeface="Times New Roman" panose="02020603050405020304" pitchFamily="18" charset="0"/>
              <a:cs typeface="Times New Roman" panose="02020603050405020304" pitchFamily="18" charset="0"/>
            </a:endParaRPr>
          </a:p>
        </p:txBody>
      </p:sp>
      <p:pic>
        <p:nvPicPr>
          <p:cNvPr id="6" name="圖片 5">
            <a:extLst>
              <a:ext uri="{FF2B5EF4-FFF2-40B4-BE49-F238E27FC236}">
                <a16:creationId xmlns:a16="http://schemas.microsoft.com/office/drawing/2014/main" id="{0724716C-8F4F-8F46-BD20-43693A8CF985}"/>
              </a:ext>
            </a:extLst>
          </p:cNvPr>
          <p:cNvPicPr>
            <a:picLocks noChangeAspect="1"/>
          </p:cNvPicPr>
          <p:nvPr/>
        </p:nvPicPr>
        <p:blipFill rotWithShape="1">
          <a:blip r:embed="rId3"/>
          <a:srcRect b="4886"/>
          <a:stretch/>
        </p:blipFill>
        <p:spPr>
          <a:xfrm>
            <a:off x="1415390" y="3573016"/>
            <a:ext cx="6745020" cy="250039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Contributions</a:t>
            </a:r>
            <a:endParaRPr lang="zh-TW" altLang="en-US" dirty="0"/>
          </a:p>
        </p:txBody>
      </p:sp>
      <p:sp>
        <p:nvSpPr>
          <p:cNvPr id="3" name="內容版面配置區 2"/>
          <p:cNvSpPr>
            <a:spLocks noGrp="1"/>
          </p:cNvSpPr>
          <p:nvPr>
            <p:ph idx="1"/>
          </p:nvPr>
        </p:nvSpPr>
        <p:spPr>
          <a:xfrm>
            <a:off x="457200" y="1268760"/>
            <a:ext cx="8507288" cy="5112568"/>
          </a:xfrm>
        </p:spPr>
        <p:txBody>
          <a:bodyPr/>
          <a:lstStyle/>
          <a:p>
            <a:r>
              <a:rPr lang="en-US" altLang="zh-TW" sz="2000" dirty="0">
                <a:latin typeface="Times New Roman" panose="02020603050405020304" pitchFamily="18" charset="0"/>
                <a:cs typeface="Times New Roman" panose="02020603050405020304" pitchFamily="18" charset="0"/>
              </a:rPr>
              <a:t>System Perspective</a:t>
            </a:r>
          </a:p>
          <a:p>
            <a:pPr lvl="1">
              <a:lnSpc>
                <a:spcPct val="120000"/>
              </a:lnSpc>
            </a:pPr>
            <a:r>
              <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rPr>
              <a:t>A system that helps SMEs to quickly establish a clear </a:t>
            </a:r>
            <a:r>
              <a:rPr lang="en-US" altLang="zh-TW"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equity token allocation system</a:t>
            </a:r>
          </a:p>
          <a:p>
            <a:pPr lvl="1">
              <a:lnSpc>
                <a:spcPct val="120000"/>
              </a:lnSpc>
            </a:pPr>
            <a:r>
              <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rPr>
              <a:t>Configure the investment DAO governance process</a:t>
            </a:r>
            <a:endParaRPr lang="en-US" altLang="zh-TW" sz="1800" dirty="0">
              <a:latin typeface="Times New Roman" panose="02020603050405020304" pitchFamily="18" charset="0"/>
              <a:cs typeface="Times New Roman" panose="02020603050405020304" pitchFamily="18" charset="0"/>
            </a:endParaRPr>
          </a:p>
          <a:p>
            <a:pPr marL="342900" lvl="1" indent="-342900">
              <a:buChar char="•"/>
            </a:pPr>
            <a:r>
              <a:rPr lang="en-US" altLang="zh-TW" dirty="0">
                <a:latin typeface="Times New Roman" panose="02020603050405020304" pitchFamily="18" charset="0"/>
                <a:cs typeface="Times New Roman" panose="02020603050405020304" pitchFamily="18" charset="0"/>
              </a:rPr>
              <a:t>Methodological  Perspective</a:t>
            </a:r>
          </a:p>
          <a:p>
            <a:pPr lvl="1">
              <a:lnSpc>
                <a:spcPct val="120000"/>
              </a:lnSpc>
            </a:pPr>
            <a:r>
              <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rPr>
              <a:t>Equity allocation is determined through loyalty staking and priority scoring to create strong incentives and achieve a win–win strategy.</a:t>
            </a:r>
          </a:p>
          <a:p>
            <a:pPr lvl="1">
              <a:lnSpc>
                <a:spcPct val="120000"/>
              </a:lnSpc>
              <a:buClr>
                <a:schemeClr val="tx1"/>
              </a:buClr>
            </a:pPr>
            <a:r>
              <a:rPr lang="en-US" altLang="zh-TW" sz="1800" kern="1200" dirty="0">
                <a:solidFill>
                  <a:srgbClr val="0000FF"/>
                </a:solidFill>
                <a:latin typeface="Times New Roman" panose="02020603050405020304" pitchFamily="18" charset="0"/>
                <a:ea typeface="PMingLiU" panose="02020500000000000000" pitchFamily="18" charset="-120"/>
                <a:cs typeface="Times New Roman" panose="02020603050405020304" pitchFamily="18" charset="0"/>
              </a:rPr>
              <a:t>Give equity liquidity </a:t>
            </a:r>
            <a:r>
              <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rPr>
              <a:t>by adopting the ERC721 standard NFT feature shown on </a:t>
            </a:r>
            <a:r>
              <a:rPr lang="en-US" altLang="zh-TW" sz="1800" kern="1200" dirty="0" err="1">
                <a:latin typeface="Times New Roman" panose="02020603050405020304" pitchFamily="18" charset="0"/>
                <a:ea typeface="PMingLiU" panose="02020500000000000000" pitchFamily="18" charset="-120"/>
                <a:cs typeface="Times New Roman" panose="02020603050405020304" pitchFamily="18" charset="0"/>
              </a:rPr>
              <a:t>OpenSea</a:t>
            </a:r>
            <a:r>
              <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rPr>
              <a:t>.</a:t>
            </a:r>
            <a:r>
              <a:rPr lang="zh-TW" altLang="zh-TW" sz="1800" kern="1200" dirty="0">
                <a:latin typeface="Times New Roman" panose="02020603050405020304" pitchFamily="18" charset="0"/>
                <a:ea typeface="PMingLiU" panose="02020500000000000000" pitchFamily="18" charset="-120"/>
                <a:cs typeface="Times New Roman" panose="02020603050405020304" pitchFamily="18" charset="0"/>
              </a:rPr>
              <a:t> </a:t>
            </a:r>
            <a:endParaRPr lang="en-US" altLang="zh-TW" sz="1800" kern="1200" dirty="0">
              <a:latin typeface="Times New Roman" panose="02020603050405020304" pitchFamily="18" charset="0"/>
              <a:ea typeface="PMingLiU" panose="02020500000000000000" pitchFamily="18" charset="-120"/>
              <a:cs typeface="Times New Roman" panose="02020603050405020304" pitchFamily="18" charset="0"/>
            </a:endParaRPr>
          </a:p>
          <a:p>
            <a:pPr marL="342900" lvl="1" indent="-342900">
              <a:buChar char="•"/>
            </a:pPr>
            <a:r>
              <a:rPr lang="en-US" altLang="zh-TW" dirty="0">
                <a:latin typeface="Times New Roman" panose="02020603050405020304" pitchFamily="18" charset="0"/>
                <a:cs typeface="Times New Roman" panose="02020603050405020304" pitchFamily="18" charset="0"/>
              </a:rPr>
              <a:t>Practical</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Perspective</a:t>
            </a:r>
          </a:p>
          <a:p>
            <a:pPr lvl="1">
              <a:buClr>
                <a:schemeClr val="tx1"/>
              </a:buClr>
            </a:pPr>
            <a:r>
              <a:rPr lang="en-US" altLang="zh-TW" sz="1800" dirty="0">
                <a:solidFill>
                  <a:srgbClr val="0000FF"/>
                </a:solidFill>
                <a:latin typeface="Times New Roman" panose="02020603050405020304" pitchFamily="18" charset="0"/>
                <a:cs typeface="Times New Roman" panose="02020603050405020304" pitchFamily="18" charset="0"/>
              </a:rPr>
              <a:t>Governance by the DAO tools </a:t>
            </a:r>
            <a:r>
              <a:rPr lang="en-US" altLang="zh-TW" sz="1800" dirty="0">
                <a:latin typeface="Times New Roman" panose="02020603050405020304" pitchFamily="18" charset="0"/>
                <a:cs typeface="Times New Roman" panose="02020603050405020304" pitchFamily="18" charset="0"/>
              </a:rPr>
              <a:t>on the Gnosis Safe and Snapshot</a:t>
            </a:r>
          </a:p>
          <a:p>
            <a:pPr lvl="1">
              <a:buClr>
                <a:schemeClr val="tx1"/>
              </a:buClr>
            </a:pPr>
            <a:r>
              <a:rPr lang="en-US" altLang="zh-TW" sz="1800" dirty="0">
                <a:solidFill>
                  <a:srgbClr val="0000FF"/>
                </a:solidFill>
                <a:latin typeface="Times New Roman" panose="02020603050405020304" pitchFamily="18" charset="0"/>
                <a:cs typeface="Times New Roman" panose="02020603050405020304" pitchFamily="18" charset="0"/>
              </a:rPr>
              <a:t>P2P financing problems </a:t>
            </a:r>
            <a:r>
              <a:rPr lang="en-US" altLang="zh-TW" sz="1800" dirty="0">
                <a:latin typeface="Times New Roman" panose="02020603050405020304" pitchFamily="18" charset="0"/>
                <a:cs typeface="Times New Roman" panose="02020603050405020304" pitchFamily="18" charset="0"/>
              </a:rPr>
              <a:t>in real-world scenarios.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31</a:t>
            </a:fld>
            <a:endParaRPr lang="en-US" altLang="zh-TW"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0000FF"/>
                </a:solidFill>
              </a:rPr>
              <a:t>Thank you for your listening!!!</a:t>
            </a:r>
            <a:endParaRPr lang="zh-TW" altLang="en-US" sz="36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32</a:t>
            </a:fld>
            <a:endParaRPr lang="en-US" altLang="zh-TW"/>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 and Contributions</a:t>
            </a:r>
            <a:endParaRPr lang="zh-TW" altLang="en-US" dirty="0"/>
          </a:p>
        </p:txBody>
      </p:sp>
      <p:sp>
        <p:nvSpPr>
          <p:cNvPr id="16388"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27E8C425-218B-493B-B62B-A54D5FAF7BD4}" type="slidenum">
              <a:rPr kumimoji="0" lang="en-US" altLang="zh-TW" sz="1400" smtClean="0">
                <a:ea typeface="PMingLiU" panose="02020500000000000000" pitchFamily="18" charset="-120"/>
              </a:rPr>
              <a:t>4</a:t>
            </a:fld>
            <a:endParaRPr kumimoji="0" lang="en-US" altLang="zh-TW" sz="1400" dirty="0">
              <a:ea typeface="PMingLiU" panose="02020500000000000000" pitchFamily="18" charset="-120"/>
            </a:endParaRPr>
          </a:p>
        </p:txBody>
      </p:sp>
      <p:sp>
        <p:nvSpPr>
          <p:cNvPr id="5" name="內容版面配置區 2"/>
          <p:cNvSpPr>
            <a:spLocks noGrp="1"/>
          </p:cNvSpPr>
          <p:nvPr>
            <p:ph idx="1"/>
          </p:nvPr>
        </p:nvSpPr>
        <p:spPr>
          <a:xfrm>
            <a:off x="354360" y="1443873"/>
            <a:ext cx="8435280" cy="4536504"/>
          </a:xfrm>
        </p:spPr>
        <p:txBody>
          <a:bodyPr/>
          <a:lstStyle/>
          <a:p>
            <a:r>
              <a:rPr lang="en-US" altLang="zh-TW" sz="2800" dirty="0">
                <a:latin typeface="Times New Roman" panose="02020603050405020304" pitchFamily="18" charset="0"/>
                <a:cs typeface="Times New Roman" panose="02020603050405020304" pitchFamily="18" charset="0"/>
              </a:rPr>
              <a:t>Research Goal</a:t>
            </a:r>
          </a:p>
          <a:p>
            <a:pPr lvl="1">
              <a:defRPr/>
            </a:pPr>
            <a:r>
              <a:rPr lang="en-US" altLang="zh-TW" sz="2400" dirty="0">
                <a:latin typeface="Times New Roman" panose="02020603050405020304" pitchFamily="18" charset="0"/>
                <a:cs typeface="Times New Roman" panose="02020603050405020304" pitchFamily="18" charset="0"/>
              </a:rPr>
              <a:t>Form </a:t>
            </a:r>
            <a:r>
              <a:rPr lang="en-US" altLang="zh-TW" sz="2400" dirty="0">
                <a:solidFill>
                  <a:srgbClr val="0000FF"/>
                </a:solidFill>
                <a:latin typeface="Times New Roman" panose="02020603050405020304" pitchFamily="18" charset="0"/>
                <a:cs typeface="Times New Roman" panose="02020603050405020304" pitchFamily="18" charset="0"/>
              </a:rPr>
              <a:t>investment community </a:t>
            </a:r>
            <a:r>
              <a:rPr lang="en-US" altLang="zh-TW" sz="2400" dirty="0">
                <a:latin typeface="Times New Roman" panose="02020603050405020304" pitchFamily="18" charset="0"/>
                <a:cs typeface="Times New Roman" panose="02020603050405020304" pitchFamily="18" charset="0"/>
              </a:rPr>
              <a:t>for each fundraising project</a:t>
            </a:r>
          </a:p>
          <a:p>
            <a:pPr lvl="1">
              <a:defRPr/>
            </a:pPr>
            <a:r>
              <a:rPr lang="en-US" altLang="zh-TW" sz="2400" dirty="0">
                <a:latin typeface="Times New Roman" panose="02020603050405020304" pitchFamily="18" charset="0"/>
                <a:cs typeface="Times New Roman" panose="02020603050405020304" pitchFamily="18" charset="0"/>
              </a:rPr>
              <a:t>The decentralized autonomous organization (</a:t>
            </a:r>
            <a:r>
              <a:rPr lang="en-US" altLang="zh-TW" sz="2400" dirty="0">
                <a:solidFill>
                  <a:srgbClr val="0000FF"/>
                </a:solidFill>
                <a:latin typeface="Times New Roman" panose="02020603050405020304" pitchFamily="18" charset="0"/>
                <a:cs typeface="Times New Roman" panose="02020603050405020304" pitchFamily="18" charset="0"/>
              </a:rPr>
              <a:t>DAO</a:t>
            </a:r>
            <a:r>
              <a:rPr lang="en-US" altLang="zh-TW" sz="2400" dirty="0">
                <a:latin typeface="Times New Roman" panose="02020603050405020304" pitchFamily="18" charset="0"/>
                <a:cs typeface="Times New Roman" panose="02020603050405020304" pitchFamily="18" charset="0"/>
              </a:rPr>
              <a:t>) which is driven by </a:t>
            </a:r>
            <a:r>
              <a:rPr lang="en-US" altLang="zh-TW" sz="2400" dirty="0">
                <a:solidFill>
                  <a:srgbClr val="0000FF"/>
                </a:solidFill>
                <a:latin typeface="Times New Roman" panose="02020603050405020304" pitchFamily="18" charset="0"/>
                <a:cs typeface="Times New Roman" panose="02020603050405020304" pitchFamily="18" charset="0"/>
              </a:rPr>
              <a:t>smart contracts </a:t>
            </a:r>
          </a:p>
          <a:p>
            <a:pPr lvl="1">
              <a:buClr>
                <a:schemeClr val="tx1"/>
              </a:buClr>
              <a:defRPr/>
            </a:pPr>
            <a:r>
              <a:rPr lang="en-US" altLang="zh-TW" sz="2400" dirty="0">
                <a:solidFill>
                  <a:srgbClr val="0000FF"/>
                </a:solidFill>
                <a:latin typeface="Times New Roman" panose="02020603050405020304" pitchFamily="18" charset="0"/>
                <a:cs typeface="Times New Roman" panose="02020603050405020304" pitchFamily="18" charset="0"/>
              </a:rPr>
              <a:t>Tokenize equity </a:t>
            </a:r>
            <a:r>
              <a:rPr lang="en-US" altLang="zh-TW" sz="2400" dirty="0">
                <a:latin typeface="Times New Roman" panose="02020603050405020304" pitchFamily="18" charset="0"/>
                <a:cs typeface="Times New Roman" panose="02020603050405020304" pitchFamily="18" charset="0"/>
              </a:rPr>
              <a:t>for each investment content following the ERC721 standard</a:t>
            </a:r>
          </a:p>
          <a:p>
            <a:pPr marL="457200" lvl="1" indent="0">
              <a:buNone/>
              <a:defRPr/>
            </a:pPr>
            <a:endParaRPr lang="en-US" altLang="zh-TW" sz="2800" dirty="0">
              <a:solidFill>
                <a:schemeClr val="accent5">
                  <a:lumMod val="75000"/>
                </a:schemeClr>
              </a:solidFill>
              <a:latin typeface="Times New Roman" panose="02020603050405020304" pitchFamily="18" charset="0"/>
              <a:cs typeface="Times New Roman" panose="02020603050405020304" pitchFamily="18" charset="0"/>
            </a:endParaRPr>
          </a:p>
          <a:p>
            <a:pPr lvl="1">
              <a:buClr>
                <a:schemeClr val="tx1"/>
              </a:buClr>
              <a:defRPr/>
            </a:pPr>
            <a:endParaRPr lang="en-US" altLang="zh-TW" sz="1800" dirty="0">
              <a:latin typeface="Times New Roman" panose="02020603050405020304" pitchFamily="18" charset="0"/>
              <a:cs typeface="Times New Roman" panose="02020603050405020304" pitchFamily="18" charset="0"/>
            </a:endParaRPr>
          </a:p>
          <a:p>
            <a:pPr marL="457200" lvl="1" indent="0">
              <a:buNone/>
              <a:defRPr/>
            </a:pPr>
            <a:endParaRPr kumimoji="1" lang="en-US" altLang="zh-TW" sz="1800" b="0" i="0" u="none" strike="noStrike" kern="0" cap="none" spc="0" normalizeH="0" baseline="0" noProof="0" dirty="0">
              <a:ln>
                <a:noFill/>
              </a:ln>
              <a:effectLst/>
              <a:uLnTx/>
              <a:uFillTx/>
              <a:latin typeface="Times New Roman" panose="02020603050405020304" pitchFamily="18" charset="0"/>
              <a:ea typeface="DFKai-SB" panose="03000509000000000000" pitchFamily="65" charset="-12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t>5</a:t>
            </a:fld>
            <a:endParaRPr lang="en-US" altLang="zh-TW" dirty="0"/>
          </a:p>
        </p:txBody>
      </p:sp>
      <p:sp>
        <p:nvSpPr>
          <p:cNvPr id="247" name="標題 1"/>
          <p:cNvSpPr txBox="1"/>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a:lstStyle>
          <a:p>
            <a:pPr eaLnBrk="1" hangingPunct="1"/>
            <a:r>
              <a:rPr lang="en-US" altLang="zh-TW" b="1" kern="0" dirty="0">
                <a:solidFill>
                  <a:srgbClr val="2907A5"/>
                </a:solidFill>
              </a:rPr>
              <a:t>Operation Mechanism</a:t>
            </a:r>
            <a:endParaRPr lang="zh-TW" altLang="en-US" sz="4400" b="1" kern="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p:blipFill>
        <p:spPr>
          <a:xfrm>
            <a:off x="782236" y="1519876"/>
            <a:ext cx="7561662" cy="450141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t>6</a:t>
            </a:fld>
            <a:endParaRPr lang="en-US" altLang="zh-TW" dirty="0"/>
          </a:p>
        </p:txBody>
      </p:sp>
      <p:sp>
        <p:nvSpPr>
          <p:cNvPr id="247" name="標題 1"/>
          <p:cNvSpPr txBox="1"/>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a:lstStyle>
          <a:p>
            <a:pPr eaLnBrk="1" hangingPunct="1"/>
            <a:r>
              <a:rPr lang="en-US" altLang="zh-TW" b="1" kern="0" dirty="0">
                <a:solidFill>
                  <a:srgbClr val="2907A5"/>
                </a:solidFill>
              </a:rPr>
              <a:t>Process</a:t>
            </a:r>
            <a:r>
              <a:rPr lang="zh-TW" altLang="en-US" b="1" kern="0" dirty="0">
                <a:solidFill>
                  <a:srgbClr val="2907A5"/>
                </a:solidFill>
              </a:rPr>
              <a:t> </a:t>
            </a:r>
            <a:r>
              <a:rPr lang="en-US" altLang="zh-TW" b="1" kern="0" dirty="0">
                <a:solidFill>
                  <a:srgbClr val="2907A5"/>
                </a:solidFill>
              </a:rPr>
              <a:t>Flow </a:t>
            </a:r>
            <a:endParaRPr lang="zh-TW" altLang="en-US" sz="4400" b="1" kern="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rcRect/>
          <a:stretch/>
        </p:blipFill>
        <p:spPr>
          <a:xfrm>
            <a:off x="951068" y="1645867"/>
            <a:ext cx="7241862" cy="4358353"/>
          </a:xfrm>
          <a:prstGeom prst="rect">
            <a:avLst/>
          </a:prstGeom>
        </p:spPr>
      </p:pic>
    </p:spTree>
    <p:extLst>
      <p:ext uri="{BB962C8B-B14F-4D97-AF65-F5344CB8AC3E}">
        <p14:creationId xmlns:p14="http://schemas.microsoft.com/office/powerpoint/2010/main" val="1233559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7</a:t>
            </a:fld>
            <a:endParaRPr lang="en-US" altLang="zh-TW" dirty="0"/>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4611" y="1628800"/>
            <a:ext cx="7354778" cy="428252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8</a:t>
            </a:fld>
            <a:endParaRPr lang="en-US" altLang="zh-TW" dirty="0"/>
          </a:p>
        </p:txBody>
      </p:sp>
      <p:pic>
        <p:nvPicPr>
          <p:cNvPr id="5" name="图片 2">
            <a:extLst>
              <a:ext uri="{FF2B5EF4-FFF2-40B4-BE49-F238E27FC236}">
                <a16:creationId xmlns:a16="http://schemas.microsoft.com/office/drawing/2014/main" id="{E6C6AF4A-AD89-06EF-4226-55B1411C734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94611" y="1628800"/>
            <a:ext cx="7354778" cy="4282529"/>
          </a:xfrm>
          <a:prstGeom prst="rect">
            <a:avLst/>
          </a:prstGeom>
        </p:spPr>
      </p:pic>
      <p:sp>
        <p:nvSpPr>
          <p:cNvPr id="8" name="圓角矩形 7">
            <a:extLst>
              <a:ext uri="{FF2B5EF4-FFF2-40B4-BE49-F238E27FC236}">
                <a16:creationId xmlns:a16="http://schemas.microsoft.com/office/drawing/2014/main" id="{78FCFE2A-3108-1582-416F-13636DD020C9}"/>
              </a:ext>
            </a:extLst>
          </p:cNvPr>
          <p:cNvSpPr/>
          <p:nvPr/>
        </p:nvSpPr>
        <p:spPr>
          <a:xfrm>
            <a:off x="3347864" y="3774356"/>
            <a:ext cx="2280858" cy="1976744"/>
          </a:xfrm>
          <a:prstGeom prst="roundRect">
            <a:avLst/>
          </a:prstGeom>
          <a:noFill/>
          <a:ln w="38100">
            <a:solidFill>
              <a:schemeClr val="accent4"/>
            </a:solidFill>
            <a:prstDash val="dash"/>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957288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DeFi</a:t>
            </a:r>
            <a:r>
              <a:rPr lang="en-US" altLang="zh-TW" dirty="0"/>
              <a:t> Infrastructure</a:t>
            </a:r>
            <a:endParaRPr lang="zh-TW" altLang="en-US" dirty="0"/>
          </a:p>
        </p:txBody>
      </p:sp>
      <p:sp>
        <p:nvSpPr>
          <p:cNvPr id="3" name="內容版面配置區 2"/>
          <p:cNvSpPr>
            <a:spLocks noGrp="1"/>
          </p:cNvSpPr>
          <p:nvPr>
            <p:ph idx="1"/>
          </p:nvPr>
        </p:nvSpPr>
        <p:spPr>
          <a:xfrm>
            <a:off x="457200" y="1602258"/>
            <a:ext cx="8229600" cy="4032325"/>
          </a:xfrm>
        </p:spPr>
        <p:txBody>
          <a:bodyPr/>
          <a:lstStyle/>
          <a:p>
            <a:r>
              <a:rPr lang="en-US" altLang="zh-TW" sz="2000" dirty="0">
                <a:latin typeface="Times New Roman" panose="02020603050405020304" pitchFamily="18" charset="0"/>
                <a:cs typeface="Times New Roman" panose="02020603050405020304" pitchFamily="18" charset="0"/>
              </a:rPr>
              <a:t>Identity Verification Module</a:t>
            </a:r>
          </a:p>
          <a:p>
            <a:pPr lvl="1">
              <a:lnSpc>
                <a:spcPts val="2460"/>
              </a:lnSpc>
            </a:pPr>
            <a:r>
              <a:rPr lang="en-US" altLang="zh-TW" dirty="0">
                <a:latin typeface="Times New Roman" panose="02020603050405020304" pitchFamily="18" charset="0"/>
                <a:cs typeface="Times New Roman" panose="02020603050405020304" pitchFamily="18" charset="0"/>
              </a:rPr>
              <a:t>legal ID verification</a:t>
            </a:r>
          </a:p>
          <a:p>
            <a:pPr lvl="1">
              <a:lnSpc>
                <a:spcPts val="2460"/>
              </a:lnSpc>
            </a:pPr>
            <a:r>
              <a:rPr lang="en-US" altLang="zh-TW" dirty="0">
                <a:solidFill>
                  <a:srgbClr val="4F81BD"/>
                </a:solidFill>
                <a:latin typeface="Times New Roman" panose="02020603050405020304" pitchFamily="18" charset="0"/>
                <a:cs typeface="Times New Roman" panose="02020603050405020304" pitchFamily="18" charset="0"/>
              </a:rPr>
              <a:t>Know Your Customer </a:t>
            </a:r>
            <a:r>
              <a:rPr lang="en-US" altLang="zh-TW" dirty="0">
                <a:latin typeface="Times New Roman" panose="02020603050405020304" pitchFamily="18" charset="0"/>
                <a:cs typeface="Times New Roman" panose="02020603050405020304" pitchFamily="18" charset="0"/>
              </a:rPr>
              <a:t>(KYC) and Anti Money Laundering (AML) regulations</a:t>
            </a:r>
          </a:p>
          <a:p>
            <a:pPr lvl="1">
              <a:lnSpc>
                <a:spcPts val="2460"/>
              </a:lnSpc>
            </a:pPr>
            <a:r>
              <a:rPr lang="en-US" altLang="zh-TW" dirty="0">
                <a:latin typeface="Times New Roman" panose="02020603050405020304" pitchFamily="18" charset="0"/>
                <a:cs typeface="Times New Roman" panose="02020603050405020304" pitchFamily="18" charset="0"/>
              </a:rPr>
              <a:t>Strongest ways for platforms to protect users against hackers, market manipulators, and money launderers</a:t>
            </a:r>
          </a:p>
          <a:p>
            <a:pPr lvl="1"/>
            <a:endParaRPr lang="en-US" altLang="zh-TW" dirty="0">
              <a:latin typeface="Times New Roman" panose="02020603050405020304" pitchFamily="18" charset="0"/>
              <a:cs typeface="Times New Roman" panose="02020603050405020304" pitchFamily="18" charset="0"/>
            </a:endParaRPr>
          </a:p>
          <a:p>
            <a:r>
              <a:rPr lang="en-US" altLang="zh-TW" sz="2000" dirty="0">
                <a:latin typeface="Times New Roman" panose="02020603050405020304" pitchFamily="18" charset="0"/>
                <a:cs typeface="Times New Roman" panose="02020603050405020304" pitchFamily="18" charset="0"/>
              </a:rPr>
              <a:t>Automatic Market Maker (AMM) Module</a:t>
            </a:r>
          </a:p>
          <a:p>
            <a:pPr lvl="1">
              <a:lnSpc>
                <a:spcPts val="2460"/>
              </a:lnSpc>
            </a:pPr>
            <a:r>
              <a:rPr lang="en-US" altLang="zh-TW" dirty="0">
                <a:latin typeface="Times New Roman" panose="02020603050405020304" pitchFamily="18" charset="0"/>
                <a:cs typeface="Times New Roman" panose="02020603050405020304" pitchFamily="18" charset="0"/>
              </a:rPr>
              <a:t>Constant Product Formula</a:t>
            </a:r>
          </a:p>
          <a:p>
            <a:pPr lvl="1">
              <a:lnSpc>
                <a:spcPts val="2460"/>
              </a:lnSpc>
            </a:pPr>
            <a:r>
              <a:rPr lang="en-US" altLang="zh-TW" dirty="0">
                <a:latin typeface="Times New Roman" panose="02020603050405020304" pitchFamily="18" charset="0"/>
                <a:cs typeface="Times New Roman" panose="02020603050405020304" pitchFamily="18" charset="0"/>
              </a:rPr>
              <a:t>Determine overall currency circulation and price of WOW Token</a:t>
            </a:r>
          </a:p>
          <a:p>
            <a:pPr lvl="1">
              <a:lnSpc>
                <a:spcPts val="2460"/>
              </a:lnSpc>
            </a:pPr>
            <a:r>
              <a:rPr lang="en-US" altLang="zh-TW" dirty="0">
                <a:latin typeface="Times New Roman" panose="02020603050405020304" pitchFamily="18" charset="0"/>
                <a:cs typeface="Times New Roman" panose="02020603050405020304" pitchFamily="18" charset="0"/>
              </a:rPr>
              <a:t>Provide the initial liquidity by adding liquidity in decentralized exchange UniswapV3</a:t>
            </a:r>
            <a:r>
              <a:rPr lang="zh-TW" altLang="zh-TW" dirty="0">
                <a:latin typeface="Times New Roman" panose="02020603050405020304" pitchFamily="18" charset="0"/>
                <a:cs typeface="Times New Roman" panose="02020603050405020304" pitchFamily="18" charset="0"/>
              </a:rPr>
              <a:t> </a:t>
            </a:r>
            <a:endParaRPr lang="en-US" altLang="zh-TW" dirty="0">
              <a:latin typeface="Times New Roman" panose="02020603050405020304" pitchFamily="18" charset="0"/>
              <a:cs typeface="Times New Roman" panose="02020603050405020304" pitchFamily="18" charset="0"/>
            </a:endParaRPr>
          </a:p>
          <a:p>
            <a:pPr lvl="1"/>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9</a:t>
            </a:fld>
            <a:endParaRPr lang="en-US" altLang="zh-TW"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37ae4ea0-440d-49e1-ba83-69099302f7c3"/>
  <p:tag name="COMMONDATA" val="eyJoZGlkIjoiYTc0ZWU1NjYxNDM0MzcwN2JhYjYxYWFhY2I1ZWU3MzkifQ=="/>
</p:tagLst>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SEAD</Template>
  <TotalTime>30364</TotalTime>
  <Words>4945</Words>
  <Application>Microsoft Office PowerPoint</Application>
  <PresentationFormat>如螢幕大小 (4:3)</PresentationFormat>
  <Paragraphs>452</Paragraphs>
  <Slides>32</Slides>
  <Notes>32</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32</vt:i4>
      </vt:variant>
    </vt:vector>
  </HeadingPairs>
  <TitlesOfParts>
    <vt:vector size="42" baseType="lpstr">
      <vt:lpstr>Alegreya Sans</vt:lpstr>
      <vt:lpstr>新細明體</vt:lpstr>
      <vt:lpstr>Arial</vt:lpstr>
      <vt:lpstr>Calibri</vt:lpstr>
      <vt:lpstr>Cambria Math</vt:lpstr>
      <vt:lpstr>Courier New</vt:lpstr>
      <vt:lpstr>Roboto</vt:lpstr>
      <vt:lpstr>Times New Roman</vt:lpstr>
      <vt:lpstr>Wingdings</vt:lpstr>
      <vt:lpstr>SEAD</vt:lpstr>
      <vt:lpstr>PowerPoint 簡報</vt:lpstr>
      <vt:lpstr>Background</vt:lpstr>
      <vt:lpstr>Research Problems</vt:lpstr>
      <vt:lpstr>Research Goals and Contributions</vt:lpstr>
      <vt:lpstr>PowerPoint 簡報</vt:lpstr>
      <vt:lpstr>PowerPoint 簡報</vt:lpstr>
      <vt:lpstr>System Framework</vt:lpstr>
      <vt:lpstr>System Framework</vt:lpstr>
      <vt:lpstr>DeFi Infrastructure</vt:lpstr>
      <vt:lpstr>System Framework</vt:lpstr>
      <vt:lpstr>Reward Pool</vt:lpstr>
      <vt:lpstr>Reward Pool （Cont.）</vt:lpstr>
      <vt:lpstr>System Framework</vt:lpstr>
      <vt:lpstr>Investment DAO Module</vt:lpstr>
      <vt:lpstr>System Framework</vt:lpstr>
      <vt:lpstr>Equity Tokenization </vt:lpstr>
      <vt:lpstr>Token Circulation</vt:lpstr>
      <vt:lpstr>Token Circulation – WOW Token</vt:lpstr>
      <vt:lpstr>Token Circulation – SPY Token</vt:lpstr>
      <vt:lpstr>Experiment Process</vt:lpstr>
      <vt:lpstr>Automatic Market Maker</vt:lpstr>
      <vt:lpstr>Reward Pool - Staking Contract</vt:lpstr>
      <vt:lpstr>Participate Fundraising - Minting Contract</vt:lpstr>
      <vt:lpstr>Governance Process</vt:lpstr>
      <vt:lpstr>Governance Process （Cont.）</vt:lpstr>
      <vt:lpstr>Governance Process （Cont.）</vt:lpstr>
      <vt:lpstr>Evaluation - Proposed Framework Analysis</vt:lpstr>
      <vt:lpstr>Evaluation - Market Behavior Analysis  </vt:lpstr>
      <vt:lpstr>Evaluation - Governance Process Analysis</vt:lpstr>
      <vt:lpstr>Evaluation - Security Analysis</vt:lpstr>
      <vt:lpstr>Research Contributions</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李泊璁</cp:lastModifiedBy>
  <cp:revision>1721</cp:revision>
  <cp:lastPrinted>2019-06-04T07:01:00Z</cp:lastPrinted>
  <dcterms:created xsi:type="dcterms:W3CDTF">2009-06-16T08:28:00Z</dcterms:created>
  <dcterms:modified xsi:type="dcterms:W3CDTF">2026-01-11T14:53:41Z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D8D27F77DA6643339A43945A69A9D0EF</vt:lpwstr>
  </property>
  <property fmtid="{D5CDD505-2E9C-101B-9397-08002B2CF9AE}" pid="3" name="KSOProductBuildVer">
    <vt:lpwstr>2052-11.1.0.12358</vt:lpwstr>
  </property>
</Properties>
</file>